
<file path=[Content_Types].xml><?xml version="1.0" encoding="utf-8"?>
<Types xmlns="http://schemas.openxmlformats.org/package/2006/content-types">
  <Default Extension="bin" ContentType="application/vnd.openxmlformats-officedocument.oleObject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2" r:id="rId3"/>
    <p:sldId id="259" r:id="rId4"/>
    <p:sldId id="271" r:id="rId5"/>
    <p:sldId id="272" r:id="rId6"/>
    <p:sldId id="277" r:id="rId7"/>
    <p:sldId id="257" r:id="rId8"/>
    <p:sldId id="278" r:id="rId9"/>
    <p:sldId id="279" r:id="rId10"/>
    <p:sldId id="268" r:id="rId11"/>
    <p:sldId id="273" r:id="rId12"/>
    <p:sldId id="280" r:id="rId13"/>
    <p:sldId id="281" r:id="rId14"/>
    <p:sldId id="269" r:id="rId15"/>
    <p:sldId id="274" r:id="rId16"/>
    <p:sldId id="275" r:id="rId17"/>
    <p:sldId id="283" r:id="rId18"/>
    <p:sldId id="270" r:id="rId19"/>
    <p:sldId id="263" r:id="rId20"/>
    <p:sldId id="276" r:id="rId21"/>
    <p:sldId id="285" r:id="rId22"/>
    <p:sldId id="284" r:id="rId23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8C7255-BD3C-47B6-AE04-0CAE82715C3F}">
          <p14:sldIdLst>
            <p14:sldId id="256"/>
          </p14:sldIdLst>
        </p14:section>
        <p14:section name="Intro" id="{4815BA0F-1E28-4733-87BD-CC908101AA78}">
          <p14:sldIdLst>
            <p14:sldId id="262"/>
            <p14:sldId id="259"/>
            <p14:sldId id="271"/>
            <p14:sldId id="272"/>
            <p14:sldId id="277"/>
          </p14:sldIdLst>
        </p14:section>
        <p14:section name="Regimes" id="{94F99D7B-BD91-4CC9-9727-582BA1204B61}">
          <p14:sldIdLst>
            <p14:sldId id="257"/>
            <p14:sldId id="278"/>
            <p14:sldId id="279"/>
          </p14:sldIdLst>
        </p14:section>
        <p14:section name="Hydrodynamics" id="{9A0AE07A-CBE4-4F87-81A3-BEB487F30851}">
          <p14:sldIdLst>
            <p14:sldId id="268"/>
            <p14:sldId id="273"/>
            <p14:sldId id="280"/>
            <p14:sldId id="281"/>
          </p14:sldIdLst>
        </p14:section>
        <p14:section name="GWs" id="{3E83A060-7615-4D31-8DAA-4B71572CBE13}">
          <p14:sldIdLst>
            <p14:sldId id="269"/>
            <p14:sldId id="274"/>
            <p14:sldId id="275"/>
            <p14:sldId id="283"/>
          </p14:sldIdLst>
        </p14:section>
        <p14:section name="Summary" id="{4E78E3EB-F542-4101-83FF-A648799B583A}">
          <p14:sldIdLst>
            <p14:sldId id="270"/>
          </p14:sldIdLst>
        </p14:section>
        <p14:section name="Extra" id="{F84407B3-8E0D-4328-B381-4F807BADA364}">
          <p14:sldIdLst>
            <p14:sldId id="263"/>
            <p14:sldId id="276"/>
            <p14:sldId id="285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8DC"/>
    <a:srgbClr val="142F48"/>
    <a:srgbClr val="003399"/>
    <a:srgbClr val="50C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8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22B4CE-1A77-BD83-A675-37A704A47A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47BFDB-83C0-5355-A300-2FC90843DA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62F89-E4EF-4124-9669-D717778CDBE0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E010D4-15A7-E168-4B72-36EB84D7B5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Dark Transitions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CEE39-B87A-5593-7B68-25CA58604F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09035-E180-4B54-88EC-705B928F27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71272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  <p:sp>
        <p:nvSpPr>
          <p:cNvPr id="11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4D5BCD6-3362-4079-A8F5-2408701979D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A32687-0DC4-4603-B211-A6A9988297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02406F-45C2-08DA-1BA0-4241F787FED5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33BA0-FEE2-CD76-FEB6-DB969EFEC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803CEA71-E971-7FB8-4663-518EF29179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9149AD30-05C0-1906-360E-F85B71CD532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0C01CE6B-7560-5ABB-CFCF-28132F53D66D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233472-1E31-B760-BD83-F6BE83A7F326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78230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64E3-8894-89FD-2F46-59E7776F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105A4573-CA95-12BA-6E63-D5B5CBA44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D2D944BE-82AE-47F6-3389-3DF99FD1D66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AA8FF20B-F48C-2299-A8DE-902F9240056D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F15BF9-A3D6-E2D8-ACDA-5F3C81E27E64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039501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1A1C-C6C9-716B-3DA6-C2B0A6D5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425FD90A-154E-46D4-EB3D-F4976B0FD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24748AB8-858F-0582-F5DA-D416824E536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88C5AD5E-BAA6-3B99-A2C0-D6748F1A1724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7EE24E-5DD1-B792-26B5-487AF3ABBDA3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15055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1B2F4-DB71-0F63-C51C-6BE3300FB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13EED8F1-D5C6-619A-8ED6-1C5387E59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67F8CC6D-09B3-7440-EA56-3AB5203DA34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89BE8509-96B2-2A6B-3C23-62860CFBBDC0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033F4E-3463-1869-67E0-264AA6421C67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16136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C050-2F7A-CC40-77DC-551013942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5386928F-40B3-9270-7EBA-6E1D108230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B4582F82-E716-E6D8-C988-D60F3B73B74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99235A34-BA0E-8CDE-661F-F70C7AD5F2FF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66E289-5D46-17C8-8293-341077761FC7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278272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C9E11B-28B8-7ADC-584E-84150083CA45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C8498-D7A2-B74A-4D7A-F0FF60CC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2BCEB501-1250-E490-7AE5-8D4FD244D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D5AE7101-BB49-1452-9BFD-5BBAC880F99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625C1D15-25B4-377D-E6AC-0511AA5B2FE3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8BDC42-E6AA-3811-1FC1-406C53014A6E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266791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F6061-5029-15AF-F10E-604D5BE5E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B48B3168-AECF-8247-28F5-5F0840BA5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FA43F641-A786-A8B6-7419-5FF67D68227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E3664C3F-0256-EFAA-7BD6-87EA20AB0602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50A333-2600-86B8-844A-FD9C2715FD37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498959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85642-2392-86C7-AB39-18BFC2AE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859164D0-77FD-A880-D41F-034ED595E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E371C091-1776-7F48-8939-73C172EB868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C968E2A4-28D6-39A3-C438-AFCD767021BD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CBA94A-247D-3B3D-0E70-6832E1EB0D39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194687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F0B38-E33B-19A4-62E5-465D0D5F8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A64909CE-23D7-5EDF-3495-8D152F9BA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A68F0381-07B3-2D43-A3A3-3DC512FDA44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1F2CBFE8-C722-F3C1-657C-4B8CE3EA5FEF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5E0F82-D9B0-8A8B-161E-BF0EFA358643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640218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48961-CE46-0BC3-FCFD-03E78373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0B7647E7-A7EB-5322-A143-020F8DCD5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7BEC1CB1-94CB-4B10-B89B-5C7F96927CA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A319ED83-2EC5-2630-496E-B6F8E4A7A96B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CB02AD-4351-DD88-DB59-28F705AFD7EF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944791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B0E4F-84E1-18F7-9F2F-230B5B47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39C28AC2-7849-DBAF-80ED-D6C67CB7BB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8A81986A-B948-C5C9-650C-8E355C1C777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DF897528-D2F9-9F3C-EB62-7FCB8026AB43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C8E9EB-BBBB-9F0C-116F-7B75BC1A8151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264308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39065-1A96-9F7D-9863-48248776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4076214A-3C10-4541-A164-459EF1782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AA927968-17B7-6ED9-2C5C-23FB432999B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DC07A9A6-94C2-2421-D639-5198905BE898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898475-8351-8149-CE5D-E525A68AB46F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970440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FFCF-77C7-90F2-F4E8-EBA5BAB93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D7312948-7163-67C9-5CA9-8ABFAEC5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92F8B010-BFDD-C7CB-5ADA-D0B4AB68C9E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C8AFC1C1-C4E4-D5AE-26DA-AF37142191B0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CB8A0B-8B83-167F-0C6F-691D50458869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005566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FB4F4-0960-8B41-3562-BB1A07220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F13D7987-39A4-B305-C614-933FFDCF2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DC12F2E4-4556-E9C7-BB84-696CC944C76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13CB6EC2-7322-71F5-C4C3-EC4C32A01D68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8665DF-9A3E-4519-BEA8-59B0803F99E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236671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1B1ED-F50C-DBC7-117C-26FA45054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07001FD5-E4E3-725F-D612-2EC834E56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B89CE9EF-55D7-692A-485C-29B4D8C0AC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3FA67475-E4EC-37A2-5B57-17C1E0604853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4AB469-A265-A68C-8DE6-4646BDA48C7B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506128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DBF0-2E03-BCB6-036B-4CE8C0544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89ED75AE-A486-E659-18D1-9EAD93B22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CEF91458-6DFC-2CE7-E3E5-368E53A67E7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3DCEB6F8-B0FC-46F7-1456-33C6D4699C2C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7DCB28-EE42-2509-A338-38A88D84265B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862444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D2E86-171A-20FF-16BB-EBB85473E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DA649647-AF62-6A63-E10F-0CB96DF9D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7E076774-683C-A6FF-B25D-314430DD178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3B1797E0-57A6-E42D-4ED2-E99DCCA3350B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11B271-9B4C-49D8-82AB-415F439E67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D496E-CEEF-ED8C-09FC-D0739C0E77F5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699444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8762B-B339-7E4F-E969-A022D62A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DA3DF330-0C5A-A4E7-CBD5-26A39C34F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15037189-8D53-04EF-84CC-D1E2AF0E073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76CBEF2F-9B5C-EFC1-BDB6-822A1DF6B494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89ED4B-D791-B59B-A87F-C03326E41601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054506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0B0A8-C287-F2C9-1D43-C12E251B1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8E9A7491-65B2-0AFF-667D-42995CAAA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DBED8D52-0FA5-ACEB-BDD7-5E3F9A0715B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AA413E4A-1F27-F202-403D-9A99007EDDC9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95F379-BD76-B4AC-967F-446F9579A0FE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2969603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5EE62-0ACA-F44F-9004-47D16DDBC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5AA4310E-EE4F-5F78-A6C5-943F7BDCE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PlaceHolder 2">
            <a:extLst>
              <a:ext uri="{FF2B5EF4-FFF2-40B4-BE49-F238E27FC236}">
                <a16:creationId xmlns:a16="http://schemas.microsoft.com/office/drawing/2014/main" id="{5ABDB2A9-A518-0A5A-900D-C2FEC73F542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>
            <a:extLst>
              <a:ext uri="{FF2B5EF4-FFF2-40B4-BE49-F238E27FC236}">
                <a16:creationId xmlns:a16="http://schemas.microsoft.com/office/drawing/2014/main" id="{7D31D973-9FD6-B4C3-828A-7E683C4F905D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A4D36D-B1E3-4AF6-A0A5-36A6B30102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871E2E-74D5-59A7-B05F-E0D177544167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336762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title style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lvl="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432000" lvl="1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432000" lvl="2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432000" lvl="3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432000" lvl="4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DARK"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360" y="6373080"/>
            <a:ext cx="10716840" cy="360"/>
          </a:xfrm>
          <a:prstGeom prst="line">
            <a:avLst/>
          </a:prstGeom>
          <a:ln w="10160">
            <a:solidFill>
              <a:srgbClr val="31415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Text 1"/>
          <p:cNvSpPr/>
          <p:nvPr/>
        </p:nvSpPr>
        <p:spPr>
          <a:xfrm>
            <a:off x="612720" y="6428160"/>
            <a:ext cx="302583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numCol="1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80" b="1" u="none" strike="noStrike" spc="71" dirty="0">
                <a:solidFill>
                  <a:srgbClr val="9AA6B8"/>
                </a:solidFill>
                <a:effectLst/>
                <a:uFillTx/>
                <a:latin typeface="Aptos"/>
              </a:rPr>
              <a:t>Dark Transitions with a Weak Coupling</a:t>
            </a:r>
          </a:p>
        </p:txBody>
      </p:sp>
      <p:sp>
        <p:nvSpPr>
          <p:cNvPr id="4" name="Text 2"/>
          <p:cNvSpPr/>
          <p:nvPr/>
        </p:nvSpPr>
        <p:spPr>
          <a:xfrm>
            <a:off x="9189720" y="6428160"/>
            <a:ext cx="1992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80" b="0" u="none" strike="noStrike" dirty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MAP-Fis Research Conference 2026</a:t>
            </a:r>
            <a:endParaRPr lang="en-US" sz="88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sldNum" idx="1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7DD3DD17-4056-4FC4-A2AD-D12F1EF6C909}" type="slidenum">
              <a: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‹#›</a:t>
            </a:fld>
            <a:endParaRPr lang="en-US" sz="88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0"/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3" name="Shape 1"/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5" name="Shape 3"/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6" name="Text 4"/>
          <p:cNvSpPr/>
          <p:nvPr/>
        </p:nvSpPr>
        <p:spPr>
          <a:xfrm>
            <a:off x="1024890" y="1325880"/>
            <a:ext cx="6217560" cy="21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GB" sz="4400" b="1" u="none" strike="noStrike" cap="none" spc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1">
                      <a:lumMod val="75000"/>
                    </a:schemeClr>
                  </a:outerShdw>
                </a:effectLst>
                <a:uFillTx/>
                <a:latin typeface="Aptos Display"/>
                <a:ea typeface="Aptos Display"/>
              </a:rPr>
              <a:t>Dark</a:t>
            </a:r>
            <a:r>
              <a:rPr lang="en-GB" sz="400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 transitions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20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with a weak coupling</a:t>
            </a:r>
            <a:endParaRPr lang="en-GB" sz="320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5"/>
              <p:cNvSpPr/>
              <p:nvPr/>
            </p:nvSpPr>
            <p:spPr>
              <a:xfrm>
                <a:off x="1024890" y="4432957"/>
                <a:ext cx="5440320" cy="896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GB" sz="1600" b="0" u="none" strike="noStrike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  <a:uFillTx/>
                    <a:latin typeface="Sanskrit Text" panose="02020503050405020304" pitchFamily="18" charset="0"/>
                    <a:ea typeface="Aptos"/>
                    <a:cs typeface="Sanskrit Text" panose="02020503050405020304" pitchFamily="18" charset="0"/>
                  </a:rPr>
                  <a:t>With Helena Kolešová &amp; Daniil </a:t>
                </a:r>
                <a:r>
                  <a:rPr lang="en-GB" sz="1600" b="0" u="none" strike="noStrike" noProof="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  <a:uFillTx/>
                    <a:latin typeface="Sanskrit Text" panose="02020503050405020304" pitchFamily="18" charset="0"/>
                    <a:ea typeface="Aptos"/>
                    <a:cs typeface="Sanskrit Text" panose="02020503050405020304" pitchFamily="18" charset="0"/>
                  </a:rPr>
                  <a:t>Krichevskiy</a:t>
                </a:r>
                <a:endParaRPr lang="en-GB" sz="1600" b="0" u="none" strike="noStrike" noProof="0" dirty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uFillTx/>
                  <a:latin typeface="Sanskrit Text" panose="02020503050405020304" pitchFamily="18" charset="0"/>
                  <a:ea typeface="Aptos"/>
                  <a:cs typeface="Sanskrit Text" panose="02020503050405020304" pitchFamily="18" charset="0"/>
                </a:endParaRPr>
              </a:p>
              <a:p>
                <a:pPr>
                  <a:tabLst>
                    <a:tab pos="0" algn="l"/>
                  </a:tabLst>
                </a:pPr>
                <a:r>
                  <a:rPr lang="en-GB" sz="1600" noProof="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Sanskrit Text" panose="02020503050405020304" pitchFamily="18" charset="0"/>
                    <a:cs typeface="Sanskrit Text" panose="02020503050405020304" pitchFamily="18" charset="0"/>
                  </a:rPr>
                  <a:t>ArXiv</a:t>
                </a:r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Sanskrit Text" panose="02020503050405020304" pitchFamily="18" charset="0"/>
                    <a:cs typeface="Sanskrit Text" panose="02020503050405020304" pitchFamily="18" charset="0"/>
                  </a:rPr>
                  <a:t> 2610.</a:t>
                </a: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Sanskrit Text" panose="02020503050405020304" pitchFamily="18" charset="0"/>
                      </a:rPr>
                      <m:t>𝛼𝛽𝛾𝛿</m:t>
                    </m:r>
                  </m:oMath>
                </a14:m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Sanskrit Text" panose="02020503050405020304" pitchFamily="18" charset="0"/>
                    <a:cs typeface="Sanskrit Text" panose="02020503050405020304" pitchFamily="18" charset="0"/>
                  </a:rPr>
                  <a:t> coming soon</a:t>
                </a:r>
                <a:endParaRPr lang="en-GB" sz="1600" b="0" u="none" strike="noStrike" noProof="0" dirty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uFillTx/>
                  <a:latin typeface="Sanskrit Text" panose="02020503050405020304" pitchFamily="18" charset="0"/>
                  <a:cs typeface="Sanskrit Text" panose="02020503050405020304" pitchFamily="18" charset="0"/>
                </a:endParaRPr>
              </a:p>
            </p:txBody>
          </p:sp>
        </mc:Choice>
        <mc:Fallback xmlns="">
          <p:sp>
            <p:nvSpPr>
              <p:cNvPr id="1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890" y="4432957"/>
                <a:ext cx="5440320" cy="896400"/>
              </a:xfrm>
              <a:prstGeom prst="rect">
                <a:avLst/>
              </a:prstGeom>
              <a:blipFill>
                <a:blip r:embed="rId3"/>
                <a:stretch>
                  <a:fillRect l="-224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6"/>
          <p:cNvSpPr/>
          <p:nvPr/>
        </p:nvSpPr>
        <p:spPr>
          <a:xfrm>
            <a:off x="1052250" y="3449955"/>
            <a:ext cx="56689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1590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Marco Finetti ·  </a:t>
            </a:r>
            <a:r>
              <a:rPr lang="en-GB" sz="1590" b="0" u="none" strike="noStrike" noProof="0" dirty="0" err="1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UAveiro</a:t>
            </a:r>
            <a:r>
              <a:rPr lang="en-GB" sz="1590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, LIP-</a:t>
            </a:r>
            <a:r>
              <a:rPr lang="en-GB" sz="1590" b="0" u="none" strike="noStrike" noProof="0" dirty="0" err="1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UMinho</a:t>
            </a:r>
            <a:r>
              <a:rPr lang="en-GB" sz="1590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 &amp; U. Stavanger (NO)</a:t>
            </a:r>
            <a:endParaRPr lang="en-GB" sz="15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7"/>
          <p:cNvSpPr/>
          <p:nvPr/>
        </p:nvSpPr>
        <p:spPr>
          <a:xfrm>
            <a:off x="1052250" y="3806715"/>
            <a:ext cx="56689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1590" b="0" u="none" strike="noStrike" noProof="0" dirty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MAP-Fis PhD Conference  ·  2026 </a:t>
            </a:r>
            <a:r>
              <a:rPr lang="en-GB" sz="1590" noProof="0" dirty="0">
                <a:solidFill>
                  <a:srgbClr val="9AA6B8"/>
                </a:solidFill>
                <a:latin typeface="Aptos"/>
                <a:ea typeface="Aptos"/>
              </a:rPr>
              <a:t>October</a:t>
            </a:r>
            <a:r>
              <a:rPr lang="en-GB" sz="1590" b="0" u="none" strike="noStrike" noProof="0" dirty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 2</a:t>
            </a:r>
            <a:r>
              <a:rPr lang="en-GB" sz="1590" b="0" u="none" strike="noStrike" baseline="30000" noProof="0" dirty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nd</a:t>
            </a:r>
            <a:endParaRPr lang="en-GB" sz="15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8"/>
          <p:cNvSpPr/>
          <p:nvPr/>
        </p:nvSpPr>
        <p:spPr>
          <a:xfrm>
            <a:off x="7946280" y="1389960"/>
            <a:ext cx="3035520" cy="3035520"/>
          </a:xfrm>
          <a:prstGeom prst="ellipse">
            <a:avLst/>
          </a:prstGeom>
          <a:solidFill>
            <a:srgbClr val="50CFE0">
              <a:alpha val="4000"/>
            </a:srgbClr>
          </a:solidFill>
          <a:ln w="19685">
            <a:solidFill>
              <a:srgbClr val="50CFE0">
                <a:alpha val="9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1" name="Shape 9"/>
          <p:cNvSpPr/>
          <p:nvPr/>
        </p:nvSpPr>
        <p:spPr>
          <a:xfrm>
            <a:off x="8280000" y="1723680"/>
            <a:ext cx="2367720" cy="23677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2" name="Shape 10"/>
          <p:cNvSpPr/>
          <p:nvPr/>
        </p:nvSpPr>
        <p:spPr>
          <a:xfrm>
            <a:off x="10049400" y="3300840"/>
            <a:ext cx="1535760" cy="1535760"/>
          </a:xfrm>
          <a:prstGeom prst="ellipse">
            <a:avLst/>
          </a:prstGeom>
          <a:solidFill>
            <a:srgbClr val="F2A441">
              <a:alpha val="4000"/>
            </a:srgbClr>
          </a:solidFill>
          <a:ln w="15875">
            <a:solidFill>
              <a:srgbClr val="F2A441">
                <a:alpha val="9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3" name="Shape 11"/>
          <p:cNvSpPr/>
          <p:nvPr/>
        </p:nvSpPr>
        <p:spPr>
          <a:xfrm>
            <a:off x="10218240" y="3470040"/>
            <a:ext cx="1197720" cy="119772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4" name="Shape 12"/>
          <p:cNvSpPr/>
          <p:nvPr/>
        </p:nvSpPr>
        <p:spPr>
          <a:xfrm>
            <a:off x="7891200" y="4160520"/>
            <a:ext cx="968760" cy="968760"/>
          </a:xfrm>
          <a:prstGeom prst="ellipse">
            <a:avLst/>
          </a:prstGeom>
          <a:solidFill>
            <a:srgbClr val="50CFE0">
              <a:alpha val="3000"/>
            </a:srgbClr>
          </a:solidFill>
          <a:ln w="12700">
            <a:solidFill>
              <a:srgbClr val="50CFE0">
                <a:alpha val="9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5" name="Shape 13"/>
          <p:cNvSpPr/>
          <p:nvPr/>
        </p:nvSpPr>
        <p:spPr>
          <a:xfrm>
            <a:off x="7997760" y="4267080"/>
            <a:ext cx="755640" cy="75564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6" name="Shape 14"/>
          <p:cNvSpPr/>
          <p:nvPr/>
        </p:nvSpPr>
        <p:spPr>
          <a:xfrm rot="15697130">
            <a:off x="9436607" y="3217997"/>
            <a:ext cx="2545346" cy="2151438"/>
          </a:xfrm>
          <a:prstGeom prst="arc">
            <a:avLst>
              <a:gd name="adj1" fmla="val 17901305"/>
              <a:gd name="adj2" fmla="val 0"/>
            </a:avLst>
          </a:prstGeom>
          <a:noFill/>
          <a:ln w="10160">
            <a:solidFill>
              <a:srgbClr val="DDE4EC">
                <a:alpha val="1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7" name="Shape 15"/>
          <p:cNvSpPr/>
          <p:nvPr/>
        </p:nvSpPr>
        <p:spPr>
          <a:xfrm>
            <a:off x="8597520" y="2599200"/>
            <a:ext cx="50040" cy="50040"/>
          </a:xfrm>
          <a:prstGeom prst="ellipse">
            <a:avLst/>
          </a:prstGeom>
          <a:solidFill>
            <a:srgbClr val="50CFE0">
              <a:alpha val="95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9360" rIns="90000" bIns="-93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8" name="Shape 16"/>
          <p:cNvSpPr/>
          <p:nvPr/>
        </p:nvSpPr>
        <p:spPr>
          <a:xfrm>
            <a:off x="9683640" y="1819800"/>
            <a:ext cx="72720" cy="72720"/>
          </a:xfrm>
          <a:prstGeom prst="ellipse">
            <a:avLst/>
          </a:prstGeom>
          <a:solidFill>
            <a:srgbClr val="F2A441">
              <a:alpha val="95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9" name="Shape 17"/>
          <p:cNvSpPr/>
          <p:nvPr/>
        </p:nvSpPr>
        <p:spPr>
          <a:xfrm>
            <a:off x="10527120" y="2827800"/>
            <a:ext cx="50040" cy="50040"/>
          </a:xfrm>
          <a:prstGeom prst="ellipse">
            <a:avLst/>
          </a:prstGeom>
          <a:solidFill>
            <a:srgbClr val="50CFE0">
              <a:alpha val="95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9360" rIns="90000" bIns="-93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" name="Shape 18"/>
          <p:cNvSpPr/>
          <p:nvPr/>
        </p:nvSpPr>
        <p:spPr>
          <a:xfrm>
            <a:off x="8341560" y="3888360"/>
            <a:ext cx="50040" cy="50040"/>
          </a:xfrm>
          <a:prstGeom prst="ellipse">
            <a:avLst/>
          </a:prstGeom>
          <a:solidFill>
            <a:srgbClr val="F2A441">
              <a:alpha val="95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9360" rIns="90000" bIns="-93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1" name="Shape 19"/>
          <p:cNvSpPr/>
          <p:nvPr/>
        </p:nvSpPr>
        <p:spPr>
          <a:xfrm>
            <a:off x="11176200" y="4693320"/>
            <a:ext cx="50040" cy="50040"/>
          </a:xfrm>
          <a:prstGeom prst="ellipse">
            <a:avLst/>
          </a:prstGeom>
          <a:solidFill>
            <a:srgbClr val="50CFE0">
              <a:alpha val="95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9360" rIns="90000" bIns="-93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2" name="Shape 20"/>
          <p:cNvSpPr/>
          <p:nvPr/>
        </p:nvSpPr>
        <p:spPr>
          <a:xfrm>
            <a:off x="9283320" y="4821120"/>
            <a:ext cx="50040" cy="50040"/>
          </a:xfrm>
          <a:prstGeom prst="ellipse">
            <a:avLst/>
          </a:prstGeom>
          <a:solidFill>
            <a:srgbClr val="F2A441">
              <a:alpha val="95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9360" rIns="90000" bIns="-93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21"/>
              <p:cNvSpPr/>
              <p:nvPr/>
            </p:nvSpPr>
            <p:spPr>
              <a:xfrm>
                <a:off x="9319350" y="4939920"/>
                <a:ext cx="1416960" cy="2008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𝜙</m:t>
                      </m:r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=0</m:t>
                      </m:r>
                    </m:oMath>
                  </m:oMathPara>
                </a14:m>
                <a:endParaRPr lang="en-GB" sz="1400" b="0" u="none" strike="noStrike" noProof="0" dirty="0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mc:Choice>
        <mc:Fallback xmlns="">
          <p:sp>
            <p:nvSpPr>
              <p:cNvPr id="33" name="Text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350" y="4939920"/>
                <a:ext cx="1416960" cy="200880"/>
              </a:xfrm>
              <a:prstGeom prst="rect">
                <a:avLst/>
              </a:prstGeom>
              <a:blipFill>
                <a:blip r:embed="rId4"/>
                <a:stretch>
                  <a:fillRect b="-4242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21">
                <a:extLst>
                  <a:ext uri="{FF2B5EF4-FFF2-40B4-BE49-F238E27FC236}">
                    <a16:creationId xmlns:a16="http://schemas.microsoft.com/office/drawing/2014/main" id="{27083345-28E9-1DC4-5084-188DC39B4734}"/>
                  </a:ext>
                </a:extLst>
              </p:cNvPr>
              <p:cNvSpPr/>
              <p:nvPr/>
            </p:nvSpPr>
            <p:spPr>
              <a:xfrm>
                <a:off x="8990655" y="3179520"/>
                <a:ext cx="708480" cy="2008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𝜙</m:t>
                      </m:r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≠0</m:t>
                      </m:r>
                    </m:oMath>
                  </m:oMathPara>
                </a14:m>
                <a:endParaRPr lang="en-GB" sz="1400" b="0" u="none" strike="noStrike" noProof="0" dirty="0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mc:Choice>
        <mc:Fallback xmlns="">
          <p:sp>
            <p:nvSpPr>
              <p:cNvPr id="9" name="Text 21">
                <a:extLst>
                  <a:ext uri="{FF2B5EF4-FFF2-40B4-BE49-F238E27FC236}">
                    <a16:creationId xmlns:a16="http://schemas.microsoft.com/office/drawing/2014/main" id="{27083345-28E9-1DC4-5084-188DC39B47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0655" y="3179520"/>
                <a:ext cx="708480" cy="200880"/>
              </a:xfrm>
              <a:prstGeom prst="rect">
                <a:avLst/>
              </a:prstGeom>
              <a:blipFill>
                <a:blip r:embed="rId5"/>
                <a:stretch>
                  <a:fillRect b="-3939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21">
                <a:extLst>
                  <a:ext uri="{FF2B5EF4-FFF2-40B4-BE49-F238E27FC236}">
                    <a16:creationId xmlns:a16="http://schemas.microsoft.com/office/drawing/2014/main" id="{198570DA-7D55-EB77-DE52-865B65065182}"/>
                  </a:ext>
                </a:extLst>
              </p:cNvPr>
              <p:cNvSpPr/>
              <p:nvPr/>
            </p:nvSpPr>
            <p:spPr>
              <a:xfrm>
                <a:off x="10527120" y="4066200"/>
                <a:ext cx="708480" cy="2008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algn="ctr" defTabSz="914400">
                  <a:lnSpc>
                    <a:spcPct val="100000"/>
                  </a:lnSpc>
                  <a:tabLst>
                    <a:tab pos="0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𝜙</m:t>
                      </m:r>
                      <m:r>
                        <a:rPr lang="en-GB" sz="1400" b="0" i="1" u="none" strike="noStrike" noProof="0" smtClean="0">
                          <a:solidFill>
                            <a:srgbClr val="6F7D91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ptos"/>
                        </a:rPr>
                        <m:t>≠0</m:t>
                      </m:r>
                    </m:oMath>
                  </m:oMathPara>
                </a14:m>
                <a:endParaRPr lang="en-GB" sz="1400" b="0" u="none" strike="noStrike" noProof="0" dirty="0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mc:Choice>
        <mc:Fallback xmlns="">
          <p:sp>
            <p:nvSpPr>
              <p:cNvPr id="11" name="Text 21">
                <a:extLst>
                  <a:ext uri="{FF2B5EF4-FFF2-40B4-BE49-F238E27FC236}">
                    <a16:creationId xmlns:a16="http://schemas.microsoft.com/office/drawing/2014/main" id="{198570DA-7D55-EB77-DE52-865B650651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7120" y="4066200"/>
                <a:ext cx="708480" cy="200880"/>
              </a:xfrm>
              <a:prstGeom prst="rect">
                <a:avLst/>
              </a:prstGeom>
              <a:blipFill>
                <a:blip r:embed="rId6"/>
                <a:stretch>
                  <a:fillRect b="-4242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96CF013-D328-C9C0-3E9E-80782386A8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4702727"/>
              </p:ext>
            </p:extLst>
          </p:nvPr>
        </p:nvGraphicFramePr>
        <p:xfrm>
          <a:off x="0" y="5545199"/>
          <a:ext cx="2866694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Reader.Document">
                  <p:embed/>
                </p:oleObj>
              </mc:Choice>
              <mc:Fallback>
                <p:oleObj name="PDF" r:id="rId7" imgW="0" imgH="360" progId="FoxitReader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73C5549-9ED3-841A-0B53-D0656CB5E4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5545199"/>
                        <a:ext cx="2866694" cy="133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0F651-C20A-969F-0CB0-735E4C1F4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>
            <a:extLst>
              <a:ext uri="{FF2B5EF4-FFF2-40B4-BE49-F238E27FC236}">
                <a16:creationId xmlns:a16="http://schemas.microsoft.com/office/drawing/2014/main" id="{A3317713-152E-150B-F253-5A77E7AF59E0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BF54ADDE-7CC5-6D5F-D621-194FCBE11F1B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DEFCAC0E-2455-896D-213F-FA24A0C3C3B1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E47FE10C-C8D4-B988-07D4-6F0FE425BC12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Text 12">
            <a:extLst>
              <a:ext uri="{FF2B5EF4-FFF2-40B4-BE49-F238E27FC236}">
                <a16:creationId xmlns:a16="http://schemas.microsoft.com/office/drawing/2014/main" id="{B6CAFCED-7AF9-FE91-B738-A483F42646E2}"/>
              </a:ext>
            </a:extLst>
          </p:cNvPr>
          <p:cNvSpPr/>
          <p:nvPr/>
        </p:nvSpPr>
        <p:spPr>
          <a:xfrm>
            <a:off x="868680" y="1170360"/>
            <a:ext cx="959760" cy="68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190" b="1" u="none" strike="noStrike" noProof="0" dirty="0">
                <a:solidFill>
                  <a:srgbClr val="F2A441"/>
                </a:solidFill>
                <a:effectLst/>
                <a:uFillTx/>
                <a:latin typeface="Aptos Display"/>
                <a:ea typeface="Aptos Display"/>
              </a:rPr>
              <a:t>01</a:t>
            </a:r>
            <a:endParaRPr lang="en-GB" sz="31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4D62A894-B578-7A14-2909-D9265D9CB158}"/>
              </a:ext>
            </a:extLst>
          </p:cNvPr>
          <p:cNvSpPr/>
          <p:nvPr/>
        </p:nvSpPr>
        <p:spPr>
          <a:xfrm>
            <a:off x="868680" y="1901880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Introduction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4">
            <a:extLst>
              <a:ext uri="{FF2B5EF4-FFF2-40B4-BE49-F238E27FC236}">
                <a16:creationId xmlns:a16="http://schemas.microsoft.com/office/drawing/2014/main" id="{9AB20FE8-DC6F-AA10-7E8B-4CD25431BBD8}"/>
              </a:ext>
            </a:extLst>
          </p:cNvPr>
          <p:cNvSpPr/>
          <p:nvPr/>
        </p:nvSpPr>
        <p:spPr>
          <a:xfrm>
            <a:off x="879120" y="2949120"/>
            <a:ext cx="5216880" cy="155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  <a:ea typeface="Aptos"/>
              </a:rPr>
              <a:t>1</a:t>
            </a:r>
            <a:r>
              <a:rPr lang="en-GB" baseline="30000" noProof="0" dirty="0">
                <a:solidFill>
                  <a:srgbClr val="D6DCE6"/>
                </a:solidFill>
                <a:latin typeface="Aptos"/>
                <a:ea typeface="Aptos"/>
              </a:rPr>
              <a:t>st</a:t>
            </a:r>
            <a:r>
              <a:rPr lang="en-GB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-order phase transitions (FOPTs)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Stochastic Gravitational Wave Backgrounds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Phase transitions in a dark sector</a:t>
            </a:r>
            <a:endParaRPr lang="en-GB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5C4A0EDF-B84E-87AA-F2FA-E2A629F7FE27}"/>
              </a:ext>
            </a:extLst>
          </p:cNvPr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4B85602A-7A5D-8504-9235-555FE782B892}"/>
              </a:ext>
            </a:extLst>
          </p:cNvPr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4E707266-125F-CF93-91C5-BF37F1F65B08}"/>
              </a:ext>
            </a:extLst>
          </p:cNvPr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0AE9141D-6FFA-98B9-3E3B-E83D40C3C4D0}"/>
              </a:ext>
            </a:extLst>
          </p:cNvPr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B9810872-C54B-1461-1E56-37E6AF50BD39}"/>
              </a:ext>
            </a:extLst>
          </p:cNvPr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C33655C3-5281-3106-66D1-CFAA07CCF81E}"/>
              </a:ext>
            </a:extLst>
          </p:cNvPr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>
            <a:extLst>
              <a:ext uri="{FF2B5EF4-FFF2-40B4-BE49-F238E27FC236}">
                <a16:creationId xmlns:a16="http://schemas.microsoft.com/office/drawing/2014/main" id="{B90843E7-DACE-AE90-C34C-85FDC1464C3A}"/>
              </a:ext>
            </a:extLst>
          </p:cNvPr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22646D-4497-DE6B-2AE8-D4B6AA4518AB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3" name="Shape 10">
              <a:extLst>
                <a:ext uri="{FF2B5EF4-FFF2-40B4-BE49-F238E27FC236}">
                  <a16:creationId xmlns:a16="http://schemas.microsoft.com/office/drawing/2014/main" id="{25F222CF-9695-34C3-E1E3-2AEBA1C23275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8FB95A43-15D8-7127-E9D7-41E675C3608D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1E8FFCA5-8DAF-AFA6-DDC6-7C5B8984D2AC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DF176E59-2564-8D8C-9D19-55E684130419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BB6A6670-4146-0A27-6004-653E0B28CC9E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02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70181-9DCF-50DE-F0E3-1CC736638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EDEEC567-6E9B-15FE-3AE2-8FDDED3CA0CD}"/>
              </a:ext>
            </a:extLst>
          </p:cNvPr>
          <p:cNvSpPr/>
          <p:nvPr/>
        </p:nvSpPr>
        <p:spPr>
          <a:xfrm>
            <a:off x="612720" y="393120"/>
            <a:ext cx="818341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From Phase Transitions to Gravitational Waves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F6BB7B98-AA60-1B5E-C8C4-1EF5AAC72626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3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6C3B4264-92FF-B384-3DA1-7E0CE7B4E7A6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4E23F170-7C98-7FB3-3C41-612A154EDADF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88141B66-B359-31A4-EA6F-7AFB2B9F6592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5BAF0CCB-992F-DFF9-21CC-70AD7DAA37C8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43D18FB0-2529-1311-F5CA-C3F9593D14D7}"/>
              </a:ext>
            </a:extLst>
          </p:cNvPr>
          <p:cNvSpPr/>
          <p:nvPr/>
        </p:nvSpPr>
        <p:spPr>
          <a:xfrm>
            <a:off x="11332080" y="486525"/>
            <a:ext cx="849960" cy="499680"/>
          </a:xfrm>
          <a:prstGeom prst="roundRect">
            <a:avLst>
              <a:gd name="adj" fmla="val 10417"/>
            </a:avLst>
          </a:prstGeom>
          <a:solidFill>
            <a:srgbClr val="15304A">
              <a:alpha val="96000"/>
            </a:srgbClr>
          </a:solidFill>
          <a:ln w="1905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200" b="1" u="none" strike="noStrike" noProof="0" dirty="0">
                <a:solidFill>
                  <a:schemeClr val="bg1"/>
                </a:solidFill>
                <a:effectLst/>
                <a:uFillTx/>
                <a:latin typeface="Aptos"/>
              </a:rPr>
              <a:t>Intro</a:t>
            </a: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6C11B18C-9CA4-2FDD-56D9-71E6FFCA6B4E}"/>
              </a:ext>
            </a:extLst>
          </p:cNvPr>
          <p:cNvSpPr/>
          <p:nvPr/>
        </p:nvSpPr>
        <p:spPr>
          <a:xfrm>
            <a:off x="11332080" y="985680"/>
            <a:ext cx="849960" cy="499680"/>
          </a:xfrm>
          <a:prstGeom prst="roundRect">
            <a:avLst>
              <a:gd name="adj" fmla="val 10417"/>
            </a:avLst>
          </a:prstGeom>
          <a:solidFill>
            <a:srgbClr val="15304A">
              <a:alpha val="96000"/>
            </a:srgbClr>
          </a:solidFill>
          <a:ln w="19050">
            <a:solidFill>
              <a:srgbClr val="6FA8D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GB" sz="1200" noProof="0" dirty="0">
                <a:solidFill>
                  <a:srgbClr val="9AA6B8"/>
                </a:solidFill>
                <a:latin typeface="Aptos"/>
              </a:rPr>
              <a:t>Regimes</a:t>
            </a: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A4AD8A90-4499-8A17-B949-A37CE19BAE9B}"/>
              </a:ext>
            </a:extLst>
          </p:cNvPr>
          <p:cNvSpPr/>
          <p:nvPr/>
        </p:nvSpPr>
        <p:spPr>
          <a:xfrm>
            <a:off x="11332080" y="1487880"/>
            <a:ext cx="849960" cy="499680"/>
          </a:xfrm>
          <a:prstGeom prst="roundRect">
            <a:avLst>
              <a:gd name="adj" fmla="val 10417"/>
            </a:avLst>
          </a:prstGeom>
          <a:solidFill>
            <a:srgbClr val="15304A">
              <a:alpha val="96000"/>
            </a:srgbClr>
          </a:solidFill>
          <a:ln w="19050">
            <a:solidFill>
              <a:srgbClr val="6FA8D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GB" sz="1200" noProof="0" dirty="0">
                <a:solidFill>
                  <a:srgbClr val="9AA6B8"/>
                </a:solidFill>
                <a:latin typeface="Aptos"/>
              </a:rPr>
              <a:t>Hydro</a:t>
            </a:r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687900C9-AAF5-BDCA-5045-457C37DD3D5A}"/>
              </a:ext>
            </a:extLst>
          </p:cNvPr>
          <p:cNvSpPr/>
          <p:nvPr/>
        </p:nvSpPr>
        <p:spPr>
          <a:xfrm>
            <a:off x="11332080" y="1990800"/>
            <a:ext cx="849960" cy="499680"/>
          </a:xfrm>
          <a:prstGeom prst="roundRect">
            <a:avLst>
              <a:gd name="adj" fmla="val 10417"/>
            </a:avLst>
          </a:prstGeom>
          <a:solidFill>
            <a:srgbClr val="15304A">
              <a:alpha val="96000"/>
            </a:srgbClr>
          </a:solidFill>
          <a:ln w="19050">
            <a:solidFill>
              <a:srgbClr val="6FA8D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GB" sz="1200" noProof="0" dirty="0">
                <a:solidFill>
                  <a:srgbClr val="9AA6B8"/>
                </a:solidFill>
                <a:latin typeface="Aptos"/>
              </a:rPr>
              <a:t>GWs</a:t>
            </a: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294173E3-28B7-8A34-18F0-E0E1F560A8C6}"/>
              </a:ext>
            </a:extLst>
          </p:cNvPr>
          <p:cNvSpPr/>
          <p:nvPr/>
        </p:nvSpPr>
        <p:spPr>
          <a:xfrm>
            <a:off x="11338560" y="2490480"/>
            <a:ext cx="849960" cy="499680"/>
          </a:xfrm>
          <a:prstGeom prst="roundRect">
            <a:avLst>
              <a:gd name="adj" fmla="val 10417"/>
            </a:avLst>
          </a:prstGeom>
          <a:solidFill>
            <a:srgbClr val="15304A">
              <a:alpha val="96000"/>
            </a:srgbClr>
          </a:solidFill>
          <a:ln w="19050">
            <a:solidFill>
              <a:srgbClr val="6FA8D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n-GB" sz="1200" noProof="0" dirty="0">
                <a:solidFill>
                  <a:srgbClr val="9AA6B8"/>
                </a:solidFill>
                <a:latin typeface="Aptos"/>
              </a:rPr>
              <a:t>Summary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3E057FD-2CBB-7014-3651-23675A47FECC}"/>
              </a:ext>
            </a:extLst>
          </p:cNvPr>
          <p:cNvGrpSpPr/>
          <p:nvPr/>
        </p:nvGrpSpPr>
        <p:grpSpPr>
          <a:xfrm>
            <a:off x="7345161" y="2849203"/>
            <a:ext cx="4602069" cy="4218418"/>
            <a:chOff x="2669412" y="3369456"/>
            <a:chExt cx="4602069" cy="4218418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DF87723-B99A-4C9C-5524-EA4194DEC7A3}"/>
                </a:ext>
              </a:extLst>
            </p:cNvPr>
            <p:cNvGrpSpPr/>
            <p:nvPr/>
          </p:nvGrpSpPr>
          <p:grpSpPr>
            <a:xfrm>
              <a:off x="2669412" y="3369456"/>
              <a:ext cx="4602069" cy="4218418"/>
              <a:chOff x="4660289" y="2023079"/>
              <a:chExt cx="4684012" cy="4293530"/>
            </a:xfrm>
          </p:grpSpPr>
          <p:sp>
            <p:nvSpPr>
              <p:cNvPr id="113" name="Arc 112">
                <a:extLst>
                  <a:ext uri="{FF2B5EF4-FFF2-40B4-BE49-F238E27FC236}">
                    <a16:creationId xmlns:a16="http://schemas.microsoft.com/office/drawing/2014/main" id="{07790CD8-F213-C265-8927-5A18EB2173FD}"/>
                  </a:ext>
                </a:extLst>
              </p:cNvPr>
              <p:cNvSpPr/>
              <p:nvPr/>
            </p:nvSpPr>
            <p:spPr>
              <a:xfrm rot="3288056">
                <a:off x="4622862" y="2060506"/>
                <a:ext cx="4293530" cy="4218676"/>
              </a:xfrm>
              <a:prstGeom prst="arc">
                <a:avLst>
                  <a:gd name="adj1" fmla="val 16051610"/>
                  <a:gd name="adj2" fmla="val 20306230"/>
                </a:avLst>
              </a:prstGeom>
              <a:gradFill flip="none" rotWithShape="1">
                <a:gsLst>
                  <a:gs pos="53000">
                    <a:srgbClr val="00B050">
                      <a:alpha val="0"/>
                    </a:srgbClr>
                  </a:gs>
                  <a:gs pos="58000">
                    <a:srgbClr val="00B050"/>
                  </a:gs>
                  <a:gs pos="72000">
                    <a:srgbClr val="00B050">
                      <a:alpha val="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14" name="Arc 113">
                <a:extLst>
                  <a:ext uri="{FF2B5EF4-FFF2-40B4-BE49-F238E27FC236}">
                    <a16:creationId xmlns:a16="http://schemas.microsoft.com/office/drawing/2014/main" id="{37F073D9-568B-B5A1-B625-65B90645C9F1}"/>
                  </a:ext>
                </a:extLst>
              </p:cNvPr>
              <p:cNvSpPr/>
              <p:nvPr/>
            </p:nvSpPr>
            <p:spPr>
              <a:xfrm rot="2624303">
                <a:off x="5251171" y="2564766"/>
                <a:ext cx="3017793" cy="3213543"/>
              </a:xfrm>
              <a:prstGeom prst="arc">
                <a:avLst>
                  <a:gd name="adj1" fmla="val 16732067"/>
                  <a:gd name="adj2" fmla="val 20938557"/>
                </a:avLst>
              </a:prstGeom>
              <a:gradFill flip="none" rotWithShape="1">
                <a:gsLst>
                  <a:gs pos="18000">
                    <a:srgbClr val="4091F3">
                      <a:lumMod val="75000"/>
                    </a:srgbClr>
                  </a:gs>
                  <a:gs pos="62000">
                    <a:srgbClr val="4091F3">
                      <a:lumMod val="75000"/>
                      <a:alpha val="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2225" cap="flat" cmpd="sng" algn="ctr">
                <a:solidFill>
                  <a:sysClr val="window" lastClr="FFFFFF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1756195 w 3017793"/>
                          <a:gd name="connsiteY0" fmla="*/ 21727 h 3213543"/>
                          <a:gd name="connsiteX1" fmla="*/ 2993159 w 3017793"/>
                          <a:gd name="connsiteY1" fmla="*/ 1317614 h 3213543"/>
                          <a:gd name="connsiteX2" fmla="*/ 2468720 w 3017793"/>
                          <a:gd name="connsiteY2" fmla="*/ 1419783 h 3213543"/>
                          <a:gd name="connsiteX3" fmla="*/ 1988808 w 3017793"/>
                          <a:gd name="connsiteY3" fmla="*/ 1513278 h 3213543"/>
                          <a:gd name="connsiteX4" fmla="*/ 1508897 w 3017793"/>
                          <a:gd name="connsiteY4" fmla="*/ 1606772 h 3213543"/>
                          <a:gd name="connsiteX5" fmla="*/ 1593803 w 3017793"/>
                          <a:gd name="connsiteY5" fmla="*/ 1062573 h 3213543"/>
                          <a:gd name="connsiteX6" fmla="*/ 1671289 w 3017793"/>
                          <a:gd name="connsiteY6" fmla="*/ 565926 h 3213543"/>
                          <a:gd name="connsiteX7" fmla="*/ 1756195 w 3017793"/>
                          <a:gd name="connsiteY7" fmla="*/ 21727 h 3213543"/>
                          <a:gd name="connsiteX0" fmla="*/ 1756195 w 3017793"/>
                          <a:gd name="connsiteY0" fmla="*/ 21727 h 3213543"/>
                          <a:gd name="connsiteX1" fmla="*/ 2993159 w 3017793"/>
                          <a:gd name="connsiteY1" fmla="*/ 1317614 h 32135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17793" h="3213543" stroke="0" extrusionOk="0">
                            <a:moveTo>
                              <a:pt x="1756195" y="21727"/>
                            </a:moveTo>
                            <a:cubicBezTo>
                              <a:pt x="2303322" y="83097"/>
                              <a:pt x="2760323" y="695553"/>
                              <a:pt x="2993159" y="1317614"/>
                            </a:cubicBezTo>
                            <a:cubicBezTo>
                              <a:pt x="2745007" y="1350203"/>
                              <a:pt x="2578850" y="1415685"/>
                              <a:pt x="2468720" y="1419783"/>
                            </a:cubicBezTo>
                            <a:cubicBezTo>
                              <a:pt x="2358590" y="1423881"/>
                              <a:pt x="2209244" y="1477740"/>
                              <a:pt x="1988808" y="1513278"/>
                            </a:cubicBezTo>
                            <a:cubicBezTo>
                              <a:pt x="1768372" y="1548816"/>
                              <a:pt x="1617827" y="1560944"/>
                              <a:pt x="1508897" y="1606772"/>
                            </a:cubicBezTo>
                            <a:cubicBezTo>
                              <a:pt x="1536087" y="1332446"/>
                              <a:pt x="1560285" y="1325768"/>
                              <a:pt x="1593803" y="1062573"/>
                            </a:cubicBezTo>
                            <a:cubicBezTo>
                              <a:pt x="1627321" y="799377"/>
                              <a:pt x="1667821" y="680645"/>
                              <a:pt x="1671289" y="565926"/>
                            </a:cubicBezTo>
                            <a:cubicBezTo>
                              <a:pt x="1674757" y="451207"/>
                              <a:pt x="1744527" y="211862"/>
                              <a:pt x="1756195" y="21727"/>
                            </a:cubicBezTo>
                            <a:close/>
                          </a:path>
                          <a:path w="3017793" h="3213543" fill="none" extrusionOk="0">
                            <a:moveTo>
                              <a:pt x="1756195" y="21727"/>
                            </a:moveTo>
                            <a:cubicBezTo>
                              <a:pt x="2468590" y="153144"/>
                              <a:pt x="2783824" y="635803"/>
                              <a:pt x="2993159" y="1317614"/>
                            </a:cubicBezTo>
                          </a:path>
                          <a:path w="3017793" h="3213543" fill="none" stroke="0" extrusionOk="0">
                            <a:moveTo>
                              <a:pt x="1756195" y="21727"/>
                            </a:moveTo>
                            <a:cubicBezTo>
                              <a:pt x="2343105" y="189402"/>
                              <a:pt x="2973682" y="704341"/>
                              <a:pt x="2993159" y="1317614"/>
                            </a:cubicBezTo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1589A970-E7DE-C092-D65A-1B79746E2B79}"/>
                      </a:ext>
                    </a:extLst>
                  </p:cNvPr>
                  <p:cNvSpPr txBox="1"/>
                  <p:nvPr/>
                </p:nvSpPr>
                <p:spPr>
                  <a:xfrm>
                    <a:off x="8191618" y="4888912"/>
                    <a:ext cx="656985" cy="26626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⟨"/>
                              <m:endChr m:val="⟩"/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kumimoji="0" lang="en-GB" sz="11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1589A970-E7DE-C092-D65A-1B79746E2B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1618" y="4888912"/>
                    <a:ext cx="656985" cy="26626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0BB54F67-4B18-8315-6561-1EF5857282F4}"/>
                      </a:ext>
                    </a:extLst>
                  </p:cNvPr>
                  <p:cNvSpPr txBox="1"/>
                  <p:nvPr/>
                </p:nvSpPr>
                <p:spPr>
                  <a:xfrm>
                    <a:off x="7412635" y="4548462"/>
                    <a:ext cx="656985" cy="26626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⟨"/>
                              <m:endChr m:val="⟩"/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kumimoji="0" lang="en-GB" sz="11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≠0</m:t>
                          </m:r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0BB54F67-4B18-8315-6561-1EF5857282F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12635" y="4548462"/>
                    <a:ext cx="656985" cy="26626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C27CFB8F-9A8A-6CD1-FDA9-5566D83ACD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22054" y="3332668"/>
                <a:ext cx="889526" cy="48876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3B872017-2113-343D-56BB-AE3058822EC6}"/>
                      </a:ext>
                    </a:extLst>
                  </p:cNvPr>
                  <p:cNvSpPr txBox="1"/>
                  <p:nvPr/>
                </p:nvSpPr>
                <p:spPr>
                  <a:xfrm>
                    <a:off x="8655529" y="3072656"/>
                    <a:ext cx="688772" cy="26626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kumimoji="0" lang="en-GB" sz="11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3B872017-2113-343D-56BB-AE3058822E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5529" y="3072656"/>
                    <a:ext cx="688772" cy="26626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0CDA66BE-B933-E7B3-D08A-B5AA5642EE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33410" y="3597116"/>
                <a:ext cx="557022" cy="11525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5B0FDBD-B4BE-56FD-FD89-B06D8AF0E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9902" y="3597116"/>
                <a:ext cx="317937" cy="65783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  <a:tailEnd type="stealth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5FEF6374-2FB3-5FBF-FF26-B5E6B68701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39150" y="3332668"/>
                <a:ext cx="272430" cy="15208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  <a:tailEnd type="stealth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307FC87A-46F3-ACD7-177A-10776D3CA4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90362" y="3597116"/>
                <a:ext cx="243048" cy="13096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  <a:tailEnd type="stealth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460E0C69-F30C-80B7-3962-57098532BC3A}"/>
                      </a:ext>
                    </a:extLst>
                  </p:cNvPr>
                  <p:cNvSpPr txBox="1"/>
                  <p:nvPr/>
                </p:nvSpPr>
                <p:spPr>
                  <a:xfrm>
                    <a:off x="8787045" y="3568549"/>
                    <a:ext cx="312805" cy="219280"/>
                  </a:xfrm>
                  <a:prstGeom prst="rect">
                    <a:avLst/>
                  </a:prstGeom>
                  <a:noFill/>
                </p:spPr>
                <p:txBody>
                  <a:bodyPr wrap="square" tIns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23" name="TextBox 122">
                    <a:extLst>
                      <a:ext uri="{FF2B5EF4-FFF2-40B4-BE49-F238E27FC236}">
                        <a16:creationId xmlns:a16="http://schemas.microsoft.com/office/drawing/2014/main" id="{460E0C69-F30C-80B7-3962-57098532BC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7045" y="3568549"/>
                    <a:ext cx="312805" cy="21928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C63BF8D9-35FD-8483-25F3-B14A7ECD4502}"/>
                  </a:ext>
                </a:extLst>
              </p:cNvPr>
              <p:cNvGrpSpPr/>
              <p:nvPr/>
            </p:nvGrpSpPr>
            <p:grpSpPr>
              <a:xfrm>
                <a:off x="8143890" y="3198912"/>
                <a:ext cx="369756" cy="437860"/>
                <a:chOff x="4960772" y="2935358"/>
                <a:chExt cx="369756" cy="437860"/>
              </a:xfrm>
            </p:grpSpPr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1835A244-461D-4C8A-6633-D05638480170}"/>
                    </a:ext>
                  </a:extLst>
                </p:cNvPr>
                <p:cNvSpPr txBox="1"/>
                <p:nvPr/>
              </p:nvSpPr>
              <p:spPr>
                <a:xfrm>
                  <a:off x="4960772" y="2935358"/>
                  <a:ext cx="369756" cy="4378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rPr>
                    <a:t>CP</a:t>
                  </a:r>
                  <a:endParaRPr kumimoji="0" lang="en-GB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</a:endParaRPr>
                </a:p>
              </p:txBody>
            </p:sp>
            <p:sp>
              <p:nvSpPr>
                <p:cNvPr id="132" name="&quot;Not Allowed&quot; Symbol 131">
                  <a:extLst>
                    <a:ext uri="{FF2B5EF4-FFF2-40B4-BE49-F238E27FC236}">
                      <a16:creationId xmlns:a16="http://schemas.microsoft.com/office/drawing/2014/main" id="{87A9D24F-6564-0114-3890-539F4B0F86D4}"/>
                    </a:ext>
                  </a:extLst>
                </p:cNvPr>
                <p:cNvSpPr/>
                <p:nvPr/>
              </p:nvSpPr>
              <p:spPr>
                <a:xfrm>
                  <a:off x="5014751" y="2936707"/>
                  <a:ext cx="261802" cy="261802"/>
                </a:xfrm>
                <a:prstGeom prst="noSmoking">
                  <a:avLst>
                    <a:gd name="adj" fmla="val 6299"/>
                  </a:avLst>
                </a:prstGeom>
                <a:solidFill>
                  <a:srgbClr val="FF0000">
                    <a:alpha val="70000"/>
                  </a:srgbClr>
                </a:solidFill>
                <a:ln w="158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83FADFBE-1D91-599D-9B19-778D52404F30}"/>
                  </a:ext>
                </a:extLst>
              </p:cNvPr>
              <p:cNvGrpSpPr/>
              <p:nvPr/>
            </p:nvGrpSpPr>
            <p:grpSpPr>
              <a:xfrm>
                <a:off x="8424779" y="3910848"/>
                <a:ext cx="462064" cy="269451"/>
                <a:chOff x="4893938" y="2945698"/>
                <a:chExt cx="462064" cy="269451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798840D5-CA6B-A24F-7ACF-A247BEC10293}"/>
                    </a:ext>
                  </a:extLst>
                </p:cNvPr>
                <p:cNvSpPr txBox="1"/>
                <p:nvPr/>
              </p:nvSpPr>
              <p:spPr>
                <a:xfrm>
                  <a:off x="4893938" y="2945698"/>
                  <a:ext cx="462064" cy="26945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/>
                    </a:rPr>
                    <a:t>B+L</a:t>
                  </a:r>
                  <a:endParaRPr kumimoji="0" lang="en-GB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</a:endParaRPr>
                </a:p>
              </p:txBody>
            </p:sp>
            <p:sp>
              <p:nvSpPr>
                <p:cNvPr id="130" name="&quot;Not Allowed&quot; Symbol 129">
                  <a:extLst>
                    <a:ext uri="{FF2B5EF4-FFF2-40B4-BE49-F238E27FC236}">
                      <a16:creationId xmlns:a16="http://schemas.microsoft.com/office/drawing/2014/main" id="{3269DE8A-14FE-4D27-6EF0-D032F255DBCE}"/>
                    </a:ext>
                  </a:extLst>
                </p:cNvPr>
                <p:cNvSpPr/>
                <p:nvPr/>
              </p:nvSpPr>
              <p:spPr>
                <a:xfrm>
                  <a:off x="4929298" y="2947048"/>
                  <a:ext cx="341593" cy="261802"/>
                </a:xfrm>
                <a:prstGeom prst="noSmoking">
                  <a:avLst>
                    <a:gd name="adj" fmla="val 6299"/>
                  </a:avLst>
                </a:prstGeom>
                <a:solidFill>
                  <a:srgbClr val="FF0000">
                    <a:alpha val="70000"/>
                  </a:srgbClr>
                </a:solidFill>
                <a:ln w="158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24E2C45-2181-4002-F337-52B40CF8FCEA}"/>
                  </a:ext>
                </a:extLst>
              </p:cNvPr>
              <p:cNvCxnSpPr>
                <a:cxnSpLocks/>
                <a:stCxn id="123" idx="2"/>
                <a:endCxn id="127" idx="0"/>
              </p:cNvCxnSpPr>
              <p:nvPr/>
            </p:nvCxnSpPr>
            <p:spPr>
              <a:xfrm>
                <a:off x="8943448" y="3817602"/>
                <a:ext cx="0" cy="35346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dash"/>
                <a:tailEnd type="stealth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6D6B67C0-C298-F90F-29DF-7F9FF06027E6}"/>
                      </a:ext>
                    </a:extLst>
                  </p:cNvPr>
                  <p:cNvSpPr txBox="1"/>
                  <p:nvPr/>
                </p:nvSpPr>
                <p:spPr>
                  <a:xfrm>
                    <a:off x="8787045" y="4171070"/>
                    <a:ext cx="312805" cy="26626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GB" sz="11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6D6B67C0-C298-F90F-29DF-7F9FF06027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7045" y="4171070"/>
                    <a:ext cx="312805" cy="26626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ECB7CCA6-C4DA-F1EB-E7FA-E6DEA22283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11886" y="4300109"/>
                <a:ext cx="722179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/>
                </a:solidFill>
                <a:prstDash val="solid"/>
                <a:tailEnd type="stealth"/>
              </a:ln>
              <a:effectLst/>
            </p:spPr>
          </p:cxn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844C20DE-8D5C-2865-F821-1BF104B48AB0}"/>
                </a:ext>
              </a:extLst>
            </p:cNvPr>
            <p:cNvGrpSpPr/>
            <p:nvPr/>
          </p:nvGrpSpPr>
          <p:grpSpPr>
            <a:xfrm>
              <a:off x="6145941" y="5770697"/>
              <a:ext cx="393802" cy="277026"/>
              <a:chOff x="6145941" y="5770697"/>
              <a:chExt cx="393802" cy="277026"/>
            </a:xfrm>
          </p:grpSpPr>
          <p:sp>
            <p:nvSpPr>
              <p:cNvPr id="111" name="Arrow: Down 110">
                <a:extLst>
                  <a:ext uri="{FF2B5EF4-FFF2-40B4-BE49-F238E27FC236}">
                    <a16:creationId xmlns:a16="http://schemas.microsoft.com/office/drawing/2014/main" id="{1A230649-5985-FBFD-528E-50C201755C37}"/>
                  </a:ext>
                </a:extLst>
              </p:cNvPr>
              <p:cNvSpPr/>
              <p:nvPr/>
            </p:nvSpPr>
            <p:spPr>
              <a:xfrm rot="17529176">
                <a:off x="6316748" y="5824729"/>
                <a:ext cx="52187" cy="393802"/>
              </a:xfrm>
              <a:prstGeom prst="downArrow">
                <a:avLst/>
              </a:prstGeom>
              <a:noFill/>
              <a:ln w="158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C5520034-69BC-5C70-B6F3-6D1ABEF4BED7}"/>
                      </a:ext>
                    </a:extLst>
                  </p:cNvPr>
                  <p:cNvSpPr txBox="1"/>
                  <p:nvPr/>
                </p:nvSpPr>
                <p:spPr>
                  <a:xfrm>
                    <a:off x="6221023" y="5770697"/>
                    <a:ext cx="307333" cy="2616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GB" sz="11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oMath>
                      </m:oMathPara>
                    </a14:m>
                    <a:endParaRPr kumimoji="0" lang="en-GB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</a:endParaRPr>
                  </a:p>
                </p:txBody>
              </p:sp>
            </mc:Choice>
            <mc:Fallback xmlns=""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C5520034-69BC-5C70-B6F3-6D1ABEF4BE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21023" y="5770697"/>
                    <a:ext cx="307333" cy="2616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D7F503-8FEA-10E8-2B5A-A3A90058B95C}"/>
                  </a:ext>
                </a:extLst>
              </p:cNvPr>
              <p:cNvSpPr txBox="1"/>
              <p:nvPr/>
            </p:nvSpPr>
            <p:spPr>
              <a:xfrm>
                <a:off x="5318054" y="1229365"/>
                <a:ext cx="5631408" cy="4862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FOPTs can occur in a QFT</a:t>
                </a:r>
                <a:endParaRPr lang="en-GB" sz="1600" noProof="0" dirty="0"/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typically, a thermal EFT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Cosmological FOPTs are interesting because, if observed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signature of Beyond the Standard Model (BSM) effects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it provides a mechanism for anti/matter asymmetry </a:t>
                </a:r>
                <a:b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</a:b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through EW Baryogenesis</a:t>
                </a:r>
                <a:b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</a:br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3</a:t>
                </a:r>
                <a:r>
                  <a:rPr lang="en-GB" sz="1600" baseline="300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rd</a:t>
                </a:r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 Sakharov condition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Strong FOPTs </a:t>
                </a: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 SGWB</a:t>
                </a: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stochastic gravitational wave background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Natural to consider FOPTs in a dark sector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?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How does the coupling </a:t>
                </a: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		DM </a:t>
                </a: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 SM</a:t>
                </a: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 affect FOPTs and SGWB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D7F503-8FEA-10E8-2B5A-A3A90058B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8054" y="1229365"/>
                <a:ext cx="5631408" cy="4862870"/>
              </a:xfrm>
              <a:prstGeom prst="rect">
                <a:avLst/>
              </a:prstGeom>
              <a:blipFill>
                <a:blip r:embed="rId9"/>
                <a:stretch>
                  <a:fillRect l="-433" t="-502" b="-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F868C99-0F1D-89E5-2074-2A1D1FC28CA7}"/>
              </a:ext>
            </a:extLst>
          </p:cNvPr>
          <p:cNvGrpSpPr/>
          <p:nvPr/>
        </p:nvGrpSpPr>
        <p:grpSpPr>
          <a:xfrm>
            <a:off x="406860" y="1316993"/>
            <a:ext cx="4104486" cy="2897374"/>
            <a:chOff x="1505128" y="1798885"/>
            <a:chExt cx="4104486" cy="289737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E55466C-4A9F-9F78-6FA1-A724542B1781}"/>
                </a:ext>
              </a:extLst>
            </p:cNvPr>
            <p:cNvGrpSpPr/>
            <p:nvPr/>
          </p:nvGrpSpPr>
          <p:grpSpPr>
            <a:xfrm>
              <a:off x="1505128" y="1798885"/>
              <a:ext cx="4104486" cy="2897374"/>
              <a:chOff x="1699684" y="2622073"/>
              <a:chExt cx="4104486" cy="2897374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C57819A1-AEFE-BE7C-2B48-BEFA7CB065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4082" y="4625221"/>
                <a:ext cx="382791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EFC5209D-D136-175C-ED1E-7F069E1061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40529" y="2622073"/>
                <a:ext cx="0" cy="2897374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F7492F1-1908-8D51-803C-14FC13F29281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684" y="2686046"/>
                    <a:ext cx="34435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GB" sz="16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 kumimoji="0" lang="en-GB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F7492F1-1908-8D51-803C-14FC13F292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9684" y="2686046"/>
                    <a:ext cx="344357" cy="3385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8F1F80D-C1A8-5BAD-0F87-7D48737BFC69}"/>
                      </a:ext>
                    </a:extLst>
                  </p:cNvPr>
                  <p:cNvSpPr txBox="1"/>
                  <p:nvPr/>
                </p:nvSpPr>
                <p:spPr>
                  <a:xfrm>
                    <a:off x="5459813" y="4649918"/>
                    <a:ext cx="34435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GB" sz="16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𝜙</m:t>
                          </m:r>
                        </m:oMath>
                      </m:oMathPara>
                    </a14:m>
                    <a:endParaRPr kumimoji="0" lang="en-GB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</a:endParaRPr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8F1F80D-C1A8-5BAD-0F87-7D48737BFC6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59813" y="4649918"/>
                    <a:ext cx="344357" cy="33855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090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8F8E0B1-2D38-D73A-293E-513EC29A9E77}"/>
                </a:ext>
              </a:extLst>
            </p:cNvPr>
            <p:cNvGrpSpPr/>
            <p:nvPr/>
          </p:nvGrpSpPr>
          <p:grpSpPr>
            <a:xfrm>
              <a:off x="2030097" y="1914507"/>
              <a:ext cx="3108638" cy="2742339"/>
              <a:chOff x="2030097" y="1914507"/>
              <a:chExt cx="3108638" cy="2742339"/>
            </a:xfrm>
          </p:grpSpPr>
          <p:sp>
            <p:nvSpPr>
              <p:cNvPr id="32" name="Free-form: Shape 31">
                <a:extLst>
                  <a:ext uri="{FF2B5EF4-FFF2-40B4-BE49-F238E27FC236}">
                    <a16:creationId xmlns:a16="http://schemas.microsoft.com/office/drawing/2014/main" id="{50DB99E2-9416-BEB0-18E1-007597A19A2F}"/>
                  </a:ext>
                </a:extLst>
              </p:cNvPr>
              <p:cNvSpPr/>
              <p:nvPr/>
            </p:nvSpPr>
            <p:spPr>
              <a:xfrm>
                <a:off x="2030097" y="1914507"/>
                <a:ext cx="3108638" cy="2702506"/>
              </a:xfrm>
              <a:custGeom>
                <a:avLst/>
                <a:gdLst>
                  <a:gd name="connsiteX0" fmla="*/ 1752 w 1963902"/>
                  <a:gd name="connsiteY0" fmla="*/ 0 h 2465319"/>
                  <a:gd name="connsiteX1" fmla="*/ 316077 w 1963902"/>
                  <a:gd name="connsiteY1" fmla="*/ 2409825 h 2465319"/>
                  <a:gd name="connsiteX2" fmla="*/ 1963902 w 1963902"/>
                  <a:gd name="connsiteY2" fmla="*/ 1457325 h 2465319"/>
                  <a:gd name="connsiteX0" fmla="*/ 1752 w 1963902"/>
                  <a:gd name="connsiteY0" fmla="*/ 0 h 2461879"/>
                  <a:gd name="connsiteX1" fmla="*/ 316077 w 1963902"/>
                  <a:gd name="connsiteY1" fmla="*/ 2409825 h 2461879"/>
                  <a:gd name="connsiteX2" fmla="*/ 1587200 w 1963902"/>
                  <a:gd name="connsiteY2" fmla="*/ 1544569 h 2461879"/>
                  <a:gd name="connsiteX3" fmla="*/ 1963902 w 1963902"/>
                  <a:gd name="connsiteY3" fmla="*/ 1457325 h 2461879"/>
                  <a:gd name="connsiteX0" fmla="*/ 1752 w 3843502"/>
                  <a:gd name="connsiteY0" fmla="*/ 0 h 2461879"/>
                  <a:gd name="connsiteX1" fmla="*/ 316077 w 3843502"/>
                  <a:gd name="connsiteY1" fmla="*/ 2409825 h 2461879"/>
                  <a:gd name="connsiteX2" fmla="*/ 1587200 w 3843502"/>
                  <a:gd name="connsiteY2" fmla="*/ 1544569 h 2461879"/>
                  <a:gd name="connsiteX3" fmla="*/ 3843502 w 3843502"/>
                  <a:gd name="connsiteY3" fmla="*/ 92075 h 2461879"/>
                  <a:gd name="connsiteX0" fmla="*/ 1752 w 3843502"/>
                  <a:gd name="connsiteY0" fmla="*/ 0 h 3555197"/>
                  <a:gd name="connsiteX1" fmla="*/ 316077 w 3843502"/>
                  <a:gd name="connsiteY1" fmla="*/ 2409825 h 3555197"/>
                  <a:gd name="connsiteX2" fmla="*/ 1587200 w 3843502"/>
                  <a:gd name="connsiteY2" fmla="*/ 1544569 h 3555197"/>
                  <a:gd name="connsiteX3" fmla="*/ 2647650 w 3843502"/>
                  <a:gd name="connsiteY3" fmla="*/ 3538469 h 3555197"/>
                  <a:gd name="connsiteX4" fmla="*/ 3843502 w 3843502"/>
                  <a:gd name="connsiteY4" fmla="*/ 92075 h 3555197"/>
                  <a:gd name="connsiteX0" fmla="*/ 1752 w 3843502"/>
                  <a:gd name="connsiteY0" fmla="*/ 0 h 3555197"/>
                  <a:gd name="connsiteX1" fmla="*/ 316077 w 3843502"/>
                  <a:gd name="connsiteY1" fmla="*/ 2409825 h 3555197"/>
                  <a:gd name="connsiteX2" fmla="*/ 1587200 w 3843502"/>
                  <a:gd name="connsiteY2" fmla="*/ 1544569 h 3555197"/>
                  <a:gd name="connsiteX3" fmla="*/ 2647650 w 3843502"/>
                  <a:gd name="connsiteY3" fmla="*/ 3538469 h 3555197"/>
                  <a:gd name="connsiteX4" fmla="*/ 3843502 w 3843502"/>
                  <a:gd name="connsiteY4" fmla="*/ 92075 h 3555197"/>
                  <a:gd name="connsiteX0" fmla="*/ 1752 w 3843715"/>
                  <a:gd name="connsiteY0" fmla="*/ 0 h 3555197"/>
                  <a:gd name="connsiteX1" fmla="*/ 316077 w 3843715"/>
                  <a:gd name="connsiteY1" fmla="*/ 2409825 h 3555197"/>
                  <a:gd name="connsiteX2" fmla="*/ 1587200 w 3843715"/>
                  <a:gd name="connsiteY2" fmla="*/ 1544569 h 3555197"/>
                  <a:gd name="connsiteX3" fmla="*/ 2647650 w 3843715"/>
                  <a:gd name="connsiteY3" fmla="*/ 3538469 h 3555197"/>
                  <a:gd name="connsiteX4" fmla="*/ 3843502 w 3843715"/>
                  <a:gd name="connsiteY4" fmla="*/ 92075 h 3555197"/>
                  <a:gd name="connsiteX0" fmla="*/ 170 w 4019933"/>
                  <a:gd name="connsiteY0" fmla="*/ 0 h 3542497"/>
                  <a:gd name="connsiteX1" fmla="*/ 492295 w 4019933"/>
                  <a:gd name="connsiteY1" fmla="*/ 2397125 h 3542497"/>
                  <a:gd name="connsiteX2" fmla="*/ 1763418 w 4019933"/>
                  <a:gd name="connsiteY2" fmla="*/ 1531869 h 3542497"/>
                  <a:gd name="connsiteX3" fmla="*/ 2823868 w 4019933"/>
                  <a:gd name="connsiteY3" fmla="*/ 3525769 h 3542497"/>
                  <a:gd name="connsiteX4" fmla="*/ 4019720 w 4019933"/>
                  <a:gd name="connsiteY4" fmla="*/ 79375 h 3542497"/>
                  <a:gd name="connsiteX0" fmla="*/ 134 w 4019897"/>
                  <a:gd name="connsiteY0" fmla="*/ 0 h 3542497"/>
                  <a:gd name="connsiteX1" fmla="*/ 492259 w 4019897"/>
                  <a:gd name="connsiteY1" fmla="*/ 2397125 h 3542497"/>
                  <a:gd name="connsiteX2" fmla="*/ 1763382 w 4019897"/>
                  <a:gd name="connsiteY2" fmla="*/ 1531869 h 3542497"/>
                  <a:gd name="connsiteX3" fmla="*/ 2823832 w 4019897"/>
                  <a:gd name="connsiteY3" fmla="*/ 3525769 h 3542497"/>
                  <a:gd name="connsiteX4" fmla="*/ 4019684 w 4019897"/>
                  <a:gd name="connsiteY4" fmla="*/ 79375 h 3542497"/>
                  <a:gd name="connsiteX0" fmla="*/ 82 w 4019845"/>
                  <a:gd name="connsiteY0" fmla="*/ 0 h 3542497"/>
                  <a:gd name="connsiteX1" fmla="*/ 638257 w 4019845"/>
                  <a:gd name="connsiteY1" fmla="*/ 2435225 h 3542497"/>
                  <a:gd name="connsiteX2" fmla="*/ 1763330 w 4019845"/>
                  <a:gd name="connsiteY2" fmla="*/ 1531869 h 3542497"/>
                  <a:gd name="connsiteX3" fmla="*/ 2823780 w 4019845"/>
                  <a:gd name="connsiteY3" fmla="*/ 3525769 h 3542497"/>
                  <a:gd name="connsiteX4" fmla="*/ 4019632 w 4019845"/>
                  <a:gd name="connsiteY4" fmla="*/ 79375 h 3542497"/>
                  <a:gd name="connsiteX0" fmla="*/ 80 w 4019843"/>
                  <a:gd name="connsiteY0" fmla="*/ 0 h 3542497"/>
                  <a:gd name="connsiteX1" fmla="*/ 638255 w 4019843"/>
                  <a:gd name="connsiteY1" fmla="*/ 2435225 h 3542497"/>
                  <a:gd name="connsiteX2" fmla="*/ 1763328 w 4019843"/>
                  <a:gd name="connsiteY2" fmla="*/ 1531869 h 3542497"/>
                  <a:gd name="connsiteX3" fmla="*/ 2823778 w 4019843"/>
                  <a:gd name="connsiteY3" fmla="*/ 3525769 h 3542497"/>
                  <a:gd name="connsiteX4" fmla="*/ 4019630 w 4019843"/>
                  <a:gd name="connsiteY4" fmla="*/ 79375 h 3542497"/>
                  <a:gd name="connsiteX0" fmla="*/ 78 w 4019841"/>
                  <a:gd name="connsiteY0" fmla="*/ 0 h 3542497"/>
                  <a:gd name="connsiteX1" fmla="*/ 650953 w 4019841"/>
                  <a:gd name="connsiteY1" fmla="*/ 2466975 h 3542497"/>
                  <a:gd name="connsiteX2" fmla="*/ 1763326 w 4019841"/>
                  <a:gd name="connsiteY2" fmla="*/ 1531869 h 3542497"/>
                  <a:gd name="connsiteX3" fmla="*/ 2823776 w 4019841"/>
                  <a:gd name="connsiteY3" fmla="*/ 3525769 h 3542497"/>
                  <a:gd name="connsiteX4" fmla="*/ 4019628 w 4019841"/>
                  <a:gd name="connsiteY4" fmla="*/ 79375 h 3542497"/>
                  <a:gd name="connsiteX0" fmla="*/ 83 w 4019846"/>
                  <a:gd name="connsiteY0" fmla="*/ 0 h 3542497"/>
                  <a:gd name="connsiteX1" fmla="*/ 650958 w 4019846"/>
                  <a:gd name="connsiteY1" fmla="*/ 2466975 h 3542497"/>
                  <a:gd name="connsiteX2" fmla="*/ 1763331 w 4019846"/>
                  <a:gd name="connsiteY2" fmla="*/ 1531869 h 3542497"/>
                  <a:gd name="connsiteX3" fmla="*/ 2823781 w 4019846"/>
                  <a:gd name="connsiteY3" fmla="*/ 3525769 h 3542497"/>
                  <a:gd name="connsiteX4" fmla="*/ 4019633 w 4019846"/>
                  <a:gd name="connsiteY4" fmla="*/ 79375 h 3542497"/>
                  <a:gd name="connsiteX0" fmla="*/ 80 w 4019843"/>
                  <a:gd name="connsiteY0" fmla="*/ 0 h 3542497"/>
                  <a:gd name="connsiteX1" fmla="*/ 670005 w 4019843"/>
                  <a:gd name="connsiteY1" fmla="*/ 2460625 h 3542497"/>
                  <a:gd name="connsiteX2" fmla="*/ 1763328 w 4019843"/>
                  <a:gd name="connsiteY2" fmla="*/ 1531869 h 3542497"/>
                  <a:gd name="connsiteX3" fmla="*/ 2823778 w 4019843"/>
                  <a:gd name="connsiteY3" fmla="*/ 3525769 h 3542497"/>
                  <a:gd name="connsiteX4" fmla="*/ 4019630 w 4019843"/>
                  <a:gd name="connsiteY4" fmla="*/ 79375 h 3542497"/>
                  <a:gd name="connsiteX0" fmla="*/ 80 w 4019843"/>
                  <a:gd name="connsiteY0" fmla="*/ 0 h 3542497"/>
                  <a:gd name="connsiteX1" fmla="*/ 670005 w 4019843"/>
                  <a:gd name="connsiteY1" fmla="*/ 2460625 h 3542497"/>
                  <a:gd name="connsiteX2" fmla="*/ 1763328 w 4019843"/>
                  <a:gd name="connsiteY2" fmla="*/ 1531869 h 3542497"/>
                  <a:gd name="connsiteX3" fmla="*/ 2823778 w 4019843"/>
                  <a:gd name="connsiteY3" fmla="*/ 3525769 h 3542497"/>
                  <a:gd name="connsiteX4" fmla="*/ 4019630 w 4019843"/>
                  <a:gd name="connsiteY4" fmla="*/ 79375 h 3542497"/>
                  <a:gd name="connsiteX0" fmla="*/ 80 w 4019843"/>
                  <a:gd name="connsiteY0" fmla="*/ 0 h 3544087"/>
                  <a:gd name="connsiteX1" fmla="*/ 670005 w 4019843"/>
                  <a:gd name="connsiteY1" fmla="*/ 2460625 h 3544087"/>
                  <a:gd name="connsiteX2" fmla="*/ 1763328 w 4019843"/>
                  <a:gd name="connsiteY2" fmla="*/ 1531869 h 3544087"/>
                  <a:gd name="connsiteX3" fmla="*/ 2823778 w 4019843"/>
                  <a:gd name="connsiteY3" fmla="*/ 3525769 h 3544087"/>
                  <a:gd name="connsiteX4" fmla="*/ 4019630 w 4019843"/>
                  <a:gd name="connsiteY4" fmla="*/ 79375 h 3544087"/>
                  <a:gd name="connsiteX0" fmla="*/ 80 w 4019843"/>
                  <a:gd name="connsiteY0" fmla="*/ 0 h 3544087"/>
                  <a:gd name="connsiteX1" fmla="*/ 670005 w 4019843"/>
                  <a:gd name="connsiteY1" fmla="*/ 2460625 h 3544087"/>
                  <a:gd name="connsiteX2" fmla="*/ 1763328 w 4019843"/>
                  <a:gd name="connsiteY2" fmla="*/ 1531869 h 3544087"/>
                  <a:gd name="connsiteX3" fmla="*/ 2823778 w 4019843"/>
                  <a:gd name="connsiteY3" fmla="*/ 3525769 h 3544087"/>
                  <a:gd name="connsiteX4" fmla="*/ 4019630 w 4019843"/>
                  <a:gd name="connsiteY4" fmla="*/ 79375 h 3544087"/>
                  <a:gd name="connsiteX0" fmla="*/ 80 w 4019819"/>
                  <a:gd name="connsiteY0" fmla="*/ 0 h 3525769"/>
                  <a:gd name="connsiteX1" fmla="*/ 670005 w 4019819"/>
                  <a:gd name="connsiteY1" fmla="*/ 2460625 h 3525769"/>
                  <a:gd name="connsiteX2" fmla="*/ 1763328 w 4019819"/>
                  <a:gd name="connsiteY2" fmla="*/ 1531869 h 3525769"/>
                  <a:gd name="connsiteX3" fmla="*/ 2823778 w 4019819"/>
                  <a:gd name="connsiteY3" fmla="*/ 3525769 h 3525769"/>
                  <a:gd name="connsiteX4" fmla="*/ 4019630 w 4019819"/>
                  <a:gd name="connsiteY4" fmla="*/ 79375 h 3525769"/>
                  <a:gd name="connsiteX0" fmla="*/ 80 w 4019819"/>
                  <a:gd name="connsiteY0" fmla="*/ 0 h 3525769"/>
                  <a:gd name="connsiteX1" fmla="*/ 670005 w 4019819"/>
                  <a:gd name="connsiteY1" fmla="*/ 2460625 h 3525769"/>
                  <a:gd name="connsiteX2" fmla="*/ 1763328 w 4019819"/>
                  <a:gd name="connsiteY2" fmla="*/ 1531869 h 3525769"/>
                  <a:gd name="connsiteX3" fmla="*/ 2823778 w 4019819"/>
                  <a:gd name="connsiteY3" fmla="*/ 3525769 h 3525769"/>
                  <a:gd name="connsiteX4" fmla="*/ 4019630 w 4019819"/>
                  <a:gd name="connsiteY4" fmla="*/ 79375 h 3525769"/>
                  <a:gd name="connsiteX0" fmla="*/ 90 w 4019829"/>
                  <a:gd name="connsiteY0" fmla="*/ 0 h 3525769"/>
                  <a:gd name="connsiteX1" fmla="*/ 670015 w 4019829"/>
                  <a:gd name="connsiteY1" fmla="*/ 2460625 h 3525769"/>
                  <a:gd name="connsiteX2" fmla="*/ 1763338 w 4019829"/>
                  <a:gd name="connsiteY2" fmla="*/ 1531869 h 3525769"/>
                  <a:gd name="connsiteX3" fmla="*/ 2823788 w 4019829"/>
                  <a:gd name="connsiteY3" fmla="*/ 3525769 h 3525769"/>
                  <a:gd name="connsiteX4" fmla="*/ 4019640 w 4019829"/>
                  <a:gd name="connsiteY4" fmla="*/ 79375 h 3525769"/>
                  <a:gd name="connsiteX0" fmla="*/ 90 w 4019842"/>
                  <a:gd name="connsiteY0" fmla="*/ 0 h 3525774"/>
                  <a:gd name="connsiteX1" fmla="*/ 670015 w 4019842"/>
                  <a:gd name="connsiteY1" fmla="*/ 2460625 h 3525774"/>
                  <a:gd name="connsiteX2" fmla="*/ 1763338 w 4019842"/>
                  <a:gd name="connsiteY2" fmla="*/ 1531869 h 3525774"/>
                  <a:gd name="connsiteX3" fmla="*/ 2823788 w 4019842"/>
                  <a:gd name="connsiteY3" fmla="*/ 3525769 h 3525774"/>
                  <a:gd name="connsiteX4" fmla="*/ 4019640 w 4019842"/>
                  <a:gd name="connsiteY4" fmla="*/ 79375 h 3525774"/>
                  <a:gd name="connsiteX0" fmla="*/ 90 w 4019874"/>
                  <a:gd name="connsiteY0" fmla="*/ 0 h 3525807"/>
                  <a:gd name="connsiteX1" fmla="*/ 670015 w 4019874"/>
                  <a:gd name="connsiteY1" fmla="*/ 2460625 h 3525807"/>
                  <a:gd name="connsiteX2" fmla="*/ 1763338 w 4019874"/>
                  <a:gd name="connsiteY2" fmla="*/ 1531869 h 3525807"/>
                  <a:gd name="connsiteX3" fmla="*/ 2823788 w 4019874"/>
                  <a:gd name="connsiteY3" fmla="*/ 3525769 h 3525807"/>
                  <a:gd name="connsiteX4" fmla="*/ 4019640 w 4019874"/>
                  <a:gd name="connsiteY4" fmla="*/ 79375 h 3525807"/>
                  <a:gd name="connsiteX0" fmla="*/ 90 w 4019874"/>
                  <a:gd name="connsiteY0" fmla="*/ 0 h 3525807"/>
                  <a:gd name="connsiteX1" fmla="*/ 670015 w 4019874"/>
                  <a:gd name="connsiteY1" fmla="*/ 2460625 h 3525807"/>
                  <a:gd name="connsiteX2" fmla="*/ 1763338 w 4019874"/>
                  <a:gd name="connsiteY2" fmla="*/ 1531869 h 3525807"/>
                  <a:gd name="connsiteX3" fmla="*/ 2823788 w 4019874"/>
                  <a:gd name="connsiteY3" fmla="*/ 3525769 h 3525807"/>
                  <a:gd name="connsiteX4" fmla="*/ 4019640 w 4019874"/>
                  <a:gd name="connsiteY4" fmla="*/ 79375 h 3525807"/>
                  <a:gd name="connsiteX0" fmla="*/ 127 w 4019911"/>
                  <a:gd name="connsiteY0" fmla="*/ 0 h 3525807"/>
                  <a:gd name="connsiteX1" fmla="*/ 670052 w 4019911"/>
                  <a:gd name="connsiteY1" fmla="*/ 2460625 h 3525807"/>
                  <a:gd name="connsiteX2" fmla="*/ 1763375 w 4019911"/>
                  <a:gd name="connsiteY2" fmla="*/ 1531869 h 3525807"/>
                  <a:gd name="connsiteX3" fmla="*/ 2823825 w 4019911"/>
                  <a:gd name="connsiteY3" fmla="*/ 3525769 h 3525807"/>
                  <a:gd name="connsiteX4" fmla="*/ 4019677 w 4019911"/>
                  <a:gd name="connsiteY4" fmla="*/ 79375 h 3525807"/>
                  <a:gd name="connsiteX0" fmla="*/ 127 w 4019911"/>
                  <a:gd name="connsiteY0" fmla="*/ 0 h 3525807"/>
                  <a:gd name="connsiteX1" fmla="*/ 670052 w 4019911"/>
                  <a:gd name="connsiteY1" fmla="*/ 2460625 h 3525807"/>
                  <a:gd name="connsiteX2" fmla="*/ 1763375 w 4019911"/>
                  <a:gd name="connsiteY2" fmla="*/ 1531869 h 3525807"/>
                  <a:gd name="connsiteX3" fmla="*/ 2823825 w 4019911"/>
                  <a:gd name="connsiteY3" fmla="*/ 3525769 h 3525807"/>
                  <a:gd name="connsiteX4" fmla="*/ 4019677 w 4019911"/>
                  <a:gd name="connsiteY4" fmla="*/ 79375 h 3525807"/>
                  <a:gd name="connsiteX0" fmla="*/ 127 w 4019911"/>
                  <a:gd name="connsiteY0" fmla="*/ 0 h 3525807"/>
                  <a:gd name="connsiteX1" fmla="*/ 670052 w 4019911"/>
                  <a:gd name="connsiteY1" fmla="*/ 2460625 h 3525807"/>
                  <a:gd name="connsiteX2" fmla="*/ 1763375 w 4019911"/>
                  <a:gd name="connsiteY2" fmla="*/ 1531869 h 3525807"/>
                  <a:gd name="connsiteX3" fmla="*/ 2823825 w 4019911"/>
                  <a:gd name="connsiteY3" fmla="*/ 3525769 h 3525807"/>
                  <a:gd name="connsiteX4" fmla="*/ 4019677 w 4019911"/>
                  <a:gd name="connsiteY4" fmla="*/ 79375 h 3525807"/>
                  <a:gd name="connsiteX0" fmla="*/ 78 w 4019842"/>
                  <a:gd name="connsiteY0" fmla="*/ 0 h 3549170"/>
                  <a:gd name="connsiteX1" fmla="*/ 670003 w 4019842"/>
                  <a:gd name="connsiteY1" fmla="*/ 2460625 h 3549170"/>
                  <a:gd name="connsiteX2" fmla="*/ 1748086 w 4019842"/>
                  <a:gd name="connsiteY2" fmla="*/ 1691889 h 3549170"/>
                  <a:gd name="connsiteX3" fmla="*/ 2823776 w 4019842"/>
                  <a:gd name="connsiteY3" fmla="*/ 3525769 h 3549170"/>
                  <a:gd name="connsiteX4" fmla="*/ 4019628 w 4019842"/>
                  <a:gd name="connsiteY4" fmla="*/ 79375 h 3549170"/>
                  <a:gd name="connsiteX0" fmla="*/ 98 w 4019862"/>
                  <a:gd name="connsiteY0" fmla="*/ 0 h 3549170"/>
                  <a:gd name="connsiteX1" fmla="*/ 670023 w 4019862"/>
                  <a:gd name="connsiteY1" fmla="*/ 2460625 h 3549170"/>
                  <a:gd name="connsiteX2" fmla="*/ 1748106 w 4019862"/>
                  <a:gd name="connsiteY2" fmla="*/ 1691889 h 3549170"/>
                  <a:gd name="connsiteX3" fmla="*/ 2823796 w 4019862"/>
                  <a:gd name="connsiteY3" fmla="*/ 3525769 h 3549170"/>
                  <a:gd name="connsiteX4" fmla="*/ 4019648 w 4019862"/>
                  <a:gd name="connsiteY4" fmla="*/ 79375 h 3549170"/>
                  <a:gd name="connsiteX0" fmla="*/ 98 w 4019854"/>
                  <a:gd name="connsiteY0" fmla="*/ 0 h 3525770"/>
                  <a:gd name="connsiteX1" fmla="*/ 670023 w 4019854"/>
                  <a:gd name="connsiteY1" fmla="*/ 2460625 h 3525770"/>
                  <a:gd name="connsiteX2" fmla="*/ 1748106 w 4019854"/>
                  <a:gd name="connsiteY2" fmla="*/ 1691889 h 3525770"/>
                  <a:gd name="connsiteX3" fmla="*/ 2823796 w 4019854"/>
                  <a:gd name="connsiteY3" fmla="*/ 3525769 h 3525770"/>
                  <a:gd name="connsiteX4" fmla="*/ 4019648 w 4019854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  <a:gd name="connsiteX0" fmla="*/ 98 w 4019885"/>
                  <a:gd name="connsiteY0" fmla="*/ 0 h 3525770"/>
                  <a:gd name="connsiteX1" fmla="*/ 670023 w 4019885"/>
                  <a:gd name="connsiteY1" fmla="*/ 2460625 h 3525770"/>
                  <a:gd name="connsiteX2" fmla="*/ 1748106 w 4019885"/>
                  <a:gd name="connsiteY2" fmla="*/ 1691889 h 3525770"/>
                  <a:gd name="connsiteX3" fmla="*/ 2823796 w 4019885"/>
                  <a:gd name="connsiteY3" fmla="*/ 3525769 h 3525770"/>
                  <a:gd name="connsiteX4" fmla="*/ 4019648 w 4019885"/>
                  <a:gd name="connsiteY4" fmla="*/ 79375 h 3525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9885" h="3525770">
                    <a:moveTo>
                      <a:pt x="98" y="0"/>
                    </a:moveTo>
                    <a:cubicBezTo>
                      <a:pt x="-6252" y="1083469"/>
                      <a:pt x="294868" y="2452963"/>
                      <a:pt x="670023" y="2460625"/>
                    </a:cubicBezTo>
                    <a:cubicBezTo>
                      <a:pt x="1045178" y="2468287"/>
                      <a:pt x="1464454" y="1738531"/>
                      <a:pt x="1748106" y="1691889"/>
                    </a:cubicBezTo>
                    <a:cubicBezTo>
                      <a:pt x="2191523" y="1643882"/>
                      <a:pt x="2361386" y="3527821"/>
                      <a:pt x="2823796" y="3525769"/>
                    </a:cubicBezTo>
                    <a:cubicBezTo>
                      <a:pt x="3286206" y="3523717"/>
                      <a:pt x="4035181" y="1077107"/>
                      <a:pt x="4019648" y="79375"/>
                    </a:cubicBezTo>
                  </a:path>
                </a:pathLst>
              </a:custGeom>
              <a:noFill/>
              <a:ln w="28575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E8D74C7-7598-15B4-F946-F8D6E20DE4C0}"/>
                  </a:ext>
                </a:extLst>
              </p:cNvPr>
              <p:cNvSpPr/>
              <p:nvPr/>
            </p:nvSpPr>
            <p:spPr>
              <a:xfrm>
                <a:off x="2510134" y="3757551"/>
                <a:ext cx="90000" cy="90000"/>
              </a:xfrm>
              <a:prstGeom prst="ellipse">
                <a:avLst/>
              </a:prstGeom>
              <a:solidFill>
                <a:srgbClr val="FA6F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A09CD71-B0C6-8136-BB12-8FF1A607B679}"/>
                  </a:ext>
                </a:extLst>
              </p:cNvPr>
              <p:cNvSpPr/>
              <p:nvPr/>
            </p:nvSpPr>
            <p:spPr>
              <a:xfrm>
                <a:off x="4162220" y="4566846"/>
                <a:ext cx="90000" cy="90000"/>
              </a:xfrm>
              <a:prstGeom prst="ellipse">
                <a:avLst/>
              </a:prstGeom>
              <a:solidFill>
                <a:srgbClr val="FA6F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05CBED-4C4D-0FCD-BDC6-160A8DB8509D}"/>
              </a:ext>
            </a:extLst>
          </p:cNvPr>
          <p:cNvGrpSpPr/>
          <p:nvPr/>
        </p:nvGrpSpPr>
        <p:grpSpPr>
          <a:xfrm>
            <a:off x="1259681" y="3217808"/>
            <a:ext cx="1602162" cy="372945"/>
            <a:chOff x="7257131" y="4551991"/>
            <a:chExt cx="1602162" cy="372945"/>
          </a:xfrm>
        </p:grpSpPr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F4148BB5-5C30-EDD4-078E-286F927315B1}"/>
                </a:ext>
              </a:extLst>
            </p:cNvPr>
            <p:cNvSpPr/>
            <p:nvPr/>
          </p:nvSpPr>
          <p:spPr>
            <a:xfrm>
              <a:off x="7434029" y="4551991"/>
              <a:ext cx="1297361" cy="247696"/>
            </a:xfrm>
            <a:custGeom>
              <a:avLst/>
              <a:gdLst>
                <a:gd name="connsiteX0" fmla="*/ 0 w 1074420"/>
                <a:gd name="connsiteY0" fmla="*/ 777240 h 777240"/>
                <a:gd name="connsiteX1" fmla="*/ 1074420 w 1074420"/>
                <a:gd name="connsiteY1" fmla="*/ 0 h 777240"/>
                <a:gd name="connsiteX0" fmla="*/ 0 w 1074420"/>
                <a:gd name="connsiteY0" fmla="*/ 777240 h 777240"/>
                <a:gd name="connsiteX1" fmla="*/ 1074420 w 1074420"/>
                <a:gd name="connsiteY1" fmla="*/ 0 h 777240"/>
                <a:gd name="connsiteX0" fmla="*/ 0 w 1135380"/>
                <a:gd name="connsiteY0" fmla="*/ 784860 h 784860"/>
                <a:gd name="connsiteX1" fmla="*/ 1135380 w 1135380"/>
                <a:gd name="connsiteY1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95300 w 1135380"/>
                <a:gd name="connsiteY1" fmla="*/ 51816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87680 w 1135380"/>
                <a:gd name="connsiteY1" fmla="*/ 48768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487680 w 1135380"/>
                <a:gd name="connsiteY1" fmla="*/ 487680 h 784860"/>
                <a:gd name="connsiteX2" fmla="*/ 1135380 w 1135380"/>
                <a:gd name="connsiteY2" fmla="*/ 0 h 784860"/>
                <a:gd name="connsiteX0" fmla="*/ 0 w 1135380"/>
                <a:gd name="connsiteY0" fmla="*/ 784860 h 784860"/>
                <a:gd name="connsiteX1" fmla="*/ 535305 w 1135380"/>
                <a:gd name="connsiteY1" fmla="*/ 427355 h 784860"/>
                <a:gd name="connsiteX2" fmla="*/ 1135380 w 1135380"/>
                <a:gd name="connsiteY2" fmla="*/ 0 h 784860"/>
                <a:gd name="connsiteX0" fmla="*/ 0 w 1125855"/>
                <a:gd name="connsiteY0" fmla="*/ 791210 h 791210"/>
                <a:gd name="connsiteX1" fmla="*/ 525780 w 1125855"/>
                <a:gd name="connsiteY1" fmla="*/ 427355 h 791210"/>
                <a:gd name="connsiteX2" fmla="*/ 1125855 w 1125855"/>
                <a:gd name="connsiteY2" fmla="*/ 0 h 791210"/>
                <a:gd name="connsiteX0" fmla="*/ 0 w 1125855"/>
                <a:gd name="connsiteY0" fmla="*/ 791210 h 791210"/>
                <a:gd name="connsiteX1" fmla="*/ 525780 w 1125855"/>
                <a:gd name="connsiteY1" fmla="*/ 427355 h 791210"/>
                <a:gd name="connsiteX2" fmla="*/ 1125855 w 1125855"/>
                <a:gd name="connsiteY2" fmla="*/ 0 h 791210"/>
                <a:gd name="connsiteX0" fmla="*/ 0 w 1125855"/>
                <a:gd name="connsiteY0" fmla="*/ 791226 h 791226"/>
                <a:gd name="connsiteX1" fmla="*/ 525780 w 1125855"/>
                <a:gd name="connsiteY1" fmla="*/ 427371 h 791226"/>
                <a:gd name="connsiteX2" fmla="*/ 1125855 w 1125855"/>
                <a:gd name="connsiteY2" fmla="*/ 16 h 791226"/>
                <a:gd name="connsiteX0" fmla="*/ 0 w 1125855"/>
                <a:gd name="connsiteY0" fmla="*/ 791226 h 791226"/>
                <a:gd name="connsiteX1" fmla="*/ 525780 w 1125855"/>
                <a:gd name="connsiteY1" fmla="*/ 427371 h 791226"/>
                <a:gd name="connsiteX2" fmla="*/ 1125855 w 1125855"/>
                <a:gd name="connsiteY2" fmla="*/ 16 h 791226"/>
                <a:gd name="connsiteX0" fmla="*/ 0 w 1125855"/>
                <a:gd name="connsiteY0" fmla="*/ 791226 h 791226"/>
                <a:gd name="connsiteX1" fmla="*/ 525780 w 1125855"/>
                <a:gd name="connsiteY1" fmla="*/ 427371 h 791226"/>
                <a:gd name="connsiteX2" fmla="*/ 1125855 w 1125855"/>
                <a:gd name="connsiteY2" fmla="*/ 16 h 791226"/>
                <a:gd name="connsiteX0" fmla="*/ 0 w 1330811"/>
                <a:gd name="connsiteY0" fmla="*/ 414988 h 414988"/>
                <a:gd name="connsiteX1" fmla="*/ 525780 w 1330811"/>
                <a:gd name="connsiteY1" fmla="*/ 51133 h 414988"/>
                <a:gd name="connsiteX2" fmla="*/ 1330811 w 1330811"/>
                <a:gd name="connsiteY2" fmla="*/ 100959 h 414988"/>
                <a:gd name="connsiteX0" fmla="*/ 0 w 1512119"/>
                <a:gd name="connsiteY0" fmla="*/ 165 h 258752"/>
                <a:gd name="connsiteX1" fmla="*/ 707088 w 1512119"/>
                <a:gd name="connsiteY1" fmla="*/ 208927 h 258752"/>
                <a:gd name="connsiteX2" fmla="*/ 1512119 w 1512119"/>
                <a:gd name="connsiteY2" fmla="*/ 258753 h 258752"/>
                <a:gd name="connsiteX0" fmla="*/ 0 w 1551534"/>
                <a:gd name="connsiteY0" fmla="*/ 165 h 322377"/>
                <a:gd name="connsiteX1" fmla="*/ 707088 w 1551534"/>
                <a:gd name="connsiteY1" fmla="*/ 208927 h 322377"/>
                <a:gd name="connsiteX2" fmla="*/ 1551534 w 1551534"/>
                <a:gd name="connsiteY2" fmla="*/ 322377 h 322377"/>
                <a:gd name="connsiteX0" fmla="*/ 0 w 1551534"/>
                <a:gd name="connsiteY0" fmla="*/ 165 h 322377"/>
                <a:gd name="connsiteX1" fmla="*/ 707088 w 1551534"/>
                <a:gd name="connsiteY1" fmla="*/ 208927 h 322377"/>
                <a:gd name="connsiteX2" fmla="*/ 1551534 w 1551534"/>
                <a:gd name="connsiteY2" fmla="*/ 322377 h 322377"/>
                <a:gd name="connsiteX0" fmla="*/ 0 w 1551534"/>
                <a:gd name="connsiteY0" fmla="*/ 380 h 322592"/>
                <a:gd name="connsiteX1" fmla="*/ 707088 w 1551534"/>
                <a:gd name="connsiteY1" fmla="*/ 209142 h 322592"/>
                <a:gd name="connsiteX2" fmla="*/ 1551534 w 1551534"/>
                <a:gd name="connsiteY2" fmla="*/ 322592 h 322592"/>
                <a:gd name="connsiteX0" fmla="*/ 0 w 1551534"/>
                <a:gd name="connsiteY0" fmla="*/ 281 h 322493"/>
                <a:gd name="connsiteX1" fmla="*/ 864747 w 1551534"/>
                <a:gd name="connsiteY1" fmla="*/ 264714 h 322493"/>
                <a:gd name="connsiteX2" fmla="*/ 1551534 w 1551534"/>
                <a:gd name="connsiteY2" fmla="*/ 322493 h 322493"/>
                <a:gd name="connsiteX0" fmla="*/ 0 w 1551534"/>
                <a:gd name="connsiteY0" fmla="*/ 254 h 322466"/>
                <a:gd name="connsiteX1" fmla="*/ 864747 w 1551534"/>
                <a:gd name="connsiteY1" fmla="*/ 264687 h 322466"/>
                <a:gd name="connsiteX2" fmla="*/ 1551534 w 1551534"/>
                <a:gd name="connsiteY2" fmla="*/ 322466 h 322466"/>
                <a:gd name="connsiteX0" fmla="*/ 0 w 1551534"/>
                <a:gd name="connsiteY0" fmla="*/ 0 h 322212"/>
                <a:gd name="connsiteX1" fmla="*/ 864747 w 1551534"/>
                <a:gd name="connsiteY1" fmla="*/ 264433 h 322212"/>
                <a:gd name="connsiteX2" fmla="*/ 1551534 w 1551534"/>
                <a:gd name="connsiteY2" fmla="*/ 322212 h 322212"/>
                <a:gd name="connsiteX0" fmla="*/ 0 w 1677661"/>
                <a:gd name="connsiteY0" fmla="*/ 0 h 322212"/>
                <a:gd name="connsiteX1" fmla="*/ 864747 w 1677661"/>
                <a:gd name="connsiteY1" fmla="*/ 264433 h 322212"/>
                <a:gd name="connsiteX2" fmla="*/ 1677661 w 1677661"/>
                <a:gd name="connsiteY2" fmla="*/ 322212 h 322212"/>
                <a:gd name="connsiteX0" fmla="*/ 0 w 1677661"/>
                <a:gd name="connsiteY0" fmla="*/ 0 h 323547"/>
                <a:gd name="connsiteX1" fmla="*/ 864747 w 1677661"/>
                <a:gd name="connsiteY1" fmla="*/ 264433 h 323547"/>
                <a:gd name="connsiteX2" fmla="*/ 1677661 w 1677661"/>
                <a:gd name="connsiteY2" fmla="*/ 322212 h 323547"/>
                <a:gd name="connsiteX0" fmla="*/ 0 w 1677661"/>
                <a:gd name="connsiteY0" fmla="*/ 0 h 323152"/>
                <a:gd name="connsiteX1" fmla="*/ 754386 w 1677661"/>
                <a:gd name="connsiteY1" fmla="*/ 256480 h 323152"/>
                <a:gd name="connsiteX2" fmla="*/ 1677661 w 1677661"/>
                <a:gd name="connsiteY2" fmla="*/ 322212 h 323152"/>
                <a:gd name="connsiteX0" fmla="*/ 0 w 1677661"/>
                <a:gd name="connsiteY0" fmla="*/ 0 h 323152"/>
                <a:gd name="connsiteX1" fmla="*/ 754386 w 1677661"/>
                <a:gd name="connsiteY1" fmla="*/ 256480 h 323152"/>
                <a:gd name="connsiteX2" fmla="*/ 1677661 w 1677661"/>
                <a:gd name="connsiteY2" fmla="*/ 322212 h 32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7661" h="323152">
                  <a:moveTo>
                    <a:pt x="0" y="0"/>
                  </a:moveTo>
                  <a:cubicBezTo>
                    <a:pt x="164882" y="86545"/>
                    <a:pt x="459010" y="202777"/>
                    <a:pt x="754386" y="256480"/>
                  </a:cubicBezTo>
                  <a:cubicBezTo>
                    <a:pt x="1049762" y="310183"/>
                    <a:pt x="1420486" y="327625"/>
                    <a:pt x="1677661" y="322212"/>
                  </a:cubicBezTo>
                </a:path>
              </a:pathLst>
            </a:custGeom>
            <a:noFill/>
            <a:ln w="28575" cap="flat" cmpd="sng" algn="ctr">
              <a:solidFill>
                <a:srgbClr val="00B050"/>
              </a:solidFill>
              <a:prstDash val="sysDash"/>
              <a:miter lim="800000"/>
              <a:tailEnd type="stealt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B7C313C-1773-CEAC-B733-3150607A0695}"/>
                </a:ext>
              </a:extLst>
            </p:cNvPr>
            <p:cNvSpPr/>
            <p:nvPr/>
          </p:nvSpPr>
          <p:spPr>
            <a:xfrm rot="639133">
              <a:off x="7257131" y="4561973"/>
              <a:ext cx="1602162" cy="3629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</a:rPr>
                <a:t>quantum tunnelling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18ED6C6-90CE-5DC2-D1C5-8CAEE484C6D7}"/>
              </a:ext>
            </a:extLst>
          </p:cNvPr>
          <p:cNvGrpSpPr/>
          <p:nvPr/>
        </p:nvGrpSpPr>
        <p:grpSpPr>
          <a:xfrm>
            <a:off x="1162952" y="2614178"/>
            <a:ext cx="1974064" cy="1390200"/>
            <a:chOff x="2474755" y="3945932"/>
            <a:chExt cx="1974064" cy="13902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C4AB305-4658-2EC2-ED05-E214BDAD122A}"/>
                </a:ext>
              </a:extLst>
            </p:cNvPr>
            <p:cNvGrpSpPr/>
            <p:nvPr/>
          </p:nvGrpSpPr>
          <p:grpSpPr>
            <a:xfrm>
              <a:off x="2474755" y="3945932"/>
              <a:ext cx="1602162" cy="606476"/>
              <a:chOff x="5748271" y="2552684"/>
              <a:chExt cx="2071810" cy="791226"/>
            </a:xfrm>
          </p:grpSpPr>
          <p:sp>
            <p:nvSpPr>
              <p:cNvPr id="47" name="Free-form: Shape 46">
                <a:extLst>
                  <a:ext uri="{FF2B5EF4-FFF2-40B4-BE49-F238E27FC236}">
                    <a16:creationId xmlns:a16="http://schemas.microsoft.com/office/drawing/2014/main" id="{C0CB9097-018D-C706-1AAB-C9911BED4C70}"/>
                  </a:ext>
                </a:extLst>
              </p:cNvPr>
              <p:cNvSpPr/>
              <p:nvPr/>
            </p:nvSpPr>
            <p:spPr>
              <a:xfrm>
                <a:off x="6105066" y="2552684"/>
                <a:ext cx="1111075" cy="791226"/>
              </a:xfrm>
              <a:custGeom>
                <a:avLst/>
                <a:gdLst>
                  <a:gd name="connsiteX0" fmla="*/ 0 w 1074420"/>
                  <a:gd name="connsiteY0" fmla="*/ 777240 h 777240"/>
                  <a:gd name="connsiteX1" fmla="*/ 1074420 w 1074420"/>
                  <a:gd name="connsiteY1" fmla="*/ 0 h 777240"/>
                  <a:gd name="connsiteX0" fmla="*/ 0 w 1074420"/>
                  <a:gd name="connsiteY0" fmla="*/ 777240 h 777240"/>
                  <a:gd name="connsiteX1" fmla="*/ 1074420 w 1074420"/>
                  <a:gd name="connsiteY1" fmla="*/ 0 h 777240"/>
                  <a:gd name="connsiteX0" fmla="*/ 0 w 1135380"/>
                  <a:gd name="connsiteY0" fmla="*/ 784860 h 784860"/>
                  <a:gd name="connsiteX1" fmla="*/ 1135380 w 1135380"/>
                  <a:gd name="connsiteY1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87680 w 1135380"/>
                  <a:gd name="connsiteY1" fmla="*/ 48768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87680 w 1135380"/>
                  <a:gd name="connsiteY1" fmla="*/ 48768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535305 w 1135380"/>
                  <a:gd name="connsiteY1" fmla="*/ 427355 h 784860"/>
                  <a:gd name="connsiteX2" fmla="*/ 1135380 w 1135380"/>
                  <a:gd name="connsiteY2" fmla="*/ 0 h 784860"/>
                  <a:gd name="connsiteX0" fmla="*/ 0 w 1125855"/>
                  <a:gd name="connsiteY0" fmla="*/ 791210 h 791210"/>
                  <a:gd name="connsiteX1" fmla="*/ 525780 w 1125855"/>
                  <a:gd name="connsiteY1" fmla="*/ 427355 h 791210"/>
                  <a:gd name="connsiteX2" fmla="*/ 1125855 w 1125855"/>
                  <a:gd name="connsiteY2" fmla="*/ 0 h 791210"/>
                  <a:gd name="connsiteX0" fmla="*/ 0 w 1125855"/>
                  <a:gd name="connsiteY0" fmla="*/ 791210 h 791210"/>
                  <a:gd name="connsiteX1" fmla="*/ 525780 w 1125855"/>
                  <a:gd name="connsiteY1" fmla="*/ 427355 h 791210"/>
                  <a:gd name="connsiteX2" fmla="*/ 1125855 w 1125855"/>
                  <a:gd name="connsiteY2" fmla="*/ 0 h 791210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1111074"/>
                  <a:gd name="connsiteY0" fmla="*/ 791226 h 791226"/>
                  <a:gd name="connsiteX1" fmla="*/ 510999 w 1111074"/>
                  <a:gd name="connsiteY1" fmla="*/ 427371 h 791226"/>
                  <a:gd name="connsiteX2" fmla="*/ 1111074 w 1111074"/>
                  <a:gd name="connsiteY2" fmla="*/ 16 h 791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1074" h="791226">
                    <a:moveTo>
                      <a:pt x="0" y="791226"/>
                    </a:moveTo>
                    <a:cubicBezTo>
                      <a:pt x="133350" y="782336"/>
                      <a:pt x="370982" y="565589"/>
                      <a:pt x="510999" y="427371"/>
                    </a:cubicBezTo>
                    <a:cubicBezTo>
                      <a:pt x="651016" y="289153"/>
                      <a:pt x="853899" y="-2524"/>
                      <a:pt x="1111074" y="16"/>
                    </a:cubicBezTo>
                  </a:path>
                </a:pathLst>
              </a:custGeom>
              <a:noFill/>
              <a:ln w="28575" cap="flat" cmpd="sng" algn="ctr">
                <a:solidFill>
                  <a:srgbClr val="C00000"/>
                </a:solidFill>
                <a:prstDash val="solid"/>
                <a:miter lim="800000"/>
                <a:tailEnd type="stealt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A1A7DE2-82F1-CB39-8128-D388A0578FE9}"/>
                  </a:ext>
                </a:extLst>
              </p:cNvPr>
              <p:cNvSpPr/>
              <p:nvPr/>
            </p:nvSpPr>
            <p:spPr>
              <a:xfrm rot="19308291">
                <a:off x="5748271" y="2638583"/>
                <a:ext cx="2071810" cy="67178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prstTxWarp prst="textArchUp">
                  <a:avLst>
                    <a:gd name="adj" fmla="val 13479940"/>
                  </a:avLst>
                </a:prstTxWarp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 dirty="0">
                    <a:ln w="0"/>
                    <a:solidFill>
                      <a:prstClr val="white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Aptos" panose="02110004020202020204"/>
                  </a:rPr>
                  <a:t>thermal fluctuation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B7AE707-E0D0-8A7D-6B08-84B6FAEDF81F}"/>
                </a:ext>
              </a:extLst>
            </p:cNvPr>
            <p:cNvGrpSpPr/>
            <p:nvPr/>
          </p:nvGrpSpPr>
          <p:grpSpPr>
            <a:xfrm>
              <a:off x="3689147" y="3946067"/>
              <a:ext cx="759672" cy="1390065"/>
              <a:chOff x="6090286" y="3294678"/>
              <a:chExt cx="923558" cy="1813520"/>
            </a:xfrm>
          </p:grpSpPr>
          <p:sp>
            <p:nvSpPr>
              <p:cNvPr id="45" name="Free-form: Shape 44">
                <a:extLst>
                  <a:ext uri="{FF2B5EF4-FFF2-40B4-BE49-F238E27FC236}">
                    <a16:creationId xmlns:a16="http://schemas.microsoft.com/office/drawing/2014/main" id="{B59928A8-25B7-6DAC-D49D-B2AA9D28CD8E}"/>
                  </a:ext>
                </a:extLst>
              </p:cNvPr>
              <p:cNvSpPr/>
              <p:nvPr/>
            </p:nvSpPr>
            <p:spPr>
              <a:xfrm>
                <a:off x="6090286" y="3294678"/>
                <a:ext cx="923558" cy="1813520"/>
              </a:xfrm>
              <a:custGeom>
                <a:avLst/>
                <a:gdLst>
                  <a:gd name="connsiteX0" fmla="*/ 0 w 1074420"/>
                  <a:gd name="connsiteY0" fmla="*/ 777240 h 777240"/>
                  <a:gd name="connsiteX1" fmla="*/ 1074420 w 1074420"/>
                  <a:gd name="connsiteY1" fmla="*/ 0 h 777240"/>
                  <a:gd name="connsiteX0" fmla="*/ 0 w 1074420"/>
                  <a:gd name="connsiteY0" fmla="*/ 777240 h 777240"/>
                  <a:gd name="connsiteX1" fmla="*/ 1074420 w 1074420"/>
                  <a:gd name="connsiteY1" fmla="*/ 0 h 777240"/>
                  <a:gd name="connsiteX0" fmla="*/ 0 w 1135380"/>
                  <a:gd name="connsiteY0" fmla="*/ 784860 h 784860"/>
                  <a:gd name="connsiteX1" fmla="*/ 1135380 w 1135380"/>
                  <a:gd name="connsiteY1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95300 w 1135380"/>
                  <a:gd name="connsiteY1" fmla="*/ 51816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87680 w 1135380"/>
                  <a:gd name="connsiteY1" fmla="*/ 48768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487680 w 1135380"/>
                  <a:gd name="connsiteY1" fmla="*/ 487680 h 784860"/>
                  <a:gd name="connsiteX2" fmla="*/ 1135380 w 1135380"/>
                  <a:gd name="connsiteY2" fmla="*/ 0 h 784860"/>
                  <a:gd name="connsiteX0" fmla="*/ 0 w 1135380"/>
                  <a:gd name="connsiteY0" fmla="*/ 784860 h 784860"/>
                  <a:gd name="connsiteX1" fmla="*/ 535305 w 1135380"/>
                  <a:gd name="connsiteY1" fmla="*/ 427355 h 784860"/>
                  <a:gd name="connsiteX2" fmla="*/ 1135380 w 1135380"/>
                  <a:gd name="connsiteY2" fmla="*/ 0 h 784860"/>
                  <a:gd name="connsiteX0" fmla="*/ 0 w 1125855"/>
                  <a:gd name="connsiteY0" fmla="*/ 791210 h 791210"/>
                  <a:gd name="connsiteX1" fmla="*/ 525780 w 1125855"/>
                  <a:gd name="connsiteY1" fmla="*/ 427355 h 791210"/>
                  <a:gd name="connsiteX2" fmla="*/ 1125855 w 1125855"/>
                  <a:gd name="connsiteY2" fmla="*/ 0 h 791210"/>
                  <a:gd name="connsiteX0" fmla="*/ 0 w 1125855"/>
                  <a:gd name="connsiteY0" fmla="*/ 791210 h 791210"/>
                  <a:gd name="connsiteX1" fmla="*/ 525780 w 1125855"/>
                  <a:gd name="connsiteY1" fmla="*/ 427355 h 791210"/>
                  <a:gd name="connsiteX2" fmla="*/ 1125855 w 1125855"/>
                  <a:gd name="connsiteY2" fmla="*/ 0 h 791210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1125855"/>
                  <a:gd name="connsiteY0" fmla="*/ 791226 h 791226"/>
                  <a:gd name="connsiteX1" fmla="*/ 525780 w 1125855"/>
                  <a:gd name="connsiteY1" fmla="*/ 427371 h 791226"/>
                  <a:gd name="connsiteX2" fmla="*/ 1125855 w 1125855"/>
                  <a:gd name="connsiteY2" fmla="*/ 16 h 791226"/>
                  <a:gd name="connsiteX0" fmla="*/ 0 w 851535"/>
                  <a:gd name="connsiteY0" fmla="*/ 436355 h 2136885"/>
                  <a:gd name="connsiteX1" fmla="*/ 525780 w 851535"/>
                  <a:gd name="connsiteY1" fmla="*/ 72500 h 2136885"/>
                  <a:gd name="connsiteX2" fmla="*/ 851535 w 851535"/>
                  <a:gd name="connsiteY2" fmla="*/ 2136885 h 2136885"/>
                  <a:gd name="connsiteX0" fmla="*/ 0 w 851535"/>
                  <a:gd name="connsiteY0" fmla="*/ 194 h 1700724"/>
                  <a:gd name="connsiteX1" fmla="*/ 411480 w 851535"/>
                  <a:gd name="connsiteY1" fmla="*/ 573599 h 1700724"/>
                  <a:gd name="connsiteX2" fmla="*/ 851535 w 851535"/>
                  <a:gd name="connsiteY2" fmla="*/ 1700724 h 1700724"/>
                  <a:gd name="connsiteX0" fmla="*/ 0 w 851535"/>
                  <a:gd name="connsiteY0" fmla="*/ 194 h 1700724"/>
                  <a:gd name="connsiteX1" fmla="*/ 411480 w 851535"/>
                  <a:gd name="connsiteY1" fmla="*/ 573599 h 1700724"/>
                  <a:gd name="connsiteX2" fmla="*/ 851535 w 851535"/>
                  <a:gd name="connsiteY2" fmla="*/ 1700724 h 1700724"/>
                  <a:gd name="connsiteX0" fmla="*/ 0 w 851535"/>
                  <a:gd name="connsiteY0" fmla="*/ 169 h 1700699"/>
                  <a:gd name="connsiteX1" fmla="*/ 411480 w 851535"/>
                  <a:gd name="connsiteY1" fmla="*/ 573574 h 1700699"/>
                  <a:gd name="connsiteX2" fmla="*/ 851535 w 851535"/>
                  <a:gd name="connsiteY2" fmla="*/ 1700699 h 1700699"/>
                  <a:gd name="connsiteX0" fmla="*/ 0 w 928111"/>
                  <a:gd name="connsiteY0" fmla="*/ 192 h 1693607"/>
                  <a:gd name="connsiteX1" fmla="*/ 411480 w 928111"/>
                  <a:gd name="connsiteY1" fmla="*/ 573597 h 1693607"/>
                  <a:gd name="connsiteX2" fmla="*/ 928111 w 928111"/>
                  <a:gd name="connsiteY2" fmla="*/ 1693607 h 1693607"/>
                  <a:gd name="connsiteX0" fmla="*/ 0 w 928111"/>
                  <a:gd name="connsiteY0" fmla="*/ 113 h 1693528"/>
                  <a:gd name="connsiteX1" fmla="*/ 472740 w 928111"/>
                  <a:gd name="connsiteY1" fmla="*/ 794095 h 1693528"/>
                  <a:gd name="connsiteX2" fmla="*/ 928111 w 928111"/>
                  <a:gd name="connsiteY2" fmla="*/ 1693528 h 1693528"/>
                  <a:gd name="connsiteX0" fmla="*/ 0 w 928111"/>
                  <a:gd name="connsiteY0" fmla="*/ 100 h 1693515"/>
                  <a:gd name="connsiteX1" fmla="*/ 472740 w 928111"/>
                  <a:gd name="connsiteY1" fmla="*/ 794082 h 1693515"/>
                  <a:gd name="connsiteX2" fmla="*/ 928111 w 928111"/>
                  <a:gd name="connsiteY2" fmla="*/ 1693515 h 1693515"/>
                  <a:gd name="connsiteX0" fmla="*/ 0 w 928111"/>
                  <a:gd name="connsiteY0" fmla="*/ 100 h 1693515"/>
                  <a:gd name="connsiteX1" fmla="*/ 472740 w 928111"/>
                  <a:gd name="connsiteY1" fmla="*/ 794082 h 1693515"/>
                  <a:gd name="connsiteX2" fmla="*/ 928111 w 928111"/>
                  <a:gd name="connsiteY2" fmla="*/ 1693515 h 1693515"/>
                  <a:gd name="connsiteX0" fmla="*/ 0 w 928111"/>
                  <a:gd name="connsiteY0" fmla="*/ 100 h 1693515"/>
                  <a:gd name="connsiteX1" fmla="*/ 472740 w 928111"/>
                  <a:gd name="connsiteY1" fmla="*/ 794082 h 1693515"/>
                  <a:gd name="connsiteX2" fmla="*/ 928111 w 928111"/>
                  <a:gd name="connsiteY2" fmla="*/ 1693515 h 1693515"/>
                  <a:gd name="connsiteX0" fmla="*/ 0 w 928111"/>
                  <a:gd name="connsiteY0" fmla="*/ 5 h 1693420"/>
                  <a:gd name="connsiteX1" fmla="*/ 472740 w 928111"/>
                  <a:gd name="connsiteY1" fmla="*/ 793987 h 1693420"/>
                  <a:gd name="connsiteX2" fmla="*/ 928111 w 928111"/>
                  <a:gd name="connsiteY2" fmla="*/ 1693420 h 1693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111" h="1693420">
                    <a:moveTo>
                      <a:pt x="0" y="5"/>
                    </a:moveTo>
                    <a:cubicBezTo>
                      <a:pt x="232899" y="-1769"/>
                      <a:pt x="402288" y="575790"/>
                      <a:pt x="472740" y="793987"/>
                    </a:cubicBezTo>
                    <a:cubicBezTo>
                      <a:pt x="543192" y="1012184"/>
                      <a:pt x="670936" y="1690880"/>
                      <a:pt x="928111" y="169342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66CCFF"/>
                </a:solidFill>
                <a:prstDash val="solid"/>
                <a:miter lim="800000"/>
                <a:tailEnd type="stealt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CDEDF85-B0E8-F8E2-2F70-710C7252B780}"/>
                  </a:ext>
                </a:extLst>
              </p:cNvPr>
              <p:cNvSpPr/>
              <p:nvPr/>
            </p:nvSpPr>
            <p:spPr>
              <a:xfrm rot="4162139">
                <a:off x="5812174" y="4001862"/>
                <a:ext cx="1621209" cy="2406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prstTxWarp prst="textArchUp">
                  <a:avLst>
                    <a:gd name="adj" fmla="val 12460748"/>
                  </a:avLst>
                </a:prstTxWarp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0" cap="none" spc="0" normalizeH="0" baseline="0" noProof="0" dirty="0">
                    <a:ln w="0"/>
                    <a:solidFill>
                      <a:prstClr val="white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Aptos" panose="02110004020202020204"/>
                  </a:rPr>
                  <a:t>roll to true vacuum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DC6F706-BE30-F58B-93AA-2586D5EFCA1F}"/>
              </a:ext>
            </a:extLst>
          </p:cNvPr>
          <p:cNvGrpSpPr/>
          <p:nvPr/>
        </p:nvGrpSpPr>
        <p:grpSpPr>
          <a:xfrm>
            <a:off x="657600" y="4596699"/>
            <a:ext cx="3681567" cy="1505194"/>
            <a:chOff x="657600" y="4865052"/>
            <a:chExt cx="3681567" cy="1505194"/>
          </a:xfrm>
        </p:grpSpPr>
        <p:pic>
          <p:nvPicPr>
            <p:cNvPr id="27" name="Picture 26" descr="A group of blue circles on a black background&#10;&#10;Description automatically generated">
              <a:extLst>
                <a:ext uri="{FF2B5EF4-FFF2-40B4-BE49-F238E27FC236}">
                  <a16:creationId xmlns:a16="http://schemas.microsoft.com/office/drawing/2014/main" id="{6E1E2A66-467F-B318-3F60-7BD45843D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4483" y="4865052"/>
              <a:ext cx="1494684" cy="1494684"/>
            </a:xfrm>
            <a:prstGeom prst="roundRect">
              <a:avLst>
                <a:gd name="adj" fmla="val 10017"/>
              </a:avLst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745C1A-7F40-72E6-407F-88FF48B7CC67}"/>
                    </a:ext>
                  </a:extLst>
                </p:cNvPr>
                <p:cNvSpPr txBox="1"/>
                <p:nvPr/>
              </p:nvSpPr>
              <p:spPr>
                <a:xfrm>
                  <a:off x="2208116" y="5355039"/>
                  <a:ext cx="544694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m:oMathPara>
                  </a14:m>
                  <a:endParaRPr lang="en-GB" sz="2800" noProof="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745C1A-7F40-72E6-407F-88FF48B7CC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8116" y="5355039"/>
                  <a:ext cx="544694" cy="52322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6065A68-FBD8-AEC1-1CF2-9D4600924E5F}"/>
                </a:ext>
              </a:extLst>
            </p:cNvPr>
            <p:cNvSpPr/>
            <p:nvPr/>
          </p:nvSpPr>
          <p:spPr>
            <a:xfrm>
              <a:off x="657600" y="4875558"/>
              <a:ext cx="1494685" cy="1494688"/>
            </a:xfrm>
            <a:prstGeom prst="roundRect">
              <a:avLst>
                <a:gd name="adj" fmla="val 10682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346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E3EEC-96BD-79B0-762B-626749F2D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94AD1C95-DAD9-1B36-2416-EF2EB6343E49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SGWB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ABBCB840-F41F-6F61-72E1-26B9C682EE66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9643C1E6-0F27-C7B0-67CE-85BD28CFB934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8AA80F89-5AB3-18EA-52F4-017D33E5A4C0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9014D3F7-EBC2-8DEA-EBB5-8812CF98EA97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06BB71D5-FC80-AE4F-204D-794F4BAF5081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310A3A4-A315-858A-1068-443307DAF08C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DCA98556-53D0-AD33-BD20-C52B26914067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9A48B6AB-E276-C4F5-4630-2EBE31CD613F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5FFB2D89-BF1D-09B2-309A-D40919CD2029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932945A6-82C2-EB4F-E161-A4637C4A8262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11D80C6C-8FD8-1AA0-5DA0-8805F4DF426F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4DAC1AE-E5F4-27C2-C849-AA4D1173593B}"/>
              </a:ext>
            </a:extLst>
          </p:cNvPr>
          <p:cNvSpPr txBox="1"/>
          <p:nvPr/>
        </p:nvSpPr>
        <p:spPr>
          <a:xfrm>
            <a:off x="464592" y="1485360"/>
            <a:ext cx="36104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Pulsar Timing arrays</a:t>
            </a:r>
            <a:endParaRPr lang="en-GB" sz="1600" noProof="0" dirty="0">
              <a:solidFill>
                <a:schemeClr val="bg1"/>
              </a:solidFill>
              <a:latin typeface="Arial" panose="020B06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E3076C-B135-84D9-5608-D03CCF14F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26" y="2066378"/>
            <a:ext cx="3821388" cy="34667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3A94AB-89EA-D38F-D464-FA4401C51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342" y="2914580"/>
            <a:ext cx="2618561" cy="26185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0E5CCE-2572-6975-FA7B-D426EF55740D}"/>
              </a:ext>
            </a:extLst>
          </p:cNvPr>
          <p:cNvSpPr txBox="1"/>
          <p:nvPr/>
        </p:nvSpPr>
        <p:spPr>
          <a:xfrm>
            <a:off x="1000431" y="5621716"/>
            <a:ext cx="18014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noProof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n-lt"/>
              </a:rPr>
              <a:t>2602.09092</a:t>
            </a:r>
            <a:r>
              <a:rPr lang="en-GB" sz="14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8C429-C906-2FFA-A23E-FEE9E6985036}"/>
              </a:ext>
            </a:extLst>
          </p:cNvPr>
          <p:cNvSpPr txBox="1"/>
          <p:nvPr/>
        </p:nvSpPr>
        <p:spPr>
          <a:xfrm>
            <a:off x="6705355" y="1485360"/>
            <a:ext cx="3610451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Ground &amp; Space based detectors</a:t>
            </a:r>
            <a:endParaRPr lang="en-GB" sz="1600" noProof="0" dirty="0">
              <a:solidFill>
                <a:schemeClr val="bg1"/>
              </a:solidFill>
              <a:latin typeface="Arial" panose="020B0604020202020204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bg1"/>
                </a:solidFill>
                <a:latin typeface="Arial" panose="020B0604020202020204"/>
              </a:rPr>
              <a:t>LISA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bg1"/>
                </a:solidFill>
                <a:latin typeface="Arial" panose="020B0604020202020204"/>
              </a:rPr>
              <a:t>ET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bg1"/>
                </a:solidFill>
                <a:latin typeface="Arial" panose="020B0604020202020204"/>
              </a:rPr>
              <a:t>…</a:t>
            </a:r>
            <a:endParaRPr lang="en-GB" sz="1600" noProof="0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9F2B5-1CDF-46CF-03CA-825D7018282D}"/>
              </a:ext>
            </a:extLst>
          </p:cNvPr>
          <p:cNvSpPr txBox="1"/>
          <p:nvPr/>
        </p:nvSpPr>
        <p:spPr>
          <a:xfrm>
            <a:off x="612720" y="951840"/>
            <a:ext cx="6097656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Observation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5577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7949-F37C-94C5-0BBC-89B51DA20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9395ACDE-CB48-FFDB-50E0-6C02D5187705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SGWB</a:t>
            </a:r>
            <a:endParaRPr lang="en-GB" sz="2080" noProof="0" dirty="0">
              <a:solidFill>
                <a:srgbClr val="D6DCE6"/>
              </a:solidFill>
              <a:latin typeface="Aptos"/>
            </a:endParaRP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59FBF327-26A7-682D-3A33-39FF3FA216D0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5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6899BE0D-3DDB-C519-09E4-D6A8FE23F5DE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ECC0D6D-F30E-0604-466E-B9E5E542AD25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2AA61B20-65F1-82F8-18EF-7527DE19F0D6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341DA2A0-36D0-F6E3-D5D9-08362FC42A9D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A39DE8-33D8-7E9E-45B6-66338C7A14FD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6ADDEFC3-05E3-25E2-5873-DDAA3895A88E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56AA3EDD-E0A2-03DD-7075-321C3728B626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3338A741-DFE8-3CBF-12FE-0C47039133B1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79965057-AEC1-E3A8-0D06-22D38E86773C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D8D2F47F-7818-65A6-B7B8-B64C6EB16CCB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2111B6-7C10-2300-FDDD-A2AB6422E1EB}"/>
                  </a:ext>
                </a:extLst>
              </p:cNvPr>
              <p:cNvSpPr txBox="1"/>
              <p:nvPr/>
            </p:nvSpPr>
            <p:spPr>
              <a:xfrm>
                <a:off x="464592" y="1584427"/>
                <a:ext cx="4147165" cy="1538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3 production mechanisms FOPT </a:t>
                </a: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 SGWB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Bubble wall collisions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Compressional waves (</a:t>
                </a:r>
                <a:r>
                  <a:rPr lang="en-GB" sz="1600" i="1" noProof="0" dirty="0">
                    <a:solidFill>
                      <a:schemeClr val="bg1"/>
                    </a:solidFill>
                    <a:latin typeface="Arial" panose="020B0604020202020204"/>
                  </a:rPr>
                  <a:t>soundwaves</a:t>
                </a: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)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(M)HD Turbulence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2111B6-7C10-2300-FDDD-A2AB6422E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92" y="1584427"/>
                <a:ext cx="4147165" cy="1538883"/>
              </a:xfrm>
              <a:prstGeom prst="rect">
                <a:avLst/>
              </a:prstGeom>
              <a:blipFill>
                <a:blip r:embed="rId5"/>
                <a:stretch>
                  <a:fillRect l="-734" t="-1190" b="-4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63D10B1-5F26-C68C-40B2-E0099DD1EC18}"/>
              </a:ext>
            </a:extLst>
          </p:cNvPr>
          <p:cNvSpPr txBox="1"/>
          <p:nvPr/>
        </p:nvSpPr>
        <p:spPr>
          <a:xfrm>
            <a:off x="612720" y="951840"/>
            <a:ext cx="6097656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Production Mechanisms</a:t>
            </a:r>
            <a:endParaRPr lang="en-GB" noProof="0" dirty="0"/>
          </a:p>
        </p:txBody>
      </p:sp>
      <p:pic>
        <p:nvPicPr>
          <p:cNvPr id="9" name="Bubble nucleation">
            <a:hlinkClick r:id="" action="ppaction://media"/>
            <a:extLst>
              <a:ext uri="{FF2B5EF4-FFF2-40B4-BE49-F238E27FC236}">
                <a16:creationId xmlns:a16="http://schemas.microsoft.com/office/drawing/2014/main" id="{E69EA2CE-94C4-1078-147D-2B162D1A3A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4941" y="755153"/>
            <a:ext cx="5503229" cy="309556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907DB44-C227-812B-CB49-E4BBBA25891A}"/>
              </a:ext>
            </a:extLst>
          </p:cNvPr>
          <p:cNvGrpSpPr/>
          <p:nvPr/>
        </p:nvGrpSpPr>
        <p:grpSpPr>
          <a:xfrm>
            <a:off x="5264940" y="4088160"/>
            <a:ext cx="5503230" cy="2180281"/>
            <a:chOff x="5264940" y="4088160"/>
            <a:chExt cx="5503230" cy="21802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9CCA004-E6A6-1225-9C97-2F583EE41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64941" y="4088160"/>
              <a:ext cx="5503229" cy="187250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97605C-293B-340B-63C1-4E0E389AB8EC}"/>
                </a:ext>
              </a:extLst>
            </p:cNvPr>
            <p:cNvSpPr txBox="1"/>
            <p:nvPr/>
          </p:nvSpPr>
          <p:spPr>
            <a:xfrm>
              <a:off x="5264940" y="5960664"/>
              <a:ext cx="550322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noProof="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PhysRevD.92.123009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23911B9-D0C8-3EA5-1BA4-6BEB406C0CDE}"/>
              </a:ext>
            </a:extLst>
          </p:cNvPr>
          <p:cNvSpPr/>
          <p:nvPr/>
        </p:nvSpPr>
        <p:spPr>
          <a:xfrm>
            <a:off x="824948" y="2375452"/>
            <a:ext cx="3478695" cy="36774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n>
                <a:solidFill>
                  <a:srgbClr val="00B05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3209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0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3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0CDD0-77B5-BC77-25CF-5289BFBB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4B718AEA-7CFA-79C0-CB62-4CAFC1EB1A81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SGWB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1C544C56-FA5D-F081-9A7B-51E4891BB423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6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2FE498BD-DF1D-070F-1B06-207E133F8194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654FA55E-CD54-3F9C-F959-A9839777B642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7082F824-80E7-144F-2849-9A2AAB24A8D5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9EB9A0C3-D873-5963-5FCF-15650A0E0F54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7EF59C-237A-FC57-D89C-E4D5777A676C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AF4DD599-E5F0-639B-9D68-3421EDDE981D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FE7CB3E4-6F28-992C-1494-50EAF7C0DCDB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F8192248-479C-81D2-EC42-8D92D2587E34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F748E1EC-7CA1-3385-1C70-3B7DC4B20822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C4A0E311-F97F-4376-6363-316131CCAE2F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C9F3187-BADF-B442-526A-A7876D6700F9}"/>
              </a:ext>
            </a:extLst>
          </p:cNvPr>
          <p:cNvSpPr txBox="1"/>
          <p:nvPr/>
        </p:nvSpPr>
        <p:spPr>
          <a:xfrm>
            <a:off x="612720" y="951840"/>
            <a:ext cx="6097656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Scales</a:t>
            </a:r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631E41F-32F7-21D4-6F8E-D7EE571B1D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2864303"/>
                  </p:ext>
                </p:extLst>
              </p:nvPr>
            </p:nvGraphicFramePr>
            <p:xfrm>
              <a:off x="612720" y="1700048"/>
              <a:ext cx="6347508" cy="3167225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2115836">
                      <a:extLst>
                        <a:ext uri="{9D8B030D-6E8A-4147-A177-3AD203B41FA5}">
                          <a16:colId xmlns:a16="http://schemas.microsoft.com/office/drawing/2014/main" val="3161202454"/>
                        </a:ext>
                      </a:extLst>
                    </a:gridCol>
                    <a:gridCol w="1528231">
                      <a:extLst>
                        <a:ext uri="{9D8B030D-6E8A-4147-A177-3AD203B41FA5}">
                          <a16:colId xmlns:a16="http://schemas.microsoft.com/office/drawing/2014/main" val="2616005005"/>
                        </a:ext>
                      </a:extLst>
                    </a:gridCol>
                    <a:gridCol w="2703441">
                      <a:extLst>
                        <a:ext uri="{9D8B030D-6E8A-4147-A177-3AD203B41FA5}">
                          <a16:colId xmlns:a16="http://schemas.microsoft.com/office/drawing/2014/main" val="4199516134"/>
                        </a:ext>
                      </a:extLst>
                    </a:gridCol>
                  </a:tblGrid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Scale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Value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373401433"/>
                      </a:ext>
                    </a:extLst>
                  </a:tr>
                  <a:tr h="5258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Interaction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GB" sz="1600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GB" sz="1600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</m:sSub>
                                <m: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sSubSup>
                                  <m:sSubSupPr>
                                    <m:ctrlPr>
                                      <a:rPr lang="en-GB" sz="1600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600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GB" sz="1600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  <m:sup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bSup>
                                <m: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∼1</m:t>
                                </m:r>
                                <m:r>
                                  <m:rPr>
                                    <m:lit/>
                                  </m:rP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d>
                                  <m:d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p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777824874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Shell Thickness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  <m: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GB" sz="1600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lit/>
                                  </m:rP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791072625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Bubble radius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526177844"/>
                      </a:ext>
                    </a:extLst>
                  </a:tr>
                  <a:tr h="5867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noProof="0" dirty="0">
                              <a:solidFill>
                                <a:schemeClr val="bg1"/>
                              </a:solidFill>
                            </a:rPr>
                            <a:t>SW duration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GB" b="0" i="0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sw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  <m:r>
                                  <m:rPr>
                                    <m:lit/>
                                  </m:rPr>
                                  <a:rPr lang="en-GB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lang="en-GB" b="0" i="0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b="0" i="0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GB" b="0" i="1" noProof="0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en-GB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en-GB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GB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984108826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Hubble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  <m:sup>
                                    <m:r>
                                      <a:rPr lang="en-GB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7405431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631E41F-32F7-21D4-6F8E-D7EE571B1D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2864303"/>
                  </p:ext>
                </p:extLst>
              </p:nvPr>
            </p:nvGraphicFramePr>
            <p:xfrm>
              <a:off x="612720" y="1700048"/>
              <a:ext cx="6347508" cy="3167225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2115836">
                      <a:extLst>
                        <a:ext uri="{9D8B030D-6E8A-4147-A177-3AD203B41FA5}">
                          <a16:colId xmlns:a16="http://schemas.microsoft.com/office/drawing/2014/main" val="3161202454"/>
                        </a:ext>
                      </a:extLst>
                    </a:gridCol>
                    <a:gridCol w="1528231">
                      <a:extLst>
                        <a:ext uri="{9D8B030D-6E8A-4147-A177-3AD203B41FA5}">
                          <a16:colId xmlns:a16="http://schemas.microsoft.com/office/drawing/2014/main" val="2616005005"/>
                        </a:ext>
                      </a:extLst>
                    </a:gridCol>
                    <a:gridCol w="2703441">
                      <a:extLst>
                        <a:ext uri="{9D8B030D-6E8A-4147-A177-3AD203B41FA5}">
                          <a16:colId xmlns:a16="http://schemas.microsoft.com/office/drawing/2014/main" val="4199516134"/>
                        </a:ext>
                      </a:extLst>
                    </a:gridCol>
                  </a:tblGrid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Scale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noProof="0" dirty="0">
                              <a:solidFill>
                                <a:schemeClr val="bg1"/>
                              </a:solidFill>
                              <a:latin typeface="Sanskrit Text" panose="02020503050405020304" pitchFamily="18" charset="0"/>
                              <a:ea typeface="Sans Serif Collection" panose="020B0502040504020204" pitchFamily="34" charset="0"/>
                              <a:cs typeface="Sanskrit Text" panose="02020503050405020304" pitchFamily="18" charset="0"/>
                            </a:rPr>
                            <a:t>Value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373401433"/>
                      </a:ext>
                    </a:extLst>
                  </a:tr>
                  <a:tr h="5258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Interaction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8247" t="-97701" r="-177291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4685" t="-97701" r="-225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7824874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Shell Thickness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8247" t="-204762" r="-177291" b="-3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4685" t="-204762" r="-225" b="-3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072625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Bubble radius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8247" t="-301176" r="-177291" b="-21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4685" t="-301176" r="-225" b="-2141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26177844"/>
                      </a:ext>
                    </a:extLst>
                  </a:tr>
                  <a:tr h="5867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noProof="0" dirty="0">
                              <a:solidFill>
                                <a:schemeClr val="bg1"/>
                              </a:solidFill>
                            </a:rPr>
                            <a:t>SW duration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8247" t="-351546" r="-177291" b="-876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4685" t="-351546" r="-225" b="-876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4108826"/>
                      </a:ext>
                    </a:extLst>
                  </a:tr>
                  <a:tr h="5136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noProof="0" dirty="0">
                              <a:solidFill>
                                <a:schemeClr val="bg1"/>
                              </a:solidFill>
                            </a:rPr>
                            <a:t>Hubble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blipFill>
                          <a:blip r:embed="rId3"/>
                          <a:stretch>
                            <a:fillRect l="-138247" t="-521429" r="-177291" b="-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7405431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75182DB-C205-6697-9C99-2DBC5F628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709" y="426428"/>
            <a:ext cx="2746924" cy="27304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F96E4C-92E8-8A6B-8FEB-58BFC47E8339}"/>
              </a:ext>
            </a:extLst>
          </p:cNvPr>
          <p:cNvSpPr txBox="1"/>
          <p:nvPr/>
        </p:nvSpPr>
        <p:spPr>
          <a:xfrm>
            <a:off x="609614" y="5364748"/>
            <a:ext cx="4552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</a:rPr>
              <a:t>Hard to perform lattice simulations!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3E6362-39A9-A470-1CC7-E8F00917DF25}"/>
              </a:ext>
            </a:extLst>
          </p:cNvPr>
          <p:cNvGrpSpPr/>
          <p:nvPr/>
        </p:nvGrpSpPr>
        <p:grpSpPr>
          <a:xfrm>
            <a:off x="7900731" y="3519562"/>
            <a:ext cx="2805902" cy="2780870"/>
            <a:chOff x="7821393" y="430414"/>
            <a:chExt cx="2805902" cy="27808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2E4C8DC-A202-12B7-5830-7074823ADA5A}"/>
                </a:ext>
              </a:extLst>
            </p:cNvPr>
            <p:cNvGrpSpPr/>
            <p:nvPr/>
          </p:nvGrpSpPr>
          <p:grpSpPr>
            <a:xfrm>
              <a:off x="7821393" y="430414"/>
              <a:ext cx="2805902" cy="2780870"/>
              <a:chOff x="5264940" y="3623626"/>
              <a:chExt cx="7698669" cy="264481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AB4B525-D90B-CFEF-A142-F86C73375C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13" b="4113"/>
              <a:stretch/>
            </p:blipFill>
            <p:spPr>
              <a:xfrm>
                <a:off x="5426760" y="3623626"/>
                <a:ext cx="7536849" cy="233703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40024D-54B4-B186-335A-05DDDF30EA6A}"/>
                  </a:ext>
                </a:extLst>
              </p:cNvPr>
              <p:cNvSpPr txBox="1"/>
              <p:nvPr/>
            </p:nvSpPr>
            <p:spPr>
              <a:xfrm>
                <a:off x="5264940" y="5960664"/>
                <a:ext cx="533585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PhysRevD.92.123009</a:t>
                </a:r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D443A71-CCB0-6A0F-F070-AF6C41E22A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7600" y="2149269"/>
              <a:ext cx="500160" cy="341211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85A7596-B133-59A2-CE1D-1D85F8968322}"/>
                    </a:ext>
                  </a:extLst>
                </p:cNvPr>
                <p:cNvSpPr txBox="1"/>
                <p:nvPr/>
              </p:nvSpPr>
              <p:spPr>
                <a:xfrm>
                  <a:off x="8287334" y="1999554"/>
                  <a:ext cx="2812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it-IT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85A7596-B133-59A2-CE1D-1D85F89683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7334" y="1999554"/>
                  <a:ext cx="281295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9149" b="-1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AC64878-94DA-7F79-DA39-7D102268E7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06578" y="636850"/>
              <a:ext cx="262051" cy="29921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E6E687-E6B7-519D-E0F8-75A244FA8A39}"/>
                    </a:ext>
                  </a:extLst>
                </p:cNvPr>
                <p:cNvSpPr txBox="1"/>
                <p:nvPr/>
              </p:nvSpPr>
              <p:spPr>
                <a:xfrm>
                  <a:off x="8006039" y="661101"/>
                  <a:ext cx="29514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it-IT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𝑠𝑠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E6E687-E6B7-519D-E0F8-75A244FA8A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6039" y="661101"/>
                  <a:ext cx="295145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0408" b="-869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648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/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/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/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/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Text 12"/>
          <p:cNvSpPr/>
          <p:nvPr/>
        </p:nvSpPr>
        <p:spPr>
          <a:xfrm>
            <a:off x="868680" y="1170360"/>
            <a:ext cx="959760" cy="68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190" b="1" u="none" strike="noStrike" noProof="0" dirty="0">
                <a:solidFill>
                  <a:srgbClr val="F2A441"/>
                </a:solidFill>
                <a:effectLst/>
                <a:uFillTx/>
                <a:latin typeface="Aptos Display"/>
                <a:ea typeface="Aptos Display"/>
              </a:rPr>
              <a:t>02</a:t>
            </a:r>
            <a:endParaRPr lang="en-GB" sz="31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3"/>
          <p:cNvSpPr/>
          <p:nvPr/>
        </p:nvSpPr>
        <p:spPr>
          <a:xfrm>
            <a:off x="868680" y="1901880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Regimes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14"/>
              <p:cNvSpPr/>
              <p:nvPr/>
            </p:nvSpPr>
            <p:spPr>
              <a:xfrm>
                <a:off x="879120" y="2949120"/>
                <a:ext cx="5216880" cy="15512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marL="342900" indent="-342900" defTabSz="9144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noProof="0" dirty="0">
                    <a:solidFill>
                      <a:srgbClr val="D6DCE6"/>
                    </a:solidFill>
                    <a:latin typeface="Aptos"/>
                    <a:ea typeface="Aptos"/>
                  </a:rPr>
                  <a:t>Fully secluded</a:t>
                </a:r>
                <a:r>
                  <a:rPr lang="en-GB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  <a:t>/Fully coupled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noProof="0" dirty="0">
                    <a:solidFill>
                      <a:srgbClr val="D6DCE6"/>
                    </a:solidFill>
                    <a:latin typeface="Aptos"/>
                  </a:rPr>
                  <a:t>Intermediate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D6DCE6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 </a:t>
                </a:r>
                <a:r>
                  <a:rPr lang="en-GB" noProof="0" dirty="0">
                    <a:solidFill>
                      <a:srgbClr val="D6DCE6"/>
                    </a:solidFill>
                  </a:rPr>
                  <a:t>weak coupling</a:t>
                </a:r>
                <a:r>
                  <a:rPr lang="en-GB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 </a:t>
                </a:r>
              </a:p>
            </p:txBody>
          </p:sp>
        </mc:Choice>
        <mc:Fallback xmlns="">
          <p:sp>
            <p:nvSpPr>
              <p:cNvPr id="49" name="Tex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20" y="2949120"/>
                <a:ext cx="5216880" cy="1551240"/>
              </a:xfrm>
              <a:prstGeom prst="rect">
                <a:avLst/>
              </a:prstGeom>
              <a:blipFill>
                <a:blip r:embed="rId3"/>
                <a:stretch>
                  <a:fillRect l="-2453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Shape 15"/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/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/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/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/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/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/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9F5471-CDBD-E3E9-089B-3775FD0F743C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3" name="Shape 10">
              <a:extLst>
                <a:ext uri="{FF2B5EF4-FFF2-40B4-BE49-F238E27FC236}">
                  <a16:creationId xmlns:a16="http://schemas.microsoft.com/office/drawing/2014/main" id="{D9C02B5E-8E0F-83DD-B2A0-333C52AEB6AA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EDE46A4D-653C-82FE-7208-7FC9B3CCDA47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2DBCBB66-0CC7-A3AE-E83D-D52556E0B76E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9D7279CB-B19D-5333-D90C-0F6822406834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14D6A0A7-C4F2-A142-79AF-73132A9955A3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87ADD-ADA8-B24C-80F2-79CC791E2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391BA568-1A09-AD32-1E44-2AE1A656517D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Fully secluded</a:t>
            </a:r>
            <a:r>
              <a:rPr lang="en-GB" sz="2990" noProof="0" dirty="0">
                <a:solidFill>
                  <a:srgbClr val="FFFFFF"/>
                </a:solidFill>
                <a:latin typeface="Arial"/>
              </a:rPr>
              <a:t>/</a:t>
            </a: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coupled Dark Sector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61D02B86-0419-4466-FEE4-7E4982162B55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8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9A520212-70EF-5D05-17E2-2D32493BAC3C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68C869D7-740C-1E98-B725-D79AF329A497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95BA2E41-FB2C-2AC1-96F0-381EFD332A4C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15C10C79-A9D2-CD11-316F-48E9171CB9A2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AEA254-6DB0-B5A1-A0A0-83EDAEA8219C}"/>
              </a:ext>
            </a:extLst>
          </p:cNvPr>
          <p:cNvGrpSpPr/>
          <p:nvPr/>
        </p:nvGrpSpPr>
        <p:grpSpPr>
          <a:xfrm>
            <a:off x="391692" y="1233809"/>
            <a:ext cx="5108389" cy="2195191"/>
            <a:chOff x="391692" y="1233809"/>
            <a:chExt cx="5108389" cy="21951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D6E7E3-4793-127F-C24B-84CF346D51C5}"/>
                    </a:ext>
                  </a:extLst>
                </p:cNvPr>
                <p:cNvSpPr txBox="1"/>
                <p:nvPr/>
              </p:nvSpPr>
              <p:spPr>
                <a:xfrm>
                  <a:off x="391692" y="1233809"/>
                  <a:ext cx="3500473" cy="34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spcBef>
                      <a:spcPts val="600"/>
                    </a:spcBef>
                    <a:spcAft>
                      <a:spcPts val="600"/>
                    </a:spcAft>
                    <a:buFont typeface="Arial" panose="020B0604020202020204" pitchFamily="34" charset="0"/>
                    <a:buChar char="•"/>
                  </a:pPr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Fully secluded: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sw</m:t>
                          </m:r>
                        </m:sub>
                      </m:sSub>
                    </m:oMath>
                  </a14:m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 </a:t>
                  </a:r>
                  <a:endParaRPr lang="en-GB" sz="1600" noProof="0" dirty="0">
                    <a:solidFill>
                      <a:schemeClr val="bg1"/>
                    </a:solidFill>
                    <a:latin typeface="Arial" panose="020B0604020202020204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D6E7E3-4793-127F-C24B-84CF346D51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692" y="1233809"/>
                  <a:ext cx="3500473" cy="347788"/>
                </a:xfrm>
                <a:prstGeom prst="rect">
                  <a:avLst/>
                </a:prstGeom>
                <a:blipFill>
                  <a:blip r:embed="rId3"/>
                  <a:stretch>
                    <a:fillRect l="-697" t="-5263" b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FCB1B3-F4BA-2C85-37CE-774E3E0B3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5542" y="1672650"/>
              <a:ext cx="4784539" cy="175635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66F41F9-8545-A666-EA69-7FB44A41F511}"/>
              </a:ext>
            </a:extLst>
          </p:cNvPr>
          <p:cNvGrpSpPr/>
          <p:nvPr/>
        </p:nvGrpSpPr>
        <p:grpSpPr>
          <a:xfrm>
            <a:off x="391692" y="3746656"/>
            <a:ext cx="5108389" cy="2113526"/>
            <a:chOff x="382166" y="3527581"/>
            <a:chExt cx="5108389" cy="21135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62857EA-C9DA-829E-ADA5-FDF339D42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760"/>
            <a:stretch>
              <a:fillRect/>
            </a:stretch>
          </p:blipFill>
          <p:spPr>
            <a:xfrm>
              <a:off x="715542" y="3945294"/>
              <a:ext cx="4775013" cy="169581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A9B50C7-BFF8-73B7-4C28-33411755C1D1}"/>
                    </a:ext>
                  </a:extLst>
                </p:cNvPr>
                <p:cNvSpPr txBox="1"/>
                <p:nvPr/>
              </p:nvSpPr>
              <p:spPr>
                <a:xfrm>
                  <a:off x="382166" y="3527581"/>
                  <a:ext cx="3500473" cy="34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spcBef>
                      <a:spcPts val="600"/>
                    </a:spcBef>
                    <a:spcAft>
                      <a:spcPts val="600"/>
                    </a:spcAft>
                    <a:buFont typeface="Arial" panose="020B0604020202020204" pitchFamily="34" charset="0"/>
                    <a:buChar char="•"/>
                  </a:pPr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Fully coupled: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ss</m:t>
                          </m:r>
                        </m:sub>
                      </m:sSub>
                    </m:oMath>
                  </a14:m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 </a:t>
                  </a:r>
                  <a:endParaRPr lang="en-GB" sz="1600" noProof="0" dirty="0">
                    <a:solidFill>
                      <a:schemeClr val="bg1"/>
                    </a:solidFill>
                    <a:latin typeface="Arial" panose="020B0604020202020204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A9B50C7-BFF8-73B7-4C28-33411755C1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166" y="3527581"/>
                  <a:ext cx="3500473" cy="347788"/>
                </a:xfrm>
                <a:prstGeom prst="rect">
                  <a:avLst/>
                </a:prstGeom>
                <a:blipFill>
                  <a:blip r:embed="rId6"/>
                  <a:stretch>
                    <a:fillRect l="-697" t="-5263" b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D509C9-EEE6-EB63-B752-A47CE693D8E1}"/>
              </a:ext>
            </a:extLst>
          </p:cNvPr>
          <p:cNvGrpSpPr/>
          <p:nvPr/>
        </p:nvGrpSpPr>
        <p:grpSpPr>
          <a:xfrm>
            <a:off x="6157559" y="1672650"/>
            <a:ext cx="4602614" cy="3190398"/>
            <a:chOff x="6122835" y="1672650"/>
            <a:chExt cx="4602614" cy="319039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DD10A31-AF05-47F6-1ED6-EFB7DCBFC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538" t="2229"/>
            <a:stretch>
              <a:fillRect/>
            </a:stretch>
          </p:blipFill>
          <p:spPr>
            <a:xfrm>
              <a:off x="6122835" y="1672650"/>
              <a:ext cx="4602614" cy="28612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476AFB-CCCF-AAB7-EC29-8B9B5708F163}"/>
                </a:ext>
              </a:extLst>
            </p:cNvPr>
            <p:cNvSpPr txBox="1"/>
            <p:nvPr/>
          </p:nvSpPr>
          <p:spPr>
            <a:xfrm>
              <a:off x="6122835" y="4555271"/>
              <a:ext cx="46026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noProof="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Based on 2409.03651, plotted with </a:t>
              </a:r>
              <a:r>
                <a:rPr lang="en-GB" sz="1400" noProof="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CosmoGW</a:t>
              </a:r>
              <a:endParaRPr lang="en-GB" noProof="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3100171-C540-7F9C-E62D-D32B471C88C9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27" name="Shape 10">
              <a:extLst>
                <a:ext uri="{FF2B5EF4-FFF2-40B4-BE49-F238E27FC236}">
                  <a16:creationId xmlns:a16="http://schemas.microsoft.com/office/drawing/2014/main" id="{0230476B-5017-87BA-640B-256D10A0C06C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28" name="Shape 10">
              <a:extLst>
                <a:ext uri="{FF2B5EF4-FFF2-40B4-BE49-F238E27FC236}">
                  <a16:creationId xmlns:a16="http://schemas.microsoft.com/office/drawing/2014/main" id="{1333D669-F5DA-79BC-24B9-791AA51241DC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29" name="Shape 10">
              <a:extLst>
                <a:ext uri="{FF2B5EF4-FFF2-40B4-BE49-F238E27FC236}">
                  <a16:creationId xmlns:a16="http://schemas.microsoft.com/office/drawing/2014/main" id="{2A6030F6-894B-ABE4-E038-BD59F63D504F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30" name="Shape 10">
              <a:extLst>
                <a:ext uri="{FF2B5EF4-FFF2-40B4-BE49-F238E27FC236}">
                  <a16:creationId xmlns:a16="http://schemas.microsoft.com/office/drawing/2014/main" id="{71B36458-D916-00CA-41B5-FAD65B26ED48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31" name="Shape 10">
              <a:extLst>
                <a:ext uri="{FF2B5EF4-FFF2-40B4-BE49-F238E27FC236}">
                  <a16:creationId xmlns:a16="http://schemas.microsoft.com/office/drawing/2014/main" id="{BD7BFC51-1F06-538A-17DA-2941718D55AB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374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EFEB7-D63C-8624-8AC2-884299BB0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FB7D6CBB-015C-D9D4-A0EE-4C9902F0C3D1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Intermediate regime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DD0C2EDC-7FB6-F7F2-5C95-7C5C020A74FB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9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C6756AFC-F714-AC11-BFFA-DB22B227EFAB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53F7FCEB-7A77-0359-AA4F-5BAC9F117558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9B51384E-730C-CFC0-B7F7-95FAF5E7FC91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C52BC46-0FD1-7B17-A0B2-554EBA90E0CF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EFF2B2E-6EBF-14D8-EA31-5FF9D7D49FC9}"/>
              </a:ext>
            </a:extLst>
          </p:cNvPr>
          <p:cNvGrpSpPr/>
          <p:nvPr/>
        </p:nvGrpSpPr>
        <p:grpSpPr>
          <a:xfrm>
            <a:off x="612720" y="2215162"/>
            <a:ext cx="5108389" cy="1869466"/>
            <a:chOff x="391692" y="1233809"/>
            <a:chExt cx="5108389" cy="18694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7373D64-7B49-F03F-350B-B4ECFBBD8AAF}"/>
                    </a:ext>
                  </a:extLst>
                </p:cNvPr>
                <p:cNvSpPr txBox="1"/>
                <p:nvPr/>
              </p:nvSpPr>
              <p:spPr>
                <a:xfrm>
                  <a:off x="391692" y="1233809"/>
                  <a:ext cx="4602614" cy="34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spcBef>
                      <a:spcPts val="600"/>
                    </a:spcBef>
                    <a:spcAft>
                      <a:spcPts val="600"/>
                    </a:spcAft>
                    <a:buFont typeface="Arial" panose="020B0604020202020204" pitchFamily="34" charset="0"/>
                    <a:buChar char="•"/>
                  </a:pPr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Weak coupling: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160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600" b="0" i="0" noProof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sw</m:t>
                          </m:r>
                        </m:sub>
                      </m:sSub>
                    </m:oMath>
                  </a14:m>
                  <a:r>
                    <a:rPr lang="en-GB" sz="1600" noProof="0" dirty="0">
                      <a:solidFill>
                        <a:prstClr val="white"/>
                      </a:solidFill>
                      <a:latin typeface="Arial" panose="020B0604020202020204"/>
                    </a:rPr>
                    <a:t> </a:t>
                  </a:r>
                  <a:endParaRPr lang="en-GB" sz="1600" noProof="0" dirty="0">
                    <a:solidFill>
                      <a:schemeClr val="bg1"/>
                    </a:solidFill>
                    <a:latin typeface="Arial" panose="020B0604020202020204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7373D64-7B49-F03F-350B-B4ECFBBD8A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692" y="1233809"/>
                  <a:ext cx="4602614" cy="347788"/>
                </a:xfrm>
                <a:prstGeom prst="rect">
                  <a:avLst/>
                </a:prstGeom>
                <a:blipFill>
                  <a:blip r:embed="rId3"/>
                  <a:stretch>
                    <a:fillRect l="-530" t="-5263" b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DF9521C-87DA-D307-3CB2-D7A1B866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5542" y="1654780"/>
              <a:ext cx="4784539" cy="144849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554FC6-DA6B-7A2F-BB99-57A41845BE22}"/>
                  </a:ext>
                </a:extLst>
              </p:cNvPr>
              <p:cNvSpPr txBox="1"/>
              <p:nvPr/>
            </p:nvSpPr>
            <p:spPr>
              <a:xfrm>
                <a:off x="612720" y="951840"/>
                <a:ext cx="4045005" cy="412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80" noProof="0" dirty="0">
                    <a:solidFill>
                      <a:srgbClr val="D6DCE6"/>
                    </a:solidFill>
                    <a:latin typeface="Aptos"/>
                  </a:rPr>
                  <a:t>Weak coupling DM</a:t>
                </a:r>
                <a14:m>
                  <m:oMath xmlns:m="http://schemas.openxmlformats.org/officeDocument/2006/math">
                    <m:r>
                      <a:rPr lang="en-GB" sz="2080" b="0" i="1" noProof="0" smtClean="0">
                        <a:solidFill>
                          <a:srgbClr val="D6DCE6"/>
                        </a:solidFill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GB" noProof="0" dirty="0">
                    <a:solidFill>
                      <a:srgbClr val="D6DCE6"/>
                    </a:solidFill>
                  </a:rPr>
                  <a:t> SM </a:t>
                </a:r>
                <a:endParaRPr lang="en-GB" noProof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554FC6-DA6B-7A2F-BB99-57A41845B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20" y="951840"/>
                <a:ext cx="4045005" cy="412421"/>
              </a:xfrm>
              <a:prstGeom prst="rect">
                <a:avLst/>
              </a:prstGeom>
              <a:blipFill>
                <a:blip r:embed="rId5"/>
                <a:stretch>
                  <a:fillRect l="-1810" t="-8824" b="-26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2143B66-3555-DD49-363F-A54523B83314}"/>
              </a:ext>
            </a:extLst>
          </p:cNvPr>
          <p:cNvSpPr txBox="1"/>
          <p:nvPr/>
        </p:nvSpPr>
        <p:spPr>
          <a:xfrm>
            <a:off x="612720" y="4620682"/>
            <a:ext cx="61007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Weak coupling yet unexplored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This regime leaves the bubble expansion unaltered!</a:t>
            </a:r>
            <a:endParaRPr lang="en-GB" noProof="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33A53C-D86E-2832-E9C1-D8C588F24159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24" name="Shape 10">
              <a:extLst>
                <a:ext uri="{FF2B5EF4-FFF2-40B4-BE49-F238E27FC236}">
                  <a16:creationId xmlns:a16="http://schemas.microsoft.com/office/drawing/2014/main" id="{FD23FEB0-EE5C-4736-E38B-49E412BB8089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25" name="Shape 10">
              <a:extLst>
                <a:ext uri="{FF2B5EF4-FFF2-40B4-BE49-F238E27FC236}">
                  <a16:creationId xmlns:a16="http://schemas.microsoft.com/office/drawing/2014/main" id="{B152FD8F-56FA-42E4-27F2-5817847CA74E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26" name="Shape 10">
              <a:extLst>
                <a:ext uri="{FF2B5EF4-FFF2-40B4-BE49-F238E27FC236}">
                  <a16:creationId xmlns:a16="http://schemas.microsoft.com/office/drawing/2014/main" id="{B1CECF50-0543-23E8-C137-75D084A4804C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27" name="Shape 10">
              <a:extLst>
                <a:ext uri="{FF2B5EF4-FFF2-40B4-BE49-F238E27FC236}">
                  <a16:creationId xmlns:a16="http://schemas.microsoft.com/office/drawing/2014/main" id="{C8E044FD-523C-AE41-BE4F-C6ED5AE4BC06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8" name="Shape 10">
              <a:extLst>
                <a:ext uri="{FF2B5EF4-FFF2-40B4-BE49-F238E27FC236}">
                  <a16:creationId xmlns:a16="http://schemas.microsoft.com/office/drawing/2014/main" id="{FCC5BA8B-F434-A683-5C40-63805EA4FCD1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51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C982B4-27E6-6D9C-AA8B-8F404E6D2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>
            <a:extLst>
              <a:ext uri="{FF2B5EF4-FFF2-40B4-BE49-F238E27FC236}">
                <a16:creationId xmlns:a16="http://schemas.microsoft.com/office/drawing/2014/main" id="{27C6FA5D-25B5-636A-3986-F9FC08BA9BAB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4DD1436F-4C6D-0BA5-0560-CA4AD26D20AF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B9CA9676-843C-66DD-943D-4CE1A4658817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999E6A99-AEA9-7D9A-0CD7-C6F09F75A023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Text 12">
            <a:extLst>
              <a:ext uri="{FF2B5EF4-FFF2-40B4-BE49-F238E27FC236}">
                <a16:creationId xmlns:a16="http://schemas.microsoft.com/office/drawing/2014/main" id="{DAF0B37C-3301-E6FD-2A52-C034F0F541A0}"/>
              </a:ext>
            </a:extLst>
          </p:cNvPr>
          <p:cNvSpPr/>
          <p:nvPr/>
        </p:nvSpPr>
        <p:spPr>
          <a:xfrm>
            <a:off x="868680" y="1170360"/>
            <a:ext cx="959760" cy="68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190" b="1" u="none" strike="noStrike" noProof="0" dirty="0">
                <a:solidFill>
                  <a:srgbClr val="F2A441"/>
                </a:solidFill>
                <a:effectLst/>
                <a:uFillTx/>
                <a:latin typeface="Aptos Display"/>
                <a:ea typeface="Aptos Display"/>
              </a:rPr>
              <a:t>03</a:t>
            </a:r>
            <a:endParaRPr lang="en-GB" sz="31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D9FA1F84-CD81-72C2-712C-6D668C36F528}"/>
              </a:ext>
            </a:extLst>
          </p:cNvPr>
          <p:cNvSpPr/>
          <p:nvPr/>
        </p:nvSpPr>
        <p:spPr>
          <a:xfrm>
            <a:off x="868680" y="1901880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Hydrodynamics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4">
            <a:extLst>
              <a:ext uri="{FF2B5EF4-FFF2-40B4-BE49-F238E27FC236}">
                <a16:creationId xmlns:a16="http://schemas.microsoft.com/office/drawing/2014/main" id="{A8391922-356F-63C4-5AB9-D067220928FA}"/>
              </a:ext>
            </a:extLst>
          </p:cNvPr>
          <p:cNvSpPr/>
          <p:nvPr/>
        </p:nvSpPr>
        <p:spPr>
          <a:xfrm>
            <a:off x="879120" y="2949120"/>
            <a:ext cx="5216880" cy="155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  <a:ea typeface="Aptos"/>
              </a:rPr>
              <a:t>EMT Conservation: transport equation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</a:rPr>
              <a:t>Linearized wave equations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Mode evolution</a:t>
            </a:r>
            <a:endParaRPr lang="en-GB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52477F3A-AD20-A034-E522-1D36387A42CD}"/>
              </a:ext>
            </a:extLst>
          </p:cNvPr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8377ECA7-78EC-D337-D23C-159A0B6D2D28}"/>
              </a:ext>
            </a:extLst>
          </p:cNvPr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FEB169E9-EC1E-4061-070E-DED3714F8ED0}"/>
              </a:ext>
            </a:extLst>
          </p:cNvPr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FAE99CEE-8DB1-E787-B8C1-73F31383A6BC}"/>
              </a:ext>
            </a:extLst>
          </p:cNvPr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2C068DBD-8B34-65F8-DF54-D8B3C0752085}"/>
              </a:ext>
            </a:extLst>
          </p:cNvPr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B1684929-5574-13AA-52C1-E29147BEBAA2}"/>
              </a:ext>
            </a:extLst>
          </p:cNvPr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>
            <a:extLst>
              <a:ext uri="{FF2B5EF4-FFF2-40B4-BE49-F238E27FC236}">
                <a16:creationId xmlns:a16="http://schemas.microsoft.com/office/drawing/2014/main" id="{555252BD-C8A5-3388-3929-4F643263A46C}"/>
              </a:ext>
            </a:extLst>
          </p:cNvPr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F27270-73CF-16BB-1BEB-2D42B8D41A7C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3" name="Shape 10">
              <a:extLst>
                <a:ext uri="{FF2B5EF4-FFF2-40B4-BE49-F238E27FC236}">
                  <a16:creationId xmlns:a16="http://schemas.microsoft.com/office/drawing/2014/main" id="{C51C85CD-D528-9724-BD5C-E6369863BD46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719A8F89-8AF6-1F3F-7E96-7585BBB055EB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147C2769-8FF7-6DA5-EC63-CFCB98ECFD85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22E854CC-3E12-D95E-8131-4E8C947A17E5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9EBD2AD6-5DF6-BE96-BD28-3EB8F34C58C3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020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D774E-74E6-9047-347B-F0DEC6D31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0DC72344-8D25-84C7-F867-781C3E55779F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2-fluid Model</a:t>
            </a:r>
            <a:endParaRPr lang="en-GB" sz="29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7A7B86BD-3B91-42C1-95C2-0EA842A3B773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11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ABF3A332-D0CB-C32F-5569-1A496F1D1475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4B51990D-6056-A9F9-063D-D4211478BFFA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764744FF-4A33-2E63-F3F4-19A6F91ED786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D9D245A7-AFAE-8DB8-9FF2-172B1735DB1C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FE68AF-644B-0442-F913-EC0050FDFE5D}"/>
                  </a:ext>
                </a:extLst>
              </p:cNvPr>
              <p:cNvSpPr txBox="1"/>
              <p:nvPr/>
            </p:nvSpPr>
            <p:spPr>
              <a:xfrm>
                <a:off x="612720" y="3139928"/>
                <a:ext cx="4914900" cy="2356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Soundwave propagation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Perfect fluids</a:t>
                </a: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bSup>
                    <m:r>
                      <a:rPr lang="it-IT" sz="16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t-IT" sz="16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it-IT" sz="16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sSup>
                      <m:sSup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sSup>
                      <m:sSup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it-IT" sz="16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it-IT" sz="16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it-IT" sz="16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br>
                  <a:rPr lang="it-IT" sz="1600" noProof="0" dirty="0">
                    <a:solidFill>
                      <a:prstClr val="white"/>
                    </a:solidFill>
                    <a:latin typeface="Arial" panose="020B0604020202020204"/>
                  </a:rPr>
                </a:br>
                <a:br>
                  <a:rPr lang="it-IT" sz="1600" noProof="0" dirty="0">
                    <a:solidFill>
                      <a:prstClr val="white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   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begChr m:val="{"/>
                        <m:endChr m:val=""/>
                        <m:ctrlPr>
                          <a:rPr lang="en-GB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  <m:sup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𝜇𝜈</m:t>
                                </m:r>
                              </m:sup>
                            </m:sSubSup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sup>
                            </m:sSup>
                          </m:e>
                          <m:e>
                            <m:sSub>
                              <m:sSubPr>
                                <m:ctrl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  <m:sup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𝜇𝜈</m:t>
                                </m:r>
                              </m:sup>
                            </m:sSubSup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=−</m:t>
                            </m:r>
                            <m:sSup>
                              <m:sSup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sup>
                            </m:sSup>
                          </m:e>
                        </m:eqArr>
                      </m:e>
                    </m:d>
                  </m:oMath>
                </a14:m>
                <a:endParaRPr lang="en-GB" sz="1600" noProof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FE68AF-644B-0442-F913-EC0050FDF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20" y="3139928"/>
                <a:ext cx="4914900" cy="2356351"/>
              </a:xfrm>
              <a:prstGeom prst="rect">
                <a:avLst/>
              </a:prstGeom>
              <a:blipFill>
                <a:blip r:embed="rId3"/>
                <a:stretch>
                  <a:fillRect l="-496" t="-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E630F1C-AE23-DF79-C7F0-5DCBD5742F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3" t="1242"/>
          <a:stretch>
            <a:fillRect/>
          </a:stretch>
        </p:blipFill>
        <p:spPr>
          <a:xfrm>
            <a:off x="3206970" y="1233592"/>
            <a:ext cx="4914900" cy="15111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6438E4-9311-9261-EF0B-DDB84B2F5398}"/>
                  </a:ext>
                </a:extLst>
              </p:cNvPr>
              <p:cNvSpPr txBox="1"/>
              <p:nvPr/>
            </p:nvSpPr>
            <p:spPr>
              <a:xfrm>
                <a:off x="5664420" y="3139928"/>
                <a:ext cx="4914900" cy="2909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@1</a:t>
                </a:r>
                <a:r>
                  <a:rPr lang="en-GB" sz="1600" baseline="30000" dirty="0">
                    <a:solidFill>
                      <a:prstClr val="white"/>
                    </a:solidFill>
                    <a:latin typeface="Arial" panose="020B0604020202020204"/>
                  </a:rPr>
                  <a:t>st</a:t>
                </a: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 order in near-equilibrium expansion, </a:t>
                </a: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the transport equation is</a:t>
                </a:r>
                <a:br>
                  <a:rPr lang="it-IT" sz="1600" dirty="0">
                    <a:solidFill>
                      <a:schemeClr val="bg1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m:rPr>
                        <m:lit/>
                      </m:rP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it-IT" sz="16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it-IT" sz="16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den>
                    </m:f>
                    <m:sSup>
                      <m:sSup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p>
                        <m:r>
                          <a:rPr lang="it-IT" sz="16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m:rPr>
                        <m:sty m:val="p"/>
                      </m:rPr>
                      <a:rPr lang="it-IT" sz="16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br>
                  <a:rPr lang="it-IT" sz="160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6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/>
                        </m:box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ox>
                          <m:boxPr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/>
                        </m:box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dirty="0"/>
                  <a:t> </a:t>
                </a:r>
                <a:endParaRPr lang="it-IT" sz="1600" i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from Lorentz </a:t>
                </a:r>
                <a:r>
                  <a:rPr lang="it-IT" sz="16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invariance</a:t>
                </a:r>
                <a:endParaRPr lang="it-IT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 are </a:t>
                </a:r>
                <a:r>
                  <a:rPr lang="en-GB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phenomenological parameters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model-dependent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/>
                  </a:rPr>
                  <a:t>derivable, in principle, from collision integral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6438E4-9311-9261-EF0B-DDB84B2F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420" y="3139928"/>
                <a:ext cx="4914900" cy="2909579"/>
              </a:xfrm>
              <a:prstGeom prst="rect">
                <a:avLst/>
              </a:prstGeom>
              <a:blipFill>
                <a:blip r:embed="rId5"/>
                <a:stretch>
                  <a:fillRect l="-496" t="-629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BE9544D-ACD4-1496-698E-CED95B4F8255}"/>
              </a:ext>
            </a:extLst>
          </p:cNvPr>
          <p:cNvSpPr txBox="1"/>
          <p:nvPr/>
        </p:nvSpPr>
        <p:spPr>
          <a:xfrm>
            <a:off x="507945" y="985680"/>
            <a:ext cx="2159055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EM Tensor</a:t>
            </a:r>
            <a:endParaRPr lang="en-GB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0BF9FA-8CB9-14A6-2512-973C66A1FC2F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6D798FEE-D5E4-DF20-9D2D-BC290A76FA45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D491A9D1-4E3E-8B81-9A88-53D96F4CC2F3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6" name="Shape 10">
              <a:extLst>
                <a:ext uri="{FF2B5EF4-FFF2-40B4-BE49-F238E27FC236}">
                  <a16:creationId xmlns:a16="http://schemas.microsoft.com/office/drawing/2014/main" id="{65B5B9B5-D591-8621-3CB3-6F8FEC4208F4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8" name="Shape 10">
              <a:extLst>
                <a:ext uri="{FF2B5EF4-FFF2-40B4-BE49-F238E27FC236}">
                  <a16:creationId xmlns:a16="http://schemas.microsoft.com/office/drawing/2014/main" id="{A5367114-5A0C-4218-F014-B75F1A1D613C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0" name="Shape 10">
              <a:extLst>
                <a:ext uri="{FF2B5EF4-FFF2-40B4-BE49-F238E27FC236}">
                  <a16:creationId xmlns:a16="http://schemas.microsoft.com/office/drawing/2014/main" id="{5680A6EE-AEF9-09C2-B713-23DEC61CDBE7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2645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0825-9C71-69E4-F546-F89FF7BF1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83F9C538-23FD-647C-3435-D679DC30E2D0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Linearized wave equations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1722B553-4B15-BB19-8062-BFB7A1C54D8E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12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B115D839-B49C-F11B-3F6D-437777C8C527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FCBA8ADE-33D1-51E9-0A01-0328A1D84119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575A1972-2FE7-071C-9546-A070ABCF671D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D5C9A75A-E580-CE0A-282A-2746E08D9ADB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01467C-7536-D561-5B01-69A543BC1595}"/>
                  </a:ext>
                </a:extLst>
              </p:cNvPr>
              <p:cNvSpPr txBox="1"/>
              <p:nvPr/>
            </p:nvSpPr>
            <p:spPr>
              <a:xfrm>
                <a:off x="612720" y="1225920"/>
                <a:ext cx="4550400" cy="3477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Wave equations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it-IT" sz="1600" b="0" dirty="0">
                    <a:solidFill>
                      <a:schemeClr val="bg1"/>
                    </a:solidFill>
                  </a:rPr>
                  <a:t>Energy </a:t>
                </a:r>
                <a:r>
                  <a:rPr lang="it-IT" sz="1600" b="0" dirty="0" err="1">
                    <a:solidFill>
                      <a:schemeClr val="bg1"/>
                    </a:solidFill>
                  </a:rPr>
                  <a:t>density</a:t>
                </a:r>
                <a:r>
                  <a:rPr lang="it-IT" sz="1600" b="0" dirty="0">
                    <a:solidFill>
                      <a:schemeClr val="bg1"/>
                    </a:solidFill>
                  </a:rPr>
                  <a:t> </a:t>
                </a:r>
                <a:r>
                  <a:rPr lang="it-IT" sz="1600" b="0" dirty="0" err="1">
                    <a:solidFill>
                      <a:schemeClr val="bg1"/>
                    </a:solidFill>
                  </a:rPr>
                  <a:t>fluctuations</a:t>
                </a:r>
                <a:br>
                  <a:rPr lang="it-IT" sz="1600" b="0" dirty="0">
                    <a:solidFill>
                      <a:schemeClr val="bg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br>
                  <a:rPr lang="it-IT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</a:br>
                <a:endParaRPr lang="it-IT" sz="16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it-IT" sz="1600" b="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 4 </a:t>
                </a:r>
                <a:r>
                  <a:rPr lang="it-IT" sz="1600" b="0" dirty="0" err="1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equations</a:t>
                </a:r>
                <a:r>
                  <a:rPr lang="it-IT" sz="1600" b="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it-IT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it-IT" sz="1600" b="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and</a:t>
                </a:r>
                <a:r>
                  <a:rPr lang="it-IT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br>
                  <a:rPr lang="it-IT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begChr m:val="{"/>
                        <m:endChr m:val="}"/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it-IT" sz="1600" b="0" i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endParaRPr lang="it-IT" sz="16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it-IT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𝑠𝑑</m:t>
                                          </m:r>
                                        </m:sub>
                                      </m:sSub>
                                      <m: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b>
                                    <m:sSubPr>
                                      <m:ctrlP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it-IT" sz="1600" b="0" i="1" noProof="0" dirty="0" smtClean="0">
                                          <a:solidFill>
                                            <a:prstClr val="white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it-IT" sz="16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it-IT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it-IT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sz="16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a:rPr lang="it-IT" sz="16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𝑠𝑑</m:t>
                                          </m:r>
                                        </m:sub>
                                      </m:sSub>
                                      <m:r>
                                        <a:rPr lang="it-IT" sz="16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it-IT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it-IT" sz="16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sz="16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it-IT" sz="16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p>
                                <m:sSupPr>
                                  <m:ctrlP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it-IT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en-GB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bg1"/>
                    </a:solidFill>
                    <a:latin typeface="Arial" panose="020B0604020202020204"/>
                  </a:rPr>
                  <a:t>Solved in Fourier space</a:t>
                </a:r>
                <a:endParaRPr lang="en-GB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01467C-7536-D561-5B01-69A543BC1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20" y="1225920"/>
                <a:ext cx="4550400" cy="3477555"/>
              </a:xfrm>
              <a:prstGeom prst="rect">
                <a:avLst/>
              </a:prstGeom>
              <a:blipFill>
                <a:blip r:embed="rId3"/>
                <a:stretch>
                  <a:fillRect l="-804" t="-525" b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DD7385-82E2-9201-F016-EAD24DAB5B5A}"/>
                  </a:ext>
                </a:extLst>
              </p:cNvPr>
              <p:cNvSpPr txBox="1"/>
              <p:nvPr/>
            </p:nvSpPr>
            <p:spPr>
              <a:xfrm>
                <a:off x="5259989" y="1225920"/>
                <a:ext cx="4756020" cy="4902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600" b="0" dirty="0">
                    <a:solidFill>
                      <a:schemeClr val="bg1"/>
                    </a:solidFill>
                  </a:rPr>
                  <a:t>Solution</a:t>
                </a:r>
                <a:br>
                  <a:rPr lang="it-IT" sz="1600" b="0" dirty="0">
                    <a:solidFill>
                      <a:schemeClr val="bg1"/>
                    </a:solidFill>
                  </a:rPr>
                </a:br>
                <a:endParaRPr lang="it-IT" sz="1600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0" dirty="0" err="1">
                    <a:solidFill>
                      <a:schemeClr val="bg1"/>
                    </a:solidFill>
                  </a:rPr>
                  <a:t>Undamped</a:t>
                </a:r>
                <a:r>
                  <a:rPr lang="it-IT" sz="1600" b="0" dirty="0">
                    <a:solidFill>
                      <a:schemeClr val="bg1"/>
                    </a:solidFill>
                  </a:rPr>
                  <a:t> </a:t>
                </a:r>
                <a:r>
                  <a:rPr lang="it-IT" sz="1600" b="0" i="1" dirty="0" err="1">
                    <a:solidFill>
                      <a:schemeClr val="bg1"/>
                    </a:solidFill>
                  </a:rPr>
                  <a:t>collective</a:t>
                </a:r>
                <a:r>
                  <a:rPr lang="it-IT" sz="1600" b="0" dirty="0">
                    <a:solidFill>
                      <a:schemeClr val="bg1"/>
                    </a:solidFill>
                  </a:rPr>
                  <a:t> mode</a:t>
                </a:r>
                <a:br>
                  <a:rPr lang="it-IT" sz="1600" b="0" dirty="0">
                    <a:solidFill>
                      <a:schemeClr val="bg1"/>
                    </a:solidFill>
                  </a:rPr>
                </a:br>
                <a:br>
                  <a:rPr lang="it-IT" sz="1600" b="0" dirty="0">
                    <a:solidFill>
                      <a:schemeClr val="bg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1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d>
                      <m:d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1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d>
                      <m:d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br>
                  <a:rPr lang="it-IT" sz="1600" dirty="0">
                    <a:solidFill>
                      <a:schemeClr val="bg1"/>
                    </a:solidFill>
                  </a:rPr>
                </a:br>
                <a:br>
                  <a:rPr lang="it-IT" sz="1600" dirty="0">
                    <a:solidFill>
                      <a:schemeClr val="bg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+,± 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=±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it-IT" sz="160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60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bg1"/>
                    </a:solidFill>
                  </a:rPr>
                  <a:t>Decaying </a:t>
                </a:r>
                <a:r>
                  <a:rPr lang="en-GB" sz="1600" i="1" dirty="0">
                    <a:solidFill>
                      <a:schemeClr val="bg1"/>
                    </a:solidFill>
                  </a:rPr>
                  <a:t>relative</a:t>
                </a:r>
                <a:r>
                  <a:rPr lang="en-GB" sz="1600" dirty="0">
                    <a:solidFill>
                      <a:schemeClr val="bg1"/>
                    </a:solidFill>
                  </a:rPr>
                  <a:t> mode</a:t>
                </a:r>
                <a:br>
                  <a:rPr lang="en-GB" sz="1600" dirty="0">
                    <a:solidFill>
                      <a:schemeClr val="bg1"/>
                    </a:solidFill>
                  </a:rPr>
                </a:br>
                <a:br>
                  <a:rPr lang="en-GB" sz="1600" dirty="0">
                    <a:solidFill>
                      <a:schemeClr val="bg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it-IT" sz="16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1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d>
                      <m:d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1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</m:sSub>
                    <m:d>
                      <m:d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br>
                  <a:rPr lang="it-IT" sz="1600" dirty="0">
                    <a:solidFill>
                      <a:schemeClr val="bg1"/>
                    </a:solidFill>
                  </a:rPr>
                </a:br>
                <a:br>
                  <a:rPr lang="it-IT" sz="1600" dirty="0">
                    <a:solidFill>
                      <a:schemeClr val="bg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+,± </m:t>
                        </m:r>
                      </m:sub>
                    </m:sSub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ad>
                      <m:radPr>
                        <m:degHide m:val="on"/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−1+</m:t>
                        </m:r>
                        <m:sSup>
                          <m:sSupPr>
                            <m:ctrlP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it-IT" sz="1600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Γ</m:t>
                                    </m:r>
                                  </m:num>
                                  <m:den>
                                    <m:r>
                                      <a:rPr lang="it-IT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br>
                  <a:rPr lang="it-IT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          =</m:t>
                    </m:r>
                    <m:limLow>
                      <m:limLow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phant>
                              <m:phantPr>
                                <m:show m:val="off"/>
                                <m:zeroWid m:val="on"/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phantPr>
                              <m:e>
                                <m:sSup>
                                  <m:sSupPr>
                                    <m:ctrlP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it-IT" sz="16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it-IT" sz="16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it-IT" sz="16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𝛿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it-IT" sz="1600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Γ</m:t>
                                            </m:r>
                                          </m:num>
                                          <m:den>
                                            <m:r>
                                              <a:rPr lang="it-IT" sz="16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phant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it-IT" sz="1600" i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int</m:t>
                                </m:r>
                              </m:sub>
                            </m:sSub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±</m:t>
                            </m:r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groupChr>
                      </m:e>
                      <m:lim>
                        <m:r>
                          <m:rPr>
                            <m:nor/>
                          </m:rPr>
                          <a:rPr lang="it-IT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LO</m:t>
                        </m:r>
                      </m:lim>
                    </m:limLow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sSup>
                      <m:sSup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num>
                              <m:den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br>
                  <a:rPr lang="en-GB" sz="1600" dirty="0">
                    <a:solidFill>
                      <a:schemeClr val="bg1"/>
                    </a:solidFill>
                  </a:rPr>
                </a:br>
                <a:endParaRPr lang="it-IT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DD7385-82E2-9201-F016-EAD24DAB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989" y="1225920"/>
                <a:ext cx="4756020" cy="4902368"/>
              </a:xfrm>
              <a:prstGeom prst="rect">
                <a:avLst/>
              </a:prstGeom>
              <a:blipFill>
                <a:blip r:embed="rId4"/>
                <a:stretch>
                  <a:fillRect l="-769" t="-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D0E383-A01E-0ACE-DCF3-835B0C4172DE}"/>
                  </a:ext>
                </a:extLst>
              </p:cNvPr>
              <p:cNvSpPr txBox="1"/>
              <p:nvPr/>
            </p:nvSpPr>
            <p:spPr>
              <a:xfrm>
                <a:off x="9408960" y="4841685"/>
                <a:ext cx="2554259" cy="1205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160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it-IT" sz="1600" i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num>
                          <m:den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it-IT" sz="16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  <a:p>
                <a:endPara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m:rPr>
                        <m:sty m:val="p"/>
                      </m:rPr>
                      <a:rPr lang="it-IT" b="0" i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it-IT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it-IT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num>
                          <m:den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it-IT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it-IT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it-IT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it-IT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D0E383-A01E-0ACE-DCF3-835B0C417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60" y="4841685"/>
                <a:ext cx="2554259" cy="12057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BD3723B-55F8-D85F-FACD-D18BCE539586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0" name="Shape 10">
              <a:extLst>
                <a:ext uri="{FF2B5EF4-FFF2-40B4-BE49-F238E27FC236}">
                  <a16:creationId xmlns:a16="http://schemas.microsoft.com/office/drawing/2014/main" id="{F799A7DF-0F55-6829-26A1-6FE01CE045EB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7C3F44E3-E5EC-788E-901D-4DBD20FD69A6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086F9355-F64C-9163-2420-52701CE4E54C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6403B8F0-31B4-4DC8-F3F0-469B0F870774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6" name="Shape 10">
              <a:extLst>
                <a:ext uri="{FF2B5EF4-FFF2-40B4-BE49-F238E27FC236}">
                  <a16:creationId xmlns:a16="http://schemas.microsoft.com/office/drawing/2014/main" id="{0351C8C3-AE7F-312B-2D34-6FE9B09CE2F1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74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F1BF3-6C4E-7E20-395F-FA5B39B0C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DB23CD3B-B4E4-6862-069A-233953CAAFA6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Modes’ evolution 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85BB8997-A279-FC8B-2A73-E1D55BA81F76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13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FD38B69B-2122-52A5-55EA-485DF8B956AA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4FD6F561-E36F-5909-33F2-7FF8084C1AA7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AF9A2AC8-7FBF-9DFD-78BB-1F5341C9BE7F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6B56945A-8544-C16D-D1E7-84859DB17F9E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A05331E-62C7-B0AE-1CBA-364D58323DB4}"/>
                  </a:ext>
                </a:extLst>
              </p:cNvPr>
              <p:cNvSpPr txBox="1"/>
              <p:nvPr/>
            </p:nvSpPr>
            <p:spPr>
              <a:xfrm>
                <a:off x="464592" y="1352010"/>
                <a:ext cx="5631408" cy="2461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Initial conditions</a:t>
                </a:r>
                <a:br>
                  <a:rPr lang="en-GB" sz="1600" dirty="0">
                    <a:solidFill>
                      <a:schemeClr val="bg1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it-IT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it-IT" sz="16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it-IT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it-IT" sz="16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t-IT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it-IT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  <m: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it-IT" sz="16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  <m:r>
                                  <a:rPr lang="it-IT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it-IT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it-IT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it-IT" sz="16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it-IT" sz="16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it-IT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it-IT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1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t-IT" sz="1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1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it-IT" sz="1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1600" noProof="0" dirty="0">
                  <a:solidFill>
                    <a:prstClr val="white"/>
                  </a:solidFill>
                  <a:latin typeface="Arial" panose="020B0604020202020204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Fluids approach the same velocity </a:t>
                </a: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: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  <a:t>in stationary regime</a:t>
                </a: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:br>
                  <a:rPr lang="en-GB" sz="1600" dirty="0">
                    <a:solidFill>
                      <a:prstClr val="white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600" b="1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600" b="1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den>
                        </m:f>
                      </m:e>
                    </m:d>
                    <m:groupChr>
                      <m:groupChrPr>
                        <m:chr m:val="→"/>
                        <m:pos m:val="bot"/>
                        <m:vertJc m:val="bot"/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≳</m:t>
                        </m:r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𝑖𝑛𝑡</m:t>
                            </m:r>
                            <m: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groupChr>
                    <m:f>
                      <m:fPr>
                        <m:ctrlPr>
                          <a:rPr lang="it-IT" sz="16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noProof="0" dirty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noProof="0" dirty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b="0" i="1" noProof="0" dirty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b="0" i="1" noProof="0" dirty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b="0" i="1" noProof="0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600" b="1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b>
                      <m:sup>
                        <m:r>
                          <m:rPr>
                            <m:nor/>
                          </m:rPr>
                          <a:rPr lang="it-IT" sz="1600" b="0" i="0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free</m:t>
                        </m:r>
                      </m:sup>
                    </m:sSubSup>
                    <m:d>
                      <m:dPr>
                        <m:ctrlP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noProof="0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GB" sz="1600" noProof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A05331E-62C7-B0AE-1CBA-364D58323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92" y="1352010"/>
                <a:ext cx="5631408" cy="2461379"/>
              </a:xfrm>
              <a:prstGeom prst="rect">
                <a:avLst/>
              </a:prstGeom>
              <a:blipFill>
                <a:blip r:embed="rId3"/>
                <a:stretch>
                  <a:fillRect l="-433" t="-7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DE5F6C4-32EB-158F-A37F-4586C9B62F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238435" y="3972789"/>
            <a:ext cx="5715129" cy="21128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94F1A4-F7E8-8923-9D48-F7FC509B2BC5}"/>
                  </a:ext>
                </a:extLst>
              </p:cNvPr>
              <p:cNvSpPr txBox="1"/>
              <p:nvPr/>
            </p:nvSpPr>
            <p:spPr>
              <a:xfrm>
                <a:off x="9484142" y="4504341"/>
                <a:ext cx="2190356" cy="1049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it-IT" sz="14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t-IT" sz="14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 effective number of relativistic </a:t>
                </a:r>
                <a:r>
                  <a:rPr lang="en-GB" sz="16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d.o.f.</a:t>
                </a:r>
                <a:br>
                  <a:rPr lang="en-GB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</a:b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it-IT" sz="16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r>
                        <a:rPr lang="it-IT" sz="1600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6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94F1A4-F7E8-8923-9D48-F7FC509B2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142" y="4504341"/>
                <a:ext cx="2190356" cy="1049711"/>
              </a:xfrm>
              <a:prstGeom prst="rect">
                <a:avLst/>
              </a:prstGeom>
              <a:blipFill>
                <a:blip r:embed="rId5"/>
                <a:stretch>
                  <a:fillRect l="-1671" t="-1744" b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9F894C-1F79-6558-BF18-F2AB0772AB12}"/>
                  </a:ext>
                </a:extLst>
              </p:cNvPr>
              <p:cNvSpPr txBox="1"/>
              <p:nvPr/>
            </p:nvSpPr>
            <p:spPr>
              <a:xfrm>
                <a:off x="5656298" y="1374645"/>
                <a:ext cx="4487827" cy="2127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This leads to suppression of the EMT perturbations</a:t>
                </a: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r>
                      <a:rPr lang="it-IT" sz="1600" b="0" i="1" noProof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it-IT" sz="1600" b="0" i="1" noProof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  <m:groupChr>
                      <m:groupChrPr>
                        <m:chr m:val="→"/>
                        <m:pos m:val="bot"/>
                        <m:vertJc m:val="bot"/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≳</m:t>
                        </m:r>
                        <m:sSub>
                          <m:sSubPr>
                            <m:ctrlP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𝑖𝑛𝑡</m:t>
                            </m:r>
                            <m: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groupChr>
                    <m:f>
                      <m:fPr>
                        <m:ctrlPr>
                          <a:rPr lang="it-IT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i="1" dirty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sz="1600" i="1" dirty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i="1" dirty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i="1" dirty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i="1" dirty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it-IT" sz="1600" i="1" dirty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sz="1600" i="1" dirty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it-IT" sz="1600" i="1" dirty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600" i="1" dirty="0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acc>
                          </m:e>
                          <m:sub>
                            <m:r>
                              <a:rPr lang="it-IT" sz="1600" i="1" dirty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it-IT" sz="1600" i="1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Sup>
                      <m:sSubSupPr>
                        <m:ctrlPr>
                          <a:rPr lang="it-IT" sz="16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16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it-IT" sz="1600" b="0" i="1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m:rPr>
                            <m:nor/>
                          </m:rPr>
                          <a:rPr lang="it-IT" sz="1600" b="0" i="0" dirty="0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free</m:t>
                        </m:r>
                      </m:sup>
                    </m:sSubSup>
                    <m:d>
                      <m:dPr>
                        <m:ctrlPr>
                          <a:rPr lang="it-IT" sz="1600" i="1" dirty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 dirty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br>
                  <a:rPr lang="it-IT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endParaRPr lang="it-IT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 SWGB too</a:t>
                </a:r>
              </a:p>
              <a:p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9F894C-1F79-6558-BF18-F2AB0772A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298" y="1374645"/>
                <a:ext cx="4487827" cy="2127570"/>
              </a:xfrm>
              <a:prstGeom prst="rect">
                <a:avLst/>
              </a:prstGeom>
              <a:blipFill>
                <a:blip r:embed="rId6"/>
                <a:stretch>
                  <a:fillRect l="-543" t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A06666FC-D962-F2D1-4C8C-21D8E01E6652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0" name="Shape 10">
              <a:extLst>
                <a:ext uri="{FF2B5EF4-FFF2-40B4-BE49-F238E27FC236}">
                  <a16:creationId xmlns:a16="http://schemas.microsoft.com/office/drawing/2014/main" id="{56C18A00-39F3-F026-6F42-4150B6196EBB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FC6CCC6F-FA62-0C0C-7ECB-34731159428A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6F4D2AD2-5761-9D2C-4625-CDBFD855D3D5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28EA8F02-F9D6-C73B-E5BC-774988082756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6" name="Shape 10">
              <a:extLst>
                <a:ext uri="{FF2B5EF4-FFF2-40B4-BE49-F238E27FC236}">
                  <a16:creationId xmlns:a16="http://schemas.microsoft.com/office/drawing/2014/main" id="{91DAA2C4-2343-91BB-D17A-2F5096E4E6C4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7121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045FC3-00C5-0D0F-D42A-A7DE2021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>
            <a:extLst>
              <a:ext uri="{FF2B5EF4-FFF2-40B4-BE49-F238E27FC236}">
                <a16:creationId xmlns:a16="http://schemas.microsoft.com/office/drawing/2014/main" id="{3843EB87-8BA8-11C7-F8D2-03A35B5ED470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9E83DABC-0E96-A6E6-44CA-7736E0C7D5DF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1AB62519-BF56-D0D7-0053-72F07620A16B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8206E0F0-BF6E-8126-9C70-428C8DD2C589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Text 12">
            <a:extLst>
              <a:ext uri="{FF2B5EF4-FFF2-40B4-BE49-F238E27FC236}">
                <a16:creationId xmlns:a16="http://schemas.microsoft.com/office/drawing/2014/main" id="{10540335-7D08-020B-1A76-96FEA64FBE7C}"/>
              </a:ext>
            </a:extLst>
          </p:cNvPr>
          <p:cNvSpPr/>
          <p:nvPr/>
        </p:nvSpPr>
        <p:spPr>
          <a:xfrm>
            <a:off x="868680" y="1170360"/>
            <a:ext cx="959760" cy="68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190" b="1" u="none" strike="noStrike" noProof="0" dirty="0">
                <a:solidFill>
                  <a:srgbClr val="F2A441"/>
                </a:solidFill>
                <a:effectLst/>
                <a:uFillTx/>
                <a:latin typeface="Aptos Display"/>
                <a:ea typeface="Aptos Display"/>
              </a:rPr>
              <a:t>04</a:t>
            </a:r>
            <a:endParaRPr lang="en-GB" sz="31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00081EF3-35A2-ECFC-C971-61B28B613F3D}"/>
              </a:ext>
            </a:extLst>
          </p:cNvPr>
          <p:cNvSpPr/>
          <p:nvPr/>
        </p:nvSpPr>
        <p:spPr>
          <a:xfrm>
            <a:off x="868680" y="1901880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Gravitational Waves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4">
            <a:extLst>
              <a:ext uri="{FF2B5EF4-FFF2-40B4-BE49-F238E27FC236}">
                <a16:creationId xmlns:a16="http://schemas.microsoft.com/office/drawing/2014/main" id="{52FDC71F-44F2-0FE6-AA68-5720E3863B35}"/>
              </a:ext>
            </a:extLst>
          </p:cNvPr>
          <p:cNvSpPr/>
          <p:nvPr/>
        </p:nvSpPr>
        <p:spPr>
          <a:xfrm>
            <a:off x="879120" y="2949120"/>
            <a:ext cx="5216880" cy="155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  <a:ea typeface="Aptos"/>
              </a:rPr>
              <a:t>Sound Shell Model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</a:rPr>
              <a:t>Suppression factor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Full GW spectrum results</a:t>
            </a:r>
            <a:endParaRPr lang="en-GB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C4E479B8-C132-4284-99E7-9C02D86051E0}"/>
              </a:ext>
            </a:extLst>
          </p:cNvPr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5FFEB185-02B4-F6F6-EBD0-DC1CD3E31B02}"/>
              </a:ext>
            </a:extLst>
          </p:cNvPr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D2B8C2D1-5687-EED1-1EFC-B3A0545C1109}"/>
              </a:ext>
            </a:extLst>
          </p:cNvPr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C28DF793-659B-73FB-1880-BF7C2FD8D65A}"/>
              </a:ext>
            </a:extLst>
          </p:cNvPr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27636B8F-DC46-21C0-A926-CB2950AD0EF1}"/>
              </a:ext>
            </a:extLst>
          </p:cNvPr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F3B8E20D-1FFA-79C3-8F04-29C4059AC98E}"/>
              </a:ext>
            </a:extLst>
          </p:cNvPr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>
            <a:extLst>
              <a:ext uri="{FF2B5EF4-FFF2-40B4-BE49-F238E27FC236}">
                <a16:creationId xmlns:a16="http://schemas.microsoft.com/office/drawing/2014/main" id="{2476AF15-CE75-CE3F-78E6-5473C955D7D4}"/>
              </a:ext>
            </a:extLst>
          </p:cNvPr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F75510-5A50-84BE-CAAB-2AD8DEC914A1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3" name="Shape 10">
              <a:extLst>
                <a:ext uri="{FF2B5EF4-FFF2-40B4-BE49-F238E27FC236}">
                  <a16:creationId xmlns:a16="http://schemas.microsoft.com/office/drawing/2014/main" id="{6396719E-3D0D-E46E-3D37-607E99D9D08E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8FD67B1F-07A2-9B95-E77B-A5B4B329DE07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913EA110-1706-DE58-41AE-726EC4D55846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D4F660E4-CD71-D482-47F6-A344361E5DAD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GWs</a:t>
              </a:r>
            </a:p>
          </p:txBody>
        </p:sp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BD943163-7988-37DC-2C7B-CD0504F1089C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3894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5D659-BF01-3BA1-87E5-678CD5041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D604B1DA-D88D-EFDF-49F3-60003E88BC36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Sound Shell Model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091D6D65-757E-B573-899C-E99D9ECEC160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15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6668C3AA-32DD-47E1-1D8C-EB85F8525238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CF5E5815-70AA-AFEC-AFCB-584690FBF3A7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D8EBF3D7-CA77-33EB-0DBF-D5C9DC735641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BD441574-05FD-70AA-2577-C46EC9054AAB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E59464-EDC8-AFB6-B115-DE4337983D57}"/>
              </a:ext>
            </a:extLst>
          </p:cNvPr>
          <p:cNvSpPr txBox="1"/>
          <p:nvPr/>
        </p:nvSpPr>
        <p:spPr>
          <a:xfrm>
            <a:off x="464592" y="1485360"/>
            <a:ext cx="563140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Aims to capture the </a:t>
            </a:r>
            <a:r>
              <a:rPr lang="en-GB" sz="1600" i="1" noProof="0" dirty="0">
                <a:solidFill>
                  <a:prstClr val="white"/>
                </a:solidFill>
                <a:latin typeface="Arial" panose="020B0604020202020204"/>
              </a:rPr>
              <a:t>linear regime</a:t>
            </a: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 of EMT perturbations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white"/>
                </a:solidFill>
                <a:latin typeface="Arial" panose="020B0604020202020204"/>
              </a:rPr>
              <a:t>Ansatz:</a:t>
            </a:r>
            <a:br>
              <a:rPr lang="en-GB" sz="1600" dirty="0">
                <a:solidFill>
                  <a:prstClr val="white"/>
                </a:solidFill>
                <a:latin typeface="Arial" panose="020B0604020202020204"/>
              </a:rPr>
            </a:br>
            <a:r>
              <a:rPr lang="en-GB" sz="1600" dirty="0">
                <a:solidFill>
                  <a:prstClr val="white"/>
                </a:solidFill>
                <a:latin typeface="Arial" panose="020B0604020202020204"/>
              </a:rPr>
              <a:t>Self-similar fluid shells around the bubbles persist long after the transition completed (aka, in the true vacuum phase)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white"/>
                </a:solidFill>
                <a:latin typeface="Arial" panose="020B0604020202020204"/>
              </a:rPr>
              <a:t>2-point correlation function of the velocity field given by</a:t>
            </a:r>
            <a:br>
              <a:rPr lang="en-GB" sz="1600" dirty="0">
                <a:solidFill>
                  <a:prstClr val="white"/>
                </a:solidFill>
                <a:latin typeface="Arial" panose="020B0604020202020204"/>
              </a:rPr>
            </a:br>
            <a:r>
              <a:rPr lang="en-GB" sz="1600" dirty="0">
                <a:solidFill>
                  <a:prstClr val="white"/>
                </a:solidFill>
                <a:latin typeface="Arial" panose="020B0604020202020204"/>
              </a:rPr>
              <a:t>superposition of randomly-placed fluid shells</a:t>
            </a:r>
            <a:br>
              <a:rPr lang="en-GB" sz="1600" dirty="0">
                <a:solidFill>
                  <a:prstClr val="white"/>
                </a:solidFill>
                <a:latin typeface="Arial" panose="020B0604020202020204"/>
              </a:rPr>
            </a:b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</a:rPr>
              <a:t>where the size distribution is given by the nucleation 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D85B7-47B9-3FEC-6082-7489589C6906}"/>
              </a:ext>
            </a:extLst>
          </p:cNvPr>
          <p:cNvSpPr txBox="1"/>
          <p:nvPr/>
        </p:nvSpPr>
        <p:spPr>
          <a:xfrm>
            <a:off x="464592" y="1064711"/>
            <a:ext cx="3702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+mn-lt"/>
              </a:rPr>
              <a:t>PhysRevLett.120.071301, </a:t>
            </a:r>
            <a:r>
              <a:rPr lang="en-GB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JCAP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12 (2019) 062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33F7C-2375-EFB0-A56A-884D9D868501}"/>
              </a:ext>
            </a:extLst>
          </p:cNvPr>
          <p:cNvSpPr txBox="1"/>
          <p:nvPr/>
        </p:nvSpPr>
        <p:spPr>
          <a:xfrm>
            <a:off x="5643562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FBD23B-B996-1818-4B47-27CC75B73944}"/>
                  </a:ext>
                </a:extLst>
              </p:cNvPr>
              <p:cNvSpPr txBox="1"/>
              <p:nvPr/>
            </p:nvSpPr>
            <p:spPr>
              <a:xfrm>
                <a:off x="437052" y="4388760"/>
                <a:ext cx="8640720" cy="1479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it-IT" sz="1600" b="0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it-IT" sz="1600" i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GW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r>
                              <a:rPr lang="it-IT" sz="16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≈3</m:t>
                            </m:r>
                            <m:r>
                              <a:rPr lang="it-IT" sz="16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limLow>
                              <m:limLow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groupChr>
                                  <m:groupChrPr>
                                    <m:chr m:val="⏟"/>
                                    <m:pos m:val="bot"/>
                                    <m:vertJc m:val="top"/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phant>
                                      <m:phantPr>
                                        <m:show m:val="off"/>
                                        <m:zeroWid m:val="on"/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phantPr>
                                      <m:e>
                                        <m:nary>
                                          <m:naryPr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sSub>
                                              <m:sSubPr>
                                                <m:ctrlP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b>
                                            </m:sSub>
                                          </m:sub>
                                          <m:sup>
                                            <m:sSub>
                                              <m:sSubPr>
                                                <m:ctrlP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it-IT" sz="1600" i="1">
                                                    <a:solidFill>
                                                      <a:prstClr val="white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𝑓𝑖𝑛</m:t>
                                                </m:r>
                                              </m:sub>
                                            </m:sSub>
                                          </m:sup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</m:t>
                                            </m:r>
                                          </m:e>
                                        </m:nary>
                                      </m:e>
                                    </m:phant>
                                    <m:sSub>
                                      <m:sSub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𝒯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it-IT" sz="1600" i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GW</m:t>
                                        </m:r>
                                      </m:sub>
                                    </m:sSub>
                                  </m:e>
                                </m:groupChr>
                              </m:e>
                              <m:lim>
                                <m:r>
                                  <m:rPr>
                                    <m:nor/>
                                  </m:rPr>
                                  <a:rPr lang="it-IT" sz="1600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redshift</m:t>
                                </m:r>
                              </m:lim>
                            </m:limLow>
                            <m:nary>
                              <m:nary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sub>
                              <m:sup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𝑓𝑖𝑛</m:t>
                                    </m:r>
                                  </m:sub>
                                </m:sSub>
                              </m:sup>
                              <m:e>
                                <m:f>
                                  <m:f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nary>
                            <m:nary>
                              <m:nary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sub>
                              <m:sup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𝑓𝑖𝑛</m:t>
                                    </m:r>
                                  </m:sub>
                                </m:sSub>
                              </m:sup>
                              <m:e>
                                <m:f>
                                  <m:f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nary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func>
                              <m:funcPr>
                                <m:ctrl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d>
                                      <m:d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  <m:func>
                              <m:funcPr>
                                <m:ctrl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 sz="160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d>
                                      <m:d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  <m:r>
                              <a:rPr lang="it-IT" sz="16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it-IT" sz="1600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it-IT" sz="16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it-IT" sz="1600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  <m:mr>
                          <m:e>
                            <m:r>
                              <a:rPr lang="it-IT" sz="16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=</m:t>
                            </m:r>
                            <m:r>
                              <a:rPr lang="it-IT" sz="16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f>
                              <m:f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  <m:sup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it-IT" sz="1600" i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GW</m:t>
                                </m:r>
                              </m:sub>
                            </m:sSub>
                            <m:nary>
                              <m:naryPr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  <m:e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𝑑𝑧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it-IT" sz="1600" b="0" i="1" smtClean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600" b="0" i="1" smtClean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it-IT" sz="1600" b="0" i="1" smtClean="0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it-IT" sz="1600" b="0" i="1" smtClean="0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p>
                                            <m:r>
                                              <a:rPr lang="it-IT" sz="1600" b="0" i="1" smtClean="0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  <m:nary>
                              <m:naryPr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p>
                              <m:e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𝑑𝑝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it-IT" sz="1600" b="0" i="1" smtClean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it-IT" sz="1600" b="0" i="1" smtClean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it-IT" sz="1600" b="0" i="1" smtClean="0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it-IT" sz="1600" i="1">
                                                <a:solidFill>
                                                  <a:prstClr val="white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r>
                                          <a:rPr lang="it-IT" sz="16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nary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𝑘𝑖𝑛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𝑘𝑖𝑛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it-IT" sz="16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̃"/>
                                    <m:ctrlP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6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</m:d>
                            <m:r>
                              <m:rPr>
                                <m:sty m:val="p"/>
                              </m:rPr>
                              <a:rPr lang="it-IT" sz="1600" b="0" i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d>
                              <m:dPr>
                                <m:ctrlP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𝑠𝑤</m:t>
                                    </m:r>
                                  </m:sub>
                                </m:sSub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it-IT" sz="16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6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FBD23B-B996-1818-4B47-27CC75B73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52" y="4388760"/>
                <a:ext cx="8640720" cy="14796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2F746A-54DD-2B8D-174D-F6DDF938333B}"/>
                  </a:ext>
                </a:extLst>
              </p:cNvPr>
              <p:cNvSpPr txBox="1"/>
              <p:nvPr/>
            </p:nvSpPr>
            <p:spPr>
              <a:xfrm>
                <a:off x="7618467" y="3532459"/>
                <a:ext cx="4108941" cy="64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it-IT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den>
                          </m:f>
                          <m:sSup>
                            <m:sSupPr>
                              <m:ctrlP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b>
                                <m:sSubPr>
                                  <m:ctrlPr>
                                    <a:rPr lang="it-IT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it-IT" sz="16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it-IT" sz="1600" b="0" i="1" smtClean="0">
                                          <a:solidFill>
                                            <a:schemeClr val="accent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2F746A-54DD-2B8D-174D-F6DDF9383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467" y="3532459"/>
                <a:ext cx="4108941" cy="6455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0ECBF30-FF90-3D6B-5EFA-3F578F58CED5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B01E8654-B111-9B7B-2FA1-0D0B55558C50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C9A112C1-7C8C-CB41-ED7A-B6275E8FF8EC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A70A93AC-B7F8-2C91-D436-182AA637D300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6" name="Shape 10">
              <a:extLst>
                <a:ext uri="{FF2B5EF4-FFF2-40B4-BE49-F238E27FC236}">
                  <a16:creationId xmlns:a16="http://schemas.microsoft.com/office/drawing/2014/main" id="{135D47E1-60A8-4F46-226A-56078B263814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GWs</a:t>
              </a:r>
            </a:p>
          </p:txBody>
        </p:sp>
        <p:sp>
          <p:nvSpPr>
            <p:cNvPr id="18" name="Shape 10">
              <a:extLst>
                <a:ext uri="{FF2B5EF4-FFF2-40B4-BE49-F238E27FC236}">
                  <a16:creationId xmlns:a16="http://schemas.microsoft.com/office/drawing/2014/main" id="{FD1001CD-4C9C-8CDB-75B7-0D7F6EF1EBE6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134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160B9-93BA-9D34-FB24-11898713C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B86A856D-0CAC-F5B2-2948-127AEA1E05FB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Suppression factor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2B449A37-AAB3-58A9-D92A-01BEEAAD19E9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16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72C0F5CE-6CE0-95C1-CB9C-37366F65A865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6BDB4A7E-0DFD-03CA-3868-5D65055E3A44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85D9622A-41F1-78BD-0B89-2357D19BCB13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E171E67C-6DBF-5CE0-1369-D3E29D7EEDE9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5228D42-F932-A14E-A707-18992C9A4D48}"/>
                  </a:ext>
                </a:extLst>
              </p:cNvPr>
              <p:cNvSpPr txBox="1"/>
              <p:nvPr/>
            </p:nvSpPr>
            <p:spPr>
              <a:xfrm>
                <a:off x="464592" y="1100273"/>
                <a:ext cx="9879558" cy="1522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For </a:t>
                </a:r>
                <a14:m>
                  <m:oMath xmlns:m="http://schemas.openxmlformats.org/officeDocument/2006/math">
                    <m:r>
                      <a:rPr lang="it-IT" sz="1600" b="0" i="1" noProof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𝑠𝑤</m:t>
                        </m:r>
                      </m:sub>
                    </m:sSub>
                    <m:r>
                      <a:rPr lang="it-IT" sz="1600" b="0" i="1" noProof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, we obtain an overall suppression factor</a:t>
                </a: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:b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600" b="0" i="0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it-IT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it-IT" sz="1600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sz="1600" b="0" i="0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1600" b="0" i="0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Υ</m:t>
                            </m:r>
                          </m:e>
                          <m:sup>
                            <m:r>
                              <a:rPr lang="it-IT" sz="1600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it-IT" sz="1600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it-IT" sz="1600" b="0" i="0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Υ</m:t>
                        </m:r>
                      </m:den>
                    </m:f>
                    <m:r>
                      <a:rPr lang="it-IT" sz="1600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1600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it-IT" sz="1600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𝑓𝑖𝑛</m:t>
                                </m:r>
                              </m:sub>
                            </m:sSub>
                          </m:sup>
                          <m:e>
                            <m:f>
                              <m:fPr>
                                <m:ctrlP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it-IT" sz="1600" b="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it-IT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it-IT" sz="1600" b="0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it-IT" sz="1600" b="0" i="1" noProof="0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sSup>
                              <m:sSupPr>
                                <m:ctrlPr>
                                  <a:rPr lang="it-IT" sz="1600" b="0" i="1" noProof="0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it-IT" sz="1600" b="0" i="1" noProof="0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600" b="0" i="1" noProof="0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it-IT" sz="1600" b="0" i="1" noProof="0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trlPr>
                              <a:rPr lang="it-IT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𝑓𝑖𝑛</m:t>
                                </m:r>
                              </m:sub>
                            </m:sSub>
                          </m:sup>
                          <m:e>
                            <m:f>
                              <m:fPr>
                                <m:ctrlP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it-IT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it-IT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nary>
                      </m:den>
                    </m:f>
                  </m:oMath>
                </a14:m>
                <a:endParaRPr lang="en-GB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5228D42-F932-A14E-A707-18992C9A4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92" y="1100273"/>
                <a:ext cx="9879558" cy="1522789"/>
              </a:xfrm>
              <a:prstGeom prst="rect">
                <a:avLst/>
              </a:prstGeom>
              <a:blipFill>
                <a:blip r:embed="rId3"/>
                <a:stretch>
                  <a:fillRect l="-247" t="-1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4BEDCDF-7263-6836-3A8C-5703F7DAF7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4537" y="2771495"/>
            <a:ext cx="7075664" cy="330859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9963272-7859-B762-D027-E5A01D3AE4C0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6" name="Shape 10">
              <a:extLst>
                <a:ext uri="{FF2B5EF4-FFF2-40B4-BE49-F238E27FC236}">
                  <a16:creationId xmlns:a16="http://schemas.microsoft.com/office/drawing/2014/main" id="{CB93D35F-F7C1-55B5-C803-5E69B6EB14A7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CD4155B3-AE00-1687-076A-DEA7DC79248A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8" name="Shape 10">
              <a:extLst>
                <a:ext uri="{FF2B5EF4-FFF2-40B4-BE49-F238E27FC236}">
                  <a16:creationId xmlns:a16="http://schemas.microsoft.com/office/drawing/2014/main" id="{ECA07042-26E0-D5D5-97A1-A8A92D5D9DC5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115B6323-00DB-BFF5-F738-706DA8E6D387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GWs</a:t>
              </a:r>
            </a:p>
          </p:txBody>
        </p:sp>
        <p:sp>
          <p:nvSpPr>
            <p:cNvPr id="10" name="Shape 10">
              <a:extLst>
                <a:ext uri="{FF2B5EF4-FFF2-40B4-BE49-F238E27FC236}">
                  <a16:creationId xmlns:a16="http://schemas.microsoft.com/office/drawing/2014/main" id="{7376BF60-0D44-E4FE-6871-6BC8F772DF5E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23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C4E7-07E9-DB8E-B87F-FFBC1458D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8FEE5920-D823-980C-CA69-F654B4FA273C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SGWB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90267385-AE91-4395-1259-2ADA934768FF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17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0961D626-E910-B3DB-06E6-166B24AF56D2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9143DF0-BD0F-8FDA-D457-48C14D75EBB6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CA093CC7-7CA7-7CBE-2BD5-74BB22AD50F0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69D83EE-3EC0-8D8E-2C62-8990259850E9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C87BFA-7C57-46E2-4646-5D0AFAAD20AD}"/>
                  </a:ext>
                </a:extLst>
              </p:cNvPr>
              <p:cNvSpPr txBox="1"/>
              <p:nvPr/>
            </p:nvSpPr>
            <p:spPr>
              <a:xfrm>
                <a:off x="997992" y="1399166"/>
                <a:ext cx="563140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GB" sz="1600" noProof="0" dirty="0">
                    <a:solidFill>
                      <a:prstClr val="white"/>
                    </a:solidFill>
                    <a:latin typeface="Arial" panose="020B0604020202020204"/>
                  </a:rPr>
                  <a:t>LO GW spectra for varying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it-IT" sz="1600" b="0" i="1" noProof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GB" sz="1600" noProof="0" dirty="0">
                    <a:solidFill>
                      <a:schemeClr val="bg1"/>
                    </a:solidFill>
                    <a:latin typeface="Arial" panose="020B0604020202020204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sz="1600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𝑠𝑤</m:t>
                        </m:r>
                      </m:sub>
                    </m:sSub>
                  </m:oMath>
                </a14:m>
                <a:endParaRPr lang="en-GB" sz="1600" noProof="0" dirty="0">
                  <a:solidFill>
                    <a:schemeClr val="bg1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4C87BFA-7C57-46E2-4646-5D0AFAAD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92" y="1399166"/>
                <a:ext cx="5631408" cy="338554"/>
              </a:xfrm>
              <a:prstGeom prst="rect">
                <a:avLst/>
              </a:prstGeom>
              <a:blipFill>
                <a:blip r:embed="rId3"/>
                <a:stretch>
                  <a:fillRect l="-433"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AE44D0-4450-1366-4CD8-536E5B7C027D}"/>
                  </a:ext>
                </a:extLst>
              </p:cNvPr>
              <p:cNvSpPr txBox="1"/>
              <p:nvPr/>
            </p:nvSpPr>
            <p:spPr>
              <a:xfrm>
                <a:off x="8448674" y="3259723"/>
                <a:ext cx="1962151" cy="11385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600" b="0" i="1" noProof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it-IT" sz="1600" b="0" i="1" noProof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it-IT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r>
                        <a:rPr lang="it-IT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it-IT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it-IT" b="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GB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AE44D0-4450-1366-4CD8-536E5B7C0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674" y="3259723"/>
                <a:ext cx="1962151" cy="11385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0E3B252-9EA2-30B9-7B75-46E6B68EA8B9}"/>
              </a:ext>
            </a:extLst>
          </p:cNvPr>
          <p:cNvGrpSpPr/>
          <p:nvPr/>
        </p:nvGrpSpPr>
        <p:grpSpPr>
          <a:xfrm>
            <a:off x="1064667" y="1823914"/>
            <a:ext cx="6938607" cy="4367336"/>
            <a:chOff x="464592" y="1823914"/>
            <a:chExt cx="6938607" cy="43673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29DF6E3-F66D-8A08-F7D8-273A3E52B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61116" b="1552"/>
            <a:stretch>
              <a:fillRect/>
            </a:stretch>
          </p:blipFill>
          <p:spPr>
            <a:xfrm>
              <a:off x="464592" y="1823914"/>
              <a:ext cx="3431393" cy="436733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6D98630-5C85-A421-64A0-05C8FA960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0256" b="1552"/>
            <a:stretch>
              <a:fillRect/>
            </a:stretch>
          </p:blipFill>
          <p:spPr>
            <a:xfrm>
              <a:off x="3895985" y="1823914"/>
              <a:ext cx="3507214" cy="436733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D68EC6-30C5-1EE5-D492-E7D3082205E4}"/>
                </a:ext>
              </a:extLst>
            </p:cNvPr>
            <p:cNvSpPr/>
            <p:nvPr/>
          </p:nvSpPr>
          <p:spPr>
            <a:xfrm>
              <a:off x="6905625" y="5886450"/>
              <a:ext cx="497574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C08A5-C788-2AD1-354E-9A985693A9C5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4A2FEA30-B757-A946-0DC3-F5416FCFCEC2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>
                  <a:solidFill>
                    <a:srgbClr val="9AA6B8"/>
                  </a:solidFill>
                  <a:latin typeface="Aptos"/>
                </a:rPr>
                <a:t>Intro</a:t>
              </a:r>
              <a:endParaRPr lang="en-GB" sz="1200" dirty="0">
                <a:solidFill>
                  <a:srgbClr val="9AA6B8"/>
                </a:solidFill>
                <a:latin typeface="Aptos"/>
              </a:endParaRPr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4D6351CB-4EF2-711A-0251-993081140121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6" name="Shape 10">
              <a:extLst>
                <a:ext uri="{FF2B5EF4-FFF2-40B4-BE49-F238E27FC236}">
                  <a16:creationId xmlns:a16="http://schemas.microsoft.com/office/drawing/2014/main" id="{4B131369-3828-A0BA-D19B-9CB4FA49262F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8" name="Shape 10">
              <a:extLst>
                <a:ext uri="{FF2B5EF4-FFF2-40B4-BE49-F238E27FC236}">
                  <a16:creationId xmlns:a16="http://schemas.microsoft.com/office/drawing/2014/main" id="{8D1BF9C4-ED1A-7A30-566A-A9A650250EED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GWs</a:t>
              </a:r>
            </a:p>
          </p:txBody>
        </p:sp>
        <p:sp>
          <p:nvSpPr>
            <p:cNvPr id="20" name="Shape 10">
              <a:extLst>
                <a:ext uri="{FF2B5EF4-FFF2-40B4-BE49-F238E27FC236}">
                  <a16:creationId xmlns:a16="http://schemas.microsoft.com/office/drawing/2014/main" id="{0D4BCA4C-BE62-918C-6D19-E4D82A62D732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464F0B0-E1E6-461E-9DDE-0C31BE10D358}"/>
              </a:ext>
            </a:extLst>
          </p:cNvPr>
          <p:cNvSpPr txBox="1"/>
          <p:nvPr/>
        </p:nvSpPr>
        <p:spPr>
          <a:xfrm>
            <a:off x="507945" y="985680"/>
            <a:ext cx="2159055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Results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43716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19484B-F0EC-54FE-794D-B28C7F186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>
            <a:extLst>
              <a:ext uri="{FF2B5EF4-FFF2-40B4-BE49-F238E27FC236}">
                <a16:creationId xmlns:a16="http://schemas.microsoft.com/office/drawing/2014/main" id="{255827A6-718F-A988-ED65-4A4B04A33F07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5443F029-07F9-4575-1B3F-8E59958E5212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8C3DBB8E-9C25-C486-C500-BD49D2129D8E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69C192D8-812F-3E89-D9A4-CDBFFF131C47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FCB88298-B905-14E0-B104-D42861811860}"/>
              </a:ext>
            </a:extLst>
          </p:cNvPr>
          <p:cNvSpPr/>
          <p:nvPr/>
        </p:nvSpPr>
        <p:spPr>
          <a:xfrm>
            <a:off x="868680" y="813863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Summary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 14">
                <a:extLst>
                  <a:ext uri="{FF2B5EF4-FFF2-40B4-BE49-F238E27FC236}">
                    <a16:creationId xmlns:a16="http://schemas.microsoft.com/office/drawing/2014/main" id="{896668B3-438F-9DF7-C315-5F0B75ADD1CF}"/>
                  </a:ext>
                </a:extLst>
              </p:cNvPr>
              <p:cNvSpPr/>
              <p:nvPr/>
            </p:nvSpPr>
            <p:spPr>
              <a:xfrm>
                <a:off x="872640" y="1825267"/>
                <a:ext cx="7693920" cy="443663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ctr">
                <a:noAutofit/>
              </a:bodyPr>
              <a:lstStyle/>
              <a:p>
                <a:pPr marL="342900" indent="-342900" defTabSz="9144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dirty="0">
                    <a:solidFill>
                      <a:srgbClr val="D6DCE6"/>
                    </a:solidFill>
                    <a:latin typeface="Aptos"/>
                    <a:ea typeface="Aptos"/>
                  </a:rPr>
                  <a:t>SGWB signals from a dark sector with a weak coupling to the visible sector</a:t>
                </a:r>
                <a:br>
                  <a:rPr lang="en-GB" sz="1600" dirty="0">
                    <a:solidFill>
                      <a:srgbClr val="D6DCE6"/>
                    </a:solidFill>
                    <a:latin typeface="Aptos"/>
                    <a:ea typeface="Aptos"/>
                  </a:rPr>
                </a:br>
                <a:r>
                  <a:rPr lang="en-GB" sz="1600" dirty="0">
                    <a:solidFill>
                      <a:srgbClr val="D6DCE6"/>
                    </a:solidFill>
                    <a:latin typeface="Aptos"/>
                    <a:ea typeface="Aptos"/>
                  </a:rPr>
                  <a:t>are suppressed!</a:t>
                </a:r>
                <a:endParaRPr lang="en-GB" sz="1600" noProof="0" dirty="0">
                  <a:solidFill>
                    <a:srgbClr val="D6DCE6"/>
                  </a:solidFill>
                  <a:latin typeface="Aptos"/>
                  <a:ea typeface="Aptos"/>
                </a:endParaRPr>
              </a:p>
              <a:p>
                <a:pPr marL="342900" indent="-342900" defTabSz="9144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  <a:t>Besides the suppression, the SGWB spectral shape may vary</a:t>
                </a:r>
                <a:br>
                  <a:rPr lang="en-GB" sz="1600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</a:br>
                <a:r>
                  <a:rPr lang="en-GB" sz="1600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  <a:t>at low and intermediate momenta </a:t>
                </a:r>
                <a14:m>
                  <m:oMath xmlns:m="http://schemas.openxmlformats.org/officeDocument/2006/math">
                    <m:r>
                      <a:rPr lang="it-IT" sz="1600" b="0" i="1" u="none" strike="noStrike" noProof="0" smtClean="0">
                        <a:solidFill>
                          <a:srgbClr val="D6DCE6"/>
                        </a:solidFill>
                        <a:effectLst/>
                        <a:uFillTx/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it-IT" sz="1600" b="0" i="1" u="none" strike="noStrike" noProof="0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u="none" strike="noStrike" noProof="0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sz="1600" b="0" i="1" u="none" strike="noStrike" noProof="0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𝑠𝑤</m:t>
                        </m:r>
                      </m:sub>
                    </m:sSub>
                    <m:r>
                      <a:rPr lang="it-IT" sz="1600" i="1">
                        <a:solidFill>
                          <a:srgbClr val="D6DCE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it-IT" sz="1600" b="0" i="1" smtClean="0">
                        <a:solidFill>
                          <a:srgbClr val="D6DCE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1600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  <a:t>, </a:t>
                </a:r>
                <a:br>
                  <a:rPr lang="en-GB" sz="1600" b="0" u="none" strike="noStrike" noProof="0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</a:br>
                <a:r>
                  <a:rPr lang="en-GB" sz="1600" b="0" u="none" strike="noStrike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  <a:uFillTx/>
                    <a:latin typeface="Aptos"/>
                  </a:rPr>
                  <a:t>depending on the parameters</a:t>
                </a:r>
                <a:endParaRPr lang="en-GB" sz="1600" noProof="0" dirty="0">
                  <a:solidFill>
                    <a:srgbClr val="D6DCE6"/>
                  </a:solidFill>
                  <a:latin typeface="Aptos"/>
                </a:endParaRP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noProof="0" dirty="0">
                    <a:solidFill>
                      <a:srgbClr val="D6DCE6"/>
                    </a:solidFill>
                    <a:latin typeface="Aptos"/>
                  </a:rPr>
                  <a:t>Further directions</a:t>
                </a:r>
              </a:p>
              <a:p>
                <a:pPr marL="800100" lvl="1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b="0" u="none" strike="noStrike" dirty="0">
                    <a:solidFill>
                      <a:srgbClr val="D6DCE6"/>
                    </a:solidFill>
                    <a:effectLst/>
                    <a:uFillTx/>
                    <a:latin typeface="Aptos"/>
                  </a:rPr>
                  <a:t>Computing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0" u="none" strike="noStrike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sz="1600" b="0" i="0" u="none" strike="noStrike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it-IT" sz="1600" b="0" i="0" u="none" strike="noStrike" smtClean="0">
                            <a:solidFill>
                              <a:srgbClr val="D6DCE6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</m:oMath>
                </a14:m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 in specific PP models</a:t>
                </a:r>
              </a:p>
              <a:p>
                <a:pPr marL="800100" lvl="1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Is the source duration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𝑠𝑤</m:t>
                        </m:r>
                      </m:sub>
                    </m:sSub>
                    <m:r>
                      <a:rPr lang="it-IT" sz="1600" b="0" i="1" u="none" strike="noStrike" noProof="0" smtClean="0">
                        <a:solidFill>
                          <a:srgbClr val="FFFFFF"/>
                        </a:solidFill>
                        <a:effectLst/>
                        <a:uFillTx/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sz="1600" b="0" i="1" u="none" strike="noStrike" noProof="0" smtClean="0">
                            <a:solidFill>
                              <a:srgbClr val="FFFFFF"/>
                            </a:solidFill>
                            <a:effectLst/>
                            <a:uFillTx/>
                            <a:latin typeface="Cambria Math" panose="02040503050406030204" pitchFamily="18" charset="0"/>
                          </a:rPr>
                          <m:t>𝑛𝑙</m:t>
                        </m:r>
                      </m:sub>
                    </m:sSub>
                  </m:oMath>
                </a14:m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 affected by the coupling?</a:t>
                </a:r>
              </a:p>
              <a:p>
                <a:pPr marL="800100" lvl="1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dirty="0">
                    <a:solidFill>
                      <a:srgbClr val="FFFFFF"/>
                    </a:solidFill>
                    <a:latin typeface="Arial"/>
                  </a:rPr>
                  <a:t>For stronger interactions, how is bubble dynamics affected?</a:t>
                </a:r>
              </a:p>
              <a:p>
                <a:pPr marL="800100" lvl="1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What if soundwaves do not propagate in a relativistic plasma?</a:t>
                </a:r>
              </a:p>
              <a:p>
                <a:pPr marL="800100" lvl="1" indent="-34290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tabLst>
                    <a:tab pos="0" algn="l"/>
                  </a:tabLst>
                </a:pPr>
                <a:endParaRPr lang="en-GB" sz="1600" dirty="0">
                  <a:solidFill>
                    <a:srgbClr val="FFFFFF"/>
                  </a:solidFill>
                  <a:latin typeface="Arial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tabLst>
                    <a:tab pos="0" algn="l"/>
                  </a:tabLst>
                </a:pPr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Arial"/>
                  </a:rPr>
                  <a:t>		</a:t>
                </a:r>
                <a:r>
                  <a:rPr lang="en-GB" sz="1600" b="0" u="none" strike="noStrike" noProof="0" dirty="0">
                    <a:solidFill>
                      <a:srgbClr val="FFFFFF"/>
                    </a:solidFill>
                    <a:effectLst/>
                    <a:uFillTx/>
                    <a:latin typeface="Sanskrit Text" panose="02020503050405020304" pitchFamily="18" charset="0"/>
                    <a:cs typeface="Sanskrit Text" panose="02020503050405020304" pitchFamily="18" charset="0"/>
                  </a:rPr>
                  <a:t>Looking forward to your feedback!</a:t>
                </a:r>
              </a:p>
            </p:txBody>
          </p:sp>
        </mc:Choice>
        <mc:Fallback>
          <p:sp>
            <p:nvSpPr>
              <p:cNvPr id="49" name="Text 14">
                <a:extLst>
                  <a:ext uri="{FF2B5EF4-FFF2-40B4-BE49-F238E27FC236}">
                    <a16:creationId xmlns:a16="http://schemas.microsoft.com/office/drawing/2014/main" id="{896668B3-438F-9DF7-C315-5F0B75ADD1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640" y="1825267"/>
                <a:ext cx="7693920" cy="4436637"/>
              </a:xfrm>
              <a:prstGeom prst="rect">
                <a:avLst/>
              </a:prstGeom>
              <a:blipFill>
                <a:blip r:embed="rId3"/>
                <a:stretch>
                  <a:fillRect l="-1506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Shape 15">
            <a:extLst>
              <a:ext uri="{FF2B5EF4-FFF2-40B4-BE49-F238E27FC236}">
                <a16:creationId xmlns:a16="http://schemas.microsoft.com/office/drawing/2014/main" id="{C9F52578-527D-207E-B8FC-34613B52B441}"/>
              </a:ext>
            </a:extLst>
          </p:cNvPr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53DD9048-5361-939D-62C4-BE77C6ABD684}"/>
              </a:ext>
            </a:extLst>
          </p:cNvPr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A6BE6F77-D845-84EC-ACFA-374ED0C02647}"/>
              </a:ext>
            </a:extLst>
          </p:cNvPr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49326ECC-8945-5FD9-E6AC-79CFB76D3F2D}"/>
              </a:ext>
            </a:extLst>
          </p:cNvPr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820D8435-B59F-A201-33A3-F88B4B7A25E2}"/>
              </a:ext>
            </a:extLst>
          </p:cNvPr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879D8C4E-0DAE-1621-B7D6-20E6960A6474}"/>
              </a:ext>
            </a:extLst>
          </p:cNvPr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>
            <a:extLst>
              <a:ext uri="{FF2B5EF4-FFF2-40B4-BE49-F238E27FC236}">
                <a16:creationId xmlns:a16="http://schemas.microsoft.com/office/drawing/2014/main" id="{B8C667F4-D0ED-B879-8020-90EAD4E211B0}"/>
              </a:ext>
            </a:extLst>
          </p:cNvPr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4DF08A-E7E4-AF29-204F-E47CD2592C69}"/>
              </a:ext>
            </a:extLst>
          </p:cNvPr>
          <p:cNvGrpSpPr/>
          <p:nvPr/>
        </p:nvGrpSpPr>
        <p:grpSpPr>
          <a:xfrm>
            <a:off x="11273760" y="486525"/>
            <a:ext cx="914760" cy="2503635"/>
            <a:chOff x="11273760" y="486525"/>
            <a:chExt cx="914760" cy="2503635"/>
          </a:xfrm>
        </p:grpSpPr>
        <p:sp>
          <p:nvSpPr>
            <p:cNvPr id="3" name="Shape 10">
              <a:extLst>
                <a:ext uri="{FF2B5EF4-FFF2-40B4-BE49-F238E27FC236}">
                  <a16:creationId xmlns:a16="http://schemas.microsoft.com/office/drawing/2014/main" id="{D857206C-2A17-A544-A4A7-FAFB1DA0C7FE}"/>
                </a:ext>
              </a:extLst>
            </p:cNvPr>
            <p:cNvSpPr/>
            <p:nvPr/>
          </p:nvSpPr>
          <p:spPr>
            <a:xfrm>
              <a:off x="11273760" y="486525"/>
              <a:ext cx="90828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dirty="0">
                  <a:solidFill>
                    <a:srgbClr val="9AA6B8"/>
                  </a:solidFill>
                  <a:latin typeface="Aptos"/>
                </a:rPr>
                <a:t>Intro</a:t>
              </a:r>
            </a:p>
          </p:txBody>
        </p:sp>
        <p:sp>
          <p:nvSpPr>
            <p:cNvPr id="7" name="Shape 10">
              <a:extLst>
                <a:ext uri="{FF2B5EF4-FFF2-40B4-BE49-F238E27FC236}">
                  <a16:creationId xmlns:a16="http://schemas.microsoft.com/office/drawing/2014/main" id="{169F1F3A-A826-7FE7-A0A4-47A9F7CB2D53}"/>
                </a:ext>
              </a:extLst>
            </p:cNvPr>
            <p:cNvSpPr/>
            <p:nvPr/>
          </p:nvSpPr>
          <p:spPr>
            <a:xfrm>
              <a:off x="11273760" y="985680"/>
              <a:ext cx="90828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9" name="Shape 10">
              <a:extLst>
                <a:ext uri="{FF2B5EF4-FFF2-40B4-BE49-F238E27FC236}">
                  <a16:creationId xmlns:a16="http://schemas.microsoft.com/office/drawing/2014/main" id="{C2C26120-2BAD-89C6-767A-237C9CA53173}"/>
                </a:ext>
              </a:extLst>
            </p:cNvPr>
            <p:cNvSpPr/>
            <p:nvPr/>
          </p:nvSpPr>
          <p:spPr>
            <a:xfrm>
              <a:off x="11273760" y="1487880"/>
              <a:ext cx="90828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ABEADBF2-AB1F-FB6F-347E-53A2BE05DFBE}"/>
                </a:ext>
              </a:extLst>
            </p:cNvPr>
            <p:cNvSpPr/>
            <p:nvPr/>
          </p:nvSpPr>
          <p:spPr>
            <a:xfrm>
              <a:off x="11273760" y="1990800"/>
              <a:ext cx="90828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7CDFC850-84B6-29C5-1D6D-B81BAA2EFD40}"/>
                </a:ext>
              </a:extLst>
            </p:cNvPr>
            <p:cNvSpPr/>
            <p:nvPr/>
          </p:nvSpPr>
          <p:spPr>
            <a:xfrm>
              <a:off x="11273760" y="2490480"/>
              <a:ext cx="9147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8727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1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03218-5261-3875-9971-644BA00C0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>
            <a:extLst>
              <a:ext uri="{FF2B5EF4-FFF2-40B4-BE49-F238E27FC236}">
                <a16:creationId xmlns:a16="http://schemas.microsoft.com/office/drawing/2014/main" id="{838FA039-8B76-F58A-8A14-D8BDDA7A2B68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 w="12700">
            <a:solidFill>
              <a:srgbClr val="12324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F238CAA9-C804-D452-7A7F-1DF87AEABCFF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 w="12700">
            <a:solidFill>
              <a:srgbClr val="50CFE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8FC75A28-7F7C-5E62-61CA-AA0051F54414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 w="12700">
            <a:solidFill>
              <a:srgbClr val="F2A44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F8CD5128-C879-CBB1-A713-A31721BB5174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 w="12700">
            <a:solidFill>
              <a:srgbClr val="1530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Text 12">
            <a:extLst>
              <a:ext uri="{FF2B5EF4-FFF2-40B4-BE49-F238E27FC236}">
                <a16:creationId xmlns:a16="http://schemas.microsoft.com/office/drawing/2014/main" id="{C90108E6-F716-8903-0904-7BD9AE10D8F6}"/>
              </a:ext>
            </a:extLst>
          </p:cNvPr>
          <p:cNvSpPr/>
          <p:nvPr/>
        </p:nvSpPr>
        <p:spPr>
          <a:xfrm>
            <a:off x="868680" y="1170360"/>
            <a:ext cx="959760" cy="68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190" b="1" u="none" strike="noStrike" noProof="0" dirty="0">
                <a:solidFill>
                  <a:srgbClr val="F2A441"/>
                </a:solidFill>
                <a:effectLst/>
                <a:uFillTx/>
                <a:latin typeface="Aptos Display"/>
                <a:ea typeface="Aptos Display"/>
              </a:rPr>
              <a:t>05</a:t>
            </a:r>
            <a:endParaRPr lang="en-GB" sz="319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1A69950A-BB47-F898-6F1D-2711DA3FCC85}"/>
              </a:ext>
            </a:extLst>
          </p:cNvPr>
          <p:cNvSpPr/>
          <p:nvPr/>
        </p:nvSpPr>
        <p:spPr>
          <a:xfrm>
            <a:off x="868680" y="1901880"/>
            <a:ext cx="66747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3640" b="1" u="none" strike="noStrike" noProof="0" dirty="0">
                <a:solidFill>
                  <a:srgbClr val="F4F6F8"/>
                </a:solidFill>
                <a:effectLst/>
                <a:uFillTx/>
                <a:latin typeface="Aptos Display"/>
                <a:ea typeface="Aptos Display"/>
              </a:rPr>
              <a:t>Extra</a:t>
            </a:r>
            <a:endParaRPr lang="en-GB" sz="3640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4">
            <a:extLst>
              <a:ext uri="{FF2B5EF4-FFF2-40B4-BE49-F238E27FC236}">
                <a16:creationId xmlns:a16="http://schemas.microsoft.com/office/drawing/2014/main" id="{8AA21524-BD28-FE03-753F-0A2F4F6F30B3}"/>
              </a:ext>
            </a:extLst>
          </p:cNvPr>
          <p:cNvSpPr/>
          <p:nvPr/>
        </p:nvSpPr>
        <p:spPr>
          <a:xfrm>
            <a:off x="879120" y="2949120"/>
            <a:ext cx="5216880" cy="155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  <a:ea typeface="Aptos"/>
              </a:rPr>
              <a:t>1</a:t>
            </a:r>
            <a:r>
              <a:rPr lang="en-GB" baseline="30000" noProof="0" dirty="0">
                <a:solidFill>
                  <a:srgbClr val="D6DCE6"/>
                </a:solidFill>
                <a:latin typeface="Aptos"/>
                <a:ea typeface="Aptos"/>
              </a:rPr>
              <a:t>st</a:t>
            </a:r>
            <a:r>
              <a:rPr lang="en-GB" b="0" u="none" strike="noStrike" noProof="0" dirty="0">
                <a:solidFill>
                  <a:srgbClr val="D6DCE6"/>
                </a:solidFill>
                <a:effectLst/>
                <a:uFillTx/>
                <a:latin typeface="Aptos"/>
                <a:ea typeface="Aptos"/>
              </a:rPr>
              <a:t>-order phase transitions (FOPTs)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Stochastic Gravitational Wave Backgrounds</a:t>
            </a:r>
          </a:p>
          <a:p>
            <a:pPr marL="342900" indent="-342900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noProof="0" dirty="0">
                <a:solidFill>
                  <a:srgbClr val="D6DCE6"/>
                </a:solidFill>
                <a:latin typeface="Aptos"/>
              </a:rPr>
              <a:t>Phase transitions in a dark sector</a:t>
            </a:r>
            <a:endParaRPr lang="en-GB" b="0" u="none" strike="noStrike" noProof="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3CE94790-FAA4-B9C4-E37C-780CA3CBFCAC}"/>
              </a:ext>
            </a:extLst>
          </p:cNvPr>
          <p:cNvSpPr/>
          <p:nvPr/>
        </p:nvSpPr>
        <p:spPr>
          <a:xfrm>
            <a:off x="8260560" y="2700720"/>
            <a:ext cx="2048040" cy="2048040"/>
          </a:xfrm>
          <a:prstGeom prst="ellipse">
            <a:avLst/>
          </a:prstGeom>
          <a:solidFill>
            <a:srgbClr val="50CFE0">
              <a:alpha val="3000"/>
            </a:srgbClr>
          </a:solidFill>
          <a:ln w="15240">
            <a:solidFill>
              <a:srgbClr val="50CFE0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3856EAF9-7C05-914A-EA62-4BA984D8F4D1}"/>
              </a:ext>
            </a:extLst>
          </p:cNvPr>
          <p:cNvSpPr/>
          <p:nvPr/>
        </p:nvSpPr>
        <p:spPr>
          <a:xfrm>
            <a:off x="8485920" y="2926080"/>
            <a:ext cx="1597320" cy="1597320"/>
          </a:xfrm>
          <a:prstGeom prst="ellipse">
            <a:avLst/>
          </a:prstGeom>
          <a:noFill/>
          <a:ln w="8890">
            <a:solidFill>
              <a:srgbClr val="50CFE0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75E9F2DE-E93B-0064-0CC8-BB19D09BA0EA}"/>
              </a:ext>
            </a:extLst>
          </p:cNvPr>
          <p:cNvSpPr/>
          <p:nvPr/>
        </p:nvSpPr>
        <p:spPr>
          <a:xfrm>
            <a:off x="9531720" y="2188800"/>
            <a:ext cx="1133640" cy="1133640"/>
          </a:xfrm>
          <a:prstGeom prst="ellipse">
            <a:avLst/>
          </a:prstGeom>
          <a:solidFill>
            <a:srgbClr val="F2A441">
              <a:alpha val="3000"/>
            </a:srgbClr>
          </a:solidFill>
          <a:ln w="12700">
            <a:solidFill>
              <a:srgbClr val="F2A441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" name="Shape 18">
            <a:extLst>
              <a:ext uri="{FF2B5EF4-FFF2-40B4-BE49-F238E27FC236}">
                <a16:creationId xmlns:a16="http://schemas.microsoft.com/office/drawing/2014/main" id="{D39DFE4A-FDF1-CE2A-9FBF-7F94B19DEA7D}"/>
              </a:ext>
            </a:extLst>
          </p:cNvPr>
          <p:cNvSpPr/>
          <p:nvPr/>
        </p:nvSpPr>
        <p:spPr>
          <a:xfrm>
            <a:off x="9656280" y="2313360"/>
            <a:ext cx="884160" cy="884160"/>
          </a:xfrm>
          <a:prstGeom prst="ellipse">
            <a:avLst/>
          </a:prstGeom>
          <a:noFill/>
          <a:ln w="8890">
            <a:solidFill>
              <a:srgbClr val="F2A441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B647E385-4619-17B5-4AD6-3C609A5F489D}"/>
              </a:ext>
            </a:extLst>
          </p:cNvPr>
          <p:cNvSpPr/>
          <p:nvPr/>
        </p:nvSpPr>
        <p:spPr>
          <a:xfrm>
            <a:off x="7967880" y="4163760"/>
            <a:ext cx="767880" cy="767880"/>
          </a:xfrm>
          <a:prstGeom prst="ellipse">
            <a:avLst/>
          </a:prstGeom>
          <a:solidFill>
            <a:srgbClr val="50CFE0">
              <a:alpha val="2000"/>
            </a:srgbClr>
          </a:solidFill>
          <a:ln w="11430">
            <a:solidFill>
              <a:srgbClr val="50CFE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68BA9DCB-D8D9-71F8-F998-A6B036BBB453}"/>
              </a:ext>
            </a:extLst>
          </p:cNvPr>
          <p:cNvSpPr/>
          <p:nvPr/>
        </p:nvSpPr>
        <p:spPr>
          <a:xfrm>
            <a:off x="8502840" y="3299760"/>
            <a:ext cx="63720" cy="63720"/>
          </a:xfrm>
          <a:prstGeom prst="ellipse">
            <a:avLst/>
          </a:prstGeom>
          <a:solidFill>
            <a:srgbClr val="50CFE0">
              <a:alpha val="98000"/>
            </a:srgbClr>
          </a:solidFill>
          <a:ln w="12700">
            <a:solidFill>
              <a:srgbClr val="50CFE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6" name="Shape 21">
            <a:extLst>
              <a:ext uri="{FF2B5EF4-FFF2-40B4-BE49-F238E27FC236}">
                <a16:creationId xmlns:a16="http://schemas.microsoft.com/office/drawing/2014/main" id="{2CEB85BE-54F8-6CBE-09B5-BC13E4489CF4}"/>
              </a:ext>
            </a:extLst>
          </p:cNvPr>
          <p:cNvSpPr/>
          <p:nvPr/>
        </p:nvSpPr>
        <p:spPr>
          <a:xfrm>
            <a:off x="9744120" y="4285080"/>
            <a:ext cx="68400" cy="68400"/>
          </a:xfrm>
          <a:prstGeom prst="ellipse">
            <a:avLst/>
          </a:prstGeom>
          <a:solidFill>
            <a:srgbClr val="F2A441">
              <a:alpha val="98000"/>
            </a:srgbClr>
          </a:solidFill>
          <a:ln w="12700">
            <a:solidFill>
              <a:srgbClr val="F2A44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AAEE18-CED6-E007-DEB5-E7B8D4663DF5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20" name="Shape 10">
              <a:extLst>
                <a:ext uri="{FF2B5EF4-FFF2-40B4-BE49-F238E27FC236}">
                  <a16:creationId xmlns:a16="http://schemas.microsoft.com/office/drawing/2014/main" id="{2809CC4C-22A0-183B-1682-D21029DE266A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51A05A05-C897-7393-31E3-95EC27225CD4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89194A4F-CB7E-A9D3-6304-55C513519359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23" name="Shape 10">
              <a:extLst>
                <a:ext uri="{FF2B5EF4-FFF2-40B4-BE49-F238E27FC236}">
                  <a16:creationId xmlns:a16="http://schemas.microsoft.com/office/drawing/2014/main" id="{36DC6A8D-6F18-8F48-22BE-AB0375A5A1C7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4" name="Shape 10">
              <a:extLst>
                <a:ext uri="{FF2B5EF4-FFF2-40B4-BE49-F238E27FC236}">
                  <a16:creationId xmlns:a16="http://schemas.microsoft.com/office/drawing/2014/main" id="{F12BBFD6-24A8-41C0-2207-0CE554F360D1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31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B1638-1053-F93E-DAF3-067C8A7F7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70C18523-3215-E493-FE45-AB73753A7DE5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NLO Corrections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A2D44C04-D4A2-40A8-43E0-59911FD55AA0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20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FBFA79BB-D440-D2F0-3ED9-080F560C31AF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4D3214F5-9E50-2F6F-1228-A5CCF9A9A6EC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95D6EF6C-73AE-7B53-EFD4-7ED65E383FE5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59A1C7AC-1EA0-8412-8E89-AABCC0CEF1E6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F7F77D-2156-E787-5B6F-B4CB8C83F2E0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A072BA3A-ACF5-D1E2-7975-F9C543AB2B54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AD498D68-2C40-7FCE-7698-8973BEC64FD9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B0898AFD-EC85-5351-06F0-A0D56C7B29E2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B27FCFAF-4506-DBB0-25A8-7678CEE8E2C5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C132AB36-5EDC-3503-75D0-56DA15D71338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415EC09-E27D-D976-75CB-AB43D9951E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20" y="1873800"/>
            <a:ext cx="10410028" cy="37679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98ABA5-CC60-3D4A-68B0-61ED93A1D907}"/>
              </a:ext>
            </a:extLst>
          </p:cNvPr>
          <p:cNvSpPr txBox="1"/>
          <p:nvPr/>
        </p:nvSpPr>
        <p:spPr>
          <a:xfrm>
            <a:off x="507945" y="985680"/>
            <a:ext cx="2159055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Amplitude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752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65FB7-7E67-3B18-7C3B-FD2F29015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55403FAF-1330-DA1E-2EE7-7F46D6DDCF06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NLO Corrections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2591147D-3F6A-5DCA-26F5-4419696CB97A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21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A3054521-5385-8B7D-6AD8-C36BEC917F0B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A49459DB-A929-2267-5EBC-73ADFE0D723A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E1FE00DD-D42D-81E0-B345-29A7A204F108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F1688FB7-C892-68F0-3A05-C9A0CECDC4B9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AE5BF8-D2DA-0AF2-05EB-DF0CEECA869D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060FAA70-1BD2-6CAA-A21A-3401F80BAA46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6D06FC0B-73EA-4D30-292D-0DECFDA79E36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0FDC4B21-9180-8143-75F3-36D008878E9A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72D78B83-AE88-D2DE-A400-ECD00687F091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F032E465-88EB-0B8F-0231-F683F313B9A2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D1C8DD2-A8F9-D094-1FFC-368BCBF1EA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20" y="1896950"/>
            <a:ext cx="10499030" cy="37679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58AB73-8B60-0DE6-C805-B3B9D2C130EA}"/>
              </a:ext>
            </a:extLst>
          </p:cNvPr>
          <p:cNvSpPr txBox="1"/>
          <p:nvPr/>
        </p:nvSpPr>
        <p:spPr>
          <a:xfrm>
            <a:off x="507945" y="985680"/>
            <a:ext cx="2159055" cy="41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80" noProof="0" dirty="0">
                <a:solidFill>
                  <a:srgbClr val="D6DCE6"/>
                </a:solidFill>
                <a:latin typeface="Aptos"/>
              </a:rPr>
              <a:t>Amplitude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5845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95AD5A1-2FC9-03E9-9744-AE8C5469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8">
            <a:extLst>
              <a:ext uri="{FF2B5EF4-FFF2-40B4-BE49-F238E27FC236}">
                <a16:creationId xmlns:a16="http://schemas.microsoft.com/office/drawing/2014/main" id="{642299DE-99CD-31B2-BD1F-D9962C7248A6}"/>
              </a:ext>
            </a:extLst>
          </p:cNvPr>
          <p:cNvSpPr/>
          <p:nvPr/>
        </p:nvSpPr>
        <p:spPr>
          <a:xfrm>
            <a:off x="612720" y="393120"/>
            <a:ext cx="7634880" cy="55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990" b="0" u="none" strike="noStrike" noProof="0" dirty="0">
                <a:solidFill>
                  <a:srgbClr val="FFFFFF"/>
                </a:solidFill>
                <a:effectLst/>
                <a:uFillTx/>
                <a:latin typeface="Arial"/>
              </a:rPr>
              <a:t>SGWB</a:t>
            </a:r>
          </a:p>
        </p:txBody>
      </p:sp>
      <p:sp>
        <p:nvSpPr>
          <p:cNvPr id="83" name="PlaceHolder 1">
            <a:extLst>
              <a:ext uri="{FF2B5EF4-FFF2-40B4-BE49-F238E27FC236}">
                <a16:creationId xmlns:a16="http://schemas.microsoft.com/office/drawing/2014/main" id="{B1F20890-CA04-BADC-5882-A41F91A84686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1128384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80" b="0" u="none" strike="noStrike">
                <a:solidFill>
                  <a:srgbClr val="9AA6B8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56E2358-BD98-43BD-A4C7-FC479256E398}" type="slidenum">
              <a:rPr lang="en-GB" sz="880" b="0" u="none" strike="noStrike" noProof="0" smtClean="0">
                <a:solidFill>
                  <a:srgbClr val="9AA6B8"/>
                </a:solidFill>
                <a:effectLst/>
                <a:uFillTx/>
                <a:latin typeface="Aptos"/>
                <a:ea typeface="Aptos"/>
              </a:rPr>
              <a:t>22</a:t>
            </a:fld>
            <a:endParaRPr lang="en-GB" sz="880" b="0" u="none" strike="noStrike" noProof="0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7D8ADC2E-D508-FF42-A7C0-51E22919943A}"/>
              </a:ext>
            </a:extLst>
          </p:cNvPr>
          <p:cNvSpPr/>
          <p:nvPr/>
        </p:nvSpPr>
        <p:spPr>
          <a:xfrm>
            <a:off x="0" y="0"/>
            <a:ext cx="8640720" cy="63720"/>
          </a:xfrm>
          <a:prstGeom prst="rect">
            <a:avLst/>
          </a:prstGeom>
          <a:solidFill>
            <a:srgbClr val="12324B"/>
          </a:solidFill>
          <a:ln>
            <a:solidFill>
              <a:srgbClr val="1232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F93751D1-0553-6C10-9607-8CE3AC5F49D7}"/>
              </a:ext>
            </a:extLst>
          </p:cNvPr>
          <p:cNvSpPr/>
          <p:nvPr/>
        </p:nvSpPr>
        <p:spPr>
          <a:xfrm>
            <a:off x="8641080" y="0"/>
            <a:ext cx="767880" cy="63720"/>
          </a:xfrm>
          <a:prstGeom prst="rect">
            <a:avLst/>
          </a:prstGeom>
          <a:solidFill>
            <a:srgbClr val="50CFE0"/>
          </a:solidFill>
          <a:ln>
            <a:solidFill>
              <a:srgbClr val="50C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CC1D69A2-05E3-DC96-52CC-2B2B40E04B15}"/>
              </a:ext>
            </a:extLst>
          </p:cNvPr>
          <p:cNvSpPr/>
          <p:nvPr/>
        </p:nvSpPr>
        <p:spPr>
          <a:xfrm>
            <a:off x="9409320" y="0"/>
            <a:ext cx="1170000" cy="63720"/>
          </a:xfrm>
          <a:prstGeom prst="rect">
            <a:avLst/>
          </a:prstGeom>
          <a:solidFill>
            <a:srgbClr val="F2A441"/>
          </a:solidFill>
          <a:ln>
            <a:solidFill>
              <a:srgbClr val="F2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7A02C9C0-7261-BB11-0000-86C4CB9D8CE8}"/>
              </a:ext>
            </a:extLst>
          </p:cNvPr>
          <p:cNvSpPr/>
          <p:nvPr/>
        </p:nvSpPr>
        <p:spPr>
          <a:xfrm>
            <a:off x="10579680" y="0"/>
            <a:ext cx="1608840" cy="63720"/>
          </a:xfrm>
          <a:prstGeom prst="rect">
            <a:avLst/>
          </a:prstGeom>
          <a:solidFill>
            <a:srgbClr val="15304A"/>
          </a:solidFill>
          <a:ln>
            <a:solidFill>
              <a:srgbClr val="15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080" rIns="90000" bIns="1908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 noProof="0" dirty="0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4611CE-DB77-2156-4BEC-A9CA0DD2993C}"/>
              </a:ext>
            </a:extLst>
          </p:cNvPr>
          <p:cNvGrpSpPr/>
          <p:nvPr/>
        </p:nvGrpSpPr>
        <p:grpSpPr>
          <a:xfrm>
            <a:off x="11332080" y="486525"/>
            <a:ext cx="856440" cy="2503635"/>
            <a:chOff x="11332080" y="486525"/>
            <a:chExt cx="856440" cy="2503635"/>
          </a:xfrm>
        </p:grpSpPr>
        <p:sp>
          <p:nvSpPr>
            <p:cNvPr id="13" name="Shape 10">
              <a:extLst>
                <a:ext uri="{FF2B5EF4-FFF2-40B4-BE49-F238E27FC236}">
                  <a16:creationId xmlns:a16="http://schemas.microsoft.com/office/drawing/2014/main" id="{17586813-3979-DC9E-89FC-73B71D51F7E4}"/>
                </a:ext>
              </a:extLst>
            </p:cNvPr>
            <p:cNvSpPr/>
            <p:nvPr/>
          </p:nvSpPr>
          <p:spPr>
            <a:xfrm>
              <a:off x="11332080" y="486525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50CFE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200" b="1" u="none" strike="noStrike" noProof="0" dirty="0">
                  <a:solidFill>
                    <a:schemeClr val="bg1"/>
                  </a:solidFill>
                  <a:effectLst/>
                  <a:uFillTx/>
                  <a:latin typeface="Aptos"/>
                </a:rPr>
                <a:t>Intro</a:t>
              </a:r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60C16523-F3AC-51A5-F7B8-21302A0597BE}"/>
                </a:ext>
              </a:extLst>
            </p:cNvPr>
            <p:cNvSpPr/>
            <p:nvPr/>
          </p:nvSpPr>
          <p:spPr>
            <a:xfrm>
              <a:off x="11332080" y="9856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Regimes</a:t>
              </a: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B8CB645C-C094-F69D-4E59-BF341CA528CB}"/>
                </a:ext>
              </a:extLst>
            </p:cNvPr>
            <p:cNvSpPr/>
            <p:nvPr/>
          </p:nvSpPr>
          <p:spPr>
            <a:xfrm>
              <a:off x="11332080" y="14878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Hydro</a:t>
              </a:r>
            </a:p>
          </p:txBody>
        </p:sp>
        <p:sp>
          <p:nvSpPr>
            <p:cNvPr id="19" name="Shape 10">
              <a:extLst>
                <a:ext uri="{FF2B5EF4-FFF2-40B4-BE49-F238E27FC236}">
                  <a16:creationId xmlns:a16="http://schemas.microsoft.com/office/drawing/2014/main" id="{0E200954-77A7-DC00-2912-5AD3D5313A36}"/>
                </a:ext>
              </a:extLst>
            </p:cNvPr>
            <p:cNvSpPr/>
            <p:nvPr/>
          </p:nvSpPr>
          <p:spPr>
            <a:xfrm>
              <a:off x="11332080" y="199080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GWs</a:t>
              </a:r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DAFDBF4C-3294-4725-436C-AB02106AC245}"/>
                </a:ext>
              </a:extLst>
            </p:cNvPr>
            <p:cNvSpPr/>
            <p:nvPr/>
          </p:nvSpPr>
          <p:spPr>
            <a:xfrm>
              <a:off x="11338560" y="2490480"/>
              <a:ext cx="849960" cy="499680"/>
            </a:xfrm>
            <a:prstGeom prst="roundRect">
              <a:avLst>
                <a:gd name="adj" fmla="val 10417"/>
              </a:avLst>
            </a:prstGeom>
            <a:solidFill>
              <a:srgbClr val="15304A">
                <a:alpha val="96000"/>
              </a:srgbClr>
            </a:solidFill>
            <a:ln w="19050">
              <a:solidFill>
                <a:srgbClr val="6FA8D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/>
              <a:r>
                <a:rPr lang="en-GB" sz="1200" noProof="0" dirty="0">
                  <a:solidFill>
                    <a:srgbClr val="9AA6B8"/>
                  </a:solidFill>
                  <a:latin typeface="Aptos"/>
                </a:rPr>
                <a:t>Summary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0B1C8B7-93BC-108A-109D-263FC5EA1AD0}"/>
              </a:ext>
            </a:extLst>
          </p:cNvPr>
          <p:cNvSpPr txBox="1"/>
          <p:nvPr/>
        </p:nvSpPr>
        <p:spPr>
          <a:xfrm>
            <a:off x="464592" y="1485360"/>
            <a:ext cx="5631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prstClr val="white"/>
                </a:solidFill>
                <a:latin typeface="Arial" panose="020B0604020202020204"/>
              </a:rPr>
              <a:t>Lorem ipsum</a:t>
            </a:r>
            <a:endParaRPr lang="en-GB" sz="1600" noProof="0" dirty="0">
              <a:solidFill>
                <a:schemeClr val="bg1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61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cosmological_phase_transition_template_v3</Template>
  <TotalTime>513</TotalTime>
  <Words>1015</Words>
  <Application>Microsoft Office PowerPoint</Application>
  <PresentationFormat>Widescreen</PresentationFormat>
  <Paragraphs>327</Paragraphs>
  <Slides>22</Slides>
  <Notes>22</Notes>
  <HiddenSlides>1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Aptos Display</vt:lpstr>
      <vt:lpstr>Arial</vt:lpstr>
      <vt:lpstr>Cambria Math</vt:lpstr>
      <vt:lpstr>Sanskrit Text</vt:lpstr>
      <vt:lpstr>Times New Roman</vt:lpstr>
      <vt:lpstr>Wingdings</vt:lpstr>
      <vt:lpstr>Office Theme</vt:lpstr>
      <vt:lpstr>PDF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Academic PowerPoint template for cosmological first-order phase transitions</dc:subject>
  <dc:creator>Marco Finetti</dc:creator>
  <dc:description/>
  <cp:lastModifiedBy>Marco Finetti</cp:lastModifiedBy>
  <cp:revision>25</cp:revision>
  <dcterms:created xsi:type="dcterms:W3CDTF">2026-10-01T14:21:09Z</dcterms:created>
  <dcterms:modified xsi:type="dcterms:W3CDTF">2026-10-02T09:01:31Z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</vt:r8>
  </property>
  <property fmtid="{D5CDD505-2E9C-101B-9397-08002B2CF9AE}" pid="3" name="PresentationFormat">
    <vt:lpwstr>On-screen Show (16:9)</vt:lpwstr>
  </property>
  <property fmtid="{D5CDD505-2E9C-101B-9397-08002B2CF9AE}" pid="4" name="Slides">
    <vt:r8>3</vt:r8>
  </property>
</Properties>
</file>