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4" r:id="rId4"/>
    <p:sldId id="268" r:id="rId5"/>
    <p:sldId id="266" r:id="rId6"/>
    <p:sldId id="269" r:id="rId7"/>
    <p:sldId id="273" r:id="rId8"/>
    <p:sldId id="274" r:id="rId9"/>
    <p:sldId id="275" r:id="rId10"/>
    <p:sldId id="278" r:id="rId11"/>
    <p:sldId id="282" r:id="rId12"/>
    <p:sldId id="283" r:id="rId13"/>
    <p:sldId id="284" r:id="rId14"/>
    <p:sldId id="285" r:id="rId15"/>
    <p:sldId id="263" r:id="rId16"/>
    <p:sldId id="265" r:id="rId17"/>
    <p:sldId id="267" r:id="rId18"/>
    <p:sldId id="286" r:id="rId19"/>
    <p:sldId id="287" r:id="rId20"/>
    <p:sldId id="288" r:id="rId21"/>
    <p:sldId id="289" r:id="rId22"/>
    <p:sldId id="279" r:id="rId23"/>
    <p:sldId id="280" r:id="rId24"/>
    <p:sldId id="281" r:id="rId25"/>
    <p:sldId id="257" r:id="rId26"/>
    <p:sldId id="258" r:id="rId27"/>
    <p:sldId id="259" r:id="rId28"/>
    <p:sldId id="260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B09E412-6D95-4E69-A333-5622F88956F4}">
          <p14:sldIdLst>
            <p14:sldId id="256"/>
          </p14:sldIdLst>
        </p14:section>
        <p14:section name="Arrhenius Plot CLS" id="{A97E2CD2-9FCA-4D86-B8DA-6954334D3243}">
          <p14:sldIdLst>
            <p14:sldId id="262"/>
            <p14:sldId id="264"/>
            <p14:sldId id="268"/>
            <p14:sldId id="266"/>
          </p14:sldIdLst>
        </p14:section>
        <p14:section name="Arrhenius Plot DLS" id="{98AFD0E5-232F-4B0B-8471-4BAEFEB072AB}">
          <p14:sldIdLst>
            <p14:sldId id="269"/>
            <p14:sldId id="273"/>
            <p14:sldId id="274"/>
            <p14:sldId id="275"/>
          </p14:sldIdLst>
        </p14:section>
        <p14:section name="Backup" id="{E6873292-CA33-4F32-AB14-3DFD37887C89}">
          <p14:sldIdLst>
            <p14:sldId id="278"/>
            <p14:sldId id="282"/>
            <p14:sldId id="283"/>
            <p14:sldId id="284"/>
            <p14:sldId id="285"/>
            <p14:sldId id="263"/>
            <p14:sldId id="265"/>
            <p14:sldId id="267"/>
            <p14:sldId id="286"/>
            <p14:sldId id="287"/>
            <p14:sldId id="288"/>
            <p14:sldId id="289"/>
            <p14:sldId id="279"/>
            <p14:sldId id="280"/>
            <p14:sldId id="281"/>
          </p14:sldIdLst>
        </p14:section>
        <p14:section name="Original Arrhenius Plot" id="{1E7A3929-3293-4EAE-B5A5-DF7DEAD7268B}">
          <p14:sldIdLst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Blue">
    <p:bg>
      <p:bgPr>
        <a:gradFill>
          <a:gsLst>
            <a:gs pos="66000">
              <a:srgbClr val="024731"/>
            </a:gs>
            <a:gs pos="0">
              <a:srgbClr val="037B5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24419" y="1700808"/>
            <a:ext cx="10943167" cy="35424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7200" b="1" spc="-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24419" y="5315698"/>
            <a:ext cx="7327227" cy="79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chemeClr val="bg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 descr="A logo with a globe and a torch&#10;&#10;AI-generated content may be incorrect.">
            <a:extLst>
              <a:ext uri="{FF2B5EF4-FFF2-40B4-BE49-F238E27FC236}">
                <a16:creationId xmlns:a16="http://schemas.microsoft.com/office/drawing/2014/main" id="{CC59F1FB-EC21-B1EB-9A44-EEC09BEDB5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19" y="135939"/>
            <a:ext cx="1228725" cy="1228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5C1A57-660E-2BD3-56B8-546A78B0CD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8800" y="182880"/>
            <a:ext cx="2514600" cy="91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49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Blue">
    <p:bg>
      <p:bgPr>
        <a:gradFill>
          <a:gsLst>
            <a:gs pos="66000">
              <a:srgbClr val="024731"/>
            </a:gs>
            <a:gs pos="0">
              <a:srgbClr val="037B5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24419" y="1912267"/>
            <a:ext cx="10943167" cy="2636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7200" b="1" spc="-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4"/>
          <p:cNvCxnSpPr/>
          <p:nvPr/>
        </p:nvCxnSpPr>
        <p:spPr>
          <a:xfrm>
            <a:off x="624419" y="5848350"/>
            <a:ext cx="10943167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logo with a globe and a torch&#10;&#10;AI-generated content may be incorrect.">
            <a:extLst>
              <a:ext uri="{FF2B5EF4-FFF2-40B4-BE49-F238E27FC236}">
                <a16:creationId xmlns:a16="http://schemas.microsoft.com/office/drawing/2014/main" id="{660C743C-23F0-CBBA-1C55-67AE737B84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19" y="135939"/>
            <a:ext cx="1228725" cy="12287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BDCCBE-3B6F-0D5B-2B74-BAE185799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5550" y="135939"/>
            <a:ext cx="20002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6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624416" y="1702080"/>
            <a:ext cx="10944000" cy="35424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7200" b="1" spc="-200">
                <a:solidFill>
                  <a:srgbClr val="037B5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24419" y="5315698"/>
            <a:ext cx="7184597" cy="79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rgbClr val="928B8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6B8ED-7D53-8436-B62D-D16462E44A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8400" y="152400"/>
            <a:ext cx="1996189" cy="72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3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Blu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624420" y="1989288"/>
            <a:ext cx="4425969" cy="32329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6000" b="1" spc="-200">
                <a:solidFill>
                  <a:srgbClr val="037B5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24420" y="5438088"/>
            <a:ext cx="4425969" cy="5832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rgbClr val="928B8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99016" y="180000"/>
            <a:ext cx="6172923" cy="64980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fi-FI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FF697D-D9D7-CC9E-43CF-0896BC386E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08343"/>
            <a:ext cx="1996189" cy="72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6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24419" y="318135"/>
            <a:ext cx="10943167" cy="11957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85000"/>
              </a:lnSpc>
              <a:defRPr sz="3600" b="1" spc="-100">
                <a:solidFill>
                  <a:srgbClr val="037B5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4419" y="1513934"/>
            <a:ext cx="10943165" cy="40033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2100" b="1">
                <a:latin typeface="+mj-lt"/>
              </a:defRPr>
            </a:lvl1pPr>
            <a:lvl2pPr marL="237600" indent="-212400">
              <a:buFont typeface="Arial"/>
              <a:buChar char="•"/>
              <a:defRPr sz="2000">
                <a:latin typeface="Georgia"/>
              </a:defRPr>
            </a:lvl2pPr>
            <a:lvl3pPr marL="460800" indent="-230400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>
              <a:buFont typeface="Courier New"/>
              <a:buChar char="o"/>
              <a:defRPr sz="13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2BCF075E-A8C2-47AB-A7ED-34362A12A22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DB5839B5-9837-4F45-B555-1CA55A55DD6A}" type="slidenum">
              <a:rPr lang="en-US" smtClean="0"/>
              <a:t>‹#›</a:t>
            </a:fld>
            <a:endParaRPr lang="en-US"/>
          </a:p>
        </p:txBody>
      </p:sp>
      <p:cxnSp>
        <p:nvCxnSpPr>
          <p:cNvPr id="34" name="Straight Connector 4"/>
          <p:cNvCxnSpPr/>
          <p:nvPr/>
        </p:nvCxnSpPr>
        <p:spPr>
          <a:xfrm>
            <a:off x="624419" y="5847608"/>
            <a:ext cx="10943167" cy="0"/>
          </a:xfrm>
          <a:prstGeom prst="line">
            <a:avLst/>
          </a:prstGeom>
          <a:ln w="12700" cmpd="sng">
            <a:solidFill>
              <a:srgbClr val="037B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BF237AE8-3C29-E05A-3390-962E40D79E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1188"/>
            <a:ext cx="9171295" cy="1600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C3002B-EDB3-8646-3B94-7C3457CAFA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2200" y="213605"/>
            <a:ext cx="1996189" cy="72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4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17744" y="318135"/>
            <a:ext cx="10949840" cy="11957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85000"/>
              </a:lnSpc>
              <a:defRPr lang="en-US" sz="3600" b="1" spc="-100" dirty="0">
                <a:solidFill>
                  <a:srgbClr val="037B56"/>
                </a:solidFill>
              </a:defRPr>
            </a:lvl1pPr>
          </a:lstStyle>
          <a:p>
            <a:pPr lvl="0" algn="l">
              <a:lnSpc>
                <a:spcPct val="8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7746" y="1513934"/>
            <a:ext cx="5317439" cy="40033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2100" b="1">
                <a:latin typeface="+mj-lt"/>
              </a:defRPr>
            </a:lvl1pPr>
            <a:lvl2pPr marL="237600" indent="-212400">
              <a:buFont typeface="Arial"/>
              <a:buChar char="•"/>
              <a:defRPr sz="2000">
                <a:latin typeface="Georgia"/>
              </a:defRPr>
            </a:lvl2pPr>
            <a:lvl3pPr marL="460800" indent="-230400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>
              <a:buFont typeface="Courier New"/>
              <a:buChar char="o"/>
              <a:defRPr sz="13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0" name="Content Placeholder 10"/>
          <p:cNvSpPr>
            <a:spLocks noGrp="1"/>
          </p:cNvSpPr>
          <p:nvPr>
            <p:ph sz="quarter" idx="18"/>
          </p:nvPr>
        </p:nvSpPr>
        <p:spPr>
          <a:xfrm>
            <a:off x="6250147" y="1513934"/>
            <a:ext cx="5317439" cy="40033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2100" b="1">
                <a:latin typeface="+mj-lt"/>
              </a:defRPr>
            </a:lvl1pPr>
            <a:lvl2pPr marL="237600" indent="-212400">
              <a:buFont typeface="Arial"/>
              <a:buChar char="•"/>
              <a:defRPr sz="2000">
                <a:latin typeface="Georgia"/>
              </a:defRPr>
            </a:lvl2pPr>
            <a:lvl3pPr marL="460800" indent="-230400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>
              <a:buFont typeface="Courier New"/>
              <a:buChar char="o"/>
              <a:defRPr sz="13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10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fld id="{2BCF075E-A8C2-47AB-A7ED-34362A12A22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1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DB5839B5-9837-4F45-B555-1CA55A55DD6A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4"/>
          <p:cNvCxnSpPr/>
          <p:nvPr/>
        </p:nvCxnSpPr>
        <p:spPr>
          <a:xfrm>
            <a:off x="624419" y="5847608"/>
            <a:ext cx="10943167" cy="0"/>
          </a:xfrm>
          <a:prstGeom prst="line">
            <a:avLst/>
          </a:prstGeom>
          <a:ln w="12700" cmpd="sng">
            <a:solidFill>
              <a:srgbClr val="037B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78FD9A3-E7B5-8E42-796F-638F8D585E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2200" y="213605"/>
            <a:ext cx="1996189" cy="72836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D593A45-8B86-8FE2-B1F3-6EAFDEF98F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1" y="5257800"/>
            <a:ext cx="917129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0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844" y="577789"/>
            <a:ext cx="10363200" cy="1470025"/>
          </a:xfrm>
        </p:spPr>
        <p:txBody>
          <a:bodyPr/>
          <a:lstStyle>
            <a:lvl1pPr algn="l">
              <a:defRPr lang="en-US" sz="3600" b="1" kern="1200" spc="-100" dirty="0">
                <a:solidFill>
                  <a:srgbClr val="037B56"/>
                </a:solidFill>
                <a:latin typeface="+mj-lt"/>
                <a:ea typeface="ＭＳ Ｐゴシック" charset="0"/>
                <a:cs typeface="MS PGothic" pitchFamily="34" charset="-128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F075E-A8C2-47AB-A7ED-34362A12A22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39B5-9837-4F45-B555-1CA55A55DD6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2">
            <a:extLst>
              <a:ext uri="{FF2B5EF4-FFF2-40B4-BE49-F238E27FC236}">
                <a16:creationId xmlns:a16="http://schemas.microsoft.com/office/drawing/2014/main" id="{A0DE9DFE-9456-02A0-243F-76CABB9EDD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1" y="5257800"/>
            <a:ext cx="9171295" cy="1600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CF3193-BD8A-1E67-C6E3-73E107028C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2200" y="213605"/>
            <a:ext cx="1996189" cy="72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20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F075E-A8C2-47AB-A7ED-34362A12A22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839B5-9837-4F45-B555-1CA55A55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0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742608" y="6021288"/>
            <a:ext cx="4826000" cy="15875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>
          <a:xfrm>
            <a:off x="6742608" y="6180039"/>
            <a:ext cx="4826000" cy="18573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F075E-A8C2-47AB-A7ED-34362A12A22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742608" y="6365777"/>
            <a:ext cx="4826000" cy="161926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839B5-9837-4F45-B555-1CA55A55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7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MS PGothic" pitchFamily="34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MS PGothic" pitchFamily="34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8E7F2A9-A559-B6E6-9F23-D8C690B36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419" y="1700808"/>
            <a:ext cx="10943167" cy="3542400"/>
          </a:xfrm>
        </p:spPr>
        <p:txBody>
          <a:bodyPr/>
          <a:lstStyle/>
          <a:p>
            <a:r>
              <a:rPr lang="en-US" dirty="0"/>
              <a:t>HEP </a:t>
            </a:r>
            <a:r>
              <a:rPr lang="en-US" dirty="0" err="1"/>
              <a:t>InP</a:t>
            </a:r>
            <a:r>
              <a:rPr lang="en-US" dirty="0"/>
              <a:t> Thin Films Update</a:t>
            </a:r>
            <a:br>
              <a:rPr lang="en-US" dirty="0"/>
            </a:br>
            <a:r>
              <a:rPr lang="en-US" dirty="0"/>
              <a:t>September 15, 2026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610FA24-963A-5BA8-930E-3E780E165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419" y="5315698"/>
            <a:ext cx="7327227" cy="792000"/>
          </a:xfrm>
        </p:spPr>
        <p:txBody>
          <a:bodyPr/>
          <a:lstStyle/>
          <a:p>
            <a:r>
              <a:rPr lang="en-US" dirty="0"/>
              <a:t>Richville Fagaragan </a:t>
            </a:r>
          </a:p>
        </p:txBody>
      </p:sp>
    </p:spTree>
    <p:extLst>
      <p:ext uri="{BB962C8B-B14F-4D97-AF65-F5344CB8AC3E}">
        <p14:creationId xmlns:p14="http://schemas.microsoft.com/office/powerpoint/2010/main" val="235479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A4161-A596-D155-D388-2011047AD4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Arrhenius Plot - CLS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4B640-3DBB-CE85-18A2-49976B8AD8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05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37B487-288B-2D62-90CB-BE191521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03" y="863181"/>
            <a:ext cx="11405017" cy="57025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32F1C2-23DE-7757-8D34-4C7D9CE879EF}"/>
                  </a:ext>
                </a:extLst>
              </p:cNvPr>
              <p:cNvSpPr txBox="1"/>
              <p:nvPr/>
            </p:nvSpPr>
            <p:spPr>
              <a:xfrm>
                <a:off x="6700000" y="2612036"/>
                <a:ext cx="200677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𝟏𝟗𝟖𝟕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𝒆𝑽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32F1C2-23DE-7757-8D34-4C7D9CE87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000" y="2612036"/>
                <a:ext cx="2006770" cy="307777"/>
              </a:xfrm>
              <a:prstGeom prst="rect">
                <a:avLst/>
              </a:prstGeom>
              <a:blipFill>
                <a:blip r:embed="rId3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692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43CA3-322D-4CDC-A5A5-E0EB84481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91" y="1143189"/>
            <a:ext cx="11886217" cy="457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88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72C051-9196-0747-F6A6-5C9DC96E0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91" y="1143189"/>
            <a:ext cx="11886217" cy="457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54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0C056-CBD2-E346-5306-82B3DBE1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B303B-4C34-AC8B-6A85-070A2AFA59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Arrhenius Plot - DLS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FB896-B9DE-8066-844D-CF75C5CE20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8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1D5B7-DF50-AD02-9E32-2F33A8791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1010-33F8-80F1-9642-66CB1148CA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F01966-C24A-8A27-5618-B4C59F471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7789"/>
            <a:ext cx="12192000" cy="6096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0402779-D5A5-E845-718C-502B71F0033D}"/>
                  </a:ext>
                </a:extLst>
              </p:cNvPr>
              <p:cNvSpPr txBox="1"/>
              <p:nvPr/>
            </p:nvSpPr>
            <p:spPr>
              <a:xfrm>
                <a:off x="7646593" y="1893925"/>
                <a:ext cx="200677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𝟏𝟗𝟖𝟕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𝒆𝑽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0402779-D5A5-E845-718C-502B71F00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593" y="1893925"/>
                <a:ext cx="2006770" cy="307777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8231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A0648-B56B-B640-3916-801394DF6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9FD374-9DA3-1475-FC1B-0E639F111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9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7433C-C1F5-CB36-E101-BEA4B194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78CFED-E2B2-FA8A-15C6-E6943F980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16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F2295-9C6A-DB24-26A0-8657F2901E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3A81B-CB1D-F459-7C51-BC26364E5C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83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797A4-422A-F423-288F-59CDFDBAE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EA351C-BB16-33A7-B51B-228C94663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3818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D032B8-FF65-686E-D5A1-2A62B3515BF8}"/>
              </a:ext>
            </a:extLst>
          </p:cNvPr>
          <p:cNvSpPr txBox="1"/>
          <p:nvPr/>
        </p:nvSpPr>
        <p:spPr>
          <a:xfrm>
            <a:off x="3439949" y="568519"/>
            <a:ext cx="291588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CLS Light On, Trap On (Linear) </a:t>
            </a:r>
          </a:p>
        </p:txBody>
      </p:sp>
    </p:spTree>
    <p:extLst>
      <p:ext uri="{BB962C8B-B14F-4D97-AF65-F5344CB8AC3E}">
        <p14:creationId xmlns:p14="http://schemas.microsoft.com/office/powerpoint/2010/main" val="52320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2C0CC-1667-8665-642A-697D98E92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29FC83-0922-BCBC-0D7C-D11EBA983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5" y="0"/>
            <a:ext cx="1063561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044425-30AE-4C6E-7E25-2FEE8901CEFA}"/>
              </a:ext>
            </a:extLst>
          </p:cNvPr>
          <p:cNvSpPr txBox="1"/>
          <p:nvPr/>
        </p:nvSpPr>
        <p:spPr>
          <a:xfrm>
            <a:off x="3439949" y="568519"/>
            <a:ext cx="41225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CLS Light On, Trap On (Log)</a:t>
            </a:r>
          </a:p>
        </p:txBody>
      </p:sp>
    </p:spTree>
    <p:extLst>
      <p:ext uri="{BB962C8B-B14F-4D97-AF65-F5344CB8AC3E}">
        <p14:creationId xmlns:p14="http://schemas.microsoft.com/office/powerpoint/2010/main" val="3961497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B3AE9-DA0C-FAD2-BF87-3FAFD8810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434FBA-3DB1-8CB2-5D9B-C1CAE1076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5521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80120E-AE84-DE15-AB10-3DC789EDBACF}"/>
              </a:ext>
            </a:extLst>
          </p:cNvPr>
          <p:cNvSpPr txBox="1"/>
          <p:nvPr/>
        </p:nvSpPr>
        <p:spPr>
          <a:xfrm>
            <a:off x="3439949" y="568519"/>
            <a:ext cx="291588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CLS Light On, Trap Off (Linear) </a:t>
            </a:r>
          </a:p>
        </p:txBody>
      </p:sp>
    </p:spTree>
    <p:extLst>
      <p:ext uri="{BB962C8B-B14F-4D97-AF65-F5344CB8AC3E}">
        <p14:creationId xmlns:p14="http://schemas.microsoft.com/office/powerpoint/2010/main" val="3001972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3C19A-2362-028A-30D7-80E3F272D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D32120-635A-D4AE-5E5F-36B4A885A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5654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603D72-1E19-31D4-C4E1-F3330D1BEFBF}"/>
              </a:ext>
            </a:extLst>
          </p:cNvPr>
          <p:cNvSpPr txBox="1"/>
          <p:nvPr/>
        </p:nvSpPr>
        <p:spPr>
          <a:xfrm>
            <a:off x="3439949" y="568519"/>
            <a:ext cx="41225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CLS Light On, Trap Off (Log)</a:t>
            </a:r>
          </a:p>
        </p:txBody>
      </p:sp>
    </p:spTree>
    <p:extLst>
      <p:ext uri="{BB962C8B-B14F-4D97-AF65-F5344CB8AC3E}">
        <p14:creationId xmlns:p14="http://schemas.microsoft.com/office/powerpoint/2010/main" val="1375255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F490A4-1386-A954-EF34-063A505C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22" y="1064251"/>
            <a:ext cx="10800036" cy="54000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55581B-B8FA-EAC0-A884-ABEC0F7BF5D7}"/>
                  </a:ext>
                </a:extLst>
              </p:cNvPr>
              <p:cNvSpPr txBox="1"/>
              <p:nvPr/>
            </p:nvSpPr>
            <p:spPr>
              <a:xfrm>
                <a:off x="6999955" y="3610372"/>
                <a:ext cx="200677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𝟔𝟗𝟔𝟔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𝒆𝑽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55581B-B8FA-EAC0-A884-ABEC0F7BF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955" y="3610372"/>
                <a:ext cx="2006770" cy="307777"/>
              </a:xfrm>
              <a:prstGeom prst="rect">
                <a:avLst/>
              </a:prstGeom>
              <a:blipFill>
                <a:blip r:embed="rId3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F11DCAA-E822-CAEA-31B1-B0BC8416E8FF}"/>
              </a:ext>
            </a:extLst>
          </p:cNvPr>
          <p:cNvSpPr txBox="1"/>
          <p:nvPr/>
        </p:nvSpPr>
        <p:spPr>
          <a:xfrm>
            <a:off x="857922" y="343667"/>
            <a:ext cx="18791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CLS</a:t>
            </a:r>
          </a:p>
        </p:txBody>
      </p:sp>
    </p:spTree>
    <p:extLst>
      <p:ext uri="{BB962C8B-B14F-4D97-AF65-F5344CB8AC3E}">
        <p14:creationId xmlns:p14="http://schemas.microsoft.com/office/powerpoint/2010/main" val="1036325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9F6A40-249A-523E-09B5-839F94A85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6EDEC0-36D7-486F-D0FC-9C49ED78B551}"/>
              </a:ext>
            </a:extLst>
          </p:cNvPr>
          <p:cNvSpPr txBox="1"/>
          <p:nvPr/>
        </p:nvSpPr>
        <p:spPr>
          <a:xfrm>
            <a:off x="857922" y="343667"/>
            <a:ext cx="18791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CLS</a:t>
            </a:r>
          </a:p>
        </p:txBody>
      </p:sp>
    </p:spTree>
    <p:extLst>
      <p:ext uri="{BB962C8B-B14F-4D97-AF65-F5344CB8AC3E}">
        <p14:creationId xmlns:p14="http://schemas.microsoft.com/office/powerpoint/2010/main" val="2645044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DC18DC-3DE3-E8B1-B553-675C946C2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039447-7123-811B-75C1-0375F1B17512}"/>
              </a:ext>
            </a:extLst>
          </p:cNvPr>
          <p:cNvSpPr txBox="1"/>
          <p:nvPr/>
        </p:nvSpPr>
        <p:spPr>
          <a:xfrm>
            <a:off x="857922" y="343667"/>
            <a:ext cx="18791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CLS</a:t>
            </a:r>
          </a:p>
        </p:txBody>
      </p:sp>
    </p:spTree>
    <p:extLst>
      <p:ext uri="{BB962C8B-B14F-4D97-AF65-F5344CB8AC3E}">
        <p14:creationId xmlns:p14="http://schemas.microsoft.com/office/powerpoint/2010/main" val="3908176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DDC56-B16F-B09E-B602-FDC548242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2F85B7-66C9-D00E-DE53-F93F8DFA3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1736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061BA7-A91B-530A-BE14-1E880BA694D1}"/>
              </a:ext>
            </a:extLst>
          </p:cNvPr>
          <p:cNvSpPr txBox="1"/>
          <p:nvPr/>
        </p:nvSpPr>
        <p:spPr>
          <a:xfrm>
            <a:off x="3439949" y="568519"/>
            <a:ext cx="291588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DLS Light On, Trap On (Linear) </a:t>
            </a:r>
          </a:p>
        </p:txBody>
      </p:sp>
    </p:spTree>
    <p:extLst>
      <p:ext uri="{BB962C8B-B14F-4D97-AF65-F5344CB8AC3E}">
        <p14:creationId xmlns:p14="http://schemas.microsoft.com/office/powerpoint/2010/main" val="2730808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8114-D35D-349F-6CF3-7FC8D094B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513FD6-BB70-7C22-0099-ABD826EB7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6482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18BDC9-6EC9-FCB1-09D2-D50E0C2A4AFE}"/>
              </a:ext>
            </a:extLst>
          </p:cNvPr>
          <p:cNvSpPr txBox="1"/>
          <p:nvPr/>
        </p:nvSpPr>
        <p:spPr>
          <a:xfrm>
            <a:off x="3439949" y="568519"/>
            <a:ext cx="41225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DLS Light On, Trap On (Log)</a:t>
            </a:r>
          </a:p>
        </p:txBody>
      </p:sp>
    </p:spTree>
    <p:extLst>
      <p:ext uri="{BB962C8B-B14F-4D97-AF65-F5344CB8AC3E}">
        <p14:creationId xmlns:p14="http://schemas.microsoft.com/office/powerpoint/2010/main" val="4164033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25AEB-EB74-7167-BFAE-21D4F863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3157BB-72ED-D6AC-9F6A-AD72F5012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1454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0503B8-6605-ECB3-990D-E2FFE2FE3161}"/>
              </a:ext>
            </a:extLst>
          </p:cNvPr>
          <p:cNvSpPr txBox="1"/>
          <p:nvPr/>
        </p:nvSpPr>
        <p:spPr>
          <a:xfrm>
            <a:off x="3439949" y="568519"/>
            <a:ext cx="291588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DLS Light On, Trap Off (Linear) </a:t>
            </a:r>
          </a:p>
        </p:txBody>
      </p:sp>
    </p:spTree>
    <p:extLst>
      <p:ext uri="{BB962C8B-B14F-4D97-AF65-F5344CB8AC3E}">
        <p14:creationId xmlns:p14="http://schemas.microsoft.com/office/powerpoint/2010/main" val="1213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E31C7-9BE8-E41C-2B8B-F9C601BBC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F305D9-91EC-C7DA-ED84-95EFF26E7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3818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B1E1A2-1C13-4364-8B06-469D12FB7491}"/>
              </a:ext>
            </a:extLst>
          </p:cNvPr>
          <p:cNvSpPr txBox="1"/>
          <p:nvPr/>
        </p:nvSpPr>
        <p:spPr>
          <a:xfrm>
            <a:off x="3439949" y="568519"/>
            <a:ext cx="41225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DLS Light On, Trap Off (Log)</a:t>
            </a:r>
          </a:p>
        </p:txBody>
      </p:sp>
    </p:spTree>
    <p:extLst>
      <p:ext uri="{BB962C8B-B14F-4D97-AF65-F5344CB8AC3E}">
        <p14:creationId xmlns:p14="http://schemas.microsoft.com/office/powerpoint/2010/main" val="2647712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91AC8-16D8-9628-F2E9-28FA9730A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4F32705-0B96-336C-80D4-BD13EAF2222D}"/>
              </a:ext>
            </a:extLst>
          </p:cNvPr>
          <p:cNvSpPr txBox="1"/>
          <p:nvPr/>
        </p:nvSpPr>
        <p:spPr>
          <a:xfrm>
            <a:off x="857922" y="343667"/>
            <a:ext cx="18791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DLS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FB3ED4-712F-12B6-A712-4701214C0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12192000" cy="6096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A356FB-9597-EF7B-59B9-6326E0FEFA55}"/>
                  </a:ext>
                </a:extLst>
              </p:cNvPr>
              <p:cNvSpPr txBox="1"/>
              <p:nvPr/>
            </p:nvSpPr>
            <p:spPr>
              <a:xfrm>
                <a:off x="7640456" y="2563256"/>
                <a:ext cx="200677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𝟔𝟗𝟔𝟔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𝒆𝑽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A356FB-9597-EF7B-59B9-6326E0FEFA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456" y="2563256"/>
                <a:ext cx="2006770" cy="307777"/>
              </a:xfrm>
              <a:prstGeom prst="rect">
                <a:avLst/>
              </a:prstGeom>
              <a:blipFill>
                <a:blip r:embed="rId3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3276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F601C-4BF4-A763-2DDB-10354BAED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2B7A4D-1EEC-D9E0-25C9-D78D01A30422}"/>
              </a:ext>
            </a:extLst>
          </p:cNvPr>
          <p:cNvSpPr txBox="1"/>
          <p:nvPr/>
        </p:nvSpPr>
        <p:spPr>
          <a:xfrm>
            <a:off x="857922" y="343667"/>
            <a:ext cx="18791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DLS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173FF5-1EE3-5A0B-A679-F9BD1C62A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48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FACED-ED24-4A0A-B1FD-CEDCE82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166856-6554-901D-6D5E-4BA6038FC1C8}"/>
              </a:ext>
            </a:extLst>
          </p:cNvPr>
          <p:cNvSpPr txBox="1"/>
          <p:nvPr/>
        </p:nvSpPr>
        <p:spPr>
          <a:xfrm>
            <a:off x="857922" y="343667"/>
            <a:ext cx="18791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/>
              <a:t>DLS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82DDD0-6624-2DF8-1094-28F4B8880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27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7F824-3051-BB12-6BB5-A65ECF107F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Original Arrhenius Plot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D3913-FA61-F921-BC26-E225039382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52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7348-46DB-20B4-50A9-125D7581EF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Python Script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1C221-98FC-99B0-23A3-461F5436C4A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Based on ‘</a:t>
            </a:r>
            <a:r>
              <a:rPr lang="en-US" dirty="0" err="1"/>
              <a:t>IvsT</a:t>
            </a:r>
            <a:r>
              <a:rPr lang="en-US" dirty="0"/>
              <a:t>_&lt;node&gt;_T&lt;temp&gt;_VHV&lt;value&gt;.csv’</a:t>
            </a:r>
          </a:p>
          <a:p>
            <a:pPr marL="580500" lvl="1" indent="-342900">
              <a:buFont typeface="Arial" panose="020B0604020202020204" pitchFamily="34" charset="0"/>
              <a:buChar char="•"/>
            </a:pPr>
            <a:r>
              <a:rPr lang="en-US" dirty="0"/>
              <a:t>Temp such as -15.0000 or 15.0000</a:t>
            </a:r>
          </a:p>
          <a:p>
            <a:pPr marL="580500" lvl="1" indent="-342900">
              <a:buFont typeface="Arial" panose="020B0604020202020204" pitchFamily="34" charset="0"/>
              <a:buChar char="•"/>
            </a:pPr>
            <a:r>
              <a:rPr lang="en-US" dirty="0"/>
              <a:t>VHV such as 100 or 600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Parses the filename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Compute the Arrhenius fit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C15555-60F9-0629-5DBB-555556E7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245" y="2648439"/>
            <a:ext cx="6017471" cy="286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68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EA550-095B-A04C-0E0D-E7622EF250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F6D4F-B151-D206-3CC2-6C1DC0387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97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337B1-8AEA-CB1D-EA52-792AC1EB2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494D2A-E42E-3090-4B8A-811D94321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39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B5753-0E6E-DD2A-99E7-5B4C865AE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40080E-7A92-43B8-EDB9-7E4A73771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384"/>
            <a:ext cx="12192000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76885"/>
      </p:ext>
    </p:extLst>
  </p:cSld>
  <p:clrMapOvr>
    <a:masterClrMapping/>
  </p:clrMapOvr>
</p:sld>
</file>

<file path=ppt/theme/theme1.xml><?xml version="1.0" encoding="utf-8"?>
<a:theme xmlns:a="http://schemas.openxmlformats.org/drawingml/2006/main" name="AALTO_FI">
  <a:themeElements>
    <a:clrScheme name="Aalto-yliopisto">
      <a:dk1>
        <a:sysClr val="windowText" lastClr="000000"/>
      </a:dk1>
      <a:lt1>
        <a:sysClr val="window" lastClr="FFFFFF"/>
      </a:lt1>
      <a:dk2>
        <a:srgbClr val="005EB8"/>
      </a:dk2>
      <a:lt2>
        <a:srgbClr val="8C857B"/>
      </a:lt2>
      <a:accent1>
        <a:srgbClr val="FFCD00"/>
      </a:accent1>
      <a:accent2>
        <a:srgbClr val="EF3340"/>
      </a:accent2>
      <a:accent3>
        <a:srgbClr val="005EB8"/>
      </a:accent3>
      <a:accent4>
        <a:srgbClr val="8C857B"/>
      </a:accent4>
      <a:accent5>
        <a:srgbClr val="7D55C7"/>
      </a:accent5>
      <a:accent6>
        <a:srgbClr val="00965E"/>
      </a:accent6>
      <a:hlink>
        <a:srgbClr val="000000"/>
      </a:hlink>
      <a:folHlink>
        <a:srgbClr val="928B81"/>
      </a:folHlink>
    </a:clrScheme>
    <a:fontScheme name="Aalto-yliopis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b="1"/>
        </a:defPPr>
      </a:lstStyle>
    </a:txDef>
  </a:objectDefaults>
  <a:extraClrSchemeLst/>
  <a:extLst>
    <a:ext uri="{05A4C25C-085E-4340-85A3-A5531E510DB2}">
      <thm15:themeFamily xmlns:thm15="http://schemas.microsoft.com/office/thememl/2012/main" name="UHM Engineering Template 2 with Seal.potx" id="{5031E010-0931-4B98-830F-C32434B3B691}" vid="{C5DB82BC-82FC-4137-9817-0EDBF3B4EC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UHM Engineering Template 2</Template>
  <TotalTime>225</TotalTime>
  <Words>161</Words>
  <Application>Microsoft Office PowerPoint</Application>
  <PresentationFormat>Widescreen</PresentationFormat>
  <Paragraphs>30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Cambria Math</vt:lpstr>
      <vt:lpstr>Courier New</vt:lpstr>
      <vt:lpstr>Georgia</vt:lpstr>
      <vt:lpstr>Lucida Grande</vt:lpstr>
      <vt:lpstr>AALTO_FI</vt:lpstr>
      <vt:lpstr>HEP InP Thin Films Update September 15, 2026</vt:lpstr>
      <vt:lpstr>Arrhenius Plot - CLS </vt:lpstr>
      <vt:lpstr>PowerPoint Presentation</vt:lpstr>
      <vt:lpstr>PowerPoint Presentation</vt:lpstr>
      <vt:lpstr>PowerPoint Presentation</vt:lpstr>
      <vt:lpstr>Arrhenius Plot - DLS</vt:lpstr>
      <vt:lpstr>PowerPoint Presentation</vt:lpstr>
      <vt:lpstr>PowerPoint Presentation</vt:lpstr>
      <vt:lpstr>PowerPoint Presentation</vt:lpstr>
      <vt:lpstr>Backup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Original Arrhenius Plot </vt:lpstr>
      <vt:lpstr>Python Script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Richville Fagaragan</dc:creator>
  <cp:lastModifiedBy>Richville Fagaragan</cp:lastModifiedBy>
  <cp:revision>14</cp:revision>
  <dcterms:created xsi:type="dcterms:W3CDTF">2026-09-07T23:50:59Z</dcterms:created>
  <dcterms:modified xsi:type="dcterms:W3CDTF">2026-09-15T18:59:38Z</dcterms:modified>
</cp:coreProperties>
</file>