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3" r:id="rId3"/>
    <p:sldId id="271" r:id="rId4"/>
    <p:sldId id="272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70" r:id="rId17"/>
    <p:sldId id="274" r:id="rId18"/>
    <p:sldId id="276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78630"/>
  </p:normalViewPr>
  <p:slideViewPr>
    <p:cSldViewPr snapToGrid="0" snapToObjects="1">
      <p:cViewPr varScale="1">
        <p:scale>
          <a:sx n="98" d="100"/>
          <a:sy n="98" d="100"/>
        </p:scale>
        <p:origin x="448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1554480"/>
            <a:ext cx="9601200" cy="5695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dirty="0">
                <a:solidFill>
                  <a:srgbClr val="121212"/>
                </a:solidFill>
                <a:latin typeface="Red Hat Display"/>
              </a:rPr>
              <a:t>Trustworthy AI</a:t>
            </a:r>
            <a:r>
              <a:rPr lang="en-US" sz="3400" b="1" dirty="0">
                <a:solidFill>
                  <a:srgbClr val="121212"/>
                </a:solidFill>
                <a:latin typeface="Red Hat Display"/>
              </a:rPr>
              <a:t> kickoff</a:t>
            </a:r>
            <a:endParaRPr sz="3400" b="1" dirty="0">
              <a:solidFill>
                <a:srgbClr val="121212"/>
              </a:solidFill>
              <a:latin typeface="Red Hat Display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8368" y="3657600"/>
            <a:ext cx="2743200" cy="64008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3931920"/>
            <a:ext cx="9601200" cy="384914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2000" b="1" dirty="0">
                <a:solidFill>
                  <a:srgbClr val="C5050C"/>
                </a:solidFill>
                <a:latin typeface="Red Hat Display"/>
              </a:rPr>
              <a:t>Wisconsin RISE-AI · </a:t>
            </a:r>
            <a:r>
              <a:rPr lang="en-US" sz="2000" b="1" dirty="0">
                <a:solidFill>
                  <a:srgbClr val="C5050C"/>
                </a:solidFill>
                <a:latin typeface="Red Hat Display"/>
              </a:rPr>
              <a:t>Focus Area / </a:t>
            </a:r>
            <a:r>
              <a:rPr sz="2000" b="1" dirty="0">
                <a:solidFill>
                  <a:srgbClr val="C5050C"/>
                </a:solidFill>
                <a:latin typeface="Red Hat Display"/>
              </a:rPr>
              <a:t>Working Group </a:t>
            </a:r>
            <a:r>
              <a:rPr lang="en-US" sz="2000" b="1" dirty="0">
                <a:solidFill>
                  <a:srgbClr val="C5050C"/>
                </a:solidFill>
                <a:latin typeface="Red Hat Display"/>
              </a:rPr>
              <a:t>Kickoff</a:t>
            </a:r>
            <a:endParaRPr sz="2000" b="1" dirty="0">
              <a:solidFill>
                <a:srgbClr val="C5050C"/>
              </a:solidFill>
              <a:latin typeface="Red Hat Display"/>
            </a:endParaRPr>
          </a:p>
        </p:txBody>
      </p:sp>
      <p:pic>
        <p:nvPicPr>
          <p:cNvPr id="6" name="Picture 5" descr="uw-crest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4160" y="4206240"/>
            <a:ext cx="1221388" cy="19202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C5BA2-1C8E-FAD5-FD37-12AEB1800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235642-31BA-E867-9747-70EFCE971D9A}"/>
              </a:ext>
            </a:extLst>
          </p:cNvPr>
          <p:cNvSpPr txBox="1"/>
          <p:nvPr/>
        </p:nvSpPr>
        <p:spPr>
          <a:xfrm>
            <a:off x="457200" y="603503"/>
            <a:ext cx="11274552" cy="487954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900" b="1" dirty="0">
                <a:solidFill>
                  <a:srgbClr val="121212"/>
                </a:solidFill>
                <a:latin typeface="Red Hat Display"/>
              </a:rPr>
              <a:t>Problem solved</a:t>
            </a:r>
            <a:endParaRPr sz="2900" b="1" dirty="0">
              <a:solidFill>
                <a:srgbClr val="121212"/>
              </a:solidFill>
              <a:latin typeface="Red Hat Display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58033D-3D01-152A-A9DE-B6222693A324}"/>
              </a:ext>
            </a:extLst>
          </p:cNvPr>
          <p:cNvSpPr/>
          <p:nvPr/>
        </p:nvSpPr>
        <p:spPr>
          <a:xfrm>
            <a:off x="457200" y="1261872"/>
            <a:ext cx="2011680" cy="50292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5F0B09-CF7E-4149-8F39-E973E94B5CD4}"/>
              </a:ext>
            </a:extLst>
          </p:cNvPr>
          <p:cNvSpPr txBox="1"/>
          <p:nvPr/>
        </p:nvSpPr>
        <p:spPr>
          <a:xfrm>
            <a:off x="11430000" y="6446520"/>
            <a:ext cx="640080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45454"/>
                </a:solidFill>
                <a:latin typeface="Red Hat Text"/>
              </a:rPr>
              <a:t>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761F58-0D4B-6DC2-F90D-1E8056D8B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15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23D1E-958C-A78C-A0EE-27D58A5E5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6D647E-5747-4EEE-C535-E5BB4CEEDCFB}"/>
              </a:ext>
            </a:extLst>
          </p:cNvPr>
          <p:cNvSpPr txBox="1"/>
          <p:nvPr/>
        </p:nvSpPr>
        <p:spPr>
          <a:xfrm>
            <a:off x="457200" y="274320"/>
            <a:ext cx="11274552" cy="2346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C5050C"/>
                </a:solidFill>
                <a:latin typeface="Red Hat Text"/>
              </a:rPr>
              <a:t>An example</a:t>
            </a:r>
            <a:endParaRPr sz="1200" b="1" dirty="0">
              <a:solidFill>
                <a:srgbClr val="C5050C"/>
              </a:solidFill>
              <a:latin typeface="Red Hat Tex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0E1AB1-E84F-F85F-2DC3-B21609B11856}"/>
              </a:ext>
            </a:extLst>
          </p:cNvPr>
          <p:cNvSpPr txBox="1"/>
          <p:nvPr/>
        </p:nvSpPr>
        <p:spPr>
          <a:xfrm>
            <a:off x="457200" y="603503"/>
            <a:ext cx="11274552" cy="487954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900" b="1" dirty="0">
                <a:solidFill>
                  <a:srgbClr val="121212"/>
                </a:solidFill>
                <a:latin typeface="Red Hat Display"/>
              </a:rPr>
              <a:t>Dogfooding</a:t>
            </a:r>
            <a:endParaRPr sz="2900" b="1" dirty="0">
              <a:solidFill>
                <a:srgbClr val="121212"/>
              </a:solidFill>
              <a:latin typeface="Red Hat Display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EAC411-6497-BD5E-1618-E9640DF9000C}"/>
              </a:ext>
            </a:extLst>
          </p:cNvPr>
          <p:cNvSpPr/>
          <p:nvPr/>
        </p:nvSpPr>
        <p:spPr>
          <a:xfrm>
            <a:off x="457200" y="1261872"/>
            <a:ext cx="2011680" cy="50292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9CB43C-D948-6E22-0CF6-00F127F57385}"/>
              </a:ext>
            </a:extLst>
          </p:cNvPr>
          <p:cNvSpPr txBox="1"/>
          <p:nvPr/>
        </p:nvSpPr>
        <p:spPr>
          <a:xfrm>
            <a:off x="11430000" y="6446520"/>
            <a:ext cx="640080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45454"/>
                </a:solidFill>
                <a:latin typeface="Red Hat Text"/>
              </a:rPr>
              <a:t>1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7C6C018-BF57-002C-B6D8-8A2B9D687A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048"/>
          <a:stretch>
            <a:fillRect/>
          </a:stretch>
        </p:blipFill>
        <p:spPr>
          <a:xfrm>
            <a:off x="170846" y="1479367"/>
            <a:ext cx="11543489" cy="32410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1F3DDF-B88F-681C-06E4-9A96BB77495E}"/>
              </a:ext>
            </a:extLst>
          </p:cNvPr>
          <p:cNvSpPr txBox="1"/>
          <p:nvPr/>
        </p:nvSpPr>
        <p:spPr>
          <a:xfrm>
            <a:off x="292904" y="4805757"/>
            <a:ext cx="11299371" cy="1848006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C5050C"/>
                </a:solidFill>
                <a:latin typeface="Red Hat Text"/>
              </a:rPr>
              <a:t>I used Claude code +  the faculty search tool DSI has developed + UW design system to create the following slides.</a:t>
            </a: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C5050C"/>
                </a:solidFill>
                <a:latin typeface="Red Hat Text"/>
              </a:rPr>
              <a:t>The faculty search tool, reads titles and abstracts of papers surfaced from Academic Analytics + an AI model to create semantic embeddings for those papers + a matching algorithm. </a:t>
            </a: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C5050C"/>
                </a:solidFill>
                <a:latin typeface="Red Hat Text"/>
              </a:rPr>
              <a:t>How well does it work? Who is missing? What are the biases? </a:t>
            </a: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C5050C"/>
                </a:solidFill>
                <a:latin typeface="Red Hat Text"/>
              </a:rPr>
              <a:t>These are questions of trustworthy AI that hit home for us as an academic community.</a:t>
            </a:r>
            <a:endParaRPr sz="1600" dirty="0">
              <a:solidFill>
                <a:srgbClr val="C5050C"/>
              </a:solidFill>
              <a:latin typeface="Red Hat Text"/>
            </a:endParaRPr>
          </a:p>
        </p:txBody>
      </p:sp>
    </p:spTree>
    <p:extLst>
      <p:ext uri="{BB962C8B-B14F-4D97-AF65-F5344CB8AC3E}">
        <p14:creationId xmlns:p14="http://schemas.microsoft.com/office/powerpoint/2010/main" val="3635297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4E8BD-AB26-678E-F335-DC07249B8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444EDB-78F5-35DE-E8EB-2C5E55758D90}"/>
              </a:ext>
            </a:extLst>
          </p:cNvPr>
          <p:cNvSpPr txBox="1"/>
          <p:nvPr/>
        </p:nvSpPr>
        <p:spPr>
          <a:xfrm>
            <a:off x="457200" y="274320"/>
            <a:ext cx="11274552" cy="2346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C5050C"/>
                </a:solidFill>
                <a:latin typeface="Red Hat Text"/>
              </a:rPr>
              <a:t>An example</a:t>
            </a:r>
            <a:endParaRPr sz="1200" b="1" dirty="0">
              <a:solidFill>
                <a:srgbClr val="C5050C"/>
              </a:solidFill>
              <a:latin typeface="Red Hat Tex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833231-7B1A-31CA-5EF0-CB26CD2A7224}"/>
              </a:ext>
            </a:extLst>
          </p:cNvPr>
          <p:cNvSpPr txBox="1"/>
          <p:nvPr/>
        </p:nvSpPr>
        <p:spPr>
          <a:xfrm>
            <a:off x="457200" y="603503"/>
            <a:ext cx="11274552" cy="487954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900" b="1" dirty="0">
                <a:solidFill>
                  <a:srgbClr val="121212"/>
                </a:solidFill>
                <a:latin typeface="Red Hat Display"/>
              </a:rPr>
              <a:t>Transparency</a:t>
            </a:r>
            <a:endParaRPr sz="2900" b="1" dirty="0">
              <a:solidFill>
                <a:srgbClr val="121212"/>
              </a:solidFill>
              <a:latin typeface="Red Hat Display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118AFE-B14C-0FC1-B98D-C4EEE4BB36DF}"/>
              </a:ext>
            </a:extLst>
          </p:cNvPr>
          <p:cNvSpPr/>
          <p:nvPr/>
        </p:nvSpPr>
        <p:spPr>
          <a:xfrm>
            <a:off x="457200" y="1261872"/>
            <a:ext cx="2011680" cy="50292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EC1CFB-724D-106F-A159-003068EC0EC3}"/>
              </a:ext>
            </a:extLst>
          </p:cNvPr>
          <p:cNvSpPr txBox="1"/>
          <p:nvPr/>
        </p:nvSpPr>
        <p:spPr>
          <a:xfrm>
            <a:off x="11430000" y="6446520"/>
            <a:ext cx="640080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45454"/>
                </a:solidFill>
                <a:latin typeface="Red Hat Text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17BC7F-B6E5-12B1-D1EA-C05DAECFD410}"/>
              </a:ext>
            </a:extLst>
          </p:cNvPr>
          <p:cNvSpPr txBox="1"/>
          <p:nvPr/>
        </p:nvSpPr>
        <p:spPr>
          <a:xfrm>
            <a:off x="121920" y="1539992"/>
            <a:ext cx="6100354" cy="5043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As part of RISE-AI we are creating and nurturing multidisciplinary working groups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that focus on a </a:t>
            </a:r>
            <a:r>
              <a:rPr lang="en-US" sz="825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specfic</a:t>
            </a: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topic. We don't want the topics to be so narrow that only a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few groups are participating. We also don't want them to be so broad that those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participating don't have much in common. We want to right-size the groups so that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the participants can meaningfully share and learn from </a:t>
            </a:r>
            <a:r>
              <a:rPr lang="en-US" sz="825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eachother</a:t>
            </a: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. We don't need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everyone to overlap on everything, but we want different aspects of the project to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be intersectional across multiple members of these groups. One such topic is AI for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proteins. This works well because we have theoretical chemists that do molecular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dynamics, biochemists that know a lot about the actual proteins, computer scientists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thinking about AI models, infrastructure for modern techniques that use </a:t>
            </a:r>
            <a:r>
              <a:rPr lang="en-US" sz="825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alphafold</a:t>
            </a:r>
            <a:endParaRPr lang="en-US" sz="825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and docking and </a:t>
            </a:r>
            <a:r>
              <a:rPr lang="en-US" sz="825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RFdiffusion</a:t>
            </a: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etc. We also have facilities to generate more unique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data etc.</a:t>
            </a:r>
          </a:p>
          <a:p>
            <a:pPr marL="0" marR="0">
              <a:buNone/>
            </a:pPr>
            <a:b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</a:br>
            <a:endParaRPr lang="en-US" sz="825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Another working group that was suggested is Trustworthy AI. I like this topic for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many reasons. There are faculty in computer science and engineering that are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thinking about the algorithmic and formal aspects of trustworthy AI. We also have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use-cases from the medical school (e.g. use of AI / ML for radiology or summarizing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patient notes) etc. that drive real world use-cases. There are also use-cases from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the use of AI in legal contexts. Trustworthy AI is also closely related to ethical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AI, responsible AI, human-centric AI, etc. We could/should also have ethicists and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some of our science communications faculty involved. Maybe also policy, regulation,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and </a:t>
            </a:r>
            <a:r>
              <a:rPr lang="en-US" sz="825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buisness</a:t>
            </a: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school. There are so many perspectives, that I start to worry that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maybe this is too broad of a topic.</a:t>
            </a:r>
          </a:p>
          <a:p>
            <a:pPr marL="0" marR="0">
              <a:buNone/>
            </a:pPr>
            <a:b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</a:br>
            <a:endParaRPr lang="en-US" sz="825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can you use your knowledge of the literature and discourse around these topics to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come up with some framework for this topical area. Suggest a few terms that can be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used to breakdown the broad topic into more specific aspects of the question.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Propose a framework that would foster interdisciplinary collaborations that include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more technical / formal work, applied ethics etc., and example use-cases that would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ground the work in more applied settings on campus.</a:t>
            </a:r>
          </a:p>
          <a:p>
            <a:pPr marL="0" marR="0">
              <a:buNone/>
            </a:pPr>
            <a:b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</a:br>
            <a:endParaRPr lang="en-US" sz="825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Based on this framework, use the faculty search MCP server to build a standalone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html slide deck that first presents the framework, topical areas, etc. and then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moves into which faculty would be good fits. Add a slide with some figures (e.g. pie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charts) or tables that gives a sense of the demographics of the faculty (e.g. what</a:t>
            </a:r>
          </a:p>
          <a:p>
            <a:pPr marL="0" marR="0">
              <a:buNone/>
            </a:pPr>
            <a:r>
              <a:rPr lang="en-US" sz="825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departments they are in, and the rank as assistant, associate, tenured) if possible.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139073-37F3-144E-7CE0-AD3610A20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9884" y="-118872"/>
            <a:ext cx="6932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596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4552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C5050C"/>
                </a:solidFill>
                <a:latin typeface="Red Hat Text"/>
              </a:rPr>
              <a:t>THE DESIGN 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03503"/>
            <a:ext cx="11274552" cy="8686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121212"/>
                </a:solidFill>
                <a:latin typeface="Red Hat Display"/>
              </a:rPr>
              <a:t>Right-sized — not narrow, and not everything.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61872"/>
            <a:ext cx="2011680" cy="50292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57200" y="1719072"/>
            <a:ext cx="3587496" cy="3429000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57200" y="1719072"/>
            <a:ext cx="3587496" cy="109728"/>
          </a:xfrm>
          <a:prstGeom prst="rect">
            <a:avLst/>
          </a:prstGeom>
          <a:solidFill>
            <a:srgbClr val="4662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76656" y="1975104"/>
            <a:ext cx="3166872" cy="29718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545454"/>
                </a:solidFill>
                <a:latin typeface="Red Hat Text"/>
              </a:rPr>
              <a:t>FAILURE MODE · TOO NARROW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121212"/>
                </a:solidFill>
                <a:latin typeface="Red Hat Display"/>
              </a:rPr>
              <a:t>The silo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282728"/>
                </a:solidFill>
                <a:latin typeface="Red Hat Text"/>
              </a:rPr>
              <a:t>A topic so specific only one or two labs care. Deep expertise, but no community and nothing to exchange.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00728" y="1719072"/>
            <a:ext cx="3587496" cy="3429000"/>
          </a:xfrm>
          <a:prstGeom prst="rect">
            <a:avLst/>
          </a:prstGeom>
          <a:solidFill>
            <a:srgbClr val="FFFFFF"/>
          </a:solidFill>
          <a:ln w="22225">
            <a:solidFill>
              <a:srgbClr val="C505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00728" y="1719072"/>
            <a:ext cx="3587496" cy="109728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20184" y="1975104"/>
            <a:ext cx="3166872" cy="29718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545454"/>
                </a:solidFill>
                <a:latin typeface="Red Hat Text"/>
              </a:rPr>
              <a:t>THE TARGET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121212"/>
                </a:solidFill>
                <a:latin typeface="Red Hat Display"/>
              </a:rPr>
              <a:t>Right-sized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282728"/>
                </a:solidFill>
                <a:latin typeface="Red Hat Text"/>
              </a:rPr>
              <a:t>A shared vocabulary keeps everyone in the room — while distinct facets (formal, human, ethical, institutional) are each owned by different members who need one another.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144256" y="1719072"/>
            <a:ext cx="3587496" cy="3429000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144256" y="1719072"/>
            <a:ext cx="3587496" cy="109728"/>
          </a:xfrm>
          <a:prstGeom prst="rect">
            <a:avLst/>
          </a:prstGeom>
          <a:solidFill>
            <a:srgbClr val="4662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63712" y="1975104"/>
            <a:ext cx="3166872" cy="29718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545454"/>
                </a:solidFill>
                <a:latin typeface="Red Hat Text"/>
              </a:rPr>
              <a:t>FAILURE MODE · TOO BROAD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121212"/>
                </a:solidFill>
                <a:latin typeface="Red Hat Display"/>
              </a:rPr>
              <a:t>“AI &amp; society”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282728"/>
                </a:solidFill>
                <a:latin typeface="Red Hat Text"/>
              </a:rPr>
              <a:t>Everyone nods; no one collaborates. Breadth with no shared problem, so the group never converges on work.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5257800"/>
            <a:ext cx="10972800" cy="82296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C5050C"/>
                </a:solidFill>
                <a:latin typeface="Red Hat Text"/>
              </a:rPr>
              <a:t>Trustworthy AI risks the too-broad failure. The framework that follows is built to hold it in the middle.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0" y="6446520"/>
            <a:ext cx="640080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45454"/>
                </a:solidFill>
                <a:latin typeface="Red Hat Text"/>
              </a:rPr>
              <a:t>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4552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C5050C"/>
                </a:solidFill>
                <a:latin typeface="Red Hat Text"/>
              </a:rPr>
              <a:t>THE REFRAME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03503"/>
            <a:ext cx="11274552" cy="8686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121212"/>
                </a:solidFill>
                <a:latin typeface="Red Hat Display"/>
              </a:rPr>
              <a:t>Trust is a chain, not a property.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61872"/>
            <a:ext cx="2011680" cy="50292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57200" y="1719072"/>
            <a:ext cx="2626614" cy="3246120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57200" y="1719072"/>
            <a:ext cx="2626614" cy="109728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76656" y="1975104"/>
            <a:ext cx="2205990" cy="27889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545454"/>
                </a:solidFill>
                <a:latin typeface="Red Hat Text"/>
              </a:rPr>
              <a:t>LINK 01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121212"/>
                </a:solidFill>
                <a:latin typeface="Red Hat Display"/>
              </a:rPr>
              <a:t>Guarantee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282728"/>
                </a:solidFill>
                <a:latin typeface="Red Hat Text"/>
              </a:rPr>
              <a:t>Can we prove the system behaves — under attack, under shift, under uncertainty?</a:t>
            </a:r>
          </a:p>
        </p:txBody>
      </p:sp>
      <p:sp>
        <p:nvSpPr>
          <p:cNvPr id="8" name="Rectangle 7"/>
          <p:cNvSpPr/>
          <p:nvPr/>
        </p:nvSpPr>
        <p:spPr>
          <a:xfrm>
            <a:off x="3339846" y="1719072"/>
            <a:ext cx="2626614" cy="3246120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339846" y="1719072"/>
            <a:ext cx="2626614" cy="109728"/>
          </a:xfrm>
          <a:prstGeom prst="rect">
            <a:avLst/>
          </a:prstGeom>
          <a:solidFill>
            <a:srgbClr val="0367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559302" y="1975104"/>
            <a:ext cx="2205990" cy="27889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545454"/>
                </a:solidFill>
                <a:latin typeface="Red Hat Text"/>
              </a:rPr>
              <a:t>LINK 02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121212"/>
                </a:solidFill>
                <a:latin typeface="Red Hat Display"/>
              </a:rPr>
              <a:t>Evidence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282728"/>
                </a:solidFill>
                <a:latin typeface="Red Hat Text"/>
              </a:rPr>
              <a:t>Does it actually work on real, messy data — validated, calibrated, reproducible?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22492" y="1719072"/>
            <a:ext cx="2626614" cy="3246120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22492" y="1719072"/>
            <a:ext cx="2626614" cy="109728"/>
          </a:xfrm>
          <a:prstGeom prst="rect">
            <a:avLst/>
          </a:prstGeom>
          <a:solidFill>
            <a:srgbClr val="7A4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41948" y="1975104"/>
            <a:ext cx="2205990" cy="27889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545454"/>
                </a:solidFill>
                <a:latin typeface="Red Hat Text"/>
              </a:rPr>
              <a:t>LINK 03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121212"/>
                </a:solidFill>
                <a:latin typeface="Red Hat Display"/>
              </a:rPr>
              <a:t>Calibration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282728"/>
                </a:solidFill>
                <a:latin typeface="Red Hat Text"/>
              </a:rPr>
              <a:t>Do the people using it rely on it appropriately — not too much, not too little?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105138" y="1719072"/>
            <a:ext cx="2626614" cy="3246120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9105138" y="1719072"/>
            <a:ext cx="2626614" cy="109728"/>
          </a:xfrm>
          <a:prstGeom prst="rect">
            <a:avLst/>
          </a:prstGeom>
          <a:solidFill>
            <a:srgbClr val="4662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324594" y="1975104"/>
            <a:ext cx="2205990" cy="27889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545454"/>
                </a:solidFill>
                <a:latin typeface="Red Hat Text"/>
              </a:rPr>
              <a:t>LINK 04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121212"/>
                </a:solidFill>
                <a:latin typeface="Red Hat Display"/>
              </a:rPr>
              <a:t>Accountability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282728"/>
                </a:solidFill>
                <a:latin typeface="Red Hat Text"/>
              </a:rPr>
              <a:t>Once deployed, who is answerable, and how is it contested and governed?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5074920"/>
            <a:ext cx="10972800" cy="82296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C5050C"/>
                </a:solidFill>
                <a:latin typeface="Red Hat Text"/>
              </a:rPr>
              <a:t>An AI claim is only as trustworthy as its weakest link — and no single discipline can certify the chain alone.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30000" y="6446520"/>
            <a:ext cx="640080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45454"/>
                </a:solidFill>
                <a:latin typeface="Red Hat Text"/>
              </a:rPr>
              <a:t>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4552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C5050C"/>
                </a:solidFill>
                <a:latin typeface="Red Hat Text"/>
              </a:rPr>
              <a:t>THE FRAMEWORK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03503"/>
            <a:ext cx="11274552" cy="8686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121212"/>
                </a:solidFill>
                <a:latin typeface="Red Hat Display"/>
              </a:rPr>
              <a:t>Four tracks, tested on shared proving grounds.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61872"/>
            <a:ext cx="2011680" cy="50292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1719072"/>
            <a:ext cx="2688336" cy="50292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45454"/>
                </a:solidFill>
                <a:latin typeface="Red Hat Text"/>
              </a:rPr>
              <a:t>Track ↓   Proving ground →</a:t>
            </a:r>
          </a:p>
        </p:txBody>
      </p:sp>
      <p:sp>
        <p:nvSpPr>
          <p:cNvPr id="6" name="Rectangle 5"/>
          <p:cNvSpPr/>
          <p:nvPr/>
        </p:nvSpPr>
        <p:spPr>
          <a:xfrm>
            <a:off x="3255264" y="1719072"/>
            <a:ext cx="2077974" cy="502920"/>
          </a:xfrm>
          <a:prstGeom prst="rect">
            <a:avLst/>
          </a:prstGeom>
          <a:solidFill>
            <a:srgbClr val="2827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328416" y="1719072"/>
            <a:ext cx="1931669" cy="50292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Red Hat Text"/>
              </a:rPr>
              <a:t>Clinical &amp; Health</a:t>
            </a:r>
          </a:p>
        </p:txBody>
      </p:sp>
      <p:sp>
        <p:nvSpPr>
          <p:cNvPr id="8" name="Rectangle 7"/>
          <p:cNvSpPr/>
          <p:nvPr/>
        </p:nvSpPr>
        <p:spPr>
          <a:xfrm>
            <a:off x="5388101" y="1719072"/>
            <a:ext cx="2077974" cy="502920"/>
          </a:xfrm>
          <a:prstGeom prst="rect">
            <a:avLst/>
          </a:prstGeom>
          <a:solidFill>
            <a:srgbClr val="2827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461253" y="1719072"/>
            <a:ext cx="1931669" cy="50292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Red Hat Text"/>
              </a:rPr>
              <a:t>Law &amp; Public Sector</a:t>
            </a:r>
          </a:p>
        </p:txBody>
      </p:sp>
      <p:sp>
        <p:nvSpPr>
          <p:cNvPr id="10" name="Rectangle 9"/>
          <p:cNvSpPr/>
          <p:nvPr/>
        </p:nvSpPr>
        <p:spPr>
          <a:xfrm>
            <a:off x="7520940" y="1719072"/>
            <a:ext cx="2077974" cy="502920"/>
          </a:xfrm>
          <a:prstGeom prst="rect">
            <a:avLst/>
          </a:prstGeom>
          <a:solidFill>
            <a:srgbClr val="2827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594092" y="1719072"/>
            <a:ext cx="1931669" cy="50292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Red Hat Text"/>
              </a:rPr>
              <a:t>Science &amp; Discovery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53778" y="1719072"/>
            <a:ext cx="2077974" cy="502920"/>
          </a:xfrm>
          <a:prstGeom prst="rect">
            <a:avLst/>
          </a:prstGeom>
          <a:solidFill>
            <a:srgbClr val="2827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726930" y="1719072"/>
            <a:ext cx="1931669" cy="50292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Red Hat Text"/>
              </a:rPr>
              <a:t>Public Understanding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2276856"/>
            <a:ext cx="2688336" cy="841248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03504" y="2276856"/>
            <a:ext cx="2414016" cy="841248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Red Hat Display"/>
              </a:rPr>
              <a:t>01  </a:t>
            </a:r>
            <a:r>
              <a:rPr sz="1200" b="1">
                <a:solidFill>
                  <a:srgbClr val="FFFFFF"/>
                </a:solidFill>
                <a:latin typeface="Red Hat Display"/>
              </a:rPr>
              <a:t>Formal Guarantees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255264" y="2276856"/>
            <a:ext cx="2077974" cy="841248"/>
          </a:xfrm>
          <a:prstGeom prst="rect">
            <a:avLst/>
          </a:prstGeom>
          <a:solidFill>
            <a:srgbClr val="F3F3F3"/>
          </a:solidFill>
          <a:ln w="6350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248531" y="2651760"/>
            <a:ext cx="91440" cy="91440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388101" y="2276856"/>
            <a:ext cx="2077974" cy="841248"/>
          </a:xfrm>
          <a:prstGeom prst="rect">
            <a:avLst/>
          </a:prstGeom>
          <a:solidFill>
            <a:srgbClr val="F3F3F3"/>
          </a:solidFill>
          <a:ln w="6350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381368" y="2651760"/>
            <a:ext cx="91440" cy="91440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520940" y="2276856"/>
            <a:ext cx="2077974" cy="841248"/>
          </a:xfrm>
          <a:prstGeom prst="rect">
            <a:avLst/>
          </a:prstGeom>
          <a:solidFill>
            <a:srgbClr val="F3F3F3"/>
          </a:solidFill>
          <a:ln w="6350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514207" y="2651760"/>
            <a:ext cx="91440" cy="91440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9653778" y="2276856"/>
            <a:ext cx="2077974" cy="841248"/>
          </a:xfrm>
          <a:prstGeom prst="rect">
            <a:avLst/>
          </a:prstGeom>
          <a:solidFill>
            <a:srgbClr val="F3F3F3"/>
          </a:solidFill>
          <a:ln w="6350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10647045" y="2651760"/>
            <a:ext cx="91440" cy="91440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457200" y="3172968"/>
            <a:ext cx="2688336" cy="841248"/>
          </a:xfrm>
          <a:prstGeom prst="rect">
            <a:avLst/>
          </a:prstGeom>
          <a:solidFill>
            <a:srgbClr val="0367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03504" y="3172968"/>
            <a:ext cx="2414016" cy="841248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Red Hat Display"/>
              </a:rPr>
              <a:t>02  </a:t>
            </a:r>
            <a:r>
              <a:rPr sz="1200" b="1">
                <a:solidFill>
                  <a:srgbClr val="FFFFFF"/>
                </a:solidFill>
                <a:latin typeface="Red Hat Display"/>
              </a:rPr>
              <a:t>Human Trust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255264" y="3172968"/>
            <a:ext cx="2077974" cy="841248"/>
          </a:xfrm>
          <a:prstGeom prst="rect">
            <a:avLst/>
          </a:prstGeom>
          <a:solidFill>
            <a:srgbClr val="F3F3F3"/>
          </a:solidFill>
          <a:ln w="6350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4248531" y="3547872"/>
            <a:ext cx="91440" cy="91440"/>
          </a:xfrm>
          <a:prstGeom prst="rect">
            <a:avLst/>
          </a:prstGeom>
          <a:solidFill>
            <a:srgbClr val="0367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5388101" y="3172968"/>
            <a:ext cx="2077974" cy="841248"/>
          </a:xfrm>
          <a:prstGeom prst="rect">
            <a:avLst/>
          </a:prstGeom>
          <a:solidFill>
            <a:srgbClr val="F3F3F3"/>
          </a:solidFill>
          <a:ln w="6350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381368" y="3547872"/>
            <a:ext cx="91440" cy="91440"/>
          </a:xfrm>
          <a:prstGeom prst="rect">
            <a:avLst/>
          </a:prstGeom>
          <a:solidFill>
            <a:srgbClr val="0367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7520940" y="3172968"/>
            <a:ext cx="2077974" cy="841248"/>
          </a:xfrm>
          <a:prstGeom prst="rect">
            <a:avLst/>
          </a:prstGeom>
          <a:solidFill>
            <a:srgbClr val="F3F3F3"/>
          </a:solidFill>
          <a:ln w="6350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8514207" y="3547872"/>
            <a:ext cx="91440" cy="91440"/>
          </a:xfrm>
          <a:prstGeom prst="rect">
            <a:avLst/>
          </a:prstGeom>
          <a:solidFill>
            <a:srgbClr val="0367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9653778" y="3172968"/>
            <a:ext cx="2077974" cy="841248"/>
          </a:xfrm>
          <a:prstGeom prst="rect">
            <a:avLst/>
          </a:prstGeom>
          <a:solidFill>
            <a:srgbClr val="F3F3F3"/>
          </a:solidFill>
          <a:ln w="6350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10647045" y="3547872"/>
            <a:ext cx="91440" cy="91440"/>
          </a:xfrm>
          <a:prstGeom prst="rect">
            <a:avLst/>
          </a:prstGeom>
          <a:solidFill>
            <a:srgbClr val="0367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457200" y="4069079"/>
            <a:ext cx="2688336" cy="841248"/>
          </a:xfrm>
          <a:prstGeom prst="rect">
            <a:avLst/>
          </a:prstGeom>
          <a:solidFill>
            <a:srgbClr val="7A4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03504" y="4069079"/>
            <a:ext cx="2414016" cy="841248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Red Hat Display"/>
              </a:rPr>
              <a:t>03  </a:t>
            </a:r>
            <a:r>
              <a:rPr sz="1200" b="1">
                <a:solidFill>
                  <a:srgbClr val="FFFFFF"/>
                </a:solidFill>
                <a:latin typeface="Red Hat Display"/>
              </a:rPr>
              <a:t>Ethics &amp; Accountability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255264" y="4069079"/>
            <a:ext cx="2077974" cy="841248"/>
          </a:xfrm>
          <a:prstGeom prst="rect">
            <a:avLst/>
          </a:prstGeom>
          <a:solidFill>
            <a:srgbClr val="F3F3F3"/>
          </a:solidFill>
          <a:ln w="6350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4248531" y="4443983"/>
            <a:ext cx="91440" cy="91440"/>
          </a:xfrm>
          <a:prstGeom prst="rect">
            <a:avLst/>
          </a:prstGeom>
          <a:solidFill>
            <a:srgbClr val="7A4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5388101" y="4069079"/>
            <a:ext cx="2077974" cy="841248"/>
          </a:xfrm>
          <a:prstGeom prst="rect">
            <a:avLst/>
          </a:prstGeom>
          <a:solidFill>
            <a:srgbClr val="F3F3F3"/>
          </a:solidFill>
          <a:ln w="6350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6381368" y="4443983"/>
            <a:ext cx="91440" cy="91440"/>
          </a:xfrm>
          <a:prstGeom prst="rect">
            <a:avLst/>
          </a:prstGeom>
          <a:solidFill>
            <a:srgbClr val="7A4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7520940" y="4069079"/>
            <a:ext cx="2077974" cy="841248"/>
          </a:xfrm>
          <a:prstGeom prst="rect">
            <a:avLst/>
          </a:prstGeom>
          <a:solidFill>
            <a:srgbClr val="F3F3F3"/>
          </a:solidFill>
          <a:ln w="6350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8514207" y="4443983"/>
            <a:ext cx="91440" cy="91440"/>
          </a:xfrm>
          <a:prstGeom prst="rect">
            <a:avLst/>
          </a:prstGeom>
          <a:solidFill>
            <a:srgbClr val="7A4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9653778" y="4069079"/>
            <a:ext cx="2077974" cy="841248"/>
          </a:xfrm>
          <a:prstGeom prst="rect">
            <a:avLst/>
          </a:prstGeom>
          <a:solidFill>
            <a:srgbClr val="F3F3F3"/>
          </a:solidFill>
          <a:ln w="6350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10647045" y="4443983"/>
            <a:ext cx="91440" cy="91440"/>
          </a:xfrm>
          <a:prstGeom prst="rect">
            <a:avLst/>
          </a:prstGeom>
          <a:solidFill>
            <a:srgbClr val="7A4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457200" y="4965192"/>
            <a:ext cx="2688336" cy="841248"/>
          </a:xfrm>
          <a:prstGeom prst="rect">
            <a:avLst/>
          </a:prstGeom>
          <a:solidFill>
            <a:srgbClr val="4662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603504" y="4965192"/>
            <a:ext cx="2414016" cy="841248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Red Hat Display"/>
              </a:rPr>
              <a:t>04  </a:t>
            </a:r>
            <a:r>
              <a:rPr sz="1200" b="1">
                <a:solidFill>
                  <a:srgbClr val="FFFFFF"/>
                </a:solidFill>
                <a:latin typeface="Red Hat Display"/>
              </a:rPr>
              <a:t>Governance &amp; Policy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255264" y="4965192"/>
            <a:ext cx="2077974" cy="841248"/>
          </a:xfrm>
          <a:prstGeom prst="rect">
            <a:avLst/>
          </a:prstGeom>
          <a:solidFill>
            <a:srgbClr val="F3F3F3"/>
          </a:solidFill>
          <a:ln w="6350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4248531" y="5340096"/>
            <a:ext cx="91440" cy="91440"/>
          </a:xfrm>
          <a:prstGeom prst="rect">
            <a:avLst/>
          </a:prstGeom>
          <a:solidFill>
            <a:srgbClr val="4662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5388101" y="4965192"/>
            <a:ext cx="2077974" cy="841248"/>
          </a:xfrm>
          <a:prstGeom prst="rect">
            <a:avLst/>
          </a:prstGeom>
          <a:solidFill>
            <a:srgbClr val="F3F3F3"/>
          </a:solidFill>
          <a:ln w="6350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6381368" y="5340096"/>
            <a:ext cx="91440" cy="91440"/>
          </a:xfrm>
          <a:prstGeom prst="rect">
            <a:avLst/>
          </a:prstGeom>
          <a:solidFill>
            <a:srgbClr val="4662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7520940" y="4965192"/>
            <a:ext cx="2077974" cy="841248"/>
          </a:xfrm>
          <a:prstGeom prst="rect">
            <a:avLst/>
          </a:prstGeom>
          <a:solidFill>
            <a:srgbClr val="F3F3F3"/>
          </a:solidFill>
          <a:ln w="6350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8514207" y="5340096"/>
            <a:ext cx="91440" cy="91440"/>
          </a:xfrm>
          <a:prstGeom prst="rect">
            <a:avLst/>
          </a:prstGeom>
          <a:solidFill>
            <a:srgbClr val="4662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9653778" y="4965192"/>
            <a:ext cx="2077974" cy="841248"/>
          </a:xfrm>
          <a:prstGeom prst="rect">
            <a:avLst/>
          </a:prstGeom>
          <a:solidFill>
            <a:srgbClr val="F3F3F3"/>
          </a:solidFill>
          <a:ln w="6350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10647045" y="5340096"/>
            <a:ext cx="91440" cy="91440"/>
          </a:xfrm>
          <a:prstGeom prst="rect">
            <a:avLst/>
          </a:prstGeom>
          <a:solidFill>
            <a:srgbClr val="4662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457200" y="5971032"/>
            <a:ext cx="11274552" cy="6400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282728"/>
                </a:solidFill>
                <a:latin typeface="Red Hat Text"/>
              </a:rPr>
              <a:t>Every proving ground draws on all four tracks. The cell where a verification theorist meets a human-factors researcher meets an ethicist meets a policy scholar — around one real deployment — is exactly the collaboration this group exists to create.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1430000" y="6446520"/>
            <a:ext cx="640080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45454"/>
                </a:solidFill>
                <a:latin typeface="Red Hat Text"/>
              </a:rPr>
              <a:t>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4552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C5050C"/>
                </a:solidFill>
                <a:latin typeface="Red Hat Text"/>
              </a:rPr>
              <a:t>THE VOCABULARY, IN FOUR TRACKS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03503"/>
            <a:ext cx="11274552" cy="8686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121212"/>
                </a:solidFill>
                <a:latin typeface="Red Hat Display"/>
              </a:rPr>
              <a:t>Who owns which link.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61872"/>
            <a:ext cx="2011680" cy="50292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57200" y="1719072"/>
            <a:ext cx="2626614" cy="4663440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57200" y="1719072"/>
            <a:ext cx="2626614" cy="109728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76656" y="1975104"/>
            <a:ext cx="2205990" cy="42062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545454"/>
                </a:solidFill>
                <a:latin typeface="Red Hat Text"/>
              </a:rPr>
              <a:t>TRACK 01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121212"/>
                </a:solidFill>
                <a:latin typeface="Red Hat Display"/>
              </a:rPr>
              <a:t>Formal Foundations &amp; Guarantees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C5050C"/>
                </a:solidFill>
                <a:latin typeface="Red Hat Text"/>
              </a:rPr>
              <a:t>“Can we prove it behaves?”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282728"/>
                </a:solidFill>
                <a:latin typeface="Red Hat Text"/>
              </a:rPr>
              <a:t>Robustness, formal verification, safety, uncertainty quantification, privacy and security of ML.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5724144"/>
            <a:ext cx="2205990" cy="548640"/>
          </a:xfrm>
          <a:prstGeom prst="rect">
            <a:avLst/>
          </a:prstGeom>
          <a:noFill/>
        </p:spPr>
        <p:txBody>
          <a:bodyPr wrap="square" lIns="0" tIns="18288" rIns="0" bIns="18288" anchor="b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C5050C"/>
                </a:solidFill>
                <a:latin typeface="Red Hat Text"/>
              </a:rPr>
              <a:t>Computer Sciences · ECE · ISyE · Math &amp; Stats</a:t>
            </a:r>
          </a:p>
        </p:txBody>
      </p:sp>
      <p:sp>
        <p:nvSpPr>
          <p:cNvPr id="9" name="Rectangle 8"/>
          <p:cNvSpPr/>
          <p:nvPr/>
        </p:nvSpPr>
        <p:spPr>
          <a:xfrm>
            <a:off x="3339846" y="1719072"/>
            <a:ext cx="2626614" cy="4663440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339846" y="1719072"/>
            <a:ext cx="2626614" cy="109728"/>
          </a:xfrm>
          <a:prstGeom prst="rect">
            <a:avLst/>
          </a:prstGeom>
          <a:solidFill>
            <a:srgbClr val="0367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559302" y="1975104"/>
            <a:ext cx="2205990" cy="42062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545454"/>
                </a:solidFill>
                <a:latin typeface="Red Hat Text"/>
              </a:rPr>
              <a:t>TRACK 02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121212"/>
                </a:solidFill>
                <a:latin typeface="Red Hat Display"/>
              </a:rPr>
              <a:t>Interpretation, Calibration &amp; Human Trust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036796"/>
                </a:solidFill>
                <a:latin typeface="Red Hat Text"/>
              </a:rPr>
              <a:t>“Will people rely on it appropriately?”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282728"/>
                </a:solidFill>
                <a:latin typeface="Red Hat Text"/>
              </a:rPr>
              <a:t>Explainability, calibration, human-AI interaction, appropriate reliance and over-trust, decision support.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59302" y="5724144"/>
            <a:ext cx="2205990" cy="548640"/>
          </a:xfrm>
          <a:prstGeom prst="rect">
            <a:avLst/>
          </a:prstGeom>
          <a:noFill/>
        </p:spPr>
        <p:txBody>
          <a:bodyPr wrap="square" lIns="0" tIns="18288" rIns="0" bIns="18288" anchor="b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036796"/>
                </a:solidFill>
                <a:latin typeface="Red Hat Text"/>
              </a:rPr>
              <a:t>CS / HCI · Human Factors (ISyE) · Psychology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22492" y="1719072"/>
            <a:ext cx="2626614" cy="4663440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22492" y="1719072"/>
            <a:ext cx="2626614" cy="109728"/>
          </a:xfrm>
          <a:prstGeom prst="rect">
            <a:avLst/>
          </a:prstGeom>
          <a:solidFill>
            <a:srgbClr val="7A4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41948" y="1975104"/>
            <a:ext cx="2205990" cy="42062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545454"/>
                </a:solidFill>
                <a:latin typeface="Red Hat Text"/>
              </a:rPr>
              <a:t>TRACK 03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121212"/>
                </a:solidFill>
                <a:latin typeface="Red Hat Display"/>
              </a:rPr>
              <a:t>Fairness, Ethics &amp; Accountability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7A4F9E"/>
                </a:solidFill>
                <a:latin typeface="Red Hat Text"/>
              </a:rPr>
              <a:t>“Should it be used — and on whom?”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282728"/>
                </a:solidFill>
                <a:latin typeface="Red Hat Text"/>
              </a:rPr>
              <a:t>Algorithmic fairness, bias auditing, applied ethics, value alignment, contestability, participatory design.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1948" y="5724144"/>
            <a:ext cx="2205990" cy="548640"/>
          </a:xfrm>
          <a:prstGeom prst="rect">
            <a:avLst/>
          </a:prstGeom>
          <a:noFill/>
        </p:spPr>
        <p:txBody>
          <a:bodyPr wrap="square" lIns="0" tIns="18288" rIns="0" bIns="18288" anchor="b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7A4F9E"/>
                </a:solidFill>
                <a:latin typeface="Red Hat Text"/>
              </a:rPr>
              <a:t>Philosophy · Information School · Sociology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05138" y="1719072"/>
            <a:ext cx="2626614" cy="4663440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9105138" y="1719072"/>
            <a:ext cx="2626614" cy="109728"/>
          </a:xfrm>
          <a:prstGeom prst="rect">
            <a:avLst/>
          </a:prstGeom>
          <a:solidFill>
            <a:srgbClr val="4662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324594" y="1975104"/>
            <a:ext cx="2205990" cy="42062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545454"/>
                </a:solidFill>
                <a:latin typeface="Red Hat Text"/>
              </a:rPr>
              <a:t>TRACK 04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121212"/>
                </a:solidFill>
                <a:latin typeface="Red Hat Display"/>
              </a:rPr>
              <a:t>Governance, Policy, Law &amp; Adoption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46626B"/>
                </a:solidFill>
                <a:latin typeface="Red Hat Text"/>
              </a:rPr>
              <a:t>“Who is answerable once it ships?”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282728"/>
                </a:solidFill>
                <a:latin typeface="Red Hat Text"/>
              </a:rPr>
              <a:t>Regulation and standards (NIST, EU AI Act), liability, data governance, organizational adoption.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24594" y="5724144"/>
            <a:ext cx="2205990" cy="548640"/>
          </a:xfrm>
          <a:prstGeom prst="rect">
            <a:avLst/>
          </a:prstGeom>
          <a:noFill/>
        </p:spPr>
        <p:txBody>
          <a:bodyPr wrap="square" lIns="0" tIns="18288" rIns="0" bIns="18288" anchor="b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46626B"/>
                </a:solidFill>
                <a:latin typeface="Red Hat Text"/>
              </a:rPr>
              <a:t>Law · Public Affairs · Business · iSchool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30000" y="6446520"/>
            <a:ext cx="640080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45454"/>
                </a:solidFill>
                <a:latin typeface="Red Hat Text"/>
              </a:rPr>
              <a:t>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4552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C5050C"/>
                </a:solidFill>
                <a:latin typeface="Red Hat Text"/>
              </a:rPr>
              <a:t>WHAT KEEPS IT RIGHT-SIZED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03503"/>
            <a:ext cx="11274552" cy="8686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121212"/>
                </a:solidFill>
                <a:latin typeface="Red Hat Display"/>
              </a:rPr>
              <a:t>Proving grounds force the intersection.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61872"/>
            <a:ext cx="2011680" cy="50292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57200" y="1719072"/>
            <a:ext cx="2626614" cy="3703320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57200" y="1719072"/>
            <a:ext cx="2626614" cy="109728"/>
          </a:xfrm>
          <a:prstGeom prst="rect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76656" y="1975104"/>
            <a:ext cx="2205990" cy="32461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121212"/>
                </a:solidFill>
                <a:latin typeface="Red Hat Display"/>
              </a:rPr>
              <a:t>Clinical &amp; Health AI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282728"/>
                </a:solidFill>
                <a:latin typeface="Red Hat Text"/>
              </a:rPr>
              <a:t>Radiology triage, sepsis prediction, summarizing patient notes — where a wrong, over-trusted output can harm a patient.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4764024"/>
            <a:ext cx="2205990" cy="548640"/>
          </a:xfrm>
          <a:prstGeom prst="rect">
            <a:avLst/>
          </a:prstGeom>
          <a:noFill/>
        </p:spPr>
        <p:txBody>
          <a:bodyPr wrap="square" lIns="0" tIns="18288" rIns="0" bIns="18288" anchor="b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2E7D5B"/>
                </a:solidFill>
                <a:latin typeface="Red Hat Text"/>
              </a:rPr>
              <a:t>guarantees · calibrated reliance · bias · FDA &amp; liability</a:t>
            </a:r>
          </a:p>
        </p:txBody>
      </p:sp>
      <p:sp>
        <p:nvSpPr>
          <p:cNvPr id="9" name="Rectangle 8"/>
          <p:cNvSpPr/>
          <p:nvPr/>
        </p:nvSpPr>
        <p:spPr>
          <a:xfrm>
            <a:off x="3339846" y="1719072"/>
            <a:ext cx="2626614" cy="3703320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339846" y="1719072"/>
            <a:ext cx="2626614" cy="109728"/>
          </a:xfrm>
          <a:prstGeom prst="rect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559302" y="1975104"/>
            <a:ext cx="2205990" cy="32461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121212"/>
                </a:solidFill>
                <a:latin typeface="Red Hat Display"/>
              </a:rPr>
              <a:t>Law, Justice &amp; Public Sector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282728"/>
                </a:solidFill>
                <a:latin typeface="Red Hat Text"/>
              </a:rPr>
              <a:t>Risk assessment, benefits eligibility, legal drafting — where contestability and due process are the whole game.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59302" y="4764024"/>
            <a:ext cx="2205990" cy="548640"/>
          </a:xfrm>
          <a:prstGeom prst="rect">
            <a:avLst/>
          </a:prstGeom>
          <a:noFill/>
        </p:spPr>
        <p:txBody>
          <a:bodyPr wrap="square" lIns="0" tIns="18288" rIns="0" bIns="18288" anchor="b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2E7D5B"/>
                </a:solidFill>
                <a:latin typeface="Red Hat Text"/>
              </a:rPr>
              <a:t>accountability · transparency · fairness · governance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22492" y="1719072"/>
            <a:ext cx="2626614" cy="3703320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22492" y="1719072"/>
            <a:ext cx="2626614" cy="109728"/>
          </a:xfrm>
          <a:prstGeom prst="rect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41948" y="1975104"/>
            <a:ext cx="2205990" cy="32461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121212"/>
                </a:solidFill>
                <a:latin typeface="Red Hat Display"/>
              </a:rPr>
              <a:t>Science &amp; Discovery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282728"/>
                </a:solidFill>
                <a:latin typeface="Red Hat Text"/>
              </a:rPr>
              <a:t>AI for science — including AI-for-Proteins — where “trust” means uncertainty, reproducibility, and knowing when to believe a prediction.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1948" y="4764024"/>
            <a:ext cx="2205990" cy="548640"/>
          </a:xfrm>
          <a:prstGeom prst="rect">
            <a:avLst/>
          </a:prstGeom>
          <a:noFill/>
        </p:spPr>
        <p:txBody>
          <a:bodyPr wrap="square" lIns="0" tIns="18288" rIns="0" bIns="18288" anchor="b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2E7D5B"/>
                </a:solidFill>
                <a:latin typeface="Red Hat Text"/>
              </a:rPr>
              <a:t>uncertainty · validation · reproducibility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05138" y="1719072"/>
            <a:ext cx="2626614" cy="3703320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9105138" y="1719072"/>
            <a:ext cx="2626614" cy="109728"/>
          </a:xfrm>
          <a:prstGeom prst="rect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324594" y="1975104"/>
            <a:ext cx="2205990" cy="32461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121212"/>
                </a:solidFill>
                <a:latin typeface="Red Hat Display"/>
              </a:rPr>
              <a:t>Public Understanding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>
                <a:solidFill>
                  <a:srgbClr val="282728"/>
                </a:solidFill>
                <a:latin typeface="Red Hat Text"/>
              </a:rPr>
              <a:t>How the public calibrates trust in AI, resists misinformation, and holds institutions to account.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24594" y="4764024"/>
            <a:ext cx="2205990" cy="548640"/>
          </a:xfrm>
          <a:prstGeom prst="rect">
            <a:avLst/>
          </a:prstGeom>
          <a:noFill/>
        </p:spPr>
        <p:txBody>
          <a:bodyPr wrap="square" lIns="0" tIns="18288" rIns="0" bIns="18288" anchor="b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2E7D5B"/>
                </a:solidFill>
                <a:latin typeface="Red Hat Text"/>
              </a:rPr>
              <a:t>risk communication · transparency · policy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5532120"/>
            <a:ext cx="10972800" cy="82296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C5050C"/>
                </a:solidFill>
                <a:latin typeface="Red Hat Text"/>
              </a:rPr>
              <a:t>Concrete, high-stakes deployments pull one or two people from every track into a shared problem. Start with two or three.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430000" y="6446520"/>
            <a:ext cx="640080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45454"/>
                </a:solidFill>
                <a:latin typeface="Red Hat Text"/>
              </a:rPr>
              <a:t>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2468880"/>
            <a:ext cx="10698480" cy="19202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>
                <a:solidFill>
                  <a:srgbClr val="C5050C"/>
                </a:solidFill>
                <a:latin typeface="Red Hat Display"/>
              </a:rPr>
              <a:t>The faculty behind the framework</a:t>
            </a:r>
          </a:p>
        </p:txBody>
      </p:sp>
      <p:sp>
        <p:nvSpPr>
          <p:cNvPr id="4" name="Rectangle 3"/>
          <p:cNvSpPr/>
          <p:nvPr/>
        </p:nvSpPr>
        <p:spPr>
          <a:xfrm>
            <a:off x="795528" y="4315968"/>
            <a:ext cx="1645920" cy="64008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4572000"/>
            <a:ext cx="10698480" cy="1463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21212"/>
                </a:solidFill>
                <a:latin typeface="Red Hat Text"/>
              </a:rPr>
              <a:t>One community, four tracks, real proving grounds — anchored by senior scholars and seeded by RISE-AI's new hires (flagged in gold).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0" y="6446520"/>
            <a:ext cx="640080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45454"/>
                </a:solidFill>
                <a:latin typeface="Red Hat Text"/>
              </a:rPr>
              <a:t>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4552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C5050C"/>
                </a:solidFill>
                <a:latin typeface="Red Hat Text"/>
              </a:rPr>
              <a:t>FACULTY · TRACK 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03503"/>
            <a:ext cx="11274552" cy="8686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121212"/>
                </a:solidFill>
                <a:latin typeface="Red Hat Display"/>
              </a:rPr>
              <a:t>Formal foundations &amp; guarantees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61872"/>
            <a:ext cx="2011680" cy="50292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57200" y="1719072"/>
            <a:ext cx="2064715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57200" y="1719072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13232" y="1847088"/>
            <a:ext cx="1662379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Somesh Jha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231136"/>
            <a:ext cx="1662379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Computer Sciences · Full Professor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Robustness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adversarial robustness, verification &amp; security of ML.</a:t>
            </a:r>
          </a:p>
        </p:txBody>
      </p:sp>
      <p:sp>
        <p:nvSpPr>
          <p:cNvPr id="9" name="Rectangle 8"/>
          <p:cNvSpPr/>
          <p:nvPr/>
        </p:nvSpPr>
        <p:spPr>
          <a:xfrm>
            <a:off x="2759659" y="1719072"/>
            <a:ext cx="2064715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759659" y="1719072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015691" y="1847088"/>
            <a:ext cx="1662379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Patrick McDaniel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5691" y="2231136"/>
            <a:ext cx="1662379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Computer Sciences · Full Professor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Security of ML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systems security and adversarial ML.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62118" y="1719072"/>
            <a:ext cx="2064715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062118" y="1719072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318150" y="1847088"/>
            <a:ext cx="1662379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Aws Albarghouthi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18150" y="2231136"/>
            <a:ext cx="1662379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Computer Sciences · Associate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Formal methods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verifying fairness &amp; robustness.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364577" y="1719072"/>
            <a:ext cx="2064715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7364577" y="1719072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620609" y="1847088"/>
            <a:ext cx="1662379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Sharon Li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609" y="2231136"/>
            <a:ext cx="1662379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Computer Sciences · Associate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Reliable ML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out-of-distribution detection.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667036" y="1719072"/>
            <a:ext cx="2064715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9667036" y="1719072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923068" y="1847088"/>
            <a:ext cx="1662379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Adithya Murali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23068" y="2231136"/>
            <a:ext cx="1662379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Computer Sciences · Assistant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Verification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program verification &amp; neuro-symbolic synthesis.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923068" y="3305556"/>
            <a:ext cx="932688" cy="237744"/>
          </a:xfrm>
          <a:prstGeom prst="round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923068" y="3296412"/>
            <a:ext cx="932688" cy="256032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121212"/>
                </a:solidFill>
                <a:latin typeface="Red Hat Text"/>
              </a:rPr>
              <a:t>RISE-AI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3854196"/>
            <a:ext cx="2064715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457200" y="3854196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13232" y="3982211"/>
            <a:ext cx="1662379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Sandeep Silwal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3232" y="4366260"/>
            <a:ext cx="1662379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Computer Sciences · Assistant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Provable ML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algorithms &amp; differential privacy.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13232" y="5440680"/>
            <a:ext cx="932688" cy="237744"/>
          </a:xfrm>
          <a:prstGeom prst="round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13232" y="5431536"/>
            <a:ext cx="932688" cy="256032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121212"/>
                </a:solidFill>
                <a:latin typeface="Red Hat Text"/>
              </a:rPr>
              <a:t>RISE-AI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759659" y="3854196"/>
            <a:ext cx="2064715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2759659" y="3854196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3015691" y="3982211"/>
            <a:ext cx="1662379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Manolis Vlatakis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015691" y="4366260"/>
            <a:ext cx="1662379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Computer Sciences · Assistant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ML theory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optimization &amp; learning in games.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015691" y="5440680"/>
            <a:ext cx="932688" cy="237744"/>
          </a:xfrm>
          <a:prstGeom prst="round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3015691" y="5431536"/>
            <a:ext cx="932688" cy="256032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121212"/>
                </a:solidFill>
                <a:latin typeface="Red Hat Text"/>
              </a:rPr>
              <a:t>RISE-AI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062118" y="3854196"/>
            <a:ext cx="2064715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5062118" y="3854196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5318150" y="3982211"/>
            <a:ext cx="1662379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Gavin Brown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318150" y="4366260"/>
            <a:ext cx="1662379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Computer Sciences · Assistant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Privacy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differential privacy &amp; robustness of learning.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318150" y="5440680"/>
            <a:ext cx="932688" cy="237744"/>
          </a:xfrm>
          <a:prstGeom prst="round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5318150" y="5431536"/>
            <a:ext cx="932688" cy="256032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121212"/>
                </a:solidFill>
                <a:latin typeface="Red Hat Text"/>
              </a:rPr>
              <a:t>RISE-AI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364577" y="3854196"/>
            <a:ext cx="2064715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7364577" y="3854196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7620609" y="3982211"/>
            <a:ext cx="1662379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Grigorios Chrysos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620609" y="4366260"/>
            <a:ext cx="1662379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Electrical &amp; Computer Eng · Assistant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Trustworthy DL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robustness, privacy &amp; safety.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9667036" y="3854196"/>
            <a:ext cx="2064715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9667036" y="3854196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9923068" y="3982211"/>
            <a:ext cx="1662379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Xiangru Xu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923068" y="4366260"/>
            <a:ext cx="1662379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Mechanical Engineering · Assistant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Safe control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verified learning-based control.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40080" y="5897880"/>
            <a:ext cx="10972800" cy="82296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C5050C"/>
                </a:solidFill>
                <a:latin typeface="Red Hat Text"/>
              </a:rPr>
              <a:t>Ten faculty — anchored by Jha &amp; McDaniel, seeded by four RISE-AI hires.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430000" y="6446520"/>
            <a:ext cx="640080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45454"/>
                </a:solidFill>
                <a:latin typeface="Red Hat Text"/>
              </a:rPr>
              <a:t>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4552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C5050C"/>
                </a:solidFill>
                <a:latin typeface="Red Hat Text"/>
              </a:rPr>
              <a:t>FACULTY · TRACKS 02–03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03503"/>
            <a:ext cx="11274552" cy="8686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121212"/>
                </a:solidFill>
                <a:latin typeface="Red Hat Display"/>
              </a:rPr>
              <a:t>Human trust, ethics &amp; accountability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61872"/>
            <a:ext cx="2011680" cy="50292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57200" y="1719072"/>
            <a:ext cx="2064715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57200" y="1719072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13232" y="1847088"/>
            <a:ext cx="1662379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John D. Lee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231136"/>
            <a:ext cx="1662379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Industrial &amp; Systems Eng · Full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Trust &amp; reliance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foundational scholar of automation trust.</a:t>
            </a:r>
          </a:p>
        </p:txBody>
      </p:sp>
      <p:sp>
        <p:nvSpPr>
          <p:cNvPr id="9" name="Rectangle 8"/>
          <p:cNvSpPr/>
          <p:nvPr/>
        </p:nvSpPr>
        <p:spPr>
          <a:xfrm>
            <a:off x="2759659" y="1719072"/>
            <a:ext cx="2064715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759659" y="1719072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015691" y="1847088"/>
            <a:ext cx="1662379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Douglas Wiegmann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5691" y="2231136"/>
            <a:ext cx="1662379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Industrial &amp; Systems Eng · Full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Human factors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human-automation interaction &amp; safety.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62118" y="1719072"/>
            <a:ext cx="2064715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062118" y="1719072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318150" y="1847088"/>
            <a:ext cx="1662379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Bilge Mutlu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18150" y="2231136"/>
            <a:ext cx="1662379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Computer Sciences · Full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Human-AI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human-AI &amp; human-robot interaction.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364577" y="1719072"/>
            <a:ext cx="2064715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7364577" y="1719072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620609" y="1847088"/>
            <a:ext cx="1662379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Tony McDonald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609" y="2231136"/>
            <a:ext cx="1662379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Industrial &amp; Systems Eng · Associate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Reliance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reliance on automated decision support.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667036" y="1719072"/>
            <a:ext cx="2064715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9667036" y="1719072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923068" y="1847088"/>
            <a:ext cx="1662379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Benjamin Lengerich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23068" y="2231136"/>
            <a:ext cx="1662379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Statistics · Assistant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Interpretable ML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context-adaptive ML for medicine.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923068" y="3305556"/>
            <a:ext cx="932688" cy="237744"/>
          </a:xfrm>
          <a:prstGeom prst="round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923068" y="3296412"/>
            <a:ext cx="932688" cy="256032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121212"/>
                </a:solidFill>
                <a:latin typeface="Red Hat Text"/>
              </a:rPr>
              <a:t>RISE-AI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3854196"/>
            <a:ext cx="2064715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457200" y="3854196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13232" y="3982211"/>
            <a:ext cx="1662379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Annette Zimmermann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3232" y="4366260"/>
            <a:ext cx="1662379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Philosophy · Assistant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Algorithmic justice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political philosophy of AI.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759659" y="3854196"/>
            <a:ext cx="2064715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2759659" y="3854196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3015691" y="3982211"/>
            <a:ext cx="1662379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Alan Rubel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015691" y="4366260"/>
            <a:ext cx="1662379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Information School · Full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Information ethics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privacy &amp; accountability.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62118" y="3854196"/>
            <a:ext cx="2064715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5062118" y="3854196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5318150" y="3982211"/>
            <a:ext cx="1662379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Clinton Castro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18150" y="4366260"/>
            <a:ext cx="1662379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Information School · Assistant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Ethics of AI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algorithmic fairness.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364577" y="3854196"/>
            <a:ext cx="2064715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7364577" y="3854196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7620609" y="3982211"/>
            <a:ext cx="1662379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Devansh Saxena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620609" y="4366260"/>
            <a:ext cx="1662379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Information School · Assistant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Accountability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public-sector algorithms.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0080" y="5897880"/>
            <a:ext cx="10972800" cy="82296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C5050C"/>
                </a:solidFill>
                <a:latin typeface="Red Hat Text"/>
              </a:rPr>
              <a:t>Track 02 (human trust) and Track 03 (fairness, ethics &amp; accountability).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430000" y="6446520"/>
            <a:ext cx="640080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45454"/>
                </a:solidFill>
                <a:latin typeface="Red Hat Text"/>
              </a:rPr>
              <a:t>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4552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C5050C"/>
                </a:solidFill>
                <a:latin typeface="Red Hat Text"/>
              </a:rPr>
              <a:t>FACULTY · TRACK 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03503"/>
            <a:ext cx="11274552" cy="8686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121212"/>
                </a:solidFill>
                <a:latin typeface="Red Hat Display"/>
              </a:rPr>
              <a:t>Governance, policy &amp; law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61872"/>
            <a:ext cx="2011680" cy="50292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57200" y="1719072"/>
            <a:ext cx="3599688" cy="161391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57200" y="1719072"/>
            <a:ext cx="100584" cy="161391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13232" y="1847088"/>
            <a:ext cx="3197352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Benjamin Sobel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231136"/>
            <a:ext cx="3197352" cy="790955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Law School · Assistant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AI &amp; copyright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the law of generative AI.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2985515"/>
            <a:ext cx="932688" cy="237744"/>
          </a:xfrm>
          <a:prstGeom prst="round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13232" y="2976372"/>
            <a:ext cx="932688" cy="256032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121212"/>
                </a:solidFill>
                <a:latin typeface="Red Hat Text"/>
              </a:rPr>
              <a:t>RISE-AI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4632" y="1719072"/>
            <a:ext cx="3599688" cy="161391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294632" y="1719072"/>
            <a:ext cx="100584" cy="161391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50664" y="1847088"/>
            <a:ext cx="3197352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Paul Connell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50664" y="2231136"/>
            <a:ext cx="3197352" cy="790955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Law School · Assistant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Law &amp; economics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AI for empirical social science.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50664" y="2985515"/>
            <a:ext cx="932688" cy="237744"/>
          </a:xfrm>
          <a:prstGeom prst="round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50664" y="2976372"/>
            <a:ext cx="932688" cy="256032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121212"/>
                </a:solidFill>
                <a:latin typeface="Red Hat Text"/>
              </a:rPr>
              <a:t>RISE-AI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32064" y="1719072"/>
            <a:ext cx="3599688" cy="161391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132064" y="1719072"/>
            <a:ext cx="100584" cy="161391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388096" y="1847088"/>
            <a:ext cx="3197352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Jason Reinecke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88096" y="2231136"/>
            <a:ext cx="3197352" cy="790955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Law School · Assistant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IP &amp; innovation law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patents, tech &amp; the courts.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3534156"/>
            <a:ext cx="3599688" cy="161391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57200" y="3534156"/>
            <a:ext cx="100584" cy="161391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13232" y="3662172"/>
            <a:ext cx="3197352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Vallabh Sambamurthy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3232" y="4046220"/>
            <a:ext cx="3197352" cy="790955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Business · Info Systems · Full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IT governance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technology adoption.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294632" y="3534156"/>
            <a:ext cx="3599688" cy="161391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4294632" y="3534156"/>
            <a:ext cx="100584" cy="161391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550664" y="3662172"/>
            <a:ext cx="3197352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Jordan Tong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50664" y="4046220"/>
            <a:ext cx="3197352" cy="790955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Business · Ops &amp; Tech Mgmt · Full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Human-AI decisions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decision-making in organizations.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132064" y="3534156"/>
            <a:ext cx="3599688" cy="161391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8132064" y="3534156"/>
            <a:ext cx="100584" cy="161391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388096" y="3662172"/>
            <a:ext cx="3197352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Michael Light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88096" y="4046220"/>
            <a:ext cx="3197352" cy="790955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Sociology · Full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Justice systems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courts &amp; algorithmic decisions.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430000" y="6446520"/>
            <a:ext cx="640080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45454"/>
                </a:solidFill>
                <a:latin typeface="Red Hat Text"/>
              </a:rPr>
              <a:t>9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5E6AC44-3E34-4954-3CFC-F3FBD767BCFD}"/>
              </a:ext>
            </a:extLst>
          </p:cNvPr>
          <p:cNvSpPr txBox="1"/>
          <p:nvPr/>
        </p:nvSpPr>
        <p:spPr>
          <a:xfrm>
            <a:off x="640080" y="5651116"/>
            <a:ext cx="10972800" cy="584968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C5050C"/>
                </a:solidFill>
                <a:latin typeface="Red Hat Text"/>
              </a:rPr>
              <a:t>Note: Law was missed originally because law faculty are not indexed by academic analytics. </a:t>
            </a:r>
          </a:p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C5050C"/>
                </a:solidFill>
                <a:latin typeface="Red Hat Text"/>
              </a:rPr>
              <a:t>A trustworthy AI issue</a:t>
            </a:r>
            <a:endParaRPr sz="1600" b="1" dirty="0">
              <a:solidFill>
                <a:srgbClr val="C5050C"/>
              </a:solidFill>
              <a:latin typeface="Red Hat Tex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4552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C5050C"/>
                </a:solidFill>
                <a:latin typeface="Red Hat Text"/>
              </a:rPr>
              <a:t>FACULTY · PROVING 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03503"/>
            <a:ext cx="11274552" cy="8686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121212"/>
                </a:solidFill>
                <a:latin typeface="Red Hat Display"/>
              </a:rPr>
              <a:t>Clinical &amp; Health AI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61872"/>
            <a:ext cx="2011680" cy="50292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57200" y="1719072"/>
            <a:ext cx="2640330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57200" y="1719072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13232" y="1847088"/>
            <a:ext cx="2237994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Majid Afshar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231136"/>
            <a:ext cx="2237994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Medicine · Pulm &amp; Critical Care · Assoc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Clinical NLP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ML from patient notes &amp; EHRs.</a:t>
            </a:r>
          </a:p>
        </p:txBody>
      </p:sp>
      <p:sp>
        <p:nvSpPr>
          <p:cNvPr id="9" name="Rectangle 8"/>
          <p:cNvSpPr/>
          <p:nvPr/>
        </p:nvSpPr>
        <p:spPr>
          <a:xfrm>
            <a:off x="3335274" y="1719072"/>
            <a:ext cx="2640330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335274" y="1719072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591306" y="1847088"/>
            <a:ext cx="2237994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Matthew Churpek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91306" y="2231136"/>
            <a:ext cx="2237994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Medicine · Pulm &amp; Critical Care · Full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Deterioration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ML for sepsis &amp; clinical risk.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3348" y="1719072"/>
            <a:ext cx="2640330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13348" y="1719072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69380" y="1847088"/>
            <a:ext cx="2237994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Brian Patterson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69380" y="2231136"/>
            <a:ext cx="2237994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Emergency Medicine · Associate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Decision support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AI-based CDS in the ED.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091422" y="1719072"/>
            <a:ext cx="2640330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9091422" y="1719072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347453" y="1847088"/>
            <a:ext cx="2237994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Pallavi Tiwari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47453" y="2231136"/>
            <a:ext cx="2237994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Radiology · Associate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Radiomics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ML for cancer imaging.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3854196"/>
            <a:ext cx="2640330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57200" y="3854196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13232" y="3982211"/>
            <a:ext cx="2237994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Elizabeth Burnside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3232" y="4366260"/>
            <a:ext cx="2237994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Radiology · Full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Screening AI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cancer detection &amp; screening.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335274" y="3854196"/>
            <a:ext cx="2640330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3335274" y="3854196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591306" y="3982211"/>
            <a:ext cx="2237994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Oguzhan Alagoz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591306" y="4366260"/>
            <a:ext cx="2237994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Industrial &amp; Systems Eng · Full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Decision modeling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medical screening policy.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213348" y="3854196"/>
            <a:ext cx="2640330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6213348" y="3854196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469380" y="3982211"/>
            <a:ext cx="2237994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Roomasa Channa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69380" y="4366260"/>
            <a:ext cx="2237994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Ophthalmology · Associate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Autonomous AI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diagnostic AI &amp; equity in eye care.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091422" y="3854196"/>
            <a:ext cx="2640330" cy="193395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9091422" y="3854196"/>
            <a:ext cx="100584" cy="193395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9347453" y="3982211"/>
            <a:ext cx="2237994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Adam Rule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347453" y="4366260"/>
            <a:ext cx="2237994" cy="11109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Information School · Assistant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EHR usability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clinical data visualization.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080" y="5897880"/>
            <a:ext cx="10972800" cy="82296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C5050C"/>
                </a:solidFill>
                <a:latin typeface="Red Hat Text"/>
              </a:rPr>
              <a:t>Where guarantees, calibrated reliance, fairness and liability meet one patient.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430000" y="6446520"/>
            <a:ext cx="640080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45454"/>
                </a:solidFill>
                <a:latin typeface="Red Hat Text"/>
              </a:rPr>
              <a:t>10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4552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C5050C"/>
                </a:solidFill>
                <a:latin typeface="Red Hat Text"/>
              </a:rPr>
              <a:t>FACULTY · PROVING 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03503"/>
            <a:ext cx="11274552" cy="8686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121212"/>
                </a:solidFill>
                <a:latin typeface="Red Hat Display"/>
              </a:rPr>
              <a:t>Public understanding &amp; communication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261872"/>
            <a:ext cx="2011680" cy="50292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57200" y="1719072"/>
            <a:ext cx="3599688" cy="161391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57200" y="1719072"/>
            <a:ext cx="100584" cy="161391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13232" y="1847088"/>
            <a:ext cx="3197352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Dominique Brossard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231136"/>
            <a:ext cx="3197352" cy="790955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Life Sciences Communication · Full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Public perception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of science &amp; technology.</a:t>
            </a:r>
          </a:p>
        </p:txBody>
      </p:sp>
      <p:sp>
        <p:nvSpPr>
          <p:cNvPr id="9" name="Rectangle 8"/>
          <p:cNvSpPr/>
          <p:nvPr/>
        </p:nvSpPr>
        <p:spPr>
          <a:xfrm>
            <a:off x="4294632" y="1719072"/>
            <a:ext cx="3599688" cy="161391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294632" y="1719072"/>
            <a:ext cx="100584" cy="161391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50664" y="1847088"/>
            <a:ext cx="3197352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Michael Xenos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0664" y="2231136"/>
            <a:ext cx="3197352" cy="790955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Life Sciences Communication · Full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Public opinion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&amp; digital media.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32064" y="1719072"/>
            <a:ext cx="3599688" cy="161391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32064" y="1719072"/>
            <a:ext cx="100584" cy="161391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88096" y="1847088"/>
            <a:ext cx="3197352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Sedona Chinn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8096" y="2231136"/>
            <a:ext cx="3197352" cy="790955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Community &amp; Env. Sociology · Assistant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Misinformation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perceptions of AI.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3534156"/>
            <a:ext cx="3599688" cy="161391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457200" y="3534156"/>
            <a:ext cx="100584" cy="161391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13232" y="3662172"/>
            <a:ext cx="3197352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Young Mie Kim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3232" y="4046220"/>
            <a:ext cx="3197352" cy="790955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Journalism &amp; Mass Comm · Full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Political comm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misinformation &amp; influence.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294632" y="3534156"/>
            <a:ext cx="3599688" cy="161391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294632" y="3534156"/>
            <a:ext cx="100584" cy="161391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550664" y="3662172"/>
            <a:ext cx="3197352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Ross Dahlke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50664" y="4046220"/>
            <a:ext cx="3197352" cy="790955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Journalism &amp; Mass Comm · Assistant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AI-generated content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computational social science.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50664" y="4800600"/>
            <a:ext cx="932688" cy="237744"/>
          </a:xfrm>
          <a:prstGeom prst="round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550664" y="4791456"/>
            <a:ext cx="932688" cy="256032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121212"/>
                </a:solidFill>
                <a:latin typeface="Red Hat Text"/>
              </a:rPr>
              <a:t>RISE-AI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132064" y="3534156"/>
            <a:ext cx="3599688" cy="1613916"/>
          </a:xfrm>
          <a:prstGeom prst="rect">
            <a:avLst/>
          </a:prstGeom>
          <a:solidFill>
            <a:srgbClr val="F3F3F3"/>
          </a:solidFill>
          <a:ln w="9525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132064" y="3534156"/>
            <a:ext cx="100584" cy="1613916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388096" y="3662172"/>
            <a:ext cx="3197352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121212"/>
                </a:solidFill>
                <a:latin typeface="Red Hat Display"/>
              </a:rPr>
              <a:t>Tomás Dodds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8096" y="4046220"/>
            <a:ext cx="3197352" cy="790955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>
                <a:solidFill>
                  <a:srgbClr val="545454"/>
                </a:solidFill>
                <a:latin typeface="Red Hat Text"/>
              </a:rPr>
              <a:t>Journalism &amp; Mass Comm · Assistant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5050C"/>
                </a:solidFill>
                <a:latin typeface="Red Hat Text"/>
              </a:rPr>
              <a:t>Public-good AI </a:t>
            </a:r>
            <a:r>
              <a:rPr sz="1050" b="0">
                <a:solidFill>
                  <a:srgbClr val="121212"/>
                </a:solidFill>
                <a:latin typeface="Red Hat Text"/>
              </a:rPr>
              <a:t>— AI in journalism &amp; its ethics.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388096" y="4800600"/>
            <a:ext cx="932688" cy="237744"/>
          </a:xfrm>
          <a:prstGeom prst="roundRect">
            <a:avLst/>
          </a:prstGeom>
          <a:solidFill>
            <a:srgbClr val="FFB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388096" y="4791456"/>
            <a:ext cx="932688" cy="256032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121212"/>
                </a:solidFill>
                <a:latin typeface="Red Hat Text"/>
              </a:rPr>
              <a:t>RISE-AI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0080" y="5257800"/>
            <a:ext cx="10972800" cy="82296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C5050C"/>
                </a:solidFill>
                <a:latin typeface="Red Hat Text"/>
              </a:rPr>
              <a:t>How the public calibrates trust — and holds institutions to account.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430000" y="6446520"/>
            <a:ext cx="640080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45454"/>
                </a:solidFill>
                <a:latin typeface="Red Hat Text"/>
              </a:rPr>
              <a:t>11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58B24-9BAC-BF20-9E49-178235730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DE0056-A678-3CEF-5A89-6546625DD0DC}"/>
              </a:ext>
            </a:extLst>
          </p:cNvPr>
          <p:cNvSpPr txBox="1"/>
          <p:nvPr/>
        </p:nvSpPr>
        <p:spPr>
          <a:xfrm>
            <a:off x="457200" y="274320"/>
            <a:ext cx="11274552" cy="2346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C5050C"/>
                </a:solidFill>
                <a:latin typeface="Red Hat Text"/>
              </a:rPr>
              <a:t>Demographics</a:t>
            </a:r>
            <a:endParaRPr sz="1200" b="1" dirty="0">
              <a:solidFill>
                <a:srgbClr val="C5050C"/>
              </a:solidFill>
              <a:latin typeface="Red Hat Tex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B77689-44C5-0F63-9C6E-2CF879CE1EEE}"/>
              </a:ext>
            </a:extLst>
          </p:cNvPr>
          <p:cNvSpPr txBox="1"/>
          <p:nvPr/>
        </p:nvSpPr>
        <p:spPr>
          <a:xfrm>
            <a:off x="457200" y="603503"/>
            <a:ext cx="11274552" cy="487954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900" b="1" dirty="0">
                <a:solidFill>
                  <a:srgbClr val="121212"/>
                </a:solidFill>
                <a:latin typeface="Red Hat Display"/>
              </a:rPr>
              <a:t>Faculty identified thus far</a:t>
            </a:r>
            <a:endParaRPr sz="2900" b="1" dirty="0">
              <a:solidFill>
                <a:srgbClr val="121212"/>
              </a:solidFill>
              <a:latin typeface="Red Hat Display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F58D58-24DD-8BF1-0F34-DFD660D58C79}"/>
              </a:ext>
            </a:extLst>
          </p:cNvPr>
          <p:cNvSpPr/>
          <p:nvPr/>
        </p:nvSpPr>
        <p:spPr>
          <a:xfrm>
            <a:off x="457200" y="1261872"/>
            <a:ext cx="2011680" cy="50292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79EEB1F-94AC-38E2-9BF0-E5F934A5C717}"/>
              </a:ext>
            </a:extLst>
          </p:cNvPr>
          <p:cNvSpPr txBox="1"/>
          <p:nvPr/>
        </p:nvSpPr>
        <p:spPr>
          <a:xfrm>
            <a:off x="11430000" y="6446520"/>
            <a:ext cx="640080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45454"/>
                </a:solidFill>
                <a:latin typeface="Red Hat Text"/>
              </a:rPr>
              <a:t>11</a:t>
            </a:r>
          </a:p>
        </p:txBody>
      </p:sp>
      <p:pic>
        <p:nvPicPr>
          <p:cNvPr id="35" name="Picture 34" descr="slide-demographics.png">
            <a:extLst>
              <a:ext uri="{FF2B5EF4-FFF2-40B4-BE49-F238E27FC236}">
                <a16:creationId xmlns:a16="http://schemas.microsoft.com/office/drawing/2014/main" id="{D565F9AE-A5A5-9A47-F11F-570EFE6C0D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594" t="26718" r="10962" b="20186"/>
          <a:stretch>
            <a:fillRect/>
          </a:stretch>
        </p:blipFill>
        <p:spPr>
          <a:xfrm>
            <a:off x="0" y="1670925"/>
            <a:ext cx="12192000" cy="458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8303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1F1DCA-E8A1-7156-3FA4-ED88E61CD0BA}"/>
              </a:ext>
            </a:extLst>
          </p:cNvPr>
          <p:cNvSpPr txBox="1"/>
          <p:nvPr/>
        </p:nvSpPr>
        <p:spPr>
          <a:xfrm>
            <a:off x="3045823" y="3167390"/>
            <a:ext cx="61003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rgbClr val="C5050C"/>
                </a:solidFill>
                <a:latin typeface="Red Hat Text"/>
              </a:rPr>
              <a:t>Discussion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700892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561A1-1829-42EE-6D52-B7FD201AE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C9440C3-DCC3-316D-46F3-2E0D03061D0C}"/>
              </a:ext>
            </a:extLst>
          </p:cNvPr>
          <p:cNvSpPr txBox="1"/>
          <p:nvPr/>
        </p:nvSpPr>
        <p:spPr>
          <a:xfrm>
            <a:off x="457200" y="603503"/>
            <a:ext cx="11274552" cy="487954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900" b="1" dirty="0">
                <a:solidFill>
                  <a:srgbClr val="121212"/>
                </a:solidFill>
                <a:latin typeface="Red Hat Display"/>
              </a:rPr>
              <a:t>Format &amp; Organization</a:t>
            </a:r>
            <a:endParaRPr sz="2900" b="1" dirty="0">
              <a:solidFill>
                <a:srgbClr val="121212"/>
              </a:solidFill>
              <a:latin typeface="Red Hat Display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48C81F-F6DD-0BF4-9AED-A91D2333AD38}"/>
              </a:ext>
            </a:extLst>
          </p:cNvPr>
          <p:cNvSpPr/>
          <p:nvPr/>
        </p:nvSpPr>
        <p:spPr>
          <a:xfrm>
            <a:off x="457200" y="1261872"/>
            <a:ext cx="2011680" cy="50292"/>
          </a:xfrm>
          <a:prstGeom prst="rect">
            <a:avLst/>
          </a:prstGeom>
          <a:solidFill>
            <a:srgbClr val="C505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DAC7C34-A923-BC64-BECB-1EFA27F046BC}"/>
              </a:ext>
            </a:extLst>
          </p:cNvPr>
          <p:cNvSpPr txBox="1"/>
          <p:nvPr/>
        </p:nvSpPr>
        <p:spPr>
          <a:xfrm>
            <a:off x="11430000" y="6446520"/>
            <a:ext cx="640080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45454"/>
                </a:solidFill>
                <a:latin typeface="Red Hat Text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7BD7D8A-939C-0B30-992A-3B15DC68C7D0}"/>
              </a:ext>
            </a:extLst>
          </p:cNvPr>
          <p:cNvSpPr txBox="1"/>
          <p:nvPr/>
        </p:nvSpPr>
        <p:spPr>
          <a:xfrm>
            <a:off x="275627" y="1482579"/>
            <a:ext cx="11299371" cy="5145319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C5050C"/>
                </a:solidFill>
                <a:latin typeface="Red Hat Text"/>
              </a:rPr>
              <a:t>Format</a:t>
            </a: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Red Hat Text"/>
              </a:rPr>
              <a:t>What kind of events?</a:t>
            </a: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Red Hat Text"/>
              </a:rPr>
              <a:t>Alternate between horizontals / verticals</a:t>
            </a: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Red Hat Text"/>
              </a:rPr>
              <a:t>Mix horizontals and verticals (intersections)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Red Hat Text"/>
              </a:rPr>
              <a:t>Sub-groups only</a:t>
            </a:r>
            <a:endParaRPr lang="en-US" sz="2800" dirty="0">
              <a:solidFill>
                <a:srgbClr val="C5050C"/>
              </a:solidFill>
              <a:latin typeface="Red Hat Tex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C5050C"/>
                </a:solidFill>
                <a:latin typeface="Red Hat Text"/>
              </a:rPr>
              <a:t>Organization / Volunteers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Red Hat Text"/>
              </a:rPr>
              <a:t>Need 1 or 2 main point people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Red Hat Text"/>
              </a:rPr>
              <a:t>Sub-leads for horizontals / verticals?</a:t>
            </a:r>
            <a:endParaRPr sz="2800" b="1" dirty="0">
              <a:solidFill>
                <a:srgbClr val="C5050C"/>
              </a:solidFill>
              <a:latin typeface="Red Hat Text"/>
            </a:endParaRPr>
          </a:p>
        </p:txBody>
      </p:sp>
    </p:spTree>
    <p:extLst>
      <p:ext uri="{BB962C8B-B14F-4D97-AF65-F5344CB8AC3E}">
        <p14:creationId xmlns:p14="http://schemas.microsoft.com/office/powerpoint/2010/main" val="1334695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2079</Words>
  <Application>Microsoft Macintosh PowerPoint</Application>
  <PresentationFormat>Widescreen</PresentationFormat>
  <Paragraphs>295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Menlo</vt:lpstr>
      <vt:lpstr>Red Hat Display</vt:lpstr>
      <vt:lpstr>Red Hat Text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Kyle Stuart Cranmer</cp:lastModifiedBy>
  <cp:revision>13</cp:revision>
  <dcterms:created xsi:type="dcterms:W3CDTF">2013-01-27T09:14:16Z</dcterms:created>
  <dcterms:modified xsi:type="dcterms:W3CDTF">2026-08-27T16:58:32Z</dcterms:modified>
  <cp:category/>
</cp:coreProperties>
</file>