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93" r:id="rId2"/>
    <p:sldMasterId id="2147483711" r:id="rId3"/>
    <p:sldMasterId id="2147483722" r:id="rId4"/>
  </p:sldMasterIdLst>
  <p:notesMasterIdLst>
    <p:notesMasterId r:id="rId40"/>
  </p:notesMasterIdLst>
  <p:handoutMasterIdLst>
    <p:handoutMasterId r:id="rId41"/>
  </p:handoutMasterIdLst>
  <p:sldIdLst>
    <p:sldId id="256" r:id="rId5"/>
    <p:sldId id="315" r:id="rId6"/>
    <p:sldId id="316" r:id="rId7"/>
    <p:sldId id="317" r:id="rId8"/>
    <p:sldId id="318" r:id="rId9"/>
    <p:sldId id="319" r:id="rId10"/>
    <p:sldId id="320" r:id="rId11"/>
    <p:sldId id="321" r:id="rId12"/>
    <p:sldId id="326" r:id="rId13"/>
    <p:sldId id="322" r:id="rId14"/>
    <p:sldId id="325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5" r:id="rId23"/>
    <p:sldId id="336" r:id="rId24"/>
    <p:sldId id="337" r:id="rId25"/>
    <p:sldId id="338" r:id="rId26"/>
    <p:sldId id="339" r:id="rId27"/>
    <p:sldId id="340" r:id="rId28"/>
    <p:sldId id="342" r:id="rId29"/>
    <p:sldId id="344" r:id="rId30"/>
    <p:sldId id="341" r:id="rId31"/>
    <p:sldId id="343" r:id="rId32"/>
    <p:sldId id="345" r:id="rId33"/>
    <p:sldId id="346" r:id="rId34"/>
    <p:sldId id="348" r:id="rId35"/>
    <p:sldId id="347" r:id="rId36"/>
    <p:sldId id="349" r:id="rId37"/>
    <p:sldId id="350" r:id="rId38"/>
    <p:sldId id="301" r:id="rId3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Geneva" charset="0"/>
        <a:cs typeface="Geneva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Geneva" charset="0"/>
        <a:cs typeface="Geneva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Geneva" charset="0"/>
        <a:cs typeface="Geneva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Geneva" charset="0"/>
        <a:cs typeface="Geneva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Geneva" charset="0"/>
        <a:cs typeface="Geneva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Geneva" charset="0"/>
        <a:cs typeface="Geneva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Geneva" charset="0"/>
        <a:cs typeface="Geneva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Geneva" charset="0"/>
        <a:cs typeface="Geneva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Geneva" charset="0"/>
        <a:cs typeface="Geneva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4204" userDrawn="1">
          <p15:clr>
            <a:srgbClr val="A4A3A4"/>
          </p15:clr>
        </p15:guide>
        <p15:guide id="2" orient="horz" pos="476" userDrawn="1">
          <p15:clr>
            <a:srgbClr val="A4A3A4"/>
          </p15:clr>
        </p15:guide>
        <p15:guide id="3" orient="horz" pos="1443" userDrawn="1">
          <p15:clr>
            <a:srgbClr val="A4A3A4"/>
          </p15:clr>
        </p15:guide>
        <p15:guide id="4" orient="horz" pos="966" userDrawn="1">
          <p15:clr>
            <a:srgbClr val="A4A3A4"/>
          </p15:clr>
        </p15:guide>
        <p15:guide id="5" orient="horz" pos="1876" userDrawn="1">
          <p15:clr>
            <a:srgbClr val="A4A3A4"/>
          </p15:clr>
        </p15:guide>
        <p15:guide id="6" orient="horz" pos="3616" userDrawn="1">
          <p15:clr>
            <a:srgbClr val="A4A3A4"/>
          </p15:clr>
        </p15:guide>
        <p15:guide id="7" pos="2920" userDrawn="1">
          <p15:clr>
            <a:srgbClr val="A4A3A4"/>
          </p15:clr>
        </p15:guide>
        <p15:guide id="8" pos="2917" userDrawn="1">
          <p15:clr>
            <a:srgbClr val="A4A3A4"/>
          </p15:clr>
        </p15:guide>
        <p15:guide id="9" pos="6701" userDrawn="1">
          <p15:clr>
            <a:srgbClr val="A4A3A4"/>
          </p15:clr>
        </p15:guide>
        <p15:guide id="10" pos="37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90D4"/>
    <a:srgbClr val="FF9B4D"/>
    <a:srgbClr val="FAFAFA"/>
    <a:srgbClr val="E34E25"/>
    <a:srgbClr val="E95026"/>
    <a:srgbClr val="EE542A"/>
    <a:srgbClr val="ED5227"/>
    <a:srgbClr val="F3AE65"/>
    <a:srgbClr val="ED732E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06" autoAdjust="0"/>
    <p:restoredTop sz="94757"/>
  </p:normalViewPr>
  <p:slideViewPr>
    <p:cSldViewPr snapToGrid="0" snapToObjects="1">
      <p:cViewPr varScale="1">
        <p:scale>
          <a:sx n="111" d="100"/>
          <a:sy n="111" d="100"/>
        </p:scale>
        <p:origin x="240" y="2000"/>
      </p:cViewPr>
      <p:guideLst>
        <p:guide orient="horz" pos="4204"/>
        <p:guide orient="horz" pos="476"/>
        <p:guide orient="horz" pos="1443"/>
        <p:guide orient="horz" pos="966"/>
        <p:guide orient="horz" pos="1876"/>
        <p:guide orient="horz" pos="3616"/>
        <p:guide pos="2920"/>
        <p:guide pos="2917"/>
        <p:guide pos="6701"/>
        <p:guide pos="3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B589245-636E-234E-BFAD-9607949806CA}" type="datetimeFigureOut">
              <a:rPr lang="en-US"/>
              <a:pPr>
                <a:defRPr/>
              </a:pPr>
              <a:t>11/4/26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2F3B233-32CA-1B4D-AFEE-D703F5CA5C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28637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29BCED8-DCF3-A94B-99F8-D2FB79A8911E}" type="datetimeFigureOut">
              <a:rPr lang="en-US"/>
              <a:pPr>
                <a:defRPr/>
              </a:pPr>
              <a:t>11/4/26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EA82294-BF3E-954A-9E49-35D72A5F00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7418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0"/>
        <a:cs typeface="Geneva" charset="0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0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0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0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72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15818-AFE4-D4E7-8C58-D20A96D943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345A82-AE73-8873-3440-B122AC5410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593CB7-EFD2-9170-2416-F2670660AE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F9E17-739E-DD9F-8210-C7783C04C5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1711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9B6E0-AB9C-A53B-39E2-DFCEEF943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494C94-57EE-A8E0-2AA2-1BD2F85CB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F35312-F2B3-BD64-234D-D8FAB41363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A84203-D06D-C5BB-5320-8B4ABE9E96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7437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C8C19D-CC2F-A700-1A80-F130E6294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74083A-1B92-452B-3D52-058E0B95DF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4AB135-6308-C4FE-21D3-C9EF2F84B6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6DD4E-F395-032B-899C-D32F2BABB6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998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2B2410-A9BD-6A94-79F0-32CC251BA8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C776AF-EE1F-2A9F-8951-AFA9CBA1C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C46589-99F3-E275-646E-6A2127C93F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255368-E883-5867-B33D-1B770FFCCC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8727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3F09A-6CBF-EA6C-52BF-A30D2CA54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C85562-DA15-315D-AEB7-B12ED0E9D7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1D0E40-FAD8-E594-DAA2-BCA5764954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D2AC3F-96E0-FC74-54E3-4D8A78229B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037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EA010-85E2-21CB-116F-6B9700B609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8A2DCF-25E5-64F1-F814-BA01DAA2C3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3E2B28-C102-8A9A-BB14-E110841586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F7F3DC-5CFA-F1AA-BF1D-5E00DBCA88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653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8041CD-D489-D15F-7332-4252D4FB9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4681E6-C175-1D57-C82F-A54539C98C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C8D656-EC1F-B8BD-F0A4-175F489C22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A077BC-B78B-BE2D-34FF-7DE2CC384B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7400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212D1-9443-64E2-93E2-082E7C8ED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AA25A6-DF0D-D1C9-D960-5944B9FF1A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3CFF4D-A246-ACD7-59F2-07710D0279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D146D7-5FE5-DBE2-461B-C4AB3954F9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52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E8085C-3989-F4F8-60DA-0BCE0D6F2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9BA934-C83E-A865-AE27-F030601F18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A65482-67FF-6159-DEBF-B3F559465B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365A36-FC9A-9994-815A-44645B3998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7882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BE825-C8F5-493D-F094-5916CD2AE2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2CEBEC-3A91-2F1C-27E2-CABC7949EF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278147-F55D-7460-ADD8-0D0797E719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2338EE-96A3-E1D3-8EA5-02F8A13085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092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ED4B2-74CE-6A7F-78BB-B2A6FCB4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D8755A-B18D-99D8-0BF1-348DE76173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93B28D-360B-3B26-5E07-91B51E9C09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64C688-877C-1A9A-3F12-A8F3D11F59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9396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4A4737-9C79-3095-056E-B6DF15B78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72DF7B-B6D7-8068-BA50-F2146770AA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0CF439-760C-A447-9329-C6FD14F66C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6D60FE-3D2A-6D46-A44B-36010C480A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2018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2FB31-B11B-D95B-21AA-AE5039EB21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6C1F21-597F-E5C6-F6BF-86281D8DF7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55CA4A-7293-4765-D750-D2887FFAF6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E3B2E5-018D-8F0C-4A47-B43EC9C3F2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4716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302FC3-78D2-1D71-66DA-72BE3CD46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B010F9-F4C9-3A45-9F72-9870932C06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F7E64D-9CAB-300B-1681-F0099A6A4B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89250B-FF7C-C629-754C-ECF5A8CFDE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3936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7CA3B2-BFE4-C0FE-40DC-FC4233293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2CD169-1377-47B0-637F-1CEF314730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06AA61-9EAA-7E5D-5892-84806E98AA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7309AC-8EC1-47CA-1576-52C66BA17F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1088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08FB0-0917-81C4-45B4-968E31F17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B64169-A84E-21EB-37A7-172AFD07EB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C71DE2-E721-1D05-616F-EB9DE878DD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68BE61-7592-B357-C5A2-AFAD007D38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8409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270A0-CDD0-699D-1B03-BE3CD6643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DAC2F6-94B6-3C95-7E32-8A05A7DC8D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82E661-8500-D440-2D39-DCDB48BBB2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051448-4CBF-4E08-030B-FCCACEDE4D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3500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AB2329-DB8E-239D-A553-3B4709DEA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160DD1-ECDD-8C82-C13A-0D97575C09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059B1A-260E-8E67-1D45-352A68F369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C0AB7A-0545-755F-A055-A96DDD535C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3929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63ECA-96BA-75DD-C1D8-7C3A233D2C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706C9E-CB23-3FAF-B6C5-72B94D3AE2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40A46F-ADC4-CDE5-2358-585EA52C4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71F874-1B86-1CA0-F11D-7067409F9B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8831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BD761-106C-4793-C14B-2F6E4F453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D076B7-CEF4-A174-C7CC-B6BF174EDE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700DDD-3541-53CD-ECBE-497B14F6AA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D02216-FE4F-A551-8691-4B6AEED621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841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8E88B-D2C8-B7B0-AB0D-B61C74EEF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260750-453C-8124-7350-D9FF35A11E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1ECB53-7FA1-488A-40CF-51B798DDB1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5B8E08-4F96-3A20-3C5D-A4DB1D161C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4072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7E092-BE9D-E15E-1681-E0368D132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559E28-9FF0-911F-A845-AA29A7A3A2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B3D47C-B453-C195-0320-008562A81A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E0DF01-F912-D37B-A2BA-49A84A7D7C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1447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1BEB6-9FB3-22CF-1964-CA5C74222B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097B09-B710-3090-B63A-FE075694DF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DF46C8-4162-D9E5-6FAC-6B21507296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455482-C3E8-23D3-8406-9FAF4E757E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57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7A406-AEA9-92AB-D8AC-7E8F5DB9F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C41A64-FEA5-CAD5-489F-162A0642AC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E40091-5E92-6EB0-B742-98023FB084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579F2D-E608-6D59-2180-C44BB5372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82294-BF3E-954A-9E49-35D72A5F0004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095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30416"/>
            <a:ext cx="10957984" cy="1143000"/>
          </a:xfrm>
          <a:prstGeom prst="rect">
            <a:avLst/>
          </a:prstGeom>
        </p:spPr>
        <p:txBody>
          <a:bodyPr vert="horz" lIns="0" tIns="0" rIns="0" bIns="0" anchor="b" anchorCtr="0"/>
          <a:lstStyle>
            <a:lvl1pPr algn="l">
              <a:defRPr sz="3200" b="1" i="0" baseline="0">
                <a:solidFill>
                  <a:srgbClr val="E95125"/>
                </a:solidFill>
                <a:latin typeface="Helvetica"/>
                <a:cs typeface="Helvetic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05368" y="2696828"/>
            <a:ext cx="10962217" cy="1721069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buFontTx/>
              <a:buNone/>
              <a:defRPr sz="2200" b="0" i="0" baseline="0">
                <a:solidFill>
                  <a:srgbClr val="E95125"/>
                </a:solidFill>
                <a:latin typeface="Helvetica"/>
                <a:cs typeface="Helvetica"/>
              </a:defRPr>
            </a:lvl1pPr>
            <a:lvl2pPr marL="0" indent="0">
              <a:buFontTx/>
              <a:buNone/>
              <a:defRPr sz="1800" baseline="0">
                <a:solidFill>
                  <a:srgbClr val="004C97"/>
                </a:solidFill>
                <a:latin typeface="Helvetica"/>
              </a:defRPr>
            </a:lvl2pPr>
            <a:lvl3pPr marL="0" indent="0">
              <a:buFontTx/>
              <a:buNone/>
              <a:defRPr sz="1800" baseline="0">
                <a:solidFill>
                  <a:srgbClr val="004C97"/>
                </a:solidFill>
                <a:latin typeface="Helvetica"/>
              </a:defRPr>
            </a:lvl3pPr>
            <a:lvl4pPr marL="0" indent="0">
              <a:buFontTx/>
              <a:buNone/>
              <a:defRPr sz="1800" baseline="0">
                <a:solidFill>
                  <a:srgbClr val="004C97"/>
                </a:solidFill>
                <a:latin typeface="Helvetica"/>
              </a:defRPr>
            </a:lvl4pPr>
            <a:lvl5pPr marL="0" indent="0">
              <a:buFontTx/>
              <a:buNone/>
              <a:defRPr sz="1800" baseline="0">
                <a:solidFill>
                  <a:srgbClr val="004C97"/>
                </a:solidFill>
                <a:latin typeface="Helvetica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B817298-3F19-02C5-CE85-0D4939F2D2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396" y="6113022"/>
            <a:ext cx="2878822" cy="316224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62700064-F8BF-13CB-7547-9844EACA8384}"/>
              </a:ext>
            </a:extLst>
          </p:cNvPr>
          <p:cNvGrpSpPr/>
          <p:nvPr userDrawn="1"/>
        </p:nvGrpSpPr>
        <p:grpSpPr>
          <a:xfrm>
            <a:off x="7750863" y="200562"/>
            <a:ext cx="3831537" cy="231951"/>
            <a:chOff x="5136243" y="672026"/>
            <a:chExt cx="3598105" cy="19954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D60EF70-BB8C-C93C-6041-977CD18BD65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36243" y="682088"/>
              <a:ext cx="1690006" cy="18948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4E07E18-08E2-89D2-3796-531863D2B9C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847491" y="672026"/>
              <a:ext cx="1886857" cy="189480"/>
            </a:xfrm>
            <a:prstGeom prst="rect">
              <a:avLst/>
            </a:prstGeom>
          </p:spPr>
        </p:pic>
      </p:grpSp>
      <p:pic>
        <p:nvPicPr>
          <p:cNvPr id="9" name="Picture 8" descr="mach3logo.png">
            <a:extLst>
              <a:ext uri="{FF2B5EF4-FFF2-40B4-BE49-F238E27FC236}">
                <a16:creationId xmlns:a16="http://schemas.microsoft.com/office/drawing/2014/main" id="{3FA1C683-F91E-01CB-4803-F23C4A8F0CF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37886" y="5815739"/>
            <a:ext cx="1061673" cy="91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023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foo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A1BF8-E17A-6DEA-7AD4-2AA7026F7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936FE2-55E8-5A06-88E2-182DC143E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27/03/2026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C29A67-C0F2-2F35-3279-DD61EF79D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ND-only MaCh3 fit with MicroProdNp41 CAFs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B163F6-D6B0-8F22-A960-E52DCDB38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3A94444-8E04-F742-03C8-644DF0CF11C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50" y="1024128"/>
            <a:ext cx="10972800" cy="52943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9017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wo-column, foo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10851-A345-A39E-25C3-AC235C25B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6AFA4E-058E-8ACA-D75E-93E792A20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>
              <a:latin typeface="Helvetica"/>
              <a:cs typeface="Helvetica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C0F08A-C288-881A-197F-94E06D469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Presenter Name | Presentation Title 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31D7C1-A25D-9812-DD05-4862F7AD1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50350EF-AEB0-66A5-AEC6-0FDEDD00FC6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3250" y="1023938"/>
            <a:ext cx="5349875" cy="52943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A6DEE53-880F-EBD7-03CC-C219DDE20299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27763" y="1023938"/>
            <a:ext cx="5348287" cy="52943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8493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wo-column with captions, foo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10851-A345-A39E-25C3-AC235C25B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6AFA4E-058E-8ACA-D75E-93E792A20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>
              <a:latin typeface="Helvetica"/>
              <a:cs typeface="Helvetica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C0F08A-C288-881A-197F-94E06D469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Presenter Name | Presentation Title 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31D7C1-A25D-9812-DD05-4862F7AD1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6798963-B68D-18B4-1E24-C537386E993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03250" y="1023938"/>
            <a:ext cx="5360988" cy="4178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FCAF695-4AC9-BC75-B43E-01A4711C0323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227763" y="1023938"/>
            <a:ext cx="5348287" cy="4178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D8331B3-0E56-EC02-F4C0-2383C85A151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03250" y="5257800"/>
            <a:ext cx="5360988" cy="1060450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D5F642B-F90D-CF2C-29ED-867610FC895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227763" y="5257800"/>
            <a:ext cx="5348287" cy="1060450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61429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image, foo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05368" y="274320"/>
            <a:ext cx="10972800" cy="651097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algn="l">
              <a:defRPr sz="3600" b="1" i="0" baseline="0">
                <a:solidFill>
                  <a:srgbClr val="E95125"/>
                </a:solidFill>
                <a:latin typeface="Helvetica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172293" y="6549549"/>
            <a:ext cx="1331423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smtClean="0">
                <a:solidFill>
                  <a:srgbClr val="E95125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>
              <a:latin typeface="Helvetica"/>
              <a:cs typeface="Helvetica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3714" y="6549549"/>
            <a:ext cx="5799081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dirty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r>
              <a:rPr lang="de-DE"/>
              <a:t>Presenter Name | Presentation Title 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5368" y="6549549"/>
            <a:ext cx="566925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1" i="0" baseline="0" smtClean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1AB98A-5806-F02D-0D38-C167E58159C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4838" y="1024128"/>
            <a:ext cx="10972800" cy="529437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787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image with caption, foo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05368" y="274320"/>
            <a:ext cx="10972800" cy="651097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algn="l">
              <a:defRPr sz="3600" b="1" i="0" baseline="0">
                <a:solidFill>
                  <a:srgbClr val="E95125"/>
                </a:solidFill>
                <a:latin typeface="Helvetica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172293" y="6549549"/>
            <a:ext cx="1331423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smtClean="0">
                <a:solidFill>
                  <a:srgbClr val="E95125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>
              <a:latin typeface="Helvetica"/>
              <a:cs typeface="Helvetica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3714" y="6549549"/>
            <a:ext cx="5799081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dirty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r>
              <a:rPr lang="de-DE"/>
              <a:t>Presenter Name | Presentation Title 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5368" y="6549549"/>
            <a:ext cx="566925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1" i="0" baseline="0" smtClean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1AB98A-5806-F02D-0D38-C167E58159C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4838" y="1024128"/>
            <a:ext cx="10972800" cy="470001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B6DC31-63BE-9F5A-5AD7-2B032D15BD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3504" y="5769864"/>
            <a:ext cx="10972800" cy="548640"/>
          </a:xfrm>
        </p:spPr>
        <p:txBody>
          <a:bodyPr lIns="91440"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328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lumn with caption, 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05368" y="274320"/>
            <a:ext cx="10972800" cy="651097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algn="l">
              <a:defRPr sz="3600" b="1" i="0" baseline="0">
                <a:solidFill>
                  <a:srgbClr val="E95125"/>
                </a:solidFill>
                <a:latin typeface="Helvetica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172293" y="6549549"/>
            <a:ext cx="1331423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smtClean="0">
                <a:solidFill>
                  <a:srgbClr val="E95125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>
              <a:latin typeface="Helvetica"/>
              <a:cs typeface="Helvetica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3714" y="6549549"/>
            <a:ext cx="5799081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dirty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r>
              <a:rPr lang="de-DE"/>
              <a:t>Presenter Name | Presentation Title 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5368" y="6549549"/>
            <a:ext cx="566925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1" i="0" baseline="0" smtClean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CE26B7-5CC5-6F2C-2347-A468A95FEB5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04838" y="1024128"/>
            <a:ext cx="3986784" cy="41788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186CDDE-D7A6-29FB-231E-CE9EAFCE21B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711700" y="1023938"/>
            <a:ext cx="6865938" cy="52943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B80973-46EC-F30B-AA9C-F3E8E1AA7F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4838" y="5257800"/>
            <a:ext cx="3979862" cy="1060450"/>
          </a:xfrm>
        </p:spPr>
        <p:txBody>
          <a:bodyPr/>
          <a:lstStyle>
            <a:lvl1pPr marL="0" indent="0">
              <a:buNone/>
              <a:defRPr sz="1600"/>
            </a:lvl1pPr>
            <a:lvl2pPr marL="27432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22183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with foo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4E0241-306E-02D6-580C-A56CC153A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>
              <a:latin typeface="Helvetica"/>
              <a:cs typeface="Helvetica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E01784-C49E-3CA4-1487-CFF1A3EFC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Presenter Name | Presentation Title 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AB8C75-C5F4-D4A2-BA39-D62EBA69B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1295337-3D9D-0091-DE4C-2C181F3BC09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3504" y="274320"/>
            <a:ext cx="10972800" cy="6044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309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p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5506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609600" y="5760720"/>
            <a:ext cx="10972800" cy="0"/>
          </a:xfrm>
          <a:prstGeom prst="line">
            <a:avLst/>
          </a:prstGeom>
          <a:ln>
            <a:solidFill>
              <a:srgbClr val="E9512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09600" y="472239"/>
            <a:ext cx="10972800" cy="0"/>
          </a:xfrm>
          <a:prstGeom prst="line">
            <a:avLst/>
          </a:prstGeom>
          <a:ln>
            <a:solidFill>
              <a:srgbClr val="E9512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hf hdr="0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Geneva" charset="0"/>
          <a:cs typeface="Geneva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Geneva" charset="0"/>
          <a:cs typeface="Geneva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Geneva" charset="0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Geneva" charset="0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Geneva" charset="0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Geneva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72293" y="6549549"/>
            <a:ext cx="1331423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smtClean="0">
                <a:solidFill>
                  <a:srgbClr val="E95125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27/03/26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3713" y="6536669"/>
            <a:ext cx="6523352" cy="170720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dirty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r>
              <a:rPr lang="en-GB" dirty="0"/>
              <a:t>Charlotte Knight | ND-only MaCh3 fit with MicroProdNp41 CAFs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5368" y="6549549"/>
            <a:ext cx="566925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1" i="0" baseline="0" smtClean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609600" y="6380213"/>
            <a:ext cx="10972800" cy="0"/>
          </a:xfrm>
          <a:prstGeom prst="line">
            <a:avLst/>
          </a:prstGeom>
          <a:ln>
            <a:solidFill>
              <a:srgbClr val="E9512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5C110DA-E301-D778-FB9F-858B456EC5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504" y="1024128"/>
            <a:ext cx="10972800" cy="5294376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A85284B6-EDCD-0119-8581-450EF6A59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274320"/>
            <a:ext cx="10972800" cy="649224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63B10A-9C01-7530-B775-24ACBBAEB848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9084096" y="6531789"/>
            <a:ext cx="1768078" cy="194215"/>
          </a:xfrm>
          <a:prstGeom prst="rect">
            <a:avLst/>
          </a:prstGeom>
        </p:spPr>
      </p:pic>
      <p:pic>
        <p:nvPicPr>
          <p:cNvPr id="8" name="Picture 7" descr="mach3logo.png">
            <a:extLst>
              <a:ext uri="{FF2B5EF4-FFF2-40B4-BE49-F238E27FC236}">
                <a16:creationId xmlns:a16="http://schemas.microsoft.com/office/drawing/2014/main" id="{E3710652-0DD1-518D-8F2E-736BBCFFAD43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009378" y="6371645"/>
            <a:ext cx="566926" cy="486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503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7" r:id="rId2"/>
    <p:sldLayoutId id="2147483709" r:id="rId3"/>
    <p:sldLayoutId id="2147483694" r:id="rId4"/>
    <p:sldLayoutId id="2147483710" r:id="rId5"/>
    <p:sldLayoutId id="2147483695" r:id="rId6"/>
  </p:sldLayoutIdLst>
  <p:hf hdr="0"/>
  <p:txStyles>
    <p:titleStyle>
      <a:lvl1pPr algn="l" defTabSz="457200" rtl="0" fontAlgn="base">
        <a:spcBef>
          <a:spcPct val="0"/>
        </a:spcBef>
        <a:spcAft>
          <a:spcPct val="0"/>
        </a:spcAft>
        <a:defRPr sz="3600" b="1" kern="1200">
          <a:solidFill>
            <a:srgbClr val="E34E25"/>
          </a:solidFill>
          <a:latin typeface="Helvetica" pitchFamily="2" charset="0"/>
          <a:ea typeface="Geneva" charset="0"/>
          <a:cs typeface="Helvetica" pitchFamily="2" charset="0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9pPr>
    </p:titleStyle>
    <p:bodyStyle>
      <a:lvl1pPr marL="256032" indent="-265176" algn="l" defTabSz="457200" rtl="0" fontAlgn="base">
        <a:spcBef>
          <a:spcPts val="1200"/>
        </a:spcBef>
        <a:spcAft>
          <a:spcPct val="0"/>
        </a:spcAft>
        <a:buSzPct val="100000"/>
        <a:buFont typeface="System Font Regular"/>
        <a:buChar char="•"/>
        <a:defRPr sz="2200" kern="1200">
          <a:solidFill>
            <a:schemeClr val="tx2"/>
          </a:solidFill>
          <a:latin typeface="+mn-lt"/>
          <a:ea typeface="Geneva" charset="0"/>
          <a:cs typeface="Geneva" charset="0"/>
        </a:defRPr>
      </a:lvl1pPr>
      <a:lvl2pPr marL="539496" indent="-265176" algn="l" defTabSz="457200" rtl="0" fontAlgn="base">
        <a:spcBef>
          <a:spcPts val="1000"/>
        </a:spcBef>
        <a:spcAft>
          <a:spcPct val="0"/>
        </a:spcAft>
        <a:buSzPct val="100000"/>
        <a:buFont typeface="System Font Regular"/>
        <a:buChar char="⚬"/>
        <a:defRPr sz="2000" kern="1200">
          <a:solidFill>
            <a:schemeClr val="tx2"/>
          </a:solidFill>
          <a:latin typeface="+mn-lt"/>
          <a:ea typeface="Geneva" charset="0"/>
          <a:cs typeface="+mn-cs"/>
        </a:defRPr>
      </a:lvl2pPr>
      <a:lvl3pPr marL="868680" indent="-265176" algn="l" defTabSz="457200" rtl="0" fontAlgn="base">
        <a:spcBef>
          <a:spcPts val="1000"/>
        </a:spcBef>
        <a:spcAft>
          <a:spcPct val="0"/>
        </a:spcAft>
        <a:buSzPct val="100000"/>
        <a:buFont typeface="Wingdings" pitchFamily="2" charset="2"/>
        <a:buChar char="§"/>
        <a:defRPr sz="1800" kern="1200">
          <a:solidFill>
            <a:schemeClr val="tx2"/>
          </a:solidFill>
          <a:latin typeface="+mn-lt"/>
          <a:ea typeface="Geneva" charset="0"/>
          <a:cs typeface="+mn-cs"/>
        </a:defRPr>
      </a:lvl3pPr>
      <a:lvl4pPr marL="1143000" indent="-265176" algn="l" defTabSz="457200" rtl="0" fontAlgn="base">
        <a:spcBef>
          <a:spcPts val="1000"/>
        </a:spcBef>
        <a:spcAft>
          <a:spcPct val="0"/>
        </a:spcAft>
        <a:buSzPct val="90000"/>
        <a:buFont typeface="System Font Regular"/>
        <a:buChar char="✧"/>
        <a:defRPr sz="1600" kern="1200">
          <a:solidFill>
            <a:schemeClr val="tx2"/>
          </a:solidFill>
          <a:latin typeface="+mn-lt"/>
          <a:ea typeface="Geneva" charset="0"/>
          <a:cs typeface="+mn-cs"/>
        </a:defRPr>
      </a:lvl4pPr>
      <a:lvl5pPr marL="1435608" indent="-265176" algn="l" defTabSz="457200" rtl="0" fontAlgn="base">
        <a:spcBef>
          <a:spcPts val="1000"/>
        </a:spcBef>
        <a:spcAft>
          <a:spcPct val="0"/>
        </a:spcAft>
        <a:buSzPct val="100000"/>
        <a:buFont typeface="System Font Regular"/>
        <a:buChar char="✦"/>
        <a:defRPr sz="1400" kern="1200">
          <a:solidFill>
            <a:schemeClr val="tx2"/>
          </a:solidFill>
          <a:latin typeface="+mn-lt"/>
          <a:ea typeface="Geneva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72293" y="6549549"/>
            <a:ext cx="1331423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smtClean="0">
                <a:solidFill>
                  <a:srgbClr val="E95125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>
              <a:latin typeface="Helvetica"/>
              <a:cs typeface="Helvetic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3713" y="6536669"/>
            <a:ext cx="6523352" cy="170720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 i="0" baseline="0" dirty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r>
              <a:rPr lang="en-GB"/>
              <a:t>Presenter Name | Presentation Title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5368" y="6549549"/>
            <a:ext cx="566925" cy="158697"/>
          </a:xfrm>
          <a:prstGeom prst="rect">
            <a:avLst/>
          </a:prstGeom>
        </p:spPr>
        <p:txBody>
          <a:bodyPr lIns="0" tIns="0" rIns="0" bIns="0"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200" b="1" i="0" baseline="0" smtClean="0">
                <a:solidFill>
                  <a:srgbClr val="E95125"/>
                </a:solidFill>
                <a:latin typeface="Helvetica"/>
                <a:ea typeface="+mn-ea"/>
                <a:cs typeface="Helvetica"/>
              </a:defRPr>
            </a:lvl1pPr>
          </a:lstStyle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609600" y="6380213"/>
            <a:ext cx="10972800" cy="0"/>
          </a:xfrm>
          <a:prstGeom prst="line">
            <a:avLst/>
          </a:prstGeom>
          <a:ln>
            <a:solidFill>
              <a:srgbClr val="E9512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 userDrawn="1"/>
        </p:nvSpPr>
        <p:spPr>
          <a:xfrm>
            <a:off x="9149975" y="6499786"/>
            <a:ext cx="1468093" cy="22048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You </a:t>
            </a:r>
            <a:r>
              <a:rPr lang="en-US" sz="1100" dirty="0" err="1"/>
              <a:t>Inst</a:t>
            </a:r>
            <a:r>
              <a:rPr lang="en-US" sz="1100" dirty="0"/>
              <a:t> Logo</a:t>
            </a:r>
          </a:p>
        </p:txBody>
      </p:sp>
      <p:pic>
        <p:nvPicPr>
          <p:cNvPr id="2" name="Picture 1" descr="A picture containing text, sign&#10;&#10;AI-generated content may be incorrect.">
            <a:extLst>
              <a:ext uri="{FF2B5EF4-FFF2-40B4-BE49-F238E27FC236}">
                <a16:creationId xmlns:a16="http://schemas.microsoft.com/office/drawing/2014/main" id="{D17E88B4-AAA3-1413-7739-CEEF462448A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75692" y="6449675"/>
            <a:ext cx="896112" cy="35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8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hf hdr="0"/>
  <p:txStyles>
    <p:titleStyle>
      <a:lvl1pPr algn="l" defTabSz="457200" rtl="0" fontAlgn="base">
        <a:spcBef>
          <a:spcPct val="0"/>
        </a:spcBef>
        <a:spcAft>
          <a:spcPct val="0"/>
        </a:spcAft>
        <a:defRPr sz="3600" b="1" kern="1200">
          <a:solidFill>
            <a:srgbClr val="E34E25"/>
          </a:solidFill>
          <a:latin typeface="Helvetica" pitchFamily="2" charset="0"/>
          <a:ea typeface="Geneva" charset="0"/>
          <a:cs typeface="Helvetica" pitchFamily="2" charset="0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9pPr>
    </p:titleStyle>
    <p:bodyStyle>
      <a:lvl1pPr marL="0" indent="0" algn="l" defTabSz="457200" rtl="0" fontAlgn="base">
        <a:spcBef>
          <a:spcPts val="1200"/>
        </a:spcBef>
        <a:spcAft>
          <a:spcPct val="0"/>
        </a:spcAft>
        <a:buSzPct val="100000"/>
        <a:buFont typeface="System Font Regular"/>
        <a:buNone/>
        <a:defRPr sz="2200" kern="1200">
          <a:solidFill>
            <a:schemeClr val="tx2"/>
          </a:solidFill>
          <a:latin typeface="+mn-lt"/>
          <a:ea typeface="Geneva" charset="0"/>
          <a:cs typeface="Geneva" charset="0"/>
        </a:defRPr>
      </a:lvl1pPr>
      <a:lvl2pPr marL="539496" indent="-265176" algn="l" defTabSz="457200" rtl="0" fontAlgn="base">
        <a:spcBef>
          <a:spcPts val="1000"/>
        </a:spcBef>
        <a:spcAft>
          <a:spcPct val="0"/>
        </a:spcAft>
        <a:buSzPct val="100000"/>
        <a:buFont typeface="System Font Regular"/>
        <a:buChar char="⚬"/>
        <a:defRPr sz="2000" kern="1200">
          <a:solidFill>
            <a:schemeClr val="tx2"/>
          </a:solidFill>
          <a:latin typeface="+mn-lt"/>
          <a:ea typeface="Geneva" charset="0"/>
          <a:cs typeface="+mn-cs"/>
        </a:defRPr>
      </a:lvl2pPr>
      <a:lvl3pPr marL="868680" indent="-265176" algn="l" defTabSz="457200" rtl="0" fontAlgn="base">
        <a:spcBef>
          <a:spcPts val="1000"/>
        </a:spcBef>
        <a:spcAft>
          <a:spcPct val="0"/>
        </a:spcAft>
        <a:buSzPct val="100000"/>
        <a:buFont typeface="Wingdings" pitchFamily="2" charset="2"/>
        <a:buChar char="§"/>
        <a:defRPr sz="1800" kern="1200">
          <a:solidFill>
            <a:schemeClr val="tx2"/>
          </a:solidFill>
          <a:latin typeface="+mn-lt"/>
          <a:ea typeface="Geneva" charset="0"/>
          <a:cs typeface="+mn-cs"/>
        </a:defRPr>
      </a:lvl3pPr>
      <a:lvl4pPr marL="1143000" indent="-265176" algn="l" defTabSz="457200" rtl="0" fontAlgn="base">
        <a:spcBef>
          <a:spcPts val="1000"/>
        </a:spcBef>
        <a:spcAft>
          <a:spcPct val="0"/>
        </a:spcAft>
        <a:buSzPct val="90000"/>
        <a:buFont typeface="System Font Regular"/>
        <a:buChar char="☐"/>
        <a:defRPr sz="1600" kern="1200">
          <a:solidFill>
            <a:schemeClr val="tx2"/>
          </a:solidFill>
          <a:latin typeface="+mn-lt"/>
          <a:ea typeface="Geneva" charset="0"/>
          <a:cs typeface="+mn-cs"/>
        </a:defRPr>
      </a:lvl4pPr>
      <a:lvl5pPr marL="1435608" indent="-265176" algn="l" defTabSz="457200" rtl="0" fontAlgn="base">
        <a:spcBef>
          <a:spcPts val="1000"/>
        </a:spcBef>
        <a:spcAft>
          <a:spcPct val="0"/>
        </a:spcAft>
        <a:buSzPct val="100000"/>
        <a:buFont typeface="System Font Regular"/>
        <a:buChar char="✦"/>
        <a:defRPr sz="1400" kern="1200">
          <a:solidFill>
            <a:schemeClr val="tx2"/>
          </a:solidFill>
          <a:latin typeface="+mn-lt"/>
          <a:ea typeface="Geneva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987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oot.cern/doc/master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root.cern/manual/basics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oot.cern/manual/first_steps_with_root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oot.cern/manual/functional_part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oot.cern/manual/histograms/" TargetMode="External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oot.cern/primer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oot.cern.ch/doc/master/classTH1.htm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thub.com/root-project/student-course/tree/25.07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oot.cern/doc/master/group__Tutorials.htm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oot.cern/doc/master/group__Tutorials.html" TargetMode="Externa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cms-analysis.github.io/HiggsAnalysis-CombinedLimit/v11.1.0/#standalone-compilation-with-lc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ms-analysis.github.io/HiggsAnalysis-CombinedLimit/v11.1.0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ms-analysis.github.io/HiggsAnalysis-CombinedLimit/v11.1.0/what_combine_does/introduction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ms-analysis.github.io/HiggsAnalysis-CombinedLimit/v11.1.0/part2/settinguptheanalysis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ms-analysis.github.io/HiggsAnalysis-CombinedLimit/v11.1.0/part3/runningthetool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ms-analysis.github.io/HiggsAnalysis-CombinedLimit/v11.1.0/part5/roofit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ms-analysis.github.io/HiggsAnalysis-CombinedLimit/v11.1.0/tutorial_ai_agent/ai_agent_tutorial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thub.com/mach3-software/MaCh3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ach3-software.github.io/MaCh3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ach3-software.github.io/MaCh3/UserGuide.html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ach3-software.github.io/MaCh3/BayesianAnalysis.html" TargetMode="External"/><Relationship Id="rId4" Type="http://schemas.openxmlformats.org/officeDocument/2006/relationships/image" Target="../media/image28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thub.com/mach3-software/MaCh3Tutorial/tree/main/Tutorial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MaCh3 user categories and documentation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Charlotte Knight</a:t>
            </a:r>
          </a:p>
          <a:p>
            <a:r>
              <a:rPr lang="en-GB" dirty="0"/>
              <a:t>MaCh3 Workshop</a:t>
            </a:r>
          </a:p>
          <a:p>
            <a:r>
              <a:rPr lang="en-GB" dirty="0"/>
              <a:t>05/09/2026</a:t>
            </a:r>
          </a:p>
        </p:txBody>
      </p:sp>
    </p:spTree>
    <p:extLst>
      <p:ext uri="{BB962C8B-B14F-4D97-AF65-F5344CB8AC3E}">
        <p14:creationId xmlns:p14="http://schemas.microsoft.com/office/powerpoint/2010/main" val="1741762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2C0F2-A576-198B-08C1-62AC4613D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Types of people interacting with a framework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A946BA-B78F-85D0-8E29-06615D28C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D076F8-D3B9-74BC-3DE9-C9F65F413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FC558F-3D97-C2A5-A94E-8EE754AF7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DEC44D-B7D2-0462-C37D-62DFA97F5E4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49" y="1024128"/>
            <a:ext cx="10972799" cy="5294376"/>
          </a:xfrm>
        </p:spPr>
        <p:txBody>
          <a:bodyPr/>
          <a:lstStyle/>
          <a:p>
            <a:r>
              <a:rPr lang="en-US" dirty="0"/>
              <a:t>A ”typical” user</a:t>
            </a:r>
          </a:p>
          <a:p>
            <a:pPr lvl="1"/>
            <a:r>
              <a:rPr lang="en-US" dirty="0"/>
              <a:t>Interacts with the framework as intended, e.g. calling high-level API or using a CLI</a:t>
            </a:r>
          </a:p>
          <a:p>
            <a:pPr lvl="1"/>
            <a:r>
              <a:rPr lang="en-US" dirty="0" err="1"/>
              <a:t>Behaviour</a:t>
            </a:r>
            <a:r>
              <a:rPr lang="en-US" dirty="0"/>
              <a:t> is suited to their use case only through configuration</a:t>
            </a:r>
          </a:p>
          <a:p>
            <a:r>
              <a:rPr lang="en-US" dirty="0"/>
              <a:t>A “power” user</a:t>
            </a:r>
          </a:p>
          <a:p>
            <a:pPr lvl="1"/>
            <a:r>
              <a:rPr lang="en-US" dirty="0"/>
              <a:t>Spends most of their time as a typical user but occasionally wants to extend the </a:t>
            </a:r>
            <a:r>
              <a:rPr lang="en-US" dirty="0" err="1"/>
              <a:t>behaviour</a:t>
            </a:r>
            <a:r>
              <a:rPr lang="en-US" dirty="0"/>
              <a:t> of the framework in a (more) supported/abstracted way</a:t>
            </a:r>
          </a:p>
          <a:p>
            <a:pPr lvl="1"/>
            <a:r>
              <a:rPr lang="en-US" dirty="0"/>
              <a:t>Examples: writing a custom </a:t>
            </a:r>
            <a:r>
              <a:rPr lang="en-US" dirty="0" err="1"/>
              <a:t>optimiser</a:t>
            </a:r>
            <a:r>
              <a:rPr lang="en-US" dirty="0"/>
              <a:t> in </a:t>
            </a:r>
            <a:r>
              <a:rPr lang="en-US" dirty="0" err="1"/>
              <a:t>pytorch</a:t>
            </a:r>
            <a:r>
              <a:rPr lang="en-US" dirty="0"/>
              <a:t>, writing a new fitting algorithm in MaCh3</a:t>
            </a:r>
          </a:p>
          <a:p>
            <a:r>
              <a:rPr lang="en-US" dirty="0"/>
              <a:t>Developer who is also a user</a:t>
            </a:r>
          </a:p>
          <a:p>
            <a:pPr lvl="1"/>
            <a:r>
              <a:rPr lang="en-US" dirty="0"/>
              <a:t>Has intimate knowledge of the code + subject matter, e.g. neutrino physics</a:t>
            </a:r>
          </a:p>
          <a:p>
            <a:r>
              <a:rPr lang="en-US" dirty="0"/>
              <a:t>A pure developer</a:t>
            </a:r>
          </a:p>
          <a:p>
            <a:pPr lvl="1"/>
            <a:r>
              <a:rPr lang="en-US" dirty="0"/>
              <a:t>Also intimate knowledge of the code + maybe adjacent subject, e.g. computing</a:t>
            </a:r>
          </a:p>
        </p:txBody>
      </p:sp>
    </p:spTree>
    <p:extLst>
      <p:ext uri="{BB962C8B-B14F-4D97-AF65-F5344CB8AC3E}">
        <p14:creationId xmlns:p14="http://schemas.microsoft.com/office/powerpoint/2010/main" val="1682438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455A78-39A9-627A-C942-FC861DEF8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4748B-79DB-54AF-83FA-793FAF8E6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Pyramid representation of roles (idealized case)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1817AD-C572-9453-6F43-94397873F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F6D3DC-0A68-4410-F4AF-B99C285CF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19537E-02BA-B579-C95E-0AC5105D1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12" name="Trapezium 11">
            <a:extLst>
              <a:ext uri="{FF2B5EF4-FFF2-40B4-BE49-F238E27FC236}">
                <a16:creationId xmlns:a16="http://schemas.microsoft.com/office/drawing/2014/main" id="{BB5F84AB-32B1-448A-E1ED-71017BF4C5B7}"/>
              </a:ext>
            </a:extLst>
          </p:cNvPr>
          <p:cNvSpPr/>
          <p:nvPr/>
        </p:nvSpPr>
        <p:spPr>
          <a:xfrm>
            <a:off x="1633001" y="3516926"/>
            <a:ext cx="4589585" cy="879230"/>
          </a:xfrm>
          <a:prstGeom prst="trapezoid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Developer</a:t>
            </a:r>
          </a:p>
        </p:txBody>
      </p:sp>
      <p:sp>
        <p:nvSpPr>
          <p:cNvPr id="13" name="Trapezium 12">
            <a:extLst>
              <a:ext uri="{FF2B5EF4-FFF2-40B4-BE49-F238E27FC236}">
                <a16:creationId xmlns:a16="http://schemas.microsoft.com/office/drawing/2014/main" id="{10F6DD4F-464E-D1BE-D313-C222B8C4C257}"/>
              </a:ext>
            </a:extLst>
          </p:cNvPr>
          <p:cNvSpPr/>
          <p:nvPr/>
        </p:nvSpPr>
        <p:spPr>
          <a:xfrm>
            <a:off x="3057155" y="2368504"/>
            <a:ext cx="1741273" cy="879230"/>
          </a:xfrm>
          <a:prstGeom prst="trapezoid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Power User</a:t>
            </a:r>
          </a:p>
        </p:txBody>
      </p:sp>
      <p:sp>
        <p:nvSpPr>
          <p:cNvPr id="14" name="Trapezium 13">
            <a:extLst>
              <a:ext uri="{FF2B5EF4-FFF2-40B4-BE49-F238E27FC236}">
                <a16:creationId xmlns:a16="http://schemas.microsoft.com/office/drawing/2014/main" id="{D2B37531-54F4-BC70-0736-00D617497EDA}"/>
              </a:ext>
            </a:extLst>
          </p:cNvPr>
          <p:cNvSpPr/>
          <p:nvPr/>
        </p:nvSpPr>
        <p:spPr>
          <a:xfrm>
            <a:off x="3328344" y="1227909"/>
            <a:ext cx="1198893" cy="879230"/>
          </a:xfrm>
          <a:prstGeom prst="trapezoid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Typical User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5BBD11F-A9DF-CABD-F5BD-E2CA064DC6A4}"/>
              </a:ext>
            </a:extLst>
          </p:cNvPr>
          <p:cNvCxnSpPr/>
          <p:nvPr/>
        </p:nvCxnSpPr>
        <p:spPr>
          <a:xfrm>
            <a:off x="1312080" y="4783018"/>
            <a:ext cx="5231423" cy="0"/>
          </a:xfrm>
          <a:prstGeom prst="straightConnector1">
            <a:avLst/>
          </a:prstGeom>
          <a:ln>
            <a:solidFill>
              <a:schemeClr val="tx2"/>
            </a:solidFill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547AFAC5-3EDC-8CA0-FF2E-2D69AFAAA319}"/>
              </a:ext>
            </a:extLst>
          </p:cNvPr>
          <p:cNvSpPr txBox="1"/>
          <p:nvPr/>
        </p:nvSpPr>
        <p:spPr>
          <a:xfrm>
            <a:off x="1633001" y="5034626"/>
            <a:ext cx="4597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ysClr val="windowText" lastClr="000000"/>
                </a:solidFill>
              </a:rPr>
              <a:t>Required knowledge about the framework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4A5E212-DB1A-FC6B-9B2D-852F5FDECAD9}"/>
              </a:ext>
            </a:extLst>
          </p:cNvPr>
          <p:cNvSpPr txBox="1"/>
          <p:nvPr/>
        </p:nvSpPr>
        <p:spPr>
          <a:xfrm>
            <a:off x="7535007" y="1223441"/>
            <a:ext cx="36927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A typical user should only need to be familiar with the high-level API and concepts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E12D4B-83AC-4803-12B7-0BC9ACEE1984}"/>
              </a:ext>
            </a:extLst>
          </p:cNvPr>
          <p:cNvSpPr txBox="1"/>
          <p:nvPr/>
        </p:nvSpPr>
        <p:spPr>
          <a:xfrm>
            <a:off x="7393574" y="2301526"/>
            <a:ext cx="40412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A power user needs a little bit extra e.g. needs to know what class to inherit from and what methods to override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302C8E9-B0C4-ABA4-32B7-9084FAA5EAB6}"/>
              </a:ext>
            </a:extLst>
          </p:cNvPr>
          <p:cNvSpPr txBox="1"/>
          <p:nvPr/>
        </p:nvSpPr>
        <p:spPr>
          <a:xfrm>
            <a:off x="7203747" y="3512458"/>
            <a:ext cx="42311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A developer knows it all, starting with high-level API -&gt; nitty-gritty details like how we to use OpenMP for multiprocessing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2617592-3EBD-98B7-4A08-7CA39EB1C250}"/>
              </a:ext>
            </a:extLst>
          </p:cNvPr>
          <p:cNvSpPr txBox="1"/>
          <p:nvPr/>
        </p:nvSpPr>
        <p:spPr>
          <a:xfrm>
            <a:off x="603504" y="5697282"/>
            <a:ext cx="30119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*not to scale</a:t>
            </a:r>
          </a:p>
          <a:p>
            <a:r>
              <a:rPr lang="en-US" dirty="0">
                <a:solidFill>
                  <a:schemeClr val="tx2"/>
                </a:solidFill>
              </a:rPr>
              <a:t>**it is more complex than this</a:t>
            </a:r>
          </a:p>
        </p:txBody>
      </p:sp>
    </p:spTree>
    <p:extLst>
      <p:ext uri="{BB962C8B-B14F-4D97-AF65-F5344CB8AC3E}">
        <p14:creationId xmlns:p14="http://schemas.microsoft.com/office/powerpoint/2010/main" val="3161428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5E1BE-EBBA-D898-F0D1-2DA9E1D11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rapezium 7">
            <a:extLst>
              <a:ext uri="{FF2B5EF4-FFF2-40B4-BE49-F238E27FC236}">
                <a16:creationId xmlns:a16="http://schemas.microsoft.com/office/drawing/2014/main" id="{9C8646A5-F45B-E013-B9AE-1D829E0DDE7A}"/>
              </a:ext>
            </a:extLst>
          </p:cNvPr>
          <p:cNvSpPr/>
          <p:nvPr/>
        </p:nvSpPr>
        <p:spPr>
          <a:xfrm>
            <a:off x="2727355" y="1301180"/>
            <a:ext cx="2337014" cy="879230"/>
          </a:xfrm>
          <a:prstGeom prst="trapezoid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rapezium 6">
            <a:extLst>
              <a:ext uri="{FF2B5EF4-FFF2-40B4-BE49-F238E27FC236}">
                <a16:creationId xmlns:a16="http://schemas.microsoft.com/office/drawing/2014/main" id="{090C9E95-62F7-92DE-1DF1-F424E3F633B0}"/>
              </a:ext>
            </a:extLst>
          </p:cNvPr>
          <p:cNvSpPr/>
          <p:nvPr/>
        </p:nvSpPr>
        <p:spPr>
          <a:xfrm>
            <a:off x="2277208" y="2450570"/>
            <a:ext cx="3279529" cy="879230"/>
          </a:xfrm>
          <a:prstGeom prst="trapezoid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Power User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1855FD-02E6-4D31-C05C-94EF84153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274320"/>
            <a:ext cx="11345242" cy="649224"/>
          </a:xfrm>
        </p:spPr>
        <p:txBody>
          <a:bodyPr>
            <a:normAutofit fontScale="90000"/>
          </a:bodyPr>
          <a:lstStyle/>
          <a:p>
            <a:r>
              <a:rPr lang="en-US" dirty="0"/>
              <a:t>Pyramid representation of roles (current MaCh3 case)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63393E-A94A-A4B2-9088-777901678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FCB5C5-7FC4-2FB9-B2D4-F988B6BAB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612E0D-0AF2-14C8-4573-611A79F25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12" name="Trapezium 11">
            <a:extLst>
              <a:ext uri="{FF2B5EF4-FFF2-40B4-BE49-F238E27FC236}">
                <a16:creationId xmlns:a16="http://schemas.microsoft.com/office/drawing/2014/main" id="{2BA8F7CE-C208-FFA8-428A-C241F4F5DD89}"/>
              </a:ext>
            </a:extLst>
          </p:cNvPr>
          <p:cNvSpPr/>
          <p:nvPr/>
        </p:nvSpPr>
        <p:spPr>
          <a:xfrm>
            <a:off x="1633001" y="3587264"/>
            <a:ext cx="4589585" cy="879230"/>
          </a:xfrm>
          <a:prstGeom prst="trapezoid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Developer</a:t>
            </a:r>
          </a:p>
        </p:txBody>
      </p:sp>
      <p:sp>
        <p:nvSpPr>
          <p:cNvPr id="13" name="Trapezium 12">
            <a:extLst>
              <a:ext uri="{FF2B5EF4-FFF2-40B4-BE49-F238E27FC236}">
                <a16:creationId xmlns:a16="http://schemas.microsoft.com/office/drawing/2014/main" id="{2A305BAD-1A50-32FF-2947-728EB5151B94}"/>
              </a:ext>
            </a:extLst>
          </p:cNvPr>
          <p:cNvSpPr/>
          <p:nvPr/>
        </p:nvSpPr>
        <p:spPr>
          <a:xfrm>
            <a:off x="3039571" y="2447634"/>
            <a:ext cx="1741273" cy="879230"/>
          </a:xfrm>
          <a:prstGeom prst="trapezoid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Power User</a:t>
            </a:r>
          </a:p>
        </p:txBody>
      </p:sp>
      <p:sp>
        <p:nvSpPr>
          <p:cNvPr id="14" name="Trapezium 13">
            <a:extLst>
              <a:ext uri="{FF2B5EF4-FFF2-40B4-BE49-F238E27FC236}">
                <a16:creationId xmlns:a16="http://schemas.microsoft.com/office/drawing/2014/main" id="{5510BA2F-2806-B4C9-525F-DBEDB3DF26CD}"/>
              </a:ext>
            </a:extLst>
          </p:cNvPr>
          <p:cNvSpPr/>
          <p:nvPr/>
        </p:nvSpPr>
        <p:spPr>
          <a:xfrm>
            <a:off x="3310760" y="1298247"/>
            <a:ext cx="1198893" cy="879230"/>
          </a:xfrm>
          <a:prstGeom prst="trapezoid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Typical User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E926846-7A80-D89A-5CAC-C0A097836B9B}"/>
              </a:ext>
            </a:extLst>
          </p:cNvPr>
          <p:cNvCxnSpPr/>
          <p:nvPr/>
        </p:nvCxnSpPr>
        <p:spPr>
          <a:xfrm>
            <a:off x="1312080" y="4853356"/>
            <a:ext cx="5231423" cy="0"/>
          </a:xfrm>
          <a:prstGeom prst="straightConnector1">
            <a:avLst/>
          </a:prstGeom>
          <a:ln>
            <a:solidFill>
              <a:schemeClr val="tx2"/>
            </a:solidFill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DFD1CB77-0F58-B54F-B37F-D9CBF1DCBAEA}"/>
              </a:ext>
            </a:extLst>
          </p:cNvPr>
          <p:cNvSpPr txBox="1"/>
          <p:nvPr/>
        </p:nvSpPr>
        <p:spPr>
          <a:xfrm>
            <a:off x="1633001" y="5104964"/>
            <a:ext cx="4597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ysClr val="windowText" lastClr="000000"/>
                </a:solidFill>
              </a:rPr>
              <a:t>Required knowledge about the framework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BBEA8-0A17-1E5C-8A57-11736A8CE596}"/>
              </a:ext>
            </a:extLst>
          </p:cNvPr>
          <p:cNvSpPr txBox="1"/>
          <p:nvPr/>
        </p:nvSpPr>
        <p:spPr>
          <a:xfrm>
            <a:off x="603504" y="5697282"/>
            <a:ext cx="30119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*not to scale</a:t>
            </a:r>
          </a:p>
          <a:p>
            <a:r>
              <a:rPr lang="en-US" dirty="0">
                <a:solidFill>
                  <a:schemeClr val="tx2"/>
                </a:solidFill>
              </a:rPr>
              <a:t>**it is more complex than this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269B62-6D0D-15EC-12EE-81CB2FF90ED8}"/>
              </a:ext>
            </a:extLst>
          </p:cNvPr>
          <p:cNvSpPr txBox="1"/>
          <p:nvPr/>
        </p:nvSpPr>
        <p:spPr>
          <a:xfrm>
            <a:off x="6815138" y="1070433"/>
            <a:ext cx="4882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chemeClr val="tx2"/>
                </a:solidFill>
              </a:rPr>
              <a:t>One line summary</a:t>
            </a:r>
            <a:r>
              <a:rPr lang="en-US" dirty="0">
                <a:solidFill>
                  <a:schemeClr val="tx2"/>
                </a:solidFill>
              </a:rPr>
              <a:t>: I think we are somewhere between complete overlap and the idealized case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25DF171-6DE5-A6C4-32F5-38345FE6DE3D}"/>
              </a:ext>
            </a:extLst>
          </p:cNvPr>
          <p:cNvSpPr txBox="1"/>
          <p:nvPr/>
        </p:nvSpPr>
        <p:spPr>
          <a:xfrm>
            <a:off x="7063968" y="1977070"/>
            <a:ext cx="4176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The majority of users need to write code, and often end up developing MaCh3-core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7906F8-50DD-BE1A-312D-0D50A1160222}"/>
              </a:ext>
            </a:extLst>
          </p:cNvPr>
          <p:cNvSpPr txBox="1"/>
          <p:nvPr/>
        </p:nvSpPr>
        <p:spPr>
          <a:xfrm>
            <a:off x="7271755" y="2865199"/>
            <a:ext cx="37613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In my experience, it is trivial for users to encounter seg faults that require reading core code to understand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8FBA1A7-F2BC-04AA-CBC6-68974A036738}"/>
              </a:ext>
            </a:extLst>
          </p:cNvPr>
          <p:cNvSpPr txBox="1"/>
          <p:nvPr/>
        </p:nvSpPr>
        <p:spPr>
          <a:xfrm>
            <a:off x="7271755" y="4004241"/>
            <a:ext cx="3969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Is this just the nature of our problem? Does a world exist where a neutrino analysis is completely configurable and does not require coding?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2DC553D-B9C3-ED99-CE47-44A0746E1B26}"/>
              </a:ext>
            </a:extLst>
          </p:cNvPr>
          <p:cNvSpPr txBox="1"/>
          <p:nvPr/>
        </p:nvSpPr>
        <p:spPr>
          <a:xfrm>
            <a:off x="7207937" y="5420283"/>
            <a:ext cx="37613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Probably somewhat true… but I think there is scope for improvement.</a:t>
            </a:r>
          </a:p>
        </p:txBody>
      </p:sp>
    </p:spTree>
    <p:extLst>
      <p:ext uri="{BB962C8B-B14F-4D97-AF65-F5344CB8AC3E}">
        <p14:creationId xmlns:p14="http://schemas.microsoft.com/office/powerpoint/2010/main" val="2665098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5846F6-D927-3EA7-70A5-E7DCDDE24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00684-3AB3-1097-6CD1-408E5E421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enable better factorization?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B819D5-B710-4D52-73AF-8AF9B18B6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1D765C-DF1C-F3A9-3F41-365484969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E04E33-608C-CABA-C02F-E80BCA92E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36B6A70-DED6-23FC-C366-EDD6CAD1DA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8EFE723-1029-D2B2-3ACC-57E55FD7E458}"/>
              </a:ext>
            </a:extLst>
          </p:cNvPr>
          <p:cNvSpPr/>
          <p:nvPr/>
        </p:nvSpPr>
        <p:spPr>
          <a:xfrm>
            <a:off x="1354015" y="2228850"/>
            <a:ext cx="3763108" cy="2400300"/>
          </a:xfrm>
          <a:prstGeom prst="round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/>
              <a:t>Code-based improvements</a:t>
            </a:r>
          </a:p>
          <a:p>
            <a:pPr algn="ctr"/>
            <a:endParaRPr lang="en-US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Configuration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Abstraction where necessary (power users)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Exception handling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C5E430E-5844-A337-438C-29992D901E8E}"/>
              </a:ext>
            </a:extLst>
          </p:cNvPr>
          <p:cNvSpPr/>
          <p:nvPr/>
        </p:nvSpPr>
        <p:spPr>
          <a:xfrm>
            <a:off x="6872656" y="2228850"/>
            <a:ext cx="3763108" cy="24003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/>
              <a:t>Documentation-based improvements</a:t>
            </a:r>
          </a:p>
          <a:p>
            <a:pPr algn="ctr"/>
            <a:endParaRPr lang="en-US" u="sng" dirty="0"/>
          </a:p>
          <a:p>
            <a:pPr algn="ctr"/>
            <a:r>
              <a:rPr lang="en-US" dirty="0"/>
              <a:t>…?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624AE7-A48C-99A1-D679-BA7667D762F7}"/>
              </a:ext>
            </a:extLst>
          </p:cNvPr>
          <p:cNvSpPr txBox="1"/>
          <p:nvPr/>
        </p:nvSpPr>
        <p:spPr>
          <a:xfrm>
            <a:off x="947878" y="5349436"/>
            <a:ext cx="2991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Alex will talk on user interface &amp; configuration later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5524E79-26D1-0702-FB5F-F2AA54694FC6}"/>
              </a:ext>
            </a:extLst>
          </p:cNvPr>
          <p:cNvCxnSpPr/>
          <p:nvPr/>
        </p:nvCxnSpPr>
        <p:spPr>
          <a:xfrm flipV="1">
            <a:off x="2162908" y="4747846"/>
            <a:ext cx="340805" cy="601590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305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0A101B-00A8-857F-DAA5-689144FB6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7A16E-A64F-252D-B6A3-A2ADD755B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Documentation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874579-03F0-CD9B-647D-A351049DF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5270D7-258A-B018-106D-351B6108F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0C558F-AD1B-FC50-87D2-314952D50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56617E56-1441-A1FD-F824-60870CA42BD2}"/>
                  </a:ext>
                </a:extLst>
              </p:cNvPr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603249" y="1024128"/>
                <a:ext cx="10972799" cy="529437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Some of my opinions:</a:t>
                </a:r>
              </a:p>
              <a:p>
                <a:pPr marL="626364" lvl="1" indent="-342900"/>
                <a:r>
                  <a:rPr lang="en-US" dirty="0"/>
                  <a:t>Documentation should be written to minimize user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↔</m:t>
                    </m:r>
                  </m:oMath>
                </a14:m>
                <a:r>
                  <a:rPr lang="en-US" dirty="0"/>
                  <a:t>expert interaction</a:t>
                </a:r>
              </a:p>
              <a:p>
                <a:pPr marL="626364" lvl="1" indent="-342900"/>
                <a:r>
                  <a:rPr lang="en-US" dirty="0"/>
                  <a:t>Users should be able to build analyses by themselves without expert input</a:t>
                </a:r>
              </a:p>
              <a:p>
                <a:pPr marL="626364" lvl="1" indent="-342900"/>
                <a:r>
                  <a:rPr lang="en-US" dirty="0"/>
                  <a:t>Ideally, experts should only be reviewing (at regular enough intervals including possibly at the beginning)</a:t>
                </a:r>
              </a:p>
              <a:p>
                <a:pPr marL="626364" lvl="1" indent="-342900"/>
                <a:r>
                  <a:rPr lang="en-US" dirty="0"/>
                  <a:t>In reality, this will never happen, but it is a good goal to drive documentation development</a:t>
                </a:r>
              </a:p>
              <a:p>
                <a:pPr marL="626364" lvl="1" indent="-342900"/>
                <a:r>
                  <a:rPr lang="en-US" dirty="0"/>
                  <a:t>When we receive questions, we should review whether the docs could be improved</a:t>
                </a:r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56617E56-1441-A1FD-F824-60870CA42B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603249" y="1024128"/>
                <a:ext cx="10972799" cy="5294376"/>
              </a:xfrm>
              <a:blipFill>
                <a:blip r:embed="rId2"/>
                <a:stretch>
                  <a:fillRect l="-1503" t="-7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ABDBF4A7-99AE-5A7B-22C6-0904AA9F4CFB}"/>
              </a:ext>
            </a:extLst>
          </p:cNvPr>
          <p:cNvSpPr txBox="1"/>
          <p:nvPr/>
        </p:nvSpPr>
        <p:spPr>
          <a:xfrm>
            <a:off x="2235676" y="4369775"/>
            <a:ext cx="77079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/>
              <a:t>How might we want to structure the docs with all this mind?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Let’s explore some examples…</a:t>
            </a:r>
          </a:p>
        </p:txBody>
      </p:sp>
    </p:spTree>
    <p:extLst>
      <p:ext uri="{BB962C8B-B14F-4D97-AF65-F5344CB8AC3E}">
        <p14:creationId xmlns:p14="http://schemas.microsoft.com/office/powerpoint/2010/main" val="2370856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4CF887-0062-C32D-FB3C-1FB4242A7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D8477-6A3A-C422-CE4C-B0BEEBC29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landing page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D36F5B-90E0-8068-AA15-AAB6913BD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5B1561-8B9F-CA28-0BA0-983B570DA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ECEBC8-D84B-5C3D-848F-105158FBA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293A067-4DF7-EDB1-9979-10DAA17EF88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60B70F7-EEFB-C494-6F63-BA87B9CFF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3450" y="1141709"/>
            <a:ext cx="7772400" cy="48694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D5BD20-C5F2-36FE-4A53-2F4CD87666B3}"/>
              </a:ext>
            </a:extLst>
          </p:cNvPr>
          <p:cNvSpPr txBox="1"/>
          <p:nvPr/>
        </p:nvSpPr>
        <p:spPr>
          <a:xfrm>
            <a:off x="9151681" y="89654"/>
            <a:ext cx="3040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err="1">
                <a:hlinkClick r:id="rId3"/>
              </a:rPr>
              <a:t>root.cern</a:t>
            </a:r>
            <a:r>
              <a:rPr lang="en-US" dirty="0">
                <a:hlinkClick r:id="rId3"/>
              </a:rPr>
              <a:t>/doc/master/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711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DC3E61-C127-B977-E059-2B09AF691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8222E-775B-0066-917F-9594C85F5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the “manual”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B2CDCE-A001-00DD-CE85-B35D3EC12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352C50-FCAB-6EBC-124E-DDA750DB3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510B63-4BF1-473A-6292-519058DC7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A33672-E24D-0581-3E88-4902618F6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830" y="936424"/>
            <a:ext cx="5770019" cy="5266557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6696671E-9D06-D77C-E891-FBCC4F6D5A9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5925B6-B1E7-8DA1-E2C6-190AB25C9192}"/>
              </a:ext>
            </a:extLst>
          </p:cNvPr>
          <p:cNvSpPr txBox="1"/>
          <p:nvPr/>
        </p:nvSpPr>
        <p:spPr>
          <a:xfrm>
            <a:off x="8880516" y="76774"/>
            <a:ext cx="3311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err="1">
                <a:hlinkClick r:id="rId3"/>
              </a:rPr>
              <a:t>root.cern</a:t>
            </a:r>
            <a:r>
              <a:rPr lang="en-US" dirty="0">
                <a:hlinkClick r:id="rId3"/>
              </a:rPr>
              <a:t>/manual/basics/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2290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D431A-782A-1640-2050-4025F5AF6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EB9B4-BC59-AAA2-5E45-ED78BC405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the “manual”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5BB0A1-44C8-95A0-3799-2E04A5A4D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CDE327-0208-4D38-B2E7-83F4CCB1E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37B63F-77C6-E9AA-AE24-99503EDC2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CE94BF-3E7D-B307-8ED9-5E61604383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830" y="936424"/>
            <a:ext cx="5770019" cy="5266557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1989D95-97C2-1EBE-B23E-30541E89ACA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4396984" y="781844"/>
            <a:ext cx="7663131" cy="5294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4B016B0-AFBC-B943-9368-827B72A06B59}"/>
              </a:ext>
            </a:extLst>
          </p:cNvPr>
          <p:cNvCxnSpPr>
            <a:cxnSpLocks/>
          </p:cNvCxnSpPr>
          <p:nvPr/>
        </p:nvCxnSpPr>
        <p:spPr>
          <a:xfrm flipV="1">
            <a:off x="3903784" y="2373923"/>
            <a:ext cx="589085" cy="15826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A81E9BA-F7B7-AD10-9A48-1DD148A08D11}"/>
              </a:ext>
            </a:extLst>
          </p:cNvPr>
          <p:cNvSpPr txBox="1"/>
          <p:nvPr/>
        </p:nvSpPr>
        <p:spPr>
          <a:xfrm>
            <a:off x="3250257" y="3662634"/>
            <a:ext cx="2515132" cy="40862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Interactive/tutorial vibe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5C5DC4-9E23-F0AB-4E23-2A3A6DADF9EB}"/>
              </a:ext>
            </a:extLst>
          </p:cNvPr>
          <p:cNvSpPr txBox="1"/>
          <p:nvPr/>
        </p:nvSpPr>
        <p:spPr>
          <a:xfrm>
            <a:off x="7940233" y="66417"/>
            <a:ext cx="4587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hlinkClick r:id="rId4"/>
              </a:rPr>
              <a:t>https://</a:t>
            </a:r>
            <a:r>
              <a:rPr lang="en-US" sz="1600" dirty="0" err="1">
                <a:hlinkClick r:id="rId4"/>
              </a:rPr>
              <a:t>root.cern</a:t>
            </a:r>
            <a:r>
              <a:rPr lang="en-US" sz="1600" dirty="0">
                <a:hlinkClick r:id="rId4"/>
              </a:rPr>
              <a:t>/manual/</a:t>
            </a:r>
            <a:r>
              <a:rPr lang="en-US" sz="1600" dirty="0" err="1">
                <a:hlinkClick r:id="rId4"/>
              </a:rPr>
              <a:t>first_steps_with_root</a:t>
            </a:r>
            <a:r>
              <a:rPr lang="en-US" sz="1600" dirty="0">
                <a:hlinkClick r:id="rId4"/>
              </a:rPr>
              <a:t>/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3570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432F2-8725-C6C5-414F-C24D1F5DB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0E04F-FDF9-9692-5216-8AFDAB288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the “manual”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85AF7D-4A33-2564-BD65-535B9A697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F6DF85-B9DC-185C-723E-64BE9D829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809433-2AA3-502B-3E1C-949557DA0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3A93CB3-2439-D515-92A3-F7B9FB102A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30" y="923544"/>
            <a:ext cx="5571365" cy="53105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F3412E-6209-7795-5881-F2CEAEA4B77D}"/>
              </a:ext>
            </a:extLst>
          </p:cNvPr>
          <p:cNvSpPr txBox="1"/>
          <p:nvPr/>
        </p:nvSpPr>
        <p:spPr>
          <a:xfrm>
            <a:off x="7899478" y="88797"/>
            <a:ext cx="4292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err="1">
                <a:hlinkClick r:id="rId4"/>
              </a:rPr>
              <a:t>root.cern</a:t>
            </a:r>
            <a:r>
              <a:rPr lang="en-US" dirty="0">
                <a:hlinkClick r:id="rId4"/>
              </a:rPr>
              <a:t>/manual/</a:t>
            </a:r>
            <a:r>
              <a:rPr lang="en-US" dirty="0" err="1">
                <a:hlinkClick r:id="rId4"/>
              </a:rPr>
              <a:t>functional_parts</a:t>
            </a:r>
            <a:r>
              <a:rPr lang="en-US" dirty="0">
                <a:hlinkClick r:id="rId4"/>
              </a:rPr>
              <a:t>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518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DB499A-2DF6-07E2-04A1-8397D645C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F52DA-AE09-2807-DE0D-755C764C0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the “manual”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3EE9A2-AB23-2535-8CAB-8BF0E17C5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872AA-CE5D-90F9-0588-797CF1482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881CB5-2214-559C-15EE-85CF43D0D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5A7F59-847E-CE61-9517-21C7C2444E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30" y="923544"/>
            <a:ext cx="5571365" cy="53105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7CB0BA-7498-60B8-58E7-41834C9849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6304" y="801801"/>
            <a:ext cx="7772400" cy="53698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3F864A7-BCB3-B1BE-7A63-4A31566CF7DA}"/>
              </a:ext>
            </a:extLst>
          </p:cNvPr>
          <p:cNvCxnSpPr/>
          <p:nvPr/>
        </p:nvCxnSpPr>
        <p:spPr>
          <a:xfrm>
            <a:off x="3446585" y="2620108"/>
            <a:ext cx="96715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A183017-ABE0-79EA-F4C7-3AFF809209BA}"/>
              </a:ext>
            </a:extLst>
          </p:cNvPr>
          <p:cNvSpPr txBox="1"/>
          <p:nvPr/>
        </p:nvSpPr>
        <p:spPr>
          <a:xfrm>
            <a:off x="2952450" y="3799938"/>
            <a:ext cx="2812939" cy="71508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Detailed description with occasional examples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0D47B5-2513-D477-E45D-BADBDB7E0F33}"/>
              </a:ext>
            </a:extLst>
          </p:cNvPr>
          <p:cNvSpPr txBox="1"/>
          <p:nvPr/>
        </p:nvSpPr>
        <p:spPr>
          <a:xfrm>
            <a:off x="8415582" y="96518"/>
            <a:ext cx="3776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5"/>
              </a:rPr>
              <a:t>https://</a:t>
            </a:r>
            <a:r>
              <a:rPr lang="en-US" dirty="0" err="1">
                <a:hlinkClick r:id="rId5"/>
              </a:rPr>
              <a:t>root.cern</a:t>
            </a:r>
            <a:r>
              <a:rPr lang="en-US" dirty="0">
                <a:hlinkClick r:id="rId5"/>
              </a:rPr>
              <a:t>/manual/histograms/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858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5B32F-AE24-96FD-9422-5CECD547C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28AF1-F361-4127-F84E-B30009180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“primer”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CDB15-330E-E908-67F8-26D60CBC3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3AC630-D44C-BAA3-1466-A66761DAB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34CA29-CF85-61E0-1B43-D5B9D9AD2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CEFC1E8-5804-A797-1FB8-6404EBBFEA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266" y="936424"/>
            <a:ext cx="7517224" cy="5193507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00F45DD-C179-E399-1031-F59B3B20E3BC}"/>
              </a:ext>
            </a:extLst>
          </p:cNvPr>
          <p:cNvSpPr/>
          <p:nvPr/>
        </p:nvSpPr>
        <p:spPr>
          <a:xfrm>
            <a:off x="9158949" y="1696915"/>
            <a:ext cx="2549239" cy="18112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One very long description with plenty of code to describe most of what a user needs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4656104C-25DD-55EC-D90F-EEA8D4BD730D}"/>
              </a:ext>
            </a:extLst>
          </p:cNvPr>
          <p:cNvSpPr/>
          <p:nvPr/>
        </p:nvSpPr>
        <p:spPr>
          <a:xfrm>
            <a:off x="9158949" y="3894992"/>
            <a:ext cx="2549239" cy="15575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Somewhat redundant with the “manual” but includes new material like “motivation &amp; introduction"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42AC22-2F4B-6D25-0416-CB7867E69778}"/>
              </a:ext>
            </a:extLst>
          </p:cNvPr>
          <p:cNvSpPr txBox="1"/>
          <p:nvPr/>
        </p:nvSpPr>
        <p:spPr>
          <a:xfrm>
            <a:off x="9600265" y="89654"/>
            <a:ext cx="2591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err="1">
                <a:hlinkClick r:id="rId4"/>
              </a:rPr>
              <a:t>root.cern</a:t>
            </a:r>
            <a:r>
              <a:rPr lang="en-US" dirty="0">
                <a:hlinkClick r:id="rId4"/>
              </a:rPr>
              <a:t>/primer/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533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952548-B5E6-C55C-7B76-998DA2AD2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6D701-9ECD-5932-3F3A-D32759F61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API reference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262321-BCDB-272B-0A51-AB573887F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1017BC-8E4D-9697-E1BB-668F5CF30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564F21-D7FE-7F27-EA02-B68594FAD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A07FEFB-11BC-5A90-96CB-49FFF1F3EB22}"/>
              </a:ext>
            </a:extLst>
          </p:cNvPr>
          <p:cNvSpPr/>
          <p:nvPr/>
        </p:nvSpPr>
        <p:spPr>
          <a:xfrm>
            <a:off x="9123779" y="1657522"/>
            <a:ext cx="2549239" cy="15575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Combination of description &amp; examples + pure API documentation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8DF9E5-4CF3-6558-D25F-460C2992A7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008" y="1143301"/>
            <a:ext cx="7772400" cy="4571398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B5A99A2F-3951-8676-B626-5500F5384B5B}"/>
              </a:ext>
            </a:extLst>
          </p:cNvPr>
          <p:cNvSpPr/>
          <p:nvPr/>
        </p:nvSpPr>
        <p:spPr>
          <a:xfrm>
            <a:off x="9123779" y="3669287"/>
            <a:ext cx="2549239" cy="15575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Description must be somewhat redundant with “manual” and “primer”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75EA9C-ADE6-BF35-39F2-78F4E7FF500B}"/>
              </a:ext>
            </a:extLst>
          </p:cNvPr>
          <p:cNvSpPr txBox="1"/>
          <p:nvPr/>
        </p:nvSpPr>
        <p:spPr>
          <a:xfrm>
            <a:off x="8915176" y="150611"/>
            <a:ext cx="327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err="1">
                <a:hlinkClick r:id="rId4"/>
              </a:rPr>
              <a:t>root.cern.ch</a:t>
            </a:r>
            <a:r>
              <a:rPr lang="en-US" dirty="0">
                <a:hlinkClick r:id="rId4"/>
              </a:rPr>
              <a:t>/doc/master/classTH1.html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903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46FDA-E332-18BB-85A5-94D08302A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03F4A-4FC5-9AC4-7BEB-677D6D68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introductory course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819CF3-C90E-03C8-F495-D9535C1EA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74FAB0-8155-37C3-149C-229904B41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F600A7-9E7A-B1B6-34C2-19D9D9339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B2094A-ECF0-059F-FA35-E3CFBE52C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469" y="1041020"/>
            <a:ext cx="5570694" cy="5103977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F2D2A84-C235-BD27-2D03-90F7670794CC}"/>
              </a:ext>
            </a:extLst>
          </p:cNvPr>
          <p:cNvSpPr/>
          <p:nvPr/>
        </p:nvSpPr>
        <p:spPr>
          <a:xfrm>
            <a:off x="8183003" y="1628368"/>
            <a:ext cx="2549239" cy="81243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Notebook (</a:t>
            </a:r>
            <a:r>
              <a:rPr lang="en-US" dirty="0" err="1"/>
              <a:t>pyroot</a:t>
            </a:r>
            <a:r>
              <a:rPr lang="en-US" dirty="0"/>
              <a:t>) based introduction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D511CAD-E694-2592-E280-9317EB3A3C9D}"/>
              </a:ext>
            </a:extLst>
          </p:cNvPr>
          <p:cNvSpPr/>
          <p:nvPr/>
        </p:nvSpPr>
        <p:spPr>
          <a:xfrm>
            <a:off x="8183002" y="2912045"/>
            <a:ext cx="2549239" cy="81243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Result of an in-person course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5580BC7-3914-8384-E3D6-FE36D7654E73}"/>
              </a:ext>
            </a:extLst>
          </p:cNvPr>
          <p:cNvSpPr/>
          <p:nvPr/>
        </p:nvSpPr>
        <p:spPr>
          <a:xfrm>
            <a:off x="8183001" y="4195722"/>
            <a:ext cx="2549239" cy="133718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Avaliable</a:t>
            </a:r>
            <a:r>
              <a:rPr lang="en-US" dirty="0"/>
              <a:t> on binder -&gt; very easy to get started and very interactive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03638F-762D-C415-8DFE-31A5EAD4EF7A}"/>
              </a:ext>
            </a:extLst>
          </p:cNvPr>
          <p:cNvSpPr txBox="1"/>
          <p:nvPr/>
        </p:nvSpPr>
        <p:spPr>
          <a:xfrm>
            <a:off x="9946512" y="146254"/>
            <a:ext cx="2245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hlinkClick r:id="rId4"/>
              </a:rPr>
              <a:t>https://</a:t>
            </a:r>
            <a:r>
              <a:rPr lang="en-US" sz="1600" dirty="0" err="1">
                <a:hlinkClick r:id="rId4"/>
              </a:rPr>
              <a:t>github.com</a:t>
            </a:r>
            <a:r>
              <a:rPr lang="en-US" sz="1600" dirty="0">
                <a:hlinkClick r:id="rId4"/>
              </a:rPr>
              <a:t>/root-project/student-course/tree/25.07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2611591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1CB225-5CCF-C7CF-2285-53E7DF6BF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6F0A9-82D0-5C7F-41A3-6FC12D8BA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tutorials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8A180B-9094-0044-AC6A-CBA859470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19DE78-44F4-9D67-3DF4-3AC72EAEE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6867E8-9ACB-4795-0CEE-D4BD1D40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DF5256B-79A3-83BD-90FA-5BF56D601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30" y="936424"/>
            <a:ext cx="8266916" cy="51772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D39B7A-0B2F-8AA8-D463-79509B3BD648}"/>
              </a:ext>
            </a:extLst>
          </p:cNvPr>
          <p:cNvSpPr txBox="1"/>
          <p:nvPr/>
        </p:nvSpPr>
        <p:spPr>
          <a:xfrm>
            <a:off x="9510703" y="135424"/>
            <a:ext cx="2681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hlinkClick r:id="rId4"/>
              </a:rPr>
              <a:t>https://</a:t>
            </a:r>
            <a:r>
              <a:rPr lang="en-US" sz="1600" dirty="0" err="1">
                <a:hlinkClick r:id="rId4"/>
              </a:rPr>
              <a:t>root.cern</a:t>
            </a:r>
            <a:r>
              <a:rPr lang="en-US" sz="1600" dirty="0">
                <a:hlinkClick r:id="rId4"/>
              </a:rPr>
              <a:t>/doc/master/group__</a:t>
            </a:r>
            <a:r>
              <a:rPr lang="en-US" sz="1600" dirty="0" err="1">
                <a:hlinkClick r:id="rId4"/>
              </a:rPr>
              <a:t>Tutorials.html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953116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852A7C-81D1-B880-A50C-686094D40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D8CD-1DA9-AB16-AACF-BBFE682D1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tutorials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342DE6-CFC9-7E8A-259F-D3AD7E0AA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CF8F04-EEC0-F21A-8DF9-2E37A289C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8DBE67-D394-C2AE-D208-5B318B15F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7035C9-3CFA-05C3-537A-579397AB9A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30" y="936424"/>
            <a:ext cx="8266916" cy="51772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CCAD4E-D190-300D-DC42-227137419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7255" y="807869"/>
            <a:ext cx="6043952" cy="5434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E876820-839F-F4C7-5ED6-CE2103109CAA}"/>
              </a:ext>
            </a:extLst>
          </p:cNvPr>
          <p:cNvSpPr/>
          <p:nvPr/>
        </p:nvSpPr>
        <p:spPr>
          <a:xfrm>
            <a:off x="3947537" y="1828363"/>
            <a:ext cx="2549239" cy="81243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My personal </a:t>
            </a:r>
            <a:r>
              <a:rPr lang="en-US" dirty="0" err="1"/>
              <a:t>favourite</a:t>
            </a:r>
            <a:r>
              <a:rPr lang="en-US" dirty="0"/>
              <a:t> way of learning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30BF3B7-6A98-9BBD-147D-6F969E29AC81}"/>
              </a:ext>
            </a:extLst>
          </p:cNvPr>
          <p:cNvSpPr/>
          <p:nvPr/>
        </p:nvSpPr>
        <p:spPr>
          <a:xfrm>
            <a:off x="3947537" y="2935233"/>
            <a:ext cx="2549239" cy="123335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Lots of real-life examples &amp; gives impression of best-practices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DAA894-63BF-30F5-4ED6-3B5DC99EE7E0}"/>
              </a:ext>
            </a:extLst>
          </p:cNvPr>
          <p:cNvSpPr txBox="1"/>
          <p:nvPr/>
        </p:nvSpPr>
        <p:spPr>
          <a:xfrm>
            <a:off x="9510703" y="135424"/>
            <a:ext cx="2681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hlinkClick r:id="rId5"/>
              </a:rPr>
              <a:t>https://</a:t>
            </a:r>
            <a:r>
              <a:rPr lang="en-US" sz="1600" dirty="0" err="1">
                <a:hlinkClick r:id="rId5"/>
              </a:rPr>
              <a:t>root.cern</a:t>
            </a:r>
            <a:r>
              <a:rPr lang="en-US" sz="1600" dirty="0">
                <a:hlinkClick r:id="rId5"/>
              </a:rPr>
              <a:t>/doc/master/group__</a:t>
            </a:r>
            <a:r>
              <a:rPr lang="en-US" sz="1600" dirty="0" err="1">
                <a:hlinkClick r:id="rId5"/>
              </a:rPr>
              <a:t>Tutorials.html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9711430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2D034-2B92-AAE7-ACC4-DF27396DA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C026-E600-5534-A4CB-CCB7437AB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ROOT – my takeaways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27D5C8-5082-BE61-0926-6ADBCBB9D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B56A52-BBA2-86FC-EAD1-7C4CF0D9C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B3F07F-CD6B-0DFB-F28C-D112B92DF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FC7F96DC-6FF2-E5DE-3B94-52674A6837D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49" y="1024128"/>
            <a:ext cx="10972799" cy="5294376"/>
          </a:xfrm>
        </p:spPr>
        <p:txBody>
          <a:bodyPr/>
          <a:lstStyle/>
          <a:p>
            <a:pPr marL="342900" indent="-342900"/>
            <a:r>
              <a:rPr lang="en-US" dirty="0"/>
              <a:t>Wow! ROOT has a lot of different forms of documentation</a:t>
            </a:r>
          </a:p>
          <a:p>
            <a:pPr marL="342900" indent="-342900"/>
            <a:r>
              <a:rPr lang="en-US" dirty="0"/>
              <a:t>Must be very difficult to maintain</a:t>
            </a:r>
          </a:p>
          <a:p>
            <a:pPr marL="342900" indent="-342900"/>
            <a:r>
              <a:rPr lang="en-US" dirty="0"/>
              <a:t>But gives users the option to choose whichever form suits their learning style best</a:t>
            </a:r>
          </a:p>
          <a:p>
            <a:pPr marL="626364" lvl="1" indent="-342900"/>
            <a:r>
              <a:rPr lang="en-US" dirty="0"/>
              <a:t>Chosen options can also be problem specific</a:t>
            </a:r>
          </a:p>
          <a:p>
            <a:pPr marL="626364" lvl="1" indent="-342900"/>
            <a:r>
              <a:rPr lang="en-US" dirty="0"/>
              <a:t>If I need to remember what a particular method is called -&gt; API reference</a:t>
            </a:r>
          </a:p>
          <a:p>
            <a:pPr marL="626364" lvl="1" indent="-342900"/>
            <a:r>
              <a:rPr lang="en-US" dirty="0"/>
              <a:t>If I want to know how </a:t>
            </a:r>
            <a:r>
              <a:rPr lang="en-US" dirty="0" err="1"/>
              <a:t>RDataFrames</a:t>
            </a:r>
            <a:r>
              <a:rPr lang="en-US" dirty="0"/>
              <a:t> are supposed to be used -&gt; </a:t>
            </a:r>
            <a:r>
              <a:rPr lang="en-US" dirty="0" err="1"/>
              <a:t>RDataFrame</a:t>
            </a:r>
            <a:r>
              <a:rPr lang="en-US" dirty="0"/>
              <a:t> tutorials</a:t>
            </a:r>
          </a:p>
          <a:p>
            <a:pPr marL="283464" lvl="1" indent="0">
              <a:buNone/>
            </a:pPr>
            <a:endParaRPr lang="en-US" dirty="0"/>
          </a:p>
          <a:p>
            <a:pPr marL="342900" indent="-342900"/>
            <a:r>
              <a:rPr lang="en-US" dirty="0"/>
              <a:t>MaCh3 is not the same as ROOT</a:t>
            </a:r>
          </a:p>
          <a:p>
            <a:pPr marL="626364" lvl="1" indent="-342900"/>
            <a:r>
              <a:rPr lang="en-US" dirty="0"/>
              <a:t>ROOT is primarily a library</a:t>
            </a:r>
          </a:p>
          <a:p>
            <a:pPr marL="626364" lvl="1" indent="-342900"/>
            <a:r>
              <a:rPr lang="en-US" dirty="0"/>
              <a:t>MaCh3 is both a library and a package (in the sense that it provides executables)</a:t>
            </a:r>
          </a:p>
          <a:p>
            <a:pPr marL="626364" lvl="1" indent="-342900"/>
            <a:r>
              <a:rPr lang="en-US" dirty="0"/>
              <a:t>I suspect we may wish to have a combination of API reference, user guide (manual-like), and tutorials</a:t>
            </a:r>
          </a:p>
          <a:p>
            <a:pPr marL="626364" lvl="1" indent="-342900"/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649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8C423-CB36-155C-E664-B39F87EC96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6C6EE-139C-E318-4D8A-A857DB074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CMS Combine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B21FC4-11BD-F9EA-F5A7-BEEDBEBDE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24E3E7-ECEC-EB03-F348-D01760EB2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23CD5B-17ED-8822-8B67-50F907B9F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FF226898-B1E3-D55E-7059-512C7C8FE70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49" y="1024128"/>
            <a:ext cx="10972799" cy="5294376"/>
          </a:xfrm>
        </p:spPr>
        <p:txBody>
          <a:bodyPr/>
          <a:lstStyle/>
          <a:p>
            <a:pPr marL="342900" indent="-342900"/>
            <a:r>
              <a:rPr lang="en-US" dirty="0">
                <a:hlinkClick r:id="rId3"/>
              </a:rPr>
              <a:t>Combine</a:t>
            </a:r>
            <a:r>
              <a:rPr lang="en-US" dirty="0"/>
              <a:t> is CMS’s primary statistical inference tool – over 90% of analyses use it</a:t>
            </a:r>
          </a:p>
          <a:p>
            <a:pPr marL="342900" indent="-342900"/>
            <a:r>
              <a:rPr lang="en-US" dirty="0"/>
              <a:t>Features include:</a:t>
            </a:r>
          </a:p>
          <a:p>
            <a:pPr marL="626364" lvl="1" indent="-342900"/>
            <a:r>
              <a:rPr lang="en-US" dirty="0"/>
              <a:t>General* model and likelihood building</a:t>
            </a:r>
          </a:p>
          <a:p>
            <a:pPr marL="626364" lvl="1" indent="-342900"/>
            <a:r>
              <a:rPr lang="en-US" dirty="0"/>
              <a:t>Maximum likelihood fits + Bayesian posterior calculation (rarely used)</a:t>
            </a:r>
          </a:p>
          <a:p>
            <a:pPr marL="626364" lvl="1" indent="-342900"/>
            <a:r>
              <a:rPr lang="en-US" dirty="0"/>
              <a:t>Plenty of statistical inference techniques</a:t>
            </a:r>
          </a:p>
          <a:p>
            <a:pPr marL="342900" indent="-342900"/>
            <a:r>
              <a:rPr lang="en-US" dirty="0"/>
              <a:t>Majority of users never write a piece of code to use Combine</a:t>
            </a:r>
          </a:p>
          <a:p>
            <a:pPr marL="626364" lvl="1" indent="-342900"/>
            <a:r>
              <a:rPr lang="en-US" dirty="0"/>
              <a:t>Selections &amp; impact of systematics derived before hand</a:t>
            </a:r>
          </a:p>
          <a:p>
            <a:pPr marL="626364" lvl="1" indent="-342900"/>
            <a:r>
              <a:rPr lang="en-US" dirty="0"/>
              <a:t>Inputs like histograms or analytical functions handed to Combine and it does the rest</a:t>
            </a:r>
          </a:p>
          <a:p>
            <a:pPr marL="626364" lvl="1" indent="-342900"/>
            <a:r>
              <a:rPr lang="en-US" dirty="0"/>
              <a:t>Many users start without input from Combine experts &amp; get approval by an expert at relevant stage in analysis review</a:t>
            </a:r>
          </a:p>
          <a:p>
            <a:pPr marL="955548" lvl="2" indent="-342900"/>
            <a:r>
              <a:rPr lang="en-US" dirty="0"/>
              <a:t>Help is always available if needed</a:t>
            </a:r>
          </a:p>
          <a:p>
            <a:pPr marL="626364" lvl="1" indent="-342900"/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A63DD1-3598-148D-AF4E-88EEF7467FF1}"/>
              </a:ext>
            </a:extLst>
          </p:cNvPr>
          <p:cNvSpPr txBox="1"/>
          <p:nvPr/>
        </p:nvSpPr>
        <p:spPr>
          <a:xfrm>
            <a:off x="615952" y="5949172"/>
            <a:ext cx="8078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*arguably not as general as MaCh3, but general enough for majority of LHC analyses</a:t>
            </a:r>
          </a:p>
        </p:txBody>
      </p:sp>
    </p:spTree>
    <p:extLst>
      <p:ext uri="{BB962C8B-B14F-4D97-AF65-F5344CB8AC3E}">
        <p14:creationId xmlns:p14="http://schemas.microsoft.com/office/powerpoint/2010/main" val="3698239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BB7F20-7C87-2BFE-EEC9-4B141EFFC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74FF2-FF95-88B8-61D5-F9D1D2B12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CMS Combine – landing page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342C6D-1369-7048-D07E-130D3513E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C89411-5A29-A29A-A0C7-E744A7CED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F1FCC7-BE3E-87B9-D0DA-51CED11AC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C1C2D50-849F-CFCF-ACFF-DD7EC6C0608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50" y="1024128"/>
            <a:ext cx="10972800" cy="4277634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BD8E733-C7E5-C0F3-F986-E070B00349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8834" y="936424"/>
            <a:ext cx="7434332" cy="5222645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4D3C242-8CDA-D03A-0D02-CE9368472AF5}"/>
              </a:ext>
            </a:extLst>
          </p:cNvPr>
          <p:cNvSpPr/>
          <p:nvPr/>
        </p:nvSpPr>
        <p:spPr>
          <a:xfrm>
            <a:off x="2378834" y="1213558"/>
            <a:ext cx="5072355" cy="334107"/>
          </a:xfrm>
          <a:prstGeom prst="roundRect">
            <a:avLst/>
          </a:prstGeom>
          <a:noFill/>
          <a:ln w="2857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483590-A612-A0A6-B793-A5568B1E907C}"/>
              </a:ext>
            </a:extLst>
          </p:cNvPr>
          <p:cNvSpPr txBox="1"/>
          <p:nvPr/>
        </p:nvSpPr>
        <p:spPr>
          <a:xfrm>
            <a:off x="11542692" y="140199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4"/>
              </a:rPr>
              <a:t>Link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1637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12FCE-00B6-E3AE-FA60-ACD41712E1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4BE74-2B4B-57BE-FC72-81DEFCA8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CMS Combine – What it does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0BA68F-2C6C-E06B-DD3F-F3A03643E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2D4ABA-1F08-7A6C-1239-C25321014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DCE714-D0A1-A5A0-7559-C457D1210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7F7F9AB-277C-6DFA-7684-94DD4347D6E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50" y="1024128"/>
            <a:ext cx="10972800" cy="4277634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D836DA-3055-7C9F-E84C-0541C6500A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30" y="1024128"/>
            <a:ext cx="8472540" cy="5007395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D8890BB-5081-652D-C62E-E0E61018E3D9}"/>
              </a:ext>
            </a:extLst>
          </p:cNvPr>
          <p:cNvSpPr/>
          <p:nvPr/>
        </p:nvSpPr>
        <p:spPr>
          <a:xfrm>
            <a:off x="9563395" y="1408562"/>
            <a:ext cx="2549239" cy="55212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Starts with concepts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B8983DD-04BD-D79D-EA8A-AA44DEC15F27}"/>
              </a:ext>
            </a:extLst>
          </p:cNvPr>
          <p:cNvSpPr/>
          <p:nvPr/>
        </p:nvSpPr>
        <p:spPr>
          <a:xfrm>
            <a:off x="9563395" y="2308516"/>
            <a:ext cx="2549239" cy="76879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Some background in statistics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C5050668-BA1E-A4EE-61CD-A3A6AEAE7DA1}"/>
              </a:ext>
            </a:extLst>
          </p:cNvPr>
          <p:cNvSpPr/>
          <p:nvPr/>
        </p:nvSpPr>
        <p:spPr>
          <a:xfrm>
            <a:off x="9563395" y="3425137"/>
            <a:ext cx="2549239" cy="105014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What types of likelihoods and fits it supports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68E664D-3396-47D0-DA55-D0450426613B}"/>
              </a:ext>
            </a:extLst>
          </p:cNvPr>
          <p:cNvSpPr/>
          <p:nvPr/>
        </p:nvSpPr>
        <p:spPr>
          <a:xfrm>
            <a:off x="9563395" y="4874806"/>
            <a:ext cx="2549239" cy="69459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All implementation agnostic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0D3EC7-3D57-DC67-BA17-ABE6C858764A}"/>
              </a:ext>
            </a:extLst>
          </p:cNvPr>
          <p:cNvSpPr txBox="1"/>
          <p:nvPr/>
        </p:nvSpPr>
        <p:spPr>
          <a:xfrm>
            <a:off x="11551262" y="162161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4"/>
              </a:rPr>
              <a:t>Link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0584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99CE7A-0BA6-8651-E88A-7F0C229D4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FA157-AE60-F86C-DB58-F31BA003F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Examples: CMS Combine – Setting up the Analysis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E5A22D-0575-0877-C509-D41662F53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4EEF72-0B3E-A25F-CCDB-C6C17A6E0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8BBD8A-6E76-755E-923B-6581548BD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5CEF9D9-F534-F300-7294-C50E50372C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50" y="1024128"/>
            <a:ext cx="10972800" cy="427763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EEE986D-A098-7FD3-EB62-B434FD42E46F}"/>
              </a:ext>
            </a:extLst>
          </p:cNvPr>
          <p:cNvSpPr/>
          <p:nvPr/>
        </p:nvSpPr>
        <p:spPr>
          <a:xfrm>
            <a:off x="9209600" y="1825951"/>
            <a:ext cx="2549239" cy="105014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Description of how required inputs and how to configure them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12EC303-803F-1323-60B8-A4DC01854860}"/>
              </a:ext>
            </a:extLst>
          </p:cNvPr>
          <p:cNvSpPr/>
          <p:nvPr/>
        </p:nvSpPr>
        <p:spPr>
          <a:xfrm>
            <a:off x="9209599" y="3167070"/>
            <a:ext cx="2549239" cy="96362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Explained with examples but not interactive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8CC11668-8548-6A63-1480-83447F80A5DD}"/>
              </a:ext>
            </a:extLst>
          </p:cNvPr>
          <p:cNvSpPr/>
          <p:nvPr/>
        </p:nvSpPr>
        <p:spPr>
          <a:xfrm>
            <a:off x="9209598" y="4443665"/>
            <a:ext cx="2549239" cy="69459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Gradual increase in complexity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47F400-B536-172F-941A-8A8F68FBE2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30" y="1079078"/>
            <a:ext cx="7772400" cy="483369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850F934-147B-0AC1-A00C-3A379F3A670B}"/>
              </a:ext>
            </a:extLst>
          </p:cNvPr>
          <p:cNvSpPr txBox="1"/>
          <p:nvPr/>
        </p:nvSpPr>
        <p:spPr>
          <a:xfrm>
            <a:off x="11551262" y="162161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4"/>
              </a:rPr>
              <a:t>Link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3047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E09E9F-D147-859A-F149-30BDFBF96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EBCFE-3125-6319-536A-7FC3D8E3B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CMS Combine – Running Combine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B94C2B-F289-585E-F34F-CB0608B80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568DCF-DC98-9AE4-5E1B-8AE753EB1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AADCF2-751E-E7D6-87F3-0D73FBFBE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D9EB4C8-9529-604C-FE15-7C12787976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50" y="1024128"/>
            <a:ext cx="10972800" cy="427763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ECE7436-721F-93B6-6E92-6598741969AD}"/>
              </a:ext>
            </a:extLst>
          </p:cNvPr>
          <p:cNvSpPr/>
          <p:nvPr/>
        </p:nvSpPr>
        <p:spPr>
          <a:xfrm>
            <a:off x="9217799" y="2468350"/>
            <a:ext cx="2549239" cy="69459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How to run the various fits and tests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05CC393-3722-5B4A-8741-EAA3872D0F83}"/>
              </a:ext>
            </a:extLst>
          </p:cNvPr>
          <p:cNvSpPr/>
          <p:nvPr/>
        </p:nvSpPr>
        <p:spPr>
          <a:xfrm>
            <a:off x="9217799" y="3760211"/>
            <a:ext cx="2549239" cy="69459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Description of all the options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07DE3B5-CA1A-8553-69DA-782488D1A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238" y="1111160"/>
            <a:ext cx="7772400" cy="48016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C0244F-9379-AA8A-3BD0-177980D81FE7}"/>
              </a:ext>
            </a:extLst>
          </p:cNvPr>
          <p:cNvSpPr txBox="1"/>
          <p:nvPr/>
        </p:nvSpPr>
        <p:spPr>
          <a:xfrm>
            <a:off x="11551262" y="162161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4"/>
              </a:rPr>
              <a:t>Link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4330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E4DFD4-CF59-6B87-FF20-6BA3EE939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2D30F-C06B-0BCF-D7DD-177856EAF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CMS Combine – Tutorials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BAC76F-F2E8-809A-49C8-2C403BADD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ADC58D-DDB8-7EAE-CD25-2C3ABEAED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B167FD-A2F6-4783-280E-8A7480BF4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4DA1562-0357-7FB7-2362-5F3610DBD12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50" y="1024128"/>
            <a:ext cx="10972800" cy="427763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5928B32-BB37-D13F-B607-23FE85673809}"/>
              </a:ext>
            </a:extLst>
          </p:cNvPr>
          <p:cNvSpPr/>
          <p:nvPr/>
        </p:nvSpPr>
        <p:spPr>
          <a:xfrm>
            <a:off x="9122305" y="1830709"/>
            <a:ext cx="2549239" cy="69459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Interactive, follow-along tutorials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121A3DC-2B85-21AB-6FFE-3AC1CC26FA47}"/>
              </a:ext>
            </a:extLst>
          </p:cNvPr>
          <p:cNvSpPr/>
          <p:nvPr/>
        </p:nvSpPr>
        <p:spPr>
          <a:xfrm>
            <a:off x="9122305" y="3331885"/>
            <a:ext cx="2549239" cy="10008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Covers main/commonly used features in Combine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33A3B8-A9D1-1776-18D6-809E233093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30" y="923544"/>
            <a:ext cx="7342384" cy="53291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E73972-DFCE-4D14-E09B-FC21FDD58BD4}"/>
              </a:ext>
            </a:extLst>
          </p:cNvPr>
          <p:cNvSpPr txBox="1"/>
          <p:nvPr/>
        </p:nvSpPr>
        <p:spPr>
          <a:xfrm>
            <a:off x="11551262" y="162161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4"/>
              </a:rPr>
              <a:t>Link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0635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EC147-4EED-542E-DAC9-054FBA2FA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5DEAF-D963-DFBE-437A-2A399D7D9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CMS Combine – AI agent?!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A7DFCD-E69A-46BC-AB47-3730A8677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D57E2-767C-48B1-1232-A342F7FFC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D2BFAA-8C0A-72F7-405D-CA5983CAF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65D8812-28DB-B83F-DC50-F7A8E5351E7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50" y="1024128"/>
            <a:ext cx="10972800" cy="427763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4F7F2B9-900F-DC9B-BD6B-BB43E84BC3CD}"/>
              </a:ext>
            </a:extLst>
          </p:cNvPr>
          <p:cNvSpPr/>
          <p:nvPr/>
        </p:nvSpPr>
        <p:spPr>
          <a:xfrm>
            <a:off x="9122305" y="1556238"/>
            <a:ext cx="2549239" cy="10008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Still experimental… not sure how well it works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68441DF-FFE8-D029-095F-3EFDC604E2F8}"/>
              </a:ext>
            </a:extLst>
          </p:cNvPr>
          <p:cNvSpPr/>
          <p:nvPr/>
        </p:nvSpPr>
        <p:spPr>
          <a:xfrm>
            <a:off x="9122305" y="2939983"/>
            <a:ext cx="2549239" cy="11785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In principle, quicker replies to queries &amp; reduces load on experts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F8305BC-1D29-FC9F-6067-BCACC723A5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23" y="1024128"/>
            <a:ext cx="7398613" cy="5065667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40BA48D-57EC-87F0-75A0-53A558B770E5}"/>
              </a:ext>
            </a:extLst>
          </p:cNvPr>
          <p:cNvSpPr/>
          <p:nvPr/>
        </p:nvSpPr>
        <p:spPr>
          <a:xfrm>
            <a:off x="9122304" y="4438006"/>
            <a:ext cx="2549239" cy="11785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Presumably requires strong documentation to work well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6A9E59-5391-685D-7F1D-36AADF352825}"/>
              </a:ext>
            </a:extLst>
          </p:cNvPr>
          <p:cNvSpPr txBox="1"/>
          <p:nvPr/>
        </p:nvSpPr>
        <p:spPr>
          <a:xfrm>
            <a:off x="11551262" y="162161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4"/>
              </a:rPr>
              <a:t>Link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3754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4B1BF-0AB4-2C2B-A19F-632BF7BCF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20C34-91BB-C43C-C8E6-548DB301D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CMS Combine – search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B6C839-015C-4D57-92B9-35BA174A0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A016D6-5DA4-0337-B521-70AA48035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82A3D5-1ADD-4164-C5B5-403BE12F7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40655E-FE99-42CC-0A8F-D8289DC0F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206" y="902590"/>
            <a:ext cx="7366848" cy="533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7215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6E237-3E6C-511C-322C-0A5C441274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72B5627-AA8C-0E18-869C-3A10BF6AA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206" y="902590"/>
            <a:ext cx="7366848" cy="53329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F78185-303D-C694-7E2D-33CA2DDCB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CMS Combine – search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5CA44D-ED05-2D75-0F7F-9880E2960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733D01-6479-DAEB-82D7-0389A776A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240E57-5BD6-EAB6-4035-2518D40A9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D71472C4-09FB-3ED5-D7CB-AD5854C1B4B9}"/>
              </a:ext>
            </a:extLst>
          </p:cNvPr>
          <p:cNvSpPr/>
          <p:nvPr/>
        </p:nvSpPr>
        <p:spPr>
          <a:xfrm>
            <a:off x="9175059" y="1021834"/>
            <a:ext cx="2549239" cy="10008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Compared to </a:t>
            </a:r>
            <a:r>
              <a:rPr lang="en-US" dirty="0" err="1"/>
              <a:t>doxygen</a:t>
            </a:r>
            <a:r>
              <a:rPr lang="en-US" dirty="0"/>
              <a:t>, Combine’s search is awesome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1F026B8-2D4E-86EC-EA02-B7F8EE70F8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8530" y="2383354"/>
            <a:ext cx="6710152" cy="3551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021361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2CC585-9270-CAB0-255F-5E32B8CFA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0A0F2-92A4-7FF0-E7E9-A5E6AA59E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CMS Combine – my takeaways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915414-24E5-4E56-2C15-E4682B002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01ED2D-46D3-098B-397D-9BEADFC03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6023EF-2FDD-D7C3-6C3E-6779124FF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10C7AB9-A7AD-A0E8-E501-4EA2FCB0537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50" y="1024127"/>
            <a:ext cx="10972800" cy="4778795"/>
          </a:xfrm>
        </p:spPr>
        <p:txBody>
          <a:bodyPr/>
          <a:lstStyle/>
          <a:p>
            <a:r>
              <a:rPr lang="en-US" dirty="0"/>
              <a:t>More streamlined than the ROOT docs</a:t>
            </a:r>
          </a:p>
          <a:p>
            <a:pPr lvl="1"/>
            <a:r>
              <a:rPr lang="en-US" dirty="0"/>
              <a:t>Less redundancy</a:t>
            </a:r>
          </a:p>
          <a:p>
            <a:r>
              <a:rPr lang="en-US" dirty="0"/>
              <a:t>I like the combination of detail/description based docs &amp; tutorials covering main topics</a:t>
            </a:r>
          </a:p>
          <a:p>
            <a:pPr lvl="1"/>
            <a:r>
              <a:rPr lang="en-US" dirty="0"/>
              <a:t>User can approach in whatever order they wish</a:t>
            </a:r>
          </a:p>
          <a:p>
            <a:r>
              <a:rPr lang="en-US" dirty="0"/>
              <a:t>The separation of concepts, configuration, and running feels a natural way to write the description part (at least for Combine)</a:t>
            </a:r>
          </a:p>
          <a:p>
            <a:r>
              <a:rPr lang="en-US" dirty="0"/>
              <a:t>It has no API reference 😱 which mustn't be great for developers but for users, makes no difference since no one is expected to write code for combine</a:t>
            </a:r>
          </a:p>
          <a:p>
            <a:pPr lvl="1"/>
            <a:r>
              <a:rPr lang="en-US" dirty="0"/>
              <a:t>Interact entirely via config files and CLI tools</a:t>
            </a:r>
          </a:p>
          <a:p>
            <a:r>
              <a:rPr lang="en-US" dirty="0"/>
              <a:t>Searching is very effective</a:t>
            </a:r>
          </a:p>
        </p:txBody>
      </p:sp>
    </p:spTree>
    <p:extLst>
      <p:ext uri="{BB962C8B-B14F-4D97-AF65-F5344CB8AC3E}">
        <p14:creationId xmlns:p14="http://schemas.microsoft.com/office/powerpoint/2010/main" val="15289370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8BC68-55B3-5D9C-10FB-4F069C236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DEDF5-8055-0CAF-2AA9-015634932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MaCh3 – GitHub README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ED4B5E-CCB3-449C-AD17-6BF78F5EE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75BC9C-9B92-8A93-F812-182734C03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EE3178-77DA-FD20-ECB1-4783C331F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E7FE674-ECD0-DC00-BF46-8019A09F8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278" y="1187261"/>
            <a:ext cx="7892502" cy="4642037"/>
          </a:xfrm>
          <a:prstGeom prst="rect">
            <a:avLst/>
          </a:prstGeom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A1432439-DC99-521F-31A4-3D4A397BB830}"/>
              </a:ext>
            </a:extLst>
          </p:cNvPr>
          <p:cNvSpPr/>
          <p:nvPr/>
        </p:nvSpPr>
        <p:spPr>
          <a:xfrm>
            <a:off x="9324527" y="1406770"/>
            <a:ext cx="2549239" cy="41323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Brief description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9C2A8E4B-B745-1A84-0A4B-EBC84D3CDDA5}"/>
              </a:ext>
            </a:extLst>
          </p:cNvPr>
          <p:cNvSpPr/>
          <p:nvPr/>
        </p:nvSpPr>
        <p:spPr>
          <a:xfrm>
            <a:off x="9324526" y="2096615"/>
            <a:ext cx="2549239" cy="41323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Citation instructions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FC243E-D995-ACB9-5303-4FD0F9EF575E}"/>
              </a:ext>
            </a:extLst>
          </p:cNvPr>
          <p:cNvSpPr/>
          <p:nvPr/>
        </p:nvSpPr>
        <p:spPr>
          <a:xfrm>
            <a:off x="9324526" y="2786460"/>
            <a:ext cx="2549239" cy="41323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Links to help &amp; docs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7E4292E-8A95-B3D3-5888-A7737501732F}"/>
              </a:ext>
            </a:extLst>
          </p:cNvPr>
          <p:cNvSpPr/>
          <p:nvPr/>
        </p:nvSpPr>
        <p:spPr>
          <a:xfrm>
            <a:off x="9324526" y="3842385"/>
            <a:ext cx="2549239" cy="160884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Installation instructions</a:t>
            </a:r>
          </a:p>
          <a:p>
            <a:pPr algn="ctr"/>
            <a:endParaRPr lang="en-US" dirty="0"/>
          </a:p>
          <a:p>
            <a:pPr algn="ctr"/>
            <a:r>
              <a:rPr lang="en-US" b="1" dirty="0"/>
              <a:t>Should we move this to the docs?</a:t>
            </a:r>
            <a:r>
              <a:rPr lang="en-US" dirty="0"/>
              <a:t> 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5F8293-39E6-CC84-0711-942AA12A4F5E}"/>
              </a:ext>
            </a:extLst>
          </p:cNvPr>
          <p:cNvSpPr txBox="1"/>
          <p:nvPr/>
        </p:nvSpPr>
        <p:spPr>
          <a:xfrm>
            <a:off x="10062258" y="162097"/>
            <a:ext cx="2129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err="1">
                <a:hlinkClick r:id="rId4"/>
              </a:rPr>
              <a:t>github.com</a:t>
            </a:r>
            <a:r>
              <a:rPr lang="en-US" dirty="0">
                <a:hlinkClick r:id="rId4"/>
              </a:rPr>
              <a:t>/mach3-software/MaCh3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743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93A295-DFA5-202A-2FF1-0FD276E94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3C528-1E2F-25F8-AE6B-E610B663E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MaCh3 – </a:t>
            </a:r>
            <a:r>
              <a:rPr lang="en-US" dirty="0" err="1"/>
              <a:t>Doxygen</a:t>
            </a:r>
            <a:r>
              <a:rPr lang="en-US" dirty="0"/>
              <a:t> landing page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857D67-8F30-A461-A26D-8FBC0BC74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7B3CA4-98BE-742E-1211-FECB78950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77595F-6149-525A-CF46-CE130C279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A6C0162-0AB1-45A3-6B51-9882CB4DF7D7}"/>
              </a:ext>
            </a:extLst>
          </p:cNvPr>
          <p:cNvSpPr/>
          <p:nvPr/>
        </p:nvSpPr>
        <p:spPr>
          <a:xfrm>
            <a:off x="8652161" y="1613565"/>
            <a:ext cx="2549239" cy="262854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u="sng" dirty="0"/>
              <a:t>Main categories: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User guide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Tutorial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API reference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Roughly what I hand in mind already exists 👍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E190CF2-BD03-CADB-DEFF-3211064C90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936423"/>
            <a:ext cx="6640988" cy="5207933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AAD9FF4-37B2-388E-1551-51B944AD6A16}"/>
              </a:ext>
            </a:extLst>
          </p:cNvPr>
          <p:cNvSpPr/>
          <p:nvPr/>
        </p:nvSpPr>
        <p:spPr>
          <a:xfrm>
            <a:off x="8652160" y="4932134"/>
            <a:ext cx="2549239" cy="89716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And very nice animation from Kamil 🤩 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C92011F-1E95-15D5-A228-B9F7440D2A60}"/>
              </a:ext>
            </a:extLst>
          </p:cNvPr>
          <p:cNvCxnSpPr/>
          <p:nvPr/>
        </p:nvCxnSpPr>
        <p:spPr>
          <a:xfrm flipH="1" flipV="1">
            <a:off x="7508631" y="3499338"/>
            <a:ext cx="1143529" cy="143279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D38452D4-59EB-87FF-336A-D7E9140314A3}"/>
              </a:ext>
            </a:extLst>
          </p:cNvPr>
          <p:cNvSpPr txBox="1"/>
          <p:nvPr/>
        </p:nvSpPr>
        <p:spPr>
          <a:xfrm>
            <a:off x="10185722" y="137267"/>
            <a:ext cx="20062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https://mach3-software.github.io/MaCh3/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0521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E4F22-20CE-7318-5171-F022C317A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65AA-F29C-CC11-7D18-B58FEB3A7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MaCh3 – User Guide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18A82A-1583-4A12-E7AB-2193353E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2DFB9E-3483-BBF4-7547-64829ED41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FF0B38-3652-B693-1E07-AFADC909C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2CB384-52E0-BA3D-4547-6CDD06F3B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30" y="1026938"/>
            <a:ext cx="5207169" cy="5156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A8C42F6-18E4-D799-5671-993CC6631D62}"/>
              </a:ext>
            </a:extLst>
          </p:cNvPr>
          <p:cNvSpPr txBox="1"/>
          <p:nvPr/>
        </p:nvSpPr>
        <p:spPr>
          <a:xfrm>
            <a:off x="7886218" y="213752"/>
            <a:ext cx="4305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https://mach3-software.github.io/MaCh3/</a:t>
            </a:r>
            <a:r>
              <a:rPr lang="en-US" dirty="0" err="1">
                <a:hlinkClick r:id="rId4"/>
              </a:rPr>
              <a:t>UserGuide.html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6567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D590E-663E-66EA-9FD2-A7E6040BA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AF593-D47C-2D36-E7DC-7035C9B67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Examples: MaCh3 – User Guide (Bayesian Analysis)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9260F2-6863-3FB3-FB78-7A16BD43F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1D75C8-A6FD-BDC5-CBCD-8B21A728C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2134D3-BE48-95D7-EE27-26CD909AD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BD5422-62F3-7253-3B03-0DC2827D2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30" y="1026938"/>
            <a:ext cx="5207169" cy="51560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BB24C9-4AB1-9126-6352-C847BDAD63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8808" y="905528"/>
            <a:ext cx="5301069" cy="52774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3F67920-26E1-C4DC-9191-92ACB20228DF}"/>
              </a:ext>
            </a:extLst>
          </p:cNvPr>
          <p:cNvCxnSpPr/>
          <p:nvPr/>
        </p:nvCxnSpPr>
        <p:spPr>
          <a:xfrm flipV="1">
            <a:off x="2503713" y="3042138"/>
            <a:ext cx="1285772" cy="3868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72CC1A9-B49D-00BF-6D6A-B9312867AB21}"/>
              </a:ext>
            </a:extLst>
          </p:cNvPr>
          <p:cNvSpPr/>
          <p:nvPr/>
        </p:nvSpPr>
        <p:spPr>
          <a:xfrm>
            <a:off x="9311584" y="1301261"/>
            <a:ext cx="2549239" cy="110999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Given the title, a user would expect an introduction to MCMC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9DF7569-680A-4990-B5FA-6D078055B5B1}"/>
              </a:ext>
            </a:extLst>
          </p:cNvPr>
          <p:cNvSpPr/>
          <p:nvPr/>
        </p:nvSpPr>
        <p:spPr>
          <a:xfrm>
            <a:off x="9311583" y="2897479"/>
            <a:ext cx="2549239" cy="129355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If I recall correctly, the user guide was copied from the old GitHub Wiki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49548CBB-1122-AA86-436E-26EAC37678EF}"/>
              </a:ext>
            </a:extLst>
          </p:cNvPr>
          <p:cNvSpPr/>
          <p:nvPr/>
        </p:nvSpPr>
        <p:spPr>
          <a:xfrm>
            <a:off x="9311583" y="4677252"/>
            <a:ext cx="2549239" cy="95062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Could do with a full review… I’ll say more later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8EE917-0A4F-FD1B-095F-98AE6A157CE1}"/>
              </a:ext>
            </a:extLst>
          </p:cNvPr>
          <p:cNvSpPr txBox="1"/>
          <p:nvPr/>
        </p:nvSpPr>
        <p:spPr>
          <a:xfrm>
            <a:off x="11470511" y="170926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5"/>
              </a:rPr>
              <a:t>Link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7796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53A6A6-BF5E-C670-175D-F29DC71DB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10AA8-4105-EC4F-860C-C7C3BD3DD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MaCh3 – Tutorial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5C07EF-ABEA-2A38-C06B-071152EF0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DE207D-9C8A-E489-290C-09D653F76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9FCCD4-C2CC-15EB-1F7C-2DFEEF63F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C951E1F-C870-3695-12D3-537C2671101C}"/>
              </a:ext>
            </a:extLst>
          </p:cNvPr>
          <p:cNvSpPr/>
          <p:nvPr/>
        </p:nvSpPr>
        <p:spPr>
          <a:xfrm>
            <a:off x="6477826" y="1465282"/>
            <a:ext cx="2549239" cy="110999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Fantastic that we have this, makes onboarding easier! ✅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091A691-82F2-859E-E38F-99057ADFB706}"/>
              </a:ext>
            </a:extLst>
          </p:cNvPr>
          <p:cNvSpPr/>
          <p:nvPr/>
        </p:nvSpPr>
        <p:spPr>
          <a:xfrm>
            <a:off x="9390713" y="1376493"/>
            <a:ext cx="2549239" cy="128757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Takes users through the typical steps a MaCh3 user would take ✅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DD268BB-F78E-27BD-21E8-B84758F114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711" y="1021697"/>
            <a:ext cx="5164716" cy="5141711"/>
          </a:xfrm>
          <a:prstGeom prst="rect">
            <a:avLst/>
          </a:prstGeom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8AF6988F-2EDE-4C8F-5628-0422D4E16512}"/>
              </a:ext>
            </a:extLst>
          </p:cNvPr>
          <p:cNvSpPr/>
          <p:nvPr/>
        </p:nvSpPr>
        <p:spPr>
          <a:xfrm>
            <a:off x="6477826" y="3083330"/>
            <a:ext cx="2549239" cy="129355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Assumes an experiment-specific repo has already been made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E9375D8D-368E-3FEF-48F6-0D31DE2A3EAB}"/>
              </a:ext>
            </a:extLst>
          </p:cNvPr>
          <p:cNvSpPr/>
          <p:nvPr/>
        </p:nvSpPr>
        <p:spPr>
          <a:xfrm>
            <a:off x="9311581" y="3089770"/>
            <a:ext cx="2707502" cy="129355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If we expect users to extend code, we should show examples of doing that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681D248F-4F6E-4DD3-2CCD-BBA3C924235A}"/>
              </a:ext>
            </a:extLst>
          </p:cNvPr>
          <p:cNvSpPr/>
          <p:nvPr/>
        </p:nvSpPr>
        <p:spPr>
          <a:xfrm>
            <a:off x="6410565" y="4867866"/>
            <a:ext cx="2683759" cy="98811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Could be useful to split tutorial into a minimal example + extras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ED41767F-6E80-7AAF-8A7D-34BF0A0E2DFF}"/>
              </a:ext>
            </a:extLst>
          </p:cNvPr>
          <p:cNvSpPr/>
          <p:nvPr/>
        </p:nvSpPr>
        <p:spPr>
          <a:xfrm>
            <a:off x="9335324" y="4745941"/>
            <a:ext cx="2683759" cy="114368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Extras can include more complexity, approaching real </a:t>
            </a:r>
            <a:r>
              <a:rPr lang="en-US" dirty="0" err="1"/>
              <a:t>exps</a:t>
            </a:r>
            <a:r>
              <a:rPr lang="en-US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70AC22-A562-EFF4-0D26-2D049AA60EA3}"/>
              </a:ext>
            </a:extLst>
          </p:cNvPr>
          <p:cNvSpPr txBox="1"/>
          <p:nvPr/>
        </p:nvSpPr>
        <p:spPr>
          <a:xfrm>
            <a:off x="7752444" y="150611"/>
            <a:ext cx="4502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err="1">
                <a:hlinkClick r:id="rId4"/>
              </a:rPr>
              <a:t>github.com</a:t>
            </a:r>
            <a:r>
              <a:rPr lang="en-US" dirty="0">
                <a:hlinkClick r:id="rId4"/>
              </a:rPr>
              <a:t>/mach3-software/MaCh3Tutorial/tree/main/Tutorial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4125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5E1CD-9169-9D11-13E4-A972A879A4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663A5-160E-0722-4951-1B57C9BBA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Examples: MaCh3 – my takeaways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10B4E1-3B49-2676-5E86-8CB512B1B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841A03-B617-47F6-ACFB-260AA2F5B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CF4D17-36A4-7BB3-2BF9-688FEFE2E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E4D5F473-8096-8676-BB26-6D1646B4304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3250" y="1024127"/>
            <a:ext cx="10972800" cy="5271165"/>
          </a:xfrm>
        </p:spPr>
        <p:txBody>
          <a:bodyPr/>
          <a:lstStyle/>
          <a:p>
            <a:r>
              <a:rPr lang="en-US" dirty="0"/>
              <a:t>We have roughly the right structure, but it is a bit bare</a:t>
            </a:r>
          </a:p>
          <a:p>
            <a:r>
              <a:rPr lang="en-US" dirty="0"/>
              <a:t>Descriptions of concepts is lacking</a:t>
            </a:r>
          </a:p>
          <a:p>
            <a:pPr lvl="1"/>
            <a:r>
              <a:rPr lang="en-US" dirty="0"/>
              <a:t>MCMC statistics (links I found are also not great)</a:t>
            </a:r>
          </a:p>
          <a:p>
            <a:pPr lvl="1"/>
            <a:r>
              <a:rPr lang="en-US" dirty="0"/>
              <a:t>How the code base is structured, how the classes interact with each other etc.</a:t>
            </a:r>
          </a:p>
          <a:p>
            <a:r>
              <a:rPr lang="en-US" dirty="0"/>
              <a:t>Comprehensive description of configuration also needed</a:t>
            </a:r>
          </a:p>
          <a:p>
            <a:r>
              <a:rPr lang="en-US" dirty="0"/>
              <a:t>Current tutorial is a great start, and would benefit with the addition of more</a:t>
            </a:r>
          </a:p>
          <a:p>
            <a:pPr lvl="1"/>
            <a:r>
              <a:rPr lang="en-US" dirty="0"/>
              <a:t>e.g. how to make and add a new spline</a:t>
            </a:r>
          </a:p>
          <a:p>
            <a:r>
              <a:rPr lang="en-US" dirty="0"/>
              <a:t>Exact strategy depends on how configurable we make MaCh3 and where the user-developer line gets drawn</a:t>
            </a:r>
          </a:p>
          <a:p>
            <a:endParaRPr lang="en-US" dirty="0"/>
          </a:p>
          <a:p>
            <a:r>
              <a:rPr lang="en-US" dirty="0"/>
              <a:t>Personally, I just use GitHub Copilot on the repo to ask questions these days 😬</a:t>
            </a:r>
          </a:p>
        </p:txBody>
      </p:sp>
    </p:spTree>
    <p:extLst>
      <p:ext uri="{BB962C8B-B14F-4D97-AF65-F5344CB8AC3E}">
        <p14:creationId xmlns:p14="http://schemas.microsoft.com/office/powerpoint/2010/main" val="42838491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0FD01-E09C-54BE-5DAC-5169D6EC6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003C5-C24D-9540-7398-24431AA0D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Next steps / discussion points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DA5304-8833-AAF6-9B57-B6739145E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latin typeface="Helvetica"/>
                <a:cs typeface="Helvetica"/>
              </a:rPr>
              <a:t>05/09/2026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B4553C-6ED3-2CEC-C6AA-D41606446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Charlotte Knight | MaCh3 user categories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0A83BE-EE7F-0B24-91DE-3DAF102DF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7">
                <a:extLst>
                  <a:ext uri="{FF2B5EF4-FFF2-40B4-BE49-F238E27FC236}">
                    <a16:creationId xmlns:a16="http://schemas.microsoft.com/office/drawing/2014/main" id="{D57E6340-D82C-7C06-8BAB-156783D49076}"/>
                  </a:ext>
                </a:extLst>
              </p:cNvPr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603250" y="1024127"/>
                <a:ext cx="10972800" cy="5200827"/>
              </a:xfrm>
            </p:spPr>
            <p:txBody>
              <a:bodyPr/>
              <a:lstStyle/>
              <a:p>
                <a:r>
                  <a:rPr lang="en-US" dirty="0"/>
                  <a:t>Let’s form a list of MaCh3 activities in order of user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dirty="0"/>
                  <a:t>developer</a:t>
                </a:r>
              </a:p>
              <a:p>
                <a:pPr lvl="1"/>
                <a:r>
                  <a:rPr lang="en-US" dirty="0"/>
                  <a:t>e.g. install MaCh3, run a fit, make posterior plot, new selection, … new GPU implementation</a:t>
                </a:r>
              </a:p>
              <a:p>
                <a:pPr lvl="1"/>
                <a:r>
                  <a:rPr lang="en-US" dirty="0"/>
                  <a:t>Then go from top to bottom, and check how well supported it is from a user perspective</a:t>
                </a:r>
              </a:p>
              <a:p>
                <a:pPr lvl="2"/>
                <a:r>
                  <a:rPr lang="en-US" dirty="0"/>
                  <a:t>Does the code need to be more configurable?</a:t>
                </a:r>
              </a:p>
              <a:p>
                <a:pPr lvl="2"/>
                <a:r>
                  <a:rPr lang="en-US" dirty="0"/>
                  <a:t>How well does the documentation address this?</a:t>
                </a:r>
              </a:p>
              <a:p>
                <a:endParaRPr lang="en-US" dirty="0"/>
              </a:p>
              <a:p>
                <a:r>
                  <a:rPr lang="en-US" dirty="0"/>
                  <a:t>How general do we want MaCh3 to be? </a:t>
                </a:r>
              </a:p>
              <a:p>
                <a:pPr lvl="1"/>
                <a:r>
                  <a:rPr lang="en-US" dirty="0"/>
                  <a:t>How configurable must we be? Is a user expected to write C++?</a:t>
                </a:r>
              </a:p>
              <a:p>
                <a:r>
                  <a:rPr lang="en-US" dirty="0"/>
                  <a:t>What aspects of other framework’s docs do we want to adopt?</a:t>
                </a:r>
              </a:p>
              <a:p>
                <a:pPr lvl="1"/>
                <a:r>
                  <a:rPr lang="en-US" dirty="0"/>
                  <a:t>e.g. from Combine: “Concepts, Configuration, Running” style to a user guide</a:t>
                </a:r>
              </a:p>
              <a:p>
                <a:pPr lvl="1"/>
                <a:r>
                  <a:rPr lang="en-US" dirty="0"/>
                  <a:t>e.g. multiple smaller tutorials</a:t>
                </a:r>
              </a:p>
            </p:txBody>
          </p:sp>
        </mc:Choice>
        <mc:Fallback xmlns="">
          <p:sp>
            <p:nvSpPr>
              <p:cNvPr id="6" name="Content Placeholder 7">
                <a:extLst>
                  <a:ext uri="{FF2B5EF4-FFF2-40B4-BE49-F238E27FC236}">
                    <a16:creationId xmlns:a16="http://schemas.microsoft.com/office/drawing/2014/main" id="{D57E6340-D82C-7C06-8BAB-156783D4907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603250" y="1024127"/>
                <a:ext cx="10972800" cy="5200827"/>
              </a:xfrm>
              <a:blipFill>
                <a:blip r:embed="rId3"/>
                <a:stretch>
                  <a:fillRect l="-1618" t="-730" r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210625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19DC8-08F1-B67B-1D0C-4DAAF4E0C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6562" y="2418587"/>
            <a:ext cx="2098875" cy="649224"/>
          </a:xfrm>
        </p:spPr>
        <p:txBody>
          <a:bodyPr/>
          <a:lstStyle/>
          <a:p>
            <a:r>
              <a:rPr lang="en-US" dirty="0"/>
              <a:t>BACKUP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12F0F8-AC6A-451B-770C-4E7B2F9F3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latin typeface="Helvetica"/>
                <a:cs typeface="Helvetica"/>
              </a:rPr>
              <a:t>27/03/2026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A79C42-FCC9-366A-2487-146F82C3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Charlotte Knight | ND-only MaCh3 fit with MicroProdNp41 CAFs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D1F149-7FB3-D5B9-4AD2-C630829A6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9C72E-2A13-EB4D-AD45-6D4E6ACAED8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673457"/>
      </p:ext>
    </p:extLst>
  </p:cSld>
  <p:clrMapOvr>
    <a:masterClrMapping/>
  </p:clrMapOvr>
</p:sld>
</file>

<file path=ppt/theme/theme1.xml><?xml version="1.0" encoding="utf-8"?>
<a:theme xmlns:a="http://schemas.openxmlformats.org/drawingml/2006/main" name="Dune Template title page theme">
  <a:themeElements>
    <a:clrScheme name="DUNE Okabe-Ito 1">
      <a:dk1>
        <a:srgbClr val="D55E00"/>
      </a:dk1>
      <a:lt1>
        <a:srgbClr val="F0F0F0"/>
      </a:lt1>
      <a:dk2>
        <a:srgbClr val="000000"/>
      </a:dk2>
      <a:lt2>
        <a:srgbClr val="E69F00"/>
      </a:lt2>
      <a:accent1>
        <a:srgbClr val="56B3E9"/>
      </a:accent1>
      <a:accent2>
        <a:srgbClr val="009E73"/>
      </a:accent2>
      <a:accent3>
        <a:srgbClr val="F0E341"/>
      </a:accent3>
      <a:accent4>
        <a:srgbClr val="0071B2"/>
      </a:accent4>
      <a:accent5>
        <a:srgbClr val="CC79A7"/>
      </a:accent5>
      <a:accent6>
        <a:srgbClr val="999999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UNE accessible template widescreen example slides" id="{5549840F-9FD5-574C-87DA-91FDB36E24C3}" vid="{46EE1C7C-A076-3D4F-ADDB-7EA6BCFE0704}"/>
    </a:ext>
  </a:extLst>
</a:theme>
</file>

<file path=ppt/theme/theme2.xml><?xml version="1.0" encoding="utf-8"?>
<a:theme xmlns:a="http://schemas.openxmlformats.org/drawingml/2006/main" name="DUNE Template Content with Footer Theme">
  <a:themeElements>
    <a:clrScheme name="DUNE Okabe-Ito 1">
      <a:dk1>
        <a:srgbClr val="D55E00"/>
      </a:dk1>
      <a:lt1>
        <a:srgbClr val="F0F0F0"/>
      </a:lt1>
      <a:dk2>
        <a:srgbClr val="000000"/>
      </a:dk2>
      <a:lt2>
        <a:srgbClr val="E69F00"/>
      </a:lt2>
      <a:accent1>
        <a:srgbClr val="56B3E9"/>
      </a:accent1>
      <a:accent2>
        <a:srgbClr val="009E73"/>
      </a:accent2>
      <a:accent3>
        <a:srgbClr val="F0E341"/>
      </a:accent3>
      <a:accent4>
        <a:srgbClr val="0071B2"/>
      </a:accent4>
      <a:accent5>
        <a:srgbClr val="CC79A7"/>
      </a:accent5>
      <a:accent6>
        <a:srgbClr val="999999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UNE accessible template widescreen example slides" id="{5549840F-9FD5-574C-87DA-91FDB36E24C3}" vid="{CBFC3FC4-6212-AA43-9938-F093E05CEE1E}"/>
    </a:ext>
  </a:extLst>
</a:theme>
</file>

<file path=ppt/theme/theme3.xml><?xml version="1.0" encoding="utf-8"?>
<a:theme xmlns:a="http://schemas.openxmlformats.org/drawingml/2006/main" name="DUNE Template Footer-only Theme">
  <a:themeElements>
    <a:clrScheme name="DUNE Okabe-Ito 1">
      <a:dk1>
        <a:srgbClr val="D55E00"/>
      </a:dk1>
      <a:lt1>
        <a:srgbClr val="F0F0F0"/>
      </a:lt1>
      <a:dk2>
        <a:srgbClr val="000000"/>
      </a:dk2>
      <a:lt2>
        <a:srgbClr val="E69F00"/>
      </a:lt2>
      <a:accent1>
        <a:srgbClr val="56B3E9"/>
      </a:accent1>
      <a:accent2>
        <a:srgbClr val="009E73"/>
      </a:accent2>
      <a:accent3>
        <a:srgbClr val="F0E341"/>
      </a:accent3>
      <a:accent4>
        <a:srgbClr val="0071B2"/>
      </a:accent4>
      <a:accent5>
        <a:srgbClr val="CC79A7"/>
      </a:accent5>
      <a:accent6>
        <a:srgbClr val="999999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UNE accessible template widescreen example slides" id="{5549840F-9FD5-574C-87DA-91FDB36E24C3}" vid="{AE7D7655-C65F-034D-BD79-A2A7C6C9DB57}"/>
    </a:ext>
  </a:extLst>
</a:theme>
</file>

<file path=ppt/theme/theme4.xml><?xml version="1.0" encoding="utf-8"?>
<a:theme xmlns:a="http://schemas.openxmlformats.org/drawingml/2006/main" name="Blank pag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UNE accessible template widescreen example slides" id="{5549840F-9FD5-574C-87DA-91FDB36E24C3}" vid="{BC583108-C43D-264B-B319-9E87090DD683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Dune Template title page theme</Template>
  <TotalTime>12756</TotalTime>
  <Words>2063</Words>
  <Application>Microsoft Macintosh PowerPoint</Application>
  <PresentationFormat>Widescreen</PresentationFormat>
  <Paragraphs>334</Paragraphs>
  <Slides>35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Arial</vt:lpstr>
      <vt:lpstr>Calibri</vt:lpstr>
      <vt:lpstr>Cambria Math</vt:lpstr>
      <vt:lpstr>Helvetica</vt:lpstr>
      <vt:lpstr>System Font Regular</vt:lpstr>
      <vt:lpstr>Wingdings</vt:lpstr>
      <vt:lpstr>Dune Template title page theme</vt:lpstr>
      <vt:lpstr>DUNE Template Content with Footer Theme</vt:lpstr>
      <vt:lpstr>DUNE Template Footer-only Theme</vt:lpstr>
      <vt:lpstr>Blank page theme</vt:lpstr>
      <vt:lpstr>MaCh3 user categories and documentation</vt:lpstr>
      <vt:lpstr>Types of people interacting with a framework</vt:lpstr>
      <vt:lpstr>Pyramid representation of roles (idealized case)</vt:lpstr>
      <vt:lpstr>Pyramid representation of roles (current MaCh3 case)</vt:lpstr>
      <vt:lpstr>How to enable better factorization?</vt:lpstr>
      <vt:lpstr>Documentation</vt:lpstr>
      <vt:lpstr>Examples: ROOT – landing page</vt:lpstr>
      <vt:lpstr>Examples: ROOT – the “manual”</vt:lpstr>
      <vt:lpstr>Examples: ROOT – the “manual”</vt:lpstr>
      <vt:lpstr>Examples: ROOT – the “manual”</vt:lpstr>
      <vt:lpstr>Examples: ROOT – the “manual”</vt:lpstr>
      <vt:lpstr>Examples: ROOT – “primer”</vt:lpstr>
      <vt:lpstr>Examples: ROOT – API reference</vt:lpstr>
      <vt:lpstr>Examples: ROOT – introductory course</vt:lpstr>
      <vt:lpstr>Examples: ROOT – tutorials</vt:lpstr>
      <vt:lpstr>Examples: ROOT – tutorials</vt:lpstr>
      <vt:lpstr>Examples: ROOT – my takeaways</vt:lpstr>
      <vt:lpstr>Examples: CMS Combine</vt:lpstr>
      <vt:lpstr>Examples: CMS Combine – landing page</vt:lpstr>
      <vt:lpstr>Examples: CMS Combine – What it does</vt:lpstr>
      <vt:lpstr>Examples: CMS Combine – Setting up the Analysis</vt:lpstr>
      <vt:lpstr>Examples: CMS Combine – Running Combine</vt:lpstr>
      <vt:lpstr>Examples: CMS Combine – Tutorials</vt:lpstr>
      <vt:lpstr>Examples: CMS Combine – AI agent?!</vt:lpstr>
      <vt:lpstr>Examples: CMS Combine – search</vt:lpstr>
      <vt:lpstr>Examples: CMS Combine – search</vt:lpstr>
      <vt:lpstr>Examples: CMS Combine – my takeaways</vt:lpstr>
      <vt:lpstr>Examples: MaCh3 – GitHub README</vt:lpstr>
      <vt:lpstr>Examples: MaCh3 – Doxygen landing page</vt:lpstr>
      <vt:lpstr>Examples: MaCh3 – User Guide</vt:lpstr>
      <vt:lpstr>Examples: MaCh3 – User Guide (Bayesian Analysis)</vt:lpstr>
      <vt:lpstr>Examples: MaCh3 – Tutorial</vt:lpstr>
      <vt:lpstr>Examples: MaCh3 – my takeaways</vt:lpstr>
      <vt:lpstr>Next steps / discussion points</vt:lpstr>
      <vt:lpstr>BACKUP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Knight, Charlotte R</dc:creator>
  <cp:keywords/>
  <dc:description>Modified by A. Weber
Accessibility by CEDC committee</dc:description>
  <cp:lastModifiedBy>Knight, Charlotte R</cp:lastModifiedBy>
  <cp:revision>50</cp:revision>
  <cp:lastPrinted>2026-10-30T04:28:52Z</cp:lastPrinted>
  <dcterms:created xsi:type="dcterms:W3CDTF">2026-02-13T09:25:57Z</dcterms:created>
  <dcterms:modified xsi:type="dcterms:W3CDTF">2026-11-04T14:08:15Z</dcterms:modified>
  <cp:category/>
</cp:coreProperties>
</file>