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6139" r:id="rId2"/>
    <p:sldId id="6570" r:id="rId3"/>
    <p:sldId id="6582" r:id="rId4"/>
    <p:sldId id="6564" r:id="rId5"/>
    <p:sldId id="6568" r:id="rId6"/>
    <p:sldId id="6581" r:id="rId7"/>
    <p:sldId id="6569" r:id="rId8"/>
    <p:sldId id="6043" r:id="rId9"/>
    <p:sldId id="6205" r:id="rId10"/>
    <p:sldId id="6572" r:id="rId11"/>
    <p:sldId id="6566" r:id="rId12"/>
    <p:sldId id="6574" r:id="rId13"/>
    <p:sldId id="6575" r:id="rId14"/>
    <p:sldId id="6576" r:id="rId15"/>
    <p:sldId id="6579" r:id="rId16"/>
    <p:sldId id="6578" r:id="rId17"/>
    <p:sldId id="6577" r:id="rId18"/>
    <p:sldId id="6580" r:id="rId19"/>
    <p:sldId id="6141" r:id="rId20"/>
    <p:sldId id="65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p:restoredTop sz="94061"/>
  </p:normalViewPr>
  <p:slideViewPr>
    <p:cSldViewPr snapToGrid="0" snapToObjects="1">
      <p:cViewPr varScale="1">
        <p:scale>
          <a:sx n="116" d="100"/>
          <a:sy n="116" d="100"/>
        </p:scale>
        <p:origin x="192" y="23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F8C6E6-708F-4C43-9240-E29B5BF3252E}" type="datetimeFigureOut">
              <a:rPr lang="en-US" smtClean="0"/>
              <a:t>8/31/26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59A83B-94F2-E044-A11C-DD40E4DA8300}" type="slidenum">
              <a:rPr lang="en-US" smtClean="0"/>
              <a:t>‹#›</a:t>
            </a:fld>
            <a:endParaRPr lang="en-US"/>
          </a:p>
        </p:txBody>
      </p:sp>
    </p:spTree>
    <p:extLst>
      <p:ext uri="{BB962C8B-B14F-4D97-AF65-F5344CB8AC3E}">
        <p14:creationId xmlns:p14="http://schemas.microsoft.com/office/powerpoint/2010/main" val="206215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988EA-EC2F-5D42-B802-DC02B36CFC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5ABFA1-FCAD-8141-A9E3-AE908C762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CB349D-1258-064A-B4EA-14DEEA9C85D6}"/>
              </a:ext>
            </a:extLst>
          </p:cNvPr>
          <p:cNvSpPr>
            <a:spLocks noGrp="1"/>
          </p:cNvSpPr>
          <p:nvPr>
            <p:ph type="dt" sz="half" idx="10"/>
          </p:nvPr>
        </p:nvSpPr>
        <p:spPr/>
        <p:txBody>
          <a:bodyPr/>
          <a:lstStyle/>
          <a:p>
            <a:fld id="{63469A36-A052-424D-AAD8-FF44C3893A4F}" type="datetime1">
              <a:rPr lang="en-US" smtClean="0"/>
              <a:t>8/31/26</a:t>
            </a:fld>
            <a:endParaRPr lang="en-US"/>
          </a:p>
        </p:txBody>
      </p:sp>
      <p:sp>
        <p:nvSpPr>
          <p:cNvPr id="5" name="Footer Placeholder 4">
            <a:extLst>
              <a:ext uri="{FF2B5EF4-FFF2-40B4-BE49-F238E27FC236}">
                <a16:creationId xmlns:a16="http://schemas.microsoft.com/office/drawing/2014/main" id="{D5E2C0DE-E83A-C942-9915-C8D6776C3E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4DAF0-5401-8E45-9931-D84E5C6EA467}"/>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015637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AA0EF-4740-8D48-9781-54A18D097D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5B35F7-5C3F-8A41-A97F-F199C5CE20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B1D278-691C-8549-BEAB-E3926870DD43}"/>
              </a:ext>
            </a:extLst>
          </p:cNvPr>
          <p:cNvSpPr>
            <a:spLocks noGrp="1"/>
          </p:cNvSpPr>
          <p:nvPr>
            <p:ph type="dt" sz="half" idx="10"/>
          </p:nvPr>
        </p:nvSpPr>
        <p:spPr/>
        <p:txBody>
          <a:bodyPr/>
          <a:lstStyle/>
          <a:p>
            <a:fld id="{9A5AA3B7-1273-0F49-9723-155DA4CA37E9}" type="datetime1">
              <a:rPr lang="en-US" smtClean="0"/>
              <a:t>8/31/26</a:t>
            </a:fld>
            <a:endParaRPr lang="en-US"/>
          </a:p>
        </p:txBody>
      </p:sp>
      <p:sp>
        <p:nvSpPr>
          <p:cNvPr id="5" name="Footer Placeholder 4">
            <a:extLst>
              <a:ext uri="{FF2B5EF4-FFF2-40B4-BE49-F238E27FC236}">
                <a16:creationId xmlns:a16="http://schemas.microsoft.com/office/drawing/2014/main" id="{B194C867-5B56-F040-ADAB-8A0A24610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262247-F79F-4444-B6B9-0BDA604AB183}"/>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809184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FD4F-1E70-7147-8166-E702805A4D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D007DC-8D3A-4541-A6C0-CACA07F3E4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0F1FAE-C710-7148-800F-0DCCC17A5B55}"/>
              </a:ext>
            </a:extLst>
          </p:cNvPr>
          <p:cNvSpPr>
            <a:spLocks noGrp="1"/>
          </p:cNvSpPr>
          <p:nvPr>
            <p:ph type="dt" sz="half" idx="10"/>
          </p:nvPr>
        </p:nvSpPr>
        <p:spPr/>
        <p:txBody>
          <a:bodyPr/>
          <a:lstStyle/>
          <a:p>
            <a:fld id="{D1C26951-8F18-1242-B601-90F1F4F2D71B}" type="datetime1">
              <a:rPr lang="en-US" smtClean="0"/>
              <a:t>8/31/26</a:t>
            </a:fld>
            <a:endParaRPr lang="en-US"/>
          </a:p>
        </p:txBody>
      </p:sp>
      <p:sp>
        <p:nvSpPr>
          <p:cNvPr id="5" name="Footer Placeholder 4">
            <a:extLst>
              <a:ext uri="{FF2B5EF4-FFF2-40B4-BE49-F238E27FC236}">
                <a16:creationId xmlns:a16="http://schemas.microsoft.com/office/drawing/2014/main" id="{0412D7AE-E096-2242-A081-53BAA8AFF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96711-CF83-E04B-889C-9C8CDAAD7A12}"/>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66942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9C80-1ECE-B34F-8543-28A14E2322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046FD-19FF-D74B-9B2D-9B142903829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0E7B70-9F1B-AC45-BC46-C5E1B6A5029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166EB6-7B30-F64D-A11D-7DE61C47CFC0}"/>
              </a:ext>
            </a:extLst>
          </p:cNvPr>
          <p:cNvSpPr>
            <a:spLocks noGrp="1"/>
          </p:cNvSpPr>
          <p:nvPr>
            <p:ph type="dt" sz="half" idx="10"/>
          </p:nvPr>
        </p:nvSpPr>
        <p:spPr/>
        <p:txBody>
          <a:bodyPr/>
          <a:lstStyle/>
          <a:p>
            <a:fld id="{D63B9341-5EB2-4848-9F07-67E452C89DC4}" type="datetime1">
              <a:rPr lang="en-US" smtClean="0"/>
              <a:t>8/31/26</a:t>
            </a:fld>
            <a:endParaRPr lang="en-US"/>
          </a:p>
        </p:txBody>
      </p:sp>
      <p:sp>
        <p:nvSpPr>
          <p:cNvPr id="6" name="Footer Placeholder 5">
            <a:extLst>
              <a:ext uri="{FF2B5EF4-FFF2-40B4-BE49-F238E27FC236}">
                <a16:creationId xmlns:a16="http://schemas.microsoft.com/office/drawing/2014/main" id="{73D74433-1360-E243-8BFD-A9FCC6D49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630C2C-FC8F-3E43-A540-E4C208231856}"/>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390817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A4A9B-9B88-CF45-B06A-9F6ECEFAAD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79A67A-2571-0C4C-83CF-9A88CB295C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F20D2E8-3AE8-8948-A540-421FDC22AF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EDA79A-61CE-C94F-9201-E26D9816A7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AF139CD-1478-9947-B0DA-097EB4F832B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D2D6B6-0C32-CB41-98F0-156804DDEF11}"/>
              </a:ext>
            </a:extLst>
          </p:cNvPr>
          <p:cNvSpPr>
            <a:spLocks noGrp="1"/>
          </p:cNvSpPr>
          <p:nvPr>
            <p:ph type="dt" sz="half" idx="10"/>
          </p:nvPr>
        </p:nvSpPr>
        <p:spPr/>
        <p:txBody>
          <a:bodyPr/>
          <a:lstStyle/>
          <a:p>
            <a:fld id="{B7FBED5E-BFC4-9E4C-A950-1376DA0F611E}" type="datetime1">
              <a:rPr lang="en-US" smtClean="0"/>
              <a:t>8/31/26</a:t>
            </a:fld>
            <a:endParaRPr lang="en-US"/>
          </a:p>
        </p:txBody>
      </p:sp>
      <p:sp>
        <p:nvSpPr>
          <p:cNvPr id="8" name="Footer Placeholder 7">
            <a:extLst>
              <a:ext uri="{FF2B5EF4-FFF2-40B4-BE49-F238E27FC236}">
                <a16:creationId xmlns:a16="http://schemas.microsoft.com/office/drawing/2014/main" id="{F0603CF1-FF17-134B-879E-72B6A5D1A6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BECCB8-A9EE-9748-995D-BCF0FD8DE454}"/>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17219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C0A3B-31E1-BB47-9DEB-D41A90EAAE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5615B3-1C6D-504B-8722-8ACD414D73BE}"/>
              </a:ext>
            </a:extLst>
          </p:cNvPr>
          <p:cNvSpPr>
            <a:spLocks noGrp="1"/>
          </p:cNvSpPr>
          <p:nvPr>
            <p:ph type="dt" sz="half" idx="10"/>
          </p:nvPr>
        </p:nvSpPr>
        <p:spPr/>
        <p:txBody>
          <a:bodyPr/>
          <a:lstStyle/>
          <a:p>
            <a:fld id="{86B9A3C2-AC53-EB4C-BDB0-122C0979973D}" type="datetime1">
              <a:rPr lang="en-US" smtClean="0"/>
              <a:t>8/31/26</a:t>
            </a:fld>
            <a:endParaRPr lang="en-US"/>
          </a:p>
        </p:txBody>
      </p:sp>
      <p:sp>
        <p:nvSpPr>
          <p:cNvPr id="4" name="Footer Placeholder 3">
            <a:extLst>
              <a:ext uri="{FF2B5EF4-FFF2-40B4-BE49-F238E27FC236}">
                <a16:creationId xmlns:a16="http://schemas.microsoft.com/office/drawing/2014/main" id="{B12C58D0-7229-9B45-8B62-EE4CF80652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6C556-7842-6C44-9C37-B8840DABD6C4}"/>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78240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3224E7-0607-704F-8714-0403803801D2}"/>
              </a:ext>
            </a:extLst>
          </p:cNvPr>
          <p:cNvSpPr>
            <a:spLocks noGrp="1"/>
          </p:cNvSpPr>
          <p:nvPr>
            <p:ph type="dt" sz="half" idx="10"/>
          </p:nvPr>
        </p:nvSpPr>
        <p:spPr/>
        <p:txBody>
          <a:bodyPr/>
          <a:lstStyle/>
          <a:p>
            <a:fld id="{B584604B-1D0E-5240-8E74-D1A20CAABE09}" type="datetime1">
              <a:rPr lang="en-US" smtClean="0"/>
              <a:t>8/31/26</a:t>
            </a:fld>
            <a:endParaRPr lang="en-US"/>
          </a:p>
        </p:txBody>
      </p:sp>
      <p:sp>
        <p:nvSpPr>
          <p:cNvPr id="3" name="Footer Placeholder 2">
            <a:extLst>
              <a:ext uri="{FF2B5EF4-FFF2-40B4-BE49-F238E27FC236}">
                <a16:creationId xmlns:a16="http://schemas.microsoft.com/office/drawing/2014/main" id="{45E408BB-3D4A-BE4C-8F12-C39775707E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45D0E5-BE26-DD48-95BD-9D21D438F95B}"/>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121947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EAF64-72D2-9245-8B30-12CDD81429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D0B0A2-3ECB-8546-AD2A-5073FC2C39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0589E5-0340-B545-9B3B-6D2A89EFB8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DA7173-F93B-9B42-986F-526354C362A2}"/>
              </a:ext>
            </a:extLst>
          </p:cNvPr>
          <p:cNvSpPr>
            <a:spLocks noGrp="1"/>
          </p:cNvSpPr>
          <p:nvPr>
            <p:ph type="dt" sz="half" idx="10"/>
          </p:nvPr>
        </p:nvSpPr>
        <p:spPr/>
        <p:txBody>
          <a:bodyPr/>
          <a:lstStyle/>
          <a:p>
            <a:fld id="{7DEC91F9-F354-E14D-B30B-27CCAFBDAB81}" type="datetime1">
              <a:rPr lang="en-US" smtClean="0"/>
              <a:t>8/31/26</a:t>
            </a:fld>
            <a:endParaRPr lang="en-US"/>
          </a:p>
        </p:txBody>
      </p:sp>
      <p:sp>
        <p:nvSpPr>
          <p:cNvPr id="6" name="Footer Placeholder 5">
            <a:extLst>
              <a:ext uri="{FF2B5EF4-FFF2-40B4-BE49-F238E27FC236}">
                <a16:creationId xmlns:a16="http://schemas.microsoft.com/office/drawing/2014/main" id="{572E4E35-404A-234F-9000-3CAA33581B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54424B-0448-244B-8123-0959F0547A24}"/>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628078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2CC78-4E36-9144-A36E-3C1004B11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F04355-AB3E-E04A-9BEC-1C0C2AF904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D3F222-CB5E-7848-8FB6-BE0A0B8E56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2D1E0A-C8DC-214F-8BE9-C08D7849F530}"/>
              </a:ext>
            </a:extLst>
          </p:cNvPr>
          <p:cNvSpPr>
            <a:spLocks noGrp="1"/>
          </p:cNvSpPr>
          <p:nvPr>
            <p:ph type="dt" sz="half" idx="10"/>
          </p:nvPr>
        </p:nvSpPr>
        <p:spPr/>
        <p:txBody>
          <a:bodyPr/>
          <a:lstStyle/>
          <a:p>
            <a:fld id="{91863462-0D5E-E340-92AC-355645D42DA4}" type="datetime1">
              <a:rPr lang="en-US" smtClean="0"/>
              <a:t>8/31/26</a:t>
            </a:fld>
            <a:endParaRPr lang="en-US"/>
          </a:p>
        </p:txBody>
      </p:sp>
      <p:sp>
        <p:nvSpPr>
          <p:cNvPr id="6" name="Footer Placeholder 5">
            <a:extLst>
              <a:ext uri="{FF2B5EF4-FFF2-40B4-BE49-F238E27FC236}">
                <a16:creationId xmlns:a16="http://schemas.microsoft.com/office/drawing/2014/main" id="{A131A5B6-B675-9040-B505-7361349801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B3DEF5-BA79-3249-BDEC-0271DD03B954}"/>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330177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25EA0-FBA2-B048-B7CE-502EF9AF76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925EF6-76A8-5147-BC31-EEC3AF5540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3D5DB2-C5E0-B040-B0EC-924E1C5DE2AF}"/>
              </a:ext>
            </a:extLst>
          </p:cNvPr>
          <p:cNvSpPr>
            <a:spLocks noGrp="1"/>
          </p:cNvSpPr>
          <p:nvPr>
            <p:ph type="dt" sz="half" idx="10"/>
          </p:nvPr>
        </p:nvSpPr>
        <p:spPr/>
        <p:txBody>
          <a:bodyPr/>
          <a:lstStyle/>
          <a:p>
            <a:fld id="{7EFCC79D-2D70-E54B-BC57-75D3C426AE9F}" type="datetime1">
              <a:rPr lang="en-US" smtClean="0"/>
              <a:t>8/31/26</a:t>
            </a:fld>
            <a:endParaRPr lang="en-US"/>
          </a:p>
        </p:txBody>
      </p:sp>
      <p:sp>
        <p:nvSpPr>
          <p:cNvPr id="5" name="Footer Placeholder 4">
            <a:extLst>
              <a:ext uri="{FF2B5EF4-FFF2-40B4-BE49-F238E27FC236}">
                <a16:creationId xmlns:a16="http://schemas.microsoft.com/office/drawing/2014/main" id="{384B389D-B179-554E-A8AD-409E9583D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635B1-5548-564A-A6C1-DEB57D1B2B9C}"/>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190568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9A0E4A-C1FE-214E-AA11-35AC8A1315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9867CC-50E0-A54B-B63D-030EC09FAA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CB9BE-797D-0147-B9F1-0FC83D3A9DC8}"/>
              </a:ext>
            </a:extLst>
          </p:cNvPr>
          <p:cNvSpPr>
            <a:spLocks noGrp="1"/>
          </p:cNvSpPr>
          <p:nvPr>
            <p:ph type="dt" sz="half" idx="10"/>
          </p:nvPr>
        </p:nvSpPr>
        <p:spPr/>
        <p:txBody>
          <a:bodyPr/>
          <a:lstStyle/>
          <a:p>
            <a:fld id="{ABB1A186-0D0E-2B40-BDA5-5C5D7847191A}" type="datetime1">
              <a:rPr lang="en-US" smtClean="0"/>
              <a:t>8/31/26</a:t>
            </a:fld>
            <a:endParaRPr lang="en-US"/>
          </a:p>
        </p:txBody>
      </p:sp>
      <p:sp>
        <p:nvSpPr>
          <p:cNvPr id="5" name="Footer Placeholder 4">
            <a:extLst>
              <a:ext uri="{FF2B5EF4-FFF2-40B4-BE49-F238E27FC236}">
                <a16:creationId xmlns:a16="http://schemas.microsoft.com/office/drawing/2014/main" id="{74168251-30D2-224F-95A5-B0B8A7822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C28915-529E-EA41-98D3-3DC7D0883758}"/>
              </a:ext>
            </a:extLst>
          </p:cNvPr>
          <p:cNvSpPr>
            <a:spLocks noGrp="1"/>
          </p:cNvSpPr>
          <p:nvPr>
            <p:ph type="sldNum" sz="quarter" idx="12"/>
          </p:nvPr>
        </p:nvSpPr>
        <p:spPr/>
        <p:txBody>
          <a:bodyPr/>
          <a:lstStyle/>
          <a:p>
            <a:fld id="{4425E76C-CD05-464A-AAF1-8DC98718EE10}" type="slidenum">
              <a:rPr lang="en-US" smtClean="0"/>
              <a:t>‹#›</a:t>
            </a:fld>
            <a:endParaRPr lang="en-US"/>
          </a:p>
        </p:txBody>
      </p:sp>
    </p:spTree>
    <p:extLst>
      <p:ext uri="{BB962C8B-B14F-4D97-AF65-F5344CB8AC3E}">
        <p14:creationId xmlns:p14="http://schemas.microsoft.com/office/powerpoint/2010/main" val="2574053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80148D-102E-EE46-9340-E0C550DCC7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C37A9D-B02E-5F43-B79C-469D9DD633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2133B1-BD40-6347-9E65-60C16D07F2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706366-3870-0946-A106-FA6209B37640}" type="datetime1">
              <a:rPr lang="en-US" smtClean="0"/>
              <a:t>8/31/26</a:t>
            </a:fld>
            <a:endParaRPr lang="en-US"/>
          </a:p>
        </p:txBody>
      </p:sp>
      <p:sp>
        <p:nvSpPr>
          <p:cNvPr id="5" name="Footer Placeholder 4">
            <a:extLst>
              <a:ext uri="{FF2B5EF4-FFF2-40B4-BE49-F238E27FC236}">
                <a16:creationId xmlns:a16="http://schemas.microsoft.com/office/drawing/2014/main" id="{E227BDAE-4622-0C44-9753-9F86720AD6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C83945-2105-D74B-AE6A-499C049B61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5E76C-CD05-464A-AAF1-8DC98718EE10}" type="slidenum">
              <a:rPr lang="en-US" smtClean="0"/>
              <a:t>‹#›</a:t>
            </a:fld>
            <a:endParaRPr lang="en-US"/>
          </a:p>
        </p:txBody>
      </p:sp>
    </p:spTree>
    <p:extLst>
      <p:ext uri="{BB962C8B-B14F-4D97-AF65-F5344CB8AC3E}">
        <p14:creationId xmlns:p14="http://schemas.microsoft.com/office/powerpoint/2010/main" val="3171138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11.png"/><Relationship Id="rId4" Type="http://schemas.openxmlformats.org/officeDocument/2006/relationships/image" Target="../media/image201.png"/></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18.emf"/><Relationship Id="rId2"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NULL"/><Relationship Id="rId4" Type="http://schemas.openxmlformats.org/officeDocument/2006/relationships/image" Target="NULL"/></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C81A9-A6F4-3A17-9D43-E882B1B2AE6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1DDD2FD-DB1F-270A-579C-94C3256D0E15}"/>
              </a:ext>
            </a:extLst>
          </p:cNvPr>
          <p:cNvPicPr>
            <a:picLocks noChangeAspect="1"/>
          </p:cNvPicPr>
          <p:nvPr/>
        </p:nvPicPr>
        <p:blipFill>
          <a:blip r:embed="rId2"/>
          <a:srcRect l="5779" r="1610"/>
          <a:stretch>
            <a:fillRect/>
          </a:stretch>
        </p:blipFill>
        <p:spPr>
          <a:xfrm>
            <a:off x="7416881" y="1698567"/>
            <a:ext cx="4140064" cy="4470400"/>
          </a:xfrm>
          <a:prstGeom prst="rect">
            <a:avLst/>
          </a:prstGeom>
        </p:spPr>
      </p:pic>
      <p:sp>
        <p:nvSpPr>
          <p:cNvPr id="6" name="Rectangle 5">
            <a:extLst>
              <a:ext uri="{FF2B5EF4-FFF2-40B4-BE49-F238E27FC236}">
                <a16:creationId xmlns:a16="http://schemas.microsoft.com/office/drawing/2014/main" id="{A0D2E883-9D28-FC9C-B2DB-C1F161D8D979}"/>
              </a:ext>
            </a:extLst>
          </p:cNvPr>
          <p:cNvSpPr/>
          <p:nvPr/>
        </p:nvSpPr>
        <p:spPr>
          <a:xfrm>
            <a:off x="8664636" y="2327406"/>
            <a:ext cx="571045" cy="276999"/>
          </a:xfrm>
          <a:prstGeom prst="rect">
            <a:avLst/>
          </a:prstGeom>
        </p:spPr>
        <p:txBody>
          <a:bodyPr wrap="square">
            <a:spAutoFit/>
          </a:bodyPr>
          <a:lstStyle/>
          <a:p>
            <a:pPr algn="ctr"/>
            <a:r>
              <a:rPr lang="en-US" sz="1200" dirty="0">
                <a:latin typeface="Helvetica" pitchFamily="2" charset="0"/>
              </a:rPr>
              <a:t>IR12</a:t>
            </a:r>
            <a:endParaRPr lang="en-US" sz="1200" dirty="0"/>
          </a:p>
        </p:txBody>
      </p:sp>
      <p:sp>
        <p:nvSpPr>
          <p:cNvPr id="9" name="Rectangle 8">
            <a:extLst>
              <a:ext uri="{FF2B5EF4-FFF2-40B4-BE49-F238E27FC236}">
                <a16:creationId xmlns:a16="http://schemas.microsoft.com/office/drawing/2014/main" id="{9CB26304-BD37-B27F-0D94-28D693537630}"/>
              </a:ext>
            </a:extLst>
          </p:cNvPr>
          <p:cNvSpPr/>
          <p:nvPr/>
        </p:nvSpPr>
        <p:spPr>
          <a:xfrm>
            <a:off x="7368244" y="3960571"/>
            <a:ext cx="571045" cy="276999"/>
          </a:xfrm>
          <a:prstGeom prst="rect">
            <a:avLst/>
          </a:prstGeom>
        </p:spPr>
        <p:txBody>
          <a:bodyPr wrap="square">
            <a:spAutoFit/>
          </a:bodyPr>
          <a:lstStyle/>
          <a:p>
            <a:pPr algn="ctr"/>
            <a:r>
              <a:rPr lang="en-US" sz="1200" dirty="0">
                <a:latin typeface="Helvetica" pitchFamily="2" charset="0"/>
              </a:rPr>
              <a:t>IR8</a:t>
            </a:r>
            <a:endParaRPr lang="en-US" sz="1200" dirty="0"/>
          </a:p>
        </p:txBody>
      </p:sp>
      <p:sp>
        <p:nvSpPr>
          <p:cNvPr id="12" name="Rectangle 11">
            <a:extLst>
              <a:ext uri="{FF2B5EF4-FFF2-40B4-BE49-F238E27FC236}">
                <a16:creationId xmlns:a16="http://schemas.microsoft.com/office/drawing/2014/main" id="{E821A8B4-6C36-AC06-A55B-F1124B4B29C8}"/>
              </a:ext>
            </a:extLst>
          </p:cNvPr>
          <p:cNvSpPr/>
          <p:nvPr/>
        </p:nvSpPr>
        <p:spPr>
          <a:xfrm>
            <a:off x="8653750" y="3942081"/>
            <a:ext cx="571045" cy="276999"/>
          </a:xfrm>
          <a:prstGeom prst="rect">
            <a:avLst/>
          </a:prstGeom>
        </p:spPr>
        <p:txBody>
          <a:bodyPr wrap="square">
            <a:spAutoFit/>
          </a:bodyPr>
          <a:lstStyle/>
          <a:p>
            <a:pPr algn="ctr"/>
            <a:r>
              <a:rPr lang="en-US" sz="1200" dirty="0">
                <a:latin typeface="Helvetica" pitchFamily="2" charset="0"/>
              </a:rPr>
              <a:t>IR6</a:t>
            </a:r>
            <a:endParaRPr lang="en-US" sz="1200" dirty="0"/>
          </a:p>
        </p:txBody>
      </p:sp>
      <p:pic>
        <p:nvPicPr>
          <p:cNvPr id="14" name="Picture 13" descr="A logo of a globe with a gold cogwheel&#10;&#10;AI-generated content may be incorrect.">
            <a:extLst>
              <a:ext uri="{FF2B5EF4-FFF2-40B4-BE49-F238E27FC236}">
                <a16:creationId xmlns:a16="http://schemas.microsoft.com/office/drawing/2014/main" id="{C3F3A9D3-5F07-5A4F-3698-8F1361C2262A}"/>
              </a:ext>
            </a:extLst>
          </p:cNvPr>
          <p:cNvPicPr>
            <a:picLocks noChangeAspect="1"/>
          </p:cNvPicPr>
          <p:nvPr/>
        </p:nvPicPr>
        <p:blipFill>
          <a:blip r:embed="rId3"/>
          <a:stretch>
            <a:fillRect/>
          </a:stretch>
        </p:blipFill>
        <p:spPr>
          <a:xfrm>
            <a:off x="5456893" y="4444162"/>
            <a:ext cx="609600" cy="609600"/>
          </a:xfrm>
          <a:prstGeom prst="rect">
            <a:avLst/>
          </a:prstGeom>
        </p:spPr>
      </p:pic>
      <p:sp>
        <p:nvSpPr>
          <p:cNvPr id="15" name="Text Box 3">
            <a:extLst>
              <a:ext uri="{FF2B5EF4-FFF2-40B4-BE49-F238E27FC236}">
                <a16:creationId xmlns:a16="http://schemas.microsoft.com/office/drawing/2014/main" id="{BB2D9B46-EB57-02A9-3ABC-EE2925831780}"/>
              </a:ext>
            </a:extLst>
          </p:cNvPr>
          <p:cNvSpPr txBox="1">
            <a:spLocks noChangeArrowheads="1"/>
          </p:cNvSpPr>
          <p:nvPr/>
        </p:nvSpPr>
        <p:spPr bwMode="auto">
          <a:xfrm>
            <a:off x="1719943" y="4590685"/>
            <a:ext cx="3472541" cy="3165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9pPr>
          </a:lstStyle>
          <a:p>
            <a:pPr algn="ctr">
              <a:spcBef>
                <a:spcPts val="700"/>
              </a:spcBef>
            </a:pPr>
            <a:r>
              <a:rPr lang="en-US" sz="1400" dirty="0">
                <a:effectLst>
                  <a:outerShdw blurRad="38100" dist="38100" dir="2700000" algn="tl">
                    <a:srgbClr val="DDDDDD"/>
                  </a:outerShdw>
                </a:effectLst>
                <a:cs typeface="Arial" charset="0"/>
              </a:rPr>
              <a:t>Supported by NSF award PHY-2514907.</a:t>
            </a:r>
          </a:p>
        </p:txBody>
      </p:sp>
      <p:sp>
        <p:nvSpPr>
          <p:cNvPr id="16" name="Text Box 3">
            <a:extLst>
              <a:ext uri="{FF2B5EF4-FFF2-40B4-BE49-F238E27FC236}">
                <a16:creationId xmlns:a16="http://schemas.microsoft.com/office/drawing/2014/main" id="{4A087541-ACFC-6396-4548-9C156D28B25B}"/>
              </a:ext>
            </a:extLst>
          </p:cNvPr>
          <p:cNvSpPr txBox="1">
            <a:spLocks noChangeArrowheads="1"/>
          </p:cNvSpPr>
          <p:nvPr/>
        </p:nvSpPr>
        <p:spPr bwMode="auto">
          <a:xfrm>
            <a:off x="1495966" y="5936557"/>
            <a:ext cx="4512948" cy="4648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cs typeface="Arial Unicode MS" charset="0"/>
              </a:defRPr>
            </a:lvl9pPr>
          </a:lstStyle>
          <a:p>
            <a:pPr algn="ctr">
              <a:spcBef>
                <a:spcPts val="700"/>
              </a:spcBef>
            </a:pPr>
            <a:r>
              <a:rPr lang="en-US" sz="1600" dirty="0">
                <a:effectLst>
                  <a:outerShdw blurRad="38100" dist="38100" dir="2700000" algn="tl">
                    <a:srgbClr val="DDDDDD"/>
                  </a:outerShdw>
                </a:effectLst>
                <a:cs typeface="Arial" charset="0"/>
              </a:rPr>
              <a:t>EIC IR12 meeting, September 2, 2026</a:t>
            </a:r>
          </a:p>
        </p:txBody>
      </p:sp>
      <p:sp>
        <p:nvSpPr>
          <p:cNvPr id="3" name="Text Box 1">
            <a:extLst>
              <a:ext uri="{FF2B5EF4-FFF2-40B4-BE49-F238E27FC236}">
                <a16:creationId xmlns:a16="http://schemas.microsoft.com/office/drawing/2014/main" id="{CA34C0A8-246B-BCEE-A643-4CA5F20E563A}"/>
              </a:ext>
            </a:extLst>
          </p:cNvPr>
          <p:cNvSpPr txBox="1">
            <a:spLocks noChangeArrowheads="1"/>
          </p:cNvSpPr>
          <p:nvPr/>
        </p:nvSpPr>
        <p:spPr bwMode="auto">
          <a:xfrm>
            <a:off x="1418980" y="536041"/>
            <a:ext cx="7225148" cy="116252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77145" tIns="40115" rIns="77145" bIns="40115"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algn="ctr"/>
            <a:r>
              <a:rPr lang="en-US" sz="3600" dirty="0">
                <a:solidFill>
                  <a:srgbClr val="006633"/>
                </a:solidFill>
                <a:latin typeface="Times New Roman" charset="0"/>
                <a:cs typeface="Arial" charset="0"/>
              </a:rPr>
              <a:t>New optics for IR12 developed by the EIC UG 2</a:t>
            </a:r>
            <a:r>
              <a:rPr lang="en-US" sz="3600" baseline="30000" dirty="0">
                <a:solidFill>
                  <a:srgbClr val="006633"/>
                </a:solidFill>
                <a:latin typeface="Times New Roman" charset="0"/>
                <a:cs typeface="Arial" charset="0"/>
              </a:rPr>
              <a:t>nd</a:t>
            </a:r>
            <a:r>
              <a:rPr lang="en-US" sz="3600" dirty="0">
                <a:solidFill>
                  <a:srgbClr val="006633"/>
                </a:solidFill>
                <a:latin typeface="Times New Roman" charset="0"/>
                <a:cs typeface="Arial" charset="0"/>
              </a:rPr>
              <a:t> detector WG</a:t>
            </a:r>
          </a:p>
        </p:txBody>
      </p:sp>
      <p:sp>
        <p:nvSpPr>
          <p:cNvPr id="5" name="Text Box 2">
            <a:extLst>
              <a:ext uri="{FF2B5EF4-FFF2-40B4-BE49-F238E27FC236}">
                <a16:creationId xmlns:a16="http://schemas.microsoft.com/office/drawing/2014/main" id="{A7C0B258-A721-D464-BDBE-9864E856F112}"/>
              </a:ext>
            </a:extLst>
          </p:cNvPr>
          <p:cNvSpPr txBox="1">
            <a:spLocks noChangeArrowheads="1"/>
          </p:cNvSpPr>
          <p:nvPr/>
        </p:nvSpPr>
        <p:spPr bwMode="auto">
          <a:xfrm>
            <a:off x="812299" y="2607255"/>
            <a:ext cx="4954566" cy="6163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9pPr>
          </a:lstStyle>
          <a:p>
            <a:pPr algn="ctr">
              <a:spcBef>
                <a:spcPts val="700"/>
              </a:spcBef>
            </a:pPr>
            <a:r>
              <a:rPr lang="en-US" sz="2400" dirty="0">
                <a:solidFill>
                  <a:srgbClr val="0000FF"/>
                </a:solidFill>
                <a:effectLst>
                  <a:outerShdw blurRad="38100" dist="38100" dir="2700000" algn="tl">
                    <a:srgbClr val="DDDDDD"/>
                  </a:outerShdw>
                </a:effectLst>
                <a:cs typeface="Arial" charset="0"/>
              </a:rPr>
              <a:t>Pawel Nadel-Turonski</a:t>
            </a:r>
          </a:p>
        </p:txBody>
      </p:sp>
      <p:pic>
        <p:nvPicPr>
          <p:cNvPr id="7" name="Graphic 6">
            <a:extLst>
              <a:ext uri="{FF2B5EF4-FFF2-40B4-BE49-F238E27FC236}">
                <a16:creationId xmlns:a16="http://schemas.microsoft.com/office/drawing/2014/main" id="{9BE23956-56CD-CDBD-0B73-BB78E436B7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44468" y="2533054"/>
            <a:ext cx="1977642" cy="616365"/>
          </a:xfrm>
          <a:prstGeom prst="rect">
            <a:avLst/>
          </a:prstGeom>
        </p:spPr>
      </p:pic>
      <p:pic>
        <p:nvPicPr>
          <p:cNvPr id="10" name="Picture 9" descr="ORNL Collaboration @ Oak Ridge National Laboratory">
            <a:extLst>
              <a:ext uri="{FF2B5EF4-FFF2-40B4-BE49-F238E27FC236}">
                <a16:creationId xmlns:a16="http://schemas.microsoft.com/office/drawing/2014/main" id="{DA5BD2D3-8D8A-5390-95EB-F57560F9A4DA}"/>
              </a:ext>
            </a:extLst>
          </p:cNvPr>
          <p:cNvPicPr>
            <a:picLocks noChangeAspect="1"/>
          </p:cNvPicPr>
          <p:nvPr/>
        </p:nvPicPr>
        <p:blipFill>
          <a:blip r:embed="rId5"/>
          <a:stretch>
            <a:fillRect/>
          </a:stretch>
        </p:blipFill>
        <p:spPr>
          <a:xfrm>
            <a:off x="4885649" y="3458485"/>
            <a:ext cx="1421130" cy="464820"/>
          </a:xfrm>
          <a:prstGeom prst="rect">
            <a:avLst/>
          </a:prstGeom>
        </p:spPr>
      </p:pic>
      <p:sp>
        <p:nvSpPr>
          <p:cNvPr id="11" name="Text Box 2">
            <a:extLst>
              <a:ext uri="{FF2B5EF4-FFF2-40B4-BE49-F238E27FC236}">
                <a16:creationId xmlns:a16="http://schemas.microsoft.com/office/drawing/2014/main" id="{201C254A-D986-9FDE-0780-6ACF75DEBB39}"/>
              </a:ext>
            </a:extLst>
          </p:cNvPr>
          <p:cNvSpPr txBox="1">
            <a:spLocks noChangeArrowheads="1"/>
          </p:cNvSpPr>
          <p:nvPr/>
        </p:nvSpPr>
        <p:spPr bwMode="auto">
          <a:xfrm>
            <a:off x="2057963" y="3422867"/>
            <a:ext cx="2487354" cy="6163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charset="0"/>
                <a:ea typeface="ＭＳ Ｐゴシック" charset="0"/>
                <a:cs typeface="Arial Unicode MS" charset="0"/>
              </a:defRPr>
            </a:lvl9pPr>
          </a:lstStyle>
          <a:p>
            <a:pPr algn="ctr">
              <a:spcBef>
                <a:spcPts val="700"/>
              </a:spcBef>
            </a:pPr>
            <a:r>
              <a:rPr lang="en-US" sz="2400" dirty="0">
                <a:solidFill>
                  <a:srgbClr val="0000FF"/>
                </a:solidFill>
                <a:effectLst>
                  <a:outerShdw blurRad="38100" dist="38100" dir="2700000" algn="tl">
                    <a:srgbClr val="DDDDDD"/>
                  </a:outerShdw>
                </a:effectLst>
                <a:cs typeface="Arial" charset="0"/>
              </a:rPr>
              <a:t>Vasily Morozov</a:t>
            </a:r>
          </a:p>
        </p:txBody>
      </p:sp>
    </p:spTree>
    <p:extLst>
      <p:ext uri="{BB962C8B-B14F-4D97-AF65-F5344CB8AC3E}">
        <p14:creationId xmlns:p14="http://schemas.microsoft.com/office/powerpoint/2010/main" val="301731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5C643-5B3C-426B-6036-A114E5EE5E18}"/>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9E698E08-5797-000F-BA86-EA917611B70B}"/>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2</a:t>
            </a:fld>
            <a:endParaRPr lang="en-US" dirty="0"/>
          </a:p>
        </p:txBody>
      </p:sp>
      <p:sp>
        <p:nvSpPr>
          <p:cNvPr id="2" name="Text Box 1">
            <a:extLst>
              <a:ext uri="{FF2B5EF4-FFF2-40B4-BE49-F238E27FC236}">
                <a16:creationId xmlns:a16="http://schemas.microsoft.com/office/drawing/2014/main" id="{3C102F38-E79E-808E-CA73-034DAEBCDB29}"/>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The EIC user group 2</a:t>
            </a:r>
            <a:r>
              <a:rPr lang="en-US" sz="2800" baseline="30000" dirty="0">
                <a:solidFill>
                  <a:srgbClr val="006633"/>
                </a:solidFill>
                <a:latin typeface="Times New Roman" charset="0"/>
                <a:cs typeface="Arial" charset="0"/>
              </a:rPr>
              <a:t>nd</a:t>
            </a:r>
            <a:r>
              <a:rPr lang="en-US" sz="2800" dirty="0">
                <a:solidFill>
                  <a:srgbClr val="006633"/>
                </a:solidFill>
                <a:latin typeface="Times New Roman" charset="0"/>
                <a:cs typeface="Arial" charset="0"/>
              </a:rPr>
              <a:t> detector working group</a:t>
            </a:r>
          </a:p>
        </p:txBody>
      </p:sp>
      <p:sp>
        <p:nvSpPr>
          <p:cNvPr id="4" name="Content Placeholder 1">
            <a:extLst>
              <a:ext uri="{FF2B5EF4-FFF2-40B4-BE49-F238E27FC236}">
                <a16:creationId xmlns:a16="http://schemas.microsoft.com/office/drawing/2014/main" id="{8FCB0595-E633-5759-B4D9-504121A0A9F5}"/>
              </a:ext>
            </a:extLst>
          </p:cNvPr>
          <p:cNvSpPr txBox="1">
            <a:spLocks/>
          </p:cNvSpPr>
          <p:nvPr/>
        </p:nvSpPr>
        <p:spPr bwMode="auto">
          <a:xfrm>
            <a:off x="861724" y="1246106"/>
            <a:ext cx="10492076" cy="3651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Formed in 2022 following DPAP and the establishment of the </a:t>
            </a:r>
            <a:r>
              <a:rPr lang="en-US" sz="1800" dirty="0" err="1">
                <a:latin typeface="Arial" charset="0"/>
                <a:cs typeface="Arial" charset="0"/>
              </a:rPr>
              <a:t>ePIC</a:t>
            </a:r>
            <a:r>
              <a:rPr lang="en-US" sz="1800" dirty="0">
                <a:latin typeface="Arial" charset="0"/>
                <a:cs typeface="Arial" charset="0"/>
              </a:rPr>
              <a:t> collaboration</a:t>
            </a:r>
          </a:p>
        </p:txBody>
      </p:sp>
      <p:sp>
        <p:nvSpPr>
          <p:cNvPr id="5" name="Content Placeholder 1">
            <a:extLst>
              <a:ext uri="{FF2B5EF4-FFF2-40B4-BE49-F238E27FC236}">
                <a16:creationId xmlns:a16="http://schemas.microsoft.com/office/drawing/2014/main" id="{0500BEC6-3200-0936-DCF7-5655243FF4AE}"/>
              </a:ext>
            </a:extLst>
          </p:cNvPr>
          <p:cNvSpPr txBox="1">
            <a:spLocks/>
          </p:cNvSpPr>
          <p:nvPr/>
        </p:nvSpPr>
        <p:spPr bwMode="auto">
          <a:xfrm>
            <a:off x="861723" y="3539776"/>
            <a:ext cx="10942350" cy="279692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Conveners</a:t>
            </a:r>
          </a:p>
          <a:p>
            <a:pPr marL="800100" lvl="1" indent="-342900">
              <a:spcBef>
                <a:spcPct val="20000"/>
              </a:spcBef>
              <a:buFont typeface="Arial" panose="020B0604020202020204" pitchFamily="34" charset="0"/>
              <a:buChar char="•"/>
            </a:pPr>
            <a:r>
              <a:rPr lang="en-US" sz="1600" dirty="0">
                <a:latin typeface="Arial" charset="0"/>
                <a:cs typeface="Arial" charset="0"/>
              </a:rPr>
              <a:t>Anselm Vossen (Duke U) </a:t>
            </a:r>
            <a:r>
              <a:rPr lang="en-US" sz="1600" dirty="0" err="1">
                <a:latin typeface="Arial" charset="0"/>
                <a:cs typeface="Arial" charset="0"/>
              </a:rPr>
              <a:t>anselm.vossen</a:t>
            </a:r>
            <a:r>
              <a:rPr lang="en-US" sz="1600" dirty="0">
                <a:latin typeface="Arial" charset="0"/>
                <a:cs typeface="Arial" charset="0"/>
              </a:rPr>
              <a:t> at </a:t>
            </a:r>
            <a:r>
              <a:rPr lang="en-US" sz="1600" dirty="0" err="1">
                <a:latin typeface="Arial" charset="0"/>
                <a:cs typeface="Arial" charset="0"/>
              </a:rPr>
              <a:t>duke.edu</a:t>
            </a:r>
            <a:r>
              <a:rPr lang="en-US" sz="1600" dirty="0">
                <a:latin typeface="Arial" charset="0"/>
                <a:cs typeface="Arial" charset="0"/>
              </a:rPr>
              <a:t> (chair of the EIC UG steering committee) </a:t>
            </a:r>
          </a:p>
          <a:p>
            <a:pPr marL="800100" lvl="1" indent="-342900">
              <a:spcBef>
                <a:spcPct val="20000"/>
              </a:spcBef>
              <a:buFont typeface="Arial" panose="020B0604020202020204" pitchFamily="34" charset="0"/>
              <a:buChar char="•"/>
            </a:pPr>
            <a:r>
              <a:rPr lang="en-US" sz="1600" dirty="0">
                <a:latin typeface="Arial" charset="0"/>
                <a:cs typeface="Arial" charset="0"/>
              </a:rPr>
              <a:t>Björn Schenke (BNL) </a:t>
            </a:r>
            <a:r>
              <a:rPr lang="en-US" sz="1600" dirty="0" err="1">
                <a:latin typeface="Arial" charset="0"/>
                <a:cs typeface="Arial" charset="0"/>
              </a:rPr>
              <a:t>bschenke</a:t>
            </a:r>
            <a:r>
              <a:rPr lang="en-US" sz="1600" dirty="0">
                <a:latin typeface="Arial" charset="0"/>
                <a:cs typeface="Arial" charset="0"/>
              </a:rPr>
              <a:t> at </a:t>
            </a:r>
            <a:r>
              <a:rPr lang="en-US" sz="1600" dirty="0" err="1">
                <a:latin typeface="Arial" charset="0"/>
                <a:cs typeface="Arial" charset="0"/>
              </a:rPr>
              <a:t>bnl.gov</a:t>
            </a:r>
            <a:endParaRPr lang="en-US" sz="1600" dirty="0">
              <a:latin typeface="Arial" charset="0"/>
              <a:cs typeface="Arial" charset="0"/>
            </a:endParaRPr>
          </a:p>
          <a:p>
            <a:pPr marL="800100" lvl="1" indent="-342900">
              <a:spcBef>
                <a:spcPct val="20000"/>
              </a:spcBef>
              <a:buFont typeface="Arial" panose="020B0604020202020204" pitchFamily="34" charset="0"/>
              <a:buChar char="•"/>
            </a:pPr>
            <a:r>
              <a:rPr lang="en-US" sz="1600" dirty="0">
                <a:latin typeface="Arial" charset="0"/>
                <a:cs typeface="Arial" charset="0"/>
              </a:rPr>
              <a:t>Charles Hyde (ODU) </a:t>
            </a:r>
            <a:r>
              <a:rPr lang="en-US" sz="1600" dirty="0" err="1">
                <a:latin typeface="Arial" charset="0"/>
                <a:cs typeface="Arial" charset="0"/>
              </a:rPr>
              <a:t>chyde</a:t>
            </a:r>
            <a:r>
              <a:rPr lang="en-US" sz="1600" dirty="0">
                <a:latin typeface="Arial" charset="0"/>
                <a:cs typeface="Arial" charset="0"/>
              </a:rPr>
              <a:t> at </a:t>
            </a:r>
            <a:r>
              <a:rPr lang="en-US" sz="1600" dirty="0" err="1">
                <a:latin typeface="Arial" charset="0"/>
                <a:cs typeface="Arial" charset="0"/>
              </a:rPr>
              <a:t>odu.edu</a:t>
            </a:r>
            <a:endParaRPr lang="en-US" sz="1600" dirty="0">
              <a:latin typeface="Arial" charset="0"/>
              <a:cs typeface="Arial" charset="0"/>
            </a:endParaRPr>
          </a:p>
          <a:p>
            <a:pPr marL="800100" lvl="1" indent="-342900">
              <a:spcBef>
                <a:spcPct val="20000"/>
              </a:spcBef>
              <a:buFont typeface="Arial" panose="020B0604020202020204" pitchFamily="34" charset="0"/>
              <a:buChar char="•"/>
            </a:pPr>
            <a:r>
              <a:rPr lang="en-US" sz="1600" dirty="0">
                <a:latin typeface="Arial" charset="0"/>
                <a:cs typeface="Arial" charset="0"/>
              </a:rPr>
              <a:t>Pawel Nadel-Turonski (U of SC) </a:t>
            </a:r>
            <a:r>
              <a:rPr lang="en-US" sz="1600" dirty="0" err="1">
                <a:latin typeface="Arial" charset="0"/>
                <a:cs typeface="Arial" charset="0"/>
              </a:rPr>
              <a:t>turonski</a:t>
            </a:r>
            <a:r>
              <a:rPr lang="en-US" sz="1600" dirty="0">
                <a:latin typeface="Arial" charset="0"/>
                <a:cs typeface="Arial" charset="0"/>
              </a:rPr>
              <a:t> at </a:t>
            </a:r>
            <a:r>
              <a:rPr lang="en-US" sz="1600" dirty="0" err="1">
                <a:latin typeface="Arial" charset="0"/>
                <a:cs typeface="Arial" charset="0"/>
              </a:rPr>
              <a:t>sc.edu</a:t>
            </a:r>
            <a:endParaRPr lang="en-US" sz="1600" dirty="0">
              <a:latin typeface="Arial" charset="0"/>
              <a:cs typeface="Arial" charset="0"/>
            </a:endParaRPr>
          </a:p>
          <a:p>
            <a:pPr marL="800100" lvl="1" indent="-342900">
              <a:spcBef>
                <a:spcPct val="20000"/>
              </a:spcBef>
              <a:buFont typeface="Arial" panose="020B0604020202020204" pitchFamily="34" charset="0"/>
              <a:buChar char="•"/>
            </a:pPr>
            <a:r>
              <a:rPr lang="en-US" sz="1600" dirty="0">
                <a:latin typeface="Arial" charset="0"/>
                <a:cs typeface="Arial" charset="0"/>
              </a:rPr>
              <a:t>Simonetta Liuti (UVA) sl4y at </a:t>
            </a:r>
            <a:r>
              <a:rPr lang="en-US" sz="1600" dirty="0" err="1">
                <a:latin typeface="Arial" charset="0"/>
                <a:cs typeface="Arial" charset="0"/>
              </a:rPr>
              <a:t>virginia.edu</a:t>
            </a:r>
            <a:endParaRPr lang="en-US" sz="1600" dirty="0">
              <a:latin typeface="Arial" charset="0"/>
              <a:cs typeface="Arial" charset="0"/>
            </a:endParaRPr>
          </a:p>
          <a:p>
            <a:pPr marL="800100" lvl="1" indent="-342900">
              <a:spcBef>
                <a:spcPct val="20000"/>
              </a:spcBef>
              <a:buFont typeface="Arial" panose="020B0604020202020204" pitchFamily="34" charset="0"/>
              <a:buChar char="•"/>
            </a:pPr>
            <a:r>
              <a:rPr lang="en-US" sz="1600" dirty="0">
                <a:latin typeface="Arial" charset="0"/>
                <a:cs typeface="Arial" charset="0"/>
              </a:rPr>
              <a:t>Vasiliy Morozov (ORNL) </a:t>
            </a:r>
            <a:r>
              <a:rPr lang="en-US" sz="1600" dirty="0" err="1">
                <a:latin typeface="Arial" charset="0"/>
                <a:cs typeface="Arial" charset="0"/>
              </a:rPr>
              <a:t>morozovvs</a:t>
            </a:r>
            <a:r>
              <a:rPr lang="en-US" sz="1600" dirty="0">
                <a:latin typeface="Arial" charset="0"/>
                <a:cs typeface="Arial" charset="0"/>
              </a:rPr>
              <a:t> at </a:t>
            </a:r>
            <a:r>
              <a:rPr lang="en-US" sz="1600" dirty="0" err="1">
                <a:latin typeface="Arial" charset="0"/>
                <a:cs typeface="Arial" charset="0"/>
              </a:rPr>
              <a:t>ornl.gov</a:t>
            </a:r>
            <a:endParaRPr lang="en-US" sz="1600" dirty="0">
              <a:latin typeface="Arial" charset="0"/>
              <a:cs typeface="Arial" charset="0"/>
            </a:endParaRPr>
          </a:p>
          <a:p>
            <a:pPr marL="800100" lvl="1" indent="-342900">
              <a:spcBef>
                <a:spcPct val="20000"/>
              </a:spcBef>
              <a:buFont typeface="Arial" panose="020B0604020202020204" pitchFamily="34" charset="0"/>
              <a:buChar char="•"/>
            </a:pPr>
            <a:r>
              <a:rPr lang="en-US" sz="1600" dirty="0">
                <a:latin typeface="Arial" charset="0"/>
                <a:cs typeface="Arial" charset="0"/>
              </a:rPr>
              <a:t>Wenliang “Bill” Li (MS State U) </a:t>
            </a:r>
            <a:r>
              <a:rPr lang="en-US" sz="1600" dirty="0" err="1">
                <a:latin typeface="Arial" charset="0"/>
                <a:cs typeface="Arial" charset="0"/>
              </a:rPr>
              <a:t>wenliang.li</a:t>
            </a:r>
            <a:r>
              <a:rPr lang="en-US" sz="1600" dirty="0">
                <a:latin typeface="Arial" charset="0"/>
                <a:cs typeface="Arial" charset="0"/>
              </a:rPr>
              <a:t> at </a:t>
            </a:r>
            <a:r>
              <a:rPr lang="en-US" sz="1600" dirty="0" err="1">
                <a:latin typeface="Arial" charset="0"/>
                <a:cs typeface="Arial" charset="0"/>
              </a:rPr>
              <a:t>msstate.edu</a:t>
            </a:r>
            <a:endParaRPr lang="en-US" sz="1600" dirty="0">
              <a:latin typeface="Arial" charset="0"/>
              <a:cs typeface="Arial" charset="0"/>
            </a:endParaRPr>
          </a:p>
          <a:p>
            <a:pPr marL="457200" lvl="1" indent="0">
              <a:spcBef>
                <a:spcPct val="20000"/>
              </a:spcBef>
            </a:pPr>
            <a:r>
              <a:rPr lang="en-US" sz="1600" dirty="0">
                <a:latin typeface="Arial" charset="0"/>
                <a:cs typeface="Arial" charset="0"/>
              </a:rPr>
              <a:t>Liaison from the EIC UG SC: Charlotte van Hulse (Vrije Universiteit) </a:t>
            </a:r>
            <a:r>
              <a:rPr lang="en-US" sz="1600" dirty="0" err="1">
                <a:latin typeface="Arial" charset="0"/>
                <a:cs typeface="Arial" charset="0"/>
              </a:rPr>
              <a:t>charlotte.barbara.van.hulse</a:t>
            </a:r>
            <a:r>
              <a:rPr lang="en-US" sz="1600" dirty="0">
                <a:latin typeface="Arial" charset="0"/>
                <a:cs typeface="Arial" charset="0"/>
              </a:rPr>
              <a:t> at </a:t>
            </a:r>
            <a:r>
              <a:rPr lang="en-US" sz="1600" dirty="0" err="1">
                <a:latin typeface="Arial" charset="0"/>
                <a:cs typeface="Arial" charset="0"/>
              </a:rPr>
              <a:t>cern.ch</a:t>
            </a:r>
            <a:endParaRPr lang="en-US" sz="1600" dirty="0">
              <a:latin typeface="Arial" charset="0"/>
              <a:cs typeface="Arial" charset="0"/>
            </a:endParaRPr>
          </a:p>
        </p:txBody>
      </p:sp>
      <p:sp>
        <p:nvSpPr>
          <p:cNvPr id="8" name="Content Placeholder 1">
            <a:extLst>
              <a:ext uri="{FF2B5EF4-FFF2-40B4-BE49-F238E27FC236}">
                <a16:creationId xmlns:a16="http://schemas.microsoft.com/office/drawing/2014/main" id="{6B4A19D6-B989-B632-3243-C87F499A4419}"/>
              </a:ext>
            </a:extLst>
          </p:cNvPr>
          <p:cNvSpPr txBox="1">
            <a:spLocks/>
          </p:cNvSpPr>
          <p:nvPr/>
        </p:nvSpPr>
        <p:spPr bwMode="auto">
          <a:xfrm>
            <a:off x="861724" y="1929348"/>
            <a:ext cx="10942349" cy="71871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The current focus is on developing the far-forward detection and a strawman design of the central detector to be used in simulation tools reflecting the envisioned capabilities of a 2nd detector</a:t>
            </a:r>
          </a:p>
        </p:txBody>
      </p:sp>
      <p:sp>
        <p:nvSpPr>
          <p:cNvPr id="3" name="Content Placeholder 1">
            <a:extLst>
              <a:ext uri="{FF2B5EF4-FFF2-40B4-BE49-F238E27FC236}">
                <a16:creationId xmlns:a16="http://schemas.microsoft.com/office/drawing/2014/main" id="{632B7CD5-785D-DD92-334B-61946D96C88E}"/>
              </a:ext>
            </a:extLst>
          </p:cNvPr>
          <p:cNvSpPr txBox="1">
            <a:spLocks/>
          </p:cNvSpPr>
          <p:nvPr/>
        </p:nvSpPr>
        <p:spPr bwMode="auto">
          <a:xfrm>
            <a:off x="861721" y="2890652"/>
            <a:ext cx="10942349" cy="451137"/>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We aim for a short publication early next year and then starting the work on a longer white paper</a:t>
            </a:r>
          </a:p>
        </p:txBody>
      </p:sp>
    </p:spTree>
    <p:extLst>
      <p:ext uri="{BB962C8B-B14F-4D97-AF65-F5344CB8AC3E}">
        <p14:creationId xmlns:p14="http://schemas.microsoft.com/office/powerpoint/2010/main" val="3682497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15315-97C3-3DAA-F550-336562DFCCA3}"/>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0086578D-6074-537D-17EA-1CB136114BD3}"/>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3</a:t>
            </a:fld>
            <a:endParaRPr lang="en-US" dirty="0"/>
          </a:p>
        </p:txBody>
      </p:sp>
      <p:sp>
        <p:nvSpPr>
          <p:cNvPr id="2" name="Text Box 1">
            <a:extLst>
              <a:ext uri="{FF2B5EF4-FFF2-40B4-BE49-F238E27FC236}">
                <a16:creationId xmlns:a16="http://schemas.microsoft.com/office/drawing/2014/main" id="{D90F8AB0-2561-72D6-6654-71C63514E6A5}"/>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Science impact of an IR with a second focus</a:t>
            </a:r>
          </a:p>
        </p:txBody>
      </p:sp>
      <p:sp>
        <p:nvSpPr>
          <p:cNvPr id="4" name="Content Placeholder 1">
            <a:extLst>
              <a:ext uri="{FF2B5EF4-FFF2-40B4-BE49-F238E27FC236}">
                <a16:creationId xmlns:a16="http://schemas.microsoft.com/office/drawing/2014/main" id="{BA79CF42-62C3-90FB-6A91-9ADBA2A27176}"/>
              </a:ext>
            </a:extLst>
          </p:cNvPr>
          <p:cNvSpPr txBox="1">
            <a:spLocks/>
          </p:cNvSpPr>
          <p:nvPr/>
        </p:nvSpPr>
        <p:spPr bwMode="auto">
          <a:xfrm>
            <a:off x="861724" y="1529525"/>
            <a:ext cx="10492076" cy="3651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3D imaging of the proton and gluon saturation in nuclei are key goals of the EIC program </a:t>
            </a:r>
          </a:p>
        </p:txBody>
      </p:sp>
      <p:sp>
        <p:nvSpPr>
          <p:cNvPr id="8" name="Content Placeholder 1">
            <a:extLst>
              <a:ext uri="{FF2B5EF4-FFF2-40B4-BE49-F238E27FC236}">
                <a16:creationId xmlns:a16="http://schemas.microsoft.com/office/drawing/2014/main" id="{A78DADA8-543D-927A-C011-E116FDE596E3}"/>
              </a:ext>
            </a:extLst>
          </p:cNvPr>
          <p:cNvSpPr txBox="1">
            <a:spLocks/>
          </p:cNvSpPr>
          <p:nvPr/>
        </p:nvSpPr>
        <p:spPr bwMode="auto">
          <a:xfrm>
            <a:off x="861724" y="2744668"/>
            <a:ext cx="9338190" cy="71871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A detector with improved forward detection enabled by a second focus can help the EIC to deliver on both the goals above and create many new opportunities for </a:t>
            </a:r>
            <a:r>
              <a:rPr lang="en-US" sz="1800" dirty="0" err="1">
                <a:latin typeface="Arial" charset="0"/>
                <a:cs typeface="Arial" charset="0"/>
              </a:rPr>
              <a:t>eA.</a:t>
            </a:r>
            <a:endParaRPr lang="en-US" sz="1800" dirty="0">
              <a:latin typeface="Arial" charset="0"/>
              <a:cs typeface="Arial" charset="0"/>
            </a:endParaRPr>
          </a:p>
        </p:txBody>
      </p:sp>
      <p:sp>
        <p:nvSpPr>
          <p:cNvPr id="3" name="Content Placeholder 1">
            <a:extLst>
              <a:ext uri="{FF2B5EF4-FFF2-40B4-BE49-F238E27FC236}">
                <a16:creationId xmlns:a16="http://schemas.microsoft.com/office/drawing/2014/main" id="{009B7F59-0B66-83A6-AFCF-4624C88217B5}"/>
              </a:ext>
            </a:extLst>
          </p:cNvPr>
          <p:cNvSpPr txBox="1">
            <a:spLocks/>
          </p:cNvSpPr>
          <p:nvPr/>
        </p:nvSpPr>
        <p:spPr bwMode="auto">
          <a:xfrm>
            <a:off x="861724" y="4058501"/>
            <a:ext cx="9882476" cy="85136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The impact of the improved forward detection on saturation studies can exceed that of an electron beam energy upgrade.</a:t>
            </a:r>
          </a:p>
        </p:txBody>
      </p:sp>
    </p:spTree>
    <p:extLst>
      <p:ext uri="{BB962C8B-B14F-4D97-AF65-F5344CB8AC3E}">
        <p14:creationId xmlns:p14="http://schemas.microsoft.com/office/powerpoint/2010/main" val="34258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39AFF-BBA3-96FB-AB5E-76A08125D637}"/>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12FCCCCF-4B82-7DA5-8743-54490517E7A7}"/>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4</a:t>
            </a:fld>
            <a:endParaRPr lang="en-US" dirty="0"/>
          </a:p>
        </p:txBody>
      </p:sp>
      <p:sp>
        <p:nvSpPr>
          <p:cNvPr id="77" name="Text Box 1">
            <a:extLst>
              <a:ext uri="{FF2B5EF4-FFF2-40B4-BE49-F238E27FC236}">
                <a16:creationId xmlns:a16="http://schemas.microsoft.com/office/drawing/2014/main" id="{61374010-79B8-F67F-63DE-FD0B17B5299A}"/>
              </a:ext>
            </a:extLst>
          </p:cNvPr>
          <p:cNvSpPr txBox="1">
            <a:spLocks noChangeArrowheads="1"/>
          </p:cNvSpPr>
          <p:nvPr/>
        </p:nvSpPr>
        <p:spPr bwMode="auto">
          <a:xfrm>
            <a:off x="744481" y="243721"/>
            <a:ext cx="11059591" cy="68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963" baseline="30000" dirty="0">
                <a:solidFill>
                  <a:srgbClr val="006633"/>
                </a:solidFill>
                <a:latin typeface="Times New Roman" charset="0"/>
                <a:cs typeface="Arial" charset="0"/>
              </a:rPr>
              <a:t>238</a:t>
            </a:r>
            <a:r>
              <a:rPr lang="en-US" sz="2963" dirty="0">
                <a:solidFill>
                  <a:srgbClr val="006633"/>
                </a:solidFill>
                <a:latin typeface="Times New Roman" charset="0"/>
                <a:cs typeface="Arial" charset="0"/>
              </a:rPr>
              <a:t>U – using deformed nuclei to increase the effective nuclear thickness </a:t>
            </a:r>
          </a:p>
        </p:txBody>
      </p:sp>
      <p:pic>
        <p:nvPicPr>
          <p:cNvPr id="10" name="Picture 9">
            <a:extLst>
              <a:ext uri="{FF2B5EF4-FFF2-40B4-BE49-F238E27FC236}">
                <a16:creationId xmlns:a16="http://schemas.microsoft.com/office/drawing/2014/main" id="{8165E672-F116-9803-7682-AA23D2334BE0}"/>
              </a:ext>
            </a:extLst>
          </p:cNvPr>
          <p:cNvPicPr>
            <a:picLocks noChangeAspect="1"/>
          </p:cNvPicPr>
          <p:nvPr/>
        </p:nvPicPr>
        <p:blipFill>
          <a:blip r:embed="rId2"/>
          <a:stretch>
            <a:fillRect/>
          </a:stretch>
        </p:blipFill>
        <p:spPr>
          <a:xfrm>
            <a:off x="9134821" y="2082881"/>
            <a:ext cx="2578100" cy="2794000"/>
          </a:xfrm>
          <a:prstGeom prst="rect">
            <a:avLst/>
          </a:prstGeom>
        </p:spPr>
      </p:pic>
      <p:sp>
        <p:nvSpPr>
          <p:cNvPr id="3" name="Content Placeholder 1">
            <a:extLst>
              <a:ext uri="{FF2B5EF4-FFF2-40B4-BE49-F238E27FC236}">
                <a16:creationId xmlns:a16="http://schemas.microsoft.com/office/drawing/2014/main" id="{FDE0A541-2D4D-D7E3-1C55-977A5F622691}"/>
              </a:ext>
            </a:extLst>
          </p:cNvPr>
          <p:cNvSpPr txBox="1">
            <a:spLocks/>
          </p:cNvSpPr>
          <p:nvPr/>
        </p:nvSpPr>
        <p:spPr bwMode="auto">
          <a:xfrm>
            <a:off x="765489" y="1063271"/>
            <a:ext cx="9132271" cy="184116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2000" dirty="0">
                <a:latin typeface="Arial" charset="0"/>
                <a:cs typeface="Arial" charset="0"/>
              </a:rPr>
              <a:t>At the EIC, nuclei will be used to probe the transition to gluon saturation</a:t>
            </a:r>
            <a:endParaRPr lang="en-US" sz="2000" i="1" dirty="0">
              <a:latin typeface="Arial" charset="0"/>
              <a:cs typeface="Arial" charset="0"/>
            </a:endParaRPr>
          </a:p>
          <a:p>
            <a:pPr marL="800100" lvl="1" indent="-342900">
              <a:spcBef>
                <a:spcPct val="20000"/>
              </a:spcBef>
              <a:buFont typeface="Arial" panose="020B0604020202020204" pitchFamily="34" charset="0"/>
              <a:buChar char="•"/>
            </a:pPr>
            <a:endParaRPr lang="en-US" sz="2000" dirty="0">
              <a:latin typeface="Arial" charset="0"/>
              <a:cs typeface="Arial" charset="0"/>
            </a:endParaRPr>
          </a:p>
          <a:p>
            <a:pPr marL="457200" lvl="1" indent="0">
              <a:spcBef>
                <a:spcPct val="20000"/>
              </a:spcBef>
            </a:pPr>
            <a:endParaRPr lang="en-US" sz="2000" dirty="0">
              <a:latin typeface="Arial" charset="0"/>
              <a:cs typeface="Arial" charset="0"/>
            </a:endParaRPr>
          </a:p>
          <a:p>
            <a:pPr marL="800100" lvl="1" indent="-342900">
              <a:spcBef>
                <a:spcPct val="20000"/>
              </a:spcBef>
              <a:buFont typeface="Arial" panose="020B0604020202020204" pitchFamily="34" charset="0"/>
              <a:buChar char="•"/>
            </a:pPr>
            <a:r>
              <a:rPr lang="en-US" sz="1800" dirty="0">
                <a:latin typeface="Arial" charset="0"/>
                <a:cs typeface="Arial" charset="0"/>
              </a:rPr>
              <a:t>where </a:t>
            </a:r>
            <a:r>
              <a:rPr lang="en-US" sz="1800" i="1" dirty="0">
                <a:latin typeface="Arial" charset="0"/>
                <a:cs typeface="Arial" charset="0"/>
              </a:rPr>
              <a:t>T(b)</a:t>
            </a:r>
            <a:r>
              <a:rPr lang="en-US" sz="1800" dirty="0">
                <a:latin typeface="Arial" charset="0"/>
                <a:cs typeface="Arial" charset="0"/>
              </a:rPr>
              <a:t> is the nuclear thickness as a function of the impact parameter</a:t>
            </a:r>
          </a:p>
          <a:p>
            <a:pPr marL="800100" lvl="1" indent="-342900">
              <a:spcBef>
                <a:spcPct val="20000"/>
              </a:spcBef>
              <a:buFont typeface="Arial" panose="020B0604020202020204" pitchFamily="34" charset="0"/>
              <a:buChar char="•"/>
            </a:pPr>
            <a:r>
              <a:rPr lang="en-US" sz="1800" dirty="0">
                <a:latin typeface="Arial" charset="0"/>
                <a:cs typeface="Arial" charset="0"/>
              </a:rPr>
              <a:t>and </a:t>
            </a:r>
            <a:r>
              <a:rPr lang="en-US" sz="1800" i="1" dirty="0">
                <a:latin typeface="Arial" charset="0"/>
                <a:cs typeface="Arial" charset="0"/>
              </a:rPr>
              <a:t>E</a:t>
            </a:r>
            <a:r>
              <a:rPr lang="en-US" sz="1800" i="1" baseline="-25000" dirty="0">
                <a:latin typeface="Arial" charset="0"/>
                <a:cs typeface="Arial" charset="0"/>
              </a:rPr>
              <a:t>e</a:t>
            </a:r>
            <a:r>
              <a:rPr lang="en-US" sz="1800" dirty="0">
                <a:latin typeface="Arial" charset="0"/>
                <a:cs typeface="Arial" charset="0"/>
              </a:rPr>
              <a:t> and </a:t>
            </a:r>
            <a:r>
              <a:rPr lang="en-US" sz="1800" i="1" dirty="0">
                <a:latin typeface="Arial" charset="0"/>
                <a:cs typeface="Arial" charset="0"/>
              </a:rPr>
              <a:t>E</a:t>
            </a:r>
            <a:r>
              <a:rPr lang="en-US" sz="1800" i="1" baseline="-25000" dirty="0">
                <a:latin typeface="Arial" charset="0"/>
                <a:cs typeface="Arial" charset="0"/>
              </a:rPr>
              <a:t>A</a:t>
            </a:r>
            <a:r>
              <a:rPr lang="en-US" sz="1800" dirty="0">
                <a:latin typeface="Arial" charset="0"/>
                <a:cs typeface="Arial" charset="0"/>
              </a:rPr>
              <a:t> are the electron and ion beam energies, respectively. </a:t>
            </a:r>
          </a:p>
        </p:txBody>
      </p:sp>
      <p:sp>
        <p:nvSpPr>
          <p:cNvPr id="6" name="Content Placeholder 1">
            <a:extLst>
              <a:ext uri="{FF2B5EF4-FFF2-40B4-BE49-F238E27FC236}">
                <a16:creationId xmlns:a16="http://schemas.microsoft.com/office/drawing/2014/main" id="{487B4F3E-CA80-3039-A5A0-834C091AA0ED}"/>
              </a:ext>
            </a:extLst>
          </p:cNvPr>
          <p:cNvSpPr txBox="1">
            <a:spLocks/>
          </p:cNvSpPr>
          <p:nvPr/>
        </p:nvSpPr>
        <p:spPr bwMode="auto">
          <a:xfrm>
            <a:off x="10262928" y="1481180"/>
            <a:ext cx="821082" cy="480234"/>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800" baseline="30000" dirty="0">
                <a:solidFill>
                  <a:srgbClr val="0070C0"/>
                </a:solidFill>
                <a:latin typeface="Arial" charset="0"/>
                <a:cs typeface="Arial" charset="0"/>
              </a:rPr>
              <a:t>238</a:t>
            </a:r>
            <a:r>
              <a:rPr lang="en-US" sz="1800" dirty="0">
                <a:solidFill>
                  <a:srgbClr val="0070C0"/>
                </a:solidFill>
                <a:latin typeface="Arial" charset="0"/>
                <a:cs typeface="Arial" charset="0"/>
              </a:rPr>
              <a:t>U</a:t>
            </a:r>
          </a:p>
        </p:txBody>
      </p:sp>
      <mc:AlternateContent xmlns:mc="http://schemas.openxmlformats.org/markup-compatibility/2006" xmlns:a14="http://schemas.microsoft.com/office/drawing/2010/main">
        <mc:Choice Requires="a14">
          <p:sp>
            <p:nvSpPr>
              <p:cNvPr id="12" name="Content Placeholder 1">
                <a:extLst>
                  <a:ext uri="{FF2B5EF4-FFF2-40B4-BE49-F238E27FC236}">
                    <a16:creationId xmlns:a16="http://schemas.microsoft.com/office/drawing/2014/main" id="{B339E281-D3E5-5189-A684-C5D0700B9D63}"/>
                  </a:ext>
                </a:extLst>
              </p:cNvPr>
              <p:cNvSpPr txBox="1">
                <a:spLocks/>
              </p:cNvSpPr>
              <p:nvPr/>
            </p:nvSpPr>
            <p:spPr bwMode="auto">
              <a:xfrm>
                <a:off x="1879387" y="1619909"/>
                <a:ext cx="5176324" cy="480235"/>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14:m>
                  <m:oMathPara xmlns:m="http://schemas.openxmlformats.org/officeDocument/2006/math">
                    <m:oMath>
                      <m:sSubSup>
                        <m:sSubSupPr>
                          <m:ctrlPr>
                            <a:rPr lang="en-US" sz="2000" b="0" i="1" smtClean="0">
                              <a:latin typeface="Cambria Math" panose="02040503050406030204" pitchFamily="18" charset="0"/>
                              <a:cs typeface="Arial" charset="0"/>
                            </a:rPr>
                          </m:ctrlPr>
                        </m:sSubSupPr>
                        <m:e>
                          <m:r>
                            <a:rPr lang="en-US" sz="2000" b="0" i="1" smtClean="0">
                              <a:latin typeface="Cambria Math" panose="02040503050406030204" pitchFamily="18" charset="0"/>
                              <a:cs typeface="Arial" charset="0"/>
                            </a:rPr>
                            <m:t>𝑄</m:t>
                          </m:r>
                        </m:e>
                        <m:sub>
                          <m:r>
                            <a:rPr lang="en-US" sz="2000" b="0" i="1" smtClean="0">
                              <a:latin typeface="Cambria Math" panose="02040503050406030204" pitchFamily="18" charset="0"/>
                              <a:cs typeface="Arial" charset="0"/>
                            </a:rPr>
                            <m:t>𝑠</m:t>
                          </m:r>
                        </m:sub>
                        <m:sup>
                          <m:r>
                            <a:rPr lang="en-US" sz="2000" b="0" i="1" smtClean="0">
                              <a:latin typeface="Cambria Math" panose="02040503050406030204" pitchFamily="18" charset="0"/>
                              <a:cs typeface="Arial" charset="0"/>
                            </a:rPr>
                            <m:t>2</m:t>
                          </m:r>
                        </m:sup>
                      </m:sSubSup>
                      <m:r>
                        <a:rPr lang="en-US" sz="2000" i="1">
                          <a:latin typeface="Cambria Math" panose="02040503050406030204" pitchFamily="18" charset="0"/>
                          <a:ea typeface="Cambria Math" panose="02040503050406030204" pitchFamily="18" charset="0"/>
                        </a:rPr>
                        <m:t>∼</m:t>
                      </m:r>
                      <m:sSup>
                        <m:sSupPr>
                          <m:ctrlPr>
                            <a:rPr lang="en-US" sz="2000" b="0" i="1" smtClean="0">
                              <a:latin typeface="Cambria Math" panose="02040503050406030204" pitchFamily="18" charset="0"/>
                              <a:cs typeface="Arial" charset="0"/>
                            </a:rPr>
                          </m:ctrlPr>
                        </m:sSupPr>
                        <m:e>
                          <m:r>
                            <a:rPr lang="en-US" sz="2000" b="0" i="1" smtClean="0">
                              <a:latin typeface="Cambria Math" panose="02040503050406030204" pitchFamily="18" charset="0"/>
                              <a:cs typeface="Arial" charset="0"/>
                            </a:rPr>
                            <m:t>𝐴</m:t>
                          </m:r>
                        </m:e>
                        <m:sup>
                          <m:r>
                            <a:rPr lang="en-US" sz="2000" b="0" i="1" smtClean="0">
                              <a:latin typeface="Cambria Math" panose="02040503050406030204" pitchFamily="18" charset="0"/>
                              <a:cs typeface="Arial" charset="0"/>
                            </a:rPr>
                            <m:t>1/3</m:t>
                          </m:r>
                        </m:sup>
                      </m:sSup>
                      <m:r>
                        <a:rPr lang="en-US" sz="2000" b="0" i="1" smtClean="0">
                          <a:latin typeface="Cambria Math" panose="02040503050406030204" pitchFamily="18" charset="0"/>
                          <a:cs typeface="Arial" charset="0"/>
                        </a:rPr>
                        <m:t>/</m:t>
                      </m:r>
                      <m:sSup>
                        <m:sSupPr>
                          <m:ctrlPr>
                            <a:rPr lang="en-US" sz="2000" b="0" i="1" smtClean="0">
                              <a:latin typeface="Cambria Math" panose="02040503050406030204" pitchFamily="18" charset="0"/>
                              <a:cs typeface="Arial" charset="0"/>
                            </a:rPr>
                          </m:ctrlPr>
                        </m:sSupPr>
                        <m:e>
                          <m:r>
                            <a:rPr lang="en-US" sz="2000" b="0" i="1" smtClean="0">
                              <a:latin typeface="Cambria Math" panose="02040503050406030204" pitchFamily="18" charset="0"/>
                              <a:cs typeface="Arial" charset="0"/>
                            </a:rPr>
                            <m:t>𝑥</m:t>
                          </m:r>
                        </m:e>
                        <m:sup>
                          <m:r>
                            <a:rPr lang="en-US" sz="2000" b="0" i="1" smtClean="0">
                              <a:latin typeface="Cambria Math" panose="02040503050406030204" pitchFamily="18" charset="0"/>
                              <a:cs typeface="Arial" charset="0"/>
                            </a:rPr>
                            <m:t>0.3</m:t>
                          </m:r>
                        </m:sup>
                      </m:s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𝑇</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𝑏</m:t>
                      </m:r>
                      <m:r>
                        <a:rPr lang="en-US" sz="2000" i="1">
                          <a:latin typeface="Cambria Math" panose="02040503050406030204" pitchFamily="18" charset="0"/>
                          <a:ea typeface="Cambria Math" panose="02040503050406030204" pitchFamily="18" charset="0"/>
                        </a:rPr>
                        <m:t>)∙</m:t>
                      </m:r>
                      <m:sSup>
                        <m:sSupPr>
                          <m:ctrlPr>
                            <a:rPr lang="en-US" sz="2000" i="1">
                              <a:latin typeface="Cambria Math" panose="02040503050406030204" pitchFamily="18" charset="0"/>
                              <a:ea typeface="Cambria Math" panose="02040503050406030204" pitchFamily="18" charset="0"/>
                            </a:rPr>
                          </m:ctrlPr>
                        </m:sSupPr>
                        <m:e>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𝐸</m:t>
                                  </m:r>
                                </m:e>
                                <m:sub>
                                  <m:r>
                                    <a:rPr lang="en-US" sz="2000" i="1">
                                      <a:latin typeface="Cambria Math" panose="02040503050406030204" pitchFamily="18" charset="0"/>
                                      <a:ea typeface="Cambria Math" panose="02040503050406030204" pitchFamily="18" charset="0"/>
                                    </a:rPr>
                                    <m:t>𝑒</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𝐸</m:t>
                                  </m:r>
                                </m:e>
                                <m:sub>
                                  <m:r>
                                    <a:rPr lang="en-US" sz="2000" i="1">
                                      <a:latin typeface="Cambria Math" panose="02040503050406030204" pitchFamily="18" charset="0"/>
                                      <a:ea typeface="Cambria Math" panose="02040503050406030204" pitchFamily="18" charset="0"/>
                                    </a:rPr>
                                    <m:t>𝐴</m:t>
                                  </m:r>
                                </m:sub>
                              </m:sSub>
                            </m:e>
                          </m:d>
                        </m:e>
                        <m:sup>
                          <m:r>
                            <a:rPr lang="en-US" sz="2000" i="1">
                              <a:latin typeface="Cambria Math" panose="02040503050406030204" pitchFamily="18" charset="0"/>
                              <a:ea typeface="Cambria Math" panose="02040503050406030204" pitchFamily="18" charset="0"/>
                            </a:rPr>
                            <m:t>0.3</m:t>
                          </m:r>
                        </m:sup>
                      </m:sSup>
                    </m:oMath>
                  </m:oMathPara>
                </a14:m>
                <a:endParaRPr lang="en-US" sz="2000" dirty="0">
                  <a:latin typeface="Arial" charset="0"/>
                  <a:cs typeface="Arial" charset="0"/>
                </a:endParaRPr>
              </a:p>
            </p:txBody>
          </p:sp>
        </mc:Choice>
        <mc:Fallback xmlns="">
          <p:sp>
            <p:nvSpPr>
              <p:cNvPr id="12" name="Content Placeholder 1">
                <a:extLst>
                  <a:ext uri="{FF2B5EF4-FFF2-40B4-BE49-F238E27FC236}">
                    <a16:creationId xmlns:a16="http://schemas.microsoft.com/office/drawing/2014/main" id="{B339E281-D3E5-5189-A684-C5D0700B9D63}"/>
                  </a:ext>
                </a:extLst>
              </p:cNvPr>
              <p:cNvSpPr txBox="1">
                <a:spLocks noRot="1" noChangeAspect="1" noMove="1" noResize="1" noEditPoints="1" noAdjustHandles="1" noChangeArrowheads="1" noChangeShapeType="1" noTextEdit="1"/>
              </p:cNvSpPr>
              <p:nvPr/>
            </p:nvSpPr>
            <p:spPr bwMode="auto">
              <a:xfrm>
                <a:off x="1879387" y="1619909"/>
                <a:ext cx="5176324" cy="480235"/>
              </a:xfrm>
              <a:prstGeom prst="rect">
                <a:avLst/>
              </a:prstGeom>
              <a:blipFill>
                <a:blip r:embed="rId4"/>
                <a:stretch>
                  <a:fillRect/>
                </a:stretch>
              </a:blipFill>
              <a:ln>
                <a:noFill/>
              </a:ln>
              <a:extLst>
                <a:ext uri="{FAA26D3D-D897-4be2-8F04-BA451C77F1D7}">
                  <ma14:placeholderFlag xmlns:a14="http://schemas.microsoft.com/office/drawing/2010/main"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
        <p:nvSpPr>
          <p:cNvPr id="13" name="Content Placeholder 1">
            <a:extLst>
              <a:ext uri="{FF2B5EF4-FFF2-40B4-BE49-F238E27FC236}">
                <a16:creationId xmlns:a16="http://schemas.microsoft.com/office/drawing/2014/main" id="{5A4FE08C-F580-BFA6-D618-10D31648C149}"/>
              </a:ext>
            </a:extLst>
          </p:cNvPr>
          <p:cNvSpPr txBox="1">
            <a:spLocks/>
          </p:cNvSpPr>
          <p:nvPr/>
        </p:nvSpPr>
        <p:spPr bwMode="auto">
          <a:xfrm>
            <a:off x="765487" y="3131620"/>
            <a:ext cx="7224837" cy="70039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2000" dirty="0">
                <a:latin typeface="Arial" charset="0"/>
                <a:cs typeface="Arial" charset="0"/>
              </a:rPr>
              <a:t>Striking the nucleus </a:t>
            </a:r>
            <a:r>
              <a:rPr lang="en-US" sz="2000" i="1" dirty="0">
                <a:latin typeface="Arial" charset="0"/>
                <a:cs typeface="Arial" charset="0"/>
              </a:rPr>
              <a:t>centrally</a:t>
            </a:r>
            <a:r>
              <a:rPr lang="en-US" sz="2000" dirty="0">
                <a:latin typeface="Arial" charset="0"/>
                <a:cs typeface="Arial" charset="0"/>
              </a:rPr>
              <a:t> along the </a:t>
            </a:r>
            <a:r>
              <a:rPr lang="en-US" sz="2000" i="1" dirty="0">
                <a:latin typeface="Arial" charset="0"/>
                <a:cs typeface="Arial" charset="0"/>
              </a:rPr>
              <a:t>long</a:t>
            </a:r>
            <a:r>
              <a:rPr lang="en-US" sz="2000" dirty="0">
                <a:latin typeface="Arial" charset="0"/>
                <a:cs typeface="Arial" charset="0"/>
              </a:rPr>
              <a:t> axis creates an enhancement</a:t>
            </a:r>
            <a:endParaRPr lang="en-US" sz="1800" dirty="0">
              <a:latin typeface="Arial" charset="0"/>
              <a:cs typeface="Arial" charset="0"/>
            </a:endParaRPr>
          </a:p>
        </p:txBody>
      </p:sp>
      <p:cxnSp>
        <p:nvCxnSpPr>
          <p:cNvPr id="14" name="Straight Arrow Connector 13">
            <a:extLst>
              <a:ext uri="{FF2B5EF4-FFF2-40B4-BE49-F238E27FC236}">
                <a16:creationId xmlns:a16="http://schemas.microsoft.com/office/drawing/2014/main" id="{367722C7-F528-6731-681C-AD2B232B4082}"/>
              </a:ext>
            </a:extLst>
          </p:cNvPr>
          <p:cNvCxnSpPr>
            <a:cxnSpLocks/>
          </p:cNvCxnSpPr>
          <p:nvPr/>
        </p:nvCxnSpPr>
        <p:spPr>
          <a:xfrm flipV="1">
            <a:off x="9557383" y="2074873"/>
            <a:ext cx="1761407" cy="2735672"/>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1">
            <a:extLst>
              <a:ext uri="{FF2B5EF4-FFF2-40B4-BE49-F238E27FC236}">
                <a16:creationId xmlns:a16="http://schemas.microsoft.com/office/drawing/2014/main" id="{BB0AAB3C-9644-6C6E-4E7C-2F8BB09BC9F3}"/>
              </a:ext>
            </a:extLst>
          </p:cNvPr>
          <p:cNvSpPr txBox="1">
            <a:spLocks/>
          </p:cNvSpPr>
          <p:nvPr/>
        </p:nvSpPr>
        <p:spPr bwMode="auto">
          <a:xfrm>
            <a:off x="765488" y="4686972"/>
            <a:ext cx="7476468" cy="1898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2000" dirty="0">
                <a:latin typeface="Arial" charset="0"/>
                <a:cs typeface="Arial" charset="0"/>
              </a:rPr>
              <a:t>This is equivalent to a very substantial increase in </a:t>
            </a:r>
            <a:r>
              <a:rPr lang="en-US" sz="2000" i="1" dirty="0">
                <a:latin typeface="Arial" charset="0"/>
                <a:cs typeface="Arial" charset="0"/>
              </a:rPr>
              <a:t>E</a:t>
            </a:r>
            <a:r>
              <a:rPr lang="en-US" sz="2000" i="1" baseline="-25000" dirty="0">
                <a:latin typeface="Arial" charset="0"/>
                <a:cs typeface="Arial" charset="0"/>
              </a:rPr>
              <a:t>e</a:t>
            </a:r>
            <a:r>
              <a:rPr lang="en-US" sz="2000" dirty="0">
                <a:latin typeface="Arial" charset="0"/>
                <a:cs typeface="Arial" charset="0"/>
              </a:rPr>
              <a:t>. </a:t>
            </a:r>
          </a:p>
          <a:p>
            <a:pPr lvl="1">
              <a:spcBef>
                <a:spcPct val="20000"/>
              </a:spcBef>
              <a:buFont typeface="Arial" panose="020B0604020202020204" pitchFamily="34" charset="0"/>
              <a:buChar char="•"/>
            </a:pPr>
            <a:r>
              <a:rPr lang="en-US" sz="1800" dirty="0">
                <a:latin typeface="Arial" charset="0"/>
                <a:cs typeface="Arial" charset="0"/>
              </a:rPr>
              <a:t>A preliminary study showed that selecting a subsample of a few percent of the events using the final-state information from the second focus could be equivalent to a factor 4.5 increase in </a:t>
            </a:r>
            <a:r>
              <a:rPr lang="en-US" sz="1800" i="1" dirty="0">
                <a:latin typeface="Arial" charset="0"/>
                <a:cs typeface="Arial" charset="0"/>
              </a:rPr>
              <a:t>E</a:t>
            </a:r>
            <a:r>
              <a:rPr lang="en-US" sz="1800" i="1" baseline="-25000" dirty="0">
                <a:latin typeface="Arial" charset="0"/>
                <a:cs typeface="Arial" charset="0"/>
              </a:rPr>
              <a:t>e</a:t>
            </a:r>
            <a:r>
              <a:rPr lang="en-US" sz="1800" dirty="0">
                <a:latin typeface="Arial" charset="0"/>
                <a:cs typeface="Arial" charset="0"/>
              </a:rPr>
              <a:t>.</a:t>
            </a:r>
          </a:p>
          <a:p>
            <a:pPr lvl="1">
              <a:spcBef>
                <a:spcPct val="20000"/>
              </a:spcBef>
              <a:buFont typeface="Arial" panose="020B0604020202020204" pitchFamily="34" charset="0"/>
              <a:buChar char="•"/>
            </a:pPr>
            <a:r>
              <a:rPr lang="en-US" sz="1800" dirty="0">
                <a:latin typeface="Arial" charset="0"/>
                <a:cs typeface="Arial" charset="0"/>
              </a:rPr>
              <a:t>A more comprehensive evaluation using ML-methods is underway </a:t>
            </a:r>
            <a:r>
              <a:rPr lang="en-US" sz="1600" i="1" dirty="0">
                <a:latin typeface="Arial" charset="0"/>
                <a:cs typeface="Arial" charset="0"/>
              </a:rPr>
              <a:t>(Fanelli, </a:t>
            </a:r>
            <a:r>
              <a:rPr lang="en-US" sz="1600" i="1" dirty="0" err="1">
                <a:latin typeface="Arial" charset="0"/>
                <a:cs typeface="Arial" charset="0"/>
              </a:rPr>
              <a:t>Schmookler</a:t>
            </a:r>
            <a:r>
              <a:rPr lang="en-US" sz="1600" i="1" dirty="0">
                <a:latin typeface="Arial" charset="0"/>
                <a:cs typeface="Arial" charset="0"/>
              </a:rPr>
              <a:t>, Li, Vossen, PNT)</a:t>
            </a:r>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A6515344-E9ED-CA89-8019-30ED597B6E73}"/>
                  </a:ext>
                </a:extLst>
              </p:cNvPr>
              <p:cNvSpPr/>
              <p:nvPr/>
            </p:nvSpPr>
            <p:spPr>
              <a:xfrm>
                <a:off x="3455230" y="3688039"/>
                <a:ext cx="2096984" cy="742319"/>
              </a:xfrm>
              <a:prstGeom prst="rect">
                <a:avLst/>
              </a:prstGeom>
            </p:spPr>
            <p:txBody>
              <a:bodyPr wrap="none">
                <a:spAutoFit/>
              </a:bodyPr>
              <a:lstStyle/>
              <a:p>
                <a:pPr/>
                <a14:m>
                  <m:oMathPara xmlns:m="http://schemas.openxmlformats.org/officeDocument/2006/math">
                    <m:oMath>
                      <m:f>
                        <m:fPr>
                          <m:ctrlPr>
                            <a:rPr lang="en-US" sz="2000" i="1">
                              <a:latin typeface="Cambria Math" panose="02040503050406030204" pitchFamily="18" charset="0"/>
                              <a:ea typeface="Cambria Math" panose="02040503050406030204" pitchFamily="18" charset="0"/>
                            </a:rPr>
                          </m:ctrlPr>
                        </m:fPr>
                        <m:num>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𝑇</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𝑏</m:t>
                              </m:r>
                              <m:r>
                                <a:rPr lang="en-US" sz="2000" i="1">
                                  <a:latin typeface="Cambria Math" panose="02040503050406030204" pitchFamily="18" charset="0"/>
                                  <a:ea typeface="Cambria Math" panose="02040503050406030204" pitchFamily="18" charset="0"/>
                                </a:rPr>
                                <m:t>=0)</m:t>
                              </m:r>
                            </m:e>
                            <m:sub>
                              <m:r>
                                <a:rPr lang="en-US" sz="2000" i="1">
                                  <a:latin typeface="Cambria Math" panose="02040503050406030204" pitchFamily="18" charset="0"/>
                                  <a:ea typeface="Cambria Math" panose="02040503050406030204" pitchFamily="18" charset="0"/>
                                </a:rPr>
                                <m:t>𝑙𝑜𝑛𝑔</m:t>
                              </m:r>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𝑎𝑥𝑖𝑠</m:t>
                              </m:r>
                            </m:sub>
                          </m:sSub>
                        </m:num>
                        <m:den>
                          <m:sSub>
                            <m:sSubPr>
                              <m:ctrlPr>
                                <a:rPr lang="en-US" sz="2000" i="1">
                                  <a:latin typeface="Cambria Math" panose="02040503050406030204" pitchFamily="18" charset="0"/>
                                  <a:ea typeface="Cambria Math" panose="02040503050406030204" pitchFamily="18" charset="0"/>
                                </a:rPr>
                              </m:ctrlPr>
                            </m:sSubPr>
                            <m:e>
                              <m:d>
                                <m:dPr>
                                  <m:begChr m:val="⟨"/>
                                  <m:endChr m:val="⟩"/>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𝑇</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𝑏</m:t>
                                  </m:r>
                                  <m:r>
                                    <a:rPr lang="en-US" sz="2000" i="1">
                                      <a:latin typeface="Cambria Math" panose="02040503050406030204" pitchFamily="18" charset="0"/>
                                      <a:ea typeface="Cambria Math" panose="02040503050406030204" pitchFamily="18" charset="0"/>
                                    </a:rPr>
                                    <m:t>)</m:t>
                                  </m:r>
                                </m:e>
                              </m:d>
                            </m:e>
                            <m:sub>
                              <m:func>
                                <m:funcPr>
                                  <m:ctrlPr>
                                    <a:rPr lang="en-US" sz="2000">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min</m:t>
                                  </m:r>
                                </m:fName>
                                <m:e>
                                  <m:r>
                                    <a:rPr lang="en-US" sz="2000" i="1">
                                      <a:latin typeface="Cambria Math" panose="02040503050406030204" pitchFamily="18" charset="0"/>
                                      <a:ea typeface="Cambria Math" panose="02040503050406030204" pitchFamily="18" charset="0"/>
                                    </a:rPr>
                                    <m:t>𝑏𝑖𝑎𝑠</m:t>
                                  </m:r>
                                </m:e>
                              </m:func>
                            </m:sub>
                          </m:sSub>
                        </m:den>
                      </m:f>
                    </m:oMath>
                  </m:oMathPara>
                </a14:m>
                <a:endParaRPr lang="en-US" sz="2000" i="1" dirty="0">
                  <a:solidFill>
                    <a:srgbClr val="C00000"/>
                  </a:solidFill>
                  <a:latin typeface="Cambria Math" panose="02040503050406030204" pitchFamily="18" charset="0"/>
                  <a:ea typeface="Cambria Math" panose="02040503050406030204" pitchFamily="18" charset="0"/>
                </a:endParaRPr>
              </a:p>
            </p:txBody>
          </p:sp>
        </mc:Choice>
        <mc:Fallback xmlns="">
          <p:sp>
            <p:nvSpPr>
              <p:cNvPr id="17" name="Rectangle 16">
                <a:extLst>
                  <a:ext uri="{FF2B5EF4-FFF2-40B4-BE49-F238E27FC236}">
                    <a16:creationId xmlns:a16="http://schemas.microsoft.com/office/drawing/2014/main" id="{A6515344-E9ED-CA89-8019-30ED597B6E73}"/>
                  </a:ext>
                </a:extLst>
              </p:cNvPr>
              <p:cNvSpPr>
                <a:spLocks noRot="1" noChangeAspect="1" noMove="1" noResize="1" noEditPoints="1" noAdjustHandles="1" noChangeArrowheads="1" noChangeShapeType="1" noTextEdit="1"/>
              </p:cNvSpPr>
              <p:nvPr/>
            </p:nvSpPr>
            <p:spPr>
              <a:xfrm>
                <a:off x="3455230" y="3688039"/>
                <a:ext cx="2096984" cy="742319"/>
              </a:xfrm>
              <a:prstGeom prst="rect">
                <a:avLst/>
              </a:prstGeom>
              <a:blipFill>
                <a:blip r:embed="rId5"/>
                <a:stretch>
                  <a:fillRect b="-8475"/>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A7C8429B-2B4A-47AE-B547-FF333A7C387F}"/>
              </a:ext>
            </a:extLst>
          </p:cNvPr>
          <p:cNvSpPr/>
          <p:nvPr/>
        </p:nvSpPr>
        <p:spPr>
          <a:xfrm>
            <a:off x="8412890" y="5586887"/>
            <a:ext cx="2241068" cy="461665"/>
          </a:xfrm>
          <a:prstGeom prst="rect">
            <a:avLst/>
          </a:prstGeom>
        </p:spPr>
        <p:txBody>
          <a:bodyPr wrap="square">
            <a:spAutoFit/>
          </a:bodyPr>
          <a:lstStyle/>
          <a:p>
            <a:r>
              <a:rPr lang="en-US" sz="1200" i="1" dirty="0">
                <a:solidFill>
                  <a:schemeClr val="accent1"/>
                </a:solidFill>
                <a:latin typeface="Helvetica" pitchFamily="2" charset="0"/>
              </a:rPr>
              <a:t>PNT et al, POETIC8, Regensburg, Germany (2018)</a:t>
            </a:r>
            <a:endParaRPr lang="en-US" sz="1200" i="1" dirty="0">
              <a:solidFill>
                <a:schemeClr val="accent1"/>
              </a:solidFill>
            </a:endParaRPr>
          </a:p>
        </p:txBody>
      </p:sp>
    </p:spTree>
    <p:extLst>
      <p:ext uri="{BB962C8B-B14F-4D97-AF65-F5344CB8AC3E}">
        <p14:creationId xmlns:p14="http://schemas.microsoft.com/office/powerpoint/2010/main" val="2382301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125D3-5EB7-79B5-A3C7-A282E00B9E78}"/>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60ADA16D-C25F-DA8B-69EB-D0C897B722D1}"/>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5</a:t>
            </a:fld>
            <a:endParaRPr lang="en-US" dirty="0"/>
          </a:p>
        </p:txBody>
      </p:sp>
      <p:sp>
        <p:nvSpPr>
          <p:cNvPr id="2" name="Text Box 1">
            <a:extLst>
              <a:ext uri="{FF2B5EF4-FFF2-40B4-BE49-F238E27FC236}">
                <a16:creationId xmlns:a16="http://schemas.microsoft.com/office/drawing/2014/main" id="{A75D61F0-A8AC-6D23-6CB3-0F157DC11DEA}"/>
              </a:ext>
            </a:extLst>
          </p:cNvPr>
          <p:cNvSpPr txBox="1">
            <a:spLocks noChangeArrowheads="1"/>
          </p:cNvSpPr>
          <p:nvPr/>
        </p:nvSpPr>
        <p:spPr bwMode="auto">
          <a:xfrm>
            <a:off x="744482" y="243721"/>
            <a:ext cx="10609318" cy="68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963" dirty="0">
                <a:solidFill>
                  <a:srgbClr val="006633"/>
                </a:solidFill>
                <a:latin typeface="Times New Roman" charset="0"/>
                <a:cs typeface="Arial" charset="0"/>
              </a:rPr>
              <a:t>The nuclear final state</a:t>
            </a:r>
          </a:p>
        </p:txBody>
      </p:sp>
      <p:sp>
        <p:nvSpPr>
          <p:cNvPr id="3" name="Content Placeholder 1">
            <a:extLst>
              <a:ext uri="{FF2B5EF4-FFF2-40B4-BE49-F238E27FC236}">
                <a16:creationId xmlns:a16="http://schemas.microsoft.com/office/drawing/2014/main" id="{A46CC24B-3681-7BE9-FF68-8D75FDF291CC}"/>
              </a:ext>
            </a:extLst>
          </p:cNvPr>
          <p:cNvSpPr txBox="1">
            <a:spLocks/>
          </p:cNvSpPr>
          <p:nvPr/>
        </p:nvSpPr>
        <p:spPr bwMode="auto">
          <a:xfrm>
            <a:off x="619787" y="1245850"/>
            <a:ext cx="5614754" cy="72826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2000" dirty="0">
                <a:latin typeface="Arial" charset="0"/>
                <a:cs typeface="Arial" charset="0"/>
              </a:rPr>
              <a:t>In high-energy </a:t>
            </a:r>
            <a:r>
              <a:rPr lang="en-US" sz="2000" dirty="0" err="1">
                <a:latin typeface="Arial" charset="0"/>
                <a:cs typeface="Arial" charset="0"/>
              </a:rPr>
              <a:t>eA</a:t>
            </a:r>
            <a:r>
              <a:rPr lang="en-US" sz="2000" dirty="0">
                <a:latin typeface="Arial" charset="0"/>
                <a:cs typeface="Arial" charset="0"/>
              </a:rPr>
              <a:t> scattering most nuclei can fission, but </a:t>
            </a:r>
            <a:r>
              <a:rPr lang="en-US" sz="2000" baseline="30000" dirty="0">
                <a:latin typeface="Arial" charset="0"/>
                <a:cs typeface="Arial" charset="0"/>
              </a:rPr>
              <a:t>238</a:t>
            </a:r>
            <a:r>
              <a:rPr lang="en-US" sz="2000" dirty="0">
                <a:latin typeface="Arial" charset="0"/>
                <a:cs typeface="Arial" charset="0"/>
              </a:rPr>
              <a:t>U fissions most of the time.</a:t>
            </a:r>
            <a:endParaRPr lang="en-US" sz="1800" i="1" dirty="0">
              <a:latin typeface="Arial" charset="0"/>
              <a:cs typeface="Arial" charset="0"/>
            </a:endParaRPr>
          </a:p>
        </p:txBody>
      </p:sp>
      <p:pic>
        <p:nvPicPr>
          <p:cNvPr id="4" name="Picture 3">
            <a:extLst>
              <a:ext uri="{FF2B5EF4-FFF2-40B4-BE49-F238E27FC236}">
                <a16:creationId xmlns:a16="http://schemas.microsoft.com/office/drawing/2014/main" id="{E96DB410-9DEA-8538-9029-142834D3C4B4}"/>
              </a:ext>
            </a:extLst>
          </p:cNvPr>
          <p:cNvPicPr>
            <a:picLocks noChangeAspect="1"/>
          </p:cNvPicPr>
          <p:nvPr/>
        </p:nvPicPr>
        <p:blipFill>
          <a:blip r:embed="rId3"/>
          <a:stretch>
            <a:fillRect/>
          </a:stretch>
        </p:blipFill>
        <p:spPr>
          <a:xfrm>
            <a:off x="7067018" y="1223315"/>
            <a:ext cx="4655820" cy="3025140"/>
          </a:xfrm>
          <a:prstGeom prst="rect">
            <a:avLst/>
          </a:prstGeom>
        </p:spPr>
      </p:pic>
      <p:sp>
        <p:nvSpPr>
          <p:cNvPr id="5" name="Slide Number Placeholder 2">
            <a:extLst>
              <a:ext uri="{FF2B5EF4-FFF2-40B4-BE49-F238E27FC236}">
                <a16:creationId xmlns:a16="http://schemas.microsoft.com/office/drawing/2014/main" id="{B16B7149-591A-2188-4CF1-091F7F5D43A7}"/>
              </a:ext>
            </a:extLst>
          </p:cNvPr>
          <p:cNvSpPr txBox="1">
            <a:spLocks/>
          </p:cNvSpPr>
          <p:nvPr/>
        </p:nvSpPr>
        <p:spPr>
          <a:xfrm>
            <a:off x="8347363" y="39236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3C5830-40F3-F04E-B2E3-10E6672BA8FF}" type="slidenum">
              <a:rPr lang="en-US" smtClean="0"/>
              <a:pPr/>
              <a:t>5</a:t>
            </a:fld>
            <a:endParaRPr lang="en-US" dirty="0"/>
          </a:p>
        </p:txBody>
      </p:sp>
      <p:sp>
        <p:nvSpPr>
          <p:cNvPr id="6" name="Rectangle 5">
            <a:extLst>
              <a:ext uri="{FF2B5EF4-FFF2-40B4-BE49-F238E27FC236}">
                <a16:creationId xmlns:a16="http://schemas.microsoft.com/office/drawing/2014/main" id="{F0C858E3-EFA4-DF32-D6F7-2B59DD88B7B1}"/>
              </a:ext>
            </a:extLst>
          </p:cNvPr>
          <p:cNvSpPr/>
          <p:nvPr/>
        </p:nvSpPr>
        <p:spPr>
          <a:xfrm>
            <a:off x="9061184" y="2893599"/>
            <a:ext cx="1662233" cy="307777"/>
          </a:xfrm>
          <a:prstGeom prst="rect">
            <a:avLst/>
          </a:prstGeom>
        </p:spPr>
        <p:txBody>
          <a:bodyPr wrap="square">
            <a:spAutoFit/>
          </a:bodyPr>
          <a:lstStyle/>
          <a:p>
            <a:r>
              <a:rPr lang="en-US" sz="1400" dirty="0">
                <a:latin typeface="Helvetica" pitchFamily="2" charset="0"/>
              </a:rPr>
              <a:t>Fission fragments</a:t>
            </a:r>
            <a:endParaRPr lang="en-US" sz="1400" dirty="0"/>
          </a:p>
        </p:txBody>
      </p:sp>
      <p:sp>
        <p:nvSpPr>
          <p:cNvPr id="8" name="Rectangle 7">
            <a:extLst>
              <a:ext uri="{FF2B5EF4-FFF2-40B4-BE49-F238E27FC236}">
                <a16:creationId xmlns:a16="http://schemas.microsoft.com/office/drawing/2014/main" id="{43B9357B-04FE-48BC-B9C0-25F508615FB8}"/>
              </a:ext>
            </a:extLst>
          </p:cNvPr>
          <p:cNvSpPr/>
          <p:nvPr/>
        </p:nvSpPr>
        <p:spPr>
          <a:xfrm>
            <a:off x="10130466" y="2077789"/>
            <a:ext cx="1142612" cy="307777"/>
          </a:xfrm>
          <a:prstGeom prst="rect">
            <a:avLst/>
          </a:prstGeom>
        </p:spPr>
        <p:txBody>
          <a:bodyPr wrap="square">
            <a:spAutoFit/>
          </a:bodyPr>
          <a:lstStyle/>
          <a:p>
            <a:r>
              <a:rPr lang="en-US" sz="1400" dirty="0">
                <a:latin typeface="Helvetica" pitchFamily="2" charset="0"/>
              </a:rPr>
              <a:t>Evaporation</a:t>
            </a:r>
            <a:endParaRPr lang="en-US" sz="1400" dirty="0"/>
          </a:p>
        </p:txBody>
      </p:sp>
      <p:sp>
        <p:nvSpPr>
          <p:cNvPr id="9" name="Rectangle 8">
            <a:extLst>
              <a:ext uri="{FF2B5EF4-FFF2-40B4-BE49-F238E27FC236}">
                <a16:creationId xmlns:a16="http://schemas.microsoft.com/office/drawing/2014/main" id="{3BE3CA58-7F09-B9D1-64FB-DB74812E7EAA}"/>
              </a:ext>
            </a:extLst>
          </p:cNvPr>
          <p:cNvSpPr/>
          <p:nvPr/>
        </p:nvSpPr>
        <p:spPr>
          <a:xfrm>
            <a:off x="7566722" y="1538679"/>
            <a:ext cx="1894109" cy="307777"/>
          </a:xfrm>
          <a:prstGeom prst="rect">
            <a:avLst/>
          </a:prstGeom>
        </p:spPr>
        <p:txBody>
          <a:bodyPr wrap="square">
            <a:spAutoFit/>
          </a:bodyPr>
          <a:lstStyle/>
          <a:p>
            <a:r>
              <a:rPr lang="en-US" sz="1400" i="1" dirty="0">
                <a:solidFill>
                  <a:schemeClr val="accent1"/>
                </a:solidFill>
                <a:latin typeface="Helvetica" pitchFamily="2" charset="0"/>
              </a:rPr>
              <a:t>B. </a:t>
            </a:r>
            <a:r>
              <a:rPr lang="en-US" sz="1400" i="1" dirty="0" err="1">
                <a:solidFill>
                  <a:schemeClr val="accent1"/>
                </a:solidFill>
                <a:latin typeface="Helvetica" pitchFamily="2" charset="0"/>
              </a:rPr>
              <a:t>Schmookler</a:t>
            </a:r>
            <a:r>
              <a:rPr lang="en-US" sz="1400" i="1" dirty="0">
                <a:solidFill>
                  <a:schemeClr val="accent1"/>
                </a:solidFill>
                <a:latin typeface="Helvetica" pitchFamily="2" charset="0"/>
              </a:rPr>
              <a:t> et al.</a:t>
            </a:r>
            <a:endParaRPr lang="en-US" sz="1400" i="1" dirty="0">
              <a:solidFill>
                <a:schemeClr val="accent1"/>
              </a:solidFill>
            </a:endParaRPr>
          </a:p>
        </p:txBody>
      </p:sp>
      <p:sp>
        <p:nvSpPr>
          <p:cNvPr id="10" name="Rectangle 9">
            <a:extLst>
              <a:ext uri="{FF2B5EF4-FFF2-40B4-BE49-F238E27FC236}">
                <a16:creationId xmlns:a16="http://schemas.microsoft.com/office/drawing/2014/main" id="{3B06DA39-0900-3E93-9A5A-E02811A8343F}"/>
              </a:ext>
            </a:extLst>
          </p:cNvPr>
          <p:cNvSpPr/>
          <p:nvPr/>
        </p:nvSpPr>
        <p:spPr>
          <a:xfrm>
            <a:off x="9128751" y="3479240"/>
            <a:ext cx="2091927" cy="312542"/>
          </a:xfrm>
          <a:prstGeom prst="rect">
            <a:avLst/>
          </a:prstGeom>
        </p:spPr>
        <p:txBody>
          <a:bodyPr wrap="square">
            <a:spAutoFit/>
          </a:bodyPr>
          <a:lstStyle/>
          <a:p>
            <a:r>
              <a:rPr lang="en-US" sz="1400" dirty="0">
                <a:latin typeface="Helvetica" pitchFamily="2" charset="0"/>
              </a:rPr>
              <a:t>e + </a:t>
            </a:r>
            <a:r>
              <a:rPr lang="en-US" sz="1400" baseline="30000" dirty="0">
                <a:latin typeface="Helvetica" pitchFamily="2" charset="0"/>
              </a:rPr>
              <a:t>238</a:t>
            </a:r>
            <a:r>
              <a:rPr lang="en-US" sz="1400" dirty="0">
                <a:latin typeface="Helvetica" pitchFamily="2" charset="0"/>
              </a:rPr>
              <a:t>U from </a:t>
            </a:r>
            <a:r>
              <a:rPr lang="en-US" sz="1400" dirty="0" err="1">
                <a:latin typeface="Helvetica" pitchFamily="2" charset="0"/>
              </a:rPr>
              <a:t>BeAGLE</a:t>
            </a:r>
            <a:endParaRPr lang="en-US" sz="1400" dirty="0"/>
          </a:p>
        </p:txBody>
      </p:sp>
      <p:sp>
        <p:nvSpPr>
          <p:cNvPr id="11" name="Content Placeholder 1">
            <a:extLst>
              <a:ext uri="{FF2B5EF4-FFF2-40B4-BE49-F238E27FC236}">
                <a16:creationId xmlns:a16="http://schemas.microsoft.com/office/drawing/2014/main" id="{068A7A24-58F6-2F2B-ED65-2FA861A66592}"/>
              </a:ext>
            </a:extLst>
          </p:cNvPr>
          <p:cNvSpPr txBox="1">
            <a:spLocks/>
          </p:cNvSpPr>
          <p:nvPr/>
        </p:nvSpPr>
        <p:spPr bwMode="auto">
          <a:xfrm>
            <a:off x="619786" y="2325804"/>
            <a:ext cx="6250571" cy="205377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2000" dirty="0">
                <a:latin typeface="Arial" charset="0"/>
                <a:cs typeface="Arial" charset="0"/>
              </a:rPr>
              <a:t>An event with a large thickness is likely to produce more breakup, but the forward activity is more than ”evaporation” neutrons.</a:t>
            </a:r>
          </a:p>
          <a:p>
            <a:pPr lvl="1">
              <a:spcBef>
                <a:spcPct val="20000"/>
              </a:spcBef>
              <a:buFont typeface="Arial" panose="020B0604020202020204" pitchFamily="34" charset="0"/>
              <a:buChar char="•"/>
            </a:pPr>
            <a:r>
              <a:rPr lang="en-US" sz="1800" dirty="0">
                <a:latin typeface="Arial" charset="0"/>
                <a:cs typeface="Arial" charset="0"/>
              </a:rPr>
              <a:t>Fission fragment produce neutrons. The number depends on which fragments are produced.</a:t>
            </a:r>
          </a:p>
          <a:p>
            <a:pPr lvl="1">
              <a:spcBef>
                <a:spcPct val="20000"/>
              </a:spcBef>
              <a:buFont typeface="Arial" panose="020B0604020202020204" pitchFamily="34" charset="0"/>
              <a:buChar char="•"/>
            </a:pPr>
            <a:r>
              <a:rPr lang="en-US" sz="1800" dirty="0">
                <a:latin typeface="Arial" charset="0"/>
                <a:cs typeface="Arial" charset="0"/>
              </a:rPr>
              <a:t>Protons and light ions are also emitted.</a:t>
            </a:r>
            <a:endParaRPr lang="en-US" sz="1800" i="1" dirty="0">
              <a:latin typeface="Arial" charset="0"/>
              <a:cs typeface="Arial" charset="0"/>
            </a:endParaRPr>
          </a:p>
        </p:txBody>
      </p:sp>
      <p:sp>
        <p:nvSpPr>
          <p:cNvPr id="12" name="Content Placeholder 1">
            <a:extLst>
              <a:ext uri="{FF2B5EF4-FFF2-40B4-BE49-F238E27FC236}">
                <a16:creationId xmlns:a16="http://schemas.microsoft.com/office/drawing/2014/main" id="{7572FE76-47C3-2634-E7DE-2A7CD27185B8}"/>
              </a:ext>
            </a:extLst>
          </p:cNvPr>
          <p:cNvSpPr txBox="1">
            <a:spLocks/>
          </p:cNvSpPr>
          <p:nvPr/>
        </p:nvSpPr>
        <p:spPr bwMode="auto">
          <a:xfrm>
            <a:off x="619786" y="4466604"/>
            <a:ext cx="10978356" cy="641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2000" dirty="0">
                <a:latin typeface="Arial" charset="0"/>
                <a:cs typeface="Arial" charset="0"/>
              </a:rPr>
              <a:t>With a second focus we can detect the complete final state including the fission fragments.</a:t>
            </a:r>
          </a:p>
          <a:p>
            <a:pPr marL="800100" lvl="1" indent="-342900">
              <a:spcBef>
                <a:spcPct val="20000"/>
              </a:spcBef>
              <a:buFont typeface="Arial" panose="020B0604020202020204" pitchFamily="34" charset="0"/>
              <a:buChar char="•"/>
            </a:pPr>
            <a:endParaRPr lang="en-US" sz="2000" dirty="0">
              <a:latin typeface="Arial" charset="0"/>
              <a:cs typeface="Arial" charset="0"/>
            </a:endParaRPr>
          </a:p>
        </p:txBody>
      </p:sp>
      <p:sp>
        <p:nvSpPr>
          <p:cNvPr id="13" name="Content Placeholder 1">
            <a:extLst>
              <a:ext uri="{FF2B5EF4-FFF2-40B4-BE49-F238E27FC236}">
                <a16:creationId xmlns:a16="http://schemas.microsoft.com/office/drawing/2014/main" id="{8E937A8A-0ECD-E7AE-94E0-D64A5C3E8C96}"/>
              </a:ext>
            </a:extLst>
          </p:cNvPr>
          <p:cNvSpPr txBox="1">
            <a:spLocks/>
          </p:cNvSpPr>
          <p:nvPr/>
        </p:nvSpPr>
        <p:spPr bwMode="auto">
          <a:xfrm>
            <a:off x="619786" y="5036929"/>
            <a:ext cx="11103052" cy="159764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2000" dirty="0">
                <a:latin typeface="Arial" charset="0"/>
                <a:cs typeface="Arial" charset="0"/>
              </a:rPr>
              <a:t>This will also make it possible to study the fragments themselves in search of rare isotopes.</a:t>
            </a:r>
          </a:p>
          <a:p>
            <a:pPr marL="0" indent="0">
              <a:spcBef>
                <a:spcPct val="20000"/>
              </a:spcBef>
            </a:pPr>
            <a:endParaRPr lang="en-US" sz="800" dirty="0">
              <a:latin typeface="Arial" charset="0"/>
              <a:cs typeface="Arial" charset="0"/>
            </a:endParaRPr>
          </a:p>
          <a:p>
            <a:pPr>
              <a:spcBef>
                <a:spcPct val="20000"/>
              </a:spcBef>
              <a:buFontTx/>
              <a:buBlip>
                <a:blip r:embed="rId2"/>
              </a:buBlip>
            </a:pPr>
            <a:r>
              <a:rPr lang="en-US" sz="2000" dirty="0">
                <a:latin typeface="Arial" charset="0"/>
                <a:cs typeface="Arial" charset="0"/>
              </a:rPr>
              <a:t>Gamma photons from their de-excitation can reveal the internal structure</a:t>
            </a:r>
          </a:p>
          <a:p>
            <a:pPr marL="0" indent="0">
              <a:spcBef>
                <a:spcPct val="20000"/>
              </a:spcBef>
            </a:pPr>
            <a:endParaRPr lang="en-US" sz="800" dirty="0">
              <a:latin typeface="Arial" charset="0"/>
              <a:cs typeface="Arial" charset="0"/>
            </a:endParaRPr>
          </a:p>
          <a:p>
            <a:pPr>
              <a:spcBef>
                <a:spcPct val="20000"/>
              </a:spcBef>
              <a:buFontTx/>
              <a:buBlip>
                <a:blip r:embed="rId2"/>
              </a:buBlip>
            </a:pPr>
            <a:r>
              <a:rPr lang="en-US" sz="2000" dirty="0">
                <a:latin typeface="Arial" charset="0"/>
                <a:cs typeface="Arial" charset="0"/>
              </a:rPr>
              <a:t>Of interest to the FRIB community.</a:t>
            </a:r>
            <a:endParaRPr lang="en-US" sz="1800" dirty="0">
              <a:latin typeface="Arial" charset="0"/>
              <a:cs typeface="Arial" charset="0"/>
            </a:endParaRPr>
          </a:p>
        </p:txBody>
      </p:sp>
    </p:spTree>
    <p:extLst>
      <p:ext uri="{BB962C8B-B14F-4D97-AF65-F5344CB8AC3E}">
        <p14:creationId xmlns:p14="http://schemas.microsoft.com/office/powerpoint/2010/main" val="3672979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6FADC-F009-2905-DD6D-34027C052D6B}"/>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3F52509E-883B-AA6C-77DD-E49AB0F6E610}"/>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6</a:t>
            </a:fld>
            <a:endParaRPr lang="en-US" dirty="0"/>
          </a:p>
        </p:txBody>
      </p:sp>
      <p:sp>
        <p:nvSpPr>
          <p:cNvPr id="2" name="Text Box 1">
            <a:extLst>
              <a:ext uri="{FF2B5EF4-FFF2-40B4-BE49-F238E27FC236}">
                <a16:creationId xmlns:a16="http://schemas.microsoft.com/office/drawing/2014/main" id="{6131650A-70AF-8F72-754F-4862462B5DF1}"/>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Bound and quasi-free nucleon structure through spectator tagging</a:t>
            </a:r>
          </a:p>
        </p:txBody>
      </p:sp>
      <p:pic>
        <p:nvPicPr>
          <p:cNvPr id="3" name="Google Shape;216;p33">
            <a:extLst>
              <a:ext uri="{FF2B5EF4-FFF2-40B4-BE49-F238E27FC236}">
                <a16:creationId xmlns:a16="http://schemas.microsoft.com/office/drawing/2014/main" id="{4AD47844-53A4-F331-AEC9-C243DC3FFE18}"/>
              </a:ext>
            </a:extLst>
          </p:cNvPr>
          <p:cNvPicPr preferRelativeResize="0">
            <a:picLocks noChangeAspect="1"/>
          </p:cNvPicPr>
          <p:nvPr/>
        </p:nvPicPr>
        <p:blipFill rotWithShape="1">
          <a:blip r:embed="rId2">
            <a:alphaModFix/>
          </a:blip>
          <a:srcRect l="20779" r="22847"/>
          <a:stretch/>
        </p:blipFill>
        <p:spPr>
          <a:xfrm>
            <a:off x="8035936" y="1714500"/>
            <a:ext cx="3317864" cy="3429000"/>
          </a:xfrm>
          <a:prstGeom prst="rect">
            <a:avLst/>
          </a:prstGeom>
          <a:noFill/>
          <a:ln>
            <a:noFill/>
          </a:ln>
        </p:spPr>
      </p:pic>
      <p:sp>
        <p:nvSpPr>
          <p:cNvPr id="4" name="Content Placeholder 1">
            <a:extLst>
              <a:ext uri="{FF2B5EF4-FFF2-40B4-BE49-F238E27FC236}">
                <a16:creationId xmlns:a16="http://schemas.microsoft.com/office/drawing/2014/main" id="{913B4E4B-469A-29D9-2E99-246079338962}"/>
              </a:ext>
            </a:extLst>
          </p:cNvPr>
          <p:cNvSpPr txBox="1">
            <a:spLocks/>
          </p:cNvSpPr>
          <p:nvPr/>
        </p:nvSpPr>
        <p:spPr bwMode="auto">
          <a:xfrm>
            <a:off x="570446" y="1365012"/>
            <a:ext cx="6770154" cy="15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1800" dirty="0">
                <a:latin typeface="Arial" charset="0"/>
                <a:cs typeface="Arial" charset="0"/>
              </a:rPr>
              <a:t>The EIC forward detectors make it possible to measure processes on a single nucleon in coincidence with spectator nucleons and nuclei.  </a:t>
            </a:r>
          </a:p>
          <a:p>
            <a:pPr lvl="1">
              <a:spcBef>
                <a:spcPct val="20000"/>
              </a:spcBef>
              <a:buFont typeface="Arial" panose="020B0604020202020204" pitchFamily="34" charset="0"/>
              <a:buChar char="•"/>
            </a:pPr>
            <a:r>
              <a:rPr lang="en-US" sz="1600" dirty="0">
                <a:solidFill>
                  <a:srgbClr val="000000"/>
                </a:solidFill>
                <a:latin typeface="Arial" charset="0"/>
                <a:cs typeface="Arial" charset="0"/>
              </a:rPr>
              <a:t>Due to final-state interactions this is essential for interpretation.</a:t>
            </a:r>
          </a:p>
        </p:txBody>
      </p:sp>
      <p:sp>
        <p:nvSpPr>
          <p:cNvPr id="5" name="Content Placeholder 1">
            <a:extLst>
              <a:ext uri="{FF2B5EF4-FFF2-40B4-BE49-F238E27FC236}">
                <a16:creationId xmlns:a16="http://schemas.microsoft.com/office/drawing/2014/main" id="{13CF3CC7-6C9B-E871-8CA7-FA7F7FC30585}"/>
              </a:ext>
            </a:extLst>
          </p:cNvPr>
          <p:cNvSpPr txBox="1">
            <a:spLocks/>
          </p:cNvSpPr>
          <p:nvPr/>
        </p:nvSpPr>
        <p:spPr bwMode="auto">
          <a:xfrm>
            <a:off x="570446" y="3016013"/>
            <a:ext cx="6884454" cy="95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1800" b="1" dirty="0">
                <a:latin typeface="Arial" charset="0"/>
                <a:cs typeface="Arial" charset="0"/>
              </a:rPr>
              <a:t>Quasi-free neutron structure</a:t>
            </a:r>
            <a:r>
              <a:rPr lang="en-US" sz="1800" dirty="0">
                <a:latin typeface="Arial" charset="0"/>
                <a:cs typeface="Arial" charset="0"/>
              </a:rPr>
              <a:t> can be accessed by measuring the spectator proton(s) in deuterium or polarized </a:t>
            </a:r>
            <a:r>
              <a:rPr lang="en-US" sz="1800" baseline="30000" dirty="0">
                <a:latin typeface="Arial" charset="0"/>
                <a:cs typeface="Arial" charset="0"/>
              </a:rPr>
              <a:t>3</a:t>
            </a:r>
            <a:r>
              <a:rPr lang="en-US" sz="1800" dirty="0">
                <a:latin typeface="Arial" charset="0"/>
                <a:cs typeface="Arial" charset="0"/>
              </a:rPr>
              <a:t>He.</a:t>
            </a:r>
            <a:endParaRPr lang="en-US" sz="1600" dirty="0">
              <a:solidFill>
                <a:srgbClr val="000000"/>
              </a:solidFill>
              <a:latin typeface="Arial" charset="0"/>
              <a:cs typeface="Arial" charset="0"/>
            </a:endParaRPr>
          </a:p>
        </p:txBody>
      </p:sp>
      <p:sp>
        <p:nvSpPr>
          <p:cNvPr id="6" name="Content Placeholder 1">
            <a:extLst>
              <a:ext uri="{FF2B5EF4-FFF2-40B4-BE49-F238E27FC236}">
                <a16:creationId xmlns:a16="http://schemas.microsoft.com/office/drawing/2014/main" id="{1B7A05AB-1223-DD59-9654-00867EEDC6C3}"/>
              </a:ext>
            </a:extLst>
          </p:cNvPr>
          <p:cNvSpPr txBox="1">
            <a:spLocks/>
          </p:cNvSpPr>
          <p:nvPr/>
        </p:nvSpPr>
        <p:spPr bwMode="auto">
          <a:xfrm>
            <a:off x="570446" y="4190688"/>
            <a:ext cx="6884454" cy="7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1800" b="1" dirty="0">
                <a:latin typeface="Arial" charset="0"/>
                <a:cs typeface="Arial" charset="0"/>
              </a:rPr>
              <a:t>Bound nucleon structure</a:t>
            </a:r>
            <a:r>
              <a:rPr lang="en-US" sz="1800" dirty="0">
                <a:latin typeface="Arial" charset="0"/>
                <a:cs typeface="Arial" charset="0"/>
              </a:rPr>
              <a:t> can be accessed by measuring the spectator nucleus (A-1 system).</a:t>
            </a:r>
            <a:endParaRPr lang="en-US" sz="1600" dirty="0">
              <a:solidFill>
                <a:srgbClr val="000000"/>
              </a:solidFill>
              <a:latin typeface="Arial" charset="0"/>
              <a:cs typeface="Arial" charset="0"/>
            </a:endParaRPr>
          </a:p>
        </p:txBody>
      </p:sp>
      <p:sp>
        <p:nvSpPr>
          <p:cNvPr id="8" name="Content Placeholder 1">
            <a:extLst>
              <a:ext uri="{FF2B5EF4-FFF2-40B4-BE49-F238E27FC236}">
                <a16:creationId xmlns:a16="http://schemas.microsoft.com/office/drawing/2014/main" id="{FB981F4F-0005-946B-9DFD-6CC4FA58AA71}"/>
              </a:ext>
            </a:extLst>
          </p:cNvPr>
          <p:cNvSpPr txBox="1">
            <a:spLocks/>
          </p:cNvSpPr>
          <p:nvPr/>
        </p:nvSpPr>
        <p:spPr bwMode="auto">
          <a:xfrm>
            <a:off x="570447" y="5326792"/>
            <a:ext cx="6673502" cy="95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1800" dirty="0">
                <a:latin typeface="Arial" charset="0"/>
                <a:cs typeface="Arial" charset="0"/>
              </a:rPr>
              <a:t>The </a:t>
            </a:r>
            <a:r>
              <a:rPr lang="en-US" sz="1800" dirty="0" err="1">
                <a:latin typeface="Arial" charset="0"/>
                <a:cs typeface="Arial" charset="0"/>
              </a:rPr>
              <a:t>ePIC</a:t>
            </a:r>
            <a:r>
              <a:rPr lang="en-US" sz="1800" dirty="0">
                <a:latin typeface="Arial" charset="0"/>
                <a:cs typeface="Arial" charset="0"/>
              </a:rPr>
              <a:t> forward detectors are good for spectator protons, but a 2</a:t>
            </a:r>
            <a:r>
              <a:rPr lang="en-US" sz="1800" baseline="30000" dirty="0">
                <a:latin typeface="Arial" charset="0"/>
                <a:cs typeface="Arial" charset="0"/>
              </a:rPr>
              <a:t>nd</a:t>
            </a:r>
            <a:r>
              <a:rPr lang="en-US" sz="1800" dirty="0">
                <a:latin typeface="Arial" charset="0"/>
                <a:cs typeface="Arial" charset="0"/>
              </a:rPr>
              <a:t> EIC detector would be able measure A-1 nuclei over the full mass range.  </a:t>
            </a:r>
            <a:endParaRPr lang="en-US" sz="1600" dirty="0">
              <a:solidFill>
                <a:srgbClr val="000000"/>
              </a:solidFill>
              <a:latin typeface="Arial" charset="0"/>
              <a:cs typeface="Arial" charset="0"/>
            </a:endParaRPr>
          </a:p>
        </p:txBody>
      </p:sp>
    </p:spTree>
    <p:extLst>
      <p:ext uri="{BB962C8B-B14F-4D97-AF65-F5344CB8AC3E}">
        <p14:creationId xmlns:p14="http://schemas.microsoft.com/office/powerpoint/2010/main" val="277415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8C05-6FB9-7334-6133-1BD6A38D0376}"/>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0C2AB0A2-935A-76CF-3C8D-1275DF4B6461}"/>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7</a:t>
            </a:fld>
            <a:endParaRPr lang="en-US" dirty="0"/>
          </a:p>
        </p:txBody>
      </p:sp>
      <p:sp>
        <p:nvSpPr>
          <p:cNvPr id="2" name="Text Box 1">
            <a:extLst>
              <a:ext uri="{FF2B5EF4-FFF2-40B4-BE49-F238E27FC236}">
                <a16:creationId xmlns:a16="http://schemas.microsoft.com/office/drawing/2014/main" id="{8B13FF7D-8DBC-3BF5-32C2-19870457D828}"/>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Coherent nuclear processes</a:t>
            </a:r>
          </a:p>
        </p:txBody>
      </p:sp>
      <p:sp>
        <p:nvSpPr>
          <p:cNvPr id="13" name="Content Placeholder 1">
            <a:extLst>
              <a:ext uri="{FF2B5EF4-FFF2-40B4-BE49-F238E27FC236}">
                <a16:creationId xmlns:a16="http://schemas.microsoft.com/office/drawing/2014/main" id="{2C126BFB-C185-869B-F8F9-95CE5FF19E04}"/>
              </a:ext>
            </a:extLst>
          </p:cNvPr>
          <p:cNvSpPr txBox="1">
            <a:spLocks/>
          </p:cNvSpPr>
          <p:nvPr/>
        </p:nvSpPr>
        <p:spPr bwMode="auto">
          <a:xfrm>
            <a:off x="5301449" y="1426120"/>
            <a:ext cx="6334005" cy="91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Access to 3D structure (GPDs) </a:t>
            </a:r>
          </a:p>
          <a:p>
            <a:pPr lvl="1">
              <a:spcBef>
                <a:spcPct val="20000"/>
              </a:spcBef>
              <a:buFont typeface="Arial" panose="020B0604020202020204" pitchFamily="34" charset="0"/>
              <a:buChar char="•"/>
            </a:pPr>
            <a:r>
              <a:rPr lang="en-US" sz="1600" dirty="0">
                <a:solidFill>
                  <a:srgbClr val="000000"/>
                </a:solidFill>
                <a:latin typeface="Arial" charset="0"/>
                <a:cs typeface="Arial" charset="0"/>
              </a:rPr>
              <a:t>Exclusive reactions like DVCS, DVMP</a:t>
            </a:r>
          </a:p>
          <a:p>
            <a:pPr lvl="1">
              <a:spcBef>
                <a:spcPct val="20000"/>
              </a:spcBef>
              <a:buFont typeface="Arial" panose="020B0604020202020204" pitchFamily="34" charset="0"/>
              <a:buChar char="•"/>
            </a:pPr>
            <a:r>
              <a:rPr lang="en-US" sz="1600" dirty="0">
                <a:solidFill>
                  <a:srgbClr val="000000"/>
                </a:solidFill>
                <a:latin typeface="Arial" charset="0"/>
                <a:cs typeface="Arial" charset="0"/>
              </a:rPr>
              <a:t>Combines spin and nuclei</a:t>
            </a:r>
          </a:p>
        </p:txBody>
      </p:sp>
      <p:sp>
        <p:nvSpPr>
          <p:cNvPr id="14" name="TextBox 13">
            <a:extLst>
              <a:ext uri="{FF2B5EF4-FFF2-40B4-BE49-F238E27FC236}">
                <a16:creationId xmlns:a16="http://schemas.microsoft.com/office/drawing/2014/main" id="{566857E7-FEE2-00F4-AFB2-E3986B8D2EE8}"/>
              </a:ext>
            </a:extLst>
          </p:cNvPr>
          <p:cNvSpPr txBox="1"/>
          <p:nvPr/>
        </p:nvSpPr>
        <p:spPr>
          <a:xfrm>
            <a:off x="5796099" y="820735"/>
            <a:ext cx="2464603" cy="400110"/>
          </a:xfrm>
          <a:prstGeom prst="rect">
            <a:avLst/>
          </a:prstGeom>
          <a:noFill/>
        </p:spPr>
        <p:txBody>
          <a:bodyPr wrap="square" rtlCol="0">
            <a:spAutoFit/>
          </a:bodyPr>
          <a:lstStyle/>
          <a:p>
            <a:r>
              <a:rPr lang="en-US" sz="2000" dirty="0">
                <a:solidFill>
                  <a:srgbClr val="0070C0"/>
                </a:solidFill>
                <a:latin typeface="Arial" panose="020B0604020202020204" pitchFamily="34" charset="0"/>
                <a:cs typeface="Arial" panose="020B0604020202020204" pitchFamily="34" charset="0"/>
              </a:rPr>
              <a:t>Light ions</a:t>
            </a:r>
          </a:p>
        </p:txBody>
      </p:sp>
      <p:sp>
        <p:nvSpPr>
          <p:cNvPr id="15" name="TextBox 14">
            <a:extLst>
              <a:ext uri="{FF2B5EF4-FFF2-40B4-BE49-F238E27FC236}">
                <a16:creationId xmlns:a16="http://schemas.microsoft.com/office/drawing/2014/main" id="{EAED10CC-DA49-98DA-CAE3-DC784C80E4DF}"/>
              </a:ext>
            </a:extLst>
          </p:cNvPr>
          <p:cNvSpPr txBox="1"/>
          <p:nvPr/>
        </p:nvSpPr>
        <p:spPr>
          <a:xfrm>
            <a:off x="5796100" y="3970552"/>
            <a:ext cx="3100504" cy="400110"/>
          </a:xfrm>
          <a:prstGeom prst="rect">
            <a:avLst/>
          </a:prstGeom>
          <a:noFill/>
        </p:spPr>
        <p:txBody>
          <a:bodyPr wrap="square" rtlCol="0">
            <a:spAutoFit/>
          </a:bodyPr>
          <a:lstStyle/>
          <a:p>
            <a:r>
              <a:rPr lang="en-US" sz="2000" dirty="0">
                <a:solidFill>
                  <a:srgbClr val="0070C0"/>
                </a:solidFill>
                <a:latin typeface="Arial" panose="020B0604020202020204" pitchFamily="34" charset="0"/>
                <a:cs typeface="Arial" panose="020B0604020202020204" pitchFamily="34" charset="0"/>
              </a:rPr>
              <a:t>Medium- and heavy ions</a:t>
            </a:r>
          </a:p>
        </p:txBody>
      </p:sp>
      <p:sp>
        <p:nvSpPr>
          <p:cNvPr id="16" name="Content Placeholder 1">
            <a:extLst>
              <a:ext uri="{FF2B5EF4-FFF2-40B4-BE49-F238E27FC236}">
                <a16:creationId xmlns:a16="http://schemas.microsoft.com/office/drawing/2014/main" id="{E5466485-9B5D-A21A-7A4C-2B9C3790BE0F}"/>
              </a:ext>
            </a:extLst>
          </p:cNvPr>
          <p:cNvSpPr txBox="1">
            <a:spLocks/>
          </p:cNvSpPr>
          <p:nvPr/>
        </p:nvSpPr>
        <p:spPr bwMode="auto">
          <a:xfrm>
            <a:off x="5301450" y="4523283"/>
            <a:ext cx="5944654" cy="77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Coherent diffraction</a:t>
            </a:r>
          </a:p>
          <a:p>
            <a:pPr lvl="1">
              <a:spcBef>
                <a:spcPct val="20000"/>
              </a:spcBef>
              <a:buFont typeface="Arial" panose="020B0604020202020204" pitchFamily="34" charset="0"/>
              <a:buChar char="•"/>
            </a:pPr>
            <a:r>
              <a:rPr lang="en-US" sz="1600" dirty="0">
                <a:solidFill>
                  <a:srgbClr val="000000"/>
                </a:solidFill>
                <a:latin typeface="Arial" charset="0"/>
                <a:cs typeface="Arial" charset="0"/>
              </a:rPr>
              <a:t>Spacing of minima is reduced at larger A</a:t>
            </a:r>
          </a:p>
        </p:txBody>
      </p:sp>
      <p:sp>
        <p:nvSpPr>
          <p:cNvPr id="17" name="Content Placeholder 1">
            <a:extLst>
              <a:ext uri="{FF2B5EF4-FFF2-40B4-BE49-F238E27FC236}">
                <a16:creationId xmlns:a16="http://schemas.microsoft.com/office/drawing/2014/main" id="{29352DAE-6B92-2A36-75C4-2588E953C744}"/>
              </a:ext>
            </a:extLst>
          </p:cNvPr>
          <p:cNvSpPr txBox="1">
            <a:spLocks/>
          </p:cNvSpPr>
          <p:nvPr/>
        </p:nvSpPr>
        <p:spPr bwMode="auto">
          <a:xfrm>
            <a:off x="5301450" y="2478179"/>
            <a:ext cx="6334004" cy="112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Recoiling ion is </a:t>
            </a:r>
            <a:r>
              <a:rPr lang="en-US" sz="1800" i="1" dirty="0">
                <a:latin typeface="Arial" charset="0"/>
                <a:cs typeface="Arial" charset="0"/>
              </a:rPr>
              <a:t>detected</a:t>
            </a:r>
            <a:r>
              <a:rPr lang="en-US" sz="1800" dirty="0">
                <a:latin typeface="Arial" charset="0"/>
                <a:cs typeface="Arial" charset="0"/>
              </a:rPr>
              <a:t> in Roman pots</a:t>
            </a:r>
          </a:p>
          <a:p>
            <a:pPr lvl="1">
              <a:spcBef>
                <a:spcPct val="20000"/>
              </a:spcBef>
              <a:buFont typeface="Arial" panose="020B0604020202020204" pitchFamily="34" charset="0"/>
              <a:buChar char="•"/>
            </a:pPr>
            <a:r>
              <a:rPr lang="en-US" sz="1600" dirty="0" err="1">
                <a:solidFill>
                  <a:srgbClr val="000000"/>
                </a:solidFill>
                <a:latin typeface="Arial" charset="0"/>
                <a:cs typeface="Arial" charset="0"/>
              </a:rPr>
              <a:t>ePIC</a:t>
            </a:r>
            <a:r>
              <a:rPr lang="en-US" sz="1600" dirty="0">
                <a:solidFill>
                  <a:srgbClr val="000000"/>
                </a:solidFill>
                <a:latin typeface="Arial" charset="0"/>
                <a:cs typeface="Arial" charset="0"/>
              </a:rPr>
              <a:t> can detect </a:t>
            </a:r>
            <a:r>
              <a:rPr lang="en-US" sz="1600" baseline="30000" dirty="0">
                <a:solidFill>
                  <a:srgbClr val="000000"/>
                </a:solidFill>
                <a:latin typeface="Arial" charset="0"/>
                <a:cs typeface="Arial" charset="0"/>
              </a:rPr>
              <a:t>3</a:t>
            </a:r>
            <a:r>
              <a:rPr lang="en-US" sz="1600" dirty="0">
                <a:solidFill>
                  <a:srgbClr val="000000"/>
                </a:solidFill>
                <a:latin typeface="Arial" charset="0"/>
                <a:cs typeface="Arial" charset="0"/>
              </a:rPr>
              <a:t>He over a range in </a:t>
            </a:r>
            <a:r>
              <a:rPr lang="en-US" sz="1600" i="1" dirty="0">
                <a:solidFill>
                  <a:srgbClr val="000000"/>
                </a:solidFill>
                <a:latin typeface="Arial" charset="0"/>
                <a:cs typeface="Arial" charset="0"/>
              </a:rPr>
              <a:t>t</a:t>
            </a:r>
            <a:r>
              <a:rPr lang="en-US" sz="1600" dirty="0">
                <a:solidFill>
                  <a:srgbClr val="000000"/>
                </a:solidFill>
                <a:latin typeface="Arial" charset="0"/>
                <a:cs typeface="Arial" charset="0"/>
              </a:rPr>
              <a:t>, but a second focus would be essential for heavier light ions such as </a:t>
            </a:r>
            <a:r>
              <a:rPr lang="en-US" sz="1600" baseline="30000" dirty="0">
                <a:solidFill>
                  <a:srgbClr val="000000"/>
                </a:solidFill>
                <a:latin typeface="Arial" charset="0"/>
                <a:cs typeface="Arial" charset="0"/>
              </a:rPr>
              <a:t>4</a:t>
            </a:r>
            <a:r>
              <a:rPr lang="en-US" sz="1600" dirty="0">
                <a:solidFill>
                  <a:srgbClr val="000000"/>
                </a:solidFill>
                <a:latin typeface="Arial" charset="0"/>
                <a:cs typeface="Arial" charset="0"/>
              </a:rPr>
              <a:t>He and Li. (</a:t>
            </a:r>
            <a:r>
              <a:rPr lang="en-US" sz="1600" baseline="30000" dirty="0">
                <a:solidFill>
                  <a:srgbClr val="000000"/>
                </a:solidFill>
                <a:latin typeface="Arial" charset="0"/>
                <a:cs typeface="Arial" charset="0"/>
              </a:rPr>
              <a:t>6</a:t>
            </a:r>
            <a:r>
              <a:rPr lang="en-US" sz="1600" dirty="0">
                <a:solidFill>
                  <a:srgbClr val="000000"/>
                </a:solidFill>
                <a:latin typeface="Arial" charset="0"/>
                <a:cs typeface="Arial" charset="0"/>
              </a:rPr>
              <a:t>Li and </a:t>
            </a:r>
            <a:r>
              <a:rPr lang="en-US" sz="1600" baseline="30000" dirty="0">
                <a:solidFill>
                  <a:srgbClr val="000000"/>
                </a:solidFill>
                <a:latin typeface="Arial" charset="0"/>
                <a:cs typeface="Arial" charset="0"/>
              </a:rPr>
              <a:t>7</a:t>
            </a:r>
            <a:r>
              <a:rPr lang="en-US" sz="1600" dirty="0">
                <a:solidFill>
                  <a:srgbClr val="000000"/>
                </a:solidFill>
                <a:latin typeface="Arial" charset="0"/>
                <a:cs typeface="Arial" charset="0"/>
              </a:rPr>
              <a:t>Li could be polarized in the future).</a:t>
            </a:r>
          </a:p>
        </p:txBody>
      </p:sp>
      <p:sp>
        <p:nvSpPr>
          <p:cNvPr id="18" name="Content Placeholder 1">
            <a:extLst>
              <a:ext uri="{FF2B5EF4-FFF2-40B4-BE49-F238E27FC236}">
                <a16:creationId xmlns:a16="http://schemas.microsoft.com/office/drawing/2014/main" id="{AC45D2C7-9A7F-E685-EEA1-3FCC348B1D04}"/>
              </a:ext>
            </a:extLst>
          </p:cNvPr>
          <p:cNvSpPr txBox="1">
            <a:spLocks/>
          </p:cNvSpPr>
          <p:nvPr/>
        </p:nvSpPr>
        <p:spPr bwMode="auto">
          <a:xfrm>
            <a:off x="5293785" y="5339273"/>
            <a:ext cx="6178887" cy="102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1145" tIns="45575" rIns="91145" bIns="45575"/>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800" dirty="0">
                <a:latin typeface="Arial" charset="0"/>
                <a:cs typeface="Arial" charset="0"/>
              </a:rPr>
              <a:t>Incoherent events are separated by vetoing of breakup</a:t>
            </a:r>
          </a:p>
          <a:p>
            <a:pPr lvl="1">
              <a:spcBef>
                <a:spcPct val="20000"/>
              </a:spcBef>
              <a:buFont typeface="Arial" panose="020B0604020202020204" pitchFamily="34" charset="0"/>
              <a:buChar char="•"/>
            </a:pPr>
            <a:r>
              <a:rPr lang="en-US" sz="1600" dirty="0">
                <a:solidFill>
                  <a:srgbClr val="000000"/>
                </a:solidFill>
                <a:latin typeface="Arial" charset="0"/>
                <a:cs typeface="Arial" charset="0"/>
              </a:rPr>
              <a:t>Detection of neutrons, protons, and photons</a:t>
            </a:r>
          </a:p>
          <a:p>
            <a:pPr lvl="1">
              <a:spcBef>
                <a:spcPct val="20000"/>
              </a:spcBef>
              <a:buFont typeface="Arial" panose="020B0604020202020204" pitchFamily="34" charset="0"/>
              <a:buChar char="•"/>
            </a:pPr>
            <a:r>
              <a:rPr lang="en-US" sz="1600" dirty="0">
                <a:solidFill>
                  <a:srgbClr val="000000"/>
                </a:solidFill>
                <a:latin typeface="Arial" charset="0"/>
                <a:cs typeface="Arial" charset="0"/>
              </a:rPr>
              <a:t>With a 2</a:t>
            </a:r>
            <a:r>
              <a:rPr lang="en-US" sz="1600" baseline="30000" dirty="0">
                <a:solidFill>
                  <a:srgbClr val="000000"/>
                </a:solidFill>
                <a:latin typeface="Arial" charset="0"/>
                <a:cs typeface="Arial" charset="0"/>
              </a:rPr>
              <a:t>nd</a:t>
            </a:r>
            <a:r>
              <a:rPr lang="en-US" sz="1600" dirty="0">
                <a:solidFill>
                  <a:srgbClr val="000000"/>
                </a:solidFill>
                <a:latin typeface="Arial" charset="0"/>
                <a:cs typeface="Arial" charset="0"/>
              </a:rPr>
              <a:t> detector also light ions and nuclear fragments</a:t>
            </a:r>
          </a:p>
        </p:txBody>
      </p:sp>
      <p:pic>
        <p:nvPicPr>
          <p:cNvPr id="8" name="Picture 7">
            <a:extLst>
              <a:ext uri="{FF2B5EF4-FFF2-40B4-BE49-F238E27FC236}">
                <a16:creationId xmlns:a16="http://schemas.microsoft.com/office/drawing/2014/main" id="{92A20611-CD10-B7E3-5D4C-624A7D4D289B}"/>
              </a:ext>
            </a:extLst>
          </p:cNvPr>
          <p:cNvPicPr>
            <a:picLocks noChangeAspect="1"/>
          </p:cNvPicPr>
          <p:nvPr/>
        </p:nvPicPr>
        <p:blipFill>
          <a:blip r:embed="rId3"/>
          <a:stretch>
            <a:fillRect/>
          </a:stretch>
        </p:blipFill>
        <p:spPr>
          <a:xfrm>
            <a:off x="446204" y="1205812"/>
            <a:ext cx="4267200" cy="4790440"/>
          </a:xfrm>
          <a:prstGeom prst="rect">
            <a:avLst/>
          </a:prstGeom>
        </p:spPr>
      </p:pic>
      <p:sp>
        <p:nvSpPr>
          <p:cNvPr id="9" name="Rectangle 8">
            <a:extLst>
              <a:ext uri="{FF2B5EF4-FFF2-40B4-BE49-F238E27FC236}">
                <a16:creationId xmlns:a16="http://schemas.microsoft.com/office/drawing/2014/main" id="{6DC02185-EE6D-579B-434B-C69141D98C50}"/>
              </a:ext>
            </a:extLst>
          </p:cNvPr>
          <p:cNvSpPr/>
          <p:nvPr/>
        </p:nvSpPr>
        <p:spPr>
          <a:xfrm>
            <a:off x="1771240" y="1500733"/>
            <a:ext cx="1548793" cy="641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C92231E-FC28-88AB-DC6E-8B7FD0C50E30}"/>
              </a:ext>
            </a:extLst>
          </p:cNvPr>
          <p:cNvSpPr txBox="1"/>
          <p:nvPr/>
        </p:nvSpPr>
        <p:spPr>
          <a:xfrm>
            <a:off x="2684419" y="4468993"/>
            <a:ext cx="1883841" cy="953913"/>
          </a:xfrm>
          <a:prstGeom prst="rect">
            <a:avLst/>
          </a:prstGeom>
          <a:noFill/>
        </p:spPr>
        <p:txBody>
          <a:bodyPr wrap="square" lIns="91242" tIns="45624" rIns="91242" bIns="45624" rtlCol="0">
            <a:spAutoFit/>
          </a:bodyPr>
          <a:lstStyle/>
          <a:p>
            <a:pPr algn="ctr" defTabSz="456246"/>
            <a:r>
              <a:rPr lang="en-US" sz="1400" i="1" dirty="0">
                <a:solidFill>
                  <a:schemeClr val="accent1"/>
                </a:solidFill>
                <a:latin typeface="Arial" panose="020B0604020202020204" pitchFamily="34" charset="0"/>
                <a:cs typeface="Arial" panose="020B0604020202020204" pitchFamily="34" charset="0"/>
              </a:rPr>
              <a:t>1 fm</a:t>
            </a:r>
            <a:r>
              <a:rPr lang="en-US" sz="1400" i="1" baseline="30000" dirty="0">
                <a:solidFill>
                  <a:schemeClr val="accent1"/>
                </a:solidFill>
                <a:latin typeface="Arial" panose="020B0604020202020204" pitchFamily="34" charset="0"/>
                <a:cs typeface="Arial" panose="020B0604020202020204" pitchFamily="34" charset="0"/>
              </a:rPr>
              <a:t>-1</a:t>
            </a:r>
            <a:r>
              <a:rPr lang="en-US" sz="1400" i="1" dirty="0">
                <a:solidFill>
                  <a:schemeClr val="accent1"/>
                </a:solidFill>
                <a:latin typeface="Arial" panose="020B0604020202020204" pitchFamily="34" charset="0"/>
                <a:cs typeface="Arial" panose="020B0604020202020204" pitchFamily="34" charset="0"/>
              </a:rPr>
              <a:t> = 0.2 GeV</a:t>
            </a:r>
            <a:endParaRPr lang="en-US" sz="1400" i="1" baseline="30000" dirty="0">
              <a:solidFill>
                <a:schemeClr val="accent1"/>
              </a:solidFill>
              <a:latin typeface="Arial" panose="020B0604020202020204" pitchFamily="34" charset="0"/>
              <a:cs typeface="Arial" panose="020B0604020202020204" pitchFamily="34" charset="0"/>
            </a:endParaRPr>
          </a:p>
          <a:p>
            <a:pPr algn="ctr" defTabSz="456246"/>
            <a:r>
              <a:rPr lang="en-US" sz="1400" dirty="0">
                <a:solidFill>
                  <a:prstClr val="black"/>
                </a:solidFill>
                <a:latin typeface="Arial" panose="020B0604020202020204" pitchFamily="34" charset="0"/>
                <a:cs typeface="Arial" panose="020B0604020202020204" pitchFamily="34" charset="0"/>
              </a:rPr>
              <a:t>1 fm</a:t>
            </a:r>
            <a:r>
              <a:rPr lang="en-US" sz="1400" baseline="30000" dirty="0">
                <a:solidFill>
                  <a:prstClr val="black"/>
                </a:solidFill>
                <a:latin typeface="Arial" panose="020B0604020202020204" pitchFamily="34" charset="0"/>
                <a:cs typeface="Arial" panose="020B0604020202020204" pitchFamily="34" charset="0"/>
              </a:rPr>
              <a:t>-2</a:t>
            </a:r>
            <a:r>
              <a:rPr lang="en-US" sz="1400" dirty="0">
                <a:solidFill>
                  <a:prstClr val="black"/>
                </a:solidFill>
                <a:latin typeface="Arial" panose="020B0604020202020204" pitchFamily="34" charset="0"/>
                <a:cs typeface="Arial" panose="020B0604020202020204" pitchFamily="34" charset="0"/>
              </a:rPr>
              <a:t> = 0.04 GeV</a:t>
            </a:r>
            <a:r>
              <a:rPr lang="en-US" sz="1400" baseline="30000" dirty="0">
                <a:solidFill>
                  <a:prstClr val="black"/>
                </a:solidFill>
                <a:latin typeface="Arial" panose="020B0604020202020204" pitchFamily="34" charset="0"/>
                <a:cs typeface="Arial" panose="020B0604020202020204" pitchFamily="34" charset="0"/>
              </a:rPr>
              <a:t>2</a:t>
            </a:r>
          </a:p>
          <a:p>
            <a:pPr algn="ctr" defTabSz="456246"/>
            <a:r>
              <a:rPr lang="en-US" sz="1400" dirty="0">
                <a:solidFill>
                  <a:prstClr val="black"/>
                </a:solidFill>
                <a:latin typeface="Arial" panose="020B0604020202020204" pitchFamily="34" charset="0"/>
                <a:cs typeface="Arial" panose="020B0604020202020204" pitchFamily="34" charset="0"/>
              </a:rPr>
              <a:t>10 fm</a:t>
            </a:r>
            <a:r>
              <a:rPr lang="en-US" sz="1400" baseline="30000" dirty="0">
                <a:solidFill>
                  <a:prstClr val="black"/>
                </a:solidFill>
                <a:latin typeface="Arial" panose="020B0604020202020204" pitchFamily="34" charset="0"/>
                <a:cs typeface="Arial" panose="020B0604020202020204" pitchFamily="34" charset="0"/>
              </a:rPr>
              <a:t>-2</a:t>
            </a:r>
            <a:r>
              <a:rPr lang="en-US" sz="1400" dirty="0">
                <a:solidFill>
                  <a:prstClr val="black"/>
                </a:solidFill>
                <a:latin typeface="Arial" panose="020B0604020202020204" pitchFamily="34" charset="0"/>
                <a:cs typeface="Arial" panose="020B0604020202020204" pitchFamily="34" charset="0"/>
              </a:rPr>
              <a:t> = 0.4 GeV</a:t>
            </a:r>
            <a:r>
              <a:rPr lang="en-US" sz="1400" baseline="30000" dirty="0">
                <a:solidFill>
                  <a:prstClr val="black"/>
                </a:solidFill>
                <a:latin typeface="Arial" panose="020B0604020202020204" pitchFamily="34" charset="0"/>
                <a:cs typeface="Arial" panose="020B0604020202020204" pitchFamily="34" charset="0"/>
              </a:rPr>
              <a:t>2</a:t>
            </a:r>
          </a:p>
          <a:p>
            <a:pPr algn="ctr" defTabSz="456246"/>
            <a:r>
              <a:rPr lang="en-US" sz="1400" dirty="0">
                <a:solidFill>
                  <a:prstClr val="black"/>
                </a:solidFill>
                <a:latin typeface="Arial" panose="020B0604020202020204" pitchFamily="34" charset="0"/>
                <a:cs typeface="Arial" panose="020B0604020202020204" pitchFamily="34" charset="0"/>
              </a:rPr>
              <a:t>20 fm</a:t>
            </a:r>
            <a:r>
              <a:rPr lang="en-US" sz="1400" baseline="30000" dirty="0">
                <a:solidFill>
                  <a:prstClr val="black"/>
                </a:solidFill>
                <a:latin typeface="Arial" panose="020B0604020202020204" pitchFamily="34" charset="0"/>
                <a:cs typeface="Arial" panose="020B0604020202020204" pitchFamily="34" charset="0"/>
              </a:rPr>
              <a:t>-2</a:t>
            </a:r>
            <a:r>
              <a:rPr lang="en-US" sz="1400" dirty="0">
                <a:solidFill>
                  <a:prstClr val="black"/>
                </a:solidFill>
                <a:latin typeface="Arial" panose="020B0604020202020204" pitchFamily="34" charset="0"/>
                <a:cs typeface="Arial" panose="020B0604020202020204" pitchFamily="34" charset="0"/>
              </a:rPr>
              <a:t> = 0.8 GeV</a:t>
            </a:r>
            <a:r>
              <a:rPr lang="en-US" sz="1400" baseline="30000" dirty="0">
                <a:solidFill>
                  <a:prstClr val="black"/>
                </a:solidFill>
                <a:latin typeface="Arial" panose="020B0604020202020204" pitchFamily="34" charset="0"/>
                <a:cs typeface="Arial" panose="020B0604020202020204" pitchFamily="34" charset="0"/>
              </a:rPr>
              <a:t>2</a:t>
            </a:r>
          </a:p>
        </p:txBody>
      </p:sp>
      <p:sp>
        <p:nvSpPr>
          <p:cNvPr id="11" name="TextBox 10">
            <a:extLst>
              <a:ext uri="{FF2B5EF4-FFF2-40B4-BE49-F238E27FC236}">
                <a16:creationId xmlns:a16="http://schemas.microsoft.com/office/drawing/2014/main" id="{EB14304A-E1AC-4936-6DBB-7412E48983EF}"/>
              </a:ext>
            </a:extLst>
          </p:cNvPr>
          <p:cNvSpPr txBox="1"/>
          <p:nvPr/>
        </p:nvSpPr>
        <p:spPr>
          <a:xfrm>
            <a:off x="1217043" y="3485651"/>
            <a:ext cx="1006882" cy="461471"/>
          </a:xfrm>
          <a:prstGeom prst="rect">
            <a:avLst/>
          </a:prstGeom>
          <a:noFill/>
        </p:spPr>
        <p:txBody>
          <a:bodyPr wrap="square" lIns="91242" tIns="45624" rIns="91242" bIns="45624" rtlCol="0">
            <a:spAutoFit/>
          </a:bodyPr>
          <a:lstStyle/>
          <a:p>
            <a:pPr algn="ctr" defTabSz="456246"/>
            <a:r>
              <a:rPr lang="en-US" sz="2400" baseline="30000" dirty="0">
                <a:solidFill>
                  <a:prstClr val="black"/>
                </a:solidFill>
                <a:latin typeface="Arial" panose="020B0604020202020204" pitchFamily="34" charset="0"/>
                <a:cs typeface="Arial" panose="020B0604020202020204" pitchFamily="34" charset="0"/>
              </a:rPr>
              <a:t>4</a:t>
            </a:r>
            <a:r>
              <a:rPr lang="en-US" sz="2400" dirty="0">
                <a:solidFill>
                  <a:prstClr val="black"/>
                </a:solidFill>
                <a:latin typeface="Arial" panose="020B0604020202020204" pitchFamily="34" charset="0"/>
                <a:cs typeface="Arial" panose="020B0604020202020204" pitchFamily="34" charset="0"/>
              </a:rPr>
              <a:t>He</a:t>
            </a:r>
          </a:p>
        </p:txBody>
      </p:sp>
    </p:spTree>
    <p:extLst>
      <p:ext uri="{BB962C8B-B14F-4D97-AF65-F5344CB8AC3E}">
        <p14:creationId xmlns:p14="http://schemas.microsoft.com/office/powerpoint/2010/main" val="2625053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D97E2-473A-3E7B-CE47-2EC4F191C7E3}"/>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A7C8072C-CED1-0A5D-1885-03E3E2D21A09}"/>
              </a:ext>
            </a:extLst>
          </p:cNvPr>
          <p:cNvPicPr>
            <a:picLocks noChangeAspect="1"/>
          </p:cNvPicPr>
          <p:nvPr/>
        </p:nvPicPr>
        <p:blipFill>
          <a:blip r:embed="rId2"/>
          <a:stretch>
            <a:fillRect/>
          </a:stretch>
        </p:blipFill>
        <p:spPr>
          <a:xfrm>
            <a:off x="6387548" y="4974601"/>
            <a:ext cx="3238500" cy="1619250"/>
          </a:xfrm>
          <a:prstGeom prst="rect">
            <a:avLst/>
          </a:prstGeom>
        </p:spPr>
      </p:pic>
      <p:sp>
        <p:nvSpPr>
          <p:cNvPr id="24" name="Slide Number Placeholder 2">
            <a:extLst>
              <a:ext uri="{FF2B5EF4-FFF2-40B4-BE49-F238E27FC236}">
                <a16:creationId xmlns:a16="http://schemas.microsoft.com/office/drawing/2014/main" id="{6187F2A2-6E71-FB8A-0903-8F8C0D565D8B}"/>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8</a:t>
            </a:fld>
            <a:endParaRPr lang="en-US" dirty="0"/>
          </a:p>
        </p:txBody>
      </p:sp>
      <p:pic>
        <p:nvPicPr>
          <p:cNvPr id="16" name="Picture 15" descr="beam_size">
            <a:extLst>
              <a:ext uri="{FF2B5EF4-FFF2-40B4-BE49-F238E27FC236}">
                <a16:creationId xmlns:a16="http://schemas.microsoft.com/office/drawing/2014/main" id="{5E637CB6-A47E-8420-3BE9-283B979981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868" y="951416"/>
            <a:ext cx="6849638" cy="362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Straight Arrow Connector 34">
            <a:extLst>
              <a:ext uri="{FF2B5EF4-FFF2-40B4-BE49-F238E27FC236}">
                <a16:creationId xmlns:a16="http://schemas.microsoft.com/office/drawing/2014/main" id="{4FACC9E1-2926-6905-618F-5F295E8DEF54}"/>
              </a:ext>
            </a:extLst>
          </p:cNvPr>
          <p:cNvCxnSpPr>
            <a:cxnSpLocks/>
          </p:cNvCxnSpPr>
          <p:nvPr/>
        </p:nvCxnSpPr>
        <p:spPr>
          <a:xfrm>
            <a:off x="9246228" y="2762145"/>
            <a:ext cx="0" cy="211637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CF504A88-9BD9-E485-7092-7E7CBD3349AC}"/>
              </a:ext>
            </a:extLst>
          </p:cNvPr>
          <p:cNvCxnSpPr>
            <a:cxnSpLocks/>
          </p:cNvCxnSpPr>
          <p:nvPr/>
        </p:nvCxnSpPr>
        <p:spPr>
          <a:xfrm>
            <a:off x="6493563" y="4308560"/>
            <a:ext cx="0" cy="196827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A7FE317-1AA8-30C9-A2BF-C344AF3064C8}"/>
              </a:ext>
            </a:extLst>
          </p:cNvPr>
          <p:cNvSpPr/>
          <p:nvPr/>
        </p:nvSpPr>
        <p:spPr>
          <a:xfrm>
            <a:off x="6440556" y="3347115"/>
            <a:ext cx="2873829" cy="276999"/>
          </a:xfrm>
          <a:prstGeom prst="rect">
            <a:avLst/>
          </a:prstGeom>
        </p:spPr>
        <p:txBody>
          <a:bodyPr wrap="square">
            <a:spAutoFit/>
          </a:bodyPr>
          <a:lstStyle/>
          <a:p>
            <a:r>
              <a:rPr lang="en-US" sz="1200" b="1" dirty="0">
                <a:solidFill>
                  <a:schemeClr val="accent1"/>
                </a:solidFill>
                <a:latin typeface="Helvetica" pitchFamily="2" charset="0"/>
              </a:rPr>
              <a:t>Trajectory in the dispersive (x) plane</a:t>
            </a:r>
            <a:endParaRPr lang="en-US" sz="1200" b="1" dirty="0">
              <a:solidFill>
                <a:schemeClr val="accent1"/>
              </a:solidFill>
            </a:endParaRPr>
          </a:p>
        </p:txBody>
      </p:sp>
      <p:sp>
        <p:nvSpPr>
          <p:cNvPr id="2" name="Text Box 1">
            <a:extLst>
              <a:ext uri="{FF2B5EF4-FFF2-40B4-BE49-F238E27FC236}">
                <a16:creationId xmlns:a16="http://schemas.microsoft.com/office/drawing/2014/main" id="{F1D9E630-F47F-C919-FCB1-49BE9C7D0696}"/>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How the second focus works (older optics)</a:t>
            </a:r>
          </a:p>
        </p:txBody>
      </p:sp>
      <p:sp>
        <p:nvSpPr>
          <p:cNvPr id="4" name="Content Placeholder 1">
            <a:extLst>
              <a:ext uri="{FF2B5EF4-FFF2-40B4-BE49-F238E27FC236}">
                <a16:creationId xmlns:a16="http://schemas.microsoft.com/office/drawing/2014/main" id="{C026CAF5-8A97-72C7-3CA4-F84B99B9E2A1}"/>
              </a:ext>
            </a:extLst>
          </p:cNvPr>
          <p:cNvSpPr txBox="1">
            <a:spLocks/>
          </p:cNvSpPr>
          <p:nvPr/>
        </p:nvSpPr>
        <p:spPr bwMode="auto">
          <a:xfrm>
            <a:off x="184224" y="3934951"/>
            <a:ext cx="5514207" cy="196827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800" dirty="0">
                <a:latin typeface="Arial" charset="0"/>
                <a:cs typeface="Arial" charset="0"/>
              </a:rPr>
              <a:t>A particle (</a:t>
            </a:r>
            <a:r>
              <a:rPr lang="en-US" sz="1800" dirty="0">
                <a:solidFill>
                  <a:srgbClr val="0070C0"/>
                </a:solidFill>
                <a:latin typeface="Arial" charset="0"/>
                <a:cs typeface="Arial" charset="0"/>
              </a:rPr>
              <a:t>blue</a:t>
            </a:r>
            <a:r>
              <a:rPr lang="en-US" sz="1800" dirty="0">
                <a:latin typeface="Arial" charset="0"/>
                <a:cs typeface="Arial" charset="0"/>
              </a:rPr>
              <a:t>) initially scattered at 0 degrees (</a:t>
            </a:r>
            <a:r>
              <a:rPr lang="en-US" sz="1800" dirty="0" err="1">
                <a:latin typeface="Arial" charset="0"/>
                <a:cs typeface="Arial" charset="0"/>
              </a:rPr>
              <a:t>p</a:t>
            </a:r>
            <a:r>
              <a:rPr lang="en-US" sz="1800" baseline="-25000" dirty="0" err="1">
                <a:latin typeface="Arial" charset="0"/>
                <a:cs typeface="Arial" charset="0"/>
              </a:rPr>
              <a:t>T</a:t>
            </a:r>
            <a:r>
              <a:rPr lang="en-US" sz="1800" dirty="0">
                <a:latin typeface="Arial" charset="0"/>
                <a:cs typeface="Arial" charset="0"/>
              </a:rPr>
              <a:t> = 0) briefly emerges from the beam at the second focus about 40 m downstream where it can be detected </a:t>
            </a:r>
          </a:p>
          <a:p>
            <a:pPr lvl="1">
              <a:spcBef>
                <a:spcPct val="20000"/>
              </a:spcBef>
              <a:buFont typeface="Arial" panose="020B0604020202020204" pitchFamily="34" charset="0"/>
              <a:buChar char="•"/>
            </a:pPr>
            <a:r>
              <a:rPr lang="en-US" sz="1600" dirty="0">
                <a:latin typeface="Arial" charset="0"/>
                <a:cs typeface="Arial" charset="0"/>
              </a:rPr>
              <a:t>Compare trajectory with horizontal (red) beam size</a:t>
            </a:r>
          </a:p>
          <a:p>
            <a:pPr lvl="1">
              <a:spcBef>
                <a:spcPct val="20000"/>
              </a:spcBef>
              <a:buFont typeface="Arial" panose="020B0604020202020204" pitchFamily="34" charset="0"/>
              <a:buChar char="•"/>
            </a:pPr>
            <a:r>
              <a:rPr lang="en-US" sz="1600" dirty="0">
                <a:latin typeface="Arial" charset="0"/>
                <a:cs typeface="Arial" charset="0"/>
              </a:rPr>
              <a:t>Particles with </a:t>
            </a:r>
            <a:r>
              <a:rPr lang="en-US" sz="1600" dirty="0" err="1">
                <a:latin typeface="Arial" charset="0"/>
                <a:cs typeface="Arial" charset="0"/>
              </a:rPr>
              <a:t>p</a:t>
            </a:r>
            <a:r>
              <a:rPr lang="en-US" sz="1600" baseline="-25000" dirty="0" err="1">
                <a:latin typeface="Arial" charset="0"/>
                <a:cs typeface="Arial" charset="0"/>
              </a:rPr>
              <a:t>T</a:t>
            </a:r>
            <a:r>
              <a:rPr lang="en-US" sz="1600" dirty="0">
                <a:latin typeface="Arial" charset="0"/>
                <a:cs typeface="Arial" charset="0"/>
              </a:rPr>
              <a:t> &gt; 0 emerge earlier</a:t>
            </a:r>
          </a:p>
        </p:txBody>
      </p:sp>
      <p:sp>
        <p:nvSpPr>
          <p:cNvPr id="7" name="Content Placeholder 1">
            <a:extLst>
              <a:ext uri="{FF2B5EF4-FFF2-40B4-BE49-F238E27FC236}">
                <a16:creationId xmlns:a16="http://schemas.microsoft.com/office/drawing/2014/main" id="{B4A9A5E5-0A01-EA08-674E-84F17101ECA3}"/>
              </a:ext>
            </a:extLst>
          </p:cNvPr>
          <p:cNvSpPr txBox="1">
            <a:spLocks/>
          </p:cNvSpPr>
          <p:nvPr/>
        </p:nvSpPr>
        <p:spPr bwMode="auto">
          <a:xfrm>
            <a:off x="184224" y="1642906"/>
            <a:ext cx="4807181" cy="159091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800" dirty="0">
                <a:latin typeface="Arial" charset="0"/>
                <a:cs typeface="Arial" charset="0"/>
              </a:rPr>
              <a:t>Idea: make the beam small at the location where the transverse displacement of scattered particles is the greatest </a:t>
            </a:r>
          </a:p>
          <a:p>
            <a:pPr lvl="1">
              <a:spcBef>
                <a:spcPct val="20000"/>
              </a:spcBef>
              <a:buFont typeface="Arial" panose="020B0604020202020204" pitchFamily="34" charset="0"/>
              <a:buChar char="•"/>
            </a:pPr>
            <a:r>
              <a:rPr lang="en-US" sz="1600" dirty="0">
                <a:latin typeface="Arial" charset="0"/>
                <a:cs typeface="Arial" charset="0"/>
              </a:rPr>
              <a:t>Displacement: </a:t>
            </a:r>
            <a:r>
              <a:rPr lang="en-US" sz="1600" dirty="0" err="1">
                <a:latin typeface="Arial" charset="0"/>
                <a:cs typeface="Arial" charset="0"/>
              </a:rPr>
              <a:t>dr</a:t>
            </a:r>
            <a:r>
              <a:rPr lang="en-US" sz="1600" dirty="0">
                <a:latin typeface="Arial" charset="0"/>
                <a:cs typeface="Arial" charset="0"/>
              </a:rPr>
              <a:t> = dispersion * </a:t>
            </a:r>
            <a:r>
              <a:rPr lang="en-US" sz="1600" dirty="0" err="1">
                <a:latin typeface="Arial" charset="0"/>
                <a:cs typeface="Arial" charset="0"/>
              </a:rPr>
              <a:t>dp</a:t>
            </a:r>
            <a:r>
              <a:rPr lang="en-US" sz="1600" dirty="0">
                <a:latin typeface="Arial" charset="0"/>
                <a:cs typeface="Arial" charset="0"/>
              </a:rPr>
              <a:t>/p</a:t>
            </a:r>
          </a:p>
          <a:p>
            <a:pPr lvl="1">
              <a:spcBef>
                <a:spcPct val="20000"/>
              </a:spcBef>
              <a:buFont typeface="Arial" panose="020B0604020202020204" pitchFamily="34" charset="0"/>
              <a:buChar char="•"/>
            </a:pPr>
            <a:r>
              <a:rPr lang="en-US" sz="1600" dirty="0">
                <a:latin typeface="Arial" charset="0"/>
                <a:cs typeface="Arial" charset="0"/>
              </a:rPr>
              <a:t>In DIS, </a:t>
            </a:r>
            <a:r>
              <a:rPr lang="en-US" sz="1600" dirty="0" err="1">
                <a:latin typeface="Arial" charset="0"/>
                <a:cs typeface="Arial" charset="0"/>
              </a:rPr>
              <a:t>dp</a:t>
            </a:r>
            <a:r>
              <a:rPr lang="en-US" sz="1600" dirty="0">
                <a:latin typeface="Arial" charset="0"/>
                <a:cs typeface="Arial" charset="0"/>
              </a:rPr>
              <a:t>/p ~ </a:t>
            </a:r>
            <a:r>
              <a:rPr lang="en-US" sz="1600" dirty="0" err="1">
                <a:latin typeface="Arial" charset="0"/>
                <a:cs typeface="Arial" charset="0"/>
              </a:rPr>
              <a:t>x</a:t>
            </a:r>
            <a:r>
              <a:rPr lang="en-US" sz="1600" baseline="-25000" dirty="0" err="1">
                <a:latin typeface="Arial" charset="0"/>
                <a:cs typeface="Arial" charset="0"/>
              </a:rPr>
              <a:t>B</a:t>
            </a:r>
            <a:endParaRPr lang="en-US" sz="1600" baseline="-25000" dirty="0">
              <a:latin typeface="Arial" charset="0"/>
              <a:cs typeface="Arial" charset="0"/>
            </a:endParaRPr>
          </a:p>
        </p:txBody>
      </p:sp>
    </p:spTree>
    <p:extLst>
      <p:ext uri="{BB962C8B-B14F-4D97-AF65-F5344CB8AC3E}">
        <p14:creationId xmlns:p14="http://schemas.microsoft.com/office/powerpoint/2010/main" val="2738737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9FB3-C2EE-854B-02EF-2B918640AD5E}"/>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C5D4C13-5B77-0C5D-E51C-F5770947D209}"/>
              </a:ext>
            </a:extLst>
          </p:cNvPr>
          <p:cNvPicPr>
            <a:picLocks/>
          </p:cNvPicPr>
          <p:nvPr/>
        </p:nvPicPr>
        <p:blipFill>
          <a:blip r:embed="rId2"/>
          <a:stretch>
            <a:fillRect/>
          </a:stretch>
        </p:blipFill>
        <p:spPr>
          <a:xfrm>
            <a:off x="376272" y="1039497"/>
            <a:ext cx="5577840" cy="4315968"/>
          </a:xfrm>
          <a:prstGeom prst="rect">
            <a:avLst/>
          </a:prstGeom>
        </p:spPr>
      </p:pic>
      <p:sp>
        <p:nvSpPr>
          <p:cNvPr id="7" name="Slide Number Placeholder 2">
            <a:extLst>
              <a:ext uri="{FF2B5EF4-FFF2-40B4-BE49-F238E27FC236}">
                <a16:creationId xmlns:a16="http://schemas.microsoft.com/office/drawing/2014/main" id="{158A2464-B834-76B7-193E-E750F8A59E1F}"/>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9</a:t>
            </a:fld>
            <a:endParaRPr lang="en-US" dirty="0"/>
          </a:p>
        </p:txBody>
      </p:sp>
      <p:sp>
        <p:nvSpPr>
          <p:cNvPr id="2" name="Text Box 1">
            <a:extLst>
              <a:ext uri="{FF2B5EF4-FFF2-40B4-BE49-F238E27FC236}">
                <a16:creationId xmlns:a16="http://schemas.microsoft.com/office/drawing/2014/main" id="{95EA1214-CB20-D386-ED73-4059B24AA894}"/>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New ion optics for forward detection with a second focus in IR12 </a:t>
            </a:r>
          </a:p>
        </p:txBody>
      </p:sp>
      <p:sp>
        <p:nvSpPr>
          <p:cNvPr id="21" name="Rectangle 20">
            <a:extLst>
              <a:ext uri="{FF2B5EF4-FFF2-40B4-BE49-F238E27FC236}">
                <a16:creationId xmlns:a16="http://schemas.microsoft.com/office/drawing/2014/main" id="{0E4137A5-C720-A0DA-F745-75E55D85E736}"/>
              </a:ext>
            </a:extLst>
          </p:cNvPr>
          <p:cNvSpPr/>
          <p:nvPr/>
        </p:nvSpPr>
        <p:spPr>
          <a:xfrm>
            <a:off x="4286496" y="4230823"/>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22" name="Rectangle 21">
            <a:extLst>
              <a:ext uri="{FF2B5EF4-FFF2-40B4-BE49-F238E27FC236}">
                <a16:creationId xmlns:a16="http://schemas.microsoft.com/office/drawing/2014/main" id="{D71EE484-8668-CBED-3EEE-90DC7B3F740F}"/>
              </a:ext>
            </a:extLst>
          </p:cNvPr>
          <p:cNvSpPr/>
          <p:nvPr/>
        </p:nvSpPr>
        <p:spPr>
          <a:xfrm>
            <a:off x="3305759" y="1726170"/>
            <a:ext cx="1004139" cy="461665"/>
          </a:xfrm>
          <a:prstGeom prst="rect">
            <a:avLst/>
          </a:prstGeom>
        </p:spPr>
        <p:txBody>
          <a:bodyPr wrap="square">
            <a:spAutoFit/>
          </a:bodyPr>
          <a:lstStyle/>
          <a:p>
            <a:pPr algn="ctr"/>
            <a:r>
              <a:rPr lang="en-US" sz="1200" dirty="0">
                <a:solidFill>
                  <a:srgbClr val="00B050"/>
                </a:solidFill>
                <a:latin typeface="Helvetica" pitchFamily="2" charset="0"/>
              </a:rPr>
              <a:t>(horizontal) dispersion</a:t>
            </a:r>
            <a:endParaRPr lang="en-US" sz="1200" dirty="0">
              <a:solidFill>
                <a:srgbClr val="00B050"/>
              </a:solidFill>
            </a:endParaRPr>
          </a:p>
        </p:txBody>
      </p:sp>
      <p:pic>
        <p:nvPicPr>
          <p:cNvPr id="3" name="Picture 2">
            <a:extLst>
              <a:ext uri="{FF2B5EF4-FFF2-40B4-BE49-F238E27FC236}">
                <a16:creationId xmlns:a16="http://schemas.microsoft.com/office/drawing/2014/main" id="{3D9218BF-8641-3EAA-370D-9F6D9DF387B9}"/>
              </a:ext>
            </a:extLst>
          </p:cNvPr>
          <p:cNvPicPr>
            <a:picLocks noChangeAspect="1"/>
          </p:cNvPicPr>
          <p:nvPr/>
        </p:nvPicPr>
        <p:blipFill>
          <a:blip r:embed="rId3"/>
          <a:stretch>
            <a:fillRect/>
          </a:stretch>
        </p:blipFill>
        <p:spPr>
          <a:xfrm>
            <a:off x="1152180" y="5475362"/>
            <a:ext cx="7772400" cy="986431"/>
          </a:xfrm>
          <a:prstGeom prst="rect">
            <a:avLst/>
          </a:prstGeom>
        </p:spPr>
      </p:pic>
      <p:sp>
        <p:nvSpPr>
          <p:cNvPr id="4" name="Rectangle 3">
            <a:extLst>
              <a:ext uri="{FF2B5EF4-FFF2-40B4-BE49-F238E27FC236}">
                <a16:creationId xmlns:a16="http://schemas.microsoft.com/office/drawing/2014/main" id="{0FB50C0D-B646-65CD-E6CE-2D371C8B9921}"/>
              </a:ext>
            </a:extLst>
          </p:cNvPr>
          <p:cNvSpPr/>
          <p:nvPr/>
        </p:nvSpPr>
        <p:spPr>
          <a:xfrm>
            <a:off x="1052958" y="5440810"/>
            <a:ext cx="808896" cy="461665"/>
          </a:xfrm>
          <a:prstGeom prst="rect">
            <a:avLst/>
          </a:prstGeom>
        </p:spPr>
        <p:txBody>
          <a:bodyPr wrap="square">
            <a:spAutoFit/>
          </a:bodyPr>
          <a:lstStyle/>
          <a:p>
            <a:pPr algn="ctr"/>
            <a:r>
              <a:rPr lang="en-US" sz="1200" dirty="0">
                <a:latin typeface="Helvetica" pitchFamily="2" charset="0"/>
              </a:rPr>
              <a:t>detector solenoid</a:t>
            </a:r>
            <a:endParaRPr lang="en-US" sz="1200" dirty="0"/>
          </a:p>
        </p:txBody>
      </p:sp>
      <p:sp>
        <p:nvSpPr>
          <p:cNvPr id="5" name="Rectangle 4">
            <a:extLst>
              <a:ext uri="{FF2B5EF4-FFF2-40B4-BE49-F238E27FC236}">
                <a16:creationId xmlns:a16="http://schemas.microsoft.com/office/drawing/2014/main" id="{A3191976-5F77-89AF-15CD-5392472740AD}"/>
              </a:ext>
            </a:extLst>
          </p:cNvPr>
          <p:cNvSpPr/>
          <p:nvPr/>
        </p:nvSpPr>
        <p:spPr>
          <a:xfrm>
            <a:off x="7883738" y="5863189"/>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6" name="Rectangle 5">
            <a:extLst>
              <a:ext uri="{FF2B5EF4-FFF2-40B4-BE49-F238E27FC236}">
                <a16:creationId xmlns:a16="http://schemas.microsoft.com/office/drawing/2014/main" id="{C77FCB56-7879-F2DA-0179-213CDAE20B2C}"/>
              </a:ext>
            </a:extLst>
          </p:cNvPr>
          <p:cNvSpPr/>
          <p:nvPr/>
        </p:nvSpPr>
        <p:spPr>
          <a:xfrm>
            <a:off x="2568020" y="6255340"/>
            <a:ext cx="1359212" cy="461665"/>
          </a:xfrm>
          <a:prstGeom prst="rect">
            <a:avLst/>
          </a:prstGeom>
        </p:spPr>
        <p:txBody>
          <a:bodyPr wrap="square">
            <a:spAutoFit/>
          </a:bodyPr>
          <a:lstStyle/>
          <a:p>
            <a:pPr algn="ctr"/>
            <a:r>
              <a:rPr lang="en-US" sz="1200" dirty="0">
                <a:latin typeface="Helvetica" pitchFamily="2" charset="0"/>
              </a:rPr>
              <a:t>FFQ: final-focus quadrupoles</a:t>
            </a:r>
            <a:endParaRPr lang="en-US" sz="1200" dirty="0"/>
          </a:p>
        </p:txBody>
      </p:sp>
      <p:sp>
        <p:nvSpPr>
          <p:cNvPr id="8" name="Rectangle 7">
            <a:extLst>
              <a:ext uri="{FF2B5EF4-FFF2-40B4-BE49-F238E27FC236}">
                <a16:creationId xmlns:a16="http://schemas.microsoft.com/office/drawing/2014/main" id="{ED301C00-B21B-C565-DD21-B10511661AF4}"/>
              </a:ext>
            </a:extLst>
          </p:cNvPr>
          <p:cNvSpPr/>
          <p:nvPr/>
        </p:nvSpPr>
        <p:spPr>
          <a:xfrm>
            <a:off x="5297562" y="6034680"/>
            <a:ext cx="1521878" cy="461665"/>
          </a:xfrm>
          <a:prstGeom prst="rect">
            <a:avLst/>
          </a:prstGeom>
        </p:spPr>
        <p:txBody>
          <a:bodyPr wrap="square">
            <a:spAutoFit/>
          </a:bodyPr>
          <a:lstStyle/>
          <a:p>
            <a:pPr algn="ctr"/>
            <a:r>
              <a:rPr lang="en-US" sz="1200" dirty="0">
                <a:latin typeface="Helvetica" pitchFamily="2" charset="0"/>
              </a:rPr>
              <a:t>off-momentum detectors</a:t>
            </a:r>
            <a:endParaRPr lang="en-US" sz="1200" dirty="0"/>
          </a:p>
        </p:txBody>
      </p:sp>
      <p:sp>
        <p:nvSpPr>
          <p:cNvPr id="13" name="Rectangle 12">
            <a:extLst>
              <a:ext uri="{FF2B5EF4-FFF2-40B4-BE49-F238E27FC236}">
                <a16:creationId xmlns:a16="http://schemas.microsoft.com/office/drawing/2014/main" id="{2A85DD54-9993-6584-6245-DCC55EFA2DE7}"/>
              </a:ext>
            </a:extLst>
          </p:cNvPr>
          <p:cNvSpPr/>
          <p:nvPr/>
        </p:nvSpPr>
        <p:spPr>
          <a:xfrm>
            <a:off x="2007968" y="5608587"/>
            <a:ext cx="823396" cy="276999"/>
          </a:xfrm>
          <a:prstGeom prst="rect">
            <a:avLst/>
          </a:prstGeom>
        </p:spPr>
        <p:txBody>
          <a:bodyPr wrap="square">
            <a:spAutoFit/>
          </a:bodyPr>
          <a:lstStyle/>
          <a:p>
            <a:pPr algn="ctr"/>
            <a:r>
              <a:rPr lang="en-US" sz="1200" dirty="0">
                <a:latin typeface="Helvetica" pitchFamily="2" charset="0"/>
              </a:rPr>
              <a:t>B0 dipole</a:t>
            </a:r>
            <a:endParaRPr lang="en-US" sz="1200" dirty="0"/>
          </a:p>
        </p:txBody>
      </p:sp>
      <p:sp>
        <p:nvSpPr>
          <p:cNvPr id="14" name="Rectangle 13">
            <a:extLst>
              <a:ext uri="{FF2B5EF4-FFF2-40B4-BE49-F238E27FC236}">
                <a16:creationId xmlns:a16="http://schemas.microsoft.com/office/drawing/2014/main" id="{E8CED538-F4A4-073A-C70A-03C906AE7F2F}"/>
              </a:ext>
            </a:extLst>
          </p:cNvPr>
          <p:cNvSpPr/>
          <p:nvPr/>
        </p:nvSpPr>
        <p:spPr>
          <a:xfrm>
            <a:off x="3807829" y="5540342"/>
            <a:ext cx="823396" cy="276999"/>
          </a:xfrm>
          <a:prstGeom prst="rect">
            <a:avLst/>
          </a:prstGeom>
        </p:spPr>
        <p:txBody>
          <a:bodyPr wrap="square">
            <a:spAutoFit/>
          </a:bodyPr>
          <a:lstStyle/>
          <a:p>
            <a:pPr algn="ctr"/>
            <a:r>
              <a:rPr lang="en-US" sz="1200" dirty="0">
                <a:latin typeface="Helvetica" pitchFamily="2" charset="0"/>
              </a:rPr>
              <a:t>B1 dipole</a:t>
            </a:r>
            <a:endParaRPr lang="en-US" sz="1200" dirty="0"/>
          </a:p>
        </p:txBody>
      </p:sp>
      <p:sp>
        <p:nvSpPr>
          <p:cNvPr id="11" name="Content Placeholder 1">
            <a:extLst>
              <a:ext uri="{FF2B5EF4-FFF2-40B4-BE49-F238E27FC236}">
                <a16:creationId xmlns:a16="http://schemas.microsoft.com/office/drawing/2014/main" id="{986A8BD9-6A5D-7CDC-E68C-97828B05A793}"/>
              </a:ext>
            </a:extLst>
          </p:cNvPr>
          <p:cNvSpPr txBox="1">
            <a:spLocks/>
          </p:cNvSpPr>
          <p:nvPr/>
        </p:nvSpPr>
        <p:spPr bwMode="auto">
          <a:xfrm>
            <a:off x="6628915" y="2727241"/>
            <a:ext cx="5051455" cy="107261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600" dirty="0">
                <a:latin typeface="Arial" charset="0"/>
                <a:cs typeface="Arial" charset="0"/>
              </a:rPr>
              <a:t>It was then quickly adapted by V. Morozov for IR8 of the EIC @ BNL before moving from </a:t>
            </a:r>
            <a:r>
              <a:rPr lang="en-US" sz="1600" dirty="0" err="1">
                <a:latin typeface="Arial" charset="0"/>
                <a:cs typeface="Arial" charset="0"/>
              </a:rPr>
              <a:t>JLab</a:t>
            </a:r>
            <a:r>
              <a:rPr lang="en-US" sz="1600" dirty="0">
                <a:latin typeface="Arial" charset="0"/>
                <a:cs typeface="Arial" charset="0"/>
              </a:rPr>
              <a:t> to ORNL. Then the design was prematurely frozen.</a:t>
            </a:r>
          </a:p>
          <a:p>
            <a:pPr lvl="1">
              <a:spcBef>
                <a:spcPct val="20000"/>
              </a:spcBef>
              <a:buFont typeface="Arial" panose="020B0604020202020204" pitchFamily="34" charset="0"/>
              <a:buChar char="•"/>
            </a:pPr>
            <a:endParaRPr lang="en-US" sz="1600" dirty="0">
              <a:latin typeface="Arial" charset="0"/>
              <a:cs typeface="Arial" charset="0"/>
            </a:endParaRPr>
          </a:p>
        </p:txBody>
      </p:sp>
      <p:sp>
        <p:nvSpPr>
          <p:cNvPr id="15" name="Content Placeholder 1">
            <a:extLst>
              <a:ext uri="{FF2B5EF4-FFF2-40B4-BE49-F238E27FC236}">
                <a16:creationId xmlns:a16="http://schemas.microsoft.com/office/drawing/2014/main" id="{472FA216-0382-F31E-8827-52643FF5D0B6}"/>
              </a:ext>
            </a:extLst>
          </p:cNvPr>
          <p:cNvSpPr txBox="1">
            <a:spLocks/>
          </p:cNvSpPr>
          <p:nvPr/>
        </p:nvSpPr>
        <p:spPr bwMode="auto">
          <a:xfrm>
            <a:off x="6638647" y="1297031"/>
            <a:ext cx="4809641" cy="110254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600" dirty="0">
                <a:latin typeface="Arial" charset="0"/>
                <a:cs typeface="Arial" charset="0"/>
              </a:rPr>
              <a:t>An IR featuring the the novel idea of having a second focus to enhance the forward detection was originally developed for the </a:t>
            </a:r>
            <a:r>
              <a:rPr lang="en-US" sz="1600" dirty="0" err="1">
                <a:latin typeface="Arial" charset="0"/>
                <a:cs typeface="Arial" charset="0"/>
              </a:rPr>
              <a:t>JLab</a:t>
            </a:r>
            <a:r>
              <a:rPr lang="en-US" sz="1600" dirty="0">
                <a:latin typeface="Arial" charset="0"/>
                <a:cs typeface="Arial" charset="0"/>
              </a:rPr>
              <a:t> version of the EIC by V. Morozov and PNT.</a:t>
            </a:r>
          </a:p>
          <a:p>
            <a:pPr lvl="1">
              <a:spcBef>
                <a:spcPct val="20000"/>
              </a:spcBef>
              <a:buFont typeface="Arial" panose="020B0604020202020204" pitchFamily="34" charset="0"/>
              <a:buChar char="•"/>
            </a:pPr>
            <a:endParaRPr lang="en-US" sz="1600" dirty="0">
              <a:latin typeface="Arial" charset="0"/>
              <a:cs typeface="Arial" charset="0"/>
            </a:endParaRPr>
          </a:p>
        </p:txBody>
      </p:sp>
      <p:sp>
        <p:nvSpPr>
          <p:cNvPr id="16" name="Content Placeholder 1">
            <a:extLst>
              <a:ext uri="{FF2B5EF4-FFF2-40B4-BE49-F238E27FC236}">
                <a16:creationId xmlns:a16="http://schemas.microsoft.com/office/drawing/2014/main" id="{975A5533-2D1D-C61B-C965-CAB713CBCCC1}"/>
              </a:ext>
            </a:extLst>
          </p:cNvPr>
          <p:cNvSpPr txBox="1">
            <a:spLocks/>
          </p:cNvSpPr>
          <p:nvPr/>
        </p:nvSpPr>
        <p:spPr bwMode="auto">
          <a:xfrm>
            <a:off x="6638647" y="3871428"/>
            <a:ext cx="5313867" cy="107261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600" dirty="0">
                <a:latin typeface="Arial" charset="0"/>
                <a:cs typeface="Arial" charset="0"/>
              </a:rPr>
              <a:t>As part of the EIC UG D2 WG activities, an updated design of the forward ion optics for IR12 is now ready to be implemented in the simulation tools for a 2</a:t>
            </a:r>
            <a:r>
              <a:rPr lang="en-US" sz="1600" baseline="30000" dirty="0">
                <a:latin typeface="Arial" charset="0"/>
                <a:cs typeface="Arial" charset="0"/>
              </a:rPr>
              <a:t>nd</a:t>
            </a:r>
            <a:r>
              <a:rPr lang="en-US" sz="1600" dirty="0">
                <a:latin typeface="Arial" charset="0"/>
                <a:cs typeface="Arial" charset="0"/>
              </a:rPr>
              <a:t> detector that the WG is developing.</a:t>
            </a:r>
          </a:p>
          <a:p>
            <a:pPr lvl="1">
              <a:spcBef>
                <a:spcPct val="20000"/>
              </a:spcBef>
              <a:buFont typeface="Arial" panose="020B0604020202020204" pitchFamily="34" charset="0"/>
              <a:buChar char="•"/>
            </a:pPr>
            <a:endParaRPr lang="en-US" sz="1600" dirty="0">
              <a:latin typeface="Arial" charset="0"/>
              <a:cs typeface="Arial" charset="0"/>
            </a:endParaRPr>
          </a:p>
        </p:txBody>
      </p:sp>
      <p:sp>
        <p:nvSpPr>
          <p:cNvPr id="9" name="Rectangle 8">
            <a:extLst>
              <a:ext uri="{FF2B5EF4-FFF2-40B4-BE49-F238E27FC236}">
                <a16:creationId xmlns:a16="http://schemas.microsoft.com/office/drawing/2014/main" id="{31B4D54E-A04A-853D-59D8-2B919492A20F}"/>
              </a:ext>
            </a:extLst>
          </p:cNvPr>
          <p:cNvSpPr/>
          <p:nvPr/>
        </p:nvSpPr>
        <p:spPr>
          <a:xfrm>
            <a:off x="5091053" y="5319587"/>
            <a:ext cx="1486147" cy="276999"/>
          </a:xfrm>
          <a:prstGeom prst="rect">
            <a:avLst/>
          </a:prstGeom>
        </p:spPr>
        <p:txBody>
          <a:bodyPr wrap="square">
            <a:spAutoFit/>
          </a:bodyPr>
          <a:lstStyle/>
          <a:p>
            <a:pPr algn="ctr"/>
            <a:r>
              <a:rPr lang="en-US" sz="1200" dirty="0">
                <a:latin typeface="Helvetica" pitchFamily="2" charset="0"/>
              </a:rPr>
              <a:t>Geant simulation</a:t>
            </a:r>
            <a:endParaRPr lang="en-US" sz="1200" dirty="0"/>
          </a:p>
        </p:txBody>
      </p:sp>
    </p:spTree>
    <p:extLst>
      <p:ext uri="{BB962C8B-B14F-4D97-AF65-F5344CB8AC3E}">
        <p14:creationId xmlns:p14="http://schemas.microsoft.com/office/powerpoint/2010/main" val="528582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267EE-9472-EE95-9C61-F7A10097825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1C64A0A-34E8-EAC9-BDB1-E89FE2E03E5E}"/>
              </a:ext>
            </a:extLst>
          </p:cNvPr>
          <p:cNvPicPr>
            <a:picLocks/>
          </p:cNvPicPr>
          <p:nvPr/>
        </p:nvPicPr>
        <p:blipFill>
          <a:blip r:embed="rId2"/>
          <a:stretch>
            <a:fillRect/>
          </a:stretch>
        </p:blipFill>
        <p:spPr>
          <a:xfrm>
            <a:off x="6217288" y="1039497"/>
            <a:ext cx="5577840" cy="4297680"/>
          </a:xfrm>
          <a:prstGeom prst="rect">
            <a:avLst/>
          </a:prstGeom>
        </p:spPr>
      </p:pic>
      <p:pic>
        <p:nvPicPr>
          <p:cNvPr id="9" name="Picture 8">
            <a:extLst>
              <a:ext uri="{FF2B5EF4-FFF2-40B4-BE49-F238E27FC236}">
                <a16:creationId xmlns:a16="http://schemas.microsoft.com/office/drawing/2014/main" id="{D25E039A-84BD-8326-CA18-DF1EE4A56DCA}"/>
              </a:ext>
            </a:extLst>
          </p:cNvPr>
          <p:cNvPicPr>
            <a:picLocks/>
          </p:cNvPicPr>
          <p:nvPr/>
        </p:nvPicPr>
        <p:blipFill>
          <a:blip r:embed="rId3"/>
          <a:stretch>
            <a:fillRect/>
          </a:stretch>
        </p:blipFill>
        <p:spPr>
          <a:xfrm>
            <a:off x="376272" y="1039497"/>
            <a:ext cx="5577840" cy="4315968"/>
          </a:xfrm>
          <a:prstGeom prst="rect">
            <a:avLst/>
          </a:prstGeom>
        </p:spPr>
      </p:pic>
      <p:sp>
        <p:nvSpPr>
          <p:cNvPr id="7" name="Slide Number Placeholder 2">
            <a:extLst>
              <a:ext uri="{FF2B5EF4-FFF2-40B4-BE49-F238E27FC236}">
                <a16:creationId xmlns:a16="http://schemas.microsoft.com/office/drawing/2014/main" id="{302AC1D9-DFB2-6C24-8EAA-B66E188526B3}"/>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10</a:t>
            </a:fld>
            <a:endParaRPr lang="en-US" dirty="0"/>
          </a:p>
        </p:txBody>
      </p:sp>
      <p:sp>
        <p:nvSpPr>
          <p:cNvPr id="2" name="Text Box 1">
            <a:extLst>
              <a:ext uri="{FF2B5EF4-FFF2-40B4-BE49-F238E27FC236}">
                <a16:creationId xmlns:a16="http://schemas.microsoft.com/office/drawing/2014/main" id="{CFFAB0DC-17C8-9D4E-1BC3-300C581AB874}"/>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Beta functions and beam sizes</a:t>
            </a:r>
          </a:p>
        </p:txBody>
      </p:sp>
      <p:sp>
        <p:nvSpPr>
          <p:cNvPr id="19" name="Rectangle 18">
            <a:extLst>
              <a:ext uri="{FF2B5EF4-FFF2-40B4-BE49-F238E27FC236}">
                <a16:creationId xmlns:a16="http://schemas.microsoft.com/office/drawing/2014/main" id="{D03FD7AF-674F-BEE2-9EB9-5792E9402A75}"/>
              </a:ext>
            </a:extLst>
          </p:cNvPr>
          <p:cNvSpPr/>
          <p:nvPr/>
        </p:nvSpPr>
        <p:spPr>
          <a:xfrm>
            <a:off x="9632510" y="1749537"/>
            <a:ext cx="1721290" cy="461665"/>
          </a:xfrm>
          <a:prstGeom prst="rect">
            <a:avLst/>
          </a:prstGeom>
        </p:spPr>
        <p:txBody>
          <a:bodyPr wrap="square">
            <a:spAutoFit/>
          </a:bodyPr>
          <a:lstStyle/>
          <a:p>
            <a:r>
              <a:rPr lang="en-US" sz="1200" dirty="0">
                <a:latin typeface="Helvetica" pitchFamily="2" charset="0"/>
              </a:rPr>
              <a:t>275 GeV proton beam</a:t>
            </a:r>
          </a:p>
          <a:p>
            <a:r>
              <a:rPr lang="en-US" sz="1200" dirty="0">
                <a:latin typeface="Helvetica" pitchFamily="2" charset="0"/>
              </a:rPr>
              <a:t>10</a:t>
            </a:r>
            <a:r>
              <a:rPr lang="en-US" sz="1200" dirty="0">
                <a:latin typeface="Symbol" pitchFamily="2" charset="2"/>
              </a:rPr>
              <a:t>s</a:t>
            </a:r>
            <a:r>
              <a:rPr lang="en-US" sz="1200" dirty="0">
                <a:latin typeface="Helvetica" pitchFamily="2" charset="0"/>
              </a:rPr>
              <a:t> beam stay clear</a:t>
            </a:r>
            <a:endParaRPr lang="en-US" sz="1200" dirty="0"/>
          </a:p>
        </p:txBody>
      </p:sp>
      <p:sp>
        <p:nvSpPr>
          <p:cNvPr id="20" name="Rectangle 19">
            <a:extLst>
              <a:ext uri="{FF2B5EF4-FFF2-40B4-BE49-F238E27FC236}">
                <a16:creationId xmlns:a16="http://schemas.microsoft.com/office/drawing/2014/main" id="{5161F8B1-C84E-F462-CDC5-38BF23649971}"/>
              </a:ext>
            </a:extLst>
          </p:cNvPr>
          <p:cNvSpPr/>
          <p:nvPr/>
        </p:nvSpPr>
        <p:spPr>
          <a:xfrm>
            <a:off x="10796155" y="3696399"/>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21" name="Rectangle 20">
            <a:extLst>
              <a:ext uri="{FF2B5EF4-FFF2-40B4-BE49-F238E27FC236}">
                <a16:creationId xmlns:a16="http://schemas.microsoft.com/office/drawing/2014/main" id="{0812F912-96BE-E9B5-3602-225709D07005}"/>
              </a:ext>
            </a:extLst>
          </p:cNvPr>
          <p:cNvSpPr/>
          <p:nvPr/>
        </p:nvSpPr>
        <p:spPr>
          <a:xfrm>
            <a:off x="4286496" y="4230823"/>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22" name="Rectangle 21">
            <a:extLst>
              <a:ext uri="{FF2B5EF4-FFF2-40B4-BE49-F238E27FC236}">
                <a16:creationId xmlns:a16="http://schemas.microsoft.com/office/drawing/2014/main" id="{C6E47637-828E-AEC1-AF5E-2FE5E8B04AD8}"/>
              </a:ext>
            </a:extLst>
          </p:cNvPr>
          <p:cNvSpPr/>
          <p:nvPr/>
        </p:nvSpPr>
        <p:spPr>
          <a:xfrm>
            <a:off x="3445801" y="1618796"/>
            <a:ext cx="1004139" cy="461665"/>
          </a:xfrm>
          <a:prstGeom prst="rect">
            <a:avLst/>
          </a:prstGeom>
        </p:spPr>
        <p:txBody>
          <a:bodyPr wrap="square">
            <a:spAutoFit/>
          </a:bodyPr>
          <a:lstStyle/>
          <a:p>
            <a:pPr algn="ctr"/>
            <a:r>
              <a:rPr lang="en-US" sz="1200" dirty="0">
                <a:solidFill>
                  <a:srgbClr val="00B050"/>
                </a:solidFill>
                <a:latin typeface="Helvetica" pitchFamily="2" charset="0"/>
              </a:rPr>
              <a:t>(horizontal) dispersion</a:t>
            </a:r>
            <a:endParaRPr lang="en-US" sz="1200" dirty="0">
              <a:solidFill>
                <a:srgbClr val="00B050"/>
              </a:solidFill>
            </a:endParaRPr>
          </a:p>
        </p:txBody>
      </p:sp>
      <p:sp>
        <p:nvSpPr>
          <p:cNvPr id="8" name="Rectangle 7">
            <a:extLst>
              <a:ext uri="{FF2B5EF4-FFF2-40B4-BE49-F238E27FC236}">
                <a16:creationId xmlns:a16="http://schemas.microsoft.com/office/drawing/2014/main" id="{A22F8542-C932-3148-3695-092531A3BED4}"/>
              </a:ext>
            </a:extLst>
          </p:cNvPr>
          <p:cNvSpPr/>
          <p:nvPr/>
        </p:nvSpPr>
        <p:spPr>
          <a:xfrm>
            <a:off x="5785962" y="4768866"/>
            <a:ext cx="1147273" cy="284558"/>
          </a:xfrm>
          <a:prstGeom prst="rect">
            <a:avLst/>
          </a:prstGeom>
        </p:spPr>
        <p:txBody>
          <a:bodyPr wrap="square">
            <a:spAutoFit/>
          </a:bodyPr>
          <a:lstStyle/>
          <a:p>
            <a:pPr algn="ctr"/>
            <a:r>
              <a:rPr lang="en-US" sz="1200" dirty="0">
                <a:latin typeface="Helvetica" pitchFamily="2" charset="0"/>
              </a:rPr>
              <a:t>V. Morozov</a:t>
            </a:r>
            <a:endParaRPr lang="en-US" sz="1200" dirty="0"/>
          </a:p>
        </p:txBody>
      </p:sp>
      <mc:AlternateContent xmlns:mc="http://schemas.openxmlformats.org/markup-compatibility/2006" xmlns:a14="http://schemas.microsoft.com/office/drawing/2010/main">
        <mc:Choice Requires="a14">
          <p:sp>
            <p:nvSpPr>
              <p:cNvPr id="4" name="Content Placeholder 1">
                <a:extLst>
                  <a:ext uri="{FF2B5EF4-FFF2-40B4-BE49-F238E27FC236}">
                    <a16:creationId xmlns:a16="http://schemas.microsoft.com/office/drawing/2014/main" id="{0114B712-A607-A68A-457F-0370622CDF09}"/>
                  </a:ext>
                </a:extLst>
              </p:cNvPr>
              <p:cNvSpPr txBox="1">
                <a:spLocks/>
              </p:cNvSpPr>
              <p:nvPr/>
            </p:nvSpPr>
            <p:spPr bwMode="auto">
              <a:xfrm>
                <a:off x="619933" y="5480453"/>
                <a:ext cx="11006009" cy="1040089"/>
              </a:xfrm>
              <a:prstGeom prst="rect">
                <a:avLst/>
              </a:prstGeom>
              <a:no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600" dirty="0">
                    <a:latin typeface="Arial" charset="0"/>
                    <a:cs typeface="Arial" charset="0"/>
                  </a:rPr>
                  <a:t>The new optics reduces (horizontal) </a:t>
                </a:r>
                <a14:m>
                  <m:oMath xmlns:m="http://schemas.openxmlformats.org/officeDocument/2006/math">
                    <m:sSubSup>
                      <m:sSubSupPr>
                        <m:ctrlPr>
                          <a:rPr lang="en-US" sz="1600" i="1" smtClean="0">
                            <a:latin typeface="Cambria Math" panose="02040503050406030204" pitchFamily="18" charset="0"/>
                            <a:ea typeface="Cambria Math" panose="02040503050406030204" pitchFamily="18" charset="0"/>
                            <a:cs typeface="Arial" charset="0"/>
                          </a:rPr>
                        </m:ctrlPr>
                      </m:sSubSupPr>
                      <m:e>
                        <m:r>
                          <a:rPr lang="en-US" sz="1600" i="1" smtClean="0">
                            <a:latin typeface="Cambria Math" panose="02040503050406030204" pitchFamily="18" charset="0"/>
                            <a:ea typeface="Cambria Math" panose="02040503050406030204" pitchFamily="18" charset="0"/>
                            <a:cs typeface="Arial" charset="0"/>
                          </a:rPr>
                          <m:t>𝛽</m:t>
                        </m:r>
                      </m:e>
                      <m:sub>
                        <m:r>
                          <a:rPr lang="en-US" sz="1600" b="0" i="1" smtClean="0">
                            <a:latin typeface="Cambria Math" panose="02040503050406030204" pitchFamily="18" charset="0"/>
                            <a:cs typeface="Arial" charset="0"/>
                          </a:rPr>
                          <m:t>𝑥</m:t>
                        </m:r>
                      </m:sub>
                      <m:sup>
                        <m:r>
                          <a:rPr lang="en-US" sz="1600" b="0" i="1" smtClean="0">
                            <a:latin typeface="Cambria Math" panose="02040503050406030204" pitchFamily="18" charset="0"/>
                            <a:cs typeface="Arial" charset="0"/>
                          </a:rPr>
                          <m:t>𝑚𝑎𝑥</m:t>
                        </m:r>
                      </m:sup>
                    </m:sSubSup>
                  </m:oMath>
                </a14:m>
                <a:r>
                  <a:rPr lang="en-US" sz="1600" dirty="0">
                    <a:latin typeface="Arial" charset="0"/>
                    <a:cs typeface="Arial" charset="0"/>
                  </a:rPr>
                  <a:t> by half, improving both acceptance and accelerator integration.</a:t>
                </a:r>
              </a:p>
              <a:p>
                <a:pPr>
                  <a:spcBef>
                    <a:spcPct val="20000"/>
                  </a:spcBef>
                  <a:buFontTx/>
                  <a:buBlip>
                    <a:blip r:embed="rId4"/>
                  </a:buBlip>
                </a:pPr>
                <a:r>
                  <a:rPr lang="en-US" sz="1600" dirty="0">
                    <a:latin typeface="Arial" charset="0"/>
                    <a:cs typeface="Arial" charset="0"/>
                  </a:rPr>
                  <a:t>Due to different h/v emittances and no vertical dispersion, the vertical beam size is still smaller at the second focus.</a:t>
                </a:r>
              </a:p>
              <a:p>
                <a:pPr>
                  <a:spcBef>
                    <a:spcPct val="20000"/>
                  </a:spcBef>
                  <a:buFontTx/>
                  <a:buBlip>
                    <a:blip r:embed="rId4"/>
                  </a:buBlip>
                </a:pPr>
                <a:r>
                  <a:rPr lang="en-US" sz="1600" dirty="0">
                    <a:latin typeface="Arial" charset="0"/>
                    <a:cs typeface="Arial" charset="0"/>
                  </a:rPr>
                  <a:t>This allows shifting the vertical focus beyond the horizontal, dispersive one (the location of the Roman pots).</a:t>
                </a:r>
              </a:p>
            </p:txBody>
          </p:sp>
        </mc:Choice>
        <mc:Fallback xmlns="">
          <p:sp>
            <p:nvSpPr>
              <p:cNvPr id="4" name="Content Placeholder 1">
                <a:extLst>
                  <a:ext uri="{FF2B5EF4-FFF2-40B4-BE49-F238E27FC236}">
                    <a16:creationId xmlns:a16="http://schemas.microsoft.com/office/drawing/2014/main" id="{0114B712-A607-A68A-457F-0370622CDF09}"/>
                  </a:ext>
                </a:extLst>
              </p:cNvPr>
              <p:cNvSpPr txBox="1">
                <a:spLocks noRot="1" noChangeAspect="1" noMove="1" noResize="1" noEditPoints="1" noAdjustHandles="1" noChangeArrowheads="1" noChangeShapeType="1" noTextEdit="1"/>
              </p:cNvSpPr>
              <p:nvPr/>
            </p:nvSpPr>
            <p:spPr bwMode="auto">
              <a:xfrm>
                <a:off x="619933" y="5480453"/>
                <a:ext cx="11006009" cy="1040089"/>
              </a:xfrm>
              <a:prstGeom prst="rect">
                <a:avLst/>
              </a:prstGeom>
              <a:blipFill>
                <a:blip r:embed="rId5"/>
                <a:stretch>
                  <a:fillRect t="-1205"/>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85695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8E77-2F59-FE7C-F31D-127127719378}"/>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0BC1BCA6-D304-91EF-99A1-7EA8A266FA0A}"/>
              </a:ext>
            </a:extLst>
          </p:cNvPr>
          <p:cNvPicPr>
            <a:picLocks/>
          </p:cNvPicPr>
          <p:nvPr/>
        </p:nvPicPr>
        <p:blipFill>
          <a:blip r:embed="rId2"/>
          <a:stretch>
            <a:fillRect/>
          </a:stretch>
        </p:blipFill>
        <p:spPr>
          <a:xfrm>
            <a:off x="376272" y="1039497"/>
            <a:ext cx="5577840" cy="4315968"/>
          </a:xfrm>
          <a:prstGeom prst="rect">
            <a:avLst/>
          </a:prstGeom>
        </p:spPr>
      </p:pic>
      <p:sp>
        <p:nvSpPr>
          <p:cNvPr id="7" name="Slide Number Placeholder 2">
            <a:extLst>
              <a:ext uri="{FF2B5EF4-FFF2-40B4-BE49-F238E27FC236}">
                <a16:creationId xmlns:a16="http://schemas.microsoft.com/office/drawing/2014/main" id="{B2D83F71-AE42-D426-0D91-9EAC3BEF1D2D}"/>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11</a:t>
            </a:fld>
            <a:endParaRPr lang="en-US" dirty="0"/>
          </a:p>
        </p:txBody>
      </p:sp>
      <p:sp>
        <p:nvSpPr>
          <p:cNvPr id="2" name="Text Box 1">
            <a:extLst>
              <a:ext uri="{FF2B5EF4-FFF2-40B4-BE49-F238E27FC236}">
                <a16:creationId xmlns:a16="http://schemas.microsoft.com/office/drawing/2014/main" id="{13647622-ADCD-F7B5-107C-158AA0A49C34}"/>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New ion optics for IR8 or IR12</a:t>
            </a:r>
          </a:p>
        </p:txBody>
      </p:sp>
      <p:sp>
        <p:nvSpPr>
          <p:cNvPr id="21" name="Rectangle 20">
            <a:extLst>
              <a:ext uri="{FF2B5EF4-FFF2-40B4-BE49-F238E27FC236}">
                <a16:creationId xmlns:a16="http://schemas.microsoft.com/office/drawing/2014/main" id="{999F7120-153F-AA95-0262-03388B67F6D4}"/>
              </a:ext>
            </a:extLst>
          </p:cNvPr>
          <p:cNvSpPr/>
          <p:nvPr/>
        </p:nvSpPr>
        <p:spPr>
          <a:xfrm>
            <a:off x="4286496" y="4230823"/>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22" name="Rectangle 21">
            <a:extLst>
              <a:ext uri="{FF2B5EF4-FFF2-40B4-BE49-F238E27FC236}">
                <a16:creationId xmlns:a16="http://schemas.microsoft.com/office/drawing/2014/main" id="{4F7DC1F5-4442-4CAA-4515-F7F48B2A2DAA}"/>
              </a:ext>
            </a:extLst>
          </p:cNvPr>
          <p:cNvSpPr/>
          <p:nvPr/>
        </p:nvSpPr>
        <p:spPr>
          <a:xfrm>
            <a:off x="3305759" y="1707699"/>
            <a:ext cx="1004139" cy="461665"/>
          </a:xfrm>
          <a:prstGeom prst="rect">
            <a:avLst/>
          </a:prstGeom>
        </p:spPr>
        <p:txBody>
          <a:bodyPr wrap="square">
            <a:spAutoFit/>
          </a:bodyPr>
          <a:lstStyle/>
          <a:p>
            <a:pPr algn="ctr"/>
            <a:r>
              <a:rPr lang="en-US" sz="1200" dirty="0">
                <a:solidFill>
                  <a:srgbClr val="00B050"/>
                </a:solidFill>
                <a:latin typeface="Helvetica" pitchFamily="2" charset="0"/>
              </a:rPr>
              <a:t>(horizontal) dispersion</a:t>
            </a:r>
            <a:endParaRPr lang="en-US" sz="1200" dirty="0">
              <a:solidFill>
                <a:srgbClr val="00B050"/>
              </a:solidFill>
            </a:endParaRPr>
          </a:p>
        </p:txBody>
      </p:sp>
      <p:sp>
        <p:nvSpPr>
          <p:cNvPr id="12" name="Content Placeholder 1">
            <a:extLst>
              <a:ext uri="{FF2B5EF4-FFF2-40B4-BE49-F238E27FC236}">
                <a16:creationId xmlns:a16="http://schemas.microsoft.com/office/drawing/2014/main" id="{D428BB28-7597-CFF2-07D6-C0AA38E62779}"/>
              </a:ext>
            </a:extLst>
          </p:cNvPr>
          <p:cNvSpPr txBox="1">
            <a:spLocks/>
          </p:cNvSpPr>
          <p:nvPr/>
        </p:nvSpPr>
        <p:spPr bwMode="auto">
          <a:xfrm>
            <a:off x="6258542" y="1131556"/>
            <a:ext cx="5356515" cy="2808257"/>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1800" dirty="0">
                <a:latin typeface="Arial" charset="0"/>
                <a:cs typeface="Arial" charset="0"/>
              </a:rPr>
              <a:t>A second focus with a large horizontal dispersion improves low-</a:t>
            </a:r>
            <a:r>
              <a:rPr lang="en-US" sz="1800" i="1" dirty="0" err="1">
                <a:latin typeface="Arial" charset="0"/>
                <a:cs typeface="Arial" charset="0"/>
              </a:rPr>
              <a:t>p</a:t>
            </a:r>
            <a:r>
              <a:rPr lang="en-US" sz="1800" i="1" baseline="-25000" dirty="0" err="1">
                <a:latin typeface="Arial" charset="0"/>
                <a:cs typeface="Arial" charset="0"/>
              </a:rPr>
              <a:t>T</a:t>
            </a:r>
            <a:r>
              <a:rPr lang="en-US" sz="1800" dirty="0">
                <a:latin typeface="Arial" charset="0"/>
                <a:cs typeface="Arial" charset="0"/>
              </a:rPr>
              <a:t> acceptance.</a:t>
            </a:r>
          </a:p>
          <a:p>
            <a:pPr lvl="1">
              <a:spcBef>
                <a:spcPct val="20000"/>
              </a:spcBef>
              <a:buFont typeface="Arial" panose="020B0604020202020204" pitchFamily="34" charset="0"/>
              <a:buChar char="•"/>
            </a:pPr>
            <a:r>
              <a:rPr lang="en-US" sz="1600" dirty="0">
                <a:latin typeface="Arial" charset="0"/>
                <a:cs typeface="Arial" charset="0"/>
              </a:rPr>
              <a:t>Enables detection of particles with </a:t>
            </a:r>
            <a:r>
              <a:rPr lang="en-US" sz="1600" dirty="0" err="1">
                <a:latin typeface="Arial" charset="0"/>
                <a:cs typeface="Arial" charset="0"/>
              </a:rPr>
              <a:t>dp</a:t>
            </a:r>
            <a:r>
              <a:rPr lang="en-US" sz="1600" dirty="0">
                <a:latin typeface="Arial" charset="0"/>
                <a:cs typeface="Arial" charset="0"/>
              </a:rPr>
              <a:t>/p &gt; 0.7% even at zero degrees (</a:t>
            </a:r>
            <a:r>
              <a:rPr lang="en-US" sz="1600" i="1" dirty="0" err="1">
                <a:latin typeface="Arial" charset="0"/>
                <a:cs typeface="Arial" charset="0"/>
              </a:rPr>
              <a:t>p</a:t>
            </a:r>
            <a:r>
              <a:rPr lang="en-US" sz="1600" i="1" baseline="-25000" dirty="0" err="1">
                <a:latin typeface="Arial" charset="0"/>
                <a:cs typeface="Arial" charset="0"/>
              </a:rPr>
              <a:t>T</a:t>
            </a:r>
            <a:r>
              <a:rPr lang="en-US" sz="1600" dirty="0">
                <a:latin typeface="Arial" charset="0"/>
                <a:cs typeface="Arial" charset="0"/>
              </a:rPr>
              <a:t> = 0)</a:t>
            </a:r>
          </a:p>
          <a:p>
            <a:pPr lvl="1">
              <a:spcBef>
                <a:spcPct val="20000"/>
              </a:spcBef>
              <a:buFont typeface="Arial" panose="020B0604020202020204" pitchFamily="34" charset="0"/>
              <a:buChar char="•"/>
            </a:pPr>
            <a:r>
              <a:rPr lang="en-US" sz="1600" dirty="0">
                <a:latin typeface="Arial" charset="0"/>
                <a:cs typeface="Arial" charset="0"/>
              </a:rPr>
              <a:t>The dispersion shifts particles out of the beam and spreads them out along the trackers</a:t>
            </a:r>
          </a:p>
          <a:p>
            <a:pPr lvl="1">
              <a:spcBef>
                <a:spcPct val="20000"/>
              </a:spcBef>
              <a:buFont typeface="Arial" panose="020B0604020202020204" pitchFamily="34" charset="0"/>
              <a:buChar char="•"/>
            </a:pPr>
            <a:r>
              <a:rPr lang="en-US" sz="1600" dirty="0">
                <a:latin typeface="Arial" charset="0"/>
                <a:cs typeface="Arial" charset="0"/>
              </a:rPr>
              <a:t>The second focus makes the beam smaller at the Roman pot location.</a:t>
            </a:r>
          </a:p>
          <a:p>
            <a:pPr lvl="1">
              <a:spcBef>
                <a:spcPct val="20000"/>
              </a:spcBef>
              <a:buFont typeface="Arial" panose="020B0604020202020204" pitchFamily="34" charset="0"/>
              <a:buChar char="•"/>
            </a:pPr>
            <a:r>
              <a:rPr lang="en-US" sz="1600" dirty="0">
                <a:latin typeface="Arial" charset="0"/>
                <a:cs typeface="Arial" charset="0"/>
              </a:rPr>
              <a:t>The balance between dispersion and focusing is relatively straightforward to adjust.</a:t>
            </a:r>
          </a:p>
        </p:txBody>
      </p:sp>
      <p:pic>
        <p:nvPicPr>
          <p:cNvPr id="3" name="Picture 2">
            <a:extLst>
              <a:ext uri="{FF2B5EF4-FFF2-40B4-BE49-F238E27FC236}">
                <a16:creationId xmlns:a16="http://schemas.microsoft.com/office/drawing/2014/main" id="{BD9824FD-940B-78C3-1581-B12DC0C80A3C}"/>
              </a:ext>
            </a:extLst>
          </p:cNvPr>
          <p:cNvPicPr>
            <a:picLocks noChangeAspect="1"/>
          </p:cNvPicPr>
          <p:nvPr/>
        </p:nvPicPr>
        <p:blipFill>
          <a:blip r:embed="rId4"/>
          <a:stretch>
            <a:fillRect/>
          </a:stretch>
        </p:blipFill>
        <p:spPr>
          <a:xfrm>
            <a:off x="1152180" y="5475362"/>
            <a:ext cx="7772400" cy="986431"/>
          </a:xfrm>
          <a:prstGeom prst="rect">
            <a:avLst/>
          </a:prstGeom>
        </p:spPr>
      </p:pic>
      <p:sp>
        <p:nvSpPr>
          <p:cNvPr id="4" name="Rectangle 3">
            <a:extLst>
              <a:ext uri="{FF2B5EF4-FFF2-40B4-BE49-F238E27FC236}">
                <a16:creationId xmlns:a16="http://schemas.microsoft.com/office/drawing/2014/main" id="{CF4959FD-9B61-6D9F-9D0D-73693E8EE922}"/>
              </a:ext>
            </a:extLst>
          </p:cNvPr>
          <p:cNvSpPr/>
          <p:nvPr/>
        </p:nvSpPr>
        <p:spPr>
          <a:xfrm>
            <a:off x="1052958" y="5440810"/>
            <a:ext cx="808896" cy="461665"/>
          </a:xfrm>
          <a:prstGeom prst="rect">
            <a:avLst/>
          </a:prstGeom>
        </p:spPr>
        <p:txBody>
          <a:bodyPr wrap="square">
            <a:spAutoFit/>
          </a:bodyPr>
          <a:lstStyle/>
          <a:p>
            <a:pPr algn="ctr"/>
            <a:r>
              <a:rPr lang="en-US" sz="1200" dirty="0">
                <a:latin typeface="Helvetica" pitchFamily="2" charset="0"/>
              </a:rPr>
              <a:t>detector solenoid</a:t>
            </a:r>
            <a:endParaRPr lang="en-US" sz="1200" dirty="0"/>
          </a:p>
        </p:txBody>
      </p:sp>
      <p:sp>
        <p:nvSpPr>
          <p:cNvPr id="5" name="Rectangle 4">
            <a:extLst>
              <a:ext uri="{FF2B5EF4-FFF2-40B4-BE49-F238E27FC236}">
                <a16:creationId xmlns:a16="http://schemas.microsoft.com/office/drawing/2014/main" id="{01B043CE-32D7-5187-4C0B-B464BB26C116}"/>
              </a:ext>
            </a:extLst>
          </p:cNvPr>
          <p:cNvSpPr/>
          <p:nvPr/>
        </p:nvSpPr>
        <p:spPr>
          <a:xfrm>
            <a:off x="7883738" y="5863189"/>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6" name="Rectangle 5">
            <a:extLst>
              <a:ext uri="{FF2B5EF4-FFF2-40B4-BE49-F238E27FC236}">
                <a16:creationId xmlns:a16="http://schemas.microsoft.com/office/drawing/2014/main" id="{AC52B733-CC53-F580-63B7-2A7B1438774D}"/>
              </a:ext>
            </a:extLst>
          </p:cNvPr>
          <p:cNvSpPr/>
          <p:nvPr/>
        </p:nvSpPr>
        <p:spPr>
          <a:xfrm>
            <a:off x="2568020" y="6255340"/>
            <a:ext cx="1359212" cy="461665"/>
          </a:xfrm>
          <a:prstGeom prst="rect">
            <a:avLst/>
          </a:prstGeom>
        </p:spPr>
        <p:txBody>
          <a:bodyPr wrap="square">
            <a:spAutoFit/>
          </a:bodyPr>
          <a:lstStyle/>
          <a:p>
            <a:pPr algn="ctr"/>
            <a:r>
              <a:rPr lang="en-US" sz="1200" dirty="0">
                <a:latin typeface="Helvetica" pitchFamily="2" charset="0"/>
              </a:rPr>
              <a:t>FFQ: final-focus quadrupoles</a:t>
            </a:r>
            <a:endParaRPr lang="en-US" sz="1200" dirty="0"/>
          </a:p>
        </p:txBody>
      </p:sp>
      <p:sp>
        <p:nvSpPr>
          <p:cNvPr id="8" name="Rectangle 7">
            <a:extLst>
              <a:ext uri="{FF2B5EF4-FFF2-40B4-BE49-F238E27FC236}">
                <a16:creationId xmlns:a16="http://schemas.microsoft.com/office/drawing/2014/main" id="{12E9B072-A877-D338-6B10-33AD80E94BB3}"/>
              </a:ext>
            </a:extLst>
          </p:cNvPr>
          <p:cNvSpPr/>
          <p:nvPr/>
        </p:nvSpPr>
        <p:spPr>
          <a:xfrm>
            <a:off x="5297562" y="6034680"/>
            <a:ext cx="1521878" cy="461665"/>
          </a:xfrm>
          <a:prstGeom prst="rect">
            <a:avLst/>
          </a:prstGeom>
        </p:spPr>
        <p:txBody>
          <a:bodyPr wrap="square">
            <a:spAutoFit/>
          </a:bodyPr>
          <a:lstStyle/>
          <a:p>
            <a:pPr algn="ctr"/>
            <a:r>
              <a:rPr lang="en-US" sz="1200" dirty="0">
                <a:latin typeface="Helvetica" pitchFamily="2" charset="0"/>
              </a:rPr>
              <a:t>off-momentum detectors</a:t>
            </a:r>
            <a:endParaRPr lang="en-US" sz="1200" dirty="0"/>
          </a:p>
        </p:txBody>
      </p:sp>
      <p:sp>
        <p:nvSpPr>
          <p:cNvPr id="9" name="Content Placeholder 1">
            <a:extLst>
              <a:ext uri="{FF2B5EF4-FFF2-40B4-BE49-F238E27FC236}">
                <a16:creationId xmlns:a16="http://schemas.microsoft.com/office/drawing/2014/main" id="{70E1C8BA-8C46-97A7-30C4-55D6DAC174C6}"/>
              </a:ext>
            </a:extLst>
          </p:cNvPr>
          <p:cNvSpPr txBox="1">
            <a:spLocks/>
          </p:cNvSpPr>
          <p:nvPr/>
        </p:nvSpPr>
        <p:spPr bwMode="auto">
          <a:xfrm>
            <a:off x="6258542" y="4230823"/>
            <a:ext cx="5465372" cy="744049"/>
          </a:xfrm>
          <a:prstGeom prst="rect">
            <a:avLst/>
          </a:prstGeom>
          <a:noFill/>
          <a:ln>
            <a:noFill/>
          </a:ln>
          <a:extLst>
            <a:ext uri="{FAA26D3D-D897-4be2-8F04-BA451C77F1D7}">
              <ma14:placeholderFlag xmlns="" xmlns:ma14="http://schemas.microsoft.com/office/mac/drawingml/2011/main" xmlns:a14="http://schemas.microsoft.com/office/drawing/2010/main" xmlns:mc="http://schemas.openxmlformats.org/markup-compatibility/2006" val="1"/>
            </a:ex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3"/>
              </a:buBlip>
            </a:pPr>
            <a:r>
              <a:rPr lang="en-US" sz="1800" dirty="0">
                <a:latin typeface="Arial" charset="0"/>
                <a:cs typeface="Arial" charset="0"/>
              </a:rPr>
              <a:t>A more compact B0/FFQ/B1 “block” improves high-</a:t>
            </a:r>
            <a:r>
              <a:rPr lang="en-US" sz="1800" i="1" dirty="0" err="1">
                <a:latin typeface="Arial" charset="0"/>
                <a:cs typeface="Arial" charset="0"/>
              </a:rPr>
              <a:t>p</a:t>
            </a:r>
            <a:r>
              <a:rPr lang="en-US" sz="1800" i="1" baseline="-25000" dirty="0" err="1">
                <a:latin typeface="Arial" charset="0"/>
                <a:cs typeface="Arial" charset="0"/>
              </a:rPr>
              <a:t>T</a:t>
            </a:r>
            <a:r>
              <a:rPr lang="en-US" sz="1800" dirty="0">
                <a:latin typeface="Arial" charset="0"/>
                <a:cs typeface="Arial" charset="0"/>
              </a:rPr>
              <a:t> acceptance and reduces magnet specs</a:t>
            </a:r>
          </a:p>
          <a:p>
            <a:pPr lvl="1">
              <a:spcBef>
                <a:spcPct val="20000"/>
              </a:spcBef>
              <a:buFont typeface="Arial" panose="020B0604020202020204" pitchFamily="34" charset="0"/>
              <a:buChar char="•"/>
            </a:pPr>
            <a:endParaRPr lang="en-US" sz="1600" dirty="0">
              <a:latin typeface="Arial" charset="0"/>
              <a:cs typeface="Arial" charset="0"/>
            </a:endParaRPr>
          </a:p>
        </p:txBody>
      </p:sp>
      <p:sp>
        <p:nvSpPr>
          <p:cNvPr id="13" name="Rectangle 12">
            <a:extLst>
              <a:ext uri="{FF2B5EF4-FFF2-40B4-BE49-F238E27FC236}">
                <a16:creationId xmlns:a16="http://schemas.microsoft.com/office/drawing/2014/main" id="{9834D8FC-2CCA-0437-C2D3-26B62F0D1460}"/>
              </a:ext>
            </a:extLst>
          </p:cNvPr>
          <p:cNvSpPr/>
          <p:nvPr/>
        </p:nvSpPr>
        <p:spPr>
          <a:xfrm>
            <a:off x="2007968" y="5608587"/>
            <a:ext cx="823396" cy="276999"/>
          </a:xfrm>
          <a:prstGeom prst="rect">
            <a:avLst/>
          </a:prstGeom>
        </p:spPr>
        <p:txBody>
          <a:bodyPr wrap="square">
            <a:spAutoFit/>
          </a:bodyPr>
          <a:lstStyle/>
          <a:p>
            <a:pPr algn="ctr"/>
            <a:r>
              <a:rPr lang="en-US" sz="1200" dirty="0">
                <a:latin typeface="Helvetica" pitchFamily="2" charset="0"/>
              </a:rPr>
              <a:t>B0 dipole</a:t>
            </a:r>
            <a:endParaRPr lang="en-US" sz="1200" dirty="0"/>
          </a:p>
        </p:txBody>
      </p:sp>
      <p:sp>
        <p:nvSpPr>
          <p:cNvPr id="14" name="Rectangle 13">
            <a:extLst>
              <a:ext uri="{FF2B5EF4-FFF2-40B4-BE49-F238E27FC236}">
                <a16:creationId xmlns:a16="http://schemas.microsoft.com/office/drawing/2014/main" id="{96DA2C0C-2CBC-2CE3-2959-E2CC301B8C26}"/>
              </a:ext>
            </a:extLst>
          </p:cNvPr>
          <p:cNvSpPr/>
          <p:nvPr/>
        </p:nvSpPr>
        <p:spPr>
          <a:xfrm>
            <a:off x="3807829" y="5540342"/>
            <a:ext cx="823396" cy="276999"/>
          </a:xfrm>
          <a:prstGeom prst="rect">
            <a:avLst/>
          </a:prstGeom>
        </p:spPr>
        <p:txBody>
          <a:bodyPr wrap="square">
            <a:spAutoFit/>
          </a:bodyPr>
          <a:lstStyle/>
          <a:p>
            <a:pPr algn="ctr"/>
            <a:r>
              <a:rPr lang="en-US" sz="1200" dirty="0">
                <a:latin typeface="Helvetica" pitchFamily="2" charset="0"/>
              </a:rPr>
              <a:t>B1 dipole</a:t>
            </a:r>
            <a:endParaRPr lang="en-US" sz="1200" dirty="0"/>
          </a:p>
        </p:txBody>
      </p:sp>
      <p:sp>
        <p:nvSpPr>
          <p:cNvPr id="10" name="Rectangle 9">
            <a:extLst>
              <a:ext uri="{FF2B5EF4-FFF2-40B4-BE49-F238E27FC236}">
                <a16:creationId xmlns:a16="http://schemas.microsoft.com/office/drawing/2014/main" id="{D3129803-FF99-5C1A-582F-D44A19F84106}"/>
              </a:ext>
            </a:extLst>
          </p:cNvPr>
          <p:cNvSpPr/>
          <p:nvPr/>
        </p:nvSpPr>
        <p:spPr>
          <a:xfrm>
            <a:off x="5091053" y="5319587"/>
            <a:ext cx="1486147" cy="276999"/>
          </a:xfrm>
          <a:prstGeom prst="rect">
            <a:avLst/>
          </a:prstGeom>
        </p:spPr>
        <p:txBody>
          <a:bodyPr wrap="square">
            <a:spAutoFit/>
          </a:bodyPr>
          <a:lstStyle/>
          <a:p>
            <a:pPr algn="ctr"/>
            <a:r>
              <a:rPr lang="en-US" sz="1200" dirty="0">
                <a:latin typeface="Helvetica" pitchFamily="2" charset="0"/>
              </a:rPr>
              <a:t>Geant simulation</a:t>
            </a:r>
            <a:endParaRPr lang="en-US" sz="1200" dirty="0"/>
          </a:p>
        </p:txBody>
      </p:sp>
    </p:spTree>
    <p:extLst>
      <p:ext uri="{BB962C8B-B14F-4D97-AF65-F5344CB8AC3E}">
        <p14:creationId xmlns:p14="http://schemas.microsoft.com/office/powerpoint/2010/main" val="218355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4407D-5690-6BC5-2331-7817CE1F4635}"/>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D9671779-1359-C5EE-DF4C-965E0B523D28}"/>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12</a:t>
            </a:fld>
            <a:endParaRPr lang="en-US" dirty="0"/>
          </a:p>
        </p:txBody>
      </p:sp>
      <p:sp>
        <p:nvSpPr>
          <p:cNvPr id="2" name="Text Box 1">
            <a:extLst>
              <a:ext uri="{FF2B5EF4-FFF2-40B4-BE49-F238E27FC236}">
                <a16:creationId xmlns:a16="http://schemas.microsoft.com/office/drawing/2014/main" id="{ECE7830F-2845-3A0D-E51C-8677F8B69604}"/>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Large-</a:t>
            </a:r>
            <a:r>
              <a:rPr lang="en-US" sz="2800" dirty="0" err="1">
                <a:solidFill>
                  <a:srgbClr val="006633"/>
                </a:solidFill>
                <a:latin typeface="Times New Roman" charset="0"/>
                <a:cs typeface="Arial" charset="0"/>
              </a:rPr>
              <a:t>p</a:t>
            </a:r>
            <a:r>
              <a:rPr lang="en-US" sz="2800" baseline="-25000" dirty="0" err="1">
                <a:solidFill>
                  <a:srgbClr val="006633"/>
                </a:solidFill>
                <a:latin typeface="Times New Roman" charset="0"/>
                <a:cs typeface="Arial" charset="0"/>
              </a:rPr>
              <a:t>T</a:t>
            </a:r>
            <a:r>
              <a:rPr lang="en-US" sz="2800" dirty="0">
                <a:solidFill>
                  <a:srgbClr val="006633"/>
                </a:solidFill>
                <a:latin typeface="Times New Roman" charset="0"/>
                <a:cs typeface="Arial" charset="0"/>
              </a:rPr>
              <a:t> acceptance (first pass) </a:t>
            </a:r>
          </a:p>
        </p:txBody>
      </p:sp>
      <p:pic>
        <p:nvPicPr>
          <p:cNvPr id="3" name="Picture 2">
            <a:extLst>
              <a:ext uri="{FF2B5EF4-FFF2-40B4-BE49-F238E27FC236}">
                <a16:creationId xmlns:a16="http://schemas.microsoft.com/office/drawing/2014/main" id="{5B0C17B3-7C12-EEE6-5796-726ABE94781F}"/>
              </a:ext>
            </a:extLst>
          </p:cNvPr>
          <p:cNvPicPr>
            <a:picLocks noChangeAspect="1"/>
          </p:cNvPicPr>
          <p:nvPr/>
        </p:nvPicPr>
        <p:blipFill>
          <a:blip r:embed="rId2"/>
          <a:stretch>
            <a:fillRect/>
          </a:stretch>
        </p:blipFill>
        <p:spPr>
          <a:xfrm>
            <a:off x="1152180" y="5475362"/>
            <a:ext cx="7772400" cy="986431"/>
          </a:xfrm>
          <a:prstGeom prst="rect">
            <a:avLst/>
          </a:prstGeom>
        </p:spPr>
      </p:pic>
      <p:sp>
        <p:nvSpPr>
          <p:cNvPr id="4" name="Rectangle 3">
            <a:extLst>
              <a:ext uri="{FF2B5EF4-FFF2-40B4-BE49-F238E27FC236}">
                <a16:creationId xmlns:a16="http://schemas.microsoft.com/office/drawing/2014/main" id="{E6FE9075-470D-32E7-93DF-23F85A577D86}"/>
              </a:ext>
            </a:extLst>
          </p:cNvPr>
          <p:cNvSpPr/>
          <p:nvPr/>
        </p:nvSpPr>
        <p:spPr>
          <a:xfrm>
            <a:off x="1052958" y="5440810"/>
            <a:ext cx="808896" cy="461665"/>
          </a:xfrm>
          <a:prstGeom prst="rect">
            <a:avLst/>
          </a:prstGeom>
        </p:spPr>
        <p:txBody>
          <a:bodyPr wrap="square">
            <a:spAutoFit/>
          </a:bodyPr>
          <a:lstStyle/>
          <a:p>
            <a:pPr algn="ctr"/>
            <a:r>
              <a:rPr lang="en-US" sz="1200" dirty="0">
                <a:latin typeface="Helvetica" pitchFamily="2" charset="0"/>
              </a:rPr>
              <a:t>detector solenoid</a:t>
            </a:r>
            <a:endParaRPr lang="en-US" sz="1200" dirty="0"/>
          </a:p>
        </p:txBody>
      </p:sp>
      <p:sp>
        <p:nvSpPr>
          <p:cNvPr id="5" name="Rectangle 4">
            <a:extLst>
              <a:ext uri="{FF2B5EF4-FFF2-40B4-BE49-F238E27FC236}">
                <a16:creationId xmlns:a16="http://schemas.microsoft.com/office/drawing/2014/main" id="{BC2D5B2B-6A0B-6DF8-EF39-7B6F2188B890}"/>
              </a:ext>
            </a:extLst>
          </p:cNvPr>
          <p:cNvSpPr/>
          <p:nvPr/>
        </p:nvSpPr>
        <p:spPr>
          <a:xfrm>
            <a:off x="7883738" y="5863189"/>
            <a:ext cx="677251" cy="461665"/>
          </a:xfrm>
          <a:prstGeom prst="rect">
            <a:avLst/>
          </a:prstGeom>
        </p:spPr>
        <p:txBody>
          <a:bodyPr wrap="square">
            <a:spAutoFit/>
          </a:bodyPr>
          <a:lstStyle/>
          <a:p>
            <a:pPr algn="ctr"/>
            <a:r>
              <a:rPr lang="en-US" sz="1200" dirty="0">
                <a:latin typeface="Helvetica" pitchFamily="2" charset="0"/>
              </a:rPr>
              <a:t>second focus</a:t>
            </a:r>
            <a:endParaRPr lang="en-US" sz="1200" dirty="0"/>
          </a:p>
        </p:txBody>
      </p:sp>
      <p:sp>
        <p:nvSpPr>
          <p:cNvPr id="6" name="Rectangle 5">
            <a:extLst>
              <a:ext uri="{FF2B5EF4-FFF2-40B4-BE49-F238E27FC236}">
                <a16:creationId xmlns:a16="http://schemas.microsoft.com/office/drawing/2014/main" id="{8673FAD6-1CCF-BD54-F840-213C0408729A}"/>
              </a:ext>
            </a:extLst>
          </p:cNvPr>
          <p:cNvSpPr/>
          <p:nvPr/>
        </p:nvSpPr>
        <p:spPr>
          <a:xfrm>
            <a:off x="2568020" y="6255340"/>
            <a:ext cx="1359212" cy="461665"/>
          </a:xfrm>
          <a:prstGeom prst="rect">
            <a:avLst/>
          </a:prstGeom>
        </p:spPr>
        <p:txBody>
          <a:bodyPr wrap="square">
            <a:spAutoFit/>
          </a:bodyPr>
          <a:lstStyle/>
          <a:p>
            <a:pPr algn="ctr"/>
            <a:r>
              <a:rPr lang="en-US" sz="1200" dirty="0">
                <a:latin typeface="Helvetica" pitchFamily="2" charset="0"/>
              </a:rPr>
              <a:t>FFQ: final-focus quadrupoles</a:t>
            </a:r>
            <a:endParaRPr lang="en-US" sz="1200" dirty="0"/>
          </a:p>
        </p:txBody>
      </p:sp>
      <p:sp>
        <p:nvSpPr>
          <p:cNvPr id="8" name="Rectangle 7">
            <a:extLst>
              <a:ext uri="{FF2B5EF4-FFF2-40B4-BE49-F238E27FC236}">
                <a16:creationId xmlns:a16="http://schemas.microsoft.com/office/drawing/2014/main" id="{C6D8231B-D4D4-C4F4-A78A-CF0765B46924}"/>
              </a:ext>
            </a:extLst>
          </p:cNvPr>
          <p:cNvSpPr/>
          <p:nvPr/>
        </p:nvSpPr>
        <p:spPr>
          <a:xfrm>
            <a:off x="5297562" y="6034680"/>
            <a:ext cx="1521878" cy="461665"/>
          </a:xfrm>
          <a:prstGeom prst="rect">
            <a:avLst/>
          </a:prstGeom>
        </p:spPr>
        <p:txBody>
          <a:bodyPr wrap="square">
            <a:spAutoFit/>
          </a:bodyPr>
          <a:lstStyle/>
          <a:p>
            <a:pPr algn="ctr"/>
            <a:r>
              <a:rPr lang="en-US" sz="1200" dirty="0">
                <a:latin typeface="Helvetica" pitchFamily="2" charset="0"/>
              </a:rPr>
              <a:t>off-momentum detectors</a:t>
            </a:r>
            <a:endParaRPr lang="en-US" sz="1200" dirty="0"/>
          </a:p>
        </p:txBody>
      </p:sp>
      <p:sp>
        <p:nvSpPr>
          <p:cNvPr id="13" name="Rectangle 12">
            <a:extLst>
              <a:ext uri="{FF2B5EF4-FFF2-40B4-BE49-F238E27FC236}">
                <a16:creationId xmlns:a16="http://schemas.microsoft.com/office/drawing/2014/main" id="{97EEDD7E-9CD9-E7CE-64CF-42871989B463}"/>
              </a:ext>
            </a:extLst>
          </p:cNvPr>
          <p:cNvSpPr/>
          <p:nvPr/>
        </p:nvSpPr>
        <p:spPr>
          <a:xfrm>
            <a:off x="2007968" y="5608587"/>
            <a:ext cx="823396" cy="276999"/>
          </a:xfrm>
          <a:prstGeom prst="rect">
            <a:avLst/>
          </a:prstGeom>
        </p:spPr>
        <p:txBody>
          <a:bodyPr wrap="square">
            <a:spAutoFit/>
          </a:bodyPr>
          <a:lstStyle/>
          <a:p>
            <a:pPr algn="ctr"/>
            <a:r>
              <a:rPr lang="en-US" sz="1200" dirty="0">
                <a:latin typeface="Helvetica" pitchFamily="2" charset="0"/>
              </a:rPr>
              <a:t>B0 dipole</a:t>
            </a:r>
            <a:endParaRPr lang="en-US" sz="1200" dirty="0"/>
          </a:p>
        </p:txBody>
      </p:sp>
      <p:sp>
        <p:nvSpPr>
          <p:cNvPr id="14" name="Rectangle 13">
            <a:extLst>
              <a:ext uri="{FF2B5EF4-FFF2-40B4-BE49-F238E27FC236}">
                <a16:creationId xmlns:a16="http://schemas.microsoft.com/office/drawing/2014/main" id="{18A49233-D638-15FC-B081-E255E298B02E}"/>
              </a:ext>
            </a:extLst>
          </p:cNvPr>
          <p:cNvSpPr/>
          <p:nvPr/>
        </p:nvSpPr>
        <p:spPr>
          <a:xfrm>
            <a:off x="3807829" y="5540342"/>
            <a:ext cx="823396" cy="276999"/>
          </a:xfrm>
          <a:prstGeom prst="rect">
            <a:avLst/>
          </a:prstGeom>
        </p:spPr>
        <p:txBody>
          <a:bodyPr wrap="square">
            <a:spAutoFit/>
          </a:bodyPr>
          <a:lstStyle/>
          <a:p>
            <a:pPr algn="ctr"/>
            <a:r>
              <a:rPr lang="en-US" sz="1200" dirty="0">
                <a:latin typeface="Helvetica" pitchFamily="2" charset="0"/>
              </a:rPr>
              <a:t>B1 dipole</a:t>
            </a:r>
            <a:endParaRPr lang="en-US" sz="1200" dirty="0"/>
          </a:p>
        </p:txBody>
      </p:sp>
      <p:pic>
        <p:nvPicPr>
          <p:cNvPr id="18" name="Picture 17">
            <a:extLst>
              <a:ext uri="{FF2B5EF4-FFF2-40B4-BE49-F238E27FC236}">
                <a16:creationId xmlns:a16="http://schemas.microsoft.com/office/drawing/2014/main" id="{62E3478D-519B-8029-33D9-A68EC1DFF863}"/>
              </a:ext>
            </a:extLst>
          </p:cNvPr>
          <p:cNvPicPr>
            <a:picLocks noChangeAspect="1"/>
          </p:cNvPicPr>
          <p:nvPr/>
        </p:nvPicPr>
        <p:blipFill>
          <a:blip r:embed="rId3"/>
          <a:stretch>
            <a:fillRect/>
          </a:stretch>
        </p:blipFill>
        <p:spPr>
          <a:xfrm>
            <a:off x="582436" y="1606221"/>
            <a:ext cx="7543800" cy="2781300"/>
          </a:xfrm>
          <a:prstGeom prst="rect">
            <a:avLst/>
          </a:prstGeom>
        </p:spPr>
      </p:pic>
      <p:sp>
        <p:nvSpPr>
          <p:cNvPr id="19" name="Content Placeholder 1">
            <a:extLst>
              <a:ext uri="{FF2B5EF4-FFF2-40B4-BE49-F238E27FC236}">
                <a16:creationId xmlns:a16="http://schemas.microsoft.com/office/drawing/2014/main" id="{110539CF-A6DB-4FBA-91F9-B496C897A6DA}"/>
              </a:ext>
            </a:extLst>
          </p:cNvPr>
          <p:cNvSpPr txBox="1">
            <a:spLocks/>
          </p:cNvSpPr>
          <p:nvPr/>
        </p:nvSpPr>
        <p:spPr bwMode="auto">
          <a:xfrm>
            <a:off x="8555620" y="3893905"/>
            <a:ext cx="3460043" cy="684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600" dirty="0">
                <a:latin typeface="Arial" charset="0"/>
                <a:cs typeface="Arial" charset="0"/>
              </a:rPr>
              <a:t>Quad peak fields equal to or smaller than for ePIC@IR6.</a:t>
            </a:r>
          </a:p>
        </p:txBody>
      </p:sp>
      <p:sp>
        <p:nvSpPr>
          <p:cNvPr id="20" name="Content Placeholder 1">
            <a:extLst>
              <a:ext uri="{FF2B5EF4-FFF2-40B4-BE49-F238E27FC236}">
                <a16:creationId xmlns:a16="http://schemas.microsoft.com/office/drawing/2014/main" id="{5985DC9F-7238-2C10-52CB-DADE18734DCA}"/>
              </a:ext>
            </a:extLst>
          </p:cNvPr>
          <p:cNvSpPr txBox="1">
            <a:spLocks/>
          </p:cNvSpPr>
          <p:nvPr/>
        </p:nvSpPr>
        <p:spPr bwMode="auto">
          <a:xfrm>
            <a:off x="8555620" y="1641742"/>
            <a:ext cx="3460043" cy="222214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600" dirty="0">
                <a:latin typeface="Arial" charset="0"/>
                <a:cs typeface="Arial" charset="0"/>
              </a:rPr>
              <a:t>First-pass apertures</a:t>
            </a:r>
          </a:p>
          <a:p>
            <a:pPr lvl="1">
              <a:spcBef>
                <a:spcPct val="20000"/>
              </a:spcBef>
              <a:buFont typeface="Arial" panose="020B0604020202020204" pitchFamily="34" charset="0"/>
              <a:buChar char="•"/>
            </a:pPr>
            <a:r>
              <a:rPr lang="en-US" sz="1600" dirty="0">
                <a:latin typeface="Arial" charset="0"/>
                <a:cs typeface="Arial" charset="0"/>
              </a:rPr>
              <a:t>Full transport for +/- 5 </a:t>
            </a:r>
            <a:r>
              <a:rPr lang="en-US" sz="1600" dirty="0" err="1">
                <a:latin typeface="Arial" charset="0"/>
                <a:cs typeface="Arial" charset="0"/>
              </a:rPr>
              <a:t>mrad</a:t>
            </a:r>
            <a:r>
              <a:rPr lang="en-US" sz="1600" dirty="0">
                <a:latin typeface="Arial" charset="0"/>
                <a:cs typeface="Arial" charset="0"/>
              </a:rPr>
              <a:t> neutrons.</a:t>
            </a:r>
          </a:p>
          <a:p>
            <a:pPr lvl="1">
              <a:spcBef>
                <a:spcPct val="20000"/>
              </a:spcBef>
              <a:buFont typeface="Arial" panose="020B0604020202020204" pitchFamily="34" charset="0"/>
              <a:buChar char="•"/>
            </a:pPr>
            <a:r>
              <a:rPr lang="en-US" sz="1600" dirty="0">
                <a:latin typeface="Arial" charset="0"/>
                <a:cs typeface="Arial" charset="0"/>
              </a:rPr>
              <a:t>Full transport for spectator protons from deuterium.</a:t>
            </a:r>
          </a:p>
          <a:p>
            <a:pPr lvl="1">
              <a:spcBef>
                <a:spcPct val="20000"/>
              </a:spcBef>
              <a:buFont typeface="Arial" panose="020B0604020202020204" pitchFamily="34" charset="0"/>
              <a:buChar char="•"/>
            </a:pPr>
            <a:r>
              <a:rPr lang="en-US" sz="1600" dirty="0">
                <a:latin typeface="Arial" charset="0"/>
                <a:cs typeface="Arial" charset="0"/>
              </a:rPr>
              <a:t>Losses for recoil protons only in first quadrupole.</a:t>
            </a:r>
          </a:p>
        </p:txBody>
      </p:sp>
      <p:sp>
        <p:nvSpPr>
          <p:cNvPr id="23" name="Rectangle 22">
            <a:extLst>
              <a:ext uri="{FF2B5EF4-FFF2-40B4-BE49-F238E27FC236}">
                <a16:creationId xmlns:a16="http://schemas.microsoft.com/office/drawing/2014/main" id="{C2EB240B-45E4-64CB-D039-15FA44222C29}"/>
              </a:ext>
            </a:extLst>
          </p:cNvPr>
          <p:cNvSpPr/>
          <p:nvPr/>
        </p:nvSpPr>
        <p:spPr>
          <a:xfrm>
            <a:off x="4715293" y="3523249"/>
            <a:ext cx="864221" cy="461665"/>
          </a:xfrm>
          <a:prstGeom prst="rect">
            <a:avLst/>
          </a:prstGeom>
        </p:spPr>
        <p:txBody>
          <a:bodyPr wrap="square">
            <a:spAutoFit/>
          </a:bodyPr>
          <a:lstStyle/>
          <a:p>
            <a:pPr algn="ctr"/>
            <a:r>
              <a:rPr lang="en-US" sz="1200" dirty="0">
                <a:latin typeface="Helvetica" pitchFamily="2" charset="0"/>
              </a:rPr>
              <a:t>spectator protons</a:t>
            </a:r>
            <a:endParaRPr lang="en-US" sz="1200" dirty="0"/>
          </a:p>
        </p:txBody>
      </p:sp>
      <p:sp>
        <p:nvSpPr>
          <p:cNvPr id="24" name="Rectangle 23">
            <a:extLst>
              <a:ext uri="{FF2B5EF4-FFF2-40B4-BE49-F238E27FC236}">
                <a16:creationId xmlns:a16="http://schemas.microsoft.com/office/drawing/2014/main" id="{63C9ACD3-350E-F1E6-9FA6-56DE2ADA9C5A}"/>
              </a:ext>
            </a:extLst>
          </p:cNvPr>
          <p:cNvSpPr/>
          <p:nvPr/>
        </p:nvSpPr>
        <p:spPr>
          <a:xfrm>
            <a:off x="7044597" y="3523249"/>
            <a:ext cx="864221" cy="461665"/>
          </a:xfrm>
          <a:prstGeom prst="rect">
            <a:avLst/>
          </a:prstGeom>
        </p:spPr>
        <p:txBody>
          <a:bodyPr wrap="square">
            <a:spAutoFit/>
          </a:bodyPr>
          <a:lstStyle/>
          <a:p>
            <a:pPr algn="ctr"/>
            <a:r>
              <a:rPr lang="en-US" sz="1200" dirty="0">
                <a:latin typeface="Helvetica" pitchFamily="2" charset="0"/>
              </a:rPr>
              <a:t>recoil protons</a:t>
            </a:r>
            <a:endParaRPr lang="en-US" sz="1200" dirty="0"/>
          </a:p>
        </p:txBody>
      </p:sp>
      <p:sp>
        <p:nvSpPr>
          <p:cNvPr id="25" name="Rectangle 24">
            <a:extLst>
              <a:ext uri="{FF2B5EF4-FFF2-40B4-BE49-F238E27FC236}">
                <a16:creationId xmlns:a16="http://schemas.microsoft.com/office/drawing/2014/main" id="{6A3D2CF1-6922-0520-3F32-EB81D819362E}"/>
              </a:ext>
            </a:extLst>
          </p:cNvPr>
          <p:cNvSpPr/>
          <p:nvPr/>
        </p:nvSpPr>
        <p:spPr>
          <a:xfrm>
            <a:off x="6232017" y="2614313"/>
            <a:ext cx="1625160" cy="276999"/>
          </a:xfrm>
          <a:prstGeom prst="rect">
            <a:avLst/>
          </a:prstGeom>
        </p:spPr>
        <p:txBody>
          <a:bodyPr wrap="square">
            <a:spAutoFit/>
          </a:bodyPr>
          <a:lstStyle/>
          <a:p>
            <a:pPr algn="ctr"/>
            <a:r>
              <a:rPr lang="en-US" sz="1200" dirty="0">
                <a:latin typeface="Helvetica" pitchFamily="2" charset="0"/>
              </a:rPr>
              <a:t>+/- 5 </a:t>
            </a:r>
            <a:r>
              <a:rPr lang="en-US" sz="1200" dirty="0" err="1">
                <a:latin typeface="Helvetica" pitchFamily="2" charset="0"/>
              </a:rPr>
              <a:t>mrad</a:t>
            </a:r>
            <a:r>
              <a:rPr lang="en-US" sz="1200" dirty="0">
                <a:latin typeface="Helvetica" pitchFamily="2" charset="0"/>
              </a:rPr>
              <a:t> neutrons</a:t>
            </a:r>
            <a:endParaRPr lang="en-US" sz="1200" dirty="0"/>
          </a:p>
        </p:txBody>
      </p:sp>
      <p:sp>
        <p:nvSpPr>
          <p:cNvPr id="26" name="Rectangle 25">
            <a:extLst>
              <a:ext uri="{FF2B5EF4-FFF2-40B4-BE49-F238E27FC236}">
                <a16:creationId xmlns:a16="http://schemas.microsoft.com/office/drawing/2014/main" id="{8E4B6A23-6BAB-4491-DE62-60718D23B370}"/>
              </a:ext>
            </a:extLst>
          </p:cNvPr>
          <p:cNvSpPr/>
          <p:nvPr/>
        </p:nvSpPr>
        <p:spPr>
          <a:xfrm>
            <a:off x="1373498" y="4422073"/>
            <a:ext cx="2900332" cy="284558"/>
          </a:xfrm>
          <a:prstGeom prst="rect">
            <a:avLst/>
          </a:prstGeom>
        </p:spPr>
        <p:txBody>
          <a:bodyPr wrap="square">
            <a:spAutoFit/>
          </a:bodyPr>
          <a:lstStyle/>
          <a:p>
            <a:pPr algn="ctr"/>
            <a:r>
              <a:rPr lang="en-US" sz="1200" dirty="0">
                <a:latin typeface="Helvetica" pitchFamily="2" charset="0"/>
              </a:rPr>
              <a:t>V. Morozov, T. Roth, K. Gopal, PNT </a:t>
            </a:r>
            <a:endParaRPr lang="en-US" sz="1200" dirty="0"/>
          </a:p>
        </p:txBody>
      </p:sp>
    </p:spTree>
    <p:extLst>
      <p:ext uri="{BB962C8B-B14F-4D97-AF65-F5344CB8AC3E}">
        <p14:creationId xmlns:p14="http://schemas.microsoft.com/office/powerpoint/2010/main" val="2088526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D0711-66D8-8C13-02EF-16BC7A0DE02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9214323-22D3-2A75-93F3-E0A6828FD5D5}"/>
              </a:ext>
            </a:extLst>
          </p:cNvPr>
          <p:cNvGrpSpPr/>
          <p:nvPr/>
        </p:nvGrpSpPr>
        <p:grpSpPr>
          <a:xfrm>
            <a:off x="7424439" y="4457522"/>
            <a:ext cx="3954336" cy="2107316"/>
            <a:chOff x="3592948" y="4262697"/>
            <a:chExt cx="3954336" cy="2107316"/>
          </a:xfrm>
        </p:grpSpPr>
        <p:cxnSp>
          <p:nvCxnSpPr>
            <p:cNvPr id="24" name="Straight Arrow Connector 23">
              <a:extLst>
                <a:ext uri="{FF2B5EF4-FFF2-40B4-BE49-F238E27FC236}">
                  <a16:creationId xmlns:a16="http://schemas.microsoft.com/office/drawing/2014/main" id="{9EEBA323-036E-8AD2-BE6A-7694778485FD}"/>
                </a:ext>
              </a:extLst>
            </p:cNvPr>
            <p:cNvCxnSpPr/>
            <p:nvPr/>
          </p:nvCxnSpPr>
          <p:spPr>
            <a:xfrm>
              <a:off x="4193311" y="4355061"/>
              <a:ext cx="0" cy="1542473"/>
            </a:xfrm>
            <a:prstGeom prst="straightConnector1">
              <a:avLst/>
            </a:prstGeom>
            <a:ln w="19050">
              <a:solidFill>
                <a:schemeClr val="tx1"/>
              </a:solidFill>
              <a:headEnd type="stealth" w="med" len="lg"/>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AEF9401-1BB7-98D8-EC05-2EB9422705E2}"/>
                </a:ext>
              </a:extLst>
            </p:cNvPr>
            <p:cNvCxnSpPr/>
            <p:nvPr/>
          </p:nvCxnSpPr>
          <p:spPr>
            <a:xfrm flipH="1">
              <a:off x="4193311" y="5897534"/>
              <a:ext cx="3121890" cy="0"/>
            </a:xfrm>
            <a:prstGeom prst="straightConnector1">
              <a:avLst/>
            </a:prstGeom>
            <a:ln w="19050">
              <a:solidFill>
                <a:schemeClr val="tx1"/>
              </a:solidFill>
              <a:headEnd type="stealth" w="med" len="lg"/>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2E6034F-FBED-4610-59C4-CFE1E7F9231F}"/>
                    </a:ext>
                  </a:extLst>
                </p:cNvPr>
                <p:cNvSpPr txBox="1"/>
                <p:nvPr/>
              </p:nvSpPr>
              <p:spPr>
                <a:xfrm>
                  <a:off x="3592948" y="4262697"/>
                  <a:ext cx="486672"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m:t>
                            </m:r>
                          </m:sub>
                        </m:sSub>
                      </m:oMath>
                    </m:oMathPara>
                  </a14:m>
                  <a:endParaRPr lang="en-US" b="0" dirty="0"/>
                </a:p>
              </p:txBody>
            </p:sp>
          </mc:Choice>
          <mc:Fallback xmlns="">
            <p:sp>
              <p:nvSpPr>
                <p:cNvPr id="27" name="TextBox 26">
                  <a:extLst>
                    <a:ext uri="{FF2B5EF4-FFF2-40B4-BE49-F238E27FC236}">
                      <a16:creationId xmlns:a16="http://schemas.microsoft.com/office/drawing/2014/main" id="{32E6034F-FBED-4610-59C4-CFE1E7F9231F}"/>
                    </a:ext>
                  </a:extLst>
                </p:cNvPr>
                <p:cNvSpPr txBox="1">
                  <a:spLocks noRot="1" noChangeAspect="1" noMove="1" noResize="1" noEditPoints="1" noAdjustHandles="1" noChangeArrowheads="1" noChangeShapeType="1" noTextEdit="1"/>
                </p:cNvSpPr>
                <p:nvPr/>
              </p:nvSpPr>
              <p:spPr>
                <a:xfrm>
                  <a:off x="3592948" y="4262697"/>
                  <a:ext cx="486672" cy="369332"/>
                </a:xfrm>
                <a:prstGeom prst="rect">
                  <a:avLst/>
                </a:prstGeom>
                <a:blipFill>
                  <a:blip r:embed="rId2"/>
                  <a:stretch>
                    <a:fillRect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3DA7DD8-BB23-A411-C58E-C6DC0D1F8E08}"/>
                    </a:ext>
                  </a:extLst>
                </p:cNvPr>
                <p:cNvSpPr txBox="1"/>
                <p:nvPr/>
              </p:nvSpPr>
              <p:spPr>
                <a:xfrm>
                  <a:off x="7083118" y="5963269"/>
                  <a:ext cx="464166"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𝐿</m:t>
                            </m:r>
                          </m:sub>
                        </m:sSub>
                      </m:oMath>
                    </m:oMathPara>
                  </a14:m>
                  <a:endParaRPr lang="en-US" b="0" dirty="0"/>
                </a:p>
              </p:txBody>
            </p:sp>
          </mc:Choice>
          <mc:Fallback xmlns="">
            <p:sp>
              <p:nvSpPr>
                <p:cNvPr id="30" name="TextBox 29">
                  <a:extLst>
                    <a:ext uri="{FF2B5EF4-FFF2-40B4-BE49-F238E27FC236}">
                      <a16:creationId xmlns:a16="http://schemas.microsoft.com/office/drawing/2014/main" id="{E3DA7DD8-BB23-A411-C58E-C6DC0D1F8E08}"/>
                    </a:ext>
                  </a:extLst>
                </p:cNvPr>
                <p:cNvSpPr txBox="1">
                  <a:spLocks noRot="1" noChangeAspect="1" noMove="1" noResize="1" noEditPoints="1" noAdjustHandles="1" noChangeArrowheads="1" noChangeShapeType="1" noTextEdit="1"/>
                </p:cNvSpPr>
                <p:nvPr/>
              </p:nvSpPr>
              <p:spPr>
                <a:xfrm>
                  <a:off x="7083118" y="5963269"/>
                  <a:ext cx="464166" cy="369332"/>
                </a:xfrm>
                <a:prstGeom prst="rect">
                  <a:avLst/>
                </a:prstGeom>
                <a:blipFill>
                  <a:blip r:embed="rId3"/>
                  <a:stretch>
                    <a:fillRect/>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72B8E727-6A1E-85E9-B70B-EEFA42130479}"/>
                </a:ext>
              </a:extLst>
            </p:cNvPr>
            <p:cNvSpPr txBox="1"/>
            <p:nvPr/>
          </p:nvSpPr>
          <p:spPr>
            <a:xfrm>
              <a:off x="6581755" y="5963268"/>
              <a:ext cx="301686" cy="369332"/>
            </a:xfrm>
            <a:prstGeom prst="rect">
              <a:avLst/>
            </a:prstGeom>
            <a:noFill/>
          </p:spPr>
          <p:txBody>
            <a:bodyPr wrap="none" rtlCol="0">
              <a:spAutoFit/>
            </a:bodyPr>
            <a:lstStyle/>
            <a:p>
              <a:r>
                <a:rPr lang="en-US" dirty="0"/>
                <a:t>1</a:t>
              </a:r>
            </a:p>
          </p:txBody>
        </p:sp>
        <p:sp>
          <p:nvSpPr>
            <p:cNvPr id="32" name="Rectangle 31">
              <a:extLst>
                <a:ext uri="{FF2B5EF4-FFF2-40B4-BE49-F238E27FC236}">
                  <a16:creationId xmlns:a16="http://schemas.microsoft.com/office/drawing/2014/main" id="{E779F638-E1F3-2B22-1034-9D064C43C968}"/>
                </a:ext>
              </a:extLst>
            </p:cNvPr>
            <p:cNvSpPr/>
            <p:nvPr/>
          </p:nvSpPr>
          <p:spPr>
            <a:xfrm>
              <a:off x="4193311" y="4632029"/>
              <a:ext cx="2539288" cy="1265503"/>
            </a:xfrm>
            <a:prstGeom prst="rect">
              <a:avLst/>
            </a:prstGeom>
            <a:gradFill flip="none" rotWithShape="1">
              <a:gsLst>
                <a:gs pos="0">
                  <a:srgbClr val="0432FF">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AB21CA29-8262-24CC-4F23-B4FC2E6B2195}"/>
                </a:ext>
              </a:extLst>
            </p:cNvPr>
            <p:cNvCxnSpPr/>
            <p:nvPr/>
          </p:nvCxnSpPr>
          <p:spPr>
            <a:xfrm flipH="1">
              <a:off x="4193311" y="5380300"/>
              <a:ext cx="174065" cy="0"/>
            </a:xfrm>
            <a:prstGeom prst="straightConnector1">
              <a:avLst/>
            </a:prstGeom>
            <a:ln w="19050">
              <a:solidFill>
                <a:schemeClr val="tx1"/>
              </a:solidFill>
              <a:headEnd type="none" w="med" len="lg"/>
              <a:tailEnd type="none"/>
            </a:ln>
          </p:spPr>
          <p:style>
            <a:lnRef idx="1">
              <a:schemeClr val="accent1"/>
            </a:lnRef>
            <a:fillRef idx="0">
              <a:schemeClr val="accent1"/>
            </a:fillRef>
            <a:effectRef idx="0">
              <a:schemeClr val="accent1"/>
            </a:effectRef>
            <a:fontRef idx="minor">
              <a:schemeClr val="tx1"/>
            </a:fontRef>
          </p:style>
        </p:cxnSp>
        <p:sp>
          <p:nvSpPr>
            <p:cNvPr id="34" name="Pie 33">
              <a:extLst>
                <a:ext uri="{FF2B5EF4-FFF2-40B4-BE49-F238E27FC236}">
                  <a16:creationId xmlns:a16="http://schemas.microsoft.com/office/drawing/2014/main" id="{D1C5ED4F-1AFA-CE7E-5706-5B1063390F7D}"/>
                </a:ext>
              </a:extLst>
            </p:cNvPr>
            <p:cNvSpPr/>
            <p:nvPr/>
          </p:nvSpPr>
          <p:spPr>
            <a:xfrm>
              <a:off x="6246483" y="5400198"/>
              <a:ext cx="940201" cy="969815"/>
            </a:xfrm>
            <a:prstGeom prst="pie">
              <a:avLst>
                <a:gd name="adj1" fmla="val 10799994"/>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6" name="Straight Arrow Connector 35">
              <a:extLst>
                <a:ext uri="{FF2B5EF4-FFF2-40B4-BE49-F238E27FC236}">
                  <a16:creationId xmlns:a16="http://schemas.microsoft.com/office/drawing/2014/main" id="{0F2731CD-A334-24F1-7670-375E6EB1D5AC}"/>
                </a:ext>
              </a:extLst>
            </p:cNvPr>
            <p:cNvCxnSpPr/>
            <p:nvPr/>
          </p:nvCxnSpPr>
          <p:spPr>
            <a:xfrm rot="5400000" flipH="1">
              <a:off x="6151420" y="5815125"/>
              <a:ext cx="174065" cy="0"/>
            </a:xfrm>
            <a:prstGeom prst="straightConnector1">
              <a:avLst/>
            </a:prstGeom>
            <a:ln w="19050">
              <a:solidFill>
                <a:schemeClr val="tx1"/>
              </a:solidFill>
              <a:headEnd type="none" w="med" len="lg"/>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1AA45FA-4159-B33E-C555-7BE537FE8A93}"/>
                </a:ext>
              </a:extLst>
            </p:cNvPr>
            <p:cNvCxnSpPr/>
            <p:nvPr/>
          </p:nvCxnSpPr>
          <p:spPr>
            <a:xfrm rot="5400000" flipH="1">
              <a:off x="6636330" y="5810501"/>
              <a:ext cx="174065" cy="0"/>
            </a:xfrm>
            <a:prstGeom prst="straightConnector1">
              <a:avLst/>
            </a:prstGeom>
            <a:ln w="19050">
              <a:solidFill>
                <a:schemeClr val="tx1"/>
              </a:solidFill>
              <a:headEnd type="none" w="med" len="lg"/>
              <a:tailEnd type="non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8652830-6C7A-6436-2077-1D336C368258}"/>
                </a:ext>
              </a:extLst>
            </p:cNvPr>
            <p:cNvSpPr txBox="1"/>
            <p:nvPr/>
          </p:nvSpPr>
          <p:spPr>
            <a:xfrm>
              <a:off x="4042468" y="5982336"/>
              <a:ext cx="301686" cy="369332"/>
            </a:xfrm>
            <a:prstGeom prst="rect">
              <a:avLst/>
            </a:prstGeom>
            <a:noFill/>
          </p:spPr>
          <p:txBody>
            <a:bodyPr wrap="none" rtlCol="0">
              <a:spAutoFit/>
            </a:bodyPr>
            <a:lstStyle/>
            <a:p>
              <a:r>
                <a:rPr lang="en-US" dirty="0"/>
                <a:t>0</a:t>
              </a:r>
            </a:p>
          </p:txBody>
        </p:sp>
      </p:grpSp>
      <p:grpSp>
        <p:nvGrpSpPr>
          <p:cNvPr id="3" name="Group 2">
            <a:extLst>
              <a:ext uri="{FF2B5EF4-FFF2-40B4-BE49-F238E27FC236}">
                <a16:creationId xmlns:a16="http://schemas.microsoft.com/office/drawing/2014/main" id="{C8F838D7-C119-7090-71FA-C21B94EA56F6}"/>
              </a:ext>
            </a:extLst>
          </p:cNvPr>
          <p:cNvGrpSpPr/>
          <p:nvPr/>
        </p:nvGrpSpPr>
        <p:grpSpPr>
          <a:xfrm>
            <a:off x="7406853" y="1290980"/>
            <a:ext cx="4247982" cy="2132171"/>
            <a:chOff x="3557779" y="1606110"/>
            <a:chExt cx="4247982" cy="2132171"/>
          </a:xfrm>
        </p:grpSpPr>
        <p:cxnSp>
          <p:nvCxnSpPr>
            <p:cNvPr id="41" name="Straight Arrow Connector 40">
              <a:extLst>
                <a:ext uri="{FF2B5EF4-FFF2-40B4-BE49-F238E27FC236}">
                  <a16:creationId xmlns:a16="http://schemas.microsoft.com/office/drawing/2014/main" id="{6462F6B5-EF39-5317-FBFF-C55343C87619}"/>
                </a:ext>
              </a:extLst>
            </p:cNvPr>
            <p:cNvCxnSpPr/>
            <p:nvPr/>
          </p:nvCxnSpPr>
          <p:spPr>
            <a:xfrm>
              <a:off x="4158142" y="1698474"/>
              <a:ext cx="0" cy="1542473"/>
            </a:xfrm>
            <a:prstGeom prst="straightConnector1">
              <a:avLst/>
            </a:prstGeom>
            <a:ln w="19050">
              <a:solidFill>
                <a:schemeClr val="tx1"/>
              </a:solidFill>
              <a:headEnd type="stealth" w="med" len="lg"/>
              <a:tailEnd type="non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5F87105-57E4-9AA8-1A38-B2050B8F0CA7}"/>
                </a:ext>
              </a:extLst>
            </p:cNvPr>
            <p:cNvCxnSpPr/>
            <p:nvPr/>
          </p:nvCxnSpPr>
          <p:spPr>
            <a:xfrm flipH="1">
              <a:off x="4158142" y="3240947"/>
              <a:ext cx="3121890" cy="0"/>
            </a:xfrm>
            <a:prstGeom prst="straightConnector1">
              <a:avLst/>
            </a:prstGeom>
            <a:ln w="19050">
              <a:solidFill>
                <a:schemeClr val="tx1"/>
              </a:solidFill>
              <a:headEnd type="stealth" w="med" len="lg"/>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7E7CED0C-32A3-19B7-35C2-A2E9D90DA877}"/>
                    </a:ext>
                  </a:extLst>
                </p:cNvPr>
                <p:cNvSpPr txBox="1"/>
                <p:nvPr/>
              </p:nvSpPr>
              <p:spPr>
                <a:xfrm>
                  <a:off x="3557779" y="1606110"/>
                  <a:ext cx="486672"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m:t>
                            </m:r>
                          </m:sub>
                        </m:sSub>
                      </m:oMath>
                    </m:oMathPara>
                  </a14:m>
                  <a:endParaRPr lang="en-US" b="0" dirty="0"/>
                </a:p>
              </p:txBody>
            </p:sp>
          </mc:Choice>
          <mc:Fallback xmlns="">
            <p:sp>
              <p:nvSpPr>
                <p:cNvPr id="43" name="TextBox 42">
                  <a:extLst>
                    <a:ext uri="{FF2B5EF4-FFF2-40B4-BE49-F238E27FC236}">
                      <a16:creationId xmlns:a16="http://schemas.microsoft.com/office/drawing/2014/main" id="{7E7CED0C-32A3-19B7-35C2-A2E9D90DA877}"/>
                    </a:ext>
                  </a:extLst>
                </p:cNvPr>
                <p:cNvSpPr txBox="1">
                  <a:spLocks noRot="1" noChangeAspect="1" noMove="1" noResize="1" noEditPoints="1" noAdjustHandles="1" noChangeArrowheads="1" noChangeShapeType="1" noTextEdit="1"/>
                </p:cNvSpPr>
                <p:nvPr/>
              </p:nvSpPr>
              <p:spPr>
                <a:xfrm>
                  <a:off x="3557779" y="1606110"/>
                  <a:ext cx="486672" cy="369332"/>
                </a:xfrm>
                <a:prstGeom prst="rect">
                  <a:avLst/>
                </a:prstGeom>
                <a:blipFill>
                  <a:blip r:embed="rId4"/>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3230175-BAD2-9B89-3C23-8F8EE785759B}"/>
                    </a:ext>
                  </a:extLst>
                </p:cNvPr>
                <p:cNvSpPr txBox="1"/>
                <p:nvPr/>
              </p:nvSpPr>
              <p:spPr>
                <a:xfrm>
                  <a:off x="7047949" y="3306682"/>
                  <a:ext cx="464166"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𝐿</m:t>
                            </m:r>
                          </m:sub>
                        </m:sSub>
                      </m:oMath>
                    </m:oMathPara>
                  </a14:m>
                  <a:endParaRPr lang="en-US" b="0" dirty="0"/>
                </a:p>
              </p:txBody>
            </p:sp>
          </mc:Choice>
          <mc:Fallback xmlns="">
            <p:sp>
              <p:nvSpPr>
                <p:cNvPr id="45" name="TextBox 44">
                  <a:extLst>
                    <a:ext uri="{FF2B5EF4-FFF2-40B4-BE49-F238E27FC236}">
                      <a16:creationId xmlns:a16="http://schemas.microsoft.com/office/drawing/2014/main" id="{F3230175-BAD2-9B89-3C23-8F8EE785759B}"/>
                    </a:ext>
                  </a:extLst>
                </p:cNvPr>
                <p:cNvSpPr txBox="1">
                  <a:spLocks noRot="1" noChangeAspect="1" noMove="1" noResize="1" noEditPoints="1" noAdjustHandles="1" noChangeArrowheads="1" noChangeShapeType="1" noTextEdit="1"/>
                </p:cNvSpPr>
                <p:nvPr/>
              </p:nvSpPr>
              <p:spPr>
                <a:xfrm>
                  <a:off x="7047949" y="3306682"/>
                  <a:ext cx="464166" cy="369332"/>
                </a:xfrm>
                <a:prstGeom prst="rect">
                  <a:avLst/>
                </a:prstGeom>
                <a:blipFill>
                  <a:blip r:embed="rId5"/>
                  <a:stretch>
                    <a:fillRect/>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CEEEDC83-4018-5603-8590-E6AA984374D4}"/>
                </a:ext>
              </a:extLst>
            </p:cNvPr>
            <p:cNvSpPr txBox="1"/>
            <p:nvPr/>
          </p:nvSpPr>
          <p:spPr>
            <a:xfrm>
              <a:off x="6546586" y="3306681"/>
              <a:ext cx="301686" cy="369332"/>
            </a:xfrm>
            <a:prstGeom prst="rect">
              <a:avLst/>
            </a:prstGeom>
            <a:noFill/>
          </p:spPr>
          <p:txBody>
            <a:bodyPr wrap="none" rtlCol="0">
              <a:spAutoFit/>
            </a:bodyPr>
            <a:lstStyle/>
            <a:p>
              <a:r>
                <a:rPr lang="en-US" dirty="0"/>
                <a:t>1</a:t>
              </a:r>
            </a:p>
          </p:txBody>
        </p:sp>
        <p:sp>
          <p:nvSpPr>
            <p:cNvPr id="47" name="Rectangle 46">
              <a:extLst>
                <a:ext uri="{FF2B5EF4-FFF2-40B4-BE49-F238E27FC236}">
                  <a16:creationId xmlns:a16="http://schemas.microsoft.com/office/drawing/2014/main" id="{5D6F8E8D-DC3B-9652-FE28-5DFBA48C8E76}"/>
                </a:ext>
              </a:extLst>
            </p:cNvPr>
            <p:cNvSpPr/>
            <p:nvPr/>
          </p:nvSpPr>
          <p:spPr>
            <a:xfrm>
              <a:off x="4158142" y="1975442"/>
              <a:ext cx="2539288" cy="1265503"/>
            </a:xfrm>
            <a:prstGeom prst="rect">
              <a:avLst/>
            </a:prstGeom>
            <a:gradFill flip="none" rotWithShape="1">
              <a:gsLst>
                <a:gs pos="0">
                  <a:srgbClr val="0432FF">
                    <a:alpha val="5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a:extLst>
                <a:ext uri="{FF2B5EF4-FFF2-40B4-BE49-F238E27FC236}">
                  <a16:creationId xmlns:a16="http://schemas.microsoft.com/office/drawing/2014/main" id="{B3C4D97B-AE47-3A20-0397-528D1852ABE6}"/>
                </a:ext>
              </a:extLst>
            </p:cNvPr>
            <p:cNvCxnSpPr/>
            <p:nvPr/>
          </p:nvCxnSpPr>
          <p:spPr>
            <a:xfrm flipH="1">
              <a:off x="4158142" y="2723713"/>
              <a:ext cx="174065" cy="0"/>
            </a:xfrm>
            <a:prstGeom prst="straightConnector1">
              <a:avLst/>
            </a:prstGeom>
            <a:ln w="19050">
              <a:solidFill>
                <a:schemeClr val="tx1"/>
              </a:solidFill>
              <a:headEnd type="none" w="med" len="lg"/>
              <a:tailEnd type="none"/>
            </a:ln>
          </p:spPr>
          <p:style>
            <a:lnRef idx="1">
              <a:schemeClr val="accent1"/>
            </a:lnRef>
            <a:fillRef idx="0">
              <a:schemeClr val="accent1"/>
            </a:fillRef>
            <a:effectRef idx="0">
              <a:schemeClr val="accent1"/>
            </a:effectRef>
            <a:fontRef idx="minor">
              <a:schemeClr val="tx1"/>
            </a:fontRef>
          </p:style>
        </p:cxnSp>
        <p:sp>
          <p:nvSpPr>
            <p:cNvPr id="49" name="Pie 48">
              <a:extLst>
                <a:ext uri="{FF2B5EF4-FFF2-40B4-BE49-F238E27FC236}">
                  <a16:creationId xmlns:a16="http://schemas.microsoft.com/office/drawing/2014/main" id="{C80E1CDF-C8BA-9E10-E548-06A85B4CB481}"/>
                </a:ext>
              </a:extLst>
            </p:cNvPr>
            <p:cNvSpPr/>
            <p:nvPr/>
          </p:nvSpPr>
          <p:spPr>
            <a:xfrm>
              <a:off x="5589101" y="2743611"/>
              <a:ext cx="2216660" cy="994670"/>
            </a:xfrm>
            <a:prstGeom prst="pie">
              <a:avLst>
                <a:gd name="adj1" fmla="val 10799994"/>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51" name="Straight Arrow Connector 50">
              <a:extLst>
                <a:ext uri="{FF2B5EF4-FFF2-40B4-BE49-F238E27FC236}">
                  <a16:creationId xmlns:a16="http://schemas.microsoft.com/office/drawing/2014/main" id="{87F77B7C-792E-612A-5BB2-6899DACC3110}"/>
                </a:ext>
              </a:extLst>
            </p:cNvPr>
            <p:cNvCxnSpPr/>
            <p:nvPr/>
          </p:nvCxnSpPr>
          <p:spPr>
            <a:xfrm rot="5400000" flipH="1">
              <a:off x="5502067" y="3158538"/>
              <a:ext cx="174065" cy="0"/>
            </a:xfrm>
            <a:prstGeom prst="straightConnector1">
              <a:avLst/>
            </a:prstGeom>
            <a:ln w="19050">
              <a:solidFill>
                <a:schemeClr val="tx1"/>
              </a:solidFill>
              <a:headEnd type="none" w="med" len="lg"/>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C7706E8F-0DAA-0864-DB44-B898A019F4E5}"/>
                </a:ext>
              </a:extLst>
            </p:cNvPr>
            <p:cNvCxnSpPr/>
            <p:nvPr/>
          </p:nvCxnSpPr>
          <p:spPr>
            <a:xfrm rot="5400000" flipH="1">
              <a:off x="6601161" y="3153914"/>
              <a:ext cx="174065" cy="0"/>
            </a:xfrm>
            <a:prstGeom prst="straightConnector1">
              <a:avLst/>
            </a:prstGeom>
            <a:ln w="19050">
              <a:solidFill>
                <a:schemeClr val="tx1"/>
              </a:solidFill>
              <a:headEnd type="none" w="med" len="lg"/>
              <a:tailEnd type="non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3BF92D89-C72C-09E0-FA88-5C2E3804AFDB}"/>
                </a:ext>
              </a:extLst>
            </p:cNvPr>
            <p:cNvSpPr txBox="1"/>
            <p:nvPr/>
          </p:nvSpPr>
          <p:spPr>
            <a:xfrm>
              <a:off x="4007299" y="3325749"/>
              <a:ext cx="301686" cy="369332"/>
            </a:xfrm>
            <a:prstGeom prst="rect">
              <a:avLst/>
            </a:prstGeom>
            <a:noFill/>
          </p:spPr>
          <p:txBody>
            <a:bodyPr wrap="none" rtlCol="0">
              <a:spAutoFit/>
            </a:bodyPr>
            <a:lstStyle/>
            <a:p>
              <a:r>
                <a:rPr lang="en-US" dirty="0"/>
                <a:t>0</a:t>
              </a:r>
            </a:p>
          </p:txBody>
        </p:sp>
      </p:grpSp>
      <p:sp>
        <p:nvSpPr>
          <p:cNvPr id="6" name="Text Box 1">
            <a:extLst>
              <a:ext uri="{FF2B5EF4-FFF2-40B4-BE49-F238E27FC236}">
                <a16:creationId xmlns:a16="http://schemas.microsoft.com/office/drawing/2014/main" id="{3B1B3251-EAE0-F636-CC4A-E80587CB6678}"/>
              </a:ext>
            </a:extLst>
          </p:cNvPr>
          <p:cNvSpPr txBox="1">
            <a:spLocks noChangeArrowheads="1"/>
          </p:cNvSpPr>
          <p:nvPr/>
        </p:nvSpPr>
        <p:spPr bwMode="auto">
          <a:xfrm>
            <a:off x="703509" y="230109"/>
            <a:ext cx="10951324" cy="64635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77145" tIns="40115" rIns="77145" bIns="40115"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EIC far-forward acceptance with and without a second focus (older optics)</a:t>
            </a:r>
          </a:p>
        </p:txBody>
      </p:sp>
      <p:sp>
        <p:nvSpPr>
          <p:cNvPr id="7" name="Slide Number Placeholder 2">
            <a:extLst>
              <a:ext uri="{FF2B5EF4-FFF2-40B4-BE49-F238E27FC236}">
                <a16:creationId xmlns:a16="http://schemas.microsoft.com/office/drawing/2014/main" id="{FFFF6016-E1B8-9182-B852-D9055274ACAB}"/>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13</a:t>
            </a:fld>
            <a:endParaRPr lang="en-US" dirty="0"/>
          </a:p>
        </p:txBody>
      </p:sp>
      <p:cxnSp>
        <p:nvCxnSpPr>
          <p:cNvPr id="5" name="Straight Arrow Connector 4">
            <a:extLst>
              <a:ext uri="{FF2B5EF4-FFF2-40B4-BE49-F238E27FC236}">
                <a16:creationId xmlns:a16="http://schemas.microsoft.com/office/drawing/2014/main" id="{D8CEEBD5-2DB4-FAB4-16A1-EE66D543F114}"/>
              </a:ext>
            </a:extLst>
          </p:cNvPr>
          <p:cNvCxnSpPr>
            <a:cxnSpLocks/>
          </p:cNvCxnSpPr>
          <p:nvPr/>
        </p:nvCxnSpPr>
        <p:spPr>
          <a:xfrm flipH="1" flipV="1">
            <a:off x="10548814" y="2445656"/>
            <a:ext cx="307516" cy="101476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148F0C6-1ACF-3DD1-06CA-6DE9E2DEA6AF}"/>
              </a:ext>
            </a:extLst>
          </p:cNvPr>
          <p:cNvCxnSpPr>
            <a:cxnSpLocks/>
          </p:cNvCxnSpPr>
          <p:nvPr/>
        </p:nvCxnSpPr>
        <p:spPr>
          <a:xfrm flipH="1">
            <a:off x="10633306" y="4239286"/>
            <a:ext cx="319954" cy="1228349"/>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07BCA5CF-B3AD-898F-7248-0570FE0DBB75}"/>
              </a:ext>
            </a:extLst>
          </p:cNvPr>
          <p:cNvSpPr/>
          <p:nvPr/>
        </p:nvSpPr>
        <p:spPr>
          <a:xfrm>
            <a:off x="9799344" y="3571069"/>
            <a:ext cx="2115066" cy="584775"/>
          </a:xfrm>
          <a:prstGeom prst="rect">
            <a:avLst/>
          </a:prstGeom>
        </p:spPr>
        <p:txBody>
          <a:bodyPr wrap="square">
            <a:spAutoFit/>
          </a:bodyPr>
          <a:lstStyle/>
          <a:p>
            <a:r>
              <a:rPr lang="en-US" sz="1600" dirty="0">
                <a:latin typeface="Helvetica" pitchFamily="2" charset="0"/>
              </a:rPr>
              <a:t>Limited by angular spread at IP (</a:t>
            </a:r>
            <a:r>
              <a:rPr lang="en-US" sz="1600" dirty="0">
                <a:latin typeface="Symbol" pitchFamily="2" charset="2"/>
                <a:cs typeface="Arial" charset="0"/>
              </a:rPr>
              <a:t>b</a:t>
            </a:r>
            <a:r>
              <a:rPr lang="en-US" sz="1600" baseline="30000" dirty="0">
                <a:latin typeface="Arial" charset="0"/>
                <a:cs typeface="Arial" charset="0"/>
              </a:rPr>
              <a:t>*</a:t>
            </a:r>
            <a:r>
              <a:rPr lang="en-US" sz="1600" dirty="0">
                <a:latin typeface="Helvetica" pitchFamily="2" charset="0"/>
              </a:rPr>
              <a:t>)</a:t>
            </a:r>
            <a:endParaRPr lang="en-US" sz="1600" dirty="0"/>
          </a:p>
        </p:txBody>
      </p:sp>
      <p:sp>
        <p:nvSpPr>
          <p:cNvPr id="68" name="Rectangle 67">
            <a:extLst>
              <a:ext uri="{FF2B5EF4-FFF2-40B4-BE49-F238E27FC236}">
                <a16:creationId xmlns:a16="http://schemas.microsoft.com/office/drawing/2014/main" id="{6DB2022F-E20C-F625-77B2-348D478B6DC0}"/>
              </a:ext>
            </a:extLst>
          </p:cNvPr>
          <p:cNvSpPr/>
          <p:nvPr/>
        </p:nvSpPr>
        <p:spPr>
          <a:xfrm>
            <a:off x="7636578" y="3670715"/>
            <a:ext cx="1786820" cy="584775"/>
          </a:xfrm>
          <a:prstGeom prst="rect">
            <a:avLst/>
          </a:prstGeom>
        </p:spPr>
        <p:txBody>
          <a:bodyPr wrap="square">
            <a:spAutoFit/>
          </a:bodyPr>
          <a:lstStyle/>
          <a:p>
            <a:r>
              <a:rPr lang="en-US" sz="1600" dirty="0">
                <a:latin typeface="Helvetica" pitchFamily="2" charset="0"/>
              </a:rPr>
              <a:t>Limited by D and second focus (</a:t>
            </a:r>
            <a:r>
              <a:rPr lang="en-US" sz="1600" dirty="0">
                <a:latin typeface="Symbol" pitchFamily="2" charset="2"/>
                <a:cs typeface="Arial" charset="0"/>
              </a:rPr>
              <a:t>b</a:t>
            </a:r>
            <a:r>
              <a:rPr lang="en-US" sz="1600" baseline="-25000" dirty="0">
                <a:latin typeface="Arial" charset="0"/>
                <a:cs typeface="Arial" charset="0"/>
              </a:rPr>
              <a:t>2</a:t>
            </a:r>
            <a:r>
              <a:rPr lang="en-US" sz="1600" dirty="0">
                <a:latin typeface="Helvetica" pitchFamily="2" charset="0"/>
              </a:rPr>
              <a:t>) </a:t>
            </a:r>
            <a:endParaRPr lang="en-US" sz="1600" dirty="0"/>
          </a:p>
        </p:txBody>
      </p:sp>
      <p:cxnSp>
        <p:nvCxnSpPr>
          <p:cNvPr id="69" name="Straight Arrow Connector 68">
            <a:extLst>
              <a:ext uri="{FF2B5EF4-FFF2-40B4-BE49-F238E27FC236}">
                <a16:creationId xmlns:a16="http://schemas.microsoft.com/office/drawing/2014/main" id="{868C6360-98BA-0BC8-24CE-766AFF081365}"/>
              </a:ext>
            </a:extLst>
          </p:cNvPr>
          <p:cNvCxnSpPr>
            <a:cxnSpLocks/>
          </p:cNvCxnSpPr>
          <p:nvPr/>
        </p:nvCxnSpPr>
        <p:spPr>
          <a:xfrm flipV="1">
            <a:off x="8573530" y="3048001"/>
            <a:ext cx="715610" cy="59368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CB68FF2-DDE2-2794-72B7-9962C787D454}"/>
              </a:ext>
            </a:extLst>
          </p:cNvPr>
          <p:cNvCxnSpPr>
            <a:cxnSpLocks/>
          </p:cNvCxnSpPr>
          <p:nvPr/>
        </p:nvCxnSpPr>
        <p:spPr>
          <a:xfrm>
            <a:off x="8592455" y="4325255"/>
            <a:ext cx="1393651" cy="163732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1F0663A3-BDC8-6B2F-7051-FC74C6323571}"/>
              </a:ext>
            </a:extLst>
          </p:cNvPr>
          <p:cNvSpPr/>
          <p:nvPr/>
        </p:nvSpPr>
        <p:spPr>
          <a:xfrm>
            <a:off x="5109030" y="1508941"/>
            <a:ext cx="2249714" cy="707886"/>
          </a:xfrm>
          <a:prstGeom prst="rect">
            <a:avLst/>
          </a:prstGeom>
        </p:spPr>
        <p:txBody>
          <a:bodyPr wrap="square">
            <a:spAutoFit/>
          </a:bodyPr>
          <a:lstStyle/>
          <a:p>
            <a:r>
              <a:rPr lang="en-US" sz="2000" dirty="0">
                <a:latin typeface="Helvetica" pitchFamily="2" charset="0"/>
              </a:rPr>
              <a:t>Without 2</a:t>
            </a:r>
            <a:r>
              <a:rPr lang="en-US" sz="2000" baseline="30000" dirty="0">
                <a:latin typeface="Helvetica" pitchFamily="2" charset="0"/>
              </a:rPr>
              <a:t>nd</a:t>
            </a:r>
            <a:r>
              <a:rPr lang="en-US" sz="2000" dirty="0">
                <a:latin typeface="Helvetica" pitchFamily="2" charset="0"/>
              </a:rPr>
              <a:t> focus: (</a:t>
            </a:r>
            <a:r>
              <a:rPr lang="en-US" sz="2000" dirty="0" err="1">
                <a:latin typeface="Helvetica" pitchFamily="2" charset="0"/>
              </a:rPr>
              <a:t>ePIC</a:t>
            </a:r>
            <a:r>
              <a:rPr lang="en-US" sz="2000" dirty="0">
                <a:latin typeface="Helvetica" pitchFamily="2" charset="0"/>
              </a:rPr>
              <a:t> @IR6</a:t>
            </a:r>
            <a:r>
              <a:rPr lang="en-US" sz="1600" dirty="0">
                <a:latin typeface="Helvetica" pitchFamily="2" charset="0"/>
              </a:rPr>
              <a:t>)</a:t>
            </a:r>
            <a:endParaRPr lang="en-US" sz="1600" dirty="0"/>
          </a:p>
        </p:txBody>
      </p:sp>
      <p:sp>
        <p:nvSpPr>
          <p:cNvPr id="40" name="TextBox 39">
            <a:extLst>
              <a:ext uri="{FF2B5EF4-FFF2-40B4-BE49-F238E27FC236}">
                <a16:creationId xmlns:a16="http://schemas.microsoft.com/office/drawing/2014/main" id="{568A8269-CA11-7789-E676-CB1AABC162F4}"/>
              </a:ext>
            </a:extLst>
          </p:cNvPr>
          <p:cNvSpPr txBox="1"/>
          <p:nvPr/>
        </p:nvSpPr>
        <p:spPr>
          <a:xfrm>
            <a:off x="8210440" y="1974870"/>
            <a:ext cx="1237037" cy="646137"/>
          </a:xfrm>
          <a:prstGeom prst="rect">
            <a:avLst/>
          </a:prstGeom>
          <a:noFill/>
        </p:spPr>
        <p:txBody>
          <a:bodyPr wrap="square" lIns="91242" tIns="45624" rIns="91242" bIns="45624" rtlCol="0">
            <a:spAutoFit/>
          </a:bodyPr>
          <a:lstStyle/>
          <a:p>
            <a:pPr algn="ctr" defTabSz="456246"/>
            <a:r>
              <a:rPr lang="en-US" dirty="0">
                <a:solidFill>
                  <a:prstClr val="black"/>
                </a:solidFill>
                <a:latin typeface="Arial" panose="020B0604020202020204" pitchFamily="34" charset="0"/>
                <a:cs typeface="Arial" panose="020B0604020202020204" pitchFamily="34" charset="0"/>
              </a:rPr>
              <a:t>Detected</a:t>
            </a:r>
          </a:p>
          <a:p>
            <a:pPr algn="ctr" defTabSz="456246"/>
            <a:r>
              <a:rPr lang="en-US" dirty="0">
                <a:solidFill>
                  <a:prstClr val="black"/>
                </a:solidFill>
                <a:latin typeface="Arial" panose="020B0604020202020204" pitchFamily="34" charset="0"/>
                <a:cs typeface="Arial" panose="020B0604020202020204" pitchFamily="34" charset="0"/>
              </a:rPr>
              <a:t>IR6</a:t>
            </a:r>
          </a:p>
        </p:txBody>
      </p:sp>
      <p:sp>
        <p:nvSpPr>
          <p:cNvPr id="44" name="TextBox 43">
            <a:extLst>
              <a:ext uri="{FF2B5EF4-FFF2-40B4-BE49-F238E27FC236}">
                <a16:creationId xmlns:a16="http://schemas.microsoft.com/office/drawing/2014/main" id="{19F1057F-151F-0A59-751B-4893996C0FB8}"/>
              </a:ext>
            </a:extLst>
          </p:cNvPr>
          <p:cNvSpPr txBox="1"/>
          <p:nvPr/>
        </p:nvSpPr>
        <p:spPr>
          <a:xfrm>
            <a:off x="8261692" y="5373020"/>
            <a:ext cx="1237037" cy="646137"/>
          </a:xfrm>
          <a:prstGeom prst="rect">
            <a:avLst/>
          </a:prstGeom>
          <a:noFill/>
        </p:spPr>
        <p:txBody>
          <a:bodyPr wrap="square" lIns="91242" tIns="45624" rIns="91242" bIns="45624" rtlCol="0">
            <a:spAutoFit/>
          </a:bodyPr>
          <a:lstStyle/>
          <a:p>
            <a:pPr algn="ctr" defTabSz="456246"/>
            <a:r>
              <a:rPr lang="en-US" dirty="0">
                <a:solidFill>
                  <a:prstClr val="black"/>
                </a:solidFill>
                <a:latin typeface="Arial" panose="020B0604020202020204" pitchFamily="34" charset="0"/>
                <a:cs typeface="Arial" panose="020B0604020202020204" pitchFamily="34" charset="0"/>
              </a:rPr>
              <a:t>Detected</a:t>
            </a:r>
          </a:p>
          <a:p>
            <a:pPr algn="ctr" defTabSz="456246"/>
            <a:r>
              <a:rPr lang="en-US" dirty="0">
                <a:solidFill>
                  <a:prstClr val="black"/>
                </a:solidFill>
                <a:latin typeface="Arial" panose="020B0604020202020204" pitchFamily="34" charset="0"/>
                <a:cs typeface="Arial" panose="020B0604020202020204" pitchFamily="34" charset="0"/>
              </a:rPr>
              <a:t>IR8/12</a:t>
            </a:r>
          </a:p>
        </p:txBody>
      </p:sp>
      <p:pic>
        <p:nvPicPr>
          <p:cNvPr id="50" name="Picture 49">
            <a:extLst>
              <a:ext uri="{FF2B5EF4-FFF2-40B4-BE49-F238E27FC236}">
                <a16:creationId xmlns:a16="http://schemas.microsoft.com/office/drawing/2014/main" id="{86B6CA7E-45B9-952D-BCF7-6ABBF9024CFF}"/>
              </a:ext>
            </a:extLst>
          </p:cNvPr>
          <p:cNvPicPr>
            <a:picLocks noChangeAspect="1"/>
          </p:cNvPicPr>
          <p:nvPr/>
        </p:nvPicPr>
        <p:blipFill>
          <a:blip r:embed="rId6"/>
          <a:stretch>
            <a:fillRect/>
          </a:stretch>
        </p:blipFill>
        <p:spPr>
          <a:xfrm>
            <a:off x="371518" y="1464119"/>
            <a:ext cx="4355262" cy="2471906"/>
          </a:xfrm>
          <a:prstGeom prst="rect">
            <a:avLst/>
          </a:prstGeom>
        </p:spPr>
      </p:pic>
      <p:pic>
        <p:nvPicPr>
          <p:cNvPr id="56" name="Picture 55">
            <a:extLst>
              <a:ext uri="{FF2B5EF4-FFF2-40B4-BE49-F238E27FC236}">
                <a16:creationId xmlns:a16="http://schemas.microsoft.com/office/drawing/2014/main" id="{6798419C-4907-3EAD-CB4B-FACD3C28FF69}"/>
              </a:ext>
            </a:extLst>
          </p:cNvPr>
          <p:cNvPicPr>
            <a:picLocks noChangeAspect="1"/>
          </p:cNvPicPr>
          <p:nvPr/>
        </p:nvPicPr>
        <p:blipFill>
          <a:blip r:embed="rId7"/>
          <a:stretch>
            <a:fillRect/>
          </a:stretch>
        </p:blipFill>
        <p:spPr>
          <a:xfrm>
            <a:off x="361687" y="3977877"/>
            <a:ext cx="4355261" cy="2471905"/>
          </a:xfrm>
          <a:prstGeom prst="rect">
            <a:avLst/>
          </a:prstGeom>
        </p:spPr>
      </p:pic>
      <p:sp>
        <p:nvSpPr>
          <p:cNvPr id="59" name="TextBox 58">
            <a:extLst>
              <a:ext uri="{FF2B5EF4-FFF2-40B4-BE49-F238E27FC236}">
                <a16:creationId xmlns:a16="http://schemas.microsoft.com/office/drawing/2014/main" id="{F399280C-EC19-BD77-3FDA-3F878AAC751D}"/>
              </a:ext>
            </a:extLst>
          </p:cNvPr>
          <p:cNvSpPr txBox="1"/>
          <p:nvPr/>
        </p:nvSpPr>
        <p:spPr>
          <a:xfrm>
            <a:off x="1555994" y="1518602"/>
            <a:ext cx="1022652" cy="369332"/>
          </a:xfrm>
          <a:prstGeom prst="rect">
            <a:avLst/>
          </a:prstGeom>
          <a:noFill/>
        </p:spPr>
        <p:txBody>
          <a:bodyPr wrap="none" rtlCol="0">
            <a:spAutoFit/>
          </a:bodyPr>
          <a:lstStyle/>
          <a:p>
            <a:r>
              <a:rPr lang="en-US" dirty="0"/>
              <a:t>Excluded</a:t>
            </a:r>
          </a:p>
        </p:txBody>
      </p:sp>
      <p:sp>
        <p:nvSpPr>
          <p:cNvPr id="60" name="TextBox 59">
            <a:extLst>
              <a:ext uri="{FF2B5EF4-FFF2-40B4-BE49-F238E27FC236}">
                <a16:creationId xmlns:a16="http://schemas.microsoft.com/office/drawing/2014/main" id="{836F39BE-D371-E74F-56E1-8FA6822D4D00}"/>
              </a:ext>
            </a:extLst>
          </p:cNvPr>
          <p:cNvSpPr txBox="1"/>
          <p:nvPr/>
        </p:nvSpPr>
        <p:spPr>
          <a:xfrm rot="16200000">
            <a:off x="705127" y="2325986"/>
            <a:ext cx="1092858" cy="365760"/>
          </a:xfrm>
          <a:prstGeom prst="rect">
            <a:avLst/>
          </a:prstGeom>
          <a:noFill/>
        </p:spPr>
        <p:txBody>
          <a:bodyPr wrap="square" rtlCol="0">
            <a:spAutoFit/>
          </a:bodyPr>
          <a:lstStyle/>
          <a:p>
            <a:r>
              <a:rPr lang="en-US" dirty="0"/>
              <a:t>Detected</a:t>
            </a:r>
          </a:p>
        </p:txBody>
      </p:sp>
      <p:cxnSp>
        <p:nvCxnSpPr>
          <p:cNvPr id="61" name="Straight Connector 60">
            <a:extLst>
              <a:ext uri="{FF2B5EF4-FFF2-40B4-BE49-F238E27FC236}">
                <a16:creationId xmlns:a16="http://schemas.microsoft.com/office/drawing/2014/main" id="{D7363267-F952-EB6A-9234-990C8238EF9C}"/>
              </a:ext>
            </a:extLst>
          </p:cNvPr>
          <p:cNvCxnSpPr/>
          <p:nvPr/>
        </p:nvCxnSpPr>
        <p:spPr>
          <a:xfrm flipH="1">
            <a:off x="2761355" y="3642205"/>
            <a:ext cx="1098371" cy="402789"/>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3F2D6784-0524-4A78-B73E-6E83C34826A9}"/>
              </a:ext>
            </a:extLst>
          </p:cNvPr>
          <p:cNvCxnSpPr>
            <a:cxnSpLocks/>
          </p:cNvCxnSpPr>
          <p:nvPr/>
        </p:nvCxnSpPr>
        <p:spPr>
          <a:xfrm>
            <a:off x="1584602" y="3642205"/>
            <a:ext cx="1059454" cy="402789"/>
          </a:xfrm>
          <a:prstGeom prst="line">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915CA2BF-5FE5-EB0A-39B0-24C03B894755}"/>
              </a:ext>
            </a:extLst>
          </p:cNvPr>
          <p:cNvSpPr txBox="1"/>
          <p:nvPr/>
        </p:nvSpPr>
        <p:spPr>
          <a:xfrm>
            <a:off x="9291654" y="2894508"/>
            <a:ext cx="644728" cy="369332"/>
          </a:xfrm>
          <a:prstGeom prst="rect">
            <a:avLst/>
          </a:prstGeom>
          <a:noFill/>
        </p:spPr>
        <p:txBody>
          <a:bodyPr wrap="none" rtlCol="0">
            <a:spAutoFit/>
          </a:bodyPr>
          <a:lstStyle/>
          <a:p>
            <a:r>
              <a:rPr lang="en-US" dirty="0"/>
              <a:t>&lt; 0.9</a:t>
            </a:r>
          </a:p>
        </p:txBody>
      </p:sp>
      <p:sp>
        <p:nvSpPr>
          <p:cNvPr id="67" name="TextBox 66">
            <a:extLst>
              <a:ext uri="{FF2B5EF4-FFF2-40B4-BE49-F238E27FC236}">
                <a16:creationId xmlns:a16="http://schemas.microsoft.com/office/drawing/2014/main" id="{7BE7D818-F653-87C5-C232-88DEE65AB919}"/>
              </a:ext>
            </a:extLst>
          </p:cNvPr>
          <p:cNvSpPr txBox="1"/>
          <p:nvPr/>
        </p:nvSpPr>
        <p:spPr>
          <a:xfrm>
            <a:off x="9763369" y="6109422"/>
            <a:ext cx="593432" cy="369332"/>
          </a:xfrm>
          <a:prstGeom prst="rect">
            <a:avLst/>
          </a:prstGeom>
          <a:noFill/>
        </p:spPr>
        <p:txBody>
          <a:bodyPr wrap="none" rtlCol="0">
            <a:spAutoFit/>
          </a:bodyPr>
          <a:lstStyle/>
          <a:p>
            <a:r>
              <a:rPr lang="en-US" dirty="0"/>
              <a:t>0.99</a:t>
            </a:r>
          </a:p>
        </p:txBody>
      </p:sp>
      <p:sp>
        <p:nvSpPr>
          <p:cNvPr id="70" name="TextBox 69">
            <a:extLst>
              <a:ext uri="{FF2B5EF4-FFF2-40B4-BE49-F238E27FC236}">
                <a16:creationId xmlns:a16="http://schemas.microsoft.com/office/drawing/2014/main" id="{BFA29C8C-CBE1-2E75-E1F3-81D8659B7908}"/>
              </a:ext>
            </a:extLst>
          </p:cNvPr>
          <p:cNvSpPr txBox="1"/>
          <p:nvPr/>
        </p:nvSpPr>
        <p:spPr>
          <a:xfrm>
            <a:off x="9462105" y="2591727"/>
            <a:ext cx="1237037" cy="276805"/>
          </a:xfrm>
          <a:prstGeom prst="rect">
            <a:avLst/>
          </a:prstGeom>
          <a:noFill/>
        </p:spPr>
        <p:txBody>
          <a:bodyPr wrap="square" lIns="91242" tIns="45624" rIns="91242" bIns="45624" rtlCol="0">
            <a:spAutoFit/>
          </a:bodyPr>
          <a:lstStyle/>
          <a:p>
            <a:pPr algn="ctr" defTabSz="456246"/>
            <a:r>
              <a:rPr lang="en-US" sz="1200" dirty="0">
                <a:solidFill>
                  <a:prstClr val="black"/>
                </a:solidFill>
                <a:latin typeface="Arial" panose="020B0604020202020204" pitchFamily="34" charset="0"/>
                <a:cs typeface="Arial" panose="020B0604020202020204" pitchFamily="34" charset="0"/>
              </a:rPr>
              <a:t>Excluded</a:t>
            </a:r>
          </a:p>
        </p:txBody>
      </p:sp>
      <p:sp>
        <p:nvSpPr>
          <p:cNvPr id="71" name="TextBox 70">
            <a:extLst>
              <a:ext uri="{FF2B5EF4-FFF2-40B4-BE49-F238E27FC236}">
                <a16:creationId xmlns:a16="http://schemas.microsoft.com/office/drawing/2014/main" id="{EF391D60-CD40-03A3-149F-AA412613734C}"/>
              </a:ext>
            </a:extLst>
          </p:cNvPr>
          <p:cNvSpPr txBox="1"/>
          <p:nvPr/>
        </p:nvSpPr>
        <p:spPr>
          <a:xfrm>
            <a:off x="10020905" y="5734071"/>
            <a:ext cx="1155093" cy="274842"/>
          </a:xfrm>
          <a:prstGeom prst="rect">
            <a:avLst/>
          </a:prstGeom>
          <a:noFill/>
        </p:spPr>
        <p:txBody>
          <a:bodyPr wrap="square" lIns="91242" tIns="45624" rIns="91242" bIns="45624" rtlCol="0">
            <a:spAutoFit/>
          </a:bodyPr>
          <a:lstStyle/>
          <a:p>
            <a:pPr algn="ctr" defTabSz="456246"/>
            <a:r>
              <a:rPr lang="en-US" sz="1200" dirty="0">
                <a:solidFill>
                  <a:prstClr val="black"/>
                </a:solidFill>
                <a:latin typeface="Arial" panose="020B0604020202020204" pitchFamily="34" charset="0"/>
                <a:cs typeface="Arial" panose="020B0604020202020204" pitchFamily="34" charset="0"/>
              </a:rPr>
              <a:t>Excluded</a:t>
            </a:r>
          </a:p>
        </p:txBody>
      </p:sp>
      <p:sp>
        <p:nvSpPr>
          <p:cNvPr id="73" name="TextBox 72">
            <a:extLst>
              <a:ext uri="{FF2B5EF4-FFF2-40B4-BE49-F238E27FC236}">
                <a16:creationId xmlns:a16="http://schemas.microsoft.com/office/drawing/2014/main" id="{19114AAA-7DD6-D26A-2E25-8D8E3AB0C446}"/>
              </a:ext>
            </a:extLst>
          </p:cNvPr>
          <p:cNvSpPr txBox="1"/>
          <p:nvPr/>
        </p:nvSpPr>
        <p:spPr>
          <a:xfrm rot="16200000">
            <a:off x="3644270" y="2318732"/>
            <a:ext cx="1092858" cy="365760"/>
          </a:xfrm>
          <a:prstGeom prst="rect">
            <a:avLst/>
          </a:prstGeom>
          <a:noFill/>
        </p:spPr>
        <p:txBody>
          <a:bodyPr wrap="square" rtlCol="0">
            <a:spAutoFit/>
          </a:bodyPr>
          <a:lstStyle/>
          <a:p>
            <a:r>
              <a:rPr lang="en-US" dirty="0"/>
              <a:t>Detected</a:t>
            </a:r>
          </a:p>
        </p:txBody>
      </p:sp>
      <p:sp>
        <p:nvSpPr>
          <p:cNvPr id="75" name="Rectangle 74">
            <a:extLst>
              <a:ext uri="{FF2B5EF4-FFF2-40B4-BE49-F238E27FC236}">
                <a16:creationId xmlns:a16="http://schemas.microsoft.com/office/drawing/2014/main" id="{287F1D67-2816-9C28-D461-C8E2F0812C0B}"/>
              </a:ext>
            </a:extLst>
          </p:cNvPr>
          <p:cNvSpPr/>
          <p:nvPr/>
        </p:nvSpPr>
        <p:spPr>
          <a:xfrm>
            <a:off x="5090589" y="4556298"/>
            <a:ext cx="2697324" cy="707886"/>
          </a:xfrm>
          <a:prstGeom prst="rect">
            <a:avLst/>
          </a:prstGeom>
        </p:spPr>
        <p:txBody>
          <a:bodyPr wrap="square">
            <a:spAutoFit/>
          </a:bodyPr>
          <a:lstStyle/>
          <a:p>
            <a:r>
              <a:rPr lang="en-US" sz="2000" dirty="0">
                <a:latin typeface="Helvetica" pitchFamily="2" charset="0"/>
              </a:rPr>
              <a:t>With 2</a:t>
            </a:r>
            <a:r>
              <a:rPr lang="en-US" sz="2000" baseline="30000" dirty="0">
                <a:latin typeface="Helvetica" pitchFamily="2" charset="0"/>
              </a:rPr>
              <a:t>nd</a:t>
            </a:r>
            <a:r>
              <a:rPr lang="en-US" sz="2000" dirty="0">
                <a:latin typeface="Helvetica" pitchFamily="2" charset="0"/>
              </a:rPr>
              <a:t> focus: (Detector 2 @ IR8/12)</a:t>
            </a:r>
            <a:endParaRPr lang="en-US" sz="2000" dirty="0"/>
          </a:p>
        </p:txBody>
      </p:sp>
      <p:sp>
        <p:nvSpPr>
          <p:cNvPr id="76" name="Rectangle 75">
            <a:extLst>
              <a:ext uri="{FF2B5EF4-FFF2-40B4-BE49-F238E27FC236}">
                <a16:creationId xmlns:a16="http://schemas.microsoft.com/office/drawing/2014/main" id="{6371E98F-A887-43C0-E0FB-293F7CD8B514}"/>
              </a:ext>
            </a:extLst>
          </p:cNvPr>
          <p:cNvSpPr/>
          <p:nvPr/>
        </p:nvSpPr>
        <p:spPr>
          <a:xfrm>
            <a:off x="1295790" y="1003991"/>
            <a:ext cx="2913353" cy="369332"/>
          </a:xfrm>
          <a:prstGeom prst="rect">
            <a:avLst/>
          </a:prstGeom>
        </p:spPr>
        <p:txBody>
          <a:bodyPr wrap="square">
            <a:spAutoFit/>
          </a:bodyPr>
          <a:lstStyle/>
          <a:p>
            <a:r>
              <a:rPr lang="en-US" dirty="0">
                <a:latin typeface="Helvetica" pitchFamily="2" charset="0"/>
              </a:rPr>
              <a:t>Ion fragments from </a:t>
            </a:r>
            <a:r>
              <a:rPr lang="en-US" baseline="30000" dirty="0">
                <a:latin typeface="Helvetica" pitchFamily="2" charset="0"/>
              </a:rPr>
              <a:t>238</a:t>
            </a:r>
            <a:r>
              <a:rPr lang="en-US" dirty="0">
                <a:latin typeface="Helvetica" pitchFamily="2" charset="0"/>
              </a:rPr>
              <a:t>U</a:t>
            </a:r>
            <a:endParaRPr lang="en-US" dirty="0"/>
          </a:p>
        </p:txBody>
      </p:sp>
      <p:sp>
        <p:nvSpPr>
          <p:cNvPr id="77" name="Rectangle 76">
            <a:extLst>
              <a:ext uri="{FF2B5EF4-FFF2-40B4-BE49-F238E27FC236}">
                <a16:creationId xmlns:a16="http://schemas.microsoft.com/office/drawing/2014/main" id="{C721E842-8C72-5129-605B-40250CE35500}"/>
              </a:ext>
            </a:extLst>
          </p:cNvPr>
          <p:cNvSpPr/>
          <p:nvPr/>
        </p:nvSpPr>
        <p:spPr>
          <a:xfrm>
            <a:off x="8327961" y="880623"/>
            <a:ext cx="2913353" cy="369332"/>
          </a:xfrm>
          <a:prstGeom prst="rect">
            <a:avLst/>
          </a:prstGeom>
        </p:spPr>
        <p:txBody>
          <a:bodyPr wrap="square">
            <a:spAutoFit/>
          </a:bodyPr>
          <a:lstStyle/>
          <a:p>
            <a:r>
              <a:rPr lang="en-US" dirty="0">
                <a:latin typeface="Helvetica" pitchFamily="2" charset="0"/>
              </a:rPr>
              <a:t>Exclusive protons</a:t>
            </a:r>
            <a:endParaRPr lang="en-US" dirty="0"/>
          </a:p>
        </p:txBody>
      </p:sp>
      <p:sp>
        <p:nvSpPr>
          <p:cNvPr id="78" name="Rectangle 77">
            <a:extLst>
              <a:ext uri="{FF2B5EF4-FFF2-40B4-BE49-F238E27FC236}">
                <a16:creationId xmlns:a16="http://schemas.microsoft.com/office/drawing/2014/main" id="{E72C26AB-F91B-72CF-4663-ABC2AAEF18FE}"/>
              </a:ext>
            </a:extLst>
          </p:cNvPr>
          <p:cNvSpPr/>
          <p:nvPr/>
        </p:nvSpPr>
        <p:spPr>
          <a:xfrm>
            <a:off x="8306191" y="1207192"/>
            <a:ext cx="2913353" cy="369332"/>
          </a:xfrm>
          <a:prstGeom prst="rect">
            <a:avLst/>
          </a:prstGeom>
        </p:spPr>
        <p:txBody>
          <a:bodyPr wrap="square">
            <a:spAutoFit/>
          </a:bodyPr>
          <a:lstStyle/>
          <a:p>
            <a:r>
              <a:rPr lang="en-US" dirty="0">
                <a:latin typeface="Helvetica" pitchFamily="2" charset="0"/>
              </a:rPr>
              <a:t>(</a:t>
            </a:r>
            <a:r>
              <a:rPr lang="en-US" dirty="0" err="1">
                <a:latin typeface="Helvetica" pitchFamily="2" charset="0"/>
              </a:rPr>
              <a:t>x</a:t>
            </a:r>
            <a:r>
              <a:rPr lang="en-US" baseline="-25000" dirty="0" err="1">
                <a:latin typeface="Helvetica" pitchFamily="2" charset="0"/>
              </a:rPr>
              <a:t>L</a:t>
            </a:r>
            <a:r>
              <a:rPr lang="en-US" dirty="0">
                <a:latin typeface="Helvetica" pitchFamily="2" charset="0"/>
              </a:rPr>
              <a:t> = p’ / </a:t>
            </a:r>
            <a:r>
              <a:rPr lang="en-US" dirty="0" err="1">
                <a:latin typeface="Helvetica" pitchFamily="2" charset="0"/>
              </a:rPr>
              <a:t>p</a:t>
            </a:r>
            <a:r>
              <a:rPr lang="en-US" baseline="-25000" dirty="0" err="1">
                <a:latin typeface="Helvetica" pitchFamily="2" charset="0"/>
              </a:rPr>
              <a:t>beam</a:t>
            </a:r>
            <a:r>
              <a:rPr lang="en-US" dirty="0">
                <a:latin typeface="Helvetica" pitchFamily="2" charset="0"/>
              </a:rPr>
              <a:t> ~ 1 – x)</a:t>
            </a:r>
            <a:endParaRPr lang="en-US" dirty="0"/>
          </a:p>
        </p:txBody>
      </p:sp>
      <p:sp>
        <p:nvSpPr>
          <p:cNvPr id="13" name="Down Arrow 12">
            <a:extLst>
              <a:ext uri="{FF2B5EF4-FFF2-40B4-BE49-F238E27FC236}">
                <a16:creationId xmlns:a16="http://schemas.microsoft.com/office/drawing/2014/main" id="{47641E54-62E6-9042-D3BE-99CD86852DC4}"/>
              </a:ext>
            </a:extLst>
          </p:cNvPr>
          <p:cNvSpPr/>
          <p:nvPr/>
        </p:nvSpPr>
        <p:spPr>
          <a:xfrm>
            <a:off x="5979886" y="2553008"/>
            <a:ext cx="595086" cy="171268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6A25037-5806-F71F-CEA8-06FC7956FB94}"/>
              </a:ext>
            </a:extLst>
          </p:cNvPr>
          <p:cNvSpPr/>
          <p:nvPr/>
        </p:nvSpPr>
        <p:spPr>
          <a:xfrm>
            <a:off x="5106543" y="5368540"/>
            <a:ext cx="2397845" cy="923330"/>
          </a:xfrm>
          <a:prstGeom prst="rect">
            <a:avLst/>
          </a:prstGeom>
        </p:spPr>
        <p:txBody>
          <a:bodyPr wrap="square">
            <a:spAutoFit/>
          </a:bodyPr>
          <a:lstStyle/>
          <a:p>
            <a:r>
              <a:rPr lang="en-US" b="1" dirty="0">
                <a:solidFill>
                  <a:srgbClr val="C00000"/>
                </a:solidFill>
                <a:latin typeface="Helvetica" pitchFamily="2" charset="0"/>
              </a:rPr>
              <a:t>Order-of-magnitude improvement in forward acceptance</a:t>
            </a:r>
            <a:endParaRPr lang="en-US" b="1" dirty="0">
              <a:solidFill>
                <a:srgbClr val="C00000"/>
              </a:solidFill>
            </a:endParaRPr>
          </a:p>
        </p:txBody>
      </p:sp>
      <p:sp>
        <p:nvSpPr>
          <p:cNvPr id="63" name="Rectangle 62">
            <a:extLst>
              <a:ext uri="{FF2B5EF4-FFF2-40B4-BE49-F238E27FC236}">
                <a16:creationId xmlns:a16="http://schemas.microsoft.com/office/drawing/2014/main" id="{012013ED-A9DA-6E43-18EB-AFCF92471E95}"/>
              </a:ext>
            </a:extLst>
          </p:cNvPr>
          <p:cNvSpPr/>
          <p:nvPr/>
        </p:nvSpPr>
        <p:spPr>
          <a:xfrm>
            <a:off x="2123104" y="6432337"/>
            <a:ext cx="1244211" cy="276999"/>
          </a:xfrm>
          <a:prstGeom prst="rect">
            <a:avLst/>
          </a:prstGeom>
        </p:spPr>
        <p:txBody>
          <a:bodyPr wrap="square">
            <a:spAutoFit/>
          </a:bodyPr>
          <a:lstStyle/>
          <a:p>
            <a:r>
              <a:rPr lang="en-US" sz="1200" dirty="0">
                <a:latin typeface="Helvetica" pitchFamily="2" charset="0"/>
              </a:rPr>
              <a:t>x position ~ A/Z</a:t>
            </a:r>
            <a:endParaRPr lang="en-US" sz="1200" dirty="0"/>
          </a:p>
        </p:txBody>
      </p:sp>
      <p:sp>
        <p:nvSpPr>
          <p:cNvPr id="4" name="Google Shape;218;p23">
            <a:extLst>
              <a:ext uri="{FF2B5EF4-FFF2-40B4-BE49-F238E27FC236}">
                <a16:creationId xmlns:a16="http://schemas.microsoft.com/office/drawing/2014/main" id="{4EB05EAA-3BD3-AADB-E856-E7F23703588D}"/>
              </a:ext>
            </a:extLst>
          </p:cNvPr>
          <p:cNvSpPr/>
          <p:nvPr/>
        </p:nvSpPr>
        <p:spPr>
          <a:xfrm>
            <a:off x="8171543" y="6422562"/>
            <a:ext cx="1929732" cy="22571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dirty="0">
                <a:solidFill>
                  <a:schemeClr val="dk1"/>
                </a:solidFill>
                <a:latin typeface="Helvetica Neue"/>
                <a:ea typeface="Helvetica Neue"/>
                <a:cs typeface="Helvetica Neue"/>
                <a:sym typeface="Helvetica Neue"/>
              </a:rPr>
              <a:t>Horizontal log scale</a:t>
            </a:r>
            <a:endParaRPr sz="1400" dirty="0">
              <a:solidFill>
                <a:schemeClr val="dk1"/>
              </a:solidFill>
              <a:latin typeface="Calibri"/>
              <a:ea typeface="Calibri"/>
              <a:cs typeface="Calibri"/>
              <a:sym typeface="Calibri"/>
            </a:endParaRPr>
          </a:p>
        </p:txBody>
      </p:sp>
      <p:sp>
        <p:nvSpPr>
          <p:cNvPr id="8" name="Google Shape;220;p23">
            <a:extLst>
              <a:ext uri="{FF2B5EF4-FFF2-40B4-BE49-F238E27FC236}">
                <a16:creationId xmlns:a16="http://schemas.microsoft.com/office/drawing/2014/main" id="{1C3ADB1B-D122-D438-7D98-0272546548E4}"/>
              </a:ext>
            </a:extLst>
          </p:cNvPr>
          <p:cNvSpPr txBox="1"/>
          <p:nvPr/>
        </p:nvSpPr>
        <p:spPr>
          <a:xfrm flipH="1">
            <a:off x="3834567" y="6267081"/>
            <a:ext cx="774190" cy="346067"/>
          </a:xfrm>
          <a:prstGeom prst="rect">
            <a:avLst/>
          </a:prstGeom>
          <a:noFill/>
          <a:ln>
            <a:noFill/>
          </a:ln>
        </p:spPr>
        <p:txBody>
          <a:bodyPr spcFirstLastPara="1" wrap="square" lIns="68425" tIns="34200" rIns="68425" bIns="34200" anchor="t" anchorCtr="0">
            <a:spAutoFit/>
          </a:bodyPr>
          <a:lstStyle/>
          <a:p>
            <a:pPr marL="0" marR="0" lvl="0" indent="0" algn="ctr" rtl="0">
              <a:spcBef>
                <a:spcPts val="0"/>
              </a:spcBef>
              <a:spcAft>
                <a:spcPts val="0"/>
              </a:spcAft>
              <a:buNone/>
            </a:pPr>
            <a:r>
              <a:rPr lang="en" dirty="0"/>
              <a:t>IR8/12</a:t>
            </a:r>
            <a:endParaRPr sz="1100" dirty="0"/>
          </a:p>
        </p:txBody>
      </p:sp>
      <p:sp>
        <p:nvSpPr>
          <p:cNvPr id="9" name="Google Shape;220;p23">
            <a:extLst>
              <a:ext uri="{FF2B5EF4-FFF2-40B4-BE49-F238E27FC236}">
                <a16:creationId xmlns:a16="http://schemas.microsoft.com/office/drawing/2014/main" id="{58DE0FC7-1B40-1E5B-7CB4-B05D73468ECF}"/>
              </a:ext>
            </a:extLst>
          </p:cNvPr>
          <p:cNvSpPr txBox="1"/>
          <p:nvPr/>
        </p:nvSpPr>
        <p:spPr>
          <a:xfrm flipH="1">
            <a:off x="3890483" y="1126374"/>
            <a:ext cx="774190" cy="346067"/>
          </a:xfrm>
          <a:prstGeom prst="rect">
            <a:avLst/>
          </a:prstGeom>
          <a:noFill/>
          <a:ln>
            <a:noFill/>
          </a:ln>
        </p:spPr>
        <p:txBody>
          <a:bodyPr spcFirstLastPara="1" wrap="square" lIns="68425" tIns="34200" rIns="68425" bIns="34200" anchor="t" anchorCtr="0">
            <a:spAutoFit/>
          </a:bodyPr>
          <a:lstStyle/>
          <a:p>
            <a:pPr marL="0" marR="0" lvl="0" indent="0" algn="ctr" rtl="0">
              <a:spcBef>
                <a:spcPts val="0"/>
              </a:spcBef>
              <a:spcAft>
                <a:spcPts val="0"/>
              </a:spcAft>
              <a:buNone/>
            </a:pPr>
            <a:r>
              <a:rPr lang="en" dirty="0"/>
              <a:t>IR6</a:t>
            </a:r>
            <a:endParaRPr sz="1100" dirty="0"/>
          </a:p>
        </p:txBody>
      </p:sp>
      <p:sp>
        <p:nvSpPr>
          <p:cNvPr id="10" name="TextBox 9">
            <a:extLst>
              <a:ext uri="{FF2B5EF4-FFF2-40B4-BE49-F238E27FC236}">
                <a16:creationId xmlns:a16="http://schemas.microsoft.com/office/drawing/2014/main" id="{925C36B7-625A-180E-9A2B-0C8D0D4D4B32}"/>
              </a:ext>
            </a:extLst>
          </p:cNvPr>
          <p:cNvSpPr txBox="1"/>
          <p:nvPr/>
        </p:nvSpPr>
        <p:spPr>
          <a:xfrm rot="16200000">
            <a:off x="2276025" y="5051218"/>
            <a:ext cx="836768" cy="307777"/>
          </a:xfrm>
          <a:prstGeom prst="rect">
            <a:avLst/>
          </a:prstGeom>
          <a:noFill/>
        </p:spPr>
        <p:txBody>
          <a:bodyPr wrap="none" rtlCol="0">
            <a:spAutoFit/>
          </a:bodyPr>
          <a:lstStyle/>
          <a:p>
            <a:r>
              <a:rPr lang="en-US" sz="1400" dirty="0"/>
              <a:t>excluded</a:t>
            </a:r>
          </a:p>
        </p:txBody>
      </p:sp>
      <p:sp>
        <p:nvSpPr>
          <p:cNvPr id="11" name="TextBox 10">
            <a:extLst>
              <a:ext uri="{FF2B5EF4-FFF2-40B4-BE49-F238E27FC236}">
                <a16:creationId xmlns:a16="http://schemas.microsoft.com/office/drawing/2014/main" id="{259201A0-A084-5D53-AAD8-1D3C53C1B81C}"/>
              </a:ext>
            </a:extLst>
          </p:cNvPr>
          <p:cNvSpPr txBox="1"/>
          <p:nvPr/>
        </p:nvSpPr>
        <p:spPr>
          <a:xfrm>
            <a:off x="2943810" y="5857370"/>
            <a:ext cx="926216" cy="338554"/>
          </a:xfrm>
          <a:prstGeom prst="rect">
            <a:avLst/>
          </a:prstGeom>
          <a:noFill/>
        </p:spPr>
        <p:txBody>
          <a:bodyPr wrap="none" rtlCol="0">
            <a:spAutoFit/>
          </a:bodyPr>
          <a:lstStyle/>
          <a:p>
            <a:r>
              <a:rPr lang="en-US" sz="1600" dirty="0"/>
              <a:t>detected</a:t>
            </a:r>
          </a:p>
        </p:txBody>
      </p:sp>
      <p:sp>
        <p:nvSpPr>
          <p:cNvPr id="12" name="TextBox 11">
            <a:extLst>
              <a:ext uri="{FF2B5EF4-FFF2-40B4-BE49-F238E27FC236}">
                <a16:creationId xmlns:a16="http://schemas.microsoft.com/office/drawing/2014/main" id="{2B6953A1-0EE1-2582-C3F4-F8C34F179A4D}"/>
              </a:ext>
            </a:extLst>
          </p:cNvPr>
          <p:cNvSpPr txBox="1"/>
          <p:nvPr/>
        </p:nvSpPr>
        <p:spPr>
          <a:xfrm>
            <a:off x="1553195" y="5856035"/>
            <a:ext cx="926216" cy="338554"/>
          </a:xfrm>
          <a:prstGeom prst="rect">
            <a:avLst/>
          </a:prstGeom>
          <a:noFill/>
        </p:spPr>
        <p:txBody>
          <a:bodyPr wrap="none" rtlCol="0">
            <a:spAutoFit/>
          </a:bodyPr>
          <a:lstStyle/>
          <a:p>
            <a:r>
              <a:rPr lang="en-US" sz="1600" dirty="0"/>
              <a:t>detected</a:t>
            </a:r>
          </a:p>
        </p:txBody>
      </p:sp>
    </p:spTree>
    <p:extLst>
      <p:ext uri="{BB962C8B-B14F-4D97-AF65-F5344CB8AC3E}">
        <p14:creationId xmlns:p14="http://schemas.microsoft.com/office/powerpoint/2010/main" val="1241080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754E8-2DAA-E5D1-DBF3-B8745AD1498B}"/>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F07C6E48-F7E5-C4F6-DD40-2F219D1518BF}"/>
              </a:ext>
            </a:extLst>
          </p:cNvPr>
          <p:cNvPicPr>
            <a:picLocks noChangeAspect="1"/>
          </p:cNvPicPr>
          <p:nvPr/>
        </p:nvPicPr>
        <p:blipFill>
          <a:blip r:embed="rId2"/>
          <a:stretch>
            <a:fillRect/>
          </a:stretch>
        </p:blipFill>
        <p:spPr>
          <a:xfrm>
            <a:off x="8191368" y="4250084"/>
            <a:ext cx="3223260" cy="2228850"/>
          </a:xfrm>
          <a:prstGeom prst="rect">
            <a:avLst/>
          </a:prstGeom>
        </p:spPr>
      </p:pic>
      <p:sp>
        <p:nvSpPr>
          <p:cNvPr id="7" name="Slide Number Placeholder 2">
            <a:extLst>
              <a:ext uri="{FF2B5EF4-FFF2-40B4-BE49-F238E27FC236}">
                <a16:creationId xmlns:a16="http://schemas.microsoft.com/office/drawing/2014/main" id="{6E2FE9BA-B36B-C2CF-8606-1AAC5FA70190}"/>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14</a:t>
            </a:fld>
            <a:endParaRPr lang="en-US" dirty="0"/>
          </a:p>
        </p:txBody>
      </p:sp>
      <p:sp>
        <p:nvSpPr>
          <p:cNvPr id="2" name="Text Box 1">
            <a:extLst>
              <a:ext uri="{FF2B5EF4-FFF2-40B4-BE49-F238E27FC236}">
                <a16:creationId xmlns:a16="http://schemas.microsoft.com/office/drawing/2014/main" id="{7A86D7E1-768B-7090-830F-49ADBBDB0620}"/>
              </a:ext>
            </a:extLst>
          </p:cNvPr>
          <p:cNvSpPr txBox="1">
            <a:spLocks noChangeArrowheads="1"/>
          </p:cNvSpPr>
          <p:nvPr/>
        </p:nvSpPr>
        <p:spPr bwMode="auto">
          <a:xfrm>
            <a:off x="744482" y="243721"/>
            <a:ext cx="11066518" cy="68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DVCS events for 275 GeV protons from the EPIC generator at RPs</a:t>
            </a:r>
          </a:p>
        </p:txBody>
      </p:sp>
      <p:pic>
        <p:nvPicPr>
          <p:cNvPr id="15" name="Picture 14">
            <a:extLst>
              <a:ext uri="{FF2B5EF4-FFF2-40B4-BE49-F238E27FC236}">
                <a16:creationId xmlns:a16="http://schemas.microsoft.com/office/drawing/2014/main" id="{6EB90F28-9AD5-9A00-673C-DABA382A2BF2}"/>
              </a:ext>
            </a:extLst>
          </p:cNvPr>
          <p:cNvPicPr>
            <a:picLocks noChangeAspect="1"/>
          </p:cNvPicPr>
          <p:nvPr/>
        </p:nvPicPr>
        <p:blipFill>
          <a:blip r:embed="rId3"/>
          <a:stretch>
            <a:fillRect/>
          </a:stretch>
        </p:blipFill>
        <p:spPr>
          <a:xfrm>
            <a:off x="8024998" y="873291"/>
            <a:ext cx="3556000" cy="2635250"/>
          </a:xfrm>
          <a:prstGeom prst="rect">
            <a:avLst/>
          </a:prstGeom>
        </p:spPr>
      </p:pic>
      <p:pic>
        <p:nvPicPr>
          <p:cNvPr id="22" name="Picture 21">
            <a:extLst>
              <a:ext uri="{FF2B5EF4-FFF2-40B4-BE49-F238E27FC236}">
                <a16:creationId xmlns:a16="http://schemas.microsoft.com/office/drawing/2014/main" id="{1DC9F906-34D7-08E5-121F-6A6BCD62CDC7}"/>
              </a:ext>
            </a:extLst>
          </p:cNvPr>
          <p:cNvPicPr>
            <a:picLocks noChangeAspect="1"/>
          </p:cNvPicPr>
          <p:nvPr/>
        </p:nvPicPr>
        <p:blipFill>
          <a:blip r:embed="rId4"/>
          <a:stretch>
            <a:fillRect/>
          </a:stretch>
        </p:blipFill>
        <p:spPr>
          <a:xfrm>
            <a:off x="4209142" y="897422"/>
            <a:ext cx="3556000" cy="2635250"/>
          </a:xfrm>
          <a:prstGeom prst="rect">
            <a:avLst/>
          </a:prstGeom>
        </p:spPr>
      </p:pic>
      <p:pic>
        <p:nvPicPr>
          <p:cNvPr id="32" name="Picture 31">
            <a:extLst>
              <a:ext uri="{FF2B5EF4-FFF2-40B4-BE49-F238E27FC236}">
                <a16:creationId xmlns:a16="http://schemas.microsoft.com/office/drawing/2014/main" id="{DA110534-09FA-E0F7-1CD8-118141944684}"/>
              </a:ext>
            </a:extLst>
          </p:cNvPr>
          <p:cNvPicPr>
            <a:picLocks noChangeAspect="1"/>
          </p:cNvPicPr>
          <p:nvPr/>
        </p:nvPicPr>
        <p:blipFill>
          <a:blip r:embed="rId5"/>
          <a:stretch>
            <a:fillRect/>
          </a:stretch>
        </p:blipFill>
        <p:spPr>
          <a:xfrm>
            <a:off x="4220028" y="4250084"/>
            <a:ext cx="3271266" cy="2234692"/>
          </a:xfrm>
          <a:prstGeom prst="rect">
            <a:avLst/>
          </a:prstGeom>
        </p:spPr>
      </p:pic>
      <p:pic>
        <p:nvPicPr>
          <p:cNvPr id="33" name="Picture 32">
            <a:extLst>
              <a:ext uri="{FF2B5EF4-FFF2-40B4-BE49-F238E27FC236}">
                <a16:creationId xmlns:a16="http://schemas.microsoft.com/office/drawing/2014/main" id="{FB11B3CB-9219-0A07-A58B-299036E1B4EC}"/>
              </a:ext>
            </a:extLst>
          </p:cNvPr>
          <p:cNvPicPr>
            <a:picLocks noChangeAspect="1"/>
          </p:cNvPicPr>
          <p:nvPr/>
        </p:nvPicPr>
        <p:blipFill>
          <a:blip r:embed="rId6"/>
          <a:stretch>
            <a:fillRect/>
          </a:stretch>
        </p:blipFill>
        <p:spPr>
          <a:xfrm>
            <a:off x="425546" y="897422"/>
            <a:ext cx="3556000" cy="2635250"/>
          </a:xfrm>
          <a:prstGeom prst="rect">
            <a:avLst/>
          </a:prstGeom>
        </p:spPr>
      </p:pic>
      <p:pic>
        <p:nvPicPr>
          <p:cNvPr id="34" name="Picture 33">
            <a:extLst>
              <a:ext uri="{FF2B5EF4-FFF2-40B4-BE49-F238E27FC236}">
                <a16:creationId xmlns:a16="http://schemas.microsoft.com/office/drawing/2014/main" id="{48E0C608-1032-22EE-E320-982F37E3792D}"/>
              </a:ext>
            </a:extLst>
          </p:cNvPr>
          <p:cNvPicPr>
            <a:picLocks noChangeAspect="1"/>
          </p:cNvPicPr>
          <p:nvPr/>
        </p:nvPicPr>
        <p:blipFill>
          <a:blip r:embed="rId7"/>
          <a:stretch>
            <a:fillRect/>
          </a:stretch>
        </p:blipFill>
        <p:spPr>
          <a:xfrm>
            <a:off x="881740" y="4277516"/>
            <a:ext cx="2703195" cy="2207260"/>
          </a:xfrm>
          <a:prstGeom prst="rect">
            <a:avLst/>
          </a:prstGeom>
        </p:spPr>
      </p:pic>
      <p:sp>
        <p:nvSpPr>
          <p:cNvPr id="35" name="Content Placeholder 1">
            <a:extLst>
              <a:ext uri="{FF2B5EF4-FFF2-40B4-BE49-F238E27FC236}">
                <a16:creationId xmlns:a16="http://schemas.microsoft.com/office/drawing/2014/main" id="{E686E3C6-71AE-AA7F-37F7-60BC604B4343}"/>
              </a:ext>
            </a:extLst>
          </p:cNvPr>
          <p:cNvSpPr txBox="1">
            <a:spLocks/>
          </p:cNvSpPr>
          <p:nvPr/>
        </p:nvSpPr>
        <p:spPr bwMode="auto">
          <a:xfrm>
            <a:off x="722448" y="3591902"/>
            <a:ext cx="11066517" cy="652956"/>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8"/>
              </a:buBlip>
            </a:pPr>
            <a:r>
              <a:rPr lang="en-US" sz="1600" dirty="0">
                <a:latin typeface="Arial" charset="0"/>
                <a:cs typeface="Arial" charset="0"/>
              </a:rPr>
              <a:t>Recoil protons on the focal plane. Full acceptance at higher </a:t>
            </a:r>
            <a:r>
              <a:rPr lang="en-US" sz="1600" i="1" dirty="0">
                <a:latin typeface="Arial" charset="0"/>
                <a:cs typeface="Arial" charset="0"/>
              </a:rPr>
              <a:t>x</a:t>
            </a:r>
            <a:r>
              <a:rPr lang="en-US" sz="1600" dirty="0">
                <a:latin typeface="Arial" charset="0"/>
                <a:cs typeface="Arial" charset="0"/>
              </a:rPr>
              <a:t> (lower </a:t>
            </a:r>
            <a:r>
              <a:rPr lang="en-US" sz="1600" i="1" dirty="0" err="1">
                <a:latin typeface="Arial" charset="0"/>
                <a:cs typeface="Arial" charset="0"/>
              </a:rPr>
              <a:t>x</a:t>
            </a:r>
            <a:r>
              <a:rPr lang="en-US" sz="1600" i="1" baseline="-25000" dirty="0" err="1">
                <a:latin typeface="Arial" charset="0"/>
                <a:cs typeface="Arial" charset="0"/>
              </a:rPr>
              <a:t>L</a:t>
            </a:r>
            <a:r>
              <a:rPr lang="en-US" sz="1600" dirty="0">
                <a:latin typeface="Arial" charset="0"/>
                <a:cs typeface="Arial" charset="0"/>
              </a:rPr>
              <a:t>, the main region of interest) even for </a:t>
            </a:r>
            <a:r>
              <a:rPr lang="en-US" sz="1600" i="1" dirty="0" err="1">
                <a:latin typeface="Arial" charset="0"/>
                <a:cs typeface="Arial" charset="0"/>
              </a:rPr>
              <a:t>p</a:t>
            </a:r>
            <a:r>
              <a:rPr lang="en-US" sz="1600" i="1" baseline="-25000" dirty="0" err="1">
                <a:latin typeface="Arial" charset="0"/>
                <a:cs typeface="Arial" charset="0"/>
              </a:rPr>
              <a:t>T</a:t>
            </a:r>
            <a:r>
              <a:rPr lang="en-US" sz="1600" dirty="0">
                <a:latin typeface="Arial" charset="0"/>
                <a:cs typeface="Arial" charset="0"/>
              </a:rPr>
              <a:t> = 0.</a:t>
            </a:r>
          </a:p>
          <a:p>
            <a:pPr>
              <a:spcBef>
                <a:spcPct val="20000"/>
              </a:spcBef>
              <a:buFontTx/>
              <a:buBlip>
                <a:blip r:embed="rId8"/>
              </a:buBlip>
            </a:pPr>
            <a:r>
              <a:rPr lang="en-US" sz="1600" dirty="0">
                <a:latin typeface="Arial" charset="0"/>
                <a:cs typeface="Arial" charset="0"/>
              </a:rPr>
              <a:t>In IR6 the 10s beam-stay-clear (BSC) is much larger and the dispersion smaller. </a:t>
            </a:r>
          </a:p>
        </p:txBody>
      </p:sp>
      <p:sp>
        <p:nvSpPr>
          <p:cNvPr id="36" name="Rectangle 35">
            <a:extLst>
              <a:ext uri="{FF2B5EF4-FFF2-40B4-BE49-F238E27FC236}">
                <a16:creationId xmlns:a16="http://schemas.microsoft.com/office/drawing/2014/main" id="{DCCF1377-D414-6F7A-1FFB-5E2B140B5AB6}"/>
              </a:ext>
            </a:extLst>
          </p:cNvPr>
          <p:cNvSpPr/>
          <p:nvPr/>
        </p:nvSpPr>
        <p:spPr>
          <a:xfrm>
            <a:off x="10099076" y="2880098"/>
            <a:ext cx="1130899" cy="307777"/>
          </a:xfrm>
          <a:prstGeom prst="rect">
            <a:avLst/>
          </a:prstGeom>
        </p:spPr>
        <p:txBody>
          <a:bodyPr wrap="square">
            <a:spAutoFit/>
          </a:bodyPr>
          <a:lstStyle/>
          <a:p>
            <a:r>
              <a:rPr lang="en-US" sz="1400" dirty="0">
                <a:latin typeface="Helvetica" pitchFamily="2" charset="0"/>
              </a:rPr>
              <a:t>All detected</a:t>
            </a:r>
            <a:endParaRPr lang="en-US" sz="1400" dirty="0"/>
          </a:p>
        </p:txBody>
      </p:sp>
      <p:sp>
        <p:nvSpPr>
          <p:cNvPr id="37" name="Rectangle 36">
            <a:extLst>
              <a:ext uri="{FF2B5EF4-FFF2-40B4-BE49-F238E27FC236}">
                <a16:creationId xmlns:a16="http://schemas.microsoft.com/office/drawing/2014/main" id="{B5D3A278-96D3-7998-AEB5-56BFBDDE36BC}"/>
              </a:ext>
            </a:extLst>
          </p:cNvPr>
          <p:cNvSpPr/>
          <p:nvPr/>
        </p:nvSpPr>
        <p:spPr>
          <a:xfrm>
            <a:off x="6118272" y="2883245"/>
            <a:ext cx="1130899" cy="307777"/>
          </a:xfrm>
          <a:prstGeom prst="rect">
            <a:avLst/>
          </a:prstGeom>
        </p:spPr>
        <p:txBody>
          <a:bodyPr wrap="square">
            <a:spAutoFit/>
          </a:bodyPr>
          <a:lstStyle/>
          <a:p>
            <a:r>
              <a:rPr lang="en-US" sz="1400" dirty="0">
                <a:latin typeface="Helvetica" pitchFamily="2" charset="0"/>
              </a:rPr>
              <a:t>All detected</a:t>
            </a:r>
            <a:endParaRPr lang="en-US" sz="1400" dirty="0"/>
          </a:p>
        </p:txBody>
      </p:sp>
      <p:sp>
        <p:nvSpPr>
          <p:cNvPr id="38" name="Rectangle 37">
            <a:extLst>
              <a:ext uri="{FF2B5EF4-FFF2-40B4-BE49-F238E27FC236}">
                <a16:creationId xmlns:a16="http://schemas.microsoft.com/office/drawing/2014/main" id="{40BCC929-262D-402B-9CB8-99A29726FEF1}"/>
              </a:ext>
            </a:extLst>
          </p:cNvPr>
          <p:cNvSpPr/>
          <p:nvPr/>
        </p:nvSpPr>
        <p:spPr>
          <a:xfrm>
            <a:off x="1114974" y="2790475"/>
            <a:ext cx="1406808" cy="307777"/>
          </a:xfrm>
          <a:prstGeom prst="rect">
            <a:avLst/>
          </a:prstGeom>
        </p:spPr>
        <p:txBody>
          <a:bodyPr wrap="square">
            <a:spAutoFit/>
          </a:bodyPr>
          <a:lstStyle/>
          <a:p>
            <a:r>
              <a:rPr lang="en-US" sz="1400" dirty="0">
                <a:latin typeface="Helvetica" pitchFamily="2" charset="0"/>
              </a:rPr>
              <a:t>Most detected</a:t>
            </a:r>
            <a:endParaRPr lang="en-US" sz="1400" dirty="0"/>
          </a:p>
        </p:txBody>
      </p:sp>
      <p:sp>
        <p:nvSpPr>
          <p:cNvPr id="39" name="Rectangle 38">
            <a:extLst>
              <a:ext uri="{FF2B5EF4-FFF2-40B4-BE49-F238E27FC236}">
                <a16:creationId xmlns:a16="http://schemas.microsoft.com/office/drawing/2014/main" id="{9CFC9E2E-CD69-6A8C-7154-4641AB72316B}"/>
              </a:ext>
            </a:extLst>
          </p:cNvPr>
          <p:cNvSpPr/>
          <p:nvPr/>
        </p:nvSpPr>
        <p:spPr>
          <a:xfrm>
            <a:off x="10222126" y="1645862"/>
            <a:ext cx="982582" cy="307777"/>
          </a:xfrm>
          <a:prstGeom prst="rect">
            <a:avLst/>
          </a:prstGeom>
        </p:spPr>
        <p:txBody>
          <a:bodyPr wrap="square">
            <a:spAutoFit/>
          </a:bodyPr>
          <a:lstStyle/>
          <a:p>
            <a:r>
              <a:rPr lang="en-US" sz="1400" dirty="0">
                <a:solidFill>
                  <a:srgbClr val="C00000"/>
                </a:solidFill>
                <a:latin typeface="Helvetica" pitchFamily="2" charset="0"/>
              </a:rPr>
              <a:t>10</a:t>
            </a:r>
            <a:r>
              <a:rPr lang="en-US" sz="1400" dirty="0">
                <a:solidFill>
                  <a:srgbClr val="C00000"/>
                </a:solidFill>
                <a:latin typeface="Symbol" pitchFamily="2" charset="2"/>
              </a:rPr>
              <a:t>s</a:t>
            </a:r>
            <a:r>
              <a:rPr lang="en-US" sz="1400" dirty="0">
                <a:solidFill>
                  <a:srgbClr val="C00000"/>
                </a:solidFill>
                <a:latin typeface="Helvetica" pitchFamily="2" charset="0"/>
              </a:rPr>
              <a:t> BSC</a:t>
            </a:r>
            <a:endParaRPr lang="en-US" sz="1400" dirty="0">
              <a:solidFill>
                <a:srgbClr val="C00000"/>
              </a:solidFill>
            </a:endParaRPr>
          </a:p>
        </p:txBody>
      </p:sp>
      <p:sp>
        <p:nvSpPr>
          <p:cNvPr id="3" name="Rectangle 2">
            <a:extLst>
              <a:ext uri="{FF2B5EF4-FFF2-40B4-BE49-F238E27FC236}">
                <a16:creationId xmlns:a16="http://schemas.microsoft.com/office/drawing/2014/main" id="{F732FBE8-F6A9-9749-4578-8DDBAC41C287}"/>
              </a:ext>
            </a:extLst>
          </p:cNvPr>
          <p:cNvSpPr/>
          <p:nvPr/>
        </p:nvSpPr>
        <p:spPr>
          <a:xfrm>
            <a:off x="4573898" y="1144512"/>
            <a:ext cx="1148284" cy="284558"/>
          </a:xfrm>
          <a:prstGeom prst="rect">
            <a:avLst/>
          </a:prstGeom>
        </p:spPr>
        <p:txBody>
          <a:bodyPr wrap="square">
            <a:spAutoFit/>
          </a:bodyPr>
          <a:lstStyle/>
          <a:p>
            <a:pPr algn="ctr"/>
            <a:r>
              <a:rPr lang="en-US" sz="1200" dirty="0">
                <a:latin typeface="Helvetica" pitchFamily="2" charset="0"/>
              </a:rPr>
              <a:t>K. Gopal</a:t>
            </a:r>
            <a:endParaRPr lang="en-US" sz="1200" dirty="0"/>
          </a:p>
        </p:txBody>
      </p:sp>
    </p:spTree>
    <p:extLst>
      <p:ext uri="{BB962C8B-B14F-4D97-AF65-F5344CB8AC3E}">
        <p14:creationId xmlns:p14="http://schemas.microsoft.com/office/powerpoint/2010/main" val="2114067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7E517-70E9-F9BD-D47A-36E4C62151D1}"/>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2BAC58A4-0F7B-D426-C6FE-AE7AF90DB6FB}"/>
              </a:ext>
            </a:extLst>
          </p:cNvPr>
          <p:cNvPicPr>
            <a:picLocks noChangeAspect="1"/>
          </p:cNvPicPr>
          <p:nvPr/>
        </p:nvPicPr>
        <p:blipFill>
          <a:blip r:embed="rId2"/>
          <a:stretch>
            <a:fillRect/>
          </a:stretch>
        </p:blipFill>
        <p:spPr>
          <a:xfrm>
            <a:off x="8222172" y="4229433"/>
            <a:ext cx="2851150" cy="2139950"/>
          </a:xfrm>
          <a:prstGeom prst="rect">
            <a:avLst/>
          </a:prstGeom>
        </p:spPr>
      </p:pic>
      <p:sp>
        <p:nvSpPr>
          <p:cNvPr id="7" name="Slide Number Placeholder 2">
            <a:extLst>
              <a:ext uri="{FF2B5EF4-FFF2-40B4-BE49-F238E27FC236}">
                <a16:creationId xmlns:a16="http://schemas.microsoft.com/office/drawing/2014/main" id="{3F1D6ACE-C37E-0FFA-1D54-9DE66D11F663}"/>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15</a:t>
            </a:fld>
            <a:endParaRPr lang="en-US" dirty="0"/>
          </a:p>
        </p:txBody>
      </p:sp>
      <p:sp>
        <p:nvSpPr>
          <p:cNvPr id="2" name="Text Box 1">
            <a:extLst>
              <a:ext uri="{FF2B5EF4-FFF2-40B4-BE49-F238E27FC236}">
                <a16:creationId xmlns:a16="http://schemas.microsoft.com/office/drawing/2014/main" id="{B5C438F7-7C3C-B3C2-5961-857226DEAFC7}"/>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DVCS events for 100 GeV protons from the EPIC generator at RPs</a:t>
            </a:r>
          </a:p>
        </p:txBody>
      </p:sp>
      <p:pic>
        <p:nvPicPr>
          <p:cNvPr id="11" name="Picture 10">
            <a:extLst>
              <a:ext uri="{FF2B5EF4-FFF2-40B4-BE49-F238E27FC236}">
                <a16:creationId xmlns:a16="http://schemas.microsoft.com/office/drawing/2014/main" id="{67FE93D5-D799-ED5E-C3CC-CAFE6124AB4E}"/>
              </a:ext>
            </a:extLst>
          </p:cNvPr>
          <p:cNvPicPr>
            <a:picLocks noChangeAspect="1"/>
          </p:cNvPicPr>
          <p:nvPr/>
        </p:nvPicPr>
        <p:blipFill>
          <a:blip r:embed="rId3"/>
          <a:stretch>
            <a:fillRect/>
          </a:stretch>
        </p:blipFill>
        <p:spPr>
          <a:xfrm>
            <a:off x="8022146" y="882802"/>
            <a:ext cx="3556000" cy="2635250"/>
          </a:xfrm>
          <a:prstGeom prst="rect">
            <a:avLst/>
          </a:prstGeom>
        </p:spPr>
      </p:pic>
      <p:pic>
        <p:nvPicPr>
          <p:cNvPr id="13" name="Picture 12">
            <a:extLst>
              <a:ext uri="{FF2B5EF4-FFF2-40B4-BE49-F238E27FC236}">
                <a16:creationId xmlns:a16="http://schemas.microsoft.com/office/drawing/2014/main" id="{738C0990-0FE9-8639-9636-6352FAE8BC3B}"/>
              </a:ext>
            </a:extLst>
          </p:cNvPr>
          <p:cNvPicPr>
            <a:picLocks noChangeAspect="1"/>
          </p:cNvPicPr>
          <p:nvPr/>
        </p:nvPicPr>
        <p:blipFill>
          <a:blip r:embed="rId4"/>
          <a:stretch>
            <a:fillRect/>
          </a:stretch>
        </p:blipFill>
        <p:spPr>
          <a:xfrm>
            <a:off x="425545" y="901685"/>
            <a:ext cx="3556001" cy="2635251"/>
          </a:xfrm>
          <a:prstGeom prst="rect">
            <a:avLst/>
          </a:prstGeom>
        </p:spPr>
      </p:pic>
      <p:pic>
        <p:nvPicPr>
          <p:cNvPr id="16" name="Picture 15">
            <a:extLst>
              <a:ext uri="{FF2B5EF4-FFF2-40B4-BE49-F238E27FC236}">
                <a16:creationId xmlns:a16="http://schemas.microsoft.com/office/drawing/2014/main" id="{465E7E4C-33C4-9A8C-DC3A-9F1936DC6C6D}"/>
              </a:ext>
            </a:extLst>
          </p:cNvPr>
          <p:cNvPicPr>
            <a:picLocks noChangeAspect="1"/>
          </p:cNvPicPr>
          <p:nvPr/>
        </p:nvPicPr>
        <p:blipFill>
          <a:blip r:embed="rId5"/>
          <a:stretch>
            <a:fillRect/>
          </a:stretch>
        </p:blipFill>
        <p:spPr>
          <a:xfrm>
            <a:off x="4212962" y="901685"/>
            <a:ext cx="3556000" cy="2635250"/>
          </a:xfrm>
          <a:prstGeom prst="rect">
            <a:avLst/>
          </a:prstGeom>
        </p:spPr>
      </p:pic>
      <p:pic>
        <p:nvPicPr>
          <p:cNvPr id="21" name="Picture 20">
            <a:extLst>
              <a:ext uri="{FF2B5EF4-FFF2-40B4-BE49-F238E27FC236}">
                <a16:creationId xmlns:a16="http://schemas.microsoft.com/office/drawing/2014/main" id="{90C66823-A07F-8D69-E49C-E80672C51F67}"/>
              </a:ext>
            </a:extLst>
          </p:cNvPr>
          <p:cNvPicPr>
            <a:picLocks noChangeAspect="1"/>
          </p:cNvPicPr>
          <p:nvPr/>
        </p:nvPicPr>
        <p:blipFill>
          <a:blip r:embed="rId6"/>
          <a:stretch>
            <a:fillRect/>
          </a:stretch>
        </p:blipFill>
        <p:spPr>
          <a:xfrm>
            <a:off x="838200" y="4210050"/>
            <a:ext cx="2851150" cy="2146300"/>
          </a:xfrm>
          <a:prstGeom prst="rect">
            <a:avLst/>
          </a:prstGeom>
        </p:spPr>
      </p:pic>
      <p:pic>
        <p:nvPicPr>
          <p:cNvPr id="24" name="Picture 23">
            <a:extLst>
              <a:ext uri="{FF2B5EF4-FFF2-40B4-BE49-F238E27FC236}">
                <a16:creationId xmlns:a16="http://schemas.microsoft.com/office/drawing/2014/main" id="{5E80DB89-EA89-AFFF-4717-A2E5583BA4BE}"/>
              </a:ext>
            </a:extLst>
          </p:cNvPr>
          <p:cNvPicPr>
            <a:picLocks noChangeAspect="1"/>
          </p:cNvPicPr>
          <p:nvPr/>
        </p:nvPicPr>
        <p:blipFill>
          <a:blip r:embed="rId7"/>
          <a:stretch>
            <a:fillRect/>
          </a:stretch>
        </p:blipFill>
        <p:spPr>
          <a:xfrm>
            <a:off x="4500071" y="4229433"/>
            <a:ext cx="2851150" cy="2146300"/>
          </a:xfrm>
          <a:prstGeom prst="rect">
            <a:avLst/>
          </a:prstGeom>
        </p:spPr>
      </p:pic>
      <p:sp>
        <p:nvSpPr>
          <p:cNvPr id="27" name="Content Placeholder 1">
            <a:extLst>
              <a:ext uri="{FF2B5EF4-FFF2-40B4-BE49-F238E27FC236}">
                <a16:creationId xmlns:a16="http://schemas.microsoft.com/office/drawing/2014/main" id="{1942FF4A-BBE2-A958-1E6B-D4541A84A3CA}"/>
              </a:ext>
            </a:extLst>
          </p:cNvPr>
          <p:cNvSpPr txBox="1">
            <a:spLocks/>
          </p:cNvSpPr>
          <p:nvPr/>
        </p:nvSpPr>
        <p:spPr bwMode="auto">
          <a:xfrm>
            <a:off x="1721385" y="3711646"/>
            <a:ext cx="9218758" cy="37049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8"/>
              </a:buBlip>
            </a:pPr>
            <a:r>
              <a:rPr lang="en-US" sz="1600" dirty="0">
                <a:latin typeface="Arial" charset="0"/>
                <a:cs typeface="Arial" charset="0"/>
              </a:rPr>
              <a:t>At 100 GeV the beam emittance is larger but one still has full acceptance at mid- to large x.</a:t>
            </a:r>
          </a:p>
        </p:txBody>
      </p:sp>
    </p:spTree>
    <p:extLst>
      <p:ext uri="{BB962C8B-B14F-4D97-AF65-F5344CB8AC3E}">
        <p14:creationId xmlns:p14="http://schemas.microsoft.com/office/powerpoint/2010/main" val="1940024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B6DAB-C0A0-63E5-1C32-0FE45DC10A37}"/>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0E5042EA-58C6-5DC0-39B8-5D75D43A63EA}"/>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16</a:t>
            </a:fld>
            <a:endParaRPr lang="en-US" dirty="0"/>
          </a:p>
        </p:txBody>
      </p:sp>
      <p:sp>
        <p:nvSpPr>
          <p:cNvPr id="2" name="Text Box 1">
            <a:extLst>
              <a:ext uri="{FF2B5EF4-FFF2-40B4-BE49-F238E27FC236}">
                <a16:creationId xmlns:a16="http://schemas.microsoft.com/office/drawing/2014/main" id="{56650467-FAE6-8E96-C10F-55AB9EDC00C6}"/>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B0 dipole magnet</a:t>
            </a:r>
          </a:p>
        </p:txBody>
      </p:sp>
      <p:sp>
        <p:nvSpPr>
          <p:cNvPr id="10" name="Content Placeholder 1">
            <a:extLst>
              <a:ext uri="{FF2B5EF4-FFF2-40B4-BE49-F238E27FC236}">
                <a16:creationId xmlns:a16="http://schemas.microsoft.com/office/drawing/2014/main" id="{EBB98A42-E967-56A6-2F47-F7C7DF3DE011}"/>
              </a:ext>
            </a:extLst>
          </p:cNvPr>
          <p:cNvSpPr txBox="1">
            <a:spLocks/>
          </p:cNvSpPr>
          <p:nvPr/>
        </p:nvSpPr>
        <p:spPr bwMode="auto">
          <a:xfrm>
            <a:off x="964191" y="1041365"/>
            <a:ext cx="10570581" cy="684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The IR6 B0 design uses a short, strong dipole followed by a </a:t>
            </a:r>
            <a:r>
              <a:rPr lang="en-US" sz="1600" dirty="0" err="1">
                <a:latin typeface="Arial" charset="0"/>
                <a:cs typeface="Arial" charset="0"/>
              </a:rPr>
              <a:t>counterbending</a:t>
            </a:r>
            <a:r>
              <a:rPr lang="en-US" sz="1600" dirty="0">
                <a:latin typeface="Arial" charset="0"/>
                <a:cs typeface="Arial" charset="0"/>
              </a:rPr>
              <a:t> dipole used at lower energies.</a:t>
            </a:r>
          </a:p>
          <a:p>
            <a:pPr lvl="1">
              <a:spcBef>
                <a:spcPct val="20000"/>
              </a:spcBef>
              <a:buFont typeface="Arial" panose="020B0604020202020204" pitchFamily="34" charset="0"/>
              <a:buChar char="•"/>
            </a:pPr>
            <a:r>
              <a:rPr lang="en-US" sz="1600" dirty="0">
                <a:latin typeface="Arial" charset="0"/>
                <a:cs typeface="Arial" charset="0"/>
              </a:rPr>
              <a:t>A similar arrangement was also proposed for the IR8 layout, where the combined length was 2.7 m.</a:t>
            </a:r>
          </a:p>
        </p:txBody>
      </p:sp>
      <p:sp>
        <p:nvSpPr>
          <p:cNvPr id="15" name="Content Placeholder 1">
            <a:extLst>
              <a:ext uri="{FF2B5EF4-FFF2-40B4-BE49-F238E27FC236}">
                <a16:creationId xmlns:a16="http://schemas.microsoft.com/office/drawing/2014/main" id="{6C33B8BE-1DCF-9352-D8C1-52DC448F444F}"/>
              </a:ext>
            </a:extLst>
          </p:cNvPr>
          <p:cNvSpPr txBox="1">
            <a:spLocks/>
          </p:cNvSpPr>
          <p:nvPr/>
        </p:nvSpPr>
        <p:spPr bwMode="auto">
          <a:xfrm>
            <a:off x="964191" y="1790279"/>
            <a:ext cx="10570581" cy="684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Since tracking resolution depends on </a:t>
            </a:r>
            <a:r>
              <a:rPr lang="en-US" sz="1600" dirty="0" err="1">
                <a:latin typeface="Arial" charset="0"/>
                <a:cs typeface="Arial" charset="0"/>
              </a:rPr>
              <a:t>Bdl</a:t>
            </a:r>
            <a:r>
              <a:rPr lang="en-US" sz="1600" dirty="0">
                <a:latin typeface="Arial" charset="0"/>
                <a:cs typeface="Arial" charset="0"/>
              </a:rPr>
              <a:t>, resolution per layer, # of tracking layers, and distance traveled, the IR6 design works well for 100 GeV protons, but is not ideal for 275 GeV protons and all ions.</a:t>
            </a:r>
          </a:p>
        </p:txBody>
      </p:sp>
      <p:graphicFrame>
        <p:nvGraphicFramePr>
          <p:cNvPr id="18" name="Table 17">
            <a:extLst>
              <a:ext uri="{FF2B5EF4-FFF2-40B4-BE49-F238E27FC236}">
                <a16:creationId xmlns:a16="http://schemas.microsoft.com/office/drawing/2014/main" id="{C9E6A5DD-8342-A5D4-D96A-A7B4D093C4FB}"/>
              </a:ext>
            </a:extLst>
          </p:cNvPr>
          <p:cNvGraphicFramePr>
            <a:graphicFrameLocks noGrp="1"/>
          </p:cNvGraphicFramePr>
          <p:nvPr>
            <p:extLst>
              <p:ext uri="{D42A27DB-BD31-4B8C-83A1-F6EECF244321}">
                <p14:modId xmlns:p14="http://schemas.microsoft.com/office/powerpoint/2010/main" val="2406646297"/>
              </p:ext>
            </p:extLst>
          </p:nvPr>
        </p:nvGraphicFramePr>
        <p:xfrm>
          <a:off x="380999" y="4427854"/>
          <a:ext cx="11650586" cy="1828800"/>
        </p:xfrm>
        <a:graphic>
          <a:graphicData uri="http://schemas.openxmlformats.org/drawingml/2006/table">
            <a:tbl>
              <a:tblPr>
                <a:tableStyleId>{9D7B26C5-4107-4FEC-AEDC-1716B250A1EF}</a:tableStyleId>
              </a:tblPr>
              <a:tblGrid>
                <a:gridCol w="1855574">
                  <a:extLst>
                    <a:ext uri="{9D8B030D-6E8A-4147-A177-3AD203B41FA5}">
                      <a16:colId xmlns:a16="http://schemas.microsoft.com/office/drawing/2014/main" val="2585342358"/>
                    </a:ext>
                  </a:extLst>
                </a:gridCol>
                <a:gridCol w="816251">
                  <a:extLst>
                    <a:ext uri="{9D8B030D-6E8A-4147-A177-3AD203B41FA5}">
                      <a16:colId xmlns:a16="http://schemas.microsoft.com/office/drawing/2014/main" val="344661105"/>
                    </a:ext>
                  </a:extLst>
                </a:gridCol>
                <a:gridCol w="816251">
                  <a:extLst>
                    <a:ext uri="{9D8B030D-6E8A-4147-A177-3AD203B41FA5}">
                      <a16:colId xmlns:a16="http://schemas.microsoft.com/office/drawing/2014/main" val="3059286334"/>
                    </a:ext>
                  </a:extLst>
                </a:gridCol>
                <a:gridCol w="816251">
                  <a:extLst>
                    <a:ext uri="{9D8B030D-6E8A-4147-A177-3AD203B41FA5}">
                      <a16:colId xmlns:a16="http://schemas.microsoft.com/office/drawing/2014/main" val="3231301564"/>
                    </a:ext>
                  </a:extLst>
                </a:gridCol>
                <a:gridCol w="816251">
                  <a:extLst>
                    <a:ext uri="{9D8B030D-6E8A-4147-A177-3AD203B41FA5}">
                      <a16:colId xmlns:a16="http://schemas.microsoft.com/office/drawing/2014/main" val="652448241"/>
                    </a:ext>
                  </a:extLst>
                </a:gridCol>
                <a:gridCol w="816251">
                  <a:extLst>
                    <a:ext uri="{9D8B030D-6E8A-4147-A177-3AD203B41FA5}">
                      <a16:colId xmlns:a16="http://schemas.microsoft.com/office/drawing/2014/main" val="3856381990"/>
                    </a:ext>
                  </a:extLst>
                </a:gridCol>
                <a:gridCol w="816251">
                  <a:extLst>
                    <a:ext uri="{9D8B030D-6E8A-4147-A177-3AD203B41FA5}">
                      <a16:colId xmlns:a16="http://schemas.microsoft.com/office/drawing/2014/main" val="932945248"/>
                    </a:ext>
                  </a:extLst>
                </a:gridCol>
                <a:gridCol w="816251">
                  <a:extLst>
                    <a:ext uri="{9D8B030D-6E8A-4147-A177-3AD203B41FA5}">
                      <a16:colId xmlns:a16="http://schemas.microsoft.com/office/drawing/2014/main" val="2866160410"/>
                    </a:ext>
                  </a:extLst>
                </a:gridCol>
                <a:gridCol w="816251">
                  <a:extLst>
                    <a:ext uri="{9D8B030D-6E8A-4147-A177-3AD203B41FA5}">
                      <a16:colId xmlns:a16="http://schemas.microsoft.com/office/drawing/2014/main" val="1680747521"/>
                    </a:ext>
                  </a:extLst>
                </a:gridCol>
                <a:gridCol w="816251">
                  <a:extLst>
                    <a:ext uri="{9D8B030D-6E8A-4147-A177-3AD203B41FA5}">
                      <a16:colId xmlns:a16="http://schemas.microsoft.com/office/drawing/2014/main" val="3769543713"/>
                    </a:ext>
                  </a:extLst>
                </a:gridCol>
                <a:gridCol w="816251">
                  <a:extLst>
                    <a:ext uri="{9D8B030D-6E8A-4147-A177-3AD203B41FA5}">
                      <a16:colId xmlns:a16="http://schemas.microsoft.com/office/drawing/2014/main" val="2345397219"/>
                    </a:ext>
                  </a:extLst>
                </a:gridCol>
                <a:gridCol w="816251">
                  <a:extLst>
                    <a:ext uri="{9D8B030D-6E8A-4147-A177-3AD203B41FA5}">
                      <a16:colId xmlns:a16="http://schemas.microsoft.com/office/drawing/2014/main" val="3927822054"/>
                    </a:ext>
                  </a:extLst>
                </a:gridCol>
                <a:gridCol w="816251">
                  <a:extLst>
                    <a:ext uri="{9D8B030D-6E8A-4147-A177-3AD203B41FA5}">
                      <a16:colId xmlns:a16="http://schemas.microsoft.com/office/drawing/2014/main" val="1498339670"/>
                    </a:ext>
                  </a:extLst>
                </a:gridCol>
              </a:tblGrid>
              <a:tr h="119349">
                <a:tc rowSpan="2">
                  <a:txBody>
                    <a:bodyPr/>
                    <a:lstStyle/>
                    <a:p>
                      <a:pPr marL="111125" indent="0" algn="l" fontAlgn="b"/>
                      <a:r>
                        <a:rPr lang="en-US" sz="1400" u="none" strike="noStrike" dirty="0">
                          <a:effectLst/>
                        </a:rPr>
                        <a:t>Parameter</a:t>
                      </a:r>
                      <a:endParaRPr lang="en-US" sz="1400" b="0" i="0" u="none" strike="noStrike" dirty="0">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7">
                  <a:txBody>
                    <a:bodyPr/>
                    <a:lstStyle/>
                    <a:p>
                      <a:pPr algn="ctr" fontAlgn="b"/>
                      <a:r>
                        <a:rPr lang="en-US" sz="1400" b="0" i="0" u="none" strike="noStrike" dirty="0">
                          <a:solidFill>
                            <a:srgbClr val="000000"/>
                          </a:solidFill>
                          <a:effectLst/>
                          <a:latin typeface="+mn-lt"/>
                        </a:rPr>
                        <a:t>IR6 Forward Hadron Magnets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r" fontAlgn="b"/>
                      <a:endParaRPr lang="en-US" sz="14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r" fontAlgn="b"/>
                      <a:endParaRPr lang="en-US" sz="14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r" fontAlgn="b"/>
                      <a:endParaRPr lang="en-US" sz="1400" b="0" i="0" u="none" strike="noStrike" dirty="0">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algn="ctr" fontAlgn="b"/>
                      <a:r>
                        <a:rPr lang="en-US" sz="1400" b="0" i="0" u="none" strike="noStrike" dirty="0">
                          <a:solidFill>
                            <a:srgbClr val="000000"/>
                          </a:solidFill>
                          <a:effectLst/>
                          <a:latin typeface="+mn-lt"/>
                        </a:rPr>
                        <a:t>IR12 Proposed Forward Hadron Magnets</a:t>
                      </a:r>
                    </a:p>
                  </a:txBody>
                  <a:tcPr marL="45720" marR="4572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pPr algn="ctr"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ctr"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ctr"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1212744"/>
                  </a:ext>
                </a:extLst>
              </a:tr>
              <a:tr h="119349">
                <a:tc vMerge="1">
                  <a:txBody>
                    <a:bodyPr/>
                    <a:lstStyle/>
                    <a:p>
                      <a:pPr marL="111125" indent="0" algn="l" fontAlgn="b"/>
                      <a:endParaRPr lang="en-US" sz="1100" b="0" i="0" u="none" strike="noStrike" dirty="0">
                        <a:solidFill>
                          <a:srgbClr val="000000"/>
                        </a:solidFill>
                        <a:effectLst/>
                        <a:latin typeface="+mn-lt"/>
                      </a:endParaRP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B0PF</a:t>
                      </a:r>
                    </a:p>
                  </a:txBody>
                  <a:tcPr marL="45720" marR="4572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B0APF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Q1APF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Q1BPF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Q2PF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B1PF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B1APF</a:t>
                      </a: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BXSP0</a:t>
                      </a: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QFFDS01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QFFDS02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QFFDS03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BXDS01</a:t>
                      </a:r>
                    </a:p>
                  </a:txBody>
                  <a:tcPr marL="0" marR="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815563"/>
                  </a:ext>
                </a:extLst>
              </a:tr>
              <a:tr h="119349">
                <a:tc>
                  <a:txBody>
                    <a:bodyPr/>
                    <a:lstStyle/>
                    <a:p>
                      <a:pPr algn="l" fontAlgn="ctr"/>
                      <a:r>
                        <a:rPr lang="en-US" sz="1400" b="0" i="0" u="none" strike="noStrike" dirty="0">
                          <a:solidFill>
                            <a:srgbClr val="000000"/>
                          </a:solidFill>
                          <a:effectLst/>
                          <a:latin typeface="+mn-lt"/>
                        </a:rPr>
                        <a:t>Length (m)</a:t>
                      </a: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C00000"/>
                          </a:solidFill>
                          <a:effectLst/>
                          <a:latin typeface="+mn-lt"/>
                        </a:rPr>
                        <a:t>1.2</a:t>
                      </a:r>
                    </a:p>
                  </a:txBody>
                  <a:tcPr marL="45720" marR="4572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C00000"/>
                          </a:solidFill>
                          <a:effectLst/>
                          <a:latin typeface="+mn-lt"/>
                        </a:rPr>
                        <a:t>0.6</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1.46</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1.6</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3.8</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3.0</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1.5</a:t>
                      </a: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70C0"/>
                          </a:solidFill>
                          <a:effectLst/>
                          <a:latin typeface="+mn-lt"/>
                        </a:rPr>
                        <a:t>2.7</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3.1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5</a:t>
                      </a:r>
                    </a:p>
                  </a:txBody>
                  <a:tcPr marL="45720" marR="4572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57737656"/>
                  </a:ext>
                </a:extLst>
              </a:tr>
              <a:tr h="119349">
                <a:tc>
                  <a:txBody>
                    <a:bodyPr/>
                    <a:lstStyle/>
                    <a:p>
                      <a:pPr algn="l" fontAlgn="ctr"/>
                      <a:r>
                        <a:rPr lang="en-US" sz="1400" b="0" i="0" u="none" strike="noStrike" dirty="0">
                          <a:solidFill>
                            <a:srgbClr val="000000"/>
                          </a:solidFill>
                          <a:effectLst/>
                          <a:latin typeface="+mn-lt"/>
                        </a:rPr>
                        <a:t>Inner radius (cm)</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20</a:t>
                      </a:r>
                    </a:p>
                  </a:txBody>
                  <a:tcPr marL="45720" marR="4572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a:solidFill>
                            <a:srgbClr val="000000"/>
                          </a:solidFill>
                          <a:effectLst/>
                          <a:latin typeface="+mn-lt"/>
                        </a:rPr>
                        <a:t>4.3</a:t>
                      </a:r>
                    </a:p>
                  </a:txBody>
                  <a:tcPr marL="45720" marR="45720" anchor="ctr"/>
                </a:tc>
                <a:tc>
                  <a:txBody>
                    <a:bodyPr/>
                    <a:lstStyle/>
                    <a:p>
                      <a:pPr algn="ctr" fontAlgn="b"/>
                      <a:r>
                        <a:rPr lang="en-US" sz="1400" b="0" i="0" u="none" strike="noStrike" dirty="0">
                          <a:solidFill>
                            <a:srgbClr val="000000"/>
                          </a:solidFill>
                          <a:effectLst/>
                          <a:latin typeface="+mn-lt"/>
                        </a:rPr>
                        <a:t>5.6</a:t>
                      </a:r>
                    </a:p>
                  </a:txBody>
                  <a:tcPr marL="45720" marR="45720" anchor="ctr"/>
                </a:tc>
                <a:tc>
                  <a:txBody>
                    <a:bodyPr/>
                    <a:lstStyle/>
                    <a:p>
                      <a:pPr algn="ctr" fontAlgn="b"/>
                      <a:r>
                        <a:rPr lang="en-US" sz="1400" b="0" i="0" u="none" strike="noStrike" dirty="0">
                          <a:solidFill>
                            <a:schemeClr val="tx1"/>
                          </a:solidFill>
                          <a:effectLst/>
                          <a:latin typeface="+mn-lt"/>
                        </a:rPr>
                        <a:t>7.8</a:t>
                      </a:r>
                    </a:p>
                  </a:txBody>
                  <a:tcPr marL="45720" marR="45720" anchor="ctr"/>
                </a:tc>
                <a:tc>
                  <a:txBody>
                    <a:bodyPr/>
                    <a:lstStyle/>
                    <a:p>
                      <a:pPr algn="ctr" fontAlgn="b"/>
                      <a:r>
                        <a:rPr lang="en-US" sz="1400" b="0" i="0" u="none" strike="noStrike" dirty="0">
                          <a:solidFill>
                            <a:srgbClr val="000000"/>
                          </a:solidFill>
                          <a:effectLst/>
                          <a:latin typeface="+mn-lt"/>
                        </a:rPr>
                        <a:t>13.1</a:t>
                      </a:r>
                    </a:p>
                  </a:txBody>
                  <a:tcPr marL="45720" marR="45720" anchor="ctr"/>
                </a:tc>
                <a:tc>
                  <a:txBody>
                    <a:bodyPr/>
                    <a:lstStyle/>
                    <a:p>
                      <a:pPr algn="ctr" fontAlgn="b"/>
                      <a:r>
                        <a:rPr lang="en-US" sz="1400" b="0" i="0" u="none" strike="noStrike" dirty="0">
                          <a:solidFill>
                            <a:srgbClr val="000000"/>
                          </a:solidFill>
                          <a:effectLst/>
                          <a:latin typeface="+mn-lt"/>
                        </a:rPr>
                        <a:t>13.5</a:t>
                      </a:r>
                    </a:p>
                  </a:txBody>
                  <a:tcPr marL="45720" marR="45720" anchor="ctr"/>
                </a:tc>
                <a:tc>
                  <a:txBody>
                    <a:bodyPr/>
                    <a:lstStyle/>
                    <a:p>
                      <a:pPr algn="ctr" fontAlgn="b"/>
                      <a:r>
                        <a:rPr lang="en-US" sz="1400" b="0" i="0" u="none" strike="noStrike" dirty="0">
                          <a:solidFill>
                            <a:srgbClr val="000000"/>
                          </a:solidFill>
                          <a:effectLst/>
                          <a:latin typeface="+mn-lt"/>
                        </a:rPr>
                        <a:t>16.8</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5.8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chemeClr val="tx1"/>
                          </a:solidFill>
                          <a:effectLst/>
                          <a:latin typeface="+mn-lt"/>
                        </a:rPr>
                        <a:t>&lt;7.5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&lt;18.8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a:t>
                      </a:r>
                    </a:p>
                  </a:txBody>
                  <a:tcPr marL="45720" marR="45720" anchor="ctr">
                    <a:lnL w="12700" cap="flat" cmpd="sng" algn="ctr">
                      <a:noFill/>
                      <a:prstDash val="solid"/>
                      <a:round/>
                      <a:headEnd type="none" w="med" len="med"/>
                      <a:tailEnd type="none" w="med" len="med"/>
                    </a:lnL>
                  </a:tcPr>
                </a:tc>
                <a:extLst>
                  <a:ext uri="{0D108BD9-81ED-4DB2-BD59-A6C34878D82A}">
                    <a16:rowId xmlns:a16="http://schemas.microsoft.com/office/drawing/2014/main" val="3924261684"/>
                  </a:ext>
                </a:extLst>
              </a:tr>
              <a:tr h="119349">
                <a:tc>
                  <a:txBody>
                    <a:bodyPr/>
                    <a:lstStyle/>
                    <a:p>
                      <a:pPr algn="l" fontAlgn="ctr"/>
                      <a:r>
                        <a:rPr lang="en-US" sz="1400" b="0" i="0" u="none" strike="noStrike" dirty="0">
                          <a:solidFill>
                            <a:srgbClr val="000000"/>
                          </a:solidFill>
                          <a:effectLst/>
                          <a:latin typeface="+mn-lt"/>
                        </a:rPr>
                        <a:t>Peak field (T)</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C00000"/>
                          </a:solidFill>
                          <a:effectLst/>
                          <a:latin typeface="+mn-lt"/>
                        </a:rPr>
                        <a:t>-1.3</a:t>
                      </a:r>
                    </a:p>
                  </a:txBody>
                  <a:tcPr marL="45720" marR="4572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a:solidFill>
                            <a:srgbClr val="000000"/>
                          </a:solidFill>
                          <a:effectLst/>
                          <a:latin typeface="+mn-lt"/>
                        </a:rPr>
                        <a:t>-3.3</a:t>
                      </a:r>
                    </a:p>
                  </a:txBody>
                  <a:tcPr marL="45720" marR="45720" anchor="ctr"/>
                </a:tc>
                <a:tc>
                  <a:txBody>
                    <a:bodyPr/>
                    <a:lstStyle/>
                    <a:p>
                      <a:pPr algn="ctr" fontAlgn="b"/>
                      <a:r>
                        <a:rPr lang="en-US" sz="1400" b="0" i="0" u="none" strike="noStrike" dirty="0">
                          <a:solidFill>
                            <a:srgbClr val="000000"/>
                          </a:solidFill>
                          <a:effectLst/>
                          <a:latin typeface="+mn-lt"/>
                        </a:rPr>
                        <a:t>4.07</a:t>
                      </a:r>
                    </a:p>
                  </a:txBody>
                  <a:tcPr marL="45720" marR="45720" anchor="ctr"/>
                </a:tc>
                <a:tc>
                  <a:txBody>
                    <a:bodyPr/>
                    <a:lstStyle/>
                    <a:p>
                      <a:pPr algn="ctr" fontAlgn="b"/>
                      <a:r>
                        <a:rPr lang="en-US" sz="1400" b="0" i="0" u="none" strike="noStrike" dirty="0">
                          <a:solidFill>
                            <a:schemeClr val="tx1"/>
                          </a:solidFill>
                          <a:effectLst/>
                          <a:latin typeface="+mn-lt"/>
                        </a:rPr>
                        <a:t>5.16</a:t>
                      </a:r>
                    </a:p>
                  </a:txBody>
                  <a:tcPr marL="45720" marR="45720" anchor="ctr"/>
                </a:tc>
                <a:tc>
                  <a:txBody>
                    <a:bodyPr/>
                    <a:lstStyle/>
                    <a:p>
                      <a:pPr algn="ctr" fontAlgn="b"/>
                      <a:r>
                        <a:rPr lang="en-US" sz="1400" b="0" i="0" u="none" strike="noStrike" dirty="0">
                          <a:solidFill>
                            <a:schemeClr val="tx1"/>
                          </a:solidFill>
                          <a:effectLst/>
                          <a:latin typeface="+mn-lt"/>
                        </a:rPr>
                        <a:t>5.34</a:t>
                      </a:r>
                    </a:p>
                  </a:txBody>
                  <a:tcPr marL="45720" marR="45720" anchor="ctr"/>
                </a:tc>
                <a:tc>
                  <a:txBody>
                    <a:bodyPr/>
                    <a:lstStyle/>
                    <a:p>
                      <a:pPr algn="ctr" fontAlgn="b"/>
                      <a:r>
                        <a:rPr lang="en-US" sz="1400" b="0" i="0" u="none" strike="noStrike" dirty="0">
                          <a:solidFill>
                            <a:srgbClr val="000000"/>
                          </a:solidFill>
                          <a:effectLst/>
                          <a:latin typeface="+mn-lt"/>
                        </a:rPr>
                        <a:t>-3.4</a:t>
                      </a:r>
                    </a:p>
                  </a:txBody>
                  <a:tcPr marL="45720" marR="45720" anchor="ctr"/>
                </a:tc>
                <a:tc>
                  <a:txBody>
                    <a:bodyPr/>
                    <a:lstStyle/>
                    <a:p>
                      <a:pPr algn="ctr" fontAlgn="b"/>
                      <a:r>
                        <a:rPr lang="en-US" sz="1400" b="0" i="0" u="none" strike="noStrike" dirty="0">
                          <a:solidFill>
                            <a:srgbClr val="000000"/>
                          </a:solidFill>
                          <a:effectLst/>
                          <a:latin typeface="+mn-lt"/>
                        </a:rPr>
                        <a:t>-2.7</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70C0"/>
                          </a:solidFill>
                          <a:effectLst/>
                          <a:latin typeface="+mn-lt"/>
                        </a:rPr>
                        <a:t>0.58</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4.6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chemeClr val="tx1"/>
                          </a:solidFill>
                          <a:effectLst/>
                          <a:latin typeface="+mn-lt"/>
                        </a:rPr>
                        <a:t>&lt;4.6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chemeClr val="tx1"/>
                          </a:solidFill>
                          <a:effectLst/>
                          <a:latin typeface="+mn-lt"/>
                        </a:rPr>
                        <a:t>&lt;4.6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4.6</a:t>
                      </a:r>
                    </a:p>
                  </a:txBody>
                  <a:tcPr marL="45720" marR="45720" anchor="ctr">
                    <a:lnL w="12700" cap="flat" cmpd="sng" algn="ctr">
                      <a:noFill/>
                      <a:prstDash val="solid"/>
                      <a:round/>
                      <a:headEnd type="none" w="med" len="med"/>
                      <a:tailEnd type="none" w="med" len="med"/>
                    </a:lnL>
                  </a:tcPr>
                </a:tc>
                <a:extLst>
                  <a:ext uri="{0D108BD9-81ED-4DB2-BD59-A6C34878D82A}">
                    <a16:rowId xmlns:a16="http://schemas.microsoft.com/office/drawing/2014/main" val="2544691886"/>
                  </a:ext>
                </a:extLst>
              </a:tr>
              <a:tr h="119349">
                <a:tc>
                  <a:txBody>
                    <a:bodyPr/>
                    <a:lstStyle/>
                    <a:p>
                      <a:pPr algn="l" fontAlgn="ctr">
                        <a:buNone/>
                      </a:pPr>
                      <a:r>
                        <a:rPr lang="en-US" sz="1400" b="0" i="0" u="none" strike="noStrike" dirty="0">
                          <a:solidFill>
                            <a:srgbClr val="000000"/>
                          </a:solidFill>
                          <a:effectLst/>
                          <a:latin typeface="+mn-lt"/>
                        </a:rPr>
                        <a:t>Field gradient (T/m)</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0</a:t>
                      </a:r>
                    </a:p>
                  </a:txBody>
                  <a:tcPr marL="45720" marR="4572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a:solidFill>
                            <a:srgbClr val="000000"/>
                          </a:solidFill>
                          <a:effectLst/>
                          <a:latin typeface="+mn-lt"/>
                        </a:rPr>
                        <a:t>0</a:t>
                      </a:r>
                    </a:p>
                  </a:txBody>
                  <a:tcPr marL="45720" marR="45720" anchor="ctr"/>
                </a:tc>
                <a:tc>
                  <a:txBody>
                    <a:bodyPr/>
                    <a:lstStyle/>
                    <a:p>
                      <a:pPr algn="ctr" fontAlgn="b"/>
                      <a:r>
                        <a:rPr lang="en-US" sz="1400" b="0" i="0" u="none" strike="noStrike" dirty="0">
                          <a:solidFill>
                            <a:srgbClr val="000000"/>
                          </a:solidFill>
                          <a:effectLst/>
                          <a:latin typeface="+mn-lt"/>
                        </a:rPr>
                        <a:t>-72.61</a:t>
                      </a:r>
                    </a:p>
                  </a:txBody>
                  <a:tcPr marL="45720" marR="45720" anchor="ctr"/>
                </a:tc>
                <a:tc>
                  <a:txBody>
                    <a:bodyPr/>
                    <a:lstStyle/>
                    <a:p>
                      <a:pPr algn="ctr" fontAlgn="b"/>
                      <a:r>
                        <a:rPr lang="en-US" sz="1400" b="0" i="0" u="none" strike="noStrike" dirty="0">
                          <a:solidFill>
                            <a:srgbClr val="000000"/>
                          </a:solidFill>
                          <a:effectLst/>
                          <a:latin typeface="+mn-lt"/>
                        </a:rPr>
                        <a:t>-66.18</a:t>
                      </a:r>
                    </a:p>
                  </a:txBody>
                  <a:tcPr marL="45720" marR="45720" anchor="ctr"/>
                </a:tc>
                <a:tc>
                  <a:txBody>
                    <a:bodyPr/>
                    <a:lstStyle/>
                    <a:p>
                      <a:pPr algn="ctr" fontAlgn="b"/>
                      <a:r>
                        <a:rPr lang="en-US" sz="1400" b="0" i="0" u="none" strike="noStrike" dirty="0">
                          <a:solidFill>
                            <a:srgbClr val="000000"/>
                          </a:solidFill>
                          <a:effectLst/>
                          <a:latin typeface="+mn-lt"/>
                        </a:rPr>
                        <a:t>40.74</a:t>
                      </a:r>
                    </a:p>
                  </a:txBody>
                  <a:tcPr marL="45720" marR="45720" anchor="ctr"/>
                </a:tc>
                <a:tc>
                  <a:txBody>
                    <a:bodyPr/>
                    <a:lstStyle/>
                    <a:p>
                      <a:pPr algn="ctr" fontAlgn="b"/>
                      <a:r>
                        <a:rPr lang="en-US" sz="1400" b="0" i="0" u="none" strike="noStrike" dirty="0">
                          <a:solidFill>
                            <a:srgbClr val="000000"/>
                          </a:solidFill>
                          <a:effectLst/>
                          <a:latin typeface="+mn-lt"/>
                        </a:rPr>
                        <a:t>0</a:t>
                      </a:r>
                    </a:p>
                  </a:txBody>
                  <a:tcPr marL="45720" marR="45720" anchor="ctr"/>
                </a:tc>
                <a:tc>
                  <a:txBody>
                    <a:bodyPr/>
                    <a:lstStyle/>
                    <a:p>
                      <a:pPr algn="ctr" fontAlgn="b"/>
                      <a:r>
                        <a:rPr lang="en-US" sz="1400" b="0" i="0" u="none" strike="noStrike" dirty="0">
                          <a:solidFill>
                            <a:srgbClr val="000000"/>
                          </a:solidFill>
                          <a:effectLst/>
                          <a:latin typeface="+mn-lt"/>
                        </a:rPr>
                        <a:t>0</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0</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-79.97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61.66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24.4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0</a:t>
                      </a:r>
                    </a:p>
                  </a:txBody>
                  <a:tcPr marL="45720" marR="45720" anchor="ctr">
                    <a:lnL w="12700" cap="flat" cmpd="sng" algn="ctr">
                      <a:noFill/>
                      <a:prstDash val="solid"/>
                      <a:round/>
                      <a:headEnd type="none" w="med" len="med"/>
                      <a:tailEnd type="none" w="med" len="med"/>
                    </a:lnL>
                  </a:tcPr>
                </a:tc>
                <a:extLst>
                  <a:ext uri="{0D108BD9-81ED-4DB2-BD59-A6C34878D82A}">
                    <a16:rowId xmlns:a16="http://schemas.microsoft.com/office/drawing/2014/main" val="3355370004"/>
                  </a:ext>
                </a:extLst>
              </a:tr>
            </a:tbl>
          </a:graphicData>
        </a:graphic>
      </p:graphicFrame>
      <p:sp>
        <p:nvSpPr>
          <p:cNvPr id="19" name="Rectangle 18">
            <a:extLst>
              <a:ext uri="{FF2B5EF4-FFF2-40B4-BE49-F238E27FC236}">
                <a16:creationId xmlns:a16="http://schemas.microsoft.com/office/drawing/2014/main" id="{A68FA725-61E5-8D35-6775-E6CC4FD11618}"/>
              </a:ext>
            </a:extLst>
          </p:cNvPr>
          <p:cNvSpPr/>
          <p:nvPr/>
        </p:nvSpPr>
        <p:spPr>
          <a:xfrm>
            <a:off x="1362612" y="6389477"/>
            <a:ext cx="8771988" cy="276999"/>
          </a:xfrm>
          <a:prstGeom prst="rect">
            <a:avLst/>
          </a:prstGeom>
        </p:spPr>
        <p:txBody>
          <a:bodyPr wrap="square">
            <a:spAutoFit/>
          </a:bodyPr>
          <a:lstStyle/>
          <a:p>
            <a:pPr algn="ctr"/>
            <a:r>
              <a:rPr lang="en-US" sz="1200" dirty="0">
                <a:latin typeface="Helvetica" pitchFamily="2" charset="0"/>
              </a:rPr>
              <a:t>IR6 magnet parameters taken from Table 3.7 on page 111 of the EIC CDR and may not be the most current</a:t>
            </a:r>
          </a:p>
        </p:txBody>
      </p:sp>
      <p:sp>
        <p:nvSpPr>
          <p:cNvPr id="20" name="Content Placeholder 1">
            <a:extLst>
              <a:ext uri="{FF2B5EF4-FFF2-40B4-BE49-F238E27FC236}">
                <a16:creationId xmlns:a16="http://schemas.microsoft.com/office/drawing/2014/main" id="{DEC4E2D6-1FC6-77FC-61A4-CA96309A9AFC}"/>
              </a:ext>
            </a:extLst>
          </p:cNvPr>
          <p:cNvSpPr txBox="1">
            <a:spLocks/>
          </p:cNvSpPr>
          <p:nvPr/>
        </p:nvSpPr>
        <p:spPr bwMode="auto">
          <a:xfrm>
            <a:off x="964191" y="2540369"/>
            <a:ext cx="10570581" cy="67524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The </a:t>
            </a:r>
            <a:r>
              <a:rPr lang="en-US" sz="1600" dirty="0" err="1">
                <a:latin typeface="Arial" charset="0"/>
                <a:cs typeface="Arial" charset="0"/>
              </a:rPr>
              <a:t>counterbending</a:t>
            </a:r>
            <a:r>
              <a:rPr lang="en-US" sz="1600" dirty="0">
                <a:latin typeface="Arial" charset="0"/>
                <a:cs typeface="Arial" charset="0"/>
              </a:rPr>
              <a:t> scheme also created an energy-dependent transverse shift of the beam position requiring a more stringent spec on field uniformity in the FFQs.</a:t>
            </a:r>
          </a:p>
        </p:txBody>
      </p:sp>
      <p:sp>
        <p:nvSpPr>
          <p:cNvPr id="21" name="Content Placeholder 1">
            <a:extLst>
              <a:ext uri="{FF2B5EF4-FFF2-40B4-BE49-F238E27FC236}">
                <a16:creationId xmlns:a16="http://schemas.microsoft.com/office/drawing/2014/main" id="{5B17D9F0-91EE-9B7B-A587-55E3F875B054}"/>
              </a:ext>
            </a:extLst>
          </p:cNvPr>
          <p:cNvSpPr txBox="1">
            <a:spLocks/>
          </p:cNvSpPr>
          <p:nvPr/>
        </p:nvSpPr>
        <p:spPr bwMode="auto">
          <a:xfrm>
            <a:off x="964191" y="3326665"/>
            <a:ext cx="10570581" cy="881747"/>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A longer, weaker B0 providing the same bending angle that can be used for all energies addresses both the detection and accelerator issues. As pointed out by Brett Parker, it would also make it easier to shield the electron quad. The length of 2.7 is, however, chosen to make both options interchangeable.</a:t>
            </a:r>
          </a:p>
        </p:txBody>
      </p:sp>
    </p:spTree>
    <p:extLst>
      <p:ext uri="{BB962C8B-B14F-4D97-AF65-F5344CB8AC3E}">
        <p14:creationId xmlns:p14="http://schemas.microsoft.com/office/powerpoint/2010/main" val="3799192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D8238-9CE5-B4FB-4332-6DF1BD4D4EB1}"/>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9DB8D685-67A7-A9F4-F4F1-E49345EA6EE2}"/>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17</a:t>
            </a:fld>
            <a:endParaRPr lang="en-US" dirty="0"/>
          </a:p>
        </p:txBody>
      </p:sp>
      <p:sp>
        <p:nvSpPr>
          <p:cNvPr id="2" name="Text Box 1">
            <a:extLst>
              <a:ext uri="{FF2B5EF4-FFF2-40B4-BE49-F238E27FC236}">
                <a16:creationId xmlns:a16="http://schemas.microsoft.com/office/drawing/2014/main" id="{BCA7B570-B8AE-B72D-F3C1-16E2F1AA22C0}"/>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Other magnet specs</a:t>
            </a:r>
          </a:p>
        </p:txBody>
      </p:sp>
      <p:graphicFrame>
        <p:nvGraphicFramePr>
          <p:cNvPr id="3" name="Table 2">
            <a:extLst>
              <a:ext uri="{FF2B5EF4-FFF2-40B4-BE49-F238E27FC236}">
                <a16:creationId xmlns:a16="http://schemas.microsoft.com/office/drawing/2014/main" id="{B862C752-BA9F-5B5D-1354-3484287A3EA4}"/>
              </a:ext>
            </a:extLst>
          </p:cNvPr>
          <p:cNvGraphicFramePr>
            <a:graphicFrameLocks noGrp="1"/>
          </p:cNvGraphicFramePr>
          <p:nvPr>
            <p:extLst>
              <p:ext uri="{D42A27DB-BD31-4B8C-83A1-F6EECF244321}">
                <p14:modId xmlns:p14="http://schemas.microsoft.com/office/powerpoint/2010/main" val="3913266219"/>
              </p:ext>
            </p:extLst>
          </p:nvPr>
        </p:nvGraphicFramePr>
        <p:xfrm>
          <a:off x="380999" y="4427854"/>
          <a:ext cx="11650586" cy="1828800"/>
        </p:xfrm>
        <a:graphic>
          <a:graphicData uri="http://schemas.openxmlformats.org/drawingml/2006/table">
            <a:tbl>
              <a:tblPr>
                <a:tableStyleId>{9D7B26C5-4107-4FEC-AEDC-1716B250A1EF}</a:tableStyleId>
              </a:tblPr>
              <a:tblGrid>
                <a:gridCol w="1855574">
                  <a:extLst>
                    <a:ext uri="{9D8B030D-6E8A-4147-A177-3AD203B41FA5}">
                      <a16:colId xmlns:a16="http://schemas.microsoft.com/office/drawing/2014/main" val="2585342358"/>
                    </a:ext>
                  </a:extLst>
                </a:gridCol>
                <a:gridCol w="816251">
                  <a:extLst>
                    <a:ext uri="{9D8B030D-6E8A-4147-A177-3AD203B41FA5}">
                      <a16:colId xmlns:a16="http://schemas.microsoft.com/office/drawing/2014/main" val="344661105"/>
                    </a:ext>
                  </a:extLst>
                </a:gridCol>
                <a:gridCol w="816251">
                  <a:extLst>
                    <a:ext uri="{9D8B030D-6E8A-4147-A177-3AD203B41FA5}">
                      <a16:colId xmlns:a16="http://schemas.microsoft.com/office/drawing/2014/main" val="3059286334"/>
                    </a:ext>
                  </a:extLst>
                </a:gridCol>
                <a:gridCol w="816251">
                  <a:extLst>
                    <a:ext uri="{9D8B030D-6E8A-4147-A177-3AD203B41FA5}">
                      <a16:colId xmlns:a16="http://schemas.microsoft.com/office/drawing/2014/main" val="3231301564"/>
                    </a:ext>
                  </a:extLst>
                </a:gridCol>
                <a:gridCol w="816251">
                  <a:extLst>
                    <a:ext uri="{9D8B030D-6E8A-4147-A177-3AD203B41FA5}">
                      <a16:colId xmlns:a16="http://schemas.microsoft.com/office/drawing/2014/main" val="652448241"/>
                    </a:ext>
                  </a:extLst>
                </a:gridCol>
                <a:gridCol w="816251">
                  <a:extLst>
                    <a:ext uri="{9D8B030D-6E8A-4147-A177-3AD203B41FA5}">
                      <a16:colId xmlns:a16="http://schemas.microsoft.com/office/drawing/2014/main" val="3856381990"/>
                    </a:ext>
                  </a:extLst>
                </a:gridCol>
                <a:gridCol w="816251">
                  <a:extLst>
                    <a:ext uri="{9D8B030D-6E8A-4147-A177-3AD203B41FA5}">
                      <a16:colId xmlns:a16="http://schemas.microsoft.com/office/drawing/2014/main" val="932945248"/>
                    </a:ext>
                  </a:extLst>
                </a:gridCol>
                <a:gridCol w="816251">
                  <a:extLst>
                    <a:ext uri="{9D8B030D-6E8A-4147-A177-3AD203B41FA5}">
                      <a16:colId xmlns:a16="http://schemas.microsoft.com/office/drawing/2014/main" val="2866160410"/>
                    </a:ext>
                  </a:extLst>
                </a:gridCol>
                <a:gridCol w="816251">
                  <a:extLst>
                    <a:ext uri="{9D8B030D-6E8A-4147-A177-3AD203B41FA5}">
                      <a16:colId xmlns:a16="http://schemas.microsoft.com/office/drawing/2014/main" val="1680747521"/>
                    </a:ext>
                  </a:extLst>
                </a:gridCol>
                <a:gridCol w="816251">
                  <a:extLst>
                    <a:ext uri="{9D8B030D-6E8A-4147-A177-3AD203B41FA5}">
                      <a16:colId xmlns:a16="http://schemas.microsoft.com/office/drawing/2014/main" val="3769543713"/>
                    </a:ext>
                  </a:extLst>
                </a:gridCol>
                <a:gridCol w="816251">
                  <a:extLst>
                    <a:ext uri="{9D8B030D-6E8A-4147-A177-3AD203B41FA5}">
                      <a16:colId xmlns:a16="http://schemas.microsoft.com/office/drawing/2014/main" val="2345397219"/>
                    </a:ext>
                  </a:extLst>
                </a:gridCol>
                <a:gridCol w="816251">
                  <a:extLst>
                    <a:ext uri="{9D8B030D-6E8A-4147-A177-3AD203B41FA5}">
                      <a16:colId xmlns:a16="http://schemas.microsoft.com/office/drawing/2014/main" val="3927822054"/>
                    </a:ext>
                  </a:extLst>
                </a:gridCol>
                <a:gridCol w="816251">
                  <a:extLst>
                    <a:ext uri="{9D8B030D-6E8A-4147-A177-3AD203B41FA5}">
                      <a16:colId xmlns:a16="http://schemas.microsoft.com/office/drawing/2014/main" val="1498339670"/>
                    </a:ext>
                  </a:extLst>
                </a:gridCol>
              </a:tblGrid>
              <a:tr h="119349">
                <a:tc rowSpan="2">
                  <a:txBody>
                    <a:bodyPr/>
                    <a:lstStyle/>
                    <a:p>
                      <a:pPr marL="111125" indent="0" algn="l" fontAlgn="b"/>
                      <a:r>
                        <a:rPr lang="en-US" sz="1400" u="none" strike="noStrike" dirty="0">
                          <a:effectLst/>
                        </a:rPr>
                        <a:t>Parameter</a:t>
                      </a:r>
                      <a:endParaRPr lang="en-US" sz="1400" b="0" i="0" u="none" strike="noStrike" dirty="0">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7">
                  <a:txBody>
                    <a:bodyPr/>
                    <a:lstStyle/>
                    <a:p>
                      <a:pPr algn="ctr" fontAlgn="b"/>
                      <a:r>
                        <a:rPr lang="en-US" sz="1400" b="0" i="0" u="none" strike="noStrike" dirty="0">
                          <a:solidFill>
                            <a:srgbClr val="000000"/>
                          </a:solidFill>
                          <a:effectLst/>
                          <a:latin typeface="+mn-lt"/>
                        </a:rPr>
                        <a:t>IR6 Forward Hadron Magnets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r" fontAlgn="b"/>
                      <a:endParaRPr lang="en-US" sz="14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r" fontAlgn="b"/>
                      <a:endParaRPr lang="en-US" sz="14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r" fontAlgn="b"/>
                      <a:endParaRPr lang="en-US" sz="1400" b="0" i="0" u="none" strike="noStrike" dirty="0">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algn="ctr" fontAlgn="b"/>
                      <a:r>
                        <a:rPr lang="en-US" sz="1400" b="0" i="0" u="none" strike="noStrike" dirty="0">
                          <a:solidFill>
                            <a:srgbClr val="000000"/>
                          </a:solidFill>
                          <a:effectLst/>
                          <a:latin typeface="+mn-lt"/>
                        </a:rPr>
                        <a:t>IR12 Proposed Forward Hadron Magnets</a:t>
                      </a:r>
                    </a:p>
                  </a:txBody>
                  <a:tcPr marL="45720" marR="4572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pPr algn="ctr"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ctr"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ctr"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n-lt"/>
                      </a:endParaRPr>
                    </a:p>
                  </a:txBody>
                  <a:tcPr marL="45720" marR="4572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1212744"/>
                  </a:ext>
                </a:extLst>
              </a:tr>
              <a:tr h="119349">
                <a:tc vMerge="1">
                  <a:txBody>
                    <a:bodyPr/>
                    <a:lstStyle/>
                    <a:p>
                      <a:pPr marL="111125" indent="0" algn="l" fontAlgn="b"/>
                      <a:endParaRPr lang="en-US" sz="1100" b="0" i="0" u="none" strike="noStrike" dirty="0">
                        <a:solidFill>
                          <a:srgbClr val="000000"/>
                        </a:solidFill>
                        <a:effectLst/>
                        <a:latin typeface="+mn-lt"/>
                      </a:endParaRP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B0PF</a:t>
                      </a:r>
                    </a:p>
                  </a:txBody>
                  <a:tcPr marL="45720" marR="4572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B0APF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Q1APF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Q1BPF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Q2PF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B1PF</a:t>
                      </a:r>
                    </a:p>
                  </a:txBody>
                  <a:tcPr marL="45720" marR="4572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B1APF</a:t>
                      </a: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BXSP0</a:t>
                      </a: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QFFDS01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QFFDS02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QFFDS03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BXDS01</a:t>
                      </a:r>
                    </a:p>
                  </a:txBody>
                  <a:tcPr marL="0" marR="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815563"/>
                  </a:ext>
                </a:extLst>
              </a:tr>
              <a:tr h="119349">
                <a:tc>
                  <a:txBody>
                    <a:bodyPr/>
                    <a:lstStyle/>
                    <a:p>
                      <a:pPr algn="l" fontAlgn="ctr"/>
                      <a:r>
                        <a:rPr lang="en-US" sz="1400" b="0" i="0" u="none" strike="noStrike" dirty="0">
                          <a:solidFill>
                            <a:srgbClr val="000000"/>
                          </a:solidFill>
                          <a:effectLst/>
                          <a:latin typeface="+mn-lt"/>
                        </a:rPr>
                        <a:t>Length (m)</a:t>
                      </a: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chemeClr val="tx1"/>
                          </a:solidFill>
                          <a:effectLst/>
                          <a:latin typeface="+mn-lt"/>
                        </a:rPr>
                        <a:t>1.2</a:t>
                      </a:r>
                    </a:p>
                  </a:txBody>
                  <a:tcPr marL="45720" marR="4572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chemeClr val="tx1"/>
                          </a:solidFill>
                          <a:effectLst/>
                          <a:latin typeface="+mn-lt"/>
                        </a:rPr>
                        <a:t>0.6</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1.46</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1.6</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3.8</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3.0</a:t>
                      </a:r>
                    </a:p>
                  </a:txBody>
                  <a:tcPr marL="45720" marR="4572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1.5</a:t>
                      </a: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chemeClr val="tx1"/>
                          </a:solidFill>
                          <a:effectLst/>
                          <a:latin typeface="+mn-lt"/>
                        </a:rPr>
                        <a:t>2.7</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3.1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a:solidFill>
                            <a:srgbClr val="000000"/>
                          </a:solidFill>
                          <a:effectLst/>
                          <a:latin typeface="+mn-lt"/>
                        </a:rPr>
                        <a:t>5</a:t>
                      </a:r>
                    </a:p>
                  </a:txBody>
                  <a:tcPr marL="45720" marR="4572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57737656"/>
                  </a:ext>
                </a:extLst>
              </a:tr>
              <a:tr h="119349">
                <a:tc>
                  <a:txBody>
                    <a:bodyPr/>
                    <a:lstStyle/>
                    <a:p>
                      <a:pPr algn="l" fontAlgn="ctr"/>
                      <a:r>
                        <a:rPr lang="en-US" sz="1400" b="0" i="0" u="none" strike="noStrike" dirty="0">
                          <a:solidFill>
                            <a:srgbClr val="000000"/>
                          </a:solidFill>
                          <a:effectLst/>
                          <a:latin typeface="+mn-lt"/>
                        </a:rPr>
                        <a:t>Inner radius (cm)</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20</a:t>
                      </a:r>
                    </a:p>
                  </a:txBody>
                  <a:tcPr marL="45720" marR="4572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a:solidFill>
                            <a:srgbClr val="000000"/>
                          </a:solidFill>
                          <a:effectLst/>
                          <a:latin typeface="+mn-lt"/>
                        </a:rPr>
                        <a:t>4.3</a:t>
                      </a:r>
                    </a:p>
                  </a:txBody>
                  <a:tcPr marL="45720" marR="45720" anchor="ctr"/>
                </a:tc>
                <a:tc>
                  <a:txBody>
                    <a:bodyPr/>
                    <a:lstStyle/>
                    <a:p>
                      <a:pPr algn="ctr" fontAlgn="b"/>
                      <a:r>
                        <a:rPr lang="en-US" sz="1400" b="0" i="0" u="none" strike="noStrike" dirty="0">
                          <a:solidFill>
                            <a:srgbClr val="000000"/>
                          </a:solidFill>
                          <a:effectLst/>
                          <a:latin typeface="+mn-lt"/>
                        </a:rPr>
                        <a:t>5.6</a:t>
                      </a:r>
                    </a:p>
                  </a:txBody>
                  <a:tcPr marL="45720" marR="45720" anchor="ctr"/>
                </a:tc>
                <a:tc>
                  <a:txBody>
                    <a:bodyPr/>
                    <a:lstStyle/>
                    <a:p>
                      <a:pPr algn="ctr" fontAlgn="b"/>
                      <a:r>
                        <a:rPr lang="en-US" sz="1400" b="0" i="0" u="none" strike="noStrike" dirty="0">
                          <a:solidFill>
                            <a:srgbClr val="C00000"/>
                          </a:solidFill>
                          <a:effectLst/>
                          <a:latin typeface="+mn-lt"/>
                        </a:rPr>
                        <a:t>7.8</a:t>
                      </a:r>
                    </a:p>
                  </a:txBody>
                  <a:tcPr marL="45720" marR="45720" anchor="ctr"/>
                </a:tc>
                <a:tc>
                  <a:txBody>
                    <a:bodyPr/>
                    <a:lstStyle/>
                    <a:p>
                      <a:pPr algn="ctr" fontAlgn="b"/>
                      <a:r>
                        <a:rPr lang="en-US" sz="1400" b="0" i="0" u="none" strike="noStrike" dirty="0">
                          <a:solidFill>
                            <a:srgbClr val="000000"/>
                          </a:solidFill>
                          <a:effectLst/>
                          <a:latin typeface="+mn-lt"/>
                        </a:rPr>
                        <a:t>13.1</a:t>
                      </a:r>
                    </a:p>
                  </a:txBody>
                  <a:tcPr marL="45720" marR="45720" anchor="ctr"/>
                </a:tc>
                <a:tc>
                  <a:txBody>
                    <a:bodyPr/>
                    <a:lstStyle/>
                    <a:p>
                      <a:pPr algn="ctr" fontAlgn="b"/>
                      <a:r>
                        <a:rPr lang="en-US" sz="1400" b="0" i="0" u="none" strike="noStrike" dirty="0">
                          <a:solidFill>
                            <a:srgbClr val="000000"/>
                          </a:solidFill>
                          <a:effectLst/>
                          <a:latin typeface="+mn-lt"/>
                        </a:rPr>
                        <a:t>13.5</a:t>
                      </a:r>
                    </a:p>
                  </a:txBody>
                  <a:tcPr marL="45720" marR="45720" anchor="ctr"/>
                </a:tc>
                <a:tc>
                  <a:txBody>
                    <a:bodyPr/>
                    <a:lstStyle/>
                    <a:p>
                      <a:pPr algn="ctr" fontAlgn="b"/>
                      <a:r>
                        <a:rPr lang="en-US" sz="1400" b="0" i="0" u="none" strike="noStrike" dirty="0">
                          <a:solidFill>
                            <a:srgbClr val="000000"/>
                          </a:solidFill>
                          <a:effectLst/>
                          <a:latin typeface="+mn-lt"/>
                        </a:rPr>
                        <a:t>16.8</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5.8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70C0"/>
                          </a:solidFill>
                          <a:effectLst/>
                          <a:latin typeface="+mn-lt"/>
                        </a:rPr>
                        <a:t>&lt;7.5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&lt;18.8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a:t>
                      </a:r>
                    </a:p>
                  </a:txBody>
                  <a:tcPr marL="45720" marR="45720" anchor="ctr">
                    <a:lnL w="12700" cap="flat" cmpd="sng" algn="ctr">
                      <a:noFill/>
                      <a:prstDash val="solid"/>
                      <a:round/>
                      <a:headEnd type="none" w="med" len="med"/>
                      <a:tailEnd type="none" w="med" len="med"/>
                    </a:lnL>
                  </a:tcPr>
                </a:tc>
                <a:extLst>
                  <a:ext uri="{0D108BD9-81ED-4DB2-BD59-A6C34878D82A}">
                    <a16:rowId xmlns:a16="http://schemas.microsoft.com/office/drawing/2014/main" val="3924261684"/>
                  </a:ext>
                </a:extLst>
              </a:tr>
              <a:tr h="119349">
                <a:tc>
                  <a:txBody>
                    <a:bodyPr/>
                    <a:lstStyle/>
                    <a:p>
                      <a:pPr algn="l" fontAlgn="ctr"/>
                      <a:r>
                        <a:rPr lang="en-US" sz="1400" b="0" i="0" u="none" strike="noStrike" dirty="0">
                          <a:solidFill>
                            <a:srgbClr val="000000"/>
                          </a:solidFill>
                          <a:effectLst/>
                          <a:latin typeface="+mn-lt"/>
                        </a:rPr>
                        <a:t>Peak field (T)</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-1.3</a:t>
                      </a:r>
                    </a:p>
                  </a:txBody>
                  <a:tcPr marL="45720" marR="4572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a:solidFill>
                            <a:srgbClr val="000000"/>
                          </a:solidFill>
                          <a:effectLst/>
                          <a:latin typeface="+mn-lt"/>
                        </a:rPr>
                        <a:t>-3.3</a:t>
                      </a:r>
                    </a:p>
                  </a:txBody>
                  <a:tcPr marL="45720" marR="45720" anchor="ctr"/>
                </a:tc>
                <a:tc>
                  <a:txBody>
                    <a:bodyPr/>
                    <a:lstStyle/>
                    <a:p>
                      <a:pPr algn="ctr" fontAlgn="b"/>
                      <a:r>
                        <a:rPr lang="en-US" sz="1400" b="0" i="0" u="none" strike="noStrike" dirty="0">
                          <a:solidFill>
                            <a:srgbClr val="000000"/>
                          </a:solidFill>
                          <a:effectLst/>
                          <a:latin typeface="+mn-lt"/>
                        </a:rPr>
                        <a:t>4.07</a:t>
                      </a:r>
                    </a:p>
                  </a:txBody>
                  <a:tcPr marL="45720" marR="45720" anchor="ctr"/>
                </a:tc>
                <a:tc>
                  <a:txBody>
                    <a:bodyPr/>
                    <a:lstStyle/>
                    <a:p>
                      <a:pPr algn="ctr" fontAlgn="b"/>
                      <a:r>
                        <a:rPr lang="en-US" sz="1400" b="0" i="0" u="none" strike="noStrike" dirty="0">
                          <a:solidFill>
                            <a:srgbClr val="C00000"/>
                          </a:solidFill>
                          <a:effectLst/>
                          <a:latin typeface="+mn-lt"/>
                        </a:rPr>
                        <a:t>5.16</a:t>
                      </a:r>
                    </a:p>
                  </a:txBody>
                  <a:tcPr marL="45720" marR="45720" anchor="ctr"/>
                </a:tc>
                <a:tc>
                  <a:txBody>
                    <a:bodyPr/>
                    <a:lstStyle/>
                    <a:p>
                      <a:pPr algn="ctr" fontAlgn="b"/>
                      <a:r>
                        <a:rPr lang="en-US" sz="1400" b="0" i="0" u="none" strike="noStrike" dirty="0">
                          <a:solidFill>
                            <a:srgbClr val="C00000"/>
                          </a:solidFill>
                          <a:effectLst/>
                          <a:latin typeface="+mn-lt"/>
                        </a:rPr>
                        <a:t>5.34</a:t>
                      </a:r>
                    </a:p>
                  </a:txBody>
                  <a:tcPr marL="45720" marR="45720" anchor="ctr"/>
                </a:tc>
                <a:tc>
                  <a:txBody>
                    <a:bodyPr/>
                    <a:lstStyle/>
                    <a:p>
                      <a:pPr algn="ctr" fontAlgn="b"/>
                      <a:r>
                        <a:rPr lang="en-US" sz="1400" b="0" i="0" u="none" strike="noStrike" dirty="0">
                          <a:solidFill>
                            <a:srgbClr val="000000"/>
                          </a:solidFill>
                          <a:effectLst/>
                          <a:latin typeface="+mn-lt"/>
                        </a:rPr>
                        <a:t>-3.4</a:t>
                      </a:r>
                    </a:p>
                  </a:txBody>
                  <a:tcPr marL="45720" marR="45720" anchor="ctr"/>
                </a:tc>
                <a:tc>
                  <a:txBody>
                    <a:bodyPr/>
                    <a:lstStyle/>
                    <a:p>
                      <a:pPr algn="ctr" fontAlgn="b"/>
                      <a:r>
                        <a:rPr lang="en-US" sz="1400" b="0" i="0" u="none" strike="noStrike" dirty="0">
                          <a:solidFill>
                            <a:srgbClr val="000000"/>
                          </a:solidFill>
                          <a:effectLst/>
                          <a:latin typeface="+mn-lt"/>
                        </a:rPr>
                        <a:t>-2.7</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chemeClr val="tx1"/>
                          </a:solidFill>
                          <a:effectLst/>
                          <a:latin typeface="+mn-lt"/>
                        </a:rPr>
                        <a:t>0.58</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4.6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70C0"/>
                          </a:solidFill>
                          <a:effectLst/>
                          <a:latin typeface="+mn-lt"/>
                        </a:rPr>
                        <a:t>&lt;4.6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70C0"/>
                          </a:solidFill>
                          <a:effectLst/>
                          <a:latin typeface="+mn-lt"/>
                        </a:rPr>
                        <a:t>&lt;4.6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4.6</a:t>
                      </a:r>
                    </a:p>
                  </a:txBody>
                  <a:tcPr marL="45720" marR="45720" anchor="ctr">
                    <a:lnL w="12700" cap="flat" cmpd="sng" algn="ctr">
                      <a:noFill/>
                      <a:prstDash val="solid"/>
                      <a:round/>
                      <a:headEnd type="none" w="med" len="med"/>
                      <a:tailEnd type="none" w="med" len="med"/>
                    </a:lnL>
                  </a:tcPr>
                </a:tc>
                <a:extLst>
                  <a:ext uri="{0D108BD9-81ED-4DB2-BD59-A6C34878D82A}">
                    <a16:rowId xmlns:a16="http://schemas.microsoft.com/office/drawing/2014/main" val="2544691886"/>
                  </a:ext>
                </a:extLst>
              </a:tr>
              <a:tr h="119349">
                <a:tc>
                  <a:txBody>
                    <a:bodyPr/>
                    <a:lstStyle/>
                    <a:p>
                      <a:pPr algn="l" fontAlgn="ctr">
                        <a:buNone/>
                      </a:pPr>
                      <a:r>
                        <a:rPr lang="en-US" sz="1400" b="0" i="0" u="none" strike="noStrike" dirty="0">
                          <a:solidFill>
                            <a:srgbClr val="000000"/>
                          </a:solidFill>
                          <a:effectLst/>
                          <a:latin typeface="+mn-lt"/>
                        </a:rPr>
                        <a:t>Field gradient (T/m)</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0</a:t>
                      </a:r>
                    </a:p>
                  </a:txBody>
                  <a:tcPr marL="45720" marR="4572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a:solidFill>
                            <a:srgbClr val="000000"/>
                          </a:solidFill>
                          <a:effectLst/>
                          <a:latin typeface="+mn-lt"/>
                        </a:rPr>
                        <a:t>0</a:t>
                      </a:r>
                    </a:p>
                  </a:txBody>
                  <a:tcPr marL="45720" marR="45720" anchor="ctr"/>
                </a:tc>
                <a:tc>
                  <a:txBody>
                    <a:bodyPr/>
                    <a:lstStyle/>
                    <a:p>
                      <a:pPr algn="ctr" fontAlgn="b"/>
                      <a:r>
                        <a:rPr lang="en-US" sz="1400" b="0" i="0" u="none" strike="noStrike" dirty="0">
                          <a:solidFill>
                            <a:srgbClr val="000000"/>
                          </a:solidFill>
                          <a:effectLst/>
                          <a:latin typeface="+mn-lt"/>
                        </a:rPr>
                        <a:t>-72.61</a:t>
                      </a:r>
                    </a:p>
                  </a:txBody>
                  <a:tcPr marL="45720" marR="45720" anchor="ctr"/>
                </a:tc>
                <a:tc>
                  <a:txBody>
                    <a:bodyPr/>
                    <a:lstStyle/>
                    <a:p>
                      <a:pPr algn="ctr" fontAlgn="b"/>
                      <a:r>
                        <a:rPr lang="en-US" sz="1400" b="0" i="0" u="none" strike="noStrike" dirty="0">
                          <a:solidFill>
                            <a:srgbClr val="000000"/>
                          </a:solidFill>
                          <a:effectLst/>
                          <a:latin typeface="+mn-lt"/>
                        </a:rPr>
                        <a:t>-66.18</a:t>
                      </a:r>
                    </a:p>
                  </a:txBody>
                  <a:tcPr marL="45720" marR="45720" anchor="ctr"/>
                </a:tc>
                <a:tc>
                  <a:txBody>
                    <a:bodyPr/>
                    <a:lstStyle/>
                    <a:p>
                      <a:pPr algn="ctr" fontAlgn="b"/>
                      <a:r>
                        <a:rPr lang="en-US" sz="1400" b="0" i="0" u="none" strike="noStrike" dirty="0">
                          <a:solidFill>
                            <a:srgbClr val="000000"/>
                          </a:solidFill>
                          <a:effectLst/>
                          <a:latin typeface="+mn-lt"/>
                        </a:rPr>
                        <a:t>40.74</a:t>
                      </a:r>
                    </a:p>
                  </a:txBody>
                  <a:tcPr marL="45720" marR="45720" anchor="ctr"/>
                </a:tc>
                <a:tc>
                  <a:txBody>
                    <a:bodyPr/>
                    <a:lstStyle/>
                    <a:p>
                      <a:pPr algn="ctr" fontAlgn="b"/>
                      <a:r>
                        <a:rPr lang="en-US" sz="1400" b="0" i="0" u="none" strike="noStrike" dirty="0">
                          <a:solidFill>
                            <a:srgbClr val="000000"/>
                          </a:solidFill>
                          <a:effectLst/>
                          <a:latin typeface="+mn-lt"/>
                        </a:rPr>
                        <a:t>0</a:t>
                      </a:r>
                    </a:p>
                  </a:txBody>
                  <a:tcPr marL="45720" marR="45720" anchor="ctr"/>
                </a:tc>
                <a:tc>
                  <a:txBody>
                    <a:bodyPr/>
                    <a:lstStyle/>
                    <a:p>
                      <a:pPr algn="ctr" fontAlgn="b"/>
                      <a:r>
                        <a:rPr lang="en-US" sz="1400" b="0" i="0" u="none" strike="noStrike" dirty="0">
                          <a:solidFill>
                            <a:srgbClr val="000000"/>
                          </a:solidFill>
                          <a:effectLst/>
                          <a:latin typeface="+mn-lt"/>
                        </a:rPr>
                        <a:t>0</a:t>
                      </a:r>
                    </a:p>
                  </a:txBody>
                  <a:tcPr marL="45720" marR="4572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0</a:t>
                      </a:r>
                    </a:p>
                  </a:txBody>
                  <a:tcPr marL="45720" marR="457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-79.97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61.66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24.4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mn-lt"/>
                        </a:rPr>
                        <a:t>0</a:t>
                      </a:r>
                    </a:p>
                  </a:txBody>
                  <a:tcPr marL="45720" marR="45720" anchor="ctr">
                    <a:lnL w="12700" cap="flat" cmpd="sng" algn="ctr">
                      <a:noFill/>
                      <a:prstDash val="solid"/>
                      <a:round/>
                      <a:headEnd type="none" w="med" len="med"/>
                      <a:tailEnd type="none" w="med" len="med"/>
                    </a:lnL>
                  </a:tcPr>
                </a:tc>
                <a:extLst>
                  <a:ext uri="{0D108BD9-81ED-4DB2-BD59-A6C34878D82A}">
                    <a16:rowId xmlns:a16="http://schemas.microsoft.com/office/drawing/2014/main" val="3355370004"/>
                  </a:ext>
                </a:extLst>
              </a:tr>
            </a:tbl>
          </a:graphicData>
        </a:graphic>
      </p:graphicFrame>
      <p:sp>
        <p:nvSpPr>
          <p:cNvPr id="4" name="Rectangle 3">
            <a:extLst>
              <a:ext uri="{FF2B5EF4-FFF2-40B4-BE49-F238E27FC236}">
                <a16:creationId xmlns:a16="http://schemas.microsoft.com/office/drawing/2014/main" id="{9AF7D7D0-9F0B-49E4-1461-F388A125D6A5}"/>
              </a:ext>
            </a:extLst>
          </p:cNvPr>
          <p:cNvSpPr/>
          <p:nvPr/>
        </p:nvSpPr>
        <p:spPr>
          <a:xfrm>
            <a:off x="1362612" y="6389477"/>
            <a:ext cx="8771988" cy="276999"/>
          </a:xfrm>
          <a:prstGeom prst="rect">
            <a:avLst/>
          </a:prstGeom>
        </p:spPr>
        <p:txBody>
          <a:bodyPr wrap="square">
            <a:spAutoFit/>
          </a:bodyPr>
          <a:lstStyle/>
          <a:p>
            <a:pPr algn="ctr"/>
            <a:r>
              <a:rPr lang="en-US" sz="1200" dirty="0">
                <a:latin typeface="Helvetica" pitchFamily="2" charset="0"/>
              </a:rPr>
              <a:t>IR6 magnet parameters taken from Table 3.7 on page 111 of the EIC CDR and may not be the most current</a:t>
            </a:r>
          </a:p>
        </p:txBody>
      </p:sp>
      <p:sp>
        <p:nvSpPr>
          <p:cNvPr id="5" name="Content Placeholder 1">
            <a:extLst>
              <a:ext uri="{FF2B5EF4-FFF2-40B4-BE49-F238E27FC236}">
                <a16:creationId xmlns:a16="http://schemas.microsoft.com/office/drawing/2014/main" id="{19CFE678-4745-F8FB-7EDB-6097C5B0F86E}"/>
              </a:ext>
            </a:extLst>
          </p:cNvPr>
          <p:cNvSpPr txBox="1">
            <a:spLocks/>
          </p:cNvSpPr>
          <p:nvPr/>
        </p:nvSpPr>
        <p:spPr bwMode="auto">
          <a:xfrm>
            <a:off x="964190" y="1017000"/>
            <a:ext cx="10570581" cy="885406"/>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Transport for high-</a:t>
            </a:r>
            <a:r>
              <a:rPr lang="en-US" sz="1600" i="1" dirty="0" err="1">
                <a:latin typeface="Arial" charset="0"/>
                <a:cs typeface="Arial" charset="0"/>
              </a:rPr>
              <a:t>p</a:t>
            </a:r>
            <a:r>
              <a:rPr lang="en-US" sz="1600" i="1" baseline="-25000" dirty="0" err="1">
                <a:latin typeface="Arial" charset="0"/>
                <a:cs typeface="Arial" charset="0"/>
              </a:rPr>
              <a:t>T</a:t>
            </a:r>
            <a:r>
              <a:rPr lang="en-US" sz="1600" dirty="0">
                <a:latin typeface="Arial" charset="0"/>
                <a:cs typeface="Arial" charset="0"/>
              </a:rPr>
              <a:t> particles is optimized by keeping the initial quad(s) which are defocusing in the dispersive plane as strong and short as possible. Splitting it in two, as was done in the preliminary IR8 layout (so that the polarity of some FFQs could be reversed at low energy) creates potential inefficiencies.</a:t>
            </a:r>
          </a:p>
        </p:txBody>
      </p:sp>
      <p:sp>
        <p:nvSpPr>
          <p:cNvPr id="6" name="Content Placeholder 1">
            <a:extLst>
              <a:ext uri="{FF2B5EF4-FFF2-40B4-BE49-F238E27FC236}">
                <a16:creationId xmlns:a16="http://schemas.microsoft.com/office/drawing/2014/main" id="{B07FFD91-0E7A-581D-065D-FB40A2A3CDBF}"/>
              </a:ext>
            </a:extLst>
          </p:cNvPr>
          <p:cNvSpPr txBox="1">
            <a:spLocks/>
          </p:cNvSpPr>
          <p:nvPr/>
        </p:nvSpPr>
        <p:spPr bwMode="auto">
          <a:xfrm>
            <a:off x="964190" y="2117358"/>
            <a:ext cx="10570581" cy="684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The new IR12 optics has 3 m long first quad with a peak field of 4.6 T, allowing the following quads to be weaker. Their apertures could be reduced further without a significant degradation in performance.</a:t>
            </a:r>
          </a:p>
        </p:txBody>
      </p:sp>
      <p:sp>
        <p:nvSpPr>
          <p:cNvPr id="8" name="Content Placeholder 1">
            <a:extLst>
              <a:ext uri="{FF2B5EF4-FFF2-40B4-BE49-F238E27FC236}">
                <a16:creationId xmlns:a16="http://schemas.microsoft.com/office/drawing/2014/main" id="{66C7F555-EC5B-A904-3F1E-F8CBFC8C3831}"/>
              </a:ext>
            </a:extLst>
          </p:cNvPr>
          <p:cNvSpPr txBox="1">
            <a:spLocks/>
          </p:cNvSpPr>
          <p:nvPr/>
        </p:nvSpPr>
        <p:spPr bwMode="auto">
          <a:xfrm>
            <a:off x="964190" y="2934181"/>
            <a:ext cx="10570581" cy="684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Overall, the proposed IR12 magnets are less challenging than the CDR parameters for IR6 and could be relaxed further. The main performance driver lies in the parameters of the first quad.</a:t>
            </a:r>
          </a:p>
        </p:txBody>
      </p:sp>
      <p:sp>
        <p:nvSpPr>
          <p:cNvPr id="12" name="Content Placeholder 1">
            <a:extLst>
              <a:ext uri="{FF2B5EF4-FFF2-40B4-BE49-F238E27FC236}">
                <a16:creationId xmlns:a16="http://schemas.microsoft.com/office/drawing/2014/main" id="{DF941E51-9BBA-3C72-EDF2-40BA1B652A57}"/>
              </a:ext>
            </a:extLst>
          </p:cNvPr>
          <p:cNvSpPr txBox="1">
            <a:spLocks/>
          </p:cNvSpPr>
          <p:nvPr/>
        </p:nvSpPr>
        <p:spPr bwMode="auto">
          <a:xfrm>
            <a:off x="964190" y="3683747"/>
            <a:ext cx="10570581" cy="684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2"/>
              </a:buBlip>
            </a:pPr>
            <a:r>
              <a:rPr lang="en-US" sz="1600" dirty="0">
                <a:latin typeface="Arial" charset="0"/>
                <a:cs typeface="Arial" charset="0"/>
              </a:rPr>
              <a:t>As we optimize the IR12 layout further and match it specifically to the geometry of IR12 the magnet parameters can change, but the changes would likely be towards less demanding specs.</a:t>
            </a:r>
          </a:p>
        </p:txBody>
      </p:sp>
    </p:spTree>
    <p:extLst>
      <p:ext uri="{BB962C8B-B14F-4D97-AF65-F5344CB8AC3E}">
        <p14:creationId xmlns:p14="http://schemas.microsoft.com/office/powerpoint/2010/main" val="268512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97C71-342E-18E9-20E8-2DB39C9BBA4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C491727-6C03-5103-7F9A-4C9FEF4B0E72}"/>
              </a:ext>
            </a:extLst>
          </p:cNvPr>
          <p:cNvPicPr>
            <a:picLocks noChangeAspect="1"/>
          </p:cNvPicPr>
          <p:nvPr/>
        </p:nvPicPr>
        <p:blipFill>
          <a:blip r:embed="rId2"/>
          <a:stretch>
            <a:fillRect/>
          </a:stretch>
        </p:blipFill>
        <p:spPr>
          <a:xfrm>
            <a:off x="7253144" y="3686363"/>
            <a:ext cx="3987800" cy="2806700"/>
          </a:xfrm>
          <a:prstGeom prst="rect">
            <a:avLst/>
          </a:prstGeom>
        </p:spPr>
      </p:pic>
      <p:sp>
        <p:nvSpPr>
          <p:cNvPr id="3" name="Slide Number Placeholder 2">
            <a:extLst>
              <a:ext uri="{FF2B5EF4-FFF2-40B4-BE49-F238E27FC236}">
                <a16:creationId xmlns:a16="http://schemas.microsoft.com/office/drawing/2014/main" id="{B2DD2912-CC23-6626-27E9-1D03B3C9F8F6}"/>
              </a:ext>
            </a:extLst>
          </p:cNvPr>
          <p:cNvSpPr>
            <a:spLocks noGrp="1"/>
          </p:cNvSpPr>
          <p:nvPr>
            <p:ph type="sldNum" sz="quarter" idx="12"/>
          </p:nvPr>
        </p:nvSpPr>
        <p:spPr/>
        <p:txBody>
          <a:bodyPr/>
          <a:lstStyle/>
          <a:p>
            <a:fld id="{61FEF7A5-2E61-7145-951E-C71741B9B9BC}" type="slidenum">
              <a:rPr lang="en-US" smtClean="0"/>
              <a:t>18</a:t>
            </a:fld>
            <a:endParaRPr lang="en-US" dirty="0"/>
          </a:p>
        </p:txBody>
      </p:sp>
      <p:sp>
        <p:nvSpPr>
          <p:cNvPr id="11" name="Text Box 1">
            <a:extLst>
              <a:ext uri="{FF2B5EF4-FFF2-40B4-BE49-F238E27FC236}">
                <a16:creationId xmlns:a16="http://schemas.microsoft.com/office/drawing/2014/main" id="{0A4B4741-730D-0F39-F12A-32EA3CBB9477}"/>
              </a:ext>
            </a:extLst>
          </p:cNvPr>
          <p:cNvSpPr txBox="1">
            <a:spLocks noChangeArrowheads="1"/>
          </p:cNvSpPr>
          <p:nvPr/>
        </p:nvSpPr>
        <p:spPr bwMode="auto">
          <a:xfrm>
            <a:off x="744482" y="243721"/>
            <a:ext cx="10485493" cy="68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81638" tIns="42451" rIns="81638" bIns="42451"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2800" dirty="0">
                <a:solidFill>
                  <a:srgbClr val="006633"/>
                </a:solidFill>
                <a:latin typeface="Times New Roman" charset="0"/>
                <a:cs typeface="Arial" charset="0"/>
              </a:rPr>
              <a:t>Initial study of a 3 T Detector-2 solenoid</a:t>
            </a:r>
          </a:p>
        </p:txBody>
      </p:sp>
      <p:sp>
        <p:nvSpPr>
          <p:cNvPr id="15" name="Rectangle 14">
            <a:extLst>
              <a:ext uri="{FF2B5EF4-FFF2-40B4-BE49-F238E27FC236}">
                <a16:creationId xmlns:a16="http://schemas.microsoft.com/office/drawing/2014/main" id="{896E1AFB-616E-6E98-B01C-AEF5EDAE4295}"/>
              </a:ext>
            </a:extLst>
          </p:cNvPr>
          <p:cNvSpPr/>
          <p:nvPr/>
        </p:nvSpPr>
        <p:spPr>
          <a:xfrm>
            <a:off x="7456987" y="5623152"/>
            <a:ext cx="1230872" cy="523220"/>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Outer size of 3 T solenoid</a:t>
            </a:r>
          </a:p>
        </p:txBody>
      </p:sp>
      <p:sp>
        <p:nvSpPr>
          <p:cNvPr id="16" name="Rectangle 15">
            <a:extLst>
              <a:ext uri="{FF2B5EF4-FFF2-40B4-BE49-F238E27FC236}">
                <a16:creationId xmlns:a16="http://schemas.microsoft.com/office/drawing/2014/main" id="{774765DD-9BC9-F674-072F-58A4FB1D7D7A}"/>
              </a:ext>
            </a:extLst>
          </p:cNvPr>
          <p:cNvSpPr/>
          <p:nvPr/>
        </p:nvSpPr>
        <p:spPr>
          <a:xfrm>
            <a:off x="9107570" y="4581131"/>
            <a:ext cx="1268614" cy="276999"/>
          </a:xfrm>
          <a:prstGeom prst="rect">
            <a:avLst/>
          </a:prstGeom>
        </p:spPr>
        <p:txBody>
          <a:bodyPr wrap="square">
            <a:spAutoFit/>
          </a:bodyPr>
          <a:lstStyle/>
          <a:p>
            <a:r>
              <a:rPr lang="en-US" sz="1200" dirty="0">
                <a:solidFill>
                  <a:srgbClr val="FFFF00"/>
                </a:solidFill>
                <a:latin typeface="Helvetica" pitchFamily="2" charset="0"/>
              </a:rPr>
              <a:t>Interior space</a:t>
            </a:r>
            <a:endParaRPr lang="en-US" sz="1200" dirty="0">
              <a:solidFill>
                <a:srgbClr val="FFFF00"/>
              </a:solidFill>
            </a:endParaRPr>
          </a:p>
        </p:txBody>
      </p:sp>
      <p:sp>
        <p:nvSpPr>
          <p:cNvPr id="17" name="Rectangle 16">
            <a:extLst>
              <a:ext uri="{FF2B5EF4-FFF2-40B4-BE49-F238E27FC236}">
                <a16:creationId xmlns:a16="http://schemas.microsoft.com/office/drawing/2014/main" id="{3934268C-9DBD-F6D4-9F5C-6A58DCBE2064}"/>
              </a:ext>
            </a:extLst>
          </p:cNvPr>
          <p:cNvSpPr/>
          <p:nvPr/>
        </p:nvSpPr>
        <p:spPr>
          <a:xfrm>
            <a:off x="9423674" y="6227446"/>
            <a:ext cx="1306277" cy="307777"/>
          </a:xfrm>
          <a:prstGeom prst="rect">
            <a:avLst/>
          </a:prstGeom>
        </p:spPr>
        <p:txBody>
          <a:bodyPr wrap="square">
            <a:spAutoFit/>
          </a:bodyPr>
          <a:lstStyle/>
          <a:p>
            <a:r>
              <a:rPr lang="en-US" sz="1400" i="1" dirty="0">
                <a:solidFill>
                  <a:schemeClr val="accent1"/>
                </a:solidFill>
                <a:latin typeface="Helvetica" pitchFamily="2" charset="0"/>
              </a:rPr>
              <a:t>Paul </a:t>
            </a:r>
            <a:r>
              <a:rPr lang="en-US" sz="1400" i="1" dirty="0" err="1">
                <a:solidFill>
                  <a:schemeClr val="accent1"/>
                </a:solidFill>
                <a:latin typeface="Helvetica" pitchFamily="2" charset="0"/>
              </a:rPr>
              <a:t>Brindza</a:t>
            </a:r>
            <a:endParaRPr lang="en-US" sz="1400" i="1" dirty="0">
              <a:solidFill>
                <a:schemeClr val="accent1"/>
              </a:solidFill>
            </a:endParaRPr>
          </a:p>
        </p:txBody>
      </p:sp>
      <p:sp>
        <p:nvSpPr>
          <p:cNvPr id="18" name="Rectangle 17">
            <a:extLst>
              <a:ext uri="{FF2B5EF4-FFF2-40B4-BE49-F238E27FC236}">
                <a16:creationId xmlns:a16="http://schemas.microsoft.com/office/drawing/2014/main" id="{0B434DCE-9E5C-E6AE-C532-CB603ABDF89A}"/>
              </a:ext>
            </a:extLst>
          </p:cNvPr>
          <p:cNvSpPr/>
          <p:nvPr/>
        </p:nvSpPr>
        <p:spPr>
          <a:xfrm>
            <a:off x="9128071" y="5676732"/>
            <a:ext cx="1897485" cy="523220"/>
          </a:xfrm>
          <a:prstGeom prst="rect">
            <a:avLst/>
          </a:prstGeom>
        </p:spPr>
        <p:txBody>
          <a:bodyPr wrap="square">
            <a:spAutoFit/>
          </a:bodyPr>
          <a:lstStyle/>
          <a:p>
            <a:r>
              <a:rPr lang="en-US" sz="1400" dirty="0">
                <a:latin typeface="Helvetica" pitchFamily="2" charset="0"/>
              </a:rPr>
              <a:t>Upper right quarter of symmetric flux return</a:t>
            </a:r>
            <a:endParaRPr lang="en-US" sz="1400" dirty="0"/>
          </a:p>
        </p:txBody>
      </p:sp>
      <p:pic>
        <p:nvPicPr>
          <p:cNvPr id="4" name="Picture 3">
            <a:extLst>
              <a:ext uri="{FF2B5EF4-FFF2-40B4-BE49-F238E27FC236}">
                <a16:creationId xmlns:a16="http://schemas.microsoft.com/office/drawing/2014/main" id="{8A59F14F-B0EC-4553-0E4C-78BEB1980F65}"/>
              </a:ext>
            </a:extLst>
          </p:cNvPr>
          <p:cNvPicPr>
            <a:picLocks noChangeAspect="1"/>
          </p:cNvPicPr>
          <p:nvPr/>
        </p:nvPicPr>
        <p:blipFill>
          <a:blip r:embed="rId3"/>
          <a:stretch>
            <a:fillRect/>
          </a:stretch>
        </p:blipFill>
        <p:spPr>
          <a:xfrm>
            <a:off x="1384459" y="3622863"/>
            <a:ext cx="4051300" cy="2870200"/>
          </a:xfrm>
          <a:prstGeom prst="rect">
            <a:avLst/>
          </a:prstGeom>
        </p:spPr>
      </p:pic>
      <p:cxnSp>
        <p:nvCxnSpPr>
          <p:cNvPr id="7" name="Straight Arrow Connector 6">
            <a:extLst>
              <a:ext uri="{FF2B5EF4-FFF2-40B4-BE49-F238E27FC236}">
                <a16:creationId xmlns:a16="http://schemas.microsoft.com/office/drawing/2014/main" id="{8A7941B5-94F3-D8C1-B086-2FA7C5648547}"/>
              </a:ext>
            </a:extLst>
          </p:cNvPr>
          <p:cNvCxnSpPr>
            <a:cxnSpLocks/>
          </p:cNvCxnSpPr>
          <p:nvPr/>
        </p:nvCxnSpPr>
        <p:spPr>
          <a:xfrm flipH="1">
            <a:off x="4223920" y="6645175"/>
            <a:ext cx="2050474" cy="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FD6C783-A8D4-AE90-0EB1-113233E89EE9}"/>
              </a:ext>
            </a:extLst>
          </p:cNvPr>
          <p:cNvCxnSpPr>
            <a:cxnSpLocks/>
          </p:cNvCxnSpPr>
          <p:nvPr/>
        </p:nvCxnSpPr>
        <p:spPr>
          <a:xfrm>
            <a:off x="638975" y="6645175"/>
            <a:ext cx="2050474" cy="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1">
            <a:extLst>
              <a:ext uri="{FF2B5EF4-FFF2-40B4-BE49-F238E27FC236}">
                <a16:creationId xmlns:a16="http://schemas.microsoft.com/office/drawing/2014/main" id="{5DCFCE7D-1E6F-4353-AEC4-41F409A886A6}"/>
              </a:ext>
            </a:extLst>
          </p:cNvPr>
          <p:cNvSpPr txBox="1">
            <a:spLocks/>
          </p:cNvSpPr>
          <p:nvPr/>
        </p:nvSpPr>
        <p:spPr bwMode="auto">
          <a:xfrm>
            <a:off x="577463" y="6106377"/>
            <a:ext cx="588981" cy="3578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800" dirty="0">
                <a:solidFill>
                  <a:srgbClr val="0070C0"/>
                </a:solidFill>
                <a:latin typeface="Arial" charset="0"/>
                <a:cs typeface="Arial" charset="0"/>
              </a:rPr>
              <a:t>p/A</a:t>
            </a:r>
          </a:p>
        </p:txBody>
      </p:sp>
      <p:sp>
        <p:nvSpPr>
          <p:cNvPr id="10" name="Content Placeholder 1">
            <a:extLst>
              <a:ext uri="{FF2B5EF4-FFF2-40B4-BE49-F238E27FC236}">
                <a16:creationId xmlns:a16="http://schemas.microsoft.com/office/drawing/2014/main" id="{8DAE1FBF-40E9-60E0-571A-DFF906448F02}"/>
              </a:ext>
            </a:extLst>
          </p:cNvPr>
          <p:cNvSpPr txBox="1">
            <a:spLocks/>
          </p:cNvSpPr>
          <p:nvPr/>
        </p:nvSpPr>
        <p:spPr bwMode="auto">
          <a:xfrm>
            <a:off x="5783738" y="6106377"/>
            <a:ext cx="588981" cy="3578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800" dirty="0">
                <a:solidFill>
                  <a:srgbClr val="0070C0"/>
                </a:solidFill>
                <a:latin typeface="Arial" charset="0"/>
                <a:cs typeface="Arial" charset="0"/>
              </a:rPr>
              <a:t>e</a:t>
            </a:r>
          </a:p>
        </p:txBody>
      </p:sp>
      <p:sp>
        <p:nvSpPr>
          <p:cNvPr id="12" name="Content Placeholder 1">
            <a:extLst>
              <a:ext uri="{FF2B5EF4-FFF2-40B4-BE49-F238E27FC236}">
                <a16:creationId xmlns:a16="http://schemas.microsoft.com/office/drawing/2014/main" id="{193E751F-4A1C-C8ED-B925-A48C0CB7CFA2}"/>
              </a:ext>
            </a:extLst>
          </p:cNvPr>
          <p:cNvSpPr txBox="1">
            <a:spLocks/>
          </p:cNvSpPr>
          <p:nvPr/>
        </p:nvSpPr>
        <p:spPr bwMode="auto">
          <a:xfrm>
            <a:off x="2226504" y="3338130"/>
            <a:ext cx="903926" cy="3578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800" dirty="0" err="1">
                <a:solidFill>
                  <a:srgbClr val="0070C0"/>
                </a:solidFill>
                <a:latin typeface="Arial" charset="0"/>
                <a:cs typeface="Arial" charset="0"/>
              </a:rPr>
              <a:t>ePIC</a:t>
            </a:r>
            <a:endParaRPr lang="en-US" sz="1800" dirty="0">
              <a:solidFill>
                <a:srgbClr val="0070C0"/>
              </a:solidFill>
              <a:latin typeface="Arial" charset="0"/>
              <a:cs typeface="Arial" charset="0"/>
            </a:endParaRPr>
          </a:p>
        </p:txBody>
      </p:sp>
      <p:sp>
        <p:nvSpPr>
          <p:cNvPr id="13" name="Content Placeholder 1">
            <a:extLst>
              <a:ext uri="{FF2B5EF4-FFF2-40B4-BE49-F238E27FC236}">
                <a16:creationId xmlns:a16="http://schemas.microsoft.com/office/drawing/2014/main" id="{09FC2CD4-89D4-042E-F5ED-3F3640685753}"/>
              </a:ext>
            </a:extLst>
          </p:cNvPr>
          <p:cNvSpPr txBox="1">
            <a:spLocks/>
          </p:cNvSpPr>
          <p:nvPr/>
        </p:nvSpPr>
        <p:spPr bwMode="auto">
          <a:xfrm>
            <a:off x="6506187" y="3852481"/>
            <a:ext cx="1395875" cy="68400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800" dirty="0">
                <a:solidFill>
                  <a:srgbClr val="0070C0"/>
                </a:solidFill>
                <a:latin typeface="Arial" charset="0"/>
                <a:cs typeface="Arial" charset="0"/>
              </a:rPr>
              <a:t>2</a:t>
            </a:r>
            <a:r>
              <a:rPr lang="en-US" sz="1800" baseline="30000" dirty="0">
                <a:solidFill>
                  <a:srgbClr val="0070C0"/>
                </a:solidFill>
                <a:latin typeface="Arial" charset="0"/>
                <a:cs typeface="Arial" charset="0"/>
              </a:rPr>
              <a:t>nd</a:t>
            </a:r>
            <a:r>
              <a:rPr lang="en-US" sz="1800" dirty="0">
                <a:solidFill>
                  <a:srgbClr val="0070C0"/>
                </a:solidFill>
                <a:latin typeface="Arial" charset="0"/>
                <a:cs typeface="Arial" charset="0"/>
              </a:rPr>
              <a:t> detector solenoid</a:t>
            </a:r>
          </a:p>
        </p:txBody>
      </p:sp>
      <p:sp>
        <p:nvSpPr>
          <p:cNvPr id="19" name="Frame 18">
            <a:extLst>
              <a:ext uri="{FF2B5EF4-FFF2-40B4-BE49-F238E27FC236}">
                <a16:creationId xmlns:a16="http://schemas.microsoft.com/office/drawing/2014/main" id="{AF9A73A2-7D7F-49BF-1B9E-55008C6B5F87}"/>
              </a:ext>
            </a:extLst>
          </p:cNvPr>
          <p:cNvSpPr/>
          <p:nvPr/>
        </p:nvSpPr>
        <p:spPr>
          <a:xfrm>
            <a:off x="2450123" y="4372708"/>
            <a:ext cx="1629508" cy="1441938"/>
          </a:xfrm>
          <a:prstGeom prst="frame">
            <a:avLst/>
          </a:prstGeom>
          <a:solidFill>
            <a:srgbClr val="C000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ontent Placeholder 1">
            <a:extLst>
              <a:ext uri="{FF2B5EF4-FFF2-40B4-BE49-F238E27FC236}">
                <a16:creationId xmlns:a16="http://schemas.microsoft.com/office/drawing/2014/main" id="{85783DBE-333B-1118-890B-F5E54A32099E}"/>
              </a:ext>
            </a:extLst>
          </p:cNvPr>
          <p:cNvSpPr txBox="1">
            <a:spLocks/>
          </p:cNvSpPr>
          <p:nvPr/>
        </p:nvSpPr>
        <p:spPr bwMode="auto">
          <a:xfrm>
            <a:off x="2671581" y="5803660"/>
            <a:ext cx="1390743" cy="3261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400" dirty="0">
                <a:solidFill>
                  <a:srgbClr val="FFFF00"/>
                </a:solidFill>
                <a:latin typeface="Arial" charset="0"/>
                <a:cs typeface="Arial" charset="0"/>
              </a:rPr>
              <a:t>1.7 T solenoid</a:t>
            </a:r>
          </a:p>
        </p:txBody>
      </p:sp>
      <p:sp>
        <p:nvSpPr>
          <p:cNvPr id="21" name="Content Placeholder 1">
            <a:extLst>
              <a:ext uri="{FF2B5EF4-FFF2-40B4-BE49-F238E27FC236}">
                <a16:creationId xmlns:a16="http://schemas.microsoft.com/office/drawing/2014/main" id="{F21FBE67-552D-08AD-B088-B719F6BD127A}"/>
              </a:ext>
            </a:extLst>
          </p:cNvPr>
          <p:cNvSpPr txBox="1">
            <a:spLocks/>
          </p:cNvSpPr>
          <p:nvPr/>
        </p:nvSpPr>
        <p:spPr bwMode="auto">
          <a:xfrm>
            <a:off x="5987228" y="1017672"/>
            <a:ext cx="5719949" cy="224873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800" dirty="0">
                <a:latin typeface="Arial" charset="0"/>
                <a:cs typeface="Arial" charset="0"/>
              </a:rPr>
              <a:t>A shorter 3 T solenoid creates more internal space</a:t>
            </a:r>
          </a:p>
          <a:p>
            <a:pPr lvl="1">
              <a:spcBef>
                <a:spcPct val="20000"/>
              </a:spcBef>
              <a:buFont typeface="Arial" panose="020B0604020202020204" pitchFamily="34" charset="0"/>
              <a:buChar char="•"/>
            </a:pPr>
            <a:r>
              <a:rPr lang="en-US" sz="1600" dirty="0">
                <a:latin typeface="Arial" charset="0"/>
                <a:cs typeface="Arial" charset="0"/>
              </a:rPr>
              <a:t>30% (1 m) shorter</a:t>
            </a:r>
          </a:p>
          <a:p>
            <a:pPr lvl="1">
              <a:spcBef>
                <a:spcPct val="20000"/>
              </a:spcBef>
              <a:buFont typeface="Arial" panose="020B0604020202020204" pitchFamily="34" charset="0"/>
              <a:buChar char="•"/>
            </a:pPr>
            <a:r>
              <a:rPr lang="en-US" sz="1600" dirty="0">
                <a:latin typeface="Arial" charset="0"/>
                <a:cs typeface="Arial" charset="0"/>
              </a:rPr>
              <a:t>15% smaller inner (bore) radius</a:t>
            </a:r>
          </a:p>
          <a:p>
            <a:pPr lvl="1">
              <a:spcBef>
                <a:spcPct val="20000"/>
              </a:spcBef>
              <a:buFont typeface="Arial" panose="020B0604020202020204" pitchFamily="34" charset="0"/>
              <a:buChar char="•"/>
            </a:pPr>
            <a:r>
              <a:rPr lang="en-US" sz="1600" dirty="0">
                <a:latin typeface="Arial" charset="0"/>
                <a:cs typeface="Arial" charset="0"/>
              </a:rPr>
              <a:t>The high-field region is matched to the tracker</a:t>
            </a:r>
          </a:p>
          <a:p>
            <a:pPr lvl="1">
              <a:spcBef>
                <a:spcPct val="20000"/>
              </a:spcBef>
              <a:buFont typeface="Arial" panose="020B0604020202020204" pitchFamily="34" charset="0"/>
              <a:buChar char="•"/>
            </a:pPr>
            <a:r>
              <a:rPr lang="en-US" sz="1600" dirty="0">
                <a:latin typeface="Arial" charset="0"/>
                <a:cs typeface="Arial" charset="0"/>
              </a:rPr>
              <a:t>Cables can be routed to the outer parts of the detector much earlier than in </a:t>
            </a:r>
            <a:r>
              <a:rPr lang="en-US" sz="1600" dirty="0" err="1">
                <a:latin typeface="Arial" charset="0"/>
                <a:cs typeface="Arial" charset="0"/>
              </a:rPr>
              <a:t>ePIC</a:t>
            </a:r>
            <a:endParaRPr lang="en-US" sz="1600" dirty="0">
              <a:latin typeface="Arial" charset="0"/>
              <a:cs typeface="Arial" charset="0"/>
            </a:endParaRPr>
          </a:p>
          <a:p>
            <a:pPr lvl="1">
              <a:spcBef>
                <a:spcPct val="20000"/>
              </a:spcBef>
              <a:buFont typeface="Arial" panose="020B0604020202020204" pitchFamily="34" charset="0"/>
              <a:buChar char="•"/>
            </a:pPr>
            <a:r>
              <a:rPr lang="en-US" sz="1600" dirty="0">
                <a:latin typeface="Arial" charset="0"/>
                <a:cs typeface="Arial" charset="0"/>
              </a:rPr>
              <a:t>Improves tracking on the (outgoing) electron side</a:t>
            </a:r>
          </a:p>
        </p:txBody>
      </p:sp>
      <p:sp>
        <p:nvSpPr>
          <p:cNvPr id="22" name="Content Placeholder 1">
            <a:extLst>
              <a:ext uri="{FF2B5EF4-FFF2-40B4-BE49-F238E27FC236}">
                <a16:creationId xmlns:a16="http://schemas.microsoft.com/office/drawing/2014/main" id="{00626800-9A0D-BA89-623E-03E8F948F55B}"/>
              </a:ext>
            </a:extLst>
          </p:cNvPr>
          <p:cNvSpPr txBox="1">
            <a:spLocks/>
          </p:cNvSpPr>
          <p:nvPr/>
        </p:nvSpPr>
        <p:spPr bwMode="auto">
          <a:xfrm>
            <a:off x="1035648" y="1183927"/>
            <a:ext cx="4051300" cy="80759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800" dirty="0">
                <a:latin typeface="Arial" charset="0"/>
                <a:cs typeface="Arial" charset="0"/>
              </a:rPr>
              <a:t>The </a:t>
            </a:r>
            <a:r>
              <a:rPr lang="en-US" sz="1800" dirty="0" err="1">
                <a:latin typeface="Arial" charset="0"/>
                <a:cs typeface="Arial" charset="0"/>
              </a:rPr>
              <a:t>ePIC</a:t>
            </a:r>
            <a:r>
              <a:rPr lang="en-US" sz="1800" dirty="0">
                <a:latin typeface="Arial" charset="0"/>
                <a:cs typeface="Arial" charset="0"/>
              </a:rPr>
              <a:t> 1.7 T MARCO solenoid is similar to the </a:t>
            </a:r>
            <a:r>
              <a:rPr lang="en-US" sz="1800" dirty="0" err="1">
                <a:latin typeface="Arial" charset="0"/>
                <a:cs typeface="Arial" charset="0"/>
              </a:rPr>
              <a:t>BaBar</a:t>
            </a:r>
            <a:r>
              <a:rPr lang="en-US" sz="1800" dirty="0">
                <a:latin typeface="Arial" charset="0"/>
                <a:cs typeface="Arial" charset="0"/>
              </a:rPr>
              <a:t> solenoid.</a:t>
            </a:r>
          </a:p>
        </p:txBody>
      </p:sp>
      <p:sp>
        <p:nvSpPr>
          <p:cNvPr id="23" name="Content Placeholder 1">
            <a:extLst>
              <a:ext uri="{FF2B5EF4-FFF2-40B4-BE49-F238E27FC236}">
                <a16:creationId xmlns:a16="http://schemas.microsoft.com/office/drawing/2014/main" id="{EF8E8D64-D2E0-431A-FFF9-0237F95AAE39}"/>
              </a:ext>
            </a:extLst>
          </p:cNvPr>
          <p:cNvSpPr txBox="1">
            <a:spLocks/>
          </p:cNvSpPr>
          <p:nvPr/>
        </p:nvSpPr>
        <p:spPr bwMode="auto">
          <a:xfrm>
            <a:off x="1035648" y="2210072"/>
            <a:ext cx="4575258" cy="9341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20000"/>
              </a:spcBef>
              <a:buFontTx/>
              <a:buBlip>
                <a:blip r:embed="rId4"/>
              </a:buBlip>
            </a:pPr>
            <a:r>
              <a:rPr lang="en-US" sz="1800" dirty="0">
                <a:latin typeface="Arial" charset="0"/>
                <a:cs typeface="Arial" charset="0"/>
              </a:rPr>
              <a:t>For structural reasons it covers both the tracker and the </a:t>
            </a:r>
            <a:r>
              <a:rPr lang="en-US" sz="1800" dirty="0" err="1">
                <a:latin typeface="Arial" charset="0"/>
                <a:cs typeface="Arial" charset="0"/>
              </a:rPr>
              <a:t>pfRICH</a:t>
            </a:r>
            <a:r>
              <a:rPr lang="en-US" sz="1800" dirty="0">
                <a:latin typeface="Arial" charset="0"/>
                <a:cs typeface="Arial" charset="0"/>
              </a:rPr>
              <a:t> PID detector.</a:t>
            </a:r>
          </a:p>
        </p:txBody>
      </p:sp>
      <p:sp>
        <p:nvSpPr>
          <p:cNvPr id="2" name="Rectangle 1">
            <a:extLst>
              <a:ext uri="{FF2B5EF4-FFF2-40B4-BE49-F238E27FC236}">
                <a16:creationId xmlns:a16="http://schemas.microsoft.com/office/drawing/2014/main" id="{0397E207-E035-F46F-EE18-9CF795810769}"/>
              </a:ext>
            </a:extLst>
          </p:cNvPr>
          <p:cNvSpPr/>
          <p:nvPr/>
        </p:nvSpPr>
        <p:spPr>
          <a:xfrm>
            <a:off x="7661564" y="3239310"/>
            <a:ext cx="3728852" cy="523220"/>
          </a:xfrm>
          <a:prstGeom prst="rect">
            <a:avLst/>
          </a:prstGeom>
        </p:spPr>
        <p:txBody>
          <a:bodyPr wrap="square">
            <a:spAutoFit/>
          </a:bodyPr>
          <a:lstStyle/>
          <a:p>
            <a:r>
              <a:rPr lang="en-US" sz="1400" dirty="0">
                <a:latin typeface="Helvetica" pitchFamily="2" charset="0"/>
              </a:rPr>
              <a:t>Barrel </a:t>
            </a:r>
            <a:r>
              <a:rPr lang="en-US" sz="1400" dirty="0" err="1">
                <a:latin typeface="Helvetica" pitchFamily="2" charset="0"/>
              </a:rPr>
              <a:t>Hcal</a:t>
            </a:r>
            <a:r>
              <a:rPr lang="en-US" sz="1400" dirty="0">
                <a:latin typeface="Helvetica" pitchFamily="2" charset="0"/>
              </a:rPr>
              <a:t> optimized for muon identification </a:t>
            </a:r>
            <a:r>
              <a:rPr lang="en-US" sz="1400" dirty="0"/>
              <a:t>R. Kelleher et al, NIM A 1092, 171820 (2026)</a:t>
            </a:r>
          </a:p>
        </p:txBody>
      </p:sp>
      <p:sp>
        <p:nvSpPr>
          <p:cNvPr id="5" name="Content Placeholder 1">
            <a:extLst>
              <a:ext uri="{FF2B5EF4-FFF2-40B4-BE49-F238E27FC236}">
                <a16:creationId xmlns:a16="http://schemas.microsoft.com/office/drawing/2014/main" id="{970FE1F1-86F8-30AD-1F78-C94381583218}"/>
              </a:ext>
            </a:extLst>
          </p:cNvPr>
          <p:cNvSpPr txBox="1">
            <a:spLocks/>
          </p:cNvSpPr>
          <p:nvPr/>
        </p:nvSpPr>
        <p:spPr bwMode="auto">
          <a:xfrm>
            <a:off x="5741701" y="5133039"/>
            <a:ext cx="1395874" cy="3578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600" dirty="0">
                <a:latin typeface="Arial" charset="0"/>
                <a:cs typeface="Arial" charset="0"/>
              </a:rPr>
              <a:t>(not to scale)</a:t>
            </a:r>
          </a:p>
        </p:txBody>
      </p:sp>
      <p:cxnSp>
        <p:nvCxnSpPr>
          <p:cNvPr id="24" name="Straight Arrow Connector 23">
            <a:extLst>
              <a:ext uri="{FF2B5EF4-FFF2-40B4-BE49-F238E27FC236}">
                <a16:creationId xmlns:a16="http://schemas.microsoft.com/office/drawing/2014/main" id="{0DEFC8DC-7030-34A3-00F5-38585DA6D4C1}"/>
              </a:ext>
            </a:extLst>
          </p:cNvPr>
          <p:cNvCxnSpPr>
            <a:cxnSpLocks/>
          </p:cNvCxnSpPr>
          <p:nvPr/>
        </p:nvCxnSpPr>
        <p:spPr>
          <a:xfrm>
            <a:off x="1110689" y="4947377"/>
            <a:ext cx="1611321" cy="0"/>
          </a:xfrm>
          <a:prstGeom prst="straightConnector1">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6" name="Content Placeholder 1">
            <a:extLst>
              <a:ext uri="{FF2B5EF4-FFF2-40B4-BE49-F238E27FC236}">
                <a16:creationId xmlns:a16="http://schemas.microsoft.com/office/drawing/2014/main" id="{F70969DC-75AF-22C1-EADA-0CD7D43B621C}"/>
              </a:ext>
            </a:extLst>
          </p:cNvPr>
          <p:cNvSpPr txBox="1">
            <a:spLocks/>
          </p:cNvSpPr>
          <p:nvPr/>
        </p:nvSpPr>
        <p:spPr bwMode="auto">
          <a:xfrm>
            <a:off x="357741" y="4758806"/>
            <a:ext cx="832286" cy="3578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400" dirty="0" err="1">
                <a:latin typeface="Arial" charset="0"/>
                <a:cs typeface="Arial" charset="0"/>
              </a:rPr>
              <a:t>pfRICH</a:t>
            </a:r>
            <a:endParaRPr lang="en-US" sz="1400" dirty="0">
              <a:latin typeface="Arial" charset="0"/>
              <a:cs typeface="Arial" charset="0"/>
            </a:endParaRPr>
          </a:p>
        </p:txBody>
      </p:sp>
    </p:spTree>
    <p:extLst>
      <p:ext uri="{BB962C8B-B14F-4D97-AF65-F5344CB8AC3E}">
        <p14:creationId xmlns:p14="http://schemas.microsoft.com/office/powerpoint/2010/main" val="4287722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0015F-416B-D651-A8FE-2C7C58D09F4F}"/>
            </a:ext>
          </a:extLst>
        </p:cNvPr>
        <p:cNvGrpSpPr/>
        <p:nvPr/>
      </p:nvGrpSpPr>
      <p:grpSpPr>
        <a:xfrm>
          <a:off x="0" y="0"/>
          <a:ext cx="0" cy="0"/>
          <a:chOff x="0" y="0"/>
          <a:chExt cx="0" cy="0"/>
        </a:xfrm>
      </p:grpSpPr>
      <p:sp>
        <p:nvSpPr>
          <p:cNvPr id="6" name="Text Box 1">
            <a:extLst>
              <a:ext uri="{FF2B5EF4-FFF2-40B4-BE49-F238E27FC236}">
                <a16:creationId xmlns:a16="http://schemas.microsoft.com/office/drawing/2014/main" id="{90B3732C-8F08-E6C5-B489-2769F502772A}"/>
              </a:ext>
            </a:extLst>
          </p:cNvPr>
          <p:cNvSpPr txBox="1">
            <a:spLocks noChangeArrowheads="1"/>
          </p:cNvSpPr>
          <p:nvPr/>
        </p:nvSpPr>
        <p:spPr bwMode="auto">
          <a:xfrm>
            <a:off x="5028766" y="2944280"/>
            <a:ext cx="2344491" cy="6463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77145" tIns="40115" rIns="77145" bIns="40115"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5pPr>
            <a:lvl6pPr marL="25146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6pPr>
            <a:lvl7pPr marL="29718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7pPr>
            <a:lvl8pPr marL="34290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8pPr>
            <a:lvl9pPr marL="3886200" indent="-228600" defTabSz="449263"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Arial Unicode MS" charset="0"/>
              </a:defRPr>
            </a:lvl9pPr>
          </a:lstStyle>
          <a:p>
            <a:pPr hangingPunct="1">
              <a:lnSpc>
                <a:spcPct val="100000"/>
              </a:lnSpc>
              <a:buClrTx/>
              <a:buFontTx/>
              <a:buNone/>
            </a:pPr>
            <a:r>
              <a:rPr lang="en-US" sz="3200" dirty="0">
                <a:solidFill>
                  <a:srgbClr val="006633"/>
                </a:solidFill>
                <a:latin typeface="Times New Roman" charset="0"/>
                <a:cs typeface="Arial" charset="0"/>
              </a:rPr>
              <a:t>Thank you!</a:t>
            </a:r>
          </a:p>
        </p:txBody>
      </p:sp>
      <p:sp>
        <p:nvSpPr>
          <p:cNvPr id="7" name="Slide Number Placeholder 2">
            <a:extLst>
              <a:ext uri="{FF2B5EF4-FFF2-40B4-BE49-F238E27FC236}">
                <a16:creationId xmlns:a16="http://schemas.microsoft.com/office/drawing/2014/main" id="{3324A2BF-C052-9B07-FBB6-B616EE22F9A9}"/>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19</a:t>
            </a:fld>
            <a:endParaRPr lang="en-US" dirty="0"/>
          </a:p>
        </p:txBody>
      </p:sp>
    </p:spTree>
    <p:extLst>
      <p:ext uri="{BB962C8B-B14F-4D97-AF65-F5344CB8AC3E}">
        <p14:creationId xmlns:p14="http://schemas.microsoft.com/office/powerpoint/2010/main" val="1273607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73E44-1C84-2126-26F3-7B1DAAA2DD41}"/>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8E3C6177-D0E0-FECD-BB90-F8FE7A03585D}"/>
              </a:ext>
            </a:extLst>
          </p:cNvPr>
          <p:cNvSpPr>
            <a:spLocks noGrp="1"/>
          </p:cNvSpPr>
          <p:nvPr>
            <p:ph type="sldNum" sz="quarter" idx="12"/>
          </p:nvPr>
        </p:nvSpPr>
        <p:spPr>
          <a:xfrm>
            <a:off x="8610600" y="6356350"/>
            <a:ext cx="2743200" cy="365125"/>
          </a:xfrm>
        </p:spPr>
        <p:txBody>
          <a:bodyPr/>
          <a:lstStyle/>
          <a:p>
            <a:fld id="{61FEF7A5-2E61-7145-951E-C71741B9B9BC}" type="slidenum">
              <a:rPr lang="en-US" smtClean="0"/>
              <a:t>20</a:t>
            </a:fld>
            <a:endParaRPr lang="en-US" dirty="0"/>
          </a:p>
        </p:txBody>
      </p:sp>
      <p:pic>
        <p:nvPicPr>
          <p:cNvPr id="11" name="Picture 10">
            <a:extLst>
              <a:ext uri="{FF2B5EF4-FFF2-40B4-BE49-F238E27FC236}">
                <a16:creationId xmlns:a16="http://schemas.microsoft.com/office/drawing/2014/main" id="{16C6474D-D28A-5592-D875-1C6B44627067}"/>
              </a:ext>
            </a:extLst>
          </p:cNvPr>
          <p:cNvPicPr>
            <a:picLocks noChangeAspect="1"/>
          </p:cNvPicPr>
          <p:nvPr/>
        </p:nvPicPr>
        <p:blipFill>
          <a:blip r:embed="rId2"/>
          <a:stretch>
            <a:fillRect/>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E19B6287-D263-0C39-7350-F9228211ECE1}"/>
              </a:ext>
            </a:extLst>
          </p:cNvPr>
          <p:cNvSpPr txBox="1">
            <a:spLocks/>
          </p:cNvSpPr>
          <p:nvPr/>
        </p:nvSpPr>
        <p:spPr bwMode="auto">
          <a:xfrm>
            <a:off x="7353300" y="235622"/>
            <a:ext cx="4102100" cy="67877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40" tIns="45672" rIns="91340" bIns="45672"/>
          <a:lstStyle>
            <a:lvl1pPr marL="342900" indent="-342900" eaLnBrk="0" hangingPunct="0">
              <a:defRPr sz="2400">
                <a:solidFill>
                  <a:schemeClr val="tx1"/>
                </a:solidFill>
                <a:latin typeface="Times" charset="0"/>
                <a:ea typeface="ＭＳ Ｐゴシック" charset="0"/>
                <a:cs typeface="ＭＳ Ｐゴシック" charset="0"/>
              </a:defRPr>
            </a:lvl1pPr>
            <a:lvl2pPr marL="742950" indent="-285750" eaLnBrk="0" hangingPunct="0">
              <a:defRPr sz="2400">
                <a:solidFill>
                  <a:schemeClr val="tx1"/>
                </a:solidFill>
                <a:latin typeface="Times" charset="0"/>
                <a:ea typeface="ＭＳ Ｐゴシック" charset="0"/>
              </a:defRPr>
            </a:lvl2pPr>
            <a:lvl3pPr marL="1143000" indent="-228600" eaLnBrk="0" hangingPunct="0">
              <a:defRPr sz="2400">
                <a:solidFill>
                  <a:schemeClr val="tx1"/>
                </a:solidFill>
                <a:latin typeface="Times" charset="0"/>
                <a:ea typeface="ＭＳ Ｐゴシック" charset="0"/>
              </a:defRPr>
            </a:lvl3pPr>
            <a:lvl4pPr marL="1600200" indent="-228600" eaLnBrk="0" hangingPunct="0">
              <a:defRPr sz="2400">
                <a:solidFill>
                  <a:schemeClr val="tx1"/>
                </a:solidFill>
                <a:latin typeface="Times" charset="0"/>
                <a:ea typeface="ＭＳ Ｐゴシック" charset="0"/>
              </a:defRPr>
            </a:lvl4pPr>
            <a:lvl5pPr marL="2057400" indent="-228600" eaLnBrk="0" hangingPunct="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indent="0">
              <a:spcBef>
                <a:spcPct val="20000"/>
              </a:spcBef>
            </a:pPr>
            <a:r>
              <a:rPr lang="en-US" sz="1800" dirty="0">
                <a:solidFill>
                  <a:srgbClr val="0070C0"/>
                </a:solidFill>
                <a:latin typeface="Arial" charset="0"/>
                <a:cs typeface="Arial" charset="0"/>
              </a:rPr>
              <a:t>Slide by the EIC UG 2</a:t>
            </a:r>
            <a:r>
              <a:rPr lang="en-US" sz="1800" baseline="30000" dirty="0">
                <a:solidFill>
                  <a:srgbClr val="0070C0"/>
                </a:solidFill>
                <a:latin typeface="Arial" charset="0"/>
                <a:cs typeface="Arial" charset="0"/>
              </a:rPr>
              <a:t>nd</a:t>
            </a:r>
            <a:r>
              <a:rPr lang="en-US" sz="1800" dirty="0">
                <a:solidFill>
                  <a:srgbClr val="0070C0"/>
                </a:solidFill>
                <a:latin typeface="Arial" charset="0"/>
                <a:cs typeface="Arial" charset="0"/>
              </a:rPr>
              <a:t> detector WG presented to the SCAC in May 2026.</a:t>
            </a:r>
            <a:endParaRPr lang="en-US" sz="1600" dirty="0">
              <a:solidFill>
                <a:srgbClr val="0070C0"/>
              </a:solidFill>
              <a:latin typeface="Arial" charset="0"/>
              <a:cs typeface="Arial" charset="0"/>
            </a:endParaRPr>
          </a:p>
        </p:txBody>
      </p:sp>
    </p:spTree>
    <p:extLst>
      <p:ext uri="{BB962C8B-B14F-4D97-AF65-F5344CB8AC3E}">
        <p14:creationId xmlns:p14="http://schemas.microsoft.com/office/powerpoint/2010/main" val="3203987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140570</TotalTime>
  <Words>2315</Words>
  <Application>Microsoft Macintosh PowerPoint</Application>
  <PresentationFormat>Widescreen</PresentationFormat>
  <Paragraphs>376</Paragraphs>
  <Slides>20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Cambria Math</vt:lpstr>
      <vt:lpstr>Helvetica</vt:lpstr>
      <vt:lpstr>Helvetica Neue</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Pawel Nadel-Turonski</dc:creator>
  <cp:lastModifiedBy>REU, PHYSICS</cp:lastModifiedBy>
  <cp:revision>2461</cp:revision>
  <cp:lastPrinted>2022-11-16T01:57:10Z</cp:lastPrinted>
  <dcterms:created xsi:type="dcterms:W3CDTF">2018-08-11T17:18:14Z</dcterms:created>
  <dcterms:modified xsi:type="dcterms:W3CDTF">2026-08-31T17:07:15Z</dcterms:modified>
</cp:coreProperties>
</file>