
<file path=[Content_Types].xml><?xml version="1.0" encoding="utf-8"?>
<Types xmlns="http://schemas.openxmlformats.org/package/2006/content-types">
  <Default Extension="gif" ContentType="image/gif"/>
  <Default Extension="jpeg" ContentType="image/jpeg"/>
  <Default Extension="m4v" ContentType="video/unknown"/>
  <Default Extension="mov" ContentType="video/quicktime"/>
  <Default Extension="mp4" ContentType="video/mp4"/>
  <Default Extension="mpg" ContentType="video/m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7" r:id="rId21"/>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8F44A2F1-9E1F-4B54-A3A2-5F16C0AD49E2}"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Ref idx="minor">
          <a:srgbClr val="FFFFFF"/>
        </a:fontRef>
        <a:srgbClr val="FFFFFF"/>
      </a:tcTxStyle>
      <a:tcStyle>
        <a:tcBdr>
          <a:left>
            <a:ln w="12700" cap="flat">
              <a:solidFill>
                <a:srgbClr val="FFFFFF"/>
              </a:solidFill>
              <a:prstDash val="solid"/>
              <a:round/>
            </a:ln>
          </a:left>
          <a:right>
            <a:ln w="381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4F81BD"/>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4F81BD"/>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4F81BD"/>
          </a:solidFill>
        </a:fill>
      </a:tcStyle>
    </a:firstRow>
  </a:tblStyle>
  <a:tblStyle styleId="{C7B018BB-80A7-4F77-B60F-C8B233D01FF8}" styleName="">
    <a:tblBg/>
    <a:wholeTbl>
      <a:tcTxStyle>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64"/>
    <p:restoredTop sz="94646"/>
  </p:normalViewPr>
  <p:slideViewPr>
    <p:cSldViewPr snapToGrid="0">
      <p:cViewPr varScale="1">
        <p:scale>
          <a:sx n="103" d="100"/>
          <a:sy n="103" d="100"/>
        </p:scale>
        <p:origin x="57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8" name="Shape 118"/>
          <p:cNvSpPr>
            <a:spLocks noGrp="1" noRot="1" noChangeAspect="1"/>
          </p:cNvSpPr>
          <p:nvPr>
            <p:ph type="sldImg"/>
          </p:nvPr>
        </p:nvSpPr>
        <p:spPr>
          <a:xfrm>
            <a:off x="1143000" y="685800"/>
            <a:ext cx="4572000" cy="3429000"/>
          </a:xfrm>
          <a:prstGeom prst="rect">
            <a:avLst/>
          </a:prstGeom>
        </p:spPr>
        <p:txBody>
          <a:bodyPr/>
          <a:lstStyle/>
          <a:p>
            <a:endParaRPr/>
          </a:p>
        </p:txBody>
      </p:sp>
      <p:sp>
        <p:nvSpPr>
          <p:cNvPr id="119" name="Shape 11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defRPr sz="2200">
        <a:latin typeface="Lucida Grande"/>
        <a:ea typeface="Lucida Grande"/>
        <a:cs typeface="Lucida Grande"/>
        <a:sym typeface="Lucida Grande"/>
      </a:defRPr>
    </a:lvl1pPr>
    <a:lvl2pPr indent="228600" defTabSz="457200" latinLnBrk="0">
      <a:defRPr sz="2200">
        <a:latin typeface="Lucida Grande"/>
        <a:ea typeface="Lucida Grande"/>
        <a:cs typeface="Lucida Grande"/>
        <a:sym typeface="Lucida Grande"/>
      </a:defRPr>
    </a:lvl2pPr>
    <a:lvl3pPr indent="457200" defTabSz="457200" latinLnBrk="0">
      <a:defRPr sz="2200">
        <a:latin typeface="Lucida Grande"/>
        <a:ea typeface="Lucida Grande"/>
        <a:cs typeface="Lucida Grande"/>
        <a:sym typeface="Lucida Grande"/>
      </a:defRPr>
    </a:lvl3pPr>
    <a:lvl4pPr indent="685800" defTabSz="457200" latinLnBrk="0">
      <a:defRPr sz="2200">
        <a:latin typeface="Lucida Grande"/>
        <a:ea typeface="Lucida Grande"/>
        <a:cs typeface="Lucida Grande"/>
        <a:sym typeface="Lucida Grande"/>
      </a:defRPr>
    </a:lvl4pPr>
    <a:lvl5pPr indent="914400" defTabSz="457200" latinLnBrk="0">
      <a:defRPr sz="2200">
        <a:latin typeface="Lucida Grande"/>
        <a:ea typeface="Lucida Grande"/>
        <a:cs typeface="Lucida Grande"/>
        <a:sym typeface="Lucida Grande"/>
      </a:defRPr>
    </a:lvl5pPr>
    <a:lvl6pPr indent="1143000" defTabSz="457200" latinLnBrk="0">
      <a:defRPr sz="2200">
        <a:latin typeface="Lucida Grande"/>
        <a:ea typeface="Lucida Grande"/>
        <a:cs typeface="Lucida Grande"/>
        <a:sym typeface="Lucida Grande"/>
      </a:defRPr>
    </a:lvl6pPr>
    <a:lvl7pPr indent="1371600" defTabSz="457200" latinLnBrk="0">
      <a:defRPr sz="2200">
        <a:latin typeface="Lucida Grande"/>
        <a:ea typeface="Lucida Grande"/>
        <a:cs typeface="Lucida Grande"/>
        <a:sym typeface="Lucida Grande"/>
      </a:defRPr>
    </a:lvl7pPr>
    <a:lvl8pPr indent="1600200" defTabSz="457200" latinLnBrk="0">
      <a:defRPr sz="2200">
        <a:latin typeface="Lucida Grande"/>
        <a:ea typeface="Lucida Grande"/>
        <a:cs typeface="Lucida Grande"/>
        <a:sym typeface="Lucida Grande"/>
      </a:defRPr>
    </a:lvl8pPr>
    <a:lvl9pPr indent="1828800" defTabSz="457200" latinLnBrk="0">
      <a:defRPr sz="2200">
        <a:latin typeface="Lucida Grande"/>
        <a:ea typeface="Lucida Grande"/>
        <a:cs typeface="Lucida Grande"/>
        <a:sym typeface="Lucida Grand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Shape 150"/>
          <p:cNvSpPr>
            <a:spLocks noGrp="1" noRot="1" noChangeAspect="1"/>
          </p:cNvSpPr>
          <p:nvPr>
            <p:ph type="sldImg"/>
          </p:nvPr>
        </p:nvSpPr>
        <p:spPr>
          <a:prstGeom prst="rect">
            <a:avLst/>
          </a:prstGeom>
        </p:spPr>
        <p:txBody>
          <a:bodyPr/>
          <a:lstStyle/>
          <a:p>
            <a:endParaRPr/>
          </a:p>
        </p:txBody>
      </p:sp>
      <p:sp>
        <p:nvSpPr>
          <p:cNvPr id="151" name="Shape 151"/>
          <p:cNvSpPr>
            <a:spLocks noGrp="1"/>
          </p:cNvSpPr>
          <p:nvPr>
            <p:ph type="body" sz="quarter" idx="1"/>
          </p:nvPr>
        </p:nvSpPr>
        <p:spPr>
          <a:prstGeom prst="rect">
            <a:avLst/>
          </a:prstGeom>
        </p:spPr>
        <p:txBody>
          <a:bodyPr/>
          <a:lstStyle>
            <a:lvl1pPr>
              <a:defRPr sz="1400"/>
            </a:lvl1pPr>
          </a:lstStyle>
          <a:p>
            <a:r>
              <a:t>You can think about these system where the constituent particles exhibit self propelled motion. There are there in macro scopic and microscopic length scales.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Shape 184"/>
          <p:cNvSpPr>
            <a:spLocks noGrp="1" noRot="1" noChangeAspect="1"/>
          </p:cNvSpPr>
          <p:nvPr>
            <p:ph type="sldImg"/>
          </p:nvPr>
        </p:nvSpPr>
        <p:spPr>
          <a:prstGeom prst="rect">
            <a:avLst/>
          </a:prstGeom>
        </p:spPr>
        <p:txBody>
          <a:bodyPr/>
          <a:lstStyle/>
          <a:p>
            <a:endParaRPr/>
          </a:p>
        </p:txBody>
      </p:sp>
      <p:sp>
        <p:nvSpPr>
          <p:cNvPr id="185" name="Shape 185"/>
          <p:cNvSpPr>
            <a:spLocks noGrp="1"/>
          </p:cNvSpPr>
          <p:nvPr>
            <p:ph type="body" sz="quarter" idx="1"/>
          </p:nvPr>
        </p:nvSpPr>
        <p:spPr>
          <a:prstGeom prst="rect">
            <a:avLst/>
          </a:prstGeom>
        </p:spPr>
        <p:txBody>
          <a:bodyPr/>
          <a:lstStyle/>
          <a:p>
            <a:pPr>
              <a:defRPr sz="1200">
                <a:latin typeface="+mn-lt"/>
                <a:ea typeface="+mn-ea"/>
                <a:cs typeface="+mn-cs"/>
                <a:sym typeface="Calibri"/>
              </a:defRPr>
            </a:pPr>
            <a:r>
              <a:t>New J. Phys: The self-propulsion mechanism of Janus particles under an ACelectric field is partially explained by inducedcharge electro-osmosis (ICEO) and by induced-charge electrophoresis (ICEP)</a:t>
            </a:r>
          </a:p>
          <a:p>
            <a:pPr>
              <a:defRPr sz="1200">
                <a:latin typeface="+mn-lt"/>
                <a:ea typeface="+mn-ea"/>
                <a:cs typeface="+mn-cs"/>
                <a:sym typeface="Calibri"/>
              </a:defRPr>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 name="Shape 200"/>
          <p:cNvSpPr>
            <a:spLocks noGrp="1" noRot="1" noChangeAspect="1"/>
          </p:cNvSpPr>
          <p:nvPr>
            <p:ph type="sldImg"/>
          </p:nvPr>
        </p:nvSpPr>
        <p:spPr>
          <a:prstGeom prst="rect">
            <a:avLst/>
          </a:prstGeom>
        </p:spPr>
        <p:txBody>
          <a:bodyPr/>
          <a:lstStyle/>
          <a:p>
            <a:endParaRPr/>
          </a:p>
        </p:txBody>
      </p:sp>
      <p:sp>
        <p:nvSpPr>
          <p:cNvPr id="201" name="Shape 201"/>
          <p:cNvSpPr>
            <a:spLocks noGrp="1"/>
          </p:cNvSpPr>
          <p:nvPr>
            <p:ph type="body" sz="quarter" idx="1"/>
          </p:nvPr>
        </p:nvSpPr>
        <p:spPr>
          <a:prstGeom prst="rect">
            <a:avLst/>
          </a:prstGeom>
        </p:spPr>
        <p:txBody>
          <a:bodyPr/>
          <a:lstStyle/>
          <a:p>
            <a:r>
              <a:t>The local coordination number grows with</a:t>
            </a:r>
          </a:p>
          <a:p>
            <a:r>
              <a:t>Pe in the cut-off distance, which indicates local accumulation</a:t>
            </a:r>
          </a:p>
          <a:p>
            <a:r>
              <a:t>of monomers and thus suggests shrinkage of the chain. In the</a:t>
            </a:r>
          </a:p>
          <a:p>
            <a:r>
              <a:t>limit of Pe &gt;&gt;  1, the local density declines, thereby it signifies</a:t>
            </a:r>
          </a:p>
          <a:p>
            <a:r>
              <a:t>the stretching of chain.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 name="Shape 234"/>
          <p:cNvSpPr>
            <a:spLocks noGrp="1" noRot="1" noChangeAspect="1"/>
          </p:cNvSpPr>
          <p:nvPr>
            <p:ph type="sldImg"/>
          </p:nvPr>
        </p:nvSpPr>
        <p:spPr>
          <a:prstGeom prst="rect">
            <a:avLst/>
          </a:prstGeom>
        </p:spPr>
        <p:txBody>
          <a:bodyPr/>
          <a:lstStyle/>
          <a:p>
            <a:endParaRPr/>
          </a:p>
        </p:txBody>
      </p:sp>
      <p:sp>
        <p:nvSpPr>
          <p:cNvPr id="235" name="Shape 235"/>
          <p:cNvSpPr>
            <a:spLocks noGrp="1"/>
          </p:cNvSpPr>
          <p:nvPr>
            <p:ph type="body" sz="quarter" idx="1"/>
          </p:nvPr>
        </p:nvSpPr>
        <p:spPr>
          <a:prstGeom prst="rect">
            <a:avLst/>
          </a:prstGeom>
        </p:spPr>
        <p:txBody>
          <a:bodyPr/>
          <a:lstStyle/>
          <a:p>
            <a:pPr>
              <a:defRPr sz="1200">
                <a:latin typeface="+mn-lt"/>
                <a:ea typeface="+mn-ea"/>
                <a:cs typeface="+mn-cs"/>
                <a:sym typeface="Calibri"/>
              </a:defRPr>
            </a:pPr>
            <a:endParaRPr/>
          </a:p>
          <a:p>
            <a:pPr>
              <a:defRPr sz="1200">
                <a:latin typeface="+mn-lt"/>
                <a:ea typeface="+mn-ea"/>
                <a:cs typeface="+mn-cs"/>
                <a:sym typeface="Calibri"/>
              </a:defRPr>
            </a:pPr>
            <a:endParaRPr/>
          </a:p>
          <a:p>
            <a:pPr>
              <a:defRPr sz="1200">
                <a:latin typeface="+mn-lt"/>
                <a:ea typeface="+mn-ea"/>
                <a:cs typeface="+mn-cs"/>
                <a:sym typeface="Calibri"/>
              </a:defRPr>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 name="Shape 281"/>
          <p:cNvSpPr>
            <a:spLocks noGrp="1" noRot="1" noChangeAspect="1"/>
          </p:cNvSpPr>
          <p:nvPr>
            <p:ph type="sldImg"/>
          </p:nvPr>
        </p:nvSpPr>
        <p:spPr>
          <a:prstGeom prst="rect">
            <a:avLst/>
          </a:prstGeom>
        </p:spPr>
        <p:txBody>
          <a:bodyPr/>
          <a:lstStyle/>
          <a:p>
            <a:endParaRPr/>
          </a:p>
        </p:txBody>
      </p:sp>
      <p:sp>
        <p:nvSpPr>
          <p:cNvPr id="282" name="Shape 282"/>
          <p:cNvSpPr>
            <a:spLocks noGrp="1"/>
          </p:cNvSpPr>
          <p:nvPr>
            <p:ph type="body" sz="quarter" idx="1"/>
          </p:nvPr>
        </p:nvSpPr>
        <p:spPr>
          <a:prstGeom prst="rect">
            <a:avLst/>
          </a:prstGeom>
        </p:spPr>
        <p:txBody>
          <a:bodyPr/>
          <a:lstStyle/>
          <a:p>
            <a:r>
              <a:t>As evident from Figure, the nonmonotonic behavior is activity dependent and becomes stronger with increasing activity. For an active chain, as we increase N, the number of active sites also increases, thereby enhancing the net attraction between the polymeric segments. Simultaneously, increasing N also leads to higher entropy of the system. The competition between the attractive active force and the entropy results in the nonmonotonic feature in the Rg scaling. The intermediate N regime is where the attractive force dominates over entropy, leading to more compact structures.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685800" y="2130425"/>
            <a:ext cx="7772400" cy="1470025"/>
          </a:xfrm>
          <a:prstGeom prst="rect">
            <a:avLst/>
          </a:prstGeom>
        </p:spPr>
        <p:txBody>
          <a:bodyPr/>
          <a:lstStyle/>
          <a:p>
            <a:r>
              <a:t>Title Text</a:t>
            </a:r>
          </a:p>
        </p:txBody>
      </p:sp>
      <p:sp>
        <p:nvSpPr>
          <p:cNvPr id="12" name="Body Level One…"/>
          <p:cNvSpPr txBox="1">
            <a:spLocks noGrp="1"/>
          </p:cNvSpPr>
          <p:nvPr>
            <p:ph type="body" sz="quarter" idx="1"/>
          </p:nvPr>
        </p:nvSpPr>
        <p:spPr>
          <a:xfrm>
            <a:off x="1371600" y="3886200"/>
            <a:ext cx="6400800" cy="1752600"/>
          </a:xfrm>
          <a:prstGeom prst="rect">
            <a:avLst/>
          </a:prstGeom>
        </p:spPr>
        <p:txBody>
          <a:bodyPr/>
          <a:lstStyle>
            <a:lvl1pPr marL="0" indent="0" algn="ctr">
              <a:buSzTx/>
              <a:buFontTx/>
              <a:buNone/>
              <a:defRPr>
                <a:solidFill>
                  <a:srgbClr val="888888"/>
                </a:solidFill>
              </a:defRPr>
            </a:lvl1pPr>
            <a:lvl2pPr marL="0" indent="457200" algn="ctr">
              <a:buSzTx/>
              <a:buFontTx/>
              <a:buNone/>
              <a:defRPr>
                <a:solidFill>
                  <a:srgbClr val="888888"/>
                </a:solidFill>
              </a:defRPr>
            </a:lvl2pPr>
            <a:lvl3pPr marL="0" indent="914400" algn="ctr">
              <a:buSzTx/>
              <a:buFontTx/>
              <a:buNone/>
              <a:defRPr>
                <a:solidFill>
                  <a:srgbClr val="888888"/>
                </a:solidFill>
              </a:defRPr>
            </a:lvl3pPr>
            <a:lvl4pPr marL="0" indent="1371600" algn="ctr">
              <a:buSzTx/>
              <a:buFontTx/>
              <a:buNone/>
              <a:defRPr>
                <a:solidFill>
                  <a:srgbClr val="888888"/>
                </a:solidFill>
              </a:defRPr>
            </a:lvl4pPr>
            <a:lvl5pPr marL="0" indent="1828800" algn="ctr">
              <a:buSzTx/>
              <a:buFontTx/>
              <a:buNone/>
              <a:defRPr>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Title Text"/>
          <p:cNvSpPr txBox="1">
            <a:spLocks noGrp="1"/>
          </p:cNvSpPr>
          <p:nvPr>
            <p:ph type="title"/>
          </p:nvPr>
        </p:nvSpPr>
        <p:spPr>
          <a:xfrm>
            <a:off x="722312" y="4406900"/>
            <a:ext cx="7772401" cy="1362075"/>
          </a:xfrm>
          <a:prstGeom prst="rect">
            <a:avLst/>
          </a:prstGeom>
        </p:spPr>
        <p:txBody>
          <a:bodyPr anchor="t"/>
          <a:lstStyle>
            <a:lvl1pPr algn="l">
              <a:defRPr sz="4000" b="1" cap="all"/>
            </a:lvl1pPr>
          </a:lstStyle>
          <a:p>
            <a:r>
              <a:t>Title Text</a:t>
            </a:r>
          </a:p>
        </p:txBody>
      </p:sp>
      <p:sp>
        <p:nvSpPr>
          <p:cNvPr id="30" name="Body Level One…"/>
          <p:cNvSpPr txBox="1">
            <a:spLocks noGrp="1"/>
          </p:cNvSpPr>
          <p:nvPr>
            <p:ph type="body" sz="quarter" idx="1"/>
          </p:nvPr>
        </p:nvSpPr>
        <p:spPr>
          <a:xfrm>
            <a:off x="722312" y="2906713"/>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200">
              <a:spcBef>
                <a:spcPts val="400"/>
              </a:spcBef>
              <a:buSzTx/>
              <a:buFontTx/>
              <a:buNone/>
              <a:defRPr sz="2000">
                <a:solidFill>
                  <a:srgbClr val="888888"/>
                </a:solidFill>
              </a:defRPr>
            </a:lvl2pPr>
            <a:lvl3pPr marL="0" indent="914400">
              <a:spcBef>
                <a:spcPts val="400"/>
              </a:spcBef>
              <a:buSzTx/>
              <a:buFontTx/>
              <a:buNone/>
              <a:defRPr sz="2000">
                <a:solidFill>
                  <a:srgbClr val="888888"/>
                </a:solidFill>
              </a:defRPr>
            </a:lvl3pPr>
            <a:lvl4pPr marL="0" indent="1371600">
              <a:spcBef>
                <a:spcPts val="400"/>
              </a:spcBef>
              <a:buSzTx/>
              <a:buFontTx/>
              <a:buNone/>
              <a:defRPr sz="2000">
                <a:solidFill>
                  <a:srgbClr val="888888"/>
                </a:solidFill>
              </a:defRPr>
            </a:lvl4pPr>
            <a:lvl5pPr marL="0" indent="1828800">
              <a:spcBef>
                <a:spcPts val="400"/>
              </a:spcBef>
              <a:buSzTx/>
              <a:buFontTx/>
              <a:buNone/>
              <a:defRPr sz="20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8" name="Title Text"/>
          <p:cNvSpPr txBox="1">
            <a:spLocks noGrp="1"/>
          </p:cNvSpPr>
          <p:nvPr>
            <p:ph type="title"/>
          </p:nvPr>
        </p:nvSpPr>
        <p:spPr>
          <a:prstGeom prst="rect">
            <a:avLst/>
          </a:prstGeom>
        </p:spPr>
        <p:txBody>
          <a:bodyPr/>
          <a:lstStyle/>
          <a:p>
            <a:r>
              <a:t>Title Text</a:t>
            </a:r>
          </a:p>
        </p:txBody>
      </p:sp>
      <p:sp>
        <p:nvSpPr>
          <p:cNvPr id="39" name="Body Level One…"/>
          <p:cNvSpPr txBox="1">
            <a:spLocks noGrp="1"/>
          </p:cNvSpPr>
          <p:nvPr>
            <p:ph type="body" sz="half" idx="1"/>
          </p:nvPr>
        </p:nvSpPr>
        <p:spPr>
          <a:xfrm>
            <a:off x="457200" y="1600200"/>
            <a:ext cx="4038600" cy="4525963"/>
          </a:xfrm>
          <a:prstGeom prst="rect">
            <a:avLst/>
          </a:prstGeom>
        </p:spPr>
        <p:txBody>
          <a:bodyPr/>
          <a:lstStyle>
            <a:lvl1pPr>
              <a:spcBef>
                <a:spcPts val="600"/>
              </a:spcBef>
              <a:defRPr sz="2800"/>
            </a:lvl1pPr>
            <a:lvl2pPr marL="790575" indent="-333375">
              <a:spcBef>
                <a:spcPts val="600"/>
              </a:spcBef>
              <a:defRPr sz="2800"/>
            </a:lvl2pPr>
            <a:lvl3pPr marL="1234439" indent="-320039">
              <a:spcBef>
                <a:spcPts val="600"/>
              </a:spcBef>
              <a:defRPr sz="2800"/>
            </a:lvl3pPr>
            <a:lvl4pPr marL="1727200" indent="-355600">
              <a:spcBef>
                <a:spcPts val="600"/>
              </a:spcBef>
              <a:defRPr sz="2800"/>
            </a:lvl4pPr>
            <a:lvl5pPr marL="2184400" indent="-355600">
              <a:spcBef>
                <a:spcPts val="600"/>
              </a:spcBef>
              <a:defRPr sz="2800"/>
            </a:lvl5p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7" name="Rectangle"/>
          <p:cNvSpPr txBox="1">
            <a:spLocks noGrp="1"/>
          </p:cNvSpPr>
          <p:nvPr>
            <p:ph type="body" sz="quarter" idx="21"/>
          </p:nvPr>
        </p:nvSpPr>
        <p:spPr>
          <a:xfrm>
            <a:off x="4645025" y="1535112"/>
            <a:ext cx="4041775" cy="639763"/>
          </a:xfrm>
          <a:prstGeom prst="rect">
            <a:avLst/>
          </a:prstGeom>
        </p:spPr>
        <p:txBody>
          <a:bodyPr anchor="b">
            <a:noAutofit/>
          </a:bodyPr>
          <a:lstStyle>
            <a:lvl1pPr marL="0" indent="0">
              <a:spcBef>
                <a:spcPts val="500"/>
              </a:spcBef>
              <a:buSzTx/>
              <a:buFontTx/>
              <a:buNone/>
              <a:defRPr sz="2400" b="1"/>
            </a:lvl1pPr>
          </a:lstStyle>
          <a:p>
            <a:r>
              <a:t> </a:t>
            </a:r>
          </a:p>
        </p:txBody>
      </p:sp>
      <p:sp>
        <p:nvSpPr>
          <p:cNvPr id="48" name="Title Text"/>
          <p:cNvSpPr txBox="1">
            <a:spLocks noGrp="1"/>
          </p:cNvSpPr>
          <p:nvPr>
            <p:ph type="title"/>
          </p:nvPr>
        </p:nvSpPr>
        <p:spPr>
          <a:prstGeom prst="rect">
            <a:avLst/>
          </a:prstGeom>
        </p:spPr>
        <p:txBody>
          <a:bodyPr/>
          <a:lstStyle/>
          <a:p>
            <a:r>
              <a:t>Title Text</a:t>
            </a:r>
          </a:p>
        </p:txBody>
      </p:sp>
      <p:sp>
        <p:nvSpPr>
          <p:cNvPr id="49" name="Body Level One…"/>
          <p:cNvSpPr txBox="1">
            <a:spLocks noGrp="1"/>
          </p:cNvSpPr>
          <p:nvPr>
            <p:ph type="body" sz="quarter" idx="1"/>
          </p:nvPr>
        </p:nvSpPr>
        <p:spPr>
          <a:xfrm>
            <a:off x="457200" y="1535112"/>
            <a:ext cx="4040188" cy="639763"/>
          </a:xfrm>
          <a:prstGeom prst="rect">
            <a:avLst/>
          </a:prstGeom>
        </p:spPr>
        <p:txBody>
          <a:bodyPr anchor="b"/>
          <a:lstStyle>
            <a:lvl1pPr marL="0" indent="0">
              <a:spcBef>
                <a:spcPts val="500"/>
              </a:spcBef>
              <a:buSzTx/>
              <a:buFontTx/>
              <a:buNone/>
              <a:defRPr sz="2400" b="1"/>
            </a:lvl1pPr>
            <a:lvl2pPr marL="0" indent="457200">
              <a:spcBef>
                <a:spcPts val="500"/>
              </a:spcBef>
              <a:buSzTx/>
              <a:buFontTx/>
              <a:buNone/>
              <a:defRPr sz="2400" b="1"/>
            </a:lvl2pPr>
            <a:lvl3pPr marL="0" indent="914400">
              <a:spcBef>
                <a:spcPts val="500"/>
              </a:spcBef>
              <a:buSzTx/>
              <a:buFontTx/>
              <a:buNone/>
              <a:defRPr sz="2400" b="1"/>
            </a:lvl3pPr>
            <a:lvl4pPr marL="0" indent="1371600">
              <a:spcBef>
                <a:spcPts val="500"/>
              </a:spcBef>
              <a:buSzTx/>
              <a:buFontTx/>
              <a:buNone/>
              <a:defRPr sz="2400" b="1"/>
            </a:lvl4pPr>
            <a:lvl5pPr marL="0" indent="1828800">
              <a:spcBef>
                <a:spcPts val="5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5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7" name="Title Text"/>
          <p:cNvSpPr txBox="1">
            <a:spLocks noGrp="1"/>
          </p:cNvSpPr>
          <p:nvPr>
            <p:ph type="title"/>
          </p:nvPr>
        </p:nvSpPr>
        <p:spPr>
          <a:prstGeom prst="rect">
            <a:avLst/>
          </a:prstGeom>
        </p:spPr>
        <p:txBody>
          <a:bodyPr/>
          <a:lstStyle/>
          <a:p>
            <a:r>
              <a:t>Title Text</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2" name="Rectangle"/>
          <p:cNvSpPr txBox="1">
            <a:spLocks noGrp="1"/>
          </p:cNvSpPr>
          <p:nvPr>
            <p:ph type="body" sz="half" idx="21"/>
          </p:nvPr>
        </p:nvSpPr>
        <p:spPr>
          <a:xfrm>
            <a:off x="457199" y="1435100"/>
            <a:ext cx="3008315" cy="4691063"/>
          </a:xfrm>
          <a:prstGeom prst="rect">
            <a:avLst/>
          </a:prstGeom>
        </p:spPr>
        <p:txBody>
          <a:bodyPr>
            <a:noAutofit/>
          </a:bodyPr>
          <a:lstStyle>
            <a:lvl1pPr marL="0" indent="0">
              <a:spcBef>
                <a:spcPts val="300"/>
              </a:spcBef>
              <a:buSzTx/>
              <a:buFontTx/>
              <a:buNone/>
              <a:defRPr sz="1400"/>
            </a:lvl1pPr>
          </a:lstStyle>
          <a:p>
            <a:r>
              <a:t> </a:t>
            </a:r>
          </a:p>
        </p:txBody>
      </p:sp>
      <p:sp>
        <p:nvSpPr>
          <p:cNvPr id="73" name="Title Text"/>
          <p:cNvSpPr txBox="1">
            <a:spLocks noGrp="1"/>
          </p:cNvSpPr>
          <p:nvPr>
            <p:ph type="title"/>
          </p:nvPr>
        </p:nvSpPr>
        <p:spPr>
          <a:xfrm>
            <a:off x="457200" y="273050"/>
            <a:ext cx="3008314" cy="1162050"/>
          </a:xfrm>
          <a:prstGeom prst="rect">
            <a:avLst/>
          </a:prstGeom>
        </p:spPr>
        <p:txBody>
          <a:bodyPr anchor="b"/>
          <a:lstStyle>
            <a:lvl1pPr algn="l">
              <a:defRPr sz="2000" b="1"/>
            </a:lvl1pPr>
          </a:lstStyle>
          <a:p>
            <a:r>
              <a:t>Title Text</a:t>
            </a:r>
          </a:p>
        </p:txBody>
      </p:sp>
      <p:sp>
        <p:nvSpPr>
          <p:cNvPr id="74" name="Body Level One…"/>
          <p:cNvSpPr txBox="1">
            <a:spLocks noGrp="1"/>
          </p:cNvSpPr>
          <p:nvPr>
            <p:ph type="body" idx="1"/>
          </p:nvPr>
        </p:nvSpPr>
        <p:spPr>
          <a:xfrm>
            <a:off x="3575050" y="273050"/>
            <a:ext cx="5111750" cy="5853113"/>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2" name="Image"/>
          <p:cNvSpPr>
            <a:spLocks noGrp="1"/>
          </p:cNvSpPr>
          <p:nvPr>
            <p:ph type="pic" sz="half" idx="21"/>
          </p:nvPr>
        </p:nvSpPr>
        <p:spPr>
          <a:xfrm>
            <a:off x="1792288" y="612775"/>
            <a:ext cx="5486401" cy="4114800"/>
          </a:xfrm>
          <a:prstGeom prst="rect">
            <a:avLst/>
          </a:prstGeom>
        </p:spPr>
        <p:txBody>
          <a:bodyPr lIns="91439" rIns="91439">
            <a:noAutofit/>
          </a:bodyPr>
          <a:lstStyle/>
          <a:p>
            <a:endParaRPr/>
          </a:p>
        </p:txBody>
      </p:sp>
      <p:sp>
        <p:nvSpPr>
          <p:cNvPr id="83" name="Title Text"/>
          <p:cNvSpPr txBox="1">
            <a:spLocks noGrp="1"/>
          </p:cNvSpPr>
          <p:nvPr>
            <p:ph type="title"/>
          </p:nvPr>
        </p:nvSpPr>
        <p:spPr>
          <a:xfrm>
            <a:off x="1792288" y="4800600"/>
            <a:ext cx="5486401" cy="566738"/>
          </a:xfrm>
          <a:prstGeom prst="rect">
            <a:avLst/>
          </a:prstGeom>
        </p:spPr>
        <p:txBody>
          <a:bodyPr anchor="b"/>
          <a:lstStyle>
            <a:lvl1pPr algn="l">
              <a:defRPr sz="2000" b="1"/>
            </a:lvl1pPr>
          </a:lstStyle>
          <a:p>
            <a:r>
              <a:t>Title Text</a:t>
            </a:r>
          </a:p>
        </p:txBody>
      </p:sp>
      <p:sp>
        <p:nvSpPr>
          <p:cNvPr id="84" name="Body Level One…"/>
          <p:cNvSpPr txBox="1">
            <a:spLocks noGrp="1"/>
          </p:cNvSpPr>
          <p:nvPr>
            <p:ph type="body" sz="quarter" idx="1"/>
          </p:nvPr>
        </p:nvSpPr>
        <p:spPr>
          <a:xfrm>
            <a:off x="1792288" y="5367337"/>
            <a:ext cx="5486401" cy="804863"/>
          </a:xfrm>
          <a:prstGeom prst="rect">
            <a:avLst/>
          </a:prstGeom>
        </p:spPr>
        <p:txBody>
          <a:bodyPr/>
          <a:lstStyle>
            <a:lvl1pPr marL="0" indent="0">
              <a:spcBef>
                <a:spcPts val="300"/>
              </a:spcBef>
              <a:buSzTx/>
              <a:buFontTx/>
              <a:buNone/>
              <a:defRPr sz="1400"/>
            </a:lvl1pPr>
            <a:lvl2pPr marL="0" indent="457200">
              <a:spcBef>
                <a:spcPts val="300"/>
              </a:spcBef>
              <a:buSzTx/>
              <a:buFontTx/>
              <a:buNone/>
              <a:defRPr sz="1400"/>
            </a:lvl2pPr>
            <a:lvl3pPr marL="0" indent="914400">
              <a:spcBef>
                <a:spcPts val="300"/>
              </a:spcBef>
              <a:buSzTx/>
              <a:buFontTx/>
              <a:buNone/>
              <a:defRPr sz="1400"/>
            </a:lvl3pPr>
            <a:lvl4pPr marL="0" indent="1371600">
              <a:spcBef>
                <a:spcPts val="300"/>
              </a:spcBef>
              <a:buSzTx/>
              <a:buFontTx/>
              <a:buNone/>
              <a:defRPr sz="1400"/>
            </a:lvl4pPr>
            <a:lvl5pPr marL="0" indent="1828800">
              <a:spcBef>
                <a:spcPts val="300"/>
              </a:spcBef>
              <a:buSzTx/>
              <a:buFontTx/>
              <a:buNone/>
              <a:defRPr sz="1400"/>
            </a:lvl5pPr>
          </a:lstStyle>
          <a:p>
            <a:r>
              <a:t>Body Level One</a:t>
            </a:r>
          </a:p>
          <a:p>
            <a:pPr lvl="1"/>
            <a:r>
              <a:t>Body Level Two</a:t>
            </a:r>
          </a:p>
          <a:p>
            <a:pPr lvl="2"/>
            <a:r>
              <a:t>Body Level Three</a:t>
            </a:r>
          </a:p>
          <a:p>
            <a:pPr lvl="3"/>
            <a:r>
              <a:t>Body Level Four</a:t>
            </a:r>
          </a:p>
          <a:p>
            <a:pPr lvl="4"/>
            <a:r>
              <a:t>Body Level Five</a:t>
            </a:r>
          </a:p>
        </p:txBody>
      </p:sp>
      <p:sp>
        <p:nvSpPr>
          <p:cNvPr id="8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le and Vertical Text">
    <p:spTree>
      <p:nvGrpSpPr>
        <p:cNvPr id="1" name=""/>
        <p:cNvGrpSpPr/>
        <p:nvPr/>
      </p:nvGrpSpPr>
      <p:grpSpPr>
        <a:xfrm>
          <a:off x="0" y="0"/>
          <a:ext cx="0" cy="0"/>
          <a:chOff x="0" y="0"/>
          <a:chExt cx="0" cy="0"/>
        </a:xfrm>
      </p:grpSpPr>
      <p:sp>
        <p:nvSpPr>
          <p:cNvPr id="92" name="Title Text"/>
          <p:cNvSpPr txBox="1">
            <a:spLocks noGrp="1"/>
          </p:cNvSpPr>
          <p:nvPr>
            <p:ph type="title"/>
          </p:nvPr>
        </p:nvSpPr>
        <p:spPr>
          <a:prstGeom prst="rect">
            <a:avLst/>
          </a:prstGeom>
        </p:spPr>
        <p:txBody>
          <a:bodyPr/>
          <a:lstStyle/>
          <a:p>
            <a:r>
              <a:t>Title Text</a:t>
            </a:r>
          </a:p>
        </p:txBody>
      </p:sp>
      <p:sp>
        <p:nvSpPr>
          <p:cNvPr id="93"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9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Vertical Title and Text">
    <p:spTree>
      <p:nvGrpSpPr>
        <p:cNvPr id="1" name=""/>
        <p:cNvGrpSpPr/>
        <p:nvPr/>
      </p:nvGrpSpPr>
      <p:grpSpPr>
        <a:xfrm>
          <a:off x="0" y="0"/>
          <a:ext cx="0" cy="0"/>
          <a:chOff x="0" y="0"/>
          <a:chExt cx="0" cy="0"/>
        </a:xfrm>
      </p:grpSpPr>
      <p:sp>
        <p:nvSpPr>
          <p:cNvPr id="101" name="Title Text"/>
          <p:cNvSpPr txBox="1">
            <a:spLocks noGrp="1"/>
          </p:cNvSpPr>
          <p:nvPr>
            <p:ph type="title"/>
          </p:nvPr>
        </p:nvSpPr>
        <p:spPr>
          <a:xfrm>
            <a:off x="6629400" y="274638"/>
            <a:ext cx="2057400" cy="5851526"/>
          </a:xfrm>
          <a:prstGeom prst="rect">
            <a:avLst/>
          </a:prstGeom>
        </p:spPr>
        <p:txBody>
          <a:bodyPr/>
          <a:lstStyle/>
          <a:p>
            <a:r>
              <a:t>Title Text</a:t>
            </a:r>
          </a:p>
        </p:txBody>
      </p:sp>
      <p:sp>
        <p:nvSpPr>
          <p:cNvPr id="102" name="Body Level One…"/>
          <p:cNvSpPr txBox="1">
            <a:spLocks noGrp="1"/>
          </p:cNvSpPr>
          <p:nvPr>
            <p:ph type="body" idx="1"/>
          </p:nvPr>
        </p:nvSpPr>
        <p:spPr>
          <a:xfrm>
            <a:off x="457200" y="274638"/>
            <a:ext cx="6019800" cy="5851526"/>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110" name="Title Text"/>
          <p:cNvSpPr txBox="1">
            <a:spLocks noGrp="1"/>
          </p:cNvSpPr>
          <p:nvPr>
            <p:ph type="title"/>
          </p:nvPr>
        </p:nvSpPr>
        <p:spPr>
          <a:xfrm>
            <a:off x="685800" y="2130425"/>
            <a:ext cx="7772400" cy="1470025"/>
          </a:xfrm>
          <a:prstGeom prst="rect">
            <a:avLst/>
          </a:prstGeom>
        </p:spPr>
        <p:txBody>
          <a:bodyPr/>
          <a:lstStyle/>
          <a:p>
            <a:r>
              <a:t>Title Text</a:t>
            </a:r>
          </a:p>
        </p:txBody>
      </p:sp>
      <p:sp>
        <p:nvSpPr>
          <p:cNvPr id="111" name="Body Level One…"/>
          <p:cNvSpPr txBox="1">
            <a:spLocks noGrp="1"/>
          </p:cNvSpPr>
          <p:nvPr>
            <p:ph type="body" sz="quarter" idx="1"/>
          </p:nvPr>
        </p:nvSpPr>
        <p:spPr>
          <a:xfrm>
            <a:off x="1371600" y="3886200"/>
            <a:ext cx="6400800" cy="1752600"/>
          </a:xfrm>
          <a:prstGeom prst="rect">
            <a:avLst/>
          </a:prstGeom>
        </p:spPr>
        <p:txBody>
          <a:bodyPr/>
          <a:lstStyle>
            <a:lvl1pPr marL="0" indent="0" algn="ctr">
              <a:buSzTx/>
              <a:buFontTx/>
              <a:buNone/>
              <a:defRPr>
                <a:solidFill>
                  <a:srgbClr val="888888"/>
                </a:solidFill>
              </a:defRPr>
            </a:lvl1pPr>
            <a:lvl2pPr marL="0" indent="457200" algn="ctr">
              <a:buSzTx/>
              <a:buFontTx/>
              <a:buNone/>
              <a:defRPr>
                <a:solidFill>
                  <a:srgbClr val="888888"/>
                </a:solidFill>
              </a:defRPr>
            </a:lvl2pPr>
            <a:lvl3pPr marL="0" indent="914400" algn="ctr">
              <a:buSzTx/>
              <a:buFontTx/>
              <a:buNone/>
              <a:defRPr>
                <a:solidFill>
                  <a:srgbClr val="888888"/>
                </a:solidFill>
              </a:defRPr>
            </a:lvl3pPr>
            <a:lvl4pPr marL="0" indent="1371600" algn="ctr">
              <a:buSzTx/>
              <a:buFontTx/>
              <a:buNone/>
              <a:defRPr>
                <a:solidFill>
                  <a:srgbClr val="888888"/>
                </a:solidFill>
              </a:defRPr>
            </a:lvl4pPr>
            <a:lvl5pPr marL="0" indent="1828800" algn="ctr">
              <a:buSzTx/>
              <a:buFontTx/>
              <a:buNone/>
              <a:defRPr>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112" name="Slide Number"/>
          <p:cNvSpPr txBox="1">
            <a:spLocks noGrp="1"/>
          </p:cNvSpPr>
          <p:nvPr>
            <p:ph type="sldNum" sz="quarter" idx="2"/>
          </p:nvPr>
        </p:nvSpPr>
        <p:spPr>
          <a:xfrm>
            <a:off x="8428176" y="6404292"/>
            <a:ext cx="258624" cy="269241"/>
          </a:xfrm>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457200" y="274638"/>
            <a:ext cx="8229600" cy="1143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r>
              <a:t>Title Text</a:t>
            </a:r>
          </a:p>
        </p:txBody>
      </p:sp>
      <p:sp>
        <p:nvSpPr>
          <p:cNvPr id="3" name="Body Level One…"/>
          <p:cNvSpPr txBox="1">
            <a:spLocks noGrp="1"/>
          </p:cNvSpPr>
          <p:nvPr>
            <p:ph type="body" idx="1"/>
          </p:nvPr>
        </p:nvSpPr>
        <p:spPr>
          <a:xfrm>
            <a:off x="457200" y="1600200"/>
            <a:ext cx="8229600" cy="45259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lvl2pPr>
              <a:buChar char="–"/>
            </a:lvl2pPr>
            <a:lvl4pPr>
              <a:buChar char="–"/>
            </a:lvl4pPr>
            <a:lvl5pPr>
              <a:buChar char="»"/>
            </a:lvl5p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8428176" y="6404292"/>
            <a:ext cx="258624" cy="269241"/>
          </a:xfrm>
          <a:prstGeom prst="rect">
            <a:avLst/>
          </a:prstGeom>
          <a:ln w="12700">
            <a:miter lim="400000"/>
          </a:ln>
        </p:spPr>
        <p:txBody>
          <a:bodyPr wrap="none" lIns="45719" rIns="45719" anchor="ctr">
            <a:spAutoFit/>
          </a:bodyPr>
          <a:lstStyle>
            <a:lvl1pPr algn="r">
              <a:defRPr sz="1200">
                <a:solidFill>
                  <a:srgbClr val="898989"/>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1pPr>
      <a:lvl2pPr marL="0" marR="0" indent="22860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2pPr>
      <a:lvl3pPr marL="0" marR="0" indent="45720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3pPr>
      <a:lvl4pPr marL="0" marR="0" indent="68580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4pPr>
      <a:lvl5pPr marL="0" marR="0" indent="91440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5pPr>
      <a:lvl6pPr marL="0" marR="0" indent="114300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6pPr>
      <a:lvl7pPr marL="0" marR="0" indent="137160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7pPr>
      <a:lvl8pPr marL="0" marR="0" indent="160020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8pPr>
      <a:lvl9pPr marL="0" marR="0" indent="182880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9pPr>
    </p:titleStyle>
    <p:bodyStyle>
      <a:lvl1pPr marL="342900" marR="0" indent="-3429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1pPr>
      <a:lvl2pPr marL="783771" marR="0" indent="-326571"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2pPr>
      <a:lvl3pPr marL="1219200" marR="0" indent="-3048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3pPr>
      <a:lvl4pPr marL="17373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4pPr>
      <a:lvl5pPr marL="21945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5pPr>
      <a:lvl6pPr marL="26517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6pPr>
      <a:lvl7pPr marL="31089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7pPr>
      <a:lvl8pPr marL="35661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8pPr>
      <a:lvl9pPr marL="40233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9pPr>
    </p:bodyStyle>
    <p:otherStyle>
      <a:lvl1pPr marL="0" marR="0" indent="0" algn="r" defTabSz="9144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228600" algn="r" defTabSz="9144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457200" algn="r" defTabSz="9144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685800" algn="r" defTabSz="9144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914400" algn="r" defTabSz="9144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1143000" algn="r" defTabSz="9144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1371600" algn="r" defTabSz="9144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1600200" algn="r" defTabSz="9144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1828800" algn="r" defTabSz="9144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5.gif"/><Relationship Id="rId13" Type="http://schemas.openxmlformats.org/officeDocument/2006/relationships/image" Target="../media/image10.png"/><Relationship Id="rId3" Type="http://schemas.microsoft.com/office/2007/relationships/media" Target="../media/media2.mpg"/><Relationship Id="rId7" Type="http://schemas.openxmlformats.org/officeDocument/2006/relationships/image" Target="../media/image4.gif"/><Relationship Id="rId12" Type="http://schemas.openxmlformats.org/officeDocument/2006/relationships/image" Target="../media/image9.png"/><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notesSlide" Target="../notesSlides/notesSlide1.xml"/><Relationship Id="rId11" Type="http://schemas.openxmlformats.org/officeDocument/2006/relationships/image" Target="../media/image8.png"/><Relationship Id="rId5" Type="http://schemas.openxmlformats.org/officeDocument/2006/relationships/slideLayout" Target="../slideLayouts/slideLayout7.xml"/><Relationship Id="rId10" Type="http://schemas.openxmlformats.org/officeDocument/2006/relationships/image" Target="../media/image7.png"/><Relationship Id="rId4" Type="http://schemas.openxmlformats.org/officeDocument/2006/relationships/video" Target="../media/media2.mpg"/><Relationship Id="rId9" Type="http://schemas.openxmlformats.org/officeDocument/2006/relationships/image" Target="../media/image6.gif"/></Relationships>
</file>

<file path=ppt/slides/_rels/slide3.xml.rels><?xml version="1.0" encoding="UTF-8" standalone="yes"?>
<Relationships xmlns="http://schemas.openxmlformats.org/package/2006/relationships"><Relationship Id="rId8" Type="http://schemas.openxmlformats.org/officeDocument/2006/relationships/image" Target="../media/image13.tif"/><Relationship Id="rId3" Type="http://schemas.microsoft.com/office/2007/relationships/media" Target="../media/media4.m4v"/><Relationship Id="rId7" Type="http://schemas.openxmlformats.org/officeDocument/2006/relationships/image" Target="../media/image12.tif"/><Relationship Id="rId12" Type="http://schemas.openxmlformats.org/officeDocument/2006/relationships/image" Target="../media/image17.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slideLayout" Target="../slideLayouts/slideLayout12.xml"/><Relationship Id="rId10" Type="http://schemas.openxmlformats.org/officeDocument/2006/relationships/image" Target="../media/image15.png"/><Relationship Id="rId4" Type="http://schemas.openxmlformats.org/officeDocument/2006/relationships/video" Target="../media/media4.m4v"/><Relationship Id="rId9"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0.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3" Type="http://schemas.openxmlformats.org/officeDocument/2006/relationships/image" Target="../media/image26.tif"/><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44.png"/></Relationships>
</file>

<file path=ppt/slides/_rels/slide12.xml.rels><?xml version="1.0" encoding="UTF-8" standalone="yes"?>
<Relationships xmlns="http://schemas.openxmlformats.org/package/2006/relationships"><Relationship Id="rId3" Type="http://schemas.microsoft.com/office/2007/relationships/media" Target="../media/media7.mp4"/><Relationship Id="rId7" Type="http://schemas.openxmlformats.org/officeDocument/2006/relationships/image" Target="../media/image46.pn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45.png"/><Relationship Id="rId5" Type="http://schemas.openxmlformats.org/officeDocument/2006/relationships/slideLayout" Target="../slideLayouts/slideLayout7.xml"/><Relationship Id="rId4" Type="http://schemas.openxmlformats.org/officeDocument/2006/relationships/video" Target="../media/media7.mp4"/></Relationships>
</file>

<file path=ppt/slides/_rels/slide1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8.mp4"/><Relationship Id="rId1" Type="http://schemas.microsoft.com/office/2007/relationships/media" Target="../media/media8.mp4"/><Relationship Id="rId5" Type="http://schemas.openxmlformats.org/officeDocument/2006/relationships/image" Target="../media/image53.png"/><Relationship Id="rId4" Type="http://schemas.openxmlformats.org/officeDocument/2006/relationships/image" Target="../media/image52.png"/></Relationships>
</file>

<file path=ppt/slides/_rels/slide1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9.mp4"/><Relationship Id="rId1" Type="http://schemas.microsoft.com/office/2007/relationships/media" Target="../media/media9.mp4"/><Relationship Id="rId4" Type="http://schemas.openxmlformats.org/officeDocument/2006/relationships/image" Target="../media/image56.png"/></Relationships>
</file>

<file path=ppt/slides/_rels/slide1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5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Active Control of Polymer Structure"/>
          <p:cNvSpPr>
            <a:spLocks noGrp="1"/>
          </p:cNvSpPr>
          <p:nvPr>
            <p:ph type="ctrTitle"/>
          </p:nvPr>
        </p:nvSpPr>
        <p:spPr>
          <a:xfrm>
            <a:off x="479808" y="661931"/>
            <a:ext cx="8388244" cy="1034168"/>
          </a:xfrm>
          <a:prstGeom prst="rect">
            <a:avLst/>
          </a:prstGeom>
          <a:ln w="50800">
            <a:solidFill>
              <a:srgbClr val="BCBEC1"/>
            </a:solidFill>
          </a:ln>
        </p:spPr>
        <p:txBody>
          <a:bodyPr/>
          <a:lstStyle>
            <a:lvl1pPr marR="457200" defTabSz="457200">
              <a:lnSpc>
                <a:spcPts val="6100"/>
              </a:lnSpc>
              <a:spcBef>
                <a:spcPts val="1200"/>
              </a:spcBef>
              <a:defRPr sz="3600">
                <a:solidFill>
                  <a:schemeClr val="accent5"/>
                </a:solidFill>
                <a:latin typeface="Helvetica"/>
                <a:ea typeface="Helvetica"/>
                <a:cs typeface="Helvetica"/>
                <a:sym typeface="Helvetica"/>
              </a:defRPr>
            </a:lvl1pPr>
          </a:lstStyle>
          <a:p>
            <a:r>
              <a:t>Active Control of Polymer Structure</a:t>
            </a:r>
          </a:p>
        </p:txBody>
      </p:sp>
      <p:sp>
        <p:nvSpPr>
          <p:cNvPr id="122" name="Department of Physics…"/>
          <p:cNvSpPr txBox="1">
            <a:spLocks noGrp="1"/>
          </p:cNvSpPr>
          <p:nvPr>
            <p:ph type="subTitle" sz="quarter" idx="1"/>
          </p:nvPr>
        </p:nvSpPr>
        <p:spPr>
          <a:xfrm>
            <a:off x="509867" y="5394783"/>
            <a:ext cx="8124266" cy="1219201"/>
          </a:xfrm>
          <a:prstGeom prst="rect">
            <a:avLst/>
          </a:prstGeom>
        </p:spPr>
        <p:txBody>
          <a:bodyPr/>
          <a:lstStyle/>
          <a:p>
            <a:pPr>
              <a:spcBef>
                <a:spcPts val="500"/>
              </a:spcBef>
              <a:defRPr sz="2400">
                <a:solidFill>
                  <a:srgbClr val="53585F"/>
                </a:solidFill>
                <a:latin typeface="Arial"/>
                <a:ea typeface="Arial"/>
                <a:cs typeface="Arial"/>
                <a:sym typeface="Arial"/>
              </a:defRPr>
            </a:pPr>
            <a:r>
              <a:t>Department of Physics</a:t>
            </a:r>
          </a:p>
          <a:p>
            <a:pPr>
              <a:spcBef>
                <a:spcPts val="500"/>
              </a:spcBef>
              <a:defRPr sz="2400">
                <a:solidFill>
                  <a:srgbClr val="53585F"/>
                </a:solidFill>
                <a:latin typeface="Arial"/>
                <a:ea typeface="Arial"/>
                <a:cs typeface="Arial"/>
                <a:sym typeface="Arial"/>
              </a:defRPr>
            </a:pPr>
            <a:r>
              <a:t>Indian Institute of Science Education and Research Bhopal</a:t>
            </a:r>
          </a:p>
        </p:txBody>
      </p:sp>
      <p:sp>
        <p:nvSpPr>
          <p:cNvPr id="123" name="Snigdha Thakur"/>
          <p:cNvSpPr txBox="1"/>
          <p:nvPr/>
        </p:nvSpPr>
        <p:spPr>
          <a:xfrm>
            <a:off x="2730829" y="2295224"/>
            <a:ext cx="3886201" cy="5357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spcBef>
                <a:spcPts val="500"/>
              </a:spcBef>
              <a:defRPr sz="3100">
                <a:solidFill>
                  <a:srgbClr val="53585F"/>
                </a:solidFill>
                <a:latin typeface="Arial"/>
                <a:ea typeface="Arial"/>
                <a:cs typeface="Arial"/>
                <a:sym typeface="Arial"/>
              </a:defRPr>
            </a:lvl1pPr>
          </a:lstStyle>
          <a:p>
            <a:r>
              <a:t>Snigdha Thakur</a:t>
            </a:r>
          </a:p>
        </p:txBody>
      </p:sp>
      <p:pic>
        <p:nvPicPr>
          <p:cNvPr id="124" name="iiserb.png" descr="iiserb.png"/>
          <p:cNvPicPr>
            <a:picLocks noChangeAspect="1"/>
          </p:cNvPicPr>
          <p:nvPr/>
        </p:nvPicPr>
        <p:blipFill>
          <a:blip r:embed="rId2"/>
          <a:stretch>
            <a:fillRect/>
          </a:stretch>
        </p:blipFill>
        <p:spPr>
          <a:xfrm>
            <a:off x="4042105" y="4377665"/>
            <a:ext cx="1059790" cy="1059789"/>
          </a:xfrm>
          <a:prstGeom prst="rect">
            <a:avLst/>
          </a:prstGeom>
          <a:ln w="12700">
            <a:miter lim="400000"/>
          </a:ln>
        </p:spPr>
      </p:pic>
      <p:sp>
        <p:nvSpPr>
          <p:cNvPr id="125" name="SWPNIOE 2026"/>
          <p:cNvSpPr txBox="1"/>
          <p:nvPr/>
        </p:nvSpPr>
        <p:spPr>
          <a:xfrm>
            <a:off x="6771782" y="6329401"/>
            <a:ext cx="2045445" cy="410791"/>
          </a:xfrm>
          <a:prstGeom prst="rect">
            <a:avLst/>
          </a:prstGeom>
          <a:ln w="25400">
            <a:solidFill>
              <a:srgbClr val="85888D"/>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ctr">
              <a:defRPr sz="2000">
                <a:solidFill>
                  <a:srgbClr val="0433FF"/>
                </a:solidFill>
                <a:latin typeface="Arial"/>
                <a:ea typeface="Arial"/>
                <a:cs typeface="Arial"/>
                <a:sym typeface="Arial"/>
              </a:defRPr>
            </a:lvl1pPr>
          </a:lstStyle>
          <a:p>
            <a:r>
              <a:t> SWPNIOE 2026</a:t>
            </a:r>
          </a:p>
        </p:txBody>
      </p:sp>
      <p:pic>
        <p:nvPicPr>
          <p:cNvPr id="126" name="wiser-ripoll.jpeg" descr="wiser-ripoll.jpeg"/>
          <p:cNvPicPr>
            <a:picLocks noChangeAspect="1"/>
          </p:cNvPicPr>
          <p:nvPr/>
        </p:nvPicPr>
        <p:blipFill>
          <a:blip r:embed="rId3"/>
          <a:stretch>
            <a:fillRect/>
          </a:stretch>
        </p:blipFill>
        <p:spPr>
          <a:xfrm>
            <a:off x="6897530" y="2902607"/>
            <a:ext cx="1793948" cy="1801408"/>
          </a:xfrm>
          <a:prstGeom prst="rect">
            <a:avLst/>
          </a:prstGeom>
          <a:ln w="12700">
            <a:miter lim="400000"/>
          </a:ln>
        </p:spPr>
      </p:pic>
      <p:sp>
        <p:nvSpPr>
          <p:cNvPr id="127" name="Forschungszentrum Jülich"/>
          <p:cNvSpPr txBox="1"/>
          <p:nvPr/>
        </p:nvSpPr>
        <p:spPr>
          <a:xfrm>
            <a:off x="6375353" y="4704359"/>
            <a:ext cx="2838303" cy="406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defTabSz="457200">
              <a:spcBef>
                <a:spcPts val="1200"/>
              </a:spcBef>
              <a:defRPr>
                <a:solidFill>
                  <a:srgbClr val="53585F"/>
                </a:solidFill>
                <a:latin typeface="Palatino"/>
                <a:ea typeface="Palatino"/>
                <a:cs typeface="Palatino"/>
                <a:sym typeface="Palatino"/>
              </a:defRPr>
            </a:lvl1pPr>
          </a:lstStyle>
          <a:p>
            <a:r>
              <a:t>Forschungszentrum Jülich </a:t>
            </a:r>
          </a:p>
        </p:txBody>
      </p:sp>
      <p:pic>
        <p:nvPicPr>
          <p:cNvPr id="128" name="Image" descr="Image"/>
          <p:cNvPicPr>
            <a:picLocks noChangeAspect="1"/>
          </p:cNvPicPr>
          <p:nvPr/>
        </p:nvPicPr>
        <p:blipFill>
          <a:blip r:embed="rId4"/>
          <a:stretch>
            <a:fillRect/>
          </a:stretch>
        </p:blipFill>
        <p:spPr>
          <a:xfrm>
            <a:off x="129189" y="3057021"/>
            <a:ext cx="2639458" cy="1834663"/>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What is active matter?"/>
          <p:cNvSpPr txBox="1"/>
          <p:nvPr/>
        </p:nvSpPr>
        <p:spPr>
          <a:xfrm>
            <a:off x="89370" y="128413"/>
            <a:ext cx="8965260" cy="491555"/>
          </a:xfrm>
          <a:prstGeom prst="rect">
            <a:avLst/>
          </a:prstGeom>
          <a:solidFill>
            <a:srgbClr val="DCDEE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lnSpcReduction="10000"/>
          </a:bodyPr>
          <a:lstStyle>
            <a:lvl1pPr>
              <a:defRPr sz="2800">
                <a:solidFill>
                  <a:srgbClr val="102DFF"/>
                </a:solidFill>
                <a:latin typeface="Arial"/>
                <a:ea typeface="Arial"/>
                <a:cs typeface="Arial"/>
                <a:sym typeface="Arial"/>
              </a:defRPr>
            </a:lvl1pPr>
          </a:lstStyle>
          <a:p>
            <a:r>
              <a:t>What is active matter?</a:t>
            </a:r>
          </a:p>
        </p:txBody>
      </p:sp>
      <p:pic>
        <p:nvPicPr>
          <p:cNvPr id="131" name="school-of-fish.gif" descr="school-of-fish.gif"/>
          <p:cNvPicPr>
            <a:picLocks/>
          </p:cNvPicPr>
          <p:nvPr/>
        </p:nvPicPr>
        <p:blipFill>
          <a:blip r:embed="rId7"/>
          <a:stretch>
            <a:fillRect/>
          </a:stretch>
        </p:blipFill>
        <p:spPr>
          <a:xfrm>
            <a:off x="204790" y="857827"/>
            <a:ext cx="2919635" cy="1640835"/>
          </a:xfrm>
          <a:prstGeom prst="rect">
            <a:avLst/>
          </a:prstGeom>
        </p:spPr>
      </p:pic>
      <p:pic>
        <p:nvPicPr>
          <p:cNvPr id="132" name="birds.gif" descr="birds.gif"/>
          <p:cNvPicPr>
            <a:picLocks/>
          </p:cNvPicPr>
          <p:nvPr/>
        </p:nvPicPr>
        <p:blipFill>
          <a:blip r:embed="rId8"/>
          <a:stretch>
            <a:fillRect/>
          </a:stretch>
        </p:blipFill>
        <p:spPr>
          <a:xfrm>
            <a:off x="5321177" y="857827"/>
            <a:ext cx="2916137" cy="1640835"/>
          </a:xfrm>
          <a:prstGeom prst="rect">
            <a:avLst/>
          </a:prstGeom>
        </p:spPr>
      </p:pic>
      <p:pic>
        <p:nvPicPr>
          <p:cNvPr id="133" name="Squirming-bacteria.gif" descr="Squirming-bacteria.gif"/>
          <p:cNvPicPr>
            <a:picLocks/>
          </p:cNvPicPr>
          <p:nvPr/>
        </p:nvPicPr>
        <p:blipFill>
          <a:blip r:embed="rId9"/>
          <a:stretch>
            <a:fillRect/>
          </a:stretch>
        </p:blipFill>
        <p:spPr>
          <a:xfrm>
            <a:off x="152003" y="4463721"/>
            <a:ext cx="1897469" cy="1904498"/>
          </a:xfrm>
          <a:prstGeom prst="rect">
            <a:avLst/>
          </a:prstGeom>
        </p:spPr>
      </p:pic>
      <p:sp>
        <p:nvSpPr>
          <p:cNvPr id="134" name="Adv. Mater. 29, 1701328 (2017)"/>
          <p:cNvSpPr txBox="1"/>
          <p:nvPr/>
        </p:nvSpPr>
        <p:spPr>
          <a:xfrm>
            <a:off x="3283789" y="6446628"/>
            <a:ext cx="1891123" cy="2371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defTabSz="457200">
              <a:defRPr sz="1000">
                <a:solidFill>
                  <a:srgbClr val="53585F"/>
                </a:solidFill>
                <a:latin typeface="Arial"/>
                <a:ea typeface="Arial"/>
                <a:cs typeface="Arial"/>
                <a:sym typeface="Arial"/>
              </a:defRPr>
            </a:lvl1pPr>
          </a:lstStyle>
          <a:p>
            <a:r>
              <a:t>Adv. Mater. 29, 1701328 (2017)</a:t>
            </a:r>
          </a:p>
        </p:txBody>
      </p:sp>
      <p:pic>
        <p:nvPicPr>
          <p:cNvPr id="135" name="active-passive-trim.mov" descr="active-passive-trim.mov"/>
          <p:cNvPicPr>
            <a:picLocks/>
          </p:cNvPicPr>
          <p:nvPr>
            <a:videoFile r:link="rId2"/>
            <p:extLst>
              <p:ext uri="{DAA4B4D4-6D71-4841-9C94-3DE7FCFB9230}">
                <p14:media xmlns:p14="http://schemas.microsoft.com/office/powerpoint/2010/main" r:embed="rId1"/>
              </p:ext>
            </p:extLst>
          </p:nvPr>
        </p:nvPicPr>
        <p:blipFill>
          <a:blip r:embed="rId10"/>
          <a:stretch>
            <a:fillRect/>
          </a:stretch>
        </p:blipFill>
        <p:spPr>
          <a:xfrm>
            <a:off x="2742994" y="4471238"/>
            <a:ext cx="3228752" cy="1814756"/>
          </a:xfrm>
          <a:prstGeom prst="rect">
            <a:avLst/>
          </a:prstGeom>
        </p:spPr>
      </p:pic>
      <p:pic>
        <p:nvPicPr>
          <p:cNvPr id="136" name="sm02.mpg" descr="sm02.mpg"/>
          <p:cNvPicPr>
            <a:picLocks/>
          </p:cNvPicPr>
          <p:nvPr>
            <a:videoFile r:link="rId4"/>
            <p:extLst>
              <p:ext uri="{DAA4B4D4-6D71-4841-9C94-3DE7FCFB9230}">
                <p14:media xmlns:p14="http://schemas.microsoft.com/office/powerpoint/2010/main" r:embed="rId3"/>
              </p:ext>
            </p:extLst>
          </p:nvPr>
        </p:nvPicPr>
        <p:blipFill>
          <a:blip r:embed="rId11"/>
          <a:stretch>
            <a:fillRect/>
          </a:stretch>
        </p:blipFill>
        <p:spPr>
          <a:xfrm>
            <a:off x="6903367" y="4426367"/>
            <a:ext cx="2009141" cy="1904498"/>
          </a:xfrm>
          <a:prstGeom prst="rect">
            <a:avLst/>
          </a:prstGeom>
        </p:spPr>
      </p:pic>
      <p:sp>
        <p:nvSpPr>
          <p:cNvPr id="137" name="PNAS 107, 9541 (2010)"/>
          <p:cNvSpPr txBox="1"/>
          <p:nvPr/>
        </p:nvSpPr>
        <p:spPr>
          <a:xfrm>
            <a:off x="7176534" y="6446628"/>
            <a:ext cx="1462807" cy="2371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defTabSz="457200">
              <a:defRPr sz="1000">
                <a:solidFill>
                  <a:srgbClr val="53585F"/>
                </a:solidFill>
                <a:latin typeface="Arial"/>
                <a:ea typeface="Arial"/>
                <a:cs typeface="Arial"/>
                <a:sym typeface="Arial"/>
              </a:defRPr>
            </a:lvl1pPr>
          </a:lstStyle>
          <a:p>
            <a:r>
              <a:t>PNAS 107, 9541 (2010)</a:t>
            </a:r>
          </a:p>
        </p:txBody>
      </p:sp>
      <p:sp>
        <p:nvSpPr>
          <p:cNvPr id="138" name="School of fish"/>
          <p:cNvSpPr txBox="1"/>
          <p:nvPr/>
        </p:nvSpPr>
        <p:spPr>
          <a:xfrm>
            <a:off x="1708327" y="844221"/>
            <a:ext cx="1614361" cy="2989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584200">
              <a:defRPr sz="1400">
                <a:latin typeface="Arial"/>
                <a:ea typeface="Arial"/>
                <a:cs typeface="Arial"/>
                <a:sym typeface="Arial"/>
              </a:defRPr>
            </a:lvl1pPr>
          </a:lstStyle>
          <a:p>
            <a:r>
              <a:t>School of fish                                                   </a:t>
            </a:r>
          </a:p>
        </p:txBody>
      </p:sp>
      <p:sp>
        <p:nvSpPr>
          <p:cNvPr id="139" name="Flock of birds"/>
          <p:cNvSpPr txBox="1"/>
          <p:nvPr/>
        </p:nvSpPr>
        <p:spPr>
          <a:xfrm>
            <a:off x="5378524" y="844221"/>
            <a:ext cx="1220950" cy="2989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defTabSz="584200">
              <a:defRPr sz="1400">
                <a:latin typeface="Arial"/>
                <a:ea typeface="Arial"/>
                <a:cs typeface="Arial"/>
                <a:sym typeface="Arial"/>
              </a:defRPr>
            </a:lvl1pPr>
          </a:lstStyle>
          <a:p>
            <a:r>
              <a:t>Flock of birds </a:t>
            </a:r>
          </a:p>
        </p:txBody>
      </p:sp>
      <p:sp>
        <p:nvSpPr>
          <p:cNvPr id="140" name="Bacteria colony"/>
          <p:cNvSpPr txBox="1"/>
          <p:nvPr/>
        </p:nvSpPr>
        <p:spPr>
          <a:xfrm>
            <a:off x="183857" y="6415709"/>
            <a:ext cx="1329904" cy="2989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defTabSz="584200">
              <a:defRPr sz="1400">
                <a:latin typeface="Arial"/>
                <a:ea typeface="Arial"/>
                <a:cs typeface="Arial"/>
                <a:sym typeface="Arial"/>
              </a:defRPr>
            </a:lvl1pPr>
          </a:lstStyle>
          <a:p>
            <a:r>
              <a:t>Bacteria colony</a:t>
            </a:r>
          </a:p>
        </p:txBody>
      </p:sp>
      <p:grpSp>
        <p:nvGrpSpPr>
          <p:cNvPr id="148" name="Group"/>
          <p:cNvGrpSpPr/>
          <p:nvPr/>
        </p:nvGrpSpPr>
        <p:grpSpPr>
          <a:xfrm>
            <a:off x="3124425" y="1744753"/>
            <a:ext cx="2596338" cy="3480396"/>
            <a:chOff x="-93549" y="263583"/>
            <a:chExt cx="2596336" cy="3480394"/>
          </a:xfrm>
        </p:grpSpPr>
        <p:pic>
          <p:nvPicPr>
            <p:cNvPr id="141" name="Line Line" descr="Line Line"/>
            <p:cNvPicPr>
              <a:picLocks/>
            </p:cNvPicPr>
            <p:nvPr/>
          </p:nvPicPr>
          <p:blipFill>
            <a:blip r:embed="rId12"/>
            <a:stretch>
              <a:fillRect/>
            </a:stretch>
          </p:blipFill>
          <p:spPr>
            <a:xfrm rot="16200000">
              <a:off x="486119" y="1126890"/>
              <a:ext cx="1493334" cy="352234"/>
            </a:xfrm>
            <a:prstGeom prst="rect">
              <a:avLst/>
            </a:prstGeom>
            <a:effectLst/>
          </p:spPr>
        </p:pic>
        <p:pic>
          <p:nvPicPr>
            <p:cNvPr id="145" name="Difference in Physics Difference in Physics" descr="Difference in Physics Difference in Physics"/>
            <p:cNvPicPr>
              <a:picLocks/>
            </p:cNvPicPr>
            <p:nvPr/>
          </p:nvPicPr>
          <p:blipFill>
            <a:blip r:embed="rId13"/>
            <a:stretch>
              <a:fillRect/>
            </a:stretch>
          </p:blipFill>
          <p:spPr>
            <a:xfrm>
              <a:off x="-93549" y="2049674"/>
              <a:ext cx="2596333" cy="767683"/>
            </a:xfrm>
            <a:prstGeom prst="rect">
              <a:avLst/>
            </a:prstGeom>
            <a:effectLst>
              <a:outerShdw blurRad="38100" dist="23000" dir="5400000" rotWithShape="0">
                <a:srgbClr val="000000">
                  <a:alpha val="35000"/>
                </a:srgbClr>
              </a:outerShdw>
            </a:effectLst>
          </p:spPr>
        </p:pic>
        <p:sp>
          <p:nvSpPr>
            <p:cNvPr id="146" name="Meter scale…"/>
            <p:cNvSpPr/>
            <p:nvPr/>
          </p:nvSpPr>
          <p:spPr>
            <a:xfrm>
              <a:off x="1232786" y="263583"/>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p>
              <a:pPr algn="ctr">
                <a:defRPr sz="1500">
                  <a:latin typeface="Arial"/>
                  <a:ea typeface="Arial"/>
                  <a:cs typeface="Arial"/>
                  <a:sym typeface="Arial"/>
                </a:defRPr>
              </a:pPr>
              <a:r>
                <a:rPr dirty="0"/>
                <a:t>Meter scale</a:t>
              </a:r>
            </a:p>
            <a:p>
              <a:pPr algn="ctr">
                <a:defRPr sz="1500">
                  <a:latin typeface="Arial"/>
                  <a:ea typeface="Arial"/>
                  <a:cs typeface="Arial"/>
                  <a:sym typeface="Arial"/>
                </a:defRPr>
              </a:pPr>
              <a:r>
                <a:rPr dirty="0"/>
                <a:t>Inertial forces dominate</a:t>
              </a:r>
            </a:p>
          </p:txBody>
        </p:sp>
        <p:sp>
          <p:nvSpPr>
            <p:cNvPr id="147" name="Micro meter scale…"/>
            <p:cNvSpPr/>
            <p:nvPr/>
          </p:nvSpPr>
          <p:spPr>
            <a:xfrm>
              <a:off x="1093086" y="2473976"/>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p>
              <a:pPr algn="ctr">
                <a:defRPr sz="1500">
                  <a:latin typeface="Arial"/>
                  <a:ea typeface="Arial"/>
                  <a:cs typeface="Arial"/>
                  <a:sym typeface="Arial"/>
                </a:defRPr>
              </a:pPr>
              <a:r>
                <a:rPr dirty="0"/>
                <a:t>Micro meter scale</a:t>
              </a:r>
            </a:p>
            <a:p>
              <a:pPr algn="ctr">
                <a:defRPr sz="1500">
                  <a:latin typeface="Arial"/>
                  <a:ea typeface="Arial"/>
                  <a:cs typeface="Arial"/>
                  <a:sym typeface="Arial"/>
                </a:defRPr>
              </a:pPr>
              <a:r>
                <a:rPr dirty="0"/>
                <a:t>Viscous forces dominate</a:t>
              </a:r>
            </a:p>
          </p:txBody>
        </p:sp>
      </p:grpSp>
      <p:sp>
        <p:nvSpPr>
          <p:cNvPr id="149" name="Active matter: Particles are engines…"/>
          <p:cNvSpPr txBox="1"/>
          <p:nvPr/>
        </p:nvSpPr>
        <p:spPr>
          <a:xfrm>
            <a:off x="6363314" y="2873316"/>
            <a:ext cx="3611346" cy="11113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defTabSz="457200">
              <a:spcBef>
                <a:spcPts val="1200"/>
              </a:spcBef>
              <a:defRPr sz="1500">
                <a:solidFill>
                  <a:srgbClr val="53585F"/>
                </a:solidFill>
                <a:latin typeface="Arial"/>
                <a:ea typeface="Arial"/>
                <a:cs typeface="Arial"/>
                <a:sym typeface="Arial"/>
              </a:defRPr>
            </a:pPr>
            <a:r>
              <a:rPr b="1" dirty="0"/>
              <a:t>Active matter:</a:t>
            </a:r>
            <a:br>
              <a:rPr dirty="0"/>
            </a:br>
            <a:r>
              <a:rPr dirty="0"/>
              <a:t>Particles are </a:t>
            </a:r>
            <a:r>
              <a:rPr i="1" dirty="0"/>
              <a:t>engines</a:t>
            </a:r>
          </a:p>
          <a:p>
            <a:pPr defTabSz="457200">
              <a:spcBef>
                <a:spcPts val="1200"/>
              </a:spcBef>
              <a:defRPr sz="1500">
                <a:solidFill>
                  <a:srgbClr val="53585F"/>
                </a:solidFill>
                <a:latin typeface="Arial"/>
                <a:ea typeface="Arial"/>
                <a:cs typeface="Arial"/>
                <a:sym typeface="Arial"/>
              </a:defRPr>
            </a:pPr>
            <a:r>
              <a:rPr b="1" dirty="0"/>
              <a:t>Driven matter:</a:t>
            </a:r>
            <a:br>
              <a:rPr dirty="0"/>
            </a:br>
            <a:r>
              <a:rPr dirty="0"/>
              <a:t>Particles are </a:t>
            </a:r>
            <a:r>
              <a:rPr i="1" dirty="0"/>
              <a:t>passengers</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088" fill="hold"/>
                                        <p:tgtEl>
                                          <p:spTgt spid="135"/>
                                        </p:tgtEl>
                                      </p:cBhvr>
                                    </p:cmd>
                                  </p:childTnLst>
                                </p:cTn>
                              </p:par>
                            </p:childTnLst>
                          </p:cTn>
                        </p:par>
                        <p:par>
                          <p:cTn id="7" fill="hold">
                            <p:stCondLst>
                              <p:cond delay="33088"/>
                            </p:stCondLst>
                            <p:childTnLst>
                              <p:par>
                                <p:cTn id="8" presetID="1" presetClass="entr" presetSubtype="0" fill="hold" grpId="2" nodeType="afterEffect">
                                  <p:stCondLst>
                                    <p:cond delay="0"/>
                                  </p:stCondLst>
                                  <p:iterate>
                                    <p:tmAbs val="0"/>
                                  </p:iterate>
                                  <p:childTnLst>
                                    <p:set>
                                      <p:cBhvr>
                                        <p:cTn id="9" fill="hold"/>
                                        <p:tgtEl>
                                          <p:spTgt spid="136"/>
                                        </p:tgtEl>
                                        <p:attrNameLst>
                                          <p:attrName>style.visibility</p:attrName>
                                        </p:attrNameLst>
                                      </p:cBhvr>
                                      <p:to>
                                        <p:strVal val="visible"/>
                                      </p:to>
                                    </p:set>
                                  </p:childTnLst>
                                </p:cTn>
                              </p:par>
                            </p:childTnLst>
                          </p:cTn>
                        </p:par>
                        <p:par>
                          <p:cTn id="10" fill="hold">
                            <p:stCondLst>
                              <p:cond delay="33088"/>
                            </p:stCondLst>
                            <p:childTnLst>
                              <p:par>
                                <p:cTn id="11" presetID="1" presetClass="mediacall" presetSubtype="0" fill="hold" nodeType="afterEffect">
                                  <p:stCondLst>
                                    <p:cond delay="0"/>
                                  </p:stCondLst>
                                  <p:childTnLst>
                                    <p:cmd type="call" cmd="playFrom(0.0)">
                                      <p:cBhvr>
                                        <p:cTn id="12" dur="27761" fill="hold"/>
                                        <p:tgtEl>
                                          <p:spTgt spid="136"/>
                                        </p:tgtEl>
                                      </p:cBhvr>
                                    </p:cmd>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4" nodeType="clickEffect">
                                  <p:stCondLst>
                                    <p:cond delay="0"/>
                                  </p:stCondLst>
                                  <p:iterate>
                                    <p:tmAbs val="0"/>
                                  </p:iterate>
                                  <p:childTnLst>
                                    <p:set>
                                      <p:cBhvr>
                                        <p:cTn id="16" fill="hold"/>
                                        <p:tgtEl>
                                          <p:spTgt spid="14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5" nodeType="clickEffect">
                                  <p:stCondLst>
                                    <p:cond delay="0"/>
                                  </p:stCondLst>
                                  <p:iterate>
                                    <p:tmAbs val="0"/>
                                  </p:iterate>
                                  <p:childTnLst>
                                    <p:set>
                                      <p:cBhvr>
                                        <p:cTn id="20" fill="hold"/>
                                        <p:tgtEl>
                                          <p:spTgt spid="1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100000">
                <p:cTn id="21" fill="hold" display="0">
                  <p:stCondLst>
                    <p:cond delay="indefinite"/>
                  </p:stCondLst>
                </p:cTn>
                <p:tgtEl>
                  <p:spTgt spid="135"/>
                </p:tgtEl>
              </p:cMediaNode>
            </p:video>
            <p:seq concurrent="1" prevAc="none" nextAc="seek">
              <p:cTn id="22" restart="whenNotActive" fill="hold" evtFilter="cancelBubble" nodeType="interactiveSeq">
                <p:stCondLst>
                  <p:cond evt="onClick" delay="0">
                    <p:tgtEl>
                      <p:spTgt spid="135"/>
                    </p:tgtEl>
                  </p:cond>
                </p:stCondLst>
                <p:endSync evt="end" delay="0">
                  <p:rtn val="all"/>
                </p:endSync>
                <p:childTnLst>
                  <p:par>
                    <p:cTn id="23" fill="hold">
                      <p:stCondLst>
                        <p:cond delay="0"/>
                      </p:stCondLst>
                      <p:childTnLst>
                        <p:par>
                          <p:cTn id="24" fill="hold">
                            <p:stCondLst>
                              <p:cond delay="0"/>
                            </p:stCondLst>
                            <p:childTnLst>
                              <p:par>
                                <p:cTn id="25" presetID="2" presetClass="mediacall" presetSubtype="0" fill="hold" nodeType="clickEffect">
                                  <p:stCondLst>
                                    <p:cond delay="0"/>
                                  </p:stCondLst>
                                  <p:childTnLst>
                                    <p:cmd type="call" cmd="togglePause">
                                      <p:cBhvr>
                                        <p:cTn id="26" dur="1" fill="hold"/>
                                        <p:tgtEl>
                                          <p:spTgt spid="135"/>
                                        </p:tgtEl>
                                      </p:cBhvr>
                                    </p:cmd>
                                  </p:childTnLst>
                                </p:cTn>
                              </p:par>
                            </p:childTnLst>
                          </p:cTn>
                        </p:par>
                      </p:childTnLst>
                    </p:cTn>
                  </p:par>
                </p:childTnLst>
              </p:cTn>
              <p:nextCondLst>
                <p:cond evt="onClick" delay="0">
                  <p:tgtEl>
                    <p:spTgt spid="135"/>
                  </p:tgtEl>
                </p:cond>
              </p:nextCondLst>
            </p:seq>
            <p:video>
              <p:cMediaNode vol="100000">
                <p:cTn id="27" fill="hold" display="0">
                  <p:stCondLst>
                    <p:cond delay="indefinite"/>
                  </p:stCondLst>
                </p:cTn>
                <p:tgtEl>
                  <p:spTgt spid="136"/>
                </p:tgtEl>
              </p:cMediaNode>
            </p:video>
            <p:seq concurrent="1" prevAc="none" nextAc="seek">
              <p:cTn id="28" restart="whenNotActive" fill="hold" evtFilter="cancelBubble" nodeType="interactiveSeq">
                <p:stCondLst>
                  <p:cond evt="onClick" delay="0">
                    <p:tgtEl>
                      <p:spTgt spid="136"/>
                    </p:tgtEl>
                  </p:cond>
                </p:stCondLst>
                <p:endSync evt="end" delay="0">
                  <p:rtn val="all"/>
                </p:endSync>
                <p:childTnLst>
                  <p:par>
                    <p:cTn id="29" fill="hold">
                      <p:stCondLst>
                        <p:cond delay="0"/>
                      </p:stCondLst>
                      <p:childTnLst>
                        <p:par>
                          <p:cTn id="30" fill="hold">
                            <p:stCondLst>
                              <p:cond delay="0"/>
                            </p:stCondLst>
                            <p:childTnLst>
                              <p:par>
                                <p:cTn id="31" presetID="2" presetClass="mediacall" presetSubtype="0" fill="hold" nodeType="clickEffect">
                                  <p:stCondLst>
                                    <p:cond delay="0"/>
                                  </p:stCondLst>
                                  <p:childTnLst>
                                    <p:cmd type="call" cmd="togglePause">
                                      <p:cBhvr>
                                        <p:cTn id="32" dur="1" fill="hold"/>
                                        <p:tgtEl>
                                          <p:spTgt spid="136"/>
                                        </p:tgtEl>
                                      </p:cBhvr>
                                    </p:cmd>
                                  </p:childTnLst>
                                </p:cTn>
                              </p:par>
                            </p:childTnLst>
                          </p:cTn>
                        </p:par>
                      </p:childTnLst>
                    </p:cTn>
                  </p:par>
                </p:childTnLst>
              </p:cTn>
              <p:nextCondLst>
                <p:cond evt="onClick" delay="0">
                  <p:tgtEl>
                    <p:spTgt spid="136"/>
                  </p:tgtEl>
                </p:cond>
              </p:nextCondLst>
            </p:seq>
          </p:childTnLst>
        </p:cTn>
      </p:par>
    </p:tnLst>
    <p:bldLst>
      <p:bldP spid="136" grpId="2" animBg="1" advAuto="0"/>
      <p:bldP spid="148" grpId="4" animBg="1" advAuto="0"/>
      <p:bldP spid="149" grpId="5" animBg="1" advAuto="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 name="Image" descr="Image"/>
          <p:cNvPicPr>
            <a:picLocks noChangeAspect="1"/>
          </p:cNvPicPr>
          <p:nvPr/>
        </p:nvPicPr>
        <p:blipFill>
          <a:blip r:embed="rId6"/>
          <a:stretch>
            <a:fillRect/>
          </a:stretch>
        </p:blipFill>
        <p:spPr>
          <a:xfrm>
            <a:off x="2182090" y="532437"/>
            <a:ext cx="3025337" cy="2016891"/>
          </a:xfrm>
          <a:prstGeom prst="rect">
            <a:avLst/>
          </a:prstGeom>
          <a:ln w="12700">
            <a:miter lim="400000"/>
          </a:ln>
        </p:spPr>
      </p:pic>
      <p:sp>
        <p:nvSpPr>
          <p:cNvPr id="154" name="Active polymers and filaments"/>
          <p:cNvSpPr txBox="1"/>
          <p:nvPr/>
        </p:nvSpPr>
        <p:spPr>
          <a:xfrm>
            <a:off x="89370" y="128413"/>
            <a:ext cx="8965260" cy="491555"/>
          </a:xfrm>
          <a:prstGeom prst="rect">
            <a:avLst/>
          </a:prstGeom>
          <a:solidFill>
            <a:srgbClr val="DCDEE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lnSpcReduction="10000"/>
          </a:bodyPr>
          <a:lstStyle>
            <a:lvl1pPr>
              <a:defRPr sz="2800">
                <a:solidFill>
                  <a:srgbClr val="0433FF"/>
                </a:solidFill>
                <a:latin typeface="Arial"/>
                <a:ea typeface="Arial"/>
                <a:cs typeface="Arial"/>
                <a:sym typeface="Arial"/>
              </a:defRPr>
            </a:lvl1pPr>
          </a:lstStyle>
          <a:p>
            <a:r>
              <a:t>Active polymers and filaments</a:t>
            </a:r>
          </a:p>
        </p:txBody>
      </p:sp>
      <p:sp>
        <p:nvSpPr>
          <p:cNvPr id="155" name="Arrow"/>
          <p:cNvSpPr/>
          <p:nvPr/>
        </p:nvSpPr>
        <p:spPr>
          <a:xfrm>
            <a:off x="225020" y="2699972"/>
            <a:ext cx="8823150" cy="447079"/>
          </a:xfrm>
          <a:prstGeom prst="rightArrow">
            <a:avLst>
              <a:gd name="adj1" fmla="val 32000"/>
              <a:gd name="adj2" fmla="val 151792"/>
            </a:avLst>
          </a:prstGeom>
          <a:solidFill>
            <a:srgbClr val="FFFFFF"/>
          </a:solidFill>
          <a:ln w="38100">
            <a:solidFill>
              <a:srgbClr val="000000"/>
            </a:solidFill>
            <a:miter lim="400000"/>
          </a:ln>
        </p:spPr>
        <p:txBody>
          <a:bodyPr lIns="45719" rIns="45719" anchor="ctr"/>
          <a:lstStyle/>
          <a:p>
            <a:endParaRPr/>
          </a:p>
        </p:txBody>
      </p:sp>
      <p:grpSp>
        <p:nvGrpSpPr>
          <p:cNvPr id="158" name="Group"/>
          <p:cNvGrpSpPr/>
          <p:nvPr/>
        </p:nvGrpSpPr>
        <p:grpSpPr>
          <a:xfrm>
            <a:off x="208176" y="2556053"/>
            <a:ext cx="508290" cy="734917"/>
            <a:chOff x="0" y="0"/>
            <a:chExt cx="508288" cy="734916"/>
          </a:xfrm>
        </p:grpSpPr>
        <p:sp>
          <p:nvSpPr>
            <p:cNvPr id="156" name="Line"/>
            <p:cNvSpPr/>
            <p:nvPr/>
          </p:nvSpPr>
          <p:spPr>
            <a:xfrm flipH="1">
              <a:off x="312894" y="0"/>
              <a:ext cx="1" cy="564124"/>
            </a:xfrm>
            <a:prstGeom prst="line">
              <a:avLst/>
            </a:prstGeom>
            <a:noFill/>
            <a:ln w="25400" cap="flat">
              <a:solidFill>
                <a:srgbClr val="000000"/>
              </a:solidFill>
              <a:prstDash val="solid"/>
              <a:round/>
              <a:headEnd type="triangle" w="med" len="med"/>
              <a:tailEnd type="triangle" w="med" len="med"/>
            </a:ln>
            <a:effectLst/>
          </p:spPr>
          <p:txBody>
            <a:bodyPr wrap="square" lIns="0" tIns="0" rIns="0" bIns="0" numCol="1" anchor="t">
              <a:noAutofit/>
            </a:bodyPr>
            <a:lstStyle/>
            <a:p>
              <a:endParaRPr/>
            </a:p>
          </p:txBody>
        </p:sp>
        <p:pic>
          <p:nvPicPr>
            <p:cNvPr id="157" name="Image" descr="Image"/>
            <p:cNvPicPr>
              <a:picLocks noChangeAspect="1"/>
            </p:cNvPicPr>
            <p:nvPr/>
          </p:nvPicPr>
          <p:blipFill>
            <a:blip r:embed="rId7"/>
            <a:stretch>
              <a:fillRect/>
            </a:stretch>
          </p:blipFill>
          <p:spPr>
            <a:xfrm>
              <a:off x="0" y="519278"/>
              <a:ext cx="508289" cy="215639"/>
            </a:xfrm>
            <a:prstGeom prst="rect">
              <a:avLst/>
            </a:prstGeom>
            <a:ln w="12700" cap="flat">
              <a:noFill/>
              <a:miter lim="400000"/>
            </a:ln>
            <a:effectLst/>
          </p:spPr>
        </p:pic>
      </p:grpSp>
      <p:grpSp>
        <p:nvGrpSpPr>
          <p:cNvPr id="161" name="Group"/>
          <p:cNvGrpSpPr/>
          <p:nvPr/>
        </p:nvGrpSpPr>
        <p:grpSpPr>
          <a:xfrm>
            <a:off x="8159111" y="2543591"/>
            <a:ext cx="287518" cy="759842"/>
            <a:chOff x="0" y="0"/>
            <a:chExt cx="287516" cy="759841"/>
          </a:xfrm>
        </p:grpSpPr>
        <p:sp>
          <p:nvSpPr>
            <p:cNvPr id="159" name="Line"/>
            <p:cNvSpPr/>
            <p:nvPr/>
          </p:nvSpPr>
          <p:spPr>
            <a:xfrm flipH="1">
              <a:off x="143758" y="0"/>
              <a:ext cx="1" cy="564124"/>
            </a:xfrm>
            <a:prstGeom prst="line">
              <a:avLst/>
            </a:prstGeom>
            <a:noFill/>
            <a:ln w="25400" cap="flat">
              <a:solidFill>
                <a:srgbClr val="000000"/>
              </a:solidFill>
              <a:prstDash val="solid"/>
              <a:round/>
              <a:headEnd type="triangle" w="med" len="med"/>
              <a:tailEnd type="triangle" w="med" len="med"/>
            </a:ln>
            <a:effectLst/>
          </p:spPr>
          <p:txBody>
            <a:bodyPr wrap="square" lIns="0" tIns="0" rIns="0" bIns="0" numCol="1" anchor="t">
              <a:noAutofit/>
            </a:bodyPr>
            <a:lstStyle/>
            <a:p>
              <a:endParaRPr/>
            </a:p>
          </p:txBody>
        </p:sp>
        <p:pic>
          <p:nvPicPr>
            <p:cNvPr id="160" name="Image" descr="Image"/>
            <p:cNvPicPr>
              <a:picLocks noChangeAspect="1"/>
            </p:cNvPicPr>
            <p:nvPr/>
          </p:nvPicPr>
          <p:blipFill>
            <a:blip r:embed="rId8"/>
            <a:stretch>
              <a:fillRect/>
            </a:stretch>
          </p:blipFill>
          <p:spPr>
            <a:xfrm>
              <a:off x="0" y="544203"/>
              <a:ext cx="287517" cy="215639"/>
            </a:xfrm>
            <a:prstGeom prst="rect">
              <a:avLst/>
            </a:prstGeom>
            <a:ln w="12700" cap="flat">
              <a:noFill/>
              <a:miter lim="400000"/>
            </a:ln>
            <a:effectLst/>
          </p:spPr>
        </p:pic>
      </p:grpSp>
      <p:sp>
        <p:nvSpPr>
          <p:cNvPr id="162" name="Biological systems"/>
          <p:cNvSpPr txBox="1"/>
          <p:nvPr/>
        </p:nvSpPr>
        <p:spPr>
          <a:xfrm>
            <a:off x="7565357" y="1310438"/>
            <a:ext cx="1475026" cy="838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2200" b="1">
                <a:solidFill>
                  <a:srgbClr val="53585F"/>
                </a:solidFill>
                <a:latin typeface="Palatino"/>
                <a:ea typeface="Palatino"/>
                <a:cs typeface="Palatino"/>
                <a:sym typeface="Palatino"/>
              </a:defRPr>
            </a:lvl1pPr>
          </a:lstStyle>
          <a:p>
            <a:r>
              <a:t>Biological systems</a:t>
            </a:r>
          </a:p>
        </p:txBody>
      </p:sp>
      <p:sp>
        <p:nvSpPr>
          <p:cNvPr id="163" name="Bio-inspired…"/>
          <p:cNvSpPr txBox="1"/>
          <p:nvPr/>
        </p:nvSpPr>
        <p:spPr>
          <a:xfrm>
            <a:off x="7943378" y="3698385"/>
            <a:ext cx="1343478" cy="1206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defRPr sz="2200" b="1">
                <a:solidFill>
                  <a:srgbClr val="53585F"/>
                </a:solidFill>
                <a:latin typeface="Palatino"/>
                <a:ea typeface="Palatino"/>
                <a:cs typeface="Palatino"/>
                <a:sym typeface="Palatino"/>
              </a:defRPr>
            </a:pPr>
            <a:r>
              <a:t>Bio-inspired</a:t>
            </a:r>
          </a:p>
          <a:p>
            <a:pPr>
              <a:defRPr sz="2200" b="1">
                <a:solidFill>
                  <a:srgbClr val="53585F"/>
                </a:solidFill>
                <a:latin typeface="Palatino"/>
                <a:ea typeface="Palatino"/>
                <a:cs typeface="Palatino"/>
                <a:sym typeface="Palatino"/>
              </a:defRPr>
            </a:pPr>
            <a:r>
              <a:t>systems</a:t>
            </a:r>
          </a:p>
        </p:txBody>
      </p:sp>
      <p:pic>
        <p:nvPicPr>
          <p:cNvPr id="164" name="Image" descr="Image"/>
          <p:cNvPicPr>
            <a:picLocks noChangeAspect="1"/>
          </p:cNvPicPr>
          <p:nvPr/>
        </p:nvPicPr>
        <p:blipFill>
          <a:blip r:embed="rId9"/>
          <a:stretch>
            <a:fillRect/>
          </a:stretch>
        </p:blipFill>
        <p:spPr>
          <a:xfrm>
            <a:off x="182550" y="888464"/>
            <a:ext cx="1756172" cy="1304836"/>
          </a:xfrm>
          <a:prstGeom prst="rect">
            <a:avLst/>
          </a:prstGeom>
          <a:ln w="12700">
            <a:miter lim="400000"/>
          </a:ln>
        </p:spPr>
      </p:pic>
      <p:sp>
        <p:nvSpPr>
          <p:cNvPr id="165" name="Bacterium"/>
          <p:cNvSpPr txBox="1"/>
          <p:nvPr/>
        </p:nvSpPr>
        <p:spPr>
          <a:xfrm>
            <a:off x="120797" y="2239360"/>
            <a:ext cx="1477513" cy="469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2200" b="1">
                <a:solidFill>
                  <a:srgbClr val="53585F"/>
                </a:solidFill>
                <a:latin typeface="Palatino"/>
                <a:ea typeface="Palatino"/>
                <a:cs typeface="Palatino"/>
                <a:sym typeface="Palatino"/>
              </a:defRPr>
            </a:lvl1pPr>
          </a:lstStyle>
          <a:p>
            <a:r>
              <a:t>Bacterium</a:t>
            </a:r>
          </a:p>
        </p:txBody>
      </p:sp>
      <p:sp>
        <p:nvSpPr>
          <p:cNvPr id="166" name="Biopolymers"/>
          <p:cNvSpPr txBox="1"/>
          <p:nvPr/>
        </p:nvSpPr>
        <p:spPr>
          <a:xfrm>
            <a:off x="2502604" y="2244331"/>
            <a:ext cx="2704823" cy="469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2200" b="1">
                <a:solidFill>
                  <a:srgbClr val="53585F"/>
                </a:solidFill>
                <a:latin typeface="Palatino"/>
                <a:ea typeface="Palatino"/>
                <a:cs typeface="Palatino"/>
                <a:sym typeface="Palatino"/>
              </a:defRPr>
            </a:lvl1pPr>
          </a:lstStyle>
          <a:p>
            <a:r>
              <a:t>Biopolymers</a:t>
            </a:r>
          </a:p>
        </p:txBody>
      </p:sp>
      <p:pic>
        <p:nvPicPr>
          <p:cNvPr id="167" name="Image" descr="Image"/>
          <p:cNvPicPr>
            <a:picLocks noChangeAspect="1"/>
          </p:cNvPicPr>
          <p:nvPr/>
        </p:nvPicPr>
        <p:blipFill>
          <a:blip r:embed="rId10"/>
          <a:stretch>
            <a:fillRect/>
          </a:stretch>
        </p:blipFill>
        <p:spPr>
          <a:xfrm>
            <a:off x="5443015" y="1159883"/>
            <a:ext cx="1756172" cy="1139309"/>
          </a:xfrm>
          <a:prstGeom prst="rect">
            <a:avLst/>
          </a:prstGeom>
          <a:ln w="12700">
            <a:miter lim="400000"/>
          </a:ln>
        </p:spPr>
      </p:pic>
      <p:sp>
        <p:nvSpPr>
          <p:cNvPr id="168" name="Worms"/>
          <p:cNvSpPr txBox="1"/>
          <p:nvPr/>
        </p:nvSpPr>
        <p:spPr>
          <a:xfrm>
            <a:off x="6111720" y="2244331"/>
            <a:ext cx="1059789" cy="469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2200" b="1">
                <a:solidFill>
                  <a:srgbClr val="53585F"/>
                </a:solidFill>
                <a:latin typeface="Palatino"/>
                <a:ea typeface="Palatino"/>
                <a:cs typeface="Palatino"/>
                <a:sym typeface="Palatino"/>
              </a:defRPr>
            </a:lvl1pPr>
          </a:lstStyle>
          <a:p>
            <a:r>
              <a:t>Worms</a:t>
            </a:r>
          </a:p>
        </p:txBody>
      </p:sp>
      <p:pic>
        <p:nvPicPr>
          <p:cNvPr id="169" name="SI_Movie_5.mp4" descr="SI_Movie_5.mp4"/>
          <p:cNvPicPr>
            <a:picLocks/>
          </p:cNvPicPr>
          <p:nvPr>
            <a:videoFile r:link="rId2"/>
            <p:extLst>
              <p:ext uri="{DAA4B4D4-6D71-4841-9C94-3DE7FCFB9230}">
                <p14:media xmlns:p14="http://schemas.microsoft.com/office/powerpoint/2010/main" r:embed="rId1"/>
              </p:ext>
            </p:extLst>
          </p:nvPr>
        </p:nvPicPr>
        <p:blipFill>
          <a:blip r:embed="rId11"/>
          <a:stretch>
            <a:fillRect/>
          </a:stretch>
        </p:blipFill>
        <p:spPr>
          <a:xfrm>
            <a:off x="4387441" y="3297268"/>
            <a:ext cx="3585583" cy="2016891"/>
          </a:xfrm>
          <a:prstGeom prst="rect">
            <a:avLst/>
          </a:prstGeom>
          <a:ln w="12700">
            <a:miter lim="400000"/>
          </a:ln>
        </p:spPr>
      </p:pic>
      <p:pic>
        <p:nvPicPr>
          <p:cNvPr id="170" name="colloidal-caterpiller.m4v" descr="colloidal-caterpiller.m4v"/>
          <p:cNvPicPr>
            <a:picLocks/>
          </p:cNvPicPr>
          <p:nvPr>
            <a:videoFile r:link="rId4"/>
            <p:extLst>
              <p:ext uri="{DAA4B4D4-6D71-4841-9C94-3DE7FCFB9230}">
                <p14:media xmlns:p14="http://schemas.microsoft.com/office/powerpoint/2010/main" r:embed="rId3"/>
              </p:ext>
            </p:extLst>
          </p:nvPr>
        </p:nvPicPr>
        <p:blipFill>
          <a:blip r:embed="rId12"/>
          <a:stretch>
            <a:fillRect/>
          </a:stretch>
        </p:blipFill>
        <p:spPr>
          <a:xfrm>
            <a:off x="-128285" y="3787285"/>
            <a:ext cx="4284551" cy="514147"/>
          </a:xfrm>
          <a:prstGeom prst="rect">
            <a:avLst/>
          </a:prstGeom>
          <a:ln w="12700">
            <a:miter lim="400000"/>
          </a:ln>
        </p:spPr>
      </p:pic>
      <p:sp>
        <p:nvSpPr>
          <p:cNvPr id="171" name="Soft Matter, 2014, 10, 8813–8820"/>
          <p:cNvSpPr txBox="1"/>
          <p:nvPr/>
        </p:nvSpPr>
        <p:spPr>
          <a:xfrm>
            <a:off x="504612" y="4797746"/>
            <a:ext cx="3286907" cy="406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defTabSz="457200">
              <a:defRPr>
                <a:latin typeface="Palatino"/>
                <a:ea typeface="Palatino"/>
                <a:cs typeface="Palatino"/>
                <a:sym typeface="Palatino"/>
              </a:defRPr>
            </a:lvl1pPr>
          </a:lstStyle>
          <a:p>
            <a:r>
              <a:t>Soft Matter, 2014, 10, 8813–8820</a:t>
            </a:r>
          </a:p>
        </p:txBody>
      </p:sp>
      <p:sp>
        <p:nvSpPr>
          <p:cNvPr id="172" name="Phys. Rev. X, 2026, 16, 011003"/>
          <p:cNvSpPr txBox="1"/>
          <p:nvPr/>
        </p:nvSpPr>
        <p:spPr>
          <a:xfrm>
            <a:off x="5112349" y="5564015"/>
            <a:ext cx="3058531" cy="406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defTabSz="457200">
              <a:defRPr>
                <a:latin typeface="Palatino"/>
                <a:ea typeface="Palatino"/>
                <a:cs typeface="Palatino"/>
                <a:sym typeface="Palatino"/>
              </a:defRPr>
            </a:lvl1pPr>
          </a:lstStyle>
          <a:p>
            <a:r>
              <a:t>Phys. Rev. X, 2026, 16, 011003</a:t>
            </a:r>
          </a:p>
        </p:txBody>
      </p:sp>
      <p:sp>
        <p:nvSpPr>
          <p:cNvPr id="173" name="Elongated and flexible/semi-flexible…"/>
          <p:cNvSpPr txBox="1"/>
          <p:nvPr/>
        </p:nvSpPr>
        <p:spPr>
          <a:xfrm>
            <a:off x="271770" y="5888777"/>
            <a:ext cx="4827105" cy="838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marL="192881" indent="-192881">
              <a:buSzPct val="100000"/>
              <a:buFont typeface="Arial"/>
              <a:buChar char="•"/>
              <a:defRPr sz="2200">
                <a:latin typeface="Palatino"/>
                <a:ea typeface="Palatino"/>
                <a:cs typeface="Palatino"/>
                <a:sym typeface="Palatino"/>
              </a:defRPr>
            </a:pPr>
            <a:r>
              <a:t>Elongated and flexible/semi-flexible</a:t>
            </a:r>
          </a:p>
          <a:p>
            <a:pPr marL="192881" indent="-192881">
              <a:buSzPct val="100000"/>
              <a:buFont typeface="Arial"/>
              <a:buChar char="•"/>
              <a:defRPr sz="2200">
                <a:latin typeface="Palatino"/>
                <a:ea typeface="Palatino"/>
                <a:cs typeface="Palatino"/>
                <a:sym typeface="Palatino"/>
              </a:defRPr>
            </a:pPr>
            <a:r>
              <a:t>Self-propelled</a:t>
            </a:r>
          </a:p>
        </p:txBody>
      </p:sp>
      <p:sp>
        <p:nvSpPr>
          <p:cNvPr id="174" name="Colloidal caterpiller"/>
          <p:cNvSpPr txBox="1"/>
          <p:nvPr/>
        </p:nvSpPr>
        <p:spPr>
          <a:xfrm>
            <a:off x="635398" y="4354923"/>
            <a:ext cx="3025336" cy="469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2200" b="1">
                <a:solidFill>
                  <a:srgbClr val="53585F"/>
                </a:solidFill>
                <a:latin typeface="Palatino"/>
                <a:ea typeface="Palatino"/>
                <a:cs typeface="Palatino"/>
                <a:sym typeface="Palatino"/>
              </a:defRPr>
            </a:lvl1pPr>
          </a:lstStyle>
          <a:p>
            <a:r>
              <a:t>Colloidal caterpiller</a:t>
            </a:r>
          </a:p>
        </p:txBody>
      </p:sp>
      <p:sp>
        <p:nvSpPr>
          <p:cNvPr id="175" name="Robotic filament"/>
          <p:cNvSpPr txBox="1"/>
          <p:nvPr/>
        </p:nvSpPr>
        <p:spPr>
          <a:xfrm>
            <a:off x="4978104" y="5227056"/>
            <a:ext cx="2404257" cy="469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2200" b="1">
                <a:solidFill>
                  <a:srgbClr val="53585F"/>
                </a:solidFill>
                <a:latin typeface="Palatino"/>
                <a:ea typeface="Palatino"/>
                <a:cs typeface="Palatino"/>
                <a:sym typeface="Palatino"/>
              </a:defRPr>
            </a:lvl1pPr>
          </a:lstStyle>
          <a:p>
            <a:r>
              <a:t>Robotic filament</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639" fill="hold"/>
                                        <p:tgtEl>
                                          <p:spTgt spid="169"/>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6099" fill="hold"/>
                                        <p:tgtEl>
                                          <p:spTgt spid="17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11" fill="hold" display="0">
                  <p:stCondLst>
                    <p:cond delay="indefinite"/>
                  </p:stCondLst>
                </p:cTn>
                <p:tgtEl>
                  <p:spTgt spid="169"/>
                </p:tgtEl>
              </p:cMediaNode>
            </p:video>
            <p:seq concurrent="1" prevAc="none" nextAc="seek">
              <p:cTn id="12" restart="whenNotActive" fill="hold" evtFilter="cancelBubble" nodeType="interactiveSeq">
                <p:stCondLst>
                  <p:cond evt="onClick" delay="0">
                    <p:tgtEl>
                      <p:spTgt spid="169"/>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169"/>
                                        </p:tgtEl>
                                      </p:cBhvr>
                                    </p:cmd>
                                  </p:childTnLst>
                                </p:cTn>
                              </p:par>
                            </p:childTnLst>
                          </p:cTn>
                        </p:par>
                      </p:childTnLst>
                    </p:cTn>
                  </p:par>
                </p:childTnLst>
              </p:cTn>
              <p:nextCondLst>
                <p:cond evt="onClick" delay="0">
                  <p:tgtEl>
                    <p:spTgt spid="169"/>
                  </p:tgtEl>
                </p:cond>
              </p:nextCondLst>
            </p:seq>
            <p:video>
              <p:cMediaNode vol="100000">
                <p:cTn id="17" fill="hold" display="0">
                  <p:stCondLst>
                    <p:cond delay="indefinite"/>
                  </p:stCondLst>
                </p:cTn>
                <p:tgtEl>
                  <p:spTgt spid="170"/>
                </p:tgtEl>
              </p:cMediaNode>
            </p:video>
            <p:seq concurrent="1" prevAc="none" nextAc="seek">
              <p:cTn id="18" restart="whenNotActive" fill="hold" evtFilter="cancelBubble" nodeType="interactiveSeq">
                <p:stCondLst>
                  <p:cond evt="onClick" delay="0">
                    <p:tgtEl>
                      <p:spTgt spid="170"/>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170"/>
                                        </p:tgtEl>
                                      </p:cBhvr>
                                    </p:cmd>
                                  </p:childTnLst>
                                </p:cTn>
                              </p:par>
                            </p:childTnLst>
                          </p:cTn>
                        </p:par>
                      </p:childTnLst>
                    </p:cTn>
                  </p:par>
                </p:childTnLst>
              </p:cTn>
              <p:nextCondLst>
                <p:cond evt="onClick" delay="0">
                  <p:tgtEl>
                    <p:spTgt spid="170"/>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Phoretically active filaments"/>
          <p:cNvSpPr txBox="1"/>
          <p:nvPr/>
        </p:nvSpPr>
        <p:spPr>
          <a:xfrm>
            <a:off x="76199" y="155810"/>
            <a:ext cx="8991601" cy="486207"/>
          </a:xfrm>
          <a:prstGeom prst="rect">
            <a:avLst/>
          </a:prstGeom>
          <a:solidFill>
            <a:srgbClr val="DCDEE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defTabSz="457200">
              <a:defRPr sz="2800">
                <a:solidFill>
                  <a:srgbClr val="0433FF"/>
                </a:solidFill>
                <a:latin typeface="Arial"/>
                <a:ea typeface="Arial"/>
                <a:cs typeface="Arial"/>
                <a:sym typeface="Arial"/>
              </a:defRPr>
            </a:lvl1pPr>
          </a:lstStyle>
          <a:p>
            <a:r>
              <a:t>Phoretically active filaments</a:t>
            </a:r>
          </a:p>
        </p:txBody>
      </p:sp>
      <p:sp>
        <p:nvSpPr>
          <p:cNvPr id="178" name="New J. Phys. 20, 015002 (2018)"/>
          <p:cNvSpPr/>
          <p:nvPr/>
        </p:nvSpPr>
        <p:spPr>
          <a:xfrm>
            <a:off x="1203853" y="1838887"/>
            <a:ext cx="3171998" cy="421641"/>
          </a:xfrm>
          <a:prstGeom prst="rect">
            <a:avLst/>
          </a:prstGeom>
          <a:ln w="25400">
            <a:solidFill>
              <a:srgbClr val="85888D"/>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a:latin typeface="Palatino"/>
                <a:ea typeface="Palatino"/>
                <a:cs typeface="Palatino"/>
                <a:sym typeface="Palatino"/>
              </a:defRPr>
            </a:lvl1pPr>
          </a:lstStyle>
          <a:p>
            <a:r>
              <a:t>New J. Phys. 20, 015002 (2018)</a:t>
            </a:r>
          </a:p>
        </p:txBody>
      </p:sp>
      <p:pic>
        <p:nvPicPr>
          <p:cNvPr id="179" name="njpaa9b48movie1.mp4" descr="njpaa9b48movie1.mp4"/>
          <p:cNvPicPr>
            <a:picLocks/>
          </p:cNvPicPr>
          <p:nvPr>
            <a:videoFile r:link="rId2"/>
            <p:extLst>
              <p:ext uri="{DAA4B4D4-6D71-4841-9C94-3DE7FCFB9230}">
                <p14:media xmlns:p14="http://schemas.microsoft.com/office/powerpoint/2010/main" r:embed="rId1"/>
              </p:ext>
            </p:extLst>
          </p:nvPr>
        </p:nvPicPr>
        <p:blipFill>
          <a:blip r:embed="rId5"/>
          <a:stretch>
            <a:fillRect/>
          </a:stretch>
        </p:blipFill>
        <p:spPr>
          <a:xfrm>
            <a:off x="4548660" y="665331"/>
            <a:ext cx="3893560" cy="2768754"/>
          </a:xfrm>
          <a:prstGeom prst="rect">
            <a:avLst/>
          </a:prstGeom>
          <a:ln w="12700">
            <a:miter lim="400000"/>
          </a:ln>
        </p:spPr>
      </p:pic>
      <p:grpSp>
        <p:nvGrpSpPr>
          <p:cNvPr id="183" name="Group"/>
          <p:cNvGrpSpPr/>
          <p:nvPr/>
        </p:nvGrpSpPr>
        <p:grpSpPr>
          <a:xfrm>
            <a:off x="1100577" y="4075338"/>
            <a:ext cx="7626892" cy="2615748"/>
            <a:chOff x="0" y="0"/>
            <a:chExt cx="7626890" cy="2615747"/>
          </a:xfrm>
        </p:grpSpPr>
        <p:pic>
          <p:nvPicPr>
            <p:cNvPr id="180" name="Image" descr="Image"/>
            <p:cNvPicPr>
              <a:picLocks noChangeAspect="1"/>
            </p:cNvPicPr>
            <p:nvPr/>
          </p:nvPicPr>
          <p:blipFill>
            <a:blip r:embed="rId6"/>
            <a:stretch>
              <a:fillRect/>
            </a:stretch>
          </p:blipFill>
          <p:spPr>
            <a:xfrm>
              <a:off x="0" y="0"/>
              <a:ext cx="2790295" cy="2356535"/>
            </a:xfrm>
            <a:prstGeom prst="rect">
              <a:avLst/>
            </a:prstGeom>
            <a:ln w="12700" cap="flat">
              <a:noFill/>
              <a:miter lim="400000"/>
            </a:ln>
            <a:effectLst/>
          </p:spPr>
        </p:pic>
        <p:pic>
          <p:nvPicPr>
            <p:cNvPr id="181" name="Image" descr="Image"/>
            <p:cNvPicPr>
              <a:picLocks noChangeAspect="1"/>
            </p:cNvPicPr>
            <p:nvPr/>
          </p:nvPicPr>
          <p:blipFill>
            <a:blip r:embed="rId7"/>
            <a:stretch>
              <a:fillRect/>
            </a:stretch>
          </p:blipFill>
          <p:spPr>
            <a:xfrm>
              <a:off x="2866749" y="139415"/>
              <a:ext cx="3975241" cy="2077705"/>
            </a:xfrm>
            <a:prstGeom prst="rect">
              <a:avLst/>
            </a:prstGeom>
            <a:ln w="12700" cap="flat">
              <a:noFill/>
              <a:miter lim="400000"/>
            </a:ln>
            <a:effectLst/>
          </p:spPr>
        </p:pic>
        <p:sp>
          <p:nvSpPr>
            <p:cNvPr id="182" name="ACS Nano, 11, 10025 (2017)"/>
            <p:cNvSpPr/>
            <p:nvPr/>
          </p:nvSpPr>
          <p:spPr>
            <a:xfrm>
              <a:off x="4575241" y="2615747"/>
              <a:ext cx="3051650"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25400" cap="flat">
              <a:solidFill>
                <a:srgbClr val="85888D"/>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defTabSz="457200">
                <a:defRPr>
                  <a:latin typeface="Palatino"/>
                  <a:ea typeface="Palatino"/>
                  <a:cs typeface="Palatino"/>
                  <a:sym typeface="Palatino"/>
                </a:defRPr>
              </a:lvl1pPr>
            </a:lstStyle>
            <a:p>
              <a:r>
                <a:t>ACS Nano, 11, 10025 (2017)</a:t>
              </a:r>
            </a:p>
          </p:txBody>
        </p:sp>
      </p:gr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0"/>
                                  </p:stCondLst>
                                  <p:iterate>
                                    <p:tmAbs val="0"/>
                                  </p:iterate>
                                  <p:childTnLst>
                                    <p:set>
                                      <p:cBhvr>
                                        <p:cTn id="6" fill="hold"/>
                                        <p:tgtEl>
                                          <p:spTgt spid="179"/>
                                        </p:tgtEl>
                                        <p:attrNameLst>
                                          <p:attrName>style.visibility</p:attrName>
                                        </p:attrNameLst>
                                      </p:cBhvr>
                                      <p:to>
                                        <p:strVal val="visible"/>
                                      </p:to>
                                    </p:set>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20000" fill="hold"/>
                                        <p:tgtEl>
                                          <p:spTgt spid="179"/>
                                        </p:tgtEl>
                                      </p:cBhvr>
                                    </p:cmd>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3" nodeType="clickEffect">
                                  <p:stCondLst>
                                    <p:cond delay="0"/>
                                  </p:stCondLst>
                                  <p:iterate>
                                    <p:tmAbs val="0"/>
                                  </p:iterate>
                                  <p:childTnLst>
                                    <p:set>
                                      <p:cBhvr>
                                        <p:cTn id="13" fill="hold"/>
                                        <p:tgtEl>
                                          <p:spTgt spid="1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100000">
                <p:cTn id="14" fill="hold" display="0">
                  <p:stCondLst>
                    <p:cond delay="indefinite"/>
                  </p:stCondLst>
                </p:cTn>
                <p:tgtEl>
                  <p:spTgt spid="179"/>
                </p:tgtEl>
              </p:cMediaNode>
            </p:video>
            <p:seq concurrent="1" prevAc="none" nextAc="seek">
              <p:cTn id="15" restart="whenNotActive" fill="hold" evtFilter="cancelBubble" nodeType="interactiveSeq">
                <p:stCondLst>
                  <p:cond evt="onClick" delay="0">
                    <p:tgtEl>
                      <p:spTgt spid="179"/>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79"/>
                                        </p:tgtEl>
                                      </p:cBhvr>
                                    </p:cmd>
                                  </p:childTnLst>
                                </p:cTn>
                              </p:par>
                            </p:childTnLst>
                          </p:cTn>
                        </p:par>
                      </p:childTnLst>
                    </p:cTn>
                  </p:par>
                </p:childTnLst>
              </p:cTn>
              <p:nextCondLst>
                <p:cond evt="onClick" delay="0">
                  <p:tgtEl>
                    <p:spTgt spid="179"/>
                  </p:tgtEl>
                </p:cond>
              </p:nextCondLst>
            </p:seq>
          </p:childTnLst>
        </p:cTn>
      </p:par>
    </p:tnLst>
    <p:bldLst>
      <p:bldP spid="179" grpId="1" animBg="1" advAuto="0"/>
      <p:bldP spid="183" grpId="3" animBg="1" advAuto="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 name="Image" descr="Image"/>
          <p:cNvPicPr>
            <a:picLocks noChangeAspect="1"/>
          </p:cNvPicPr>
          <p:nvPr/>
        </p:nvPicPr>
        <p:blipFill>
          <a:blip r:embed="rId3"/>
          <a:stretch>
            <a:fillRect/>
          </a:stretch>
        </p:blipFill>
        <p:spPr>
          <a:xfrm>
            <a:off x="5544448" y="1218087"/>
            <a:ext cx="2822027" cy="1953711"/>
          </a:xfrm>
          <a:prstGeom prst="rect">
            <a:avLst/>
          </a:prstGeom>
          <a:ln w="12700">
            <a:miter lim="400000"/>
          </a:ln>
        </p:spPr>
      </p:pic>
      <p:pic>
        <p:nvPicPr>
          <p:cNvPr id="188" name="Image" descr="Image"/>
          <p:cNvPicPr>
            <a:picLocks noChangeAspect="1"/>
          </p:cNvPicPr>
          <p:nvPr/>
        </p:nvPicPr>
        <p:blipFill>
          <a:blip r:embed="rId4"/>
          <a:srcRect r="80573"/>
          <a:stretch>
            <a:fillRect/>
          </a:stretch>
        </p:blipFill>
        <p:spPr>
          <a:xfrm>
            <a:off x="5621542" y="4290067"/>
            <a:ext cx="702231" cy="2700372"/>
          </a:xfrm>
          <a:prstGeom prst="rect">
            <a:avLst/>
          </a:prstGeom>
          <a:ln w="12700">
            <a:miter lim="400000"/>
          </a:ln>
        </p:spPr>
      </p:pic>
      <p:pic>
        <p:nvPicPr>
          <p:cNvPr id="189" name="Image" descr="Image"/>
          <p:cNvPicPr>
            <a:picLocks noChangeAspect="1"/>
          </p:cNvPicPr>
          <p:nvPr/>
        </p:nvPicPr>
        <p:blipFill>
          <a:blip r:embed="rId5"/>
          <a:stretch>
            <a:fillRect/>
          </a:stretch>
        </p:blipFill>
        <p:spPr>
          <a:xfrm>
            <a:off x="1034662" y="1279791"/>
            <a:ext cx="2713494" cy="1888688"/>
          </a:xfrm>
          <a:prstGeom prst="rect">
            <a:avLst/>
          </a:prstGeom>
          <a:ln w="12700">
            <a:miter lim="400000"/>
          </a:ln>
        </p:spPr>
      </p:pic>
      <p:sp>
        <p:nvSpPr>
          <p:cNvPr id="190" name="Various active force profile along the filament"/>
          <p:cNvSpPr txBox="1"/>
          <p:nvPr/>
        </p:nvSpPr>
        <p:spPr>
          <a:xfrm>
            <a:off x="89370" y="128413"/>
            <a:ext cx="8965260" cy="491555"/>
          </a:xfrm>
          <a:prstGeom prst="rect">
            <a:avLst/>
          </a:prstGeom>
          <a:solidFill>
            <a:srgbClr val="DCDEE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lnSpcReduction="10000"/>
          </a:bodyPr>
          <a:lstStyle>
            <a:lvl1pPr>
              <a:defRPr sz="2800">
                <a:solidFill>
                  <a:srgbClr val="0433FF"/>
                </a:solidFill>
                <a:latin typeface="Arial"/>
                <a:ea typeface="Arial"/>
                <a:cs typeface="Arial"/>
                <a:sym typeface="Arial"/>
              </a:defRPr>
            </a:lvl1pPr>
          </a:lstStyle>
          <a:p>
            <a:r>
              <a:t>Various active force profile along the filament</a:t>
            </a:r>
          </a:p>
        </p:txBody>
      </p:sp>
      <p:sp>
        <p:nvSpPr>
          <p:cNvPr id="191" name="J. Chem. Phys.141, 044903 (2014)…"/>
          <p:cNvSpPr/>
          <p:nvPr/>
        </p:nvSpPr>
        <p:spPr>
          <a:xfrm>
            <a:off x="118884" y="3090516"/>
            <a:ext cx="3049093" cy="787401"/>
          </a:xfrm>
          <a:prstGeom prst="rect">
            <a:avLst/>
          </a:prstGeom>
          <a:ln w="25400">
            <a:solidFill>
              <a:srgbClr val="85888D"/>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defTabSz="457200">
              <a:lnSpc>
                <a:spcPts val="3400"/>
              </a:lnSpc>
              <a:spcBef>
                <a:spcPts val="1200"/>
              </a:spcBef>
              <a:defRPr sz="1600">
                <a:latin typeface="Palatino"/>
                <a:ea typeface="Palatino"/>
                <a:cs typeface="Palatino"/>
                <a:sym typeface="Palatino"/>
              </a:defRPr>
            </a:pPr>
            <a:r>
              <a:t>J. Chem. Phys.141, 044903 (2014)</a:t>
            </a:r>
          </a:p>
          <a:p>
            <a:pPr defTabSz="457200">
              <a:lnSpc>
                <a:spcPts val="3400"/>
              </a:lnSpc>
              <a:spcBef>
                <a:spcPts val="1200"/>
              </a:spcBef>
              <a:defRPr sz="1600">
                <a:latin typeface="Palatino"/>
                <a:ea typeface="Palatino"/>
                <a:cs typeface="Palatino"/>
                <a:sym typeface="Palatino"/>
              </a:defRPr>
            </a:pPr>
            <a:r>
              <a:t>PRE, 101, 030501 (2020)</a:t>
            </a:r>
          </a:p>
        </p:txBody>
      </p:sp>
      <p:sp>
        <p:nvSpPr>
          <p:cNvPr id="192" name="Active Brownian polymer (ABPO)"/>
          <p:cNvSpPr txBox="1"/>
          <p:nvPr/>
        </p:nvSpPr>
        <p:spPr>
          <a:xfrm>
            <a:off x="22073" y="686482"/>
            <a:ext cx="4347729" cy="469901"/>
          </a:xfrm>
          <a:prstGeom prst="rect">
            <a:avLst/>
          </a:prstGeom>
          <a:gradFill>
            <a:gsLst>
              <a:gs pos="0">
                <a:srgbClr val="FBFBFB"/>
              </a:gs>
              <a:gs pos="100000">
                <a:srgbClr val="BEBEBE"/>
              </a:gs>
            </a:gsLst>
            <a:lin ang="5400000"/>
          </a:grad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2200">
                <a:latin typeface="Palatino"/>
                <a:ea typeface="Palatino"/>
                <a:cs typeface="Palatino"/>
                <a:sym typeface="Palatino"/>
              </a:defRPr>
            </a:lvl1pPr>
          </a:lstStyle>
          <a:p>
            <a:r>
              <a:t>Active Brownian polymer (ABPO)</a:t>
            </a:r>
          </a:p>
        </p:txBody>
      </p:sp>
      <p:sp>
        <p:nvSpPr>
          <p:cNvPr id="193" name="Polar active filaments"/>
          <p:cNvSpPr txBox="1"/>
          <p:nvPr/>
        </p:nvSpPr>
        <p:spPr>
          <a:xfrm>
            <a:off x="5564203" y="686482"/>
            <a:ext cx="2782516" cy="469901"/>
          </a:xfrm>
          <a:prstGeom prst="rect">
            <a:avLst/>
          </a:prstGeom>
          <a:gradFill>
            <a:gsLst>
              <a:gs pos="0">
                <a:srgbClr val="FBFBFB"/>
              </a:gs>
              <a:gs pos="100000">
                <a:srgbClr val="BEBEBE"/>
              </a:gs>
            </a:gsLst>
            <a:lin ang="5400000"/>
          </a:grad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2200">
                <a:latin typeface="Palatino"/>
                <a:ea typeface="Palatino"/>
                <a:cs typeface="Palatino"/>
                <a:sym typeface="Palatino"/>
              </a:defRPr>
            </a:lvl1pPr>
          </a:lstStyle>
          <a:p>
            <a:r>
              <a:t>Polar active filaments</a:t>
            </a:r>
          </a:p>
        </p:txBody>
      </p:sp>
      <p:sp>
        <p:nvSpPr>
          <p:cNvPr id="194" name="PRL 121, 217802 (2018)"/>
          <p:cNvSpPr/>
          <p:nvPr/>
        </p:nvSpPr>
        <p:spPr>
          <a:xfrm>
            <a:off x="6320847" y="3090516"/>
            <a:ext cx="2174181" cy="381001"/>
          </a:xfrm>
          <a:prstGeom prst="rect">
            <a:avLst/>
          </a:prstGeom>
          <a:ln w="25400">
            <a:solidFill>
              <a:srgbClr val="85888D"/>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defTabSz="457200">
              <a:lnSpc>
                <a:spcPts val="3400"/>
              </a:lnSpc>
              <a:spcBef>
                <a:spcPts val="1200"/>
              </a:spcBef>
              <a:defRPr sz="1600">
                <a:latin typeface="Palatino"/>
                <a:ea typeface="Palatino"/>
                <a:cs typeface="Palatino"/>
                <a:sym typeface="Palatino"/>
              </a:defRPr>
            </a:lvl1pPr>
          </a:lstStyle>
          <a:p>
            <a:r>
              <a:t>PRL 121, 217802 (2018)</a:t>
            </a:r>
          </a:p>
        </p:txBody>
      </p:sp>
      <p:sp>
        <p:nvSpPr>
          <p:cNvPr id="195" name="Soft Matter, 18, 2928 (2022)"/>
          <p:cNvSpPr/>
          <p:nvPr/>
        </p:nvSpPr>
        <p:spPr>
          <a:xfrm>
            <a:off x="6507730" y="5449735"/>
            <a:ext cx="2536330" cy="381001"/>
          </a:xfrm>
          <a:prstGeom prst="rect">
            <a:avLst/>
          </a:prstGeom>
          <a:ln w="25400">
            <a:solidFill>
              <a:srgbClr val="85888D"/>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defTabSz="457200">
              <a:lnSpc>
                <a:spcPts val="3400"/>
              </a:lnSpc>
              <a:spcBef>
                <a:spcPts val="1200"/>
              </a:spcBef>
              <a:defRPr sz="1600">
                <a:latin typeface="Palatino"/>
                <a:ea typeface="Palatino"/>
                <a:cs typeface="Palatino"/>
                <a:sym typeface="Palatino"/>
              </a:defRPr>
            </a:lvl1pPr>
          </a:lstStyle>
          <a:p>
            <a:r>
              <a:t>Soft Matter, 18, 2928 (2022)</a:t>
            </a:r>
          </a:p>
        </p:txBody>
      </p:sp>
      <p:sp>
        <p:nvSpPr>
          <p:cNvPr id="196" name="Transversally propelling polymer"/>
          <p:cNvSpPr txBox="1"/>
          <p:nvPr/>
        </p:nvSpPr>
        <p:spPr>
          <a:xfrm>
            <a:off x="4831938" y="3769917"/>
            <a:ext cx="4247047" cy="469901"/>
          </a:xfrm>
          <a:prstGeom prst="rect">
            <a:avLst/>
          </a:prstGeom>
          <a:gradFill>
            <a:gsLst>
              <a:gs pos="0">
                <a:srgbClr val="FBFBFB"/>
              </a:gs>
              <a:gs pos="100000">
                <a:srgbClr val="BEBEBE"/>
              </a:gs>
            </a:gsLst>
            <a:lin ang="5400000"/>
          </a:grad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2200">
                <a:latin typeface="Palatino"/>
                <a:ea typeface="Palatino"/>
                <a:cs typeface="Palatino"/>
                <a:sym typeface="Palatino"/>
              </a:defRPr>
            </a:lvl1pPr>
          </a:lstStyle>
          <a:p>
            <a:r>
              <a:t>Transversally propelling polymer</a:t>
            </a:r>
          </a:p>
        </p:txBody>
      </p:sp>
      <p:sp>
        <p:nvSpPr>
          <p:cNvPr id="197" name="Alignment activity"/>
          <p:cNvSpPr txBox="1"/>
          <p:nvPr/>
        </p:nvSpPr>
        <p:spPr>
          <a:xfrm>
            <a:off x="993661" y="4501761"/>
            <a:ext cx="2438178" cy="469901"/>
          </a:xfrm>
          <a:prstGeom prst="rect">
            <a:avLst/>
          </a:prstGeom>
          <a:gradFill>
            <a:gsLst>
              <a:gs pos="0">
                <a:srgbClr val="FBFBFB"/>
              </a:gs>
              <a:gs pos="100000">
                <a:srgbClr val="BEBEBE"/>
              </a:gs>
            </a:gsLst>
            <a:lin ang="5400000"/>
          </a:grad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2200">
                <a:latin typeface="Palatino"/>
                <a:ea typeface="Palatino"/>
                <a:cs typeface="Palatino"/>
                <a:sym typeface="Palatino"/>
              </a:defRPr>
            </a:lvl1pPr>
          </a:lstStyle>
          <a:p>
            <a:r>
              <a:t>Alignment activity</a:t>
            </a:r>
          </a:p>
        </p:txBody>
      </p:sp>
      <p:pic>
        <p:nvPicPr>
          <p:cNvPr id="198" name="Image" descr="Image"/>
          <p:cNvPicPr>
            <a:picLocks noChangeAspect="1"/>
          </p:cNvPicPr>
          <p:nvPr/>
        </p:nvPicPr>
        <p:blipFill>
          <a:blip r:embed="rId6"/>
          <a:srcRect l="12523" r="9773" b="66902"/>
          <a:stretch>
            <a:fillRect/>
          </a:stretch>
        </p:blipFill>
        <p:spPr>
          <a:xfrm>
            <a:off x="177699" y="5038176"/>
            <a:ext cx="3908637" cy="1204067"/>
          </a:xfrm>
          <a:prstGeom prst="rect">
            <a:avLst/>
          </a:prstGeom>
          <a:ln w="12700">
            <a:miter lim="400000"/>
          </a:ln>
        </p:spPr>
      </p:pic>
      <p:sp>
        <p:nvSpPr>
          <p:cNvPr id="199" name="Soft Matter,  18, 1978 (2022)"/>
          <p:cNvSpPr/>
          <p:nvPr/>
        </p:nvSpPr>
        <p:spPr>
          <a:xfrm>
            <a:off x="851890" y="6361165"/>
            <a:ext cx="2688095" cy="381001"/>
          </a:xfrm>
          <a:prstGeom prst="rect">
            <a:avLst/>
          </a:prstGeom>
          <a:ln w="25400">
            <a:solidFill>
              <a:srgbClr val="85888D"/>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7200">
              <a:defRPr sz="1600">
                <a:latin typeface="Palatino"/>
                <a:ea typeface="Palatino"/>
                <a:cs typeface="Palatino"/>
                <a:sym typeface="Palatino"/>
              </a:defRPr>
            </a:lvl1pPr>
          </a:lstStyle>
          <a:p>
            <a:r>
              <a:t>Soft Matter,  18, 1978 (2022)</a:t>
            </a:r>
          </a:p>
        </p:txBody>
      </p:sp>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Rectangle"/>
          <p:cNvSpPr txBox="1"/>
          <p:nvPr/>
        </p:nvSpPr>
        <p:spPr>
          <a:xfrm>
            <a:off x="89370" y="128413"/>
            <a:ext cx="8965260" cy="491555"/>
          </a:xfrm>
          <a:prstGeom prst="rect">
            <a:avLst/>
          </a:prstGeom>
          <a:solidFill>
            <a:srgbClr val="DCDEE0"/>
          </a:solidFill>
          <a:ln w="12700">
            <a:miter lim="400000"/>
          </a:ln>
        </p:spPr>
        <p:txBody>
          <a:bodyPr lIns="45719" rIns="45719" anchor="ctr">
            <a:normAutofit/>
          </a:bodyPr>
          <a:lstStyle/>
          <a:p>
            <a:pPr>
              <a:defRPr sz="2400">
                <a:solidFill>
                  <a:srgbClr val="0433FF"/>
                </a:solidFill>
                <a:latin typeface="Arial"/>
                <a:ea typeface="Arial"/>
                <a:cs typeface="Arial"/>
                <a:sym typeface="Arial"/>
              </a:defRPr>
            </a:pPr>
            <a:endParaRPr/>
          </a:p>
        </p:txBody>
      </p:sp>
      <p:sp>
        <p:nvSpPr>
          <p:cNvPr id="204" name="Phoretic active flexible polymer"/>
          <p:cNvSpPr txBox="1"/>
          <p:nvPr/>
        </p:nvSpPr>
        <p:spPr>
          <a:xfrm>
            <a:off x="137576" y="126007"/>
            <a:ext cx="5114578" cy="4963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defTabSz="457200">
              <a:lnSpc>
                <a:spcPts val="5500"/>
              </a:lnSpc>
              <a:spcBef>
                <a:spcPts val="1200"/>
              </a:spcBef>
              <a:defRPr sz="2800">
                <a:solidFill>
                  <a:srgbClr val="0433FF"/>
                </a:solidFill>
                <a:latin typeface="Arial"/>
                <a:ea typeface="Arial"/>
                <a:cs typeface="Arial"/>
                <a:sym typeface="Arial"/>
              </a:defRPr>
            </a:lvl1pPr>
          </a:lstStyle>
          <a:p>
            <a:r>
              <a:t>Phoretic active flexible polymer </a:t>
            </a:r>
          </a:p>
        </p:txBody>
      </p:sp>
      <p:sp>
        <p:nvSpPr>
          <p:cNvPr id="205" name="Active force due to diffusiophoresis"/>
          <p:cNvSpPr txBox="1"/>
          <p:nvPr/>
        </p:nvSpPr>
        <p:spPr>
          <a:xfrm>
            <a:off x="45854" y="5403006"/>
            <a:ext cx="4851228" cy="469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7200">
              <a:defRPr sz="2200">
                <a:latin typeface="Palatino"/>
                <a:ea typeface="Palatino"/>
                <a:cs typeface="Palatino"/>
                <a:sym typeface="Palatino"/>
              </a:defRPr>
            </a:lvl1pPr>
          </a:lstStyle>
          <a:p>
            <a:r>
              <a:t>Active force due to diffusiophoresis</a:t>
            </a:r>
          </a:p>
        </p:txBody>
      </p:sp>
      <p:pic>
        <p:nvPicPr>
          <p:cNvPr id="206" name="Image" descr="Image"/>
          <p:cNvPicPr>
            <a:picLocks noChangeAspect="1"/>
          </p:cNvPicPr>
          <p:nvPr/>
        </p:nvPicPr>
        <p:blipFill>
          <a:blip r:embed="rId2"/>
          <a:stretch>
            <a:fillRect/>
          </a:stretch>
        </p:blipFill>
        <p:spPr>
          <a:xfrm>
            <a:off x="2072689" y="6085749"/>
            <a:ext cx="1476092" cy="508751"/>
          </a:xfrm>
          <a:prstGeom prst="rect">
            <a:avLst/>
          </a:prstGeom>
          <a:ln w="12700">
            <a:miter lim="400000"/>
          </a:ln>
        </p:spPr>
      </p:pic>
      <p:sp>
        <p:nvSpPr>
          <p:cNvPr id="207" name="S : Chemically Active (Source)…"/>
          <p:cNvSpPr txBox="1"/>
          <p:nvPr/>
        </p:nvSpPr>
        <p:spPr>
          <a:xfrm>
            <a:off x="240782" y="3391173"/>
            <a:ext cx="4461372" cy="1206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defTabSz="457200">
              <a:defRPr sz="2200">
                <a:latin typeface="Palatino"/>
                <a:ea typeface="Palatino"/>
                <a:cs typeface="Palatino"/>
                <a:sym typeface="Palatino"/>
              </a:defRPr>
            </a:pPr>
            <a:r>
              <a:t>S : Chemically Active (Source)</a:t>
            </a:r>
          </a:p>
          <a:p>
            <a:pPr defTabSz="457200">
              <a:defRPr sz="2200">
                <a:latin typeface="Palatino"/>
                <a:ea typeface="Palatino"/>
                <a:cs typeface="Palatino"/>
                <a:sym typeface="Palatino"/>
              </a:defRPr>
            </a:pPr>
            <a:r>
              <a:t>P : Chemically passive (Phoretic)</a:t>
            </a:r>
          </a:p>
          <a:p>
            <a:pPr defTabSz="457200">
              <a:defRPr sz="2200">
                <a:latin typeface="Palatino"/>
                <a:ea typeface="Palatino"/>
                <a:cs typeface="Palatino"/>
                <a:sym typeface="Palatino"/>
              </a:defRPr>
            </a:pPr>
            <a:r>
              <a:t>L : Linker (inactive)</a:t>
            </a:r>
          </a:p>
        </p:txBody>
      </p:sp>
      <p:grpSp>
        <p:nvGrpSpPr>
          <p:cNvPr id="211" name="Group"/>
          <p:cNvGrpSpPr/>
          <p:nvPr/>
        </p:nvGrpSpPr>
        <p:grpSpPr>
          <a:xfrm>
            <a:off x="207907" y="795801"/>
            <a:ext cx="5470884" cy="2648405"/>
            <a:chOff x="0" y="0"/>
            <a:chExt cx="5470883" cy="2648403"/>
          </a:xfrm>
        </p:grpSpPr>
        <p:pic>
          <p:nvPicPr>
            <p:cNvPr id="208" name="Image" descr="Image"/>
            <p:cNvPicPr>
              <a:picLocks noChangeAspect="1"/>
            </p:cNvPicPr>
            <p:nvPr/>
          </p:nvPicPr>
          <p:blipFill>
            <a:blip r:embed="rId3"/>
            <a:srcRect/>
            <a:stretch>
              <a:fillRect/>
            </a:stretch>
          </p:blipFill>
          <p:spPr>
            <a:xfrm>
              <a:off x="0" y="0"/>
              <a:ext cx="5470884" cy="2512758"/>
            </a:xfrm>
            <a:prstGeom prst="rect">
              <a:avLst/>
            </a:prstGeom>
            <a:ln w="12700" cap="flat">
              <a:noFill/>
              <a:miter lim="400000"/>
            </a:ln>
            <a:effectLst/>
          </p:spPr>
        </p:pic>
        <p:sp>
          <p:nvSpPr>
            <p:cNvPr id="209" name="S"/>
            <p:cNvSpPr txBox="1"/>
            <p:nvPr/>
          </p:nvSpPr>
          <p:spPr>
            <a:xfrm>
              <a:off x="284786" y="2127703"/>
              <a:ext cx="403741" cy="4953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defRPr sz="2500"/>
              </a:lvl1pPr>
            </a:lstStyle>
            <a:p>
              <a:r>
                <a:t>S  </a:t>
              </a:r>
            </a:p>
          </p:txBody>
        </p:sp>
        <p:sp>
          <p:nvSpPr>
            <p:cNvPr id="210" name="P"/>
            <p:cNvSpPr txBox="1"/>
            <p:nvPr/>
          </p:nvSpPr>
          <p:spPr>
            <a:xfrm>
              <a:off x="1266089" y="2102303"/>
              <a:ext cx="374132" cy="5461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2800"/>
              </a:lvl1pPr>
            </a:lstStyle>
            <a:p>
              <a:r>
                <a:t>P  </a:t>
              </a:r>
            </a:p>
          </p:txBody>
        </p:sp>
      </p:grpSp>
      <p:grpSp>
        <p:nvGrpSpPr>
          <p:cNvPr id="217" name="Group"/>
          <p:cNvGrpSpPr/>
          <p:nvPr/>
        </p:nvGrpSpPr>
        <p:grpSpPr>
          <a:xfrm>
            <a:off x="5800307" y="751233"/>
            <a:ext cx="3225146" cy="6031634"/>
            <a:chOff x="0" y="0"/>
            <a:chExt cx="3225145" cy="6031632"/>
          </a:xfrm>
        </p:grpSpPr>
        <p:pic>
          <p:nvPicPr>
            <p:cNvPr id="212" name="Image" descr="Image"/>
            <p:cNvPicPr>
              <a:picLocks noChangeAspect="1"/>
            </p:cNvPicPr>
            <p:nvPr/>
          </p:nvPicPr>
          <p:blipFill>
            <a:blip r:embed="rId4"/>
            <a:srcRect l="58943" t="583" r="2478" b="583"/>
            <a:stretch>
              <a:fillRect/>
            </a:stretch>
          </p:blipFill>
          <p:spPr>
            <a:xfrm>
              <a:off x="0" y="0"/>
              <a:ext cx="3225146" cy="6031633"/>
            </a:xfrm>
            <a:prstGeom prst="rect">
              <a:avLst/>
            </a:prstGeom>
            <a:ln w="25400" cap="flat">
              <a:solidFill>
                <a:srgbClr val="000000"/>
              </a:solidFill>
              <a:prstDash val="solid"/>
              <a:miter lim="400000"/>
            </a:ln>
            <a:effectLst/>
          </p:spPr>
        </p:pic>
        <p:sp>
          <p:nvSpPr>
            <p:cNvPr id="213" name="Oval"/>
            <p:cNvSpPr/>
            <p:nvPr/>
          </p:nvSpPr>
          <p:spPr>
            <a:xfrm>
              <a:off x="1352332" y="1212123"/>
              <a:ext cx="365960" cy="338694"/>
            </a:xfrm>
            <a:prstGeom prst="ellipse">
              <a:avLst/>
            </a:prstGeom>
            <a:solidFill>
              <a:srgbClr val="FFFFFF"/>
            </a:solidFill>
            <a:ln w="12700" cap="flat">
              <a:noFill/>
              <a:miter lim="400000"/>
            </a:ln>
            <a:effectLst>
              <a:outerShdw blurRad="38100" dist="23000" dir="5400000" rotWithShape="0">
                <a:srgbClr val="000000">
                  <a:alpha val="35000"/>
                </a:srgbClr>
              </a:outerShdw>
            </a:effectLst>
          </p:spPr>
          <p:txBody>
            <a:bodyPr wrap="square" lIns="45719" tIns="45719" rIns="45719" bIns="45719" numCol="1" anchor="ctr">
              <a:noAutofit/>
            </a:bodyPr>
            <a:lstStyle/>
            <a:p>
              <a:endParaRPr/>
            </a:p>
          </p:txBody>
        </p:sp>
        <p:sp>
          <p:nvSpPr>
            <p:cNvPr id="214" name="Oval"/>
            <p:cNvSpPr/>
            <p:nvPr/>
          </p:nvSpPr>
          <p:spPr>
            <a:xfrm>
              <a:off x="951013" y="1212123"/>
              <a:ext cx="365959" cy="338694"/>
            </a:xfrm>
            <a:prstGeom prst="ellipse">
              <a:avLst/>
            </a:prstGeom>
            <a:solidFill>
              <a:srgbClr val="FFFFFF"/>
            </a:solidFill>
            <a:ln w="12700" cap="flat">
              <a:noFill/>
              <a:miter lim="400000"/>
            </a:ln>
            <a:effectLst>
              <a:outerShdw blurRad="38100" dist="23000" dir="5400000" rotWithShape="0">
                <a:srgbClr val="000000">
                  <a:alpha val="35000"/>
                </a:srgbClr>
              </a:outerShdw>
            </a:effectLst>
          </p:spPr>
          <p:txBody>
            <a:bodyPr wrap="square" lIns="45719" tIns="45719" rIns="45719" bIns="45719" numCol="1" anchor="ctr">
              <a:noAutofit/>
            </a:bodyPr>
            <a:lstStyle/>
            <a:p>
              <a:endParaRPr/>
            </a:p>
          </p:txBody>
        </p:sp>
        <p:sp>
          <p:nvSpPr>
            <p:cNvPr id="215" name="S"/>
            <p:cNvSpPr txBox="1"/>
            <p:nvPr/>
          </p:nvSpPr>
          <p:spPr>
            <a:xfrm>
              <a:off x="1020970" y="1216370"/>
              <a:ext cx="226044" cy="3302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500"/>
              </a:lvl1pPr>
            </a:lstStyle>
            <a:p>
              <a:r>
                <a:t>S</a:t>
              </a:r>
            </a:p>
          </p:txBody>
        </p:sp>
        <p:sp>
          <p:nvSpPr>
            <p:cNvPr id="216" name="P"/>
            <p:cNvSpPr txBox="1"/>
            <p:nvPr/>
          </p:nvSpPr>
          <p:spPr>
            <a:xfrm>
              <a:off x="1434990" y="1216370"/>
              <a:ext cx="226044" cy="3302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1500"/>
              </a:lvl1pPr>
            </a:lstStyle>
            <a:p>
              <a:r>
                <a:t>P</a:t>
              </a:r>
            </a:p>
          </p:txBody>
        </p:sp>
      </p:gr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4" presetClass="entr" presetSubtype="32" fill="hold" grpId="1" nodeType="clickEffect">
                                  <p:stCondLst>
                                    <p:cond delay="0"/>
                                  </p:stCondLst>
                                  <p:iterate>
                                    <p:tmAbs val="0"/>
                                  </p:iterate>
                                  <p:childTnLst>
                                    <p:set>
                                      <p:cBhvr>
                                        <p:cTn id="6" fill="hold"/>
                                        <p:tgtEl>
                                          <p:spTgt spid="205"/>
                                        </p:tgtEl>
                                        <p:attrNameLst>
                                          <p:attrName>style.visibility</p:attrName>
                                        </p:attrNameLst>
                                      </p:cBhvr>
                                      <p:to>
                                        <p:strVal val="visible"/>
                                      </p:to>
                                    </p:set>
                                    <p:animEffect transition="in" filter="box(out)">
                                      <p:cBhvr>
                                        <p:cTn id="7" dur="1000"/>
                                        <p:tgtEl>
                                          <p:spTgt spid="205"/>
                                        </p:tgtEl>
                                      </p:cBhvr>
                                    </p:animEffect>
                                  </p:childTnLst>
                                </p:cTn>
                              </p:par>
                            </p:childTnLst>
                          </p:cTn>
                        </p:par>
                        <p:par>
                          <p:cTn id="8" fill="hold">
                            <p:stCondLst>
                              <p:cond delay="1000"/>
                            </p:stCondLst>
                            <p:childTnLst>
                              <p:par>
                                <p:cTn id="9" presetID="4" presetClass="entr" presetSubtype="32" fill="hold" grpId="2" nodeType="afterEffect">
                                  <p:stCondLst>
                                    <p:cond delay="0"/>
                                  </p:stCondLst>
                                  <p:iterate>
                                    <p:tmAbs val="0"/>
                                  </p:iterate>
                                  <p:childTnLst>
                                    <p:set>
                                      <p:cBhvr>
                                        <p:cTn id="10" fill="hold"/>
                                        <p:tgtEl>
                                          <p:spTgt spid="206"/>
                                        </p:tgtEl>
                                        <p:attrNameLst>
                                          <p:attrName>style.visibility</p:attrName>
                                        </p:attrNameLst>
                                      </p:cBhvr>
                                      <p:to>
                                        <p:strVal val="visible"/>
                                      </p:to>
                                    </p:set>
                                    <p:animEffect transition="in" filter="box(out)">
                                      <p:cBhvr>
                                        <p:cTn id="11" dur="1000"/>
                                        <p:tgtEl>
                                          <p:spTgt spid="2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 grpId="1" animBg="1" advAuto="0"/>
      <p:bldP spid="206" grpId="2" animBg="1" advAuto="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Rectangle"/>
          <p:cNvSpPr txBox="1"/>
          <p:nvPr/>
        </p:nvSpPr>
        <p:spPr>
          <a:xfrm>
            <a:off x="89370" y="128413"/>
            <a:ext cx="8965260" cy="491555"/>
          </a:xfrm>
          <a:prstGeom prst="rect">
            <a:avLst/>
          </a:prstGeom>
          <a:solidFill>
            <a:srgbClr val="DCDEE0"/>
          </a:solidFill>
          <a:ln w="12700">
            <a:miter lim="400000"/>
          </a:ln>
        </p:spPr>
        <p:txBody>
          <a:bodyPr lIns="45719" rIns="45719" anchor="ctr">
            <a:normAutofit/>
          </a:bodyPr>
          <a:lstStyle/>
          <a:p>
            <a:pPr>
              <a:defRPr sz="2400">
                <a:solidFill>
                  <a:srgbClr val="0433FF"/>
                </a:solidFill>
                <a:latin typeface="Arial"/>
                <a:ea typeface="Arial"/>
                <a:cs typeface="Arial"/>
                <a:sym typeface="Arial"/>
              </a:defRPr>
            </a:pPr>
            <a:endParaRPr/>
          </a:p>
        </p:txBody>
      </p:sp>
      <p:sp>
        <p:nvSpPr>
          <p:cNvPr id="220" name="Influence of activity"/>
          <p:cNvSpPr txBox="1"/>
          <p:nvPr/>
        </p:nvSpPr>
        <p:spPr>
          <a:xfrm>
            <a:off x="137576" y="126007"/>
            <a:ext cx="3138463" cy="4963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defTabSz="457200">
              <a:lnSpc>
                <a:spcPts val="5500"/>
              </a:lnSpc>
              <a:spcBef>
                <a:spcPts val="1200"/>
              </a:spcBef>
              <a:defRPr sz="2800">
                <a:solidFill>
                  <a:srgbClr val="0433FF"/>
                </a:solidFill>
                <a:latin typeface="Arial"/>
                <a:ea typeface="Arial"/>
                <a:cs typeface="Arial"/>
                <a:sym typeface="Arial"/>
              </a:defRPr>
            </a:lvl1pPr>
          </a:lstStyle>
          <a:p>
            <a:r>
              <a:t>Influence of activity</a:t>
            </a:r>
          </a:p>
        </p:txBody>
      </p:sp>
      <p:grpSp>
        <p:nvGrpSpPr>
          <p:cNvPr id="223" name="Group"/>
          <p:cNvGrpSpPr/>
          <p:nvPr/>
        </p:nvGrpSpPr>
        <p:grpSpPr>
          <a:xfrm>
            <a:off x="267627" y="760833"/>
            <a:ext cx="6659562" cy="2881762"/>
            <a:chOff x="0" y="0"/>
            <a:chExt cx="6659560" cy="2881760"/>
          </a:xfrm>
        </p:grpSpPr>
        <p:pic>
          <p:nvPicPr>
            <p:cNvPr id="221" name="Image" descr="Image"/>
            <p:cNvPicPr>
              <a:picLocks noChangeAspect="1"/>
            </p:cNvPicPr>
            <p:nvPr/>
          </p:nvPicPr>
          <p:blipFill>
            <a:blip r:embed="rId2"/>
            <a:srcRect r="49325" b="8153"/>
            <a:stretch>
              <a:fillRect/>
            </a:stretch>
          </p:blipFill>
          <p:spPr>
            <a:xfrm>
              <a:off x="0" y="0"/>
              <a:ext cx="4125472" cy="2881761"/>
            </a:xfrm>
            <a:prstGeom prst="rect">
              <a:avLst/>
            </a:prstGeom>
            <a:ln w="12700" cap="flat">
              <a:noFill/>
              <a:miter lim="400000"/>
            </a:ln>
            <a:effectLst/>
          </p:spPr>
        </p:pic>
        <p:sp>
          <p:nvSpPr>
            <p:cNvPr id="222" name="Passive Polymer"/>
            <p:cNvSpPr/>
            <p:nvPr/>
          </p:nvSpPr>
          <p:spPr>
            <a:xfrm>
              <a:off x="4307425" y="1406326"/>
              <a:ext cx="2352136"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2200">
                  <a:solidFill>
                    <a:srgbClr val="0433FF"/>
                  </a:solidFill>
                  <a:latin typeface="Palatino"/>
                  <a:ea typeface="Palatino"/>
                  <a:cs typeface="Palatino"/>
                  <a:sym typeface="Palatino"/>
                </a:defRPr>
              </a:lvl1pPr>
            </a:lstStyle>
            <a:p>
              <a:r>
                <a:t>Passive Polymer</a:t>
              </a:r>
            </a:p>
          </p:txBody>
        </p:sp>
      </p:grpSp>
      <p:sp>
        <p:nvSpPr>
          <p:cNvPr id="224" name="The coil-to-globule transition is observed in active polymer"/>
          <p:cNvSpPr txBox="1"/>
          <p:nvPr/>
        </p:nvSpPr>
        <p:spPr>
          <a:xfrm>
            <a:off x="4589010" y="5997321"/>
            <a:ext cx="4438920" cy="838201"/>
          </a:xfrm>
          <a:prstGeom prst="rect">
            <a:avLst/>
          </a:prstGeom>
          <a:gradFill>
            <a:gsLst>
              <a:gs pos="0">
                <a:srgbClr val="FBFBFB"/>
              </a:gs>
              <a:gs pos="100000">
                <a:srgbClr val="BEBEBE"/>
              </a:gs>
            </a:gsLst>
            <a:lin ang="5400000"/>
          </a:grad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2200">
                <a:latin typeface="Palatino"/>
                <a:ea typeface="Palatino"/>
                <a:cs typeface="Palatino"/>
                <a:sym typeface="Palatino"/>
              </a:defRPr>
            </a:lvl1pPr>
          </a:lstStyle>
          <a:p>
            <a:r>
              <a:t>The coil-to-globule transition is observed in active polymer</a:t>
            </a:r>
          </a:p>
        </p:txBody>
      </p:sp>
      <p:grpSp>
        <p:nvGrpSpPr>
          <p:cNvPr id="227" name="Group"/>
          <p:cNvGrpSpPr/>
          <p:nvPr/>
        </p:nvGrpSpPr>
        <p:grpSpPr>
          <a:xfrm>
            <a:off x="227080" y="3714291"/>
            <a:ext cx="7513527" cy="2994330"/>
            <a:chOff x="0" y="0"/>
            <a:chExt cx="7513525" cy="2994328"/>
          </a:xfrm>
        </p:grpSpPr>
        <p:sp>
          <p:nvSpPr>
            <p:cNvPr id="225" name="Active Polymer"/>
            <p:cNvSpPr txBox="1"/>
            <p:nvPr/>
          </p:nvSpPr>
          <p:spPr>
            <a:xfrm>
              <a:off x="4217553" y="1262260"/>
              <a:ext cx="3295973" cy="4699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2200">
                  <a:solidFill>
                    <a:srgbClr val="0433FF"/>
                  </a:solidFill>
                  <a:latin typeface="Palatino"/>
                  <a:ea typeface="Palatino"/>
                  <a:cs typeface="Palatino"/>
                  <a:sym typeface="Palatino"/>
                </a:defRPr>
              </a:lvl1pPr>
            </a:lstStyle>
            <a:p>
              <a:r>
                <a:t>Active Polymer</a:t>
              </a:r>
            </a:p>
          </p:txBody>
        </p:sp>
        <p:pic>
          <p:nvPicPr>
            <p:cNvPr id="226" name="Image" descr="Image"/>
            <p:cNvPicPr>
              <a:picLocks noChangeAspect="1"/>
            </p:cNvPicPr>
            <p:nvPr/>
          </p:nvPicPr>
          <p:blipFill>
            <a:blip r:embed="rId2"/>
            <a:srcRect l="51248" b="8153"/>
            <a:stretch>
              <a:fillRect/>
            </a:stretch>
          </p:blipFill>
          <p:spPr>
            <a:xfrm>
              <a:off x="0" y="0"/>
              <a:ext cx="4123953" cy="2994329"/>
            </a:xfrm>
            <a:prstGeom prst="rect">
              <a:avLst/>
            </a:prstGeom>
            <a:ln w="12700" cap="flat">
              <a:noFill/>
              <a:miter lim="400000"/>
            </a:ln>
            <a:effectLst/>
          </p:spPr>
        </p:pic>
      </p:gr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2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 presetClass="entr" presetSubtype="32" fill="hold" grpId="3" nodeType="clickEffect">
                                  <p:stCondLst>
                                    <p:cond delay="0"/>
                                  </p:stCondLst>
                                  <p:iterate>
                                    <p:tmAbs val="0"/>
                                  </p:iterate>
                                  <p:childTnLst>
                                    <p:set>
                                      <p:cBhvr>
                                        <p:cTn id="14" fill="hold"/>
                                        <p:tgtEl>
                                          <p:spTgt spid="224"/>
                                        </p:tgtEl>
                                        <p:attrNameLst>
                                          <p:attrName>style.visibility</p:attrName>
                                        </p:attrNameLst>
                                      </p:cBhvr>
                                      <p:to>
                                        <p:strVal val="visible"/>
                                      </p:to>
                                    </p:set>
                                    <p:animEffect transition="in" filter="box(out)">
                                      <p:cBhvr>
                                        <p:cTn id="15" dur="1000"/>
                                        <p:tgtEl>
                                          <p:spTgt spid="2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3" grpId="1" animBg="1" advAuto="0"/>
      <p:bldP spid="224" grpId="3" animBg="1" advAuto="0"/>
      <p:bldP spid="227" grpId="2" animBg="1" advAuto="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Influence of activity"/>
          <p:cNvSpPr txBox="1"/>
          <p:nvPr/>
        </p:nvSpPr>
        <p:spPr>
          <a:xfrm>
            <a:off x="17785" y="67131"/>
            <a:ext cx="9108430" cy="496368"/>
          </a:xfrm>
          <a:prstGeom prst="rect">
            <a:avLst/>
          </a:prstGeom>
          <a:solidFill>
            <a:srgbClr val="DCDEE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7200">
              <a:lnSpc>
                <a:spcPts val="5500"/>
              </a:lnSpc>
              <a:spcBef>
                <a:spcPts val="1200"/>
              </a:spcBef>
              <a:defRPr sz="2800">
                <a:solidFill>
                  <a:srgbClr val="0433FF"/>
                </a:solidFill>
                <a:latin typeface="Arial"/>
                <a:ea typeface="Arial"/>
                <a:cs typeface="Arial"/>
                <a:sym typeface="Arial"/>
              </a:defRPr>
            </a:lvl1pPr>
          </a:lstStyle>
          <a:p>
            <a:r>
              <a:t>Influence of activity</a:t>
            </a:r>
          </a:p>
        </p:txBody>
      </p:sp>
      <p:pic>
        <p:nvPicPr>
          <p:cNvPr id="230" name="Group" descr="Group"/>
          <p:cNvPicPr>
            <a:picLocks noChangeAspect="1"/>
          </p:cNvPicPr>
          <p:nvPr/>
        </p:nvPicPr>
        <p:blipFill>
          <a:blip r:embed="rId3"/>
          <a:stretch>
            <a:fillRect/>
          </a:stretch>
        </p:blipFill>
        <p:spPr>
          <a:xfrm>
            <a:off x="292959" y="794711"/>
            <a:ext cx="2607661" cy="673949"/>
          </a:xfrm>
          <a:prstGeom prst="rect">
            <a:avLst/>
          </a:prstGeom>
          <a:ln w="12700">
            <a:miter lim="400000"/>
          </a:ln>
        </p:spPr>
      </p:pic>
      <p:pic>
        <p:nvPicPr>
          <p:cNvPr id="231" name="fig4b.pdf" descr="fig4b.pdf"/>
          <p:cNvPicPr>
            <a:picLocks noChangeAspect="1"/>
          </p:cNvPicPr>
          <p:nvPr/>
        </p:nvPicPr>
        <p:blipFill>
          <a:blip r:embed="rId4"/>
          <a:stretch>
            <a:fillRect/>
          </a:stretch>
        </p:blipFill>
        <p:spPr>
          <a:xfrm>
            <a:off x="156264" y="2031248"/>
            <a:ext cx="3690922" cy="3043730"/>
          </a:xfrm>
          <a:prstGeom prst="rect">
            <a:avLst/>
          </a:prstGeom>
          <a:ln w="12700">
            <a:miter lim="400000"/>
          </a:ln>
        </p:spPr>
      </p:pic>
      <p:sp>
        <p:nvSpPr>
          <p:cNvPr id="232" name="Emergence of compact globule state due to chemical activity"/>
          <p:cNvSpPr txBox="1"/>
          <p:nvPr/>
        </p:nvSpPr>
        <p:spPr>
          <a:xfrm>
            <a:off x="752126" y="5637566"/>
            <a:ext cx="7639748" cy="469901"/>
          </a:xfrm>
          <a:prstGeom prst="rect">
            <a:avLst/>
          </a:prstGeom>
          <a:gradFill>
            <a:gsLst>
              <a:gs pos="0">
                <a:srgbClr val="FBFBFB"/>
              </a:gs>
              <a:gs pos="100000">
                <a:srgbClr val="BEBEBE"/>
              </a:gs>
            </a:gsLst>
            <a:lin ang="5400000"/>
          </a:grad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2200">
                <a:latin typeface="Palatino"/>
                <a:ea typeface="Palatino"/>
                <a:cs typeface="Palatino"/>
                <a:sym typeface="Palatino"/>
              </a:defRPr>
            </a:lvl1pPr>
          </a:lstStyle>
          <a:p>
            <a:r>
              <a:t>Emergence of compact globule state due to chemical activity</a:t>
            </a:r>
          </a:p>
        </p:txBody>
      </p:sp>
      <p:pic>
        <p:nvPicPr>
          <p:cNvPr id="233" name="fig4c.pdf" descr="fig4c.pdf"/>
          <p:cNvPicPr>
            <a:picLocks noChangeAspect="1"/>
          </p:cNvPicPr>
          <p:nvPr/>
        </p:nvPicPr>
        <p:blipFill>
          <a:blip r:embed="rId5"/>
          <a:stretch>
            <a:fillRect/>
          </a:stretch>
        </p:blipFill>
        <p:spPr>
          <a:xfrm>
            <a:off x="4528984" y="1985453"/>
            <a:ext cx="3801988" cy="3135320"/>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4" presetClass="entr" presetSubtype="32" fill="hold" grpId="1" nodeType="clickEffect">
                                  <p:stCondLst>
                                    <p:cond delay="0"/>
                                  </p:stCondLst>
                                  <p:iterate>
                                    <p:tmAbs val="0"/>
                                  </p:iterate>
                                  <p:childTnLst>
                                    <p:set>
                                      <p:cBhvr>
                                        <p:cTn id="6" fill="hold"/>
                                        <p:tgtEl>
                                          <p:spTgt spid="232"/>
                                        </p:tgtEl>
                                        <p:attrNameLst>
                                          <p:attrName>style.visibility</p:attrName>
                                        </p:attrNameLst>
                                      </p:cBhvr>
                                      <p:to>
                                        <p:strVal val="visible"/>
                                      </p:to>
                                    </p:set>
                                    <p:animEffect transition="in" filter="box(out)">
                                      <p:cBhvr>
                                        <p:cTn id="7" dur="1000"/>
                                        <p:tgtEl>
                                          <p:spTgt spid="2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2" grpId="1"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 name="Flory exponent"/>
          <p:cNvSpPr txBox="1"/>
          <p:nvPr/>
        </p:nvSpPr>
        <p:spPr>
          <a:xfrm>
            <a:off x="17785" y="130631"/>
            <a:ext cx="9108430" cy="496368"/>
          </a:xfrm>
          <a:prstGeom prst="rect">
            <a:avLst/>
          </a:prstGeom>
          <a:solidFill>
            <a:srgbClr val="DCDEE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7200">
              <a:lnSpc>
                <a:spcPts val="5600"/>
              </a:lnSpc>
              <a:spcBef>
                <a:spcPts val="1200"/>
              </a:spcBef>
              <a:defRPr sz="2800">
                <a:solidFill>
                  <a:srgbClr val="0433FF"/>
                </a:solidFill>
                <a:latin typeface="Arial"/>
                <a:ea typeface="Arial"/>
                <a:cs typeface="Arial"/>
                <a:sym typeface="Arial"/>
              </a:defRPr>
            </a:lvl1pPr>
          </a:lstStyle>
          <a:p>
            <a:r>
              <a:t>Flory exponent</a:t>
            </a:r>
          </a:p>
        </p:txBody>
      </p:sp>
      <p:sp>
        <p:nvSpPr>
          <p:cNvPr id="238" name="Tangential force also shows the similar behaviour…"/>
          <p:cNvSpPr txBox="1"/>
          <p:nvPr/>
        </p:nvSpPr>
        <p:spPr>
          <a:xfrm>
            <a:off x="175079" y="4913441"/>
            <a:ext cx="8447797" cy="1206501"/>
          </a:xfrm>
          <a:prstGeom prst="rect">
            <a:avLst/>
          </a:prstGeom>
          <a:gradFill>
            <a:gsLst>
              <a:gs pos="0">
                <a:srgbClr val="FBFBFB"/>
              </a:gs>
              <a:gs pos="100000">
                <a:srgbClr val="BEBEBE"/>
              </a:gs>
            </a:gsLst>
            <a:lin ang="5400000"/>
          </a:grad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defRPr sz="2200">
                <a:latin typeface="Palatino"/>
                <a:ea typeface="Palatino"/>
                <a:cs typeface="Palatino"/>
                <a:sym typeface="Palatino"/>
              </a:defRPr>
            </a:pPr>
            <a:r>
              <a:t>Tangential force also shows the similar behaviour</a:t>
            </a:r>
          </a:p>
          <a:p>
            <a:pPr>
              <a:defRPr sz="2200">
                <a:latin typeface="Palatino"/>
                <a:ea typeface="Palatino"/>
                <a:cs typeface="Palatino"/>
                <a:sym typeface="Palatino"/>
              </a:defRPr>
            </a:pPr>
            <a:endParaRPr/>
          </a:p>
          <a:p>
            <a:pPr defTabSz="457200">
              <a:defRPr sz="2200">
                <a:latin typeface="Palatino"/>
                <a:ea typeface="Palatino"/>
                <a:cs typeface="Palatino"/>
                <a:sym typeface="Palatino"/>
              </a:defRPr>
            </a:pPr>
            <a:r>
              <a:t>Coil-to-globule transition in a limited range of sizes </a:t>
            </a:r>
          </a:p>
        </p:txBody>
      </p:sp>
      <p:pic>
        <p:nvPicPr>
          <p:cNvPr id="239" name="fig5.pdf" descr="fig5.pdf"/>
          <p:cNvPicPr>
            <a:picLocks noChangeAspect="1"/>
          </p:cNvPicPr>
          <p:nvPr/>
        </p:nvPicPr>
        <p:blipFill>
          <a:blip r:embed="rId2"/>
          <a:stretch>
            <a:fillRect/>
          </a:stretch>
        </p:blipFill>
        <p:spPr>
          <a:xfrm>
            <a:off x="50800" y="907034"/>
            <a:ext cx="4872069" cy="3654053"/>
          </a:xfrm>
          <a:prstGeom prst="rect">
            <a:avLst/>
          </a:prstGeom>
          <a:ln w="12700">
            <a:miter lim="400000"/>
          </a:ln>
        </p:spPr>
      </p:pic>
      <p:pic>
        <p:nvPicPr>
          <p:cNvPr id="240" name="Image" descr="Image"/>
          <p:cNvPicPr>
            <a:picLocks noChangeAspect="1"/>
          </p:cNvPicPr>
          <p:nvPr/>
        </p:nvPicPr>
        <p:blipFill>
          <a:blip r:embed="rId3"/>
          <a:stretch>
            <a:fillRect/>
          </a:stretch>
        </p:blipFill>
        <p:spPr>
          <a:xfrm>
            <a:off x="5375671" y="2265170"/>
            <a:ext cx="2981373" cy="367077"/>
          </a:xfrm>
          <a:prstGeom prst="rect">
            <a:avLst/>
          </a:prstGeom>
          <a:ln w="12700">
            <a:miter lim="400000"/>
          </a:ln>
        </p:spPr>
      </p:pic>
      <p:pic>
        <p:nvPicPr>
          <p:cNvPr id="241" name="Image" descr="Image"/>
          <p:cNvPicPr>
            <a:picLocks noChangeAspect="1"/>
          </p:cNvPicPr>
          <p:nvPr/>
        </p:nvPicPr>
        <p:blipFill>
          <a:blip r:embed="rId4"/>
          <a:stretch>
            <a:fillRect/>
          </a:stretch>
        </p:blipFill>
        <p:spPr>
          <a:xfrm>
            <a:off x="4977815" y="3385000"/>
            <a:ext cx="3897471" cy="678161"/>
          </a:xfrm>
          <a:prstGeom prst="rect">
            <a:avLst/>
          </a:prstGeom>
          <a:ln w="12700">
            <a:miter lim="400000"/>
          </a:ln>
        </p:spPr>
      </p:pic>
      <p:sp>
        <p:nvSpPr>
          <p:cNvPr id="242" name="Macromolecules, 55, 2375 (2022)"/>
          <p:cNvSpPr txBox="1"/>
          <p:nvPr/>
        </p:nvSpPr>
        <p:spPr>
          <a:xfrm>
            <a:off x="5366376" y="6360061"/>
            <a:ext cx="3591149" cy="431801"/>
          </a:xfrm>
          <a:prstGeom prst="rect">
            <a:avLst/>
          </a:prstGeom>
          <a:ln w="25400">
            <a:solidFill>
              <a:srgbClr val="85888D"/>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2000"/>
            </a:lvl1pPr>
          </a:lstStyle>
          <a:p>
            <a:r>
              <a:t>Macromolecules, 55, 2375 (2022)</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4" presetClass="entr" presetSubtype="32" fill="hold" grpId="1" nodeType="clickEffect">
                                  <p:stCondLst>
                                    <p:cond delay="0"/>
                                  </p:stCondLst>
                                  <p:iterate>
                                    <p:tmAbs val="0"/>
                                  </p:iterate>
                                  <p:childTnLst>
                                    <p:set>
                                      <p:cBhvr>
                                        <p:cTn id="6" fill="hold"/>
                                        <p:tgtEl>
                                          <p:spTgt spid="238"/>
                                        </p:tgtEl>
                                        <p:attrNameLst>
                                          <p:attrName>style.visibility</p:attrName>
                                        </p:attrNameLst>
                                      </p:cBhvr>
                                      <p:to>
                                        <p:strVal val="visible"/>
                                      </p:to>
                                    </p:set>
                                    <p:animEffect transition="in" filter="box(out)">
                                      <p:cBhvr>
                                        <p:cTn id="7" dur="1000"/>
                                        <p:tgtEl>
                                          <p:spTgt spid="2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8" grpId="1" animBg="1"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 name="Diffusiophoretic Brownian Dynamics: Hydrodynamic Interaction (HI) Effect"/>
          <p:cNvSpPr txBox="1"/>
          <p:nvPr/>
        </p:nvSpPr>
        <p:spPr>
          <a:xfrm>
            <a:off x="17785" y="3631"/>
            <a:ext cx="9108430" cy="902768"/>
          </a:xfrm>
          <a:prstGeom prst="rect">
            <a:avLst/>
          </a:prstGeom>
          <a:solidFill>
            <a:srgbClr val="DCDEE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7200">
              <a:lnSpc>
                <a:spcPts val="5600"/>
              </a:lnSpc>
              <a:spcBef>
                <a:spcPts val="1200"/>
              </a:spcBef>
              <a:defRPr sz="2800">
                <a:solidFill>
                  <a:srgbClr val="0433FF"/>
                </a:solidFill>
                <a:latin typeface="Arial"/>
                <a:ea typeface="Arial"/>
                <a:cs typeface="Arial"/>
                <a:sym typeface="Arial"/>
              </a:defRPr>
            </a:lvl1pPr>
          </a:lstStyle>
          <a:p>
            <a:r>
              <a:t>Diffusiophoretic Brownian Dynamics: Hydrodynamic Interaction (HI) Effect</a:t>
            </a:r>
          </a:p>
        </p:txBody>
      </p:sp>
      <p:sp>
        <p:nvSpPr>
          <p:cNvPr id="245" name="What about long polymers and larger activities?…"/>
          <p:cNvSpPr txBox="1"/>
          <p:nvPr/>
        </p:nvSpPr>
        <p:spPr>
          <a:xfrm>
            <a:off x="152574" y="1049808"/>
            <a:ext cx="8838852" cy="2311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L="192881" indent="-192881" defTabSz="457200">
              <a:buSzPct val="100000"/>
              <a:buFont typeface="Arial"/>
              <a:buChar char="•"/>
              <a:defRPr sz="2200">
                <a:latin typeface="Palatino"/>
                <a:ea typeface="Palatino"/>
                <a:cs typeface="Palatino"/>
                <a:sym typeface="Palatino"/>
              </a:defRPr>
            </a:pPr>
            <a:r>
              <a:t>What about long polymers and larger activities?</a:t>
            </a:r>
          </a:p>
          <a:p>
            <a:pPr marL="192881" indent="-192881" defTabSz="457200">
              <a:buSzPct val="100000"/>
              <a:buFont typeface="Arial"/>
              <a:buChar char="•"/>
              <a:defRPr sz="2200">
                <a:latin typeface="Palatino"/>
                <a:ea typeface="Palatino"/>
                <a:cs typeface="Palatino"/>
                <a:sym typeface="Palatino"/>
              </a:defRPr>
            </a:pPr>
            <a:endParaRPr/>
          </a:p>
          <a:p>
            <a:pPr marL="192881" indent="-192881" defTabSz="457200">
              <a:buSzPct val="100000"/>
              <a:buFont typeface="Arial"/>
              <a:buChar char="•"/>
              <a:defRPr sz="2200">
                <a:latin typeface="Palatino"/>
                <a:ea typeface="Palatino"/>
                <a:cs typeface="Palatino"/>
                <a:sym typeface="Palatino"/>
              </a:defRPr>
            </a:pPr>
            <a:r>
              <a:t>Can we design an effective way of including the phoresis without explicit solvent?</a:t>
            </a:r>
          </a:p>
          <a:p>
            <a:pPr marL="192881" indent="-192881" defTabSz="457200">
              <a:buSzPct val="100000"/>
              <a:buFont typeface="Arial"/>
              <a:buChar char="•"/>
              <a:defRPr sz="2200">
                <a:latin typeface="Palatino"/>
                <a:ea typeface="Palatino"/>
                <a:cs typeface="Palatino"/>
                <a:sym typeface="Palatino"/>
              </a:defRPr>
            </a:pPr>
            <a:endParaRPr/>
          </a:p>
          <a:p>
            <a:pPr marL="192881" indent="-192881" defTabSz="457200">
              <a:buSzPct val="100000"/>
              <a:buFont typeface="Arial"/>
              <a:buChar char="•"/>
              <a:defRPr sz="2200">
                <a:latin typeface="Palatino"/>
                <a:ea typeface="Palatino"/>
                <a:cs typeface="Palatino"/>
                <a:sym typeface="Palatino"/>
              </a:defRPr>
            </a:pPr>
            <a:r>
              <a:t>Quantify the effect of HI</a:t>
            </a:r>
          </a:p>
        </p:txBody>
      </p:sp>
      <p:pic>
        <p:nvPicPr>
          <p:cNvPr id="246" name="Image" descr="Image"/>
          <p:cNvPicPr>
            <a:picLocks noChangeAspect="1"/>
          </p:cNvPicPr>
          <p:nvPr/>
        </p:nvPicPr>
        <p:blipFill>
          <a:blip r:embed="rId2"/>
          <a:stretch>
            <a:fillRect/>
          </a:stretch>
        </p:blipFill>
        <p:spPr>
          <a:xfrm>
            <a:off x="4730039" y="3247336"/>
            <a:ext cx="4306422" cy="3140097"/>
          </a:xfrm>
          <a:prstGeom prst="rect">
            <a:avLst/>
          </a:prstGeom>
          <a:ln w="12700">
            <a:miter lim="400000"/>
          </a:ln>
        </p:spPr>
      </p:pic>
      <p:pic>
        <p:nvPicPr>
          <p:cNvPr id="247" name="figure5.png" descr="figure5.png"/>
          <p:cNvPicPr>
            <a:picLocks noChangeAspect="1"/>
          </p:cNvPicPr>
          <p:nvPr/>
        </p:nvPicPr>
        <p:blipFill>
          <a:blip r:embed="rId3"/>
          <a:stretch>
            <a:fillRect/>
          </a:stretch>
        </p:blipFill>
        <p:spPr>
          <a:xfrm>
            <a:off x="572886" y="3504618"/>
            <a:ext cx="4000415" cy="2309585"/>
          </a:xfrm>
          <a:prstGeom prst="rect">
            <a:avLst/>
          </a:prstGeom>
          <a:ln w="12700">
            <a:miter lim="400000"/>
          </a:ln>
        </p:spPr>
      </p:pic>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9" name="Image" descr="Image"/>
          <p:cNvPicPr>
            <a:picLocks noChangeAspect="1"/>
          </p:cNvPicPr>
          <p:nvPr/>
        </p:nvPicPr>
        <p:blipFill>
          <a:blip r:embed="rId2"/>
          <a:stretch>
            <a:fillRect/>
          </a:stretch>
        </p:blipFill>
        <p:spPr>
          <a:xfrm>
            <a:off x="1466830" y="882325"/>
            <a:ext cx="4768293" cy="1312070"/>
          </a:xfrm>
          <a:prstGeom prst="rect">
            <a:avLst/>
          </a:prstGeom>
          <a:ln w="12700">
            <a:miter lim="400000"/>
          </a:ln>
        </p:spPr>
      </p:pic>
      <p:pic>
        <p:nvPicPr>
          <p:cNvPr id="250" name="Image" descr="Image"/>
          <p:cNvPicPr>
            <a:picLocks noChangeAspect="1"/>
          </p:cNvPicPr>
          <p:nvPr/>
        </p:nvPicPr>
        <p:blipFill>
          <a:blip r:embed="rId3"/>
          <a:stretch>
            <a:fillRect/>
          </a:stretch>
        </p:blipFill>
        <p:spPr>
          <a:xfrm>
            <a:off x="3309954" y="2679136"/>
            <a:ext cx="3073186" cy="636112"/>
          </a:xfrm>
          <a:prstGeom prst="rect">
            <a:avLst/>
          </a:prstGeom>
          <a:ln w="12700">
            <a:miter lim="400000"/>
          </a:ln>
        </p:spPr>
      </p:pic>
      <p:sp>
        <p:nvSpPr>
          <p:cNvPr id="251" name="All monomer types are affected by the force FA"/>
          <p:cNvSpPr txBox="1"/>
          <p:nvPr/>
        </p:nvSpPr>
        <p:spPr>
          <a:xfrm>
            <a:off x="124261" y="2056813"/>
            <a:ext cx="5991387" cy="533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defTabSz="457200">
              <a:spcBef>
                <a:spcPts val="1200"/>
              </a:spcBef>
              <a:defRPr sz="2200">
                <a:latin typeface="Palatino"/>
                <a:ea typeface="Palatino"/>
                <a:cs typeface="Palatino"/>
                <a:sym typeface="Palatino"/>
              </a:defRPr>
            </a:pPr>
            <a:r>
              <a:t>All monomer types are affected by the force F</a:t>
            </a:r>
            <a:r>
              <a:rPr baseline="22727"/>
              <a:t>A </a:t>
            </a:r>
          </a:p>
        </p:txBody>
      </p:sp>
      <p:pic>
        <p:nvPicPr>
          <p:cNvPr id="252" name="Image" descr="Image"/>
          <p:cNvPicPr>
            <a:picLocks noChangeAspect="1"/>
          </p:cNvPicPr>
          <p:nvPr/>
        </p:nvPicPr>
        <p:blipFill>
          <a:blip r:embed="rId4"/>
          <a:stretch>
            <a:fillRect/>
          </a:stretch>
        </p:blipFill>
        <p:spPr>
          <a:xfrm>
            <a:off x="3176989" y="4001093"/>
            <a:ext cx="3339116" cy="549487"/>
          </a:xfrm>
          <a:prstGeom prst="rect">
            <a:avLst/>
          </a:prstGeom>
          <a:ln w="12700">
            <a:miter lim="400000"/>
          </a:ln>
        </p:spPr>
      </p:pic>
      <p:sp>
        <p:nvSpPr>
          <p:cNvPr id="253" name="Phoretic beads have extra diffusiophoretic force, Fc"/>
          <p:cNvSpPr txBox="1"/>
          <p:nvPr/>
        </p:nvSpPr>
        <p:spPr>
          <a:xfrm>
            <a:off x="62844" y="3404170"/>
            <a:ext cx="6473925" cy="508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defTabSz="457200">
              <a:spcBef>
                <a:spcPts val="1200"/>
              </a:spcBef>
              <a:defRPr sz="2200">
                <a:latin typeface="Palatino"/>
                <a:ea typeface="Palatino"/>
                <a:cs typeface="Palatino"/>
                <a:sym typeface="Palatino"/>
              </a:defRPr>
            </a:pPr>
            <a:r>
              <a:t>Phoretic beads have extra diffusiophoretic force, </a:t>
            </a:r>
            <a:r>
              <a:rPr b="1"/>
              <a:t>F</a:t>
            </a:r>
            <a:r>
              <a:rPr i="1" baseline="-13636"/>
              <a:t>c </a:t>
            </a:r>
          </a:p>
        </p:txBody>
      </p:sp>
      <p:pic>
        <p:nvPicPr>
          <p:cNvPr id="254" name="Image" descr="Image"/>
          <p:cNvPicPr>
            <a:picLocks noChangeAspect="1"/>
          </p:cNvPicPr>
          <p:nvPr/>
        </p:nvPicPr>
        <p:blipFill>
          <a:blip r:embed="rId5"/>
          <a:stretch>
            <a:fillRect/>
          </a:stretch>
        </p:blipFill>
        <p:spPr>
          <a:xfrm>
            <a:off x="2202972" y="4852578"/>
            <a:ext cx="3073185" cy="968322"/>
          </a:xfrm>
          <a:prstGeom prst="rect">
            <a:avLst/>
          </a:prstGeom>
          <a:ln w="12700">
            <a:miter lim="400000"/>
          </a:ln>
        </p:spPr>
      </p:pic>
      <p:pic>
        <p:nvPicPr>
          <p:cNvPr id="255" name="Image" descr="Image"/>
          <p:cNvPicPr>
            <a:picLocks noChangeAspect="1"/>
          </p:cNvPicPr>
          <p:nvPr/>
        </p:nvPicPr>
        <p:blipFill>
          <a:blip r:embed="rId6"/>
          <a:stretch>
            <a:fillRect/>
          </a:stretch>
        </p:blipFill>
        <p:spPr>
          <a:xfrm>
            <a:off x="2146423" y="5572892"/>
            <a:ext cx="4212470" cy="883570"/>
          </a:xfrm>
          <a:prstGeom prst="rect">
            <a:avLst/>
          </a:prstGeom>
          <a:ln w="12700">
            <a:miter lim="400000"/>
          </a:ln>
        </p:spPr>
      </p:pic>
      <p:sp>
        <p:nvSpPr>
          <p:cNvPr id="256" name="Diffusiophoretic Brownian Dynamics: Hydrodynamic Interaction (HI) Effect"/>
          <p:cNvSpPr txBox="1"/>
          <p:nvPr/>
        </p:nvSpPr>
        <p:spPr>
          <a:xfrm>
            <a:off x="17785" y="3631"/>
            <a:ext cx="9108430" cy="902768"/>
          </a:xfrm>
          <a:prstGeom prst="rect">
            <a:avLst/>
          </a:prstGeom>
          <a:solidFill>
            <a:srgbClr val="DCDEE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7200">
              <a:lnSpc>
                <a:spcPts val="5600"/>
              </a:lnSpc>
              <a:spcBef>
                <a:spcPts val="1200"/>
              </a:spcBef>
              <a:defRPr sz="2800">
                <a:solidFill>
                  <a:srgbClr val="0433FF"/>
                </a:solidFill>
                <a:latin typeface="Arial"/>
                <a:ea typeface="Arial"/>
                <a:cs typeface="Arial"/>
                <a:sym typeface="Arial"/>
              </a:defRPr>
            </a:lvl1pPr>
          </a:lstStyle>
          <a:p>
            <a:r>
              <a:t>Diffusiophoretic Brownian Dynamics: Hydrodynamic Interaction (HI) Effect</a:t>
            </a:r>
          </a:p>
        </p:txBody>
      </p:sp>
      <p:pic>
        <p:nvPicPr>
          <p:cNvPr id="257" name="Image" descr="Image"/>
          <p:cNvPicPr>
            <a:picLocks noChangeAspect="1"/>
          </p:cNvPicPr>
          <p:nvPr/>
        </p:nvPicPr>
        <p:blipFill>
          <a:blip r:embed="rId7"/>
          <a:stretch>
            <a:fillRect/>
          </a:stretch>
        </p:blipFill>
        <p:spPr>
          <a:xfrm>
            <a:off x="4377144" y="967872"/>
            <a:ext cx="4938760" cy="4058640"/>
          </a:xfrm>
          <a:prstGeom prst="rect">
            <a:avLst/>
          </a:prstGeom>
          <a:ln w="12700">
            <a:miter lim="400000"/>
          </a:ln>
        </p:spPr>
      </p:pic>
      <p:pic>
        <p:nvPicPr>
          <p:cNvPr id="258" name="Image" descr="Image"/>
          <p:cNvPicPr>
            <a:picLocks noChangeAspect="1"/>
          </p:cNvPicPr>
          <p:nvPr/>
        </p:nvPicPr>
        <p:blipFill>
          <a:blip r:embed="rId8"/>
          <a:stretch>
            <a:fillRect/>
          </a:stretch>
        </p:blipFill>
        <p:spPr>
          <a:xfrm>
            <a:off x="6817624" y="5324666"/>
            <a:ext cx="1723739" cy="1078089"/>
          </a:xfrm>
          <a:prstGeom prst="rect">
            <a:avLst/>
          </a:prstGeom>
          <a:ln w="25400">
            <a:solidFill>
              <a:srgbClr val="000000"/>
            </a:solidFill>
            <a:miter lim="400000"/>
          </a:ln>
        </p:spPr>
      </p:pic>
      <p:pic>
        <p:nvPicPr>
          <p:cNvPr id="259" name="Image" descr="Image"/>
          <p:cNvPicPr>
            <a:picLocks noChangeAspect="1"/>
          </p:cNvPicPr>
          <p:nvPr/>
        </p:nvPicPr>
        <p:blipFill>
          <a:blip r:embed="rId9"/>
          <a:stretch>
            <a:fillRect/>
          </a:stretch>
        </p:blipFill>
        <p:spPr>
          <a:xfrm>
            <a:off x="-335981" y="1024828"/>
            <a:ext cx="5578443" cy="3725171"/>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5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2" nodeType="afterEffect">
                                  <p:stCondLst>
                                    <p:cond delay="0"/>
                                  </p:stCondLst>
                                  <p:iterate>
                                    <p:tmAbs val="0"/>
                                  </p:iterate>
                                  <p:childTnLst>
                                    <p:set>
                                      <p:cBhvr>
                                        <p:cTn id="9" fill="hold"/>
                                        <p:tgtEl>
                                          <p:spTgt spid="257"/>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3" nodeType="clickEffect">
                                  <p:stCondLst>
                                    <p:cond delay="0"/>
                                  </p:stCondLst>
                                  <p:iterate>
                                    <p:tmAbs val="0"/>
                                  </p:iterate>
                                  <p:childTnLst>
                                    <p:set>
                                      <p:cBhvr>
                                        <p:cTn id="13" fill="hold"/>
                                        <p:tgtEl>
                                          <p:spTgt spid="2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7" grpId="2" animBg="1" advAuto="0"/>
      <p:bldP spid="258" grpId="3" animBg="1" advAuto="0"/>
      <p:bldP spid="259" grpId="1" animBg="1" advAuto="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 name="Active Polymer: HI+ vs HI-"/>
          <p:cNvSpPr txBox="1"/>
          <p:nvPr/>
        </p:nvSpPr>
        <p:spPr>
          <a:xfrm>
            <a:off x="17785" y="222560"/>
            <a:ext cx="9108430" cy="496368"/>
          </a:xfrm>
          <a:prstGeom prst="rect">
            <a:avLst/>
          </a:prstGeom>
          <a:solidFill>
            <a:srgbClr val="DCDEE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7200">
              <a:lnSpc>
                <a:spcPts val="5600"/>
              </a:lnSpc>
              <a:spcBef>
                <a:spcPts val="1200"/>
              </a:spcBef>
              <a:defRPr sz="2800">
                <a:solidFill>
                  <a:srgbClr val="0433FF"/>
                </a:solidFill>
                <a:latin typeface="Arial"/>
                <a:ea typeface="Arial"/>
                <a:cs typeface="Arial"/>
                <a:sym typeface="Arial"/>
              </a:defRPr>
            </a:lvl1pPr>
          </a:lstStyle>
          <a:p>
            <a:r>
              <a:t>Active Polymer: HI+ vs HI-</a:t>
            </a:r>
          </a:p>
        </p:txBody>
      </p:sp>
      <p:pic>
        <p:nvPicPr>
          <p:cNvPr id="262" name="HI+_cm.mp4" descr="HI+_cm.mp4"/>
          <p:cNvPicPr>
            <a:picLocks/>
          </p:cNvPicPr>
          <p:nvPr>
            <a:videoFile r:link="rId2"/>
            <p:extLst>
              <p:ext uri="{DAA4B4D4-6D71-4841-9C94-3DE7FCFB9230}">
                <p14:media xmlns:p14="http://schemas.microsoft.com/office/powerpoint/2010/main" r:embed="rId1"/>
              </p:ext>
            </p:extLst>
          </p:nvPr>
        </p:nvPicPr>
        <p:blipFill>
          <a:blip r:embed="rId6"/>
          <a:stretch>
            <a:fillRect/>
          </a:stretch>
        </p:blipFill>
        <p:spPr>
          <a:xfrm>
            <a:off x="468452" y="927239"/>
            <a:ext cx="4157774" cy="5273274"/>
          </a:xfrm>
          <a:prstGeom prst="rect">
            <a:avLst/>
          </a:prstGeom>
          <a:ln w="12700">
            <a:solidFill>
              <a:srgbClr val="000000"/>
            </a:solidFill>
            <a:miter lim="400000"/>
          </a:ln>
        </p:spPr>
      </p:pic>
      <p:pic>
        <p:nvPicPr>
          <p:cNvPr id="263" name="HI-_cm.mp4" descr="HI-_cm.mp4"/>
          <p:cNvPicPr>
            <a:picLocks/>
          </p:cNvPicPr>
          <p:nvPr>
            <a:videoFile r:link="rId4"/>
            <p:extLst>
              <p:ext uri="{DAA4B4D4-6D71-4841-9C94-3DE7FCFB9230}">
                <p14:media xmlns:p14="http://schemas.microsoft.com/office/powerpoint/2010/main" r:embed="rId3"/>
              </p:ext>
            </p:extLst>
          </p:nvPr>
        </p:nvPicPr>
        <p:blipFill>
          <a:blip r:embed="rId7"/>
          <a:stretch>
            <a:fillRect/>
          </a:stretch>
        </p:blipFill>
        <p:spPr>
          <a:xfrm>
            <a:off x="4630909" y="919185"/>
            <a:ext cx="4170474" cy="5289382"/>
          </a:xfrm>
          <a:prstGeom prst="rect">
            <a:avLst/>
          </a:prstGeom>
          <a:ln w="12700">
            <a:solidFill>
              <a:srgbClr val="000000"/>
            </a:solidFill>
            <a:miter lim="400000"/>
          </a:ln>
        </p:spPr>
      </p:pic>
      <p:sp>
        <p:nvSpPr>
          <p:cNvPr id="264" name="HI+"/>
          <p:cNvSpPr txBox="1"/>
          <p:nvPr/>
        </p:nvSpPr>
        <p:spPr>
          <a:xfrm>
            <a:off x="629643" y="5663384"/>
            <a:ext cx="655292" cy="508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2400">
                <a:latin typeface="Palatino"/>
                <a:ea typeface="Palatino"/>
                <a:cs typeface="Palatino"/>
                <a:sym typeface="Palatino"/>
              </a:defRPr>
            </a:lvl1pPr>
          </a:lstStyle>
          <a:p>
            <a:r>
              <a:t>HI+</a:t>
            </a:r>
          </a:p>
        </p:txBody>
      </p:sp>
      <p:sp>
        <p:nvSpPr>
          <p:cNvPr id="265" name="HI-"/>
          <p:cNvSpPr txBox="1"/>
          <p:nvPr/>
        </p:nvSpPr>
        <p:spPr>
          <a:xfrm>
            <a:off x="4783359" y="5663384"/>
            <a:ext cx="572096" cy="508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2400">
                <a:latin typeface="Palatino"/>
                <a:ea typeface="Palatino"/>
                <a:cs typeface="Palatino"/>
                <a:sym typeface="Palatino"/>
              </a:defRPr>
            </a:lvl1pPr>
          </a:lstStyle>
          <a:p>
            <a:r>
              <a:t>HI-</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799" fill="hold"/>
                                        <p:tgtEl>
                                          <p:spTgt spid="262"/>
                                        </p:tgtEl>
                                      </p:cBhvr>
                                    </p:cmd>
                                  </p:childTnLst>
                                </p:cTn>
                              </p:par>
                            </p:childTnLst>
                          </p:cTn>
                        </p:par>
                        <p:par>
                          <p:cTn id="7" fill="hold">
                            <p:stCondLst>
                              <p:cond delay="27799"/>
                            </p:stCondLst>
                            <p:childTnLst>
                              <p:par>
                                <p:cTn id="8" presetID="1" presetClass="mediacall" presetSubtype="0" fill="hold" nodeType="afterEffect">
                                  <p:stCondLst>
                                    <p:cond delay="0"/>
                                  </p:stCondLst>
                                  <p:childTnLst>
                                    <p:cmd type="call" cmd="playFrom(0.0)">
                                      <p:cBhvr>
                                        <p:cTn id="9" dur="27799" fill="hold"/>
                                        <p:tgtEl>
                                          <p:spTgt spid="26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10" fill="hold" display="0">
                  <p:stCondLst>
                    <p:cond delay="indefinite"/>
                  </p:stCondLst>
                </p:cTn>
                <p:tgtEl>
                  <p:spTgt spid="262"/>
                </p:tgtEl>
              </p:cMediaNode>
            </p:video>
            <p:seq concurrent="1" prevAc="none" nextAc="seek">
              <p:cTn id="11" restart="whenNotActive" fill="hold" evtFilter="cancelBubble" nodeType="interactiveSeq">
                <p:stCondLst>
                  <p:cond evt="onClick" delay="0">
                    <p:tgtEl>
                      <p:spTgt spid="262"/>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262"/>
                                        </p:tgtEl>
                                      </p:cBhvr>
                                    </p:cmd>
                                  </p:childTnLst>
                                </p:cTn>
                              </p:par>
                            </p:childTnLst>
                          </p:cTn>
                        </p:par>
                      </p:childTnLst>
                    </p:cTn>
                  </p:par>
                </p:childTnLst>
              </p:cTn>
              <p:nextCondLst>
                <p:cond evt="onClick" delay="0">
                  <p:tgtEl>
                    <p:spTgt spid="262"/>
                  </p:tgtEl>
                </p:cond>
              </p:nextCondLst>
            </p:seq>
            <p:video>
              <p:cMediaNode vol="100000">
                <p:cTn id="16" fill="hold" display="0">
                  <p:stCondLst>
                    <p:cond delay="indefinite"/>
                  </p:stCondLst>
                </p:cTn>
                <p:tgtEl>
                  <p:spTgt spid="263"/>
                </p:tgtEl>
              </p:cMediaNode>
            </p:video>
            <p:seq concurrent="1" prevAc="none" nextAc="seek">
              <p:cTn id="17" restart="whenNotActive" fill="hold" evtFilter="cancelBubble" nodeType="interactiveSeq">
                <p:stCondLst>
                  <p:cond evt="onClick" delay="0">
                    <p:tgtEl>
                      <p:spTgt spid="263"/>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263"/>
                                        </p:tgtEl>
                                      </p:cBhvr>
                                    </p:cmd>
                                  </p:childTnLst>
                                </p:cTn>
                              </p:par>
                            </p:childTnLst>
                          </p:cTn>
                        </p:par>
                      </p:childTnLst>
                    </p:cTn>
                  </p:par>
                </p:childTnLst>
              </p:cTn>
              <p:nextCondLst>
                <p:cond evt="onClick" delay="0">
                  <p:tgtEl>
                    <p:spTgt spid="263"/>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 name="Effect of HI"/>
          <p:cNvSpPr txBox="1"/>
          <p:nvPr/>
        </p:nvSpPr>
        <p:spPr>
          <a:xfrm>
            <a:off x="17785" y="206831"/>
            <a:ext cx="9108430" cy="496368"/>
          </a:xfrm>
          <a:prstGeom prst="rect">
            <a:avLst/>
          </a:prstGeom>
          <a:solidFill>
            <a:srgbClr val="DCDEE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7200">
              <a:lnSpc>
                <a:spcPts val="5600"/>
              </a:lnSpc>
              <a:spcBef>
                <a:spcPts val="1200"/>
              </a:spcBef>
              <a:defRPr sz="2800">
                <a:solidFill>
                  <a:srgbClr val="0433FF"/>
                </a:solidFill>
                <a:latin typeface="Arial"/>
                <a:ea typeface="Arial"/>
                <a:cs typeface="Arial"/>
                <a:sym typeface="Arial"/>
              </a:defRPr>
            </a:lvl1pPr>
          </a:lstStyle>
          <a:p>
            <a:r>
              <a:t>Effect of HI</a:t>
            </a:r>
          </a:p>
        </p:txBody>
      </p:sp>
      <p:grpSp>
        <p:nvGrpSpPr>
          <p:cNvPr id="270" name="Group"/>
          <p:cNvGrpSpPr/>
          <p:nvPr/>
        </p:nvGrpSpPr>
        <p:grpSpPr>
          <a:xfrm>
            <a:off x="53042" y="1582341"/>
            <a:ext cx="4540700" cy="3388518"/>
            <a:chOff x="0" y="0"/>
            <a:chExt cx="4540699" cy="3388516"/>
          </a:xfrm>
        </p:grpSpPr>
        <p:pic>
          <p:nvPicPr>
            <p:cNvPr id="268" name="Image" descr="Image"/>
            <p:cNvPicPr>
              <a:picLocks noChangeAspect="1"/>
            </p:cNvPicPr>
            <p:nvPr/>
          </p:nvPicPr>
          <p:blipFill>
            <a:blip r:embed="rId2"/>
            <a:stretch>
              <a:fillRect/>
            </a:stretch>
          </p:blipFill>
          <p:spPr>
            <a:xfrm>
              <a:off x="0" y="0"/>
              <a:ext cx="4540700" cy="3388517"/>
            </a:xfrm>
            <a:prstGeom prst="rect">
              <a:avLst/>
            </a:prstGeom>
            <a:ln w="12700" cap="flat">
              <a:noFill/>
              <a:miter lim="400000"/>
            </a:ln>
            <a:effectLst/>
          </p:spPr>
        </p:pic>
        <p:sp>
          <p:nvSpPr>
            <p:cNvPr id="269" name="Passive"/>
            <p:cNvSpPr txBox="1"/>
            <p:nvPr/>
          </p:nvSpPr>
          <p:spPr>
            <a:xfrm>
              <a:off x="1583280" y="245409"/>
              <a:ext cx="783023" cy="381001"/>
            </a:xfrm>
            <a:prstGeom prst="rect">
              <a:avLst/>
            </a:prstGeom>
            <a:gradFill flip="none" rotWithShape="1">
              <a:gsLst>
                <a:gs pos="0">
                  <a:srgbClr val="FBFBFB"/>
                </a:gs>
                <a:gs pos="100000">
                  <a:srgbClr val="BEBEBE"/>
                </a:gs>
              </a:gsLst>
              <a:lin ang="5400000" scaled="0"/>
            </a:gradFill>
            <a:ln w="12700" cap="flat">
              <a:noFill/>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p>
              <a:r>
                <a:t>Passive</a:t>
              </a:r>
            </a:p>
          </p:txBody>
        </p:sp>
      </p:grpSp>
      <p:grpSp>
        <p:nvGrpSpPr>
          <p:cNvPr id="273" name="Group"/>
          <p:cNvGrpSpPr/>
          <p:nvPr/>
        </p:nvGrpSpPr>
        <p:grpSpPr>
          <a:xfrm>
            <a:off x="4595584" y="1649307"/>
            <a:ext cx="4827692" cy="3319417"/>
            <a:chOff x="0" y="0"/>
            <a:chExt cx="4827691" cy="3319416"/>
          </a:xfrm>
        </p:grpSpPr>
        <p:pic>
          <p:nvPicPr>
            <p:cNvPr id="271" name="Image" descr="Image"/>
            <p:cNvPicPr>
              <a:picLocks noChangeAspect="1"/>
            </p:cNvPicPr>
            <p:nvPr/>
          </p:nvPicPr>
          <p:blipFill>
            <a:blip r:embed="rId3"/>
            <a:stretch>
              <a:fillRect/>
            </a:stretch>
          </p:blipFill>
          <p:spPr>
            <a:xfrm>
              <a:off x="0" y="0"/>
              <a:ext cx="4827692" cy="3319417"/>
            </a:xfrm>
            <a:prstGeom prst="rect">
              <a:avLst/>
            </a:prstGeom>
            <a:ln w="12700" cap="flat">
              <a:noFill/>
              <a:miter lim="400000"/>
            </a:ln>
            <a:effectLst/>
          </p:spPr>
        </p:pic>
        <p:sp>
          <p:nvSpPr>
            <p:cNvPr id="272" name="Active"/>
            <p:cNvSpPr txBox="1"/>
            <p:nvPr/>
          </p:nvSpPr>
          <p:spPr>
            <a:xfrm>
              <a:off x="1528732" y="181998"/>
              <a:ext cx="875335" cy="388591"/>
            </a:xfrm>
            <a:prstGeom prst="rect">
              <a:avLst/>
            </a:prstGeom>
            <a:gradFill flip="none" rotWithShape="1">
              <a:gsLst>
                <a:gs pos="0">
                  <a:srgbClr val="FBFBFB"/>
                </a:gs>
                <a:gs pos="100000">
                  <a:srgbClr val="BEBEBE"/>
                </a:gs>
              </a:gsLst>
              <a:lin ang="5400000" scaled="0"/>
            </a:gradFill>
            <a:ln w="12700" cap="flat">
              <a:noFill/>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p>
              <a:r>
                <a:t>Active</a:t>
              </a:r>
            </a:p>
          </p:txBody>
        </p:sp>
      </p:grpSp>
      <p:sp>
        <p:nvSpPr>
          <p:cNvPr id="274" name="The larger Rg for HI+ can be due to an effective repulsion given by a solvation layer"/>
          <p:cNvSpPr txBox="1"/>
          <p:nvPr/>
        </p:nvSpPr>
        <p:spPr>
          <a:xfrm>
            <a:off x="242999" y="5341371"/>
            <a:ext cx="8658002" cy="838201"/>
          </a:xfrm>
          <a:prstGeom prst="rect">
            <a:avLst/>
          </a:prstGeom>
          <a:gradFill>
            <a:gsLst>
              <a:gs pos="0">
                <a:srgbClr val="FBFBFB"/>
              </a:gs>
              <a:gs pos="100000">
                <a:srgbClr val="BEBEBE"/>
              </a:gs>
            </a:gsLst>
            <a:lin ang="5400000"/>
          </a:grad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7200">
              <a:defRPr sz="2200">
                <a:latin typeface="Palatino"/>
                <a:ea typeface="Palatino"/>
                <a:cs typeface="Palatino"/>
                <a:sym typeface="Palatino"/>
              </a:defRPr>
            </a:lvl1pPr>
          </a:lstStyle>
          <a:p>
            <a:r>
              <a:t>The larger Rg for HI+ can be due to an effective repulsion given by a solvation layer</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 name="Image" descr="Image"/>
          <p:cNvPicPr>
            <a:picLocks noChangeAspect="1"/>
          </p:cNvPicPr>
          <p:nvPr/>
        </p:nvPicPr>
        <p:blipFill>
          <a:blip r:embed="rId3"/>
          <a:stretch>
            <a:fillRect/>
          </a:stretch>
        </p:blipFill>
        <p:spPr>
          <a:xfrm>
            <a:off x="835767" y="1081794"/>
            <a:ext cx="5186081" cy="4041269"/>
          </a:xfrm>
          <a:prstGeom prst="rect">
            <a:avLst/>
          </a:prstGeom>
          <a:ln w="12700">
            <a:miter lim="400000"/>
          </a:ln>
        </p:spPr>
      </p:pic>
      <p:sp>
        <p:nvSpPr>
          <p:cNvPr id="277" name="Active Polymer: Dependence on Polymer Length"/>
          <p:cNvSpPr txBox="1"/>
          <p:nvPr/>
        </p:nvSpPr>
        <p:spPr>
          <a:xfrm>
            <a:off x="17785" y="206831"/>
            <a:ext cx="9108430" cy="496368"/>
          </a:xfrm>
          <a:prstGeom prst="rect">
            <a:avLst/>
          </a:prstGeom>
          <a:solidFill>
            <a:srgbClr val="DCDEE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7200">
              <a:lnSpc>
                <a:spcPts val="5600"/>
              </a:lnSpc>
              <a:spcBef>
                <a:spcPts val="1200"/>
              </a:spcBef>
              <a:defRPr sz="2800">
                <a:solidFill>
                  <a:srgbClr val="0433FF"/>
                </a:solidFill>
                <a:latin typeface="Arial"/>
                <a:ea typeface="Arial"/>
                <a:cs typeface="Arial"/>
                <a:sym typeface="Arial"/>
              </a:defRPr>
            </a:lvl1pPr>
          </a:lstStyle>
          <a:p>
            <a:r>
              <a:t>Active Polymer: Dependence on Polymer Length</a:t>
            </a:r>
          </a:p>
        </p:txBody>
      </p:sp>
      <p:sp>
        <p:nvSpPr>
          <p:cNvPr id="278" name="Dotted lines N0.61…"/>
          <p:cNvSpPr txBox="1"/>
          <p:nvPr/>
        </p:nvSpPr>
        <p:spPr>
          <a:xfrm>
            <a:off x="5915716" y="2617288"/>
            <a:ext cx="2391247" cy="8051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defTabSz="457200">
              <a:lnSpc>
                <a:spcPct val="40000"/>
              </a:lnSpc>
              <a:spcBef>
                <a:spcPts val="1200"/>
              </a:spcBef>
              <a:defRPr sz="2000">
                <a:latin typeface="Palatino"/>
                <a:ea typeface="Palatino"/>
                <a:cs typeface="Palatino"/>
                <a:sym typeface="Palatino"/>
              </a:defRPr>
            </a:pPr>
            <a:r>
              <a:t>Dotted lines </a:t>
            </a:r>
            <a:r>
              <a:rPr i="1"/>
              <a:t>N</a:t>
            </a:r>
            <a:r>
              <a:rPr baseline="25000"/>
              <a:t>0.61 </a:t>
            </a:r>
          </a:p>
          <a:p>
            <a:pPr defTabSz="457200">
              <a:lnSpc>
                <a:spcPct val="40000"/>
              </a:lnSpc>
              <a:spcBef>
                <a:spcPts val="1200"/>
              </a:spcBef>
              <a:defRPr sz="2000">
                <a:latin typeface="Palatino"/>
                <a:ea typeface="Palatino"/>
                <a:cs typeface="Palatino"/>
                <a:sym typeface="Palatino"/>
              </a:defRPr>
            </a:pPr>
            <a:r>
              <a:t>Dashed lines  </a:t>
            </a:r>
            <a:r>
              <a:rPr i="1"/>
              <a:t>N</a:t>
            </a:r>
            <a:r>
              <a:rPr baseline="25000"/>
              <a:t>0.33 </a:t>
            </a:r>
          </a:p>
        </p:txBody>
      </p:sp>
      <p:sp>
        <p:nvSpPr>
          <p:cNvPr id="279" name="Nonmonotonic behavior is activity dependent and becomes stronger with increasing activity"/>
          <p:cNvSpPr txBox="1"/>
          <p:nvPr/>
        </p:nvSpPr>
        <p:spPr>
          <a:xfrm>
            <a:off x="242999" y="5309912"/>
            <a:ext cx="8654418" cy="838201"/>
          </a:xfrm>
          <a:prstGeom prst="rect">
            <a:avLst/>
          </a:prstGeom>
          <a:gradFill>
            <a:gsLst>
              <a:gs pos="0">
                <a:srgbClr val="FBFBFB"/>
              </a:gs>
              <a:gs pos="100000">
                <a:srgbClr val="BEBEBE"/>
              </a:gs>
            </a:gsLst>
            <a:lin ang="5400000"/>
          </a:gradFill>
          <a:ln w="12700">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2200">
                <a:latin typeface="Palatino"/>
                <a:ea typeface="Palatino"/>
                <a:cs typeface="Palatino"/>
                <a:sym typeface="Palatino"/>
              </a:defRPr>
            </a:lvl1pPr>
          </a:lstStyle>
          <a:p>
            <a:r>
              <a:t>Nonmonotonic behavior is activity dependent and becomes stronger with increasing activity</a:t>
            </a:r>
          </a:p>
        </p:txBody>
      </p:sp>
      <p:sp>
        <p:nvSpPr>
          <p:cNvPr id="280" name="Macromolecules, 57, 6968 (2024)"/>
          <p:cNvSpPr txBox="1"/>
          <p:nvPr/>
        </p:nvSpPr>
        <p:spPr>
          <a:xfrm>
            <a:off x="5777296" y="6328228"/>
            <a:ext cx="3246004" cy="406401"/>
          </a:xfrm>
          <a:prstGeom prst="rect">
            <a:avLst/>
          </a:prstGeom>
          <a:ln w="25400">
            <a:solidFill>
              <a:srgbClr val="85888D"/>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r>
              <a:t>Macromolecules, 57, 6968 (2024)</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 name="Polar active polymers"/>
          <p:cNvSpPr txBox="1"/>
          <p:nvPr/>
        </p:nvSpPr>
        <p:spPr>
          <a:xfrm>
            <a:off x="17785" y="167313"/>
            <a:ext cx="9108430" cy="496367"/>
          </a:xfrm>
          <a:prstGeom prst="rect">
            <a:avLst/>
          </a:prstGeom>
          <a:solidFill>
            <a:srgbClr val="DCDEE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7200">
              <a:spcBef>
                <a:spcPts val="1200"/>
              </a:spcBef>
              <a:defRPr sz="2800">
                <a:solidFill>
                  <a:srgbClr val="0433FF"/>
                </a:solidFill>
                <a:latin typeface="Arial"/>
                <a:ea typeface="Arial"/>
                <a:cs typeface="Arial"/>
                <a:sym typeface="Arial"/>
              </a:defRPr>
            </a:lvl1pPr>
          </a:lstStyle>
          <a:p>
            <a:r>
              <a:t>Polar active polymers</a:t>
            </a:r>
          </a:p>
        </p:txBody>
      </p:sp>
      <p:grpSp>
        <p:nvGrpSpPr>
          <p:cNvPr id="289" name="Group"/>
          <p:cNvGrpSpPr/>
          <p:nvPr/>
        </p:nvGrpSpPr>
        <p:grpSpPr>
          <a:xfrm>
            <a:off x="1914455" y="844310"/>
            <a:ext cx="5771568" cy="2011915"/>
            <a:chOff x="0" y="0"/>
            <a:chExt cx="5771567" cy="2011914"/>
          </a:xfrm>
        </p:grpSpPr>
        <p:pic>
          <p:nvPicPr>
            <p:cNvPr id="285" name="pol_dim_yellow.pdf" descr="pol_dim_yellow.pdf"/>
            <p:cNvPicPr>
              <a:picLocks noChangeAspect="1"/>
            </p:cNvPicPr>
            <p:nvPr/>
          </p:nvPicPr>
          <p:blipFill>
            <a:blip r:embed="rId2"/>
            <a:stretch>
              <a:fillRect/>
            </a:stretch>
          </p:blipFill>
          <p:spPr>
            <a:xfrm>
              <a:off x="0" y="0"/>
              <a:ext cx="5771568" cy="1697449"/>
            </a:xfrm>
            <a:prstGeom prst="rect">
              <a:avLst/>
            </a:prstGeom>
            <a:ln w="12700" cap="flat">
              <a:noFill/>
              <a:miter lim="400000"/>
            </a:ln>
            <a:effectLst/>
          </p:spPr>
        </p:pic>
        <p:sp>
          <p:nvSpPr>
            <p:cNvPr id="286" name="Fp"/>
            <p:cNvSpPr txBox="1"/>
            <p:nvPr/>
          </p:nvSpPr>
          <p:spPr>
            <a:xfrm rot="21055426">
              <a:off x="449862" y="1449540"/>
              <a:ext cx="376096" cy="39767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p>
              <a:pPr>
                <a:defRPr sz="2100">
                  <a:latin typeface="Arial"/>
                  <a:ea typeface="Arial"/>
                  <a:cs typeface="Arial"/>
                  <a:sym typeface="Arial"/>
                </a:defRPr>
              </a:pPr>
              <a:r>
                <a:rPr b="1"/>
                <a:t>F</a:t>
              </a:r>
              <a:r>
                <a:rPr baseline="-5999"/>
                <a:t>p</a:t>
              </a:r>
            </a:p>
          </p:txBody>
        </p:sp>
        <p:sp>
          <p:nvSpPr>
            <p:cNvPr id="287" name="Fp"/>
            <p:cNvSpPr txBox="1"/>
            <p:nvPr/>
          </p:nvSpPr>
          <p:spPr>
            <a:xfrm rot="656012">
              <a:off x="2293064" y="1582181"/>
              <a:ext cx="376096" cy="39767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p>
              <a:pPr>
                <a:defRPr sz="2100">
                  <a:latin typeface="Arial"/>
                  <a:ea typeface="Arial"/>
                  <a:cs typeface="Arial"/>
                  <a:sym typeface="Arial"/>
                </a:defRPr>
              </a:pPr>
              <a:r>
                <a:rPr b="1"/>
                <a:t>F</a:t>
              </a:r>
              <a:r>
                <a:rPr baseline="-5999"/>
                <a:t>p</a:t>
              </a:r>
            </a:p>
          </p:txBody>
        </p:sp>
        <p:sp>
          <p:nvSpPr>
            <p:cNvPr id="288" name="Fp"/>
            <p:cNvSpPr txBox="1"/>
            <p:nvPr/>
          </p:nvSpPr>
          <p:spPr>
            <a:xfrm rot="19583408">
              <a:off x="4535419" y="872241"/>
              <a:ext cx="376096" cy="39767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p>
              <a:pPr>
                <a:defRPr sz="2100">
                  <a:latin typeface="Arial"/>
                  <a:ea typeface="Arial"/>
                  <a:cs typeface="Arial"/>
                  <a:sym typeface="Arial"/>
                </a:defRPr>
              </a:pPr>
              <a:r>
                <a:rPr b="1"/>
                <a:t>F</a:t>
              </a:r>
              <a:r>
                <a:rPr baseline="-5999"/>
                <a:t>p</a:t>
              </a:r>
            </a:p>
          </p:txBody>
        </p:sp>
      </p:grpSp>
      <p:grpSp>
        <p:nvGrpSpPr>
          <p:cNvPr id="293" name="Group"/>
          <p:cNvGrpSpPr/>
          <p:nvPr/>
        </p:nvGrpSpPr>
        <p:grpSpPr>
          <a:xfrm>
            <a:off x="350751" y="3036855"/>
            <a:ext cx="4820600" cy="3327444"/>
            <a:chOff x="0" y="0"/>
            <a:chExt cx="4820599" cy="3327443"/>
          </a:xfrm>
        </p:grpSpPr>
        <p:pic>
          <p:nvPicPr>
            <p:cNvPr id="290" name="Image" descr="Image"/>
            <p:cNvPicPr>
              <a:picLocks noChangeAspect="1"/>
            </p:cNvPicPr>
            <p:nvPr/>
          </p:nvPicPr>
          <p:blipFill>
            <a:blip r:embed="rId3"/>
            <a:srcRect r="4070"/>
            <a:stretch>
              <a:fillRect/>
            </a:stretch>
          </p:blipFill>
          <p:spPr>
            <a:xfrm>
              <a:off x="608298" y="460880"/>
              <a:ext cx="3112968" cy="2564439"/>
            </a:xfrm>
            <a:prstGeom prst="rect">
              <a:avLst/>
            </a:prstGeom>
            <a:ln w="12700" cap="flat">
              <a:noFill/>
              <a:miter lim="400000"/>
            </a:ln>
            <a:effectLst/>
          </p:spPr>
        </p:pic>
        <p:sp>
          <p:nvSpPr>
            <p:cNvPr id="291" name="PRL 121, 217802 (2018)"/>
            <p:cNvSpPr/>
            <p:nvPr/>
          </p:nvSpPr>
          <p:spPr>
            <a:xfrm>
              <a:off x="1517972" y="2997243"/>
              <a:ext cx="1784655" cy="330201"/>
            </a:xfrm>
            <a:prstGeom prst="rect">
              <a:avLst/>
            </a:prstGeom>
            <a:noFill/>
            <a:ln w="25400" cap="flat">
              <a:solidFill>
                <a:srgbClr val="85888D"/>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defTabSz="457200">
                <a:lnSpc>
                  <a:spcPts val="3000"/>
                </a:lnSpc>
                <a:spcBef>
                  <a:spcPts val="1200"/>
                </a:spcBef>
                <a:defRPr sz="1300">
                  <a:latin typeface="Times Roman"/>
                  <a:ea typeface="Times Roman"/>
                  <a:cs typeface="Times Roman"/>
                  <a:sym typeface="Times Roman"/>
                </a:defRPr>
              </a:lvl1pPr>
            </a:lstStyle>
            <a:p>
              <a:r>
                <a:t>PRL 121, 217802 (2018)</a:t>
              </a:r>
            </a:p>
          </p:txBody>
        </p:sp>
        <p:sp>
          <p:nvSpPr>
            <p:cNvPr id="292" name="When all constituent monomers are active"/>
            <p:cNvSpPr txBox="1"/>
            <p:nvPr/>
          </p:nvSpPr>
          <p:spPr>
            <a:xfrm>
              <a:off x="0" y="-1"/>
              <a:ext cx="4820600" cy="4191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defTabSz="457200">
                <a:defRPr sz="1900">
                  <a:latin typeface="Palatino"/>
                  <a:ea typeface="Palatino"/>
                  <a:cs typeface="Palatino"/>
                  <a:sym typeface="Palatino"/>
                </a:defRPr>
              </a:lvl1pPr>
            </a:lstStyle>
            <a:p>
              <a:r>
                <a:t>When all constituent monomers are active</a:t>
              </a:r>
            </a:p>
          </p:txBody>
        </p:sp>
      </p:grpSp>
      <p:sp>
        <p:nvSpPr>
          <p:cNvPr id="294" name="But…. in biopolymers, synthetic polymers, activity is localised…"/>
          <p:cNvSpPr txBox="1"/>
          <p:nvPr/>
        </p:nvSpPr>
        <p:spPr>
          <a:xfrm>
            <a:off x="4876347" y="3659176"/>
            <a:ext cx="4074862" cy="2082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L="214312" indent="-214312" algn="just" defTabSz="457200">
              <a:buSzPct val="100000"/>
              <a:buFont typeface="Arial"/>
              <a:buChar char="•"/>
              <a:defRPr sz="2000">
                <a:solidFill>
                  <a:srgbClr val="53585F"/>
                </a:solidFill>
                <a:latin typeface="Palatino"/>
                <a:ea typeface="Palatino"/>
                <a:cs typeface="Palatino"/>
                <a:sym typeface="Palatino"/>
              </a:defRPr>
            </a:pPr>
            <a:r>
              <a:t>But…. in biopolymers, synthetic polymers, activity is localised</a:t>
            </a:r>
          </a:p>
          <a:p>
            <a:pPr marL="214312" indent="-214312" algn="just" defTabSz="457200">
              <a:buSzPct val="100000"/>
              <a:buFont typeface="Arial"/>
              <a:buChar char="•"/>
              <a:defRPr sz="2000">
                <a:solidFill>
                  <a:srgbClr val="53585F"/>
                </a:solidFill>
                <a:latin typeface="Palatino"/>
                <a:ea typeface="Palatino"/>
                <a:cs typeface="Palatino"/>
                <a:sym typeface="Palatino"/>
              </a:defRPr>
            </a:pPr>
            <a:endParaRPr/>
          </a:p>
          <a:p>
            <a:pPr marL="214312" indent="-214312" algn="just" defTabSz="457200">
              <a:buSzPct val="100000"/>
              <a:buFont typeface="Arial"/>
              <a:buChar char="•"/>
              <a:defRPr sz="2000">
                <a:solidFill>
                  <a:srgbClr val="53585F"/>
                </a:solidFill>
                <a:latin typeface="Palatino"/>
                <a:ea typeface="Palatino"/>
                <a:cs typeface="Palatino"/>
                <a:sym typeface="Palatino"/>
              </a:defRPr>
            </a:pPr>
            <a:r>
              <a:t>~20% of the total genes are transcriptionally active at a given time</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8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29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3" nodeType="clickEffect">
                                  <p:stCondLst>
                                    <p:cond delay="0"/>
                                  </p:stCondLst>
                                  <p:iterate>
                                    <p:tmAbs val="0"/>
                                  </p:iterate>
                                  <p:childTnLst>
                                    <p:set>
                                      <p:cBhvr>
                                        <p:cTn id="14" fill="hold"/>
                                        <p:tgtEl>
                                          <p:spTgt spid="2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9" grpId="1" animBg="1" advAuto="0"/>
      <p:bldP spid="293" grpId="2" animBg="1" advAuto="0"/>
      <p:bldP spid="294" grpId="3" animBg="1" advAuto="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 name="Polar active polymers: role of the motor density"/>
          <p:cNvSpPr txBox="1"/>
          <p:nvPr/>
        </p:nvSpPr>
        <p:spPr>
          <a:xfrm>
            <a:off x="17785" y="167313"/>
            <a:ext cx="9108430" cy="496367"/>
          </a:xfrm>
          <a:prstGeom prst="rect">
            <a:avLst/>
          </a:prstGeom>
          <a:solidFill>
            <a:srgbClr val="DCDEE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7200">
              <a:spcBef>
                <a:spcPts val="1200"/>
              </a:spcBef>
              <a:defRPr sz="2800">
                <a:solidFill>
                  <a:srgbClr val="0433FF"/>
                </a:solidFill>
                <a:latin typeface="Arial"/>
                <a:ea typeface="Arial"/>
                <a:cs typeface="Arial"/>
                <a:sym typeface="Arial"/>
              </a:defRPr>
            </a:lvl1pPr>
          </a:lstStyle>
          <a:p>
            <a:r>
              <a:t>Polar active polymers: role of the motor density</a:t>
            </a:r>
          </a:p>
        </p:txBody>
      </p:sp>
      <p:pic>
        <p:nvPicPr>
          <p:cNvPr id="297" name="Movie2.mp4" descr="Movie2.mp4"/>
          <p:cNvPicPr>
            <a:picLocks/>
          </p:cNvPicPr>
          <p:nvPr>
            <a:videoFile r:link="rId2"/>
            <p:extLst>
              <p:ext uri="{DAA4B4D4-6D71-4841-9C94-3DE7FCFB9230}">
                <p14:media xmlns:p14="http://schemas.microsoft.com/office/powerpoint/2010/main" r:embed="rId1"/>
              </p:ext>
            </p:extLst>
          </p:nvPr>
        </p:nvPicPr>
        <p:blipFill>
          <a:blip r:embed="rId4"/>
          <a:stretch>
            <a:fillRect/>
          </a:stretch>
        </p:blipFill>
        <p:spPr>
          <a:xfrm>
            <a:off x="-978971" y="2024200"/>
            <a:ext cx="8866742" cy="4987543"/>
          </a:xfrm>
          <a:prstGeom prst="rect">
            <a:avLst/>
          </a:prstGeom>
          <a:ln w="12700">
            <a:miter lim="400000"/>
          </a:ln>
        </p:spPr>
      </p:pic>
      <p:sp>
        <p:nvSpPr>
          <p:cNvPr id="298" name="Rectangle"/>
          <p:cNvSpPr/>
          <p:nvPr/>
        </p:nvSpPr>
        <p:spPr>
          <a:xfrm>
            <a:off x="-37649" y="1971667"/>
            <a:ext cx="6984098" cy="692276"/>
          </a:xfrm>
          <a:prstGeom prst="rect">
            <a:avLst/>
          </a:prstGeom>
          <a:solidFill>
            <a:srgbClr val="FFFFFF"/>
          </a:solidFill>
          <a:ln w="12700">
            <a:miter lim="400000"/>
          </a:ln>
        </p:spPr>
        <p:txBody>
          <a:bodyPr lIns="45719" rIns="45719" anchor="ctr"/>
          <a:lstStyle/>
          <a:p>
            <a:endParaRPr/>
          </a:p>
        </p:txBody>
      </p:sp>
      <p:pic>
        <p:nvPicPr>
          <p:cNvPr id="299" name="figure1.pdf" descr="figure1.pdf"/>
          <p:cNvPicPr>
            <a:picLocks noChangeAspect="1"/>
          </p:cNvPicPr>
          <p:nvPr/>
        </p:nvPicPr>
        <p:blipFill>
          <a:blip r:embed="rId5"/>
          <a:stretch>
            <a:fillRect/>
          </a:stretch>
        </p:blipFill>
        <p:spPr>
          <a:xfrm>
            <a:off x="425136" y="671225"/>
            <a:ext cx="3557162" cy="1763066"/>
          </a:xfrm>
          <a:prstGeom prst="rect">
            <a:avLst/>
          </a:prstGeom>
          <a:ln w="12700">
            <a:miter lim="400000"/>
          </a:ln>
        </p:spPr>
      </p:pic>
      <p:sp>
        <p:nvSpPr>
          <p:cNvPr id="300" name="Less density leads to stretching"/>
          <p:cNvSpPr txBox="1"/>
          <p:nvPr/>
        </p:nvSpPr>
        <p:spPr>
          <a:xfrm>
            <a:off x="6811843" y="4272454"/>
            <a:ext cx="2070620" cy="736601"/>
          </a:xfrm>
          <a:prstGeom prst="rect">
            <a:avLst/>
          </a:prstGeom>
          <a:ln w="25400">
            <a:solidFill>
              <a:srgbClr val="85888D"/>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a:latin typeface="Palatino"/>
                <a:ea typeface="Palatino"/>
                <a:cs typeface="Palatino"/>
                <a:sym typeface="Palatino"/>
              </a:defRPr>
            </a:lvl1pPr>
          </a:lstStyle>
          <a:p>
            <a:r>
              <a:t>Less density leads to stretching</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000" fill="hold"/>
                                        <p:tgtEl>
                                          <p:spTgt spid="297"/>
                                        </p:tgtEl>
                                      </p:cBhvr>
                                    </p:cmd>
                                  </p:childTnLst>
                                </p:cTn>
                              </p:par>
                            </p:childTnLst>
                          </p:cTn>
                        </p:par>
                      </p:childTnLst>
                    </p:cTn>
                  </p:par>
                  <p:par>
                    <p:cTn id="7" fill="hold">
                      <p:stCondLst>
                        <p:cond delay="indefinite"/>
                      </p:stCondLst>
                      <p:childTnLst>
                        <p:par>
                          <p:cTn id="8" fill="hold">
                            <p:stCondLst>
                              <p:cond delay="0"/>
                            </p:stCondLst>
                            <p:childTnLst>
                              <p:par>
                                <p:cTn id="9" presetID="4" presetClass="entr" presetSubtype="32" fill="hold" grpId="2" nodeType="clickEffect">
                                  <p:stCondLst>
                                    <p:cond delay="0"/>
                                  </p:stCondLst>
                                  <p:iterate>
                                    <p:tmAbs val="0"/>
                                  </p:iterate>
                                  <p:childTnLst>
                                    <p:set>
                                      <p:cBhvr>
                                        <p:cTn id="10" fill="hold"/>
                                        <p:tgtEl>
                                          <p:spTgt spid="300"/>
                                        </p:tgtEl>
                                        <p:attrNameLst>
                                          <p:attrName>style.visibility</p:attrName>
                                        </p:attrNameLst>
                                      </p:cBhvr>
                                      <p:to>
                                        <p:strVal val="visible"/>
                                      </p:to>
                                    </p:set>
                                    <p:animEffect transition="in" filter="box(out)">
                                      <p:cBhvr>
                                        <p:cTn id="11" dur="1000"/>
                                        <p:tgtEl>
                                          <p:spTgt spid="30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100000">
                <p:cTn id="12" fill="hold" display="0">
                  <p:stCondLst>
                    <p:cond delay="indefinite"/>
                  </p:stCondLst>
                </p:cTn>
                <p:tgtEl>
                  <p:spTgt spid="297"/>
                </p:tgtEl>
              </p:cMediaNode>
            </p:video>
            <p:seq concurrent="1" prevAc="none" nextAc="seek">
              <p:cTn id="13" restart="whenNotActive" fill="hold" evtFilter="cancelBubble" nodeType="interactiveSeq">
                <p:stCondLst>
                  <p:cond evt="onClick" delay="0">
                    <p:tgtEl>
                      <p:spTgt spid="297"/>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297"/>
                                        </p:tgtEl>
                                      </p:cBhvr>
                                    </p:cmd>
                                  </p:childTnLst>
                                </p:cTn>
                              </p:par>
                            </p:childTnLst>
                          </p:cTn>
                        </p:par>
                      </p:childTnLst>
                    </p:cTn>
                  </p:par>
                </p:childTnLst>
              </p:cTn>
              <p:nextCondLst>
                <p:cond evt="onClick" delay="0">
                  <p:tgtEl>
                    <p:spTgt spid="297"/>
                  </p:tgtEl>
                </p:cond>
              </p:nextCondLst>
            </p:seq>
          </p:childTnLst>
        </p:cTn>
      </p:par>
    </p:tnLst>
    <p:bldLst>
      <p:bldP spid="300" grpId="2" animBg="1" advAuto="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 name="Polar active polymers: role of the motor density"/>
          <p:cNvSpPr txBox="1"/>
          <p:nvPr/>
        </p:nvSpPr>
        <p:spPr>
          <a:xfrm>
            <a:off x="17785" y="167313"/>
            <a:ext cx="9108430" cy="496367"/>
          </a:xfrm>
          <a:prstGeom prst="rect">
            <a:avLst/>
          </a:prstGeom>
          <a:solidFill>
            <a:srgbClr val="DCDEE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7200">
              <a:spcBef>
                <a:spcPts val="1200"/>
              </a:spcBef>
              <a:defRPr sz="2800">
                <a:solidFill>
                  <a:srgbClr val="0433FF"/>
                </a:solidFill>
                <a:latin typeface="Arial"/>
                <a:ea typeface="Arial"/>
                <a:cs typeface="Arial"/>
                <a:sym typeface="Arial"/>
              </a:defRPr>
            </a:lvl1pPr>
          </a:lstStyle>
          <a:p>
            <a:r>
              <a:t>Polar active polymers: role of the motor density</a:t>
            </a:r>
          </a:p>
        </p:txBody>
      </p:sp>
      <p:pic>
        <p:nvPicPr>
          <p:cNvPr id="303" name="rgasdpe2.pdf" descr="rgasdpe2.pdf"/>
          <p:cNvPicPr>
            <a:picLocks noChangeAspect="1"/>
          </p:cNvPicPr>
          <p:nvPr/>
        </p:nvPicPr>
        <p:blipFill>
          <a:blip r:embed="rId2"/>
          <a:srcRect l="49016" b="49568"/>
          <a:stretch>
            <a:fillRect/>
          </a:stretch>
        </p:blipFill>
        <p:spPr>
          <a:xfrm>
            <a:off x="3207655" y="1474198"/>
            <a:ext cx="2579755" cy="2126529"/>
          </a:xfrm>
          <a:prstGeom prst="rect">
            <a:avLst/>
          </a:prstGeom>
          <a:ln w="12700">
            <a:miter lim="400000"/>
          </a:ln>
        </p:spPr>
      </p:pic>
      <p:pic>
        <p:nvPicPr>
          <p:cNvPr id="304" name="rgasdpe2.pdf" descr="rgasdpe2.pdf"/>
          <p:cNvPicPr>
            <a:picLocks noChangeAspect="1"/>
          </p:cNvPicPr>
          <p:nvPr/>
        </p:nvPicPr>
        <p:blipFill>
          <a:blip r:embed="rId2"/>
          <a:srcRect t="50162" r="50226"/>
          <a:stretch>
            <a:fillRect/>
          </a:stretch>
        </p:blipFill>
        <p:spPr>
          <a:xfrm>
            <a:off x="5721088" y="1515616"/>
            <a:ext cx="2580496" cy="2153194"/>
          </a:xfrm>
          <a:prstGeom prst="rect">
            <a:avLst/>
          </a:prstGeom>
          <a:ln w="12700">
            <a:miter lim="400000"/>
          </a:ln>
        </p:spPr>
      </p:pic>
      <p:pic>
        <p:nvPicPr>
          <p:cNvPr id="305" name="rgasdpe2.pdf" descr="rgasdpe2.pdf"/>
          <p:cNvPicPr>
            <a:picLocks noChangeAspect="1"/>
          </p:cNvPicPr>
          <p:nvPr/>
        </p:nvPicPr>
        <p:blipFill>
          <a:blip r:embed="rId2"/>
          <a:srcRect r="50066" b="49376"/>
          <a:stretch>
            <a:fillRect/>
          </a:stretch>
        </p:blipFill>
        <p:spPr>
          <a:xfrm>
            <a:off x="671705" y="1446615"/>
            <a:ext cx="2582105" cy="2181515"/>
          </a:xfrm>
          <a:prstGeom prst="rect">
            <a:avLst/>
          </a:prstGeom>
          <a:ln w="12700">
            <a:miter lim="400000"/>
          </a:ln>
        </p:spPr>
      </p:pic>
      <mc:AlternateContent xmlns:mc="http://schemas.openxmlformats.org/markup-compatibility/2006">
        <mc:Choice xmlns:a14="http://schemas.microsoft.com/office/drawing/2010/main" Requires="a14">
          <p:sp>
            <p:nvSpPr>
              <p:cNvPr id="306" name="Small activity compactify the polymers, opposite to larger activities for which the polymer stretches…"/>
              <p:cNvSpPr txBox="1"/>
              <p:nvPr/>
            </p:nvSpPr>
            <p:spPr>
              <a:xfrm>
                <a:off x="611390" y="4464298"/>
                <a:ext cx="7921220" cy="1700123"/>
              </a:xfrm>
              <a:prstGeom prst="rect">
                <a:avLst/>
              </a:prstGeom>
              <a:ln w="25400">
                <a:solidFill>
                  <a:srgbClr val="85888D"/>
                </a:solidFill>
                <a:miter lim="400000"/>
              </a:ln>
              <a:extLst>
                <a:ext uri="{C572A759-6A51-4108-AA02-DFA0A04FC94B}">
                  <ma14:wrappingTextBoxFlag xmlns:ma14="http://schemas.microsoft.com/office/mac/drawingml/2011/main" xmlns:m="http://schemas.openxmlformats.org/officeDocument/2006/math" xmlns="" val="1"/>
                </a:ext>
              </a:extLst>
            </p:spPr>
            <p:txBody>
              <a:bodyPr lIns="50800" tIns="50800" rIns="50800" bIns="50800" anchor="ctr">
                <a:spAutoFit/>
              </a:bodyPr>
              <a:lstStyle/>
              <a:p>
                <a:pPr marL="192881" indent="-192881">
                  <a:buSzPct val="100000"/>
                  <a:buFont typeface="Arial"/>
                  <a:buChar char="•"/>
                  <a:defRPr>
                    <a:latin typeface="Palatino"/>
                    <a:ea typeface="Palatino"/>
                    <a:cs typeface="Palatino"/>
                    <a:sym typeface="Palatino"/>
                  </a:defRPr>
                </a:pPr>
                <a:r>
                  <a:t>Small activity compactify the polymers, opposite to larger activities for which the polymer stretches </a:t>
                </a:r>
              </a:p>
              <a:p>
                <a:pPr marL="192881" indent="-192881">
                  <a:buSzPct val="100000"/>
                  <a:buFont typeface="Arial"/>
                  <a:buChar char="•"/>
                  <a:defRPr>
                    <a:latin typeface="Palatino"/>
                    <a:ea typeface="Palatino"/>
                    <a:cs typeface="Palatino"/>
                    <a:sym typeface="Palatino"/>
                  </a:defRPr>
                </a:pPr>
                <a14:m>
                  <m:oMath xmlns:m="http://schemas.openxmlformats.org/officeDocument/2006/math">
                    <m:sSub>
                      <m:sSubPr>
                        <m:ctrlPr>
                          <a:rPr sz="1950" i="1">
                            <a:solidFill>
                              <a:srgbClr val="000000"/>
                            </a:solidFill>
                            <a:latin typeface="Cambria Math" panose="02040503050406030204" pitchFamily="18" charset="0"/>
                          </a:rPr>
                        </m:ctrlPr>
                      </m:sSubPr>
                      <m:e>
                        <m:r>
                          <a:rPr sz="1950" i="1">
                            <a:solidFill>
                              <a:srgbClr val="000000"/>
                            </a:solidFill>
                            <a:latin typeface="Cambria Math" panose="02040503050406030204" pitchFamily="18" charset="0"/>
                          </a:rPr>
                          <m:t>𝑅</m:t>
                        </m:r>
                      </m:e>
                      <m:sub>
                        <m:r>
                          <a:rPr sz="1950" i="1">
                            <a:solidFill>
                              <a:srgbClr val="000000"/>
                            </a:solidFill>
                            <a:latin typeface="Cambria Math" panose="02040503050406030204" pitchFamily="18" charset="0"/>
                          </a:rPr>
                          <m:t>𝑔</m:t>
                        </m:r>
                      </m:sub>
                    </m:sSub>
                    <m:r>
                      <a:rPr sz="1950" i="1">
                        <a:solidFill>
                          <a:srgbClr val="000000"/>
                        </a:solidFill>
                        <a:latin typeface="Cambria Math" panose="02040503050406030204" pitchFamily="18" charset="0"/>
                      </a:rPr>
                      <m:t>∼</m:t>
                    </m:r>
                    <m:sSup>
                      <m:sSupPr>
                        <m:ctrlPr>
                          <a:rPr sz="1950" i="1">
                            <a:solidFill>
                              <a:srgbClr val="000000"/>
                            </a:solidFill>
                            <a:latin typeface="Cambria Math" panose="02040503050406030204" pitchFamily="18" charset="0"/>
                          </a:rPr>
                        </m:ctrlPr>
                      </m:sSupPr>
                      <m:e>
                        <m:r>
                          <a:rPr sz="1950" i="1">
                            <a:solidFill>
                              <a:srgbClr val="000000"/>
                            </a:solidFill>
                            <a:latin typeface="Cambria Math" panose="02040503050406030204" pitchFamily="18" charset="0"/>
                          </a:rPr>
                          <m:t>𝑁</m:t>
                        </m:r>
                      </m:e>
                      <m:sup>
                        <m:r>
                          <a:rPr sz="1950" i="1">
                            <a:solidFill>
                              <a:srgbClr val="000000"/>
                            </a:solidFill>
                            <a:latin typeface="Cambria Math" panose="02040503050406030204" pitchFamily="18" charset="0"/>
                          </a:rPr>
                          <m:t>𝜈</m:t>
                        </m:r>
                      </m:sup>
                    </m:sSup>
                  </m:oMath>
                </a14:m>
                <a:r>
                  <a:t>,  Scaling exponent = 0.6 for passive polymer</a:t>
                </a:r>
              </a:p>
              <a:p>
                <a:pPr marL="192881" indent="-192881">
                  <a:buSzPct val="100000"/>
                  <a:buFont typeface="Arial"/>
                  <a:buChar char="•"/>
                  <a:defRPr>
                    <a:latin typeface="Palatino"/>
                    <a:ea typeface="Palatino"/>
                    <a:cs typeface="Palatino"/>
                    <a:sym typeface="Palatino"/>
                  </a:defRPr>
                </a:pPr>
                <a14:m>
                  <m:oMath xmlns:m="http://schemas.openxmlformats.org/officeDocument/2006/math">
                    <m:r>
                      <a:rPr sz="2000" i="1">
                        <a:solidFill>
                          <a:srgbClr val="000000"/>
                        </a:solidFill>
                        <a:latin typeface="Cambria Math" panose="02040503050406030204" pitchFamily="18" charset="0"/>
                      </a:rPr>
                      <m:t>𝜈</m:t>
                    </m:r>
                    <m:r>
                      <a:rPr sz="2000" i="1">
                        <a:solidFill>
                          <a:srgbClr val="000000"/>
                        </a:solidFill>
                        <a:latin typeface="Cambria Math" panose="02040503050406030204" pitchFamily="18" charset="0"/>
                      </a:rPr>
                      <m:t>&lt;</m:t>
                    </m:r>
                    <m:sSub>
                      <m:sSubPr>
                        <m:ctrlPr>
                          <a:rPr sz="2000" i="1">
                            <a:solidFill>
                              <a:srgbClr val="000000"/>
                            </a:solidFill>
                            <a:latin typeface="Cambria Math" panose="02040503050406030204" pitchFamily="18" charset="0"/>
                          </a:rPr>
                        </m:ctrlPr>
                      </m:sSubPr>
                      <m:e>
                        <m:r>
                          <a:rPr sz="2000" i="1">
                            <a:solidFill>
                              <a:srgbClr val="000000"/>
                            </a:solidFill>
                            <a:latin typeface="Cambria Math" panose="02040503050406030204" pitchFamily="18" charset="0"/>
                          </a:rPr>
                          <m:t>𝜈</m:t>
                        </m:r>
                      </m:e>
                      <m:sub>
                        <m:r>
                          <a:rPr sz="2000" i="1">
                            <a:solidFill>
                              <a:srgbClr val="000000"/>
                            </a:solidFill>
                            <a:latin typeface="Cambria Math" panose="02040503050406030204" pitchFamily="18" charset="0"/>
                          </a:rPr>
                          <m:t>0</m:t>
                        </m:r>
                      </m:sub>
                    </m:sSub>
                  </m:oMath>
                </a14:m>
                <a:r>
                  <a:t> compact states</a:t>
                </a:r>
              </a:p>
              <a:p>
                <a:pPr marL="192881" indent="-192881">
                  <a:buSzPct val="100000"/>
                  <a:buFont typeface="Arial"/>
                  <a:buChar char="•"/>
                  <a:defRPr>
                    <a:latin typeface="Palatino"/>
                    <a:ea typeface="Palatino"/>
                    <a:cs typeface="Palatino"/>
                    <a:sym typeface="Palatino"/>
                  </a:defRPr>
                </a:pPr>
                <a14:m>
                  <m:oMath xmlns:m="http://schemas.openxmlformats.org/officeDocument/2006/math">
                    <m:r>
                      <a:rPr sz="2000" i="1">
                        <a:solidFill>
                          <a:srgbClr val="000000"/>
                        </a:solidFill>
                        <a:latin typeface="Cambria Math" panose="02040503050406030204" pitchFamily="18" charset="0"/>
                      </a:rPr>
                      <m:t>𝜈</m:t>
                    </m:r>
                    <m:r>
                      <a:rPr sz="2000" i="1">
                        <a:solidFill>
                          <a:srgbClr val="000000"/>
                        </a:solidFill>
                        <a:latin typeface="Cambria Math" panose="02040503050406030204" pitchFamily="18" charset="0"/>
                      </a:rPr>
                      <m:t>&gt;</m:t>
                    </m:r>
                    <m:sSub>
                      <m:sSubPr>
                        <m:ctrlPr>
                          <a:rPr sz="2000" i="1">
                            <a:solidFill>
                              <a:srgbClr val="000000"/>
                            </a:solidFill>
                            <a:latin typeface="Cambria Math" panose="02040503050406030204" pitchFamily="18" charset="0"/>
                          </a:rPr>
                        </m:ctrlPr>
                      </m:sSubPr>
                      <m:e>
                        <m:r>
                          <a:rPr sz="2000" i="1">
                            <a:solidFill>
                              <a:srgbClr val="000000"/>
                            </a:solidFill>
                            <a:latin typeface="Cambria Math" panose="02040503050406030204" pitchFamily="18" charset="0"/>
                          </a:rPr>
                          <m:t>𝜈</m:t>
                        </m:r>
                      </m:e>
                      <m:sub>
                        <m:r>
                          <a:rPr sz="2000" i="1">
                            <a:solidFill>
                              <a:srgbClr val="000000"/>
                            </a:solidFill>
                            <a:latin typeface="Cambria Math" panose="02040503050406030204" pitchFamily="18" charset="0"/>
                          </a:rPr>
                          <m:t>0</m:t>
                        </m:r>
                      </m:sub>
                    </m:sSub>
                  </m:oMath>
                </a14:m>
                <a:r>
                  <a:t> stretched state</a:t>
                </a:r>
              </a:p>
            </p:txBody>
          </p:sp>
        </mc:Choice>
        <mc:Fallback>
          <p:sp>
            <p:nvSpPr>
              <p:cNvPr id="306" name="Small activity compactify the polymers, opposite to larger activities for which the polymer stretches…"/>
              <p:cNvSpPr txBox="1">
                <a:spLocks noRot="1" noChangeAspect="1" noMove="1" noResize="1" noEditPoints="1" noAdjustHandles="1" noChangeArrowheads="1" noChangeShapeType="1" noTextEdit="1"/>
              </p:cNvSpPr>
              <p:nvPr/>
            </p:nvSpPr>
            <p:spPr>
              <a:xfrm>
                <a:off x="611390" y="4464298"/>
                <a:ext cx="7921220" cy="1700123"/>
              </a:xfrm>
              <a:prstGeom prst="rect">
                <a:avLst/>
              </a:prstGeom>
              <a:blipFill>
                <a:blip r:embed="rId3"/>
                <a:stretch>
                  <a:fillRect l="-1118" b="-730"/>
                </a:stretch>
              </a:blipFill>
              <a:ln w="25400">
                <a:solidFill>
                  <a:srgbClr val="85888D"/>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sp>
        <p:nvSpPr>
          <p:cNvPr id="307" name="Phys. Rev. Res., 8, 013096 (2026)"/>
          <p:cNvSpPr txBox="1"/>
          <p:nvPr/>
        </p:nvSpPr>
        <p:spPr>
          <a:xfrm>
            <a:off x="5777296" y="6328228"/>
            <a:ext cx="3163628" cy="406401"/>
          </a:xfrm>
          <a:prstGeom prst="rect">
            <a:avLst/>
          </a:prstGeom>
          <a:ln w="25400">
            <a:solidFill>
              <a:srgbClr val="85888D"/>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r>
              <a:t>Phys. Rev. Res., 8, 013096 (2026)</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 name="Polar active polymers: role of the motor position"/>
          <p:cNvSpPr txBox="1"/>
          <p:nvPr/>
        </p:nvSpPr>
        <p:spPr>
          <a:xfrm>
            <a:off x="17785" y="167313"/>
            <a:ext cx="9108430" cy="496367"/>
          </a:xfrm>
          <a:prstGeom prst="rect">
            <a:avLst/>
          </a:prstGeom>
          <a:solidFill>
            <a:srgbClr val="DCDEE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7200">
              <a:spcBef>
                <a:spcPts val="1200"/>
              </a:spcBef>
              <a:defRPr sz="2800">
                <a:solidFill>
                  <a:srgbClr val="0433FF"/>
                </a:solidFill>
                <a:latin typeface="Arial"/>
                <a:ea typeface="Arial"/>
                <a:cs typeface="Arial"/>
                <a:sym typeface="Arial"/>
              </a:defRPr>
            </a:lvl1pPr>
          </a:lstStyle>
          <a:p>
            <a:r>
              <a:t>Polar active polymers: role of the motor position</a:t>
            </a:r>
          </a:p>
        </p:txBody>
      </p:sp>
      <p:pic>
        <p:nvPicPr>
          <p:cNvPr id="310" name="Movie3.mp4" descr="Movie3.mp4"/>
          <p:cNvPicPr>
            <a:picLocks/>
          </p:cNvPicPr>
          <p:nvPr>
            <a:videoFile r:link="rId2"/>
            <p:extLst>
              <p:ext uri="{DAA4B4D4-6D71-4841-9C94-3DE7FCFB9230}">
                <p14:media xmlns:p14="http://schemas.microsoft.com/office/powerpoint/2010/main" r:embed="rId1"/>
              </p:ext>
            </p:extLst>
          </p:nvPr>
        </p:nvPicPr>
        <p:blipFill>
          <a:blip r:embed="rId4"/>
          <a:stretch>
            <a:fillRect/>
          </a:stretch>
        </p:blipFill>
        <p:spPr>
          <a:xfrm>
            <a:off x="-685423" y="948295"/>
            <a:ext cx="7532956" cy="5649718"/>
          </a:xfrm>
          <a:prstGeom prst="rect">
            <a:avLst/>
          </a:prstGeom>
          <a:ln w="12700">
            <a:miter lim="400000"/>
          </a:ln>
        </p:spPr>
      </p:pic>
      <p:sp>
        <p:nvSpPr>
          <p:cNvPr id="311" name="Rectangle"/>
          <p:cNvSpPr/>
          <p:nvPr/>
        </p:nvSpPr>
        <p:spPr>
          <a:xfrm>
            <a:off x="132607" y="869519"/>
            <a:ext cx="5922297" cy="873649"/>
          </a:xfrm>
          <a:prstGeom prst="rect">
            <a:avLst/>
          </a:prstGeom>
          <a:solidFill>
            <a:srgbClr val="FFFFFF"/>
          </a:solidFill>
          <a:ln w="12700">
            <a:miter lim="400000"/>
          </a:ln>
        </p:spPr>
        <p:txBody>
          <a:bodyPr lIns="45719" rIns="45719" anchor="ctr"/>
          <a:lstStyle/>
          <a:p>
            <a:endParaRPr/>
          </a:p>
        </p:txBody>
      </p:sp>
      <p:sp>
        <p:nvSpPr>
          <p:cNvPr id="312" name="xm = Position of first motor"/>
          <p:cNvSpPr txBox="1"/>
          <p:nvPr/>
        </p:nvSpPr>
        <p:spPr>
          <a:xfrm>
            <a:off x="1630650" y="1071393"/>
            <a:ext cx="2900810" cy="469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defTabSz="457200">
              <a:defRPr>
                <a:latin typeface="Palatino"/>
                <a:ea typeface="Palatino"/>
                <a:cs typeface="Palatino"/>
                <a:sym typeface="Palatino"/>
              </a:defRPr>
            </a:pPr>
            <a:r>
              <a:t>x</a:t>
            </a:r>
            <a:r>
              <a:rPr baseline="-27777"/>
              <a:t>m</a:t>
            </a:r>
            <a:r>
              <a:t> = Position of first motor</a:t>
            </a:r>
          </a:p>
        </p:txBody>
      </p:sp>
      <p:sp>
        <p:nvSpPr>
          <p:cNvPr id="313" name="How the motors are distributed along the chain is also crucial"/>
          <p:cNvSpPr txBox="1"/>
          <p:nvPr/>
        </p:nvSpPr>
        <p:spPr>
          <a:xfrm>
            <a:off x="6138201" y="3252454"/>
            <a:ext cx="2900810" cy="1041401"/>
          </a:xfrm>
          <a:prstGeom prst="rect">
            <a:avLst/>
          </a:prstGeom>
          <a:ln w="25400">
            <a:solidFill>
              <a:srgbClr val="85888D"/>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a:latin typeface="Palatino"/>
                <a:ea typeface="Palatino"/>
                <a:cs typeface="Palatino"/>
                <a:sym typeface="Palatino"/>
              </a:defRPr>
            </a:lvl1pPr>
          </a:lstStyle>
          <a:p>
            <a:r>
              <a:t>How the motors are distributed along the chain is also crucial</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366" fill="hold"/>
                                        <p:tgtEl>
                                          <p:spTgt spid="3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310"/>
                </p:tgtEl>
              </p:cMediaNode>
            </p:video>
            <p:seq concurrent="1" prevAc="none" nextAc="seek">
              <p:cTn id="8" restart="whenNotActive" fill="hold" evtFilter="cancelBubble" nodeType="interactiveSeq">
                <p:stCondLst>
                  <p:cond evt="onClick" delay="0">
                    <p:tgtEl>
                      <p:spTgt spid="3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10"/>
                                        </p:tgtEl>
                                      </p:cBhvr>
                                    </p:cmd>
                                  </p:childTnLst>
                                </p:cTn>
                              </p:par>
                            </p:childTnLst>
                          </p:cTn>
                        </p:par>
                      </p:childTnLst>
                    </p:cTn>
                  </p:par>
                </p:childTnLst>
              </p:cTn>
              <p:nextCondLst>
                <p:cond evt="onClick" delay="0">
                  <p:tgtEl>
                    <p:spTgt spid="310"/>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5" name="random_new1.pdf" descr="random_new1.pdf"/>
          <p:cNvPicPr>
            <a:picLocks noChangeAspect="1"/>
          </p:cNvPicPr>
          <p:nvPr/>
        </p:nvPicPr>
        <p:blipFill>
          <a:blip r:embed="rId2"/>
          <a:stretch>
            <a:fillRect/>
          </a:stretch>
        </p:blipFill>
        <p:spPr>
          <a:xfrm>
            <a:off x="881240" y="991555"/>
            <a:ext cx="7381520" cy="4100855"/>
          </a:xfrm>
          <a:prstGeom prst="rect">
            <a:avLst/>
          </a:prstGeom>
          <a:ln w="12700">
            <a:miter lim="400000"/>
          </a:ln>
        </p:spPr>
      </p:pic>
      <p:sp>
        <p:nvSpPr>
          <p:cNvPr id="316" name="Having passive monomer in front, makes the head loose its directionality, and hence coiled state…"/>
          <p:cNvSpPr txBox="1"/>
          <p:nvPr/>
        </p:nvSpPr>
        <p:spPr>
          <a:xfrm>
            <a:off x="239892" y="5305711"/>
            <a:ext cx="8664216" cy="1384301"/>
          </a:xfrm>
          <a:prstGeom prst="rect">
            <a:avLst/>
          </a:prstGeom>
          <a:ln w="25400">
            <a:solidFill>
              <a:srgbClr val="85888D"/>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L="192881" indent="-192881">
              <a:buSzPct val="100000"/>
              <a:buFont typeface="Arial"/>
              <a:buChar char="•"/>
              <a:defRPr>
                <a:latin typeface="Palatino"/>
                <a:ea typeface="Palatino"/>
                <a:cs typeface="Palatino"/>
                <a:sym typeface="Palatino"/>
              </a:defRPr>
            </a:pPr>
            <a:r>
              <a:t>Having passive monomer in front, makes the head loose its directionality, and hence coiled state</a:t>
            </a:r>
          </a:p>
          <a:p>
            <a:pPr marL="192881" indent="-192881">
              <a:buSzPct val="100000"/>
              <a:buFont typeface="Arial"/>
              <a:buChar char="•"/>
              <a:defRPr>
                <a:latin typeface="Palatino"/>
                <a:ea typeface="Palatino"/>
                <a:cs typeface="Palatino"/>
                <a:sym typeface="Palatino"/>
              </a:defRPr>
            </a:pPr>
            <a:r>
              <a:t>Plethora of possible conformations widens the R</a:t>
            </a:r>
            <a:r>
              <a:rPr baseline="-16666"/>
              <a:t>g</a:t>
            </a:r>
            <a:r>
              <a:t> distribution for the random distribution as compared to the uniform</a:t>
            </a:r>
          </a:p>
        </p:txBody>
      </p:sp>
      <p:sp>
        <p:nvSpPr>
          <p:cNvPr id="317" name="Distribution of motors for a fixed motor density"/>
          <p:cNvSpPr txBox="1"/>
          <p:nvPr/>
        </p:nvSpPr>
        <p:spPr>
          <a:xfrm>
            <a:off x="17785" y="27577"/>
            <a:ext cx="9108430" cy="397676"/>
          </a:xfrm>
          <a:prstGeom prst="rect">
            <a:avLst/>
          </a:prstGeom>
          <a:solidFill>
            <a:srgbClr val="DCDEE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7200">
              <a:spcBef>
                <a:spcPts val="1200"/>
              </a:spcBef>
              <a:defRPr sz="2100">
                <a:solidFill>
                  <a:srgbClr val="0433FF"/>
                </a:solidFill>
                <a:latin typeface="Arial"/>
                <a:ea typeface="Arial"/>
                <a:cs typeface="Arial"/>
                <a:sym typeface="Arial"/>
              </a:defRPr>
            </a:lvl1pPr>
          </a:lstStyle>
          <a:p>
            <a:r>
              <a:t>Distribution of motors for a fixed motor density</a:t>
            </a:r>
          </a:p>
        </p:txBody>
      </p:sp>
      <p:sp>
        <p:nvSpPr>
          <p:cNvPr id="318" name="xm = Position of first motor"/>
          <p:cNvSpPr txBox="1"/>
          <p:nvPr/>
        </p:nvSpPr>
        <p:spPr>
          <a:xfrm>
            <a:off x="5849542" y="473453"/>
            <a:ext cx="2900810" cy="4699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defTabSz="457200">
              <a:defRPr>
                <a:latin typeface="Palatino"/>
                <a:ea typeface="Palatino"/>
                <a:cs typeface="Palatino"/>
                <a:sym typeface="Palatino"/>
              </a:defRPr>
            </a:pPr>
            <a:r>
              <a:t>x</a:t>
            </a:r>
            <a:r>
              <a:rPr baseline="-27777"/>
              <a:t>m</a:t>
            </a:r>
            <a:r>
              <a:t> = Position of first motor</a:t>
            </a: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 name="Summary"/>
          <p:cNvSpPr txBox="1"/>
          <p:nvPr/>
        </p:nvSpPr>
        <p:spPr>
          <a:xfrm>
            <a:off x="17785" y="89761"/>
            <a:ext cx="9108430" cy="496368"/>
          </a:xfrm>
          <a:prstGeom prst="rect">
            <a:avLst/>
          </a:prstGeom>
          <a:solidFill>
            <a:srgbClr val="DCDEE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7200">
              <a:lnSpc>
                <a:spcPts val="5600"/>
              </a:lnSpc>
              <a:spcBef>
                <a:spcPts val="1200"/>
              </a:spcBef>
              <a:defRPr sz="2800">
                <a:solidFill>
                  <a:srgbClr val="0433FF"/>
                </a:solidFill>
                <a:latin typeface="Arial"/>
                <a:ea typeface="Arial"/>
                <a:cs typeface="Arial"/>
                <a:sym typeface="Arial"/>
              </a:defRPr>
            </a:lvl1pPr>
          </a:lstStyle>
          <a:p>
            <a:r>
              <a:t>Summary</a:t>
            </a:r>
          </a:p>
        </p:txBody>
      </p:sp>
      <p:sp>
        <p:nvSpPr>
          <p:cNvPr id="348" name="Chemically active flexible linear polymer exhibits a coil-to-globule transition…"/>
          <p:cNvSpPr txBox="1"/>
          <p:nvPr/>
        </p:nvSpPr>
        <p:spPr>
          <a:xfrm>
            <a:off x="144090" y="799990"/>
            <a:ext cx="8855820" cy="33401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63500" tIns="63500" rIns="63500" bIns="63500">
            <a:spAutoFit/>
          </a:bodyPr>
          <a:lstStyle/>
          <a:p>
            <a:pPr marL="171449" indent="-171449" algn="just" defTabSz="457200">
              <a:lnSpc>
                <a:spcPts val="3500"/>
              </a:lnSpc>
              <a:spcBef>
                <a:spcPts val="1500"/>
              </a:spcBef>
              <a:buSzPct val="100000"/>
              <a:buFont typeface="Arial"/>
              <a:buChar char="•"/>
              <a:defRPr sz="2000">
                <a:latin typeface="Palatino"/>
                <a:ea typeface="Palatino"/>
                <a:cs typeface="Palatino"/>
                <a:sym typeface="Palatino"/>
              </a:defRPr>
            </a:pPr>
            <a:r>
              <a:t>Chemically active flexible linear polymer exhibits a coil-to-globule transition </a:t>
            </a:r>
          </a:p>
          <a:p>
            <a:pPr marL="171449" indent="-171449" algn="just" defTabSz="457200">
              <a:lnSpc>
                <a:spcPts val="3500"/>
              </a:lnSpc>
              <a:spcBef>
                <a:spcPts val="1500"/>
              </a:spcBef>
              <a:buSzPct val="100000"/>
              <a:buFont typeface="Arial"/>
              <a:buChar char="•"/>
              <a:defRPr sz="2000">
                <a:latin typeface="Palatino"/>
                <a:ea typeface="Palatino"/>
                <a:cs typeface="Palatino"/>
                <a:sym typeface="Palatino"/>
              </a:defRPr>
            </a:pPr>
            <a:r>
              <a:t>While in principle phoresis is a solvent-induced phenomena, our method treats the phoretic thrust as an effective interaction between monomer beads and highlights the effect of HI</a:t>
            </a:r>
          </a:p>
          <a:p>
            <a:pPr marL="171449" indent="-171449" algn="just" defTabSz="457200">
              <a:lnSpc>
                <a:spcPts val="3500"/>
              </a:lnSpc>
              <a:spcBef>
                <a:spcPts val="1500"/>
              </a:spcBef>
              <a:buSzPct val="100000"/>
              <a:buFont typeface="Arial"/>
              <a:buChar char="•"/>
              <a:defRPr sz="2000">
                <a:latin typeface="Palatino"/>
                <a:ea typeface="Palatino"/>
                <a:cs typeface="Palatino"/>
                <a:sym typeface="Palatino"/>
              </a:defRPr>
            </a:pPr>
            <a:r>
              <a:t>Polar active polymers possess very rich structural and dynamical properties</a:t>
            </a:r>
          </a:p>
          <a:p>
            <a:pPr marL="171449" indent="-171449" algn="just" defTabSz="457200">
              <a:lnSpc>
                <a:spcPts val="3500"/>
              </a:lnSpc>
              <a:spcBef>
                <a:spcPts val="1500"/>
              </a:spcBef>
              <a:buSzPct val="100000"/>
              <a:buFont typeface="Arial"/>
              <a:buChar char="•"/>
              <a:defRPr sz="2000">
                <a:latin typeface="Palatino"/>
                <a:ea typeface="Palatino"/>
                <a:cs typeface="Palatino"/>
                <a:sym typeface="Palatino"/>
              </a:defRPr>
            </a:pPr>
            <a:r>
              <a:t>The position and activity of the active segment play a dominant role in shaping polymer topology </a:t>
            </a:r>
          </a:p>
        </p:txBody>
      </p:sp>
      <p:sp>
        <p:nvSpPr>
          <p:cNvPr id="349" name="Thank you"/>
          <p:cNvSpPr txBox="1"/>
          <p:nvPr/>
        </p:nvSpPr>
        <p:spPr>
          <a:xfrm>
            <a:off x="5832871" y="6310512"/>
            <a:ext cx="3171429" cy="5107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lgn="r">
              <a:defRPr sz="3000">
                <a:solidFill>
                  <a:srgbClr val="BF1901"/>
                </a:solidFill>
                <a:latin typeface="Arial"/>
                <a:ea typeface="Arial"/>
                <a:cs typeface="Arial"/>
                <a:sym typeface="Arial"/>
              </a:defRPr>
            </a:lvl1pPr>
          </a:lstStyle>
          <a:p>
            <a:r>
              <a:t>Thank you</a:t>
            </a:r>
          </a:p>
        </p:txBody>
      </p:sp>
      <p:pic>
        <p:nvPicPr>
          <p:cNvPr id="350" name="iiserb.png" descr="iiserb.png"/>
          <p:cNvPicPr>
            <a:picLocks noChangeAspect="1"/>
          </p:cNvPicPr>
          <p:nvPr/>
        </p:nvPicPr>
        <p:blipFill>
          <a:blip r:embed="rId2"/>
          <a:stretch>
            <a:fillRect/>
          </a:stretch>
        </p:blipFill>
        <p:spPr>
          <a:xfrm>
            <a:off x="7054936" y="5585851"/>
            <a:ext cx="727301" cy="727302"/>
          </a:xfrm>
          <a:prstGeom prst="rect">
            <a:avLst/>
          </a:prstGeom>
          <a:ln w="12700">
            <a:miter lim="400000"/>
          </a:ln>
        </p:spPr>
      </p:pic>
      <p:pic>
        <p:nvPicPr>
          <p:cNvPr id="351" name="Image" descr="Image"/>
          <p:cNvPicPr>
            <a:picLocks noChangeAspect="1"/>
          </p:cNvPicPr>
          <p:nvPr/>
        </p:nvPicPr>
        <p:blipFill>
          <a:blip r:embed="rId3"/>
          <a:stretch>
            <a:fillRect/>
          </a:stretch>
        </p:blipFill>
        <p:spPr>
          <a:xfrm>
            <a:off x="7958773" y="5585851"/>
            <a:ext cx="1171078" cy="727302"/>
          </a:xfrm>
          <a:prstGeom prst="rect">
            <a:avLst/>
          </a:prstGeom>
          <a:ln w="12700">
            <a:miter lim="400000"/>
          </a:ln>
        </p:spPr>
      </p:pic>
      <p:pic>
        <p:nvPicPr>
          <p:cNvPr id="352" name="WhatsApp Image 2025-08-01 at 23.12.54.jpeg" descr="WhatsApp Image 2025-08-01 at 23.12.54.jpeg"/>
          <p:cNvPicPr>
            <a:picLocks noChangeAspect="1"/>
          </p:cNvPicPr>
          <p:nvPr/>
        </p:nvPicPr>
        <p:blipFill>
          <a:blip r:embed="rId4"/>
          <a:srcRect l="1156" t="37308" r="2292" b="14440"/>
          <a:stretch>
            <a:fillRect/>
          </a:stretch>
        </p:blipFill>
        <p:spPr>
          <a:xfrm>
            <a:off x="115207" y="4504271"/>
            <a:ext cx="6112292" cy="2290903"/>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Calibri"/>
        <a:ea typeface="Calibri"/>
        <a:cs typeface="Calibri"/>
      </a:majorFont>
      <a:minorFont>
        <a:latin typeface="Calibri"/>
        <a:ea typeface="Calibri"/>
        <a:cs typeface="Calibri"/>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4F81BD"/>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F81BD"/>
          </a:solidFill>
          <a:prstDash val="solid"/>
          <a:round/>
        </a:ln>
        <a:effectLst>
          <a:outerShdw blurRad="38100" dist="19999"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Calibri"/>
        <a:ea typeface="Calibri"/>
        <a:cs typeface="Calibri"/>
      </a:majorFont>
      <a:minorFont>
        <a:latin typeface="Calibri"/>
        <a:ea typeface="Calibri"/>
        <a:cs typeface="Calibri"/>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4F81BD"/>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F81BD"/>
          </a:solidFill>
          <a:prstDash val="solid"/>
          <a:round/>
        </a:ln>
        <a:effectLst>
          <a:outerShdw blurRad="38100" dist="19999"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878</Words>
  <Application>Microsoft Macintosh PowerPoint</Application>
  <PresentationFormat>On-screen Show (4:3)</PresentationFormat>
  <Paragraphs>124</Paragraphs>
  <Slides>20</Slides>
  <Notes>5</Notes>
  <HiddenSlides>0</HiddenSlides>
  <MMClips>9</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Cambria Math</vt:lpstr>
      <vt:lpstr>Lucida Grande</vt:lpstr>
      <vt:lpstr>White</vt:lpstr>
      <vt:lpstr>Active Control of Polymer Structure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Snigdha Thakur</cp:lastModifiedBy>
  <cp:revision>1</cp:revision>
  <dcterms:modified xsi:type="dcterms:W3CDTF">2026-09-18T04:14:26Z</dcterms:modified>
</cp:coreProperties>
</file>