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6" r:id="rId1"/>
    <p:sldMasterId id="2147483661" r:id="rId2"/>
  </p:sldMasterIdLst>
  <p:notesMasterIdLst>
    <p:notesMasterId r:id="rId16"/>
  </p:notesMasterIdLst>
  <p:sldIdLst>
    <p:sldId id="542" r:id="rId3"/>
    <p:sldId id="273" r:id="rId4"/>
    <p:sldId id="529" r:id="rId5"/>
    <p:sldId id="532" r:id="rId6"/>
    <p:sldId id="535" r:id="rId7"/>
    <p:sldId id="541" r:id="rId8"/>
    <p:sldId id="536" r:id="rId9"/>
    <p:sldId id="256" r:id="rId10"/>
    <p:sldId id="257" r:id="rId11"/>
    <p:sldId id="537" r:id="rId12"/>
    <p:sldId id="539" r:id="rId13"/>
    <p:sldId id="540" r:id="rId14"/>
    <p:sldId id="543" r:id="rId15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AD252F-5C7C-40F0-93A2-0D0FC0ABAE5D}" v="51" dt="2026-08-25T09:59:25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14007059049125709"/>
          <c:y val="0.106544901065449"/>
          <c:w val="0.82948800920432886"/>
          <c:h val="0.705327245053272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Cu-vacancies / 100 atoms</c:v>
                </c:pt>
              </c:strCache>
            </c:strRef>
          </c:tx>
          <c:spPr>
            <a:solidFill>
              <a:srgbClr val="1B2A4A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660-46EA-A636-7D7E3DA4C455}"/>
              </c:ext>
            </c:extLst>
          </c:dPt>
          <c:dPt>
            <c:idx val="1"/>
            <c:invertIfNegative val="0"/>
            <c:bubble3D val="0"/>
            <c:spPr>
              <a:solidFill>
                <a:srgbClr val="BE6A2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660-46EA-A636-7D7E3DA4C45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660-46EA-A636-7D7E3DA4C45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9660-46EA-A636-7D7E3DA4C45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9660-46EA-A636-7D7E3DA4C455}"/>
              </c:ext>
            </c:extLst>
          </c:dPt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1B2A4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40%</c:v>
                </c:pt>
                <c:pt idx="1">
                  <c:v>45%</c:v>
                </c:pt>
                <c:pt idx="2">
                  <c:v>50%</c:v>
                </c:pt>
                <c:pt idx="3">
                  <c:v>55%</c:v>
                </c:pt>
                <c:pt idx="4">
                  <c:v>60%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1.56</c:v>
                </c:pt>
                <c:pt idx="1">
                  <c:v>1.54</c:v>
                </c:pt>
                <c:pt idx="2">
                  <c:v>1.58</c:v>
                </c:pt>
                <c:pt idx="3">
                  <c:v>1.59</c:v>
                </c:pt>
                <c:pt idx="4">
                  <c:v>1.65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660-46EA-A636-7D7E3DA4C4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44546A"/>
                    </a:solidFill>
                    <a:latin typeface="Arial"/>
                  </a:defRPr>
                </a:pPr>
                <a:r>
                  <a:rPr lang="en-US" sz="1100" b="0" i="0" u="none" strike="noStrike">
                    <a:solidFill>
                      <a:srgbClr val="44546A"/>
                    </a:solidFill>
                    <a:latin typeface="Arial"/>
                  </a:rPr>
                  <a:t>Interface Cu content (at.%)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7D0DD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4454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.7"/>
          <c:min val="1.45"/>
        </c:scaling>
        <c:delete val="0"/>
        <c:axPos val="l"/>
        <c:majorGridlines>
          <c:spPr>
            <a:ln w="9525" cap="flat">
              <a:solidFill>
                <a:srgbClr val="DCE3ED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44546A"/>
                    </a:solidFill>
                    <a:latin typeface="Arial"/>
                  </a:defRPr>
                </a:pPr>
                <a:r>
                  <a:rPr lang="en-US" sz="1100" b="0" i="0" u="none" strike="noStrike">
                    <a:solidFill>
                      <a:srgbClr val="44546A"/>
                    </a:solidFill>
                    <a:latin typeface="Arial"/>
                  </a:rPr>
                  <a:t>Cu-vacancies / 100 atoms</a:t>
                </a:r>
              </a:p>
            </c:rich>
          </c:tx>
          <c:overlay val="0"/>
        </c:title>
        <c:numFmt formatCode="0.0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454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0.05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4C7A9-7119-4D11-B7DF-91BE11BCE893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795B9-EA10-4D06-91CD-3C4E0DA67B8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2125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7DBC8-C494-E3D2-0E46-F25B61DC9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F342A-0AA1-1691-9F9E-B1239095D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A921D3-4764-E732-6120-E68FE6AE4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C0B87-A729-8C99-C87F-782EDF385E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795B9-EA10-4D06-91CD-3C4E0DA67B84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987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EDA8D1-52E6-4FB7-89EA-B7869D7030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36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EA276-8C70-B8A3-BB5A-FECDACC25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F5E360-B6A2-2BA3-6144-5B87A6ABB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02D0C-180E-4209-4810-C8BF2C647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98125-53FB-4043-B821-F0DB841D759C}" type="datetime1">
              <a:rPr lang="en-US" smtClean="0"/>
              <a:t>8/25/2026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99D22-8EEA-941A-981E-3618136EC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7B6A7-F705-A886-757A-72EF1F072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768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61DB0-BD0C-FBF0-2729-F3F08A67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872B8-432C-D3A9-33D5-009AA3F70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B06A3-026D-C9E4-C64F-2E20C26B9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8AD6-44E9-4B64-B2C3-791BF40E7F18}" type="datetime1">
              <a:rPr lang="en-US" smtClean="0"/>
              <a:t>8/25/2026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7BB15-99D8-7764-2342-01361C09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818A2-11F3-D9FB-F471-C4F592A1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7399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1A796A-2611-182B-F4B0-D9AA90AB67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BE365-59F6-4423-2BAF-5455795FD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B3DC2-EF64-5B6B-C84A-BA459520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88C38-E1BE-4B01-9424-F0FE5817D51F}" type="datetime1">
              <a:rPr lang="en-US" smtClean="0"/>
              <a:t>8/25/2026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7AE24-259B-9BF3-EF81-1F729E935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9A12E-2A26-8AB4-8644-9DED0787F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4170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800" b="0" spc="-50" baseline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385-09AB-485A-AAB8-C30FF258C8D3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87"/>
            <a:ext cx="1524000" cy="152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548561"/>
            <a:ext cx="829516" cy="83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13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24774"/>
            <a:ext cx="6886575" cy="70399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49679"/>
            <a:ext cx="7277100" cy="5065395"/>
          </a:xfrm>
        </p:spPr>
        <p:txBody>
          <a:bodyPr/>
          <a:lstStyle>
            <a:lvl1pPr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defRPr/>
            </a:lvl1pPr>
            <a:lvl2pPr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E2460D9B-5AD9-43E3-ACED-A5433241131D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028E3F4F-51B2-42EE-AFA2-40C4572185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61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D96D-E80D-4DAE-BDB0-D836068737ED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967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8700" y="286604"/>
            <a:ext cx="7239000" cy="7023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5350" y="1114424"/>
            <a:ext cx="3630930" cy="47546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114426"/>
            <a:ext cx="3630929" cy="47546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A165D-0EF2-487D-BBA3-B4EB75604562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78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73628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263086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124075"/>
            <a:ext cx="3703320" cy="3745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7722" y="1263086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7722" y="2124075"/>
            <a:ext cx="3726178" cy="3745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5DD33-096B-4884-A128-4F86DD039407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544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204" y="281415"/>
            <a:ext cx="7543800" cy="7620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6242-495E-4694-BCF2-370857AAD1B5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614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2DD8A-68D9-48FB-A00B-3A36E49EF8A1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32" y="76200"/>
            <a:ext cx="1380999" cy="1380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2" y="1524000"/>
            <a:ext cx="748657" cy="7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31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D5ABBB5C-8333-4911-ABB8-88CC1CC9905A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9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22D6F-6747-2E06-F228-A64E08F50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5C56-E74F-8A41-4DA7-B3C45E491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00A28-48F7-1ED7-765A-EB2B56258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21A3-DAAE-4008-A201-E677DFC92884}" type="datetime1">
              <a:rPr lang="en-US" smtClean="0"/>
              <a:t>8/25/2026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4E98E-F666-8271-1879-A30F97DD8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D55C8-467F-6608-BF8C-6440D8E50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4672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0FC76E-2A18-2567-EFB6-DF169AE83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17C0A4-0520-140F-96E1-92E58D012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B3D326-E576-6097-C2B1-49AA41B77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1CFA-1BCF-4E06-B9E0-89E313F728AC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230862-302F-DBCE-F760-0C76D13B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567B18-D6B8-5E2E-A6AA-67D445886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1584-34B4-4342-8BFF-BFDFE8993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42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68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FF07F-3EC0-1C88-A8F9-BA84B83F0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E1059-9E58-816C-D5FF-69E99C2A8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7389B-3D0B-A117-1D04-79D554D9B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92DDA-A772-4D8C-8BBA-5A76C4DBB997}" type="datetime1">
              <a:rPr lang="en-US" smtClean="0"/>
              <a:t>8/25/2026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BAFAE-F5BC-88C3-A3B9-16D7677C5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80E48-8A32-D6B1-1882-842C87DE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4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C5881-76BC-A34D-814F-383643A0B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F658A-3D73-C608-04AD-34E618503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6F95C-259E-AE93-528F-47EF80560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541-40B3-756B-20B8-1FEC45E0C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6D54B-7123-4360-A479-2ACA454BCC4C}" type="datetime1">
              <a:rPr lang="en-US" smtClean="0"/>
              <a:t>8/25/2026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980D8-B140-5117-7E7F-1CE029F4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D3FB7-B4E2-BBCF-366E-CB9176834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792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35FE5-936A-055B-CCC9-8905DAF0E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63821-595E-4393-B5B5-68479BCC9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21E98-4E4C-D919-22F2-972353013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6240C-7808-E830-0D63-142987568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E2D361-FAC4-4E1F-AA4E-20BAE78C9F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16A43A-52E8-A4AA-5350-9D3B20A88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FE335-301F-4002-80A0-175D961CF518}" type="datetime1">
              <a:rPr lang="en-US" smtClean="0"/>
              <a:t>8/25/2026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A0D8F0-519F-23A6-17B3-F981D563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841ABC-24C6-D2B8-EEEB-396F8356F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09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99B45-B94C-F33F-B1A5-87C2740E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993E0F-27E4-8957-4497-AB06ECC4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83D8-4A32-482F-A942-E45667FFCD50}" type="datetime1">
              <a:rPr lang="en-US" smtClean="0"/>
              <a:t>8/25/2026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990C2B-760D-EADF-4383-E2093FBC5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6B0AA-519B-78C4-9359-60713DCFE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3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AB63D0-46A8-89D0-6D40-82165553D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AF9D5-0EFF-452B-9CE4-97F0718F7E11}" type="datetime1">
              <a:rPr lang="en-US" smtClean="0"/>
              <a:t>8/25/2026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C271EF-0A52-7910-6248-0850D3A9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C1BF9-3CA8-4A82-27A8-3A2255DC7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91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0E1F9-69CF-2F0F-48C9-AC7A98B41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0548E-5EC8-81D8-AA5A-7B4F3C695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79A28-45B5-2E5C-14E8-338FE4D4B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650F9-DD42-DBE3-E1DE-7EF757EE0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7ED8-3B01-4F65-813D-0D4BEEC5AD31}" type="datetime1">
              <a:rPr lang="en-US" smtClean="0"/>
              <a:t>8/25/2026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50307-7097-D684-C898-47CFB750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7B876-9AB9-D0E0-4B02-F72139F5C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831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DC0C4-7FD2-22E6-2195-DC3E58D57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BE56D2-B83B-37D7-8DEF-05BE17739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7668D-98D7-A5F8-5F47-0681DC681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FAB1F-088F-6A7D-BE11-CA8133DBF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AC29A-0E96-43F2-937B-4E84859D7957}" type="datetime1">
              <a:rPr lang="en-US" smtClean="0"/>
              <a:t>8/25/2026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9BF32-E1A9-9DDC-7EFB-7641D39BA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1D473-0A3E-AB4F-3F59-FCA65AF2E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251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FBA5FE-6D54-23FE-B9E2-8E0E2C6A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DD244-EEE2-1DC2-0CAE-7E2574085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47A2F-953E-9CD1-B50E-C4FCD1B5F1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C18F9-3E26-4BB0-9FC6-73EDEC57659D}" type="datetime1">
              <a:rPr lang="en-US" smtClean="0"/>
              <a:t>8/25/2026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3FD1B-5B8E-B58D-650A-ADD09D409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Flyura.Djurabekova@SAB HIP 2026</a:t>
            </a:r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F1CA8-7153-1A25-E376-7D7CCB494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D666C-BA8C-429E-9FE0-65C2DC47E4C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566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7204" y="274055"/>
            <a:ext cx="7349556" cy="7620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7204" y="1295400"/>
            <a:ext cx="7349556" cy="45736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</a:defRPr>
            </a:lvl1pPr>
          </a:lstStyle>
          <a:p>
            <a:fld id="{A638B42A-8AC7-4CA5-8069-B2138D5C2735}" type="datetime1">
              <a:rPr lang="en-US" smtClean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4398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Flyura.Djurabekova@SAB HIP 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51494" y="1043416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47699"/>
            <a:ext cx="1147701" cy="11477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21" y="1295400"/>
            <a:ext cx="748657" cy="7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8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88" r:id="rId9"/>
    <p:sldLayoutId id="2147483689" r:id="rId10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spc="-50" baseline="0">
          <a:solidFill>
            <a:schemeClr val="tx1">
              <a:lumMod val="75000"/>
              <a:lumOff val="2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6/j.mtcomm.2026.115373" TargetMode="Externa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23167-0F21-023A-53F9-94E809ACB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6118" y="735106"/>
            <a:ext cx="7540322" cy="2928470"/>
          </a:xfrm>
        </p:spPr>
        <p:txBody>
          <a:bodyPr anchor="b">
            <a:normAutofit/>
          </a:bodyPr>
          <a:lstStyle/>
          <a:p>
            <a:pPr algn="l"/>
            <a:r>
              <a:rPr lang="en-GB" sz="4200">
                <a:solidFill>
                  <a:srgbClr val="FFFFFF"/>
                </a:solidFill>
              </a:rPr>
              <a:t>Materials for Accelerator Technology</a:t>
            </a:r>
            <a:br>
              <a:rPr lang="en-GB" sz="4200">
                <a:solidFill>
                  <a:srgbClr val="FFFFFF"/>
                </a:solidFill>
              </a:rPr>
            </a:br>
            <a:r>
              <a:rPr lang="en-GB" sz="4200">
                <a:solidFill>
                  <a:srgbClr val="FFFFFF"/>
                </a:solidFill>
              </a:rPr>
              <a:t>MAT</a:t>
            </a:r>
            <a:endParaRPr lang="fi-FI" sz="4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C63B75-02B3-131B-5CF1-661ACA1353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3011" y="4870824"/>
            <a:ext cx="7504463" cy="1458258"/>
          </a:xfrm>
        </p:spPr>
        <p:txBody>
          <a:bodyPr anchor="ctr">
            <a:normAutofit/>
          </a:bodyPr>
          <a:lstStyle/>
          <a:p>
            <a:pPr algn="l"/>
            <a:r>
              <a:rPr lang="en-GB"/>
              <a:t>PI Prof. Flyura Djurabekova</a:t>
            </a:r>
          </a:p>
          <a:p>
            <a:pPr algn="l"/>
            <a:r>
              <a:rPr lang="en-GB"/>
              <a:t>Dr. h.c. Tartu University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B1FEC-8B94-1A46-8C23-30F57AA86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371600" y="1984248"/>
            <a:ext cx="30861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000">
                <a:solidFill>
                  <a:srgbClr val="FFFFFF"/>
                </a:solidFill>
              </a:rPr>
              <a:t>Flyura.Djurabekova@SAB HIP 2026</a:t>
            </a:r>
            <a:endParaRPr lang="fi-FI" sz="100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B45BCA-A5E5-AA67-FE8D-640C88D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46837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90D666C-BA8C-429E-9FE0-65C2DC47E4C5}" type="slidenum">
              <a:rPr lang="fi-FI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</a:t>
            </a:fld>
            <a:endParaRPr lang="fi-FI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021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C2B13-AE1F-5495-93B3-84189940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Simulations of Beam-window Materials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21AF7-FF60-3F5C-DC44-1E020EAA9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984" y="1161755"/>
            <a:ext cx="4876800" cy="506539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 Muon Collider is considered at CERN as one of the alternative colliders to reach high energy of collisions of point-like particles, since muons can accelerate without the limitation of synchrotron radiation.</a:t>
            </a:r>
          </a:p>
          <a:p>
            <a:r>
              <a:rPr lang="en-US" dirty="0"/>
              <a:t>An important part of this machine is the </a:t>
            </a:r>
            <a:r>
              <a:rPr lang="en-US" dirty="0" err="1"/>
              <a:t>targetry</a:t>
            </a:r>
            <a:r>
              <a:rPr lang="en-US" dirty="0"/>
              <a:t>, which is designed to produce muons by using GeV-energy proton beams</a:t>
            </a:r>
          </a:p>
          <a:p>
            <a:r>
              <a:rPr lang="en-US" dirty="0"/>
              <a:t>The beam windows separating the beam source from the target material chamber must meet quite demanding requirements:</a:t>
            </a:r>
          </a:p>
          <a:p>
            <a:pPr lvl="1"/>
            <a:r>
              <a:rPr lang="en-US" dirty="0"/>
              <a:t>To be stable and durable for extended time of beam exposure </a:t>
            </a:r>
          </a:p>
          <a:p>
            <a:pPr lvl="1"/>
            <a:r>
              <a:rPr lang="en-US" dirty="0"/>
              <a:t>Be transparent to the beam </a:t>
            </a:r>
          </a:p>
          <a:p>
            <a:r>
              <a:rPr lang="en-US" dirty="0"/>
              <a:t>Proton beam passes through a beam window, inducing radiation damage in the material</a:t>
            </a:r>
          </a:p>
          <a:p>
            <a:pPr lvl="1"/>
            <a:r>
              <a:rPr lang="en-US" dirty="0"/>
              <a:t>Recoil atoms are generated by the protons and the spectrum of the recoils can be computed using FLUKA (courtesy of Anton </a:t>
            </a:r>
            <a:r>
              <a:rPr lang="en-US" dirty="0" err="1"/>
              <a:t>Lechner@CERN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In our team we model the damage produced in Ti according to the spectrum in a broad range of energies using multiscale atomistic simulations</a:t>
            </a:r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93984-58C0-43BF-D5D3-2E9A10908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6F733-75E6-965A-15FD-C76AEA559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A529B4-A3D4-7A32-C487-1E87E6D32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570" y="1088896"/>
            <a:ext cx="2965548" cy="14708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D6A5C6-3A59-9E18-F175-53745E7C1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784" y="2619871"/>
            <a:ext cx="2472615" cy="17173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A00DEF-5C29-6B47-5B7C-9EDB3649C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784" y="4371288"/>
            <a:ext cx="2573904" cy="185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35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B17FF-E66E-A90B-14CE-37A1193B4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80786-46D8-2366-D081-A3C4A3018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Recoils of MeV energy in Ti 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9690B-C422-9C96-6917-8F576C95D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49679"/>
            <a:ext cx="4182836" cy="506539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To examine effect of MeV-energy recoils (swift heavy ion, SHI, regime) from the FLUKA spectrum, we apply the two-temperature molecular dynamics (2T-MD). </a:t>
            </a:r>
          </a:p>
          <a:p>
            <a:pPr lvl="1"/>
            <a:r>
              <a:rPr lang="en-US" dirty="0"/>
              <a:t>Here the heat deposited to electronic subsystem of the material by a MeV recoil dissipates in material while being coupled with the atomic lattice  (Eq. 1-3) </a:t>
            </a:r>
          </a:p>
          <a:p>
            <a:r>
              <a:rPr lang="en-US" dirty="0"/>
              <a:t>No previous literature on 2T-MD simulations for HCP metal</a:t>
            </a:r>
          </a:p>
          <a:p>
            <a:r>
              <a:rPr lang="en-US" dirty="0"/>
              <a:t>To test the model, we performed the simulations using 845 MeV Pb ions with different stopping power values and tested three first-principles based parameterizations of the two-temperature model, which unfortunately resulted in different track formation threshold =&gt; better theory now under development</a:t>
            </a:r>
          </a:p>
          <a:p>
            <a:r>
              <a:rPr lang="en-US" dirty="0"/>
              <a:t>The simulations with the most commonly used parameters revealed a strong dependence of damage size on the crystallographic direction in the HCP lattice</a:t>
            </a:r>
          </a:p>
          <a:p>
            <a:r>
              <a:rPr lang="en-US" dirty="0"/>
              <a:t>Next step is to combine the collision cascade simulations with the SHI simulations in Ti according to FLUKA recoil spectrum in collaboration with the group at CERN</a:t>
            </a:r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C59E47-F0F2-1286-B8BC-47BDBC2A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867AD-B2B2-3054-6F17-164572024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A546AD-6AB9-4AA8-FFA5-DEF978923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6614" y="2118200"/>
            <a:ext cx="3030687" cy="16357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2BF401-036A-2ED1-897B-925832DAF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664" y="5324907"/>
            <a:ext cx="2353357" cy="8984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7EBCE7-7ACD-D68E-3770-4BF3E497E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613" y="3847131"/>
            <a:ext cx="3033329" cy="14777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213BD96-5072-2FB9-BB24-24FCAF8CF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8236" y="1249679"/>
            <a:ext cx="3445329" cy="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27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F63061-B151-CEA1-A0E5-B2A06A123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725" y="102504"/>
            <a:ext cx="7886700" cy="943860"/>
          </a:xfrm>
        </p:spPr>
        <p:txBody>
          <a:bodyPr/>
          <a:lstStyle/>
          <a:p>
            <a:r>
              <a:rPr lang="en-US" dirty="0"/>
              <a:t>Simulations of vacuum arcing under </a:t>
            </a:r>
            <a:br>
              <a:rPr lang="en-US" dirty="0"/>
            </a:br>
            <a:r>
              <a:rPr lang="en-US" dirty="0"/>
              <a:t>high electrostatic fields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E5D7F2-E4BC-1B18-9E3F-ACE473A70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725" y="1331119"/>
            <a:ext cx="4282849" cy="2097881"/>
          </a:xfrm>
        </p:spPr>
        <p:txBody>
          <a:bodyPr>
            <a:normAutofit fontScale="92500" lnSpcReduction="20000"/>
          </a:bodyPr>
          <a:lstStyle/>
          <a:p>
            <a:r>
              <a:rPr lang="fi-FI" sz="1800" dirty="0" err="1"/>
              <a:t>Fundamental</a:t>
            </a:r>
            <a:r>
              <a:rPr lang="fi-FI" sz="1800" dirty="0"/>
              <a:t> </a:t>
            </a:r>
            <a:r>
              <a:rPr lang="fi-FI" sz="1800" dirty="0" err="1"/>
              <a:t>vacuum</a:t>
            </a:r>
            <a:r>
              <a:rPr lang="fi-FI" sz="1800" dirty="0"/>
              <a:t> </a:t>
            </a:r>
            <a:r>
              <a:rPr lang="fi-FI" sz="1800" dirty="0" err="1"/>
              <a:t>arc</a:t>
            </a:r>
            <a:r>
              <a:rPr lang="fi-FI" sz="1800" dirty="0"/>
              <a:t> </a:t>
            </a:r>
            <a:r>
              <a:rPr lang="fi-FI" sz="1800" dirty="0" err="1"/>
              <a:t>initiation</a:t>
            </a:r>
            <a:r>
              <a:rPr lang="fi-FI" sz="1800" dirty="0"/>
              <a:t> </a:t>
            </a:r>
            <a:r>
              <a:rPr lang="fi-FI" sz="1800" dirty="0" err="1"/>
              <a:t>mechanism</a:t>
            </a:r>
            <a:r>
              <a:rPr lang="fi-FI" sz="1800" dirty="0"/>
              <a:t> </a:t>
            </a:r>
            <a:r>
              <a:rPr lang="fi-FI" sz="1800" dirty="0" err="1"/>
              <a:t>discovery</a:t>
            </a:r>
            <a:r>
              <a:rPr lang="fi-FI" sz="1800" dirty="0"/>
              <a:t> </a:t>
            </a:r>
            <a:r>
              <a:rPr lang="fi-FI" sz="1800" dirty="0" err="1"/>
              <a:t>using</a:t>
            </a:r>
            <a:r>
              <a:rPr lang="fi-FI" sz="1800" dirty="0"/>
              <a:t> </a:t>
            </a:r>
            <a:r>
              <a:rPr lang="fi-FI" sz="1800" dirty="0" err="1"/>
              <a:t>multiphysics</a:t>
            </a:r>
            <a:r>
              <a:rPr lang="fi-FI" sz="1800" dirty="0"/>
              <a:t> </a:t>
            </a:r>
            <a:r>
              <a:rPr lang="fi-FI" sz="1800" dirty="0" err="1"/>
              <a:t>simulations</a:t>
            </a:r>
            <a:r>
              <a:rPr lang="fi-FI" sz="1800" dirty="0"/>
              <a:t> (FEMOCS)</a:t>
            </a:r>
          </a:p>
          <a:p>
            <a:r>
              <a:rPr lang="fi-FI" sz="1800" dirty="0"/>
              <a:t>Full </a:t>
            </a:r>
            <a:r>
              <a:rPr lang="fi-FI" sz="1800" dirty="0" err="1"/>
              <a:t>coupling</a:t>
            </a:r>
            <a:r>
              <a:rPr lang="fi-FI" sz="1800" dirty="0"/>
              <a:t> </a:t>
            </a:r>
            <a:r>
              <a:rPr lang="fi-FI" sz="1800" dirty="0" err="1"/>
              <a:t>between</a:t>
            </a:r>
            <a:r>
              <a:rPr lang="fi-FI" sz="1800" dirty="0"/>
              <a:t> </a:t>
            </a:r>
            <a:r>
              <a:rPr lang="fi-FI" sz="1800" dirty="0" err="1"/>
              <a:t>arc</a:t>
            </a:r>
            <a:r>
              <a:rPr lang="fi-FI" sz="1800" dirty="0"/>
              <a:t> plasma and atomistic </a:t>
            </a:r>
            <a:r>
              <a:rPr lang="fi-FI" sz="1800" dirty="0" err="1"/>
              <a:t>surface</a:t>
            </a:r>
            <a:r>
              <a:rPr lang="fi-FI" sz="1800" dirty="0"/>
              <a:t> (FEM-PIC-MD)</a:t>
            </a:r>
          </a:p>
          <a:p>
            <a:r>
              <a:rPr lang="fi-FI" sz="1800" dirty="0"/>
              <a:t>Design </a:t>
            </a:r>
            <a:r>
              <a:rPr lang="fi-FI" sz="1800" dirty="0" err="1"/>
              <a:t>materials</a:t>
            </a:r>
            <a:r>
              <a:rPr lang="fi-FI" sz="1800" dirty="0"/>
              <a:t>/</a:t>
            </a:r>
            <a:r>
              <a:rPr lang="fi-FI" sz="1800" dirty="0" err="1"/>
              <a:t>structures</a:t>
            </a:r>
            <a:r>
              <a:rPr lang="fi-FI" sz="1800" dirty="0"/>
              <a:t> </a:t>
            </a:r>
            <a:r>
              <a:rPr lang="fi-FI" sz="1800" dirty="0" err="1"/>
              <a:t>more</a:t>
            </a:r>
            <a:r>
              <a:rPr lang="fi-FI" sz="1800" dirty="0"/>
              <a:t> </a:t>
            </a:r>
            <a:r>
              <a:rPr lang="fi-FI" sz="1800" dirty="0" err="1"/>
              <a:t>resistant</a:t>
            </a:r>
            <a:r>
              <a:rPr lang="fi-FI" sz="1800" dirty="0"/>
              <a:t> to </a:t>
            </a:r>
            <a:r>
              <a:rPr lang="fi-FI" sz="1800" dirty="0" err="1"/>
              <a:t>arcing</a:t>
            </a:r>
            <a:endParaRPr lang="fi-FI" sz="1800" dirty="0"/>
          </a:p>
          <a:p>
            <a:pPr lvl="1"/>
            <a:r>
              <a:rPr lang="fi-FI" sz="1500" dirty="0" err="1"/>
              <a:t>Accelerators</a:t>
            </a:r>
            <a:r>
              <a:rPr lang="fi-FI" sz="1500" dirty="0"/>
              <a:t>: </a:t>
            </a:r>
            <a:r>
              <a:rPr lang="fi-FI" sz="1500" b="1" dirty="0"/>
              <a:t>CLIC, FCC, </a:t>
            </a:r>
            <a:r>
              <a:rPr lang="fi-FI" sz="1500" b="1" dirty="0" err="1"/>
              <a:t>MuCol</a:t>
            </a:r>
            <a:endParaRPr lang="en-US" sz="1500" b="1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C8569B9-2B79-AB11-852B-D0CB39CDA9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4915" y="3393183"/>
            <a:ext cx="2486025" cy="1989556"/>
          </a:xfrm>
          <a:prstGeom prst="rect">
            <a:avLst/>
          </a:prstGeom>
        </p:spPr>
      </p:pic>
      <p:pic>
        <p:nvPicPr>
          <p:cNvPr id="7" name="field0_tyr_20Feb2026">
            <a:hlinkClick r:id="" action="ppaction://media"/>
            <a:extLst>
              <a:ext uri="{FF2B5EF4-FFF2-40B4-BE49-F238E27FC236}">
                <a16:creationId xmlns:a16="http://schemas.microsoft.com/office/drawing/2014/main" id="{90D96E93-C74A-9E5C-F833-FCDB1E9858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45974" y="1522641"/>
            <a:ext cx="3422451" cy="3422452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4DF4333E-7DBC-3DC7-08B3-67BC02D361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824" y="3334322"/>
            <a:ext cx="1523150" cy="2192559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E389CC1E-30F0-018E-C0C8-4A936F744463}"/>
              </a:ext>
            </a:extLst>
          </p:cNvPr>
          <p:cNvSpPr txBox="1"/>
          <p:nvPr/>
        </p:nvSpPr>
        <p:spPr>
          <a:xfrm>
            <a:off x="5680812" y="5022967"/>
            <a:ext cx="31527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350" dirty="0"/>
              <a:t>Atomistic Cu </a:t>
            </a:r>
            <a:r>
              <a:rPr lang="fi-FI" sz="1350" dirty="0" err="1"/>
              <a:t>nanotip</a:t>
            </a:r>
            <a:r>
              <a:rPr lang="fi-FI" sz="1350" dirty="0"/>
              <a:t> </a:t>
            </a:r>
            <a:r>
              <a:rPr lang="fi-FI" sz="1350" dirty="0" err="1"/>
              <a:t>under</a:t>
            </a:r>
            <a:r>
              <a:rPr lang="fi-FI" sz="1350" dirty="0"/>
              <a:t> 500 MV/m </a:t>
            </a:r>
            <a:r>
              <a:rPr lang="fi-FI" sz="1350" dirty="0" err="1"/>
              <a:t>external</a:t>
            </a:r>
            <a:r>
              <a:rPr lang="fi-FI" sz="1350" dirty="0"/>
              <a:t> </a:t>
            </a:r>
            <a:r>
              <a:rPr lang="fi-FI" sz="1350" dirty="0" err="1"/>
              <a:t>field</a:t>
            </a:r>
            <a:r>
              <a:rPr lang="fi-FI" sz="1350" dirty="0"/>
              <a:t> </a:t>
            </a:r>
            <a:r>
              <a:rPr lang="fi-FI" sz="1350" dirty="0" err="1"/>
              <a:t>with</a:t>
            </a:r>
            <a:r>
              <a:rPr lang="fi-FI" sz="1350" dirty="0"/>
              <a:t> </a:t>
            </a:r>
            <a:r>
              <a:rPr lang="fi-FI" sz="1350" dirty="0" err="1"/>
              <a:t>simulation</a:t>
            </a:r>
            <a:r>
              <a:rPr lang="fi-FI" sz="1350" dirty="0"/>
              <a:t> of plasma.</a:t>
            </a:r>
            <a:endParaRPr lang="en-US" sz="1350" dirty="0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8E9C7B5B-4297-BAEE-9B10-3E20AEB1BE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4150" y="857250"/>
            <a:ext cx="2609850" cy="587516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90B649B2-E471-45AA-494C-B462145AA8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93" y="3334322"/>
            <a:ext cx="1200860" cy="210727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394BA-D576-B6D7-B4CA-7211BC9E5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EF639-D3BA-D7D5-BE22-FDB75AF6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1584-34B4-4342-8BFF-BFDFE8993F58}" type="slidenum">
              <a:rPr lang="en-US" smtClean="0"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5F2F2-ECDC-0A55-B966-10C37AA61CA5}"/>
              </a:ext>
            </a:extLst>
          </p:cNvPr>
          <p:cNvSpPr txBox="1"/>
          <p:nvPr/>
        </p:nvSpPr>
        <p:spPr>
          <a:xfrm>
            <a:off x="1081725" y="5520103"/>
            <a:ext cx="775186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300" dirty="0"/>
              <a:t>In </a:t>
            </a:r>
            <a:r>
              <a:rPr lang="fi-FI" sz="1300" dirty="0" err="1"/>
              <a:t>collaboration</a:t>
            </a:r>
            <a:r>
              <a:rPr lang="fi-FI" sz="1300" dirty="0"/>
              <a:t> </a:t>
            </a:r>
            <a:r>
              <a:rPr lang="fi-FI" sz="1300" dirty="0" err="1"/>
              <a:t>with</a:t>
            </a:r>
            <a:r>
              <a:rPr lang="fi-FI" sz="1300" dirty="0"/>
              <a:t> Tartu University</a:t>
            </a:r>
          </a:p>
          <a:p>
            <a:r>
              <a:rPr lang="fi-FI" sz="1300" dirty="0" err="1"/>
              <a:t>Work</a:t>
            </a:r>
            <a:r>
              <a:rPr lang="fi-FI" sz="1300" dirty="0"/>
              <a:t> </a:t>
            </a:r>
            <a:r>
              <a:rPr lang="fi-FI" sz="1300" dirty="0" err="1"/>
              <a:t>was</a:t>
            </a:r>
            <a:r>
              <a:rPr lang="fi-FI" sz="1300" dirty="0"/>
              <a:t> </a:t>
            </a:r>
            <a:r>
              <a:rPr lang="fi-FI" sz="1300" dirty="0" err="1"/>
              <a:t>included</a:t>
            </a:r>
            <a:r>
              <a:rPr lang="fi-FI" sz="1300" dirty="0"/>
              <a:t> in: </a:t>
            </a:r>
            <a:r>
              <a:rPr lang="fi-FI" sz="1300" i="1" dirty="0"/>
              <a:t>W. Wuensch, S. Calatroni, F. Djurabekova, A. Kyritsakis, and Y. Ashkenazy</a:t>
            </a:r>
            <a:r>
              <a:rPr lang="fi-FI" sz="1300" dirty="0"/>
              <a:t>. “Fundamentals of </a:t>
            </a:r>
            <a:r>
              <a:rPr lang="fi-FI" sz="1300" dirty="0" err="1"/>
              <a:t>Vacuum</a:t>
            </a:r>
            <a:r>
              <a:rPr lang="fi-FI" sz="1300" dirty="0"/>
              <a:t> </a:t>
            </a:r>
            <a:r>
              <a:rPr lang="fi-FI" sz="1300" dirty="0" err="1"/>
              <a:t>Breakdown</a:t>
            </a:r>
            <a:r>
              <a:rPr lang="fi-FI" sz="1300" dirty="0"/>
              <a:t> in </a:t>
            </a:r>
            <a:r>
              <a:rPr lang="fi-FI" sz="1300" dirty="0" err="1"/>
              <a:t>High-Gradient</a:t>
            </a:r>
            <a:r>
              <a:rPr lang="fi-FI" sz="1300" dirty="0"/>
              <a:t> Accelerator </a:t>
            </a:r>
            <a:r>
              <a:rPr lang="fi-FI" sz="1300" dirty="0" err="1"/>
              <a:t>Structures</a:t>
            </a:r>
            <a:r>
              <a:rPr lang="fi-FI" sz="1300" dirty="0"/>
              <a:t>.” </a:t>
            </a:r>
            <a:r>
              <a:rPr lang="fi-FI" sz="1300" b="1" dirty="0" err="1"/>
              <a:t>Reviews</a:t>
            </a:r>
            <a:r>
              <a:rPr lang="fi-FI" sz="1300" b="1" dirty="0"/>
              <a:t> of </a:t>
            </a:r>
            <a:r>
              <a:rPr lang="fi-FI" sz="1300" b="1" dirty="0" err="1"/>
              <a:t>Modern</a:t>
            </a:r>
            <a:r>
              <a:rPr lang="fi-FI" sz="1300" b="1" dirty="0"/>
              <a:t> Physics </a:t>
            </a:r>
            <a:r>
              <a:rPr lang="fi-FI" sz="1300" dirty="0"/>
              <a:t>98, no. 2 (</a:t>
            </a:r>
            <a:r>
              <a:rPr lang="fi-FI" sz="1300" b="1" dirty="0"/>
              <a:t>2026</a:t>
            </a:r>
            <a:r>
              <a:rPr lang="fi-FI" sz="1300" dirty="0"/>
              <a:t>): 025004. https://doi.org/10.1103/h8wb-y278.  </a:t>
            </a:r>
          </a:p>
        </p:txBody>
      </p:sp>
    </p:spTree>
    <p:extLst>
      <p:ext uri="{BB962C8B-B14F-4D97-AF65-F5344CB8AC3E}">
        <p14:creationId xmlns:p14="http://schemas.microsoft.com/office/powerpoint/2010/main" val="395439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FF82E-152E-6EFD-7E37-74E81BA70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Publications produced within the MAT project 2024-2026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8D77C-0E49-93C0-05FD-96916C348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03" y="1295399"/>
            <a:ext cx="7710417" cy="4901293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M. Ghaemikermani, A. Lopez-Cazalilla, F. Djurabekova, K. Sarakinos, G. J. Rosaz, and S. Calatroni, Growth of Nb ﬁ </a:t>
            </a:r>
            <a:r>
              <a:rPr lang="en-US" dirty="0" err="1"/>
              <a:t>lms</a:t>
            </a:r>
            <a:r>
              <a:rPr lang="en-US" dirty="0"/>
              <a:t> on Cu for superconducting radio frequency cavities by direct current and high power impulse magnetron sputtering: a molecular dynamics and experimental study, Surface &amp; Coatings Technology 476, 130199 (2024)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A. Lopez-Cazalilla, C. </a:t>
            </a:r>
            <a:r>
              <a:rPr lang="en-US" dirty="0" err="1"/>
              <a:t>Seraﬁ</a:t>
            </a:r>
            <a:r>
              <a:rPr lang="en-US" dirty="0"/>
              <a:t> m, F. D. J. Kimari, M. Ghaemi, A. T. Perez-Fontenla, S. Calatroni, and W. Wuensch, Effect of surface orientation on Cu blistering under high ﬂ </a:t>
            </a:r>
            <a:r>
              <a:rPr lang="en-US" dirty="0" err="1"/>
              <a:t>uence</a:t>
            </a:r>
            <a:r>
              <a:rPr lang="en-US" dirty="0"/>
              <a:t> H ion irradiation, Acta </a:t>
            </a:r>
            <a:r>
              <a:rPr lang="en-US" dirty="0" err="1"/>
              <a:t>Materialia</a:t>
            </a:r>
            <a:r>
              <a:rPr lang="en-US" dirty="0"/>
              <a:t> 266, 119699 (2024)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R. Koitermaa, A. Kyritsakis, T. Tiirats, V. Zadin, and </a:t>
            </a:r>
            <a:r>
              <a:rPr lang="en-US" dirty="0" err="1"/>
              <a:t>F.Djurabekova</a:t>
            </a:r>
            <a:r>
              <a:rPr lang="en-US" dirty="0"/>
              <a:t>, Simulating vacuum arc initiation by coupling emission, heating and plasma processes, Vacuum 224, 113176 (2024)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C. </a:t>
            </a:r>
            <a:r>
              <a:rPr lang="en-US" dirty="0" err="1"/>
              <a:t>Seraﬁ</a:t>
            </a:r>
            <a:r>
              <a:rPr lang="en-US" dirty="0"/>
              <a:t> m, R. Peacock, S. Calatroni, F. Djurabekova, A. T. P. Fontenla, W. Wuensch, S. </a:t>
            </a:r>
            <a:r>
              <a:rPr lang="en-US" dirty="0" err="1"/>
              <a:t>Sgobba</a:t>
            </a:r>
            <a:r>
              <a:rPr lang="en-US" dirty="0"/>
              <a:t>, A. Grudiev, A. Lombardi, E. Sargsyan, S. Ramberger, and G. </a:t>
            </a:r>
            <a:r>
              <a:rPr lang="en-US" dirty="0" err="1"/>
              <a:t>Bellodi</a:t>
            </a:r>
            <a:r>
              <a:rPr lang="en-US" dirty="0"/>
              <a:t>, Investigation on different materials after pulsed high ﬁ eld conditioning and low-energy H-irradiation, Frontiers in Physics 12 (2024)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T. F. Bouvier, V. Jantunen, S. Vihuri, A. L. Cazalilla, and F. Djurabekova, Atomistic insights on P implantation by using molecular ion beams for scalable spin-qubit arrays, journal of physics D: Applied physics 58, 105105 (2024)Y. Li, B. Xiao, F. Djurabekova, Y. Cheng, and G. Meng, Review of electron emission and electrical breakdown in nanogaps, Physics of Plasma 31, 040502 (2024),</a:t>
            </a:r>
            <a:endParaRPr lang="fi-FI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dirty="0"/>
              <a:t>C. </a:t>
            </a:r>
            <a:r>
              <a:rPr lang="fi-FI" dirty="0" err="1"/>
              <a:t>Seraﬁ</a:t>
            </a:r>
            <a:r>
              <a:rPr lang="fi-FI" dirty="0"/>
              <a:t> m, S. Calatroni, F. Djurabekova, M. C. </a:t>
            </a:r>
            <a:r>
              <a:rPr lang="fi-FI" dirty="0" err="1"/>
              <a:t>Giordano</a:t>
            </a:r>
            <a:r>
              <a:rPr lang="fi-FI" dirty="0"/>
              <a:t>, M. </a:t>
            </a:r>
            <a:r>
              <a:rPr lang="fi-FI" dirty="0" err="1"/>
              <a:t>Himmerlich</a:t>
            </a:r>
            <a:r>
              <a:rPr lang="fi-FI" dirty="0"/>
              <a:t>, V. Bjelland, C. </a:t>
            </a:r>
            <a:r>
              <a:rPr lang="fi-FI" dirty="0" err="1"/>
              <a:t>Kouzios</a:t>
            </a:r>
            <a:r>
              <a:rPr lang="fi-FI" dirty="0"/>
              <a:t>, P. C. Pinto, A. T. Perez-Fontenla, W. Wuensch, A. Grudiev, and S. </a:t>
            </a:r>
            <a:r>
              <a:rPr lang="fi-FI" dirty="0" err="1"/>
              <a:t>Sgobba</a:t>
            </a:r>
            <a:r>
              <a:rPr lang="fi-FI" dirty="0"/>
              <a:t>, Plasma </a:t>
            </a:r>
            <a:r>
              <a:rPr lang="fi-FI" dirty="0" err="1"/>
              <a:t>treated</a:t>
            </a:r>
            <a:r>
              <a:rPr lang="fi-FI" dirty="0"/>
              <a:t> </a:t>
            </a:r>
            <a:r>
              <a:rPr lang="fi-FI" dirty="0" err="1"/>
              <a:t>metals</a:t>
            </a:r>
            <a:r>
              <a:rPr lang="fi-FI" dirty="0"/>
              <a:t> </a:t>
            </a:r>
            <a:r>
              <a:rPr lang="fi-FI" dirty="0" err="1"/>
              <a:t>after</a:t>
            </a:r>
            <a:r>
              <a:rPr lang="fi-FI" dirty="0"/>
              <a:t> H- </a:t>
            </a:r>
            <a:r>
              <a:rPr lang="fi-FI" dirty="0" err="1"/>
              <a:t>irradiation</a:t>
            </a:r>
            <a:r>
              <a:rPr lang="fi-FI" dirty="0"/>
              <a:t> and </a:t>
            </a:r>
            <a:r>
              <a:rPr lang="fi-FI" dirty="0" err="1"/>
              <a:t>its</a:t>
            </a:r>
            <a:r>
              <a:rPr lang="fi-FI" dirty="0"/>
              <a:t> </a:t>
            </a:r>
            <a:r>
              <a:rPr lang="fi-FI" dirty="0" err="1"/>
              <a:t>effect</a:t>
            </a:r>
            <a:r>
              <a:rPr lang="fi-FI" dirty="0"/>
              <a:t> on </a:t>
            </a:r>
            <a:r>
              <a:rPr lang="fi-FI" dirty="0" err="1"/>
              <a:t>vacuum</a:t>
            </a:r>
            <a:r>
              <a:rPr lang="fi-FI" dirty="0"/>
              <a:t> </a:t>
            </a:r>
            <a:r>
              <a:rPr lang="fi-FI" dirty="0" err="1"/>
              <a:t>breakdown</a:t>
            </a:r>
            <a:r>
              <a:rPr lang="fi-FI" dirty="0"/>
              <a:t> </a:t>
            </a:r>
            <a:r>
              <a:rPr lang="fi-FI" dirty="0" err="1"/>
              <a:t>behaviour</a:t>
            </a:r>
            <a:r>
              <a:rPr lang="fi-FI" dirty="0"/>
              <a:t>, </a:t>
            </a:r>
            <a:r>
              <a:rPr lang="fi-FI" dirty="0" err="1"/>
              <a:t>Phys</a:t>
            </a:r>
            <a:r>
              <a:rPr lang="fi-FI" dirty="0"/>
              <a:t>. </a:t>
            </a:r>
            <a:r>
              <a:rPr lang="fi-FI" dirty="0" err="1"/>
              <a:t>Rev</a:t>
            </a:r>
            <a:r>
              <a:rPr lang="fi-FI" dirty="0"/>
              <a:t>. </a:t>
            </a:r>
            <a:r>
              <a:rPr lang="fi-FI" dirty="0" err="1"/>
              <a:t>Accel</a:t>
            </a:r>
            <a:r>
              <a:rPr lang="fi-FI" dirty="0"/>
              <a:t>. </a:t>
            </a:r>
            <a:r>
              <a:rPr lang="fi-FI" dirty="0" err="1"/>
              <a:t>Beams</a:t>
            </a:r>
            <a:r>
              <a:rPr lang="fi-FI" dirty="0"/>
              <a:t> 28, (2025)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dirty="0"/>
              <a:t>K. Nordlund, F. Kong, F. Djurabekova, M. Heikinheimo, K. Tuominen, and N. Mirabolfathi, </a:t>
            </a:r>
            <a:r>
              <a:rPr lang="fi-FI" dirty="0" err="1"/>
              <a:t>Spontaneous</a:t>
            </a:r>
            <a:r>
              <a:rPr lang="fi-FI" dirty="0"/>
              <a:t> </a:t>
            </a:r>
            <a:r>
              <a:rPr lang="fi-FI" dirty="0" err="1"/>
              <a:t>damage</a:t>
            </a:r>
            <a:r>
              <a:rPr lang="fi-FI" dirty="0"/>
              <a:t> </a:t>
            </a:r>
            <a:r>
              <a:rPr lang="fi-FI" dirty="0" err="1"/>
              <a:t>annealing</a:t>
            </a:r>
            <a:r>
              <a:rPr lang="fi-FI" dirty="0"/>
              <a:t> </a:t>
            </a:r>
            <a:r>
              <a:rPr lang="fi-FI" dirty="0" err="1"/>
              <a:t>reactions</a:t>
            </a:r>
            <a:r>
              <a:rPr lang="fi-FI" dirty="0"/>
              <a:t> as a </a:t>
            </a:r>
            <a:r>
              <a:rPr lang="fi-FI" dirty="0" err="1"/>
              <a:t>possible</a:t>
            </a:r>
            <a:r>
              <a:rPr lang="fi-FI" dirty="0"/>
              <a:t> </a:t>
            </a:r>
            <a:r>
              <a:rPr lang="fi-FI" dirty="0" err="1"/>
              <a:t>source</a:t>
            </a:r>
            <a:r>
              <a:rPr lang="fi-FI" dirty="0"/>
              <a:t> of </a:t>
            </a:r>
            <a:r>
              <a:rPr lang="fi-FI" dirty="0" err="1"/>
              <a:t>low</a:t>
            </a:r>
            <a:r>
              <a:rPr lang="fi-FI" dirty="0"/>
              <a:t> </a:t>
            </a:r>
            <a:r>
              <a:rPr lang="fi-FI" dirty="0" err="1"/>
              <a:t>energy</a:t>
            </a:r>
            <a:r>
              <a:rPr lang="fi-FI" dirty="0"/>
              <a:t> </a:t>
            </a:r>
            <a:r>
              <a:rPr lang="fi-FI" dirty="0" err="1"/>
              <a:t>excess</a:t>
            </a:r>
            <a:r>
              <a:rPr lang="fi-FI" dirty="0"/>
              <a:t> in </a:t>
            </a:r>
            <a:r>
              <a:rPr lang="fi-FI" dirty="0" err="1"/>
              <a:t>semiconductor</a:t>
            </a:r>
            <a:r>
              <a:rPr lang="fi-FI" dirty="0"/>
              <a:t> </a:t>
            </a:r>
            <a:r>
              <a:rPr lang="fi-FI" dirty="0" err="1"/>
              <a:t>detectors</a:t>
            </a:r>
            <a:r>
              <a:rPr lang="fi-FI" dirty="0"/>
              <a:t>, </a:t>
            </a:r>
            <a:r>
              <a:rPr lang="fi-FI" dirty="0" err="1"/>
              <a:t>Phys</a:t>
            </a:r>
            <a:r>
              <a:rPr lang="fi-FI" dirty="0"/>
              <a:t>. </a:t>
            </a:r>
            <a:r>
              <a:rPr lang="fi-FI" dirty="0" err="1"/>
              <a:t>Rev</a:t>
            </a:r>
            <a:r>
              <a:rPr lang="fi-FI" dirty="0"/>
              <a:t>. Materials 9, 113603 (2025)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dirty="0"/>
              <a:t>W. Liu, A. Leino, A. Persaud, Q. Ji, K. </a:t>
            </a:r>
            <a:r>
              <a:rPr lang="fi-FI" dirty="0" err="1"/>
              <a:t>Jhuria</a:t>
            </a:r>
            <a:r>
              <a:rPr lang="fi-FI" dirty="0"/>
              <a:t>, E. Barnard, S. Aloni, C. Trautmann, M. Tomut, R. Wunderlich, C. Nozais, S. Mogan, H. Ocker, N. Anand, Z. Hao, F. Djurabekova, and T. Schenkel, Optical and spin </a:t>
            </a:r>
            <a:r>
              <a:rPr lang="fi-FI" dirty="0" err="1"/>
              <a:t>properties</a:t>
            </a:r>
            <a:r>
              <a:rPr lang="fi-FI" dirty="0"/>
              <a:t> of </a:t>
            </a:r>
            <a:r>
              <a:rPr lang="fi-FI" dirty="0" err="1"/>
              <a:t>nitrogen</a:t>
            </a:r>
            <a:r>
              <a:rPr lang="fi-FI" dirty="0"/>
              <a:t> </a:t>
            </a:r>
            <a:r>
              <a:rPr lang="fi-FI" dirty="0" err="1"/>
              <a:t>vacancy</a:t>
            </a:r>
            <a:r>
              <a:rPr lang="fi-FI" dirty="0"/>
              <a:t> </a:t>
            </a:r>
            <a:r>
              <a:rPr lang="fi-FI" dirty="0" err="1"/>
              <a:t>centers</a:t>
            </a:r>
            <a:r>
              <a:rPr lang="fi-FI" dirty="0"/>
              <a:t> in </a:t>
            </a:r>
            <a:r>
              <a:rPr lang="fi-FI" dirty="0" err="1"/>
              <a:t>diamond</a:t>
            </a:r>
            <a:r>
              <a:rPr lang="fi-FI" dirty="0"/>
              <a:t> </a:t>
            </a:r>
            <a:r>
              <a:rPr lang="fi-FI" dirty="0" err="1"/>
              <a:t>formed</a:t>
            </a:r>
            <a:r>
              <a:rPr lang="fi-FI" dirty="0"/>
              <a:t> </a:t>
            </a:r>
            <a:r>
              <a:rPr lang="fi-FI" dirty="0" err="1"/>
              <a:t>along</a:t>
            </a:r>
            <a:r>
              <a:rPr lang="fi-FI" dirty="0"/>
              <a:t> </a:t>
            </a:r>
            <a:r>
              <a:rPr lang="fi-FI" dirty="0" err="1"/>
              <a:t>high-energy</a:t>
            </a:r>
            <a:r>
              <a:rPr lang="fi-FI" dirty="0"/>
              <a:t> heavy </a:t>
            </a:r>
            <a:r>
              <a:rPr lang="fi-FI" dirty="0" err="1"/>
              <a:t>ion</a:t>
            </a:r>
            <a:r>
              <a:rPr lang="fi-FI" dirty="0"/>
              <a:t> </a:t>
            </a:r>
            <a:r>
              <a:rPr lang="fi-FI" dirty="0" err="1"/>
              <a:t>tracks</a:t>
            </a:r>
            <a:r>
              <a:rPr lang="fi-FI" dirty="0"/>
              <a:t>, Communications </a:t>
            </a:r>
            <a:r>
              <a:rPr lang="fi-FI" dirty="0" err="1"/>
              <a:t>materials</a:t>
            </a:r>
            <a:r>
              <a:rPr lang="fi-FI" dirty="0"/>
              <a:t> 6, (2025)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dirty="0"/>
              <a:t>Y. Li, L. </a:t>
            </a:r>
            <a:r>
              <a:rPr lang="fi-FI" dirty="0" err="1"/>
              <a:t>Xia</a:t>
            </a:r>
            <a:r>
              <a:rPr lang="fi-FI" dirty="0"/>
              <a:t>, N. Li, S. </a:t>
            </a:r>
            <a:r>
              <a:rPr lang="fi-FI" dirty="0" err="1"/>
              <a:t>Tang</a:t>
            </a:r>
            <a:r>
              <a:rPr lang="fi-FI" dirty="0"/>
              <a:t>, Y. Ge, J. Wang, B. Xiao, D. </a:t>
            </a:r>
            <a:r>
              <a:rPr lang="fi-FI" dirty="0" err="1"/>
              <a:t>Xie</a:t>
            </a:r>
            <a:r>
              <a:rPr lang="fi-FI" dirty="0"/>
              <a:t>, Y. Cheng, Z. Shan, F. Djurabekova, and G. Meng, </a:t>
            </a:r>
            <a:r>
              <a:rPr lang="fi-FI" dirty="0" err="1"/>
              <a:t>Unveiling</a:t>
            </a:r>
            <a:r>
              <a:rPr lang="fi-FI" dirty="0"/>
              <a:t> </a:t>
            </a:r>
            <a:r>
              <a:rPr lang="fi-FI" dirty="0" err="1"/>
              <a:t>size-dependent</a:t>
            </a:r>
            <a:r>
              <a:rPr lang="fi-FI" dirty="0"/>
              <a:t> </a:t>
            </a:r>
            <a:r>
              <a:rPr lang="fi-FI" dirty="0" err="1"/>
              <a:t>morphology</a:t>
            </a:r>
            <a:r>
              <a:rPr lang="fi-FI" dirty="0"/>
              <a:t> </a:t>
            </a:r>
            <a:r>
              <a:rPr lang="fi-FI" dirty="0" err="1"/>
              <a:t>evolution</a:t>
            </a:r>
            <a:r>
              <a:rPr lang="fi-FI" dirty="0"/>
              <a:t> </a:t>
            </a:r>
            <a:r>
              <a:rPr lang="fi-FI" dirty="0" err="1"/>
              <a:t>dynamics</a:t>
            </a:r>
            <a:r>
              <a:rPr lang="fi-FI" dirty="0"/>
              <a:t> in </a:t>
            </a:r>
            <a:r>
              <a:rPr lang="fi-FI" dirty="0" err="1"/>
              <a:t>metal</a:t>
            </a:r>
            <a:r>
              <a:rPr lang="fi-FI" dirty="0"/>
              <a:t> </a:t>
            </a:r>
            <a:r>
              <a:rPr lang="fi-FI" dirty="0" err="1"/>
              <a:t>nanostructures</a:t>
            </a:r>
            <a:r>
              <a:rPr lang="fi-FI" dirty="0"/>
              <a:t> </a:t>
            </a:r>
            <a:r>
              <a:rPr lang="fi-FI" dirty="0" err="1"/>
              <a:t>steered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electric</a:t>
            </a:r>
            <a:r>
              <a:rPr lang="fi-FI" dirty="0"/>
              <a:t> ﬁ </a:t>
            </a:r>
            <a:r>
              <a:rPr lang="fi-FI" dirty="0" err="1"/>
              <a:t>elds</a:t>
            </a:r>
            <a:r>
              <a:rPr lang="fi-FI" dirty="0"/>
              <a:t>, </a:t>
            </a:r>
            <a:r>
              <a:rPr lang="fi-FI" dirty="0" err="1"/>
              <a:t>Nature</a:t>
            </a:r>
            <a:r>
              <a:rPr lang="fi-FI" dirty="0"/>
              <a:t> Communications 16, 11575 (2025)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dirty="0"/>
              <a:t>E. Makkonen, A. Lopez-Cazalilla, and F. Djurabekova, </a:t>
            </a:r>
            <a:r>
              <a:rPr lang="fi-FI" dirty="0" err="1"/>
              <a:t>Fast</a:t>
            </a:r>
            <a:r>
              <a:rPr lang="fi-FI" dirty="0"/>
              <a:t> </a:t>
            </a:r>
            <a:r>
              <a:rPr lang="fi-FI" dirty="0" err="1"/>
              <a:t>machine</a:t>
            </a:r>
            <a:r>
              <a:rPr lang="fi-FI" dirty="0"/>
              <a:t> </a:t>
            </a:r>
            <a:r>
              <a:rPr lang="fi-FI" dirty="0" err="1"/>
              <a:t>learned</a:t>
            </a:r>
            <a:r>
              <a:rPr lang="fi-FI" dirty="0"/>
              <a:t> </a:t>
            </a:r>
            <a:r>
              <a:rPr lang="el-GR" dirty="0"/>
              <a:t>α-</a:t>
            </a:r>
            <a:r>
              <a:rPr lang="fi-FI" dirty="0"/>
              <a:t>Fe-H </a:t>
            </a:r>
            <a:r>
              <a:rPr lang="fi-FI" dirty="0" err="1"/>
              <a:t>interatomic</a:t>
            </a:r>
            <a:r>
              <a:rPr lang="fi-FI" dirty="0"/>
              <a:t> </a:t>
            </a:r>
            <a:r>
              <a:rPr lang="fi-FI" dirty="0" err="1"/>
              <a:t>potential</a:t>
            </a:r>
            <a:r>
              <a:rPr lang="fi-FI" dirty="0"/>
              <a:t> for </a:t>
            </a:r>
            <a:r>
              <a:rPr lang="fi-FI" dirty="0" err="1"/>
              <a:t>hydrogen</a:t>
            </a:r>
            <a:r>
              <a:rPr lang="fi-FI" dirty="0"/>
              <a:t> </a:t>
            </a:r>
            <a:r>
              <a:rPr lang="fi-FI" dirty="0" err="1"/>
              <a:t>embrittlement</a:t>
            </a:r>
            <a:r>
              <a:rPr lang="fi-FI" dirty="0"/>
              <a:t>, </a:t>
            </a:r>
            <a:r>
              <a:rPr lang="fi-FI" dirty="0" err="1"/>
              <a:t>Physical</a:t>
            </a:r>
            <a:r>
              <a:rPr lang="fi-FI" dirty="0"/>
              <a:t> </a:t>
            </a:r>
            <a:r>
              <a:rPr lang="fi-FI" dirty="0" err="1"/>
              <a:t>Review</a:t>
            </a:r>
            <a:r>
              <a:rPr lang="fi-FI" dirty="0"/>
              <a:t> Materials (2025),</a:t>
            </a:r>
            <a:r>
              <a:rPr lang="fi-FI" dirty="0" err="1"/>
              <a:t>submitted</a:t>
            </a:r>
            <a:r>
              <a:rPr lang="fi-FI" dirty="0"/>
              <a:t> for </a:t>
            </a:r>
            <a:r>
              <a:rPr lang="fi-FI" dirty="0" err="1"/>
              <a:t>publication</a:t>
            </a:r>
            <a:endParaRPr lang="fi-FI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dirty="0"/>
              <a:t>R. Koitermaa, M. Toktaganova, A. Kyritsakis, T. Tiirats, A. Grudiev, V. Zadin, and F. Djurabekova, </a:t>
            </a:r>
            <a:r>
              <a:rPr lang="fi-FI" dirty="0" err="1"/>
              <a:t>Inﬂuence</a:t>
            </a:r>
            <a:r>
              <a:rPr lang="fi-FI" dirty="0"/>
              <a:t> of an </a:t>
            </a:r>
            <a:r>
              <a:rPr lang="fi-FI" dirty="0" err="1"/>
              <a:t>external</a:t>
            </a:r>
            <a:r>
              <a:rPr lang="fi-FI" dirty="0"/>
              <a:t> </a:t>
            </a:r>
            <a:r>
              <a:rPr lang="fi-FI" dirty="0" err="1"/>
              <a:t>static</a:t>
            </a:r>
            <a:r>
              <a:rPr lang="fi-FI" dirty="0"/>
              <a:t> </a:t>
            </a:r>
            <a:r>
              <a:rPr lang="fi-FI" dirty="0" err="1"/>
              <a:t>magnetic</a:t>
            </a:r>
            <a:r>
              <a:rPr lang="fi-FI" dirty="0"/>
              <a:t> ﬁ </a:t>
            </a:r>
            <a:r>
              <a:rPr lang="fi-FI" dirty="0" err="1"/>
              <a:t>eld</a:t>
            </a:r>
            <a:r>
              <a:rPr lang="fi-FI" dirty="0"/>
              <a:t> on </a:t>
            </a:r>
            <a:r>
              <a:rPr lang="fi-FI" dirty="0" err="1"/>
              <a:t>prebreakdown</a:t>
            </a:r>
            <a:r>
              <a:rPr lang="fi-FI" dirty="0"/>
              <a:t> </a:t>
            </a:r>
            <a:r>
              <a:rPr lang="fi-FI" dirty="0" err="1"/>
              <a:t>electron</a:t>
            </a:r>
            <a:r>
              <a:rPr lang="fi-FI" dirty="0"/>
              <a:t> emission, </a:t>
            </a:r>
            <a:r>
              <a:rPr lang="fi-FI" dirty="0" err="1"/>
              <a:t>Physical</a:t>
            </a:r>
            <a:r>
              <a:rPr lang="fi-FI" dirty="0"/>
              <a:t> </a:t>
            </a:r>
            <a:r>
              <a:rPr lang="fi-FI" dirty="0" err="1"/>
              <a:t>Review</a:t>
            </a:r>
            <a:r>
              <a:rPr lang="fi-FI" dirty="0"/>
              <a:t> </a:t>
            </a:r>
            <a:r>
              <a:rPr lang="fi-FI" dirty="0" err="1"/>
              <a:t>Accelerators</a:t>
            </a:r>
            <a:r>
              <a:rPr lang="fi-FI" dirty="0"/>
              <a:t> and </a:t>
            </a:r>
            <a:r>
              <a:rPr lang="fi-FI" dirty="0" err="1"/>
              <a:t>Beams</a:t>
            </a:r>
            <a:r>
              <a:rPr lang="fi-FI" dirty="0"/>
              <a:t> 29, 074301, (2026)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dirty="0"/>
              <a:t>M. Ghaemi, K. Sarakinos, F. Djurabekova, A. Lopez-Cazalilla, G. J. Rosaz, and S. Calatroni. “</a:t>
            </a:r>
            <a:r>
              <a:rPr lang="fi-FI" dirty="0" err="1"/>
              <a:t>Crystallization</a:t>
            </a:r>
            <a:r>
              <a:rPr lang="fi-FI" dirty="0"/>
              <a:t> Dynamics and </a:t>
            </a:r>
            <a:r>
              <a:rPr lang="fi-FI" dirty="0" err="1"/>
              <a:t>Interfacial</a:t>
            </a:r>
            <a:r>
              <a:rPr lang="fi-FI" dirty="0"/>
              <a:t> </a:t>
            </a:r>
            <a:r>
              <a:rPr lang="fi-FI" dirty="0" err="1"/>
              <a:t>Structure</a:t>
            </a:r>
            <a:r>
              <a:rPr lang="fi-FI" dirty="0"/>
              <a:t> </a:t>
            </a:r>
            <a:r>
              <a:rPr lang="fi-FI" dirty="0" err="1"/>
              <a:t>during</a:t>
            </a:r>
            <a:r>
              <a:rPr lang="fi-FI" dirty="0"/>
              <a:t> </a:t>
            </a:r>
            <a:r>
              <a:rPr lang="fi-FI" dirty="0" err="1"/>
              <a:t>Growth</a:t>
            </a:r>
            <a:r>
              <a:rPr lang="fi-FI" dirty="0"/>
              <a:t> of </a:t>
            </a:r>
            <a:r>
              <a:rPr lang="fi-FI" dirty="0" err="1"/>
              <a:t>Thin</a:t>
            </a:r>
            <a:r>
              <a:rPr lang="fi-FI" dirty="0"/>
              <a:t> </a:t>
            </a:r>
            <a:r>
              <a:rPr lang="fi-FI" dirty="0" err="1"/>
              <a:t>Nb</a:t>
            </a:r>
            <a:r>
              <a:rPr lang="fi-FI" dirty="0"/>
              <a:t> </a:t>
            </a:r>
            <a:r>
              <a:rPr lang="fi-FI" dirty="0" err="1"/>
              <a:t>Films</a:t>
            </a:r>
            <a:r>
              <a:rPr lang="fi-FI" dirty="0"/>
              <a:t> on Cu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High</a:t>
            </a:r>
            <a:r>
              <a:rPr lang="fi-FI" dirty="0"/>
              <a:t>-Power </a:t>
            </a:r>
            <a:r>
              <a:rPr lang="fi-FI" dirty="0" err="1"/>
              <a:t>Impulse</a:t>
            </a:r>
            <a:r>
              <a:rPr lang="fi-FI" dirty="0"/>
              <a:t> </a:t>
            </a:r>
            <a:r>
              <a:rPr lang="fi-FI" dirty="0" err="1"/>
              <a:t>Magnetron</a:t>
            </a:r>
            <a:r>
              <a:rPr lang="fi-FI" dirty="0"/>
              <a:t> </a:t>
            </a:r>
            <a:r>
              <a:rPr lang="fi-FI" dirty="0" err="1"/>
              <a:t>Sputtering</a:t>
            </a:r>
            <a:r>
              <a:rPr lang="fi-FI" dirty="0"/>
              <a:t>: A </a:t>
            </a:r>
            <a:r>
              <a:rPr lang="fi-FI" dirty="0" err="1"/>
              <a:t>Molecular</a:t>
            </a:r>
            <a:r>
              <a:rPr lang="fi-FI" dirty="0"/>
              <a:t> Dynamics </a:t>
            </a:r>
            <a:r>
              <a:rPr lang="fi-FI" dirty="0" err="1"/>
              <a:t>Study</a:t>
            </a:r>
            <a:r>
              <a:rPr lang="fi-FI" dirty="0"/>
              <a:t>.” Materials </a:t>
            </a:r>
            <a:r>
              <a:rPr lang="fi-FI" dirty="0" err="1"/>
              <a:t>Today</a:t>
            </a:r>
            <a:r>
              <a:rPr lang="fi-FI" dirty="0"/>
              <a:t> Communications 54 (</a:t>
            </a:r>
            <a:r>
              <a:rPr lang="fi-FI" dirty="0" err="1"/>
              <a:t>June</a:t>
            </a:r>
            <a:r>
              <a:rPr lang="fi-FI" dirty="0"/>
              <a:t> 2026): 115373. </a:t>
            </a:r>
            <a:r>
              <a:rPr lang="fi-FI" dirty="0">
                <a:hlinkClick r:id="rId2"/>
              </a:rPr>
              <a:t>https://doi.org/10.1016/j.mtcomm.2026.115373</a:t>
            </a:r>
            <a:r>
              <a:rPr lang="fi-FI" dirty="0"/>
              <a:t>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fi-FI" i="1" dirty="0"/>
              <a:t>W. Wuensch, S. Calatroni, F. Djurabekova, A. Kyritsakis, and Y. Ashkenazy</a:t>
            </a:r>
            <a:r>
              <a:rPr lang="fi-FI" dirty="0"/>
              <a:t>. “Fundamentals of </a:t>
            </a:r>
            <a:r>
              <a:rPr lang="fi-FI" dirty="0" err="1"/>
              <a:t>Vacuum</a:t>
            </a:r>
            <a:r>
              <a:rPr lang="fi-FI" dirty="0"/>
              <a:t> </a:t>
            </a:r>
            <a:r>
              <a:rPr lang="fi-FI" dirty="0" err="1"/>
              <a:t>Breakdown</a:t>
            </a:r>
            <a:r>
              <a:rPr lang="fi-FI" dirty="0"/>
              <a:t> in </a:t>
            </a:r>
            <a:r>
              <a:rPr lang="fi-FI" dirty="0" err="1"/>
              <a:t>High-Gradient</a:t>
            </a:r>
            <a:r>
              <a:rPr lang="fi-FI" dirty="0"/>
              <a:t> Accelerator </a:t>
            </a:r>
            <a:r>
              <a:rPr lang="fi-FI" dirty="0" err="1"/>
              <a:t>Structures</a:t>
            </a:r>
            <a:r>
              <a:rPr lang="fi-FI" dirty="0"/>
              <a:t>.” </a:t>
            </a:r>
            <a:r>
              <a:rPr lang="fi-FI" b="1" dirty="0" err="1"/>
              <a:t>Reviews</a:t>
            </a:r>
            <a:r>
              <a:rPr lang="fi-FI" b="1" dirty="0"/>
              <a:t> of </a:t>
            </a:r>
            <a:r>
              <a:rPr lang="fi-FI" b="1" dirty="0" err="1"/>
              <a:t>Modern</a:t>
            </a:r>
            <a:r>
              <a:rPr lang="fi-FI" b="1" dirty="0"/>
              <a:t> Physics </a:t>
            </a:r>
            <a:r>
              <a:rPr lang="fi-FI" dirty="0"/>
              <a:t>98, no. 2 (</a:t>
            </a:r>
            <a:r>
              <a:rPr lang="fi-FI" b="1" dirty="0"/>
              <a:t>2026</a:t>
            </a:r>
            <a:r>
              <a:rPr lang="fi-FI" dirty="0"/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E4DA0D-1AC5-96DD-CB0F-D1A42A061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A9C9BC-21F9-CD7F-3EC1-5B65BF4A6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1584-34B4-4342-8BFF-BFDFE8993F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89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220D7-FBC0-B5C6-C83A-E3786DA25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28" y="221471"/>
            <a:ext cx="5392198" cy="762001"/>
          </a:xfrm>
        </p:spPr>
        <p:txBody>
          <a:bodyPr/>
          <a:lstStyle/>
          <a:p>
            <a:r>
              <a:rPr lang="fi-FI" dirty="0"/>
              <a:t>Accelerator </a:t>
            </a:r>
            <a:r>
              <a:rPr lang="fi-FI" dirty="0" err="1"/>
              <a:t>technologies</a:t>
            </a:r>
            <a:r>
              <a:rPr lang="fi-FI" dirty="0"/>
              <a:t> at CERN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784617-A1EF-0451-0DFA-3C03BF298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D926C-21C9-617B-F1EE-A98E7E842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8D8CDC82-C141-7F66-57C4-F226B5B85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76" y="3481169"/>
            <a:ext cx="3020410" cy="1918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588DB8-4558-6CE9-6259-C621087DB9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50" r="7500"/>
          <a:stretch/>
        </p:blipFill>
        <p:spPr>
          <a:xfrm>
            <a:off x="4465864" y="2392562"/>
            <a:ext cx="4246660" cy="25356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698591-1519-C1B0-D7A8-72883EBC9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993" y="299213"/>
            <a:ext cx="1662679" cy="56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34BC63-E88F-69CD-39DD-3777AA11C6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427" y="5005274"/>
            <a:ext cx="4032167" cy="12805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DA005E-8AF7-32E1-B267-332137ED09C9}"/>
              </a:ext>
            </a:extLst>
          </p:cNvPr>
          <p:cNvSpPr txBox="1"/>
          <p:nvPr/>
        </p:nvSpPr>
        <p:spPr>
          <a:xfrm>
            <a:off x="1324016" y="1134293"/>
            <a:ext cx="65933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Mark Thompson: ”Beyond </a:t>
            </a:r>
            <a:r>
              <a:rPr lang="fi-FI" dirty="0" err="1"/>
              <a:t>HiLumi</a:t>
            </a:r>
            <a:r>
              <a:rPr lang="fi-FI" dirty="0"/>
              <a:t> LHC, the FCC-</a:t>
            </a:r>
            <a:r>
              <a:rPr lang="fi-FI" dirty="0" err="1"/>
              <a:t>ee</a:t>
            </a:r>
            <a:r>
              <a:rPr lang="fi-FI" dirty="0"/>
              <a:t> </a:t>
            </a:r>
            <a:r>
              <a:rPr lang="fi-FI" dirty="0" err="1"/>
              <a:t>would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a </a:t>
            </a:r>
            <a:r>
              <a:rPr lang="fi-FI" dirty="0" err="1"/>
              <a:t>visionary</a:t>
            </a:r>
            <a:r>
              <a:rPr lang="fi-FI" dirty="0"/>
              <a:t> </a:t>
            </a:r>
            <a:r>
              <a:rPr lang="fi-FI" dirty="0" err="1"/>
              <a:t>global</a:t>
            </a:r>
            <a:r>
              <a:rPr lang="fi-FI" dirty="0"/>
              <a:t> </a:t>
            </a:r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infrastructure</a:t>
            </a:r>
            <a:r>
              <a:rPr lang="fi-FI" dirty="0"/>
              <a:t> for the </a:t>
            </a:r>
            <a:r>
              <a:rPr lang="fi-FI" dirty="0" err="1"/>
              <a:t>next</a:t>
            </a:r>
            <a:r>
              <a:rPr lang="fi-FI" dirty="0"/>
              <a:t> </a:t>
            </a:r>
            <a:r>
              <a:rPr lang="fi-FI" dirty="0" err="1"/>
              <a:t>decades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deepen</a:t>
            </a:r>
            <a:r>
              <a:rPr lang="fi-FI" dirty="0"/>
              <a:t> </a:t>
            </a:r>
            <a:r>
              <a:rPr lang="fi-FI" dirty="0" err="1"/>
              <a:t>our</a:t>
            </a:r>
            <a:r>
              <a:rPr lang="fi-FI" dirty="0"/>
              <a:t> </a:t>
            </a:r>
            <a:r>
              <a:rPr lang="fi-FI" dirty="0" err="1"/>
              <a:t>knowledge</a:t>
            </a:r>
            <a:r>
              <a:rPr lang="fi-FI" dirty="0"/>
              <a:t> of the </a:t>
            </a:r>
            <a:r>
              <a:rPr lang="fi-FI" dirty="0" err="1"/>
              <a:t>fundamental</a:t>
            </a:r>
            <a:r>
              <a:rPr lang="fi-FI" dirty="0"/>
              <a:t> </a:t>
            </a:r>
            <a:r>
              <a:rPr lang="fi-FI" dirty="0" err="1"/>
              <a:t>building</a:t>
            </a:r>
            <a:r>
              <a:rPr lang="fi-FI" dirty="0"/>
              <a:t> </a:t>
            </a:r>
            <a:r>
              <a:rPr lang="fi-FI" dirty="0" err="1"/>
              <a:t>blocks</a:t>
            </a:r>
            <a:r>
              <a:rPr lang="fi-FI" dirty="0"/>
              <a:t> of the </a:t>
            </a:r>
            <a:r>
              <a:rPr lang="fi-FI" dirty="0" err="1"/>
              <a:t>universe</a:t>
            </a:r>
            <a:r>
              <a:rPr lang="fi-FI" dirty="0"/>
              <a:t> </a:t>
            </a:r>
            <a:r>
              <a:rPr lang="fi-FI" dirty="0" err="1"/>
              <a:t>through</a:t>
            </a:r>
            <a:r>
              <a:rPr lang="fi-FI" dirty="0"/>
              <a:t> ultra-</a:t>
            </a:r>
            <a:r>
              <a:rPr lang="fi-FI" dirty="0" err="1"/>
              <a:t>precise</a:t>
            </a:r>
            <a:r>
              <a:rPr lang="fi-FI" dirty="0"/>
              <a:t> </a:t>
            </a:r>
            <a:r>
              <a:rPr lang="fi-FI" dirty="0" err="1"/>
              <a:t>measurements</a:t>
            </a:r>
            <a:r>
              <a:rPr lang="fi-FI" dirty="0"/>
              <a:t> of the </a:t>
            </a:r>
            <a:r>
              <a:rPr lang="fi-FI" dirty="0" err="1"/>
              <a:t>Higgs</a:t>
            </a:r>
            <a:r>
              <a:rPr lang="fi-FI" dirty="0"/>
              <a:t> </a:t>
            </a:r>
            <a:r>
              <a:rPr lang="fi-FI" dirty="0" err="1"/>
              <a:t>boson</a:t>
            </a:r>
            <a:r>
              <a:rPr lang="fi-FI" dirty="0"/>
              <a:t> and </a:t>
            </a:r>
            <a:r>
              <a:rPr lang="fi-FI" dirty="0" err="1"/>
              <a:t>other</a:t>
            </a:r>
            <a:r>
              <a:rPr lang="fi-FI" dirty="0"/>
              <a:t> </a:t>
            </a:r>
            <a:r>
              <a:rPr lang="fi-FI" dirty="0" err="1"/>
              <a:t>elementary</a:t>
            </a:r>
            <a:r>
              <a:rPr lang="fi-FI" dirty="0"/>
              <a:t> </a:t>
            </a:r>
            <a:r>
              <a:rPr lang="fi-FI" dirty="0" err="1"/>
              <a:t>particles</a:t>
            </a:r>
            <a:r>
              <a:rPr lang="fi-FI" dirty="0"/>
              <a:t>.”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98DF70-87CF-3310-8F35-AAFDB61CF6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398" y="3092974"/>
            <a:ext cx="3342566" cy="38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4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5FE1A-CEC9-7408-D559-8F68D49BA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750" y="282167"/>
            <a:ext cx="6570742" cy="703995"/>
          </a:xfrm>
        </p:spPr>
        <p:txBody>
          <a:bodyPr>
            <a:normAutofit fontScale="90000"/>
          </a:bodyPr>
          <a:lstStyle/>
          <a:p>
            <a:r>
              <a:rPr lang="en-US" dirty="0"/>
              <a:t>Materials for Accelerator Technology (MAT) in a nutshell</a:t>
            </a:r>
            <a:endParaRPr lang="fi-FI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5D36C5-A859-1535-EFCB-5FCD18949647}"/>
              </a:ext>
            </a:extLst>
          </p:cNvPr>
          <p:cNvGrpSpPr/>
          <p:nvPr/>
        </p:nvGrpSpPr>
        <p:grpSpPr>
          <a:xfrm>
            <a:off x="1389750" y="1117318"/>
            <a:ext cx="6948032" cy="5207176"/>
            <a:chOff x="1389750" y="1117318"/>
            <a:chExt cx="6948032" cy="520717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7E2604E-8737-DF54-692E-DE52F05097FD}"/>
                </a:ext>
              </a:extLst>
            </p:cNvPr>
            <p:cNvSpPr/>
            <p:nvPr/>
          </p:nvSpPr>
          <p:spPr>
            <a:xfrm>
              <a:off x="1389750" y="1117318"/>
              <a:ext cx="6817810" cy="172448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DA03C5F-B600-EFC2-784E-3BB586FA32D4}"/>
                </a:ext>
              </a:extLst>
            </p:cNvPr>
            <p:cNvSpPr/>
            <p:nvPr/>
          </p:nvSpPr>
          <p:spPr>
            <a:xfrm>
              <a:off x="6340386" y="1330061"/>
              <a:ext cx="1644827" cy="1370964"/>
            </a:xfrm>
            <a:prstGeom prst="roundRect">
              <a:avLst>
                <a:gd name="adj" fmla="val 10000"/>
              </a:avLst>
            </a:prstGeom>
            <a:blipFill rotWithShape="1">
              <a:blip r:embed="rId2"/>
              <a:srcRect/>
              <a:stretch>
                <a:fillRect l="-24000" r="-24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5234E76-1106-4117-E55E-ECB2277A5506}"/>
                </a:ext>
              </a:extLst>
            </p:cNvPr>
            <p:cNvSpPr/>
            <p:nvPr/>
          </p:nvSpPr>
          <p:spPr>
            <a:xfrm>
              <a:off x="6157795" y="2928907"/>
              <a:ext cx="2179987" cy="3379356"/>
            </a:xfrm>
            <a:custGeom>
              <a:avLst/>
              <a:gdLst>
                <a:gd name="csX0" fmla="*/ 259883 w 2475079"/>
                <a:gd name="csY0" fmla="*/ 0 h 3424691"/>
                <a:gd name="csX1" fmla="*/ 2215196 w 2475079"/>
                <a:gd name="csY1" fmla="*/ 0 h 3424691"/>
                <a:gd name="csX2" fmla="*/ 2475079 w 2475079"/>
                <a:gd name="csY2" fmla="*/ 259883 h 3424691"/>
                <a:gd name="csX3" fmla="*/ 2475079 w 2475079"/>
                <a:gd name="csY3" fmla="*/ 3424691 h 3424691"/>
                <a:gd name="csX4" fmla="*/ 2475079 w 2475079"/>
                <a:gd name="csY4" fmla="*/ 3424691 h 3424691"/>
                <a:gd name="csX5" fmla="*/ 0 w 2475079"/>
                <a:gd name="csY5" fmla="*/ 3424691 h 3424691"/>
                <a:gd name="csX6" fmla="*/ 0 w 2475079"/>
                <a:gd name="csY6" fmla="*/ 3424691 h 3424691"/>
                <a:gd name="csX7" fmla="*/ 0 w 2475079"/>
                <a:gd name="csY7" fmla="*/ 259883 h 3424691"/>
                <a:gd name="csX8" fmla="*/ 259883 w 2475079"/>
                <a:gd name="csY8" fmla="*/ 0 h 34246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75079" h="3424691">
                  <a:moveTo>
                    <a:pt x="2215196" y="3424691"/>
                  </a:moveTo>
                  <a:lnTo>
                    <a:pt x="259883" y="3424691"/>
                  </a:lnTo>
                  <a:cubicBezTo>
                    <a:pt x="116354" y="3424691"/>
                    <a:pt x="0" y="3308337"/>
                    <a:pt x="0" y="3164808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2475079" y="0"/>
                  </a:lnTo>
                  <a:lnTo>
                    <a:pt x="2475079" y="0"/>
                  </a:lnTo>
                  <a:lnTo>
                    <a:pt x="2475079" y="3164808"/>
                  </a:lnTo>
                  <a:cubicBezTo>
                    <a:pt x="2475079" y="3308337"/>
                    <a:pt x="2358725" y="3424691"/>
                    <a:pt x="2215196" y="342469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1030" tIns="184912" rIns="261029" bIns="261029" numCol="1" spcCol="1270" anchor="t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600" kern="1200" dirty="0"/>
                <a:t>CLIC/IMCC: </a:t>
              </a:r>
              <a:r>
                <a:rPr lang="fi-FI" sz="2600" kern="1200" dirty="0" err="1"/>
                <a:t>vacuum</a:t>
              </a:r>
              <a:r>
                <a:rPr lang="fi-FI" sz="2600" kern="1200" dirty="0"/>
                <a:t> </a:t>
              </a:r>
              <a:r>
                <a:rPr lang="fi-FI" sz="2600" kern="1200" dirty="0" err="1"/>
                <a:t>arcs</a:t>
              </a:r>
              <a:endParaRPr lang="fi-FI" sz="2600" kern="1200" dirty="0"/>
            </a:p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700" kern="1200" dirty="0"/>
                <a:t>In </a:t>
              </a:r>
              <a:r>
                <a:rPr lang="fi-FI" sz="1700" kern="1200" dirty="0" err="1"/>
                <a:t>more</a:t>
              </a:r>
              <a:r>
                <a:rPr lang="fi-FI" sz="1700" kern="1200" dirty="0"/>
                <a:t> </a:t>
              </a:r>
              <a:r>
                <a:rPr lang="fi-FI" sz="1700" kern="1200" dirty="0" err="1"/>
                <a:t>demanding</a:t>
              </a:r>
              <a:r>
                <a:rPr lang="fi-FI" sz="1700" kern="1200" dirty="0"/>
                <a:t> </a:t>
              </a:r>
              <a:r>
                <a:rPr lang="fi-FI" sz="1700" kern="1200" dirty="0" err="1"/>
                <a:t>environment</a:t>
              </a:r>
              <a:r>
                <a:rPr lang="fi-FI" sz="1700" kern="1200" dirty="0"/>
                <a:t> </a:t>
              </a:r>
              <a:r>
                <a:rPr lang="fi-FI" sz="1700" kern="1200" dirty="0" err="1"/>
                <a:t>including</a:t>
              </a:r>
              <a:r>
                <a:rPr lang="fi-FI" sz="1700" kern="1200" dirty="0"/>
                <a:t> </a:t>
              </a:r>
              <a:r>
                <a:rPr lang="fi-FI" sz="1700" kern="1200" dirty="0" err="1"/>
                <a:t>focusing</a:t>
              </a:r>
              <a:r>
                <a:rPr lang="fi-FI" sz="1700" kern="1200" dirty="0"/>
                <a:t> </a:t>
              </a:r>
              <a:r>
                <a:rPr lang="fi-FI" sz="1700" kern="1200" dirty="0" err="1"/>
                <a:t>magnetic</a:t>
              </a:r>
              <a:r>
                <a:rPr lang="fi-FI" sz="1700" kern="1200" dirty="0"/>
                <a:t> </a:t>
              </a:r>
              <a:r>
                <a:rPr lang="fi-FI" sz="1700" kern="1200" dirty="0" err="1"/>
                <a:t>fields</a:t>
              </a:r>
              <a:endParaRPr lang="fi-FI" sz="1700" kern="1200" dirty="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32BDC06-CB1E-58ED-4A23-27AF564EF8B7}"/>
                </a:ext>
              </a:extLst>
            </p:cNvPr>
            <p:cNvSpPr/>
            <p:nvPr/>
          </p:nvSpPr>
          <p:spPr>
            <a:xfrm>
              <a:off x="3866800" y="1223167"/>
              <a:ext cx="1936123" cy="1477858"/>
            </a:xfrm>
            <a:prstGeom prst="roundRect">
              <a:avLst>
                <a:gd name="adj" fmla="val 10000"/>
              </a:avLst>
            </a:prstGeom>
            <a:blipFill rotWithShape="1">
              <a:blip r:embed="rId3"/>
              <a:srcRect/>
              <a:stretch>
                <a:fillRect t="-6000" b="-6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16C183F-3EBD-EA1F-C8AB-45EB41395B10}"/>
                </a:ext>
              </a:extLst>
            </p:cNvPr>
            <p:cNvSpPr/>
            <p:nvPr/>
          </p:nvSpPr>
          <p:spPr>
            <a:xfrm>
              <a:off x="3866800" y="2863073"/>
              <a:ext cx="2041395" cy="3455933"/>
            </a:xfrm>
            <a:custGeom>
              <a:avLst/>
              <a:gdLst>
                <a:gd name="csX0" fmla="*/ 215098 w 2048551"/>
                <a:gd name="csY0" fmla="*/ 0 h 3424691"/>
                <a:gd name="csX1" fmla="*/ 1833453 w 2048551"/>
                <a:gd name="csY1" fmla="*/ 0 h 3424691"/>
                <a:gd name="csX2" fmla="*/ 2048551 w 2048551"/>
                <a:gd name="csY2" fmla="*/ 215098 h 3424691"/>
                <a:gd name="csX3" fmla="*/ 2048551 w 2048551"/>
                <a:gd name="csY3" fmla="*/ 3424691 h 3424691"/>
                <a:gd name="csX4" fmla="*/ 2048551 w 2048551"/>
                <a:gd name="csY4" fmla="*/ 3424691 h 3424691"/>
                <a:gd name="csX5" fmla="*/ 0 w 2048551"/>
                <a:gd name="csY5" fmla="*/ 3424691 h 3424691"/>
                <a:gd name="csX6" fmla="*/ 0 w 2048551"/>
                <a:gd name="csY6" fmla="*/ 3424691 h 3424691"/>
                <a:gd name="csX7" fmla="*/ 0 w 2048551"/>
                <a:gd name="csY7" fmla="*/ 215098 h 3424691"/>
                <a:gd name="csX8" fmla="*/ 215098 w 2048551"/>
                <a:gd name="csY8" fmla="*/ 0 h 34246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48551" h="3424691">
                  <a:moveTo>
                    <a:pt x="1833452" y="3424691"/>
                  </a:moveTo>
                  <a:lnTo>
                    <a:pt x="215099" y="3424691"/>
                  </a:lnTo>
                  <a:cubicBezTo>
                    <a:pt x="96304" y="3424691"/>
                    <a:pt x="1" y="3328388"/>
                    <a:pt x="1" y="3209593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2048550" y="0"/>
                  </a:lnTo>
                  <a:lnTo>
                    <a:pt x="2048550" y="0"/>
                  </a:lnTo>
                  <a:lnTo>
                    <a:pt x="2048550" y="3209593"/>
                  </a:lnTo>
                  <a:cubicBezTo>
                    <a:pt x="2048550" y="3328388"/>
                    <a:pt x="1952247" y="3424691"/>
                    <a:pt x="1833452" y="342469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7912" tIns="184913" rIns="247912" bIns="247912" numCol="1" spcCol="1270" anchor="t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600" kern="1200" dirty="0"/>
                <a:t>IMCC: </a:t>
              </a:r>
              <a:r>
                <a:rPr lang="fi-FI" sz="2600" kern="1200" dirty="0" err="1"/>
                <a:t>Radiation</a:t>
              </a:r>
              <a:r>
                <a:rPr lang="fi-FI" sz="2600" kern="1200" dirty="0"/>
                <a:t> </a:t>
              </a:r>
              <a:r>
                <a:rPr lang="fi-FI" sz="2600" kern="1200" dirty="0" err="1"/>
                <a:t>effects</a:t>
              </a:r>
              <a:endParaRPr lang="fi-FI" sz="2600" kern="1200" dirty="0"/>
            </a:p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In MUC </a:t>
              </a:r>
              <a:r>
                <a:rPr lang="en-US" sz="1800" kern="1200" dirty="0" err="1"/>
                <a:t>Targetry</a:t>
              </a:r>
              <a:r>
                <a:rPr lang="en-US" sz="1800" kern="1200" dirty="0"/>
                <a:t> and beam intercepting device technology </a:t>
              </a:r>
              <a:endParaRPr lang="fi-FI" sz="1800" kern="1200" dirty="0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DFE2967-3970-594E-6B90-CAA96E9A37C6}"/>
                </a:ext>
              </a:extLst>
            </p:cNvPr>
            <p:cNvSpPr/>
            <p:nvPr/>
          </p:nvSpPr>
          <p:spPr>
            <a:xfrm>
              <a:off x="1556366" y="1213543"/>
              <a:ext cx="1608757" cy="1497105"/>
            </a:xfrm>
            <a:prstGeom prst="roundRect">
              <a:avLst>
                <a:gd name="adj" fmla="val 10000"/>
              </a:avLst>
            </a:prstGeom>
            <a:blipFill rotWithShape="1">
              <a:blip r:embed="rId4"/>
              <a:srcRect/>
              <a:stretch>
                <a:fillRect l="-61000" r="-6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43EA169-8E17-3CA7-6572-02E6955B7C5A}"/>
                </a:ext>
              </a:extLst>
            </p:cNvPr>
            <p:cNvSpPr/>
            <p:nvPr/>
          </p:nvSpPr>
          <p:spPr>
            <a:xfrm>
              <a:off x="1427596" y="2977095"/>
              <a:ext cx="2104292" cy="3347399"/>
            </a:xfrm>
            <a:custGeom>
              <a:avLst/>
              <a:gdLst>
                <a:gd name="csX0" fmla="*/ 211750 w 2016663"/>
                <a:gd name="csY0" fmla="*/ 0 h 3417924"/>
                <a:gd name="csX1" fmla="*/ 1804913 w 2016663"/>
                <a:gd name="csY1" fmla="*/ 0 h 3417924"/>
                <a:gd name="csX2" fmla="*/ 2016663 w 2016663"/>
                <a:gd name="csY2" fmla="*/ 211750 h 3417924"/>
                <a:gd name="csX3" fmla="*/ 2016663 w 2016663"/>
                <a:gd name="csY3" fmla="*/ 3417924 h 3417924"/>
                <a:gd name="csX4" fmla="*/ 2016663 w 2016663"/>
                <a:gd name="csY4" fmla="*/ 3417924 h 3417924"/>
                <a:gd name="csX5" fmla="*/ 0 w 2016663"/>
                <a:gd name="csY5" fmla="*/ 3417924 h 3417924"/>
                <a:gd name="csX6" fmla="*/ 0 w 2016663"/>
                <a:gd name="csY6" fmla="*/ 3417924 h 3417924"/>
                <a:gd name="csX7" fmla="*/ 0 w 2016663"/>
                <a:gd name="csY7" fmla="*/ 211750 h 3417924"/>
                <a:gd name="csX8" fmla="*/ 211750 w 2016663"/>
                <a:gd name="csY8" fmla="*/ 0 h 34179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16663" h="3417924">
                  <a:moveTo>
                    <a:pt x="1804912" y="3417924"/>
                  </a:moveTo>
                  <a:lnTo>
                    <a:pt x="211751" y="3417924"/>
                  </a:lnTo>
                  <a:cubicBezTo>
                    <a:pt x="94805" y="3417924"/>
                    <a:pt x="1" y="3323120"/>
                    <a:pt x="1" y="3206174"/>
                  </a:cubicBezTo>
                  <a:lnTo>
                    <a:pt x="1" y="0"/>
                  </a:lnTo>
                  <a:lnTo>
                    <a:pt x="1" y="0"/>
                  </a:lnTo>
                  <a:lnTo>
                    <a:pt x="2016662" y="0"/>
                  </a:lnTo>
                  <a:lnTo>
                    <a:pt x="2016662" y="0"/>
                  </a:lnTo>
                  <a:lnTo>
                    <a:pt x="2016662" y="3206174"/>
                  </a:lnTo>
                  <a:cubicBezTo>
                    <a:pt x="2016662" y="3323120"/>
                    <a:pt x="1921858" y="3417924"/>
                    <a:pt x="1804912" y="341792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6931" tIns="184912" rIns="246932" bIns="246931" numCol="1" spcCol="1270" anchor="t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600" kern="1200" dirty="0"/>
                <a:t>FCC</a:t>
              </a:r>
            </a:p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 err="1"/>
                <a:t>Growth</a:t>
              </a:r>
              <a:r>
                <a:rPr lang="fi-FI" sz="1800" kern="1200" dirty="0"/>
                <a:t> of </a:t>
              </a:r>
              <a:r>
                <a:rPr lang="fi-FI" sz="1800" kern="1200" dirty="0" err="1"/>
                <a:t>high</a:t>
              </a:r>
              <a:r>
                <a:rPr lang="fi-FI" sz="1800" kern="1200" dirty="0"/>
                <a:t> </a:t>
              </a:r>
              <a:r>
                <a:rPr lang="fi-FI" sz="1800" kern="1200" dirty="0" err="1"/>
                <a:t>quality</a:t>
              </a:r>
              <a:r>
                <a:rPr lang="fi-FI" sz="1800" kern="1200" dirty="0"/>
                <a:t> </a:t>
              </a:r>
              <a:r>
                <a:rPr lang="fi-FI" sz="1800" kern="1200" dirty="0" err="1"/>
                <a:t>HiPIMS</a:t>
              </a:r>
              <a:r>
                <a:rPr lang="fi-FI" sz="1800" kern="1200" dirty="0"/>
                <a:t> </a:t>
              </a:r>
              <a:r>
                <a:rPr lang="fi-FI" sz="1800" kern="1200" dirty="0" err="1"/>
                <a:t>grown</a:t>
              </a:r>
              <a:r>
                <a:rPr lang="fi-FI" sz="1800" kern="1200" dirty="0"/>
                <a:t> </a:t>
              </a:r>
              <a:r>
                <a:rPr lang="fi-FI" sz="1800" kern="1200" dirty="0" err="1"/>
                <a:t>Nb</a:t>
              </a:r>
              <a:r>
                <a:rPr lang="fi-FI" sz="1800" kern="1200" dirty="0"/>
                <a:t> (Nb</a:t>
              </a:r>
              <a:r>
                <a:rPr lang="fi-FI" sz="1800" kern="1200" baseline="-25000" dirty="0"/>
                <a:t>3</a:t>
              </a:r>
              <a:r>
                <a:rPr lang="fi-FI" sz="1800" kern="1200" dirty="0"/>
                <a:t>Sn) </a:t>
              </a:r>
              <a:r>
                <a:rPr lang="fi-FI" sz="1800" kern="1200" dirty="0" err="1"/>
                <a:t>films</a:t>
              </a:r>
              <a:r>
                <a:rPr lang="fi-FI" sz="1800" kern="1200" dirty="0"/>
                <a:t> for </a:t>
              </a:r>
              <a:r>
                <a:rPr lang="fi-FI" sz="1800" kern="1200" dirty="0" err="1"/>
                <a:t>superconducting</a:t>
              </a:r>
              <a:r>
                <a:rPr lang="fi-FI" sz="1800" kern="1200" dirty="0"/>
                <a:t> </a:t>
              </a:r>
              <a:r>
                <a:rPr lang="fi-FI" sz="1800" kern="1200" dirty="0" err="1"/>
                <a:t>cavities</a:t>
              </a:r>
              <a:r>
                <a:rPr lang="fi-FI" sz="1800" kern="1200" dirty="0"/>
                <a:t> (a </a:t>
              </a:r>
              <a:r>
                <a:rPr lang="fi-FI" sz="1800" kern="1200" dirty="0" err="1"/>
                <a:t>priority</a:t>
              </a:r>
              <a:r>
                <a:rPr lang="fi-FI" sz="1800" kern="1200" dirty="0"/>
                <a:t> at CERN)</a:t>
              </a:r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99B45E-37C5-77E9-AD87-E3CAD5181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A08E86-DC1C-DC36-3912-A950879D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78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E88C0-2A64-E418-1A98-56078B9FA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 project details: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61549-3089-8C1B-3965-3CAF7FEC2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801" y="1387998"/>
            <a:ext cx="7168782" cy="19756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400" b="1" dirty="0"/>
              <a:t>Current project members: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sz="1400" dirty="0"/>
              <a:t>Dr Aleksi Leino (University Researcher, Faculty of Science funding , IMCC project): 2024 – 2028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sz="1400" dirty="0"/>
              <a:t>MSc Marzhan Toktaganova (Doctoral researcher, MAT, CLIC/IMCC projects): 2024 – 2027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sz="1400" dirty="0"/>
              <a:t>MSc Werner Lipsunen (Doctoral researcher, MAT, IMCC project): 2025 – 2028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sz="1400" dirty="0"/>
              <a:t>MSc Lorenzo Miola (Doctoral researcher, FCC): 2027 – 2029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sz="1400" dirty="0"/>
              <a:t>A Doctoral researcher to be hired for the upcoming K-contract with  CLIC/IMCC (CERN)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sz="1400" dirty="0"/>
              <a:t>Dr Federico Ledda (Structural properties of High-temperature superconductors): 2029 </a:t>
            </a:r>
          </a:p>
          <a:p>
            <a:pPr>
              <a:spcBef>
                <a:spcPts val="0"/>
              </a:spcBef>
            </a:pPr>
            <a:endParaRPr lang="en-GB" sz="1400" dirty="0"/>
          </a:p>
          <a:p>
            <a:pPr>
              <a:spcBef>
                <a:spcPts val="0"/>
              </a:spcBef>
            </a:pPr>
            <a:endParaRPr lang="en-GB" sz="1400" dirty="0"/>
          </a:p>
          <a:p>
            <a:pPr>
              <a:spcBef>
                <a:spcPts val="0"/>
              </a:spcBef>
            </a:pPr>
            <a:endParaRPr lang="en-GB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17A4D-AF03-2360-B8FD-E75742210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96DC1-A8F0-1A94-1EBD-9E2562AA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70AC62A-DC8A-ADAE-9B50-DF8B35584A42}"/>
              </a:ext>
            </a:extLst>
          </p:cNvPr>
          <p:cNvSpPr txBox="1">
            <a:spLocks/>
          </p:cNvSpPr>
          <p:nvPr/>
        </p:nvSpPr>
        <p:spPr>
          <a:xfrm>
            <a:off x="1428749" y="3611725"/>
            <a:ext cx="7231184" cy="21123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1500" b="1" dirty="0"/>
              <a:t>Current collaborations:</a:t>
            </a:r>
          </a:p>
          <a:p>
            <a:pPr indent="-144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500" dirty="0"/>
              <a:t>Tartu University, Estonia (regular meetings, joint Doctoral researcher)</a:t>
            </a:r>
          </a:p>
          <a:p>
            <a:pPr indent="-144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500" dirty="0"/>
              <a:t>Three different groups at CERN: CLIC project, FCC/LHC project, IMCC both for </a:t>
            </a:r>
            <a:br>
              <a:rPr lang="en-GB" sz="1500" dirty="0"/>
            </a:br>
            <a:r>
              <a:rPr lang="en-GB" sz="1500" dirty="0"/>
              <a:t>accelerating structures and development of muon </a:t>
            </a:r>
            <a:r>
              <a:rPr lang="en-GB" sz="1500" dirty="0" err="1"/>
              <a:t>targetry</a:t>
            </a:r>
            <a:endParaRPr lang="en-GB" sz="1500" dirty="0"/>
          </a:p>
          <a:p>
            <a:pPr indent="-144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500" dirty="0"/>
              <a:t>Finances:</a:t>
            </a:r>
          </a:p>
          <a:p>
            <a:pPr lvl="1" indent="-144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300" dirty="0"/>
              <a:t>K-contract with FCC successfully finished (ongoing discussion on possible continuation)</a:t>
            </a:r>
          </a:p>
          <a:p>
            <a:pPr lvl="1" indent="-144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300" dirty="0"/>
              <a:t>K-contract is currently re-negotiated with CLIC and Muon Collider projects (confirmed)</a:t>
            </a:r>
          </a:p>
          <a:p>
            <a:pPr>
              <a:spcBef>
                <a:spcPts val="0"/>
              </a:spcBef>
            </a:pPr>
            <a:endParaRPr lang="en-GB" sz="1500" dirty="0"/>
          </a:p>
          <a:p>
            <a:pPr>
              <a:spcBef>
                <a:spcPts val="0"/>
              </a:spcBef>
            </a:pP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00472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7788A-E87A-80BD-A9D4-E0BDB0782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Graduations: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8049-208C-AC28-8732-F2BD343AE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dirty="0"/>
              <a:t>Dr Catarina Serafim (Doctoral researcher, funded by CERN, LHC/FCC projects): graduated, June 2025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dirty="0"/>
              <a:t>Dr Anders </a:t>
            </a:r>
            <a:r>
              <a:rPr lang="en-GB" dirty="0" err="1"/>
              <a:t>Körsback</a:t>
            </a:r>
            <a:r>
              <a:rPr lang="en-GB" dirty="0"/>
              <a:t> (Funded by CERN, CLIC project): graduated, June 2025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dirty="0"/>
              <a:t>MSc Milad Ghaemikermani (Doctoral researcher, funded via FCC (CERN) K-contract, FCC project): to graduate in September 2026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dirty="0"/>
              <a:t>MSc Roni Koitermaa (Doctoral researcher, cotutelle with Tartu University, mainly funded by Tartu University, CLIC/IMCC projects): to graduate in October 2026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dirty="0"/>
              <a:t>MSc Heidi Laitinen (graduated with MSc, July 2025) 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r>
              <a:rPr lang="en-GB" dirty="0"/>
              <a:t>Anastasia Laurson (to be graduated with the BSc in autumn 2026)</a:t>
            </a:r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endParaRPr lang="en-GB" dirty="0"/>
          </a:p>
          <a:p>
            <a:pPr marL="290340" indent="-342900">
              <a:spcBef>
                <a:spcPts val="0"/>
              </a:spcBef>
              <a:buFont typeface="+mj-lt"/>
              <a:buAutoNum type="arabicPeriod"/>
            </a:pPr>
            <a:endParaRPr lang="en-GB" dirty="0"/>
          </a:p>
          <a:p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5BF38D-9BD3-4226-E76B-9A257569B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D14AA-6864-5CB3-6586-4978D56C9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640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51F2B-25DB-224B-DBFD-0193F65D2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C81147A-0B43-AC2F-9FC3-A9BDB8560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3" t="13125" r="7958" b="7216"/>
          <a:stretch>
            <a:fillRect/>
          </a:stretch>
        </p:blipFill>
        <p:spPr>
          <a:xfrm>
            <a:off x="6494123" y="1353855"/>
            <a:ext cx="2530928" cy="17687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183E13-3590-56EC-B95D-230B7D622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600" y="33089"/>
            <a:ext cx="1181151" cy="1665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033C28-DD6D-BF9A-D125-DA011001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Circular Collider week in Helsinki!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F0BC8-D82E-C4A6-73A5-F2C07EAC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699" y="1249679"/>
            <a:ext cx="4398161" cy="5065395"/>
          </a:xfrm>
        </p:spPr>
        <p:txBody>
          <a:bodyPr>
            <a:normAutofit/>
          </a:bodyPr>
          <a:lstStyle/>
          <a:p>
            <a:r>
              <a:rPr lang="en-GB" sz="1800" dirty="0"/>
              <a:t>The MAT group (F. Djurabekova) with the colleagues from HIP (K. Huitu, A. Väihkönen, K. Österberg, H. Kirschenmann, </a:t>
            </a:r>
            <a:r>
              <a:rPr lang="en-GB" sz="1800" dirty="0" err="1"/>
              <a:t>S.Lehti</a:t>
            </a:r>
            <a:r>
              <a:rPr lang="en-GB" sz="1800" dirty="0"/>
              <a:t>)  successfully hosted the FCC community at the FCC week that was organized in collaboration with other Nordic and Baltic countries. </a:t>
            </a:r>
          </a:p>
          <a:p>
            <a:r>
              <a:rPr lang="en-GB" sz="1800" dirty="0"/>
              <a:t>The FCC week was held first time in the region, and attracted the record number of participants this far.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90F2D7-B30E-FA8A-790C-5216A7AA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59E90F-B8DE-62F4-2043-A97EF5470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5F0BF1-E0DA-2D66-6F19-7FEDB8678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936" y="4179589"/>
            <a:ext cx="3537857" cy="17675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9CBFE-84E9-D333-98E0-A42E3DC42E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7" t="21905" r="12343" b="22381"/>
          <a:stretch>
            <a:fillRect/>
          </a:stretch>
        </p:blipFill>
        <p:spPr>
          <a:xfrm>
            <a:off x="4269921" y="3909771"/>
            <a:ext cx="4588329" cy="24053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C89FF7-AB13-A6E2-CECD-B669F6D7A8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041" y="2825878"/>
            <a:ext cx="2650079" cy="187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29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665C-4AB6-9D26-BE0C-4FE555607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CERN exhibition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916E7-F6EB-098F-3AA3-CD1889D07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1" y="1233113"/>
            <a:ext cx="5146222" cy="199178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CERN has organized publicizing travelling exhibition, promoting the future FCC project which has  made quite a strong impact on the Finnish general public since the exhibition travelled from </a:t>
            </a:r>
          </a:p>
          <a:p>
            <a:r>
              <a:rPr lang="fi-FI" b="1" dirty="0"/>
              <a:t>1 </a:t>
            </a:r>
            <a:r>
              <a:rPr lang="fi-FI" b="1" dirty="0" err="1"/>
              <a:t>May</a:t>
            </a:r>
            <a:r>
              <a:rPr lang="fi-FI" b="1" dirty="0"/>
              <a:t> – 16 </a:t>
            </a:r>
            <a:r>
              <a:rPr lang="fi-FI" b="1" dirty="0" err="1"/>
              <a:t>July</a:t>
            </a:r>
            <a:r>
              <a:rPr lang="fi-FI" b="1" dirty="0"/>
              <a:t>, 2026</a:t>
            </a:r>
            <a:r>
              <a:rPr lang="fi-FI" dirty="0"/>
              <a:t>: </a:t>
            </a:r>
          </a:p>
          <a:p>
            <a:r>
              <a:rPr lang="fi-FI" dirty="0"/>
              <a:t>Tampere - Jyväskylä - Lahti - Helsinki, Rautatientori</a:t>
            </a:r>
            <a:r>
              <a:rPr lang="en-GB" dirty="0"/>
              <a:t>. </a:t>
            </a:r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888FE-F974-F78B-54A3-681E13F2D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E29D50-9137-EDDE-FE16-1CE473CF3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70CBA7-8812-9FF2-1833-39E1C0375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7" y="3429000"/>
            <a:ext cx="3516085" cy="2637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7FDEFE-75A9-5CAC-03B0-88BF8D027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3516085" cy="26370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77FE8A-A0EA-DBE0-11F3-FB9F7BCD1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847" y="324774"/>
            <a:ext cx="2653454" cy="299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4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15699" y="838152"/>
            <a:ext cx="4445976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113" dirty="0">
                <a:solidFill>
                  <a:srgbClr val="BE6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SUPERCONDUCTING RF CAVITIES for FCC 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046285" y="2371608"/>
            <a:ext cx="3977054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Residual Vacancy Defects vs. Interface Cu Content</a:t>
            </a:r>
            <a:endParaRPr lang="en-US" sz="1400" dirty="0"/>
          </a:p>
        </p:txBody>
      </p:sp>
      <p:graphicFrame>
        <p:nvGraphicFramePr>
          <p:cNvPr id="6" name="Chart 0"/>
          <p:cNvGraphicFramePr/>
          <p:nvPr>
            <p:extLst>
              <p:ext uri="{D42A27DB-BD31-4B8C-83A1-F6EECF244321}">
                <p14:modId xmlns:p14="http://schemas.microsoft.com/office/powerpoint/2010/main" val="2554699632"/>
              </p:ext>
            </p:extLst>
          </p:nvPr>
        </p:nvGraphicFramePr>
        <p:xfrm>
          <a:off x="342900" y="2503170"/>
          <a:ext cx="5006340" cy="2503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/>
          <p:nvPr/>
        </p:nvSpPr>
        <p:spPr>
          <a:xfrm>
            <a:off x="342900" y="5074230"/>
            <a:ext cx="5006340" cy="588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b="1" dirty="0">
                <a:solidFill>
                  <a:srgbClr val="BE6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Sweet spot: </a:t>
            </a: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defect density at ~45 at.% Cu, about 7% fewer vacancies than an over-mixed (60% Cu) interface.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828239" y="2323455"/>
            <a:ext cx="2762778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Why: atomic packing, not just mixing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5678424" y="4162806"/>
            <a:ext cx="1163117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0" i="1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Disordered, as-mixed interface</a:t>
            </a:r>
            <a:endParaRPr lang="en-US" sz="750" dirty="0"/>
          </a:p>
        </p:txBody>
      </p:sp>
      <p:sp>
        <p:nvSpPr>
          <p:cNvPr id="13" name="Text 8"/>
          <p:cNvSpPr/>
          <p:nvPr/>
        </p:nvSpPr>
        <p:spPr>
          <a:xfrm>
            <a:off x="7324344" y="4162806"/>
            <a:ext cx="1266673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50" i="1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Relaxes to phase-separated Cu / Nb</a:t>
            </a:r>
            <a:endParaRPr lang="en-US" sz="750" dirty="0"/>
          </a:p>
        </p:txBody>
      </p:sp>
      <p:sp>
        <p:nvSpPr>
          <p:cNvPr id="14" name="Shape 9"/>
          <p:cNvSpPr/>
          <p:nvPr/>
        </p:nvSpPr>
        <p:spPr>
          <a:xfrm>
            <a:off x="5595948" y="4478049"/>
            <a:ext cx="3326130" cy="1371600"/>
          </a:xfrm>
          <a:prstGeom prst="roundRect">
            <a:avLst>
              <a:gd name="adj" fmla="val 5333"/>
            </a:avLst>
          </a:prstGeom>
          <a:solidFill>
            <a:srgbClr val="EEF2F8"/>
          </a:solidFill>
          <a:ln/>
        </p:spPr>
        <p:txBody>
          <a:bodyPr/>
          <a:lstStyle/>
          <a:p>
            <a:endParaRPr lang="fi-FI" sz="1350"/>
          </a:p>
        </p:txBody>
      </p:sp>
      <p:sp>
        <p:nvSpPr>
          <p:cNvPr id="15" name="Text 10"/>
          <p:cNvSpPr/>
          <p:nvPr/>
        </p:nvSpPr>
        <p:spPr>
          <a:xfrm>
            <a:off x="5774256" y="4567203"/>
            <a:ext cx="30175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75" dirty="0">
                <a:solidFill>
                  <a:srgbClr val="BE6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PROCESS WINDOW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5774256" y="4779801"/>
            <a:ext cx="2983230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Ionization fraction ≈ 33%, ion energy ≈ 70–100 eV → Cu₄₅Nb₅₅ interface stoichiometry → minimum trapped-defect density for H, magnetic flux, and thermal coupling.</a:t>
            </a:r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1CEE37-74A4-BDA8-EF8B-B719FC2520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980"/>
          <a:stretch/>
        </p:blipFill>
        <p:spPr>
          <a:xfrm>
            <a:off x="5633234" y="2578608"/>
            <a:ext cx="3018747" cy="160477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7053634" y="3331544"/>
            <a:ext cx="212237" cy="315468"/>
          </a:xfrm>
          <a:prstGeom prst="rightArrow">
            <a:avLst/>
          </a:prstGeom>
          <a:solidFill>
            <a:srgbClr val="BE6A2E"/>
          </a:solidFill>
          <a:ln/>
        </p:spPr>
        <p:txBody>
          <a:bodyPr/>
          <a:lstStyle/>
          <a:p>
            <a:endParaRPr lang="fi-FI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D95CE78-3487-AAF8-84C6-83C1A6805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69129"/>
            <a:ext cx="6886575" cy="703995"/>
          </a:xfrm>
        </p:spPr>
        <p:txBody>
          <a:bodyPr>
            <a:normAutofit/>
          </a:bodyPr>
          <a:lstStyle/>
          <a:p>
            <a:r>
              <a:rPr lang="en-US" dirty="0"/>
              <a:t>A New Design Rule for the Nb/Cu Interface</a:t>
            </a:r>
            <a:endParaRPr lang="fi-FI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C498810-1E89-224C-EF44-9C5C2CF6C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49679"/>
            <a:ext cx="7277100" cy="992887"/>
          </a:xfrm>
        </p:spPr>
        <p:txBody>
          <a:bodyPr>
            <a:noAutofit/>
          </a:bodyPr>
          <a:lstStyle/>
          <a:p>
            <a:r>
              <a:rPr lang="en-US" sz="1800" dirty="0"/>
              <a:t>MD simulations reveal a U-shaped relationship between interface composition and residual defects, pinpointing the best </a:t>
            </a:r>
            <a:r>
              <a:rPr lang="en-US" sz="1800" dirty="0" err="1"/>
              <a:t>HiPIMS</a:t>
            </a:r>
            <a:r>
              <a:rPr lang="en-US" sz="1800" dirty="0"/>
              <a:t> window for near-defect-free Nb/Cu interfaces.</a:t>
            </a:r>
          </a:p>
          <a:p>
            <a:endParaRPr lang="fi-FI" sz="1800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1A89C8D-4AA6-3275-92EF-4F11445FB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8083D1B5-B026-F32B-27B7-39D8B4A20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BCA643-4F16-CA4D-5F2B-6E782CB9C6AF}"/>
              </a:ext>
            </a:extLst>
          </p:cNvPr>
          <p:cNvSpPr txBox="1"/>
          <p:nvPr/>
        </p:nvSpPr>
        <p:spPr>
          <a:xfrm>
            <a:off x="201686" y="5736777"/>
            <a:ext cx="56265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The method is currently considered to be applied for </a:t>
            </a:r>
            <a:r>
              <a:rPr lang="en-US" sz="1500" b="1" dirty="0"/>
              <a:t>Non-Evaporable Getter Thin Film Coatings </a:t>
            </a:r>
            <a:r>
              <a:rPr lang="en-US" sz="1500" dirty="0"/>
              <a:t>(</a:t>
            </a:r>
            <a:r>
              <a:rPr lang="en-US" sz="1500" dirty="0" err="1"/>
              <a:t>TiZrV</a:t>
            </a:r>
            <a:r>
              <a:rPr lang="en-US" sz="1500" dirty="0"/>
              <a:t>) for Vacuum Applications</a:t>
            </a:r>
            <a:endParaRPr lang="fi-FI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0838" y="6021324"/>
            <a:ext cx="7183315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113" dirty="0">
                <a:solidFill>
                  <a:srgbClr val="BE6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HYDROGEN-INDUCED BLISTERING IN RFQ structures for H beam injectors (LHC)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42900" y="22631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 SIMULATION: predicted blister footprint</a:t>
            </a:r>
            <a:endParaRPr lang="en-US" sz="1013" dirty="0"/>
          </a:p>
        </p:txBody>
      </p:sp>
      <p:pic>
        <p:nvPicPr>
          <p:cNvPr id="6" name="Image 0" descr="/home/claude/crops/fig611_abc_v2.png"/>
          <p:cNvPicPr>
            <a:picLocks noChangeAspect="1"/>
          </p:cNvPicPr>
          <p:nvPr/>
        </p:nvPicPr>
        <p:blipFill rotWithShape="1">
          <a:blip r:embed="rId3"/>
          <a:srcRect b="2215"/>
          <a:stretch/>
        </p:blipFill>
        <p:spPr>
          <a:xfrm>
            <a:off x="342900" y="2537461"/>
            <a:ext cx="4114800" cy="137845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42900" y="4025646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63" b="1" dirty="0">
                <a:solidFill>
                  <a:srgbClr val="BE6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{100}</a:t>
            </a:r>
            <a:r>
              <a:rPr lang="en-US" sz="863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square    </a:t>
            </a:r>
            <a:r>
              <a:rPr lang="en-US" sz="863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{111}</a:t>
            </a:r>
            <a:r>
              <a:rPr lang="en-US" sz="863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triangle    </a:t>
            </a:r>
            <a:r>
              <a:rPr lang="en-US" sz="863" b="1" dirty="0">
                <a:solidFill>
                  <a:srgbClr val="3F7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{110}</a:t>
            </a:r>
            <a:r>
              <a:rPr lang="en-US" sz="863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rhombus</a:t>
            </a:r>
            <a:endParaRPr lang="en-US" sz="863" dirty="0"/>
          </a:p>
        </p:txBody>
      </p:sp>
      <p:sp>
        <p:nvSpPr>
          <p:cNvPr id="8" name="Text 5"/>
          <p:cNvSpPr/>
          <p:nvPr/>
        </p:nvSpPr>
        <p:spPr>
          <a:xfrm>
            <a:off x="4663440" y="22631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13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SEM: irradiated polycrystalline Cu (CERN)</a:t>
            </a:r>
            <a:endParaRPr lang="en-US" sz="1013" dirty="0"/>
          </a:p>
        </p:txBody>
      </p:sp>
      <p:pic>
        <p:nvPicPr>
          <p:cNvPr id="9" name="Image 1" descr="/home/claude/crops/fig610_a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2537460"/>
            <a:ext cx="4114800" cy="142989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04509" y="3999929"/>
            <a:ext cx="387373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63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{100} grains blister first and densest, {110} shows the strongest resistance.</a:t>
            </a:r>
            <a:endParaRPr lang="en-US" sz="863" dirty="0"/>
          </a:p>
        </p:txBody>
      </p:sp>
      <p:sp>
        <p:nvSpPr>
          <p:cNvPr id="11" name="Shape 7"/>
          <p:cNvSpPr/>
          <p:nvPr/>
        </p:nvSpPr>
        <p:spPr>
          <a:xfrm>
            <a:off x="342900" y="4409694"/>
            <a:ext cx="8435340" cy="1029814"/>
          </a:xfrm>
          <a:prstGeom prst="roundRect">
            <a:avLst>
              <a:gd name="adj" fmla="val 4938"/>
            </a:avLst>
          </a:prstGeom>
          <a:solidFill>
            <a:srgbClr val="EEF2F8"/>
          </a:solidFill>
          <a:ln/>
        </p:spPr>
        <p:txBody>
          <a:bodyPr/>
          <a:lstStyle/>
          <a:p>
            <a:endParaRPr lang="fi-FI" sz="1350"/>
          </a:p>
        </p:txBody>
      </p:sp>
      <p:sp>
        <p:nvSpPr>
          <p:cNvPr id="12" name="Text 8"/>
          <p:cNvSpPr/>
          <p:nvPr/>
        </p:nvSpPr>
        <p:spPr>
          <a:xfrm>
            <a:off x="521208" y="4505706"/>
            <a:ext cx="41148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25" b="1" kern="0" spc="75" dirty="0">
                <a:solidFill>
                  <a:srgbClr val="BE6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825" dirty="0"/>
          </a:p>
        </p:txBody>
      </p:sp>
      <p:sp>
        <p:nvSpPr>
          <p:cNvPr id="13" name="Text 9"/>
          <p:cNvSpPr/>
          <p:nvPr/>
        </p:nvSpPr>
        <p:spPr>
          <a:xfrm>
            <a:off x="521208" y="4718304"/>
            <a:ext cx="8092440" cy="791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Blistering is a known precursor to reduced field-holding capacity and vacuum-arc breakdown on H⁻-irradiated RFQ Cu vanes. The mechanism identified here, hydrogen and vacancies co-</a:t>
            </a:r>
            <a:r>
              <a:rPr lang="en-US" sz="140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localise</a:t>
            </a: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within ~12 nm in {100}, but separate by 140–180 nm in {111}/{110}, pinpoints exactly which grains are at risk, and why.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E3E9DDC2-2570-2563-9E60-19CB9662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Predicting Exactly Where Blistering Begins</a:t>
            </a:r>
            <a:endParaRPr lang="fi-FI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B5D9C62-923A-AEE6-ADF9-F41528F6D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49680"/>
            <a:ext cx="7277100" cy="9585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 found that crystallographic orientation of grains at the surface controls blister onset and shape, and simulation matches the scanning electron microscope.</a:t>
            </a:r>
          </a:p>
          <a:p>
            <a:endParaRPr lang="fi-FI" dirty="0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8685E9F1-A48B-EDA0-53CB-1C29D99BC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Flyura.Djurabekova@SAB HIP 2026</a:t>
            </a:r>
            <a:endParaRPr lang="en-US" sz="1200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E1F1384-79A0-DE46-DBFA-E07BC40E6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8ae7559-10dc-4288-8e2e-4593e62fe3ee}" enabled="0" method="" siteId="{98ae7559-10dc-4288-8e2e-4593e62fe3e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7554</TotalTime>
  <Words>2245</Words>
  <Application>Microsoft Office PowerPoint</Application>
  <PresentationFormat>On-screen Show (4:3)</PresentationFormat>
  <Paragraphs>132</Paragraphs>
  <Slides>13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Custom Design</vt:lpstr>
      <vt:lpstr>Retrospect</vt:lpstr>
      <vt:lpstr>Materials for Accelerator Technology MAT</vt:lpstr>
      <vt:lpstr>Accelerator technologies at CERN </vt:lpstr>
      <vt:lpstr>Materials for Accelerator Technology (MAT) in a nutshell</vt:lpstr>
      <vt:lpstr>MAT project details:</vt:lpstr>
      <vt:lpstr>Graduations:</vt:lpstr>
      <vt:lpstr>Future Circular Collider week in Helsinki!</vt:lpstr>
      <vt:lpstr>Travelling CERN exhibition</vt:lpstr>
      <vt:lpstr>A New Design Rule for the Nb/Cu Interface</vt:lpstr>
      <vt:lpstr>Predicting Exactly Where Blistering Begins</vt:lpstr>
      <vt:lpstr>Simulations of Beam-window Materials</vt:lpstr>
      <vt:lpstr>Recoils of MeV energy in Ti </vt:lpstr>
      <vt:lpstr>Simulations of vacuum arcing under  high electrostatic fields</vt:lpstr>
      <vt:lpstr>Publications produced within the MAT project 2024-2026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Djurabekova, Flyura</dc:creator>
  <dc:description/>
  <cp:lastModifiedBy>Djurabekova, Flyura</cp:lastModifiedBy>
  <cp:revision>58</cp:revision>
  <dcterms:created xsi:type="dcterms:W3CDTF">2022-08-18T08:49:58Z</dcterms:created>
  <dcterms:modified xsi:type="dcterms:W3CDTF">2026-08-25T10:59:07Z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