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60" r:id="rId3"/>
    <p:sldId id="282" r:id="rId4"/>
    <p:sldId id="271" r:id="rId5"/>
    <p:sldId id="272" r:id="rId6"/>
    <p:sldId id="273" r:id="rId7"/>
    <p:sldId id="275" r:id="rId8"/>
    <p:sldId id="283" r:id="rId9"/>
    <p:sldId id="280" r:id="rId10"/>
  </p:sldIdLst>
  <p:sldSz cx="9144000" cy="5143500" type="screen16x9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08"/>
    <p:restoredTop sz="94653"/>
  </p:normalViewPr>
  <p:slideViewPr>
    <p:cSldViewPr snapToGrid="0" snapToObjects="1">
      <p:cViewPr varScale="1">
        <p:scale>
          <a:sx n="195" d="100"/>
          <a:sy n="195" d="100"/>
        </p:scale>
        <p:origin x="536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hn, Tuomas" userId="cb15f1e0-97af-43ae-8d5b-2fd02b66cd91" providerId="ADAL" clId="{78833E38-FEFA-4EA0-9D1B-7854B521069A}"/>
    <pc:docChg chg="custSel modSld">
      <pc:chgData name="Grahn, Tuomas" userId="cb15f1e0-97af-43ae-8d5b-2fd02b66cd91" providerId="ADAL" clId="{78833E38-FEFA-4EA0-9D1B-7854B521069A}" dt="2026-08-23T15:09:21.969" v="37"/>
      <pc:docMkLst>
        <pc:docMk/>
      </pc:docMkLst>
      <pc:sldChg chg="addSp delSp modSp mod">
        <pc:chgData name="Grahn, Tuomas" userId="cb15f1e0-97af-43ae-8d5b-2fd02b66cd91" providerId="ADAL" clId="{78833E38-FEFA-4EA0-9D1B-7854B521069A}" dt="2026-08-23T15:09:21.969" v="37"/>
        <pc:sldMkLst>
          <pc:docMk/>
          <pc:sldMk cId="3399369302" sldId="275"/>
        </pc:sldMkLst>
        <pc:inkChg chg="add del">
          <ac:chgData name="Grahn, Tuomas" userId="cb15f1e0-97af-43ae-8d5b-2fd02b66cd91" providerId="ADAL" clId="{78833E38-FEFA-4EA0-9D1B-7854B521069A}" dt="2026-08-23T15:06:29.069" v="23"/>
          <ac:inkMkLst>
            <pc:docMk/>
            <pc:sldMk cId="3399369302" sldId="275"/>
            <ac:inkMk id="10" creationId="{7F934F79-4057-7437-9E99-C707CD82106D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13" creationId="{A74D036F-33F2-6F62-2A90-3F8D19A87CA5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14" creationId="{5E8D10AA-4F45-D16D-5EA8-B482DEA7F376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18" creationId="{5E19A377-6073-9424-DFAD-549117EAE5EA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20" creationId="{08EA4281-373F-B268-4463-0DA6BA038416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21" creationId="{601A73AE-D923-4233-1D5B-CE6C4CDFDD50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22" creationId="{1B0F8482-CF65-66B1-5A09-FA2222098432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23" creationId="{15B8AE86-D840-B9E1-46AC-5451C8163663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26" creationId="{8158ADD6-3133-3C61-8FBE-EE57ED71AD9C}"/>
          </ac:inkMkLst>
        </pc:inkChg>
        <pc:inkChg chg="add del">
          <ac:chgData name="Grahn, Tuomas" userId="cb15f1e0-97af-43ae-8d5b-2fd02b66cd91" providerId="ADAL" clId="{78833E38-FEFA-4EA0-9D1B-7854B521069A}" dt="2026-08-23T15:05:26.793" v="10"/>
          <ac:inkMkLst>
            <pc:docMk/>
            <pc:sldMk cId="3399369302" sldId="275"/>
            <ac:inkMk id="27" creationId="{83298460-ACCE-6945-9814-FA115BE2E3BE}"/>
          </ac:inkMkLst>
        </pc:inkChg>
        <pc:inkChg chg="add del reco">
          <ac:chgData name="Grahn, Tuomas" userId="cb15f1e0-97af-43ae-8d5b-2fd02b66cd91" providerId="ADAL" clId="{78833E38-FEFA-4EA0-9D1B-7854B521069A}" dt="2026-08-23T15:06:29.064" v="22"/>
          <ac:inkMkLst>
            <pc:docMk/>
            <pc:sldMk cId="3399369302" sldId="275"/>
            <ac:inkMk id="28" creationId="{5CEC9C00-8690-3227-2D3A-4D07E7DF280B}"/>
          </ac:inkMkLst>
        </pc:inkChg>
        <pc:inkChg chg="add">
          <ac:chgData name="Grahn, Tuomas" userId="cb15f1e0-97af-43ae-8d5b-2fd02b66cd91" providerId="ADAL" clId="{78833E38-FEFA-4EA0-9D1B-7854B521069A}" dt="2026-08-23T15:06:09.335" v="11"/>
          <ac:inkMkLst>
            <pc:docMk/>
            <pc:sldMk cId="3399369302" sldId="275"/>
            <ac:inkMk id="29" creationId="{D4F99B5B-7CE8-25A9-697D-9AF6C259BF69}"/>
          </ac:inkMkLst>
        </pc:inkChg>
        <pc:inkChg chg="add del">
          <ac:chgData name="Grahn, Tuomas" userId="cb15f1e0-97af-43ae-8d5b-2fd02b66cd91" providerId="ADAL" clId="{78833E38-FEFA-4EA0-9D1B-7854B521069A}" dt="2026-08-23T15:06:18.960" v="17"/>
          <ac:inkMkLst>
            <pc:docMk/>
            <pc:sldMk cId="3399369302" sldId="275"/>
            <ac:inkMk id="30" creationId="{DFF2079D-258A-427E-ECB6-47570AF5BE37}"/>
          </ac:inkMkLst>
        </pc:inkChg>
        <pc:inkChg chg="add del">
          <ac:chgData name="Grahn, Tuomas" userId="cb15f1e0-97af-43ae-8d5b-2fd02b66cd91" providerId="ADAL" clId="{78833E38-FEFA-4EA0-9D1B-7854B521069A}" dt="2026-08-23T15:06:18.960" v="17"/>
          <ac:inkMkLst>
            <pc:docMk/>
            <pc:sldMk cId="3399369302" sldId="275"/>
            <ac:inkMk id="31" creationId="{0C5727D1-E8C4-9CE8-BFF8-DE3ED979BA00}"/>
          </ac:inkMkLst>
        </pc:inkChg>
        <pc:inkChg chg="add del">
          <ac:chgData name="Grahn, Tuomas" userId="cb15f1e0-97af-43ae-8d5b-2fd02b66cd91" providerId="ADAL" clId="{78833E38-FEFA-4EA0-9D1B-7854B521069A}" dt="2026-08-23T15:06:18.960" v="17"/>
          <ac:inkMkLst>
            <pc:docMk/>
            <pc:sldMk cId="3399369302" sldId="275"/>
            <ac:inkMk id="32" creationId="{F675616E-E713-3CF5-5721-237F3A014B27}"/>
          </ac:inkMkLst>
        </pc:inkChg>
        <pc:inkChg chg="add del">
          <ac:chgData name="Grahn, Tuomas" userId="cb15f1e0-97af-43ae-8d5b-2fd02b66cd91" providerId="ADAL" clId="{78833E38-FEFA-4EA0-9D1B-7854B521069A}" dt="2026-08-23T15:06:18.960" v="17"/>
          <ac:inkMkLst>
            <pc:docMk/>
            <pc:sldMk cId="3399369302" sldId="275"/>
            <ac:inkMk id="33" creationId="{24316A0E-38ED-7758-F570-42F44DEB3B9A}"/>
          </ac:inkMkLst>
        </pc:inkChg>
        <pc:inkChg chg="add del">
          <ac:chgData name="Grahn, Tuomas" userId="cb15f1e0-97af-43ae-8d5b-2fd02b66cd91" providerId="ADAL" clId="{78833E38-FEFA-4EA0-9D1B-7854B521069A}" dt="2026-08-23T15:06:18.960" v="17"/>
          <ac:inkMkLst>
            <pc:docMk/>
            <pc:sldMk cId="3399369302" sldId="275"/>
            <ac:inkMk id="34" creationId="{CBBA7555-D759-E604-6F04-97D26E42D53C}"/>
          </ac:inkMkLst>
        </pc:inkChg>
        <pc:inkChg chg="add reco">
          <ac:chgData name="Grahn, Tuomas" userId="cb15f1e0-97af-43ae-8d5b-2fd02b66cd91" providerId="ADAL" clId="{78833E38-FEFA-4EA0-9D1B-7854B521069A}" dt="2026-08-23T15:06:18.960" v="17"/>
          <ac:inkMkLst>
            <pc:docMk/>
            <pc:sldMk cId="3399369302" sldId="275"/>
            <ac:inkMk id="35" creationId="{D27E3CD3-E394-22EA-EB63-E434DA56C4BD}"/>
          </ac:inkMkLst>
        </pc:inkChg>
        <pc:inkChg chg="add del">
          <ac:chgData name="Grahn, Tuomas" userId="cb15f1e0-97af-43ae-8d5b-2fd02b66cd91" providerId="ADAL" clId="{78833E38-FEFA-4EA0-9D1B-7854B521069A}" dt="2026-08-23T15:06:21.268" v="21"/>
          <ac:inkMkLst>
            <pc:docMk/>
            <pc:sldMk cId="3399369302" sldId="275"/>
            <ac:inkMk id="36" creationId="{4DB1C817-C577-A9FF-EA5F-B0502B8F3319}"/>
          </ac:inkMkLst>
        </pc:inkChg>
        <pc:inkChg chg="add del">
          <ac:chgData name="Grahn, Tuomas" userId="cb15f1e0-97af-43ae-8d5b-2fd02b66cd91" providerId="ADAL" clId="{78833E38-FEFA-4EA0-9D1B-7854B521069A}" dt="2026-08-23T15:06:21.268" v="21"/>
          <ac:inkMkLst>
            <pc:docMk/>
            <pc:sldMk cId="3399369302" sldId="275"/>
            <ac:inkMk id="37" creationId="{02AC9EAC-7323-DAF8-6006-AE997D6C61C3}"/>
          </ac:inkMkLst>
        </pc:inkChg>
        <pc:inkChg chg="add del">
          <ac:chgData name="Grahn, Tuomas" userId="cb15f1e0-97af-43ae-8d5b-2fd02b66cd91" providerId="ADAL" clId="{78833E38-FEFA-4EA0-9D1B-7854B521069A}" dt="2026-08-23T15:06:21.268" v="21"/>
          <ac:inkMkLst>
            <pc:docMk/>
            <pc:sldMk cId="3399369302" sldId="275"/>
            <ac:inkMk id="38" creationId="{95B4A429-26AA-FF17-6A75-E658F3AB1CBA}"/>
          </ac:inkMkLst>
        </pc:inkChg>
        <pc:inkChg chg="add reco">
          <ac:chgData name="Grahn, Tuomas" userId="cb15f1e0-97af-43ae-8d5b-2fd02b66cd91" providerId="ADAL" clId="{78833E38-FEFA-4EA0-9D1B-7854B521069A}" dt="2026-08-23T15:06:21.268" v="21"/>
          <ac:inkMkLst>
            <pc:docMk/>
            <pc:sldMk cId="3399369302" sldId="275"/>
            <ac:inkMk id="39" creationId="{7DA9C435-38DA-69BE-8485-38530EA6488A}"/>
          </ac:inkMkLst>
        </pc:inkChg>
        <pc:inkChg chg="add del">
          <ac:chgData name="Grahn, Tuomas" userId="cb15f1e0-97af-43ae-8d5b-2fd02b66cd91" providerId="ADAL" clId="{78833E38-FEFA-4EA0-9D1B-7854B521069A}" dt="2026-08-23T15:09:13.426" v="34"/>
          <ac:inkMkLst>
            <pc:docMk/>
            <pc:sldMk cId="3399369302" sldId="275"/>
            <ac:inkMk id="40" creationId="{5F22CF5F-3AAA-4252-0151-379FE9CB7E5A}"/>
          </ac:inkMkLst>
        </pc:inkChg>
        <pc:inkChg chg="add del">
          <ac:chgData name="Grahn, Tuomas" userId="cb15f1e0-97af-43ae-8d5b-2fd02b66cd91" providerId="ADAL" clId="{78833E38-FEFA-4EA0-9D1B-7854B521069A}" dt="2026-08-23T15:07:58.111" v="32"/>
          <ac:inkMkLst>
            <pc:docMk/>
            <pc:sldMk cId="3399369302" sldId="275"/>
            <ac:inkMk id="41" creationId="{7B86C5D6-B8C3-B23A-A4E9-389AABA0BF4F}"/>
          </ac:inkMkLst>
        </pc:inkChg>
        <pc:inkChg chg="add del">
          <ac:chgData name="Grahn, Tuomas" userId="cb15f1e0-97af-43ae-8d5b-2fd02b66cd91" providerId="ADAL" clId="{78833E38-FEFA-4EA0-9D1B-7854B521069A}" dt="2026-08-23T15:07:58.111" v="32"/>
          <ac:inkMkLst>
            <pc:docMk/>
            <pc:sldMk cId="3399369302" sldId="275"/>
            <ac:inkMk id="42" creationId="{F3C0BE4B-7F52-2668-CCA3-1FA96CD266DD}"/>
          </ac:inkMkLst>
        </pc:inkChg>
        <pc:inkChg chg="add del">
          <ac:chgData name="Grahn, Tuomas" userId="cb15f1e0-97af-43ae-8d5b-2fd02b66cd91" providerId="ADAL" clId="{78833E38-FEFA-4EA0-9D1B-7854B521069A}" dt="2026-08-23T15:07:58.111" v="32"/>
          <ac:inkMkLst>
            <pc:docMk/>
            <pc:sldMk cId="3399369302" sldId="275"/>
            <ac:inkMk id="43" creationId="{2057DEB2-A76A-8C27-C878-FF56725E2C5A}"/>
          </ac:inkMkLst>
        </pc:inkChg>
        <pc:inkChg chg="add del">
          <ac:chgData name="Grahn, Tuomas" userId="cb15f1e0-97af-43ae-8d5b-2fd02b66cd91" providerId="ADAL" clId="{78833E38-FEFA-4EA0-9D1B-7854B521069A}" dt="2026-08-23T15:07:58.111" v="32"/>
          <ac:inkMkLst>
            <pc:docMk/>
            <pc:sldMk cId="3399369302" sldId="275"/>
            <ac:inkMk id="44" creationId="{EDE137E0-54BC-59CD-8F59-3C2B95618D07}"/>
          </ac:inkMkLst>
        </pc:inkChg>
        <pc:inkChg chg="add del">
          <ac:chgData name="Grahn, Tuomas" userId="cb15f1e0-97af-43ae-8d5b-2fd02b66cd91" providerId="ADAL" clId="{78833E38-FEFA-4EA0-9D1B-7854B521069A}" dt="2026-08-23T15:07:58.111" v="32"/>
          <ac:inkMkLst>
            <pc:docMk/>
            <pc:sldMk cId="3399369302" sldId="275"/>
            <ac:inkMk id="45" creationId="{ADA7B399-4F84-157C-8735-0D29EDB57D9B}"/>
          </ac:inkMkLst>
        </pc:inkChg>
        <pc:inkChg chg="add del">
          <ac:chgData name="Grahn, Tuomas" userId="cb15f1e0-97af-43ae-8d5b-2fd02b66cd91" providerId="ADAL" clId="{78833E38-FEFA-4EA0-9D1B-7854B521069A}" dt="2026-08-23T15:07:58.111" v="32"/>
          <ac:inkMkLst>
            <pc:docMk/>
            <pc:sldMk cId="3399369302" sldId="275"/>
            <ac:inkMk id="46" creationId="{E265399E-AA80-8BB8-3EC3-8D308CAB82B4}"/>
          </ac:inkMkLst>
        </pc:inkChg>
        <pc:inkChg chg="add del">
          <ac:chgData name="Grahn, Tuomas" userId="cb15f1e0-97af-43ae-8d5b-2fd02b66cd91" providerId="ADAL" clId="{78833E38-FEFA-4EA0-9D1B-7854B521069A}" dt="2026-08-23T15:07:58.111" v="32"/>
          <ac:inkMkLst>
            <pc:docMk/>
            <pc:sldMk cId="3399369302" sldId="275"/>
            <ac:inkMk id="47" creationId="{173CFC55-A96B-E087-3548-0338674F1AD6}"/>
          </ac:inkMkLst>
        </pc:inkChg>
        <pc:inkChg chg="add mod reco modStrokes">
          <ac:chgData name="Grahn, Tuomas" userId="cb15f1e0-97af-43ae-8d5b-2fd02b66cd91" providerId="ADAL" clId="{78833E38-FEFA-4EA0-9D1B-7854B521069A}" dt="2026-08-23T15:09:12.649" v="33"/>
          <ac:inkMkLst>
            <pc:docMk/>
            <pc:sldMk cId="3399369302" sldId="275"/>
            <ac:inkMk id="48" creationId="{E389F5AB-2257-727C-CF63-3C46EBB9968D}"/>
          </ac:inkMkLst>
        </pc:inkChg>
        <pc:inkChg chg="add del">
          <ac:chgData name="Grahn, Tuomas" userId="cb15f1e0-97af-43ae-8d5b-2fd02b66cd91" providerId="ADAL" clId="{78833E38-FEFA-4EA0-9D1B-7854B521069A}" dt="2026-08-23T15:09:21.969" v="37"/>
          <ac:inkMkLst>
            <pc:docMk/>
            <pc:sldMk cId="3399369302" sldId="275"/>
            <ac:inkMk id="49" creationId="{6A1BF6A3-F9CB-9D7A-AD62-1801DE3B7567}"/>
          </ac:inkMkLst>
        </pc:inkChg>
        <pc:inkChg chg="add del">
          <ac:chgData name="Grahn, Tuomas" userId="cb15f1e0-97af-43ae-8d5b-2fd02b66cd91" providerId="ADAL" clId="{78833E38-FEFA-4EA0-9D1B-7854B521069A}" dt="2026-08-23T15:09:21.969" v="37"/>
          <ac:inkMkLst>
            <pc:docMk/>
            <pc:sldMk cId="3399369302" sldId="275"/>
            <ac:inkMk id="50" creationId="{09CE4C9F-B53A-202D-EA19-AEC2AA7CE2B7}"/>
          </ac:inkMkLst>
        </pc:inkChg>
        <pc:inkChg chg="add reco">
          <ac:chgData name="Grahn, Tuomas" userId="cb15f1e0-97af-43ae-8d5b-2fd02b66cd91" providerId="ADAL" clId="{78833E38-FEFA-4EA0-9D1B-7854B521069A}" dt="2026-08-23T15:09:21.969" v="37"/>
          <ac:inkMkLst>
            <pc:docMk/>
            <pc:sldMk cId="3399369302" sldId="275"/>
            <ac:inkMk id="51" creationId="{A3CCB5D6-01AD-A833-5E85-97A845F971FA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15:06:09.327"/>
    </inkml:context>
    <inkml:brush xml:id="br0">
      <inkml:brushProperty name="width" value="0.08571" units="cm"/>
      <inkml:brushProperty name="height" value="0.08571" units="cm"/>
      <inkml:brushProperty name="color" value="#008C3A"/>
    </inkml:brush>
  </inkml:definitions>
  <inkml:trace contextRef="#ctx0" brushRef="#br0">411 109 8075,'0'-6'247,"0"0"0,-1 3 1,-2-2-1,-3-1 0,-2-1 1567,1 1-1636,0-3 0,0 7 0,-1-1-1,5-2-93,-4 1 1,3 1 264,-3 3-225,0 0 0,-4 0 62,0 0 1,0 0-40,0 0 1,1 0-42,-1 0 1,0 0 43,0 0 0,0 0-35,0 0 1,1 1 3,-1 3 0,0-2-77,0 5 0,0-1-8,0 1 1,1 3-109,-1-3 0,0 3 125,0 1 1,0 0-37,1-1 0,2 0-8,1-3 0,1 3 1,-1-3 0,-2 3-95,6 0 0,-4 1 110,3 0 0,-3 0-74,3 0 1,-3 0 49,3-1 0,-3 1-2,4 0 1,-1 0 3,4 0 0,-1 0-4,-3-1 0,3 2-7,-3 3 1,3-3 4,1 2 0,0-2-34,0-1 0,0 0-6,0 0 0,0 3 38,0 1 0,1-1-5,3-3 1,-2 0 20,6-1 0,-6 1-15,2 0 1,0 1 1,0 3 1,1-7 51,-2 3 1,0-3 12,4 3 0,-3-1-40,3-3 1,-4 2 0,5-1 0,-2-2-36,1 1 0,3-3 30,-3 3 0,-1-4-11,1 5 1,0-5 16,4 4-17,0-4 1,0 3 21,-1-3 1,1-1 8,0 1 1,0-2 18,0-1 1,0 0 97,-1 0 1,1 0-15,0 0 1,0 0-22,0 0 0,0 0 18,-1 0 0,1-3-18,0-1 0,0-1-1,0 2 1,3 2-75,0-3 1,1-1-22,-4 2 1,3-2 7,1 1 0,3 2-129,-4-5 0,4 3 150,-3-3 1,-1 4-97,-3 0 1,3-2-41,1 1 51,-1 1 1,0 1 13,1-1 0,-1 0-35,-3-4 1,-4 4-11,1-5 1,-1 2-53,4-1 0,-1-2 83,1 1-81,0-1 0,-1-2 94,-3 0 1,1 0-14,-4 0 1,1 2 57,-2 2 1,-1-3 347,1 3-295,-2-3 0,-1-1 158,0 1 0,0-1-23,0 0 1,0 0-98,0 0 1,0 0-32,0 1-20,0-1 1,0 0 4,0 0 1,0 0 23,0 1 0,-3-1 69,-1 0-72,-4 0 0,2 0-5,-5 0 1,1 4 14,3 0 0,-3 0-10,3-4 0,-2 4-93,-2 0 0,0-1 46,0-3 0,0 1-82,1-1 0,-1 0 50,0 0 1,0-3-16,0-1 1,0 1 4,1 3 0,-1-1-18,0-2 0,0 5 3,0-2 0,0 4 0,1 0 1,-1-1-9,0 4 0,4-1 31,0 2 1,-1 1-439,-2-1 0,2 2-87,1 1 0,1 1-1078,-1 2 32,2-1 370,0 7 1,4-3 414,-3 5 777,3-5 0,1 8 0,0-2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15:06:15.518"/>
    </inkml:context>
    <inkml:brush xml:id="br0">
      <inkml:brushProperty name="width" value="0.08571" units="cm"/>
      <inkml:brushProperty name="height" value="0.08571" units="cm"/>
      <inkml:brushProperty name="color" value="#008C3A"/>
    </inkml:brush>
  </inkml:definitions>
  <inkml:trace contextRef="#ctx0" brushRef="#br0">43 1180 7920,'-10'6'0,"-1"-2"1032,0-3-510,5-1 122,1 0 817,5 0-1333,0-5 0,0 3 101,0-6 0,5 5 28,2-4 1,3 3-29,1-3 0,-1 0-37,1-4 1,1 4-143,3-1 1,2 0-82,4-7 0,6 3-100,1-2 1,5-3-265,3-1 1,2-2 88,6-2 0,3 0 158,0 1 1,4-4-42,0-1 0,6 0 98,5 1 0,2 2 38,0-2 1,3 2-4,1 1 1,3-3-185,5 0 0,0-4 203,-1 3 0,5-2 9,-1 2 1,9-3 87,-2 4 1,0 0-91,-3 3 1,-5 1 57,1-1 0,-2 4-39,-1 0 0,-5 4-2,-3-5 0,-3 7-57,-3 2 1,-5-1-93,-6 4 0,-3-2 164,-5 2 1,-4-3 0,-3 3 0,-4 1 110,-3-1 1,-2 3-90,-6-3 1,-3 3 65,0-3 1,-5 5-150,2-2 0,-3-1-271,-1 2 121,0-1 1,-2 3-828,-2-3 1036,-2 3 0,-5-4 0,0 5 0</inkml:trace>
  <inkml:trace contextRef="#ctx0" brushRef="#br0" timeOffset="1342">2998 76 8674,'-5'-6'2757,"4"1"-2166,-4 5-267,5 0 1,0 5 199,0 2-262,-5 3 1,4 5-57,-3-1 1,3 0 28,1-3 0,-4 1-130,1 3 0,-2-3 57,1 2 0,3 2-142,-2-2 1,-2 4 11,1-3 1,-3 3-208,3-4 0,0 1 22,0-5 1,3 5-134,-3-1 1,-1 1-595,2-5 350,-1 1 175,4 0-681,0 0-805,0-5 521,0-1 1320,5-15 0,1-2 0,5-10 0</inkml:trace>
  <inkml:trace contextRef="#ctx0" brushRef="#br0" timeOffset="2175">3257 22 7477,'-10'0'689,"-1"0"0,4 0-180,-1 0 0,5 0-154,-5 0 0,5 1 9,-4 3 0,-1-2-68,-2 6 0,2-2-14,1 1 0,1 2 130,-1-1-278,-3 1 0,6 2 2,-4 0 1,2 0-124,3 0 1,2-1-497,-3 1 404,3 0 0,1 0-276,0 0-87,5-5 105,1 3 1,4-8 11,1 3 160,0-3 0,0-6 248,0-2-178,-1-2 1,0-2 120,-3 0 1,2-3-45,-6-1 1,5 1 23,-5 3 0,2 0 207,-1 0 15,-3 0 1,7 1 170,-4-1-204,-1 5 1,-1-3 54,1 6-92,-2-1-154,4 4 103,-5 0-1,0 5-89,0-4 1,4 9-6,-1-3 0,1-1-22,-4 1-12,0 0 1,0 4 6,0 0 1,0 0-10,0 0 1,0-4-8,0 0 1,0 0-15,0 4 0,0 0-14,0 0 1,0 0-10,0-1 1,0 1-7,0 0 0,0 0 12,0 0 0,0 0-8,0-1 0,0 1 86,0 0 0,-4 0-2,1 0 0,-4-4 35,3 0 0,-1-1-20,2 1 0,1 3 271,-1-3-166,-3-2 46,0 5-99,-5-9-1,0 4-84,0-5 97,0 0-265,1 0 1,-1 0-65,0 0 0,5-2-449,2-1 82,-2 2-419,5-9-119,-4 4 365,5-5 1,2 0 775,1 1 0,3-1 0,5 0 0</inkml:trace>
  <inkml:trace contextRef="#ctx0" brushRef="#br0" timeOffset="2618">3550 22 7975,'-11'1'0,"0"2"594,0 0 1,0 5-151,0-5 1,1 6 441,-1-2 0,4 1-336,-1-1 1,5 3-120,-4-3 0,4-1-210,0 2-312,1-1 189,2 4 0,5-2-83,2-2 1,-1 2-435,2-6 316,-1 6 1,4-3-82,-1 5 0,-4-4 36,-2 0 420,-3 0-175,-1 9 0,0-4 194,0 2 1,-1-2-126,-3-1 1,-2 0 265,-4 0-389,-1 0 249,0 0-949,0-1 244,0-4 0,4-1-945,0-5 212,5 0-838,-3 0 853,5-5 279,0-1 852,0-4 0,5-6 0,1-1 0</inkml:trace>
  <inkml:trace contextRef="#ctx0" brushRef="#br0" timeOffset="2892">3463 44 8825,'0'-6'3123,"0"1"-2025,5 5-754,1 0 1,5 0-60,-1 0 1,1 0-264,0 0 0,0-1-278,0-3 0,3 3-290,1-3 1,0 3 481,0 1 1,-3-3-26,2-1 0,3 0-161,1 4 250,-2 0 0,4-4 0,-3-2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15:06:19.184"/>
    </inkml:context>
    <inkml:brush xml:id="br0">
      <inkml:brushProperty name="width" value="0.08571" units="cm"/>
      <inkml:brushProperty name="height" value="0.08571" units="cm"/>
      <inkml:brushProperty name="color" value="#008C3A"/>
    </inkml:brush>
  </inkml:definitions>
  <inkml:trace contextRef="#ctx0" brushRef="#br0">292 76 9367,'0'-6'3608,"0"2"-3006,0 13 1,-1-2-179,-3 8 0,3 1-80,-2-2 1,-2 5-116,1-1 0,-1-1-1,2 1 1,2-1-63,-3 1 0,-1 2-150,2-2 1,-1-1 33,4 1 1,0-4-120,0 0 1,-1 2-150,-3-2 0,3 0 129,-3-3 1,2 0-542,-2 0 1,3-4-577,-2 0-390,1 1 181,2-2-522,0-2 584,0-4 1353,5-4 0,-4-7 0,4-6 0</inkml:trace>
  <inkml:trace contextRef="#ctx0" brushRef="#br0" timeOffset="400">33 76 7949,'-11'0'-75,"3"0"382,1 0 164,5 0-175,-3 0 1,5-1 514,0-2-371,0 1 1,4-4 95,-1 3 1,6 2 11,-2-3 0,4 3-108,3 1 0,-1-1-160,5-3 1,2 3-150,5-3 0,-1 2-123,5-2 0,0 2 26,3-5 1,1 3-177,-1-3 0,1 4 35,-1 0 0,-4-2-155,-3 1 1,-2 1-911,-2 3 1,0 0 497,-3 0 0,-3 1-1492,-4 3 2166,0 2 0,0 4 0,0 1 0</inkml:trace>
  <inkml:trace contextRef="#ctx0" brushRef="#br0" timeOffset="1210">703 304 7897,'0'-7'26,"0"-1"0,0 5 375,0-5-162,0 6 1,-1-6 83,-2 4 0,0 0 92,-4 4 0,3 0 65,-3 0 1,0 0-103,-4 0 0,0 2 147,1 1 1,-3 0-65,-1 4 1,2-4-41,-2 5 1,0-1-165,0 4 1,2 0 83,-2-1 0,1 1-134,3 0 1,-1 0-27,0 0 0,0 1-213,0 2 1,5-2 125,3 3 1,-2-7-370,1-1 0,1 0 54,3 4 1,1-4-62,3 1 0,-2-6-18,5 2 0,0-3-212,4-1 0,4 0 1,-1 0 1,0 0 153,-3 0 0,4-5 224,-1-2 0,1-3-121,-5-1 1,5 1 301,-1-1 0,1-4 2,-4 1 1,-1-1-24,1 5 1,0-5 81,0 1 0,-4 1 167,0 5 1,-1-1-64,1 2 0,-1 2 128,-2 1 0,-3 2 574,3-2-250,-3 3 349,-1-4-845,0 15 0,0-3-74,0 7 0,0-5-274,0-2 175,0 0 1,0 4-142,0 0 0,4 0-22,-1-1 1,5 5 67,-5-1 1,2 2 73,-1-2 0,-3-2-41,2 3 1,0 0 17,0 0 1,-1-1-261,1-3 0,-2 0-1105,-1 0 198,0 0 1,4-1-77,0 1-631,-1-5 1922,-3-1 0,5-5 0,1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15:07:53.845"/>
    </inkml:context>
    <inkml:brush xml:id="br0">
      <inkml:brushProperty name="width" value="0.08571" units="cm"/>
      <inkml:brushProperty name="height" value="0.08571" units="cm"/>
      <inkml:brushProperty name="color" value="#008C3A"/>
    </inkml:brush>
  </inkml:definitions>
  <inkml:trace contextRef="#ctx0" brushRef="#br0">2133 22 8458,'-6'11'399,"-4"0"0,8-2-227,-6-2 19,6 3-112,-8-4 0,5 5-30,-2 0 1,-1-4-294,4 0 155,-4 0 1,2 3 76,-5-3 0,4 2-166,0-6 146,-1 6 5,-2-8 20,-1 4-4,5-5 10,1 0 1,5-5 0,0-2 0,0-3 43,0-1 0,0 4 4,0 0 0,0-1 93,0-2 1,3-1-73,1 0 1,3 4 84,-3 0 44,4-1-106,-2-2 1,5 0 1,0 3 1,-4-2 118,0 6-178,1-1 0,1 3 2,-2-3 0,3 3-29,-3-3 1,-1 3 71,2 1 0,-6 1 87,2 3-67,2-3 1,-4 9 2,5-3 0,-4-1-54,0 1 0,-2 1-3,-1 2 0,0 2-50,0 3 1,0-3 0,0 2 0,-3 0-168,-1 0 1,-4-1 124,1 5 1,1-5-84,-2 2 0,2-2 45,-1 2 1,-3-3-168,3 2 0,-1-2 130,1-1 1,-2-4-125,6 0 1,-6-1 90,2 1 0,1 2-211,-1-6 49,4 1 235,-6-4 0,6 0-114,-4 0 70,5 0 200,-3 0 1,5-1-119,0-3 0,0 2 157,0-5 1,0 3-120,0-3 0,0 3 211,0-3-78,0 5 1,1-4-97,3 2 463,-3 3 46,9-4 91,-4 5-415,4 0 1,1 0 89,0 0 1,0 4-139,0-1 1,-4 2 21,0-1 1,0-2-149,4 5 1,-1-3 33,-3 3 0,1-3-142,-4 3 0,3-4-25,-3 5 0,1-5-491,-2 5 359,-2-1 180,9 4 0,-9-4-2951,3 0 1573,2-5 1421,0 3 0,5-5 0,-1 0 0</inkml:trace>
  <inkml:trace contextRef="#ctx0" brushRef="#br0" timeOffset="539">2371 108 8250,'-6'-1'-11,"2"-2"593,-2 1 66,0-2-47,-5 4-300,0 4 0,1 2-16,-1 5 1,3-3-57,1-1 1,1 0 0,-1 4 0,1-4-57,2 0 1,3 0-35,-2 4-4,1 0 0,2 0-120,0 0 1,2 0-185,1-1 0,0-2 134,4-1 0,0-1-312,4 1 238,0 3 1,0-6-73,-1 4 1,1-4 7,0-4 0,-4 0 125,0 0 1,-3 0 84,3 0-10,-4 0 1,5-1 424,-4-2-304,-1-3 1,-3-5 154,0 0 1,0 0-58,0 0 0,-3 1-157,-1-1 1,-4 0-81,0 0 1,2-3-207,-1-1 0,4 1 127,-5 3 0,6 4-125,-2 0 0,3 3-765,1-3-76,-5 4-204,4-2 0,-2 5 1240,6 0 0,3 0 0,5 0 0</inkml:trace>
  <inkml:trace contextRef="#ctx0" brushRef="#br0" timeOffset="1173">2511 44 7659,'0'-6'761,"0"1"1,0 4-207,0-3 378,0 3 21,0-4 2807,0 5-3545,0 5 1,0 1-228,0 5 0,0-4 27,0 0 1,-3 1-3,-1 7 0,0-3 103,4 2 1,0-2-30,0-1 1,-3 4-29,-1-1 1,1 0-160,3-3 1,0 4 106,0-1 0,0 1-179,0-5 1,0 1-216,0 0 123,0 0-54,0 0-291,0-1 30,0-4 1,1-1-774,2-5 338,-1 0 0,6-1 1013,-4-3 0,4-2 0,-2-4 0</inkml:trace>
  <inkml:trace contextRef="#ctx0" brushRef="#br0" timeOffset="2077">2771 206 7941,'-6'-6'1576,"1"0"-861,5 2 33,0 3-459,0-4 1,0 6 78,0 3 0,0-2-73,0 6 0,0-1 7,0 4 1,0 0-59,0-1 0,0 5 12,0-1 1,0 4 14,0-3 1,-1 4-43,-3-1 1,2 1-16,-5-1 0,3 1-62,-3-4 0,5 3-165,-2-4 1,-1 1-305,2-4 1,-1-1 142,4 1-1230,0 0 347,0 0-150,0 0 563,0-5 0,1-3-264,3-6 1,-2-3 256,5-5 651,-4 0 0,6-5 0,-3 0 0</inkml:trace>
  <inkml:trace contextRef="#ctx0" brushRef="#br0" timeOffset="2617">2717 228 8089,'0'-11'607,"0"5"293,0-4-506,0 4 0,0-5-193,0 0 0,1 4-18,3 0 0,2 3 29,5-3 1,-1 5-25,1-2 1,0-1-94,0 2 1,0-1 74,-1 4 0,1 0-218,0 0 0,0 0 25,0 0 1,0 4 108,-1-1 1,-2 6-102,-1-2 1,-5 3 55,2 0 0,-3 5 3,-1-1 1,0 2-30,0-2 1,-5 0-5,-2 4 0,1-4 29,-1 4 1,0-5-21,-4 2 1,0 0-71,0 0 0,0-1 49,0-3 0,1-4 28,-1 0 0,0-3-71,0 3 0,4-4-140,0 0 0,3-2 66,-3-1-45,5 0 7,-8 0 110,9 0 37,-4 0 43,5 0 23,5 0 0,-3 0 146,5 0 0,-1 2-102,2 1 1,1-2 74,-2 3 1,4 1-76,4-1 0,-3 3 11,2-4 0,-2 5-103,-1-5 1,0 4 52,0-3-44,-1 4 1,1-3-128,0 2 0,-4 3-245,0-3 1,-3-1-10,3 1 0,-3-1-782,3 2 608,-4 1 1,6-4-174,-2 2 0,-1-2-303,2-5 1013,-1 0 0,4 0 0,-1 0 0</inkml:trace>
  <inkml:trace contextRef="#ctx0" brushRef="#br0" timeOffset="3290">3020 444 8141,'-6'0'1279,"1"0"-703,5 0-274,5 0 1,-3 0-39,6 0 1,-5 0-16,4 0 0,1 0 59,2 0 1,1-1-101,0-3 1,0-1-15,0-2 0,-1-1 57,1 4 1,1-4-274,3 0 0,-3 0-62,2 1 1,-2-3-51,-1 3 0,0-3 23,0 0 0,0 2 124,-1 1-156,-4 0 0,3 0 18,-6-1 54,1 6 249,-4-3 122,-5 5 0,-1 0-216,-5 0 0,1 0-35,-1 0 0,0 0-16,0 0 1,0 4-1,0-1 0,1 2-80,-1-1 0,2-2 109,-1 6 0,5-5-5,-6 4 1,2-3 15,-1 3 0,-1-3 117,0 3 0,0-3-70,0 3 0,4-5 190,0 2-123,0 2-93,-4 0 1,1 5 134,3-1 0,-1-2-156,4-1 1,-1-3-4,2 3 0,1-4-7,-1 5 0,2-5-24,1 4 1,0-3 27,0 3 0,1-3 6,2 3 1,3-5-33,5 2 1,0 1-2,0-2 1,3 1-62,1-4 0,4 0 72,-1 0 0,-1 0-130,1 0 1,0 0-74,4 0 1,-2 0-182,-2 0 1,1 0 60,-4 0 1,3 0-115,-4 0 1,2 0-206,-2 0 0,-2 0-466,3 0 0,-3 0 1057,-1 0 0,4 0 0,2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3T15:09:19.295"/>
    </inkml:context>
    <inkml:brush xml:id="br0">
      <inkml:brushProperty name="width" value="0.08571" units="cm"/>
      <inkml:brushProperty name="height" value="0.08571" units="cm"/>
      <inkml:brushProperty name="color" value="#008C3A"/>
    </inkml:brush>
  </inkml:definitions>
  <inkml:trace contextRef="#ctx0" brushRef="#br0">477 1191 8023,'0'-11'777,"0"0"-564,0 5 1,-4 0 242,1 2 5,-6 3-28,3-4-123,-5 1 1,1 2-71,-1-1 1,1 0 145,3 0-232,-3 2 0,4-4 0,-5 5 138,1 0 1,2 0-85,1 0 1,0 0 14,-4 0 0,4-1-33,0-3 1,3 3-18,-3-3 0,0 3-129,-4 1 0,1-1-12,3-3 0,-3 3-19,3-3 1,-2 3 53,-2 1 1,0 0-202,0 0 0,3 0 114,-3 0 0,6 1-131,-6 3 1,3-2 128,-3 6 1,0-5-3,0 4 1,1-1 39,-1 2 1,1 1-25,3-2 1,-3 3 4,3 1 0,1 0 10,-1-1 1,3-2 2,-3-1 0,5 0 9,-2 4 1,-1 0-7,2 0 1,-5 1 255,5 2 0,-4-2-77,3 2 0,-3-1 15,3-3 0,1 1-36,3 0 1,-4 0-25,0 0 1,1-1-85,3 1 0,0 0-1,0 0 0,0 0-8,0 0 0,0-1-131,0 1 0,0 0 113,0 0 0,0 3-112,0 1 0,0-1 80,0-3 3,0 0 0,3 0 2,1-1 0,3 1-16,-3 0 0,4 0 1,-3 0-46,2 0 1,2-4-7,-6 0 1,6-3-70,-2 3 1,-1-4 69,1 5 0,0-6-23,4 2 0,0 0 34,0 0 0,0 0-8,-1-4 0,1 0 17,0 0 1,0 0 5,0 0 1,1 0 3,2 0 1,-2 0 1,3 0 1,-3 0-5,-2 0 1,1 0 6,0 0 0,0 0-6,0 0 1,0 0-14,-1 0 0,2 0-3,3 0 0,-3 0-42,2 0 0,-2 0-105,-1 0 0,1 0 151,3 0 1,-3 0-17,2 0 1,-2-2-22,-1-1 1,0 0-6,-1-4 1,1 4 103,0-5 1,0 5-13,0-4 1,0 1 13,-1-2 0,1-1 4,0 1 0,-1 2 161,-3-1 0,3 0-159,-3-4 1,-1 0 14,1 1 1,-3-1 13,3 0 0,-4-3 12,5-1 1,-6-1 182,2 2 1,-3-2-53,-1-2 0,0-2 99,0 2 1,0 1-162,0-1 0,-4 4 3,1-4 1,-6 4 4,2 0 0,-3 2 34,0 1 0,-5 1-236,1 3 0,-2-1-30,2 4 0,-3-3-133,-5 3 0,4 0 146,0 0 1,0 3 70,-4-3 1,4 3-703,0 1 1,1 0-981,-1 0 0,3-4 859,4 1 1,0-1-458,0 4 1280,5 0 0,-8-5 0,2-1 0</inkml:trace>
  <inkml:trace contextRef="#ctx0" brushRef="#br0" timeOffset="2142">509 1234 7898,'-6'0'1915,"1"0"-1713,5-5 0,2 0-14,1-2 1,3-3-20,5 3 1,-4-1 0,1 1 0,-1-3-81,4 3 0,3-4 25,0-3 0,2 2 4,-1-3 1,-2 2-132,5-2 1,0 2 7,3-5 0,1 0 186,0-3 1,4-2 98,3-3 1,-1 4-147,1-4 1,3 2 18,4-1 0,1 1-83,-1-5 0,2 5 1,1-1 1,3-2 8,-2 2 1,1-4 42,-1 4 1,3-5-5,0 1 0,1 3-13,2 0 1,4-1-18,0-2 1,3 1-37,1-1 0,0 5 13,0-1 1,-1 2-41,-2 2 1,2-1-110,-3 0 1,1 1-78,3-1 0,-7 5 84,3 3 1,-4-2 17,-3 2 0,1-1 73,-1 4 0,0 1-23,0-1 1,-3 0 44,0 0 1,-1-3 127,5-1 1,-1 1-167,0 3 0,-4 0 24,-3 0 0,-2 1-281,-2-1 0,-4 1-80,-3 3 0,-3-1-90,-4 4 1,-3 0-205,-4 4 0,-4 0-1279,0 0 1911,-4 0 0,2 0 0,-5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70E7-37ED-5E48-8CED-CF7CE9006C99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A5086-1884-3F41-A62F-299FD0C2B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55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A5086-1884-3F41-A62F-299FD0C2B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42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BD91C-B86E-54EE-C65A-CB26E9002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82F4FFFC-4793-7ED2-D5F6-D9021FB59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B51D67B-1257-9B27-0DD1-843A4BB6B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BA38278-F40E-BC5F-B586-BBE04EA1A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A5086-1884-3F41-A62F-299FD0C2B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29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2782D-2778-B0D7-B15F-F3BE0064C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3197DC7-5DC0-F86B-88FF-CCFE1BDF3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36CCC1A-79D6-BA9C-0BAA-437125A30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3DE4D95-F09B-5C96-EA71-B384A20A7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A5086-1884-3F41-A62F-299FD0C2B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23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115A-DB1B-8C42-8C11-A13A6656155A}" type="datetime1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D920-92B4-8448-85AA-42C033B78A00}" type="datetime1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6BE-6C56-B644-8B87-D079BE9454B9}" type="datetime1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293C-BCE1-5349-BAA2-36A7B7BD0230}" type="datetime1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AADDB-17E4-1A44-BBBB-28FBCB042FED}" type="datetime1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ykse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05F61-E812-2541-979D-AC27944A68E1}" type="datetime1">
              <a:rPr lang="fi-FI" smtClean="0"/>
              <a:t>23.8.2026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ykse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B37BB-79BC-3543-A1AC-DB54E852DCFF}" type="datetime1">
              <a:rPr lang="fi-FI" smtClean="0"/>
              <a:t>23.8.2026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ykse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A9E7C-558D-2049-981D-77868013A911}" type="datetime1">
              <a:rPr lang="fi-FI" smtClean="0"/>
              <a:t>23.8.2026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ykse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E819-810F-CB45-BCEB-4ECFEF329D49}" type="datetime1">
              <a:rPr lang="fi-FI" smtClean="0"/>
              <a:t>23.8.2026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ykse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1843-4EE4-5C47-A636-4CF9C3286578}" type="datetime1">
              <a:rPr lang="fi-FI" smtClean="0"/>
              <a:t>23.8.2026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ykse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91AFC-5D0F-C74A-97DB-9E0B4166CB6B}" type="datetime1">
              <a:rPr lang="fi-FI" smtClean="0"/>
              <a:t>23.8.2026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osoitt.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osoittamalla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3A01-A79F-9244-B87C-B1D73C202DE7}" type="datetime1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84F0B-34E1-FE4E-B232-1DFF08C79B8B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customXml" Target="../ink/ink4.xml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14.png"/><Relationship Id="rId12" Type="http://schemas.openxmlformats.org/officeDocument/2006/relationships/customXml" Target="../ink/ink1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3.xml"/><Relationship Id="rId20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027986"/>
            <a:ext cx="9557283" cy="7769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uva 5" descr="Circles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01000" y="184743"/>
            <a:ext cx="9557283" cy="7769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uva 6" descr="Circles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5321" y="-3498414"/>
            <a:ext cx="6302642" cy="51236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56369C56-328A-257D-F13D-1563C7D555BC}"/>
              </a:ext>
            </a:extLst>
          </p:cNvPr>
          <p:cNvSpPr txBox="1"/>
          <p:nvPr/>
        </p:nvSpPr>
        <p:spPr>
          <a:xfrm>
            <a:off x="2964925" y="1449338"/>
            <a:ext cx="3214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FAIR </a:t>
            </a:r>
            <a:r>
              <a:rPr lang="fi-FI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Operations</a:t>
            </a:r>
            <a:endParaRPr lang="fi-FI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D654E1D6-ED94-49DB-8C2B-C18B0FA2802D}"/>
              </a:ext>
            </a:extLst>
          </p:cNvPr>
          <p:cNvSpPr txBox="1"/>
          <p:nvPr/>
        </p:nvSpPr>
        <p:spPr>
          <a:xfrm>
            <a:off x="3061810" y="2516136"/>
            <a:ext cx="302037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Tuomas Grahn</a:t>
            </a:r>
          </a:p>
          <a:p>
            <a:pPr algn="ctr"/>
            <a:r>
              <a:rPr lang="fi-FI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University</a:t>
            </a:r>
            <a:r>
              <a:rPr lang="fi-FI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of Jyväskylä</a:t>
            </a:r>
          </a:p>
          <a:p>
            <a:pPr algn="ctr"/>
            <a:r>
              <a:rPr lang="fi-FI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</a:t>
            </a:r>
          </a:p>
          <a:p>
            <a:pPr algn="ctr"/>
            <a:r>
              <a:rPr lang="fi-FI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Helsinki Institute of </a:t>
            </a:r>
            <a:r>
              <a:rPr lang="fi-FI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Physics</a:t>
            </a:r>
            <a:endParaRPr lang="fi-FI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fi-FI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fi-FI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HIP SAB </a:t>
            </a:r>
            <a:r>
              <a:rPr lang="fi-FI" sz="1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Meeting</a:t>
            </a:r>
            <a:r>
              <a:rPr lang="fi-FI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25-26 August 2026</a:t>
            </a:r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67417C96-4784-163A-CEF0-8EAB89A4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1</a:t>
            </a:fld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7B2A59-DA10-450D-EB87-C68CE1EF4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779" y="77516"/>
            <a:ext cx="3201644" cy="87488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uva 5" descr="HIP_Logo_EN_V1_Pos_Gree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F8F64D3-F35C-9DA9-23CA-B3E64C22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2</a:t>
            </a:fld>
            <a:endParaRPr lang="fi-FI"/>
          </a:p>
        </p:txBody>
      </p:sp>
      <p:pic>
        <p:nvPicPr>
          <p:cNvPr id="2" name="30652_fair_construction_site_april_2026_high_video.mp4">
            <a:hlinkClick r:id="" action="ppaction://media"/>
            <a:extLst>
              <a:ext uri="{FF2B5EF4-FFF2-40B4-BE49-F238E27FC236}">
                <a16:creationId xmlns:a16="http://schemas.microsoft.com/office/drawing/2014/main" id="{8AE510F5-F2D0-3EF2-40D6-C10AFA8E44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910" y="820234"/>
            <a:ext cx="9066179" cy="38877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5305A9-7C61-ED48-34ED-51289B02355B}"/>
              </a:ext>
            </a:extLst>
          </p:cNvPr>
          <p:cNvSpPr txBox="1"/>
          <p:nvPr/>
        </p:nvSpPr>
        <p:spPr>
          <a:xfrm>
            <a:off x="7064641" y="4704359"/>
            <a:ext cx="11304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I" sz="8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GSI/FAIR, Zeitrausch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01977C-3A3B-3FB4-C4A1-BC344A8F19FC}"/>
              </a:ext>
            </a:extLst>
          </p:cNvPr>
          <p:cNvSpPr txBox="1"/>
          <p:nvPr/>
        </p:nvSpPr>
        <p:spPr>
          <a:xfrm>
            <a:off x="3315886" y="403697"/>
            <a:ext cx="2512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I" sz="1200" b="1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FAIR Construction Site April 2026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27900-5D4F-C0DA-60FB-335DF1F14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>
            <a:extLst>
              <a:ext uri="{FF2B5EF4-FFF2-40B4-BE49-F238E27FC236}">
                <a16:creationId xmlns:a16="http://schemas.microsoft.com/office/drawing/2014/main" id="{0604BC8F-B607-BC9E-593B-F06FFA109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uva 5" descr="HIP_Logo_EN_V1_Pos_Green.png">
            <a:extLst>
              <a:ext uri="{FF2B5EF4-FFF2-40B4-BE49-F238E27FC236}">
                <a16:creationId xmlns:a16="http://schemas.microsoft.com/office/drawing/2014/main" id="{12EB2DEB-1653-23AD-8F11-5B66E979A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AF043F-CA11-C28F-59B5-E59D9BD2A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170912"/>
            <a:ext cx="7772400" cy="345368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B78F9E9-AA26-4EC9-63F7-AEBC2E67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3</a:t>
            </a:fld>
            <a:endParaRPr lang="fi-FI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0DEA72-B66F-B055-8431-FE968647B5B4}"/>
              </a:ext>
            </a:extLst>
          </p:cNvPr>
          <p:cNvSpPr txBox="1"/>
          <p:nvPr/>
        </p:nvSpPr>
        <p:spPr>
          <a:xfrm>
            <a:off x="2728684" y="497068"/>
            <a:ext cx="3989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FAIR</a:t>
            </a:r>
            <a:r>
              <a:rPr lang="en-GB" sz="20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–Universe in the Laboratory</a:t>
            </a:r>
            <a:br>
              <a:rPr lang="en-GB" sz="20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</a:t>
            </a:r>
            <a:r>
              <a:rPr lang="en-GB" sz="1600" dirty="0">
                <a:solidFill>
                  <a:srgbClr val="000000"/>
                </a:solidFill>
                <a:latin typeface="SAVOYE LET PLAIN:1.0" pitchFamily="2" charset="0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tomorrow</a:t>
            </a:r>
            <a:endParaRPr lang="en-GB" sz="20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F3DA7-9CE0-955F-6516-DD248AB86DA1}"/>
              </a:ext>
            </a:extLst>
          </p:cNvPr>
          <p:cNvSpPr txBox="1"/>
          <p:nvPr/>
        </p:nvSpPr>
        <p:spPr>
          <a:xfrm>
            <a:off x="353060" y="1296063"/>
            <a:ext cx="1531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Existing GSI facility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6D8B37-DD8A-A0BB-048C-91E271473F6D}"/>
              </a:ext>
            </a:extLst>
          </p:cNvPr>
          <p:cNvSpPr txBox="1"/>
          <p:nvPr/>
        </p:nvSpPr>
        <p:spPr>
          <a:xfrm>
            <a:off x="7489036" y="4516872"/>
            <a:ext cx="11977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Courtesy of T. Nilsson</a:t>
            </a:r>
          </a:p>
        </p:txBody>
      </p:sp>
    </p:spTree>
    <p:extLst>
      <p:ext uri="{BB962C8B-B14F-4D97-AF65-F5344CB8AC3E}">
        <p14:creationId xmlns:p14="http://schemas.microsoft.com/office/powerpoint/2010/main" val="1504247819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40E79-6658-0493-D0D6-3C04652BA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>
            <a:extLst>
              <a:ext uri="{FF2B5EF4-FFF2-40B4-BE49-F238E27FC236}">
                <a16:creationId xmlns:a16="http://schemas.microsoft.com/office/drawing/2014/main" id="{4AC80836-EA8F-8DC6-C8EA-8CCF4DFC1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uva 5" descr="HIP_Logo_EN_V1_Pos_Green.png">
            <a:extLst>
              <a:ext uri="{FF2B5EF4-FFF2-40B4-BE49-F238E27FC236}">
                <a16:creationId xmlns:a16="http://schemas.microsoft.com/office/drawing/2014/main" id="{899525F0-0AE3-24DE-9D64-E0A92F575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CEC2F8-41B8-A4B0-5A8D-B7BA8797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F31BD1ED-8EDF-69FC-568B-D3CE1017E2D8}"/>
              </a:ext>
            </a:extLst>
          </p:cNvPr>
          <p:cNvGraphicFramePr>
            <a:graphicFrameLocks/>
          </p:cNvGraphicFramePr>
          <p:nvPr/>
        </p:nvGraphicFramePr>
        <p:xfrm>
          <a:off x="1619492" y="2261740"/>
          <a:ext cx="2527058" cy="26687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7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314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2"/>
                          </a:solidFill>
                        </a:rPr>
                        <a:t>Accelerator</a:t>
                      </a:r>
                      <a:endParaRPr lang="en-US" sz="1000" b="1" dirty="0">
                        <a:solidFill>
                          <a:schemeClr val="tx2"/>
                        </a:solidFill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First Science units (total)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314">
                <a:tc>
                  <a:txBody>
                    <a:bodyPr/>
                    <a:lstStyle/>
                    <a:p>
                      <a:r>
                        <a:rPr lang="en-US" sz="1000" dirty="0"/>
                        <a:t>GEM-TPC beam tracking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14 (32)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314">
                <a:tc>
                  <a:txBody>
                    <a:bodyPr/>
                    <a:lstStyle/>
                    <a:p>
                      <a:r>
                        <a:rPr lang="en-US" sz="1000" dirty="0"/>
                        <a:t>SEM-grid beam profile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19 (32)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314">
                <a:tc>
                  <a:txBody>
                    <a:bodyPr/>
                    <a:lstStyle/>
                    <a:p>
                      <a:r>
                        <a:rPr lang="en-US" sz="1000" dirty="0"/>
                        <a:t>MUSIC energy loss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 (4)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314">
                <a:tc>
                  <a:txBody>
                    <a:bodyPr/>
                    <a:lstStyle/>
                    <a:p>
                      <a:r>
                        <a:rPr lang="en-US" sz="1000" dirty="0"/>
                        <a:t>Detector ladders and drives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14 (32)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314">
                <a:tc>
                  <a:txBody>
                    <a:bodyPr/>
                    <a:lstStyle/>
                    <a:p>
                      <a:r>
                        <a:rPr lang="en-US" sz="1000" dirty="0"/>
                        <a:t>He recycling unit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 (1)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314">
                <a:tc>
                  <a:txBody>
                    <a:bodyPr/>
                    <a:lstStyle/>
                    <a:p>
                      <a:r>
                        <a:rPr lang="en-US" sz="1000" dirty="0"/>
                        <a:t>Flask for shielding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 (1)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D6C3643-20EA-A184-DE0F-EDB7CB3C50CE}"/>
              </a:ext>
            </a:extLst>
          </p:cNvPr>
          <p:cNvGraphicFramePr>
            <a:graphicFrameLocks/>
          </p:cNvGraphicFramePr>
          <p:nvPr/>
        </p:nvGraphicFramePr>
        <p:xfrm>
          <a:off x="4714847" y="2277954"/>
          <a:ext cx="1535713" cy="1555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5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1151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2"/>
                          </a:solidFill>
                        </a:rPr>
                        <a:t>NUSTAR experiment</a:t>
                      </a:r>
                      <a:endParaRPr lang="en-US" sz="1000" b="1" dirty="0">
                        <a:solidFill>
                          <a:schemeClr val="tx2"/>
                        </a:solidFill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51">
                <a:tc>
                  <a:txBody>
                    <a:bodyPr/>
                    <a:lstStyle/>
                    <a:p>
                      <a:r>
                        <a:rPr lang="en-US" sz="1000" dirty="0"/>
                        <a:t>RILIS, </a:t>
                      </a:r>
                      <a:r>
                        <a:rPr lang="en-US" sz="1000" dirty="0" err="1"/>
                        <a:t>LaSpec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151">
                <a:tc>
                  <a:txBody>
                    <a:bodyPr/>
                    <a:lstStyle/>
                    <a:p>
                      <a:r>
                        <a:rPr lang="en-US" sz="1000" dirty="0"/>
                        <a:t>MONSTER, </a:t>
                      </a:r>
                      <a:r>
                        <a:rPr lang="en-US" sz="1000" dirty="0" err="1"/>
                        <a:t>Despec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151">
                <a:tc>
                  <a:txBody>
                    <a:bodyPr/>
                    <a:lstStyle/>
                    <a:p>
                      <a:r>
                        <a:rPr lang="en-US" sz="1000" dirty="0"/>
                        <a:t>RFQ, MATS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151">
                <a:tc>
                  <a:txBody>
                    <a:bodyPr/>
                    <a:lstStyle/>
                    <a:p>
                      <a:r>
                        <a:rPr lang="en-US" sz="1000" dirty="0"/>
                        <a:t>DEGAS </a:t>
                      </a:r>
                      <a:r>
                        <a:rPr lang="en-US" sz="1000" baseline="0" dirty="0"/>
                        <a:t>Ge, </a:t>
                      </a:r>
                      <a:r>
                        <a:rPr lang="en-US" sz="1000" baseline="0" dirty="0" err="1"/>
                        <a:t>Despec</a:t>
                      </a:r>
                      <a:endParaRPr lang="en-US" sz="1000" dirty="0">
                        <a:latin typeface="Helvetic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Vasen aaltosulje 1">
            <a:extLst>
              <a:ext uri="{FF2B5EF4-FFF2-40B4-BE49-F238E27FC236}">
                <a16:creationId xmlns:a16="http://schemas.microsoft.com/office/drawing/2014/main" id="{409532FF-66E7-3014-2CE1-4E9BF6F21A35}"/>
              </a:ext>
            </a:extLst>
          </p:cNvPr>
          <p:cNvSpPr/>
          <p:nvPr/>
        </p:nvSpPr>
        <p:spPr>
          <a:xfrm>
            <a:off x="1034044" y="2277954"/>
            <a:ext cx="441136" cy="265254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kstiruutu 4">
            <a:extLst>
              <a:ext uri="{FF2B5EF4-FFF2-40B4-BE49-F238E27FC236}">
                <a16:creationId xmlns:a16="http://schemas.microsoft.com/office/drawing/2014/main" id="{F04B0B3C-4908-A611-ACFD-3D36EA99D0BF}"/>
              </a:ext>
            </a:extLst>
          </p:cNvPr>
          <p:cNvSpPr txBox="1"/>
          <p:nvPr/>
        </p:nvSpPr>
        <p:spPr>
          <a:xfrm rot="16200000">
            <a:off x="-126086" y="3398595"/>
            <a:ext cx="20778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b="1" dirty="0" err="1">
                <a:solidFill>
                  <a:schemeClr val="accent2"/>
                </a:solidFill>
              </a:rPr>
              <a:t>Relevant</a:t>
            </a:r>
            <a:r>
              <a:rPr lang="fi-FI" sz="1600" b="1" dirty="0">
                <a:solidFill>
                  <a:schemeClr val="accent2"/>
                </a:solidFill>
              </a:rPr>
              <a:t> for ES/FS</a:t>
            </a:r>
          </a:p>
        </p:txBody>
      </p:sp>
      <p:sp>
        <p:nvSpPr>
          <p:cNvPr id="11" name="Vasen aaltosulje 7">
            <a:extLst>
              <a:ext uri="{FF2B5EF4-FFF2-40B4-BE49-F238E27FC236}">
                <a16:creationId xmlns:a16="http://schemas.microsoft.com/office/drawing/2014/main" id="{0B3D8C8C-EE1B-B844-7388-E9C8ADF51AE9}"/>
              </a:ext>
            </a:extLst>
          </p:cNvPr>
          <p:cNvSpPr/>
          <p:nvPr/>
        </p:nvSpPr>
        <p:spPr>
          <a:xfrm>
            <a:off x="4302860" y="2327619"/>
            <a:ext cx="441136" cy="140618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ekstiruutu 8">
            <a:extLst>
              <a:ext uri="{FF2B5EF4-FFF2-40B4-BE49-F238E27FC236}">
                <a16:creationId xmlns:a16="http://schemas.microsoft.com/office/drawing/2014/main" id="{AE2C1894-51AE-CDE5-7DA3-F812E0B4CD75}"/>
              </a:ext>
            </a:extLst>
          </p:cNvPr>
          <p:cNvSpPr txBox="1"/>
          <p:nvPr/>
        </p:nvSpPr>
        <p:spPr>
          <a:xfrm rot="16200000">
            <a:off x="3604296" y="2865479"/>
            <a:ext cx="1074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chemeClr val="accent2"/>
                </a:solidFill>
              </a:rPr>
              <a:t>Full FAIR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6ABDCE-EF86-1847-1948-16DAA2A4C8C8}"/>
              </a:ext>
            </a:extLst>
          </p:cNvPr>
          <p:cNvSpPr txBox="1"/>
          <p:nvPr/>
        </p:nvSpPr>
        <p:spPr>
          <a:xfrm>
            <a:off x="3257377" y="536502"/>
            <a:ext cx="26292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In-kind Contributions</a:t>
            </a:r>
            <a:endParaRPr lang="en-GB" sz="20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3D1CD0-168B-DAE8-6660-C561EBBE8F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839" t="20952" r="20723" b="6635"/>
          <a:stretch>
            <a:fillRect/>
          </a:stretch>
        </p:blipFill>
        <p:spPr>
          <a:xfrm>
            <a:off x="6553200" y="2344870"/>
            <a:ext cx="2379346" cy="1916225"/>
          </a:xfrm>
          <a:prstGeom prst="rect">
            <a:avLst/>
          </a:prstGeom>
        </p:spPr>
      </p:pic>
      <p:sp>
        <p:nvSpPr>
          <p:cNvPr id="3" name="Tekstiruutu 4">
            <a:extLst>
              <a:ext uri="{FF2B5EF4-FFF2-40B4-BE49-F238E27FC236}">
                <a16:creationId xmlns:a16="http://schemas.microsoft.com/office/drawing/2014/main" id="{A0712961-45E4-6CE9-DEA6-CE9BAAD7C169}"/>
              </a:ext>
            </a:extLst>
          </p:cNvPr>
          <p:cNvSpPr txBox="1"/>
          <p:nvPr/>
        </p:nvSpPr>
        <p:spPr>
          <a:xfrm>
            <a:off x="836457" y="895925"/>
            <a:ext cx="74710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stem Font Regular"/>
              <a:buChar char="☆"/>
            </a:pP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FAIR commissioning, the Super-FRS branch is </a:t>
            </a:r>
            <a:r>
              <a:rPr lang="en-GB" sz="1600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priority</a:t>
            </a: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b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⇒ advantage for the Finnish user community who are mostly </a:t>
            </a:r>
            <a:r>
              <a:rPr lang="en-GB" sz="16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NUSTAR</a:t>
            </a: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scientists</a:t>
            </a:r>
          </a:p>
          <a:p>
            <a:pPr marL="285750" indent="-285750">
              <a:buFont typeface="System Font Regular"/>
              <a:buChar char="☆"/>
            </a:pP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In-kind delivery focus remains on the Early Science components</a:t>
            </a:r>
            <a:b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16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NOTE:</a:t>
            </a: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our work is followed closely, since these are essential for Super-FRS</a:t>
            </a:r>
          </a:p>
        </p:txBody>
      </p:sp>
    </p:spTree>
    <p:extLst>
      <p:ext uri="{BB962C8B-B14F-4D97-AF65-F5344CB8AC3E}">
        <p14:creationId xmlns:p14="http://schemas.microsoft.com/office/powerpoint/2010/main" val="3692544308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75AA3-1747-8C94-AA0F-B2DB5D124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>
            <a:extLst>
              <a:ext uri="{FF2B5EF4-FFF2-40B4-BE49-F238E27FC236}">
                <a16:creationId xmlns:a16="http://schemas.microsoft.com/office/drawing/2014/main" id="{FD613DE8-641E-89E4-3084-A131738E9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uva 5" descr="HIP_Logo_EN_V1_Pos_Green.png">
            <a:extLst>
              <a:ext uri="{FF2B5EF4-FFF2-40B4-BE49-F238E27FC236}">
                <a16:creationId xmlns:a16="http://schemas.microsoft.com/office/drawing/2014/main" id="{94F1AD50-781F-9949-700C-C0ECEEBB8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B88543F-E92F-F11A-AC0A-06A7E57B1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5</a:t>
            </a:fld>
            <a:endParaRPr lang="fi-FI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7C1B19-B2B0-2E32-4D4D-0E227738A6FC}"/>
              </a:ext>
            </a:extLst>
          </p:cNvPr>
          <p:cNvSpPr txBox="1"/>
          <p:nvPr/>
        </p:nvSpPr>
        <p:spPr>
          <a:xfrm>
            <a:off x="2526410" y="536502"/>
            <a:ext cx="4091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In-kind Contributions–</a:t>
            </a:r>
            <a:r>
              <a:rPr lang="en-GB" sz="2000" b="1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progress</a:t>
            </a:r>
            <a:endParaRPr lang="en-GB" sz="2000"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14" name="Taulukko 1">
            <a:extLst>
              <a:ext uri="{FF2B5EF4-FFF2-40B4-BE49-F238E27FC236}">
                <a16:creationId xmlns:a16="http://schemas.microsoft.com/office/drawing/2014/main" id="{5271D32B-910B-78A2-773B-8F5B68111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941910"/>
              </p:ext>
            </p:extLst>
          </p:nvPr>
        </p:nvGraphicFramePr>
        <p:xfrm>
          <a:off x="294458" y="936612"/>
          <a:ext cx="8555083" cy="358317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138771">
                  <a:extLst>
                    <a:ext uri="{9D8B030D-6E8A-4147-A177-3AD203B41FA5}">
                      <a16:colId xmlns:a16="http://schemas.microsoft.com/office/drawing/2014/main" val="4254293757"/>
                    </a:ext>
                  </a:extLst>
                </a:gridCol>
                <a:gridCol w="2020645">
                  <a:extLst>
                    <a:ext uri="{9D8B030D-6E8A-4147-A177-3AD203B41FA5}">
                      <a16:colId xmlns:a16="http://schemas.microsoft.com/office/drawing/2014/main" val="1274391759"/>
                    </a:ext>
                  </a:extLst>
                </a:gridCol>
                <a:gridCol w="1825562">
                  <a:extLst>
                    <a:ext uri="{9D8B030D-6E8A-4147-A177-3AD203B41FA5}">
                      <a16:colId xmlns:a16="http://schemas.microsoft.com/office/drawing/2014/main" val="1997448397"/>
                    </a:ext>
                  </a:extLst>
                </a:gridCol>
                <a:gridCol w="2570105">
                  <a:extLst>
                    <a:ext uri="{9D8B030D-6E8A-4147-A177-3AD203B41FA5}">
                      <a16:colId xmlns:a16="http://schemas.microsoft.com/office/drawing/2014/main" val="2308072901"/>
                    </a:ext>
                  </a:extLst>
                </a:gridCol>
              </a:tblGrid>
              <a:tr h="512475"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Package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Total for First 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Project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497611"/>
                  </a:ext>
                </a:extLst>
              </a:tr>
              <a:tr h="994804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Tracking detectors (GEM-TPC)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CDR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CDR conditionally accepted.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Final design and production planning ongoing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Key collaborators: CERN DRD1, GSI 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90230"/>
                  </a:ext>
                </a:extLst>
              </a:tr>
              <a:tr h="496597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SEM-grid beam profile detectors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Procurement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Some (minor) delays due to new manufacturer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877920"/>
                  </a:ext>
                </a:extLst>
              </a:tr>
              <a:tr h="748651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Detector feed through (drives and ladders)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Production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Two First-of-Series (</a:t>
                      </a:r>
                      <a:r>
                        <a:rPr lang="en-GB" sz="1200" noProof="0" dirty="0" err="1">
                          <a:solidFill>
                            <a:schemeClr val="accent2"/>
                          </a:solidFill>
                        </a:rPr>
                        <a:t>FoS</a:t>
                      </a: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) systems delivered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Serial production has started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6333797"/>
                  </a:ext>
                </a:extLst>
              </a:tr>
              <a:tr h="813931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Energy-loss detector MUSIC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FDR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Some faults identified in the </a:t>
                      </a:r>
                      <a:r>
                        <a:rPr lang="en-GB" sz="1200" noProof="0" dirty="0" err="1">
                          <a:solidFill>
                            <a:schemeClr val="accent2"/>
                          </a:solidFill>
                        </a:rPr>
                        <a:t>FoS</a:t>
                      </a: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 design; mitigation ongoing.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 dirty="0">
                          <a:solidFill>
                            <a:schemeClr val="accent2"/>
                          </a:solidFill>
                        </a:rPr>
                        <a:t>Procurement has started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01197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18A16E1-CA14-6A3F-8A0B-4D0244C503D3}"/>
              </a:ext>
            </a:extLst>
          </p:cNvPr>
          <p:cNvSpPr txBox="1"/>
          <p:nvPr/>
        </p:nvSpPr>
        <p:spPr>
          <a:xfrm>
            <a:off x="294458" y="4832873"/>
            <a:ext cx="3608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chemeClr val="bg1">
                    <a:lumMod val="10000"/>
                  </a:schemeClr>
                </a:solidFill>
              </a:rPr>
              <a:t>CDR=Conceptual Design Report, FDR=Final Design Report</a:t>
            </a:r>
          </a:p>
        </p:txBody>
      </p:sp>
    </p:spTree>
    <p:extLst>
      <p:ext uri="{BB962C8B-B14F-4D97-AF65-F5344CB8AC3E}">
        <p14:creationId xmlns:p14="http://schemas.microsoft.com/office/powerpoint/2010/main" val="2262950814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02A0D-DAB4-7FA8-4E65-1E9549222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>
            <a:extLst>
              <a:ext uri="{FF2B5EF4-FFF2-40B4-BE49-F238E27FC236}">
                <a16:creationId xmlns:a16="http://schemas.microsoft.com/office/drawing/2014/main" id="{8BC1DCC8-5A34-97E1-9DB3-686A3318F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uva 5" descr="HIP_Logo_EN_V1_Pos_Green.png">
            <a:extLst>
              <a:ext uri="{FF2B5EF4-FFF2-40B4-BE49-F238E27FC236}">
                <a16:creationId xmlns:a16="http://schemas.microsoft.com/office/drawing/2014/main" id="{42A7F50B-D540-DE97-4F8A-19CB6C2A3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2F09712-B5A9-49B6-CFAF-40C6BD1BC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6</a:t>
            </a:fld>
            <a:endParaRPr lang="fi-FI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026FA4-ACFA-1831-BFC7-F0FC0661E0F0}"/>
              </a:ext>
            </a:extLst>
          </p:cNvPr>
          <p:cNvSpPr txBox="1"/>
          <p:nvPr/>
        </p:nvSpPr>
        <p:spPr>
          <a:xfrm>
            <a:off x="2864644" y="536502"/>
            <a:ext cx="3414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In-kind Contributions–</a:t>
            </a:r>
            <a:r>
              <a:rPr lang="en-GB" sz="2000" b="1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ready</a:t>
            </a:r>
            <a:endParaRPr lang="en-GB" sz="2000" i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2B2D19-1E11-4A51-8B98-0F612A7F6C06}"/>
              </a:ext>
            </a:extLst>
          </p:cNvPr>
          <p:cNvSpPr txBox="1"/>
          <p:nvPr/>
        </p:nvSpPr>
        <p:spPr>
          <a:xfrm>
            <a:off x="558496" y="942920"/>
            <a:ext cx="3107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accent2"/>
                </a:solidFill>
              </a:rPr>
              <a:t>Safety transport container</a:t>
            </a:r>
            <a:r>
              <a:rPr lang="en-GB" sz="1600" dirty="0">
                <a:solidFill>
                  <a:schemeClr val="accent2"/>
                </a:solidFill>
              </a:rPr>
              <a:t>–Super-FRS target area device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MATS </a:t>
            </a:r>
            <a:r>
              <a:rPr lang="en-GB" sz="1600" b="1" dirty="0">
                <a:solidFill>
                  <a:schemeClr val="accent2"/>
                </a:solidFill>
              </a:rPr>
              <a:t>Radio-Frequency Quadrupole</a:t>
            </a:r>
            <a:endParaRPr lang="en-GB" sz="16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accent2"/>
                </a:solidFill>
              </a:rPr>
              <a:t>MONSTER</a:t>
            </a:r>
            <a:r>
              <a:rPr lang="en-GB" sz="1600" dirty="0">
                <a:solidFill>
                  <a:schemeClr val="accent2"/>
                </a:solidFill>
              </a:rPr>
              <a:t> neutron detector</a:t>
            </a:r>
          </a:p>
        </p:txBody>
      </p:sp>
      <p:pic>
        <p:nvPicPr>
          <p:cNvPr id="3" name="Picture 2" descr="A yellow machine in a building&#10;&#10;AI-generated content may be incorrect.">
            <a:extLst>
              <a:ext uri="{FF2B5EF4-FFF2-40B4-BE49-F238E27FC236}">
                <a16:creationId xmlns:a16="http://schemas.microsoft.com/office/drawing/2014/main" id="{35F02EC4-A952-026C-B7A5-A408DA6B58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328" t="2164" r="12898"/>
          <a:stretch>
            <a:fillRect/>
          </a:stretch>
        </p:blipFill>
        <p:spPr>
          <a:xfrm>
            <a:off x="6341392" y="936612"/>
            <a:ext cx="2244112" cy="3863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678430-EA8C-0857-8AAA-D6C03C904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2203" y="1266591"/>
            <a:ext cx="2402537" cy="3203382"/>
          </a:xfrm>
          <a:prstGeom prst="rect">
            <a:avLst/>
          </a:prstGeom>
        </p:spPr>
      </p:pic>
      <p:pic>
        <p:nvPicPr>
          <p:cNvPr id="7" name="Picture 6" descr="A machine with many wires&#10;&#10;AI-generated content may be incorrect.">
            <a:extLst>
              <a:ext uri="{FF2B5EF4-FFF2-40B4-BE49-F238E27FC236}">
                <a16:creationId xmlns:a16="http://schemas.microsoft.com/office/drawing/2014/main" id="{DCF3F643-DF71-D41C-6068-C857E46F83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48" y="2668113"/>
            <a:ext cx="1685576" cy="22481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6A6E42-79FD-B52D-6D2A-C92FD5E802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4520" y="2668113"/>
            <a:ext cx="1791031" cy="239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33635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iruutu 4"/>
          <p:cNvSpPr txBox="1"/>
          <p:nvPr/>
        </p:nvSpPr>
        <p:spPr>
          <a:xfrm>
            <a:off x="728115" y="584929"/>
            <a:ext cx="7433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Latest publications</a:t>
            </a:r>
            <a:endParaRPr lang="en-GB" dirty="0">
              <a:solidFill>
                <a:schemeClr val="bg1">
                  <a:lumMod val="1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pic>
        <p:nvPicPr>
          <p:cNvPr id="6" name="Kuva 5" descr="HIP_Logo_EN_V1_Pos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EB05FAEA-599B-F9CD-CF36-A036AA4E3F04}"/>
              </a:ext>
            </a:extLst>
          </p:cNvPr>
          <p:cNvSpPr txBox="1"/>
          <p:nvPr/>
        </p:nvSpPr>
        <p:spPr>
          <a:xfrm rot="16200000">
            <a:off x="5744900" y="295259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bg1"/>
                </a:solidFill>
              </a:rPr>
              <a:t>2</a:t>
            </a:r>
            <a:r>
              <a:rPr lang="fi-FI" baseline="30000">
                <a:solidFill>
                  <a:schemeClr val="bg1"/>
                </a:solidFill>
              </a:rPr>
              <a:t>+</a:t>
            </a:r>
            <a:r>
              <a:rPr lang="fi-FI">
                <a:solidFill>
                  <a:schemeClr val="bg1"/>
                </a:solidFill>
              </a:rPr>
              <a:t>→0</a:t>
            </a:r>
            <a:r>
              <a:rPr lang="fi-FI" baseline="300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876AE475-E16E-6611-EFE5-B3202EA99B2D}"/>
              </a:ext>
            </a:extLst>
          </p:cNvPr>
          <p:cNvSpPr txBox="1"/>
          <p:nvPr/>
        </p:nvSpPr>
        <p:spPr>
          <a:xfrm rot="16200000">
            <a:off x="6272494" y="2461977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bg1"/>
                </a:solidFill>
              </a:rPr>
              <a:t>4</a:t>
            </a:r>
            <a:r>
              <a:rPr lang="fi-FI" baseline="30000">
                <a:solidFill>
                  <a:schemeClr val="bg1"/>
                </a:solidFill>
              </a:rPr>
              <a:t>+</a:t>
            </a:r>
            <a:r>
              <a:rPr lang="fi-FI">
                <a:solidFill>
                  <a:schemeClr val="bg1"/>
                </a:solidFill>
              </a:rPr>
              <a:t>→2</a:t>
            </a:r>
            <a:endParaRPr lang="fi-FI" baseline="30000">
              <a:solidFill>
                <a:schemeClr val="bg1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B6E46DA2-6D21-B7E1-43F7-AF51C6294B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5437D9C-6ACC-1FB5-863C-27C5E4114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6" b="11250"/>
          <a:stretch/>
        </p:blipFill>
        <p:spPr bwMode="auto">
          <a:xfrm>
            <a:off x="7563472" y="136908"/>
            <a:ext cx="1450788" cy="112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Kuva 8" descr="Kuva, joka sisältää kohteen Fontti, Grafiikka, logo, graafinen suunnittelu&#10;&#10;Kuvaus luotu automaattisesti">
            <a:extLst>
              <a:ext uri="{FF2B5EF4-FFF2-40B4-BE49-F238E27FC236}">
                <a16:creationId xmlns:a16="http://schemas.microsoft.com/office/drawing/2014/main" id="{16D0B89F-7E84-F0D1-EF66-8A8A46ADD7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9021" y="4202620"/>
            <a:ext cx="1295239" cy="583602"/>
          </a:xfrm>
          <a:prstGeom prst="rect">
            <a:avLst/>
          </a:prstGeom>
        </p:spPr>
      </p:pic>
      <p:pic>
        <p:nvPicPr>
          <p:cNvPr id="24" name="Kuva 23" descr="Circles_Green.png">
            <a:extLst>
              <a:ext uri="{FF2B5EF4-FFF2-40B4-BE49-F238E27FC236}">
                <a16:creationId xmlns:a16="http://schemas.microsoft.com/office/drawing/2014/main" id="{67AA8BA8-422B-92E6-11F5-D71F58430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52067" y="7376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Kuva 24" descr="Circles_Green.png">
            <a:extLst>
              <a:ext uri="{FF2B5EF4-FFF2-40B4-BE49-F238E27FC236}">
                <a16:creationId xmlns:a16="http://schemas.microsoft.com/office/drawing/2014/main" id="{CD163F7C-132B-9DDD-825B-321E0DA94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5321" y="-3498800"/>
            <a:ext cx="6302641" cy="51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10D5BB0-794C-A791-AFB0-48909FA83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7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156E1C-6892-706C-B39A-6E4BDD123D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740" y="1077018"/>
            <a:ext cx="3733800" cy="12926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ADDBBA-6FBB-C46E-61FA-0F63DB8C5B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67" y="2579165"/>
            <a:ext cx="3898944" cy="2344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F07C4A-02DF-F033-FB07-CAC11BA159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972775"/>
            <a:ext cx="3275709" cy="15010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1BA618-E060-34D1-69D1-6BBD32D9FE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62726" y="2473869"/>
            <a:ext cx="1928460" cy="26382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DFF24D-FA8B-89D8-013C-4C1FE5E94E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2205" y="3269828"/>
            <a:ext cx="889228" cy="7732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D4F99B5B-7CE8-25A9-697D-9AF6C259BF69}"/>
                  </a:ext>
                </a:extLst>
              </p14:cNvPr>
              <p14:cNvContentPartPr/>
              <p14:nvPr/>
            </p14:nvContentPartPr>
            <p14:xfrm>
              <a:off x="2800950" y="3205982"/>
              <a:ext cx="257400" cy="2419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D4F99B5B-7CE8-25A9-697D-9AF6C259BF6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85470" y="3190862"/>
                <a:ext cx="288000" cy="27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D27E3CD3-E394-22EA-EB63-E434DA56C4BD}"/>
                  </a:ext>
                </a:extLst>
              </p14:cNvPr>
              <p14:cNvContentPartPr/>
              <p14:nvPr/>
            </p14:nvContentPartPr>
            <p14:xfrm>
              <a:off x="3085350" y="2878742"/>
              <a:ext cx="1336320" cy="4287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D27E3CD3-E394-22EA-EB63-E434DA56C4B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069874" y="2863622"/>
                <a:ext cx="1366552" cy="45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7DA9C435-38DA-69BE-8485-38530EA6488A}"/>
                  </a:ext>
                </a:extLst>
              </p14:cNvPr>
              <p14:cNvContentPartPr/>
              <p14:nvPr/>
            </p14:nvContentPartPr>
            <p14:xfrm>
              <a:off x="4417710" y="2917622"/>
              <a:ext cx="284400" cy="2109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7DA9C435-38DA-69BE-8485-38530EA6488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402250" y="2902476"/>
                <a:ext cx="314961" cy="2416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E389F5AB-2257-727C-CF63-3C46EBB9968D}"/>
                  </a:ext>
                </a:extLst>
              </p14:cNvPr>
              <p14:cNvContentPartPr/>
              <p14:nvPr/>
            </p14:nvContentPartPr>
            <p14:xfrm>
              <a:off x="3868122" y="2236039"/>
              <a:ext cx="498960" cy="19908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E389F5AB-2257-727C-CF63-3C46EBB9968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853002" y="2220559"/>
                <a:ext cx="529560" cy="2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A3CCB5D6-01AD-A833-5E85-97A845F971FA}"/>
                  </a:ext>
                </a:extLst>
              </p14:cNvPr>
              <p14:cNvContentPartPr/>
              <p14:nvPr/>
            </p14:nvContentPartPr>
            <p14:xfrm>
              <a:off x="2999442" y="2497039"/>
              <a:ext cx="1048320" cy="60444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A3CCB5D6-01AD-A833-5E85-97A845F971F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984322" y="2481550"/>
                <a:ext cx="1078920" cy="63505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9369302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1004C-E3DC-9277-0DEA-F5D5B1012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>
            <a:extLst>
              <a:ext uri="{FF2B5EF4-FFF2-40B4-BE49-F238E27FC236}">
                <a16:creationId xmlns:a16="http://schemas.microsoft.com/office/drawing/2014/main" id="{6E5FF0F5-D9FC-B84D-0CC9-C2AB091D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09E3C78-3D58-73B1-0CE1-AE377F5CBD64}"/>
              </a:ext>
            </a:extLst>
          </p:cNvPr>
          <p:cNvSpPr txBox="1"/>
          <p:nvPr/>
        </p:nvSpPr>
        <p:spPr>
          <a:xfrm>
            <a:off x="728115" y="584929"/>
            <a:ext cx="7433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Outcome of the evaluation and actions</a:t>
            </a:r>
            <a:endParaRPr lang="en-GB" dirty="0">
              <a:solidFill>
                <a:srgbClr val="272727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pic>
        <p:nvPicPr>
          <p:cNvPr id="6" name="Kuva 5" descr="HIP_Logo_EN_V1_Pos_Green.png">
            <a:extLst>
              <a:ext uri="{FF2B5EF4-FFF2-40B4-BE49-F238E27FC236}">
                <a16:creationId xmlns:a16="http://schemas.microsoft.com/office/drawing/2014/main" id="{12AD841A-FBE4-B30A-F4EB-33FC01F4D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04F066F3-44A5-6F9E-8EFB-5C76C9D76F36}"/>
              </a:ext>
            </a:extLst>
          </p:cNvPr>
          <p:cNvSpPr txBox="1"/>
          <p:nvPr/>
        </p:nvSpPr>
        <p:spPr>
          <a:xfrm rot="16200000">
            <a:off x="5744900" y="295259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bg1"/>
                </a:solidFill>
              </a:rPr>
              <a:t>2</a:t>
            </a:r>
            <a:r>
              <a:rPr lang="fi-FI" baseline="30000">
                <a:solidFill>
                  <a:schemeClr val="bg1"/>
                </a:solidFill>
              </a:rPr>
              <a:t>+</a:t>
            </a:r>
            <a:r>
              <a:rPr lang="fi-FI">
                <a:solidFill>
                  <a:schemeClr val="bg1"/>
                </a:solidFill>
              </a:rPr>
              <a:t>→0</a:t>
            </a:r>
            <a:r>
              <a:rPr lang="fi-FI" baseline="300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DA03511F-227F-216C-4048-4D002A8C97A7}"/>
              </a:ext>
            </a:extLst>
          </p:cNvPr>
          <p:cNvSpPr txBox="1"/>
          <p:nvPr/>
        </p:nvSpPr>
        <p:spPr>
          <a:xfrm rot="16200000">
            <a:off x="6272494" y="2461977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bg1"/>
                </a:solidFill>
              </a:rPr>
              <a:t>4</a:t>
            </a:r>
            <a:r>
              <a:rPr lang="fi-FI" baseline="30000">
                <a:solidFill>
                  <a:schemeClr val="bg1"/>
                </a:solidFill>
              </a:rPr>
              <a:t>+</a:t>
            </a:r>
            <a:r>
              <a:rPr lang="fi-FI">
                <a:solidFill>
                  <a:schemeClr val="bg1"/>
                </a:solidFill>
              </a:rPr>
              <a:t>→2</a:t>
            </a:r>
            <a:endParaRPr lang="fi-FI" baseline="30000">
              <a:solidFill>
                <a:schemeClr val="bg1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3430CB4-DC9C-2B86-9C73-76421C1D34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D48CAB33-0000-D698-7105-0D1F6F1AB2C6}"/>
              </a:ext>
            </a:extLst>
          </p:cNvPr>
          <p:cNvSpPr txBox="1"/>
          <p:nvPr/>
        </p:nvSpPr>
        <p:spPr>
          <a:xfrm>
            <a:off x="987758" y="1015816"/>
            <a:ext cx="68636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Evaluation meeting was held in Jyväskylä on 27 March 2026</a:t>
            </a:r>
          </a:p>
          <a:p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“We recommend with the highest priority to assure the delivery on time of the Finnish in-kind contributions for the Super-FRS… resource-loaded schedule concerning required FTE… done in coordination with the HIP detector laboratory… the necessary resources for the crucial contributions of the HIP detector laboratory</a:t>
            </a:r>
          </a:p>
          <a:p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should be (continued to be) provided…”</a:t>
            </a:r>
          </a:p>
        </p:txBody>
      </p:sp>
      <p:pic>
        <p:nvPicPr>
          <p:cNvPr id="24" name="Kuva 23" descr="Circles_Green.png">
            <a:extLst>
              <a:ext uri="{FF2B5EF4-FFF2-40B4-BE49-F238E27FC236}">
                <a16:creationId xmlns:a16="http://schemas.microsoft.com/office/drawing/2014/main" id="{A4BBC063-0298-DF5E-CA15-91C39F32A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38401" y="0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Kuva 24" descr="Circles_Green.png">
            <a:extLst>
              <a:ext uri="{FF2B5EF4-FFF2-40B4-BE49-F238E27FC236}">
                <a16:creationId xmlns:a16="http://schemas.microsoft.com/office/drawing/2014/main" id="{4E3F52F9-9E08-7DD9-91E6-C3DED6FC6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5321" y="-3441806"/>
            <a:ext cx="6302641" cy="51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EC3DFB3-2288-0F70-D8A5-7B83CEFEE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8</a:t>
            </a:fld>
            <a:endParaRPr lang="fi-FI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FE12F8-0F1A-16C7-644F-A9221D47E83A}"/>
              </a:ext>
            </a:extLst>
          </p:cNvPr>
          <p:cNvSpPr txBox="1"/>
          <p:nvPr/>
        </p:nvSpPr>
        <p:spPr>
          <a:xfrm>
            <a:off x="987758" y="2346677"/>
            <a:ext cx="7303835" cy="584775"/>
          </a:xfrm>
          <a:custGeom>
            <a:avLst/>
            <a:gdLst>
              <a:gd name="csX0" fmla="*/ 0 w 7303835"/>
              <a:gd name="csY0" fmla="*/ 0 h 584775"/>
              <a:gd name="csX1" fmla="*/ 488795 w 7303835"/>
              <a:gd name="csY1" fmla="*/ 0 h 584775"/>
              <a:gd name="csX2" fmla="*/ 831514 w 7303835"/>
              <a:gd name="csY2" fmla="*/ 0 h 584775"/>
              <a:gd name="csX3" fmla="*/ 1539424 w 7303835"/>
              <a:gd name="csY3" fmla="*/ 0 h 584775"/>
              <a:gd name="csX4" fmla="*/ 2028219 w 7303835"/>
              <a:gd name="csY4" fmla="*/ 0 h 584775"/>
              <a:gd name="csX5" fmla="*/ 2517014 w 7303835"/>
              <a:gd name="csY5" fmla="*/ 0 h 584775"/>
              <a:gd name="csX6" fmla="*/ 3224924 w 7303835"/>
              <a:gd name="csY6" fmla="*/ 0 h 584775"/>
              <a:gd name="csX7" fmla="*/ 3640681 w 7303835"/>
              <a:gd name="csY7" fmla="*/ 0 h 584775"/>
              <a:gd name="csX8" fmla="*/ 4348591 w 7303835"/>
              <a:gd name="csY8" fmla="*/ 0 h 584775"/>
              <a:gd name="csX9" fmla="*/ 5056501 w 7303835"/>
              <a:gd name="csY9" fmla="*/ 0 h 584775"/>
              <a:gd name="csX10" fmla="*/ 5618335 w 7303835"/>
              <a:gd name="csY10" fmla="*/ 0 h 584775"/>
              <a:gd name="csX11" fmla="*/ 6326245 w 7303835"/>
              <a:gd name="csY11" fmla="*/ 0 h 584775"/>
              <a:gd name="csX12" fmla="*/ 6815040 w 7303835"/>
              <a:gd name="csY12" fmla="*/ 0 h 584775"/>
              <a:gd name="csX13" fmla="*/ 7303835 w 7303835"/>
              <a:gd name="csY13" fmla="*/ 0 h 584775"/>
              <a:gd name="csX14" fmla="*/ 7303835 w 7303835"/>
              <a:gd name="csY14" fmla="*/ 584775 h 584775"/>
              <a:gd name="csX15" fmla="*/ 6742002 w 7303835"/>
              <a:gd name="csY15" fmla="*/ 584775 h 584775"/>
              <a:gd name="csX16" fmla="*/ 6180168 w 7303835"/>
              <a:gd name="csY16" fmla="*/ 584775 h 584775"/>
              <a:gd name="csX17" fmla="*/ 5472258 w 7303835"/>
              <a:gd name="csY17" fmla="*/ 584775 h 584775"/>
              <a:gd name="csX18" fmla="*/ 4910424 w 7303835"/>
              <a:gd name="csY18" fmla="*/ 584775 h 584775"/>
              <a:gd name="csX19" fmla="*/ 4567706 w 7303835"/>
              <a:gd name="csY19" fmla="*/ 584775 h 584775"/>
              <a:gd name="csX20" fmla="*/ 4151949 w 7303835"/>
              <a:gd name="csY20" fmla="*/ 584775 h 584775"/>
              <a:gd name="csX21" fmla="*/ 3444039 w 7303835"/>
              <a:gd name="csY21" fmla="*/ 584775 h 584775"/>
              <a:gd name="csX22" fmla="*/ 2882206 w 7303835"/>
              <a:gd name="csY22" fmla="*/ 584775 h 584775"/>
              <a:gd name="csX23" fmla="*/ 2466449 w 7303835"/>
              <a:gd name="csY23" fmla="*/ 584775 h 584775"/>
              <a:gd name="csX24" fmla="*/ 1904615 w 7303835"/>
              <a:gd name="csY24" fmla="*/ 584775 h 584775"/>
              <a:gd name="csX25" fmla="*/ 1561897 w 7303835"/>
              <a:gd name="csY25" fmla="*/ 584775 h 584775"/>
              <a:gd name="csX26" fmla="*/ 1219179 w 7303835"/>
              <a:gd name="csY26" fmla="*/ 584775 h 584775"/>
              <a:gd name="csX27" fmla="*/ 657345 w 7303835"/>
              <a:gd name="csY27" fmla="*/ 584775 h 584775"/>
              <a:gd name="csX28" fmla="*/ 0 w 7303835"/>
              <a:gd name="csY28" fmla="*/ 584775 h 584775"/>
              <a:gd name="csX29" fmla="*/ 0 w 7303835"/>
              <a:gd name="csY29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7303835" h="584775" extrusionOk="0">
                <a:moveTo>
                  <a:pt x="0" y="0"/>
                </a:moveTo>
                <a:cubicBezTo>
                  <a:pt x="237538" y="-9413"/>
                  <a:pt x="276888" y="47091"/>
                  <a:pt x="488795" y="0"/>
                </a:cubicBezTo>
                <a:cubicBezTo>
                  <a:pt x="700703" y="-47091"/>
                  <a:pt x="737010" y="40978"/>
                  <a:pt x="831514" y="0"/>
                </a:cubicBezTo>
                <a:cubicBezTo>
                  <a:pt x="926018" y="-40978"/>
                  <a:pt x="1321451" y="50592"/>
                  <a:pt x="1539424" y="0"/>
                </a:cubicBezTo>
                <a:cubicBezTo>
                  <a:pt x="1757397" y="-50592"/>
                  <a:pt x="1866118" y="14530"/>
                  <a:pt x="2028219" y="0"/>
                </a:cubicBezTo>
                <a:cubicBezTo>
                  <a:pt x="2190321" y="-14530"/>
                  <a:pt x="2306019" y="48710"/>
                  <a:pt x="2517014" y="0"/>
                </a:cubicBezTo>
                <a:cubicBezTo>
                  <a:pt x="2728009" y="-48710"/>
                  <a:pt x="3012771" y="35861"/>
                  <a:pt x="3224924" y="0"/>
                </a:cubicBezTo>
                <a:cubicBezTo>
                  <a:pt x="3437077" y="-35861"/>
                  <a:pt x="3514441" y="25420"/>
                  <a:pt x="3640681" y="0"/>
                </a:cubicBezTo>
                <a:cubicBezTo>
                  <a:pt x="3766921" y="-25420"/>
                  <a:pt x="4026801" y="70481"/>
                  <a:pt x="4348591" y="0"/>
                </a:cubicBezTo>
                <a:cubicBezTo>
                  <a:pt x="4670381" y="-70481"/>
                  <a:pt x="4803535" y="75516"/>
                  <a:pt x="5056501" y="0"/>
                </a:cubicBezTo>
                <a:cubicBezTo>
                  <a:pt x="5309467" y="-75516"/>
                  <a:pt x="5480823" y="66172"/>
                  <a:pt x="5618335" y="0"/>
                </a:cubicBezTo>
                <a:cubicBezTo>
                  <a:pt x="5755847" y="-66172"/>
                  <a:pt x="6101311" y="9557"/>
                  <a:pt x="6326245" y="0"/>
                </a:cubicBezTo>
                <a:cubicBezTo>
                  <a:pt x="6551179" y="-9557"/>
                  <a:pt x="6581972" y="2560"/>
                  <a:pt x="6815040" y="0"/>
                </a:cubicBezTo>
                <a:cubicBezTo>
                  <a:pt x="7048109" y="-2560"/>
                  <a:pt x="7148532" y="14057"/>
                  <a:pt x="7303835" y="0"/>
                </a:cubicBezTo>
                <a:cubicBezTo>
                  <a:pt x="7364957" y="272014"/>
                  <a:pt x="7293963" y="354494"/>
                  <a:pt x="7303835" y="584775"/>
                </a:cubicBezTo>
                <a:cubicBezTo>
                  <a:pt x="7053892" y="602514"/>
                  <a:pt x="6857856" y="561567"/>
                  <a:pt x="6742002" y="584775"/>
                </a:cubicBezTo>
                <a:cubicBezTo>
                  <a:pt x="6626148" y="607983"/>
                  <a:pt x="6384852" y="522834"/>
                  <a:pt x="6180168" y="584775"/>
                </a:cubicBezTo>
                <a:cubicBezTo>
                  <a:pt x="5975484" y="646716"/>
                  <a:pt x="5673063" y="556261"/>
                  <a:pt x="5472258" y="584775"/>
                </a:cubicBezTo>
                <a:cubicBezTo>
                  <a:pt x="5271453" y="613289"/>
                  <a:pt x="5045751" y="535140"/>
                  <a:pt x="4910424" y="584775"/>
                </a:cubicBezTo>
                <a:cubicBezTo>
                  <a:pt x="4775097" y="634410"/>
                  <a:pt x="4671511" y="577270"/>
                  <a:pt x="4567706" y="584775"/>
                </a:cubicBezTo>
                <a:cubicBezTo>
                  <a:pt x="4463901" y="592280"/>
                  <a:pt x="4271158" y="536859"/>
                  <a:pt x="4151949" y="584775"/>
                </a:cubicBezTo>
                <a:cubicBezTo>
                  <a:pt x="4032740" y="632691"/>
                  <a:pt x="3639736" y="537599"/>
                  <a:pt x="3444039" y="584775"/>
                </a:cubicBezTo>
                <a:cubicBezTo>
                  <a:pt x="3248342" y="631951"/>
                  <a:pt x="3049858" y="571842"/>
                  <a:pt x="2882206" y="584775"/>
                </a:cubicBezTo>
                <a:cubicBezTo>
                  <a:pt x="2714554" y="597708"/>
                  <a:pt x="2662604" y="551978"/>
                  <a:pt x="2466449" y="584775"/>
                </a:cubicBezTo>
                <a:cubicBezTo>
                  <a:pt x="2270294" y="617572"/>
                  <a:pt x="2136767" y="538986"/>
                  <a:pt x="1904615" y="584775"/>
                </a:cubicBezTo>
                <a:cubicBezTo>
                  <a:pt x="1672463" y="630564"/>
                  <a:pt x="1645450" y="556537"/>
                  <a:pt x="1561897" y="584775"/>
                </a:cubicBezTo>
                <a:cubicBezTo>
                  <a:pt x="1478344" y="613013"/>
                  <a:pt x="1305454" y="544201"/>
                  <a:pt x="1219179" y="584775"/>
                </a:cubicBezTo>
                <a:cubicBezTo>
                  <a:pt x="1132904" y="625349"/>
                  <a:pt x="855288" y="519137"/>
                  <a:pt x="657345" y="584775"/>
                </a:cubicBezTo>
                <a:cubicBezTo>
                  <a:pt x="459402" y="650413"/>
                  <a:pt x="280897" y="562411"/>
                  <a:pt x="0" y="584775"/>
                </a:cubicBezTo>
                <a:cubicBezTo>
                  <a:pt x="-5623" y="296737"/>
                  <a:pt x="4580" y="138183"/>
                  <a:pt x="0" y="0"/>
                </a:cubicBezTo>
                <a:close/>
              </a:path>
            </a:pathLst>
          </a:custGeom>
          <a:noFill/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Action:</a:t>
            </a: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 big task is the assembly of the detector ladders in Jan 2027 onwards. HIP DL and JYFL-ACCLAB will provide FTEs for this.</a:t>
            </a:r>
          </a:p>
        </p:txBody>
      </p:sp>
      <p:sp>
        <p:nvSpPr>
          <p:cNvPr id="12" name="Tekstiruutu 9">
            <a:extLst>
              <a:ext uri="{FF2B5EF4-FFF2-40B4-BE49-F238E27FC236}">
                <a16:creationId xmlns:a16="http://schemas.microsoft.com/office/drawing/2014/main" id="{1C9754CC-4786-EE80-2522-F38C9A60E0AF}"/>
              </a:ext>
            </a:extLst>
          </p:cNvPr>
          <p:cNvSpPr txBox="1"/>
          <p:nvPr/>
        </p:nvSpPr>
        <p:spPr>
          <a:xfrm>
            <a:off x="1013139" y="2931195"/>
            <a:ext cx="68636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“An additional recommendation is to maintain and possibly extend… the low-</a:t>
            </a:r>
          </a:p>
          <a:p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energy experiments at Jyväskylä with </a:t>
            </a:r>
            <a:r>
              <a:rPr lang="en-GB" sz="1400" dirty="0" err="1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NuSTAR</a:t>
            </a: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experiment… At Jyväskylä the exploitation of new detector instrumentation… should continue vigorously… the new developments based on MNT reactions are very promising...”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BD4A03-035A-8120-E0E2-B92547BDE04F}"/>
              </a:ext>
            </a:extLst>
          </p:cNvPr>
          <p:cNvSpPr txBox="1"/>
          <p:nvPr/>
        </p:nvSpPr>
        <p:spPr>
          <a:xfrm>
            <a:off x="987758" y="3873717"/>
            <a:ext cx="7303835" cy="584775"/>
          </a:xfrm>
          <a:custGeom>
            <a:avLst/>
            <a:gdLst>
              <a:gd name="csX0" fmla="*/ 0 w 7303835"/>
              <a:gd name="csY0" fmla="*/ 0 h 584775"/>
              <a:gd name="csX1" fmla="*/ 342718 w 7303835"/>
              <a:gd name="csY1" fmla="*/ 0 h 584775"/>
              <a:gd name="csX2" fmla="*/ 758475 w 7303835"/>
              <a:gd name="csY2" fmla="*/ 0 h 584775"/>
              <a:gd name="csX3" fmla="*/ 1466385 w 7303835"/>
              <a:gd name="csY3" fmla="*/ 0 h 584775"/>
              <a:gd name="csX4" fmla="*/ 2028219 w 7303835"/>
              <a:gd name="csY4" fmla="*/ 0 h 584775"/>
              <a:gd name="csX5" fmla="*/ 2590052 w 7303835"/>
              <a:gd name="csY5" fmla="*/ 0 h 584775"/>
              <a:gd name="csX6" fmla="*/ 3005809 w 7303835"/>
              <a:gd name="csY6" fmla="*/ 0 h 584775"/>
              <a:gd name="csX7" fmla="*/ 3348527 w 7303835"/>
              <a:gd name="csY7" fmla="*/ 0 h 584775"/>
              <a:gd name="csX8" fmla="*/ 3764284 w 7303835"/>
              <a:gd name="csY8" fmla="*/ 0 h 584775"/>
              <a:gd name="csX9" fmla="*/ 4180041 w 7303835"/>
              <a:gd name="csY9" fmla="*/ 0 h 584775"/>
              <a:gd name="csX10" fmla="*/ 4668836 w 7303835"/>
              <a:gd name="csY10" fmla="*/ 0 h 584775"/>
              <a:gd name="csX11" fmla="*/ 5230670 w 7303835"/>
              <a:gd name="csY11" fmla="*/ 0 h 584775"/>
              <a:gd name="csX12" fmla="*/ 5938580 w 7303835"/>
              <a:gd name="csY12" fmla="*/ 0 h 584775"/>
              <a:gd name="csX13" fmla="*/ 6646490 w 7303835"/>
              <a:gd name="csY13" fmla="*/ 0 h 584775"/>
              <a:gd name="csX14" fmla="*/ 7303835 w 7303835"/>
              <a:gd name="csY14" fmla="*/ 0 h 584775"/>
              <a:gd name="csX15" fmla="*/ 7303835 w 7303835"/>
              <a:gd name="csY15" fmla="*/ 584775 h 584775"/>
              <a:gd name="csX16" fmla="*/ 6595925 w 7303835"/>
              <a:gd name="csY16" fmla="*/ 584775 h 584775"/>
              <a:gd name="csX17" fmla="*/ 6034091 w 7303835"/>
              <a:gd name="csY17" fmla="*/ 584775 h 584775"/>
              <a:gd name="csX18" fmla="*/ 5545296 w 7303835"/>
              <a:gd name="csY18" fmla="*/ 584775 h 584775"/>
              <a:gd name="csX19" fmla="*/ 5056501 w 7303835"/>
              <a:gd name="csY19" fmla="*/ 584775 h 584775"/>
              <a:gd name="csX20" fmla="*/ 4567706 w 7303835"/>
              <a:gd name="csY20" fmla="*/ 584775 h 584775"/>
              <a:gd name="csX21" fmla="*/ 3932834 w 7303835"/>
              <a:gd name="csY21" fmla="*/ 584775 h 584775"/>
              <a:gd name="csX22" fmla="*/ 3297962 w 7303835"/>
              <a:gd name="csY22" fmla="*/ 584775 h 584775"/>
              <a:gd name="csX23" fmla="*/ 2809167 w 7303835"/>
              <a:gd name="csY23" fmla="*/ 584775 h 584775"/>
              <a:gd name="csX24" fmla="*/ 2320372 w 7303835"/>
              <a:gd name="csY24" fmla="*/ 584775 h 584775"/>
              <a:gd name="csX25" fmla="*/ 1831577 w 7303835"/>
              <a:gd name="csY25" fmla="*/ 584775 h 584775"/>
              <a:gd name="csX26" fmla="*/ 1415820 w 7303835"/>
              <a:gd name="csY26" fmla="*/ 584775 h 584775"/>
              <a:gd name="csX27" fmla="*/ 707910 w 7303835"/>
              <a:gd name="csY27" fmla="*/ 584775 h 584775"/>
              <a:gd name="csX28" fmla="*/ 0 w 7303835"/>
              <a:gd name="csY28" fmla="*/ 584775 h 584775"/>
              <a:gd name="csX29" fmla="*/ 0 w 7303835"/>
              <a:gd name="csY29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7303835" h="584775" extrusionOk="0">
                <a:moveTo>
                  <a:pt x="0" y="0"/>
                </a:moveTo>
                <a:cubicBezTo>
                  <a:pt x="158783" y="-40298"/>
                  <a:pt x="223897" y="22281"/>
                  <a:pt x="342718" y="0"/>
                </a:cubicBezTo>
                <a:cubicBezTo>
                  <a:pt x="461539" y="-22281"/>
                  <a:pt x="613115" y="37066"/>
                  <a:pt x="758475" y="0"/>
                </a:cubicBezTo>
                <a:cubicBezTo>
                  <a:pt x="903835" y="-37066"/>
                  <a:pt x="1213492" y="68209"/>
                  <a:pt x="1466385" y="0"/>
                </a:cubicBezTo>
                <a:cubicBezTo>
                  <a:pt x="1719278" y="-68209"/>
                  <a:pt x="1816658" y="27175"/>
                  <a:pt x="2028219" y="0"/>
                </a:cubicBezTo>
                <a:cubicBezTo>
                  <a:pt x="2239780" y="-27175"/>
                  <a:pt x="2338707" y="29075"/>
                  <a:pt x="2590052" y="0"/>
                </a:cubicBezTo>
                <a:cubicBezTo>
                  <a:pt x="2841397" y="-29075"/>
                  <a:pt x="2908944" y="13664"/>
                  <a:pt x="3005809" y="0"/>
                </a:cubicBezTo>
                <a:cubicBezTo>
                  <a:pt x="3102674" y="-13664"/>
                  <a:pt x="3268454" y="39451"/>
                  <a:pt x="3348527" y="0"/>
                </a:cubicBezTo>
                <a:cubicBezTo>
                  <a:pt x="3428600" y="-39451"/>
                  <a:pt x="3639384" y="24645"/>
                  <a:pt x="3764284" y="0"/>
                </a:cubicBezTo>
                <a:cubicBezTo>
                  <a:pt x="3889184" y="-24645"/>
                  <a:pt x="3993960" y="42025"/>
                  <a:pt x="4180041" y="0"/>
                </a:cubicBezTo>
                <a:cubicBezTo>
                  <a:pt x="4366122" y="-42025"/>
                  <a:pt x="4498859" y="43583"/>
                  <a:pt x="4668836" y="0"/>
                </a:cubicBezTo>
                <a:cubicBezTo>
                  <a:pt x="4838814" y="-43583"/>
                  <a:pt x="5096364" y="9774"/>
                  <a:pt x="5230670" y="0"/>
                </a:cubicBezTo>
                <a:cubicBezTo>
                  <a:pt x="5364976" y="-9774"/>
                  <a:pt x="5729652" y="9152"/>
                  <a:pt x="5938580" y="0"/>
                </a:cubicBezTo>
                <a:cubicBezTo>
                  <a:pt x="6147508" y="-9152"/>
                  <a:pt x="6311154" y="43149"/>
                  <a:pt x="6646490" y="0"/>
                </a:cubicBezTo>
                <a:cubicBezTo>
                  <a:pt x="6981826" y="-43149"/>
                  <a:pt x="7045336" y="63301"/>
                  <a:pt x="7303835" y="0"/>
                </a:cubicBezTo>
                <a:cubicBezTo>
                  <a:pt x="7331071" y="181840"/>
                  <a:pt x="7259580" y="303880"/>
                  <a:pt x="7303835" y="584775"/>
                </a:cubicBezTo>
                <a:cubicBezTo>
                  <a:pt x="7042186" y="599920"/>
                  <a:pt x="6799507" y="545679"/>
                  <a:pt x="6595925" y="584775"/>
                </a:cubicBezTo>
                <a:cubicBezTo>
                  <a:pt x="6392343" y="623871"/>
                  <a:pt x="6174283" y="570249"/>
                  <a:pt x="6034091" y="584775"/>
                </a:cubicBezTo>
                <a:cubicBezTo>
                  <a:pt x="5893899" y="599301"/>
                  <a:pt x="5658900" y="538647"/>
                  <a:pt x="5545296" y="584775"/>
                </a:cubicBezTo>
                <a:cubicBezTo>
                  <a:pt x="5431693" y="630903"/>
                  <a:pt x="5290725" y="540783"/>
                  <a:pt x="5056501" y="584775"/>
                </a:cubicBezTo>
                <a:cubicBezTo>
                  <a:pt x="4822277" y="628767"/>
                  <a:pt x="4711656" y="533866"/>
                  <a:pt x="4567706" y="584775"/>
                </a:cubicBezTo>
                <a:cubicBezTo>
                  <a:pt x="4423756" y="635684"/>
                  <a:pt x="4218963" y="509693"/>
                  <a:pt x="3932834" y="584775"/>
                </a:cubicBezTo>
                <a:cubicBezTo>
                  <a:pt x="3646705" y="659857"/>
                  <a:pt x="3604622" y="536498"/>
                  <a:pt x="3297962" y="584775"/>
                </a:cubicBezTo>
                <a:cubicBezTo>
                  <a:pt x="2991302" y="633052"/>
                  <a:pt x="2958999" y="578550"/>
                  <a:pt x="2809167" y="584775"/>
                </a:cubicBezTo>
                <a:cubicBezTo>
                  <a:pt x="2659336" y="591000"/>
                  <a:pt x="2452334" y="557460"/>
                  <a:pt x="2320372" y="584775"/>
                </a:cubicBezTo>
                <a:cubicBezTo>
                  <a:pt x="2188411" y="612090"/>
                  <a:pt x="2067645" y="546104"/>
                  <a:pt x="1831577" y="584775"/>
                </a:cubicBezTo>
                <a:cubicBezTo>
                  <a:pt x="1595510" y="623446"/>
                  <a:pt x="1616747" y="563304"/>
                  <a:pt x="1415820" y="584775"/>
                </a:cubicBezTo>
                <a:cubicBezTo>
                  <a:pt x="1214893" y="606246"/>
                  <a:pt x="947292" y="526407"/>
                  <a:pt x="707910" y="584775"/>
                </a:cubicBezTo>
                <a:cubicBezTo>
                  <a:pt x="468528" y="643143"/>
                  <a:pt x="351286" y="517432"/>
                  <a:pt x="0" y="584775"/>
                </a:cubicBezTo>
                <a:cubicBezTo>
                  <a:pt x="-58252" y="439279"/>
                  <a:pt x="46304" y="241565"/>
                  <a:pt x="0" y="0"/>
                </a:cubicBezTo>
                <a:close/>
              </a:path>
            </a:pathLst>
          </a:custGeom>
          <a:noFill/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Action:</a:t>
            </a: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This is acknowledged and appreciated. Such actions will continue and will be further developed by several scientists in Finland and at FAIR.</a:t>
            </a:r>
          </a:p>
        </p:txBody>
      </p:sp>
    </p:spTree>
    <p:extLst>
      <p:ext uri="{BB962C8B-B14F-4D97-AF65-F5344CB8AC3E}">
        <p14:creationId xmlns:p14="http://schemas.microsoft.com/office/powerpoint/2010/main" val="2908433289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FB205-5463-7244-9EAD-DD1032AA6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Circles_Green.png">
            <a:extLst>
              <a:ext uri="{FF2B5EF4-FFF2-40B4-BE49-F238E27FC236}">
                <a16:creationId xmlns:a16="http://schemas.microsoft.com/office/drawing/2014/main" id="{9337D9FE-9BFC-5E6E-1697-9C8C325F0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027401"/>
            <a:ext cx="9557282" cy="77706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30DBDB1-1F64-A8AB-1216-5E5B40AC7A3A}"/>
              </a:ext>
            </a:extLst>
          </p:cNvPr>
          <p:cNvSpPr txBox="1"/>
          <p:nvPr/>
        </p:nvSpPr>
        <p:spPr>
          <a:xfrm>
            <a:off x="728115" y="584929"/>
            <a:ext cx="7433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Other scientific activities and future</a:t>
            </a:r>
            <a:endParaRPr lang="en-GB" dirty="0">
              <a:solidFill>
                <a:srgbClr val="272727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pic>
        <p:nvPicPr>
          <p:cNvPr id="6" name="Kuva 5" descr="HIP_Logo_EN_V1_Pos_Green.png">
            <a:extLst>
              <a:ext uri="{FF2B5EF4-FFF2-40B4-BE49-F238E27FC236}">
                <a16:creationId xmlns:a16="http://schemas.microsoft.com/office/drawing/2014/main" id="{89904018-D045-C645-27CB-79D414B20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60" y="264160"/>
            <a:ext cx="2072640" cy="556074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541069E1-C7D0-F5CE-B8F4-BFE14CF95D5C}"/>
              </a:ext>
            </a:extLst>
          </p:cNvPr>
          <p:cNvSpPr txBox="1"/>
          <p:nvPr/>
        </p:nvSpPr>
        <p:spPr>
          <a:xfrm rot="16200000">
            <a:off x="5744900" y="295259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bg1"/>
                </a:solidFill>
              </a:rPr>
              <a:t>2</a:t>
            </a:r>
            <a:r>
              <a:rPr lang="fi-FI" baseline="30000">
                <a:solidFill>
                  <a:schemeClr val="bg1"/>
                </a:solidFill>
              </a:rPr>
              <a:t>+</a:t>
            </a:r>
            <a:r>
              <a:rPr lang="fi-FI">
                <a:solidFill>
                  <a:schemeClr val="bg1"/>
                </a:solidFill>
              </a:rPr>
              <a:t>→0</a:t>
            </a:r>
            <a:r>
              <a:rPr lang="fi-FI" baseline="300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6AC1292D-0A56-040B-8290-C3F6295CDF23}"/>
              </a:ext>
            </a:extLst>
          </p:cNvPr>
          <p:cNvSpPr txBox="1"/>
          <p:nvPr/>
        </p:nvSpPr>
        <p:spPr>
          <a:xfrm rot="16200000">
            <a:off x="6272494" y="2461977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bg1"/>
                </a:solidFill>
              </a:rPr>
              <a:t>4</a:t>
            </a:r>
            <a:r>
              <a:rPr lang="fi-FI" baseline="30000">
                <a:solidFill>
                  <a:schemeClr val="bg1"/>
                </a:solidFill>
              </a:rPr>
              <a:t>+</a:t>
            </a:r>
            <a:r>
              <a:rPr lang="fi-FI">
                <a:solidFill>
                  <a:schemeClr val="bg1"/>
                </a:solidFill>
              </a:rPr>
              <a:t>→2</a:t>
            </a:r>
            <a:endParaRPr lang="fi-FI" baseline="30000">
              <a:solidFill>
                <a:schemeClr val="bg1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2C1E052F-2CD9-3B24-C883-BCEDD4C9FC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2E41B659-943C-EA1D-9D8A-8A0E2B36ED9E}"/>
              </a:ext>
            </a:extLst>
          </p:cNvPr>
          <p:cNvSpPr txBox="1"/>
          <p:nvPr/>
        </p:nvSpPr>
        <p:spPr>
          <a:xfrm>
            <a:off x="1013139" y="1092749"/>
            <a:ext cx="68636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More experiments…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Studies of superheavy elements and their chemistry at FAIR (UNILAC beams)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Mass measurements of </a:t>
            </a:r>
            <a:r>
              <a:rPr lang="en-GB" sz="1400" i="1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</a:t>
            </a: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-process nuclei at and beyond </a:t>
            </a:r>
            <a:r>
              <a:rPr lang="en-GB" sz="1400" i="1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</a:t>
            </a: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=126 (SIS18/FRS beams)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Neutron skin measurements </a:t>
            </a:r>
            <a:r>
              <a:rPr lang="en-GB" sz="1400" i="1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e.g.</a:t>
            </a: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near </a:t>
            </a:r>
            <a:r>
              <a:rPr lang="en-GB" sz="1400" baseline="300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132</a:t>
            </a:r>
            <a:r>
              <a:rPr lang="en-GB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Sn (SIS18/FRS beams)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i="1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Due to recent fire at GSI, the Phase-0 experiments are delayed, but the FAIR schedule remains unchanged.</a:t>
            </a:r>
          </a:p>
        </p:txBody>
      </p:sp>
      <p:pic>
        <p:nvPicPr>
          <p:cNvPr id="24" name="Kuva 23" descr="Circles_Green.png">
            <a:extLst>
              <a:ext uri="{FF2B5EF4-FFF2-40B4-BE49-F238E27FC236}">
                <a16:creationId xmlns:a16="http://schemas.microsoft.com/office/drawing/2014/main" id="{7204D1F4-5E24-D5B0-C66E-4281CA91D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52067" y="7376"/>
            <a:ext cx="9557282" cy="777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Kuva 24" descr="Circles_Green.png">
            <a:extLst>
              <a:ext uri="{FF2B5EF4-FFF2-40B4-BE49-F238E27FC236}">
                <a16:creationId xmlns:a16="http://schemas.microsoft.com/office/drawing/2014/main" id="{90B537C1-BCFD-EDB9-D919-9CAD512A2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5321" y="-3231432"/>
            <a:ext cx="6302641" cy="51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669BB5D-485A-64AE-B3DE-C65B7E65C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84F0B-34E1-FE4E-B232-1DFF08C79B8B}" type="slidenum">
              <a:rPr lang="fi-FI" smtClean="0"/>
              <a:t>9</a:t>
            </a:fld>
            <a:endParaRPr lang="fi-FI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F9434A-3DD9-3659-94BC-AB0EEFC5298D}"/>
              </a:ext>
            </a:extLst>
          </p:cNvPr>
          <p:cNvSpPr txBox="1"/>
          <p:nvPr/>
        </p:nvSpPr>
        <p:spPr>
          <a:xfrm>
            <a:off x="912132" y="2635583"/>
            <a:ext cx="73197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Long-term visit of J. Ahokas to FAIR (3 months) to participate in the Super-FRS Experiment Collaboration work at FAIR/GSI.</a:t>
            </a:r>
          </a:p>
          <a:p>
            <a:endParaRPr lang="en-US" sz="1400" dirty="0">
              <a:solidFill>
                <a:schemeClr val="bg1">
                  <a:lumMod val="1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Team Finland will participate in technical assembly (and installation) of acceleration components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BE3833-6D0B-C076-87D4-99207CD306B3}"/>
              </a:ext>
            </a:extLst>
          </p:cNvPr>
          <p:cNvSpPr txBox="1"/>
          <p:nvPr/>
        </p:nvSpPr>
        <p:spPr>
          <a:xfrm>
            <a:off x="912132" y="3876152"/>
            <a:ext cx="7319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Future beyond FAIR First Science:</a:t>
            </a:r>
            <a:r>
              <a:rPr lang="en-US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We will seek to enlarge the Finnish </a:t>
            </a:r>
            <a:r>
              <a:rPr lang="en-US" sz="1400" dirty="0" err="1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usaer</a:t>
            </a:r>
            <a:r>
              <a:rPr lang="en-US" sz="1400" dirty="0">
                <a:solidFill>
                  <a:schemeClr val="bg1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community of FAIR to other areas of science (also recommended in review report).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272966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Office-teema">
  <a:themeElements>
    <a:clrScheme name="HIP Teema">
      <a:dk1>
        <a:srgbClr val="1CA17D"/>
      </a:dk1>
      <a:lt1>
        <a:srgbClr val="FFFFFE"/>
      </a:lt1>
      <a:dk2>
        <a:srgbClr val="3186BC"/>
      </a:dk2>
      <a:lt2>
        <a:srgbClr val="F0AF41"/>
      </a:lt2>
      <a:accent1>
        <a:srgbClr val="008E6C"/>
      </a:accent1>
      <a:accent2>
        <a:srgbClr val="00679F"/>
      </a:accent2>
      <a:accent3>
        <a:srgbClr val="D98F36"/>
      </a:accent3>
      <a:accent4>
        <a:srgbClr val="8064A2"/>
      </a:accent4>
      <a:accent5>
        <a:srgbClr val="4BACC6"/>
      </a:accent5>
      <a:accent6>
        <a:srgbClr val="F79646"/>
      </a:accent6>
      <a:hlink>
        <a:srgbClr val="1CA17D"/>
      </a:hlink>
      <a:folHlink>
        <a:srgbClr val="3285BA"/>
      </a:folHlink>
    </a:clrScheme>
    <a:fontScheme name="Office, klassinen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IP_PowerPoint_16_9" id="{34DD5624-7603-7843-B94A-66B730468472}" vid="{3332F0C8-9A36-8D4C-9965-496BA9A1379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Office-teema</Template>
  <TotalTime>15960</TotalTime>
  <Words>644</Words>
  <Application>Microsoft Macintosh PowerPoint</Application>
  <PresentationFormat>On-screen Show (16:9)</PresentationFormat>
  <Paragraphs>103</Paragraphs>
  <Slides>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Helvetica</vt:lpstr>
      <vt:lpstr>Roboto</vt:lpstr>
      <vt:lpstr>SAVOYE LET PLAIN:1.0</vt:lpstr>
      <vt:lpstr>System Font Regular</vt:lpstr>
      <vt:lpstr>Office-teema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Grahn, Tuomas</dc:creator>
  <cp:lastModifiedBy>Grahn, Tuomas</cp:lastModifiedBy>
  <cp:revision>33</cp:revision>
  <dcterms:created xsi:type="dcterms:W3CDTF">2024-08-22T11:31:57Z</dcterms:created>
  <dcterms:modified xsi:type="dcterms:W3CDTF">2026-08-25T06:06:50Z</dcterms:modified>
</cp:coreProperties>
</file>