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1"/>
    <p:restoredTop sz="94651"/>
  </p:normalViewPr>
  <p:slideViewPr>
    <p:cSldViewPr snapToGrid="0">
      <p:cViewPr varScale="1">
        <p:scale>
          <a:sx n="213" d="100"/>
          <a:sy n="213" d="100"/>
        </p:scale>
        <p:origin x="11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 Riesen-Haupt, Leon" userId="99bc5521-2149-430d-858d-de528f697511" providerId="ADAL" clId="{AEDF5A8E-3182-5F8E-A986-9FFE434BA1B3}"/>
    <pc:docChg chg="custSel modSld">
      <pc:chgData name="Van Riesen-Haupt, Leon" userId="99bc5521-2149-430d-858d-de528f697511" providerId="ADAL" clId="{AEDF5A8E-3182-5F8E-A986-9FFE434BA1B3}" dt="2026-08-19T13:48:41.217" v="184" actId="20577"/>
      <pc:docMkLst>
        <pc:docMk/>
      </pc:docMkLst>
      <pc:sldChg chg="modSp mod">
        <pc:chgData name="Van Riesen-Haupt, Leon" userId="99bc5521-2149-430d-858d-de528f697511" providerId="ADAL" clId="{AEDF5A8E-3182-5F8E-A986-9FFE434BA1B3}" dt="2026-08-19T13:39:03.880" v="4" actId="1076"/>
        <pc:sldMkLst>
          <pc:docMk/>
          <pc:sldMk cId="16029644" sldId="257"/>
        </pc:sldMkLst>
        <pc:spChg chg="mod">
          <ac:chgData name="Van Riesen-Haupt, Leon" userId="99bc5521-2149-430d-858d-de528f697511" providerId="ADAL" clId="{AEDF5A8E-3182-5F8E-A986-9FFE434BA1B3}" dt="2026-08-19T13:39:03.880" v="4" actId="1076"/>
          <ac:spMkLst>
            <pc:docMk/>
            <pc:sldMk cId="16029644" sldId="257"/>
            <ac:spMk id="5" creationId="{34D70CB6-D855-F742-DA30-EA86FAFFB0FF}"/>
          </ac:spMkLst>
        </pc:spChg>
      </pc:sldChg>
      <pc:sldChg chg="modSp mod">
        <pc:chgData name="Van Riesen-Haupt, Leon" userId="99bc5521-2149-430d-858d-de528f697511" providerId="ADAL" clId="{AEDF5A8E-3182-5F8E-A986-9FFE434BA1B3}" dt="2026-08-19T13:48:41.217" v="184" actId="20577"/>
        <pc:sldMkLst>
          <pc:docMk/>
          <pc:sldMk cId="3356103322" sldId="258"/>
        </pc:sldMkLst>
        <pc:spChg chg="mod">
          <ac:chgData name="Van Riesen-Haupt, Leon" userId="99bc5521-2149-430d-858d-de528f697511" providerId="ADAL" clId="{AEDF5A8E-3182-5F8E-A986-9FFE434BA1B3}" dt="2026-08-19T13:48:41.217" v="184" actId="20577"/>
          <ac:spMkLst>
            <pc:docMk/>
            <pc:sldMk cId="3356103322" sldId="258"/>
            <ac:spMk id="3" creationId="{F5BA343B-7852-110F-3393-1A28409F16F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01036B-67F6-87DB-537C-F68A26FDE6CF}"/>
              </a:ext>
            </a:extLst>
          </p:cNvPr>
          <p:cNvSpPr/>
          <p:nvPr/>
        </p:nvSpPr>
        <p:spPr>
          <a:xfrm>
            <a:off x="-202019" y="0"/>
            <a:ext cx="12475028" cy="6858000"/>
          </a:xfrm>
          <a:prstGeom prst="rect">
            <a:avLst/>
          </a:prstGeom>
          <a:solidFill>
            <a:srgbClr val="0436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5EB727B-16ED-73C9-BA15-D6F8648FD42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 rot="20757387">
            <a:off x="8654142" y="4721359"/>
            <a:ext cx="4290443" cy="46823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BDB56C-8D24-ECCF-7EAF-B65BAACD18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 rot="9640740">
            <a:off x="-1381630" y="-2341177"/>
            <a:ext cx="4290443" cy="4682353"/>
          </a:xfrm>
          <a:prstGeom prst="rect">
            <a:avLst/>
          </a:prstGeom>
        </p:spPr>
      </p:pic>
      <p:pic>
        <p:nvPicPr>
          <p:cNvPr id="21" name="Picture 20" descr="A black and white logo with a crown&#10;&#10;AI-generated content may be incorrect.">
            <a:extLst>
              <a:ext uri="{FF2B5EF4-FFF2-40B4-BE49-F238E27FC236}">
                <a16:creationId xmlns:a16="http://schemas.microsoft.com/office/drawing/2014/main" id="{F3BF253D-27E5-242A-C47E-A38FAFC05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892" y="407659"/>
            <a:ext cx="2301449" cy="963941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90BB1FA-0163-D525-CC24-9715F82E09E8}"/>
              </a:ext>
            </a:extLst>
          </p:cNvPr>
          <p:cNvCxnSpPr>
            <a:cxnSpLocks/>
          </p:cNvCxnSpPr>
          <p:nvPr/>
        </p:nvCxnSpPr>
        <p:spPr>
          <a:xfrm>
            <a:off x="870858" y="4459898"/>
            <a:ext cx="522513" cy="0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F0E58CB3-EED1-E81D-5572-BD86803104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5926" y="3121425"/>
            <a:ext cx="9146130" cy="975766"/>
          </a:xfrm>
        </p:spPr>
        <p:txBody>
          <a:bodyPr anchor="ctr"/>
          <a:lstStyle>
            <a:lvl1pPr algn="l">
              <a:buNone/>
              <a:defRPr sz="4400" b="1" i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15835CF-16BE-1ACC-B2DE-6421964667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9721" y="3986832"/>
            <a:ext cx="3181350" cy="357507"/>
          </a:xfrm>
        </p:spPr>
        <p:txBody>
          <a:bodyPr anchor="ctr"/>
          <a:lstStyle>
            <a:lvl1pPr>
              <a:buNone/>
              <a:defRPr sz="2600">
                <a:solidFill>
                  <a:srgbClr val="B8F2FA"/>
                </a:solidFill>
              </a:defRPr>
            </a:lvl1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73CFB9A-1C7D-EAF0-A4E5-1DBB194396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591" y="5838179"/>
            <a:ext cx="3455987" cy="623887"/>
          </a:xfrm>
        </p:spPr>
        <p:txBody>
          <a:bodyPr/>
          <a:lstStyle>
            <a:lvl1pPr>
              <a:buNone/>
              <a:defRPr sz="1600">
                <a:solidFill>
                  <a:srgbClr val="B8F2FA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1044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AF6F-88BE-115E-2F57-B4770124E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B2028D-7749-995A-318E-D83390F25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1DB63-D3D5-F606-7634-E1F644F93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FF941-3E67-E050-88ED-B9AE73A74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402EF-5A9B-F3AD-FC58-B852F863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88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93EF10-EB9A-B149-BF74-AAC2D8D047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7A0B1-0708-05DF-8C36-AD4E286D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293DB-6FE8-CD80-23DE-90BB0372D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407E7-64D1-D064-F695-28FAB2E99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5F2C2-7FA8-91CC-56F1-BAB43621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13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36229-5512-2177-791C-597155BD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306" y="365125"/>
            <a:ext cx="9817179" cy="1325563"/>
          </a:xfrm>
        </p:spPr>
        <p:txBody>
          <a:bodyPr/>
          <a:lstStyle>
            <a:lvl1pPr>
              <a:defRPr b="1" i="1">
                <a:solidFill>
                  <a:srgbClr val="04365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18BAE-A8BF-AB26-9705-9E33EEA3E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306" y="1825625"/>
            <a:ext cx="9817179" cy="4351338"/>
          </a:xfrm>
        </p:spPr>
        <p:txBody>
          <a:bodyPr/>
          <a:lstStyle>
            <a:lvl1pPr>
              <a:defRPr>
                <a:solidFill>
                  <a:srgbClr val="043657"/>
                </a:solidFill>
              </a:defRPr>
            </a:lvl1pPr>
            <a:lvl2pPr>
              <a:defRPr>
                <a:solidFill>
                  <a:srgbClr val="043657"/>
                </a:solidFill>
              </a:defRPr>
            </a:lvl2pPr>
            <a:lvl3pPr>
              <a:defRPr>
                <a:solidFill>
                  <a:srgbClr val="043657"/>
                </a:solidFill>
              </a:defRPr>
            </a:lvl3pPr>
            <a:lvl4pPr>
              <a:defRPr>
                <a:solidFill>
                  <a:srgbClr val="043657"/>
                </a:solidFill>
              </a:defRPr>
            </a:lvl4pPr>
            <a:lvl5pPr>
              <a:defRPr>
                <a:solidFill>
                  <a:srgbClr val="04365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4BDEA-2540-CC34-552F-867880B5D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8306" y="6356350"/>
            <a:ext cx="683509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92520-519B-0A24-3656-46A6F099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318774" cy="365125"/>
          </a:xfrm>
        </p:spPr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D988C4-23DC-122C-698D-9325EF9272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4998"/>
          <a:stretch>
            <a:fillRect/>
          </a:stretch>
        </p:blipFill>
        <p:spPr>
          <a:xfrm>
            <a:off x="8667868" y="5385741"/>
            <a:ext cx="3524132" cy="17414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793261-4933-7AC2-3BA0-F55C91F305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4998"/>
          <a:stretch>
            <a:fillRect/>
          </a:stretch>
        </p:blipFill>
        <p:spPr>
          <a:xfrm rot="10800000">
            <a:off x="-39448" y="-409935"/>
            <a:ext cx="3524132" cy="17414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10007F6-93B6-8292-2D01-CB546A4AE3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048875" y="416272"/>
            <a:ext cx="711200" cy="5588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EFA35F8-D4E1-7EAD-6890-803AFFFE9C16}"/>
              </a:ext>
            </a:extLst>
          </p:cNvPr>
          <p:cNvCxnSpPr>
            <a:cxnSpLocks/>
          </p:cNvCxnSpPr>
          <p:nvPr/>
        </p:nvCxnSpPr>
        <p:spPr>
          <a:xfrm>
            <a:off x="1318306" y="1754676"/>
            <a:ext cx="522513" cy="0"/>
          </a:xfrm>
          <a:prstGeom prst="line">
            <a:avLst/>
          </a:prstGeom>
          <a:ln w="47625">
            <a:solidFill>
              <a:srgbClr val="98C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789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D69CC-6691-A407-936B-439602563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6E996-10B3-22BD-13E5-AD1C4C001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F08CD-B229-4FF2-745B-F7C1C0CF1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498CF-1112-CE83-961D-F9AFDE10A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408C3-A495-C761-DB89-D09956C1D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30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A60D5-5ABD-72E3-1458-9EF8C498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CFAFD-5D4D-ABE5-49E1-45DBD1D56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D86E15-F5E0-8345-BB87-0A55B5696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C0ECF-4A7F-9B01-A1EF-93DAEB0BE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1BBB4-9AA8-AC45-788B-17AC2DA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CCCF7-62D5-53EA-492A-D849FFA7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51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73A45-42D7-3A9A-DA8B-D3C52387F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86C9D5-7D01-A960-BD47-CF2B1498D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2030C-4D36-6F1E-CCCC-BD8C4202E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7234E-81FF-D909-138C-BD91C0A6FD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CF3C28-8E9A-B0D2-35B1-90DF664DCB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7BAD3-74D0-4945-F330-6BA513F39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90B11A-5E48-EEE0-DE0F-89CC3677C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DA3B80-3175-CC27-2505-B279DAF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5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D2804-8F33-D3FF-462E-9AEBE406C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3042"/>
            <a:ext cx="10515600" cy="1325563"/>
          </a:xfrm>
        </p:spPr>
        <p:txBody>
          <a:bodyPr/>
          <a:lstStyle>
            <a:lvl1pPr>
              <a:defRPr b="1">
                <a:solidFill>
                  <a:srgbClr val="17365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98E409-D840-70B3-B990-8CAF17E1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22F94-7950-315E-1F0B-2EABC1E14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2445D-BA4D-9503-3263-C90DDF93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769273-3166-3C38-C91F-93FDA90D1A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4998"/>
          <a:stretch>
            <a:fillRect/>
          </a:stretch>
        </p:blipFill>
        <p:spPr>
          <a:xfrm>
            <a:off x="8667868" y="5385741"/>
            <a:ext cx="3524132" cy="17414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E21DCF-8BCF-2FC1-44AB-4792E80C02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4998"/>
          <a:stretch>
            <a:fillRect/>
          </a:stretch>
        </p:blipFill>
        <p:spPr>
          <a:xfrm rot="10800000">
            <a:off x="-39448" y="-409935"/>
            <a:ext cx="3524132" cy="17414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A6AEA4-DC7D-AD35-DA07-ED6AFBC034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048875" y="416272"/>
            <a:ext cx="711200" cy="5588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CC02E6-ECB7-171F-5CC8-2D80B2A8B6CB}"/>
              </a:ext>
            </a:extLst>
          </p:cNvPr>
          <p:cNvCxnSpPr>
            <a:cxnSpLocks/>
          </p:cNvCxnSpPr>
          <p:nvPr/>
        </p:nvCxnSpPr>
        <p:spPr>
          <a:xfrm>
            <a:off x="1318306" y="3902593"/>
            <a:ext cx="7199729" cy="0"/>
          </a:xfrm>
          <a:prstGeom prst="line">
            <a:avLst/>
          </a:prstGeom>
          <a:ln w="47625">
            <a:solidFill>
              <a:srgbClr val="98C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60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DD5F01-4019-ED91-74FD-70E21EF79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2720AE-111E-CC8D-1CAC-6043DECA8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F65DF-4883-050E-A430-24FDE9E0E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7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ED287-E5EB-A8E3-A567-FE5FBD55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9AB93-1D57-5FBB-DC04-AA6E03E51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DB98FA-F73B-B370-931D-04C073959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707DFD-0EFE-F394-EC88-52461F4A3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477129-EC8F-B380-98AF-DD4BCD011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415A8-EB87-7183-3A36-99837B1EE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2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5C9E-4421-00DB-B729-BB022E902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40932-35A5-B465-BCEF-BD947727C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681E1-C392-B3D7-3ED3-3D8B4643B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7208A-0D0B-F99C-920A-4A3357297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1882D-2527-F953-01EC-D622AD8B1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A4CAF-253A-2E01-0B8F-F2A399955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8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7B0CA5-B3EB-B7FD-7FE1-0EE8E392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57FD7-03F2-C138-3EEF-D078875D8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FD363-AA32-AD1C-CD92-F0FE7A746F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77D6F5-75F9-D04A-9072-0DB4C87A7EA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1E58E-0FA2-9BDE-A300-81875E329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79608-E866-CBE2-8FE9-A7ABFD055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1D49BD-6B1C-E74B-BB2B-D764975C8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9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49B09-4F4F-5EE9-A5A7-5A2FCB4A573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EPFL Framework for EIC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70CB6-D855-F742-DA30-EA86FAFFB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3591" y="3923037"/>
            <a:ext cx="9927266" cy="795233"/>
          </a:xfrm>
        </p:spPr>
        <p:txBody>
          <a:bodyPr>
            <a:normAutofit/>
          </a:bodyPr>
          <a:lstStyle/>
          <a:p>
            <a:r>
              <a:rPr lang="en-US" dirty="0"/>
              <a:t>Leon van Riesen-Haupt, Tirsi </a:t>
            </a:r>
            <a:r>
              <a:rPr lang="en-US" dirty="0" err="1"/>
              <a:t>Prebibaj</a:t>
            </a:r>
            <a:r>
              <a:rPr lang="en-US" dirty="0"/>
              <a:t>, Lara Sievert, Tatiana </a:t>
            </a:r>
            <a:r>
              <a:rPr lang="en-US" dirty="0" err="1"/>
              <a:t>Pieloni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F7DF8-4D19-6726-3A80-4DDC4F002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C8C44-9965-7771-7DCC-5AC246C4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EPFL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A343B-7852-110F-3393-1A28409F1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Xsuite workflow that</a:t>
            </a:r>
          </a:p>
          <a:p>
            <a:pPr lvl="1"/>
            <a:r>
              <a:rPr lang="en-US" dirty="0"/>
              <a:t>Applies user specified field errors and misalignments</a:t>
            </a:r>
          </a:p>
          <a:p>
            <a:pPr lvl="1"/>
            <a:r>
              <a:rPr lang="en-US" dirty="0"/>
              <a:t>Runs global orbit and optics correction algorithms</a:t>
            </a:r>
          </a:p>
          <a:p>
            <a:r>
              <a:rPr lang="en-US" dirty="0"/>
              <a:t>More details in Tirsi’s slides</a:t>
            </a:r>
          </a:p>
          <a:p>
            <a:r>
              <a:rPr lang="en-US" dirty="0"/>
              <a:t>Xsuite allows for</a:t>
            </a:r>
          </a:p>
          <a:p>
            <a:pPr lvl="1"/>
            <a:r>
              <a:rPr lang="en-US" dirty="0"/>
              <a:t>Readily install other perturbations including beam-beam effects, electron cloud, impedance and space charge</a:t>
            </a:r>
          </a:p>
          <a:p>
            <a:pPr lvl="1"/>
            <a:r>
              <a:rPr lang="en-US" dirty="0"/>
              <a:t>Spin tracking</a:t>
            </a:r>
          </a:p>
          <a:p>
            <a:pPr lvl="1"/>
            <a:r>
              <a:rPr lang="en-US" dirty="0"/>
              <a:t>Accessibility for other European collaborators – HL-LHC control room tool</a:t>
            </a:r>
          </a:p>
          <a:p>
            <a:pPr lvl="1"/>
            <a:r>
              <a:rPr lang="en-US" dirty="0"/>
              <a:t>Complement and strengthen </a:t>
            </a:r>
            <a:r>
              <a:rPr lang="en-US"/>
              <a:t>BMAD results 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10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2F88C-06C0-B6B0-CCEB-F54CEE73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D862F-0286-F187-546E-CE16C45D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Lattices in Xsuite</a:t>
            </a:r>
          </a:p>
          <a:p>
            <a:pPr lvl="1"/>
            <a:r>
              <a:rPr lang="en-US" dirty="0"/>
              <a:t>Conversion from MADX built in but needs to be tested</a:t>
            </a:r>
          </a:p>
          <a:p>
            <a:r>
              <a:rPr lang="en-US" dirty="0"/>
              <a:t>Magnet errors</a:t>
            </a:r>
          </a:p>
          <a:p>
            <a:pPr lvl="1"/>
            <a:r>
              <a:rPr lang="en-US" dirty="0"/>
              <a:t>Do EIC estimates exist?</a:t>
            </a:r>
          </a:p>
          <a:p>
            <a:pPr lvl="1"/>
            <a:r>
              <a:rPr lang="en-US" dirty="0"/>
              <a:t>Adapt from other large colliders LHC, FCC, RHIC?</a:t>
            </a:r>
          </a:p>
          <a:p>
            <a:r>
              <a:rPr lang="en-US" dirty="0"/>
              <a:t>BPMs, correctors and optics tuning knobs</a:t>
            </a:r>
          </a:p>
          <a:p>
            <a:pPr lvl="1"/>
            <a:r>
              <a:rPr lang="en-US" dirty="0"/>
              <a:t>Either installed in lattice or locations for thin kicks/markers</a:t>
            </a:r>
          </a:p>
          <a:p>
            <a:pPr lvl="1"/>
            <a:r>
              <a:rPr lang="en-US" dirty="0"/>
              <a:t>Multiple approaches possible</a:t>
            </a:r>
          </a:p>
        </p:txBody>
      </p:sp>
    </p:spTree>
    <p:extLst>
      <p:ext uri="{BB962C8B-B14F-4D97-AF65-F5344CB8AC3E}">
        <p14:creationId xmlns:p14="http://schemas.microsoft.com/office/powerpoint/2010/main" val="3803847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28989-0A41-DD22-E2DE-B4FE411C7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Xsuite Lattices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C748E-9CFB-6C62-4BC9-B8357AD25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MADX elements recognized by Xsuite</a:t>
            </a:r>
          </a:p>
          <a:p>
            <a:pPr lvl="1"/>
            <a:r>
              <a:rPr lang="en-US" dirty="0"/>
              <a:t>Need to make sure this is the case when more details added e.g. complicated solenoid geometries</a:t>
            </a:r>
          </a:p>
          <a:p>
            <a:r>
              <a:rPr lang="en-US" dirty="0"/>
              <a:t>Most robust test – compare Xsuite optics to BMAD</a:t>
            </a:r>
          </a:p>
          <a:p>
            <a:pPr lvl="1"/>
            <a:r>
              <a:rPr lang="en-US" dirty="0"/>
              <a:t>Beta functions and dispersion</a:t>
            </a:r>
          </a:p>
          <a:p>
            <a:pPr lvl="1"/>
            <a:r>
              <a:rPr lang="en-US" dirty="0"/>
              <a:t>Both HSR and ESR</a:t>
            </a:r>
          </a:p>
          <a:p>
            <a:pPr lvl="1"/>
            <a:r>
              <a:rPr lang="en-US" dirty="0"/>
              <a:t>Check geometry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782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7A47E6-7B0C-9AA0-E920-91A8B0746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616" y="335869"/>
            <a:ext cx="8660767" cy="618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23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42FE7-2E1E-C191-959A-A99791C66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57" y="295469"/>
            <a:ext cx="8773886" cy="626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05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4DFC0-4564-B4A4-8178-BB7969811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Correctors and BPMs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F454D-DDF1-D925-8CA9-043B81C50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Could place correctors and BPMs manually</a:t>
            </a:r>
          </a:p>
          <a:p>
            <a:pPr lvl="1"/>
            <a:r>
              <a:rPr lang="en-US" dirty="0"/>
              <a:t>Start with conservative approach next to every quadrupole</a:t>
            </a:r>
          </a:p>
          <a:p>
            <a:pPr lvl="1"/>
            <a:r>
              <a:rPr lang="en-US" dirty="0"/>
              <a:t>Remove systematically and observe change in beam quality</a:t>
            </a:r>
          </a:p>
          <a:p>
            <a:r>
              <a:rPr lang="en-US" dirty="0"/>
              <a:t>Implement baseline scheme once available</a:t>
            </a:r>
          </a:p>
          <a:p>
            <a:r>
              <a:rPr lang="en-US" dirty="0"/>
              <a:t>Ability to evaluate efficacy of different designs including</a:t>
            </a:r>
          </a:p>
          <a:p>
            <a:pPr lvl="1"/>
            <a:r>
              <a:rPr lang="en-US" dirty="0"/>
              <a:t>Different error seeds and distributions</a:t>
            </a:r>
          </a:p>
          <a:p>
            <a:pPr lvl="1"/>
            <a:r>
              <a:rPr lang="en-US" dirty="0"/>
              <a:t>BPM tolerances</a:t>
            </a:r>
          </a:p>
          <a:p>
            <a:pPr lvl="1"/>
            <a:r>
              <a:rPr lang="en-US" dirty="0"/>
              <a:t>Other effects in the long run</a:t>
            </a:r>
          </a:p>
          <a:p>
            <a:r>
              <a:rPr lang="en-US" dirty="0"/>
              <a:t>Also indication of space requirements and radiation</a:t>
            </a:r>
          </a:p>
        </p:txBody>
      </p:sp>
    </p:spTree>
    <p:extLst>
      <p:ext uri="{BB962C8B-B14F-4D97-AF65-F5344CB8AC3E}">
        <p14:creationId xmlns:p14="http://schemas.microsoft.com/office/powerpoint/2010/main" val="3542816483"/>
      </p:ext>
    </p:extLst>
  </p:cSld>
  <p:clrMapOvr>
    <a:masterClrMapping/>
  </p:clrMapOvr>
</p:sld>
</file>

<file path=ppt/theme/theme1.xml><?xml version="1.0" encoding="utf-8"?>
<a:theme xmlns:a="http://schemas.openxmlformats.org/drawingml/2006/main" name="ODU">
  <a:themeElements>
    <a:clrScheme name="Custom 2">
      <a:dk1>
        <a:srgbClr val="000000"/>
      </a:dk1>
      <a:lt1>
        <a:srgbClr val="FFFFFF"/>
      </a:lt1>
      <a:dk2>
        <a:srgbClr val="173657"/>
      </a:dk2>
      <a:lt2>
        <a:srgbClr val="A0C5E9"/>
      </a:lt2>
      <a:accent1>
        <a:srgbClr val="4371AB"/>
      </a:accent1>
      <a:accent2>
        <a:srgbClr val="889CAD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BEF2F9"/>
      </a:hlink>
      <a:folHlink>
        <a:srgbClr val="17365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DU" id="{1B999F4C-B9F3-B74C-BA1D-3D7D66F22C9D}" vid="{669FF102-C480-DE49-92E5-C535EA522B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</Template>
  <TotalTime>102</TotalTime>
  <Words>232</Words>
  <Application>Microsoft Macintosh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ODU</vt:lpstr>
      <vt:lpstr>PowerPoint Presentation</vt:lpstr>
      <vt:lpstr>EPFL Framework</vt:lpstr>
      <vt:lpstr>Requirements</vt:lpstr>
      <vt:lpstr>Xsuite Lattices</vt:lpstr>
      <vt:lpstr>PowerPoint Presentation</vt:lpstr>
      <vt:lpstr>PowerPoint Presentation</vt:lpstr>
      <vt:lpstr>Correctors and BPMs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Riesen-Haupt, Leon</dc:creator>
  <cp:lastModifiedBy>Van Riesen-Haupt, Leon</cp:lastModifiedBy>
  <cp:revision>1</cp:revision>
  <dcterms:created xsi:type="dcterms:W3CDTF">2026-08-19T00:40:07Z</dcterms:created>
  <dcterms:modified xsi:type="dcterms:W3CDTF">2026-08-19T13:48:46Z</dcterms:modified>
</cp:coreProperties>
</file>