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f6bf9a501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f6bf9a501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f6bf9a5018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f6bf9a5018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f5abdbee5f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f5abdbee5f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f5abdbee5f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f5abdbee5f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f6bf9a5018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f6bf9a5018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f6bf9a5018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f6bf9a5018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f5abdbf1d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f5abdbf1d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f5abdbf1db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f5abdbf1db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f5abdbee5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f5abdbee5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f5abdbee5f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f5abdbee5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f5abdbee5f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f5abdbee5f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f5abdbee5f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f5abdbee5f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Single Cube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PEN vs ArCLight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FFT Analysis: Frequency log-scaled</a:t>
            </a:r>
            <a:endParaRPr/>
          </a:p>
        </p:txBody>
      </p:sp>
      <p:pic>
        <p:nvPicPr>
          <p:cNvPr id="115" name="Google Shape;115;p22"/>
          <p:cNvPicPr preferRelativeResize="0"/>
          <p:nvPr/>
        </p:nvPicPr>
        <p:blipFill rotWithShape="1">
          <a:blip r:embed="rId3">
            <a:alphaModFix/>
          </a:blip>
          <a:srcRect b="0" l="0" r="0" t="1584"/>
          <a:stretch/>
        </p:blipFill>
        <p:spPr>
          <a:xfrm>
            <a:off x="311700" y="1077025"/>
            <a:ext cx="6569426" cy="3680899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22"/>
          <p:cNvSpPr txBox="1"/>
          <p:nvPr>
            <p:ph idx="1" type="body"/>
          </p:nvPr>
        </p:nvSpPr>
        <p:spPr>
          <a:xfrm>
            <a:off x="6763400" y="1179625"/>
            <a:ext cx="2205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de"/>
              <a:t>Run: 108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de"/>
              <a:t>Vgain: 1750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de"/>
              <a:t>Vbias: 1250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de"/>
              <a:t>Threshold: 300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FFT Analysis: Frequency log-scaled</a:t>
            </a:r>
            <a:endParaRPr/>
          </a:p>
        </p:txBody>
      </p:sp>
      <p:pic>
        <p:nvPicPr>
          <p:cNvPr id="122" name="Google Shape;12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17725"/>
            <a:ext cx="6831949" cy="3879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FFT Analysis: Frequency log-scaled</a:t>
            </a:r>
            <a:endParaRPr/>
          </a:p>
        </p:txBody>
      </p:sp>
      <p:pic>
        <p:nvPicPr>
          <p:cNvPr id="128" name="Google Shape;128;p24"/>
          <p:cNvPicPr preferRelativeResize="0"/>
          <p:nvPr/>
        </p:nvPicPr>
        <p:blipFill rotWithShape="1">
          <a:blip r:embed="rId3">
            <a:alphaModFix/>
          </a:blip>
          <a:srcRect b="10" l="0" r="0" t="921"/>
          <a:stretch/>
        </p:blipFill>
        <p:spPr>
          <a:xfrm>
            <a:off x="311700" y="1027451"/>
            <a:ext cx="6706627" cy="3693426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4"/>
          <p:cNvSpPr txBox="1"/>
          <p:nvPr>
            <p:ph idx="1" type="body"/>
          </p:nvPr>
        </p:nvSpPr>
        <p:spPr>
          <a:xfrm>
            <a:off x="6907500" y="1098275"/>
            <a:ext cx="22365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de"/>
              <a:t>Run: 107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de"/>
              <a:t>Vgain: 1500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de"/>
              <a:t>Vbias: 1250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de"/>
              <a:t>Threshold: 300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FFT Analysis: Frequency log-scaled</a:t>
            </a:r>
            <a:endParaRPr/>
          </a:p>
        </p:txBody>
      </p:sp>
      <p:pic>
        <p:nvPicPr>
          <p:cNvPr id="135" name="Google Shape;13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51625"/>
            <a:ext cx="6786324" cy="3886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Integrated Waveform</a:t>
            </a:r>
            <a:endParaRPr/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71425"/>
            <a:ext cx="7103452" cy="391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Integrated Waveform</a:t>
            </a:r>
            <a:endParaRPr/>
          </a:p>
        </p:txBody>
      </p:sp>
      <p:pic>
        <p:nvPicPr>
          <p:cNvPr id="67" name="Google Shape;67;p15"/>
          <p:cNvPicPr preferRelativeResize="0"/>
          <p:nvPr/>
        </p:nvPicPr>
        <p:blipFill rotWithShape="1">
          <a:blip r:embed="rId3">
            <a:alphaModFix/>
          </a:blip>
          <a:srcRect b="0" l="458" r="0" t="0"/>
          <a:stretch/>
        </p:blipFill>
        <p:spPr>
          <a:xfrm>
            <a:off x="343325" y="1017725"/>
            <a:ext cx="6928548" cy="4023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PEN vs ArCLight</a:t>
            </a:r>
            <a:endParaRPr/>
          </a:p>
        </p:txBody>
      </p:sp>
      <p:sp>
        <p:nvSpPr>
          <p:cNvPr id="73" name="Google Shape;73;p16"/>
          <p:cNvSpPr txBox="1"/>
          <p:nvPr>
            <p:ph idx="1" type="body"/>
          </p:nvPr>
        </p:nvSpPr>
        <p:spPr>
          <a:xfrm>
            <a:off x="311700" y="1152475"/>
            <a:ext cx="3079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8750"/>
              <a:buFont typeface="Arial"/>
              <a:buNone/>
            </a:pPr>
            <a:r>
              <a:rPr lang="de" sz="1600"/>
              <a:t>Looking at Run 108 with</a:t>
            </a:r>
            <a:endParaRPr sz="1600"/>
          </a:p>
          <a:p>
            <a:pPr indent="-322580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de" sz="1600"/>
              <a:t>Vgain = 1750</a:t>
            </a:r>
            <a:endParaRPr sz="1600"/>
          </a:p>
          <a:p>
            <a:pPr indent="-32258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de" sz="1600"/>
              <a:t>Vbias = 1250</a:t>
            </a:r>
            <a:endParaRPr sz="1600"/>
          </a:p>
          <a:p>
            <a:pPr indent="-32258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de" sz="1600"/>
              <a:t>Threshold = 300</a:t>
            </a:r>
            <a:endParaRPr sz="16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-322580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de" sz="1600"/>
              <a:t>Showing integrated waveform</a:t>
            </a:r>
            <a:endParaRPr sz="1600"/>
          </a:p>
          <a:p>
            <a:pPr indent="-32258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de" sz="1600"/>
              <a:t>For PEN and ArCLight events with same timestamp within 200 ticks</a:t>
            </a:r>
            <a:endParaRPr sz="1600"/>
          </a:p>
          <a:p>
            <a:pPr indent="-32258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de" sz="1600"/>
              <a:t>Number of correlated events: 21530</a:t>
            </a:r>
            <a:endParaRPr sz="1600"/>
          </a:p>
        </p:txBody>
      </p:sp>
      <p:sp>
        <p:nvSpPr>
          <p:cNvPr id="74" name="Google Shape;74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  <p:pic>
        <p:nvPicPr>
          <p:cNvPr id="75" name="Google Shape;75;p16"/>
          <p:cNvPicPr preferRelativeResize="0"/>
          <p:nvPr/>
        </p:nvPicPr>
        <p:blipFill rotWithShape="1">
          <a:blip r:embed="rId3">
            <a:alphaModFix/>
          </a:blip>
          <a:srcRect b="0" l="0" r="0" t="715"/>
          <a:stretch/>
        </p:blipFill>
        <p:spPr>
          <a:xfrm>
            <a:off x="3829875" y="521387"/>
            <a:ext cx="4642576" cy="4100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PEN vs ArCLight</a:t>
            </a:r>
            <a:endParaRPr/>
          </a:p>
        </p:txBody>
      </p:sp>
      <p:sp>
        <p:nvSpPr>
          <p:cNvPr id="81" name="Google Shape;81;p17"/>
          <p:cNvSpPr txBox="1"/>
          <p:nvPr>
            <p:ph idx="1" type="body"/>
          </p:nvPr>
        </p:nvSpPr>
        <p:spPr>
          <a:xfrm>
            <a:off x="311700" y="1152475"/>
            <a:ext cx="3079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de" sz="1600"/>
              <a:t>Compare two diagonal regions to “compare” ArCLight and PEN</a:t>
            </a:r>
            <a:endParaRPr sz="16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de" sz="1200"/>
              <a:t>ArCLight/PEN = 1.47</a:t>
            </a:r>
            <a:endParaRPr sz="12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  <p:pic>
        <p:nvPicPr>
          <p:cNvPr id="83" name="Google Shape;83;p17"/>
          <p:cNvPicPr preferRelativeResize="0"/>
          <p:nvPr/>
        </p:nvPicPr>
        <p:blipFill rotWithShape="1">
          <a:blip r:embed="rId3">
            <a:alphaModFix/>
          </a:blip>
          <a:srcRect b="0" l="0" r="0" t="1029"/>
          <a:stretch/>
        </p:blipFill>
        <p:spPr>
          <a:xfrm>
            <a:off x="3536975" y="334025"/>
            <a:ext cx="4935474" cy="4329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FFT Analysis</a:t>
            </a:r>
            <a:endParaRPr/>
          </a:p>
        </p:txBody>
      </p:sp>
      <p:sp>
        <p:nvSpPr>
          <p:cNvPr id="89" name="Google Shape;89;p18"/>
          <p:cNvSpPr txBox="1"/>
          <p:nvPr>
            <p:ph idx="1" type="body"/>
          </p:nvPr>
        </p:nvSpPr>
        <p:spPr>
          <a:xfrm>
            <a:off x="6670450" y="1192200"/>
            <a:ext cx="21927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de"/>
              <a:t>Run: 108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de"/>
              <a:t>Vgain: 1750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de"/>
              <a:t>Vbias: 1250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de"/>
              <a:t>Threshold: 300</a:t>
            </a:r>
            <a:endParaRPr/>
          </a:p>
        </p:txBody>
      </p:sp>
      <p:pic>
        <p:nvPicPr>
          <p:cNvPr id="90" name="Google Shape;9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17725"/>
            <a:ext cx="6417874" cy="364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FFT Analysis</a:t>
            </a:r>
            <a:endParaRPr/>
          </a:p>
        </p:txBody>
      </p:sp>
      <p:pic>
        <p:nvPicPr>
          <p:cNvPr id="96" name="Google Shape;96;p19"/>
          <p:cNvPicPr preferRelativeResize="0"/>
          <p:nvPr/>
        </p:nvPicPr>
        <p:blipFill rotWithShape="1">
          <a:blip r:embed="rId3">
            <a:alphaModFix/>
          </a:blip>
          <a:srcRect b="0" l="636" r="0" t="0"/>
          <a:stretch/>
        </p:blipFill>
        <p:spPr>
          <a:xfrm>
            <a:off x="355700" y="1017725"/>
            <a:ext cx="6876826" cy="392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FFT Analysis</a:t>
            </a:r>
            <a:endParaRPr/>
          </a:p>
        </p:txBody>
      </p:sp>
      <p:sp>
        <p:nvSpPr>
          <p:cNvPr id="102" name="Google Shape;102;p20"/>
          <p:cNvSpPr txBox="1"/>
          <p:nvPr>
            <p:ph idx="1" type="body"/>
          </p:nvPr>
        </p:nvSpPr>
        <p:spPr>
          <a:xfrm>
            <a:off x="6596075" y="1152475"/>
            <a:ext cx="22365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de"/>
              <a:t>Run: 107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de"/>
              <a:t>Vgain: 1500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de"/>
              <a:t>Vbias: 1250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de"/>
              <a:t>Threshold: 300</a:t>
            </a:r>
            <a:endParaRPr/>
          </a:p>
        </p:txBody>
      </p:sp>
      <p:pic>
        <p:nvPicPr>
          <p:cNvPr id="103" name="Google Shape;10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51925"/>
            <a:ext cx="6426900" cy="3646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FFT Analysis</a:t>
            </a:r>
            <a:endParaRPr/>
          </a:p>
        </p:txBody>
      </p:sp>
      <p:pic>
        <p:nvPicPr>
          <p:cNvPr id="109" name="Google Shape;10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17725"/>
            <a:ext cx="6958024" cy="3947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