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56" r:id="rId2"/>
  </p:sldMasterIdLst>
  <p:notesMasterIdLst>
    <p:notesMasterId r:id="rId22"/>
  </p:notesMasterIdLst>
  <p:sldIdLst>
    <p:sldId id="256" r:id="rId3"/>
    <p:sldId id="486" r:id="rId4"/>
    <p:sldId id="313" r:id="rId5"/>
    <p:sldId id="263" r:id="rId6"/>
    <p:sldId id="306" r:id="rId7"/>
    <p:sldId id="311" r:id="rId8"/>
    <p:sldId id="292" r:id="rId9"/>
    <p:sldId id="465" r:id="rId10"/>
    <p:sldId id="298" r:id="rId11"/>
    <p:sldId id="454" r:id="rId12"/>
    <p:sldId id="466" r:id="rId13"/>
    <p:sldId id="334" r:id="rId14"/>
    <p:sldId id="468" r:id="rId15"/>
    <p:sldId id="472" r:id="rId16"/>
    <p:sldId id="470" r:id="rId17"/>
    <p:sldId id="460" r:id="rId18"/>
    <p:sldId id="274" r:id="rId19"/>
    <p:sldId id="441" r:id="rId20"/>
    <p:sldId id="487" r:id="rId21"/>
  </p:sldIdLst>
  <p:sldSz cx="12192000" cy="6858000"/>
  <p:notesSz cx="7559675" cy="106918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4877E08-4E38-6660-F513-3283913997E7}" name="Hoefele" initials="H" userId="Hoefele" providerId="None"/>
  <p188:author id="{33427A67-C4A6-5AD3-D8BF-1210231EF7B2}" name="P. Hoefele" initials="PH" userId="985bf97655b035be" providerId="Windows Live"/>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Hoefele" initials="H" lastIdx="2" clrIdx="0">
    <p:extLst>
      <p:ext uri="{19B8F6BF-5375-455C-9EA6-DF929625EA0E}">
        <p15:presenceInfo xmlns:p15="http://schemas.microsoft.com/office/powerpoint/2012/main" userId="Hoefele"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7397BCE-1551-484D-8326-93174ED5B4D8}" v="192" dt="2026-09-22T12:03:54.51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8" d="100"/>
          <a:sy n="78" d="100"/>
        </p:scale>
        <p:origin x="850" y="7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theme" Target="theme/theme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commentAuthors" Target="commentAuthors.xml"/><Relationship Id="rId28" Type="http://schemas.microsoft.com/office/2016/11/relationships/changesInfo" Target="changesInfos/changesInfo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notesMaster" Target="notesMasters/notesMaster1.xml"/><Relationship Id="rId27" Type="http://schemas.openxmlformats.org/officeDocument/2006/relationships/tableStyles" Target="tableStyles.xml"/><Relationship Id="rId30" Type="http://schemas.microsoft.com/office/2018/10/relationships/authors" Targe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 Hoefele" userId="985bf97655b035be" providerId="LiveId" clId="{91E9E80E-31F7-45EC-BD1F-E58B1E8673BC}"/>
    <pc:docChg chg="undo custSel addSld delSld modSld sldOrd">
      <pc:chgData name="P. Hoefele" userId="985bf97655b035be" providerId="LiveId" clId="{91E9E80E-31F7-45EC-BD1F-E58B1E8673BC}" dt="2026-09-22T12:04:12.250" v="990" actId="478"/>
      <pc:docMkLst>
        <pc:docMk/>
      </pc:docMkLst>
      <pc:sldChg chg="modSp mod">
        <pc:chgData name="P. Hoefele" userId="985bf97655b035be" providerId="LiveId" clId="{91E9E80E-31F7-45EC-BD1F-E58B1E8673BC}" dt="2026-09-21T09:42:24.435" v="125" actId="14100"/>
        <pc:sldMkLst>
          <pc:docMk/>
          <pc:sldMk cId="0" sldId="256"/>
        </pc:sldMkLst>
        <pc:spChg chg="mod">
          <ac:chgData name="P. Hoefele" userId="985bf97655b035be" providerId="LiveId" clId="{91E9E80E-31F7-45EC-BD1F-E58B1E8673BC}" dt="2026-09-21T09:41:14.425" v="40" actId="20577"/>
          <ac:spMkLst>
            <pc:docMk/>
            <pc:sldMk cId="0" sldId="256"/>
            <ac:spMk id="4" creationId="{1C276985-FDC0-6C1F-AD22-97C6D7DEF67E}"/>
          </ac:spMkLst>
        </pc:spChg>
        <pc:spChg chg="mod">
          <ac:chgData name="P. Hoefele" userId="985bf97655b035be" providerId="LiveId" clId="{91E9E80E-31F7-45EC-BD1F-E58B1E8673BC}" dt="2026-09-21T09:42:24.435" v="125" actId="14100"/>
          <ac:spMkLst>
            <pc:docMk/>
            <pc:sldMk cId="0" sldId="256"/>
            <ac:spMk id="181" creationId="{00000000-0000-0000-0000-000000000000}"/>
          </ac:spMkLst>
        </pc:spChg>
      </pc:sldChg>
      <pc:sldChg chg="modSp mod">
        <pc:chgData name="P. Hoefele" userId="985bf97655b035be" providerId="LiveId" clId="{91E9E80E-31F7-45EC-BD1F-E58B1E8673BC}" dt="2026-09-22T08:32:57.312" v="371" actId="20577"/>
        <pc:sldMkLst>
          <pc:docMk/>
          <pc:sldMk cId="4000104282" sldId="263"/>
        </pc:sldMkLst>
        <pc:spChg chg="mod">
          <ac:chgData name="P. Hoefele" userId="985bf97655b035be" providerId="LiveId" clId="{91E9E80E-31F7-45EC-BD1F-E58B1E8673BC}" dt="2026-09-22T08:32:57.312" v="371" actId="20577"/>
          <ac:spMkLst>
            <pc:docMk/>
            <pc:sldMk cId="4000104282" sldId="263"/>
            <ac:spMk id="7" creationId="{1106A4DA-CFC0-7CF7-604D-53DB016A92FC}"/>
          </ac:spMkLst>
        </pc:spChg>
      </pc:sldChg>
      <pc:sldChg chg="del">
        <pc:chgData name="P. Hoefele" userId="985bf97655b035be" providerId="LiveId" clId="{91E9E80E-31F7-45EC-BD1F-E58B1E8673BC}" dt="2026-09-22T08:20:46.220" v="357" actId="2696"/>
        <pc:sldMkLst>
          <pc:docMk/>
          <pc:sldMk cId="0" sldId="270"/>
        </pc:sldMkLst>
      </pc:sldChg>
      <pc:sldChg chg="add del">
        <pc:chgData name="P. Hoefele" userId="985bf97655b035be" providerId="LiveId" clId="{91E9E80E-31F7-45EC-BD1F-E58B1E8673BC}" dt="2026-09-22T08:22:23.517" v="363" actId="47"/>
        <pc:sldMkLst>
          <pc:docMk/>
          <pc:sldMk cId="2349514248" sldId="270"/>
        </pc:sldMkLst>
      </pc:sldChg>
      <pc:sldChg chg="del">
        <pc:chgData name="P. Hoefele" userId="985bf97655b035be" providerId="LiveId" clId="{91E9E80E-31F7-45EC-BD1F-E58B1E8673BC}" dt="2026-09-22T08:20:46.220" v="357" actId="2696"/>
        <pc:sldMkLst>
          <pc:docMk/>
          <pc:sldMk cId="0" sldId="272"/>
        </pc:sldMkLst>
      </pc:sldChg>
      <pc:sldChg chg="add del">
        <pc:chgData name="P. Hoefele" userId="985bf97655b035be" providerId="LiveId" clId="{91E9E80E-31F7-45EC-BD1F-E58B1E8673BC}" dt="2026-09-22T08:22:28.115" v="364" actId="47"/>
        <pc:sldMkLst>
          <pc:docMk/>
          <pc:sldMk cId="2490460816" sldId="272"/>
        </pc:sldMkLst>
      </pc:sldChg>
      <pc:sldChg chg="del">
        <pc:chgData name="P. Hoefele" userId="985bf97655b035be" providerId="LiveId" clId="{91E9E80E-31F7-45EC-BD1F-E58B1E8673BC}" dt="2026-09-22T08:20:46.220" v="357" actId="2696"/>
        <pc:sldMkLst>
          <pc:docMk/>
          <pc:sldMk cId="0" sldId="274"/>
        </pc:sldMkLst>
      </pc:sldChg>
      <pc:sldChg chg="addSp delSp modSp add mod">
        <pc:chgData name="P. Hoefele" userId="985bf97655b035be" providerId="LiveId" clId="{91E9E80E-31F7-45EC-BD1F-E58B1E8673BC}" dt="2026-09-22T12:04:12.250" v="990" actId="478"/>
        <pc:sldMkLst>
          <pc:docMk/>
          <pc:sldMk cId="89235045" sldId="274"/>
        </pc:sldMkLst>
        <pc:spChg chg="add mod">
          <ac:chgData name="P. Hoefele" userId="985bf97655b035be" providerId="LiveId" clId="{91E9E80E-31F7-45EC-BD1F-E58B1E8673BC}" dt="2026-09-22T12:04:05.004" v="989" actId="255"/>
          <ac:spMkLst>
            <pc:docMk/>
            <pc:sldMk cId="89235045" sldId="274"/>
            <ac:spMk id="2" creationId="{9ADBAF07-8C17-4CB4-6008-D01A27C8F931}"/>
          </ac:spMkLst>
        </pc:spChg>
        <pc:spChg chg="del">
          <ac:chgData name="P. Hoefele" userId="985bf97655b035be" providerId="LiveId" clId="{91E9E80E-31F7-45EC-BD1F-E58B1E8673BC}" dt="2026-09-22T08:49:24.193" v="879" actId="478"/>
          <ac:spMkLst>
            <pc:docMk/>
            <pc:sldMk cId="89235045" sldId="274"/>
            <ac:spMk id="3" creationId="{5C36E9A5-30B7-9710-A0DC-F54226C1740F}"/>
          </ac:spMkLst>
        </pc:spChg>
        <pc:spChg chg="add del mod">
          <ac:chgData name="P. Hoefele" userId="985bf97655b035be" providerId="LiveId" clId="{91E9E80E-31F7-45EC-BD1F-E58B1E8673BC}" dt="2026-09-22T12:04:12.250" v="990" actId="478"/>
          <ac:spMkLst>
            <pc:docMk/>
            <pc:sldMk cId="89235045" sldId="274"/>
            <ac:spMk id="3" creationId="{9F74344C-4D5F-0C4E-538B-11428E41CA98}"/>
          </ac:spMkLst>
        </pc:spChg>
        <pc:spChg chg="add del mod">
          <ac:chgData name="P. Hoefele" userId="985bf97655b035be" providerId="LiveId" clId="{91E9E80E-31F7-45EC-BD1F-E58B1E8673BC}" dt="2026-09-22T08:49:27.624" v="881" actId="478"/>
          <ac:spMkLst>
            <pc:docMk/>
            <pc:sldMk cId="89235045" sldId="274"/>
            <ac:spMk id="4" creationId="{536A9ED6-D47B-62E9-9EA1-4A78B05FD052}"/>
          </ac:spMkLst>
        </pc:spChg>
        <pc:spChg chg="add mod">
          <ac:chgData name="P. Hoefele" userId="985bf97655b035be" providerId="LiveId" clId="{91E9E80E-31F7-45EC-BD1F-E58B1E8673BC}" dt="2026-09-22T12:04:05.004" v="989" actId="255"/>
          <ac:spMkLst>
            <pc:docMk/>
            <pc:sldMk cId="89235045" sldId="274"/>
            <ac:spMk id="4" creationId="{7032FD56-006F-9FF2-B0C7-191C42DFD663}"/>
          </ac:spMkLst>
        </pc:spChg>
        <pc:spChg chg="add">
          <ac:chgData name="P. Hoefele" userId="985bf97655b035be" providerId="LiveId" clId="{91E9E80E-31F7-45EC-BD1F-E58B1E8673BC}" dt="2026-09-22T08:49:28.941" v="882" actId="22"/>
          <ac:spMkLst>
            <pc:docMk/>
            <pc:sldMk cId="89235045" sldId="274"/>
            <ac:spMk id="6" creationId="{A51DD7D1-C4A4-1DB1-A40F-AE11F100FFD4}"/>
          </ac:spMkLst>
        </pc:spChg>
        <pc:spChg chg="del">
          <ac:chgData name="P. Hoefele" userId="985bf97655b035be" providerId="LiveId" clId="{91E9E80E-31F7-45EC-BD1F-E58B1E8673BC}" dt="2026-09-22T08:49:26.387" v="880" actId="478"/>
          <ac:spMkLst>
            <pc:docMk/>
            <pc:sldMk cId="89235045" sldId="274"/>
            <ac:spMk id="455" creationId="{00000000-0000-0000-0000-000000000000}"/>
          </ac:spMkLst>
        </pc:spChg>
      </pc:sldChg>
      <pc:sldChg chg="modSp mod">
        <pc:chgData name="P. Hoefele" userId="985bf97655b035be" providerId="LiveId" clId="{91E9E80E-31F7-45EC-BD1F-E58B1E8673BC}" dt="2026-09-22T08:36:09.601" v="478" actId="20577"/>
        <pc:sldMkLst>
          <pc:docMk/>
          <pc:sldMk cId="2162117904" sldId="292"/>
        </pc:sldMkLst>
        <pc:spChg chg="mod">
          <ac:chgData name="P. Hoefele" userId="985bf97655b035be" providerId="LiveId" clId="{91E9E80E-31F7-45EC-BD1F-E58B1E8673BC}" dt="2026-09-22T08:36:09.601" v="478" actId="20577"/>
          <ac:spMkLst>
            <pc:docMk/>
            <pc:sldMk cId="2162117904" sldId="292"/>
            <ac:spMk id="7" creationId="{8324D680-89A7-7EA5-97B7-6BD0C0E09C2D}"/>
          </ac:spMkLst>
        </pc:spChg>
      </pc:sldChg>
      <pc:sldChg chg="addSp delSp modSp mod">
        <pc:chgData name="P. Hoefele" userId="985bf97655b035be" providerId="LiveId" clId="{91E9E80E-31F7-45EC-BD1F-E58B1E8673BC}" dt="2026-09-22T08:40:44.777" v="617" actId="20577"/>
        <pc:sldMkLst>
          <pc:docMk/>
          <pc:sldMk cId="3228900001" sldId="298"/>
        </pc:sldMkLst>
        <pc:spChg chg="del">
          <ac:chgData name="P. Hoefele" userId="985bf97655b035be" providerId="LiveId" clId="{91E9E80E-31F7-45EC-BD1F-E58B1E8673BC}" dt="2026-09-22T08:38:51.901" v="551" actId="478"/>
          <ac:spMkLst>
            <pc:docMk/>
            <pc:sldMk cId="3228900001" sldId="298"/>
            <ac:spMk id="7" creationId="{1106A4DA-CFC0-7CF7-604D-53DB016A92FC}"/>
          </ac:spMkLst>
        </pc:spChg>
        <pc:spChg chg="mod">
          <ac:chgData name="P. Hoefele" userId="985bf97655b035be" providerId="LiveId" clId="{91E9E80E-31F7-45EC-BD1F-E58B1E8673BC}" dt="2026-09-22T08:40:44.777" v="617" actId="20577"/>
          <ac:spMkLst>
            <pc:docMk/>
            <pc:sldMk cId="3228900001" sldId="298"/>
            <ac:spMk id="19" creationId="{6EAD6E53-3EB7-2D86-84D0-0D609D3C8B03}"/>
          </ac:spMkLst>
        </pc:spChg>
        <pc:spChg chg="add del mod">
          <ac:chgData name="P. Hoefele" userId="985bf97655b035be" providerId="LiveId" clId="{91E9E80E-31F7-45EC-BD1F-E58B1E8673BC}" dt="2026-09-22T08:38:55.811" v="552" actId="478"/>
          <ac:spMkLst>
            <pc:docMk/>
            <pc:sldMk cId="3228900001" sldId="298"/>
            <ac:spMk id="24" creationId="{868596C6-56BB-D825-EC0D-52E2EC21A613}"/>
          </ac:spMkLst>
        </pc:spChg>
        <pc:spChg chg="add mod">
          <ac:chgData name="P. Hoefele" userId="985bf97655b035be" providerId="LiveId" clId="{91E9E80E-31F7-45EC-BD1F-E58B1E8673BC}" dt="2026-09-22T08:40:37.353" v="601" actId="1076"/>
          <ac:spMkLst>
            <pc:docMk/>
            <pc:sldMk cId="3228900001" sldId="298"/>
            <ac:spMk id="26" creationId="{B0C0B585-CEE4-D83A-45F4-E9FF891B3844}"/>
          </ac:spMkLst>
        </pc:spChg>
        <pc:picChg chg="mod">
          <ac:chgData name="P. Hoefele" userId="985bf97655b035be" providerId="LiveId" clId="{91E9E80E-31F7-45EC-BD1F-E58B1E8673BC}" dt="2026-09-22T08:38:44.522" v="550" actId="1076"/>
          <ac:picMkLst>
            <pc:docMk/>
            <pc:sldMk cId="3228900001" sldId="298"/>
            <ac:picMk id="2" creationId="{BC9FE23C-DFD0-4D09-DC63-A678FEBD2193}"/>
          </ac:picMkLst>
        </pc:picChg>
      </pc:sldChg>
      <pc:sldChg chg="del">
        <pc:chgData name="P. Hoefele" userId="985bf97655b035be" providerId="LiveId" clId="{91E9E80E-31F7-45EC-BD1F-E58B1E8673BC}" dt="2026-09-22T08:21:31.996" v="362" actId="47"/>
        <pc:sldMkLst>
          <pc:docMk/>
          <pc:sldMk cId="609368167" sldId="302"/>
        </pc:sldMkLst>
      </pc:sldChg>
      <pc:sldChg chg="modSp mod">
        <pc:chgData name="P. Hoefele" userId="985bf97655b035be" providerId="LiveId" clId="{91E9E80E-31F7-45EC-BD1F-E58B1E8673BC}" dt="2026-09-22T08:33:06.234" v="378" actId="20577"/>
        <pc:sldMkLst>
          <pc:docMk/>
          <pc:sldMk cId="27536385" sldId="306"/>
        </pc:sldMkLst>
        <pc:spChg chg="mod">
          <ac:chgData name="P. Hoefele" userId="985bf97655b035be" providerId="LiveId" clId="{91E9E80E-31F7-45EC-BD1F-E58B1E8673BC}" dt="2026-09-22T08:33:06.234" v="378" actId="20577"/>
          <ac:spMkLst>
            <pc:docMk/>
            <pc:sldMk cId="27536385" sldId="306"/>
            <ac:spMk id="7" creationId="{1106A4DA-CFC0-7CF7-604D-53DB016A92FC}"/>
          </ac:spMkLst>
        </pc:spChg>
      </pc:sldChg>
      <pc:sldChg chg="modSp mod">
        <pc:chgData name="P. Hoefele" userId="985bf97655b035be" providerId="LiveId" clId="{91E9E80E-31F7-45EC-BD1F-E58B1E8673BC}" dt="2026-09-22T08:33:45.605" v="387" actId="20577"/>
        <pc:sldMkLst>
          <pc:docMk/>
          <pc:sldMk cId="1619076787" sldId="311"/>
        </pc:sldMkLst>
        <pc:spChg chg="mod">
          <ac:chgData name="P. Hoefele" userId="985bf97655b035be" providerId="LiveId" clId="{91E9E80E-31F7-45EC-BD1F-E58B1E8673BC}" dt="2026-09-22T08:33:45.605" v="387" actId="20577"/>
          <ac:spMkLst>
            <pc:docMk/>
            <pc:sldMk cId="1619076787" sldId="311"/>
            <ac:spMk id="7" creationId="{1106A4DA-CFC0-7CF7-604D-53DB016A92FC}"/>
          </ac:spMkLst>
        </pc:spChg>
        <pc:spChg chg="mod">
          <ac:chgData name="P. Hoefele" userId="985bf97655b035be" providerId="LiveId" clId="{91E9E80E-31F7-45EC-BD1F-E58B1E8673BC}" dt="2026-09-22T08:12:26.645" v="349" actId="20577"/>
          <ac:spMkLst>
            <pc:docMk/>
            <pc:sldMk cId="1619076787" sldId="311"/>
            <ac:spMk id="10" creationId="{93A5F044-AB18-E7CE-21A5-E736C672264C}"/>
          </ac:spMkLst>
        </pc:spChg>
      </pc:sldChg>
      <pc:sldChg chg="modSp mod ord">
        <pc:chgData name="P. Hoefele" userId="985bf97655b035be" providerId="LiveId" clId="{91E9E80E-31F7-45EC-BD1F-E58B1E8673BC}" dt="2026-09-22T08:52:35.784" v="974" actId="1076"/>
        <pc:sldMkLst>
          <pc:docMk/>
          <pc:sldMk cId="2928962570" sldId="313"/>
        </pc:sldMkLst>
        <pc:spChg chg="mod">
          <ac:chgData name="P. Hoefele" userId="985bf97655b035be" providerId="LiveId" clId="{91E9E80E-31F7-45EC-BD1F-E58B1E8673BC}" dt="2026-09-22T08:42:04.590" v="653" actId="207"/>
          <ac:spMkLst>
            <pc:docMk/>
            <pc:sldMk cId="2928962570" sldId="313"/>
            <ac:spMk id="7" creationId="{4BD04E0E-8371-91C2-02AB-5385E56C6A91}"/>
          </ac:spMkLst>
        </pc:spChg>
        <pc:spChg chg="mod">
          <ac:chgData name="P. Hoefele" userId="985bf97655b035be" providerId="LiveId" clId="{91E9E80E-31F7-45EC-BD1F-E58B1E8673BC}" dt="2026-09-22T08:52:35.784" v="974" actId="1076"/>
          <ac:spMkLst>
            <pc:docMk/>
            <pc:sldMk cId="2928962570" sldId="313"/>
            <ac:spMk id="8" creationId="{A8C5FA4F-333B-0921-4B93-573AB2EA8495}"/>
          </ac:spMkLst>
        </pc:spChg>
      </pc:sldChg>
      <pc:sldChg chg="del">
        <pc:chgData name="P. Hoefele" userId="985bf97655b035be" providerId="LiveId" clId="{91E9E80E-31F7-45EC-BD1F-E58B1E8673BC}" dt="2026-09-22T08:21:16.508" v="361" actId="47"/>
        <pc:sldMkLst>
          <pc:docMk/>
          <pc:sldMk cId="2094822311" sldId="314"/>
        </pc:sldMkLst>
      </pc:sldChg>
      <pc:sldChg chg="del">
        <pc:chgData name="P. Hoefele" userId="985bf97655b035be" providerId="LiveId" clId="{91E9E80E-31F7-45EC-BD1F-E58B1E8673BC}" dt="2026-09-22T08:16:30.507" v="351" actId="47"/>
        <pc:sldMkLst>
          <pc:docMk/>
          <pc:sldMk cId="3567227099" sldId="315"/>
        </pc:sldMkLst>
      </pc:sldChg>
      <pc:sldChg chg="modSp mod">
        <pc:chgData name="P. Hoefele" userId="985bf97655b035be" providerId="LiveId" clId="{91E9E80E-31F7-45EC-BD1F-E58B1E8673BC}" dt="2026-09-22T08:53:12.963" v="983" actId="20577"/>
        <pc:sldMkLst>
          <pc:docMk/>
          <pc:sldMk cId="957298502" sldId="334"/>
        </pc:sldMkLst>
        <pc:spChg chg="mod">
          <ac:chgData name="P. Hoefele" userId="985bf97655b035be" providerId="LiveId" clId="{91E9E80E-31F7-45EC-BD1F-E58B1E8673BC}" dt="2026-09-22T08:44:27.430" v="682" actId="20577"/>
          <ac:spMkLst>
            <pc:docMk/>
            <pc:sldMk cId="957298502" sldId="334"/>
            <ac:spMk id="6" creationId="{84FAADB8-E59F-4642-97DD-59E692E09578}"/>
          </ac:spMkLst>
        </pc:spChg>
        <pc:spChg chg="mod">
          <ac:chgData name="P. Hoefele" userId="985bf97655b035be" providerId="LiveId" clId="{91E9E80E-31F7-45EC-BD1F-E58B1E8673BC}" dt="2026-09-22T08:53:12.963" v="983" actId="20577"/>
          <ac:spMkLst>
            <pc:docMk/>
            <pc:sldMk cId="957298502" sldId="334"/>
            <ac:spMk id="10" creationId="{6EAD6E53-3EB7-2D86-84D0-0D609D3C8B03}"/>
          </ac:spMkLst>
        </pc:spChg>
      </pc:sldChg>
      <pc:sldChg chg="addSp delSp modSp mod">
        <pc:chgData name="P. Hoefele" userId="985bf97655b035be" providerId="LiveId" clId="{91E9E80E-31F7-45EC-BD1F-E58B1E8673BC}" dt="2026-09-22T08:01:59.212" v="192" actId="255"/>
        <pc:sldMkLst>
          <pc:docMk/>
          <pc:sldMk cId="3223794582" sldId="441"/>
        </pc:sldMkLst>
        <pc:spChg chg="del">
          <ac:chgData name="P. Hoefele" userId="985bf97655b035be" providerId="LiveId" clId="{91E9E80E-31F7-45EC-BD1F-E58B1E8673BC}" dt="2026-09-22T07:56:38.489" v="174" actId="478"/>
          <ac:spMkLst>
            <pc:docMk/>
            <pc:sldMk cId="3223794582" sldId="441"/>
            <ac:spMk id="2" creationId="{35B57A84-18F1-44DC-54D2-5C9D548F5515}"/>
          </ac:spMkLst>
        </pc:spChg>
        <pc:spChg chg="add mod">
          <ac:chgData name="P. Hoefele" userId="985bf97655b035be" providerId="LiveId" clId="{91E9E80E-31F7-45EC-BD1F-E58B1E8673BC}" dt="2026-09-22T08:01:59.212" v="192" actId="255"/>
          <ac:spMkLst>
            <pc:docMk/>
            <pc:sldMk cId="3223794582" sldId="441"/>
            <ac:spMk id="11" creationId="{EFDBB05C-6A48-581D-D610-0CFE923DE160}"/>
          </ac:spMkLst>
        </pc:spChg>
        <pc:spChg chg="add mod">
          <ac:chgData name="P. Hoefele" userId="985bf97655b035be" providerId="LiveId" clId="{91E9E80E-31F7-45EC-BD1F-E58B1E8673BC}" dt="2026-09-22T08:01:54.526" v="191" actId="1076"/>
          <ac:spMkLst>
            <pc:docMk/>
            <pc:sldMk cId="3223794582" sldId="441"/>
            <ac:spMk id="13" creationId="{6045C8E4-1333-1661-1C70-70281E620D72}"/>
          </ac:spMkLst>
        </pc:spChg>
        <pc:spChg chg="del mod">
          <ac:chgData name="P. Hoefele" userId="985bf97655b035be" providerId="LiveId" clId="{91E9E80E-31F7-45EC-BD1F-E58B1E8673BC}" dt="2026-09-22T07:56:36.027" v="173" actId="478"/>
          <ac:spMkLst>
            <pc:docMk/>
            <pc:sldMk cId="3223794582" sldId="441"/>
            <ac:spMk id="182" creationId="{383E7E1F-DE80-DEE7-473D-2F38376BDB0E}"/>
          </ac:spMkLst>
        </pc:spChg>
        <pc:spChg chg="del mod">
          <ac:chgData name="P. Hoefele" userId="985bf97655b035be" providerId="LiveId" clId="{91E9E80E-31F7-45EC-BD1F-E58B1E8673BC}" dt="2026-09-22T07:56:33.267" v="172" actId="478"/>
          <ac:spMkLst>
            <pc:docMk/>
            <pc:sldMk cId="3223794582" sldId="441"/>
            <ac:spMk id="183" creationId="{273C9E27-68F9-0783-6781-955EA20CE762}"/>
          </ac:spMkLst>
        </pc:spChg>
        <pc:picChg chg="add mod">
          <ac:chgData name="P. Hoefele" userId="985bf97655b035be" providerId="LiveId" clId="{91E9E80E-31F7-45EC-BD1F-E58B1E8673BC}" dt="2026-09-22T08:01:18.872" v="186" actId="14100"/>
          <ac:picMkLst>
            <pc:docMk/>
            <pc:sldMk cId="3223794582" sldId="441"/>
            <ac:picMk id="4" creationId="{6CE1C8FF-CCAB-0DA0-D53D-BA712AB82F31}"/>
          </ac:picMkLst>
        </pc:picChg>
        <pc:picChg chg="add mod">
          <ac:chgData name="P. Hoefele" userId="985bf97655b035be" providerId="LiveId" clId="{91E9E80E-31F7-45EC-BD1F-E58B1E8673BC}" dt="2026-09-22T08:01:08.327" v="183" actId="14100"/>
          <ac:picMkLst>
            <pc:docMk/>
            <pc:sldMk cId="3223794582" sldId="441"/>
            <ac:picMk id="9" creationId="{B63A94A1-3BFB-C60C-EBEC-E35216D5F5D5}"/>
          </ac:picMkLst>
        </pc:picChg>
      </pc:sldChg>
      <pc:sldChg chg="del">
        <pc:chgData name="P. Hoefele" userId="985bf97655b035be" providerId="LiveId" clId="{91E9E80E-31F7-45EC-BD1F-E58B1E8673BC}" dt="2026-09-22T08:16:30.507" v="351" actId="47"/>
        <pc:sldMkLst>
          <pc:docMk/>
          <pc:sldMk cId="4025187868" sldId="448"/>
        </pc:sldMkLst>
      </pc:sldChg>
      <pc:sldChg chg="del">
        <pc:chgData name="P. Hoefele" userId="985bf97655b035be" providerId="LiveId" clId="{91E9E80E-31F7-45EC-BD1F-E58B1E8673BC}" dt="2026-09-22T08:17:02.077" v="352" actId="47"/>
        <pc:sldMkLst>
          <pc:docMk/>
          <pc:sldMk cId="992364210" sldId="449"/>
        </pc:sldMkLst>
      </pc:sldChg>
      <pc:sldChg chg="del">
        <pc:chgData name="P. Hoefele" userId="985bf97655b035be" providerId="LiveId" clId="{91E9E80E-31F7-45EC-BD1F-E58B1E8673BC}" dt="2026-09-22T08:16:30.507" v="351" actId="47"/>
        <pc:sldMkLst>
          <pc:docMk/>
          <pc:sldMk cId="1183172205" sldId="451"/>
        </pc:sldMkLst>
      </pc:sldChg>
      <pc:sldChg chg="del">
        <pc:chgData name="P. Hoefele" userId="985bf97655b035be" providerId="LiveId" clId="{91E9E80E-31F7-45EC-BD1F-E58B1E8673BC}" dt="2026-09-22T08:17:02.077" v="352" actId="47"/>
        <pc:sldMkLst>
          <pc:docMk/>
          <pc:sldMk cId="2552718717" sldId="452"/>
        </pc:sldMkLst>
      </pc:sldChg>
      <pc:sldChg chg="modSp mod">
        <pc:chgData name="P. Hoefele" userId="985bf97655b035be" providerId="LiveId" clId="{91E9E80E-31F7-45EC-BD1F-E58B1E8673BC}" dt="2026-09-22T08:53:06.311" v="981" actId="20577"/>
        <pc:sldMkLst>
          <pc:docMk/>
          <pc:sldMk cId="1613185820" sldId="454"/>
        </pc:sldMkLst>
        <pc:spChg chg="mod">
          <ac:chgData name="P. Hoefele" userId="985bf97655b035be" providerId="LiveId" clId="{91E9E80E-31F7-45EC-BD1F-E58B1E8673BC}" dt="2026-09-22T08:39:58.132" v="581" actId="20577"/>
          <ac:spMkLst>
            <pc:docMk/>
            <pc:sldMk cId="1613185820" sldId="454"/>
            <ac:spMk id="7" creationId="{8324D680-89A7-7EA5-97B7-6BD0C0E09C2D}"/>
          </ac:spMkLst>
        </pc:spChg>
        <pc:spChg chg="mod">
          <ac:chgData name="P. Hoefele" userId="985bf97655b035be" providerId="LiveId" clId="{91E9E80E-31F7-45EC-BD1F-E58B1E8673BC}" dt="2026-09-22T08:53:06.311" v="981" actId="20577"/>
          <ac:spMkLst>
            <pc:docMk/>
            <pc:sldMk cId="1613185820" sldId="454"/>
            <ac:spMk id="16" creationId="{6EAD6E53-3EB7-2D86-84D0-0D609D3C8B03}"/>
          </ac:spMkLst>
        </pc:spChg>
      </pc:sldChg>
      <pc:sldChg chg="del">
        <pc:chgData name="P. Hoefele" userId="985bf97655b035be" providerId="LiveId" clId="{91E9E80E-31F7-45EC-BD1F-E58B1E8673BC}" dt="2026-09-22T08:21:11.326" v="360" actId="47"/>
        <pc:sldMkLst>
          <pc:docMk/>
          <pc:sldMk cId="694857312" sldId="457"/>
        </pc:sldMkLst>
      </pc:sldChg>
      <pc:sldChg chg="del">
        <pc:chgData name="P. Hoefele" userId="985bf97655b035be" providerId="LiveId" clId="{91E9E80E-31F7-45EC-BD1F-E58B1E8673BC}" dt="2026-09-22T08:16:30.507" v="351" actId="47"/>
        <pc:sldMkLst>
          <pc:docMk/>
          <pc:sldMk cId="961081341" sldId="458"/>
        </pc:sldMkLst>
      </pc:sldChg>
      <pc:sldChg chg="del">
        <pc:chgData name="P. Hoefele" userId="985bf97655b035be" providerId="LiveId" clId="{91E9E80E-31F7-45EC-BD1F-E58B1E8673BC}" dt="2026-09-22T08:16:30.507" v="351" actId="47"/>
        <pc:sldMkLst>
          <pc:docMk/>
          <pc:sldMk cId="3230467499" sldId="459"/>
        </pc:sldMkLst>
      </pc:sldChg>
      <pc:sldChg chg="addSp delSp modSp add mod">
        <pc:chgData name="P. Hoefele" userId="985bf97655b035be" providerId="LiveId" clId="{91E9E80E-31F7-45EC-BD1F-E58B1E8673BC}" dt="2026-09-22T08:53:35.609" v="986" actId="478"/>
        <pc:sldMkLst>
          <pc:docMk/>
          <pc:sldMk cId="1796553556" sldId="460"/>
        </pc:sldMkLst>
        <pc:spChg chg="del">
          <ac:chgData name="P. Hoefele" userId="985bf97655b035be" providerId="LiveId" clId="{91E9E80E-31F7-45EC-BD1F-E58B1E8673BC}" dt="2026-09-22T08:48:53.457" v="845" actId="478"/>
          <ac:spMkLst>
            <pc:docMk/>
            <pc:sldMk cId="1796553556" sldId="460"/>
            <ac:spMk id="7" creationId="{EAB59F65-9A44-1A77-AB70-78BCEB3C7C12}"/>
          </ac:spMkLst>
        </pc:spChg>
        <pc:spChg chg="add del mod">
          <ac:chgData name="P. Hoefele" userId="985bf97655b035be" providerId="LiveId" clId="{91E9E80E-31F7-45EC-BD1F-E58B1E8673BC}" dt="2026-09-22T08:48:55.302" v="846" actId="478"/>
          <ac:spMkLst>
            <pc:docMk/>
            <pc:sldMk cId="1796553556" sldId="460"/>
            <ac:spMk id="9" creationId="{56D57545-D271-2BDD-BF25-DB0DA53EF689}"/>
          </ac:spMkLst>
        </pc:spChg>
        <pc:spChg chg="add mod">
          <ac:chgData name="P. Hoefele" userId="985bf97655b035be" providerId="LiveId" clId="{91E9E80E-31F7-45EC-BD1F-E58B1E8673BC}" dt="2026-09-22T08:49:18.925" v="878" actId="114"/>
          <ac:spMkLst>
            <pc:docMk/>
            <pc:sldMk cId="1796553556" sldId="460"/>
            <ac:spMk id="11" creationId="{35F0BF40-2133-714D-6E93-1E5C63D71CD2}"/>
          </ac:spMkLst>
        </pc:spChg>
        <pc:picChg chg="del">
          <ac:chgData name="P. Hoefele" userId="985bf97655b035be" providerId="LiveId" clId="{91E9E80E-31F7-45EC-BD1F-E58B1E8673BC}" dt="2026-09-22T08:53:34.992" v="985" actId="478"/>
          <ac:picMkLst>
            <pc:docMk/>
            <pc:sldMk cId="1796553556" sldId="460"/>
            <ac:picMk id="4" creationId="{6A41909D-6723-16C3-4B10-C4DAD516E6EB}"/>
          </ac:picMkLst>
        </pc:picChg>
        <pc:picChg chg="del">
          <ac:chgData name="P. Hoefele" userId="985bf97655b035be" providerId="LiveId" clId="{91E9E80E-31F7-45EC-BD1F-E58B1E8673BC}" dt="2026-09-22T08:53:35.609" v="986" actId="478"/>
          <ac:picMkLst>
            <pc:docMk/>
            <pc:sldMk cId="1796553556" sldId="460"/>
            <ac:picMk id="8" creationId="{62F27C9D-0ECC-5D57-759D-3B73BE099FEC}"/>
          </ac:picMkLst>
        </pc:picChg>
      </pc:sldChg>
      <pc:sldChg chg="add del">
        <pc:chgData name="P. Hoefele" userId="985bf97655b035be" providerId="LiveId" clId="{91E9E80E-31F7-45EC-BD1F-E58B1E8673BC}" dt="2026-09-22T08:20:46.220" v="357" actId="2696"/>
        <pc:sldMkLst>
          <pc:docMk/>
          <pc:sldMk cId="2955324167" sldId="460"/>
        </pc:sldMkLst>
      </pc:sldChg>
      <pc:sldChg chg="del">
        <pc:chgData name="P. Hoefele" userId="985bf97655b035be" providerId="LiveId" clId="{91E9E80E-31F7-45EC-BD1F-E58B1E8673BC}" dt="2026-09-22T08:12:43.045" v="350" actId="47"/>
        <pc:sldMkLst>
          <pc:docMk/>
          <pc:sldMk cId="1066240890" sldId="462"/>
        </pc:sldMkLst>
      </pc:sldChg>
      <pc:sldChg chg="modSp mod">
        <pc:chgData name="P. Hoefele" userId="985bf97655b035be" providerId="LiveId" clId="{91E9E80E-31F7-45EC-BD1F-E58B1E8673BC}" dt="2026-09-22T08:37:52.755" v="520" actId="113"/>
        <pc:sldMkLst>
          <pc:docMk/>
          <pc:sldMk cId="2858634275" sldId="465"/>
        </pc:sldMkLst>
        <pc:spChg chg="mod">
          <ac:chgData name="P. Hoefele" userId="985bf97655b035be" providerId="LiveId" clId="{91E9E80E-31F7-45EC-BD1F-E58B1E8673BC}" dt="2026-09-22T08:37:52.755" v="520" actId="113"/>
          <ac:spMkLst>
            <pc:docMk/>
            <pc:sldMk cId="2858634275" sldId="465"/>
            <ac:spMk id="182" creationId="{6EAD6E53-3EB7-2D86-84D0-0D609D3C8B03}"/>
          </ac:spMkLst>
        </pc:spChg>
        <pc:spChg chg="mod">
          <ac:chgData name="P. Hoefele" userId="985bf97655b035be" providerId="LiveId" clId="{91E9E80E-31F7-45EC-BD1F-E58B1E8673BC}" dt="2026-09-22T08:36:46.774" v="482" actId="20577"/>
          <ac:spMkLst>
            <pc:docMk/>
            <pc:sldMk cId="2858634275" sldId="465"/>
            <ac:spMk id="184" creationId="{16DC11A3-FC35-715D-B922-B03D84FDE1A2}"/>
          </ac:spMkLst>
        </pc:spChg>
      </pc:sldChg>
      <pc:sldChg chg="modSp mod">
        <pc:chgData name="P. Hoefele" userId="985bf97655b035be" providerId="LiveId" clId="{91E9E80E-31F7-45EC-BD1F-E58B1E8673BC}" dt="2026-09-22T08:42:26.646" v="664" actId="20577"/>
        <pc:sldMkLst>
          <pc:docMk/>
          <pc:sldMk cId="81784811" sldId="466"/>
        </pc:sldMkLst>
        <pc:spChg chg="mod">
          <ac:chgData name="P. Hoefele" userId="985bf97655b035be" providerId="LiveId" clId="{91E9E80E-31F7-45EC-BD1F-E58B1E8673BC}" dt="2026-09-22T08:42:26.646" v="664" actId="20577"/>
          <ac:spMkLst>
            <pc:docMk/>
            <pc:sldMk cId="81784811" sldId="466"/>
            <ac:spMk id="4" creationId="{DF822B2A-3777-7FF0-0C14-01800C93F17F}"/>
          </ac:spMkLst>
        </pc:spChg>
        <pc:spChg chg="mod">
          <ac:chgData name="P. Hoefele" userId="985bf97655b035be" providerId="LiveId" clId="{91E9E80E-31F7-45EC-BD1F-E58B1E8673BC}" dt="2026-09-22T08:42:19.087" v="658" actId="20577"/>
          <ac:spMkLst>
            <pc:docMk/>
            <pc:sldMk cId="81784811" sldId="466"/>
            <ac:spMk id="182" creationId="{6EAD6E53-3EB7-2D86-84D0-0D609D3C8B03}"/>
          </ac:spMkLst>
        </pc:spChg>
      </pc:sldChg>
      <pc:sldChg chg="del">
        <pc:chgData name="P. Hoefele" userId="985bf97655b035be" providerId="LiveId" clId="{91E9E80E-31F7-45EC-BD1F-E58B1E8673BC}" dt="2026-09-21T09:57:19.875" v="128" actId="47"/>
        <pc:sldMkLst>
          <pc:docMk/>
          <pc:sldMk cId="3121072682" sldId="467"/>
        </pc:sldMkLst>
      </pc:sldChg>
      <pc:sldChg chg="modSp mod">
        <pc:chgData name="P. Hoefele" userId="985bf97655b035be" providerId="LiveId" clId="{91E9E80E-31F7-45EC-BD1F-E58B1E8673BC}" dt="2026-09-22T08:53:16.332" v="984" actId="20577"/>
        <pc:sldMkLst>
          <pc:docMk/>
          <pc:sldMk cId="3425508033" sldId="468"/>
        </pc:sldMkLst>
        <pc:spChg chg="mod">
          <ac:chgData name="P. Hoefele" userId="985bf97655b035be" providerId="LiveId" clId="{91E9E80E-31F7-45EC-BD1F-E58B1E8673BC}" dt="2026-09-22T08:53:16.332" v="984" actId="20577"/>
          <ac:spMkLst>
            <pc:docMk/>
            <pc:sldMk cId="3425508033" sldId="468"/>
            <ac:spMk id="182" creationId="{6EAD6E53-3EB7-2D86-84D0-0D609D3C8B03}"/>
          </ac:spMkLst>
        </pc:spChg>
      </pc:sldChg>
      <pc:sldChg chg="del">
        <pc:chgData name="P. Hoefele" userId="985bf97655b035be" providerId="LiveId" clId="{91E9E80E-31F7-45EC-BD1F-E58B1E8673BC}" dt="2026-09-21T09:57:17.519" v="127" actId="47"/>
        <pc:sldMkLst>
          <pc:docMk/>
          <pc:sldMk cId="3082217362" sldId="469"/>
        </pc:sldMkLst>
      </pc:sldChg>
      <pc:sldChg chg="del">
        <pc:chgData name="P. Hoefele" userId="985bf97655b035be" providerId="LiveId" clId="{91E9E80E-31F7-45EC-BD1F-E58B1E8673BC}" dt="2026-09-22T08:20:46.220" v="357" actId="2696"/>
        <pc:sldMkLst>
          <pc:docMk/>
          <pc:sldMk cId="1654627789" sldId="470"/>
        </pc:sldMkLst>
      </pc:sldChg>
      <pc:sldChg chg="modSp add mod">
        <pc:chgData name="P. Hoefele" userId="985bf97655b035be" providerId="LiveId" clId="{91E9E80E-31F7-45EC-BD1F-E58B1E8673BC}" dt="2026-09-22T08:48:34.338" v="844" actId="1076"/>
        <pc:sldMkLst>
          <pc:docMk/>
          <pc:sldMk cId="3226972094" sldId="470"/>
        </pc:sldMkLst>
        <pc:spChg chg="mod">
          <ac:chgData name="P. Hoefele" userId="985bf97655b035be" providerId="LiveId" clId="{91E9E80E-31F7-45EC-BD1F-E58B1E8673BC}" dt="2026-09-22T08:48:34.338" v="844" actId="1076"/>
          <ac:spMkLst>
            <pc:docMk/>
            <pc:sldMk cId="3226972094" sldId="470"/>
            <ac:spMk id="8" creationId="{DF822B2A-3777-7FF0-0C14-01800C93F17F}"/>
          </ac:spMkLst>
        </pc:spChg>
        <pc:spChg chg="mod">
          <ac:chgData name="P. Hoefele" userId="985bf97655b035be" providerId="LiveId" clId="{91E9E80E-31F7-45EC-BD1F-E58B1E8673BC}" dt="2026-09-22T08:48:03.471" v="806" actId="20577"/>
          <ac:spMkLst>
            <pc:docMk/>
            <pc:sldMk cId="3226972094" sldId="470"/>
            <ac:spMk id="182" creationId="{A25361B9-580F-0E36-1122-D3EB0331C341}"/>
          </ac:spMkLst>
        </pc:spChg>
        <pc:spChg chg="mod">
          <ac:chgData name="P. Hoefele" userId="985bf97655b035be" providerId="LiveId" clId="{91E9E80E-31F7-45EC-BD1F-E58B1E8673BC}" dt="2026-09-22T08:48:31.144" v="843" actId="1076"/>
          <ac:spMkLst>
            <pc:docMk/>
            <pc:sldMk cId="3226972094" sldId="470"/>
            <ac:spMk id="184" creationId="{34F2B688-9B85-A295-27A4-53778A7E4A0B}"/>
          </ac:spMkLst>
        </pc:spChg>
      </pc:sldChg>
      <pc:sldChg chg="del">
        <pc:chgData name="P. Hoefele" userId="985bf97655b035be" providerId="LiveId" clId="{91E9E80E-31F7-45EC-BD1F-E58B1E8673BC}" dt="2026-09-21T09:57:21.957" v="129" actId="47"/>
        <pc:sldMkLst>
          <pc:docMk/>
          <pc:sldMk cId="4082822009" sldId="471"/>
        </pc:sldMkLst>
      </pc:sldChg>
      <pc:sldChg chg="modSp add mod">
        <pc:chgData name="P. Hoefele" userId="985bf97655b035be" providerId="LiveId" clId="{91E9E80E-31F7-45EC-BD1F-E58B1E8673BC}" dt="2026-09-22T08:46:29.771" v="749" actId="1076"/>
        <pc:sldMkLst>
          <pc:docMk/>
          <pc:sldMk cId="1809359000" sldId="472"/>
        </pc:sldMkLst>
        <pc:spChg chg="mod">
          <ac:chgData name="P. Hoefele" userId="985bf97655b035be" providerId="LiveId" clId="{91E9E80E-31F7-45EC-BD1F-E58B1E8673BC}" dt="2026-09-22T08:46:29.771" v="749" actId="1076"/>
          <ac:spMkLst>
            <pc:docMk/>
            <pc:sldMk cId="1809359000" sldId="472"/>
            <ac:spMk id="8" creationId="{9F9CB6F1-F0E2-66DF-0A56-1662DB537C7D}"/>
          </ac:spMkLst>
        </pc:spChg>
        <pc:spChg chg="mod">
          <ac:chgData name="P. Hoefele" userId="985bf97655b035be" providerId="LiveId" clId="{91E9E80E-31F7-45EC-BD1F-E58B1E8673BC}" dt="2026-09-22T08:46:27.826" v="748" actId="14100"/>
          <ac:spMkLst>
            <pc:docMk/>
            <pc:sldMk cId="1809359000" sldId="472"/>
            <ac:spMk id="182" creationId="{19475965-9F4C-7040-3984-862CE5D9A921}"/>
          </ac:spMkLst>
        </pc:spChg>
      </pc:sldChg>
      <pc:sldChg chg="del ord">
        <pc:chgData name="P. Hoefele" userId="985bf97655b035be" providerId="LiveId" clId="{91E9E80E-31F7-45EC-BD1F-E58B1E8673BC}" dt="2026-09-22T08:20:46.220" v="357" actId="2696"/>
        <pc:sldMkLst>
          <pc:docMk/>
          <pc:sldMk cId="4289334185" sldId="472"/>
        </pc:sldMkLst>
      </pc:sldChg>
      <pc:sldChg chg="del">
        <pc:chgData name="P. Hoefele" userId="985bf97655b035be" providerId="LiveId" clId="{91E9E80E-31F7-45EC-BD1F-E58B1E8673BC}" dt="2026-09-22T08:21:10.456" v="359" actId="47"/>
        <pc:sldMkLst>
          <pc:docMk/>
          <pc:sldMk cId="2877818262" sldId="474"/>
        </pc:sldMkLst>
      </pc:sldChg>
      <pc:sldChg chg="del">
        <pc:chgData name="P. Hoefele" userId="985bf97655b035be" providerId="LiveId" clId="{91E9E80E-31F7-45EC-BD1F-E58B1E8673BC}" dt="2026-09-22T08:16:30.507" v="351" actId="47"/>
        <pc:sldMkLst>
          <pc:docMk/>
          <pc:sldMk cId="3406349343" sldId="475"/>
        </pc:sldMkLst>
      </pc:sldChg>
      <pc:sldChg chg="del">
        <pc:chgData name="P. Hoefele" userId="985bf97655b035be" providerId="LiveId" clId="{91E9E80E-31F7-45EC-BD1F-E58B1E8673BC}" dt="2026-09-22T08:17:02.077" v="352" actId="47"/>
        <pc:sldMkLst>
          <pc:docMk/>
          <pc:sldMk cId="1409881405" sldId="476"/>
        </pc:sldMkLst>
      </pc:sldChg>
      <pc:sldChg chg="delSp modSp add del mod ord">
        <pc:chgData name="P. Hoefele" userId="985bf97655b035be" providerId="LiveId" clId="{91E9E80E-31F7-45EC-BD1F-E58B1E8673BC}" dt="2026-09-22T07:53:31.607" v="154" actId="20577"/>
        <pc:sldMkLst>
          <pc:docMk/>
          <pc:sldMk cId="105013255" sldId="486"/>
        </pc:sldMkLst>
        <pc:spChg chg="mod">
          <ac:chgData name="P. Hoefele" userId="985bf97655b035be" providerId="LiveId" clId="{91E9E80E-31F7-45EC-BD1F-E58B1E8673BC}" dt="2026-09-22T07:53:31.607" v="154" actId="20577"/>
          <ac:spMkLst>
            <pc:docMk/>
            <pc:sldMk cId="105013255" sldId="486"/>
            <ac:spMk id="2" creationId="{C4E514F8-D04A-E8D1-65D4-3B131BC41F95}"/>
          </ac:spMkLst>
        </pc:spChg>
        <pc:spChg chg="del">
          <ac:chgData name="P. Hoefele" userId="985bf97655b035be" providerId="LiveId" clId="{91E9E80E-31F7-45EC-BD1F-E58B1E8673BC}" dt="2026-09-22T07:53:02.877" v="136" actId="478"/>
          <ac:spMkLst>
            <pc:docMk/>
            <pc:sldMk cId="105013255" sldId="486"/>
            <ac:spMk id="3" creationId="{34943D88-135A-5C43-6D4E-665382EF1FCB}"/>
          </ac:spMkLst>
        </pc:spChg>
        <pc:spChg chg="mod">
          <ac:chgData name="P. Hoefele" userId="985bf97655b035be" providerId="LiveId" clId="{91E9E80E-31F7-45EC-BD1F-E58B1E8673BC}" dt="2026-09-22T07:52:34.737" v="131"/>
          <ac:spMkLst>
            <pc:docMk/>
            <pc:sldMk cId="105013255" sldId="486"/>
            <ac:spMk id="8" creationId="{0AA69E8B-ADEB-BD5B-54AC-BA8ADF510D3D}"/>
          </ac:spMkLst>
        </pc:spChg>
        <pc:spChg chg="mod">
          <ac:chgData name="P. Hoefele" userId="985bf97655b035be" providerId="LiveId" clId="{91E9E80E-31F7-45EC-BD1F-E58B1E8673BC}" dt="2026-09-22T07:52:34.737" v="131"/>
          <ac:spMkLst>
            <pc:docMk/>
            <pc:sldMk cId="105013255" sldId="486"/>
            <ac:spMk id="9" creationId="{F8AC081B-A230-BB4C-09FD-7437D562AA13}"/>
          </ac:spMkLst>
        </pc:spChg>
        <pc:spChg chg="mod">
          <ac:chgData name="P. Hoefele" userId="985bf97655b035be" providerId="LiveId" clId="{91E9E80E-31F7-45EC-BD1F-E58B1E8673BC}" dt="2026-09-22T07:53:22.046" v="145" actId="20577"/>
          <ac:spMkLst>
            <pc:docMk/>
            <pc:sldMk cId="105013255" sldId="486"/>
            <ac:spMk id="182" creationId="{3179E36C-A108-0D2A-A73C-8228D86A3FA4}"/>
          </ac:spMkLst>
        </pc:spChg>
      </pc:sldChg>
      <pc:sldChg chg="modSp add mod">
        <pc:chgData name="P. Hoefele" userId="985bf97655b035be" providerId="LiveId" clId="{91E9E80E-31F7-45EC-BD1F-E58B1E8673BC}" dt="2026-09-22T12:03:44.123" v="987" actId="1076"/>
        <pc:sldMkLst>
          <pc:docMk/>
          <pc:sldMk cId="525809427" sldId="487"/>
        </pc:sldMkLst>
        <pc:spChg chg="mod">
          <ac:chgData name="P. Hoefele" userId="985bf97655b035be" providerId="LiveId" clId="{91E9E80E-31F7-45EC-BD1F-E58B1E8673BC}" dt="2026-09-22T12:03:44.123" v="987" actId="1076"/>
          <ac:spMkLst>
            <pc:docMk/>
            <pc:sldMk cId="525809427" sldId="487"/>
            <ac:spMk id="2" creationId="{AF7DE759-E060-69B2-D596-3CB30484D695}"/>
          </ac:spMkLst>
        </pc:spChg>
      </pc:sldChg>
      <pc:sldMasterChg chg="delSldLayout">
        <pc:chgData name="P. Hoefele" userId="985bf97655b035be" providerId="LiveId" clId="{91E9E80E-31F7-45EC-BD1F-E58B1E8673BC}" dt="2026-09-22T08:22:28.115" v="364" actId="47"/>
        <pc:sldMasterMkLst>
          <pc:docMk/>
          <pc:sldMasterMk cId="0" sldId="2147483656"/>
        </pc:sldMasterMkLst>
        <pc:sldLayoutChg chg="del">
          <pc:chgData name="P. Hoefele" userId="985bf97655b035be" providerId="LiveId" clId="{91E9E80E-31F7-45EC-BD1F-E58B1E8673BC}" dt="2026-09-22T08:20:46.220" v="357" actId="2696"/>
          <pc:sldLayoutMkLst>
            <pc:docMk/>
            <pc:sldMasterMk cId="0" sldId="2147483656"/>
            <pc:sldLayoutMk cId="360775697" sldId="2147483674"/>
          </pc:sldLayoutMkLst>
        </pc:sldLayoutChg>
        <pc:sldLayoutChg chg="del">
          <pc:chgData name="P. Hoefele" userId="985bf97655b035be" providerId="LiveId" clId="{91E9E80E-31F7-45EC-BD1F-E58B1E8673BC}" dt="2026-09-22T08:22:23.517" v="363" actId="47"/>
          <pc:sldLayoutMkLst>
            <pc:docMk/>
            <pc:sldMasterMk cId="0" sldId="2147483656"/>
            <pc:sldLayoutMk cId="2486323409" sldId="2147483674"/>
          </pc:sldLayoutMkLst>
        </pc:sldLayoutChg>
        <pc:sldLayoutChg chg="del">
          <pc:chgData name="P. Hoefele" userId="985bf97655b035be" providerId="LiveId" clId="{91E9E80E-31F7-45EC-BD1F-E58B1E8673BC}" dt="2026-09-22T08:22:28.115" v="364" actId="47"/>
          <pc:sldLayoutMkLst>
            <pc:docMk/>
            <pc:sldMasterMk cId="0" sldId="2147483656"/>
            <pc:sldLayoutMk cId="1940095189" sldId="2147483675"/>
          </pc:sldLayoutMkLst>
        </pc:sldLayoutChg>
        <pc:sldLayoutChg chg="del">
          <pc:chgData name="P. Hoefele" userId="985bf97655b035be" providerId="LiveId" clId="{91E9E80E-31F7-45EC-BD1F-E58B1E8673BC}" dt="2026-09-22T08:20:46.220" v="357" actId="2696"/>
          <pc:sldLayoutMkLst>
            <pc:docMk/>
            <pc:sldMasterMk cId="0" sldId="2147483656"/>
            <pc:sldLayoutMk cId="2790502596" sldId="2147483675"/>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3276600" cy="536575"/>
          </a:xfrm>
          <a:prstGeom prst="rect">
            <a:avLst/>
          </a:prstGeom>
        </p:spPr>
        <p:txBody>
          <a:bodyPr vert="horz" lIns="91440" tIns="45720" rIns="91440" bIns="45720" rtlCol="0"/>
          <a:lstStyle>
            <a:lvl1pPr algn="l">
              <a:defRPr sz="1200"/>
            </a:lvl1pPr>
          </a:lstStyle>
          <a:p>
            <a:endParaRPr lang="en-US"/>
          </a:p>
        </p:txBody>
      </p:sp>
      <p:sp>
        <p:nvSpPr>
          <p:cNvPr id="3" name="Datumsplatzhalter 2"/>
          <p:cNvSpPr>
            <a:spLocks noGrp="1"/>
          </p:cNvSpPr>
          <p:nvPr>
            <p:ph type="dt" idx="1"/>
          </p:nvPr>
        </p:nvSpPr>
        <p:spPr>
          <a:xfrm>
            <a:off x="4281488" y="0"/>
            <a:ext cx="3276600" cy="536575"/>
          </a:xfrm>
          <a:prstGeom prst="rect">
            <a:avLst/>
          </a:prstGeom>
        </p:spPr>
        <p:txBody>
          <a:bodyPr vert="horz" lIns="91440" tIns="45720" rIns="91440" bIns="45720" rtlCol="0"/>
          <a:lstStyle>
            <a:lvl1pPr algn="r">
              <a:defRPr sz="1200"/>
            </a:lvl1pPr>
          </a:lstStyle>
          <a:p>
            <a:fld id="{25617554-D857-4743-9B5B-70537666EC93}" type="datetimeFigureOut">
              <a:rPr lang="en-US" smtClean="0"/>
              <a:t>9/22/2026</a:t>
            </a:fld>
            <a:endParaRPr lang="en-US"/>
          </a:p>
        </p:txBody>
      </p:sp>
      <p:sp>
        <p:nvSpPr>
          <p:cNvPr id="4" name="Folienbildplatzhalter 3"/>
          <p:cNvSpPr>
            <a:spLocks noGrp="1" noRot="1" noChangeAspect="1"/>
          </p:cNvSpPr>
          <p:nvPr>
            <p:ph type="sldImg" idx="2"/>
          </p:nvPr>
        </p:nvSpPr>
        <p:spPr>
          <a:xfrm>
            <a:off x="573088" y="1336675"/>
            <a:ext cx="6413500" cy="3608388"/>
          </a:xfrm>
          <a:prstGeom prst="rect">
            <a:avLst/>
          </a:prstGeom>
          <a:noFill/>
          <a:ln w="12700">
            <a:solidFill>
              <a:prstClr val="black"/>
            </a:solidFill>
          </a:ln>
        </p:spPr>
        <p:txBody>
          <a:bodyPr vert="horz" lIns="91440" tIns="45720" rIns="91440" bIns="45720" rtlCol="0" anchor="ctr"/>
          <a:lstStyle/>
          <a:p>
            <a:endParaRPr lang="en-US"/>
          </a:p>
        </p:txBody>
      </p:sp>
      <p:sp>
        <p:nvSpPr>
          <p:cNvPr id="5" name="Notizenplatzhalter 4"/>
          <p:cNvSpPr>
            <a:spLocks noGrp="1"/>
          </p:cNvSpPr>
          <p:nvPr>
            <p:ph type="body" sz="quarter" idx="3"/>
          </p:nvPr>
        </p:nvSpPr>
        <p:spPr>
          <a:xfrm>
            <a:off x="755650" y="5145088"/>
            <a:ext cx="6048375" cy="42100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6" name="Fußzeilenplatzhalter 5"/>
          <p:cNvSpPr>
            <a:spLocks noGrp="1"/>
          </p:cNvSpPr>
          <p:nvPr>
            <p:ph type="ftr" sz="quarter" idx="4"/>
          </p:nvPr>
        </p:nvSpPr>
        <p:spPr>
          <a:xfrm>
            <a:off x="0" y="10155238"/>
            <a:ext cx="3276600" cy="536575"/>
          </a:xfrm>
          <a:prstGeom prst="rect">
            <a:avLst/>
          </a:prstGeom>
        </p:spPr>
        <p:txBody>
          <a:bodyPr vert="horz" lIns="91440" tIns="45720" rIns="91440" bIns="45720" rtlCol="0" anchor="b"/>
          <a:lstStyle>
            <a:lvl1pPr algn="l">
              <a:defRPr sz="1200"/>
            </a:lvl1pPr>
          </a:lstStyle>
          <a:p>
            <a:endParaRPr lang="en-US"/>
          </a:p>
        </p:txBody>
      </p:sp>
      <p:sp>
        <p:nvSpPr>
          <p:cNvPr id="7" name="Foliennummernplatzhalter 6"/>
          <p:cNvSpPr>
            <a:spLocks noGrp="1"/>
          </p:cNvSpPr>
          <p:nvPr>
            <p:ph type="sldNum" sz="quarter" idx="5"/>
          </p:nvPr>
        </p:nvSpPr>
        <p:spPr>
          <a:xfrm>
            <a:off x="4281488" y="10155238"/>
            <a:ext cx="3276600" cy="536575"/>
          </a:xfrm>
          <a:prstGeom prst="rect">
            <a:avLst/>
          </a:prstGeom>
        </p:spPr>
        <p:txBody>
          <a:bodyPr vert="horz" lIns="91440" tIns="45720" rIns="91440" bIns="45720" rtlCol="0" anchor="b"/>
          <a:lstStyle>
            <a:lvl1pPr algn="r">
              <a:defRPr sz="1200"/>
            </a:lvl1pPr>
          </a:lstStyle>
          <a:p>
            <a:fld id="{B75E20F0-47C3-4E9C-BD8D-2B5399B3D470}" type="slidenum">
              <a:rPr lang="en-US" smtClean="0"/>
              <a:t>‹Nr.›</a:t>
            </a:fld>
            <a:endParaRPr lang="en-US"/>
          </a:p>
        </p:txBody>
      </p:sp>
    </p:spTree>
    <p:extLst>
      <p:ext uri="{BB962C8B-B14F-4D97-AF65-F5344CB8AC3E}">
        <p14:creationId xmlns:p14="http://schemas.microsoft.com/office/powerpoint/2010/main" val="37840826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US"/>
          </a:p>
        </p:txBody>
      </p:sp>
      <p:sp>
        <p:nvSpPr>
          <p:cNvPr id="4" name="Foliennummernplatzhalter 3"/>
          <p:cNvSpPr>
            <a:spLocks noGrp="1"/>
          </p:cNvSpPr>
          <p:nvPr>
            <p:ph type="sldNum" sz="quarter" idx="5"/>
          </p:nvPr>
        </p:nvSpPr>
        <p:spPr/>
        <p:txBody>
          <a:bodyPr/>
          <a:lstStyle/>
          <a:p>
            <a:fld id="{B75E20F0-47C3-4E9C-BD8D-2B5399B3D470}" type="slidenum">
              <a:rPr lang="en-US" smtClean="0"/>
              <a:t>1</a:t>
            </a:fld>
            <a:endParaRPr lang="en-US"/>
          </a:p>
        </p:txBody>
      </p:sp>
    </p:spTree>
    <p:extLst>
      <p:ext uri="{BB962C8B-B14F-4D97-AF65-F5344CB8AC3E}">
        <p14:creationId xmlns:p14="http://schemas.microsoft.com/office/powerpoint/2010/main" val="39622634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094617-26E7-2BCF-370E-A91FDC1EB48E}"/>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A1276517-E846-A967-5918-61E3C5886984}"/>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A349A819-F5FC-8128-F692-558BDD714C05}"/>
              </a:ext>
            </a:extLst>
          </p:cNvPr>
          <p:cNvSpPr>
            <a:spLocks noGrp="1"/>
          </p:cNvSpPr>
          <p:nvPr>
            <p:ph type="body" idx="1"/>
          </p:nvPr>
        </p:nvSpPr>
        <p:spPr/>
        <p:txBody>
          <a:bodyPr/>
          <a:lstStyle/>
          <a:p>
            <a:endParaRPr lang="de-DE" dirty="0"/>
          </a:p>
        </p:txBody>
      </p:sp>
      <p:sp>
        <p:nvSpPr>
          <p:cNvPr id="4" name="Foliennummernplatzhalter 3">
            <a:extLst>
              <a:ext uri="{FF2B5EF4-FFF2-40B4-BE49-F238E27FC236}">
                <a16:creationId xmlns:a16="http://schemas.microsoft.com/office/drawing/2014/main" id="{42D0C325-D6B1-1B14-5675-08B023ADA1AE}"/>
              </a:ext>
            </a:extLst>
          </p:cNvPr>
          <p:cNvSpPr>
            <a:spLocks noGrp="1"/>
          </p:cNvSpPr>
          <p:nvPr>
            <p:ph type="sldNum" sz="quarter" idx="5"/>
          </p:nvPr>
        </p:nvSpPr>
        <p:spPr/>
        <p:txBody>
          <a:bodyPr/>
          <a:lstStyle/>
          <a:p>
            <a:fld id="{28FCEC26-D181-4CB4-B665-D6D96AE6AE52}" type="slidenum">
              <a:rPr lang="de-DE" smtClean="0"/>
              <a:t>3</a:t>
            </a:fld>
            <a:endParaRPr lang="de-DE"/>
          </a:p>
        </p:txBody>
      </p:sp>
    </p:spTree>
    <p:extLst>
      <p:ext uri="{BB962C8B-B14F-4D97-AF65-F5344CB8AC3E}">
        <p14:creationId xmlns:p14="http://schemas.microsoft.com/office/powerpoint/2010/main" val="40075451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28FCEC26-D181-4CB4-B665-D6D96AE6AE52}" type="slidenum">
              <a:rPr lang="de-DE" smtClean="0"/>
              <a:t>4</a:t>
            </a:fld>
            <a:endParaRPr lang="de-DE"/>
          </a:p>
        </p:txBody>
      </p:sp>
    </p:spTree>
    <p:extLst>
      <p:ext uri="{BB962C8B-B14F-4D97-AF65-F5344CB8AC3E}">
        <p14:creationId xmlns:p14="http://schemas.microsoft.com/office/powerpoint/2010/main" val="20806336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28FCEC26-D181-4CB4-B665-D6D96AE6AE52}" type="slidenum">
              <a:rPr lang="de-DE" smtClean="0"/>
              <a:t>5</a:t>
            </a:fld>
            <a:endParaRPr lang="de-DE"/>
          </a:p>
        </p:txBody>
      </p:sp>
    </p:spTree>
    <p:extLst>
      <p:ext uri="{BB962C8B-B14F-4D97-AF65-F5344CB8AC3E}">
        <p14:creationId xmlns:p14="http://schemas.microsoft.com/office/powerpoint/2010/main" val="7913379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28FCEC26-D181-4CB4-B665-D6D96AE6AE52}" type="slidenum">
              <a:rPr lang="de-DE" smtClean="0"/>
              <a:t>6</a:t>
            </a:fld>
            <a:endParaRPr lang="de-DE"/>
          </a:p>
        </p:txBody>
      </p:sp>
    </p:spTree>
    <p:extLst>
      <p:ext uri="{BB962C8B-B14F-4D97-AF65-F5344CB8AC3E}">
        <p14:creationId xmlns:p14="http://schemas.microsoft.com/office/powerpoint/2010/main" val="19634380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8F8ADB-7E94-7BAF-FBEE-477323B380BF}"/>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8445B737-464F-6031-08DD-A923358D5770}"/>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25CC274F-A364-7F49-AD24-D63C8C33FAF7}"/>
              </a:ext>
            </a:extLst>
          </p:cNvPr>
          <p:cNvSpPr>
            <a:spLocks noGrp="1"/>
          </p:cNvSpPr>
          <p:nvPr>
            <p:ph type="body" idx="1"/>
          </p:nvPr>
        </p:nvSpPr>
        <p:spPr/>
        <p:txBody>
          <a:bodyPr/>
          <a:lstStyle/>
          <a:p>
            <a:endParaRPr lang="de-DE"/>
          </a:p>
        </p:txBody>
      </p:sp>
      <p:sp>
        <p:nvSpPr>
          <p:cNvPr id="4" name="Foliennummernplatzhalter 3">
            <a:extLst>
              <a:ext uri="{FF2B5EF4-FFF2-40B4-BE49-F238E27FC236}">
                <a16:creationId xmlns:a16="http://schemas.microsoft.com/office/drawing/2014/main" id="{879608BE-7D94-3E6C-B55C-0C547BEFC34B}"/>
              </a:ext>
            </a:extLst>
          </p:cNvPr>
          <p:cNvSpPr>
            <a:spLocks noGrp="1"/>
          </p:cNvSpPr>
          <p:nvPr>
            <p:ph type="sldNum" sz="quarter" idx="5"/>
          </p:nvPr>
        </p:nvSpPr>
        <p:spPr/>
        <p:txBody>
          <a:bodyPr/>
          <a:lstStyle/>
          <a:p>
            <a:fld id="{28FCEC26-D181-4CB4-B665-D6D96AE6AE52}" type="slidenum">
              <a:rPr lang="de-DE" smtClean="0"/>
              <a:t>7</a:t>
            </a:fld>
            <a:endParaRPr lang="de-DE"/>
          </a:p>
        </p:txBody>
      </p:sp>
    </p:spTree>
    <p:extLst>
      <p:ext uri="{BB962C8B-B14F-4D97-AF65-F5344CB8AC3E}">
        <p14:creationId xmlns:p14="http://schemas.microsoft.com/office/powerpoint/2010/main" val="40817248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28FCEC26-D181-4CB4-B665-D6D96AE6AE52}" type="slidenum">
              <a:rPr lang="de-DE" smtClean="0"/>
              <a:t>9</a:t>
            </a:fld>
            <a:endParaRPr lang="de-DE"/>
          </a:p>
        </p:txBody>
      </p:sp>
    </p:spTree>
    <p:extLst>
      <p:ext uri="{BB962C8B-B14F-4D97-AF65-F5344CB8AC3E}">
        <p14:creationId xmlns:p14="http://schemas.microsoft.com/office/powerpoint/2010/main" val="1984919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8F8ADB-7E94-7BAF-FBEE-477323B380BF}"/>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8445B737-464F-6031-08DD-A923358D5770}"/>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25CC274F-A364-7F49-AD24-D63C8C33FAF7}"/>
              </a:ext>
            </a:extLst>
          </p:cNvPr>
          <p:cNvSpPr>
            <a:spLocks noGrp="1"/>
          </p:cNvSpPr>
          <p:nvPr>
            <p:ph type="body" idx="1"/>
          </p:nvPr>
        </p:nvSpPr>
        <p:spPr/>
        <p:txBody>
          <a:bodyPr/>
          <a:lstStyle/>
          <a:p>
            <a:endParaRPr lang="de-DE" dirty="0"/>
          </a:p>
        </p:txBody>
      </p:sp>
      <p:sp>
        <p:nvSpPr>
          <p:cNvPr id="4" name="Foliennummernplatzhalter 3">
            <a:extLst>
              <a:ext uri="{FF2B5EF4-FFF2-40B4-BE49-F238E27FC236}">
                <a16:creationId xmlns:a16="http://schemas.microsoft.com/office/drawing/2014/main" id="{879608BE-7D94-3E6C-B55C-0C547BEFC34B}"/>
              </a:ext>
            </a:extLst>
          </p:cNvPr>
          <p:cNvSpPr>
            <a:spLocks noGrp="1"/>
          </p:cNvSpPr>
          <p:nvPr>
            <p:ph type="sldNum" sz="quarter" idx="5"/>
          </p:nvPr>
        </p:nvSpPr>
        <p:spPr/>
        <p:txBody>
          <a:bodyPr/>
          <a:lstStyle/>
          <a:p>
            <a:fld id="{28FCEC26-D181-4CB4-B665-D6D96AE6AE52}" type="slidenum">
              <a:rPr lang="de-DE" smtClean="0"/>
              <a:t>10</a:t>
            </a:fld>
            <a:endParaRPr lang="de-DE"/>
          </a:p>
        </p:txBody>
      </p:sp>
    </p:spTree>
    <p:extLst>
      <p:ext uri="{BB962C8B-B14F-4D97-AF65-F5344CB8AC3E}">
        <p14:creationId xmlns:p14="http://schemas.microsoft.com/office/powerpoint/2010/main" val="40817248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C5602E-BE86-32FD-E760-23AB5959B1FE}"/>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E967B6D0-9269-0672-E9E9-A3162F08EB36}"/>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66A638E6-07CD-262A-3271-FB25CDC0F9B4}"/>
              </a:ext>
            </a:extLst>
          </p:cNvPr>
          <p:cNvSpPr>
            <a:spLocks noGrp="1"/>
          </p:cNvSpPr>
          <p:nvPr>
            <p:ph type="body" idx="1"/>
          </p:nvPr>
        </p:nvSpPr>
        <p:spPr/>
        <p:txBody>
          <a:bodyPr/>
          <a:lstStyle/>
          <a:p>
            <a:endParaRPr lang="de-DE" dirty="0"/>
          </a:p>
        </p:txBody>
      </p:sp>
      <p:sp>
        <p:nvSpPr>
          <p:cNvPr id="4" name="Foliennummernplatzhalter 3">
            <a:extLst>
              <a:ext uri="{FF2B5EF4-FFF2-40B4-BE49-F238E27FC236}">
                <a16:creationId xmlns:a16="http://schemas.microsoft.com/office/drawing/2014/main" id="{23EAF127-9E7F-2A96-73D3-0B6B75CFB8DB}"/>
              </a:ext>
            </a:extLst>
          </p:cNvPr>
          <p:cNvSpPr>
            <a:spLocks noGrp="1"/>
          </p:cNvSpPr>
          <p:nvPr>
            <p:ph type="sldNum" sz="quarter" idx="5"/>
          </p:nvPr>
        </p:nvSpPr>
        <p:spPr/>
        <p:txBody>
          <a:bodyPr/>
          <a:lstStyle/>
          <a:p>
            <a:fld id="{28FCEC26-D181-4CB4-B665-D6D96AE6AE52}" type="slidenum">
              <a:rPr lang="de-DE" smtClean="0"/>
              <a:t>16</a:t>
            </a:fld>
            <a:endParaRPr lang="de-DE"/>
          </a:p>
        </p:txBody>
      </p:sp>
    </p:spTree>
    <p:extLst>
      <p:ext uri="{BB962C8B-B14F-4D97-AF65-F5344CB8AC3E}">
        <p14:creationId xmlns:p14="http://schemas.microsoft.com/office/powerpoint/2010/main" val="28655885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1"/>
        <p:cNvGrpSpPr/>
        <p:nvPr/>
      </p:nvGrpSpPr>
      <p:grpSpPr>
        <a:xfrm>
          <a:off x="0" y="0"/>
          <a:ext cx="0" cy="0"/>
          <a:chOff x="0" y="0"/>
          <a:chExt cx="0" cy="0"/>
        </a:xfrm>
      </p:grpSpPr>
      <p:sp>
        <p:nvSpPr>
          <p:cNvPr id="452" name="Google Shape;452;g37a2455bd57_0_1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53" name="Google Shape;453;g37a2455bd57_0_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4462561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Titelfolie">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Inhalt zweispaltig">
    <p:spTree>
      <p:nvGrpSpPr>
        <p:cNvPr id="1" name=""/>
        <p:cNvGrpSpPr/>
        <p:nvPr/>
      </p:nvGrpSpPr>
      <p:grpSpPr>
        <a:xfrm>
          <a:off x="0" y="0"/>
          <a:ext cx="0" cy="0"/>
          <a:chOff x="0" y="0"/>
          <a:chExt cx="0" cy="0"/>
        </a:xfrm>
      </p:grpSpPr>
      <p:sp>
        <p:nvSpPr>
          <p:cNvPr id="2" name="PlaceHolder 1"/>
          <p:cNvSpPr>
            <a:spLocks noGrp="1"/>
          </p:cNvSpPr>
          <p:nvPr>
            <p:ph type="ftr" idx="8"/>
          </p:nvPr>
        </p:nvSpPr>
        <p:spPr/>
        <p:txBody>
          <a:bodyPr/>
          <a:lstStyle/>
          <a:p>
            <a:r>
              <a:t>Footer</a:t>
            </a:r>
          </a:p>
        </p:txBody>
      </p:sp>
      <p:sp>
        <p:nvSpPr>
          <p:cNvPr id="3" name="PlaceHolder 2"/>
          <p:cNvSpPr>
            <a:spLocks noGrp="1"/>
          </p:cNvSpPr>
          <p:nvPr>
            <p:ph type="sldNum" idx="9"/>
          </p:nvPr>
        </p:nvSpPr>
        <p:spPr/>
        <p:txBody>
          <a:bodyPr/>
          <a:lstStyle/>
          <a:p>
            <a:fld id="{B46A6CD1-0D84-473D-B85B-5A8EC052EF55}" type="slidenum">
              <a:t>‹Nr.›</a:t>
            </a:fld>
            <a:endParaRPr/>
          </a:p>
        </p:txBody>
      </p:sp>
      <p:sp>
        <p:nvSpPr>
          <p:cNvPr id="4" name="PlaceHolder 3"/>
          <p:cNvSpPr>
            <a:spLocks noGrp="1"/>
          </p:cNvSpPr>
          <p:nvPr>
            <p:ph type="dt" idx="7"/>
          </p:nvPr>
        </p:nvSpPr>
        <p:spPr/>
        <p:txBody>
          <a:body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cSld name="Text einspalti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B9E9AD6-DE3B-834C-F6EE-7CE27BC0139F}"/>
              </a:ext>
            </a:extLst>
          </p:cNvPr>
          <p:cNvSpPr>
            <a:spLocks noGrp="1"/>
          </p:cNvSpPr>
          <p:nvPr>
            <p:ph type="title"/>
          </p:nvPr>
        </p:nvSpPr>
        <p:spPr/>
        <p:txBody>
          <a:bodyPr/>
          <a:lstStyle/>
          <a:p>
            <a:r>
              <a:rPr lang="de-DE"/>
              <a:t>Titelmasterformat durch Klicken bearbeiten</a:t>
            </a:r>
          </a:p>
        </p:txBody>
      </p:sp>
      <p:sp>
        <p:nvSpPr>
          <p:cNvPr id="5" name="Textplatzhalter 4">
            <a:extLst>
              <a:ext uri="{FF2B5EF4-FFF2-40B4-BE49-F238E27FC236}">
                <a16:creationId xmlns:a16="http://schemas.microsoft.com/office/drawing/2014/main" id="{342F62DA-C002-970B-9E7C-014D632FB916}"/>
              </a:ext>
            </a:extLst>
          </p:cNvPr>
          <p:cNvSpPr>
            <a:spLocks noGrp="1"/>
          </p:cNvSpPr>
          <p:nvPr>
            <p:ph type="body" sz="quarter" idx="13"/>
          </p:nvPr>
        </p:nvSpPr>
        <p:spPr>
          <a:xfrm>
            <a:off x="442913" y="1881188"/>
            <a:ext cx="11341099" cy="4319587"/>
          </a:xfrm>
        </p:spPr>
        <p:txBody>
          <a:bodyPr/>
          <a:lstStyle>
            <a:lvl1pPr marL="216000">
              <a:defRPr/>
            </a:lvl1p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77F0522C-DB5B-BB39-529C-0B0E9D56C679}"/>
              </a:ext>
            </a:extLst>
          </p:cNvPr>
          <p:cNvSpPr>
            <a:spLocks noGrp="1"/>
          </p:cNvSpPr>
          <p:nvPr>
            <p:ph type="dt" sz="half" idx="14"/>
          </p:nvPr>
        </p:nvSpPr>
        <p:spPr/>
        <p:txBody>
          <a:bodyPr/>
          <a:lstStyle/>
          <a:p>
            <a:fld id="{4EACA74D-5BE1-4B96-AD61-3AB0A5E02EC7}" type="datetime4">
              <a:rPr lang="de-DE" smtClean="0"/>
              <a:t>22. September 2026</a:t>
            </a:fld>
            <a:endParaRPr lang="de-DE"/>
          </a:p>
        </p:txBody>
      </p:sp>
      <p:sp>
        <p:nvSpPr>
          <p:cNvPr id="6" name="Fußzeilenplatzhalter 5">
            <a:extLst>
              <a:ext uri="{FF2B5EF4-FFF2-40B4-BE49-F238E27FC236}">
                <a16:creationId xmlns:a16="http://schemas.microsoft.com/office/drawing/2014/main" id="{206D9FB6-A578-0515-5026-D184C2D75493}"/>
              </a:ext>
            </a:extLst>
          </p:cNvPr>
          <p:cNvSpPr>
            <a:spLocks noGrp="1"/>
          </p:cNvSpPr>
          <p:nvPr>
            <p:ph type="ftr" sz="quarter" idx="15"/>
          </p:nvPr>
        </p:nvSpPr>
        <p:spPr/>
        <p:txBody>
          <a:bodyPr/>
          <a:lstStyle/>
          <a:p>
            <a:r>
              <a:rPr lang="de-DE"/>
              <a:t>Albert-Ludwigs-Universität Freiburg | Präsentationstitel |</a:t>
            </a:r>
          </a:p>
        </p:txBody>
      </p:sp>
      <p:sp>
        <p:nvSpPr>
          <p:cNvPr id="10" name="Foliennummernplatzhalter 9">
            <a:extLst>
              <a:ext uri="{FF2B5EF4-FFF2-40B4-BE49-F238E27FC236}">
                <a16:creationId xmlns:a16="http://schemas.microsoft.com/office/drawing/2014/main" id="{A6C68862-1019-B291-D2FE-96DF560C0D6B}"/>
              </a:ext>
            </a:extLst>
          </p:cNvPr>
          <p:cNvSpPr>
            <a:spLocks noGrp="1"/>
          </p:cNvSpPr>
          <p:nvPr>
            <p:ph type="sldNum" sz="quarter" idx="16"/>
          </p:nvPr>
        </p:nvSpPr>
        <p:spPr/>
        <p:txBody>
          <a:bodyPr/>
          <a:lstStyle/>
          <a:p>
            <a:fld id="{C2571F0E-BA57-4409-A3A5-945CC828A36E}" type="slidenum">
              <a:rPr lang="de-DE" smtClean="0"/>
              <a:pPr/>
              <a:t>‹Nr.›</a:t>
            </a:fld>
            <a:endParaRPr lang="de-DE"/>
          </a:p>
        </p:txBody>
      </p:sp>
    </p:spTree>
    <p:extLst>
      <p:ext uri="{BB962C8B-B14F-4D97-AF65-F5344CB8AC3E}">
        <p14:creationId xmlns:p14="http://schemas.microsoft.com/office/powerpoint/2010/main" val="431228777"/>
      </p:ext>
    </p:extLst>
  </p:cSld>
  <p:clrMapOvr>
    <a:masterClrMapping/>
  </p:clrMapOvr>
  <p:extLst>
    <p:ext uri="{DCECCB84-F9BA-43D5-87BE-67443E8EF086}">
      <p15:sldGuideLst xmlns:p15="http://schemas.microsoft.com/office/powerpoint/2012/main">
        <p15:guide id="2" orient="horz" pos="1185">
          <p15:clr>
            <a:srgbClr val="FBAE40"/>
          </p15:clr>
        </p15:guide>
        <p15:guide id="3" pos="279">
          <p15:clr>
            <a:srgbClr val="FBAE40"/>
          </p15:clr>
        </p15:guide>
        <p15:guide id="4" pos="7423">
          <p15:clr>
            <a:srgbClr val="FBAE40"/>
          </p15:clr>
        </p15:guide>
        <p15:guide id="5" orient="horz" pos="232">
          <p15:clr>
            <a:srgbClr val="FBAE40"/>
          </p15:clr>
        </p15:guide>
        <p15:guide id="6" orient="horz" pos="1071">
          <p15:clr>
            <a:srgbClr val="FBAE40"/>
          </p15:clr>
        </p15:guide>
        <p15:guide id="7" orient="horz" pos="3906">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obj">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D3618BD-F485-40D4-947C-7463942BEF81}"/>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9E3CB31F-3933-4354-86FB-AC81421A3263}"/>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979A6652-C970-4AD3-97B5-6160DF017D13}"/>
              </a:ext>
            </a:extLst>
          </p:cNvPr>
          <p:cNvSpPr>
            <a:spLocks noGrp="1"/>
          </p:cNvSpPr>
          <p:nvPr>
            <p:ph type="dt" sz="half" idx="10"/>
          </p:nvPr>
        </p:nvSpPr>
        <p:spPr/>
        <p:txBody>
          <a:bodyPr/>
          <a:lstStyle/>
          <a:p>
            <a:fld id="{47A53DD2-C1D5-4BC1-A2E9-9DDA305DBE9D}" type="datetime1">
              <a:rPr lang="de-DE" smtClean="0"/>
              <a:t>22.09.2026</a:t>
            </a:fld>
            <a:endParaRPr lang="de-DE"/>
          </a:p>
        </p:txBody>
      </p:sp>
      <p:sp>
        <p:nvSpPr>
          <p:cNvPr id="5" name="Fußzeilenplatzhalter 4">
            <a:extLst>
              <a:ext uri="{FF2B5EF4-FFF2-40B4-BE49-F238E27FC236}">
                <a16:creationId xmlns:a16="http://schemas.microsoft.com/office/drawing/2014/main" id="{6AF3B5FC-27EA-484B-B340-8763590A5062}"/>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8D3A4581-4775-469A-9924-C06AE6A41DBF}"/>
              </a:ext>
            </a:extLst>
          </p:cNvPr>
          <p:cNvSpPr>
            <a:spLocks noGrp="1"/>
          </p:cNvSpPr>
          <p:nvPr>
            <p:ph type="sldNum" sz="quarter" idx="12"/>
          </p:nvPr>
        </p:nvSpPr>
        <p:spPr/>
        <p:txBody>
          <a:bodyPr/>
          <a:lstStyle/>
          <a:p>
            <a:fld id="{2998C931-D845-4A53-9743-900552309BA7}" type="slidenum">
              <a:rPr lang="de-DE" smtClean="0"/>
              <a:t>‹Nr.›</a:t>
            </a:fld>
            <a:endParaRPr lang="de-DE"/>
          </a:p>
        </p:txBody>
      </p:sp>
    </p:spTree>
    <p:extLst>
      <p:ext uri="{BB962C8B-B14F-4D97-AF65-F5344CB8AC3E}">
        <p14:creationId xmlns:p14="http://schemas.microsoft.com/office/powerpoint/2010/main" val="67948780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wmf"/><Relationship Id="rId7" Type="http://schemas.openxmlformats.org/officeDocument/2006/relationships/image" Target="../media/image5.wmf"/><Relationship Id="rId2"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wmf"/><Relationship Id="rId4" Type="http://schemas.openxmlformats.org/officeDocument/2006/relationships/image" Target="../media/image2.jpeg"/></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slideLayout" Target="../slideLayouts/slideLayout3.xml"/><Relationship Id="rId1" Type="http://schemas.openxmlformats.org/officeDocument/2006/relationships/slideLayout" Target="../slideLayouts/slideLayout2.xml"/><Relationship Id="rId5" Type="http://schemas.openxmlformats.org/officeDocument/2006/relationships/image" Target="../media/image1.wmf"/><Relationship Id="rId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8" name="Rechteck 11" hidden="1"/>
          <p:cNvSpPr/>
          <p:nvPr/>
        </p:nvSpPr>
        <p:spPr>
          <a:xfrm>
            <a:off x="695160" y="6296040"/>
            <a:ext cx="10801080" cy="53640"/>
          </a:xfrm>
          <a:prstGeom prst="rect">
            <a:avLst/>
          </a:prstGeom>
          <a:solidFill>
            <a:schemeClr val="accent3"/>
          </a:solidFill>
          <a:ln>
            <a:noFill/>
          </a:ln>
        </p:spPr>
        <p:style>
          <a:lnRef idx="2">
            <a:schemeClr val="accent4">
              <a:shade val="50000"/>
            </a:schemeClr>
          </a:lnRef>
          <a:fillRef idx="1">
            <a:schemeClr val="accent4"/>
          </a:fillRef>
          <a:effectRef idx="0">
            <a:schemeClr val="accent4"/>
          </a:effectRef>
          <a:fontRef idx="minor"/>
        </p:style>
        <p:txBody>
          <a:bodyPr lIns="90000" tIns="9000" rIns="90000" bIns="9000" anchor="ctr">
            <a:noAutofit/>
          </a:bodyPr>
          <a:lstStyle/>
          <a:p>
            <a:pPr algn="ctr" defTabSz="914400">
              <a:lnSpc>
                <a:spcPct val="100000"/>
              </a:lnSpc>
            </a:pPr>
            <a:endParaRPr lang="de-DE" sz="1800" b="0" strike="noStrike" spc="-1">
              <a:solidFill>
                <a:schemeClr val="lt1"/>
              </a:solidFill>
              <a:latin typeface="Merriweather Light"/>
            </a:endParaRPr>
          </a:p>
        </p:txBody>
      </p:sp>
      <p:sp>
        <p:nvSpPr>
          <p:cNvPr id="19" name="Rechteck 6" hidden="1"/>
          <p:cNvSpPr/>
          <p:nvPr/>
        </p:nvSpPr>
        <p:spPr>
          <a:xfrm>
            <a:off x="6130800" y="-987480"/>
            <a:ext cx="1866600" cy="469440"/>
          </a:xfrm>
          <a:prstGeom prst="rect">
            <a:avLst/>
          </a:prstGeom>
          <a:solidFill>
            <a:srgbClr val="39BB9D"/>
          </a:solidFill>
          <a:ln>
            <a:solidFill>
              <a:srgbClr val="2A8A74"/>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r>
              <a:rPr lang="de-DE" sz="1200" b="0" strike="noStrike" spc="-1">
                <a:solidFill>
                  <a:schemeClr val="dk1"/>
                </a:solidFill>
                <a:latin typeface="Merriweather Light"/>
              </a:rPr>
              <a:t>57/187/157</a:t>
            </a:r>
            <a:endParaRPr lang="de-DE" sz="1200" b="0" strike="noStrike" spc="-1">
              <a:solidFill>
                <a:srgbClr val="FFFFFF"/>
              </a:solidFill>
              <a:latin typeface="Calibri"/>
            </a:endParaRPr>
          </a:p>
        </p:txBody>
      </p:sp>
      <p:sp>
        <p:nvSpPr>
          <p:cNvPr id="2" name="Rechteck 7" hidden="1"/>
          <p:cNvSpPr/>
          <p:nvPr/>
        </p:nvSpPr>
        <p:spPr>
          <a:xfrm>
            <a:off x="8118360" y="-987480"/>
            <a:ext cx="1866600" cy="469440"/>
          </a:xfrm>
          <a:prstGeom prst="rect">
            <a:avLst/>
          </a:prstGeom>
          <a:solidFill>
            <a:srgbClr val="004A99"/>
          </a:solidFill>
          <a:ln>
            <a:solidFill>
              <a:srgbClr val="003671"/>
            </a:solidFill>
          </a:ln>
        </p:spPr>
        <p:style>
          <a:lnRef idx="2">
            <a:schemeClr val="accent2">
              <a:shade val="50000"/>
            </a:schemeClr>
          </a:lnRef>
          <a:fillRef idx="1">
            <a:schemeClr val="accent2"/>
          </a:fillRef>
          <a:effectRef idx="0">
            <a:schemeClr val="accent2"/>
          </a:effectRef>
          <a:fontRef idx="minor"/>
        </p:style>
        <p:txBody>
          <a:bodyPr lIns="90000" tIns="45000" rIns="90000" bIns="45000" anchor="ctr">
            <a:noAutofit/>
          </a:bodyPr>
          <a:lstStyle/>
          <a:p>
            <a:pPr algn="ctr" defTabSz="914400">
              <a:lnSpc>
                <a:spcPct val="100000"/>
              </a:lnSpc>
            </a:pPr>
            <a:r>
              <a:rPr lang="de-DE" sz="1200" b="0" strike="noStrike" spc="-1">
                <a:solidFill>
                  <a:schemeClr val="lt1"/>
                </a:solidFill>
                <a:latin typeface="Merriweather Light"/>
              </a:rPr>
              <a:t>0/74/153</a:t>
            </a:r>
            <a:endParaRPr lang="de-DE" sz="1200" b="0" strike="noStrike" spc="-1">
              <a:solidFill>
                <a:srgbClr val="FFFFFF"/>
              </a:solidFill>
              <a:latin typeface="Calibri"/>
            </a:endParaRPr>
          </a:p>
        </p:txBody>
      </p:sp>
      <p:sp>
        <p:nvSpPr>
          <p:cNvPr id="3" name="Rechteck 8" hidden="1"/>
          <p:cNvSpPr/>
          <p:nvPr/>
        </p:nvSpPr>
        <p:spPr>
          <a:xfrm>
            <a:off x="168120" y="-987480"/>
            <a:ext cx="1866600" cy="469440"/>
          </a:xfrm>
          <a:prstGeom prst="rect">
            <a:avLst/>
          </a:prstGeom>
          <a:solidFill>
            <a:srgbClr val="A7D6A6"/>
          </a:solidFill>
          <a:ln>
            <a:solidFill>
              <a:srgbClr val="7B9E7A"/>
            </a:solidFill>
          </a:ln>
        </p:spPr>
        <p:style>
          <a:lnRef idx="2">
            <a:schemeClr val="accent5">
              <a:shade val="50000"/>
            </a:schemeClr>
          </a:lnRef>
          <a:fillRef idx="1">
            <a:schemeClr val="accent5"/>
          </a:fillRef>
          <a:effectRef idx="0">
            <a:schemeClr val="accent5"/>
          </a:effectRef>
          <a:fontRef idx="minor"/>
        </p:style>
        <p:txBody>
          <a:bodyPr lIns="90000" tIns="45000" rIns="90000" bIns="45000" anchor="ctr">
            <a:noAutofit/>
          </a:bodyPr>
          <a:lstStyle/>
          <a:p>
            <a:pPr algn="ctr" defTabSz="914400">
              <a:lnSpc>
                <a:spcPct val="100000"/>
              </a:lnSpc>
            </a:pPr>
            <a:r>
              <a:rPr lang="de-DE" sz="1200" b="0" strike="noStrike" spc="-1">
                <a:solidFill>
                  <a:schemeClr val="dk1"/>
                </a:solidFill>
                <a:latin typeface="Merriweather Light"/>
              </a:rPr>
              <a:t>167/214/167</a:t>
            </a:r>
            <a:endParaRPr lang="de-DE" sz="1200" b="0" strike="noStrike" spc="-1">
              <a:solidFill>
                <a:srgbClr val="000000"/>
              </a:solidFill>
              <a:latin typeface="Calibri"/>
            </a:endParaRPr>
          </a:p>
        </p:txBody>
      </p:sp>
      <p:sp>
        <p:nvSpPr>
          <p:cNvPr id="4" name="Rechteck 9" hidden="1"/>
          <p:cNvSpPr/>
          <p:nvPr/>
        </p:nvSpPr>
        <p:spPr>
          <a:xfrm>
            <a:off x="2155680" y="-987480"/>
            <a:ext cx="1866600" cy="469440"/>
          </a:xfrm>
          <a:prstGeom prst="rect">
            <a:avLst/>
          </a:prstGeom>
          <a:solidFill>
            <a:srgbClr val="E6F200"/>
          </a:solidFill>
          <a:ln>
            <a:solidFill>
              <a:srgbClr val="AAB300"/>
            </a:solidFill>
          </a:ln>
        </p:spPr>
        <p:style>
          <a:lnRef idx="2">
            <a:schemeClr val="accent3">
              <a:shade val="50000"/>
            </a:schemeClr>
          </a:lnRef>
          <a:fillRef idx="1">
            <a:schemeClr val="accent3"/>
          </a:fillRef>
          <a:effectRef idx="0">
            <a:schemeClr val="accent3"/>
          </a:effectRef>
          <a:fontRef idx="minor"/>
        </p:style>
        <p:txBody>
          <a:bodyPr lIns="90000" tIns="45000" rIns="90000" bIns="45000" anchor="ctr">
            <a:noAutofit/>
          </a:bodyPr>
          <a:lstStyle/>
          <a:p>
            <a:pPr algn="ctr" defTabSz="914400">
              <a:lnSpc>
                <a:spcPct val="100000"/>
              </a:lnSpc>
            </a:pPr>
            <a:r>
              <a:rPr lang="de-DE" sz="1200" b="0" strike="noStrike" spc="-1">
                <a:solidFill>
                  <a:schemeClr val="dk1"/>
                </a:solidFill>
                <a:latin typeface="Merriweather Light"/>
              </a:rPr>
              <a:t>230/242/0</a:t>
            </a:r>
            <a:endParaRPr lang="de-DE" sz="1200" b="0" strike="noStrike" spc="-1">
              <a:solidFill>
                <a:srgbClr val="000000"/>
              </a:solidFill>
              <a:latin typeface="Calibri"/>
            </a:endParaRPr>
          </a:p>
        </p:txBody>
      </p:sp>
      <p:sp>
        <p:nvSpPr>
          <p:cNvPr id="5" name="Rechteck 10" hidden="1"/>
          <p:cNvSpPr/>
          <p:nvPr/>
        </p:nvSpPr>
        <p:spPr>
          <a:xfrm>
            <a:off x="4143240" y="-987480"/>
            <a:ext cx="1866600" cy="469440"/>
          </a:xfrm>
          <a:prstGeom prst="rect">
            <a:avLst/>
          </a:prstGeom>
          <a:solidFill>
            <a:srgbClr val="3D5C73"/>
          </a:solidFill>
          <a:ln>
            <a:solidFill>
              <a:srgbClr val="2D4455"/>
            </a:solidFill>
          </a:ln>
        </p:spPr>
        <p:style>
          <a:lnRef idx="2">
            <a:schemeClr val="accent4">
              <a:shade val="50000"/>
            </a:schemeClr>
          </a:lnRef>
          <a:fillRef idx="1">
            <a:schemeClr val="accent4"/>
          </a:fillRef>
          <a:effectRef idx="0">
            <a:schemeClr val="accent4"/>
          </a:effectRef>
          <a:fontRef idx="minor"/>
        </p:style>
        <p:txBody>
          <a:bodyPr lIns="90000" tIns="45000" rIns="90000" bIns="45000" anchor="ctr">
            <a:noAutofit/>
          </a:bodyPr>
          <a:lstStyle/>
          <a:p>
            <a:pPr algn="ctr" defTabSz="914400">
              <a:lnSpc>
                <a:spcPct val="100000"/>
              </a:lnSpc>
            </a:pPr>
            <a:r>
              <a:rPr lang="de-DE" sz="1200" b="0" strike="noStrike" spc="-1">
                <a:solidFill>
                  <a:schemeClr val="lt1"/>
                </a:solidFill>
                <a:latin typeface="Merriweather Light"/>
              </a:rPr>
              <a:t>61/90/115</a:t>
            </a:r>
            <a:endParaRPr lang="de-DE" sz="1200" b="0" strike="noStrike" spc="-1">
              <a:solidFill>
                <a:srgbClr val="FFFFFF"/>
              </a:solidFill>
              <a:latin typeface="Calibri"/>
            </a:endParaRPr>
          </a:p>
        </p:txBody>
      </p:sp>
      <p:pic>
        <p:nvPicPr>
          <p:cNvPr id="6" name="Grafik 13"/>
          <p:cNvPicPr/>
          <p:nvPr/>
        </p:nvPicPr>
        <p:blipFill>
          <a:blip r:embed="rId3"/>
          <a:stretch/>
        </p:blipFill>
        <p:spPr>
          <a:xfrm>
            <a:off x="10303200" y="527040"/>
            <a:ext cx="1199520" cy="671040"/>
          </a:xfrm>
          <a:prstGeom prst="rect">
            <a:avLst/>
          </a:prstGeom>
          <a:ln w="0">
            <a:noFill/>
          </a:ln>
        </p:spPr>
      </p:pic>
      <p:sp>
        <p:nvSpPr>
          <p:cNvPr id="7" name="Rechteck 18" hidden="1"/>
          <p:cNvSpPr/>
          <p:nvPr/>
        </p:nvSpPr>
        <p:spPr>
          <a:xfrm>
            <a:off x="10105920" y="-987480"/>
            <a:ext cx="1866600" cy="469440"/>
          </a:xfrm>
          <a:prstGeom prst="rect">
            <a:avLst/>
          </a:prstGeom>
          <a:solidFill>
            <a:schemeClr val="bg2"/>
          </a:solidFill>
          <a:ln>
            <a:solidFill>
              <a:srgbClr val="003671"/>
            </a:solidFill>
          </a:ln>
        </p:spPr>
        <p:style>
          <a:lnRef idx="2">
            <a:schemeClr val="accent2">
              <a:shade val="50000"/>
            </a:schemeClr>
          </a:lnRef>
          <a:fillRef idx="1">
            <a:schemeClr val="accent2"/>
          </a:fillRef>
          <a:effectRef idx="0">
            <a:schemeClr val="accent2"/>
          </a:effectRef>
          <a:fontRef idx="minor"/>
        </p:style>
        <p:txBody>
          <a:bodyPr lIns="90000" tIns="45000" rIns="90000" bIns="45000" anchor="ctr">
            <a:noAutofit/>
          </a:bodyPr>
          <a:lstStyle/>
          <a:p>
            <a:pPr algn="ctr" defTabSz="914400">
              <a:lnSpc>
                <a:spcPct val="100000"/>
              </a:lnSpc>
            </a:pPr>
            <a:r>
              <a:rPr lang="de-DE" sz="1200" b="0" strike="noStrike" spc="-1">
                <a:solidFill>
                  <a:schemeClr val="dk1"/>
                </a:solidFill>
                <a:latin typeface="Merriweather Light"/>
              </a:rPr>
              <a:t>241/241/230</a:t>
            </a:r>
            <a:endParaRPr lang="de-DE" sz="1200" b="0" strike="noStrike" spc="-1">
              <a:solidFill>
                <a:srgbClr val="000000"/>
              </a:solidFill>
              <a:latin typeface="Calibri"/>
            </a:endParaRPr>
          </a:p>
        </p:txBody>
      </p:sp>
      <p:sp>
        <p:nvSpPr>
          <p:cNvPr id="8" name="Rechteck 19" hidden="1"/>
          <p:cNvSpPr/>
          <p:nvPr/>
        </p:nvSpPr>
        <p:spPr>
          <a:xfrm>
            <a:off x="698400" y="0"/>
            <a:ext cx="10801080" cy="53640"/>
          </a:xfrm>
          <a:prstGeom prst="rect">
            <a:avLst/>
          </a:prstGeom>
          <a:solidFill>
            <a:schemeClr val="accent4"/>
          </a:solidFill>
          <a:ln w="0">
            <a:noFill/>
          </a:ln>
        </p:spPr>
        <p:style>
          <a:lnRef idx="0">
            <a:scrgbClr r="0" g="0" b="0"/>
          </a:lnRef>
          <a:fillRef idx="0">
            <a:scrgbClr r="0" g="0" b="0"/>
          </a:fillRef>
          <a:effectRef idx="0">
            <a:scrgbClr r="0" g="0" b="0"/>
          </a:effectRef>
          <a:fontRef idx="minor"/>
        </p:style>
        <p:txBody>
          <a:bodyPr lIns="90000" tIns="9000" rIns="90000" bIns="9000" anchor="ctr">
            <a:noAutofit/>
          </a:bodyPr>
          <a:lstStyle/>
          <a:p>
            <a:pPr algn="ctr" defTabSz="914400">
              <a:lnSpc>
                <a:spcPct val="100000"/>
              </a:lnSpc>
            </a:pPr>
            <a:endParaRPr lang="de-DE" sz="1800" b="0" strike="noStrike" spc="-1">
              <a:solidFill>
                <a:schemeClr val="lt1"/>
              </a:solidFill>
              <a:latin typeface="Merriweather Light"/>
            </a:endParaRPr>
          </a:p>
        </p:txBody>
      </p:sp>
      <p:pic>
        <p:nvPicPr>
          <p:cNvPr id="9" name="Grafik 6"/>
          <p:cNvPicPr/>
          <p:nvPr/>
        </p:nvPicPr>
        <p:blipFill>
          <a:blip r:embed="rId4"/>
          <a:stretch/>
        </p:blipFill>
        <p:spPr>
          <a:xfrm>
            <a:off x="0" y="-20160"/>
            <a:ext cx="12227760" cy="6877800"/>
          </a:xfrm>
          <a:prstGeom prst="rect">
            <a:avLst/>
          </a:prstGeom>
          <a:ln w="0">
            <a:noFill/>
          </a:ln>
        </p:spPr>
      </p:pic>
      <p:sp>
        <p:nvSpPr>
          <p:cNvPr id="10" name="PlaceHolder 1"/>
          <p:cNvSpPr>
            <a:spLocks noGrp="1"/>
          </p:cNvSpPr>
          <p:nvPr>
            <p:ph type="title"/>
          </p:nvPr>
        </p:nvSpPr>
        <p:spPr>
          <a:xfrm>
            <a:off x="6717960" y="2946240"/>
            <a:ext cx="4778280" cy="976680"/>
          </a:xfrm>
          <a:prstGeom prst="rect">
            <a:avLst/>
          </a:prstGeom>
          <a:noFill/>
          <a:ln w="0">
            <a:noFill/>
          </a:ln>
        </p:spPr>
        <p:txBody>
          <a:bodyPr lIns="91440" tIns="45720" rIns="91440" bIns="45720" anchor="t">
            <a:noAutofit/>
          </a:bodyPr>
          <a:lstStyle/>
          <a:p>
            <a:pPr indent="0" algn="ctr" defTabSz="914400">
              <a:lnSpc>
                <a:spcPct val="90000"/>
              </a:lnSpc>
              <a:buNone/>
            </a:pPr>
            <a:r>
              <a:rPr lang="de-DE" sz="6000" b="0" strike="noStrike" cap="all" spc="69">
                <a:solidFill>
                  <a:schemeClr val="accent3"/>
                </a:solidFill>
                <a:latin typeface="Overpass SemiBold"/>
              </a:rPr>
              <a:t>Welcome </a:t>
            </a:r>
            <a:endParaRPr lang="de-DE" sz="6000" b="0" strike="noStrike" spc="-1">
              <a:solidFill>
                <a:schemeClr val="dk1"/>
              </a:solidFill>
              <a:latin typeface="Merriweather Light"/>
            </a:endParaRPr>
          </a:p>
        </p:txBody>
      </p:sp>
      <p:grpSp>
        <p:nvGrpSpPr>
          <p:cNvPr id="11" name="Gruppieren 3"/>
          <p:cNvGrpSpPr/>
          <p:nvPr/>
        </p:nvGrpSpPr>
        <p:grpSpPr>
          <a:xfrm>
            <a:off x="695160" y="-30600"/>
            <a:ext cx="5400360" cy="5332680"/>
            <a:chOff x="695160" y="-30600"/>
            <a:chExt cx="5400360" cy="5332680"/>
          </a:xfrm>
        </p:grpSpPr>
        <p:sp>
          <p:nvSpPr>
            <p:cNvPr id="12" name="Rechteck 7"/>
            <p:cNvSpPr/>
            <p:nvPr/>
          </p:nvSpPr>
          <p:spPr>
            <a:xfrm>
              <a:off x="695160" y="-30600"/>
              <a:ext cx="5400360" cy="5332680"/>
            </a:xfrm>
            <a:prstGeom prst="rect">
              <a:avLst/>
            </a:prstGeom>
            <a:solidFill>
              <a:schemeClr val="lt1">
                <a:alpha val="81000"/>
              </a:schemeClr>
            </a:solidFill>
            <a:ln>
              <a:solidFill>
                <a:srgbClr val="E7E6E6"/>
              </a:solidFill>
            </a:ln>
          </p:spPr>
          <p:style>
            <a:lnRef idx="2">
              <a:schemeClr val="accent6"/>
            </a:lnRef>
            <a:fillRef idx="1">
              <a:schemeClr val="lt1"/>
            </a:fillRef>
            <a:effectRef idx="0">
              <a:schemeClr val="accent6"/>
            </a:effectRef>
            <a:fontRef idx="minor"/>
          </p:style>
          <p:txBody>
            <a:bodyPr lIns="90000" tIns="45000" rIns="90000" bIns="45000" anchor="ctr">
              <a:noAutofit/>
            </a:bodyPr>
            <a:lstStyle/>
            <a:p>
              <a:pPr algn="ctr" defTabSz="914400">
                <a:lnSpc>
                  <a:spcPct val="100000"/>
                </a:lnSpc>
              </a:pPr>
              <a:endParaRPr lang="de-DE" sz="1800" b="0" strike="noStrike" spc="-1">
                <a:solidFill>
                  <a:schemeClr val="dk1"/>
                </a:solidFill>
                <a:latin typeface="Merriweather Light"/>
              </a:endParaRPr>
            </a:p>
          </p:txBody>
        </p:sp>
        <p:pic>
          <p:nvPicPr>
            <p:cNvPr id="13" name="Grafik 9"/>
            <p:cNvPicPr/>
            <p:nvPr/>
          </p:nvPicPr>
          <p:blipFill>
            <a:blip r:embed="rId5"/>
            <a:stretch/>
          </p:blipFill>
          <p:spPr>
            <a:xfrm>
              <a:off x="3864240" y="4514400"/>
              <a:ext cx="1617120" cy="280800"/>
            </a:xfrm>
            <a:prstGeom prst="rect">
              <a:avLst/>
            </a:prstGeom>
            <a:ln w="0">
              <a:noFill/>
            </a:ln>
          </p:spPr>
        </p:pic>
        <p:pic>
          <p:nvPicPr>
            <p:cNvPr id="14" name="Grafik 10"/>
            <p:cNvPicPr/>
            <p:nvPr/>
          </p:nvPicPr>
          <p:blipFill>
            <a:blip r:embed="rId6"/>
            <a:stretch/>
          </p:blipFill>
          <p:spPr>
            <a:xfrm>
              <a:off x="1717560" y="4068000"/>
              <a:ext cx="484920" cy="690840"/>
            </a:xfrm>
            <a:prstGeom prst="rect">
              <a:avLst/>
            </a:prstGeom>
            <a:ln w="0">
              <a:noFill/>
            </a:ln>
          </p:spPr>
        </p:pic>
        <p:pic>
          <p:nvPicPr>
            <p:cNvPr id="15" name="Grafik 11"/>
            <p:cNvPicPr/>
            <p:nvPr/>
          </p:nvPicPr>
          <p:blipFill>
            <a:blip r:embed="rId7"/>
            <a:stretch/>
          </p:blipFill>
          <p:spPr>
            <a:xfrm>
              <a:off x="2473920" y="4489560"/>
              <a:ext cx="1284480" cy="280800"/>
            </a:xfrm>
            <a:prstGeom prst="rect">
              <a:avLst/>
            </a:prstGeom>
            <a:ln w="0">
              <a:noFill/>
            </a:ln>
          </p:spPr>
        </p:pic>
        <p:pic>
          <p:nvPicPr>
            <p:cNvPr id="16" name="Grafik 14"/>
            <p:cNvPicPr/>
            <p:nvPr/>
          </p:nvPicPr>
          <p:blipFill>
            <a:blip r:embed="rId3"/>
            <a:stretch/>
          </p:blipFill>
          <p:spPr>
            <a:xfrm>
              <a:off x="1130760" y="953640"/>
              <a:ext cx="4422600" cy="2474640"/>
            </a:xfrm>
            <a:prstGeom prst="rect">
              <a:avLst/>
            </a:prstGeom>
            <a:ln w="0">
              <a:noFill/>
            </a:ln>
          </p:spPr>
        </p:pic>
      </p:grpSp>
      <p:sp>
        <p:nvSpPr>
          <p:cNvPr id="17" name="PlaceHolder 2"/>
          <p:cNvSpPr>
            <a:spLocks noGrp="1"/>
          </p:cNvSpPr>
          <p:nvPr>
            <p:ph type="body"/>
          </p:nvPr>
        </p:nvSpPr>
        <p:spPr>
          <a:xfrm>
            <a:off x="609480" y="1604520"/>
            <a:ext cx="10972440" cy="3977280"/>
          </a:xfrm>
          <a:prstGeom prst="rect">
            <a:avLst/>
          </a:prstGeom>
          <a:noFill/>
          <a:ln w="0">
            <a:noFill/>
          </a:ln>
        </p:spPr>
        <p:txBody>
          <a:bodyPr lIns="0" tIns="0" rIns="0" bIns="0" anchor="t">
            <a:normAutofit/>
          </a:bodyPr>
          <a:lstStyle/>
          <a:p>
            <a:pPr marL="432000" indent="-324000">
              <a:lnSpc>
                <a:spcPct val="120000"/>
              </a:lnSpc>
              <a:spcBef>
                <a:spcPts val="1417"/>
              </a:spcBef>
              <a:buClr>
                <a:srgbClr val="000000"/>
              </a:buClr>
              <a:buSzPct val="45000"/>
              <a:buFont typeface="Wingdings" charset="2"/>
              <a:buChar char=""/>
            </a:pPr>
            <a:r>
              <a:rPr lang="de-DE" sz="2200" b="0" strike="noStrike" spc="69">
                <a:solidFill>
                  <a:schemeClr val="accent4"/>
                </a:solidFill>
                <a:latin typeface="Merriweather Light"/>
              </a:rPr>
              <a:t>Format des Gliederungstextes durch Klicken bearbeiten</a:t>
            </a:r>
          </a:p>
          <a:p>
            <a:pPr marL="864000" lvl="1" indent="-324000">
              <a:lnSpc>
                <a:spcPct val="120000"/>
              </a:lnSpc>
              <a:spcBef>
                <a:spcPts val="1134"/>
              </a:spcBef>
              <a:buClr>
                <a:srgbClr val="000000"/>
              </a:buClr>
              <a:buSzPct val="75000"/>
              <a:buFont typeface="Symbol" charset="2"/>
              <a:buChar char=""/>
            </a:pPr>
            <a:r>
              <a:rPr lang="de-DE" sz="1400" b="0" strike="noStrike" spc="77">
                <a:solidFill>
                  <a:schemeClr val="accent4"/>
                </a:solidFill>
                <a:latin typeface="Merriweather Light"/>
              </a:rPr>
              <a:t>Zweite Gliederungsebene</a:t>
            </a:r>
          </a:p>
          <a:p>
            <a:pPr marL="1296000" lvl="2" indent="-288000">
              <a:lnSpc>
                <a:spcPct val="120000"/>
              </a:lnSpc>
              <a:spcBef>
                <a:spcPts val="850"/>
              </a:spcBef>
              <a:buClr>
                <a:srgbClr val="000000"/>
              </a:buClr>
              <a:buSzPct val="45000"/>
              <a:buFont typeface="Wingdings" charset="2"/>
              <a:buChar char=""/>
            </a:pPr>
            <a:r>
              <a:rPr lang="de-DE" sz="1200" b="0" strike="noStrike" spc="77">
                <a:solidFill>
                  <a:schemeClr val="accent4"/>
                </a:solidFill>
                <a:latin typeface="Merriweather Light"/>
              </a:rPr>
              <a:t>Dritte Gliederungsebene</a:t>
            </a:r>
          </a:p>
          <a:p>
            <a:pPr marL="1728000" lvl="3" indent="-216000">
              <a:lnSpc>
                <a:spcPct val="90000"/>
              </a:lnSpc>
              <a:spcBef>
                <a:spcPts val="567"/>
              </a:spcBef>
              <a:buClr>
                <a:srgbClr val="000000"/>
              </a:buClr>
              <a:buSzPct val="75000"/>
              <a:buFont typeface="Symbol" charset="2"/>
              <a:buChar char=""/>
            </a:pPr>
            <a:r>
              <a:rPr lang="de-DE" sz="1800" b="0" strike="noStrike" spc="-1">
                <a:solidFill>
                  <a:schemeClr val="dk1"/>
                </a:solidFill>
                <a:latin typeface="Merriweather Light"/>
              </a:rPr>
              <a:t>Vierte Gliederungsebene</a:t>
            </a:r>
          </a:p>
          <a:p>
            <a:pPr marL="2160000" lvl="4" indent="-216000">
              <a:lnSpc>
                <a:spcPct val="90000"/>
              </a:lnSpc>
              <a:spcBef>
                <a:spcPts val="283"/>
              </a:spcBef>
              <a:buClr>
                <a:srgbClr val="000000"/>
              </a:buClr>
              <a:buSzPct val="45000"/>
              <a:buFont typeface="Wingdings" charset="2"/>
              <a:buChar char=""/>
            </a:pPr>
            <a:r>
              <a:rPr lang="de-DE" sz="2000" b="0" strike="noStrike" spc="-1">
                <a:solidFill>
                  <a:schemeClr val="dk1"/>
                </a:solidFill>
                <a:latin typeface="Merriweather Light"/>
              </a:rPr>
              <a:t>Fünfte Gliederungsebene</a:t>
            </a:r>
          </a:p>
          <a:p>
            <a:pPr marL="2592000" lvl="5" indent="-216000">
              <a:lnSpc>
                <a:spcPct val="90000"/>
              </a:lnSpc>
              <a:spcBef>
                <a:spcPts val="283"/>
              </a:spcBef>
              <a:buClr>
                <a:srgbClr val="000000"/>
              </a:buClr>
              <a:buSzPct val="45000"/>
              <a:buFont typeface="Wingdings" charset="2"/>
              <a:buChar char=""/>
            </a:pPr>
            <a:r>
              <a:rPr lang="de-DE" sz="2000" b="0" strike="noStrike" spc="-1">
                <a:solidFill>
                  <a:schemeClr val="dk1"/>
                </a:solidFill>
                <a:latin typeface="Merriweather Light"/>
              </a:rPr>
              <a:t>Sechste Gliederungsebene</a:t>
            </a:r>
          </a:p>
          <a:p>
            <a:pPr marL="3024000" lvl="6" indent="-216000">
              <a:lnSpc>
                <a:spcPct val="90000"/>
              </a:lnSpc>
              <a:spcBef>
                <a:spcPts val="283"/>
              </a:spcBef>
              <a:buClr>
                <a:srgbClr val="000000"/>
              </a:buClr>
              <a:buSzPct val="45000"/>
              <a:buFont typeface="Wingdings" charset="2"/>
              <a:buChar char=""/>
            </a:pPr>
            <a:r>
              <a:rPr lang="de-DE" sz="2000" b="0" strike="noStrike" spc="-1">
                <a:solidFill>
                  <a:schemeClr val="dk1"/>
                </a:solidFill>
                <a:latin typeface="Merriweather Light"/>
              </a:rPr>
              <a:t>Siebte Gliederungsebene</a:t>
            </a:r>
          </a:p>
        </p:txBody>
      </p:sp>
    </p:spTree>
  </p:cSld>
  <p:clrMap bg1="lt1" tx1="dk1" bg2="lt2" tx2="dk2" accent1="accent1" accent2="accent2" accent3="accent3" accent4="accent4" accent5="accent5" accent6="accent6" hlink="hlink" folHlink="folHlink"/>
  <p:sldLayoutIdLst>
    <p:sldLayoutId id="214748364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0" name="Rechteck 11"/>
          <p:cNvSpPr/>
          <p:nvPr/>
        </p:nvSpPr>
        <p:spPr>
          <a:xfrm>
            <a:off x="695160" y="6296040"/>
            <a:ext cx="10801080" cy="53640"/>
          </a:xfrm>
          <a:prstGeom prst="rect">
            <a:avLst/>
          </a:prstGeom>
          <a:solidFill>
            <a:schemeClr val="accent3"/>
          </a:solidFill>
          <a:ln>
            <a:noFill/>
          </a:ln>
        </p:spPr>
        <p:style>
          <a:lnRef idx="2">
            <a:schemeClr val="accent4">
              <a:shade val="50000"/>
            </a:schemeClr>
          </a:lnRef>
          <a:fillRef idx="1">
            <a:schemeClr val="accent4"/>
          </a:fillRef>
          <a:effectRef idx="0">
            <a:schemeClr val="accent4"/>
          </a:effectRef>
          <a:fontRef idx="minor"/>
        </p:style>
        <p:txBody>
          <a:bodyPr lIns="90000" tIns="9000" rIns="90000" bIns="9000" anchor="ctr">
            <a:noAutofit/>
          </a:bodyPr>
          <a:lstStyle/>
          <a:p>
            <a:pPr algn="ctr" defTabSz="914400">
              <a:lnSpc>
                <a:spcPct val="100000"/>
              </a:lnSpc>
            </a:pPr>
            <a:endParaRPr lang="de-DE" sz="1800" b="0" strike="noStrike" spc="-1">
              <a:solidFill>
                <a:schemeClr val="lt1"/>
              </a:solidFill>
              <a:latin typeface="Merriweather Light"/>
            </a:endParaRPr>
          </a:p>
        </p:txBody>
      </p:sp>
      <p:sp>
        <p:nvSpPr>
          <p:cNvPr id="61" name="Rechteck 6"/>
          <p:cNvSpPr/>
          <p:nvPr/>
        </p:nvSpPr>
        <p:spPr>
          <a:xfrm>
            <a:off x="6130800" y="-987480"/>
            <a:ext cx="1866600" cy="469440"/>
          </a:xfrm>
          <a:prstGeom prst="rect">
            <a:avLst/>
          </a:prstGeom>
          <a:solidFill>
            <a:srgbClr val="39BB9D"/>
          </a:solidFill>
          <a:ln>
            <a:solidFill>
              <a:srgbClr val="2A8A74"/>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r>
              <a:rPr lang="de-DE" sz="1200" b="0" strike="noStrike" spc="-1">
                <a:solidFill>
                  <a:schemeClr val="dk1"/>
                </a:solidFill>
                <a:latin typeface="Merriweather Light"/>
              </a:rPr>
              <a:t>57/187/157</a:t>
            </a:r>
            <a:endParaRPr lang="de-DE" sz="1200" b="0" strike="noStrike" spc="-1">
              <a:solidFill>
                <a:srgbClr val="FFFFFF"/>
              </a:solidFill>
              <a:latin typeface="Calibri"/>
            </a:endParaRPr>
          </a:p>
        </p:txBody>
      </p:sp>
      <p:sp>
        <p:nvSpPr>
          <p:cNvPr id="62" name="Rechteck 7"/>
          <p:cNvSpPr/>
          <p:nvPr/>
        </p:nvSpPr>
        <p:spPr>
          <a:xfrm>
            <a:off x="8118360" y="-987480"/>
            <a:ext cx="1866600" cy="469440"/>
          </a:xfrm>
          <a:prstGeom prst="rect">
            <a:avLst/>
          </a:prstGeom>
          <a:solidFill>
            <a:srgbClr val="004A99"/>
          </a:solidFill>
          <a:ln>
            <a:solidFill>
              <a:srgbClr val="003671"/>
            </a:solidFill>
          </a:ln>
        </p:spPr>
        <p:style>
          <a:lnRef idx="2">
            <a:schemeClr val="accent2">
              <a:shade val="50000"/>
            </a:schemeClr>
          </a:lnRef>
          <a:fillRef idx="1">
            <a:schemeClr val="accent2"/>
          </a:fillRef>
          <a:effectRef idx="0">
            <a:schemeClr val="accent2"/>
          </a:effectRef>
          <a:fontRef idx="minor"/>
        </p:style>
        <p:txBody>
          <a:bodyPr lIns="90000" tIns="45000" rIns="90000" bIns="45000" anchor="ctr">
            <a:noAutofit/>
          </a:bodyPr>
          <a:lstStyle/>
          <a:p>
            <a:pPr algn="ctr" defTabSz="914400">
              <a:lnSpc>
                <a:spcPct val="100000"/>
              </a:lnSpc>
            </a:pPr>
            <a:r>
              <a:rPr lang="de-DE" sz="1200" b="0" strike="noStrike" spc="-1">
                <a:solidFill>
                  <a:schemeClr val="lt1"/>
                </a:solidFill>
                <a:latin typeface="Merriweather Light"/>
              </a:rPr>
              <a:t>0/74/153</a:t>
            </a:r>
            <a:endParaRPr lang="de-DE" sz="1200" b="0" strike="noStrike" spc="-1">
              <a:solidFill>
                <a:srgbClr val="FFFFFF"/>
              </a:solidFill>
              <a:latin typeface="Calibri"/>
            </a:endParaRPr>
          </a:p>
        </p:txBody>
      </p:sp>
      <p:sp>
        <p:nvSpPr>
          <p:cNvPr id="63" name="Rechteck 8"/>
          <p:cNvSpPr/>
          <p:nvPr/>
        </p:nvSpPr>
        <p:spPr>
          <a:xfrm>
            <a:off x="168120" y="-987480"/>
            <a:ext cx="1866600" cy="469440"/>
          </a:xfrm>
          <a:prstGeom prst="rect">
            <a:avLst/>
          </a:prstGeom>
          <a:solidFill>
            <a:srgbClr val="A7D6A6"/>
          </a:solidFill>
          <a:ln>
            <a:solidFill>
              <a:srgbClr val="7B9E7A"/>
            </a:solidFill>
          </a:ln>
        </p:spPr>
        <p:style>
          <a:lnRef idx="2">
            <a:schemeClr val="accent5">
              <a:shade val="50000"/>
            </a:schemeClr>
          </a:lnRef>
          <a:fillRef idx="1">
            <a:schemeClr val="accent5"/>
          </a:fillRef>
          <a:effectRef idx="0">
            <a:schemeClr val="accent5"/>
          </a:effectRef>
          <a:fontRef idx="minor"/>
        </p:style>
        <p:txBody>
          <a:bodyPr lIns="90000" tIns="45000" rIns="90000" bIns="45000" anchor="ctr">
            <a:noAutofit/>
          </a:bodyPr>
          <a:lstStyle/>
          <a:p>
            <a:pPr algn="ctr" defTabSz="914400">
              <a:lnSpc>
                <a:spcPct val="100000"/>
              </a:lnSpc>
            </a:pPr>
            <a:r>
              <a:rPr lang="de-DE" sz="1200" b="0" strike="noStrike" spc="-1">
                <a:solidFill>
                  <a:schemeClr val="dk1"/>
                </a:solidFill>
                <a:latin typeface="Merriweather Light"/>
              </a:rPr>
              <a:t>167/214/167</a:t>
            </a:r>
            <a:endParaRPr lang="de-DE" sz="1200" b="0" strike="noStrike" spc="-1">
              <a:solidFill>
                <a:srgbClr val="000000"/>
              </a:solidFill>
              <a:latin typeface="Calibri"/>
            </a:endParaRPr>
          </a:p>
        </p:txBody>
      </p:sp>
      <p:sp>
        <p:nvSpPr>
          <p:cNvPr id="64" name="Rechteck 9"/>
          <p:cNvSpPr/>
          <p:nvPr/>
        </p:nvSpPr>
        <p:spPr>
          <a:xfrm>
            <a:off x="2155680" y="-987480"/>
            <a:ext cx="1866600" cy="469440"/>
          </a:xfrm>
          <a:prstGeom prst="rect">
            <a:avLst/>
          </a:prstGeom>
          <a:solidFill>
            <a:srgbClr val="E6F200"/>
          </a:solidFill>
          <a:ln>
            <a:solidFill>
              <a:srgbClr val="AAB300"/>
            </a:solidFill>
          </a:ln>
        </p:spPr>
        <p:style>
          <a:lnRef idx="2">
            <a:schemeClr val="accent3">
              <a:shade val="50000"/>
            </a:schemeClr>
          </a:lnRef>
          <a:fillRef idx="1">
            <a:schemeClr val="accent3"/>
          </a:fillRef>
          <a:effectRef idx="0">
            <a:schemeClr val="accent3"/>
          </a:effectRef>
          <a:fontRef idx="minor"/>
        </p:style>
        <p:txBody>
          <a:bodyPr lIns="90000" tIns="45000" rIns="90000" bIns="45000" anchor="ctr">
            <a:noAutofit/>
          </a:bodyPr>
          <a:lstStyle/>
          <a:p>
            <a:pPr algn="ctr" defTabSz="914400">
              <a:lnSpc>
                <a:spcPct val="100000"/>
              </a:lnSpc>
            </a:pPr>
            <a:r>
              <a:rPr lang="de-DE" sz="1200" b="0" strike="noStrike" spc="-1">
                <a:solidFill>
                  <a:schemeClr val="dk1"/>
                </a:solidFill>
                <a:latin typeface="Merriweather Light"/>
              </a:rPr>
              <a:t>230/242/0</a:t>
            </a:r>
            <a:endParaRPr lang="de-DE" sz="1200" b="0" strike="noStrike" spc="-1">
              <a:solidFill>
                <a:srgbClr val="000000"/>
              </a:solidFill>
              <a:latin typeface="Calibri"/>
            </a:endParaRPr>
          </a:p>
        </p:txBody>
      </p:sp>
      <p:sp>
        <p:nvSpPr>
          <p:cNvPr id="65" name="Rechteck 10"/>
          <p:cNvSpPr/>
          <p:nvPr/>
        </p:nvSpPr>
        <p:spPr>
          <a:xfrm>
            <a:off x="4143240" y="-987480"/>
            <a:ext cx="1866600" cy="469440"/>
          </a:xfrm>
          <a:prstGeom prst="rect">
            <a:avLst/>
          </a:prstGeom>
          <a:solidFill>
            <a:srgbClr val="3D5C73"/>
          </a:solidFill>
          <a:ln>
            <a:solidFill>
              <a:srgbClr val="2D4455"/>
            </a:solidFill>
          </a:ln>
        </p:spPr>
        <p:style>
          <a:lnRef idx="2">
            <a:schemeClr val="accent4">
              <a:shade val="50000"/>
            </a:schemeClr>
          </a:lnRef>
          <a:fillRef idx="1">
            <a:schemeClr val="accent4"/>
          </a:fillRef>
          <a:effectRef idx="0">
            <a:schemeClr val="accent4"/>
          </a:effectRef>
          <a:fontRef idx="minor"/>
        </p:style>
        <p:txBody>
          <a:bodyPr lIns="90000" tIns="45000" rIns="90000" bIns="45000" anchor="ctr">
            <a:noAutofit/>
          </a:bodyPr>
          <a:lstStyle/>
          <a:p>
            <a:pPr algn="ctr" defTabSz="914400">
              <a:lnSpc>
                <a:spcPct val="100000"/>
              </a:lnSpc>
            </a:pPr>
            <a:r>
              <a:rPr lang="de-DE" sz="1200" b="0" strike="noStrike" spc="-1">
                <a:solidFill>
                  <a:schemeClr val="lt1"/>
                </a:solidFill>
                <a:latin typeface="Merriweather Light"/>
              </a:rPr>
              <a:t>61/90/115</a:t>
            </a:r>
            <a:endParaRPr lang="de-DE" sz="1200" b="0" strike="noStrike" spc="-1">
              <a:solidFill>
                <a:srgbClr val="FFFFFF"/>
              </a:solidFill>
              <a:latin typeface="Calibri"/>
            </a:endParaRPr>
          </a:p>
        </p:txBody>
      </p:sp>
      <p:pic>
        <p:nvPicPr>
          <p:cNvPr id="66" name="Grafik 13"/>
          <p:cNvPicPr/>
          <p:nvPr/>
        </p:nvPicPr>
        <p:blipFill>
          <a:blip r:embed="rId5"/>
          <a:stretch/>
        </p:blipFill>
        <p:spPr>
          <a:xfrm>
            <a:off x="10303200" y="527040"/>
            <a:ext cx="1199520" cy="671040"/>
          </a:xfrm>
          <a:prstGeom prst="rect">
            <a:avLst/>
          </a:prstGeom>
          <a:ln w="0">
            <a:noFill/>
          </a:ln>
        </p:spPr>
      </p:pic>
      <p:sp>
        <p:nvSpPr>
          <p:cNvPr id="67" name="Rechteck 18"/>
          <p:cNvSpPr/>
          <p:nvPr/>
        </p:nvSpPr>
        <p:spPr>
          <a:xfrm>
            <a:off x="10105920" y="-987480"/>
            <a:ext cx="1866600" cy="469440"/>
          </a:xfrm>
          <a:prstGeom prst="rect">
            <a:avLst/>
          </a:prstGeom>
          <a:solidFill>
            <a:schemeClr val="bg2"/>
          </a:solidFill>
          <a:ln>
            <a:solidFill>
              <a:srgbClr val="003671"/>
            </a:solidFill>
          </a:ln>
        </p:spPr>
        <p:style>
          <a:lnRef idx="2">
            <a:schemeClr val="accent2">
              <a:shade val="50000"/>
            </a:schemeClr>
          </a:lnRef>
          <a:fillRef idx="1">
            <a:schemeClr val="accent2"/>
          </a:fillRef>
          <a:effectRef idx="0">
            <a:schemeClr val="accent2"/>
          </a:effectRef>
          <a:fontRef idx="minor"/>
        </p:style>
        <p:txBody>
          <a:bodyPr lIns="90000" tIns="45000" rIns="90000" bIns="45000" anchor="ctr">
            <a:noAutofit/>
          </a:bodyPr>
          <a:lstStyle/>
          <a:p>
            <a:pPr algn="ctr" defTabSz="914400">
              <a:lnSpc>
                <a:spcPct val="100000"/>
              </a:lnSpc>
            </a:pPr>
            <a:r>
              <a:rPr lang="de-DE" sz="1200" b="0" strike="noStrike" spc="-1">
                <a:solidFill>
                  <a:schemeClr val="dk1"/>
                </a:solidFill>
                <a:latin typeface="Merriweather Light"/>
              </a:rPr>
              <a:t>241/241/230</a:t>
            </a:r>
            <a:endParaRPr lang="de-DE" sz="1200" b="0" strike="noStrike" spc="-1">
              <a:solidFill>
                <a:srgbClr val="000000"/>
              </a:solidFill>
              <a:latin typeface="Calibri"/>
            </a:endParaRPr>
          </a:p>
        </p:txBody>
      </p:sp>
      <p:sp>
        <p:nvSpPr>
          <p:cNvPr id="68" name="Rechteck 19"/>
          <p:cNvSpPr/>
          <p:nvPr/>
        </p:nvSpPr>
        <p:spPr>
          <a:xfrm>
            <a:off x="698400" y="0"/>
            <a:ext cx="10801080" cy="53640"/>
          </a:xfrm>
          <a:prstGeom prst="rect">
            <a:avLst/>
          </a:prstGeom>
          <a:solidFill>
            <a:schemeClr val="accent4"/>
          </a:solidFill>
          <a:ln w="0">
            <a:noFill/>
          </a:ln>
        </p:spPr>
        <p:style>
          <a:lnRef idx="0">
            <a:scrgbClr r="0" g="0" b="0"/>
          </a:lnRef>
          <a:fillRef idx="0">
            <a:scrgbClr r="0" g="0" b="0"/>
          </a:fillRef>
          <a:effectRef idx="0">
            <a:scrgbClr r="0" g="0" b="0"/>
          </a:effectRef>
          <a:fontRef idx="minor"/>
        </p:style>
        <p:txBody>
          <a:bodyPr lIns="90000" tIns="9000" rIns="90000" bIns="9000" anchor="ctr">
            <a:noAutofit/>
          </a:bodyPr>
          <a:lstStyle/>
          <a:p>
            <a:pPr algn="ctr" defTabSz="914400">
              <a:lnSpc>
                <a:spcPct val="100000"/>
              </a:lnSpc>
            </a:pPr>
            <a:endParaRPr lang="de-DE" sz="1800" b="0" strike="noStrike" spc="-1">
              <a:solidFill>
                <a:schemeClr val="lt1"/>
              </a:solidFill>
              <a:latin typeface="Merriweather Light"/>
            </a:endParaRPr>
          </a:p>
        </p:txBody>
      </p:sp>
      <p:sp>
        <p:nvSpPr>
          <p:cNvPr id="69" name="PlaceHolder 1"/>
          <p:cNvSpPr>
            <a:spLocks noGrp="1"/>
          </p:cNvSpPr>
          <p:nvPr>
            <p:ph type="title"/>
          </p:nvPr>
        </p:nvSpPr>
        <p:spPr>
          <a:xfrm>
            <a:off x="695160" y="441360"/>
            <a:ext cx="8753040" cy="791640"/>
          </a:xfrm>
          <a:prstGeom prst="rect">
            <a:avLst/>
          </a:prstGeom>
          <a:noFill/>
          <a:ln w="0">
            <a:noFill/>
          </a:ln>
        </p:spPr>
        <p:txBody>
          <a:bodyPr lIns="91440" tIns="45720" rIns="91440" bIns="45720" anchor="t">
            <a:noAutofit/>
          </a:bodyPr>
          <a:lstStyle/>
          <a:p>
            <a:pPr indent="0" defTabSz="914400">
              <a:lnSpc>
                <a:spcPct val="90000"/>
              </a:lnSpc>
              <a:buNone/>
            </a:pPr>
            <a:r>
              <a:rPr lang="de-DE" sz="3000" b="0" strike="noStrike" cap="all" spc="69">
                <a:solidFill>
                  <a:schemeClr val="dk2"/>
                </a:solidFill>
                <a:latin typeface="Overpass SemiBold"/>
              </a:rPr>
              <a:t>Mastertitelformat bearbeiten</a:t>
            </a:r>
            <a:endParaRPr lang="de-DE" sz="3000" b="0" strike="noStrike" spc="-1">
              <a:solidFill>
                <a:schemeClr val="dk1"/>
              </a:solidFill>
              <a:latin typeface="Merriweather Light"/>
            </a:endParaRPr>
          </a:p>
        </p:txBody>
      </p:sp>
      <p:sp>
        <p:nvSpPr>
          <p:cNvPr id="70" name="PlaceHolder 2"/>
          <p:cNvSpPr>
            <a:spLocks noGrp="1"/>
          </p:cNvSpPr>
          <p:nvPr>
            <p:ph type="body"/>
          </p:nvPr>
        </p:nvSpPr>
        <p:spPr>
          <a:xfrm>
            <a:off x="695160" y="1557360"/>
            <a:ext cx="5400360" cy="4608000"/>
          </a:xfrm>
          <a:prstGeom prst="rect">
            <a:avLst/>
          </a:prstGeom>
          <a:noFill/>
          <a:ln w="0">
            <a:noFill/>
          </a:ln>
        </p:spPr>
        <p:txBody>
          <a:bodyPr lIns="91440" tIns="45720" rIns="91440" bIns="45720" anchor="t">
            <a:noAutofit/>
          </a:bodyPr>
          <a:lstStyle/>
          <a:p>
            <a:pPr marL="144000" indent="-288000" defTabSz="914400">
              <a:lnSpc>
                <a:spcPct val="120000"/>
              </a:lnSpc>
              <a:spcBef>
                <a:spcPts val="1199"/>
              </a:spcBef>
              <a:buClr>
                <a:srgbClr val="44546A"/>
              </a:buClr>
              <a:buFont typeface="Overpass SemiBold"/>
              <a:buAutoNum type="arabicPeriod"/>
            </a:pPr>
            <a:r>
              <a:rPr lang="de-DE" sz="2200" b="0" strike="noStrike" spc="69">
                <a:solidFill>
                  <a:schemeClr val="accent4"/>
                </a:solidFill>
                <a:latin typeface="Merriweather Light"/>
              </a:rPr>
              <a:t>Mastertextformat bearbeiten</a:t>
            </a:r>
          </a:p>
          <a:p>
            <a:pPr marL="396000" lvl="1" indent="-180000" defTabSz="914400">
              <a:lnSpc>
                <a:spcPct val="120000"/>
              </a:lnSpc>
              <a:spcBef>
                <a:spcPts val="499"/>
              </a:spcBef>
              <a:buClr>
                <a:srgbClr val="44546A"/>
              </a:buClr>
              <a:buSzPct val="80000"/>
              <a:buFont typeface="Arial"/>
              <a:buChar char="•"/>
            </a:pPr>
            <a:r>
              <a:rPr lang="de-DE" sz="1800" b="0" strike="noStrike" spc="77">
                <a:solidFill>
                  <a:schemeClr val="accent4"/>
                </a:solidFill>
                <a:latin typeface="Merriweather Light"/>
              </a:rPr>
              <a:t>Zweite Ebene</a:t>
            </a:r>
          </a:p>
          <a:p>
            <a:pPr marL="576000" lvl="2" indent="-144000" defTabSz="914400">
              <a:lnSpc>
                <a:spcPct val="120000"/>
              </a:lnSpc>
              <a:spcBef>
                <a:spcPts val="400"/>
              </a:spcBef>
              <a:buClr>
                <a:srgbClr val="44546A"/>
              </a:buClr>
              <a:buSzPct val="80000"/>
              <a:buFont typeface="Arial"/>
              <a:buChar char="•"/>
            </a:pPr>
            <a:r>
              <a:rPr lang="de-DE" sz="1400" b="0" strike="noStrike" spc="77">
                <a:solidFill>
                  <a:schemeClr val="accent4"/>
                </a:solidFill>
                <a:latin typeface="Merriweather Light"/>
              </a:rPr>
              <a:t>Dritte Ebene</a:t>
            </a:r>
          </a:p>
          <a:p>
            <a:pPr marL="576000" lvl="3" indent="-144000" defTabSz="914400">
              <a:lnSpc>
                <a:spcPct val="120000"/>
              </a:lnSpc>
              <a:spcBef>
                <a:spcPts val="400"/>
              </a:spcBef>
              <a:buClr>
                <a:srgbClr val="44546A"/>
              </a:buClr>
              <a:buSzPct val="80000"/>
              <a:buFont typeface="Arial"/>
              <a:buChar char="•"/>
            </a:pPr>
            <a:r>
              <a:rPr lang="de-DE" sz="1200" b="0" strike="noStrike" spc="77">
                <a:solidFill>
                  <a:schemeClr val="accent4"/>
                </a:solidFill>
                <a:latin typeface="Merriweather Light"/>
              </a:rPr>
              <a:t>Vierte Ebene</a:t>
            </a:r>
            <a:endParaRPr lang="de-DE" sz="1200" b="0" strike="noStrike" spc="-1">
              <a:solidFill>
                <a:schemeClr val="dk1"/>
              </a:solidFill>
              <a:latin typeface="Merriweather Light"/>
            </a:endParaRPr>
          </a:p>
        </p:txBody>
      </p:sp>
      <p:sp>
        <p:nvSpPr>
          <p:cNvPr id="71" name="PlaceHolder 3"/>
          <p:cNvSpPr>
            <a:spLocks noGrp="1"/>
          </p:cNvSpPr>
          <p:nvPr>
            <p:ph type="dt" idx="7"/>
          </p:nvPr>
        </p:nvSpPr>
        <p:spPr>
          <a:xfrm>
            <a:off x="10105920" y="6350400"/>
            <a:ext cx="897480" cy="343080"/>
          </a:xfrm>
          <a:prstGeom prst="rect">
            <a:avLst/>
          </a:prstGeom>
          <a:noFill/>
          <a:ln w="0">
            <a:noFill/>
          </a:ln>
        </p:spPr>
        <p:txBody>
          <a:bodyPr lIns="91440" tIns="45720" rIns="91440" bIns="45720" anchor="t">
            <a:noAutofit/>
          </a:bodyPr>
          <a:lstStyle>
            <a:lvl1pPr indent="0" algn="r" defTabSz="914400">
              <a:lnSpc>
                <a:spcPct val="100000"/>
              </a:lnSpc>
              <a:buNone/>
              <a:defRPr lang="de-DE" sz="1000" b="0" strike="noStrike" spc="-1">
                <a:solidFill>
                  <a:schemeClr val="accent4"/>
                </a:solidFill>
                <a:latin typeface="Merriweather Light"/>
              </a:defRPr>
            </a:lvl1pPr>
          </a:lstStyle>
          <a:p>
            <a:pPr indent="0" algn="r" defTabSz="914400">
              <a:lnSpc>
                <a:spcPct val="100000"/>
              </a:lnSpc>
              <a:buNone/>
            </a:pPr>
            <a:r>
              <a:rPr lang="de-DE" sz="1000" b="0" strike="noStrike" spc="-1">
                <a:solidFill>
                  <a:schemeClr val="accent4"/>
                </a:solidFill>
                <a:latin typeface="Merriweather Light"/>
              </a:rPr>
              <a:t>&lt;Datum/Uhrzeit&gt;</a:t>
            </a:r>
            <a:endParaRPr lang="de-DE" sz="1000" b="0" strike="noStrike" spc="-1">
              <a:solidFill>
                <a:srgbClr val="000000"/>
              </a:solidFill>
              <a:latin typeface="Calibri"/>
            </a:endParaRPr>
          </a:p>
        </p:txBody>
      </p:sp>
      <p:sp>
        <p:nvSpPr>
          <p:cNvPr id="72" name="PlaceHolder 4"/>
          <p:cNvSpPr>
            <a:spLocks noGrp="1"/>
          </p:cNvSpPr>
          <p:nvPr>
            <p:ph type="ftr" idx="8"/>
          </p:nvPr>
        </p:nvSpPr>
        <p:spPr>
          <a:xfrm>
            <a:off x="695160" y="6350400"/>
            <a:ext cx="4114440" cy="501120"/>
          </a:xfrm>
          <a:prstGeom prst="rect">
            <a:avLst/>
          </a:prstGeom>
          <a:noFill/>
          <a:ln w="0">
            <a:noFill/>
          </a:ln>
        </p:spPr>
        <p:txBody>
          <a:bodyPr lIns="91440" tIns="45720" rIns="91440" bIns="45720" anchor="t">
            <a:noAutofit/>
          </a:bodyPr>
          <a:lstStyle>
            <a:lvl1pPr indent="0" defTabSz="914400">
              <a:lnSpc>
                <a:spcPct val="100000"/>
              </a:lnSpc>
              <a:buNone/>
              <a:defRPr lang="de-DE" sz="1000" b="0" strike="noStrike" spc="-1">
                <a:solidFill>
                  <a:schemeClr val="accent4"/>
                </a:solidFill>
                <a:latin typeface="Merriweather Light"/>
              </a:defRPr>
            </a:lvl1pPr>
          </a:lstStyle>
          <a:p>
            <a:pPr indent="0" defTabSz="914400">
              <a:lnSpc>
                <a:spcPct val="100000"/>
              </a:lnSpc>
              <a:buNone/>
            </a:pPr>
            <a:r>
              <a:rPr lang="de-DE" sz="1000" b="0" strike="noStrike" spc="-1">
                <a:solidFill>
                  <a:schemeClr val="accent4"/>
                </a:solidFill>
                <a:latin typeface="Merriweather Light"/>
              </a:rPr>
              <a:t>&lt;Fußzeile&gt;</a:t>
            </a:r>
            <a:endParaRPr lang="de-DE" sz="1000" b="0" strike="noStrike" spc="-1">
              <a:solidFill>
                <a:srgbClr val="000000"/>
              </a:solidFill>
              <a:latin typeface="Calibri"/>
            </a:endParaRPr>
          </a:p>
        </p:txBody>
      </p:sp>
      <p:sp>
        <p:nvSpPr>
          <p:cNvPr id="73" name="PlaceHolder 5"/>
          <p:cNvSpPr>
            <a:spLocks noGrp="1"/>
          </p:cNvSpPr>
          <p:nvPr>
            <p:ph type="sldNum" idx="9"/>
          </p:nvPr>
        </p:nvSpPr>
        <p:spPr>
          <a:xfrm>
            <a:off x="11048040" y="6349320"/>
            <a:ext cx="435240" cy="344160"/>
          </a:xfrm>
          <a:prstGeom prst="rect">
            <a:avLst/>
          </a:prstGeom>
          <a:noFill/>
          <a:ln w="0">
            <a:noFill/>
          </a:ln>
        </p:spPr>
        <p:txBody>
          <a:bodyPr lIns="91440" tIns="45720" rIns="36000" bIns="45720" anchor="t">
            <a:noAutofit/>
          </a:bodyPr>
          <a:lstStyle>
            <a:lvl1pPr indent="0" algn="r" defTabSz="914400">
              <a:lnSpc>
                <a:spcPct val="100000"/>
              </a:lnSpc>
              <a:buNone/>
              <a:defRPr lang="de-DE" sz="1000" b="0" strike="noStrike" spc="-1">
                <a:solidFill>
                  <a:schemeClr val="accent4"/>
                </a:solidFill>
                <a:latin typeface="Merriweather Light"/>
              </a:defRPr>
            </a:lvl1pPr>
          </a:lstStyle>
          <a:p>
            <a:pPr indent="0" algn="r" defTabSz="914400">
              <a:lnSpc>
                <a:spcPct val="100000"/>
              </a:lnSpc>
              <a:buNone/>
            </a:pPr>
            <a:fld id="{D2E3F504-A515-4A46-902C-DEDC70722331}" type="slidenum">
              <a:rPr lang="de-DE" sz="1000" b="0" strike="noStrike" spc="-1">
                <a:solidFill>
                  <a:schemeClr val="accent4"/>
                </a:solidFill>
                <a:latin typeface="Merriweather Light"/>
              </a:rPr>
              <a:t>‹Nr.›</a:t>
            </a:fld>
            <a:endParaRPr lang="de-DE" sz="1000" b="0" strike="noStrike" spc="-1">
              <a:solidFill>
                <a:srgbClr val="000000"/>
              </a:solidFill>
              <a:latin typeface="Calibri"/>
            </a:endParaRPr>
          </a:p>
        </p:txBody>
      </p:sp>
      <p:sp>
        <p:nvSpPr>
          <p:cNvPr id="74" name="PlaceHolder 6"/>
          <p:cNvSpPr>
            <a:spLocks noGrp="1"/>
          </p:cNvSpPr>
          <p:nvPr>
            <p:ph type="body"/>
          </p:nvPr>
        </p:nvSpPr>
        <p:spPr>
          <a:xfrm>
            <a:off x="6095880" y="1557360"/>
            <a:ext cx="5400360" cy="4608000"/>
          </a:xfrm>
          <a:prstGeom prst="rect">
            <a:avLst/>
          </a:prstGeom>
          <a:noFill/>
          <a:ln w="0">
            <a:noFill/>
          </a:ln>
        </p:spPr>
        <p:txBody>
          <a:bodyPr lIns="91440" tIns="45720" rIns="91440" bIns="45720" anchor="t">
            <a:noAutofit/>
          </a:bodyPr>
          <a:lstStyle/>
          <a:p>
            <a:pPr marL="144000" indent="-288000" defTabSz="914400">
              <a:lnSpc>
                <a:spcPct val="120000"/>
              </a:lnSpc>
              <a:spcBef>
                <a:spcPts val="1199"/>
              </a:spcBef>
              <a:buClr>
                <a:srgbClr val="44546A"/>
              </a:buClr>
              <a:buFont typeface="Overpass SemiBold"/>
              <a:buAutoNum type="arabicPeriod"/>
            </a:pPr>
            <a:r>
              <a:rPr lang="de-DE" sz="2200" b="0" strike="noStrike" spc="69">
                <a:solidFill>
                  <a:schemeClr val="accent4"/>
                </a:solidFill>
                <a:latin typeface="Merriweather Light"/>
              </a:rPr>
              <a:t>Mastertextformat bearbeiten</a:t>
            </a:r>
          </a:p>
          <a:p>
            <a:pPr marL="396000" lvl="1" indent="-180000" defTabSz="914400">
              <a:lnSpc>
                <a:spcPct val="120000"/>
              </a:lnSpc>
              <a:spcBef>
                <a:spcPts val="499"/>
              </a:spcBef>
              <a:buClr>
                <a:srgbClr val="44546A"/>
              </a:buClr>
              <a:buSzPct val="80000"/>
              <a:buFont typeface="Arial"/>
              <a:buChar char="•"/>
            </a:pPr>
            <a:r>
              <a:rPr lang="de-DE" sz="1800" b="0" strike="noStrike" spc="77">
                <a:solidFill>
                  <a:schemeClr val="accent4"/>
                </a:solidFill>
                <a:latin typeface="Merriweather Light"/>
              </a:rPr>
              <a:t>Zweite Ebene</a:t>
            </a:r>
          </a:p>
          <a:p>
            <a:pPr marL="576000" lvl="2" indent="-144000" defTabSz="914400">
              <a:lnSpc>
                <a:spcPct val="120000"/>
              </a:lnSpc>
              <a:spcBef>
                <a:spcPts val="400"/>
              </a:spcBef>
              <a:buClr>
                <a:srgbClr val="44546A"/>
              </a:buClr>
              <a:buSzPct val="80000"/>
              <a:buFont typeface="Arial"/>
              <a:buChar char="•"/>
            </a:pPr>
            <a:r>
              <a:rPr lang="de-DE" sz="1400" b="0" strike="noStrike" spc="77">
                <a:solidFill>
                  <a:schemeClr val="accent4"/>
                </a:solidFill>
                <a:latin typeface="Merriweather Light"/>
              </a:rPr>
              <a:t>Dritte Ebene</a:t>
            </a:r>
          </a:p>
          <a:p>
            <a:pPr marL="576000" lvl="3" indent="-144000" defTabSz="914400">
              <a:lnSpc>
                <a:spcPct val="120000"/>
              </a:lnSpc>
              <a:spcBef>
                <a:spcPts val="400"/>
              </a:spcBef>
              <a:buClr>
                <a:srgbClr val="44546A"/>
              </a:buClr>
              <a:buSzPct val="80000"/>
              <a:buFont typeface="Arial"/>
              <a:buChar char="•"/>
            </a:pPr>
            <a:r>
              <a:rPr lang="de-DE" sz="1200" b="0" strike="noStrike" spc="77">
                <a:solidFill>
                  <a:schemeClr val="accent4"/>
                </a:solidFill>
                <a:latin typeface="Merriweather Light"/>
              </a:rPr>
              <a:t>Vierte Ebene</a:t>
            </a:r>
            <a:endParaRPr lang="de-DE" sz="1200" b="0" strike="noStrike" spc="-1">
              <a:solidFill>
                <a:schemeClr val="dk1"/>
              </a:solidFill>
              <a:latin typeface="Merriweather Light"/>
            </a:endParaRPr>
          </a:p>
        </p:txBody>
      </p:sp>
    </p:spTree>
  </p:cSld>
  <p:clrMap bg1="lt1" tx1="dk1" bg2="lt2" tx2="dk2" accent1="accent1" accent2="accent2" accent3="accent3" accent4="accent4" accent5="accent5" accent6="accent6" hlink="hlink" folHlink="folHlink"/>
  <p:sldLayoutIdLst>
    <p:sldLayoutId id="2147483657" r:id="rId1"/>
    <p:sldLayoutId id="2147483672" r:id="rId2"/>
    <p:sldLayoutId id="2147483673"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hyperlink" Target="https://www.eea.europa.eu/publications/exiting-the-anthropocene" TargetMode="External"/><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3.xml"/><Relationship Id="rId6" Type="http://schemas.openxmlformats.org/officeDocument/2006/relationships/image" Target="../media/image16.jpg"/><Relationship Id="rId5" Type="http://schemas.openxmlformats.org/officeDocument/2006/relationships/image" Target="../media/image15.png"/><Relationship Id="rId4" Type="http://schemas.openxmlformats.org/officeDocument/2006/relationships/image" Target="../media/image14.png"/></Relationships>
</file>

<file path=ppt/slides/_rels/slide17.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 name="PlaceHolder 2"/>
          <p:cNvSpPr>
            <a:spLocks noGrp="1"/>
          </p:cNvSpPr>
          <p:nvPr>
            <p:ph type="title"/>
          </p:nvPr>
        </p:nvSpPr>
        <p:spPr>
          <a:xfrm>
            <a:off x="6232678" y="467079"/>
            <a:ext cx="6579842" cy="1980285"/>
          </a:xfrm>
          <a:prstGeom prst="rect">
            <a:avLst/>
          </a:prstGeom>
          <a:noFill/>
          <a:ln w="0">
            <a:noFill/>
          </a:ln>
        </p:spPr>
        <p:txBody>
          <a:bodyPr lIns="91440" tIns="45720" rIns="91440" bIns="45720" anchor="t">
            <a:noAutofit/>
          </a:bodyPr>
          <a:lstStyle/>
          <a:p>
            <a:r>
              <a:rPr lang="en-US" sz="3400" b="1" i="1" cap="all" spc="69" dirty="0">
                <a:solidFill>
                  <a:schemeClr val="accent3"/>
                </a:solidFill>
              </a:rPr>
              <a:t>Sustainable Artificial Intelligence:</a:t>
            </a:r>
            <a:br>
              <a:rPr lang="en-US" sz="3400" b="1" i="1" cap="all" spc="69" dirty="0">
                <a:solidFill>
                  <a:schemeClr val="accent3"/>
                </a:solidFill>
              </a:rPr>
            </a:br>
            <a:r>
              <a:rPr lang="en-US" sz="3400" b="1" cap="all" spc="69" dirty="0">
                <a:solidFill>
                  <a:schemeClr val="accent3"/>
                </a:solidFill>
              </a:rPr>
              <a:t>Nature Orientation as an Ethical Principle</a:t>
            </a:r>
            <a:endParaRPr lang="de-DE" sz="3200" b="0" strike="noStrike" cap="all" spc="69" dirty="0">
              <a:solidFill>
                <a:schemeClr val="accent3"/>
              </a:solidFill>
              <a:latin typeface="Overpass SemiBold"/>
            </a:endParaRPr>
          </a:p>
        </p:txBody>
      </p:sp>
      <p:sp>
        <p:nvSpPr>
          <p:cNvPr id="2" name="PlaceHolder 2">
            <a:extLst>
              <a:ext uri="{FF2B5EF4-FFF2-40B4-BE49-F238E27FC236}">
                <a16:creationId xmlns:a16="http://schemas.microsoft.com/office/drawing/2014/main" id="{1D9B1CD1-60E0-E334-77E2-02B5FC85A3FF}"/>
              </a:ext>
            </a:extLst>
          </p:cNvPr>
          <p:cNvSpPr txBox="1">
            <a:spLocks/>
          </p:cNvSpPr>
          <p:nvPr/>
        </p:nvSpPr>
        <p:spPr>
          <a:xfrm>
            <a:off x="6096000" y="5272781"/>
            <a:ext cx="6286214" cy="1505040"/>
          </a:xfrm>
          <a:prstGeom prst="rect">
            <a:avLst/>
          </a:prstGeom>
          <a:noFill/>
          <a:ln w="0">
            <a:noFill/>
          </a:ln>
        </p:spPr>
        <p:txBody>
          <a:bodyPr lIns="91440" tIns="45720" rIns="91440" bIns="4572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e-DE" sz="1600" spc="69" dirty="0">
                <a:solidFill>
                  <a:schemeClr val="accent3"/>
                </a:solidFill>
                <a:latin typeface="Arial" panose="020B0604020202020204" pitchFamily="34" charset="0"/>
                <a:cs typeface="Arial" panose="020B0604020202020204" pitchFamily="34" charset="0"/>
              </a:rPr>
              <a:t>Dr. Philipp </a:t>
            </a:r>
            <a:r>
              <a:rPr lang="de-DE" sz="1600" spc="69" dirty="0" err="1">
                <a:solidFill>
                  <a:schemeClr val="accent3"/>
                </a:solidFill>
                <a:latin typeface="Arial" panose="020B0604020202020204" pitchFamily="34" charset="0"/>
                <a:cs typeface="Arial" panose="020B0604020202020204" pitchFamily="34" charset="0"/>
              </a:rPr>
              <a:t>Höfele</a:t>
            </a:r>
            <a:endParaRPr lang="de-DE" sz="1600" spc="69" dirty="0">
              <a:solidFill>
                <a:schemeClr val="accent3"/>
              </a:solidFill>
              <a:latin typeface="Arial" panose="020B0604020202020204" pitchFamily="34" charset="0"/>
              <a:cs typeface="Arial" panose="020B0604020202020204" pitchFamily="34" charset="0"/>
            </a:endParaRPr>
          </a:p>
          <a:p>
            <a:r>
              <a:rPr lang="de-DE" sz="1600" spc="69" dirty="0">
                <a:solidFill>
                  <a:schemeClr val="accent3"/>
                </a:solidFill>
                <a:latin typeface="Arial" panose="020B0604020202020204" pitchFamily="34" charset="0"/>
                <a:cs typeface="Arial" panose="020B0604020202020204" pitchFamily="34" charset="0"/>
              </a:rPr>
              <a:t>Fellow "Young Academy </a:t>
            </a:r>
            <a:r>
              <a:rPr lang="de-DE" sz="1600" spc="69" dirty="0" err="1">
                <a:solidFill>
                  <a:schemeClr val="accent3"/>
                </a:solidFill>
                <a:latin typeface="Arial" panose="020B0604020202020204" pitchFamily="34" charset="0"/>
                <a:cs typeface="Arial" panose="020B0604020202020204" pitchFamily="34" charset="0"/>
              </a:rPr>
              <a:t>for</a:t>
            </a:r>
            <a:r>
              <a:rPr lang="de-DE" sz="1600" spc="69" dirty="0">
                <a:solidFill>
                  <a:schemeClr val="accent3"/>
                </a:solidFill>
                <a:latin typeface="Arial" panose="020B0604020202020204" pitchFamily="34" charset="0"/>
                <a:cs typeface="Arial" panose="020B0604020202020204" pitchFamily="34" charset="0"/>
              </a:rPr>
              <a:t> </a:t>
            </a:r>
            <a:r>
              <a:rPr lang="de-DE" sz="1600" spc="69" dirty="0" err="1">
                <a:solidFill>
                  <a:schemeClr val="accent3"/>
                </a:solidFill>
                <a:latin typeface="Arial" panose="020B0604020202020204" pitchFamily="34" charset="0"/>
                <a:cs typeface="Arial" panose="020B0604020202020204" pitchFamily="34" charset="0"/>
              </a:rPr>
              <a:t>Sustainability</a:t>
            </a:r>
            <a:r>
              <a:rPr lang="de-DE" sz="1600" spc="69" dirty="0">
                <a:solidFill>
                  <a:schemeClr val="accent3"/>
                </a:solidFill>
                <a:latin typeface="Arial" panose="020B0604020202020204" pitchFamily="34" charset="0"/>
                <a:cs typeface="Arial" panose="020B0604020202020204" pitchFamily="34" charset="0"/>
              </a:rPr>
              <a:t> Research" (YAS)</a:t>
            </a:r>
          </a:p>
          <a:p>
            <a:r>
              <a:rPr lang="de-DE" sz="1600" spc="69" dirty="0">
                <a:solidFill>
                  <a:schemeClr val="accent3"/>
                </a:solidFill>
                <a:latin typeface="Arial" panose="020B0604020202020204" pitchFamily="34" charset="0"/>
                <a:cs typeface="Arial" panose="020B0604020202020204" pitchFamily="34" charset="0"/>
              </a:rPr>
              <a:t>Freiburg Institute </a:t>
            </a:r>
            <a:r>
              <a:rPr lang="de-DE" sz="1600" spc="69" dirty="0" err="1">
                <a:solidFill>
                  <a:schemeClr val="accent3"/>
                </a:solidFill>
                <a:latin typeface="Arial" panose="020B0604020202020204" pitchFamily="34" charset="0"/>
                <a:cs typeface="Arial" panose="020B0604020202020204" pitchFamily="34" charset="0"/>
              </a:rPr>
              <a:t>for</a:t>
            </a:r>
            <a:r>
              <a:rPr lang="de-DE" sz="1600" spc="69" dirty="0">
                <a:solidFill>
                  <a:schemeClr val="accent3"/>
                </a:solidFill>
                <a:latin typeface="Arial" panose="020B0604020202020204" pitchFamily="34" charset="0"/>
                <a:cs typeface="Arial" panose="020B0604020202020204" pitchFamily="34" charset="0"/>
              </a:rPr>
              <a:t> </a:t>
            </a:r>
            <a:r>
              <a:rPr lang="de-DE" sz="1600" spc="69" dirty="0" err="1">
                <a:solidFill>
                  <a:schemeClr val="accent3"/>
                </a:solidFill>
                <a:latin typeface="Arial" panose="020B0604020202020204" pitchFamily="34" charset="0"/>
                <a:cs typeface="Arial" panose="020B0604020202020204" pitchFamily="34" charset="0"/>
              </a:rPr>
              <a:t>Advanced</a:t>
            </a:r>
            <a:r>
              <a:rPr lang="de-DE" sz="1600" spc="69" dirty="0">
                <a:solidFill>
                  <a:schemeClr val="accent3"/>
                </a:solidFill>
                <a:latin typeface="Arial" panose="020B0604020202020204" pitchFamily="34" charset="0"/>
                <a:cs typeface="Arial" panose="020B0604020202020204" pitchFamily="34" charset="0"/>
              </a:rPr>
              <a:t> Studies (FRIAS)</a:t>
            </a:r>
          </a:p>
          <a:p>
            <a:r>
              <a:rPr lang="de-DE" sz="1600" spc="69" dirty="0">
                <a:solidFill>
                  <a:schemeClr val="accent3"/>
                </a:solidFill>
                <a:latin typeface="Arial" panose="020B0604020202020204" pitchFamily="34" charset="0"/>
                <a:cs typeface="Arial" panose="020B0604020202020204" pitchFamily="34" charset="0"/>
              </a:rPr>
              <a:t>University </a:t>
            </a:r>
            <a:r>
              <a:rPr lang="de-DE" sz="1600" spc="69" dirty="0" err="1">
                <a:solidFill>
                  <a:schemeClr val="accent3"/>
                </a:solidFill>
                <a:latin typeface="Arial" panose="020B0604020202020204" pitchFamily="34" charset="0"/>
                <a:cs typeface="Arial" panose="020B0604020202020204" pitchFamily="34" charset="0"/>
              </a:rPr>
              <a:t>of</a:t>
            </a:r>
            <a:r>
              <a:rPr lang="de-DE" sz="1600" spc="69" dirty="0">
                <a:solidFill>
                  <a:schemeClr val="accent3"/>
                </a:solidFill>
                <a:latin typeface="Arial" panose="020B0604020202020204" pitchFamily="34" charset="0"/>
                <a:cs typeface="Arial" panose="020B0604020202020204" pitchFamily="34" charset="0"/>
              </a:rPr>
              <a:t> Freiburg</a:t>
            </a:r>
          </a:p>
          <a:p>
            <a:r>
              <a:rPr lang="de-DE" sz="1600" spc="69" dirty="0">
                <a:solidFill>
                  <a:schemeClr val="accent3"/>
                </a:solidFill>
                <a:latin typeface="Arial" panose="020B0604020202020204" pitchFamily="34" charset="0"/>
                <a:cs typeface="Arial" panose="020B0604020202020204" pitchFamily="34" charset="0"/>
              </a:rPr>
              <a:t>https://uni-freiburg.de/frias/dr-philipp-hoefele/</a:t>
            </a:r>
          </a:p>
          <a:p>
            <a:r>
              <a:rPr lang="de-DE" sz="1600" spc="69" dirty="0" err="1">
                <a:solidFill>
                  <a:schemeClr val="accent3"/>
                </a:solidFill>
                <a:latin typeface="Arial" panose="020B0604020202020204" pitchFamily="34" charset="0"/>
                <a:cs typeface="Arial" panose="020B0604020202020204" pitchFamily="34" charset="0"/>
              </a:rPr>
              <a:t>e-mail</a:t>
            </a:r>
            <a:r>
              <a:rPr lang="de-DE" sz="1600" spc="69" dirty="0">
                <a:solidFill>
                  <a:schemeClr val="accent3"/>
                </a:solidFill>
                <a:latin typeface="Arial" panose="020B0604020202020204" pitchFamily="34" charset="0"/>
                <a:cs typeface="Arial" panose="020B0604020202020204" pitchFamily="34" charset="0"/>
              </a:rPr>
              <a:t>: philipp.hoefele@frias.uni-freiburg.de</a:t>
            </a:r>
          </a:p>
        </p:txBody>
      </p:sp>
      <p:sp>
        <p:nvSpPr>
          <p:cNvPr id="4" name="Textfeld 3">
            <a:extLst>
              <a:ext uri="{FF2B5EF4-FFF2-40B4-BE49-F238E27FC236}">
                <a16:creationId xmlns:a16="http://schemas.microsoft.com/office/drawing/2014/main" id="{1C276985-FDC0-6C1F-AD22-97C6D7DEF67E}"/>
              </a:ext>
            </a:extLst>
          </p:cNvPr>
          <p:cNvSpPr txBox="1"/>
          <p:nvPr/>
        </p:nvSpPr>
        <p:spPr>
          <a:xfrm>
            <a:off x="6096000" y="3446060"/>
            <a:ext cx="6112328" cy="646331"/>
          </a:xfrm>
          <a:prstGeom prst="rect">
            <a:avLst/>
          </a:prstGeom>
          <a:noFill/>
        </p:spPr>
        <p:txBody>
          <a:bodyPr wrap="square">
            <a:spAutoFit/>
          </a:bodyPr>
          <a:lstStyle/>
          <a:p>
            <a:pPr algn="l"/>
            <a:r>
              <a:rPr lang="en-US" b="1" dirty="0">
                <a:solidFill>
                  <a:schemeClr val="accent3"/>
                </a:solidFill>
                <a:latin typeface="Trebuchet MS-Bold"/>
              </a:rPr>
              <a:t>First PEARLS Days, Freiburg</a:t>
            </a:r>
            <a:endParaRPr lang="en-US" sz="1800" b="1" i="0" u="none" strike="noStrike" baseline="0" dirty="0">
              <a:solidFill>
                <a:schemeClr val="accent3"/>
              </a:solidFill>
              <a:latin typeface="Trebuchet MS-Bold"/>
            </a:endParaRPr>
          </a:p>
          <a:p>
            <a:pPr algn="l"/>
            <a:r>
              <a:rPr lang="en-US" b="1" dirty="0">
                <a:solidFill>
                  <a:schemeClr val="accent3"/>
                </a:solidFill>
                <a:latin typeface="Trebuchet MS-Bold"/>
              </a:rPr>
              <a:t>September</a:t>
            </a:r>
            <a:r>
              <a:rPr lang="en-US" sz="1800" b="1" i="0" u="none" strike="noStrike" baseline="0" dirty="0">
                <a:solidFill>
                  <a:schemeClr val="accent3"/>
                </a:solidFill>
                <a:latin typeface="Trebuchet MS-Bold"/>
              </a:rPr>
              <a:t> 22, 2026</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DD669F-AB92-5C72-DEE1-0D77616443C0}"/>
            </a:ext>
          </a:extLst>
        </p:cNvPr>
        <p:cNvGrpSpPr/>
        <p:nvPr/>
      </p:nvGrpSpPr>
      <p:grpSpPr>
        <a:xfrm>
          <a:off x="0" y="0"/>
          <a:ext cx="0" cy="0"/>
          <a:chOff x="0" y="0"/>
          <a:chExt cx="0" cy="0"/>
        </a:xfrm>
      </p:grpSpPr>
      <p:sp>
        <p:nvSpPr>
          <p:cNvPr id="182" name="PlaceHolder 1">
            <a:extLst>
              <a:ext uri="{FF2B5EF4-FFF2-40B4-BE49-F238E27FC236}">
                <a16:creationId xmlns:a16="http://schemas.microsoft.com/office/drawing/2014/main" id="{3179E36C-A108-0D2A-A73C-8228D86A3FA4}"/>
              </a:ext>
            </a:extLst>
          </p:cNvPr>
          <p:cNvSpPr>
            <a:spLocks noGrp="1"/>
          </p:cNvSpPr>
          <p:nvPr>
            <p:ph type="title"/>
          </p:nvPr>
        </p:nvSpPr>
        <p:spPr>
          <a:xfrm>
            <a:off x="433080" y="461880"/>
            <a:ext cx="8753040" cy="791640"/>
          </a:xfrm>
          <a:prstGeom prst="rect">
            <a:avLst/>
          </a:prstGeom>
          <a:noFill/>
          <a:ln w="0">
            <a:noFill/>
          </a:ln>
        </p:spPr>
        <p:txBody>
          <a:bodyPr lIns="91440" tIns="45720" rIns="91440" bIns="45720" anchor="t">
            <a:noAutofit/>
          </a:bodyPr>
          <a:lstStyle/>
          <a:p>
            <a:pPr indent="0">
              <a:buNone/>
            </a:pPr>
            <a:r>
              <a:rPr lang="en-US" sz="3000" b="1" strike="noStrike" cap="all" spc="69" dirty="0">
                <a:latin typeface="Overpass SemiBold"/>
              </a:rPr>
              <a:t>About me and my research interests</a:t>
            </a:r>
            <a:endParaRPr lang="de-DE" sz="3000" b="1" strike="noStrike" cap="all" spc="69" dirty="0">
              <a:latin typeface="Overpass SemiBold"/>
            </a:endParaRPr>
          </a:p>
        </p:txBody>
      </p:sp>
      <p:sp>
        <p:nvSpPr>
          <p:cNvPr id="183" name="PlaceHolder 2">
            <a:extLst>
              <a:ext uri="{FF2B5EF4-FFF2-40B4-BE49-F238E27FC236}">
                <a16:creationId xmlns:a16="http://schemas.microsoft.com/office/drawing/2014/main" id="{1B859CBB-CC6E-82C4-DFF9-A4668266AD18}"/>
              </a:ext>
            </a:extLst>
          </p:cNvPr>
          <p:cNvSpPr>
            <a:spLocks noGrp="1"/>
          </p:cNvSpPr>
          <p:nvPr>
            <p:ph/>
          </p:nvPr>
        </p:nvSpPr>
        <p:spPr>
          <a:xfrm>
            <a:off x="4279900" y="1557360"/>
            <a:ext cx="7203380" cy="4608000"/>
          </a:xfrm>
          <a:prstGeom prst="rect">
            <a:avLst/>
          </a:prstGeom>
          <a:noFill/>
          <a:ln w="0">
            <a:noFill/>
          </a:ln>
        </p:spPr>
        <p:txBody>
          <a:bodyPr lIns="91440" tIns="45720" rIns="91440" bIns="45720" anchor="t">
            <a:noAutofit/>
          </a:bodyPr>
          <a:lstStyle/>
          <a:p>
            <a:pPr marL="571500" indent="-342900">
              <a:lnSpc>
                <a:spcPct val="120000"/>
              </a:lnSpc>
              <a:spcBef>
                <a:spcPts val="1417"/>
              </a:spcBef>
            </a:pPr>
            <a:r>
              <a:rPr lang="en-US" sz="1800" spc="69" dirty="0">
                <a:solidFill>
                  <a:schemeClr val="accent4"/>
                </a:solidFill>
                <a:latin typeface="Merriweather Light"/>
              </a:rPr>
              <a:t>P</a:t>
            </a:r>
            <a:r>
              <a:rPr lang="en-US" sz="1800" b="0" strike="noStrike" spc="69" dirty="0">
                <a:solidFill>
                  <a:schemeClr val="accent4"/>
                </a:solidFill>
                <a:latin typeface="Merriweather Light"/>
              </a:rPr>
              <a:t>ostdoctoral research fellow within the framework of the </a:t>
            </a:r>
            <a:r>
              <a:rPr lang="en-US" sz="1800" b="1" strike="noStrike" spc="69" dirty="0">
                <a:solidFill>
                  <a:schemeClr val="accent4"/>
                </a:solidFill>
                <a:latin typeface="Merriweather Light"/>
              </a:rPr>
              <a:t>“Young Academy for Sustainability Research” (YAS)</a:t>
            </a:r>
            <a:r>
              <a:rPr lang="en-US" sz="1800" b="0" strike="noStrike" spc="69" dirty="0">
                <a:solidFill>
                  <a:schemeClr val="accent4"/>
                </a:solidFill>
                <a:latin typeface="Merriweather Light"/>
              </a:rPr>
              <a:t> at the “Freiburg Institute for Advanced Studies” (FRIAS), University of Freiburg</a:t>
            </a:r>
          </a:p>
          <a:p>
            <a:pPr marL="571500" indent="-342900">
              <a:lnSpc>
                <a:spcPct val="120000"/>
              </a:lnSpc>
              <a:spcBef>
                <a:spcPts val="1417"/>
              </a:spcBef>
            </a:pPr>
            <a:r>
              <a:rPr lang="en-US" sz="1800" spc="69" dirty="0">
                <a:solidFill>
                  <a:schemeClr val="accent4"/>
                </a:solidFill>
                <a:latin typeface="Merriweather Light"/>
              </a:rPr>
              <a:t>Main areas of research: </a:t>
            </a:r>
            <a:r>
              <a:rPr lang="en-US" sz="1800" b="1" spc="69" dirty="0">
                <a:solidFill>
                  <a:schemeClr val="accent4"/>
                </a:solidFill>
                <a:latin typeface="Merriweather Light"/>
              </a:rPr>
              <a:t>practical philosophy and ethics</a:t>
            </a:r>
            <a:r>
              <a:rPr lang="en-US" sz="1800" spc="69" dirty="0">
                <a:solidFill>
                  <a:schemeClr val="accent4"/>
                </a:solidFill>
                <a:latin typeface="Merriweather Light"/>
              </a:rPr>
              <a:t>, with a historical focus on the 19th and 20th centuries and a systematic focus on environmental philosophy, technology ethics, and the Anthropocene discourse</a:t>
            </a:r>
            <a:endParaRPr lang="de-DE" sz="1800" b="0" strike="noStrike" spc="69" dirty="0">
              <a:solidFill>
                <a:schemeClr val="accent4"/>
              </a:solidFill>
              <a:latin typeface="Merriweather Light"/>
            </a:endParaRPr>
          </a:p>
        </p:txBody>
      </p:sp>
      <p:pic>
        <p:nvPicPr>
          <p:cNvPr id="1026" name="Picture 2" descr="Portrait of Philipp Höfele">
            <a:extLst>
              <a:ext uri="{FF2B5EF4-FFF2-40B4-BE49-F238E27FC236}">
                <a16:creationId xmlns:a16="http://schemas.microsoft.com/office/drawing/2014/main" id="{4DE5DC19-A9B3-4C0D-C5E5-FAFE2F2F0D3C}"/>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17525" y="1557360"/>
            <a:ext cx="3521075" cy="3531703"/>
          </a:xfrm>
          <a:prstGeom prst="rect">
            <a:avLst/>
          </a:prstGeom>
          <a:noFill/>
          <a:extLst>
            <a:ext uri="{909E8E84-426E-40DD-AFC4-6F175D3DCCD1}">
              <a14:hiddenFill xmlns:a14="http://schemas.microsoft.com/office/drawing/2010/main">
                <a:solidFill>
                  <a:srgbClr val="FFFFFF"/>
                </a:solidFill>
              </a14:hiddenFill>
            </a:ext>
          </a:extLst>
        </p:spPr>
      </p:pic>
      <p:sp>
        <p:nvSpPr>
          <p:cNvPr id="4" name="Textfeld 3">
            <a:extLst>
              <a:ext uri="{FF2B5EF4-FFF2-40B4-BE49-F238E27FC236}">
                <a16:creationId xmlns:a16="http://schemas.microsoft.com/office/drawing/2014/main" id="{EDF33D53-C6DC-08B2-8818-E275B08ADC72}"/>
              </a:ext>
            </a:extLst>
          </p:cNvPr>
          <p:cNvSpPr txBox="1"/>
          <p:nvPr/>
        </p:nvSpPr>
        <p:spPr>
          <a:xfrm>
            <a:off x="517525" y="5169835"/>
            <a:ext cx="2400706" cy="261610"/>
          </a:xfrm>
          <a:prstGeom prst="rect">
            <a:avLst/>
          </a:prstGeom>
          <a:noFill/>
        </p:spPr>
        <p:txBody>
          <a:bodyPr wrap="square">
            <a:spAutoFit/>
          </a:bodyPr>
          <a:lstStyle/>
          <a:p>
            <a:r>
              <a:rPr lang="en-US" sz="1100" dirty="0"/>
              <a:t>© Peter Herrmann </a:t>
            </a:r>
          </a:p>
        </p:txBody>
      </p:sp>
      <p:sp>
        <p:nvSpPr>
          <p:cNvPr id="2" name="PlaceHolder 4">
            <a:extLst>
              <a:ext uri="{FF2B5EF4-FFF2-40B4-BE49-F238E27FC236}">
                <a16:creationId xmlns:a16="http://schemas.microsoft.com/office/drawing/2014/main" id="{C4E514F8-D04A-E8D1-65D4-3B131BC41F95}"/>
              </a:ext>
            </a:extLst>
          </p:cNvPr>
          <p:cNvSpPr>
            <a:spLocks noGrp="1"/>
          </p:cNvSpPr>
          <p:nvPr>
            <p:ph type="ftr" idx="8"/>
          </p:nvPr>
        </p:nvSpPr>
        <p:spPr>
          <a:xfrm>
            <a:off x="695160" y="6350400"/>
            <a:ext cx="4114440" cy="501120"/>
          </a:xfrm>
        </p:spPr>
        <p:txBody>
          <a:bodyPr/>
          <a:lstStyle/>
          <a:p>
            <a:r>
              <a:rPr dirty="0" err="1"/>
              <a:t>Höfele</a:t>
            </a:r>
            <a:endParaRPr dirty="0"/>
          </a:p>
        </p:txBody>
      </p:sp>
      <p:sp>
        <p:nvSpPr>
          <p:cNvPr id="8" name="PlaceHolder 5">
            <a:extLst>
              <a:ext uri="{FF2B5EF4-FFF2-40B4-BE49-F238E27FC236}">
                <a16:creationId xmlns:a16="http://schemas.microsoft.com/office/drawing/2014/main" id="{0AA69E8B-ADEB-BD5B-54AC-BA8ADF510D3D}"/>
              </a:ext>
            </a:extLst>
          </p:cNvPr>
          <p:cNvSpPr>
            <a:spLocks noGrp="1"/>
          </p:cNvSpPr>
          <p:nvPr>
            <p:ph type="sldNum" idx="9"/>
          </p:nvPr>
        </p:nvSpPr>
        <p:spPr>
          <a:xfrm>
            <a:off x="11048040" y="6349320"/>
            <a:ext cx="435240" cy="344160"/>
          </a:xfrm>
        </p:spPr>
        <p:txBody>
          <a:bodyPr/>
          <a:lstStyle/>
          <a:p>
            <a:fld id="{EA3AC39D-7F03-4936-9655-73688C03AE97}" type="slidenum">
              <a:rPr/>
              <a:t>2</a:t>
            </a:fld>
            <a:endParaRPr/>
          </a:p>
        </p:txBody>
      </p:sp>
      <p:sp>
        <p:nvSpPr>
          <p:cNvPr id="9" name="PlaceHolder 6">
            <a:extLst>
              <a:ext uri="{FF2B5EF4-FFF2-40B4-BE49-F238E27FC236}">
                <a16:creationId xmlns:a16="http://schemas.microsoft.com/office/drawing/2014/main" id="{F8AC081B-A230-BB4C-09FD-7437D562AA13}"/>
              </a:ext>
            </a:extLst>
          </p:cNvPr>
          <p:cNvSpPr>
            <a:spLocks noGrp="1"/>
          </p:cNvSpPr>
          <p:nvPr>
            <p:ph type="dt" idx="7"/>
          </p:nvPr>
        </p:nvSpPr>
        <p:spPr>
          <a:xfrm>
            <a:off x="10105920" y="6350400"/>
            <a:ext cx="897480" cy="343080"/>
          </a:xfrm>
        </p:spPr>
        <p:txBody>
          <a:bodyPr/>
          <a:lstStyle/>
          <a:p>
            <a:fld id="{70CAEC58-8423-446D-975A-E7E04175C984}" type="datetime1">
              <a:rPr lang="de-DE"/>
              <a:t>22.09.2026</a:t>
            </a:fld>
            <a:endParaRPr lang="de-DE"/>
          </a:p>
        </p:txBody>
      </p:sp>
    </p:spTree>
    <p:extLst>
      <p:ext uri="{BB962C8B-B14F-4D97-AF65-F5344CB8AC3E}">
        <p14:creationId xmlns:p14="http://schemas.microsoft.com/office/powerpoint/2010/main" val="1050132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A3F586-2B2F-7F85-2A2D-D74BEC5B741A}"/>
            </a:ext>
          </a:extLst>
        </p:cNvPr>
        <p:cNvGrpSpPr/>
        <p:nvPr/>
      </p:nvGrpSpPr>
      <p:grpSpPr>
        <a:xfrm>
          <a:off x="0" y="0"/>
          <a:ext cx="0" cy="0"/>
          <a:chOff x="0" y="0"/>
          <a:chExt cx="0" cy="0"/>
        </a:xfrm>
      </p:grpSpPr>
      <p:sp>
        <p:nvSpPr>
          <p:cNvPr id="7" name="Titel 6">
            <a:extLst>
              <a:ext uri="{FF2B5EF4-FFF2-40B4-BE49-F238E27FC236}">
                <a16:creationId xmlns:a16="http://schemas.microsoft.com/office/drawing/2014/main" id="{4BD04E0E-8371-91C2-02AB-5385E56C6A91}"/>
              </a:ext>
            </a:extLst>
          </p:cNvPr>
          <p:cNvSpPr>
            <a:spLocks noGrp="1"/>
          </p:cNvSpPr>
          <p:nvPr>
            <p:ph type="title"/>
          </p:nvPr>
        </p:nvSpPr>
        <p:spPr>
          <a:xfrm>
            <a:off x="315094" y="246600"/>
            <a:ext cx="11341100" cy="985181"/>
          </a:xfrm>
        </p:spPr>
        <p:txBody>
          <a:bodyPr/>
          <a:lstStyle/>
          <a:p>
            <a:r>
              <a:rPr lang="en-US" sz="2800" b="1" i="1" cap="all" spc="69" dirty="0"/>
              <a:t>Sustainable Artificial Intelligence:</a:t>
            </a:r>
            <a:br>
              <a:rPr lang="en-US" sz="2800" b="1" i="1" cap="all" spc="69" dirty="0"/>
            </a:br>
            <a:r>
              <a:rPr lang="en-US" sz="2800" b="1" cap="all" spc="69" dirty="0"/>
              <a:t>Nature Orientation as an Ethical Principle</a:t>
            </a:r>
            <a:br>
              <a:rPr lang="de-DE" dirty="0"/>
            </a:br>
            <a:endParaRPr lang="de-DE" dirty="0"/>
          </a:p>
        </p:txBody>
      </p:sp>
      <p:sp>
        <p:nvSpPr>
          <p:cNvPr id="8" name="Inhaltsplatzhalter 7">
            <a:extLst>
              <a:ext uri="{FF2B5EF4-FFF2-40B4-BE49-F238E27FC236}">
                <a16:creationId xmlns:a16="http://schemas.microsoft.com/office/drawing/2014/main" id="{A8C5FA4F-333B-0921-4B93-573AB2EA8495}"/>
              </a:ext>
            </a:extLst>
          </p:cNvPr>
          <p:cNvSpPr>
            <a:spLocks noGrp="1"/>
          </p:cNvSpPr>
          <p:nvPr>
            <p:ph type="body" sz="quarter" idx="13"/>
          </p:nvPr>
        </p:nvSpPr>
        <p:spPr>
          <a:xfrm>
            <a:off x="315094" y="1185922"/>
            <a:ext cx="11591771" cy="5127177"/>
          </a:xfrm>
        </p:spPr>
        <p:txBody>
          <a:bodyPr/>
          <a:lstStyle/>
          <a:p>
            <a:pPr marL="0" lvl="0" indent="0">
              <a:lnSpc>
                <a:spcPct val="90000"/>
              </a:lnSpc>
              <a:spcBef>
                <a:spcPts val="600"/>
              </a:spcBef>
              <a:buNone/>
            </a:pPr>
            <a:r>
              <a:rPr lang="en-US" sz="2400" b="1" dirty="0">
                <a:solidFill>
                  <a:schemeClr val="accent1"/>
                </a:solidFill>
                <a:latin typeface="Calibri" panose="020F0502020204030204"/>
              </a:rPr>
              <a:t>Structure of my presentation</a:t>
            </a:r>
          </a:p>
          <a:p>
            <a:pPr marL="0" lvl="0" indent="0">
              <a:lnSpc>
                <a:spcPct val="90000"/>
              </a:lnSpc>
              <a:spcBef>
                <a:spcPts val="600"/>
              </a:spcBef>
              <a:buNone/>
            </a:pPr>
            <a:endParaRPr lang="en-US" sz="800" dirty="0">
              <a:solidFill>
                <a:prstClr val="black"/>
              </a:solidFill>
              <a:latin typeface="Calibri" panose="020F0502020204030204"/>
            </a:endParaRPr>
          </a:p>
          <a:p>
            <a:pPr marL="0" indent="0">
              <a:lnSpc>
                <a:spcPct val="100000"/>
              </a:lnSpc>
              <a:spcBef>
                <a:spcPts val="0"/>
              </a:spcBef>
              <a:spcAft>
                <a:spcPts val="600"/>
              </a:spcAft>
              <a:buNone/>
            </a:pPr>
            <a:r>
              <a:rPr lang="pt-BR" sz="2000" dirty="0">
                <a:latin typeface="+mj-lt"/>
              </a:rPr>
              <a:t>1. Nature Orientation as an Ethical Principle</a:t>
            </a:r>
          </a:p>
          <a:p>
            <a:pPr marL="0" indent="0">
              <a:lnSpc>
                <a:spcPct val="100000"/>
              </a:lnSpc>
              <a:spcBef>
                <a:spcPts val="0"/>
              </a:spcBef>
              <a:spcAft>
                <a:spcPts val="600"/>
              </a:spcAft>
              <a:buNone/>
            </a:pPr>
            <a:r>
              <a:rPr lang="en-US" sz="2000" i="1" dirty="0">
                <a:latin typeface="+mj-lt"/>
              </a:rPr>
              <a:t>	a) Challenges in 21st Century Bio-engineering</a:t>
            </a:r>
          </a:p>
          <a:p>
            <a:pPr marL="0" indent="0">
              <a:lnSpc>
                <a:spcPct val="100000"/>
              </a:lnSpc>
              <a:spcBef>
                <a:spcPts val="0"/>
              </a:spcBef>
              <a:spcAft>
                <a:spcPts val="600"/>
              </a:spcAft>
              <a:buNone/>
            </a:pPr>
            <a:r>
              <a:rPr lang="en-US" sz="2000" i="1" dirty="0">
                <a:latin typeface="+mj-lt"/>
              </a:rPr>
              <a:t>	b) Challenges of AI in terms of sustainability</a:t>
            </a:r>
            <a:endParaRPr lang="pt-BR" sz="2000" i="1" dirty="0">
              <a:latin typeface="+mj-lt"/>
            </a:endParaRPr>
          </a:p>
          <a:p>
            <a:pPr marL="0" indent="0">
              <a:lnSpc>
                <a:spcPct val="100000"/>
              </a:lnSpc>
              <a:spcBef>
                <a:spcPts val="0"/>
              </a:spcBef>
              <a:spcAft>
                <a:spcPts val="600"/>
              </a:spcAft>
              <a:buNone/>
            </a:pPr>
            <a:r>
              <a:rPr lang="de-DE" sz="2000" dirty="0">
                <a:latin typeface="+mj-lt"/>
              </a:rPr>
              <a:t>2. </a:t>
            </a:r>
            <a:r>
              <a:rPr lang="en-US" sz="2000" dirty="0">
                <a:latin typeface="+mj-lt"/>
              </a:rPr>
              <a:t>Normative attitudes towards nature in the present age</a:t>
            </a:r>
          </a:p>
          <a:p>
            <a:pPr marL="0" indent="0">
              <a:lnSpc>
                <a:spcPct val="100000"/>
              </a:lnSpc>
              <a:spcBef>
                <a:spcPts val="0"/>
              </a:spcBef>
              <a:spcAft>
                <a:spcPts val="600"/>
              </a:spcAft>
              <a:buNone/>
            </a:pPr>
            <a:r>
              <a:rPr lang="en-US" sz="2000" dirty="0">
                <a:latin typeface="+mj-lt"/>
              </a:rPr>
              <a:t>3. Tasks of technology ethics: The pragmatic relation of technical </a:t>
            </a:r>
            <a:r>
              <a:rPr lang="en-US" sz="2000" dirty="0" err="1">
                <a:latin typeface="+mj-lt"/>
              </a:rPr>
              <a:t>behaviour</a:t>
            </a:r>
            <a:endParaRPr lang="en-US" sz="2000" dirty="0">
              <a:latin typeface="+mj-lt"/>
            </a:endParaRPr>
          </a:p>
          <a:p>
            <a:pPr marL="0" indent="0">
              <a:lnSpc>
                <a:spcPct val="100000"/>
              </a:lnSpc>
              <a:spcBef>
                <a:spcPts val="0"/>
              </a:spcBef>
              <a:spcAft>
                <a:spcPts val="600"/>
              </a:spcAft>
              <a:buNone/>
            </a:pPr>
            <a:r>
              <a:rPr lang="de-DE" sz="2000" spc="69" dirty="0">
                <a:latin typeface="+mj-lt"/>
              </a:rPr>
              <a:t>4. </a:t>
            </a:r>
            <a:r>
              <a:rPr lang="de-DE" sz="2000" spc="69" dirty="0" err="1">
                <a:latin typeface="+mj-lt"/>
              </a:rPr>
              <a:t>What</a:t>
            </a:r>
            <a:r>
              <a:rPr lang="de-DE" sz="2000" spc="69" dirty="0">
                <a:latin typeface="+mj-lt"/>
              </a:rPr>
              <a:t> </a:t>
            </a:r>
            <a:r>
              <a:rPr lang="de-DE" sz="2000" spc="69" dirty="0" err="1">
                <a:latin typeface="+mj-lt"/>
              </a:rPr>
              <a:t>are</a:t>
            </a:r>
            <a:r>
              <a:rPr lang="de-DE" sz="2000" spc="69" dirty="0">
                <a:latin typeface="+mj-lt"/>
              </a:rPr>
              <a:t> </a:t>
            </a:r>
            <a:r>
              <a:rPr lang="de-DE" sz="2000" spc="69" dirty="0" err="1">
                <a:latin typeface="+mj-lt"/>
              </a:rPr>
              <a:t>ethical</a:t>
            </a:r>
            <a:r>
              <a:rPr lang="de-DE" sz="2000" spc="69" dirty="0">
                <a:latin typeface="+mj-lt"/>
              </a:rPr>
              <a:t> </a:t>
            </a:r>
            <a:r>
              <a:rPr lang="de-DE" sz="2000" spc="69" dirty="0" err="1">
                <a:latin typeface="+mj-lt"/>
              </a:rPr>
              <a:t>values</a:t>
            </a:r>
            <a:r>
              <a:rPr lang="de-DE" sz="2000" spc="69" dirty="0">
                <a:latin typeface="+mj-lt"/>
              </a:rPr>
              <a:t> </a:t>
            </a:r>
            <a:r>
              <a:rPr lang="pt-BR" sz="2000" spc="69" dirty="0">
                <a:latin typeface="+mj-lt"/>
              </a:rPr>
              <a:t>(a. v</a:t>
            </a:r>
            <a:r>
              <a:rPr lang="pt-BR" sz="2000" dirty="0">
                <a:latin typeface="+mj-lt"/>
              </a:rPr>
              <a:t>alues in technology, b. values of nature for sustainability)?</a:t>
            </a:r>
          </a:p>
          <a:p>
            <a:pPr marL="0" indent="0">
              <a:lnSpc>
                <a:spcPct val="100000"/>
              </a:lnSpc>
              <a:spcBef>
                <a:spcPts val="0"/>
              </a:spcBef>
              <a:spcAft>
                <a:spcPts val="600"/>
              </a:spcAft>
              <a:buNone/>
            </a:pPr>
            <a:r>
              <a:rPr lang="en-US" sz="2000" dirty="0">
                <a:solidFill>
                  <a:prstClr val="black"/>
                </a:solidFill>
                <a:latin typeface="Calibri" panose="020F0502020204030204"/>
              </a:rPr>
              <a:t>5. Sustainable Artificial Intelligence as nature-oriented technology</a:t>
            </a:r>
          </a:p>
          <a:p>
            <a:pPr marL="0" indent="0">
              <a:lnSpc>
                <a:spcPct val="100000"/>
              </a:lnSpc>
              <a:spcBef>
                <a:spcPts val="0"/>
              </a:spcBef>
              <a:spcAft>
                <a:spcPts val="600"/>
              </a:spcAft>
              <a:buNone/>
            </a:pPr>
            <a:r>
              <a:rPr lang="en-US" sz="2000" i="1" dirty="0">
                <a:latin typeface="+mj-lt"/>
              </a:rPr>
              <a:t>	a) The supposed immateriality of intelligence</a:t>
            </a:r>
          </a:p>
          <a:p>
            <a:pPr marL="0" indent="0">
              <a:lnSpc>
                <a:spcPct val="100000"/>
              </a:lnSpc>
              <a:spcBef>
                <a:spcPts val="0"/>
              </a:spcBef>
              <a:spcAft>
                <a:spcPts val="600"/>
              </a:spcAft>
              <a:buNone/>
            </a:pPr>
            <a:r>
              <a:rPr lang="pt-BR" sz="2000" i="1" dirty="0">
                <a:latin typeface="+mj-lt"/>
              </a:rPr>
              <a:t>	b) Situatedness of intelligence</a:t>
            </a:r>
          </a:p>
          <a:p>
            <a:pPr marL="0" indent="0">
              <a:lnSpc>
                <a:spcPct val="100000"/>
              </a:lnSpc>
              <a:spcBef>
                <a:spcPts val="0"/>
              </a:spcBef>
              <a:spcAft>
                <a:spcPts val="600"/>
              </a:spcAft>
              <a:buNone/>
            </a:pPr>
            <a:r>
              <a:rPr lang="en-US" sz="2000" i="1" dirty="0">
                <a:latin typeface="+mj-lt"/>
              </a:rPr>
              <a:t>	c) Relational and implicit ethical values of nature</a:t>
            </a:r>
          </a:p>
          <a:p>
            <a:pPr marL="0" indent="0">
              <a:lnSpc>
                <a:spcPct val="100000"/>
              </a:lnSpc>
              <a:spcBef>
                <a:spcPts val="0"/>
              </a:spcBef>
              <a:spcAft>
                <a:spcPts val="600"/>
              </a:spcAft>
              <a:buNone/>
            </a:pPr>
            <a:r>
              <a:rPr lang="en-US" sz="2000" dirty="0">
                <a:latin typeface="+mj-lt"/>
              </a:rPr>
              <a:t>6. How can nature-ethical values be included (a. The value sensitive-design approach, b. Cognitive-affective mapping)?</a:t>
            </a:r>
            <a:endParaRPr lang="pt-BR" sz="2000" dirty="0">
              <a:latin typeface="+mj-lt"/>
            </a:endParaRPr>
          </a:p>
          <a:p>
            <a:pPr marL="0" indent="0">
              <a:buNone/>
            </a:pPr>
            <a:endParaRPr lang="pt-BR" sz="2000" dirty="0">
              <a:latin typeface="+mj-lt"/>
            </a:endParaRPr>
          </a:p>
        </p:txBody>
      </p:sp>
      <p:sp>
        <p:nvSpPr>
          <p:cNvPr id="4" name="Datumsplatzhalter 3">
            <a:extLst>
              <a:ext uri="{FF2B5EF4-FFF2-40B4-BE49-F238E27FC236}">
                <a16:creationId xmlns:a16="http://schemas.microsoft.com/office/drawing/2014/main" id="{FC80B099-0D4A-5600-B885-E98F3FCE5C1D}"/>
              </a:ext>
              <a:ext uri="{C183D7F6-B498-43B3-948B-1728B52AA6E4}">
                <adec:decorative xmlns:adec="http://schemas.microsoft.com/office/drawing/2017/decorative" val="1"/>
              </a:ext>
            </a:extLst>
          </p:cNvPr>
          <p:cNvSpPr>
            <a:spLocks noGrp="1"/>
          </p:cNvSpPr>
          <p:nvPr>
            <p:ph type="dt" sz="half" idx="14"/>
          </p:nvPr>
        </p:nvSpPr>
        <p:spPr/>
        <p:txBody>
          <a:bodyPr/>
          <a:lstStyle/>
          <a:p>
            <a:fld id="{80F28CED-CE5D-4E75-8322-B47CDC5AE153}" type="datetime4">
              <a:rPr lang="de-DE" smtClean="0"/>
              <a:t>22. September 2026</a:t>
            </a:fld>
            <a:endParaRPr lang="de-DE" dirty="0"/>
          </a:p>
        </p:txBody>
      </p:sp>
      <p:sp>
        <p:nvSpPr>
          <p:cNvPr id="5" name="Fußzeilenplatzhalter 4">
            <a:extLst>
              <a:ext uri="{FF2B5EF4-FFF2-40B4-BE49-F238E27FC236}">
                <a16:creationId xmlns:a16="http://schemas.microsoft.com/office/drawing/2014/main" id="{926E924F-9EB1-E42C-85FA-F2CFB79419ED}"/>
              </a:ext>
              <a:ext uri="{C183D7F6-B498-43B3-948B-1728B52AA6E4}">
                <adec:decorative xmlns:adec="http://schemas.microsoft.com/office/drawing/2017/decorative" val="1"/>
              </a:ext>
            </a:extLst>
          </p:cNvPr>
          <p:cNvSpPr>
            <a:spLocks noGrp="1"/>
          </p:cNvSpPr>
          <p:nvPr>
            <p:ph type="ftr" sz="quarter" idx="15"/>
          </p:nvPr>
        </p:nvSpPr>
        <p:spPr>
          <a:xfrm>
            <a:off x="614090" y="6431400"/>
            <a:ext cx="6264000" cy="180000"/>
          </a:xfrm>
        </p:spPr>
        <p:txBody>
          <a:bodyPr/>
          <a:lstStyle/>
          <a:p>
            <a:r>
              <a:rPr lang="en-US" dirty="0" err="1"/>
              <a:t>Höfele</a:t>
            </a:r>
            <a:endParaRPr lang="de-DE" dirty="0"/>
          </a:p>
        </p:txBody>
      </p:sp>
      <p:sp>
        <p:nvSpPr>
          <p:cNvPr id="6" name="Foliennummernplatzhalter 5">
            <a:extLst>
              <a:ext uri="{FF2B5EF4-FFF2-40B4-BE49-F238E27FC236}">
                <a16:creationId xmlns:a16="http://schemas.microsoft.com/office/drawing/2014/main" id="{4FADE299-7794-0ABE-6EFA-510BDDB9B93F}"/>
              </a:ext>
            </a:extLst>
          </p:cNvPr>
          <p:cNvSpPr>
            <a:spLocks noGrp="1"/>
          </p:cNvSpPr>
          <p:nvPr>
            <p:ph type="sldNum" sz="quarter" idx="16"/>
          </p:nvPr>
        </p:nvSpPr>
        <p:spPr/>
        <p:txBody>
          <a:bodyPr/>
          <a:lstStyle/>
          <a:p>
            <a:fld id="{C2571F0E-BA57-4409-A3A5-945CC828A36E}" type="slidenum">
              <a:rPr lang="de-DE" smtClean="0"/>
              <a:pPr/>
              <a:t>3</a:t>
            </a:fld>
            <a:endParaRPr lang="de-DE" dirty="0"/>
          </a:p>
        </p:txBody>
      </p:sp>
    </p:spTree>
    <p:extLst>
      <p:ext uri="{BB962C8B-B14F-4D97-AF65-F5344CB8AC3E}">
        <p14:creationId xmlns:p14="http://schemas.microsoft.com/office/powerpoint/2010/main" val="29289625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6">
            <a:extLst>
              <a:ext uri="{FF2B5EF4-FFF2-40B4-BE49-F238E27FC236}">
                <a16:creationId xmlns:a16="http://schemas.microsoft.com/office/drawing/2014/main" id="{1106A4DA-CFC0-7CF7-604D-53DB016A92FC}"/>
              </a:ext>
            </a:extLst>
          </p:cNvPr>
          <p:cNvSpPr>
            <a:spLocks noGrp="1"/>
          </p:cNvSpPr>
          <p:nvPr>
            <p:ph type="title"/>
          </p:nvPr>
        </p:nvSpPr>
        <p:spPr>
          <a:xfrm>
            <a:off x="442913" y="365125"/>
            <a:ext cx="11341100" cy="985181"/>
          </a:xfrm>
        </p:spPr>
        <p:txBody>
          <a:bodyPr/>
          <a:lstStyle/>
          <a:p>
            <a:r>
              <a:rPr lang="en-US" sz="2800" dirty="0"/>
              <a:t>1. Nature Orientation as an Ethical Principle</a:t>
            </a:r>
            <a:br>
              <a:rPr lang="en-US" sz="2800" dirty="0"/>
            </a:br>
            <a:r>
              <a:rPr lang="en-US" sz="2800" i="1" dirty="0"/>
              <a:t>a) Challenges in 21st Century Bio-engineering</a:t>
            </a:r>
            <a:br>
              <a:rPr lang="de-DE" dirty="0"/>
            </a:br>
            <a:endParaRPr lang="de-DE" dirty="0"/>
          </a:p>
        </p:txBody>
      </p:sp>
      <p:sp>
        <p:nvSpPr>
          <p:cNvPr id="8" name="Inhaltsplatzhalter 7">
            <a:extLst>
              <a:ext uri="{FF2B5EF4-FFF2-40B4-BE49-F238E27FC236}">
                <a16:creationId xmlns:a16="http://schemas.microsoft.com/office/drawing/2014/main" id="{6BEA4965-5360-C4B8-A77E-6F0335B89299}"/>
              </a:ext>
            </a:extLst>
          </p:cNvPr>
          <p:cNvSpPr>
            <a:spLocks noGrp="1"/>
          </p:cNvSpPr>
          <p:nvPr>
            <p:ph type="body" sz="quarter" idx="13"/>
          </p:nvPr>
        </p:nvSpPr>
        <p:spPr>
          <a:xfrm>
            <a:off x="465526" y="1693817"/>
            <a:ext cx="9347263" cy="5127177"/>
          </a:xfrm>
        </p:spPr>
        <p:txBody>
          <a:bodyPr/>
          <a:lstStyle/>
          <a:p>
            <a:pPr marL="0" indent="0">
              <a:buNone/>
            </a:pPr>
            <a:endParaRPr lang="pt-BR" dirty="0">
              <a:solidFill>
                <a:schemeClr val="tx2"/>
              </a:solidFill>
            </a:endParaRPr>
          </a:p>
          <a:p>
            <a:pPr marL="0" indent="0">
              <a:buNone/>
            </a:pPr>
            <a:endParaRPr lang="pt-BR" dirty="0">
              <a:solidFill>
                <a:schemeClr val="tx2"/>
              </a:solidFill>
            </a:endParaRPr>
          </a:p>
        </p:txBody>
      </p:sp>
      <p:sp>
        <p:nvSpPr>
          <p:cNvPr id="4" name="Datumsplatzhalter 3">
            <a:extLst>
              <a:ext uri="{FF2B5EF4-FFF2-40B4-BE49-F238E27FC236}">
                <a16:creationId xmlns:a16="http://schemas.microsoft.com/office/drawing/2014/main" id="{1E939455-8BD5-21DE-BE0A-8B3BDCFB22B0}"/>
              </a:ext>
              <a:ext uri="{C183D7F6-B498-43B3-948B-1728B52AA6E4}">
                <adec:decorative xmlns:adec="http://schemas.microsoft.com/office/drawing/2017/decorative" val="1"/>
              </a:ext>
            </a:extLst>
          </p:cNvPr>
          <p:cNvSpPr>
            <a:spLocks noGrp="1"/>
          </p:cNvSpPr>
          <p:nvPr>
            <p:ph type="dt" sz="half" idx="14"/>
          </p:nvPr>
        </p:nvSpPr>
        <p:spPr/>
        <p:txBody>
          <a:bodyPr/>
          <a:lstStyle/>
          <a:p>
            <a:fld id="{80F28CED-CE5D-4E75-8322-B47CDC5AE153}" type="datetime4">
              <a:rPr lang="de-DE" smtClean="0"/>
              <a:t>22. September 2026</a:t>
            </a:fld>
            <a:endParaRPr lang="de-DE" dirty="0"/>
          </a:p>
        </p:txBody>
      </p:sp>
      <p:sp>
        <p:nvSpPr>
          <p:cNvPr id="6" name="Foliennummernplatzhalter 5">
            <a:extLst>
              <a:ext uri="{FF2B5EF4-FFF2-40B4-BE49-F238E27FC236}">
                <a16:creationId xmlns:a16="http://schemas.microsoft.com/office/drawing/2014/main" id="{C4328F87-7038-4E79-0168-B1095559D477}"/>
              </a:ext>
            </a:extLst>
          </p:cNvPr>
          <p:cNvSpPr>
            <a:spLocks noGrp="1"/>
          </p:cNvSpPr>
          <p:nvPr>
            <p:ph type="sldNum" sz="quarter" idx="16"/>
          </p:nvPr>
        </p:nvSpPr>
        <p:spPr/>
        <p:txBody>
          <a:bodyPr/>
          <a:lstStyle/>
          <a:p>
            <a:fld id="{C2571F0E-BA57-4409-A3A5-945CC828A36E}" type="slidenum">
              <a:rPr lang="de-DE" smtClean="0"/>
              <a:pPr/>
              <a:t>4</a:t>
            </a:fld>
            <a:endParaRPr lang="de-DE" dirty="0"/>
          </a:p>
        </p:txBody>
      </p:sp>
      <p:pic>
        <p:nvPicPr>
          <p:cNvPr id="3" name="Grafik 2">
            <a:extLst>
              <a:ext uri="{FF2B5EF4-FFF2-40B4-BE49-F238E27FC236}">
                <a16:creationId xmlns:a16="http://schemas.microsoft.com/office/drawing/2014/main" id="{15A6A0D0-96D8-51B9-B72E-E2C2FB93C7BB}"/>
              </a:ext>
            </a:extLst>
          </p:cNvPr>
          <p:cNvPicPr>
            <a:picLocks noChangeAspect="1"/>
          </p:cNvPicPr>
          <p:nvPr/>
        </p:nvPicPr>
        <p:blipFill>
          <a:blip r:embed="rId3"/>
          <a:stretch>
            <a:fillRect/>
          </a:stretch>
        </p:blipFill>
        <p:spPr>
          <a:xfrm>
            <a:off x="407987" y="1166327"/>
            <a:ext cx="9201150" cy="4933950"/>
          </a:xfrm>
          <a:prstGeom prst="rect">
            <a:avLst/>
          </a:prstGeom>
        </p:spPr>
      </p:pic>
      <p:sp>
        <p:nvSpPr>
          <p:cNvPr id="13" name="Textfeld 12">
            <a:extLst>
              <a:ext uri="{FF2B5EF4-FFF2-40B4-BE49-F238E27FC236}">
                <a16:creationId xmlns:a16="http://schemas.microsoft.com/office/drawing/2014/main" id="{AFF761C0-E559-F110-35AD-1FF9970ACAE5}"/>
              </a:ext>
            </a:extLst>
          </p:cNvPr>
          <p:cNvSpPr txBox="1"/>
          <p:nvPr/>
        </p:nvSpPr>
        <p:spPr>
          <a:xfrm>
            <a:off x="407987" y="6376498"/>
            <a:ext cx="9200592" cy="461665"/>
          </a:xfrm>
          <a:prstGeom prst="rect">
            <a:avLst/>
          </a:prstGeom>
          <a:noFill/>
        </p:spPr>
        <p:txBody>
          <a:bodyPr wrap="square">
            <a:spAutoFit/>
          </a:bodyPr>
          <a:lstStyle/>
          <a:p>
            <a:r>
              <a:rPr lang="en-US" sz="1200" dirty="0">
                <a:solidFill>
                  <a:schemeClr val="tx2"/>
                </a:solidFill>
              </a:rPr>
              <a:t>van Est, </a:t>
            </a:r>
            <a:r>
              <a:rPr lang="en-US" sz="1200" dirty="0" err="1">
                <a:solidFill>
                  <a:schemeClr val="tx2"/>
                </a:solidFill>
              </a:rPr>
              <a:t>Rinie</a:t>
            </a:r>
            <a:r>
              <a:rPr lang="en-US" sz="1200" dirty="0">
                <a:solidFill>
                  <a:schemeClr val="tx2"/>
                </a:solidFill>
              </a:rPr>
              <a:t> et al. 2012: </a:t>
            </a:r>
            <a:r>
              <a:rPr lang="en-US" sz="1200" i="1" dirty="0">
                <a:solidFill>
                  <a:schemeClr val="tx2"/>
                </a:solidFill>
              </a:rPr>
              <a:t>Making Perfect Life. European Governance Challenges in 21st Century Bio-engineering</a:t>
            </a:r>
            <a:r>
              <a:rPr lang="en-US" sz="1200" dirty="0">
                <a:solidFill>
                  <a:schemeClr val="tx2"/>
                </a:solidFill>
              </a:rPr>
              <a:t>. Brussels. https://www.europarl.europa.eu/RegData/etudes/etudes/join/2012/471574/IPOL-JOIN_ET%282012%29471574_EN.pdf</a:t>
            </a:r>
            <a:endParaRPr lang="de-DE" sz="1200" dirty="0">
              <a:solidFill>
                <a:schemeClr val="tx2"/>
              </a:solidFill>
            </a:endParaRPr>
          </a:p>
        </p:txBody>
      </p:sp>
      <p:sp>
        <p:nvSpPr>
          <p:cNvPr id="14" name="Textfeld 13">
            <a:extLst>
              <a:ext uri="{FF2B5EF4-FFF2-40B4-BE49-F238E27FC236}">
                <a16:creationId xmlns:a16="http://schemas.microsoft.com/office/drawing/2014/main" id="{1C5D8A29-BC2E-1132-D1B4-E6B110383127}"/>
              </a:ext>
            </a:extLst>
          </p:cNvPr>
          <p:cNvSpPr txBox="1"/>
          <p:nvPr/>
        </p:nvSpPr>
        <p:spPr>
          <a:xfrm>
            <a:off x="4583924" y="2318069"/>
            <a:ext cx="1675459" cy="338554"/>
          </a:xfrm>
          <a:prstGeom prst="rect">
            <a:avLst/>
          </a:prstGeom>
          <a:noFill/>
        </p:spPr>
        <p:txBody>
          <a:bodyPr wrap="none" rtlCol="0">
            <a:spAutoFit/>
          </a:bodyPr>
          <a:lstStyle/>
          <a:p>
            <a:r>
              <a:rPr lang="de-DE" sz="1600" dirty="0" err="1">
                <a:solidFill>
                  <a:schemeClr val="tx2"/>
                </a:solidFill>
                <a:latin typeface="Times New Roman" panose="02020603050405020304" pitchFamily="18" charset="0"/>
                <a:cs typeface="Times New Roman" panose="02020603050405020304" pitchFamily="18" charset="0"/>
              </a:rPr>
              <a:t>Synthetic</a:t>
            </a:r>
            <a:r>
              <a:rPr lang="de-DE" sz="1600" dirty="0">
                <a:solidFill>
                  <a:schemeClr val="tx2"/>
                </a:solidFill>
                <a:latin typeface="Times New Roman" panose="02020603050405020304" pitchFamily="18" charset="0"/>
                <a:cs typeface="Times New Roman" panose="02020603050405020304" pitchFamily="18" charset="0"/>
              </a:rPr>
              <a:t> </a:t>
            </a:r>
            <a:r>
              <a:rPr lang="de-DE" sz="1600" dirty="0" err="1">
                <a:solidFill>
                  <a:schemeClr val="tx2"/>
                </a:solidFill>
                <a:latin typeface="Times New Roman" panose="02020603050405020304" pitchFamily="18" charset="0"/>
                <a:cs typeface="Times New Roman" panose="02020603050405020304" pitchFamily="18" charset="0"/>
              </a:rPr>
              <a:t>Biology</a:t>
            </a:r>
            <a:endParaRPr lang="de-DE" sz="1600" dirty="0">
              <a:solidFill>
                <a:schemeClr val="tx2"/>
              </a:solidFill>
              <a:latin typeface="Times New Roman" panose="02020603050405020304" pitchFamily="18" charset="0"/>
              <a:cs typeface="Times New Roman" panose="02020603050405020304" pitchFamily="18" charset="0"/>
            </a:endParaRPr>
          </a:p>
        </p:txBody>
      </p:sp>
      <p:sp>
        <p:nvSpPr>
          <p:cNvPr id="15" name="Textfeld 14">
            <a:extLst>
              <a:ext uri="{FF2B5EF4-FFF2-40B4-BE49-F238E27FC236}">
                <a16:creationId xmlns:a16="http://schemas.microsoft.com/office/drawing/2014/main" id="{5715EFAE-6871-9E10-CA90-1BCD7C94F3D5}"/>
              </a:ext>
            </a:extLst>
          </p:cNvPr>
          <p:cNvSpPr txBox="1"/>
          <p:nvPr/>
        </p:nvSpPr>
        <p:spPr>
          <a:xfrm>
            <a:off x="5319524" y="3334006"/>
            <a:ext cx="1237839" cy="338554"/>
          </a:xfrm>
          <a:prstGeom prst="rect">
            <a:avLst/>
          </a:prstGeom>
          <a:noFill/>
        </p:spPr>
        <p:txBody>
          <a:bodyPr wrap="none" rtlCol="0">
            <a:spAutoFit/>
          </a:bodyPr>
          <a:lstStyle/>
          <a:p>
            <a:r>
              <a:rPr lang="de-DE" sz="1600" dirty="0" err="1">
                <a:solidFill>
                  <a:schemeClr val="tx2"/>
                </a:solidFill>
                <a:latin typeface="Times New Roman" panose="02020603050405020304" pitchFamily="18" charset="0"/>
                <a:cs typeface="Times New Roman" panose="02020603050405020304" pitchFamily="18" charset="0"/>
              </a:rPr>
              <a:t>Biomimetics</a:t>
            </a:r>
            <a:endParaRPr lang="de-DE" sz="1600" dirty="0">
              <a:solidFill>
                <a:schemeClr val="tx2"/>
              </a:solidFill>
              <a:latin typeface="Times New Roman" panose="02020603050405020304" pitchFamily="18" charset="0"/>
              <a:cs typeface="Times New Roman" panose="02020603050405020304" pitchFamily="18" charset="0"/>
            </a:endParaRPr>
          </a:p>
        </p:txBody>
      </p:sp>
      <p:sp>
        <p:nvSpPr>
          <p:cNvPr id="16" name="Ellipse 15">
            <a:extLst>
              <a:ext uri="{FF2B5EF4-FFF2-40B4-BE49-F238E27FC236}">
                <a16:creationId xmlns:a16="http://schemas.microsoft.com/office/drawing/2014/main" id="{31A6A968-B411-EC4F-515E-531AE64B23E2}"/>
              </a:ext>
            </a:extLst>
          </p:cNvPr>
          <p:cNvSpPr/>
          <p:nvPr/>
        </p:nvSpPr>
        <p:spPr>
          <a:xfrm>
            <a:off x="4583924" y="2216643"/>
            <a:ext cx="1675459" cy="587120"/>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7" name="Ellipse 16">
            <a:extLst>
              <a:ext uri="{FF2B5EF4-FFF2-40B4-BE49-F238E27FC236}">
                <a16:creationId xmlns:a16="http://schemas.microsoft.com/office/drawing/2014/main" id="{9B212A57-B979-C658-B3D8-E1EB3F750F7A}"/>
              </a:ext>
            </a:extLst>
          </p:cNvPr>
          <p:cNvSpPr/>
          <p:nvPr/>
        </p:nvSpPr>
        <p:spPr>
          <a:xfrm>
            <a:off x="6815373" y="4476295"/>
            <a:ext cx="934064" cy="461665"/>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8" name="Ellipse 17">
            <a:extLst>
              <a:ext uri="{FF2B5EF4-FFF2-40B4-BE49-F238E27FC236}">
                <a16:creationId xmlns:a16="http://schemas.microsoft.com/office/drawing/2014/main" id="{DC2DD211-BA2E-6C02-022D-7B8A87EE38C6}"/>
              </a:ext>
            </a:extLst>
          </p:cNvPr>
          <p:cNvSpPr/>
          <p:nvPr/>
        </p:nvSpPr>
        <p:spPr>
          <a:xfrm>
            <a:off x="5024397" y="3267829"/>
            <a:ext cx="1675459" cy="587120"/>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9" name="Textfeld 18">
            <a:extLst>
              <a:ext uri="{FF2B5EF4-FFF2-40B4-BE49-F238E27FC236}">
                <a16:creationId xmlns:a16="http://schemas.microsoft.com/office/drawing/2014/main" id="{09589344-882F-65F8-8AE2-B635D6CCB8CC}"/>
              </a:ext>
            </a:extLst>
          </p:cNvPr>
          <p:cNvSpPr txBox="1"/>
          <p:nvPr/>
        </p:nvSpPr>
        <p:spPr>
          <a:xfrm>
            <a:off x="10145769" y="3033136"/>
            <a:ext cx="1526161" cy="1200329"/>
          </a:xfrm>
          <a:prstGeom prst="rect">
            <a:avLst/>
          </a:prstGeom>
          <a:noFill/>
        </p:spPr>
        <p:txBody>
          <a:bodyPr wrap="square" rtlCol="0">
            <a:spAutoFit/>
          </a:bodyPr>
          <a:lstStyle/>
          <a:p>
            <a:pPr algn="ctr"/>
            <a:r>
              <a:rPr lang="de-DE" b="1" dirty="0">
                <a:solidFill>
                  <a:srgbClr val="C00000"/>
                </a:solidFill>
              </a:rPr>
              <a:t>Nature </a:t>
            </a:r>
            <a:r>
              <a:rPr lang="de-DE" b="1" dirty="0" err="1">
                <a:solidFill>
                  <a:srgbClr val="C00000"/>
                </a:solidFill>
              </a:rPr>
              <a:t>orientation</a:t>
            </a:r>
            <a:r>
              <a:rPr lang="de-DE" b="1" dirty="0">
                <a:solidFill>
                  <a:srgbClr val="C00000"/>
                </a:solidFill>
              </a:rPr>
              <a:t> </a:t>
            </a:r>
            <a:r>
              <a:rPr lang="de-DE" b="1" dirty="0" err="1">
                <a:solidFill>
                  <a:srgbClr val="C00000"/>
                </a:solidFill>
              </a:rPr>
              <a:t>as</a:t>
            </a:r>
            <a:r>
              <a:rPr lang="de-DE" b="1" dirty="0">
                <a:solidFill>
                  <a:srgbClr val="C00000"/>
                </a:solidFill>
              </a:rPr>
              <a:t> </a:t>
            </a:r>
            <a:r>
              <a:rPr lang="de-DE" b="1" dirty="0" err="1">
                <a:solidFill>
                  <a:srgbClr val="C00000"/>
                </a:solidFill>
              </a:rPr>
              <a:t>challenge</a:t>
            </a:r>
            <a:endParaRPr lang="de-DE" b="1" dirty="0">
              <a:solidFill>
                <a:srgbClr val="C00000"/>
              </a:solidFill>
            </a:endParaRPr>
          </a:p>
        </p:txBody>
      </p:sp>
      <p:sp>
        <p:nvSpPr>
          <p:cNvPr id="10" name="Gleichschenkliges Dreieck 9">
            <a:extLst>
              <a:ext uri="{FF2B5EF4-FFF2-40B4-BE49-F238E27FC236}">
                <a16:creationId xmlns:a16="http://schemas.microsoft.com/office/drawing/2014/main" id="{92424C17-0341-16BC-2DD4-8380D6FEC410}"/>
              </a:ext>
            </a:extLst>
          </p:cNvPr>
          <p:cNvSpPr/>
          <p:nvPr/>
        </p:nvSpPr>
        <p:spPr>
          <a:xfrm rot="5400000">
            <a:off x="7445199" y="3421908"/>
            <a:ext cx="4749547" cy="422787"/>
          </a:xfrm>
          <a:prstGeom prst="triangle">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40001042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10"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hteck 21">
            <a:extLst>
              <a:ext uri="{FF2B5EF4-FFF2-40B4-BE49-F238E27FC236}">
                <a16:creationId xmlns:a16="http://schemas.microsoft.com/office/drawing/2014/main" id="{7D369468-00BD-8EA6-B0E2-CA2EA84841F3}"/>
              </a:ext>
            </a:extLst>
          </p:cNvPr>
          <p:cNvSpPr/>
          <p:nvPr/>
        </p:nvSpPr>
        <p:spPr>
          <a:xfrm>
            <a:off x="4840417" y="1339537"/>
            <a:ext cx="3906271" cy="4216044"/>
          </a:xfrm>
          <a:prstGeom prst="rect">
            <a:avLst/>
          </a:prstGeom>
          <a:solidFill>
            <a:schemeClr val="bg1"/>
          </a:solidFill>
          <a:ln w="28575">
            <a:solidFill>
              <a:schemeClr val="tx1"/>
            </a:solidFill>
          </a:ln>
          <a:effectLst/>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21" name="Rechteck 20">
            <a:extLst>
              <a:ext uri="{FF2B5EF4-FFF2-40B4-BE49-F238E27FC236}">
                <a16:creationId xmlns:a16="http://schemas.microsoft.com/office/drawing/2014/main" id="{25225408-BE35-6032-110C-9A22DBA65FF8}"/>
              </a:ext>
            </a:extLst>
          </p:cNvPr>
          <p:cNvSpPr/>
          <p:nvPr/>
        </p:nvSpPr>
        <p:spPr>
          <a:xfrm>
            <a:off x="355408" y="1358095"/>
            <a:ext cx="4091588" cy="4216044"/>
          </a:xfrm>
          <a:prstGeom prst="rect">
            <a:avLst/>
          </a:prstGeom>
          <a:solidFill>
            <a:schemeClr val="bg1"/>
          </a:solidFill>
          <a:ln w="28575">
            <a:solidFill>
              <a:schemeClr val="tx1"/>
            </a:solidFill>
          </a:ln>
          <a:effectLst/>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highlight>
                <a:srgbClr val="FFFF00"/>
              </a:highlight>
            </a:endParaRPr>
          </a:p>
        </p:txBody>
      </p:sp>
      <p:sp>
        <p:nvSpPr>
          <p:cNvPr id="7" name="Titel 6">
            <a:extLst>
              <a:ext uri="{FF2B5EF4-FFF2-40B4-BE49-F238E27FC236}">
                <a16:creationId xmlns:a16="http://schemas.microsoft.com/office/drawing/2014/main" id="{1106A4DA-CFC0-7CF7-604D-53DB016A92FC}"/>
              </a:ext>
            </a:extLst>
          </p:cNvPr>
          <p:cNvSpPr>
            <a:spLocks noGrp="1"/>
          </p:cNvSpPr>
          <p:nvPr>
            <p:ph type="title"/>
          </p:nvPr>
        </p:nvSpPr>
        <p:spPr>
          <a:xfrm>
            <a:off x="92522" y="116741"/>
            <a:ext cx="11341100" cy="985181"/>
          </a:xfrm>
        </p:spPr>
        <p:txBody>
          <a:bodyPr/>
          <a:lstStyle/>
          <a:p>
            <a:pPr>
              <a:lnSpc>
                <a:spcPct val="100000"/>
              </a:lnSpc>
            </a:pPr>
            <a:r>
              <a:rPr lang="en-US" sz="3200" dirty="0"/>
              <a:t>1. Nature Orientation as an Ethical Principle</a:t>
            </a:r>
            <a:br>
              <a:rPr lang="en-US" sz="3200" dirty="0"/>
            </a:br>
            <a:r>
              <a:rPr lang="en-US" sz="3200" i="1" dirty="0"/>
              <a:t>b) Challenges of AI in terms of sustainability</a:t>
            </a:r>
            <a:br>
              <a:rPr lang="de-DE" sz="3200" dirty="0">
                <a:solidFill>
                  <a:schemeClr val="accent1">
                    <a:lumMod val="75000"/>
                  </a:schemeClr>
                </a:solidFill>
              </a:rPr>
            </a:br>
            <a:endParaRPr lang="de-DE" sz="3200" dirty="0">
              <a:solidFill>
                <a:schemeClr val="accent1">
                  <a:lumMod val="75000"/>
                </a:schemeClr>
              </a:solidFill>
            </a:endParaRPr>
          </a:p>
        </p:txBody>
      </p:sp>
      <p:sp>
        <p:nvSpPr>
          <p:cNvPr id="4" name="Datumsplatzhalter 3">
            <a:extLst>
              <a:ext uri="{FF2B5EF4-FFF2-40B4-BE49-F238E27FC236}">
                <a16:creationId xmlns:a16="http://schemas.microsoft.com/office/drawing/2014/main" id="{1E939455-8BD5-21DE-BE0A-8B3BDCFB22B0}"/>
              </a:ext>
              <a:ext uri="{C183D7F6-B498-43B3-948B-1728B52AA6E4}">
                <adec:decorative xmlns:adec="http://schemas.microsoft.com/office/drawing/2017/decorative" val="1"/>
              </a:ext>
            </a:extLst>
          </p:cNvPr>
          <p:cNvSpPr>
            <a:spLocks noGrp="1"/>
          </p:cNvSpPr>
          <p:nvPr>
            <p:ph type="dt" sz="half" idx="14"/>
          </p:nvPr>
        </p:nvSpPr>
        <p:spPr>
          <a:xfrm>
            <a:off x="9644158" y="6327158"/>
            <a:ext cx="1359242" cy="366322"/>
          </a:xfrm>
        </p:spPr>
        <p:txBody>
          <a:bodyPr/>
          <a:lstStyle/>
          <a:p>
            <a:fld id="{80F28CED-CE5D-4E75-8322-B47CDC5AE153}" type="datetime4">
              <a:rPr lang="de-DE" smtClean="0"/>
              <a:t>22. September 2026</a:t>
            </a:fld>
            <a:endParaRPr lang="de-DE" dirty="0"/>
          </a:p>
        </p:txBody>
      </p:sp>
      <p:sp>
        <p:nvSpPr>
          <p:cNvPr id="6" name="Foliennummernplatzhalter 5">
            <a:extLst>
              <a:ext uri="{FF2B5EF4-FFF2-40B4-BE49-F238E27FC236}">
                <a16:creationId xmlns:a16="http://schemas.microsoft.com/office/drawing/2014/main" id="{C4328F87-7038-4E79-0168-B1095559D477}"/>
              </a:ext>
            </a:extLst>
          </p:cNvPr>
          <p:cNvSpPr>
            <a:spLocks noGrp="1"/>
          </p:cNvSpPr>
          <p:nvPr>
            <p:ph type="sldNum" sz="quarter" idx="16"/>
          </p:nvPr>
        </p:nvSpPr>
        <p:spPr/>
        <p:txBody>
          <a:bodyPr/>
          <a:lstStyle/>
          <a:p>
            <a:fld id="{C2571F0E-BA57-4409-A3A5-945CC828A36E}" type="slidenum">
              <a:rPr lang="de-DE" smtClean="0"/>
              <a:pPr/>
              <a:t>5</a:t>
            </a:fld>
            <a:endParaRPr lang="de-DE"/>
          </a:p>
        </p:txBody>
      </p:sp>
      <p:sp>
        <p:nvSpPr>
          <p:cNvPr id="3" name="Textfeld 2">
            <a:extLst>
              <a:ext uri="{FF2B5EF4-FFF2-40B4-BE49-F238E27FC236}">
                <a16:creationId xmlns:a16="http://schemas.microsoft.com/office/drawing/2014/main" id="{3EA22727-A90F-9168-4A84-5278EF0C2BEA}"/>
              </a:ext>
            </a:extLst>
          </p:cNvPr>
          <p:cNvSpPr txBox="1"/>
          <p:nvPr/>
        </p:nvSpPr>
        <p:spPr>
          <a:xfrm>
            <a:off x="407447" y="2288729"/>
            <a:ext cx="4161301" cy="3293209"/>
          </a:xfrm>
          <a:prstGeom prst="rect">
            <a:avLst/>
          </a:prstGeom>
          <a:noFill/>
        </p:spPr>
        <p:txBody>
          <a:bodyPr wrap="square" rtlCol="0">
            <a:spAutoFit/>
          </a:bodyPr>
          <a:lstStyle/>
          <a:p>
            <a:pPr marL="285750" indent="-285750">
              <a:buFont typeface="Wingdings" panose="05000000000000000000" pitchFamily="2" charset="2"/>
              <a:buChar char="§"/>
            </a:pPr>
            <a:r>
              <a:rPr lang="en-US" sz="1600" dirty="0">
                <a:solidFill>
                  <a:prstClr val="black"/>
                </a:solidFill>
                <a:latin typeface="Calibri" panose="020F0502020204030204"/>
              </a:rPr>
              <a:t>Reduced need for resources</a:t>
            </a:r>
          </a:p>
          <a:p>
            <a:pPr marL="285750" indent="-285750">
              <a:buFont typeface="Wingdings" panose="05000000000000000000" pitchFamily="2" charset="2"/>
              <a:buChar char="§"/>
            </a:pPr>
            <a:r>
              <a:rPr lang="en-US" sz="1600" dirty="0">
                <a:solidFill>
                  <a:prstClr val="black"/>
                </a:solidFill>
                <a:latin typeface="Calibri" panose="020F0502020204030204"/>
              </a:rPr>
              <a:t>Reduction of greenhouse gases</a:t>
            </a:r>
          </a:p>
          <a:p>
            <a:pPr marL="285750" indent="-285750">
              <a:buFont typeface="Wingdings" panose="05000000000000000000" pitchFamily="2" charset="2"/>
              <a:buChar char="§"/>
            </a:pPr>
            <a:r>
              <a:rPr lang="en-US" sz="1600" dirty="0">
                <a:solidFill>
                  <a:prstClr val="black"/>
                </a:solidFill>
                <a:latin typeface="Calibri" panose="020F0502020204030204"/>
              </a:rPr>
              <a:t>Efficiency of transport, e-mobility, autonomous driving, digitalized car sharing</a:t>
            </a:r>
          </a:p>
          <a:p>
            <a:pPr marL="285750" indent="-285750">
              <a:buFont typeface="Wingdings" panose="05000000000000000000" pitchFamily="2" charset="2"/>
              <a:buChar char="§"/>
            </a:pPr>
            <a:r>
              <a:rPr lang="en-US" sz="1600" dirty="0">
                <a:solidFill>
                  <a:prstClr val="black"/>
                </a:solidFill>
                <a:latin typeface="Calibri" panose="020F0502020204030204"/>
              </a:rPr>
              <a:t>Electricity savings thanks to smart grids</a:t>
            </a:r>
          </a:p>
          <a:p>
            <a:pPr marL="285750" indent="-285750">
              <a:buFont typeface="Wingdings" panose="05000000000000000000" pitchFamily="2" charset="2"/>
              <a:buChar char="§"/>
            </a:pPr>
            <a:r>
              <a:rPr lang="en-US" sz="1600" b="1" dirty="0">
                <a:solidFill>
                  <a:prstClr val="black"/>
                </a:solidFill>
                <a:latin typeface="Calibri" panose="020F0502020204030204"/>
              </a:rPr>
              <a:t>Digital approaches for the optimal use of technologies </a:t>
            </a:r>
            <a:r>
              <a:rPr lang="en-US" sz="1600" dirty="0">
                <a:solidFill>
                  <a:prstClr val="black"/>
                </a:solidFill>
                <a:latin typeface="Calibri" panose="020F0502020204030204"/>
              </a:rPr>
              <a:t>(sustainable energy sources, agriculture)</a:t>
            </a:r>
          </a:p>
          <a:p>
            <a:pPr marL="285750" indent="-285750">
              <a:buFont typeface="Wingdings" panose="05000000000000000000" pitchFamily="2" charset="2"/>
              <a:buChar char="§"/>
            </a:pPr>
            <a:r>
              <a:rPr lang="en-US" sz="1600" dirty="0">
                <a:solidFill>
                  <a:prstClr val="black"/>
                </a:solidFill>
                <a:latin typeface="Calibri" panose="020F0502020204030204"/>
              </a:rPr>
              <a:t>Digital building control systems, smart home systems</a:t>
            </a:r>
          </a:p>
          <a:p>
            <a:pPr marL="285750" indent="-285750">
              <a:buFont typeface="Wingdings" panose="05000000000000000000" pitchFamily="2" charset="2"/>
              <a:buChar char="§"/>
            </a:pPr>
            <a:r>
              <a:rPr lang="en-US" sz="1600" dirty="0">
                <a:solidFill>
                  <a:prstClr val="black"/>
                </a:solidFill>
                <a:latin typeface="Calibri" panose="020F0502020204030204"/>
              </a:rPr>
              <a:t>Location-independent and generally accessible knowledge and learning</a:t>
            </a:r>
          </a:p>
          <a:p>
            <a:pPr marL="285750" indent="-285750">
              <a:buFont typeface="Wingdings" panose="05000000000000000000" pitchFamily="2" charset="2"/>
              <a:buChar char="§"/>
            </a:pPr>
            <a:r>
              <a:rPr lang="en-US" sz="1600" b="1" dirty="0">
                <a:solidFill>
                  <a:prstClr val="black"/>
                </a:solidFill>
                <a:latin typeface="Calibri" panose="020F0502020204030204"/>
              </a:rPr>
              <a:t>Holistic understanding of the Earth system</a:t>
            </a:r>
          </a:p>
        </p:txBody>
      </p:sp>
      <p:sp>
        <p:nvSpPr>
          <p:cNvPr id="10" name="Inhaltsplatzhalter 5">
            <a:extLst>
              <a:ext uri="{FF2B5EF4-FFF2-40B4-BE49-F238E27FC236}">
                <a16:creationId xmlns:a16="http://schemas.microsoft.com/office/drawing/2014/main" id="{D72206BF-1ED9-A271-190C-D1B79BD81425}"/>
              </a:ext>
            </a:extLst>
          </p:cNvPr>
          <p:cNvSpPr txBox="1">
            <a:spLocks/>
          </p:cNvSpPr>
          <p:nvPr/>
        </p:nvSpPr>
        <p:spPr>
          <a:xfrm>
            <a:off x="407987" y="1045637"/>
            <a:ext cx="10770123" cy="97792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endParaRPr kumimoji="0" lang="de-DE" sz="2400" b="1" i="0" u="none" strike="noStrike" kern="1200" cap="none" spc="0" normalizeH="0" baseline="0" noProof="0">
              <a:ln>
                <a:noFill/>
              </a:ln>
              <a:solidFill>
                <a:schemeClr val="accent1"/>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de-DE" sz="2800" b="0" i="0" u="none" strike="noStrike" kern="1200" cap="none" spc="0" normalizeH="0" baseline="0" noProof="0">
              <a:ln>
                <a:noFill/>
              </a:ln>
              <a:solidFill>
                <a:sysClr val="windowText" lastClr="000000"/>
              </a:solidFill>
              <a:effectLst/>
              <a:uLnTx/>
              <a:uFillTx/>
              <a:latin typeface="Calibri" panose="020F0502020204030204"/>
              <a:ea typeface="+mn-ea"/>
              <a:cs typeface="+mn-cs"/>
            </a:endParaRPr>
          </a:p>
        </p:txBody>
      </p:sp>
      <p:sp>
        <p:nvSpPr>
          <p:cNvPr id="12" name="Textfeld 11">
            <a:extLst>
              <a:ext uri="{FF2B5EF4-FFF2-40B4-BE49-F238E27FC236}">
                <a16:creationId xmlns:a16="http://schemas.microsoft.com/office/drawing/2014/main" id="{0A91F3D0-7333-8404-D46E-B791E6858165}"/>
              </a:ext>
            </a:extLst>
          </p:cNvPr>
          <p:cNvSpPr txBox="1"/>
          <p:nvPr/>
        </p:nvSpPr>
        <p:spPr>
          <a:xfrm>
            <a:off x="5073627" y="2279896"/>
            <a:ext cx="3196347" cy="2800767"/>
          </a:xfrm>
          <a:prstGeom prst="rect">
            <a:avLst/>
          </a:prstGeom>
          <a:noFill/>
        </p:spPr>
        <p:txBody>
          <a:bodyPr wrap="square" rtlCol="0">
            <a:spAutoFit/>
          </a:bodyPr>
          <a:lstStyle/>
          <a:p>
            <a:pPr marL="285750" indent="-285750">
              <a:buFont typeface="Wingdings" panose="05000000000000000000" pitchFamily="2" charset="2"/>
              <a:buChar char="§"/>
            </a:pPr>
            <a:r>
              <a:rPr lang="en-US" sz="1600" dirty="0">
                <a:solidFill>
                  <a:prstClr val="black"/>
                </a:solidFill>
                <a:latin typeface="Calibri" panose="020F0502020204030204"/>
              </a:rPr>
              <a:t>Increasing demand for electronic devices (demand for rare earths, </a:t>
            </a:r>
            <a:r>
              <a:rPr lang="en-US" sz="1600" b="1" dirty="0">
                <a:solidFill>
                  <a:prstClr val="black"/>
                </a:solidFill>
                <a:latin typeface="Calibri" panose="020F0502020204030204"/>
              </a:rPr>
              <a:t>digital waste</a:t>
            </a:r>
            <a:r>
              <a:rPr lang="en-US" sz="1600" dirty="0">
                <a:solidFill>
                  <a:prstClr val="black"/>
                </a:solidFill>
                <a:latin typeface="Calibri" panose="020F0502020204030204"/>
              </a:rPr>
              <a:t>)</a:t>
            </a:r>
          </a:p>
          <a:p>
            <a:pPr marL="285750" indent="-285750">
              <a:buFont typeface="Wingdings" panose="05000000000000000000" pitchFamily="2" charset="2"/>
              <a:buChar char="§"/>
            </a:pPr>
            <a:r>
              <a:rPr lang="en-US" sz="1600" dirty="0">
                <a:solidFill>
                  <a:prstClr val="black"/>
                </a:solidFill>
                <a:latin typeface="Calibri" panose="020F0502020204030204"/>
              </a:rPr>
              <a:t>Large server and data centers with </a:t>
            </a:r>
            <a:r>
              <a:rPr lang="en-US" sz="1600" b="1" dirty="0">
                <a:solidFill>
                  <a:prstClr val="black"/>
                </a:solidFill>
                <a:latin typeface="Calibri" panose="020F0502020204030204"/>
              </a:rPr>
              <a:t>high energy consumption</a:t>
            </a:r>
            <a:r>
              <a:rPr lang="en-US" sz="1600" dirty="0">
                <a:solidFill>
                  <a:prstClr val="black"/>
                </a:solidFill>
                <a:latin typeface="Calibri" panose="020F0502020204030204"/>
              </a:rPr>
              <a:t> </a:t>
            </a:r>
          </a:p>
          <a:p>
            <a:pPr marL="285750" indent="-285750">
              <a:buFont typeface="Wingdings" panose="05000000000000000000" pitchFamily="2" charset="2"/>
              <a:buChar char="§"/>
            </a:pPr>
            <a:r>
              <a:rPr lang="en-US" sz="1600" dirty="0">
                <a:solidFill>
                  <a:prstClr val="black"/>
                </a:solidFill>
                <a:latin typeface="Calibri" panose="020F0502020204030204"/>
              </a:rPr>
              <a:t>Trust in technological progress as an </a:t>
            </a:r>
            <a:r>
              <a:rPr lang="en-US" sz="1600" b="1" dirty="0">
                <a:solidFill>
                  <a:prstClr val="black"/>
                </a:solidFill>
                <a:latin typeface="Calibri" panose="020F0502020204030204"/>
              </a:rPr>
              <a:t>obstacle to efforts to achieve sustainability</a:t>
            </a:r>
          </a:p>
          <a:p>
            <a:pPr marL="285750" indent="-285750">
              <a:buFont typeface="Wingdings" panose="05000000000000000000" pitchFamily="2" charset="2"/>
              <a:buChar char="§"/>
            </a:pPr>
            <a:r>
              <a:rPr lang="en-US" sz="1600" b="1" dirty="0">
                <a:solidFill>
                  <a:prstClr val="black"/>
                </a:solidFill>
                <a:latin typeface="Calibri" panose="020F0502020204030204"/>
              </a:rPr>
              <a:t>Western, capitalist biases (or even </a:t>
            </a:r>
            <a:r>
              <a:rPr lang="en-US" sz="1600" b="1" dirty="0">
                <a:solidFill>
                  <a:srgbClr val="FF0000"/>
                </a:solidFill>
                <a:latin typeface="Calibri" panose="020F0502020204030204"/>
              </a:rPr>
              <a:t>ontologies</a:t>
            </a:r>
            <a:r>
              <a:rPr lang="en-US" sz="1600" b="1" dirty="0">
                <a:solidFill>
                  <a:prstClr val="black"/>
                </a:solidFill>
                <a:latin typeface="Calibri" panose="020F0502020204030204"/>
              </a:rPr>
              <a:t>) </a:t>
            </a:r>
            <a:r>
              <a:rPr lang="en-US" sz="1600" dirty="0">
                <a:solidFill>
                  <a:prstClr val="black"/>
                </a:solidFill>
                <a:latin typeface="Calibri" panose="020F0502020204030204"/>
              </a:rPr>
              <a:t>that can lead to unsustainability</a:t>
            </a:r>
          </a:p>
        </p:txBody>
      </p:sp>
      <p:sp>
        <p:nvSpPr>
          <p:cNvPr id="19" name="Additionszeichen 18">
            <a:extLst>
              <a:ext uri="{FF2B5EF4-FFF2-40B4-BE49-F238E27FC236}">
                <a16:creationId xmlns:a16="http://schemas.microsoft.com/office/drawing/2014/main" id="{3BAD6899-8030-2274-409A-B30C95FEFF58}"/>
              </a:ext>
            </a:extLst>
          </p:cNvPr>
          <p:cNvSpPr/>
          <p:nvPr/>
        </p:nvSpPr>
        <p:spPr>
          <a:xfrm>
            <a:off x="442913" y="1366530"/>
            <a:ext cx="914400" cy="914400"/>
          </a:xfrm>
          <a:prstGeom prst="mathPlus">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Minuszeichen 19">
            <a:extLst>
              <a:ext uri="{FF2B5EF4-FFF2-40B4-BE49-F238E27FC236}">
                <a16:creationId xmlns:a16="http://schemas.microsoft.com/office/drawing/2014/main" id="{A30774D9-B533-3D8C-C9C0-63EC846D7318}"/>
              </a:ext>
            </a:extLst>
          </p:cNvPr>
          <p:cNvSpPr/>
          <p:nvPr/>
        </p:nvSpPr>
        <p:spPr>
          <a:xfrm>
            <a:off x="4892522" y="1318118"/>
            <a:ext cx="914400" cy="914400"/>
          </a:xfrm>
          <a:prstGeom prst="mathMinus">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feld 7">
            <a:extLst>
              <a:ext uri="{FF2B5EF4-FFF2-40B4-BE49-F238E27FC236}">
                <a16:creationId xmlns:a16="http://schemas.microsoft.com/office/drawing/2014/main" id="{4BEE323C-2BD0-15EE-DDF8-2C86A60FD507}"/>
              </a:ext>
            </a:extLst>
          </p:cNvPr>
          <p:cNvSpPr txBox="1"/>
          <p:nvPr/>
        </p:nvSpPr>
        <p:spPr>
          <a:xfrm>
            <a:off x="9800799" y="1924065"/>
            <a:ext cx="1898129" cy="3046988"/>
          </a:xfrm>
          <a:prstGeom prst="rect">
            <a:avLst/>
          </a:prstGeom>
          <a:noFill/>
        </p:spPr>
        <p:txBody>
          <a:bodyPr wrap="square">
            <a:spAutoFit/>
          </a:bodyPr>
          <a:lstStyle/>
          <a:p>
            <a:pPr algn="ctr"/>
            <a:r>
              <a:rPr lang="de-DE" sz="2400" b="1" dirty="0">
                <a:solidFill>
                  <a:srgbClr val="FF0000"/>
                </a:solidFill>
              </a:rPr>
              <a:t>Nature </a:t>
            </a:r>
            <a:r>
              <a:rPr lang="de-DE" sz="2400" b="1" dirty="0" err="1">
                <a:solidFill>
                  <a:srgbClr val="FF0000"/>
                </a:solidFill>
              </a:rPr>
              <a:t>orientation</a:t>
            </a:r>
            <a:r>
              <a:rPr lang="de-DE" sz="2400" b="1" dirty="0">
                <a:solidFill>
                  <a:srgbClr val="FF0000"/>
                </a:solidFill>
              </a:rPr>
              <a:t> </a:t>
            </a:r>
            <a:r>
              <a:rPr lang="de-DE" sz="2400" b="1" dirty="0" err="1">
                <a:solidFill>
                  <a:srgbClr val="FF0000"/>
                </a:solidFill>
              </a:rPr>
              <a:t>as</a:t>
            </a:r>
            <a:r>
              <a:rPr lang="de-DE" sz="2400" b="1" dirty="0">
                <a:solidFill>
                  <a:srgbClr val="FF0000"/>
                </a:solidFill>
              </a:rPr>
              <a:t> </a:t>
            </a:r>
          </a:p>
          <a:p>
            <a:pPr algn="ctr"/>
            <a:r>
              <a:rPr lang="de-DE" sz="2400" b="1" dirty="0" err="1">
                <a:solidFill>
                  <a:srgbClr val="FF0000"/>
                </a:solidFill>
              </a:rPr>
              <a:t>solution</a:t>
            </a:r>
            <a:r>
              <a:rPr lang="de-DE" sz="2400" b="1" dirty="0">
                <a:solidFill>
                  <a:srgbClr val="FF0000"/>
                </a:solidFill>
              </a:rPr>
              <a:t>:</a:t>
            </a:r>
          </a:p>
          <a:p>
            <a:pPr algn="ctr"/>
            <a:r>
              <a:rPr lang="en-US" sz="2400" b="1" dirty="0">
                <a:solidFill>
                  <a:schemeClr val="tx2"/>
                </a:solidFill>
              </a:rPr>
              <a:t>linking the ethics of nature and technology</a:t>
            </a:r>
            <a:endParaRPr lang="de-DE" sz="2400" b="1" dirty="0">
              <a:solidFill>
                <a:schemeClr val="tx2"/>
              </a:solidFill>
            </a:endParaRPr>
          </a:p>
        </p:txBody>
      </p:sp>
      <p:sp>
        <p:nvSpPr>
          <p:cNvPr id="2" name="Gleichschenkliges Dreieck 1">
            <a:extLst>
              <a:ext uri="{FF2B5EF4-FFF2-40B4-BE49-F238E27FC236}">
                <a16:creationId xmlns:a16="http://schemas.microsoft.com/office/drawing/2014/main" id="{AE926C95-DF0D-ADEA-403A-A8D4E0544024}"/>
              </a:ext>
            </a:extLst>
          </p:cNvPr>
          <p:cNvSpPr/>
          <p:nvPr/>
        </p:nvSpPr>
        <p:spPr>
          <a:xfrm rot="5400000">
            <a:off x="7224913" y="3073103"/>
            <a:ext cx="4174229" cy="664260"/>
          </a:xfrm>
          <a:prstGeom prst="triangle">
            <a:avLst>
              <a:gd name="adj" fmla="val 50299"/>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4" name="Textfeld 13">
            <a:extLst>
              <a:ext uri="{FF2B5EF4-FFF2-40B4-BE49-F238E27FC236}">
                <a16:creationId xmlns:a16="http://schemas.microsoft.com/office/drawing/2014/main" id="{82A8459F-B2D4-0FE4-FE2D-13F93E7FDB6E}"/>
              </a:ext>
            </a:extLst>
          </p:cNvPr>
          <p:cNvSpPr txBox="1"/>
          <p:nvPr/>
        </p:nvSpPr>
        <p:spPr>
          <a:xfrm>
            <a:off x="257856" y="5719816"/>
            <a:ext cx="12162744" cy="461665"/>
          </a:xfrm>
          <a:prstGeom prst="rect">
            <a:avLst/>
          </a:prstGeom>
          <a:noFill/>
        </p:spPr>
        <p:txBody>
          <a:bodyPr wrap="square">
            <a:spAutoFit/>
          </a:bodyPr>
          <a:lstStyle/>
          <a:p>
            <a:r>
              <a:rPr lang="en-US" sz="1200" dirty="0" err="1">
                <a:solidFill>
                  <a:schemeClr val="tx2"/>
                </a:solidFill>
                <a:effectLst/>
                <a:ea typeface="Times New Roman" panose="02020603050405020304" pitchFamily="18" charset="0"/>
              </a:rPr>
              <a:t>Creutzig</a:t>
            </a:r>
            <a:r>
              <a:rPr lang="en-US" sz="1200" dirty="0">
                <a:solidFill>
                  <a:schemeClr val="tx2"/>
                </a:solidFill>
                <a:effectLst/>
                <a:ea typeface="Times New Roman" panose="02020603050405020304" pitchFamily="18" charset="0"/>
              </a:rPr>
              <a:t>, F. et al. (2022</a:t>
            </a:r>
            <a:r>
              <a:rPr lang="en-US" sz="1200" dirty="0">
                <a:solidFill>
                  <a:schemeClr val="tx2"/>
                </a:solidFill>
                <a:ea typeface="Times New Roman" panose="02020603050405020304" pitchFamily="18" charset="0"/>
              </a:rPr>
              <a:t>).</a:t>
            </a:r>
            <a:r>
              <a:rPr lang="en-US" sz="1200" dirty="0">
                <a:solidFill>
                  <a:schemeClr val="tx2"/>
                </a:solidFill>
                <a:effectLst/>
                <a:ea typeface="Times New Roman" panose="02020603050405020304" pitchFamily="18" charset="0"/>
              </a:rPr>
              <a:t> Digitalization and the Anthropocene. In: </a:t>
            </a:r>
            <a:r>
              <a:rPr lang="en-US" sz="1200" i="1" dirty="0">
                <a:solidFill>
                  <a:schemeClr val="tx2"/>
                </a:solidFill>
                <a:effectLst/>
                <a:ea typeface="Times New Roman" panose="02020603050405020304" pitchFamily="18" charset="0"/>
              </a:rPr>
              <a:t>Annu. Rev. Environ. </a:t>
            </a:r>
            <a:r>
              <a:rPr lang="en-US" sz="1200" i="1" dirty="0" err="1">
                <a:solidFill>
                  <a:schemeClr val="tx2"/>
                </a:solidFill>
                <a:effectLst/>
                <a:ea typeface="Times New Roman" panose="02020603050405020304" pitchFamily="18" charset="0"/>
              </a:rPr>
              <a:t>Resour</a:t>
            </a:r>
            <a:r>
              <a:rPr lang="en-US" sz="1200" i="1" dirty="0">
                <a:solidFill>
                  <a:schemeClr val="tx2"/>
                </a:solidFill>
                <a:effectLst/>
                <a:ea typeface="Times New Roman" panose="02020603050405020304" pitchFamily="18" charset="0"/>
              </a:rPr>
              <a:t>. </a:t>
            </a:r>
            <a:r>
              <a:rPr lang="en-US" sz="1200" dirty="0">
                <a:solidFill>
                  <a:schemeClr val="tx2"/>
                </a:solidFill>
                <a:effectLst/>
                <a:ea typeface="Times New Roman" panose="02020603050405020304" pitchFamily="18" charset="0"/>
              </a:rPr>
              <a:t>47, 479-509.</a:t>
            </a:r>
          </a:p>
          <a:p>
            <a:r>
              <a:rPr lang="en-US" sz="1200" dirty="0">
                <a:solidFill>
                  <a:schemeClr val="tx2"/>
                </a:solidFill>
              </a:rPr>
              <a:t>van </a:t>
            </a:r>
            <a:r>
              <a:rPr lang="en-US" sz="1200" dirty="0" err="1">
                <a:solidFill>
                  <a:schemeClr val="tx2"/>
                </a:solidFill>
              </a:rPr>
              <a:t>Wynsberghe</a:t>
            </a:r>
            <a:r>
              <a:rPr lang="en-US" sz="1200" dirty="0">
                <a:solidFill>
                  <a:schemeClr val="tx2"/>
                </a:solidFill>
              </a:rPr>
              <a:t>, A. (2021). Sustainable AI: AI for sustainability and the sustainability of AI. </a:t>
            </a:r>
            <a:r>
              <a:rPr lang="en-US" sz="1200" i="1" dirty="0">
                <a:solidFill>
                  <a:schemeClr val="tx2"/>
                </a:solidFill>
              </a:rPr>
              <a:t>AI Ethics </a:t>
            </a:r>
            <a:r>
              <a:rPr lang="en-US" sz="1200" dirty="0">
                <a:solidFill>
                  <a:schemeClr val="tx2"/>
                </a:solidFill>
              </a:rPr>
              <a:t>1, 213–218. https://doi.org/10.1007/s43681-021-00043-6</a:t>
            </a:r>
            <a:endParaRPr lang="de-DE" sz="1200" dirty="0">
              <a:solidFill>
                <a:schemeClr val="tx2"/>
              </a:solidFill>
            </a:endParaRPr>
          </a:p>
        </p:txBody>
      </p:sp>
      <p:sp>
        <p:nvSpPr>
          <p:cNvPr id="13" name="PlaceHolder 4">
            <a:extLst>
              <a:ext uri="{FF2B5EF4-FFF2-40B4-BE49-F238E27FC236}">
                <a16:creationId xmlns:a16="http://schemas.microsoft.com/office/drawing/2014/main" id="{4B671E3C-9530-2974-1D45-5F4A111690B0}"/>
              </a:ext>
            </a:extLst>
          </p:cNvPr>
          <p:cNvSpPr txBox="1">
            <a:spLocks/>
          </p:cNvSpPr>
          <p:nvPr/>
        </p:nvSpPr>
        <p:spPr>
          <a:xfrm>
            <a:off x="618960" y="6248520"/>
            <a:ext cx="4114440" cy="50112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dirty="0" err="1">
                <a:solidFill>
                  <a:schemeClr val="accent4"/>
                </a:solidFill>
              </a:rPr>
              <a:t>Höfele</a:t>
            </a:r>
            <a:r>
              <a:rPr lang="en-US" dirty="0">
                <a:solidFill>
                  <a:schemeClr val="accent4"/>
                </a:solidFill>
              </a:rPr>
              <a:t> </a:t>
            </a:r>
          </a:p>
        </p:txBody>
      </p:sp>
      <p:sp>
        <p:nvSpPr>
          <p:cNvPr id="5" name="Textfeld 4">
            <a:extLst>
              <a:ext uri="{FF2B5EF4-FFF2-40B4-BE49-F238E27FC236}">
                <a16:creationId xmlns:a16="http://schemas.microsoft.com/office/drawing/2014/main" id="{C313BCC3-4C2F-A023-AC11-D788937074EF}"/>
              </a:ext>
            </a:extLst>
          </p:cNvPr>
          <p:cNvSpPr txBox="1"/>
          <p:nvPr/>
        </p:nvSpPr>
        <p:spPr>
          <a:xfrm>
            <a:off x="1297089" y="1592332"/>
            <a:ext cx="3098925" cy="461665"/>
          </a:xfrm>
          <a:prstGeom prst="rect">
            <a:avLst/>
          </a:prstGeom>
          <a:noFill/>
        </p:spPr>
        <p:txBody>
          <a:bodyPr wrap="none" rtlCol="0">
            <a:spAutoFit/>
          </a:bodyPr>
          <a:lstStyle/>
          <a:p>
            <a:r>
              <a:rPr lang="de-DE" sz="2400" b="1" dirty="0">
                <a:solidFill>
                  <a:schemeClr val="accent1">
                    <a:lumMod val="75000"/>
                  </a:schemeClr>
                </a:solidFill>
              </a:rPr>
              <a:t>AI </a:t>
            </a:r>
            <a:r>
              <a:rPr lang="de-DE" sz="2400" b="1" i="1" dirty="0" err="1">
                <a:solidFill>
                  <a:schemeClr val="accent1">
                    <a:lumMod val="75000"/>
                  </a:schemeClr>
                </a:solidFill>
              </a:rPr>
              <a:t>for</a:t>
            </a:r>
            <a:r>
              <a:rPr lang="de-DE" sz="2400" b="1" dirty="0">
                <a:solidFill>
                  <a:schemeClr val="accent1">
                    <a:lumMod val="75000"/>
                  </a:schemeClr>
                </a:solidFill>
              </a:rPr>
              <a:t> </a:t>
            </a:r>
            <a:r>
              <a:rPr lang="de-DE" sz="2400" b="1" dirty="0" err="1">
                <a:solidFill>
                  <a:schemeClr val="accent1">
                    <a:lumMod val="75000"/>
                  </a:schemeClr>
                </a:solidFill>
              </a:rPr>
              <a:t>Sustainability</a:t>
            </a:r>
            <a:endParaRPr lang="en-US" sz="2400" b="1" dirty="0">
              <a:solidFill>
                <a:schemeClr val="accent1">
                  <a:lumMod val="75000"/>
                </a:schemeClr>
              </a:solidFill>
            </a:endParaRPr>
          </a:p>
        </p:txBody>
      </p:sp>
      <p:sp>
        <p:nvSpPr>
          <p:cNvPr id="9" name="Textfeld 8">
            <a:extLst>
              <a:ext uri="{FF2B5EF4-FFF2-40B4-BE49-F238E27FC236}">
                <a16:creationId xmlns:a16="http://schemas.microsoft.com/office/drawing/2014/main" id="{1203642A-F30A-88AA-D804-9883DE550673}"/>
              </a:ext>
            </a:extLst>
          </p:cNvPr>
          <p:cNvSpPr txBox="1"/>
          <p:nvPr/>
        </p:nvSpPr>
        <p:spPr>
          <a:xfrm>
            <a:off x="5763072" y="1544485"/>
            <a:ext cx="2975495" cy="461665"/>
          </a:xfrm>
          <a:prstGeom prst="rect">
            <a:avLst/>
          </a:prstGeom>
          <a:noFill/>
        </p:spPr>
        <p:txBody>
          <a:bodyPr wrap="none" rtlCol="0">
            <a:spAutoFit/>
          </a:bodyPr>
          <a:lstStyle/>
          <a:p>
            <a:r>
              <a:rPr lang="de-DE" sz="2400" b="1" dirty="0" err="1">
                <a:solidFill>
                  <a:schemeClr val="accent1">
                    <a:lumMod val="75000"/>
                  </a:schemeClr>
                </a:solidFill>
              </a:rPr>
              <a:t>Sustainability</a:t>
            </a:r>
            <a:r>
              <a:rPr lang="de-DE" sz="2400" b="1" dirty="0">
                <a:solidFill>
                  <a:schemeClr val="accent1">
                    <a:lumMod val="75000"/>
                  </a:schemeClr>
                </a:solidFill>
              </a:rPr>
              <a:t> </a:t>
            </a:r>
            <a:r>
              <a:rPr lang="de-DE" sz="2400" b="1" i="1" dirty="0" err="1">
                <a:solidFill>
                  <a:schemeClr val="accent1">
                    <a:lumMod val="75000"/>
                  </a:schemeClr>
                </a:solidFill>
              </a:rPr>
              <a:t>of</a:t>
            </a:r>
            <a:r>
              <a:rPr lang="de-DE" sz="2400" b="1" dirty="0">
                <a:solidFill>
                  <a:schemeClr val="accent1">
                    <a:lumMod val="75000"/>
                  </a:schemeClr>
                </a:solidFill>
              </a:rPr>
              <a:t> AI</a:t>
            </a:r>
            <a:endParaRPr lang="en-US" sz="2400" b="1" dirty="0">
              <a:solidFill>
                <a:schemeClr val="accent1">
                  <a:lumMod val="75000"/>
                </a:schemeClr>
              </a:solidFill>
            </a:endParaRPr>
          </a:p>
        </p:txBody>
      </p:sp>
    </p:spTree>
    <p:extLst>
      <p:ext uri="{BB962C8B-B14F-4D97-AF65-F5344CB8AC3E}">
        <p14:creationId xmlns:p14="http://schemas.microsoft.com/office/powerpoint/2010/main" val="275363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2"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6">
            <a:extLst>
              <a:ext uri="{FF2B5EF4-FFF2-40B4-BE49-F238E27FC236}">
                <a16:creationId xmlns:a16="http://schemas.microsoft.com/office/drawing/2014/main" id="{1106A4DA-CFC0-7CF7-604D-53DB016A92FC}"/>
              </a:ext>
            </a:extLst>
          </p:cNvPr>
          <p:cNvSpPr>
            <a:spLocks noGrp="1"/>
          </p:cNvSpPr>
          <p:nvPr>
            <p:ph type="title"/>
          </p:nvPr>
        </p:nvSpPr>
        <p:spPr>
          <a:xfrm>
            <a:off x="262913" y="162636"/>
            <a:ext cx="11341100" cy="985181"/>
          </a:xfrm>
        </p:spPr>
        <p:txBody>
          <a:bodyPr/>
          <a:lstStyle/>
          <a:p>
            <a:r>
              <a:rPr lang="de-DE" sz="3200" dirty="0"/>
              <a:t>2. </a:t>
            </a:r>
            <a:r>
              <a:rPr lang="en-US" sz="3200" dirty="0"/>
              <a:t>Normative attitudes towards nature in the present age</a:t>
            </a:r>
            <a:br>
              <a:rPr lang="de-DE" dirty="0"/>
            </a:br>
            <a:br>
              <a:rPr lang="de-DE" dirty="0"/>
            </a:br>
            <a:endParaRPr lang="de-DE" dirty="0"/>
          </a:p>
        </p:txBody>
      </p:sp>
      <p:sp>
        <p:nvSpPr>
          <p:cNvPr id="4" name="Datumsplatzhalter 3">
            <a:extLst>
              <a:ext uri="{FF2B5EF4-FFF2-40B4-BE49-F238E27FC236}">
                <a16:creationId xmlns:a16="http://schemas.microsoft.com/office/drawing/2014/main" id="{1E939455-8BD5-21DE-BE0A-8B3BDCFB22B0}"/>
              </a:ext>
              <a:ext uri="{C183D7F6-B498-43B3-948B-1728B52AA6E4}">
                <adec:decorative xmlns:adec="http://schemas.microsoft.com/office/drawing/2017/decorative" val="1"/>
              </a:ext>
            </a:extLst>
          </p:cNvPr>
          <p:cNvSpPr>
            <a:spLocks noGrp="1"/>
          </p:cNvSpPr>
          <p:nvPr>
            <p:ph type="dt" sz="half" idx="14"/>
          </p:nvPr>
        </p:nvSpPr>
        <p:spPr>
          <a:xfrm>
            <a:off x="10368180" y="6350400"/>
            <a:ext cx="897480" cy="343080"/>
          </a:xfrm>
        </p:spPr>
        <p:txBody>
          <a:bodyPr/>
          <a:lstStyle/>
          <a:p>
            <a:fld id="{80F28CED-CE5D-4E75-8322-B47CDC5AE153}" type="datetime4">
              <a:rPr lang="de-DE" smtClean="0"/>
              <a:t>22. September 2026</a:t>
            </a:fld>
            <a:endParaRPr lang="de-DE" dirty="0"/>
          </a:p>
        </p:txBody>
      </p:sp>
      <p:sp>
        <p:nvSpPr>
          <p:cNvPr id="6" name="Foliennummernplatzhalter 5">
            <a:extLst>
              <a:ext uri="{FF2B5EF4-FFF2-40B4-BE49-F238E27FC236}">
                <a16:creationId xmlns:a16="http://schemas.microsoft.com/office/drawing/2014/main" id="{C4328F87-7038-4E79-0168-B1095559D477}"/>
              </a:ext>
            </a:extLst>
          </p:cNvPr>
          <p:cNvSpPr>
            <a:spLocks noGrp="1"/>
          </p:cNvSpPr>
          <p:nvPr>
            <p:ph type="sldNum" sz="quarter" idx="16"/>
          </p:nvPr>
        </p:nvSpPr>
        <p:spPr/>
        <p:txBody>
          <a:bodyPr/>
          <a:lstStyle/>
          <a:p>
            <a:fld id="{C2571F0E-BA57-4409-A3A5-945CC828A36E}" type="slidenum">
              <a:rPr lang="de-DE" smtClean="0"/>
              <a:pPr/>
              <a:t>6</a:t>
            </a:fld>
            <a:endParaRPr lang="de-DE" dirty="0"/>
          </a:p>
        </p:txBody>
      </p:sp>
      <p:sp>
        <p:nvSpPr>
          <p:cNvPr id="2" name="Rechteck 1"/>
          <p:cNvSpPr/>
          <p:nvPr/>
        </p:nvSpPr>
        <p:spPr>
          <a:xfrm>
            <a:off x="262913" y="5702449"/>
            <a:ext cx="12043220" cy="646331"/>
          </a:xfrm>
          <a:prstGeom prst="rect">
            <a:avLst/>
          </a:prstGeom>
        </p:spPr>
        <p:txBody>
          <a:bodyPr wrap="square">
            <a:spAutoFit/>
          </a:bodyPr>
          <a:lstStyle/>
          <a:p>
            <a:r>
              <a:rPr lang="de-DE" sz="1200" dirty="0" err="1">
                <a:solidFill>
                  <a:schemeClr val="tx2"/>
                </a:solidFill>
              </a:rPr>
              <a:t>Köchy</a:t>
            </a:r>
            <a:r>
              <a:rPr lang="de-DE" sz="1200" dirty="0">
                <a:solidFill>
                  <a:schemeClr val="tx2"/>
                </a:solidFill>
              </a:rPr>
              <a:t>, K. 2003: Perspektiven des Organischen. Biophilosophie zwischen Natur- und Wissenschaftsphilosophie. Paderborn/München/Wien/Zürich.</a:t>
            </a:r>
          </a:p>
          <a:p>
            <a:r>
              <a:rPr lang="de-DE" sz="1200" dirty="0">
                <a:solidFill>
                  <a:schemeClr val="tx2"/>
                </a:solidFill>
              </a:rPr>
              <a:t>Marzi, Thomas et al. 2018 Fragen zu einer biologischen Technik. Oberhausen, https://www.umsicht.fraunhofer.de/ </a:t>
            </a:r>
            <a:r>
              <a:rPr lang="de-DE" sz="1200" dirty="0" err="1">
                <a:solidFill>
                  <a:schemeClr val="tx2"/>
                </a:solidFill>
              </a:rPr>
              <a:t>con-tent</a:t>
            </a:r>
            <a:r>
              <a:rPr lang="de-DE" sz="1200" dirty="0">
                <a:solidFill>
                  <a:schemeClr val="tx2"/>
                </a:solidFill>
              </a:rPr>
              <a:t>/</a:t>
            </a:r>
            <a:r>
              <a:rPr lang="de-DE" sz="1200" dirty="0" err="1">
                <a:solidFill>
                  <a:schemeClr val="tx2"/>
                </a:solidFill>
              </a:rPr>
              <a:t>dam</a:t>
            </a:r>
            <a:r>
              <a:rPr lang="de-DE" sz="1200" dirty="0">
                <a:solidFill>
                  <a:schemeClr val="tx2"/>
                </a:solidFill>
              </a:rPr>
              <a:t>/</a:t>
            </a:r>
            <a:r>
              <a:rPr lang="de-DE" sz="1200" dirty="0" err="1">
                <a:solidFill>
                  <a:schemeClr val="tx2"/>
                </a:solidFill>
              </a:rPr>
              <a:t>umsicht</a:t>
            </a:r>
            <a:r>
              <a:rPr lang="de-DE" sz="1200" dirty="0">
                <a:solidFill>
                  <a:schemeClr val="tx2"/>
                </a:solidFill>
              </a:rPr>
              <a:t>/de/</a:t>
            </a:r>
            <a:r>
              <a:rPr lang="de-DE" sz="1200" dirty="0" err="1">
                <a:solidFill>
                  <a:schemeClr val="tx2"/>
                </a:solidFill>
              </a:rPr>
              <a:t>dokumente</a:t>
            </a:r>
            <a:r>
              <a:rPr lang="de-DE" sz="1200" dirty="0">
                <a:solidFill>
                  <a:schemeClr val="tx2"/>
                </a:solidFill>
              </a:rPr>
              <a:t>/</a:t>
            </a:r>
            <a:r>
              <a:rPr lang="de-DE" sz="1200" dirty="0" err="1">
                <a:solidFill>
                  <a:schemeClr val="tx2"/>
                </a:solidFill>
              </a:rPr>
              <a:t>publikationen</a:t>
            </a:r>
            <a:r>
              <a:rPr lang="de-DE" sz="1200" dirty="0">
                <a:solidFill>
                  <a:schemeClr val="tx2"/>
                </a:solidFill>
              </a:rPr>
              <a:t>/2018/umsicht-diskurs-biologisierung.pdf</a:t>
            </a:r>
          </a:p>
        </p:txBody>
      </p:sp>
      <p:sp>
        <p:nvSpPr>
          <p:cNvPr id="10" name="Textplatzhalter 9">
            <a:extLst>
              <a:ext uri="{FF2B5EF4-FFF2-40B4-BE49-F238E27FC236}">
                <a16:creationId xmlns:a16="http://schemas.microsoft.com/office/drawing/2014/main" id="{93A5F044-AB18-E7CE-21A5-E736C672264C}"/>
              </a:ext>
            </a:extLst>
          </p:cNvPr>
          <p:cNvSpPr>
            <a:spLocks noGrp="1"/>
          </p:cNvSpPr>
          <p:nvPr>
            <p:ph type="body" sz="quarter" idx="13"/>
          </p:nvPr>
        </p:nvSpPr>
        <p:spPr>
          <a:xfrm>
            <a:off x="61448" y="881562"/>
            <a:ext cx="11744029" cy="4319587"/>
          </a:xfrm>
        </p:spPr>
        <p:txBody>
          <a:bodyPr/>
          <a:lstStyle/>
          <a:p>
            <a:pPr>
              <a:lnSpc>
                <a:spcPct val="100000"/>
              </a:lnSpc>
              <a:spcBef>
                <a:spcPts val="600"/>
              </a:spcBef>
            </a:pPr>
            <a:r>
              <a:rPr lang="en-US" sz="1600" dirty="0"/>
              <a:t>The central thesis of the </a:t>
            </a:r>
            <a:r>
              <a:rPr lang="en-US" sz="1600" b="1" dirty="0">
                <a:solidFill>
                  <a:schemeClr val="accent1"/>
                </a:solidFill>
              </a:rPr>
              <a:t>Anthropocene debate </a:t>
            </a:r>
            <a:r>
              <a:rPr lang="en-US" sz="1600" dirty="0"/>
              <a:t>is that, through technology-driven actions, humans                            are currently leaving an irreversible mark on nature in ways that are, in some cases, ecologically irresponsible.</a:t>
            </a:r>
          </a:p>
          <a:p>
            <a:pPr>
              <a:lnSpc>
                <a:spcPct val="100000"/>
              </a:lnSpc>
              <a:spcBef>
                <a:spcPts val="600"/>
              </a:spcBef>
            </a:pPr>
            <a:r>
              <a:rPr lang="en-US" sz="1600" dirty="0"/>
              <a:t>This debate frequently emphasizes the need for a </a:t>
            </a:r>
            <a:r>
              <a:rPr lang="en-US" sz="1600" b="1" dirty="0">
                <a:solidFill>
                  <a:schemeClr val="accent1"/>
                </a:solidFill>
              </a:rPr>
              <a:t>‘different,’ ‘new’ relationship between humans, technology, and nature</a:t>
            </a:r>
            <a:r>
              <a:rPr lang="en-US" sz="1600" dirty="0">
                <a:solidFill>
                  <a:schemeClr val="accent1"/>
                </a:solidFill>
              </a:rPr>
              <a:t>. </a:t>
            </a:r>
            <a:r>
              <a:rPr lang="en-US" sz="1600" dirty="0"/>
              <a:t>At the heart of this demand lie normative concepts that advocate recognizing a </a:t>
            </a:r>
            <a:r>
              <a:rPr lang="en-US" sz="1600" b="1" dirty="0">
                <a:solidFill>
                  <a:schemeClr val="accent1"/>
                </a:solidFill>
              </a:rPr>
              <a:t>‘symbiotic’ relationship with nature, increasingly ‘orienting’ oneself toward nature, or living more ‘in harmony with nature’ </a:t>
            </a:r>
            <a:r>
              <a:rPr lang="en-US" sz="1600" dirty="0"/>
              <a:t>– concepts that are </a:t>
            </a:r>
            <a:r>
              <a:rPr lang="en-US" sz="1600" b="1" dirty="0">
                <a:solidFill>
                  <a:schemeClr val="accent1"/>
                </a:solidFill>
              </a:rPr>
              <a:t>historically and interculturally conditioned </a:t>
            </a:r>
            <a:r>
              <a:rPr lang="en-US" sz="1600" dirty="0"/>
              <a:t>and can only be understood within that context. </a:t>
            </a:r>
            <a:r>
              <a:rPr lang="de-DE" sz="1600" dirty="0"/>
              <a:t>(cf. e.g. </a:t>
            </a:r>
            <a:r>
              <a:rPr lang="de-DE" sz="1600" dirty="0" err="1"/>
              <a:t>the</a:t>
            </a:r>
            <a:r>
              <a:rPr lang="de-DE" sz="1600" dirty="0"/>
              <a:t> </a:t>
            </a:r>
            <a:r>
              <a:rPr lang="de-DE" sz="1600" dirty="0" err="1"/>
              <a:t>briefing</a:t>
            </a:r>
            <a:r>
              <a:rPr lang="de-DE" sz="1600" dirty="0"/>
              <a:t> </a:t>
            </a:r>
            <a:r>
              <a:rPr lang="de-DE" sz="1600" dirty="0" err="1"/>
              <a:t>of</a:t>
            </a:r>
            <a:r>
              <a:rPr lang="de-DE" sz="1600" dirty="0"/>
              <a:t> </a:t>
            </a:r>
            <a:r>
              <a:rPr lang="de-DE" sz="1600" dirty="0" err="1"/>
              <a:t>the</a:t>
            </a:r>
            <a:r>
              <a:rPr lang="de-DE" sz="1600" dirty="0"/>
              <a:t> „European Environment Agency“: </a:t>
            </a:r>
            <a:r>
              <a:rPr lang="de-DE" sz="1600" dirty="0">
                <a:hlinkClick r:id="rId3">
                  <a:extLst>
                    <a:ext uri="{A12FA001-AC4F-418D-AE19-62706E023703}">
                      <ahyp:hlinkClr xmlns:ahyp="http://schemas.microsoft.com/office/drawing/2018/hyperlinkcolor" val="tx"/>
                    </a:ext>
                  </a:extLst>
                </a:hlinkClick>
              </a:rPr>
              <a:t>https://www.eea.europa.eu/publications/exiting-the-anthropocene</a:t>
            </a:r>
            <a:r>
              <a:rPr lang="de-DE" sz="1600" dirty="0"/>
              <a:t>).</a:t>
            </a:r>
          </a:p>
          <a:p>
            <a:pPr>
              <a:lnSpc>
                <a:spcPct val="100000"/>
              </a:lnSpc>
              <a:spcBef>
                <a:spcPts val="600"/>
              </a:spcBef>
            </a:pPr>
            <a:r>
              <a:rPr lang="en-US" sz="1600" dirty="0"/>
              <a:t>Against this backdrop, I aim </a:t>
            </a:r>
            <a:r>
              <a:rPr lang="en-US" sz="1600" b="1" dirty="0"/>
              <a:t>(1) </a:t>
            </a:r>
            <a:r>
              <a:rPr lang="en-US" sz="1600" dirty="0"/>
              <a:t>to examine and to evaluate the </a:t>
            </a:r>
            <a:r>
              <a:rPr lang="en-US" sz="1600" b="1" dirty="0">
                <a:solidFill>
                  <a:schemeClr val="accent1"/>
                </a:solidFill>
              </a:rPr>
              <a:t>relationship between nature and technology in the present day </a:t>
            </a:r>
            <a:r>
              <a:rPr lang="en-US" sz="1600" dirty="0"/>
              <a:t>and </a:t>
            </a:r>
            <a:r>
              <a:rPr lang="en-US" sz="1600" b="1" dirty="0"/>
              <a:t>(2) </a:t>
            </a:r>
            <a:r>
              <a:rPr lang="en-US" sz="1600" dirty="0"/>
              <a:t>to explore which </a:t>
            </a:r>
            <a:r>
              <a:rPr lang="en-US" sz="1600" b="1" dirty="0">
                <a:solidFill>
                  <a:schemeClr val="accent1"/>
                </a:solidFill>
              </a:rPr>
              <a:t>normative relationships with nature </a:t>
            </a:r>
            <a:r>
              <a:rPr lang="en-US" sz="1600" dirty="0"/>
              <a:t>can be observed here </a:t>
            </a:r>
            <a:r>
              <a:rPr lang="en-US" sz="1600" b="1" dirty="0"/>
              <a:t>(a)</a:t>
            </a:r>
            <a:r>
              <a:rPr lang="en-US" sz="1600" dirty="0"/>
              <a:t>, and whether and under what conditions these are </a:t>
            </a:r>
            <a:r>
              <a:rPr lang="en-US" sz="1600" b="1" dirty="0">
                <a:solidFill>
                  <a:schemeClr val="accent1"/>
                </a:solidFill>
              </a:rPr>
              <a:t>justified</a:t>
            </a:r>
            <a:r>
              <a:rPr lang="en-US" sz="1600" dirty="0">
                <a:solidFill>
                  <a:schemeClr val="accent1"/>
                </a:solidFill>
              </a:rPr>
              <a:t> </a:t>
            </a:r>
            <a:r>
              <a:rPr lang="en-US" sz="1600" b="1" dirty="0"/>
              <a:t>(b) [cf. ‘naturalistic fallacy’]</a:t>
            </a:r>
            <a:r>
              <a:rPr lang="en-US" sz="1600" dirty="0"/>
              <a:t>.</a:t>
            </a:r>
          </a:p>
          <a:p>
            <a:pPr>
              <a:lnSpc>
                <a:spcPct val="100000"/>
              </a:lnSpc>
              <a:spcBef>
                <a:spcPts val="600"/>
              </a:spcBef>
            </a:pPr>
            <a:r>
              <a:rPr lang="en-US" sz="1600" dirty="0"/>
              <a:t>In order to achieve this overarching goal, it is necessary to examine the </a:t>
            </a:r>
            <a:r>
              <a:rPr lang="en-US" sz="1600" b="1" dirty="0">
                <a:solidFill>
                  <a:schemeClr val="accent1"/>
                </a:solidFill>
              </a:rPr>
              <a:t>discourses on normative orientations toward nature from a historical and intercultural perspective [‘ethical naturalism’]</a:t>
            </a:r>
            <a:r>
              <a:rPr lang="en-US" sz="1600" dirty="0">
                <a:solidFill>
                  <a:schemeClr val="accent1"/>
                </a:solidFill>
              </a:rPr>
              <a:t>, </a:t>
            </a:r>
            <a:r>
              <a:rPr lang="en-US" sz="1600" dirty="0"/>
              <a:t>and to relate this line of discourse within the framework of ethics of nature, with the one </a:t>
            </a:r>
            <a:r>
              <a:rPr lang="en-US" sz="1600" b="1" dirty="0">
                <a:solidFill>
                  <a:schemeClr val="accent1"/>
                </a:solidFill>
              </a:rPr>
              <a:t>in the context of technology ethics</a:t>
            </a:r>
            <a:r>
              <a:rPr lang="en-US" sz="1600" dirty="0">
                <a:solidFill>
                  <a:schemeClr val="accent1"/>
                </a:solidFill>
              </a:rPr>
              <a:t>, </a:t>
            </a:r>
            <a:r>
              <a:rPr lang="en-US" sz="1600" dirty="0"/>
              <a:t>specifically in the wake of the Anthropocene debate and the environmental challenges discussed here. </a:t>
            </a:r>
          </a:p>
          <a:p>
            <a:pPr>
              <a:lnSpc>
                <a:spcPct val="100000"/>
              </a:lnSpc>
              <a:spcBef>
                <a:spcPts val="600"/>
              </a:spcBef>
            </a:pPr>
            <a:r>
              <a:rPr lang="en-US" sz="1600" dirty="0"/>
              <a:t>This results in a plea for an </a:t>
            </a:r>
            <a:r>
              <a:rPr lang="en-US" sz="1600" b="1" dirty="0">
                <a:solidFill>
                  <a:schemeClr val="accent1"/>
                </a:solidFill>
              </a:rPr>
              <a:t>intertwining of the disciplines of nature ethics (esp. discourse on the climate crisis) and technology ethics (esp. </a:t>
            </a:r>
            <a:r>
              <a:rPr lang="en-US" sz="1600" b="1" dirty="0" err="1">
                <a:solidFill>
                  <a:schemeClr val="accent1"/>
                </a:solidFill>
              </a:rPr>
              <a:t>desicourse</a:t>
            </a:r>
            <a:r>
              <a:rPr lang="en-US" sz="1600" b="1" dirty="0">
                <a:solidFill>
                  <a:schemeClr val="accent1"/>
                </a:solidFill>
              </a:rPr>
              <a:t> on AI),</a:t>
            </a:r>
            <a:r>
              <a:rPr lang="en-US" sz="1600" b="1" dirty="0"/>
              <a:t> </a:t>
            </a:r>
            <a:r>
              <a:rPr lang="en-US" sz="1600" dirty="0"/>
              <a:t>based on the shared methodological foundation of </a:t>
            </a:r>
            <a:r>
              <a:rPr lang="en-US" sz="1600" b="1" dirty="0">
                <a:solidFill>
                  <a:schemeClr val="accent1"/>
                </a:solidFill>
              </a:rPr>
              <a:t>value ethics</a:t>
            </a:r>
            <a:r>
              <a:rPr lang="en-US" sz="1600" dirty="0">
                <a:solidFill>
                  <a:schemeClr val="accent1"/>
                </a:solidFill>
              </a:rPr>
              <a:t>.</a:t>
            </a:r>
          </a:p>
        </p:txBody>
      </p:sp>
    </p:spTree>
    <p:extLst>
      <p:ext uri="{BB962C8B-B14F-4D97-AF65-F5344CB8AC3E}">
        <p14:creationId xmlns:p14="http://schemas.microsoft.com/office/powerpoint/2010/main" val="16190767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06ECCD-D130-1E63-E20F-74B4AF92ED17}"/>
            </a:ext>
          </a:extLst>
        </p:cNvPr>
        <p:cNvGrpSpPr/>
        <p:nvPr/>
      </p:nvGrpSpPr>
      <p:grpSpPr>
        <a:xfrm>
          <a:off x="0" y="0"/>
          <a:ext cx="0" cy="0"/>
          <a:chOff x="0" y="0"/>
          <a:chExt cx="0" cy="0"/>
        </a:xfrm>
      </p:grpSpPr>
      <p:sp>
        <p:nvSpPr>
          <p:cNvPr id="9" name="Ellipse 8">
            <a:extLst>
              <a:ext uri="{FF2B5EF4-FFF2-40B4-BE49-F238E27FC236}">
                <a16:creationId xmlns:a16="http://schemas.microsoft.com/office/drawing/2014/main" id="{55964105-F59B-FE75-27EC-F08DBFA1B231}"/>
              </a:ext>
            </a:extLst>
          </p:cNvPr>
          <p:cNvSpPr/>
          <p:nvPr/>
        </p:nvSpPr>
        <p:spPr>
          <a:xfrm>
            <a:off x="3008568" y="3684134"/>
            <a:ext cx="5166915" cy="1809129"/>
          </a:xfrm>
          <a:prstGeom prst="ellipse">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5" name="Ellipse 4">
            <a:extLst>
              <a:ext uri="{FF2B5EF4-FFF2-40B4-BE49-F238E27FC236}">
                <a16:creationId xmlns:a16="http://schemas.microsoft.com/office/drawing/2014/main" id="{300F9778-A296-185E-202A-FEE88BF7CA7B}"/>
              </a:ext>
            </a:extLst>
          </p:cNvPr>
          <p:cNvSpPr/>
          <p:nvPr/>
        </p:nvSpPr>
        <p:spPr>
          <a:xfrm>
            <a:off x="7548518" y="1503894"/>
            <a:ext cx="3502610" cy="1687476"/>
          </a:xfrm>
          <a:prstGeom prst="ellipse">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 name="Ellipse 2">
            <a:extLst>
              <a:ext uri="{FF2B5EF4-FFF2-40B4-BE49-F238E27FC236}">
                <a16:creationId xmlns:a16="http://schemas.microsoft.com/office/drawing/2014/main" id="{C25E9C35-0018-6ECF-2FF7-5995DD30054A}"/>
              </a:ext>
            </a:extLst>
          </p:cNvPr>
          <p:cNvSpPr/>
          <p:nvPr/>
        </p:nvSpPr>
        <p:spPr>
          <a:xfrm>
            <a:off x="100965" y="1554928"/>
            <a:ext cx="3502610" cy="1542231"/>
          </a:xfrm>
          <a:prstGeom prst="ellipse">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7" name="Titel 6">
            <a:extLst>
              <a:ext uri="{FF2B5EF4-FFF2-40B4-BE49-F238E27FC236}">
                <a16:creationId xmlns:a16="http://schemas.microsoft.com/office/drawing/2014/main" id="{8324D680-89A7-7EA5-97B7-6BD0C0E09C2D}"/>
              </a:ext>
            </a:extLst>
          </p:cNvPr>
          <p:cNvSpPr>
            <a:spLocks noGrp="1"/>
          </p:cNvSpPr>
          <p:nvPr>
            <p:ph type="title"/>
          </p:nvPr>
        </p:nvSpPr>
        <p:spPr>
          <a:xfrm>
            <a:off x="382455" y="166077"/>
            <a:ext cx="11341100" cy="985181"/>
          </a:xfrm>
        </p:spPr>
        <p:txBody>
          <a:bodyPr/>
          <a:lstStyle/>
          <a:p>
            <a:pPr lvl="0">
              <a:lnSpc>
                <a:spcPct val="100000"/>
              </a:lnSpc>
              <a:spcBef>
                <a:spcPts val="500"/>
              </a:spcBef>
              <a:defRPr/>
            </a:pPr>
            <a:r>
              <a:rPr kumimoji="0" lang="en-US" sz="3200" u="none" strike="noStrike" kern="1200" cap="none" spc="0" normalizeH="0" baseline="0" noProof="0" dirty="0">
                <a:ln>
                  <a:noFill/>
                </a:ln>
                <a:effectLst/>
                <a:uLnTx/>
                <a:uFillTx/>
                <a:ea typeface="+mn-ea"/>
                <a:cs typeface="+mn-cs"/>
              </a:rPr>
              <a:t>3. Tasks of </a:t>
            </a:r>
            <a:r>
              <a:rPr lang="en-US" sz="3200" dirty="0">
                <a:ea typeface="+mn-ea"/>
                <a:cs typeface="+mn-cs"/>
              </a:rPr>
              <a:t>technology ethics: </a:t>
            </a:r>
            <a:br>
              <a:rPr lang="en-US" sz="3200" dirty="0">
                <a:ea typeface="+mn-ea"/>
                <a:cs typeface="+mn-cs"/>
              </a:rPr>
            </a:br>
            <a:r>
              <a:rPr kumimoji="0" lang="en-US" sz="3200" u="none" strike="noStrike" kern="1200" cap="none" spc="0" normalizeH="0" baseline="0" noProof="0" dirty="0">
                <a:ln>
                  <a:noFill/>
                </a:ln>
                <a:effectLst/>
                <a:uLnTx/>
                <a:uFillTx/>
                <a:ea typeface="+mn-ea"/>
                <a:cs typeface="+mn-cs"/>
              </a:rPr>
              <a:t>The pragmatic relation of technical </a:t>
            </a:r>
            <a:r>
              <a:rPr kumimoji="0" lang="en-US" sz="3200" u="none" strike="noStrike" kern="1200" cap="none" spc="0" normalizeH="0" baseline="0" noProof="0" dirty="0" err="1">
                <a:ln>
                  <a:noFill/>
                </a:ln>
                <a:effectLst/>
                <a:uLnTx/>
                <a:uFillTx/>
                <a:ea typeface="+mn-ea"/>
                <a:cs typeface="+mn-cs"/>
              </a:rPr>
              <a:t>behaviour</a:t>
            </a:r>
            <a:br>
              <a:rPr kumimoji="0" lang="en-US" sz="2000" b="1" i="1" u="none" strike="noStrike" kern="1200" cap="none" spc="0" normalizeH="0" baseline="0" noProof="0" dirty="0">
                <a:ln>
                  <a:noFill/>
                </a:ln>
                <a:solidFill>
                  <a:srgbClr val="000000"/>
                </a:solidFill>
                <a:effectLst/>
                <a:uLnTx/>
                <a:uFillTx/>
                <a:latin typeface="Arial" panose="020B0604020202020204"/>
                <a:ea typeface="+mn-ea"/>
                <a:cs typeface="+mn-cs"/>
              </a:rPr>
            </a:br>
            <a:endParaRPr lang="de-DE" sz="2400" dirty="0"/>
          </a:p>
        </p:txBody>
      </p:sp>
      <p:sp>
        <p:nvSpPr>
          <p:cNvPr id="8" name="Inhaltsplatzhalter 7">
            <a:extLst>
              <a:ext uri="{FF2B5EF4-FFF2-40B4-BE49-F238E27FC236}">
                <a16:creationId xmlns:a16="http://schemas.microsoft.com/office/drawing/2014/main" id="{E03AF3FC-ECA5-CB40-CD01-1AADB6EC669B}"/>
              </a:ext>
            </a:extLst>
          </p:cNvPr>
          <p:cNvSpPr>
            <a:spLocks noGrp="1"/>
          </p:cNvSpPr>
          <p:nvPr>
            <p:ph type="body" sz="quarter" idx="13"/>
          </p:nvPr>
        </p:nvSpPr>
        <p:spPr>
          <a:xfrm>
            <a:off x="454179" y="1620893"/>
            <a:ext cx="11636855" cy="4506163"/>
          </a:xfrm>
        </p:spPr>
        <p:txBody>
          <a:bodyPr/>
          <a:lstStyle/>
          <a:p>
            <a:pPr marL="0" indent="0">
              <a:buNone/>
            </a:pPr>
            <a:endParaRPr lang="pt-BR" dirty="0">
              <a:solidFill>
                <a:schemeClr val="tx2"/>
              </a:solidFill>
            </a:endParaRPr>
          </a:p>
          <a:p>
            <a:pPr marL="0" indent="0">
              <a:buNone/>
            </a:pPr>
            <a:r>
              <a:rPr lang="pt-BR" sz="1800" b="1" dirty="0">
                <a:solidFill>
                  <a:schemeClr val="tx2"/>
                </a:solidFill>
              </a:rPr>
              <a:t>Actor (technology user) </a:t>
            </a:r>
            <a:r>
              <a:rPr lang="pt-BR" sz="1800" dirty="0">
                <a:solidFill>
                  <a:schemeClr val="tx2"/>
                </a:solidFill>
              </a:rPr>
              <a:t>		(+) instrumental relation 	</a:t>
            </a:r>
            <a:r>
              <a:rPr lang="pt-BR" sz="1800" b="1" dirty="0">
                <a:solidFill>
                  <a:schemeClr val="tx2"/>
                </a:solidFill>
              </a:rPr>
              <a:t>Material (technical device) </a:t>
            </a:r>
            <a:r>
              <a:rPr lang="pt-BR" sz="1800" dirty="0">
                <a:solidFill>
                  <a:schemeClr val="tx2"/>
                </a:solidFill>
              </a:rPr>
              <a:t>					(-) anthropomorphic / slavish    </a:t>
            </a:r>
          </a:p>
          <a:p>
            <a:pPr marL="0" indent="0">
              <a:buNone/>
            </a:pPr>
            <a:endParaRPr lang="pt-BR" sz="1800" dirty="0">
              <a:solidFill>
                <a:schemeClr val="tx2"/>
              </a:solidFill>
            </a:endParaRPr>
          </a:p>
          <a:p>
            <a:pPr marL="0" indent="0">
              <a:buNone/>
            </a:pPr>
            <a:r>
              <a:rPr lang="pt-BR" sz="1800" dirty="0">
                <a:solidFill>
                  <a:schemeClr val="tx2"/>
                </a:solidFill>
              </a:rPr>
              <a:t>      + norm-compliant, value-rational relation 			</a:t>
            </a:r>
            <a:r>
              <a:rPr lang="pt-BR" sz="1800" b="1" dirty="0">
                <a:solidFill>
                  <a:srgbClr val="C00000"/>
                </a:solidFill>
              </a:rPr>
              <a:t>increasing convergence</a:t>
            </a:r>
            <a:r>
              <a:rPr lang="pt-BR" sz="1800" dirty="0">
                <a:solidFill>
                  <a:schemeClr val="tx2"/>
                </a:solidFill>
              </a:rPr>
              <a:t>	</a:t>
            </a:r>
          </a:p>
          <a:p>
            <a:pPr marL="0" indent="0">
              <a:buNone/>
            </a:pPr>
            <a:r>
              <a:rPr lang="pt-BR" sz="1800" dirty="0">
                <a:solidFill>
                  <a:schemeClr val="tx2"/>
                </a:solidFill>
              </a:rPr>
              <a:t>      - instrumentalistic 				        	          </a:t>
            </a:r>
            <a:r>
              <a:rPr lang="pt-BR" sz="1800" b="1" dirty="0">
                <a:solidFill>
                  <a:srgbClr val="C00000"/>
                </a:solidFill>
              </a:rPr>
              <a:t>(e.g. biomimetics, synthetic biology, AI)</a:t>
            </a:r>
            <a:r>
              <a:rPr lang="pt-BR" sz="1800" dirty="0">
                <a:solidFill>
                  <a:schemeClr val="tx2"/>
                </a:solidFill>
              </a:rPr>
              <a:t>		</a:t>
            </a:r>
          </a:p>
          <a:p>
            <a:pPr marL="0" indent="0">
              <a:buNone/>
            </a:pPr>
            <a:r>
              <a:rPr lang="pt-BR" sz="1800" dirty="0">
                <a:solidFill>
                  <a:schemeClr val="tx2"/>
                </a:solidFill>
              </a:rPr>
              <a:t>			</a:t>
            </a:r>
          </a:p>
          <a:p>
            <a:pPr marL="0" indent="0">
              <a:buNone/>
            </a:pPr>
            <a:r>
              <a:rPr lang="pt-BR" sz="1800" b="1" dirty="0">
                <a:solidFill>
                  <a:schemeClr val="tx2"/>
                </a:solidFill>
              </a:rPr>
              <a:t>		             Co-subjects (humans, animals, environment)</a:t>
            </a:r>
          </a:p>
          <a:p>
            <a:pPr marL="0" indent="0">
              <a:buNone/>
            </a:pPr>
            <a:endParaRPr lang="pt-BR" sz="1800" dirty="0">
              <a:solidFill>
                <a:schemeClr val="tx2"/>
              </a:solidFill>
            </a:endParaRPr>
          </a:p>
          <a:p>
            <a:pPr marL="0" indent="0">
              <a:buNone/>
            </a:pPr>
            <a:endParaRPr lang="pt-BR" dirty="0">
              <a:solidFill>
                <a:schemeClr val="tx2"/>
              </a:solidFill>
            </a:endParaRPr>
          </a:p>
        </p:txBody>
      </p:sp>
      <p:sp>
        <p:nvSpPr>
          <p:cNvPr id="4" name="Datumsplatzhalter 3">
            <a:extLst>
              <a:ext uri="{FF2B5EF4-FFF2-40B4-BE49-F238E27FC236}">
                <a16:creationId xmlns:a16="http://schemas.microsoft.com/office/drawing/2014/main" id="{3A692E77-7370-D736-0752-0B17B5D66137}"/>
              </a:ext>
              <a:ext uri="{C183D7F6-B498-43B3-948B-1728B52AA6E4}">
                <adec:decorative xmlns:adec="http://schemas.microsoft.com/office/drawing/2017/decorative" val="1"/>
              </a:ext>
            </a:extLst>
          </p:cNvPr>
          <p:cNvSpPr>
            <a:spLocks noGrp="1"/>
          </p:cNvSpPr>
          <p:nvPr>
            <p:ph type="dt" sz="half" idx="14"/>
          </p:nvPr>
        </p:nvSpPr>
        <p:spPr>
          <a:xfrm>
            <a:off x="9982201" y="6381869"/>
            <a:ext cx="1262742" cy="310054"/>
          </a:xfrm>
        </p:spPr>
        <p:txBody>
          <a:bodyPr/>
          <a:lstStyle/>
          <a:p>
            <a:fld id="{80F28CED-CE5D-4E75-8322-B47CDC5AE153}" type="datetime4">
              <a:rPr lang="de-DE" smtClean="0"/>
              <a:t>22. September 2026</a:t>
            </a:fld>
            <a:endParaRPr lang="de-DE" dirty="0"/>
          </a:p>
        </p:txBody>
      </p:sp>
      <p:sp>
        <p:nvSpPr>
          <p:cNvPr id="6" name="Foliennummernplatzhalter 5">
            <a:extLst>
              <a:ext uri="{FF2B5EF4-FFF2-40B4-BE49-F238E27FC236}">
                <a16:creationId xmlns:a16="http://schemas.microsoft.com/office/drawing/2014/main" id="{9D7F636E-12E0-7287-F52C-66DCE280D8D0}"/>
              </a:ext>
            </a:extLst>
          </p:cNvPr>
          <p:cNvSpPr>
            <a:spLocks noGrp="1"/>
          </p:cNvSpPr>
          <p:nvPr>
            <p:ph type="sldNum" sz="quarter" idx="16"/>
          </p:nvPr>
        </p:nvSpPr>
        <p:spPr/>
        <p:txBody>
          <a:bodyPr/>
          <a:lstStyle/>
          <a:p>
            <a:fld id="{C2571F0E-BA57-4409-A3A5-945CC828A36E}" type="slidenum">
              <a:rPr lang="de-DE" smtClean="0"/>
              <a:pPr/>
              <a:t>7</a:t>
            </a:fld>
            <a:endParaRPr lang="de-DE"/>
          </a:p>
        </p:txBody>
      </p:sp>
      <p:cxnSp>
        <p:nvCxnSpPr>
          <p:cNvPr id="2" name="Gerade Verbindung mit Pfeil 1">
            <a:extLst>
              <a:ext uri="{FF2B5EF4-FFF2-40B4-BE49-F238E27FC236}">
                <a16:creationId xmlns:a16="http://schemas.microsoft.com/office/drawing/2014/main" id="{AC489D52-910D-230F-7000-9E604BB5DE8C}"/>
              </a:ext>
            </a:extLst>
          </p:cNvPr>
          <p:cNvCxnSpPr>
            <a:cxnSpLocks/>
          </p:cNvCxnSpPr>
          <p:nvPr/>
        </p:nvCxnSpPr>
        <p:spPr>
          <a:xfrm>
            <a:off x="2407439" y="2652295"/>
            <a:ext cx="1735540" cy="1691150"/>
          </a:xfrm>
          <a:prstGeom prst="straightConnector1">
            <a:avLst/>
          </a:prstGeom>
          <a:noFill/>
          <a:ln w="19050" cap="flat" cmpd="sng" algn="ctr">
            <a:solidFill>
              <a:sysClr val="windowText" lastClr="000000"/>
            </a:solidFill>
            <a:prstDash val="solid"/>
            <a:round/>
            <a:headEnd type="arrow" w="med" len="med"/>
            <a:tailEnd type="arrow" w="med" len="med"/>
          </a:ln>
          <a:effectLst/>
        </p:spPr>
      </p:cxnSp>
      <p:cxnSp>
        <p:nvCxnSpPr>
          <p:cNvPr id="13" name="Gerade Verbindung mit Pfeil 12">
            <a:extLst>
              <a:ext uri="{FF2B5EF4-FFF2-40B4-BE49-F238E27FC236}">
                <a16:creationId xmlns:a16="http://schemas.microsoft.com/office/drawing/2014/main" id="{C077FE55-306F-32EA-08DD-E29EF08B4E98}"/>
              </a:ext>
            </a:extLst>
          </p:cNvPr>
          <p:cNvCxnSpPr>
            <a:cxnSpLocks/>
          </p:cNvCxnSpPr>
          <p:nvPr/>
        </p:nvCxnSpPr>
        <p:spPr>
          <a:xfrm flipH="1">
            <a:off x="6921553" y="2534309"/>
            <a:ext cx="1253930" cy="1809136"/>
          </a:xfrm>
          <a:prstGeom prst="straightConnector1">
            <a:avLst/>
          </a:prstGeom>
          <a:noFill/>
          <a:ln w="19050" cap="flat" cmpd="sng" algn="ctr">
            <a:solidFill>
              <a:sysClr val="windowText" lastClr="000000"/>
            </a:solidFill>
            <a:prstDash val="solid"/>
            <a:round/>
            <a:headEnd type="arrow" w="med" len="med"/>
            <a:tailEnd type="arrow" w="med" len="med"/>
          </a:ln>
          <a:effectLst/>
        </p:spPr>
      </p:cxnSp>
      <p:cxnSp>
        <p:nvCxnSpPr>
          <p:cNvPr id="15" name="Gerade Verbindung mit Pfeil 14">
            <a:extLst>
              <a:ext uri="{FF2B5EF4-FFF2-40B4-BE49-F238E27FC236}">
                <a16:creationId xmlns:a16="http://schemas.microsoft.com/office/drawing/2014/main" id="{EF80A06B-03ED-3EFA-F22C-9200C9E7CBC8}"/>
              </a:ext>
            </a:extLst>
          </p:cNvPr>
          <p:cNvCxnSpPr>
            <a:cxnSpLocks/>
          </p:cNvCxnSpPr>
          <p:nvPr/>
        </p:nvCxnSpPr>
        <p:spPr>
          <a:xfrm flipV="1">
            <a:off x="3219955" y="2381498"/>
            <a:ext cx="4557315" cy="29414"/>
          </a:xfrm>
          <a:prstGeom prst="straightConnector1">
            <a:avLst/>
          </a:prstGeom>
          <a:noFill/>
          <a:ln w="19050" cap="flat" cmpd="sng" algn="ctr">
            <a:solidFill>
              <a:sysClr val="windowText" lastClr="000000"/>
            </a:solidFill>
            <a:prstDash val="solid"/>
            <a:round/>
            <a:headEnd type="arrow" w="med" len="med"/>
            <a:tailEnd type="arrow" w="med" len="med"/>
          </a:ln>
          <a:effectLst/>
        </p:spPr>
      </p:cxnSp>
      <p:sp>
        <p:nvSpPr>
          <p:cNvPr id="12" name="Rechteck 11">
            <a:extLst>
              <a:ext uri="{FF2B5EF4-FFF2-40B4-BE49-F238E27FC236}">
                <a16:creationId xmlns:a16="http://schemas.microsoft.com/office/drawing/2014/main" id="{E45E4A0D-217A-38DD-FEBC-9137F67EF5D0}"/>
              </a:ext>
            </a:extLst>
          </p:cNvPr>
          <p:cNvSpPr/>
          <p:nvPr/>
        </p:nvSpPr>
        <p:spPr>
          <a:xfrm>
            <a:off x="582397" y="5637484"/>
            <a:ext cx="11141158" cy="600164"/>
          </a:xfrm>
          <a:prstGeom prst="rect">
            <a:avLst/>
          </a:prstGeom>
        </p:spPr>
        <p:txBody>
          <a:bodyPr wrap="square">
            <a:spAutoFit/>
          </a:bodyPr>
          <a:lstStyle/>
          <a:p>
            <a:pPr>
              <a:defRPr/>
            </a:pPr>
            <a:r>
              <a:rPr lang="de-DE" sz="1100" dirty="0">
                <a:solidFill>
                  <a:schemeClr val="tx2"/>
                </a:solidFill>
              </a:rPr>
              <a:t>Ott, K. (2005). Technikethik. In: Nida-Rümelin, J. (</a:t>
            </a:r>
            <a:r>
              <a:rPr lang="de-DE" sz="1100" dirty="0" err="1">
                <a:solidFill>
                  <a:schemeClr val="tx2"/>
                </a:solidFill>
              </a:rPr>
              <a:t>ed</a:t>
            </a:r>
            <a:r>
              <a:rPr lang="de-DE" sz="1100" dirty="0">
                <a:solidFill>
                  <a:schemeClr val="tx2"/>
                </a:solidFill>
              </a:rPr>
              <a:t>.): </a:t>
            </a:r>
            <a:r>
              <a:rPr lang="de-DE" sz="1100" i="1" dirty="0">
                <a:solidFill>
                  <a:schemeClr val="tx2"/>
                </a:solidFill>
              </a:rPr>
              <a:t>Angewandte Ethik. Die Bereichsethiken und ihre theoretische Fundierung</a:t>
            </a:r>
            <a:r>
              <a:rPr lang="de-DE" sz="1100" dirty="0">
                <a:solidFill>
                  <a:schemeClr val="tx2"/>
                </a:solidFill>
              </a:rPr>
              <a:t>. 2nd </a:t>
            </a:r>
            <a:r>
              <a:rPr lang="de-DE" sz="1100" dirty="0" err="1">
                <a:solidFill>
                  <a:schemeClr val="tx2"/>
                </a:solidFill>
              </a:rPr>
              <a:t>ed</a:t>
            </a:r>
            <a:r>
              <a:rPr lang="de-DE" sz="1100" dirty="0">
                <a:solidFill>
                  <a:schemeClr val="tx2"/>
                </a:solidFill>
              </a:rPr>
              <a:t>. Stuttgart: Kröner, 568-647.</a:t>
            </a:r>
          </a:p>
          <a:p>
            <a:pPr>
              <a:defRPr/>
            </a:pPr>
            <a:r>
              <a:rPr lang="en-US" sz="1100" dirty="0">
                <a:solidFill>
                  <a:schemeClr val="tx2"/>
                </a:solidFill>
              </a:rPr>
              <a:t>van Est, Rinie et al. 2012: Making Perfect Life. European Governance Challenges in 21st Century Bio-engineering. Brüssel. https://www.europarl.europa.eu/RegData/etudes/etudes/join/2012/471574/IPOL-JOIN_ET%282012%29471574_EN.pdf</a:t>
            </a:r>
            <a:endParaRPr lang="pt-BR" sz="1100" dirty="0">
              <a:solidFill>
                <a:schemeClr val="tx2"/>
              </a:solidFill>
            </a:endParaRPr>
          </a:p>
        </p:txBody>
      </p:sp>
      <p:sp>
        <p:nvSpPr>
          <p:cNvPr id="16" name="Fußzeilenplatzhalter 4">
            <a:extLst>
              <a:ext uri="{FF2B5EF4-FFF2-40B4-BE49-F238E27FC236}">
                <a16:creationId xmlns:a16="http://schemas.microsoft.com/office/drawing/2014/main" id="{6E505B6B-C237-F207-6EC0-99D4083D6CD3}"/>
              </a:ext>
              <a:ext uri="{C183D7F6-B498-43B3-948B-1728B52AA6E4}">
                <adec:decorative xmlns:adec="http://schemas.microsoft.com/office/drawing/2017/decorative" val="1"/>
              </a:ext>
            </a:extLst>
          </p:cNvPr>
          <p:cNvSpPr>
            <a:spLocks noGrp="1"/>
          </p:cNvSpPr>
          <p:nvPr>
            <p:ph type="ftr" sz="quarter" idx="15"/>
          </p:nvPr>
        </p:nvSpPr>
        <p:spPr>
          <a:xfrm>
            <a:off x="596663" y="6404606"/>
            <a:ext cx="6264000" cy="180000"/>
          </a:xfrm>
        </p:spPr>
        <p:txBody>
          <a:bodyPr/>
          <a:lstStyle/>
          <a:p>
            <a:r>
              <a:rPr lang="en-US" dirty="0" err="1"/>
              <a:t>Höfele</a:t>
            </a:r>
            <a:endParaRPr lang="de-DE" dirty="0"/>
          </a:p>
        </p:txBody>
      </p:sp>
    </p:spTree>
    <p:extLst>
      <p:ext uri="{BB962C8B-B14F-4D97-AF65-F5344CB8AC3E}">
        <p14:creationId xmlns:p14="http://schemas.microsoft.com/office/powerpoint/2010/main" val="21621179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B90A97-31C8-03EF-2AE6-245AE9869F7E}"/>
            </a:ext>
          </a:extLst>
        </p:cNvPr>
        <p:cNvGrpSpPr/>
        <p:nvPr/>
      </p:nvGrpSpPr>
      <p:grpSpPr>
        <a:xfrm>
          <a:off x="0" y="0"/>
          <a:ext cx="0" cy="0"/>
          <a:chOff x="0" y="0"/>
          <a:chExt cx="0" cy="0"/>
        </a:xfrm>
      </p:grpSpPr>
      <p:sp>
        <p:nvSpPr>
          <p:cNvPr id="182" name="PlaceHolder 1">
            <a:extLst>
              <a:ext uri="{FF2B5EF4-FFF2-40B4-BE49-F238E27FC236}">
                <a16:creationId xmlns:a16="http://schemas.microsoft.com/office/drawing/2014/main" id="{6EAD6E53-3EB7-2D86-84D0-0D609D3C8B03}"/>
              </a:ext>
            </a:extLst>
          </p:cNvPr>
          <p:cNvSpPr>
            <a:spLocks noGrp="1"/>
          </p:cNvSpPr>
          <p:nvPr>
            <p:ph type="title" idx="4294967295"/>
          </p:nvPr>
        </p:nvSpPr>
        <p:spPr>
          <a:xfrm>
            <a:off x="232726" y="291715"/>
            <a:ext cx="9873194" cy="791640"/>
          </a:xfrm>
          <a:prstGeom prst="rect">
            <a:avLst/>
          </a:prstGeom>
          <a:noFill/>
          <a:ln w="0">
            <a:noFill/>
          </a:ln>
        </p:spPr>
        <p:txBody>
          <a:bodyPr lIns="91440" tIns="45720" rIns="91440" bIns="45720" anchor="t">
            <a:noAutofit/>
          </a:bodyPr>
          <a:lstStyle/>
          <a:p>
            <a:r>
              <a:rPr lang="de-DE" sz="2800" spc="69" dirty="0"/>
              <a:t>4. </a:t>
            </a:r>
            <a:r>
              <a:rPr lang="de-DE" sz="2800" spc="69" dirty="0" err="1"/>
              <a:t>What</a:t>
            </a:r>
            <a:r>
              <a:rPr lang="de-DE" sz="2800" spc="69" dirty="0"/>
              <a:t> </a:t>
            </a:r>
            <a:r>
              <a:rPr lang="de-DE" sz="2800" spc="69" dirty="0" err="1"/>
              <a:t>are</a:t>
            </a:r>
            <a:r>
              <a:rPr lang="de-DE" sz="2800" spc="69" dirty="0"/>
              <a:t> </a:t>
            </a:r>
            <a:r>
              <a:rPr lang="de-DE" sz="2800" spc="69" dirty="0" err="1"/>
              <a:t>ethical</a:t>
            </a:r>
            <a:r>
              <a:rPr lang="de-DE" sz="2800" spc="69" dirty="0"/>
              <a:t> </a:t>
            </a:r>
            <a:r>
              <a:rPr lang="de-DE" sz="2800" spc="69" dirty="0" err="1"/>
              <a:t>values</a:t>
            </a:r>
            <a:r>
              <a:rPr lang="de-DE" sz="2800" spc="69" dirty="0"/>
              <a:t>?</a:t>
            </a:r>
            <a:endParaRPr lang="en-US" sz="2800" spc="69" dirty="0"/>
          </a:p>
        </p:txBody>
      </p:sp>
      <p:sp>
        <p:nvSpPr>
          <p:cNvPr id="184" name="PlaceHolder 3">
            <a:extLst>
              <a:ext uri="{FF2B5EF4-FFF2-40B4-BE49-F238E27FC236}">
                <a16:creationId xmlns:a16="http://schemas.microsoft.com/office/drawing/2014/main" id="{16DC11A3-FC35-715D-B922-B03D84FDE1A2}"/>
              </a:ext>
            </a:extLst>
          </p:cNvPr>
          <p:cNvSpPr>
            <a:spLocks noGrp="1"/>
          </p:cNvSpPr>
          <p:nvPr>
            <p:ph idx="4294967295"/>
          </p:nvPr>
        </p:nvSpPr>
        <p:spPr>
          <a:xfrm>
            <a:off x="292300" y="1083355"/>
            <a:ext cx="9287129" cy="4526517"/>
          </a:xfrm>
          <a:prstGeom prst="rect">
            <a:avLst/>
          </a:prstGeom>
          <a:noFill/>
          <a:ln w="0">
            <a:noFill/>
          </a:ln>
        </p:spPr>
        <p:txBody>
          <a:bodyPr lIns="91440" tIns="45720" rIns="91440" bIns="45720" anchor="t">
            <a:noAutofit/>
          </a:bodyPr>
          <a:lstStyle/>
          <a:p>
            <a:pPr>
              <a:lnSpc>
                <a:spcPct val="100000"/>
              </a:lnSpc>
            </a:pPr>
            <a:r>
              <a:rPr lang="en-US" sz="1600" dirty="0"/>
              <a:t>Value ethics have a tradition dating back to ancient Stoicism. In the 20th century, they were primarily represented by Scheler (1916) and Hartmann (1926), and recently they have been playing an increasingly important role in environmental and technology ethics.</a:t>
            </a:r>
          </a:p>
          <a:p>
            <a:pPr>
              <a:lnSpc>
                <a:spcPct val="100000"/>
              </a:lnSpc>
            </a:pPr>
            <a:r>
              <a:rPr lang="en-US" sz="1600" dirty="0"/>
              <a:t>Values reflect an </a:t>
            </a:r>
            <a:r>
              <a:rPr lang="en-US" sz="1600" b="1" dirty="0"/>
              <a:t>explicit or implicit preference behavior</a:t>
            </a:r>
            <a:r>
              <a:rPr lang="en-US" sz="1600" dirty="0"/>
              <a:t>: they are relational</a:t>
            </a:r>
            <a:r>
              <a:rPr lang="en-US" sz="1600" i="1" dirty="0"/>
              <a:t> </a:t>
            </a:r>
            <a:r>
              <a:rPr lang="en-US" sz="1600" dirty="0"/>
              <a:t>with regard</a:t>
            </a:r>
            <a:r>
              <a:rPr lang="en-US" sz="1600" b="1" dirty="0"/>
              <a:t> </a:t>
            </a:r>
            <a:r>
              <a:rPr lang="en-US" sz="1600" dirty="0"/>
              <a:t>to the persons, societies or cultures advocating them.</a:t>
            </a:r>
          </a:p>
          <a:p>
            <a:pPr>
              <a:lnSpc>
                <a:spcPct val="100000"/>
              </a:lnSpc>
            </a:pPr>
            <a:r>
              <a:rPr lang="en-US" sz="1600" dirty="0"/>
              <a:t>Ethical values: “</a:t>
            </a:r>
            <a:r>
              <a:rPr lang="en-US" sz="1600" i="1" dirty="0"/>
              <a:t>what is important to people in their lives, with a focus on ethics and morality</a:t>
            </a:r>
            <a:r>
              <a:rPr lang="en-US" sz="1600" dirty="0"/>
              <a:t>” (Friedman/Hendry 2019, </a:t>
            </a:r>
            <a:r>
              <a:rPr lang="en-US" sz="1600" dirty="0" err="1"/>
              <a:t>p.</a:t>
            </a:r>
            <a:r>
              <a:rPr lang="en-US" sz="1600" dirty="0"/>
              <a:t> 24). They have to be </a:t>
            </a:r>
            <a:r>
              <a:rPr lang="en-US" sz="1600" b="1" dirty="0"/>
              <a:t>accepted</a:t>
            </a:r>
            <a:r>
              <a:rPr lang="en-US" sz="1600" dirty="0"/>
              <a:t> (by persons or groups of persons who tolerate an action, do nothing about it or consent to it) and </a:t>
            </a:r>
            <a:r>
              <a:rPr lang="en-US" sz="1600" b="1" dirty="0"/>
              <a:t>acceptable</a:t>
            </a:r>
            <a:r>
              <a:rPr lang="en-US" sz="1600" dirty="0"/>
              <a:t> (conform with societal principles, values, priorities, adopted norms).</a:t>
            </a:r>
          </a:p>
          <a:p>
            <a:pPr>
              <a:lnSpc>
                <a:spcPct val="100000"/>
              </a:lnSpc>
            </a:pPr>
            <a:r>
              <a:rPr lang="en-US" sz="1600" dirty="0"/>
              <a:t>Three sorts of values (with fluid transition): </a:t>
            </a:r>
          </a:p>
          <a:p>
            <a:pPr marL="666900" lvl="1" indent="-342900">
              <a:lnSpc>
                <a:spcPct val="100000"/>
              </a:lnSpc>
              <a:buAutoNum type="arabicParenBoth"/>
            </a:pPr>
            <a:r>
              <a:rPr lang="en-US" sz="1600" b="1" dirty="0"/>
              <a:t>Intrinsic value</a:t>
            </a:r>
            <a:r>
              <a:rPr lang="en-US" sz="1600" dirty="0"/>
              <a:t>: inherent worth of someone or something as end in and of her- or itself</a:t>
            </a:r>
          </a:p>
          <a:p>
            <a:pPr marL="666900" lvl="1" indent="-342900">
              <a:lnSpc>
                <a:spcPct val="100000"/>
              </a:lnSpc>
              <a:buAutoNum type="arabicParenBoth"/>
            </a:pPr>
            <a:r>
              <a:rPr lang="en-US" sz="1600" b="1" dirty="0"/>
              <a:t>Instrumental value</a:t>
            </a:r>
            <a:r>
              <a:rPr lang="en-US" sz="1600" dirty="0"/>
              <a:t>: means to an end, usefulness for someone</a:t>
            </a:r>
          </a:p>
          <a:p>
            <a:pPr marL="666900" lvl="1" indent="-342900">
              <a:lnSpc>
                <a:spcPct val="100000"/>
              </a:lnSpc>
              <a:buAutoNum type="arabicParenBoth"/>
            </a:pPr>
            <a:r>
              <a:rPr lang="en-US" sz="1600" b="1" dirty="0"/>
              <a:t>Relational value</a:t>
            </a:r>
            <a:r>
              <a:rPr lang="en-US" sz="1600" dirty="0"/>
              <a:t>: something is of fundamental, </a:t>
            </a:r>
            <a:r>
              <a:rPr lang="en-US" sz="1600" dirty="0" err="1"/>
              <a:t>eudaimonistic</a:t>
            </a:r>
            <a:r>
              <a:rPr lang="en-US" sz="1600" dirty="0"/>
              <a:t> or </a:t>
            </a:r>
            <a:r>
              <a:rPr lang="en-US" sz="1600" i="1" dirty="0"/>
              <a:t>instrumental</a:t>
            </a:r>
            <a:r>
              <a:rPr lang="en-US" sz="1600" dirty="0"/>
              <a:t> importance for a person, a society or a culture</a:t>
            </a:r>
          </a:p>
          <a:p>
            <a:pPr marL="685800" indent="-457200">
              <a:lnSpc>
                <a:spcPct val="120000"/>
              </a:lnSpc>
              <a:spcBef>
                <a:spcPts val="1417"/>
              </a:spcBef>
              <a:buAutoNum type="arabicParenR"/>
            </a:pPr>
            <a:endParaRPr lang="de-DE" sz="2200" spc="69" dirty="0">
              <a:solidFill>
                <a:schemeClr val="accent4"/>
              </a:solidFill>
            </a:endParaRPr>
          </a:p>
        </p:txBody>
      </p:sp>
      <p:sp>
        <p:nvSpPr>
          <p:cNvPr id="5" name="PlaceHolder 4">
            <a:extLst>
              <a:ext uri="{FF2B5EF4-FFF2-40B4-BE49-F238E27FC236}">
                <a16:creationId xmlns:a16="http://schemas.microsoft.com/office/drawing/2014/main" id="{4175ABDA-4D9E-8871-6024-4576F86F7E29}"/>
              </a:ext>
            </a:extLst>
          </p:cNvPr>
          <p:cNvSpPr>
            <a:spLocks noGrp="1"/>
          </p:cNvSpPr>
          <p:nvPr>
            <p:ph type="ftr" idx="8"/>
          </p:nvPr>
        </p:nvSpPr>
        <p:spPr/>
        <p:txBody>
          <a:bodyPr/>
          <a:lstStyle/>
          <a:p>
            <a:r>
              <a:rPr dirty="0" err="1"/>
              <a:t>Höfele</a:t>
            </a:r>
            <a:r>
              <a:rPr dirty="0"/>
              <a:t> </a:t>
            </a:r>
          </a:p>
        </p:txBody>
      </p:sp>
      <p:sp>
        <p:nvSpPr>
          <p:cNvPr id="6" name="PlaceHolder 5">
            <a:extLst>
              <a:ext uri="{FF2B5EF4-FFF2-40B4-BE49-F238E27FC236}">
                <a16:creationId xmlns:a16="http://schemas.microsoft.com/office/drawing/2014/main" id="{F472CCC0-331E-836B-48FA-65136E6F11C8}"/>
              </a:ext>
            </a:extLst>
          </p:cNvPr>
          <p:cNvSpPr>
            <a:spLocks noGrp="1"/>
          </p:cNvSpPr>
          <p:nvPr>
            <p:ph type="sldNum" idx="9"/>
          </p:nvPr>
        </p:nvSpPr>
        <p:spPr/>
        <p:txBody>
          <a:bodyPr/>
          <a:lstStyle/>
          <a:p>
            <a:fld id="{EA3AC39D-7F03-4936-9655-73688C03AE97}" type="slidenum">
              <a:rPr/>
              <a:t>8</a:t>
            </a:fld>
            <a:endParaRPr/>
          </a:p>
        </p:txBody>
      </p:sp>
      <p:sp>
        <p:nvSpPr>
          <p:cNvPr id="7" name="PlaceHolder 6">
            <a:extLst>
              <a:ext uri="{FF2B5EF4-FFF2-40B4-BE49-F238E27FC236}">
                <a16:creationId xmlns:a16="http://schemas.microsoft.com/office/drawing/2014/main" id="{1F069398-68BC-DFD2-7619-DFB1F15BD79C}"/>
              </a:ext>
            </a:extLst>
          </p:cNvPr>
          <p:cNvSpPr>
            <a:spLocks noGrp="1"/>
          </p:cNvSpPr>
          <p:nvPr>
            <p:ph type="dt" idx="7"/>
          </p:nvPr>
        </p:nvSpPr>
        <p:spPr/>
        <p:txBody>
          <a:bodyPr/>
          <a:lstStyle/>
          <a:p>
            <a:fld id="{70CAEC58-8423-446D-975A-E7E04175C984}" type="datetime1">
              <a:rPr lang="de-DE"/>
              <a:t>22.09.2026</a:t>
            </a:fld>
            <a:endParaRPr lang="de-DE"/>
          </a:p>
        </p:txBody>
      </p:sp>
      <p:sp>
        <p:nvSpPr>
          <p:cNvPr id="3" name="Textfeld 2">
            <a:extLst>
              <a:ext uri="{FF2B5EF4-FFF2-40B4-BE49-F238E27FC236}">
                <a16:creationId xmlns:a16="http://schemas.microsoft.com/office/drawing/2014/main" id="{9366B2C2-FF10-B537-203E-1022180C39B7}"/>
              </a:ext>
            </a:extLst>
          </p:cNvPr>
          <p:cNvSpPr txBox="1"/>
          <p:nvPr/>
        </p:nvSpPr>
        <p:spPr>
          <a:xfrm>
            <a:off x="232726" y="5774645"/>
            <a:ext cx="12147309" cy="884858"/>
          </a:xfrm>
          <a:prstGeom prst="rect">
            <a:avLst/>
          </a:prstGeom>
          <a:solidFill>
            <a:schemeClr val="bg1"/>
          </a:solidFill>
        </p:spPr>
        <p:txBody>
          <a:bodyPr wrap="square">
            <a:spAutoFit/>
          </a:bodyPr>
          <a:lstStyle/>
          <a:p>
            <a:pPr>
              <a:spcBef>
                <a:spcPts val="300"/>
              </a:spcBef>
            </a:pPr>
            <a:r>
              <a:rPr lang="en-US" sz="1100" dirty="0"/>
              <a:t>Friedman, B., and Hendry, D.G. (2019). </a:t>
            </a:r>
            <a:r>
              <a:rPr lang="en-US" sz="1100" i="1" dirty="0"/>
              <a:t>Value Sensitive Design: Shaping Technology with Moral Imagination. </a:t>
            </a:r>
            <a:r>
              <a:rPr lang="en-US" sz="1100" dirty="0"/>
              <a:t>Cambridge: MIT.</a:t>
            </a:r>
          </a:p>
          <a:p>
            <a:pPr>
              <a:spcBef>
                <a:spcPts val="300"/>
              </a:spcBef>
            </a:pPr>
            <a:r>
              <a:rPr lang="de-DE" sz="1100" dirty="0">
                <a:ea typeface="Calibri" panose="020F0502020204030204" pitchFamily="34" charset="0"/>
                <a:cs typeface="Times New Roman" panose="02020603050405020304" pitchFamily="18" charset="0"/>
              </a:rPr>
              <a:t>Hartmann, N. (</a:t>
            </a:r>
            <a:r>
              <a:rPr lang="de-DE" sz="1100" dirty="0"/>
              <a:t>1926). </a:t>
            </a:r>
            <a:r>
              <a:rPr lang="de-DE" sz="1100" i="1" dirty="0"/>
              <a:t>Ethik</a:t>
            </a:r>
            <a:r>
              <a:rPr lang="de-DE" sz="1100" dirty="0"/>
              <a:t>. 3rd </a:t>
            </a:r>
            <a:r>
              <a:rPr lang="de-DE" sz="1100" dirty="0" err="1"/>
              <a:t>ed</a:t>
            </a:r>
            <a:r>
              <a:rPr lang="de-DE" sz="1100" dirty="0"/>
              <a:t>., Berlin: de Gruyter.</a:t>
            </a:r>
          </a:p>
          <a:p>
            <a:pPr marR="0">
              <a:spcBef>
                <a:spcPts val="300"/>
              </a:spcBef>
            </a:pPr>
            <a:r>
              <a:rPr lang="en-US" sz="1100" dirty="0">
                <a:effectLst/>
                <a:ea typeface="Calibri" panose="020F0502020204030204" pitchFamily="34" charset="0"/>
                <a:cs typeface="Times New Roman" panose="02020603050405020304" pitchFamily="18" charset="0"/>
              </a:rPr>
              <a:t>Muraca, B. (2016). Relational Values.</a:t>
            </a:r>
            <a:r>
              <a:rPr lang="en-US" sz="1100" dirty="0">
                <a:ea typeface="Calibri" panose="020F0502020204030204" pitchFamily="34" charset="0"/>
                <a:cs typeface="Times New Roman" panose="02020603050405020304" pitchFamily="18" charset="0"/>
              </a:rPr>
              <a:t> </a:t>
            </a:r>
            <a:r>
              <a:rPr lang="en-US" sz="1100" dirty="0">
                <a:effectLst/>
                <a:ea typeface="Calibri" panose="020F0502020204030204" pitchFamily="34" charset="0"/>
                <a:cs typeface="Times New Roman" panose="02020603050405020304" pitchFamily="18" charset="0"/>
              </a:rPr>
              <a:t>A Whiteheadian Alternative for Environmental Philosophy and Global Environmental Justice. </a:t>
            </a:r>
            <a:r>
              <a:rPr lang="de-DE" sz="1100" dirty="0">
                <a:effectLst/>
                <a:ea typeface="Calibri" panose="020F0502020204030204" pitchFamily="34" charset="0"/>
                <a:cs typeface="Times New Roman" panose="02020603050405020304" pitchFamily="18" charset="0"/>
              </a:rPr>
              <a:t>In: </a:t>
            </a:r>
            <a:r>
              <a:rPr lang="de-DE" sz="1100" i="1" dirty="0">
                <a:effectLst/>
                <a:ea typeface="Calibri" panose="020F0502020204030204" pitchFamily="34" charset="0"/>
                <a:cs typeface="Times New Roman" panose="02020603050405020304" pitchFamily="18" charset="0"/>
              </a:rPr>
              <a:t>Balkan Journal </a:t>
            </a:r>
            <a:r>
              <a:rPr lang="de-DE" sz="1100" i="1" dirty="0" err="1">
                <a:effectLst/>
                <a:ea typeface="Calibri" panose="020F0502020204030204" pitchFamily="34" charset="0"/>
                <a:cs typeface="Times New Roman" panose="02020603050405020304" pitchFamily="18" charset="0"/>
              </a:rPr>
              <a:t>of</a:t>
            </a:r>
            <a:r>
              <a:rPr lang="de-DE" sz="1100" i="1" dirty="0">
                <a:effectLst/>
                <a:ea typeface="Calibri" panose="020F0502020204030204" pitchFamily="34" charset="0"/>
                <a:cs typeface="Times New Roman" panose="02020603050405020304" pitchFamily="18" charset="0"/>
              </a:rPr>
              <a:t> Philosophy </a:t>
            </a:r>
            <a:r>
              <a:rPr lang="de-DE" sz="1100" dirty="0">
                <a:effectLst/>
                <a:ea typeface="Calibri" panose="020F0502020204030204" pitchFamily="34" charset="0"/>
                <a:cs typeface="Times New Roman" panose="02020603050405020304" pitchFamily="18" charset="0"/>
              </a:rPr>
              <a:t>8</a:t>
            </a:r>
            <a:r>
              <a:rPr lang="de-DE" sz="1100" dirty="0">
                <a:ea typeface="Calibri" panose="020F0502020204030204" pitchFamily="34" charset="0"/>
                <a:cs typeface="Times New Roman" panose="02020603050405020304" pitchFamily="18" charset="0"/>
              </a:rPr>
              <a:t>(</a:t>
            </a:r>
            <a:r>
              <a:rPr lang="de-DE" sz="1100" dirty="0">
                <a:effectLst/>
                <a:ea typeface="Calibri" panose="020F0502020204030204" pitchFamily="34" charset="0"/>
                <a:cs typeface="Times New Roman" panose="02020603050405020304" pitchFamily="18" charset="0"/>
              </a:rPr>
              <a:t>1), 19-38.</a:t>
            </a:r>
          </a:p>
          <a:p>
            <a:pPr marR="0">
              <a:spcBef>
                <a:spcPts val="300"/>
              </a:spcBef>
            </a:pPr>
            <a:r>
              <a:rPr lang="de-DE" sz="1100" dirty="0"/>
              <a:t>Scheler, M. (1916). </a:t>
            </a:r>
            <a:r>
              <a:rPr lang="de-DE" sz="1100" i="1" dirty="0"/>
              <a:t>Der Formalismus in der Ethik und die materiale Wertethik: Neuer Versuch der Grundlegung eines ethischen </a:t>
            </a:r>
            <a:r>
              <a:rPr lang="de-DE" sz="1100" i="1" dirty="0" err="1"/>
              <a:t>Personalismus</a:t>
            </a:r>
            <a:r>
              <a:rPr lang="de-DE" sz="1100" dirty="0"/>
              <a:t>. Halle: Max Niemeyer.</a:t>
            </a:r>
          </a:p>
        </p:txBody>
      </p:sp>
      <p:sp>
        <p:nvSpPr>
          <p:cNvPr id="4" name="Rechteck 3">
            <a:extLst>
              <a:ext uri="{FF2B5EF4-FFF2-40B4-BE49-F238E27FC236}">
                <a16:creationId xmlns:a16="http://schemas.microsoft.com/office/drawing/2014/main" id="{1B85FD1D-5C15-4926-28B3-97DB6F87752B}"/>
              </a:ext>
            </a:extLst>
          </p:cNvPr>
          <p:cNvSpPr/>
          <p:nvPr/>
        </p:nvSpPr>
        <p:spPr>
          <a:xfrm>
            <a:off x="9639003" y="1508453"/>
            <a:ext cx="1054766" cy="468085"/>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400" dirty="0" err="1"/>
              <a:t>Economic</a:t>
            </a:r>
            <a:r>
              <a:rPr lang="de-DE" sz="1400" dirty="0"/>
              <a:t> </a:t>
            </a:r>
            <a:r>
              <a:rPr lang="de-DE" sz="1400" dirty="0" err="1"/>
              <a:t>values</a:t>
            </a:r>
            <a:endParaRPr lang="en-US" sz="1400" dirty="0"/>
          </a:p>
        </p:txBody>
      </p:sp>
      <p:sp>
        <p:nvSpPr>
          <p:cNvPr id="8" name="Rechteck 7">
            <a:extLst>
              <a:ext uri="{FF2B5EF4-FFF2-40B4-BE49-F238E27FC236}">
                <a16:creationId xmlns:a16="http://schemas.microsoft.com/office/drawing/2014/main" id="{5BE6A48D-5646-B7A9-9CAE-0A5415F04F0C}"/>
              </a:ext>
            </a:extLst>
          </p:cNvPr>
          <p:cNvSpPr/>
          <p:nvPr/>
        </p:nvSpPr>
        <p:spPr>
          <a:xfrm>
            <a:off x="10773966" y="1334690"/>
            <a:ext cx="1054766" cy="468085"/>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400" dirty="0" err="1"/>
              <a:t>Aesthetic</a:t>
            </a:r>
            <a:r>
              <a:rPr lang="de-DE" sz="1400" dirty="0"/>
              <a:t> </a:t>
            </a:r>
            <a:r>
              <a:rPr lang="de-DE" sz="1400" dirty="0" err="1"/>
              <a:t>values</a:t>
            </a:r>
            <a:endParaRPr lang="en-US" sz="1400" dirty="0"/>
          </a:p>
        </p:txBody>
      </p:sp>
      <p:sp>
        <p:nvSpPr>
          <p:cNvPr id="9" name="Rechteck 8">
            <a:extLst>
              <a:ext uri="{FF2B5EF4-FFF2-40B4-BE49-F238E27FC236}">
                <a16:creationId xmlns:a16="http://schemas.microsoft.com/office/drawing/2014/main" id="{D027144E-387B-797B-E49E-6EB544419731}"/>
              </a:ext>
            </a:extLst>
          </p:cNvPr>
          <p:cNvSpPr/>
          <p:nvPr/>
        </p:nvSpPr>
        <p:spPr>
          <a:xfrm>
            <a:off x="10813035" y="1964903"/>
            <a:ext cx="1054766" cy="468085"/>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400" dirty="0" err="1"/>
              <a:t>Ethical</a:t>
            </a:r>
            <a:r>
              <a:rPr lang="de-DE" sz="1400" dirty="0"/>
              <a:t> </a:t>
            </a:r>
            <a:r>
              <a:rPr lang="de-DE" sz="1400" dirty="0" err="1"/>
              <a:t>values</a:t>
            </a:r>
            <a:endParaRPr lang="en-US" sz="1400" dirty="0"/>
          </a:p>
        </p:txBody>
      </p:sp>
      <p:sp>
        <p:nvSpPr>
          <p:cNvPr id="10" name="Rechteck 9">
            <a:extLst>
              <a:ext uri="{FF2B5EF4-FFF2-40B4-BE49-F238E27FC236}">
                <a16:creationId xmlns:a16="http://schemas.microsoft.com/office/drawing/2014/main" id="{FE0FF2D1-0865-D43D-2A97-C805DC4A1CE1}"/>
              </a:ext>
            </a:extLst>
          </p:cNvPr>
          <p:cNvSpPr/>
          <p:nvPr/>
        </p:nvSpPr>
        <p:spPr>
          <a:xfrm>
            <a:off x="9179348" y="945321"/>
            <a:ext cx="1054766" cy="468085"/>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400" dirty="0"/>
              <a:t>Other </a:t>
            </a:r>
            <a:r>
              <a:rPr lang="de-DE" sz="1400" dirty="0" err="1"/>
              <a:t>values</a:t>
            </a:r>
            <a:endParaRPr lang="en-US" sz="1400" dirty="0"/>
          </a:p>
        </p:txBody>
      </p:sp>
      <p:sp>
        <p:nvSpPr>
          <p:cNvPr id="11" name="Rechteck 10">
            <a:extLst>
              <a:ext uri="{FF2B5EF4-FFF2-40B4-BE49-F238E27FC236}">
                <a16:creationId xmlns:a16="http://schemas.microsoft.com/office/drawing/2014/main" id="{89A4C744-1EB4-ED5F-DCA3-BB96C66E2568}"/>
              </a:ext>
            </a:extLst>
          </p:cNvPr>
          <p:cNvSpPr/>
          <p:nvPr/>
        </p:nvSpPr>
        <p:spPr>
          <a:xfrm>
            <a:off x="9649314" y="3008912"/>
            <a:ext cx="1054766" cy="468085"/>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400" dirty="0"/>
              <a:t>1.Intrinsic </a:t>
            </a:r>
            <a:r>
              <a:rPr lang="de-DE" sz="1400" dirty="0" err="1"/>
              <a:t>values</a:t>
            </a:r>
            <a:endParaRPr lang="en-US" sz="1400" dirty="0"/>
          </a:p>
        </p:txBody>
      </p:sp>
      <p:sp>
        <p:nvSpPr>
          <p:cNvPr id="12" name="Rechteck 11">
            <a:extLst>
              <a:ext uri="{FF2B5EF4-FFF2-40B4-BE49-F238E27FC236}">
                <a16:creationId xmlns:a16="http://schemas.microsoft.com/office/drawing/2014/main" id="{10699DC2-390D-EE84-B022-D712E7B19CDC}"/>
              </a:ext>
            </a:extLst>
          </p:cNvPr>
          <p:cNvSpPr/>
          <p:nvPr/>
        </p:nvSpPr>
        <p:spPr>
          <a:xfrm>
            <a:off x="9931376" y="3851947"/>
            <a:ext cx="1545408" cy="468085"/>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400" dirty="0"/>
              <a:t>2.Instrumental </a:t>
            </a:r>
            <a:r>
              <a:rPr lang="de-DE" sz="1400" dirty="0" err="1"/>
              <a:t>values</a:t>
            </a:r>
            <a:endParaRPr lang="en-US" sz="1400" dirty="0"/>
          </a:p>
        </p:txBody>
      </p:sp>
      <p:sp>
        <p:nvSpPr>
          <p:cNvPr id="13" name="Rechteck 12">
            <a:extLst>
              <a:ext uri="{FF2B5EF4-FFF2-40B4-BE49-F238E27FC236}">
                <a16:creationId xmlns:a16="http://schemas.microsoft.com/office/drawing/2014/main" id="{AA5B6D67-9568-24F3-27F4-3DEE2916CF84}"/>
              </a:ext>
            </a:extLst>
          </p:cNvPr>
          <p:cNvSpPr/>
          <p:nvPr/>
        </p:nvSpPr>
        <p:spPr>
          <a:xfrm>
            <a:off x="10710576" y="4678592"/>
            <a:ext cx="1316894" cy="469133"/>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400" dirty="0"/>
              <a:t>3.Relational </a:t>
            </a:r>
            <a:r>
              <a:rPr lang="de-DE" sz="1400" dirty="0" err="1"/>
              <a:t>values</a:t>
            </a:r>
            <a:endParaRPr lang="en-US" sz="1400" dirty="0"/>
          </a:p>
        </p:txBody>
      </p:sp>
      <p:cxnSp>
        <p:nvCxnSpPr>
          <p:cNvPr id="15" name="Gerade Verbindung mit Pfeil 14">
            <a:extLst>
              <a:ext uri="{FF2B5EF4-FFF2-40B4-BE49-F238E27FC236}">
                <a16:creationId xmlns:a16="http://schemas.microsoft.com/office/drawing/2014/main" id="{8FD9D78F-6616-9B05-5C73-10BFE899D7A0}"/>
              </a:ext>
            </a:extLst>
          </p:cNvPr>
          <p:cNvCxnSpPr>
            <a:cxnSpLocks/>
          </p:cNvCxnSpPr>
          <p:nvPr/>
        </p:nvCxnSpPr>
        <p:spPr>
          <a:xfrm flipH="1">
            <a:off x="10773966" y="2517848"/>
            <a:ext cx="274074" cy="128674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6" name="Gerade Verbindung mit Pfeil 15">
            <a:extLst>
              <a:ext uri="{FF2B5EF4-FFF2-40B4-BE49-F238E27FC236}">
                <a16:creationId xmlns:a16="http://schemas.microsoft.com/office/drawing/2014/main" id="{57E859AC-6B11-1533-51B4-23536DA85BA7}"/>
              </a:ext>
            </a:extLst>
          </p:cNvPr>
          <p:cNvCxnSpPr>
            <a:cxnSpLocks/>
          </p:cNvCxnSpPr>
          <p:nvPr/>
        </p:nvCxnSpPr>
        <p:spPr>
          <a:xfrm flipH="1">
            <a:off x="10330485" y="2517848"/>
            <a:ext cx="506671" cy="45720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7" name="Gerade Verbindung mit Pfeil 16">
            <a:extLst>
              <a:ext uri="{FF2B5EF4-FFF2-40B4-BE49-F238E27FC236}">
                <a16:creationId xmlns:a16="http://schemas.microsoft.com/office/drawing/2014/main" id="{DCD5246E-CA70-53DC-6DE1-2424B518274E}"/>
              </a:ext>
            </a:extLst>
          </p:cNvPr>
          <p:cNvCxnSpPr>
            <a:cxnSpLocks/>
          </p:cNvCxnSpPr>
          <p:nvPr/>
        </p:nvCxnSpPr>
        <p:spPr>
          <a:xfrm flipH="1" flipV="1">
            <a:off x="10262288" y="4384288"/>
            <a:ext cx="380091" cy="519152"/>
          </a:xfrm>
          <a:prstGeom prst="straightConnector1">
            <a:avLst/>
          </a:prstGeom>
          <a:ln w="57150">
            <a:solidFill>
              <a:schemeClr val="tx1"/>
            </a:solidFill>
            <a:prstDash val="sysDash"/>
            <a:headEnd w="sm" len="sm"/>
            <a:tailEnd type="triangle"/>
          </a:ln>
        </p:spPr>
        <p:style>
          <a:lnRef idx="1">
            <a:schemeClr val="accent1"/>
          </a:lnRef>
          <a:fillRef idx="0">
            <a:schemeClr val="accent1"/>
          </a:fillRef>
          <a:effectRef idx="0">
            <a:schemeClr val="accent1"/>
          </a:effectRef>
          <a:fontRef idx="minor">
            <a:schemeClr val="tx1"/>
          </a:fontRef>
        </p:style>
      </p:cxnSp>
      <p:cxnSp>
        <p:nvCxnSpPr>
          <p:cNvPr id="18" name="Gerade Verbindung mit Pfeil 17">
            <a:extLst>
              <a:ext uri="{FF2B5EF4-FFF2-40B4-BE49-F238E27FC236}">
                <a16:creationId xmlns:a16="http://schemas.microsoft.com/office/drawing/2014/main" id="{54ED9503-2E6B-2A75-279E-B98130934048}"/>
              </a:ext>
            </a:extLst>
          </p:cNvPr>
          <p:cNvCxnSpPr>
            <a:cxnSpLocks/>
          </p:cNvCxnSpPr>
          <p:nvPr/>
        </p:nvCxnSpPr>
        <p:spPr>
          <a:xfrm>
            <a:off x="11410321" y="2519055"/>
            <a:ext cx="291822" cy="2071083"/>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586342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8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8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8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84">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84">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84">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hteck 21">
            <a:extLst>
              <a:ext uri="{FF2B5EF4-FFF2-40B4-BE49-F238E27FC236}">
                <a16:creationId xmlns:a16="http://schemas.microsoft.com/office/drawing/2014/main" id="{D9F0EE80-97AB-B31A-CA64-5DF754FF182B}"/>
              </a:ext>
            </a:extLst>
          </p:cNvPr>
          <p:cNvSpPr/>
          <p:nvPr/>
        </p:nvSpPr>
        <p:spPr>
          <a:xfrm>
            <a:off x="8882330" y="962322"/>
            <a:ext cx="1543332" cy="1708027"/>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sz="1400" dirty="0"/>
          </a:p>
          <a:p>
            <a:pPr algn="ctr"/>
            <a:endParaRPr lang="en-US" sz="1400" dirty="0"/>
          </a:p>
          <a:p>
            <a:pPr algn="ctr"/>
            <a:endParaRPr lang="en-US" sz="1400" dirty="0"/>
          </a:p>
          <a:p>
            <a:pPr algn="ctr"/>
            <a:endParaRPr lang="en-US" sz="1400" dirty="0"/>
          </a:p>
          <a:p>
            <a:pPr algn="ctr"/>
            <a:endParaRPr lang="en-US" sz="1400" dirty="0"/>
          </a:p>
          <a:p>
            <a:pPr algn="ctr"/>
            <a:r>
              <a:rPr lang="en-US" sz="1400" dirty="0"/>
              <a:t>Technology user</a:t>
            </a:r>
          </a:p>
        </p:txBody>
      </p:sp>
      <p:sp>
        <p:nvSpPr>
          <p:cNvPr id="23" name="Rechteck 22">
            <a:extLst>
              <a:ext uri="{FF2B5EF4-FFF2-40B4-BE49-F238E27FC236}">
                <a16:creationId xmlns:a16="http://schemas.microsoft.com/office/drawing/2014/main" id="{E5AE38BB-7ED6-0B30-C7FE-EB04F7DB9E90}"/>
              </a:ext>
            </a:extLst>
          </p:cNvPr>
          <p:cNvSpPr/>
          <p:nvPr/>
        </p:nvSpPr>
        <p:spPr>
          <a:xfrm>
            <a:off x="6620292" y="962322"/>
            <a:ext cx="1543332" cy="1708027"/>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sz="1400" dirty="0"/>
          </a:p>
          <a:p>
            <a:pPr algn="ctr"/>
            <a:endParaRPr lang="en-US" sz="1400" dirty="0"/>
          </a:p>
          <a:p>
            <a:pPr algn="ctr"/>
            <a:endParaRPr lang="en-US" sz="1400" dirty="0"/>
          </a:p>
          <a:p>
            <a:pPr algn="ctr"/>
            <a:endParaRPr lang="en-US" sz="1400" dirty="0"/>
          </a:p>
          <a:p>
            <a:pPr algn="ctr"/>
            <a:endParaRPr lang="en-US" sz="1400" dirty="0"/>
          </a:p>
          <a:p>
            <a:pPr algn="ctr"/>
            <a:r>
              <a:rPr lang="en-US" sz="1400" dirty="0"/>
              <a:t>Technological device</a:t>
            </a:r>
          </a:p>
        </p:txBody>
      </p:sp>
      <p:sp>
        <p:nvSpPr>
          <p:cNvPr id="20" name="Rechteck 19">
            <a:extLst>
              <a:ext uri="{FF2B5EF4-FFF2-40B4-BE49-F238E27FC236}">
                <a16:creationId xmlns:a16="http://schemas.microsoft.com/office/drawing/2014/main" id="{41D265F9-A624-62DC-A409-D9B555368BE0}"/>
              </a:ext>
            </a:extLst>
          </p:cNvPr>
          <p:cNvSpPr/>
          <p:nvPr/>
        </p:nvSpPr>
        <p:spPr>
          <a:xfrm>
            <a:off x="4293419" y="984299"/>
            <a:ext cx="1543332" cy="1708027"/>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sz="1400" dirty="0"/>
          </a:p>
          <a:p>
            <a:pPr algn="ctr"/>
            <a:endParaRPr lang="en-US" sz="1400" dirty="0"/>
          </a:p>
          <a:p>
            <a:pPr algn="ctr"/>
            <a:endParaRPr lang="en-US" sz="1400" dirty="0"/>
          </a:p>
          <a:p>
            <a:pPr algn="ctr"/>
            <a:endParaRPr lang="en-US" sz="1400" dirty="0"/>
          </a:p>
          <a:p>
            <a:pPr algn="ctr"/>
            <a:endParaRPr lang="en-US" sz="1400" dirty="0"/>
          </a:p>
          <a:p>
            <a:pPr algn="ctr"/>
            <a:r>
              <a:rPr lang="en-US" sz="1400" dirty="0"/>
              <a:t>Technology producer</a:t>
            </a:r>
          </a:p>
        </p:txBody>
      </p:sp>
      <p:sp>
        <p:nvSpPr>
          <p:cNvPr id="8" name="Inhaltsplatzhalter 7">
            <a:extLst>
              <a:ext uri="{FF2B5EF4-FFF2-40B4-BE49-F238E27FC236}">
                <a16:creationId xmlns:a16="http://schemas.microsoft.com/office/drawing/2014/main" id="{6BEA4965-5360-C4B8-A77E-6F0335B89299}"/>
              </a:ext>
            </a:extLst>
          </p:cNvPr>
          <p:cNvSpPr>
            <a:spLocks noGrp="1"/>
          </p:cNvSpPr>
          <p:nvPr>
            <p:ph type="body" sz="quarter" idx="13"/>
          </p:nvPr>
        </p:nvSpPr>
        <p:spPr>
          <a:xfrm>
            <a:off x="4201039" y="2732660"/>
            <a:ext cx="8041016" cy="3277000"/>
          </a:xfrm>
        </p:spPr>
        <p:txBody>
          <a:bodyPr/>
          <a:lstStyle/>
          <a:p>
            <a:pPr>
              <a:lnSpc>
                <a:spcPct val="100000"/>
              </a:lnSpc>
              <a:spcBef>
                <a:spcPts val="0"/>
              </a:spcBef>
            </a:pPr>
            <a:r>
              <a:rPr lang="en-US" sz="1400" dirty="0" err="1"/>
              <a:t>Hubig</a:t>
            </a:r>
            <a:r>
              <a:rPr lang="en-US" sz="1400" dirty="0"/>
              <a:t> (1993) lists values for technologies</a:t>
            </a:r>
            <a:r>
              <a:rPr lang="en-US" sz="1400" i="1" dirty="0"/>
              <a:t>, </a:t>
            </a:r>
            <a:r>
              <a:rPr lang="en-US" sz="1400" dirty="0"/>
              <a:t>based on VDI 3780: </a:t>
            </a:r>
          </a:p>
          <a:p>
            <a:pPr marL="324000" lvl="1" indent="0">
              <a:lnSpc>
                <a:spcPct val="100000"/>
              </a:lnSpc>
              <a:spcBef>
                <a:spcPts val="0"/>
              </a:spcBef>
              <a:buNone/>
            </a:pPr>
            <a:r>
              <a:rPr lang="en-US" sz="1400" dirty="0"/>
              <a:t>Functionality, economic efficiency, prosperity, safety, health, environmental quality, personal development and social quality</a:t>
            </a:r>
          </a:p>
          <a:p>
            <a:pPr>
              <a:lnSpc>
                <a:spcPct val="100000"/>
              </a:lnSpc>
              <a:spcBef>
                <a:spcPts val="0"/>
              </a:spcBef>
            </a:pPr>
            <a:r>
              <a:rPr lang="en-US" sz="1400" dirty="0"/>
              <a:t>Not only values in humans, but also </a:t>
            </a:r>
            <a:r>
              <a:rPr lang="en-US" sz="1400" b="1" dirty="0"/>
              <a:t>embedded in technical devices </a:t>
            </a:r>
            <a:r>
              <a:rPr lang="en-US" sz="1400" dirty="0"/>
              <a:t>(1. in the form of the original use plan, 2. as properties that trigger actions to realize values, 3. as values autonomously generated by technical devices, esp. in AI and life-like systems)</a:t>
            </a:r>
          </a:p>
          <a:p>
            <a:pPr>
              <a:lnSpc>
                <a:spcPct val="100000"/>
              </a:lnSpc>
              <a:spcBef>
                <a:spcPts val="0"/>
              </a:spcBef>
            </a:pPr>
            <a:r>
              <a:rPr lang="en-US" sz="1400" b="1" dirty="0"/>
              <a:t>Pluralism of values </a:t>
            </a:r>
            <a:r>
              <a:rPr lang="en-US" sz="1400" dirty="0"/>
              <a:t>that makes it necessary to weight the values</a:t>
            </a:r>
          </a:p>
          <a:p>
            <a:pPr>
              <a:lnSpc>
                <a:spcPct val="100000"/>
              </a:lnSpc>
              <a:spcBef>
                <a:spcPts val="0"/>
              </a:spcBef>
            </a:pPr>
            <a:r>
              <a:rPr lang="en-US" sz="1400" b="1" dirty="0"/>
              <a:t>Conflicts </a:t>
            </a:r>
            <a:r>
              <a:rPr lang="en-US" sz="1400" dirty="0"/>
              <a:t>between values</a:t>
            </a:r>
          </a:p>
          <a:p>
            <a:pPr>
              <a:lnSpc>
                <a:spcPct val="100000"/>
              </a:lnSpc>
              <a:spcBef>
                <a:spcPts val="0"/>
              </a:spcBef>
            </a:pPr>
            <a:r>
              <a:rPr lang="en-US" sz="1400" b="1" dirty="0"/>
              <a:t>Option and legacy values as fundamental values</a:t>
            </a:r>
            <a:r>
              <a:rPr lang="en-US" sz="1400" dirty="0"/>
              <a:t>, with legacy values being more fundamental in cases of doubt</a:t>
            </a:r>
          </a:p>
          <a:p>
            <a:pPr lvl="1">
              <a:lnSpc>
                <a:spcPct val="100000"/>
              </a:lnSpc>
              <a:spcBef>
                <a:spcPts val="0"/>
              </a:spcBef>
              <a:buFont typeface="Wingdings" panose="05000000000000000000" pitchFamily="2" charset="2"/>
              <a:buChar char="Ø"/>
            </a:pPr>
            <a:r>
              <a:rPr lang="en-US" sz="1400" b="1" dirty="0"/>
              <a:t>Option values: </a:t>
            </a:r>
            <a:r>
              <a:rPr lang="en-US" sz="1400" dirty="0"/>
              <a:t>options for action, variability spectra and future viability</a:t>
            </a:r>
          </a:p>
          <a:p>
            <a:pPr lvl="1">
              <a:lnSpc>
                <a:spcPct val="100000"/>
              </a:lnSpc>
              <a:spcBef>
                <a:spcPts val="0"/>
              </a:spcBef>
              <a:buFont typeface="Wingdings" panose="05000000000000000000" pitchFamily="2" charset="2"/>
              <a:buChar char="Ø"/>
            </a:pPr>
            <a:r>
              <a:rPr lang="en-US" sz="1400" b="1" dirty="0"/>
              <a:t>Legacy values: </a:t>
            </a:r>
            <a:r>
              <a:rPr lang="en-US" sz="1400" dirty="0"/>
              <a:t>identity-forming social structures and traditions</a:t>
            </a:r>
          </a:p>
          <a:p>
            <a:pPr>
              <a:lnSpc>
                <a:spcPct val="100000"/>
              </a:lnSpc>
              <a:spcBef>
                <a:spcPts val="0"/>
              </a:spcBef>
            </a:pPr>
            <a:r>
              <a:rPr lang="en-US" sz="1400" dirty="0" err="1"/>
              <a:t>Hubig</a:t>
            </a:r>
            <a:r>
              <a:rPr lang="en-US" sz="1400" dirty="0"/>
              <a:t> (1993), VDI 3780 and VSD only look at the </a:t>
            </a:r>
            <a:r>
              <a:rPr lang="en-US" sz="1400" b="1" dirty="0"/>
              <a:t>effects or consequences for nature </a:t>
            </a:r>
            <a:r>
              <a:rPr lang="en-US" sz="1400" dirty="0"/>
              <a:t>(cf. ontology of the vulnerable nature)</a:t>
            </a:r>
            <a:r>
              <a:rPr lang="en-US" sz="1400" i="1" dirty="0"/>
              <a:t>, </a:t>
            </a:r>
            <a:r>
              <a:rPr lang="en-US" sz="1400" dirty="0"/>
              <a:t>but they do not focus on </a:t>
            </a:r>
            <a:r>
              <a:rPr lang="en-US" sz="1400" b="1" dirty="0"/>
              <a:t>natural-ethical values in a broader sense</a:t>
            </a:r>
            <a:r>
              <a:rPr lang="en-US" sz="1400" dirty="0"/>
              <a:t>, some of which are </a:t>
            </a:r>
            <a:r>
              <a:rPr lang="en-US" sz="1400" b="1" dirty="0"/>
              <a:t>culturally or group-specific</a:t>
            </a:r>
            <a:r>
              <a:rPr lang="en-US" sz="1400" i="1" dirty="0"/>
              <a:t>.</a:t>
            </a:r>
          </a:p>
        </p:txBody>
      </p:sp>
      <p:sp>
        <p:nvSpPr>
          <p:cNvPr id="4" name="Datumsplatzhalter 3">
            <a:extLst>
              <a:ext uri="{FF2B5EF4-FFF2-40B4-BE49-F238E27FC236}">
                <a16:creationId xmlns:a16="http://schemas.microsoft.com/office/drawing/2014/main" id="{1E939455-8BD5-21DE-BE0A-8B3BDCFB22B0}"/>
              </a:ext>
              <a:ext uri="{C183D7F6-B498-43B3-948B-1728B52AA6E4}">
                <adec:decorative xmlns:adec="http://schemas.microsoft.com/office/drawing/2017/decorative" val="1"/>
              </a:ext>
            </a:extLst>
          </p:cNvPr>
          <p:cNvSpPr>
            <a:spLocks noGrp="1"/>
          </p:cNvSpPr>
          <p:nvPr>
            <p:ph type="dt" sz="half" idx="14"/>
          </p:nvPr>
        </p:nvSpPr>
        <p:spPr>
          <a:xfrm>
            <a:off x="9787260" y="6413628"/>
            <a:ext cx="1478400" cy="249137"/>
          </a:xfrm>
        </p:spPr>
        <p:txBody>
          <a:bodyPr/>
          <a:lstStyle/>
          <a:p>
            <a:fld id="{80F28CED-CE5D-4E75-8322-B47CDC5AE153}" type="datetime4">
              <a:rPr lang="de-DE" smtClean="0"/>
              <a:t>22. September 2026</a:t>
            </a:fld>
            <a:endParaRPr lang="de-DE" dirty="0"/>
          </a:p>
        </p:txBody>
      </p:sp>
      <p:sp>
        <p:nvSpPr>
          <p:cNvPr id="5" name="Fußzeilenplatzhalter 4">
            <a:extLst>
              <a:ext uri="{FF2B5EF4-FFF2-40B4-BE49-F238E27FC236}">
                <a16:creationId xmlns:a16="http://schemas.microsoft.com/office/drawing/2014/main" id="{EF3E551D-8223-4C1B-9389-A4D961DBF108}"/>
              </a:ext>
              <a:ext uri="{C183D7F6-B498-43B3-948B-1728B52AA6E4}">
                <adec:decorative xmlns:adec="http://schemas.microsoft.com/office/drawing/2017/decorative" val="1"/>
              </a:ext>
            </a:extLst>
          </p:cNvPr>
          <p:cNvSpPr>
            <a:spLocks noGrp="1"/>
          </p:cNvSpPr>
          <p:nvPr>
            <p:ph type="ftr" sz="quarter" idx="15"/>
          </p:nvPr>
        </p:nvSpPr>
        <p:spPr/>
        <p:txBody>
          <a:bodyPr/>
          <a:lstStyle/>
          <a:p>
            <a:r>
              <a:rPr lang="en-US" dirty="0" err="1"/>
              <a:t>Höfele</a:t>
            </a:r>
            <a:endParaRPr lang="de-DE" dirty="0"/>
          </a:p>
        </p:txBody>
      </p:sp>
      <p:sp>
        <p:nvSpPr>
          <p:cNvPr id="6" name="Foliennummernplatzhalter 5">
            <a:extLst>
              <a:ext uri="{FF2B5EF4-FFF2-40B4-BE49-F238E27FC236}">
                <a16:creationId xmlns:a16="http://schemas.microsoft.com/office/drawing/2014/main" id="{C4328F87-7038-4E79-0168-B1095559D477}"/>
              </a:ext>
            </a:extLst>
          </p:cNvPr>
          <p:cNvSpPr>
            <a:spLocks noGrp="1"/>
          </p:cNvSpPr>
          <p:nvPr>
            <p:ph type="sldNum" sz="quarter" idx="16"/>
          </p:nvPr>
        </p:nvSpPr>
        <p:spPr/>
        <p:txBody>
          <a:bodyPr/>
          <a:lstStyle/>
          <a:p>
            <a:fld id="{C2571F0E-BA57-4409-A3A5-945CC828A36E}" type="slidenum">
              <a:rPr lang="de-DE" smtClean="0"/>
              <a:pPr/>
              <a:t>9</a:t>
            </a:fld>
            <a:endParaRPr lang="de-DE" dirty="0"/>
          </a:p>
        </p:txBody>
      </p:sp>
      <p:pic>
        <p:nvPicPr>
          <p:cNvPr id="2" name="Grafik 1">
            <a:extLst>
              <a:ext uri="{FF2B5EF4-FFF2-40B4-BE49-F238E27FC236}">
                <a16:creationId xmlns:a16="http://schemas.microsoft.com/office/drawing/2014/main" id="{BC9FE23C-DFD0-4D09-DC63-A678FEBD2193}"/>
              </a:ext>
            </a:extLst>
          </p:cNvPr>
          <p:cNvPicPr>
            <a:picLocks noChangeAspect="1"/>
          </p:cNvPicPr>
          <p:nvPr/>
        </p:nvPicPr>
        <p:blipFill>
          <a:blip r:embed="rId3"/>
          <a:stretch>
            <a:fillRect/>
          </a:stretch>
        </p:blipFill>
        <p:spPr>
          <a:xfrm>
            <a:off x="146504" y="1483031"/>
            <a:ext cx="4037824" cy="3847926"/>
          </a:xfrm>
          <a:prstGeom prst="rect">
            <a:avLst/>
          </a:prstGeom>
        </p:spPr>
      </p:pic>
      <p:sp>
        <p:nvSpPr>
          <p:cNvPr id="3" name="Flussdiagramm: Verbinder 2">
            <a:extLst>
              <a:ext uri="{FF2B5EF4-FFF2-40B4-BE49-F238E27FC236}">
                <a16:creationId xmlns:a16="http://schemas.microsoft.com/office/drawing/2014/main" id="{CE15AB95-ADD7-73DA-2CFD-BF5AB9F842D1}"/>
              </a:ext>
            </a:extLst>
          </p:cNvPr>
          <p:cNvSpPr/>
          <p:nvPr/>
        </p:nvSpPr>
        <p:spPr>
          <a:xfrm>
            <a:off x="1118739" y="4386795"/>
            <a:ext cx="1063390" cy="966168"/>
          </a:xfrm>
          <a:prstGeom prst="flowChartConnector">
            <a:avLst/>
          </a:prstGeom>
          <a:solidFill>
            <a:schemeClr val="accent3"/>
          </a:solidFill>
        </p:spPr>
        <p:style>
          <a:lnRef idx="2">
            <a:schemeClr val="dk1">
              <a:shade val="15000"/>
            </a:schemeClr>
          </a:lnRef>
          <a:fillRef idx="1">
            <a:schemeClr val="dk1"/>
          </a:fillRef>
          <a:effectRef idx="0">
            <a:schemeClr val="dk1"/>
          </a:effectRef>
          <a:fontRef idx="minor">
            <a:schemeClr val="lt1"/>
          </a:fontRef>
        </p:style>
        <p:txBody>
          <a:bodyPr rtlCol="0" anchor="ctr"/>
          <a:lstStyle/>
          <a:p>
            <a:pPr algn="ctr"/>
            <a:r>
              <a:rPr lang="de-DE" sz="1200" dirty="0" err="1">
                <a:solidFill>
                  <a:schemeClr val="tx2"/>
                </a:solidFill>
              </a:rPr>
              <a:t>Functionality</a:t>
            </a:r>
            <a:endParaRPr lang="en-US" sz="1200" dirty="0">
              <a:solidFill>
                <a:schemeClr val="tx2"/>
              </a:solidFill>
            </a:endParaRPr>
          </a:p>
        </p:txBody>
      </p:sp>
      <p:sp>
        <p:nvSpPr>
          <p:cNvPr id="13" name="Flussdiagramm: Verbinder 12">
            <a:extLst>
              <a:ext uri="{FF2B5EF4-FFF2-40B4-BE49-F238E27FC236}">
                <a16:creationId xmlns:a16="http://schemas.microsoft.com/office/drawing/2014/main" id="{6FF905B0-1741-88C6-F77C-45FAA6333EF4}"/>
              </a:ext>
            </a:extLst>
          </p:cNvPr>
          <p:cNvSpPr/>
          <p:nvPr/>
        </p:nvSpPr>
        <p:spPr>
          <a:xfrm>
            <a:off x="3137649" y="3513706"/>
            <a:ext cx="1046679" cy="997854"/>
          </a:xfrm>
          <a:prstGeom prst="flowChartConnector">
            <a:avLst/>
          </a:prstGeom>
          <a:solidFill>
            <a:schemeClr val="accent3"/>
          </a:solidFill>
        </p:spPr>
        <p:style>
          <a:lnRef idx="2">
            <a:schemeClr val="dk1">
              <a:shade val="15000"/>
            </a:schemeClr>
          </a:lnRef>
          <a:fillRef idx="1">
            <a:schemeClr val="dk1"/>
          </a:fillRef>
          <a:effectRef idx="0">
            <a:schemeClr val="dk1"/>
          </a:effectRef>
          <a:fontRef idx="minor">
            <a:schemeClr val="lt1"/>
          </a:fontRef>
        </p:style>
        <p:txBody>
          <a:bodyPr rtlCol="0" anchor="ctr"/>
          <a:lstStyle/>
          <a:p>
            <a:pPr algn="ctr"/>
            <a:r>
              <a:rPr lang="de-DE" sz="1200" dirty="0" err="1">
                <a:solidFill>
                  <a:schemeClr val="tx2"/>
                </a:solidFill>
              </a:rPr>
              <a:t>health</a:t>
            </a:r>
            <a:endParaRPr lang="en-US" sz="1200" dirty="0">
              <a:solidFill>
                <a:schemeClr val="tx2"/>
              </a:solidFill>
            </a:endParaRPr>
          </a:p>
        </p:txBody>
      </p:sp>
      <p:sp>
        <p:nvSpPr>
          <p:cNvPr id="14" name="Flussdiagramm: Verbinder 13">
            <a:extLst>
              <a:ext uri="{FF2B5EF4-FFF2-40B4-BE49-F238E27FC236}">
                <a16:creationId xmlns:a16="http://schemas.microsoft.com/office/drawing/2014/main" id="{151F7A57-E48D-BD0D-DD99-0C83E23E1831}"/>
              </a:ext>
            </a:extLst>
          </p:cNvPr>
          <p:cNvSpPr/>
          <p:nvPr/>
        </p:nvSpPr>
        <p:spPr>
          <a:xfrm>
            <a:off x="3059690" y="2335320"/>
            <a:ext cx="1093181" cy="1020579"/>
          </a:xfrm>
          <a:prstGeom prst="flowChartConnector">
            <a:avLst/>
          </a:prstGeom>
          <a:solidFill>
            <a:schemeClr val="accent3"/>
          </a:solidFill>
        </p:spPr>
        <p:style>
          <a:lnRef idx="2">
            <a:schemeClr val="dk1">
              <a:shade val="15000"/>
            </a:schemeClr>
          </a:lnRef>
          <a:fillRef idx="1">
            <a:schemeClr val="dk1"/>
          </a:fillRef>
          <a:effectRef idx="0">
            <a:schemeClr val="dk1"/>
          </a:effectRef>
          <a:fontRef idx="minor">
            <a:schemeClr val="lt1"/>
          </a:fontRef>
        </p:style>
        <p:txBody>
          <a:bodyPr rtlCol="0" anchor="ctr"/>
          <a:lstStyle/>
          <a:p>
            <a:pPr algn="ctr"/>
            <a:r>
              <a:rPr lang="de-DE" sz="1200" dirty="0" err="1">
                <a:solidFill>
                  <a:schemeClr val="tx2"/>
                </a:solidFill>
              </a:rPr>
              <a:t>Envir</a:t>
            </a:r>
            <a:r>
              <a:rPr lang="de-DE" sz="1200" dirty="0">
                <a:solidFill>
                  <a:schemeClr val="tx2"/>
                </a:solidFill>
              </a:rPr>
              <a:t>-on-mental </a:t>
            </a:r>
            <a:r>
              <a:rPr lang="de-DE" sz="1200" dirty="0" err="1">
                <a:solidFill>
                  <a:schemeClr val="tx2"/>
                </a:solidFill>
              </a:rPr>
              <a:t>quality</a:t>
            </a:r>
            <a:endParaRPr lang="en-US" sz="1200" dirty="0">
              <a:solidFill>
                <a:schemeClr val="tx2"/>
              </a:solidFill>
            </a:endParaRPr>
          </a:p>
        </p:txBody>
      </p:sp>
      <p:sp>
        <p:nvSpPr>
          <p:cNvPr id="15" name="Flussdiagramm: Verbinder 14">
            <a:extLst>
              <a:ext uri="{FF2B5EF4-FFF2-40B4-BE49-F238E27FC236}">
                <a16:creationId xmlns:a16="http://schemas.microsoft.com/office/drawing/2014/main" id="{11DBCCEF-29C9-45E8-0234-15B2E944EECB}"/>
              </a:ext>
            </a:extLst>
          </p:cNvPr>
          <p:cNvSpPr/>
          <p:nvPr/>
        </p:nvSpPr>
        <p:spPr>
          <a:xfrm>
            <a:off x="359982" y="3524107"/>
            <a:ext cx="980178" cy="997855"/>
          </a:xfrm>
          <a:prstGeom prst="flowChartConnector">
            <a:avLst/>
          </a:prstGeom>
          <a:solidFill>
            <a:schemeClr val="accent3"/>
          </a:solidFill>
        </p:spPr>
        <p:style>
          <a:lnRef idx="2">
            <a:schemeClr val="dk1">
              <a:shade val="15000"/>
            </a:schemeClr>
          </a:lnRef>
          <a:fillRef idx="1">
            <a:schemeClr val="dk1"/>
          </a:fillRef>
          <a:effectRef idx="0">
            <a:schemeClr val="dk1"/>
          </a:effectRef>
          <a:fontRef idx="minor">
            <a:schemeClr val="lt1"/>
          </a:fontRef>
        </p:style>
        <p:txBody>
          <a:bodyPr rtlCol="0" anchor="ctr"/>
          <a:lstStyle/>
          <a:p>
            <a:pPr algn="ctr"/>
            <a:r>
              <a:rPr lang="de-DE" sz="1200" dirty="0">
                <a:solidFill>
                  <a:schemeClr val="tx2"/>
                </a:solidFill>
              </a:rPr>
              <a:t>Econ-</a:t>
            </a:r>
            <a:r>
              <a:rPr lang="de-DE" sz="1200" dirty="0" err="1">
                <a:solidFill>
                  <a:schemeClr val="tx2"/>
                </a:solidFill>
              </a:rPr>
              <a:t>omic</a:t>
            </a:r>
            <a:r>
              <a:rPr lang="de-DE" sz="1200" dirty="0">
                <a:solidFill>
                  <a:schemeClr val="tx2"/>
                </a:solidFill>
              </a:rPr>
              <a:t> </a:t>
            </a:r>
            <a:r>
              <a:rPr lang="de-DE" sz="1200" dirty="0" err="1">
                <a:solidFill>
                  <a:schemeClr val="tx2"/>
                </a:solidFill>
              </a:rPr>
              <a:t>effici-ency</a:t>
            </a:r>
            <a:endParaRPr lang="en-US" sz="1200" dirty="0">
              <a:solidFill>
                <a:schemeClr val="tx2"/>
              </a:solidFill>
            </a:endParaRPr>
          </a:p>
        </p:txBody>
      </p:sp>
      <p:sp>
        <p:nvSpPr>
          <p:cNvPr id="16" name="Flussdiagramm: Verbinder 15">
            <a:extLst>
              <a:ext uri="{FF2B5EF4-FFF2-40B4-BE49-F238E27FC236}">
                <a16:creationId xmlns:a16="http://schemas.microsoft.com/office/drawing/2014/main" id="{A6F46C7D-B5A1-82A5-1277-941E090153C0}"/>
              </a:ext>
            </a:extLst>
          </p:cNvPr>
          <p:cNvSpPr/>
          <p:nvPr/>
        </p:nvSpPr>
        <p:spPr>
          <a:xfrm>
            <a:off x="472985" y="2327788"/>
            <a:ext cx="980178" cy="998572"/>
          </a:xfrm>
          <a:prstGeom prst="flowChartConnector">
            <a:avLst/>
          </a:prstGeom>
          <a:solidFill>
            <a:schemeClr val="accent3"/>
          </a:solidFill>
        </p:spPr>
        <p:style>
          <a:lnRef idx="2">
            <a:schemeClr val="dk1">
              <a:shade val="15000"/>
            </a:schemeClr>
          </a:lnRef>
          <a:fillRef idx="1">
            <a:schemeClr val="dk1"/>
          </a:fillRef>
          <a:effectRef idx="0">
            <a:schemeClr val="dk1"/>
          </a:effectRef>
          <a:fontRef idx="minor">
            <a:schemeClr val="lt1"/>
          </a:fontRef>
        </p:style>
        <p:txBody>
          <a:bodyPr rtlCol="0" anchor="ctr"/>
          <a:lstStyle/>
          <a:p>
            <a:pPr algn="ctr"/>
            <a:r>
              <a:rPr lang="de-DE" sz="1200" dirty="0">
                <a:solidFill>
                  <a:schemeClr val="tx2"/>
                </a:solidFill>
              </a:rPr>
              <a:t>Prosperity</a:t>
            </a:r>
            <a:endParaRPr lang="en-US" sz="1200" dirty="0">
              <a:solidFill>
                <a:schemeClr val="tx2"/>
              </a:solidFill>
            </a:endParaRPr>
          </a:p>
        </p:txBody>
      </p:sp>
      <p:sp>
        <p:nvSpPr>
          <p:cNvPr id="17" name="Flussdiagramm: Verbinder 16">
            <a:extLst>
              <a:ext uri="{FF2B5EF4-FFF2-40B4-BE49-F238E27FC236}">
                <a16:creationId xmlns:a16="http://schemas.microsoft.com/office/drawing/2014/main" id="{094009EB-0521-E6C5-B81F-C255ECAF5D41}"/>
              </a:ext>
            </a:extLst>
          </p:cNvPr>
          <p:cNvSpPr/>
          <p:nvPr/>
        </p:nvSpPr>
        <p:spPr>
          <a:xfrm>
            <a:off x="2295167" y="4377114"/>
            <a:ext cx="1063390" cy="997855"/>
          </a:xfrm>
          <a:prstGeom prst="flowChartConnector">
            <a:avLst/>
          </a:prstGeom>
          <a:solidFill>
            <a:schemeClr val="accent3"/>
          </a:solidFill>
        </p:spPr>
        <p:style>
          <a:lnRef idx="2">
            <a:schemeClr val="dk1">
              <a:shade val="15000"/>
            </a:schemeClr>
          </a:lnRef>
          <a:fillRef idx="1">
            <a:schemeClr val="dk1"/>
          </a:fillRef>
          <a:effectRef idx="0">
            <a:schemeClr val="dk1"/>
          </a:effectRef>
          <a:fontRef idx="minor">
            <a:schemeClr val="lt1"/>
          </a:fontRef>
        </p:style>
        <p:txBody>
          <a:bodyPr rtlCol="0" anchor="ctr"/>
          <a:lstStyle/>
          <a:p>
            <a:pPr algn="ctr"/>
            <a:r>
              <a:rPr lang="de-DE" sz="1200" dirty="0" err="1">
                <a:solidFill>
                  <a:schemeClr val="tx2"/>
                </a:solidFill>
              </a:rPr>
              <a:t>safety</a:t>
            </a:r>
            <a:endParaRPr lang="en-US" sz="1200" dirty="0">
              <a:solidFill>
                <a:schemeClr val="tx2"/>
              </a:solidFill>
            </a:endParaRPr>
          </a:p>
        </p:txBody>
      </p:sp>
      <p:sp>
        <p:nvSpPr>
          <p:cNvPr id="18" name="Flussdiagramm: Verbinder 17">
            <a:extLst>
              <a:ext uri="{FF2B5EF4-FFF2-40B4-BE49-F238E27FC236}">
                <a16:creationId xmlns:a16="http://schemas.microsoft.com/office/drawing/2014/main" id="{8073C3BB-0EAD-8421-9F04-D91786AD65C0}"/>
              </a:ext>
            </a:extLst>
          </p:cNvPr>
          <p:cNvSpPr/>
          <p:nvPr/>
        </p:nvSpPr>
        <p:spPr>
          <a:xfrm>
            <a:off x="1340160" y="1505036"/>
            <a:ext cx="1832534" cy="1020579"/>
          </a:xfrm>
          <a:prstGeom prst="flowChartConnector">
            <a:avLst/>
          </a:prstGeom>
          <a:solidFill>
            <a:schemeClr val="accent3"/>
          </a:solidFill>
        </p:spPr>
        <p:style>
          <a:lnRef idx="2">
            <a:schemeClr val="dk1">
              <a:shade val="15000"/>
            </a:schemeClr>
          </a:lnRef>
          <a:fillRef idx="1">
            <a:schemeClr val="dk1"/>
          </a:fillRef>
          <a:effectRef idx="0">
            <a:schemeClr val="dk1"/>
          </a:effectRef>
          <a:fontRef idx="minor">
            <a:schemeClr val="lt1"/>
          </a:fontRef>
        </p:style>
        <p:txBody>
          <a:bodyPr rtlCol="0" anchor="ctr"/>
          <a:lstStyle/>
          <a:p>
            <a:pPr algn="ctr"/>
            <a:r>
              <a:rPr lang="de-DE" sz="1200" dirty="0">
                <a:solidFill>
                  <a:schemeClr val="tx2"/>
                </a:solidFill>
              </a:rPr>
              <a:t>Personal </a:t>
            </a:r>
            <a:r>
              <a:rPr lang="de-DE" sz="1200" dirty="0" err="1">
                <a:solidFill>
                  <a:schemeClr val="tx2"/>
                </a:solidFill>
              </a:rPr>
              <a:t>development</a:t>
            </a:r>
            <a:r>
              <a:rPr lang="de-DE" sz="1200" dirty="0">
                <a:solidFill>
                  <a:schemeClr val="tx2"/>
                </a:solidFill>
              </a:rPr>
              <a:t> / social </a:t>
            </a:r>
            <a:r>
              <a:rPr lang="de-DE" sz="1200" dirty="0" err="1">
                <a:solidFill>
                  <a:schemeClr val="tx2"/>
                </a:solidFill>
              </a:rPr>
              <a:t>quality</a:t>
            </a:r>
            <a:endParaRPr lang="en-US" sz="1200" dirty="0">
              <a:solidFill>
                <a:schemeClr val="tx2"/>
              </a:solidFill>
            </a:endParaRPr>
          </a:p>
        </p:txBody>
      </p:sp>
      <p:sp>
        <p:nvSpPr>
          <p:cNvPr id="19" name="PlaceHolder 1">
            <a:extLst>
              <a:ext uri="{FF2B5EF4-FFF2-40B4-BE49-F238E27FC236}">
                <a16:creationId xmlns:a16="http://schemas.microsoft.com/office/drawing/2014/main" id="{6EAD6E53-3EB7-2D86-84D0-0D609D3C8B03}"/>
              </a:ext>
            </a:extLst>
          </p:cNvPr>
          <p:cNvSpPr txBox="1">
            <a:spLocks/>
          </p:cNvSpPr>
          <p:nvPr/>
        </p:nvSpPr>
        <p:spPr>
          <a:xfrm>
            <a:off x="359982" y="146070"/>
            <a:ext cx="9873194" cy="791640"/>
          </a:xfrm>
          <a:prstGeom prst="rect">
            <a:avLst/>
          </a:prstGeom>
          <a:noFill/>
          <a:ln w="0">
            <a:noFill/>
          </a:ln>
        </p:spPr>
        <p:txBody>
          <a:bodyPr lIns="91440" tIns="45720" rIns="91440" bIns="4572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dirty="0">
                <a:solidFill>
                  <a:prstClr val="black"/>
                </a:solidFill>
                <a:latin typeface="Calibri" panose="020F0502020204030204"/>
              </a:rPr>
              <a:t>4. What are values</a:t>
            </a:r>
            <a:endParaRPr lang="en-US" sz="2800" b="1" cap="all" spc="69" dirty="0">
              <a:solidFill>
                <a:schemeClr val="accent1">
                  <a:lumMod val="75000"/>
                </a:schemeClr>
              </a:solidFill>
              <a:latin typeface="+mn-lt"/>
            </a:endParaRPr>
          </a:p>
        </p:txBody>
      </p:sp>
      <p:sp>
        <p:nvSpPr>
          <p:cNvPr id="21" name="Textfeld 20">
            <a:extLst>
              <a:ext uri="{FF2B5EF4-FFF2-40B4-BE49-F238E27FC236}">
                <a16:creationId xmlns:a16="http://schemas.microsoft.com/office/drawing/2014/main" id="{2327510C-90A8-6B7F-8516-3C5D3B92EDF9}"/>
              </a:ext>
            </a:extLst>
          </p:cNvPr>
          <p:cNvSpPr txBox="1"/>
          <p:nvPr/>
        </p:nvSpPr>
        <p:spPr>
          <a:xfrm>
            <a:off x="219819" y="6009660"/>
            <a:ext cx="11752361" cy="723275"/>
          </a:xfrm>
          <a:prstGeom prst="rect">
            <a:avLst/>
          </a:prstGeom>
          <a:solidFill>
            <a:schemeClr val="bg1"/>
          </a:solidFill>
        </p:spPr>
        <p:txBody>
          <a:bodyPr wrap="square" rtlCol="0">
            <a:spAutoFit/>
          </a:bodyPr>
          <a:lstStyle/>
          <a:p>
            <a:pPr>
              <a:spcBef>
                <a:spcPts val="300"/>
              </a:spcBef>
            </a:pPr>
            <a:r>
              <a:rPr lang="de-DE" sz="1200" dirty="0">
                <a:solidFill>
                  <a:schemeClr val="tx2"/>
                </a:solidFill>
              </a:rPr>
              <a:t>Hubig, C. (1993). </a:t>
            </a:r>
            <a:r>
              <a:rPr lang="de-DE" sz="1200" i="1" dirty="0">
                <a:solidFill>
                  <a:schemeClr val="tx2"/>
                </a:solidFill>
              </a:rPr>
              <a:t>Technik- und Wissenschaftsethik. Ein Leitfaden.</a:t>
            </a:r>
            <a:r>
              <a:rPr lang="de-DE" sz="1200" dirty="0">
                <a:solidFill>
                  <a:schemeClr val="tx2"/>
                </a:solidFill>
              </a:rPr>
              <a:t> Berlin et al.: Springer, 142.</a:t>
            </a:r>
          </a:p>
          <a:p>
            <a:pPr>
              <a:spcBef>
                <a:spcPts val="300"/>
              </a:spcBef>
            </a:pPr>
            <a:r>
              <a:rPr lang="en-US" sz="1200" dirty="0">
                <a:solidFill>
                  <a:schemeClr val="tx2"/>
                </a:solidFill>
              </a:rPr>
              <a:t>Friedman, B., and Hendry, D.G. (2019). Value Sensitive Design: Shaping Technology with Moral Imagination. Cambridge: MIT.</a:t>
            </a:r>
            <a:endParaRPr lang="de-DE" sz="1200" dirty="0">
              <a:solidFill>
                <a:schemeClr val="tx2"/>
              </a:solidFill>
            </a:endParaRPr>
          </a:p>
          <a:p>
            <a:pPr>
              <a:spcBef>
                <a:spcPts val="300"/>
              </a:spcBef>
            </a:pPr>
            <a:r>
              <a:rPr lang="de-DE" sz="1200" dirty="0">
                <a:solidFill>
                  <a:schemeClr val="tx2"/>
                </a:solidFill>
              </a:rPr>
              <a:t>VDI 3780. 2000. </a:t>
            </a:r>
            <a:r>
              <a:rPr lang="de-DE" sz="1200" i="1" dirty="0">
                <a:solidFill>
                  <a:schemeClr val="tx2"/>
                </a:solidFill>
              </a:rPr>
              <a:t>Technikbewertung: Begriffe und Grundlagen = Technology </a:t>
            </a:r>
            <a:r>
              <a:rPr lang="de-DE" sz="1200" i="1" dirty="0" err="1">
                <a:solidFill>
                  <a:schemeClr val="tx2"/>
                </a:solidFill>
              </a:rPr>
              <a:t>assessment</a:t>
            </a:r>
            <a:r>
              <a:rPr lang="de-DE" sz="1200" i="1" dirty="0">
                <a:solidFill>
                  <a:schemeClr val="tx2"/>
                </a:solidFill>
              </a:rPr>
              <a:t>. </a:t>
            </a:r>
            <a:r>
              <a:rPr lang="de-DE" sz="1200" dirty="0">
                <a:solidFill>
                  <a:schemeClr val="tx2"/>
                </a:solidFill>
              </a:rPr>
              <a:t>Düsseldorf: VDI.</a:t>
            </a:r>
          </a:p>
        </p:txBody>
      </p:sp>
      <p:pic>
        <p:nvPicPr>
          <p:cNvPr id="9" name="Grafik 8">
            <a:extLst>
              <a:ext uri="{FF2B5EF4-FFF2-40B4-BE49-F238E27FC236}">
                <a16:creationId xmlns:a16="http://schemas.microsoft.com/office/drawing/2014/main" id="{6F057BF1-8586-1043-3593-46F597FB78FA}"/>
              </a:ext>
            </a:extLst>
          </p:cNvPr>
          <p:cNvPicPr>
            <a:picLocks noChangeAspect="1"/>
          </p:cNvPicPr>
          <p:nvPr/>
        </p:nvPicPr>
        <p:blipFill>
          <a:blip r:embed="rId4"/>
          <a:stretch>
            <a:fillRect/>
          </a:stretch>
        </p:blipFill>
        <p:spPr>
          <a:xfrm>
            <a:off x="4562684" y="1060912"/>
            <a:ext cx="997494" cy="949349"/>
          </a:xfrm>
          <a:prstGeom prst="rect">
            <a:avLst/>
          </a:prstGeom>
        </p:spPr>
      </p:pic>
      <p:pic>
        <p:nvPicPr>
          <p:cNvPr id="10" name="Grafik 9">
            <a:extLst>
              <a:ext uri="{FF2B5EF4-FFF2-40B4-BE49-F238E27FC236}">
                <a16:creationId xmlns:a16="http://schemas.microsoft.com/office/drawing/2014/main" id="{61BA316E-9429-F67D-54C9-BC29579E5C65}"/>
              </a:ext>
            </a:extLst>
          </p:cNvPr>
          <p:cNvPicPr>
            <a:picLocks noChangeAspect="1"/>
          </p:cNvPicPr>
          <p:nvPr/>
        </p:nvPicPr>
        <p:blipFill>
          <a:blip r:embed="rId4"/>
          <a:stretch>
            <a:fillRect/>
          </a:stretch>
        </p:blipFill>
        <p:spPr>
          <a:xfrm>
            <a:off x="6893211" y="1054888"/>
            <a:ext cx="997494" cy="949349"/>
          </a:xfrm>
          <a:prstGeom prst="rect">
            <a:avLst/>
          </a:prstGeom>
        </p:spPr>
      </p:pic>
      <p:pic>
        <p:nvPicPr>
          <p:cNvPr id="11" name="Grafik 10">
            <a:extLst>
              <a:ext uri="{FF2B5EF4-FFF2-40B4-BE49-F238E27FC236}">
                <a16:creationId xmlns:a16="http://schemas.microsoft.com/office/drawing/2014/main" id="{276111E9-6861-CD43-4CEE-FFC1D18E83DC}"/>
              </a:ext>
            </a:extLst>
          </p:cNvPr>
          <p:cNvPicPr>
            <a:picLocks noChangeAspect="1"/>
          </p:cNvPicPr>
          <p:nvPr/>
        </p:nvPicPr>
        <p:blipFill>
          <a:blip r:embed="rId4"/>
          <a:stretch>
            <a:fillRect/>
          </a:stretch>
        </p:blipFill>
        <p:spPr>
          <a:xfrm>
            <a:off x="9155249" y="1029999"/>
            <a:ext cx="997494" cy="949349"/>
          </a:xfrm>
          <a:prstGeom prst="rect">
            <a:avLst/>
          </a:prstGeom>
        </p:spPr>
      </p:pic>
      <p:cxnSp>
        <p:nvCxnSpPr>
          <p:cNvPr id="25" name="Gerade Verbindung mit Pfeil 24">
            <a:extLst>
              <a:ext uri="{FF2B5EF4-FFF2-40B4-BE49-F238E27FC236}">
                <a16:creationId xmlns:a16="http://schemas.microsoft.com/office/drawing/2014/main" id="{CCC97A49-6169-212F-5199-5F905005B369}"/>
              </a:ext>
            </a:extLst>
          </p:cNvPr>
          <p:cNvCxnSpPr>
            <a:cxnSpLocks/>
          </p:cNvCxnSpPr>
          <p:nvPr/>
        </p:nvCxnSpPr>
        <p:spPr>
          <a:xfrm flipV="1">
            <a:off x="5924850" y="1836090"/>
            <a:ext cx="653316" cy="1441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8" name="Gerade Verbindung mit Pfeil 27">
            <a:extLst>
              <a:ext uri="{FF2B5EF4-FFF2-40B4-BE49-F238E27FC236}">
                <a16:creationId xmlns:a16="http://schemas.microsoft.com/office/drawing/2014/main" id="{C195C13B-710B-FE1C-036B-DE2192134796}"/>
              </a:ext>
            </a:extLst>
          </p:cNvPr>
          <p:cNvCxnSpPr>
            <a:cxnSpLocks/>
          </p:cNvCxnSpPr>
          <p:nvPr/>
        </p:nvCxnSpPr>
        <p:spPr>
          <a:xfrm flipV="1">
            <a:off x="8205750" y="1809130"/>
            <a:ext cx="653316" cy="1441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6" name="Titel 6">
            <a:extLst>
              <a:ext uri="{FF2B5EF4-FFF2-40B4-BE49-F238E27FC236}">
                <a16:creationId xmlns:a16="http://schemas.microsoft.com/office/drawing/2014/main" id="{B0C0B585-CEE4-D83A-45F4-E9FF891B3844}"/>
              </a:ext>
            </a:extLst>
          </p:cNvPr>
          <p:cNvSpPr>
            <a:spLocks noGrp="1"/>
          </p:cNvSpPr>
          <p:nvPr>
            <p:ph type="title"/>
          </p:nvPr>
        </p:nvSpPr>
        <p:spPr>
          <a:xfrm>
            <a:off x="395197" y="784471"/>
            <a:ext cx="3229435" cy="985181"/>
          </a:xfrm>
        </p:spPr>
        <p:txBody>
          <a:bodyPr/>
          <a:lstStyle/>
          <a:p>
            <a:pPr>
              <a:lnSpc>
                <a:spcPct val="100000"/>
              </a:lnSpc>
            </a:pPr>
            <a:r>
              <a:rPr lang="pt-BR" sz="2000" b="1" i="1" dirty="0">
                <a:latin typeface="+mn-lt"/>
              </a:rPr>
              <a:t>a) Values in technology</a:t>
            </a:r>
            <a:br>
              <a:rPr lang="pt-BR" sz="2000" dirty="0"/>
            </a:br>
            <a:br>
              <a:rPr lang="de-DE" dirty="0"/>
            </a:br>
            <a:endParaRPr lang="de-DE" dirty="0"/>
          </a:p>
        </p:txBody>
      </p:sp>
    </p:spTree>
    <p:extLst>
      <p:ext uri="{BB962C8B-B14F-4D97-AF65-F5344CB8AC3E}">
        <p14:creationId xmlns:p14="http://schemas.microsoft.com/office/powerpoint/2010/main" val="32289000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8">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8">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8">
                                            <p:txEl>
                                              <p:pRg st="7" end="7"/>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8">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06ECCD-D130-1E63-E20F-74B4AF92ED17}"/>
            </a:ext>
          </a:extLst>
        </p:cNvPr>
        <p:cNvGrpSpPr/>
        <p:nvPr/>
      </p:nvGrpSpPr>
      <p:grpSpPr>
        <a:xfrm>
          <a:off x="0" y="0"/>
          <a:ext cx="0" cy="0"/>
          <a:chOff x="0" y="0"/>
          <a:chExt cx="0" cy="0"/>
        </a:xfrm>
      </p:grpSpPr>
      <p:sp>
        <p:nvSpPr>
          <p:cNvPr id="7" name="Titel 6">
            <a:extLst>
              <a:ext uri="{FF2B5EF4-FFF2-40B4-BE49-F238E27FC236}">
                <a16:creationId xmlns:a16="http://schemas.microsoft.com/office/drawing/2014/main" id="{8324D680-89A7-7EA5-97B7-6BD0C0E09C2D}"/>
              </a:ext>
            </a:extLst>
          </p:cNvPr>
          <p:cNvSpPr>
            <a:spLocks noGrp="1"/>
          </p:cNvSpPr>
          <p:nvPr>
            <p:ph type="title"/>
          </p:nvPr>
        </p:nvSpPr>
        <p:spPr>
          <a:xfrm>
            <a:off x="125306" y="901665"/>
            <a:ext cx="3229435" cy="985181"/>
          </a:xfrm>
        </p:spPr>
        <p:txBody>
          <a:bodyPr/>
          <a:lstStyle/>
          <a:p>
            <a:pPr>
              <a:lnSpc>
                <a:spcPct val="100000"/>
              </a:lnSpc>
            </a:pPr>
            <a:r>
              <a:rPr lang="pt-BR" sz="2000" b="1" i="1" dirty="0">
                <a:latin typeface="+mn-lt"/>
              </a:rPr>
              <a:t>b) Diverse values of nature for sustainability</a:t>
            </a:r>
            <a:br>
              <a:rPr lang="pt-BR" sz="2000" dirty="0"/>
            </a:br>
            <a:br>
              <a:rPr lang="de-DE" dirty="0"/>
            </a:br>
            <a:endParaRPr lang="de-DE" dirty="0"/>
          </a:p>
        </p:txBody>
      </p:sp>
      <p:sp>
        <p:nvSpPr>
          <p:cNvPr id="6" name="Foliennummernplatzhalter 5">
            <a:extLst>
              <a:ext uri="{FF2B5EF4-FFF2-40B4-BE49-F238E27FC236}">
                <a16:creationId xmlns:a16="http://schemas.microsoft.com/office/drawing/2014/main" id="{9D7F636E-12E0-7287-F52C-66DCE280D8D0}"/>
              </a:ext>
            </a:extLst>
          </p:cNvPr>
          <p:cNvSpPr>
            <a:spLocks noGrp="1"/>
          </p:cNvSpPr>
          <p:nvPr>
            <p:ph type="sldNum" sz="quarter" idx="16"/>
          </p:nvPr>
        </p:nvSpPr>
        <p:spPr/>
        <p:txBody>
          <a:bodyPr/>
          <a:lstStyle/>
          <a:p>
            <a:fld id="{C2571F0E-BA57-4409-A3A5-945CC828A36E}" type="slidenum">
              <a:rPr lang="de-DE" smtClean="0"/>
              <a:pPr/>
              <a:t>10</a:t>
            </a:fld>
            <a:endParaRPr lang="de-DE" dirty="0"/>
          </a:p>
        </p:txBody>
      </p:sp>
      <p:sp>
        <p:nvSpPr>
          <p:cNvPr id="2" name="Rechteck 1">
            <a:extLst>
              <a:ext uri="{FF2B5EF4-FFF2-40B4-BE49-F238E27FC236}">
                <a16:creationId xmlns:a16="http://schemas.microsoft.com/office/drawing/2014/main" id="{B0DC9370-3AA3-5620-BDD0-EE6CD0735900}"/>
              </a:ext>
            </a:extLst>
          </p:cNvPr>
          <p:cNvSpPr/>
          <p:nvPr/>
        </p:nvSpPr>
        <p:spPr>
          <a:xfrm>
            <a:off x="3309844" y="677752"/>
            <a:ext cx="914400" cy="35992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hteck 10">
            <a:extLst>
              <a:ext uri="{FF2B5EF4-FFF2-40B4-BE49-F238E27FC236}">
                <a16:creationId xmlns:a16="http://schemas.microsoft.com/office/drawing/2014/main" id="{0BBD4560-C434-7888-E165-99D6EA502116}"/>
              </a:ext>
            </a:extLst>
          </p:cNvPr>
          <p:cNvSpPr/>
          <p:nvPr/>
        </p:nvSpPr>
        <p:spPr>
          <a:xfrm>
            <a:off x="5532385" y="4523352"/>
            <a:ext cx="3004530" cy="2256503"/>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2" name="Rechteck 11">
            <a:extLst>
              <a:ext uri="{FF2B5EF4-FFF2-40B4-BE49-F238E27FC236}">
                <a16:creationId xmlns:a16="http://schemas.microsoft.com/office/drawing/2014/main" id="{22BC9446-138F-83E8-37F2-2E35CE55A587}"/>
              </a:ext>
            </a:extLst>
          </p:cNvPr>
          <p:cNvSpPr/>
          <p:nvPr/>
        </p:nvSpPr>
        <p:spPr>
          <a:xfrm>
            <a:off x="5532385" y="3729055"/>
            <a:ext cx="6534309" cy="707922"/>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3" name="Rechteck 12">
            <a:extLst>
              <a:ext uri="{FF2B5EF4-FFF2-40B4-BE49-F238E27FC236}">
                <a16:creationId xmlns:a16="http://schemas.microsoft.com/office/drawing/2014/main" id="{B0DC9370-3AA3-5620-BDD0-EE6CD0735900}"/>
              </a:ext>
            </a:extLst>
          </p:cNvPr>
          <p:cNvSpPr/>
          <p:nvPr/>
        </p:nvSpPr>
        <p:spPr>
          <a:xfrm>
            <a:off x="3309844" y="857713"/>
            <a:ext cx="914400" cy="35992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hteck 14">
            <a:extLst>
              <a:ext uri="{FF2B5EF4-FFF2-40B4-BE49-F238E27FC236}">
                <a16:creationId xmlns:a16="http://schemas.microsoft.com/office/drawing/2014/main" id="{B0DC9370-3AA3-5620-BDD0-EE6CD0735900}"/>
              </a:ext>
            </a:extLst>
          </p:cNvPr>
          <p:cNvSpPr/>
          <p:nvPr/>
        </p:nvSpPr>
        <p:spPr>
          <a:xfrm>
            <a:off x="10568879" y="497790"/>
            <a:ext cx="1168851" cy="71984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PlaceHolder 1">
            <a:extLst>
              <a:ext uri="{FF2B5EF4-FFF2-40B4-BE49-F238E27FC236}">
                <a16:creationId xmlns:a16="http://schemas.microsoft.com/office/drawing/2014/main" id="{6EAD6E53-3EB7-2D86-84D0-0D609D3C8B03}"/>
              </a:ext>
            </a:extLst>
          </p:cNvPr>
          <p:cNvSpPr txBox="1">
            <a:spLocks/>
          </p:cNvSpPr>
          <p:nvPr/>
        </p:nvSpPr>
        <p:spPr>
          <a:xfrm>
            <a:off x="95972" y="110025"/>
            <a:ext cx="5144768" cy="791640"/>
          </a:xfrm>
          <a:prstGeom prst="rect">
            <a:avLst/>
          </a:prstGeom>
          <a:noFill/>
          <a:ln w="0">
            <a:noFill/>
          </a:ln>
        </p:spPr>
        <p:txBody>
          <a:bodyPr lIns="91440" tIns="45720" rIns="91440" bIns="4572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dirty="0">
                <a:solidFill>
                  <a:prstClr val="black"/>
                </a:solidFill>
                <a:latin typeface="Calibri" panose="020F0502020204030204"/>
              </a:rPr>
              <a:t>4. What are values?</a:t>
            </a:r>
            <a:endParaRPr lang="en-US" sz="2800" b="1" cap="all" spc="69" dirty="0">
              <a:solidFill>
                <a:schemeClr val="accent1">
                  <a:lumMod val="75000"/>
                </a:schemeClr>
              </a:solidFill>
              <a:latin typeface="+mn-lt"/>
            </a:endParaRPr>
          </a:p>
        </p:txBody>
      </p:sp>
      <p:sp>
        <p:nvSpPr>
          <p:cNvPr id="17" name="Textfeld 16">
            <a:extLst>
              <a:ext uri="{FF2B5EF4-FFF2-40B4-BE49-F238E27FC236}">
                <a16:creationId xmlns:a16="http://schemas.microsoft.com/office/drawing/2014/main" id="{928DACB2-FC3A-FDFE-273A-664F03A11F36}"/>
              </a:ext>
            </a:extLst>
          </p:cNvPr>
          <p:cNvSpPr txBox="1"/>
          <p:nvPr/>
        </p:nvSpPr>
        <p:spPr>
          <a:xfrm>
            <a:off x="125306" y="2460695"/>
            <a:ext cx="4692596" cy="3293209"/>
          </a:xfrm>
          <a:prstGeom prst="rect">
            <a:avLst/>
          </a:prstGeom>
          <a:noFill/>
        </p:spPr>
        <p:txBody>
          <a:bodyPr wrap="square" rtlCol="0">
            <a:spAutoFit/>
          </a:bodyPr>
          <a:lstStyle/>
          <a:p>
            <a:pPr marL="285750" indent="-285750">
              <a:buFont typeface="Arial" panose="020B0604020202020204" pitchFamily="34" charset="0"/>
              <a:buChar char="•"/>
            </a:pPr>
            <a:r>
              <a:rPr lang="en-US" sz="1600" dirty="0"/>
              <a:t>On the one hand, technical devices rely on nature-ethical values in form of procurement chains, ecosystem services, etc.</a:t>
            </a:r>
          </a:p>
          <a:p>
            <a:pPr marL="285750" indent="-285750">
              <a:buFont typeface="Arial" panose="020B0604020202020204" pitchFamily="34" charset="0"/>
              <a:buChar char="•"/>
            </a:pPr>
            <a:r>
              <a:rPr lang="en-US" sz="1600" dirty="0"/>
              <a:t>On the other hand, they should take into account their </a:t>
            </a:r>
            <a:r>
              <a:rPr lang="en-US" sz="1600" b="1" dirty="0"/>
              <a:t>influence on images, understandings, and prejudices regarding what nature and the natural are</a:t>
            </a:r>
            <a:r>
              <a:rPr lang="en-US" sz="1600" dirty="0"/>
              <a:t>.</a:t>
            </a:r>
          </a:p>
          <a:p>
            <a:pPr marL="285750" indent="-285750">
              <a:buFont typeface="Arial" panose="020B0604020202020204" pitchFamily="34" charset="0"/>
              <a:buChar char="•"/>
            </a:pPr>
            <a:r>
              <a:rPr lang="en-US" sz="1600" dirty="0"/>
              <a:t>They have explicitly or implicitly influence on nature-ethical values that are dependent on or </a:t>
            </a:r>
            <a:r>
              <a:rPr lang="en-US" sz="1600" b="1" dirty="0"/>
              <a:t>relational to culturally differing worldviews and knowledge systems</a:t>
            </a:r>
            <a:r>
              <a:rPr lang="en-US" sz="1600" dirty="0"/>
              <a:t>.</a:t>
            </a:r>
          </a:p>
        </p:txBody>
      </p:sp>
      <p:sp>
        <p:nvSpPr>
          <p:cNvPr id="14" name="Textfeld 13">
            <a:extLst>
              <a:ext uri="{FF2B5EF4-FFF2-40B4-BE49-F238E27FC236}">
                <a16:creationId xmlns:a16="http://schemas.microsoft.com/office/drawing/2014/main" id="{B8F11A1F-D25E-D436-A327-4938D221EAE9}"/>
              </a:ext>
            </a:extLst>
          </p:cNvPr>
          <p:cNvSpPr txBox="1"/>
          <p:nvPr/>
        </p:nvSpPr>
        <p:spPr>
          <a:xfrm>
            <a:off x="248729" y="5968344"/>
            <a:ext cx="4464953" cy="646331"/>
          </a:xfrm>
          <a:prstGeom prst="rect">
            <a:avLst/>
          </a:prstGeom>
          <a:solidFill>
            <a:schemeClr val="bg1"/>
          </a:solidFill>
        </p:spPr>
        <p:txBody>
          <a:bodyPr wrap="square" rtlCol="0">
            <a:spAutoFit/>
          </a:bodyPr>
          <a:lstStyle/>
          <a:p>
            <a:r>
              <a:rPr lang="de-DE" sz="1200" dirty="0">
                <a:solidFill>
                  <a:schemeClr val="tx2"/>
                </a:solidFill>
              </a:rPr>
              <a:t>Pascual, U., </a:t>
            </a:r>
            <a:r>
              <a:rPr lang="de-DE" sz="1200" dirty="0" err="1">
                <a:solidFill>
                  <a:schemeClr val="tx2"/>
                </a:solidFill>
              </a:rPr>
              <a:t>Balvanera</a:t>
            </a:r>
            <a:r>
              <a:rPr lang="de-DE" sz="1200" dirty="0">
                <a:solidFill>
                  <a:schemeClr val="tx2"/>
                </a:solidFill>
              </a:rPr>
              <a:t>, P., Anderson, C.B. et al. (2023). Diverse </a:t>
            </a:r>
            <a:r>
              <a:rPr lang="de-DE" sz="1200" dirty="0" err="1">
                <a:solidFill>
                  <a:schemeClr val="tx2"/>
                </a:solidFill>
              </a:rPr>
              <a:t>values</a:t>
            </a:r>
            <a:r>
              <a:rPr lang="de-DE" sz="1200" dirty="0">
                <a:solidFill>
                  <a:schemeClr val="tx2"/>
                </a:solidFill>
              </a:rPr>
              <a:t> </a:t>
            </a:r>
            <a:r>
              <a:rPr lang="de-DE" sz="1200" dirty="0" err="1">
                <a:solidFill>
                  <a:schemeClr val="tx2"/>
                </a:solidFill>
              </a:rPr>
              <a:t>of</a:t>
            </a:r>
            <a:r>
              <a:rPr lang="de-DE" sz="1200" dirty="0">
                <a:solidFill>
                  <a:schemeClr val="tx2"/>
                </a:solidFill>
              </a:rPr>
              <a:t> </a:t>
            </a:r>
            <a:r>
              <a:rPr lang="de-DE" sz="1200" dirty="0" err="1">
                <a:solidFill>
                  <a:schemeClr val="tx2"/>
                </a:solidFill>
              </a:rPr>
              <a:t>nature</a:t>
            </a:r>
            <a:r>
              <a:rPr lang="de-DE" sz="1200" dirty="0">
                <a:solidFill>
                  <a:schemeClr val="tx2"/>
                </a:solidFill>
              </a:rPr>
              <a:t> </a:t>
            </a:r>
            <a:r>
              <a:rPr lang="de-DE" sz="1200" dirty="0" err="1">
                <a:solidFill>
                  <a:schemeClr val="tx2"/>
                </a:solidFill>
              </a:rPr>
              <a:t>for</a:t>
            </a:r>
            <a:r>
              <a:rPr lang="de-DE" sz="1200" dirty="0">
                <a:solidFill>
                  <a:schemeClr val="tx2"/>
                </a:solidFill>
              </a:rPr>
              <a:t> </a:t>
            </a:r>
            <a:r>
              <a:rPr lang="de-DE" sz="1200" dirty="0" err="1">
                <a:solidFill>
                  <a:schemeClr val="tx2"/>
                </a:solidFill>
              </a:rPr>
              <a:t>sustainability</a:t>
            </a:r>
            <a:r>
              <a:rPr lang="de-DE" sz="1200" dirty="0">
                <a:solidFill>
                  <a:schemeClr val="tx2"/>
                </a:solidFill>
              </a:rPr>
              <a:t>. In: </a:t>
            </a:r>
            <a:r>
              <a:rPr lang="de-DE" sz="1200" i="1" dirty="0">
                <a:solidFill>
                  <a:schemeClr val="tx2"/>
                </a:solidFill>
              </a:rPr>
              <a:t>Nature </a:t>
            </a:r>
            <a:r>
              <a:rPr lang="de-DE" sz="1200" dirty="0">
                <a:solidFill>
                  <a:schemeClr val="tx2"/>
                </a:solidFill>
              </a:rPr>
              <a:t>620, 813–823. https://doi.org/10.1038/s41586-023-06406-9</a:t>
            </a:r>
            <a:endParaRPr lang="en-US" sz="1200" dirty="0">
              <a:solidFill>
                <a:schemeClr val="tx2"/>
              </a:solidFill>
            </a:endParaRPr>
          </a:p>
        </p:txBody>
      </p:sp>
      <p:pic>
        <p:nvPicPr>
          <p:cNvPr id="9" name="Grafik 8">
            <a:extLst>
              <a:ext uri="{FF2B5EF4-FFF2-40B4-BE49-F238E27FC236}">
                <a16:creationId xmlns:a16="http://schemas.microsoft.com/office/drawing/2014/main" id="{546AABB5-A094-D996-6B78-0C488174AFDE}"/>
              </a:ext>
            </a:extLst>
          </p:cNvPr>
          <p:cNvPicPr>
            <a:picLocks noChangeAspect="1"/>
          </p:cNvPicPr>
          <p:nvPr/>
        </p:nvPicPr>
        <p:blipFill>
          <a:blip r:embed="rId3"/>
          <a:stretch>
            <a:fillRect/>
          </a:stretch>
        </p:blipFill>
        <p:spPr>
          <a:xfrm>
            <a:off x="4713682" y="60089"/>
            <a:ext cx="7478318" cy="6719766"/>
          </a:xfrm>
          <a:prstGeom prst="rect">
            <a:avLst/>
          </a:prstGeom>
        </p:spPr>
      </p:pic>
    </p:spTree>
    <p:extLst>
      <p:ext uri="{BB962C8B-B14F-4D97-AF65-F5344CB8AC3E}">
        <p14:creationId xmlns:p14="http://schemas.microsoft.com/office/powerpoint/2010/main" val="16131858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7">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B90A97-31C8-03EF-2AE6-245AE9869F7E}"/>
            </a:ext>
          </a:extLst>
        </p:cNvPr>
        <p:cNvGrpSpPr/>
        <p:nvPr/>
      </p:nvGrpSpPr>
      <p:grpSpPr>
        <a:xfrm>
          <a:off x="0" y="0"/>
          <a:ext cx="0" cy="0"/>
          <a:chOff x="0" y="0"/>
          <a:chExt cx="0" cy="0"/>
        </a:xfrm>
      </p:grpSpPr>
      <p:sp>
        <p:nvSpPr>
          <p:cNvPr id="182" name="PlaceHolder 1">
            <a:extLst>
              <a:ext uri="{FF2B5EF4-FFF2-40B4-BE49-F238E27FC236}">
                <a16:creationId xmlns:a16="http://schemas.microsoft.com/office/drawing/2014/main" id="{6EAD6E53-3EB7-2D86-84D0-0D609D3C8B03}"/>
              </a:ext>
            </a:extLst>
          </p:cNvPr>
          <p:cNvSpPr>
            <a:spLocks noGrp="1"/>
          </p:cNvSpPr>
          <p:nvPr>
            <p:ph type="title" idx="4294967295"/>
          </p:nvPr>
        </p:nvSpPr>
        <p:spPr>
          <a:xfrm>
            <a:off x="380041" y="297488"/>
            <a:ext cx="9873194" cy="791640"/>
          </a:xfrm>
          <a:prstGeom prst="rect">
            <a:avLst/>
          </a:prstGeom>
          <a:noFill/>
          <a:ln w="0">
            <a:noFill/>
          </a:ln>
        </p:spPr>
        <p:txBody>
          <a:bodyPr lIns="91440" tIns="45720" rIns="91440" bIns="45720" anchor="t">
            <a:noAutofit/>
          </a:bodyPr>
          <a:lstStyle/>
          <a:p>
            <a:pPr>
              <a:spcBef>
                <a:spcPts val="600"/>
              </a:spcBef>
            </a:pPr>
            <a:r>
              <a:rPr lang="en-US" sz="2800" dirty="0">
                <a:solidFill>
                  <a:prstClr val="black"/>
                </a:solidFill>
                <a:latin typeface="Calibri" panose="020F0502020204030204"/>
              </a:rPr>
              <a:t>5. Sustainable Artificial Intelligence as nature-oriented technology</a:t>
            </a:r>
          </a:p>
        </p:txBody>
      </p:sp>
      <p:sp>
        <p:nvSpPr>
          <p:cNvPr id="184" name="PlaceHolder 3">
            <a:extLst>
              <a:ext uri="{FF2B5EF4-FFF2-40B4-BE49-F238E27FC236}">
                <a16:creationId xmlns:a16="http://schemas.microsoft.com/office/drawing/2014/main" id="{16DC11A3-FC35-715D-B922-B03D84FDE1A2}"/>
              </a:ext>
            </a:extLst>
          </p:cNvPr>
          <p:cNvSpPr>
            <a:spLocks noGrp="1"/>
          </p:cNvSpPr>
          <p:nvPr>
            <p:ph idx="4294967295"/>
          </p:nvPr>
        </p:nvSpPr>
        <p:spPr>
          <a:xfrm>
            <a:off x="154971" y="1499035"/>
            <a:ext cx="7680929" cy="4781701"/>
          </a:xfrm>
          <a:prstGeom prst="rect">
            <a:avLst/>
          </a:prstGeom>
          <a:noFill/>
          <a:ln w="0">
            <a:noFill/>
          </a:ln>
        </p:spPr>
        <p:txBody>
          <a:bodyPr lIns="91440" tIns="45720" rIns="91440" bIns="45720" anchor="t">
            <a:noAutofit/>
          </a:bodyPr>
          <a:lstStyle/>
          <a:p>
            <a:pPr marL="514350" indent="-285750">
              <a:lnSpc>
                <a:spcPct val="100000"/>
              </a:lnSpc>
              <a:spcBef>
                <a:spcPts val="600"/>
              </a:spcBef>
            </a:pPr>
            <a:r>
              <a:rPr lang="en-US" sz="1800" spc="69" dirty="0"/>
              <a:t>From the outset, AI was conceived as a </a:t>
            </a:r>
            <a:r>
              <a:rPr lang="en-US" sz="1800" b="1" spc="69" dirty="0"/>
              <a:t>nature-oriented technology in a narrow sense</a:t>
            </a:r>
            <a:r>
              <a:rPr lang="en-US" sz="1800" spc="69" dirty="0"/>
              <a:t>, insofar as it is intended to imitate natural human intelligence (cf. Turing Test).</a:t>
            </a:r>
          </a:p>
          <a:p>
            <a:pPr marL="514350" indent="-285750">
              <a:lnSpc>
                <a:spcPct val="100000"/>
              </a:lnSpc>
              <a:spcBef>
                <a:spcPts val="600"/>
              </a:spcBef>
            </a:pPr>
            <a:r>
              <a:rPr lang="en-US" sz="1800" spc="69" dirty="0"/>
              <a:t>However, AI is not yet a </a:t>
            </a:r>
            <a:r>
              <a:rPr lang="en-US" sz="1800" b="1" spc="69" dirty="0"/>
              <a:t>nature-oriented technology in a broader sense</a:t>
            </a:r>
            <a:r>
              <a:rPr lang="en-US" sz="1800" spc="69" dirty="0"/>
              <a:t>: AI is often not sustainable, integrated into nature, and does not take nature-ethical values into account</a:t>
            </a:r>
            <a:r>
              <a:rPr lang="en-US" sz="1800" dirty="0"/>
              <a:t>, some of which are culturally or group-specific</a:t>
            </a:r>
            <a:r>
              <a:rPr lang="en-US" sz="1800" spc="69" dirty="0"/>
              <a:t>.</a:t>
            </a:r>
          </a:p>
          <a:p>
            <a:pPr marL="514350" indent="-285750">
              <a:lnSpc>
                <a:spcPct val="100000"/>
              </a:lnSpc>
              <a:spcBef>
                <a:spcPts val="600"/>
              </a:spcBef>
            </a:pPr>
            <a:r>
              <a:rPr lang="en-US" sz="1800" spc="69" dirty="0"/>
              <a:t>This has to do with the fact that (1) nature-ethical values are </a:t>
            </a:r>
            <a:r>
              <a:rPr lang="en-US" sz="1800" b="1" spc="69" dirty="0"/>
              <a:t>often not explicitly present </a:t>
            </a:r>
            <a:r>
              <a:rPr lang="en-US" sz="1800" spc="69" dirty="0"/>
              <a:t>in our technical relationship with the world and that (2) AI is often considered </a:t>
            </a:r>
            <a:r>
              <a:rPr lang="en-US" sz="1800" b="1" spc="69" dirty="0"/>
              <a:t>immaterial and contextless</a:t>
            </a:r>
            <a:r>
              <a:rPr lang="en-US" sz="1800" spc="69" dirty="0"/>
              <a:t>.</a:t>
            </a:r>
          </a:p>
          <a:p>
            <a:pPr marL="514350" indent="-285750">
              <a:lnSpc>
                <a:spcPct val="100000"/>
              </a:lnSpc>
              <a:spcBef>
                <a:spcPts val="600"/>
              </a:spcBef>
            </a:pPr>
            <a:r>
              <a:rPr lang="en-US" sz="1800" spc="69" dirty="0"/>
              <a:t>Cf. Chinese Room Argument: “it is </a:t>
            </a:r>
            <a:r>
              <a:rPr lang="en-US" sz="1800" b="1" spc="69" dirty="0"/>
              <a:t>Cartesian</a:t>
            </a:r>
            <a:r>
              <a:rPr lang="en-US" sz="1800" spc="69" dirty="0"/>
              <a:t> in the sense that it insists that what is specifically mental about the mind has no intrinsic connection with the actual properties of the brain.</a:t>
            </a:r>
            <a:r>
              <a:rPr lang="de-DE" sz="1800" spc="69" dirty="0"/>
              <a:t>.</a:t>
            </a:r>
            <a:r>
              <a:rPr lang="en-US" sz="1800" spc="69" dirty="0"/>
              <a:t>” (Searle 1980, 424; my emphasis) → </a:t>
            </a:r>
            <a:r>
              <a:rPr lang="en-US" sz="1800" b="1" spc="69" dirty="0"/>
              <a:t>nature-culture distinction, ontology of nature as ‘other’ </a:t>
            </a:r>
          </a:p>
        </p:txBody>
      </p:sp>
      <p:sp>
        <p:nvSpPr>
          <p:cNvPr id="5" name="PlaceHolder 4">
            <a:extLst>
              <a:ext uri="{FF2B5EF4-FFF2-40B4-BE49-F238E27FC236}">
                <a16:creationId xmlns:a16="http://schemas.microsoft.com/office/drawing/2014/main" id="{4175ABDA-4D9E-8871-6024-4576F86F7E29}"/>
              </a:ext>
            </a:extLst>
          </p:cNvPr>
          <p:cNvSpPr>
            <a:spLocks noGrp="1"/>
          </p:cNvSpPr>
          <p:nvPr>
            <p:ph type="ftr" idx="8"/>
          </p:nvPr>
        </p:nvSpPr>
        <p:spPr/>
        <p:txBody>
          <a:bodyPr/>
          <a:lstStyle/>
          <a:p>
            <a:r>
              <a:rPr dirty="0" err="1"/>
              <a:t>Höfele</a:t>
            </a:r>
            <a:r>
              <a:rPr dirty="0"/>
              <a:t> </a:t>
            </a:r>
          </a:p>
        </p:txBody>
      </p:sp>
      <p:sp>
        <p:nvSpPr>
          <p:cNvPr id="6" name="PlaceHolder 5">
            <a:extLst>
              <a:ext uri="{FF2B5EF4-FFF2-40B4-BE49-F238E27FC236}">
                <a16:creationId xmlns:a16="http://schemas.microsoft.com/office/drawing/2014/main" id="{F472CCC0-331E-836B-48FA-65136E6F11C8}"/>
              </a:ext>
            </a:extLst>
          </p:cNvPr>
          <p:cNvSpPr>
            <a:spLocks noGrp="1"/>
          </p:cNvSpPr>
          <p:nvPr>
            <p:ph type="sldNum" idx="9"/>
          </p:nvPr>
        </p:nvSpPr>
        <p:spPr/>
        <p:txBody>
          <a:bodyPr/>
          <a:lstStyle/>
          <a:p>
            <a:fld id="{EA3AC39D-7F03-4936-9655-73688C03AE97}" type="slidenum">
              <a:rPr/>
              <a:t>11</a:t>
            </a:fld>
            <a:endParaRPr/>
          </a:p>
        </p:txBody>
      </p:sp>
      <p:sp>
        <p:nvSpPr>
          <p:cNvPr id="7" name="PlaceHolder 6">
            <a:extLst>
              <a:ext uri="{FF2B5EF4-FFF2-40B4-BE49-F238E27FC236}">
                <a16:creationId xmlns:a16="http://schemas.microsoft.com/office/drawing/2014/main" id="{1F069398-68BC-DFD2-7619-DFB1F15BD79C}"/>
              </a:ext>
            </a:extLst>
          </p:cNvPr>
          <p:cNvSpPr>
            <a:spLocks noGrp="1"/>
          </p:cNvSpPr>
          <p:nvPr>
            <p:ph type="dt" idx="7"/>
          </p:nvPr>
        </p:nvSpPr>
        <p:spPr/>
        <p:txBody>
          <a:bodyPr/>
          <a:lstStyle/>
          <a:p>
            <a:fld id="{70CAEC58-8423-446D-975A-E7E04175C984}" type="datetime1">
              <a:rPr lang="de-DE"/>
              <a:t>22.09.2026</a:t>
            </a:fld>
            <a:endParaRPr lang="de-DE"/>
          </a:p>
        </p:txBody>
      </p:sp>
      <p:sp>
        <p:nvSpPr>
          <p:cNvPr id="3" name="Textfeld 2">
            <a:extLst>
              <a:ext uri="{FF2B5EF4-FFF2-40B4-BE49-F238E27FC236}">
                <a16:creationId xmlns:a16="http://schemas.microsoft.com/office/drawing/2014/main" id="{E362E50B-2D1D-EEF1-67EC-066119704785}"/>
              </a:ext>
            </a:extLst>
          </p:cNvPr>
          <p:cNvSpPr txBox="1"/>
          <p:nvPr/>
        </p:nvSpPr>
        <p:spPr>
          <a:xfrm>
            <a:off x="8117647" y="4901560"/>
            <a:ext cx="4432548" cy="1054135"/>
          </a:xfrm>
          <a:prstGeom prst="rect">
            <a:avLst/>
          </a:prstGeom>
          <a:noFill/>
        </p:spPr>
        <p:txBody>
          <a:bodyPr wrap="square">
            <a:spAutoFit/>
          </a:bodyPr>
          <a:lstStyle/>
          <a:p>
            <a:pPr>
              <a:spcBef>
                <a:spcPts val="300"/>
              </a:spcBef>
            </a:pPr>
            <a:r>
              <a:rPr lang="en-US" sz="1200" dirty="0">
                <a:effectLst/>
                <a:ea typeface="Times New Roman" panose="02020603050405020304" pitchFamily="18" charset="0"/>
              </a:rPr>
              <a:t>Turing, A.M. (1950</a:t>
            </a:r>
            <a:r>
              <a:rPr lang="en-US" sz="1200" dirty="0">
                <a:ea typeface="Times New Roman" panose="02020603050405020304" pitchFamily="18" charset="0"/>
              </a:rPr>
              <a:t>).</a:t>
            </a:r>
            <a:r>
              <a:rPr lang="en-US" sz="1200" dirty="0">
                <a:effectLst/>
                <a:ea typeface="Times New Roman" panose="02020603050405020304" pitchFamily="18" charset="0"/>
              </a:rPr>
              <a:t> Computing Machinery and Intelligence. </a:t>
            </a:r>
            <a:r>
              <a:rPr lang="de-DE" sz="1200" dirty="0">
                <a:effectLst/>
                <a:ea typeface="Times New Roman" panose="02020603050405020304" pitchFamily="18" charset="0"/>
              </a:rPr>
              <a:t>In: </a:t>
            </a:r>
            <a:r>
              <a:rPr lang="de-DE" sz="1200" i="1" dirty="0" err="1">
                <a:effectLst/>
                <a:ea typeface="Times New Roman" panose="02020603050405020304" pitchFamily="18" charset="0"/>
              </a:rPr>
              <a:t>Mind</a:t>
            </a:r>
            <a:r>
              <a:rPr lang="de-DE" sz="1200" dirty="0">
                <a:effectLst/>
                <a:ea typeface="Times New Roman" panose="02020603050405020304" pitchFamily="18" charset="0"/>
              </a:rPr>
              <a:t> LIX(236), 433-460.</a:t>
            </a:r>
          </a:p>
          <a:p>
            <a:pPr>
              <a:spcBef>
                <a:spcPts val="300"/>
              </a:spcBef>
            </a:pPr>
            <a:r>
              <a:rPr lang="en-US" sz="1200" dirty="0"/>
              <a:t>Searle J.R. (1980). Minds, brains, and programs. </a:t>
            </a:r>
            <a:r>
              <a:rPr lang="en-US" sz="1200" i="1" dirty="0"/>
              <a:t>Behavioral and Brain Sciences</a:t>
            </a:r>
            <a:r>
              <a:rPr lang="en-US" sz="1200" dirty="0"/>
              <a:t> 3(3):417-424. doi:10.1017/S0140525X00005756 </a:t>
            </a:r>
            <a:endParaRPr lang="de-DE" sz="1200" dirty="0"/>
          </a:p>
        </p:txBody>
      </p:sp>
      <p:sp>
        <p:nvSpPr>
          <p:cNvPr id="4" name="Inhaltsplatzhalter 5">
            <a:extLst>
              <a:ext uri="{FF2B5EF4-FFF2-40B4-BE49-F238E27FC236}">
                <a16:creationId xmlns:a16="http://schemas.microsoft.com/office/drawing/2014/main" id="{DF822B2A-3777-7FF0-0C14-01800C93F17F}"/>
              </a:ext>
            </a:extLst>
          </p:cNvPr>
          <p:cNvSpPr txBox="1">
            <a:spLocks/>
          </p:cNvSpPr>
          <p:nvPr/>
        </p:nvSpPr>
        <p:spPr>
          <a:xfrm>
            <a:off x="380041" y="837082"/>
            <a:ext cx="7066338" cy="592290"/>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US" sz="2000" b="1" i="1" dirty="0"/>
              <a:t>a) The supposed immateriality of intelligence</a:t>
            </a:r>
          </a:p>
          <a:p>
            <a:pPr marL="0" indent="0">
              <a:buFont typeface="Arial" panose="020B0604020202020204" pitchFamily="34" charset="0"/>
              <a:buNone/>
            </a:pPr>
            <a:endParaRPr lang="de-DE" b="1" dirty="0">
              <a:solidFill>
                <a:schemeClr val="accent6">
                  <a:lumMod val="50000"/>
                </a:schemeClr>
              </a:solidFill>
            </a:endParaRPr>
          </a:p>
        </p:txBody>
      </p:sp>
      <p:pic>
        <p:nvPicPr>
          <p:cNvPr id="9" name="Grafik 8" descr="Ein Bild, das Diagramm, Screenshot, Kreis, Text enthält.&#10;&#10;KI-generierte Inhalte können fehlerhaft sein.">
            <a:extLst>
              <a:ext uri="{FF2B5EF4-FFF2-40B4-BE49-F238E27FC236}">
                <a16:creationId xmlns:a16="http://schemas.microsoft.com/office/drawing/2014/main" id="{EB4740D5-C08E-05C2-0184-501AA3A6601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17647" y="1429372"/>
            <a:ext cx="3148013" cy="2400300"/>
          </a:xfrm>
          <a:prstGeom prst="rect">
            <a:avLst/>
          </a:prstGeom>
        </p:spPr>
      </p:pic>
      <p:sp>
        <p:nvSpPr>
          <p:cNvPr id="11" name="Textfeld 10">
            <a:extLst>
              <a:ext uri="{FF2B5EF4-FFF2-40B4-BE49-F238E27FC236}">
                <a16:creationId xmlns:a16="http://schemas.microsoft.com/office/drawing/2014/main" id="{2FBBB78E-11B8-FD32-6E18-3DE31F657ED0}"/>
              </a:ext>
            </a:extLst>
          </p:cNvPr>
          <p:cNvSpPr txBox="1"/>
          <p:nvPr/>
        </p:nvSpPr>
        <p:spPr>
          <a:xfrm>
            <a:off x="8117647" y="3807253"/>
            <a:ext cx="3757521" cy="400110"/>
          </a:xfrm>
          <a:prstGeom prst="rect">
            <a:avLst/>
          </a:prstGeom>
          <a:noFill/>
        </p:spPr>
        <p:txBody>
          <a:bodyPr wrap="square">
            <a:spAutoFit/>
          </a:bodyPr>
          <a:lstStyle/>
          <a:p>
            <a:r>
              <a:rPr lang="en-US" sz="1000" dirty="0"/>
              <a:t>https://en.wikipedia.org/wiki/Turing_test#/media/File:Turing_test_diagram.png</a:t>
            </a:r>
          </a:p>
        </p:txBody>
      </p:sp>
    </p:spTree>
    <p:extLst>
      <p:ext uri="{BB962C8B-B14F-4D97-AF65-F5344CB8AC3E}">
        <p14:creationId xmlns:p14="http://schemas.microsoft.com/office/powerpoint/2010/main" val="817848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8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8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8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Inhaltsplatzhalter 5">
            <a:extLst>
              <a:ext uri="{FF2B5EF4-FFF2-40B4-BE49-F238E27FC236}">
                <a16:creationId xmlns:a16="http://schemas.microsoft.com/office/drawing/2014/main" id="{84FAADB8-E59F-4642-97DD-59E692E09578}"/>
              </a:ext>
            </a:extLst>
          </p:cNvPr>
          <p:cNvSpPr>
            <a:spLocks noGrp="1"/>
          </p:cNvSpPr>
          <p:nvPr>
            <p:ph idx="1"/>
          </p:nvPr>
        </p:nvSpPr>
        <p:spPr>
          <a:xfrm>
            <a:off x="155149" y="980915"/>
            <a:ext cx="4883449" cy="592290"/>
          </a:xfrm>
        </p:spPr>
        <p:txBody>
          <a:bodyPr>
            <a:normAutofit/>
          </a:bodyPr>
          <a:lstStyle/>
          <a:p>
            <a:pPr marL="0" indent="0">
              <a:spcBef>
                <a:spcPts val="0"/>
              </a:spcBef>
              <a:buNone/>
            </a:pPr>
            <a:r>
              <a:rPr lang="en-US" sz="2000" b="1" i="1" dirty="0"/>
              <a:t>b) Situatedness of intelligence</a:t>
            </a:r>
          </a:p>
          <a:p>
            <a:pPr marL="0" indent="0">
              <a:buNone/>
            </a:pPr>
            <a:endParaRPr lang="de-DE" b="1" dirty="0">
              <a:solidFill>
                <a:schemeClr val="accent6">
                  <a:lumMod val="50000"/>
                </a:schemeClr>
              </a:solidFill>
            </a:endParaRPr>
          </a:p>
        </p:txBody>
      </p:sp>
      <p:pic>
        <p:nvPicPr>
          <p:cNvPr id="8" name="Grafik 7">
            <a:extLst>
              <a:ext uri="{FF2B5EF4-FFF2-40B4-BE49-F238E27FC236}">
                <a16:creationId xmlns:a16="http://schemas.microsoft.com/office/drawing/2014/main" id="{8DA39DE7-C24B-A12C-E696-B86FEB17DE57}"/>
              </a:ext>
            </a:extLst>
          </p:cNvPr>
          <p:cNvPicPr>
            <a:picLocks noChangeAspect="1"/>
          </p:cNvPicPr>
          <p:nvPr/>
        </p:nvPicPr>
        <p:blipFill>
          <a:blip r:embed="rId2"/>
          <a:srcRect l="7929" t="11880" r="457" b="6004"/>
          <a:stretch/>
        </p:blipFill>
        <p:spPr>
          <a:xfrm>
            <a:off x="7335982" y="0"/>
            <a:ext cx="5319251" cy="6767767"/>
          </a:xfrm>
          <a:prstGeom prst="rect">
            <a:avLst/>
          </a:prstGeom>
        </p:spPr>
      </p:pic>
      <p:sp>
        <p:nvSpPr>
          <p:cNvPr id="5" name="Textfeld 4">
            <a:extLst>
              <a:ext uri="{FF2B5EF4-FFF2-40B4-BE49-F238E27FC236}">
                <a16:creationId xmlns:a16="http://schemas.microsoft.com/office/drawing/2014/main" id="{A051E9E0-66A9-2908-EFFE-B14864EFF5E3}"/>
              </a:ext>
            </a:extLst>
          </p:cNvPr>
          <p:cNvSpPr txBox="1"/>
          <p:nvPr/>
        </p:nvSpPr>
        <p:spPr>
          <a:xfrm>
            <a:off x="231927" y="6396241"/>
            <a:ext cx="6962957" cy="261610"/>
          </a:xfrm>
          <a:prstGeom prst="rect">
            <a:avLst/>
          </a:prstGeom>
          <a:noFill/>
        </p:spPr>
        <p:txBody>
          <a:bodyPr wrap="square">
            <a:spAutoFit/>
          </a:bodyPr>
          <a:lstStyle/>
          <a:p>
            <a:r>
              <a:rPr lang="en-US" sz="1100" dirty="0">
                <a:solidFill>
                  <a:schemeClr val="tx2"/>
                </a:solidFill>
              </a:rPr>
              <a:t>Dreyfus, H. (1972). </a:t>
            </a:r>
            <a:r>
              <a:rPr lang="en-US" sz="1100" i="1" dirty="0">
                <a:solidFill>
                  <a:schemeClr val="tx2"/>
                </a:solidFill>
              </a:rPr>
              <a:t>What Computers Can’t Do: A Critique of Artificial Reason</a:t>
            </a:r>
            <a:r>
              <a:rPr lang="en-US" sz="1100" dirty="0">
                <a:solidFill>
                  <a:schemeClr val="tx2"/>
                </a:solidFill>
              </a:rPr>
              <a:t>. New York et al.: Harper &amp; Row.</a:t>
            </a:r>
            <a:endParaRPr lang="de-DE" sz="1100" dirty="0">
              <a:solidFill>
                <a:schemeClr val="tx2"/>
              </a:solidFill>
            </a:endParaRPr>
          </a:p>
        </p:txBody>
      </p:sp>
      <p:sp>
        <p:nvSpPr>
          <p:cNvPr id="13" name="Textfeld 12">
            <a:extLst>
              <a:ext uri="{FF2B5EF4-FFF2-40B4-BE49-F238E27FC236}">
                <a16:creationId xmlns:a16="http://schemas.microsoft.com/office/drawing/2014/main" id="{88BE645B-52B4-EC9C-29F0-5FA342EA2CFF}"/>
              </a:ext>
            </a:extLst>
          </p:cNvPr>
          <p:cNvSpPr txBox="1"/>
          <p:nvPr/>
        </p:nvSpPr>
        <p:spPr>
          <a:xfrm>
            <a:off x="231927" y="1317928"/>
            <a:ext cx="7104055" cy="5078313"/>
          </a:xfrm>
          <a:prstGeom prst="rect">
            <a:avLst/>
          </a:prstGeom>
          <a:noFill/>
        </p:spPr>
        <p:txBody>
          <a:bodyPr wrap="square" rtlCol="0">
            <a:spAutoFit/>
          </a:bodyPr>
          <a:lstStyle/>
          <a:p>
            <a:pPr marL="285750" indent="-285750">
              <a:buFont typeface="Arial" panose="020B0604020202020204" pitchFamily="34" charset="0"/>
              <a:buChar char="•"/>
            </a:pPr>
            <a:r>
              <a:rPr lang="pt-BR" dirty="0"/>
              <a:t>“human experience as being-already-in-a-situation” (Dreyfus 1972, 202)</a:t>
            </a:r>
          </a:p>
          <a:p>
            <a:pPr marL="285750" indent="-285750">
              <a:buFont typeface="Arial" panose="020B0604020202020204" pitchFamily="34" charset="0"/>
              <a:buChar char="•"/>
            </a:pPr>
            <a:r>
              <a:rPr lang="pt-BR" dirty="0"/>
              <a:t>“need for essential/inessential discrimination” (Dreyfus 1972, 210)</a:t>
            </a:r>
          </a:p>
          <a:p>
            <a:pPr marL="285750" indent="-285750">
              <a:buFont typeface="Arial" panose="020B0604020202020204" pitchFamily="34" charset="0"/>
              <a:buChar char="•"/>
            </a:pPr>
            <a:r>
              <a:rPr lang="pt-BR" dirty="0"/>
              <a:t>“computers are not in a situation” (Dreyfus 1972, 211) </a:t>
            </a:r>
          </a:p>
          <a:p>
            <a:pPr marL="285750" indent="-285750">
              <a:buFont typeface="Arial" panose="020B0604020202020204" pitchFamily="34" charset="0"/>
              <a:buChar char="•"/>
            </a:pPr>
            <a:r>
              <a:rPr lang="pt-BR" dirty="0"/>
              <a:t>“this problem [i.e. the simulation of the environment] is avoided by human beings because their model of the world is the world itself” (Dreyfus 1972, 212) </a:t>
            </a:r>
          </a:p>
          <a:p>
            <a:pPr marL="285750" indent="-285750">
              <a:buFont typeface="Arial" panose="020B0604020202020204" pitchFamily="34" charset="0"/>
              <a:buChar char="•"/>
            </a:pPr>
            <a:r>
              <a:rPr lang="pt-BR" dirty="0"/>
              <a:t>“symbiosis between computers and human beings” (Dreyfus 1972, 213)</a:t>
            </a:r>
          </a:p>
          <a:p>
            <a:pPr marL="285750" indent="-285750">
              <a:buFont typeface="Arial" panose="020B0604020202020204" pitchFamily="34" charset="0"/>
              <a:buChar char="•"/>
            </a:pPr>
            <a:r>
              <a:rPr lang="en-US" dirty="0"/>
              <a:t>Dreyfus’ criticism is no longer relevant, as stages III and IV of intelligent activities can now be implemented by AI to a greater or lesser extent.</a:t>
            </a:r>
          </a:p>
          <a:p>
            <a:pPr marL="285750" indent="-285750">
              <a:buFont typeface="Arial" panose="020B0604020202020204" pitchFamily="34" charset="0"/>
              <a:buChar char="•"/>
            </a:pPr>
            <a:r>
              <a:rPr lang="en-US" dirty="0"/>
              <a:t>However, Dreyfus does not sufficiently take into account the concept of “relevance (</a:t>
            </a:r>
            <a:r>
              <a:rPr lang="en-US" i="1" dirty="0" err="1"/>
              <a:t>Bewandtnis</a:t>
            </a:r>
            <a:r>
              <a:rPr lang="en-US" dirty="0"/>
              <a:t>)”, another aspect of Heidegger’s concept of “being-in-the-world”, which is important in terms of </a:t>
            </a:r>
            <a:r>
              <a:rPr lang="en-US" b="1" dirty="0"/>
              <a:t>implicit values implemented in technologies</a:t>
            </a:r>
            <a:r>
              <a:rPr lang="en-US" dirty="0"/>
              <a:t>.</a:t>
            </a:r>
            <a:endParaRPr lang="pt-BR" dirty="0"/>
          </a:p>
        </p:txBody>
      </p:sp>
      <p:sp>
        <p:nvSpPr>
          <p:cNvPr id="10" name="PlaceHolder 1">
            <a:extLst>
              <a:ext uri="{FF2B5EF4-FFF2-40B4-BE49-F238E27FC236}">
                <a16:creationId xmlns:a16="http://schemas.microsoft.com/office/drawing/2014/main" id="{6EAD6E53-3EB7-2D86-84D0-0D609D3C8B03}"/>
              </a:ext>
            </a:extLst>
          </p:cNvPr>
          <p:cNvSpPr txBox="1">
            <a:spLocks/>
          </p:cNvSpPr>
          <p:nvPr/>
        </p:nvSpPr>
        <p:spPr>
          <a:xfrm>
            <a:off x="155149" y="189275"/>
            <a:ext cx="7487597" cy="791640"/>
          </a:xfrm>
          <a:prstGeom prst="rect">
            <a:avLst/>
          </a:prstGeom>
          <a:noFill/>
          <a:ln w="0">
            <a:noFill/>
          </a:ln>
        </p:spPr>
        <p:txBody>
          <a:bodyPr lIns="91440" tIns="45720" rIns="91440" bIns="4572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Bef>
                <a:spcPts val="600"/>
              </a:spcBef>
            </a:pPr>
            <a:r>
              <a:rPr lang="en-US" sz="2400" dirty="0">
                <a:solidFill>
                  <a:prstClr val="black"/>
                </a:solidFill>
                <a:latin typeface="Calibri" panose="020F0502020204030204"/>
              </a:rPr>
              <a:t>5. Sustainable Artificial Intelligence as nature-oriented technology</a:t>
            </a:r>
          </a:p>
          <a:p>
            <a:endParaRPr lang="de-DE" sz="2800" b="1" cap="all" spc="69" dirty="0">
              <a:solidFill>
                <a:schemeClr val="accent1"/>
              </a:solidFill>
              <a:latin typeface="+mn-lt"/>
            </a:endParaRPr>
          </a:p>
        </p:txBody>
      </p:sp>
    </p:spTree>
    <p:extLst>
      <p:ext uri="{BB962C8B-B14F-4D97-AF65-F5344CB8AC3E}">
        <p14:creationId xmlns:p14="http://schemas.microsoft.com/office/powerpoint/2010/main" val="9572985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B90A97-31C8-03EF-2AE6-245AE9869F7E}"/>
            </a:ext>
          </a:extLst>
        </p:cNvPr>
        <p:cNvGrpSpPr/>
        <p:nvPr/>
      </p:nvGrpSpPr>
      <p:grpSpPr>
        <a:xfrm>
          <a:off x="0" y="0"/>
          <a:ext cx="0" cy="0"/>
          <a:chOff x="0" y="0"/>
          <a:chExt cx="0" cy="0"/>
        </a:xfrm>
      </p:grpSpPr>
      <p:pic>
        <p:nvPicPr>
          <p:cNvPr id="2" name="Grafik 1">
            <a:extLst>
              <a:ext uri="{FF2B5EF4-FFF2-40B4-BE49-F238E27FC236}">
                <a16:creationId xmlns:a16="http://schemas.microsoft.com/office/drawing/2014/main" id="{018E7EE8-9150-B44C-BF98-F77BEF2CC677}"/>
              </a:ext>
            </a:extLst>
          </p:cNvPr>
          <p:cNvPicPr>
            <a:picLocks noChangeAspect="1"/>
          </p:cNvPicPr>
          <p:nvPr/>
        </p:nvPicPr>
        <p:blipFill>
          <a:blip r:embed="rId2"/>
          <a:stretch>
            <a:fillRect/>
          </a:stretch>
        </p:blipFill>
        <p:spPr>
          <a:xfrm>
            <a:off x="7167715" y="1039664"/>
            <a:ext cx="4563073" cy="4100224"/>
          </a:xfrm>
          <a:prstGeom prst="rect">
            <a:avLst/>
          </a:prstGeom>
        </p:spPr>
      </p:pic>
      <p:sp>
        <p:nvSpPr>
          <p:cNvPr id="182" name="PlaceHolder 1">
            <a:extLst>
              <a:ext uri="{FF2B5EF4-FFF2-40B4-BE49-F238E27FC236}">
                <a16:creationId xmlns:a16="http://schemas.microsoft.com/office/drawing/2014/main" id="{6EAD6E53-3EB7-2D86-84D0-0D609D3C8B03}"/>
              </a:ext>
            </a:extLst>
          </p:cNvPr>
          <p:cNvSpPr>
            <a:spLocks noGrp="1"/>
          </p:cNvSpPr>
          <p:nvPr>
            <p:ph type="title" idx="4294967295"/>
          </p:nvPr>
        </p:nvSpPr>
        <p:spPr>
          <a:xfrm>
            <a:off x="330879" y="246770"/>
            <a:ext cx="9873194" cy="791640"/>
          </a:xfrm>
          <a:prstGeom prst="rect">
            <a:avLst/>
          </a:prstGeom>
          <a:noFill/>
          <a:ln w="0">
            <a:noFill/>
          </a:ln>
        </p:spPr>
        <p:txBody>
          <a:bodyPr lIns="91440" tIns="45720" rIns="91440" bIns="45720" anchor="t">
            <a:noAutofit/>
          </a:bodyPr>
          <a:lstStyle/>
          <a:p>
            <a:pPr>
              <a:spcBef>
                <a:spcPts val="600"/>
              </a:spcBef>
            </a:pPr>
            <a:r>
              <a:rPr lang="en-US" sz="2800" dirty="0">
                <a:solidFill>
                  <a:prstClr val="black"/>
                </a:solidFill>
                <a:latin typeface="Calibri" panose="020F0502020204030204"/>
              </a:rPr>
              <a:t>5. Sustainable Artificial Intelligence as nature-oriented technology</a:t>
            </a:r>
            <a:br>
              <a:rPr lang="en-US" sz="2400" dirty="0">
                <a:solidFill>
                  <a:prstClr val="black"/>
                </a:solidFill>
                <a:latin typeface="Calibri" panose="020F0502020204030204"/>
              </a:rPr>
            </a:br>
            <a:r>
              <a:rPr lang="en-US" sz="2000" b="1" i="1" dirty="0">
                <a:solidFill>
                  <a:srgbClr val="000000"/>
                </a:solidFill>
                <a:latin typeface="+mn-lt"/>
              </a:rPr>
              <a:t>c) Relational and implicit ethical values of nature</a:t>
            </a:r>
            <a:endParaRPr lang="en-US" sz="2000" b="1" dirty="0">
              <a:solidFill>
                <a:prstClr val="black"/>
              </a:solidFill>
              <a:latin typeface="+mn-lt"/>
            </a:endParaRPr>
          </a:p>
        </p:txBody>
      </p:sp>
      <p:sp>
        <p:nvSpPr>
          <p:cNvPr id="184" name="PlaceHolder 3">
            <a:extLst>
              <a:ext uri="{FF2B5EF4-FFF2-40B4-BE49-F238E27FC236}">
                <a16:creationId xmlns:a16="http://schemas.microsoft.com/office/drawing/2014/main" id="{16DC11A3-FC35-715D-B922-B03D84FDE1A2}"/>
              </a:ext>
            </a:extLst>
          </p:cNvPr>
          <p:cNvSpPr>
            <a:spLocks noGrp="1"/>
          </p:cNvSpPr>
          <p:nvPr>
            <p:ph idx="4294967295"/>
          </p:nvPr>
        </p:nvSpPr>
        <p:spPr>
          <a:xfrm>
            <a:off x="201286" y="1089128"/>
            <a:ext cx="6524367" cy="5471384"/>
          </a:xfrm>
          <a:prstGeom prst="rect">
            <a:avLst/>
          </a:prstGeom>
          <a:noFill/>
          <a:ln w="0">
            <a:noFill/>
          </a:ln>
        </p:spPr>
        <p:txBody>
          <a:bodyPr lIns="91440" tIns="45720" rIns="91440" bIns="45720" anchor="t">
            <a:noAutofit/>
          </a:bodyPr>
          <a:lstStyle/>
          <a:p>
            <a:pPr marL="571500" indent="-342900">
              <a:lnSpc>
                <a:spcPct val="100000"/>
              </a:lnSpc>
              <a:spcBef>
                <a:spcPts val="1417"/>
              </a:spcBef>
            </a:pPr>
            <a:r>
              <a:rPr lang="en-US" sz="1600" spc="69" dirty="0"/>
              <a:t>The nature-ethical values that AI systems (and other technical devices) should take into account are inherent in each individual’s being-in-the-world, i.e., they are dependent on or </a:t>
            </a:r>
            <a:r>
              <a:rPr lang="en-US" sz="1600" b="1" spc="69" dirty="0"/>
              <a:t>relational to culturally differing worldviews and knowledge systems</a:t>
            </a:r>
            <a:r>
              <a:rPr lang="en-US" sz="1600" spc="69" dirty="0"/>
              <a:t>.</a:t>
            </a:r>
          </a:p>
          <a:p>
            <a:pPr marL="571500" indent="-342900">
              <a:lnSpc>
                <a:spcPct val="100000"/>
              </a:lnSpc>
              <a:spcBef>
                <a:spcPts val="1417"/>
              </a:spcBef>
            </a:pPr>
            <a:r>
              <a:rPr lang="en-US" sz="1600" spc="69" dirty="0"/>
              <a:t>There is no single nature; </a:t>
            </a:r>
            <a:r>
              <a:rPr lang="en-US" sz="1600" b="1" spc="69" dirty="0"/>
              <a:t>nature is different for different people and cultures and has different values for them.</a:t>
            </a:r>
          </a:p>
          <a:p>
            <a:pPr marL="571500" indent="-342900">
              <a:lnSpc>
                <a:spcPct val="100000"/>
              </a:lnSpc>
              <a:spcBef>
                <a:spcPts val="1417"/>
              </a:spcBef>
            </a:pPr>
            <a:r>
              <a:rPr lang="en-US" sz="1600" spc="69" dirty="0"/>
              <a:t>At the same time, in Heidegger’s sense, these values are often </a:t>
            </a:r>
            <a:r>
              <a:rPr lang="en-US" sz="1600" b="1" spc="69" dirty="0"/>
              <a:t>present without being thematized</a:t>
            </a:r>
            <a:r>
              <a:rPr lang="en-US" sz="1600" spc="69" dirty="0"/>
              <a:t>, even though they are of </a:t>
            </a:r>
            <a:r>
              <a:rPr lang="en-US" sz="1600" b="1" spc="69" dirty="0"/>
              <a:t>fundamental significance</a:t>
            </a:r>
            <a:r>
              <a:rPr lang="en-US" sz="1600" spc="69" dirty="0"/>
              <a:t>. They are </a:t>
            </a:r>
            <a:r>
              <a:rPr lang="en-US" sz="1600" b="1" spc="69" dirty="0"/>
              <a:t>implicit and, in some cases, marginalized or suppressed</a:t>
            </a:r>
            <a:r>
              <a:rPr lang="en-US" sz="1600" i="1" spc="69" dirty="0"/>
              <a:t>.</a:t>
            </a:r>
            <a:r>
              <a:rPr lang="en-US" sz="1600" spc="69" dirty="0"/>
              <a:t> </a:t>
            </a:r>
          </a:p>
          <a:p>
            <a:pPr marL="571500" indent="-342900">
              <a:lnSpc>
                <a:spcPct val="100000"/>
              </a:lnSpc>
              <a:spcBef>
                <a:spcPts val="1417"/>
              </a:spcBef>
            </a:pPr>
            <a:r>
              <a:rPr lang="en-US" sz="1600" spc="69" dirty="0"/>
              <a:t>The aim is to recognize a context of reference consisting of </a:t>
            </a:r>
            <a:r>
              <a:rPr lang="en-US" sz="1600" b="1" spc="69" dirty="0"/>
              <a:t>explicit significance and implicit relevance</a:t>
            </a:r>
            <a:r>
              <a:rPr lang="en-US" sz="1600" i="1" spc="69" dirty="0"/>
              <a:t>. </a:t>
            </a:r>
            <a:r>
              <a:rPr lang="en-US" sz="1600" spc="69" dirty="0"/>
              <a:t>In this way, the unthematized nature-ethical values on which AI systems (and other technical devices) depend and which they should take into account also become visible.</a:t>
            </a:r>
            <a:endParaRPr lang="de-DE" sz="1600" spc="69" dirty="0"/>
          </a:p>
        </p:txBody>
      </p:sp>
      <p:sp>
        <p:nvSpPr>
          <p:cNvPr id="5" name="PlaceHolder 4">
            <a:extLst>
              <a:ext uri="{FF2B5EF4-FFF2-40B4-BE49-F238E27FC236}">
                <a16:creationId xmlns:a16="http://schemas.microsoft.com/office/drawing/2014/main" id="{4175ABDA-4D9E-8871-6024-4576F86F7E29}"/>
              </a:ext>
            </a:extLst>
          </p:cNvPr>
          <p:cNvSpPr>
            <a:spLocks noGrp="1"/>
          </p:cNvSpPr>
          <p:nvPr>
            <p:ph type="ftr" idx="8"/>
          </p:nvPr>
        </p:nvSpPr>
        <p:spPr/>
        <p:txBody>
          <a:bodyPr/>
          <a:lstStyle/>
          <a:p>
            <a:r>
              <a:rPr lang="en-US" dirty="0"/>
              <a:t>H</a:t>
            </a:r>
            <a:r>
              <a:rPr dirty="0" err="1"/>
              <a:t>öfele</a:t>
            </a:r>
            <a:r>
              <a:rPr dirty="0"/>
              <a:t> </a:t>
            </a:r>
          </a:p>
        </p:txBody>
      </p:sp>
      <p:sp>
        <p:nvSpPr>
          <p:cNvPr id="6" name="PlaceHolder 5">
            <a:extLst>
              <a:ext uri="{FF2B5EF4-FFF2-40B4-BE49-F238E27FC236}">
                <a16:creationId xmlns:a16="http://schemas.microsoft.com/office/drawing/2014/main" id="{F472CCC0-331E-836B-48FA-65136E6F11C8}"/>
              </a:ext>
            </a:extLst>
          </p:cNvPr>
          <p:cNvSpPr>
            <a:spLocks noGrp="1"/>
          </p:cNvSpPr>
          <p:nvPr>
            <p:ph type="sldNum" idx="9"/>
          </p:nvPr>
        </p:nvSpPr>
        <p:spPr/>
        <p:txBody>
          <a:bodyPr/>
          <a:lstStyle/>
          <a:p>
            <a:fld id="{EA3AC39D-7F03-4936-9655-73688C03AE97}" type="slidenum">
              <a:rPr/>
              <a:t>13</a:t>
            </a:fld>
            <a:endParaRPr/>
          </a:p>
        </p:txBody>
      </p:sp>
      <p:sp>
        <p:nvSpPr>
          <p:cNvPr id="7" name="PlaceHolder 6">
            <a:extLst>
              <a:ext uri="{FF2B5EF4-FFF2-40B4-BE49-F238E27FC236}">
                <a16:creationId xmlns:a16="http://schemas.microsoft.com/office/drawing/2014/main" id="{1F069398-68BC-DFD2-7619-DFB1F15BD79C}"/>
              </a:ext>
            </a:extLst>
          </p:cNvPr>
          <p:cNvSpPr>
            <a:spLocks noGrp="1"/>
          </p:cNvSpPr>
          <p:nvPr>
            <p:ph type="dt" idx="7"/>
          </p:nvPr>
        </p:nvSpPr>
        <p:spPr/>
        <p:txBody>
          <a:bodyPr/>
          <a:lstStyle/>
          <a:p>
            <a:fld id="{70CAEC58-8423-446D-975A-E7E04175C984}" type="datetime1">
              <a:rPr lang="de-DE"/>
              <a:t>22.09.2026</a:t>
            </a:fld>
            <a:endParaRPr lang="de-DE"/>
          </a:p>
        </p:txBody>
      </p:sp>
      <p:sp>
        <p:nvSpPr>
          <p:cNvPr id="3" name="Textfeld 2">
            <a:extLst>
              <a:ext uri="{FF2B5EF4-FFF2-40B4-BE49-F238E27FC236}">
                <a16:creationId xmlns:a16="http://schemas.microsoft.com/office/drawing/2014/main" id="{D2F97108-6943-620A-5F58-5C1BE30F3830}"/>
              </a:ext>
            </a:extLst>
          </p:cNvPr>
          <p:cNvSpPr txBox="1"/>
          <p:nvPr/>
        </p:nvSpPr>
        <p:spPr>
          <a:xfrm>
            <a:off x="6684953" y="5241324"/>
            <a:ext cx="5528595" cy="1107996"/>
          </a:xfrm>
          <a:prstGeom prst="rect">
            <a:avLst/>
          </a:prstGeom>
          <a:noFill/>
        </p:spPr>
        <p:txBody>
          <a:bodyPr wrap="square" rtlCol="0">
            <a:spAutoFit/>
          </a:bodyPr>
          <a:lstStyle/>
          <a:p>
            <a:r>
              <a:rPr lang="de-DE" sz="1100" dirty="0">
                <a:solidFill>
                  <a:schemeClr val="tx2"/>
                </a:solidFill>
              </a:rPr>
              <a:t>Pascual, U., </a:t>
            </a:r>
            <a:r>
              <a:rPr lang="de-DE" sz="1100" dirty="0" err="1">
                <a:solidFill>
                  <a:schemeClr val="tx2"/>
                </a:solidFill>
              </a:rPr>
              <a:t>Balvanera</a:t>
            </a:r>
            <a:r>
              <a:rPr lang="de-DE" sz="1100" dirty="0">
                <a:solidFill>
                  <a:schemeClr val="tx2"/>
                </a:solidFill>
              </a:rPr>
              <a:t>, P., Anderson, C.B. et al. (2023). Diverse </a:t>
            </a:r>
            <a:r>
              <a:rPr lang="de-DE" sz="1100" dirty="0" err="1">
                <a:solidFill>
                  <a:schemeClr val="tx2"/>
                </a:solidFill>
              </a:rPr>
              <a:t>values</a:t>
            </a:r>
            <a:r>
              <a:rPr lang="de-DE" sz="1100" dirty="0">
                <a:solidFill>
                  <a:schemeClr val="tx2"/>
                </a:solidFill>
              </a:rPr>
              <a:t> </a:t>
            </a:r>
            <a:r>
              <a:rPr lang="de-DE" sz="1100" dirty="0" err="1">
                <a:solidFill>
                  <a:schemeClr val="tx2"/>
                </a:solidFill>
              </a:rPr>
              <a:t>of</a:t>
            </a:r>
            <a:r>
              <a:rPr lang="de-DE" sz="1100" dirty="0">
                <a:solidFill>
                  <a:schemeClr val="tx2"/>
                </a:solidFill>
              </a:rPr>
              <a:t> </a:t>
            </a:r>
            <a:r>
              <a:rPr lang="de-DE" sz="1100" dirty="0" err="1">
                <a:solidFill>
                  <a:schemeClr val="tx2"/>
                </a:solidFill>
              </a:rPr>
              <a:t>nature</a:t>
            </a:r>
            <a:r>
              <a:rPr lang="de-DE" sz="1100" dirty="0">
                <a:solidFill>
                  <a:schemeClr val="tx2"/>
                </a:solidFill>
              </a:rPr>
              <a:t> </a:t>
            </a:r>
            <a:r>
              <a:rPr lang="de-DE" sz="1100" dirty="0" err="1">
                <a:solidFill>
                  <a:schemeClr val="tx2"/>
                </a:solidFill>
              </a:rPr>
              <a:t>for</a:t>
            </a:r>
            <a:r>
              <a:rPr lang="de-DE" sz="1100" dirty="0">
                <a:solidFill>
                  <a:schemeClr val="tx2"/>
                </a:solidFill>
              </a:rPr>
              <a:t> </a:t>
            </a:r>
            <a:r>
              <a:rPr lang="de-DE" sz="1100" dirty="0" err="1">
                <a:solidFill>
                  <a:schemeClr val="tx2"/>
                </a:solidFill>
              </a:rPr>
              <a:t>sustainability</a:t>
            </a:r>
            <a:r>
              <a:rPr lang="de-DE" sz="1100" dirty="0">
                <a:solidFill>
                  <a:schemeClr val="tx2"/>
                </a:solidFill>
              </a:rPr>
              <a:t>. In: </a:t>
            </a:r>
            <a:r>
              <a:rPr lang="de-DE" sz="1100" i="1" dirty="0">
                <a:solidFill>
                  <a:schemeClr val="tx2"/>
                </a:solidFill>
              </a:rPr>
              <a:t>Nature </a:t>
            </a:r>
            <a:r>
              <a:rPr lang="de-DE" sz="1100" dirty="0">
                <a:solidFill>
                  <a:schemeClr val="tx2"/>
                </a:solidFill>
              </a:rPr>
              <a:t>620, 813–823. https://doi.org/10.1038/s41586-023-06406-9</a:t>
            </a:r>
          </a:p>
          <a:p>
            <a:r>
              <a:rPr lang="en-US" sz="1100" dirty="0">
                <a:solidFill>
                  <a:schemeClr val="tx2"/>
                </a:solidFill>
              </a:rPr>
              <a:t>Mensah, J.O., Van </a:t>
            </a:r>
            <a:r>
              <a:rPr lang="en-US" sz="1100" dirty="0" err="1">
                <a:solidFill>
                  <a:schemeClr val="tx2"/>
                </a:solidFill>
              </a:rPr>
              <a:t>Wynsberghe</a:t>
            </a:r>
            <a:r>
              <a:rPr lang="en-US" sz="1100" dirty="0">
                <a:solidFill>
                  <a:schemeClr val="tx2"/>
                </a:solidFill>
              </a:rPr>
              <a:t>, A. Where are the missing values: an exploration of the need to incorporate Ubuntu values into African AI policy. </a:t>
            </a:r>
            <a:r>
              <a:rPr lang="en-US" sz="1100" i="1" dirty="0">
                <a:solidFill>
                  <a:schemeClr val="tx2"/>
                </a:solidFill>
              </a:rPr>
              <a:t>AI Ethics</a:t>
            </a:r>
            <a:r>
              <a:rPr lang="en-US" sz="1100" dirty="0">
                <a:solidFill>
                  <a:schemeClr val="tx2"/>
                </a:solidFill>
              </a:rPr>
              <a:t> 5, 4365–4375 (2025). https://doi.org/10.1007/s43681-025-00746-0</a:t>
            </a:r>
          </a:p>
        </p:txBody>
      </p:sp>
    </p:spTree>
    <p:extLst>
      <p:ext uri="{BB962C8B-B14F-4D97-AF65-F5344CB8AC3E}">
        <p14:creationId xmlns:p14="http://schemas.microsoft.com/office/powerpoint/2010/main" val="34255080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8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8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8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17D1BA-18D7-AC7B-1DE8-05692DA776AE}"/>
            </a:ext>
          </a:extLst>
        </p:cNvPr>
        <p:cNvGrpSpPr/>
        <p:nvPr/>
      </p:nvGrpSpPr>
      <p:grpSpPr>
        <a:xfrm>
          <a:off x="0" y="0"/>
          <a:ext cx="0" cy="0"/>
          <a:chOff x="0" y="0"/>
          <a:chExt cx="0" cy="0"/>
        </a:xfrm>
      </p:grpSpPr>
      <p:sp>
        <p:nvSpPr>
          <p:cNvPr id="182" name="PlaceHolder 1">
            <a:extLst>
              <a:ext uri="{FF2B5EF4-FFF2-40B4-BE49-F238E27FC236}">
                <a16:creationId xmlns:a16="http://schemas.microsoft.com/office/drawing/2014/main" id="{19475965-9F4C-7040-3984-862CE5D9A921}"/>
              </a:ext>
            </a:extLst>
          </p:cNvPr>
          <p:cNvSpPr>
            <a:spLocks noGrp="1"/>
          </p:cNvSpPr>
          <p:nvPr>
            <p:ph type="title" idx="4294967295"/>
          </p:nvPr>
        </p:nvSpPr>
        <p:spPr>
          <a:xfrm>
            <a:off x="380041" y="164520"/>
            <a:ext cx="9873194" cy="416739"/>
          </a:xfrm>
          <a:prstGeom prst="rect">
            <a:avLst/>
          </a:prstGeom>
          <a:noFill/>
          <a:ln w="0">
            <a:noFill/>
          </a:ln>
        </p:spPr>
        <p:txBody>
          <a:bodyPr lIns="91440" tIns="45720" rIns="91440" bIns="45720" anchor="t">
            <a:noAutofit/>
          </a:bodyPr>
          <a:lstStyle/>
          <a:p>
            <a:r>
              <a:rPr lang="de-DE" sz="2000" b="1" spc="69" dirty="0">
                <a:latin typeface="+mn-lt"/>
              </a:rPr>
              <a:t>6. </a:t>
            </a:r>
            <a:r>
              <a:rPr lang="en-US" sz="2000" b="1" spc="69" dirty="0">
                <a:latin typeface="+mn-lt"/>
              </a:rPr>
              <a:t>How can nature-ethical values be included? </a:t>
            </a:r>
            <a:endParaRPr lang="de-DE" sz="2000" b="1" strike="noStrike" spc="69" dirty="0">
              <a:latin typeface="+mn-lt"/>
            </a:endParaRPr>
          </a:p>
        </p:txBody>
      </p:sp>
      <p:sp>
        <p:nvSpPr>
          <p:cNvPr id="184" name="PlaceHolder 3">
            <a:extLst>
              <a:ext uri="{FF2B5EF4-FFF2-40B4-BE49-F238E27FC236}">
                <a16:creationId xmlns:a16="http://schemas.microsoft.com/office/drawing/2014/main" id="{F33ECCF5-ED09-EFEC-AB53-18277B837074}"/>
              </a:ext>
            </a:extLst>
          </p:cNvPr>
          <p:cNvSpPr>
            <a:spLocks noGrp="1"/>
          </p:cNvSpPr>
          <p:nvPr>
            <p:ph idx="4294967295"/>
          </p:nvPr>
        </p:nvSpPr>
        <p:spPr>
          <a:xfrm>
            <a:off x="162420" y="1342154"/>
            <a:ext cx="11866293" cy="4781701"/>
          </a:xfrm>
          <a:prstGeom prst="rect">
            <a:avLst/>
          </a:prstGeom>
          <a:noFill/>
          <a:ln w="0">
            <a:noFill/>
          </a:ln>
        </p:spPr>
        <p:txBody>
          <a:bodyPr lIns="91440" tIns="45720" rIns="91440" bIns="45720" anchor="t">
            <a:noAutofit/>
          </a:bodyPr>
          <a:lstStyle/>
          <a:p>
            <a:pPr marL="571500" indent="-342900">
              <a:lnSpc>
                <a:spcPct val="100000"/>
              </a:lnSpc>
              <a:spcBef>
                <a:spcPts val="0"/>
              </a:spcBef>
              <a:buAutoNum type="arabicPeriod"/>
            </a:pPr>
            <a:r>
              <a:rPr lang="de-DE" sz="1600" spc="69" dirty="0"/>
              <a:t>Stakeholder Analysis </a:t>
            </a:r>
          </a:p>
          <a:p>
            <a:pPr marL="571500" indent="-342900">
              <a:lnSpc>
                <a:spcPct val="100000"/>
              </a:lnSpc>
              <a:spcBef>
                <a:spcPts val="0"/>
              </a:spcBef>
              <a:buAutoNum type="arabicPeriod"/>
            </a:pPr>
            <a:r>
              <a:rPr lang="de-DE" sz="1600" spc="69" dirty="0"/>
              <a:t>Stakeholder Tokens </a:t>
            </a:r>
          </a:p>
          <a:p>
            <a:pPr marL="571500" indent="-342900">
              <a:lnSpc>
                <a:spcPct val="100000"/>
              </a:lnSpc>
              <a:spcBef>
                <a:spcPts val="0"/>
              </a:spcBef>
              <a:buAutoNum type="arabicPeriod"/>
            </a:pPr>
            <a:r>
              <a:rPr lang="de-DE" sz="1600" spc="69" dirty="0"/>
              <a:t>Value Source Analysis</a:t>
            </a:r>
          </a:p>
          <a:p>
            <a:pPr marL="571500" indent="-342900">
              <a:lnSpc>
                <a:spcPct val="100000"/>
              </a:lnSpc>
              <a:spcBef>
                <a:spcPts val="0"/>
              </a:spcBef>
              <a:buAutoNum type="arabicPeriod"/>
            </a:pPr>
            <a:r>
              <a:rPr lang="de-DE" sz="1600" spc="69" dirty="0"/>
              <a:t>Co-</a:t>
            </a:r>
            <a:r>
              <a:rPr lang="de-DE" sz="1600" spc="69" dirty="0" err="1"/>
              <a:t>evolve</a:t>
            </a:r>
            <a:r>
              <a:rPr lang="de-DE" sz="1600" spc="69" dirty="0"/>
              <a:t> Technology &amp; </a:t>
            </a:r>
            <a:r>
              <a:rPr lang="de-DE" sz="1600" spc="69" dirty="0" err="1"/>
              <a:t>Social</a:t>
            </a:r>
            <a:r>
              <a:rPr lang="de-DE" sz="1600" spc="69" dirty="0"/>
              <a:t> </a:t>
            </a:r>
            <a:r>
              <a:rPr lang="de-DE" sz="1600" spc="69" dirty="0" err="1"/>
              <a:t>Structure</a:t>
            </a:r>
            <a:endParaRPr lang="de-DE" sz="1600" spc="69" dirty="0"/>
          </a:p>
          <a:p>
            <a:pPr marL="571500" indent="-342900">
              <a:lnSpc>
                <a:spcPct val="100000"/>
              </a:lnSpc>
              <a:spcBef>
                <a:spcPts val="0"/>
              </a:spcBef>
              <a:buAutoNum type="arabicPeriod"/>
            </a:pPr>
            <a:r>
              <a:rPr lang="de-DE" sz="1600" spc="69" dirty="0"/>
              <a:t>Value Scenario</a:t>
            </a:r>
          </a:p>
          <a:p>
            <a:pPr marL="571500" indent="-342900">
              <a:lnSpc>
                <a:spcPct val="100000"/>
              </a:lnSpc>
              <a:spcBef>
                <a:spcPts val="0"/>
              </a:spcBef>
              <a:buFont typeface="Arial" panose="020B0604020202020204" pitchFamily="34" charset="0"/>
              <a:buAutoNum type="arabicPeriod"/>
            </a:pPr>
            <a:r>
              <a:rPr lang="de-DE" sz="1600" b="1" spc="69" dirty="0"/>
              <a:t>Value Sketch (</a:t>
            </a:r>
            <a:r>
              <a:rPr lang="de-DE" sz="1600" b="1" spc="69" dirty="0" err="1"/>
              <a:t>problem</a:t>
            </a:r>
            <a:r>
              <a:rPr lang="de-DE" sz="1600" b="1" spc="69" dirty="0"/>
              <a:t>: </a:t>
            </a:r>
            <a:r>
              <a:rPr lang="de-DE" sz="1600" b="1" spc="69" dirty="0" err="1"/>
              <a:t>only</a:t>
            </a:r>
            <a:r>
              <a:rPr lang="de-DE" sz="1600" b="1" spc="69" dirty="0"/>
              <a:t> </a:t>
            </a:r>
            <a:r>
              <a:rPr lang="en-US" sz="1600" b="1" spc="69" dirty="0"/>
              <a:t>stakeholders’ non-verbal understandings, views, and values; anthropocentric and interest-focused)</a:t>
            </a:r>
            <a:endParaRPr lang="de-DE" sz="1600" spc="69" dirty="0"/>
          </a:p>
          <a:p>
            <a:pPr marL="571500" indent="-342900">
              <a:lnSpc>
                <a:spcPct val="100000"/>
              </a:lnSpc>
              <a:spcBef>
                <a:spcPts val="0"/>
              </a:spcBef>
              <a:buAutoNum type="arabicPeriod"/>
            </a:pPr>
            <a:r>
              <a:rPr lang="de-DE" sz="1600" spc="69" dirty="0"/>
              <a:t>Value-</a:t>
            </a:r>
            <a:r>
              <a:rPr lang="de-DE" sz="1600" spc="69" dirty="0" err="1"/>
              <a:t>oriented</a:t>
            </a:r>
            <a:r>
              <a:rPr lang="de-DE" sz="1600" spc="69" dirty="0"/>
              <a:t> semi-</a:t>
            </a:r>
            <a:r>
              <a:rPr lang="de-DE" sz="1600" spc="69" dirty="0" err="1"/>
              <a:t>structured</a:t>
            </a:r>
            <a:r>
              <a:rPr lang="de-DE" sz="1600" spc="69" dirty="0"/>
              <a:t> interview </a:t>
            </a:r>
          </a:p>
          <a:p>
            <a:pPr marL="571500" indent="-342900">
              <a:lnSpc>
                <a:spcPct val="100000"/>
              </a:lnSpc>
              <a:spcBef>
                <a:spcPts val="0"/>
              </a:spcBef>
              <a:buAutoNum type="arabicPeriod"/>
            </a:pPr>
            <a:r>
              <a:rPr lang="de-DE" sz="1600" spc="69" dirty="0" err="1"/>
              <a:t>Scalable</a:t>
            </a:r>
            <a:r>
              <a:rPr lang="de-DE" sz="1600" spc="69" dirty="0"/>
              <a:t> Assessments </a:t>
            </a:r>
            <a:r>
              <a:rPr lang="de-DE" sz="1600" spc="69" dirty="0" err="1"/>
              <a:t>of</a:t>
            </a:r>
            <a:r>
              <a:rPr lang="de-DE" sz="1600" spc="69" dirty="0"/>
              <a:t> Information Dimension</a:t>
            </a:r>
          </a:p>
          <a:p>
            <a:pPr marL="571500" indent="-342900">
              <a:lnSpc>
                <a:spcPct val="100000"/>
              </a:lnSpc>
              <a:spcBef>
                <a:spcPts val="0"/>
              </a:spcBef>
              <a:buAutoNum type="arabicPeriod"/>
            </a:pPr>
            <a:r>
              <a:rPr lang="de-DE" sz="1600" spc="69" dirty="0"/>
              <a:t>Value-</a:t>
            </a:r>
            <a:r>
              <a:rPr lang="de-DE" sz="1600" spc="69" dirty="0" err="1"/>
              <a:t>oriented</a:t>
            </a:r>
            <a:r>
              <a:rPr lang="de-DE" sz="1600" spc="69" dirty="0"/>
              <a:t> Coding Manual </a:t>
            </a:r>
          </a:p>
          <a:p>
            <a:pPr marL="571500" indent="-342900">
              <a:lnSpc>
                <a:spcPct val="100000"/>
              </a:lnSpc>
              <a:spcBef>
                <a:spcPts val="0"/>
              </a:spcBef>
              <a:buAutoNum type="arabicPeriod"/>
            </a:pPr>
            <a:r>
              <a:rPr lang="de-DE" sz="1600" spc="69" dirty="0"/>
              <a:t>Value-</a:t>
            </a:r>
            <a:r>
              <a:rPr lang="de-DE" sz="1600" spc="69" dirty="0" err="1"/>
              <a:t>oriented</a:t>
            </a:r>
            <a:r>
              <a:rPr lang="de-DE" sz="1600" spc="69" dirty="0"/>
              <a:t> Mock-</a:t>
            </a:r>
            <a:r>
              <a:rPr lang="de-DE" sz="1600" spc="69" dirty="0" err="1"/>
              <a:t>up</a:t>
            </a:r>
            <a:r>
              <a:rPr lang="de-DE" sz="1600" spc="69" dirty="0"/>
              <a:t>, Prototype, </a:t>
            </a:r>
            <a:r>
              <a:rPr lang="de-DE" sz="1600" spc="69" dirty="0" err="1"/>
              <a:t>or</a:t>
            </a:r>
            <a:r>
              <a:rPr lang="de-DE" sz="1600" spc="69" dirty="0"/>
              <a:t> Field </a:t>
            </a:r>
            <a:r>
              <a:rPr lang="de-DE" sz="1600" spc="69" dirty="0" err="1"/>
              <a:t>Deployment</a:t>
            </a:r>
            <a:endParaRPr lang="de-DE" sz="1600" spc="69" dirty="0"/>
          </a:p>
          <a:p>
            <a:pPr marL="571500" indent="-342900">
              <a:lnSpc>
                <a:spcPct val="100000"/>
              </a:lnSpc>
              <a:spcBef>
                <a:spcPts val="0"/>
              </a:spcBef>
              <a:buAutoNum type="arabicPeriod"/>
            </a:pPr>
            <a:r>
              <a:rPr lang="de-DE" sz="1600" b="1" spc="69" dirty="0" err="1"/>
              <a:t>Ethnographically</a:t>
            </a:r>
            <a:r>
              <a:rPr lang="de-DE" sz="1600" b="1" spc="69" dirty="0"/>
              <a:t> </a:t>
            </a:r>
            <a:r>
              <a:rPr lang="de-DE" sz="1600" b="1" spc="69" dirty="0" err="1"/>
              <a:t>Informed</a:t>
            </a:r>
            <a:r>
              <a:rPr lang="de-DE" sz="1600" b="1" spc="69" dirty="0"/>
              <a:t> </a:t>
            </a:r>
            <a:r>
              <a:rPr lang="de-DE" sz="1600" b="1" spc="69" dirty="0" err="1"/>
              <a:t>Inquiry</a:t>
            </a:r>
            <a:r>
              <a:rPr lang="de-DE" sz="1600" b="1" spc="69" dirty="0"/>
              <a:t> on Values and Technology (</a:t>
            </a:r>
            <a:r>
              <a:rPr lang="de-DE" sz="1600" b="1" spc="69" dirty="0" err="1"/>
              <a:t>challenge</a:t>
            </a:r>
            <a:r>
              <a:rPr lang="de-DE" sz="1600" b="1" spc="69" dirty="0"/>
              <a:t>: </a:t>
            </a:r>
            <a:r>
              <a:rPr lang="en-US" sz="1600" b="1" dirty="0"/>
              <a:t>in-depth engagement in the situated contexts over longer periods of time)</a:t>
            </a:r>
            <a:endParaRPr lang="de-DE" sz="1600" b="1" spc="69" dirty="0"/>
          </a:p>
          <a:p>
            <a:pPr marL="571500" indent="-342900">
              <a:lnSpc>
                <a:spcPct val="100000"/>
              </a:lnSpc>
              <a:spcBef>
                <a:spcPts val="0"/>
              </a:spcBef>
              <a:buAutoNum type="arabicPeriod"/>
            </a:pPr>
            <a:r>
              <a:rPr lang="de-DE" sz="1600" spc="69" dirty="0"/>
              <a:t>Model </a:t>
            </a:r>
            <a:r>
              <a:rPr lang="de-DE" sz="1600" spc="69" dirty="0" err="1"/>
              <a:t>for</a:t>
            </a:r>
            <a:r>
              <a:rPr lang="de-DE" sz="1600" spc="69" dirty="0"/>
              <a:t> </a:t>
            </a:r>
            <a:r>
              <a:rPr lang="de-DE" sz="1600" spc="69" dirty="0" err="1"/>
              <a:t>Informed</a:t>
            </a:r>
            <a:r>
              <a:rPr lang="de-DE" sz="1600" spc="69" dirty="0"/>
              <a:t> </a:t>
            </a:r>
            <a:r>
              <a:rPr lang="de-DE" sz="1600" spc="69" dirty="0" err="1"/>
              <a:t>Consent</a:t>
            </a:r>
            <a:r>
              <a:rPr lang="de-DE" sz="1600" spc="69" dirty="0"/>
              <a:t> Online</a:t>
            </a:r>
          </a:p>
          <a:p>
            <a:pPr marL="571500" indent="-342900">
              <a:lnSpc>
                <a:spcPct val="100000"/>
              </a:lnSpc>
              <a:spcBef>
                <a:spcPts val="0"/>
              </a:spcBef>
              <a:buAutoNum type="arabicPeriod"/>
            </a:pPr>
            <a:r>
              <a:rPr lang="de-DE" sz="1600" spc="69" dirty="0"/>
              <a:t>Value Dams and Flows</a:t>
            </a:r>
          </a:p>
          <a:p>
            <a:pPr marL="571500" indent="-342900">
              <a:lnSpc>
                <a:spcPct val="100000"/>
              </a:lnSpc>
              <a:spcBef>
                <a:spcPts val="0"/>
              </a:spcBef>
              <a:buAutoNum type="arabicPeriod"/>
            </a:pPr>
            <a:r>
              <a:rPr lang="de-DE" sz="1600" spc="69" dirty="0"/>
              <a:t>Value Sensitive Action </a:t>
            </a:r>
            <a:r>
              <a:rPr lang="de-DE" sz="1600" spc="69" dirty="0" err="1"/>
              <a:t>Reflection</a:t>
            </a:r>
            <a:r>
              <a:rPr lang="de-DE" sz="1600" spc="69" dirty="0"/>
              <a:t> Model</a:t>
            </a:r>
          </a:p>
          <a:p>
            <a:pPr marL="571500" indent="-342900">
              <a:lnSpc>
                <a:spcPct val="100000"/>
              </a:lnSpc>
              <a:spcBef>
                <a:spcPts val="0"/>
              </a:spcBef>
              <a:buAutoNum type="arabicPeriod"/>
            </a:pPr>
            <a:r>
              <a:rPr lang="de-DE" sz="1600" spc="69" dirty="0"/>
              <a:t>Multi-</a:t>
            </a:r>
            <a:r>
              <a:rPr lang="de-DE" sz="1600" spc="69" dirty="0" err="1"/>
              <a:t>lifespan</a:t>
            </a:r>
            <a:r>
              <a:rPr lang="de-DE" sz="1600" spc="69" dirty="0"/>
              <a:t> Timeline</a:t>
            </a:r>
          </a:p>
          <a:p>
            <a:pPr marL="571500" indent="-342900">
              <a:lnSpc>
                <a:spcPct val="100000"/>
              </a:lnSpc>
              <a:spcBef>
                <a:spcPts val="0"/>
              </a:spcBef>
              <a:buAutoNum type="arabicPeriod"/>
            </a:pPr>
            <a:r>
              <a:rPr lang="de-DE" sz="1600" spc="69" dirty="0" err="1"/>
              <a:t>Multilifespan</a:t>
            </a:r>
            <a:r>
              <a:rPr lang="de-DE" sz="1600" spc="69" dirty="0"/>
              <a:t> Co-design</a:t>
            </a:r>
          </a:p>
          <a:p>
            <a:pPr marL="571500" indent="-342900">
              <a:lnSpc>
                <a:spcPct val="100000"/>
              </a:lnSpc>
              <a:spcBef>
                <a:spcPts val="0"/>
              </a:spcBef>
              <a:buAutoNum type="arabicPeriod"/>
            </a:pPr>
            <a:r>
              <a:rPr lang="de-DE" sz="1600" spc="69" dirty="0" err="1"/>
              <a:t>Envisioning</a:t>
            </a:r>
            <a:r>
              <a:rPr lang="de-DE" sz="1600" spc="69" dirty="0"/>
              <a:t> </a:t>
            </a:r>
            <a:r>
              <a:rPr lang="de-DE" sz="1600" spc="69" dirty="0" err="1"/>
              <a:t>cards</a:t>
            </a:r>
            <a:endParaRPr lang="de-DE" sz="1600" spc="69" dirty="0"/>
          </a:p>
          <a:p>
            <a:pPr marL="571500" indent="-342900">
              <a:lnSpc>
                <a:spcPct val="100000"/>
              </a:lnSpc>
              <a:spcBef>
                <a:spcPts val="1417"/>
              </a:spcBef>
            </a:pPr>
            <a:endParaRPr lang="de-DE" sz="1800" spc="69" dirty="0">
              <a:solidFill>
                <a:schemeClr val="accent4"/>
              </a:solidFill>
            </a:endParaRPr>
          </a:p>
          <a:p>
            <a:pPr marL="571500" indent="-342900">
              <a:lnSpc>
                <a:spcPct val="100000"/>
              </a:lnSpc>
              <a:spcBef>
                <a:spcPts val="1417"/>
              </a:spcBef>
            </a:pPr>
            <a:endParaRPr lang="de-DE" sz="1800" spc="69" dirty="0">
              <a:solidFill>
                <a:schemeClr val="accent4"/>
              </a:solidFill>
            </a:endParaRPr>
          </a:p>
        </p:txBody>
      </p:sp>
      <p:sp>
        <p:nvSpPr>
          <p:cNvPr id="5" name="PlaceHolder 4">
            <a:extLst>
              <a:ext uri="{FF2B5EF4-FFF2-40B4-BE49-F238E27FC236}">
                <a16:creationId xmlns:a16="http://schemas.microsoft.com/office/drawing/2014/main" id="{D7B0C298-96FB-84E0-74D0-0E7887DE6433}"/>
              </a:ext>
            </a:extLst>
          </p:cNvPr>
          <p:cNvSpPr>
            <a:spLocks noGrp="1"/>
          </p:cNvSpPr>
          <p:nvPr>
            <p:ph type="ftr" idx="8"/>
          </p:nvPr>
        </p:nvSpPr>
        <p:spPr/>
        <p:txBody>
          <a:bodyPr/>
          <a:lstStyle/>
          <a:p>
            <a:r>
              <a:rPr dirty="0" err="1"/>
              <a:t>Höfele</a:t>
            </a:r>
            <a:r>
              <a:rPr dirty="0"/>
              <a:t> </a:t>
            </a:r>
          </a:p>
        </p:txBody>
      </p:sp>
      <p:sp>
        <p:nvSpPr>
          <p:cNvPr id="6" name="PlaceHolder 5">
            <a:extLst>
              <a:ext uri="{FF2B5EF4-FFF2-40B4-BE49-F238E27FC236}">
                <a16:creationId xmlns:a16="http://schemas.microsoft.com/office/drawing/2014/main" id="{0EFA9193-3468-E83E-6D7C-3785F2956BC3}"/>
              </a:ext>
            </a:extLst>
          </p:cNvPr>
          <p:cNvSpPr>
            <a:spLocks noGrp="1"/>
          </p:cNvSpPr>
          <p:nvPr>
            <p:ph type="sldNum" idx="9"/>
          </p:nvPr>
        </p:nvSpPr>
        <p:spPr/>
        <p:txBody>
          <a:bodyPr/>
          <a:lstStyle/>
          <a:p>
            <a:fld id="{EA3AC39D-7F03-4936-9655-73688C03AE97}" type="slidenum">
              <a:rPr/>
              <a:t>14</a:t>
            </a:fld>
            <a:endParaRPr/>
          </a:p>
        </p:txBody>
      </p:sp>
      <p:sp>
        <p:nvSpPr>
          <p:cNvPr id="7" name="PlaceHolder 6">
            <a:extLst>
              <a:ext uri="{FF2B5EF4-FFF2-40B4-BE49-F238E27FC236}">
                <a16:creationId xmlns:a16="http://schemas.microsoft.com/office/drawing/2014/main" id="{3A8F6D77-E7F1-C31C-71E5-642F153AA9D7}"/>
              </a:ext>
            </a:extLst>
          </p:cNvPr>
          <p:cNvSpPr>
            <a:spLocks noGrp="1"/>
          </p:cNvSpPr>
          <p:nvPr>
            <p:ph type="dt" idx="7"/>
          </p:nvPr>
        </p:nvSpPr>
        <p:spPr/>
        <p:txBody>
          <a:bodyPr/>
          <a:lstStyle/>
          <a:p>
            <a:fld id="{70CAEC58-8423-446D-975A-E7E04175C984}" type="datetime1">
              <a:rPr lang="de-DE"/>
              <a:t>22.09.2026</a:t>
            </a:fld>
            <a:endParaRPr lang="de-DE"/>
          </a:p>
        </p:txBody>
      </p:sp>
      <p:sp>
        <p:nvSpPr>
          <p:cNvPr id="8" name="Inhaltsplatzhalter 5">
            <a:extLst>
              <a:ext uri="{FF2B5EF4-FFF2-40B4-BE49-F238E27FC236}">
                <a16:creationId xmlns:a16="http://schemas.microsoft.com/office/drawing/2014/main" id="{9F9CB6F1-F0E2-66DF-0A56-1662DB537C7D}"/>
              </a:ext>
            </a:extLst>
          </p:cNvPr>
          <p:cNvSpPr txBox="1">
            <a:spLocks/>
          </p:cNvSpPr>
          <p:nvPr/>
        </p:nvSpPr>
        <p:spPr>
          <a:xfrm>
            <a:off x="380041" y="665561"/>
            <a:ext cx="11281443" cy="592290"/>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US" sz="2000" b="1" i="1" dirty="0"/>
              <a:t>a) The value-sensitive design approach</a:t>
            </a:r>
            <a:endParaRPr lang="de-DE" b="1" dirty="0">
              <a:solidFill>
                <a:schemeClr val="accent6">
                  <a:lumMod val="50000"/>
                </a:schemeClr>
              </a:solidFill>
            </a:endParaRPr>
          </a:p>
        </p:txBody>
      </p:sp>
      <p:sp>
        <p:nvSpPr>
          <p:cNvPr id="2" name="Rechteck 1">
            <a:extLst>
              <a:ext uri="{FF2B5EF4-FFF2-40B4-BE49-F238E27FC236}">
                <a16:creationId xmlns:a16="http://schemas.microsoft.com/office/drawing/2014/main" id="{19DD8269-F19C-D047-B888-3CFB599CB6E6}"/>
              </a:ext>
            </a:extLst>
          </p:cNvPr>
          <p:cNvSpPr/>
          <p:nvPr/>
        </p:nvSpPr>
        <p:spPr>
          <a:xfrm>
            <a:off x="407069" y="6250952"/>
            <a:ext cx="11377862" cy="764697"/>
          </a:xfrm>
          <a:prstGeom prst="rect">
            <a:avLst/>
          </a:prstGeom>
          <a:solidFill>
            <a:schemeClr val="bg1"/>
          </a:solidFill>
        </p:spPr>
        <p:txBody>
          <a:bodyPr wrap="square">
            <a:spAutoFit/>
          </a:bodyPr>
          <a:lstStyle/>
          <a:p>
            <a:pPr>
              <a:lnSpc>
                <a:spcPct val="120000"/>
              </a:lnSpc>
              <a:spcBef>
                <a:spcPts val="300"/>
              </a:spcBef>
            </a:pPr>
            <a:r>
              <a:rPr lang="en-US" sz="1100" dirty="0"/>
              <a:t>Friedman, B., and Hendry, D.G. (2019). </a:t>
            </a:r>
            <a:r>
              <a:rPr lang="en-US" sz="1100" i="1" dirty="0"/>
              <a:t>Value Sensitive Design: Shaping Technology with Moral Imagination. </a:t>
            </a:r>
            <a:r>
              <a:rPr lang="en-US" sz="1100" dirty="0"/>
              <a:t>Cambridge: MIT.</a:t>
            </a:r>
          </a:p>
          <a:p>
            <a:pPr indent="0">
              <a:lnSpc>
                <a:spcPct val="120000"/>
              </a:lnSpc>
              <a:spcBef>
                <a:spcPts val="300"/>
              </a:spcBef>
              <a:buNone/>
            </a:pPr>
            <a:r>
              <a:rPr lang="de-DE" sz="1100" spc="69" dirty="0"/>
              <a:t>https://vsdesign.org/vsd/</a:t>
            </a:r>
          </a:p>
          <a:p>
            <a:pPr indent="0">
              <a:lnSpc>
                <a:spcPct val="120000"/>
              </a:lnSpc>
              <a:spcBef>
                <a:spcPts val="300"/>
              </a:spcBef>
              <a:buNone/>
            </a:pPr>
            <a:endParaRPr lang="en-US" sz="1100" spc="69" dirty="0"/>
          </a:p>
        </p:txBody>
      </p:sp>
    </p:spTree>
    <p:extLst>
      <p:ext uri="{BB962C8B-B14F-4D97-AF65-F5344CB8AC3E}">
        <p14:creationId xmlns:p14="http://schemas.microsoft.com/office/powerpoint/2010/main" val="18093590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8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8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8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84">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84">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84">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84">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84">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84">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184">
                                            <p:txEl>
                                              <p:pRg st="10" end="1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184">
                                            <p:txEl>
                                              <p:pRg st="11" end="11"/>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184">
                                            <p:txEl>
                                              <p:pRg st="12" end="12"/>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184">
                                            <p:txEl>
                                              <p:pRg st="13" end="13"/>
                                            </p:txEl>
                                          </p:spTgt>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184">
                                            <p:txEl>
                                              <p:pRg st="14" end="14"/>
                                            </p:txEl>
                                          </p:spTgt>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nodeType="clickEffect">
                                  <p:stCondLst>
                                    <p:cond delay="0"/>
                                  </p:stCondLst>
                                  <p:childTnLst>
                                    <p:set>
                                      <p:cBhvr>
                                        <p:cTn id="66" dur="1" fill="hold">
                                          <p:stCondLst>
                                            <p:cond delay="0"/>
                                          </p:stCondLst>
                                        </p:cTn>
                                        <p:tgtEl>
                                          <p:spTgt spid="184">
                                            <p:txEl>
                                              <p:pRg st="15" end="15"/>
                                            </p:txEl>
                                          </p:spTgt>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nodeType="clickEffect">
                                  <p:stCondLst>
                                    <p:cond delay="0"/>
                                  </p:stCondLst>
                                  <p:childTnLst>
                                    <p:set>
                                      <p:cBhvr>
                                        <p:cTn id="70" dur="1" fill="hold">
                                          <p:stCondLst>
                                            <p:cond delay="0"/>
                                          </p:stCondLst>
                                        </p:cTn>
                                        <p:tgtEl>
                                          <p:spTgt spid="184">
                                            <p:txEl>
                                              <p:pRg st="16" end="1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D0AF53-A0CA-A3BC-ECDD-572BEC9F81D0}"/>
            </a:ext>
          </a:extLst>
        </p:cNvPr>
        <p:cNvGrpSpPr/>
        <p:nvPr/>
      </p:nvGrpSpPr>
      <p:grpSpPr>
        <a:xfrm>
          <a:off x="0" y="0"/>
          <a:ext cx="0" cy="0"/>
          <a:chOff x="0" y="0"/>
          <a:chExt cx="0" cy="0"/>
        </a:xfrm>
      </p:grpSpPr>
      <p:sp>
        <p:nvSpPr>
          <p:cNvPr id="182" name="PlaceHolder 1">
            <a:extLst>
              <a:ext uri="{FF2B5EF4-FFF2-40B4-BE49-F238E27FC236}">
                <a16:creationId xmlns:a16="http://schemas.microsoft.com/office/drawing/2014/main" id="{A25361B9-580F-0E36-1122-D3EB0331C341}"/>
              </a:ext>
            </a:extLst>
          </p:cNvPr>
          <p:cNvSpPr>
            <a:spLocks noGrp="1"/>
          </p:cNvSpPr>
          <p:nvPr>
            <p:ph type="title" idx="4294967295"/>
          </p:nvPr>
        </p:nvSpPr>
        <p:spPr>
          <a:xfrm>
            <a:off x="380041" y="164520"/>
            <a:ext cx="9873194" cy="791640"/>
          </a:xfrm>
          <a:prstGeom prst="rect">
            <a:avLst/>
          </a:prstGeom>
          <a:noFill/>
          <a:ln w="0">
            <a:noFill/>
          </a:ln>
        </p:spPr>
        <p:txBody>
          <a:bodyPr lIns="91440" tIns="45720" rIns="91440" bIns="45720" anchor="t">
            <a:noAutofit/>
          </a:bodyPr>
          <a:lstStyle/>
          <a:p>
            <a:r>
              <a:rPr lang="de-DE" sz="2000" b="1" spc="69" dirty="0">
                <a:latin typeface="+mn-lt"/>
              </a:rPr>
              <a:t>6. </a:t>
            </a:r>
            <a:r>
              <a:rPr lang="en-US" sz="2000" b="1" spc="69" dirty="0">
                <a:latin typeface="+mn-lt"/>
              </a:rPr>
              <a:t>How can nature-ethical values be included? </a:t>
            </a:r>
            <a:br>
              <a:rPr lang="en-US" sz="2000" b="1" spc="69" dirty="0">
                <a:latin typeface="+mn-lt"/>
              </a:rPr>
            </a:br>
            <a:endParaRPr lang="de-DE" sz="2000" b="1" strike="noStrike" spc="69" dirty="0">
              <a:latin typeface="+mn-lt"/>
            </a:endParaRPr>
          </a:p>
        </p:txBody>
      </p:sp>
      <p:sp>
        <p:nvSpPr>
          <p:cNvPr id="184" name="PlaceHolder 3">
            <a:extLst>
              <a:ext uri="{FF2B5EF4-FFF2-40B4-BE49-F238E27FC236}">
                <a16:creationId xmlns:a16="http://schemas.microsoft.com/office/drawing/2014/main" id="{34F2B688-9B85-A295-27A4-53778A7E4A0B}"/>
              </a:ext>
            </a:extLst>
          </p:cNvPr>
          <p:cNvSpPr>
            <a:spLocks noGrp="1"/>
          </p:cNvSpPr>
          <p:nvPr>
            <p:ph idx="4294967295"/>
          </p:nvPr>
        </p:nvSpPr>
        <p:spPr>
          <a:xfrm>
            <a:off x="162421" y="1252305"/>
            <a:ext cx="11103239" cy="4781701"/>
          </a:xfrm>
          <a:prstGeom prst="rect">
            <a:avLst/>
          </a:prstGeom>
          <a:noFill/>
          <a:ln w="0">
            <a:noFill/>
          </a:ln>
        </p:spPr>
        <p:txBody>
          <a:bodyPr lIns="91440" tIns="45720" rIns="91440" bIns="45720" anchor="t">
            <a:noAutofit/>
          </a:bodyPr>
          <a:lstStyle/>
          <a:p>
            <a:pPr marL="571500" indent="-342900">
              <a:lnSpc>
                <a:spcPct val="100000"/>
              </a:lnSpc>
              <a:spcBef>
                <a:spcPts val="1417"/>
              </a:spcBef>
            </a:pPr>
            <a:r>
              <a:rPr lang="en-US" sz="1800" spc="69" dirty="0"/>
              <a:t>Although the value sensitive design (VSD) approach (Friedmann/Hendry 2019) and the value-ethical design of AI systems proposed by </a:t>
            </a:r>
            <a:r>
              <a:rPr lang="en-US" sz="1800" spc="69" dirty="0" err="1"/>
              <a:t>Spiekermann</a:t>
            </a:r>
            <a:r>
              <a:rPr lang="en-US" sz="1800" spc="69" dirty="0"/>
              <a:t> (2019; 2024) are promising approaches. </a:t>
            </a:r>
          </a:p>
          <a:p>
            <a:pPr marL="571500" indent="-342900">
              <a:lnSpc>
                <a:spcPct val="100000"/>
              </a:lnSpc>
              <a:spcBef>
                <a:spcPts val="1417"/>
              </a:spcBef>
            </a:pPr>
            <a:r>
              <a:rPr lang="en-US" sz="1800" dirty="0"/>
              <a:t>VSD distinguishes among designer values, values explicitly supported by the technology, and stakeholder values; considers individual, group, and societal levels of analysis; and caries out integrative and iterative conceptual, technical, and empirical investigations.</a:t>
            </a:r>
            <a:r>
              <a:rPr lang="en-US" sz="1800" spc="69" dirty="0"/>
              <a:t> </a:t>
            </a:r>
          </a:p>
          <a:p>
            <a:pPr marL="571500" indent="-342900">
              <a:lnSpc>
                <a:spcPct val="100000"/>
              </a:lnSpc>
              <a:spcBef>
                <a:spcPts val="1417"/>
              </a:spcBef>
            </a:pPr>
            <a:r>
              <a:rPr lang="en-US" sz="1800" spc="69" dirty="0"/>
              <a:t>However, these approaches are limited in that they require an innovation team to use scenario methods to put themselves in the future system world. The </a:t>
            </a:r>
            <a:r>
              <a:rPr lang="en-US" sz="1800" i="1" spc="69" dirty="0"/>
              <a:t>implicit and culturally differing nature-ethical values </a:t>
            </a:r>
            <a:r>
              <a:rPr lang="en-US" sz="1800" spc="69" dirty="0"/>
              <a:t>are not the focus here.</a:t>
            </a:r>
          </a:p>
          <a:p>
            <a:pPr marL="571500" indent="-342900">
              <a:lnSpc>
                <a:spcPct val="100000"/>
              </a:lnSpc>
              <a:spcBef>
                <a:spcPts val="1417"/>
              </a:spcBef>
            </a:pPr>
            <a:endParaRPr lang="en-US" sz="1800" dirty="0"/>
          </a:p>
          <a:p>
            <a:pPr marL="571500" indent="-342900">
              <a:lnSpc>
                <a:spcPct val="100000"/>
              </a:lnSpc>
              <a:spcBef>
                <a:spcPts val="1417"/>
              </a:spcBef>
            </a:pPr>
            <a:endParaRPr lang="de-DE" sz="1800" spc="69" dirty="0">
              <a:solidFill>
                <a:schemeClr val="accent4"/>
              </a:solidFill>
            </a:endParaRPr>
          </a:p>
        </p:txBody>
      </p:sp>
      <p:sp>
        <p:nvSpPr>
          <p:cNvPr id="5" name="PlaceHolder 4">
            <a:extLst>
              <a:ext uri="{FF2B5EF4-FFF2-40B4-BE49-F238E27FC236}">
                <a16:creationId xmlns:a16="http://schemas.microsoft.com/office/drawing/2014/main" id="{EBA091B1-5F88-7D09-63C4-6FC02912CEF9}"/>
              </a:ext>
            </a:extLst>
          </p:cNvPr>
          <p:cNvSpPr>
            <a:spLocks noGrp="1"/>
          </p:cNvSpPr>
          <p:nvPr>
            <p:ph type="ftr" idx="8"/>
          </p:nvPr>
        </p:nvSpPr>
        <p:spPr/>
        <p:txBody>
          <a:bodyPr/>
          <a:lstStyle/>
          <a:p>
            <a:r>
              <a:rPr dirty="0" err="1"/>
              <a:t>Höfele</a:t>
            </a:r>
            <a:r>
              <a:rPr dirty="0"/>
              <a:t> </a:t>
            </a:r>
          </a:p>
        </p:txBody>
      </p:sp>
      <p:sp>
        <p:nvSpPr>
          <p:cNvPr id="6" name="PlaceHolder 5">
            <a:extLst>
              <a:ext uri="{FF2B5EF4-FFF2-40B4-BE49-F238E27FC236}">
                <a16:creationId xmlns:a16="http://schemas.microsoft.com/office/drawing/2014/main" id="{CA0A4E01-3B14-5A05-1D08-5D60637072DB}"/>
              </a:ext>
            </a:extLst>
          </p:cNvPr>
          <p:cNvSpPr>
            <a:spLocks noGrp="1"/>
          </p:cNvSpPr>
          <p:nvPr>
            <p:ph type="sldNum" idx="9"/>
          </p:nvPr>
        </p:nvSpPr>
        <p:spPr/>
        <p:txBody>
          <a:bodyPr/>
          <a:lstStyle/>
          <a:p>
            <a:fld id="{EA3AC39D-7F03-4936-9655-73688C03AE97}" type="slidenum">
              <a:rPr/>
              <a:t>15</a:t>
            </a:fld>
            <a:endParaRPr/>
          </a:p>
        </p:txBody>
      </p:sp>
      <p:sp>
        <p:nvSpPr>
          <p:cNvPr id="7" name="PlaceHolder 6">
            <a:extLst>
              <a:ext uri="{FF2B5EF4-FFF2-40B4-BE49-F238E27FC236}">
                <a16:creationId xmlns:a16="http://schemas.microsoft.com/office/drawing/2014/main" id="{2476BC0A-F480-E6AB-33C3-3C6530F14798}"/>
              </a:ext>
            </a:extLst>
          </p:cNvPr>
          <p:cNvSpPr>
            <a:spLocks noGrp="1"/>
          </p:cNvSpPr>
          <p:nvPr>
            <p:ph type="dt" idx="7"/>
          </p:nvPr>
        </p:nvSpPr>
        <p:spPr/>
        <p:txBody>
          <a:bodyPr/>
          <a:lstStyle/>
          <a:p>
            <a:fld id="{70CAEC58-8423-446D-975A-E7E04175C984}" type="datetime1">
              <a:rPr lang="de-DE"/>
              <a:t>22.09.2026</a:t>
            </a:fld>
            <a:endParaRPr lang="de-DE"/>
          </a:p>
        </p:txBody>
      </p:sp>
      <p:sp>
        <p:nvSpPr>
          <p:cNvPr id="2" name="Rechteck 1"/>
          <p:cNvSpPr/>
          <p:nvPr/>
        </p:nvSpPr>
        <p:spPr>
          <a:xfrm>
            <a:off x="551734" y="5139886"/>
            <a:ext cx="11377862" cy="1451038"/>
          </a:xfrm>
          <a:prstGeom prst="rect">
            <a:avLst/>
          </a:prstGeom>
        </p:spPr>
        <p:txBody>
          <a:bodyPr wrap="square">
            <a:spAutoFit/>
          </a:bodyPr>
          <a:lstStyle/>
          <a:p>
            <a:pPr>
              <a:lnSpc>
                <a:spcPct val="120000"/>
              </a:lnSpc>
              <a:spcBef>
                <a:spcPts val="300"/>
              </a:spcBef>
            </a:pPr>
            <a:r>
              <a:rPr lang="en-US" sz="1100" dirty="0"/>
              <a:t>Friedman, B., and Hendry, D.G. (2019). </a:t>
            </a:r>
            <a:r>
              <a:rPr lang="en-US" sz="1100" i="1" dirty="0"/>
              <a:t>Value Sensitive Design: Shaping Technology with Moral Imagination. </a:t>
            </a:r>
            <a:r>
              <a:rPr lang="en-US" sz="1100" dirty="0"/>
              <a:t>Cambridge: MIT.</a:t>
            </a:r>
          </a:p>
          <a:p>
            <a:pPr indent="0">
              <a:lnSpc>
                <a:spcPct val="120000"/>
              </a:lnSpc>
              <a:spcBef>
                <a:spcPts val="300"/>
              </a:spcBef>
              <a:buNone/>
            </a:pPr>
            <a:r>
              <a:rPr lang="de-DE" sz="1100" spc="69" dirty="0"/>
              <a:t>Spiekermann, S. (2019). </a:t>
            </a:r>
            <a:r>
              <a:rPr lang="de-DE" sz="1100" i="1" spc="69" dirty="0"/>
              <a:t>Digitale Ethik: Ein Wertesystem für das 21. Jahrhundert</a:t>
            </a:r>
            <a:r>
              <a:rPr lang="de-DE" sz="1100" spc="69" dirty="0"/>
              <a:t>. München: </a:t>
            </a:r>
            <a:r>
              <a:rPr lang="de-DE" sz="1100" spc="69" dirty="0" err="1"/>
              <a:t>Droemer</a:t>
            </a:r>
            <a:r>
              <a:rPr lang="de-DE" sz="1100" spc="69" dirty="0"/>
              <a:t>.</a:t>
            </a:r>
          </a:p>
          <a:p>
            <a:pPr>
              <a:lnSpc>
                <a:spcPct val="120000"/>
              </a:lnSpc>
              <a:spcBef>
                <a:spcPts val="300"/>
              </a:spcBef>
            </a:pPr>
            <a:r>
              <a:rPr lang="de-DE" sz="1100" spc="69" dirty="0" err="1"/>
              <a:t>Spiekermann</a:t>
            </a:r>
            <a:r>
              <a:rPr lang="de-DE" sz="1100" spc="69" dirty="0"/>
              <a:t>, S. (2024). Digitale Ethik und die Künstliche Intelligenz. In: Mainzer, K. (</a:t>
            </a:r>
            <a:r>
              <a:rPr lang="de-DE" sz="1100" spc="69" dirty="0" err="1"/>
              <a:t>ed</a:t>
            </a:r>
            <a:r>
              <a:rPr lang="de-DE" sz="1100" spc="69" dirty="0"/>
              <a:t>.). </a:t>
            </a:r>
            <a:r>
              <a:rPr lang="de-DE" sz="1100" i="1" spc="69" dirty="0"/>
              <a:t>Philosophisches Handbuch Künstliche Intelligenz</a:t>
            </a:r>
            <a:r>
              <a:rPr lang="de-DE" sz="1100" spc="69" dirty="0"/>
              <a:t>. Wiesbaden: Springer, 741-764. </a:t>
            </a:r>
          </a:p>
          <a:p>
            <a:pPr>
              <a:lnSpc>
                <a:spcPct val="120000"/>
              </a:lnSpc>
              <a:spcBef>
                <a:spcPts val="300"/>
              </a:spcBef>
            </a:pPr>
            <a:r>
              <a:rPr lang="de-DE" sz="1100" spc="69" dirty="0"/>
              <a:t>https://vsdesign.org/vsd/</a:t>
            </a:r>
          </a:p>
          <a:p>
            <a:pPr indent="0">
              <a:lnSpc>
                <a:spcPct val="120000"/>
              </a:lnSpc>
              <a:spcBef>
                <a:spcPts val="300"/>
              </a:spcBef>
              <a:buNone/>
            </a:pPr>
            <a:endParaRPr lang="en-US" sz="1100" spc="69" dirty="0"/>
          </a:p>
        </p:txBody>
      </p:sp>
      <p:sp>
        <p:nvSpPr>
          <p:cNvPr id="8" name="Inhaltsplatzhalter 5">
            <a:extLst>
              <a:ext uri="{FF2B5EF4-FFF2-40B4-BE49-F238E27FC236}">
                <a16:creationId xmlns:a16="http://schemas.microsoft.com/office/drawing/2014/main" id="{DF822B2A-3777-7FF0-0C14-01800C93F17F}"/>
              </a:ext>
            </a:extLst>
          </p:cNvPr>
          <p:cNvSpPr txBox="1">
            <a:spLocks/>
          </p:cNvSpPr>
          <p:nvPr/>
        </p:nvSpPr>
        <p:spPr>
          <a:xfrm>
            <a:off x="380041" y="660015"/>
            <a:ext cx="11281443" cy="592290"/>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US" sz="2000" b="1" i="1" dirty="0"/>
              <a:t>a) The Value-sensitive design approach</a:t>
            </a:r>
            <a:endParaRPr lang="de-DE" b="1" dirty="0">
              <a:solidFill>
                <a:schemeClr val="accent6">
                  <a:lumMod val="50000"/>
                </a:schemeClr>
              </a:solidFill>
            </a:endParaRPr>
          </a:p>
        </p:txBody>
      </p:sp>
    </p:spTree>
    <p:extLst>
      <p:ext uri="{BB962C8B-B14F-4D97-AF65-F5344CB8AC3E}">
        <p14:creationId xmlns:p14="http://schemas.microsoft.com/office/powerpoint/2010/main" val="32269720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8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8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AEF914-0A05-2614-F9D2-379AAE452A2D}"/>
            </a:ext>
          </a:extLst>
        </p:cNvPr>
        <p:cNvGrpSpPr/>
        <p:nvPr/>
      </p:nvGrpSpPr>
      <p:grpSpPr>
        <a:xfrm>
          <a:off x="0" y="0"/>
          <a:ext cx="0" cy="0"/>
          <a:chOff x="0" y="0"/>
          <a:chExt cx="0" cy="0"/>
        </a:xfrm>
      </p:grpSpPr>
      <p:sp>
        <p:nvSpPr>
          <p:cNvPr id="6" name="Foliennummernplatzhalter 5">
            <a:extLst>
              <a:ext uri="{FF2B5EF4-FFF2-40B4-BE49-F238E27FC236}">
                <a16:creationId xmlns:a16="http://schemas.microsoft.com/office/drawing/2014/main" id="{30D32E23-8C41-CFA7-E7D5-FF766C2855FE}"/>
              </a:ext>
            </a:extLst>
          </p:cNvPr>
          <p:cNvSpPr>
            <a:spLocks noGrp="1"/>
          </p:cNvSpPr>
          <p:nvPr>
            <p:ph type="sldNum" sz="quarter" idx="16"/>
          </p:nvPr>
        </p:nvSpPr>
        <p:spPr/>
        <p:txBody>
          <a:bodyPr/>
          <a:lstStyle/>
          <a:p>
            <a:fld id="{C2571F0E-BA57-4409-A3A5-945CC828A36E}" type="slidenum">
              <a:rPr lang="de-DE" smtClean="0"/>
              <a:pPr/>
              <a:t>16</a:t>
            </a:fld>
            <a:endParaRPr lang="de-DE" dirty="0"/>
          </a:p>
        </p:txBody>
      </p:sp>
      <p:pic>
        <p:nvPicPr>
          <p:cNvPr id="3" name="Grafik 2">
            <a:extLst>
              <a:ext uri="{FF2B5EF4-FFF2-40B4-BE49-F238E27FC236}">
                <a16:creationId xmlns:a16="http://schemas.microsoft.com/office/drawing/2014/main" id="{11416FCD-06BD-5F0A-0B95-96E1FD117BF8}"/>
              </a:ext>
            </a:extLst>
          </p:cNvPr>
          <p:cNvPicPr>
            <a:picLocks noChangeAspect="1"/>
          </p:cNvPicPr>
          <p:nvPr/>
        </p:nvPicPr>
        <p:blipFill>
          <a:blip r:embed="rId3"/>
          <a:stretch>
            <a:fillRect/>
          </a:stretch>
        </p:blipFill>
        <p:spPr>
          <a:xfrm>
            <a:off x="1315109" y="2140162"/>
            <a:ext cx="4486978" cy="3075076"/>
          </a:xfrm>
          <a:prstGeom prst="rect">
            <a:avLst/>
          </a:prstGeom>
        </p:spPr>
      </p:pic>
      <p:sp>
        <p:nvSpPr>
          <p:cNvPr id="5" name="Textfeld 4">
            <a:extLst>
              <a:ext uri="{FF2B5EF4-FFF2-40B4-BE49-F238E27FC236}">
                <a16:creationId xmlns:a16="http://schemas.microsoft.com/office/drawing/2014/main" id="{007DB6D3-6A9B-1CD2-2A9D-114724AA14C3}"/>
              </a:ext>
            </a:extLst>
          </p:cNvPr>
          <p:cNvSpPr txBox="1"/>
          <p:nvPr/>
        </p:nvSpPr>
        <p:spPr>
          <a:xfrm>
            <a:off x="92208" y="1269855"/>
            <a:ext cx="10938829" cy="646331"/>
          </a:xfrm>
          <a:prstGeom prst="rect">
            <a:avLst/>
          </a:prstGeom>
          <a:noFill/>
        </p:spPr>
        <p:txBody>
          <a:bodyPr wrap="square">
            <a:spAutoFit/>
          </a:bodyPr>
          <a:lstStyle/>
          <a:p>
            <a:r>
              <a:rPr lang="en-US" b="1" dirty="0">
                <a:solidFill>
                  <a:schemeClr val="tx2"/>
                </a:solidFill>
              </a:rPr>
              <a:t>Empirical ethics:</a:t>
            </a:r>
            <a:r>
              <a:rPr lang="en-US" dirty="0">
                <a:solidFill>
                  <a:schemeClr val="tx2"/>
                </a:solidFill>
              </a:rPr>
              <a:t> In addition to generally acceptable ethical principles, it takes into account the acceptance by various stakeholder groups and the greatest possible conformity with their values</a:t>
            </a:r>
          </a:p>
        </p:txBody>
      </p:sp>
      <p:sp>
        <p:nvSpPr>
          <p:cNvPr id="10" name="Textfeld 9">
            <a:extLst>
              <a:ext uri="{FF2B5EF4-FFF2-40B4-BE49-F238E27FC236}">
                <a16:creationId xmlns:a16="http://schemas.microsoft.com/office/drawing/2014/main" id="{7F5454BA-E300-C9F7-DE14-24BD1687F388}"/>
              </a:ext>
            </a:extLst>
          </p:cNvPr>
          <p:cNvSpPr txBox="1"/>
          <p:nvPr/>
        </p:nvSpPr>
        <p:spPr>
          <a:xfrm>
            <a:off x="295055" y="5604011"/>
            <a:ext cx="10938829" cy="1092607"/>
          </a:xfrm>
          <a:prstGeom prst="rect">
            <a:avLst/>
          </a:prstGeom>
          <a:noFill/>
        </p:spPr>
        <p:txBody>
          <a:bodyPr wrap="square" rtlCol="0">
            <a:spAutoFit/>
          </a:bodyPr>
          <a:lstStyle/>
          <a:p>
            <a:pPr>
              <a:spcAft>
                <a:spcPts val="600"/>
              </a:spcAft>
            </a:pPr>
            <a:r>
              <a:rPr lang="de-DE" sz="1100" dirty="0">
                <a:solidFill>
                  <a:schemeClr val="tx2"/>
                </a:solidFill>
              </a:rPr>
              <a:t>Höfele, P.*, Reuter, L.*, </a:t>
            </a:r>
            <a:r>
              <a:rPr lang="de-DE" sz="1100" dirty="0" err="1">
                <a:solidFill>
                  <a:schemeClr val="tx2"/>
                </a:solidFill>
              </a:rPr>
              <a:t>Estadieu</a:t>
            </a:r>
            <a:r>
              <a:rPr lang="de-DE" sz="1100" dirty="0">
                <a:solidFill>
                  <a:schemeClr val="tx2"/>
                </a:solidFill>
              </a:rPr>
              <a:t>, L., </a:t>
            </a:r>
            <a:r>
              <a:rPr lang="de-DE" sz="1100" dirty="0" err="1">
                <a:solidFill>
                  <a:schemeClr val="tx2"/>
                </a:solidFill>
              </a:rPr>
              <a:t>Livanec</a:t>
            </a:r>
            <a:r>
              <a:rPr lang="de-DE" sz="1100" dirty="0">
                <a:solidFill>
                  <a:schemeClr val="tx2"/>
                </a:solidFill>
              </a:rPr>
              <a:t>, S., Stumpf, M., &amp; Kiesel, A. (2022). </a:t>
            </a:r>
            <a:r>
              <a:rPr lang="de-DE" sz="1100" dirty="0" err="1">
                <a:solidFill>
                  <a:schemeClr val="tx2"/>
                </a:solidFill>
              </a:rPr>
              <a:t>Connecting</a:t>
            </a:r>
            <a:r>
              <a:rPr lang="de-DE" sz="1100" dirty="0">
                <a:solidFill>
                  <a:schemeClr val="tx2"/>
                </a:solidFill>
              </a:rPr>
              <a:t> </a:t>
            </a:r>
            <a:r>
              <a:rPr lang="de-DE" sz="1100" dirty="0" err="1">
                <a:solidFill>
                  <a:schemeClr val="tx2"/>
                </a:solidFill>
              </a:rPr>
              <a:t>the</a:t>
            </a:r>
            <a:r>
              <a:rPr lang="de-DE" sz="1100" dirty="0">
                <a:solidFill>
                  <a:schemeClr val="tx2"/>
                </a:solidFill>
              </a:rPr>
              <a:t> </a:t>
            </a:r>
            <a:r>
              <a:rPr lang="de-DE" sz="1100" dirty="0" err="1">
                <a:solidFill>
                  <a:schemeClr val="tx2"/>
                </a:solidFill>
              </a:rPr>
              <a:t>methods</a:t>
            </a:r>
            <a:r>
              <a:rPr lang="de-DE" sz="1100" dirty="0">
                <a:solidFill>
                  <a:schemeClr val="tx2"/>
                </a:solidFill>
              </a:rPr>
              <a:t> </a:t>
            </a:r>
            <a:r>
              <a:rPr lang="de-DE" sz="1100" dirty="0" err="1">
                <a:solidFill>
                  <a:schemeClr val="tx2"/>
                </a:solidFill>
              </a:rPr>
              <a:t>of</a:t>
            </a:r>
            <a:r>
              <a:rPr lang="de-DE" sz="1100" dirty="0">
                <a:solidFill>
                  <a:schemeClr val="tx2"/>
                </a:solidFill>
              </a:rPr>
              <a:t> </a:t>
            </a:r>
            <a:r>
              <a:rPr lang="de-DE" sz="1100" dirty="0" err="1">
                <a:solidFill>
                  <a:schemeClr val="tx2"/>
                </a:solidFill>
              </a:rPr>
              <a:t>psychology</a:t>
            </a:r>
            <a:r>
              <a:rPr lang="de-DE" sz="1100" dirty="0">
                <a:solidFill>
                  <a:schemeClr val="tx2"/>
                </a:solidFill>
              </a:rPr>
              <a:t> </a:t>
            </a:r>
            <a:r>
              <a:rPr lang="de-DE" sz="1100" dirty="0" err="1">
                <a:solidFill>
                  <a:schemeClr val="tx2"/>
                </a:solidFill>
              </a:rPr>
              <a:t>and</a:t>
            </a:r>
            <a:r>
              <a:rPr lang="de-DE" sz="1100" dirty="0">
                <a:solidFill>
                  <a:schemeClr val="tx2"/>
                </a:solidFill>
              </a:rPr>
              <a:t> </a:t>
            </a:r>
            <a:r>
              <a:rPr lang="de-DE" sz="1100" dirty="0" err="1">
                <a:solidFill>
                  <a:schemeClr val="tx2"/>
                </a:solidFill>
              </a:rPr>
              <a:t>philosophy</a:t>
            </a:r>
            <a:r>
              <a:rPr lang="de-DE" sz="1100" dirty="0">
                <a:solidFill>
                  <a:schemeClr val="tx2"/>
                </a:solidFill>
              </a:rPr>
              <a:t>: </a:t>
            </a:r>
            <a:r>
              <a:rPr lang="de-DE" sz="1100" dirty="0" err="1">
                <a:solidFill>
                  <a:schemeClr val="tx2"/>
                </a:solidFill>
              </a:rPr>
              <a:t>Applying</a:t>
            </a:r>
            <a:r>
              <a:rPr lang="de-DE" sz="1100" dirty="0">
                <a:solidFill>
                  <a:schemeClr val="tx2"/>
                </a:solidFill>
              </a:rPr>
              <a:t> </a:t>
            </a:r>
            <a:r>
              <a:rPr lang="de-DE" sz="1100" dirty="0" err="1">
                <a:solidFill>
                  <a:schemeClr val="tx2"/>
                </a:solidFill>
              </a:rPr>
              <a:t>Cognitive-Affective</a:t>
            </a:r>
            <a:r>
              <a:rPr lang="de-DE" sz="1100" dirty="0">
                <a:solidFill>
                  <a:schemeClr val="tx2"/>
                </a:solidFill>
              </a:rPr>
              <a:t> </a:t>
            </a:r>
            <a:r>
              <a:rPr lang="de-DE" sz="1100" dirty="0" err="1">
                <a:solidFill>
                  <a:schemeClr val="tx2"/>
                </a:solidFill>
              </a:rPr>
              <a:t>Maps</a:t>
            </a:r>
            <a:r>
              <a:rPr lang="de-DE" sz="1100" dirty="0">
                <a:solidFill>
                  <a:schemeClr val="tx2"/>
                </a:solidFill>
              </a:rPr>
              <a:t> (CAMs) </a:t>
            </a:r>
            <a:r>
              <a:rPr lang="de-DE" sz="1100" dirty="0" err="1">
                <a:solidFill>
                  <a:schemeClr val="tx2"/>
                </a:solidFill>
              </a:rPr>
              <a:t>to</a:t>
            </a:r>
            <a:r>
              <a:rPr lang="de-DE" sz="1100" dirty="0">
                <a:solidFill>
                  <a:schemeClr val="tx2"/>
                </a:solidFill>
              </a:rPr>
              <a:t> </a:t>
            </a:r>
            <a:r>
              <a:rPr lang="de-DE" sz="1100" dirty="0" err="1">
                <a:solidFill>
                  <a:schemeClr val="tx2"/>
                </a:solidFill>
              </a:rPr>
              <a:t>identify</a:t>
            </a:r>
            <a:r>
              <a:rPr lang="de-DE" sz="1100" dirty="0">
                <a:solidFill>
                  <a:schemeClr val="tx2"/>
                </a:solidFill>
              </a:rPr>
              <a:t> </a:t>
            </a:r>
            <a:r>
              <a:rPr lang="de-DE" sz="1100" dirty="0" err="1">
                <a:solidFill>
                  <a:schemeClr val="tx2"/>
                </a:solidFill>
              </a:rPr>
              <a:t>ethical</a:t>
            </a:r>
            <a:r>
              <a:rPr lang="de-DE" sz="1100" dirty="0">
                <a:solidFill>
                  <a:schemeClr val="tx2"/>
                </a:solidFill>
              </a:rPr>
              <a:t> </a:t>
            </a:r>
            <a:r>
              <a:rPr lang="de-DE" sz="1100" dirty="0" err="1">
                <a:solidFill>
                  <a:schemeClr val="tx2"/>
                </a:solidFill>
              </a:rPr>
              <a:t>principles</a:t>
            </a:r>
            <a:r>
              <a:rPr lang="de-DE" sz="1100" dirty="0">
                <a:solidFill>
                  <a:schemeClr val="tx2"/>
                </a:solidFill>
              </a:rPr>
              <a:t> </a:t>
            </a:r>
            <a:r>
              <a:rPr lang="de-DE" sz="1100" dirty="0" err="1">
                <a:solidFill>
                  <a:schemeClr val="tx2"/>
                </a:solidFill>
              </a:rPr>
              <a:t>underlying</a:t>
            </a:r>
            <a:r>
              <a:rPr lang="de-DE" sz="1100" dirty="0">
                <a:solidFill>
                  <a:schemeClr val="tx2"/>
                </a:solidFill>
              </a:rPr>
              <a:t> </a:t>
            </a:r>
            <a:r>
              <a:rPr lang="de-DE" sz="1100" dirty="0" err="1">
                <a:solidFill>
                  <a:schemeClr val="tx2"/>
                </a:solidFill>
              </a:rPr>
              <a:t>the</a:t>
            </a:r>
            <a:r>
              <a:rPr lang="de-DE" sz="1100" dirty="0">
                <a:solidFill>
                  <a:schemeClr val="tx2"/>
                </a:solidFill>
              </a:rPr>
              <a:t> </a:t>
            </a:r>
            <a:r>
              <a:rPr lang="de-DE" sz="1100" dirty="0" err="1">
                <a:solidFill>
                  <a:schemeClr val="tx2"/>
                </a:solidFill>
              </a:rPr>
              <a:t>evaluation</a:t>
            </a:r>
            <a:r>
              <a:rPr lang="de-DE" sz="1100" dirty="0">
                <a:solidFill>
                  <a:schemeClr val="tx2"/>
                </a:solidFill>
              </a:rPr>
              <a:t> </a:t>
            </a:r>
            <a:r>
              <a:rPr lang="de-DE" sz="1100" dirty="0" err="1">
                <a:solidFill>
                  <a:schemeClr val="tx2"/>
                </a:solidFill>
              </a:rPr>
              <a:t>of</a:t>
            </a:r>
            <a:r>
              <a:rPr lang="de-DE" sz="1100" dirty="0">
                <a:solidFill>
                  <a:schemeClr val="tx2"/>
                </a:solidFill>
              </a:rPr>
              <a:t> </a:t>
            </a:r>
            <a:r>
              <a:rPr lang="de-DE" sz="1100" dirty="0" err="1">
                <a:solidFill>
                  <a:schemeClr val="tx2"/>
                </a:solidFill>
              </a:rPr>
              <a:t>bioinspired</a:t>
            </a:r>
            <a:r>
              <a:rPr lang="de-DE" sz="1100" dirty="0">
                <a:solidFill>
                  <a:schemeClr val="tx2"/>
                </a:solidFill>
              </a:rPr>
              <a:t> </a:t>
            </a:r>
            <a:r>
              <a:rPr lang="de-DE" sz="1100" dirty="0" err="1">
                <a:solidFill>
                  <a:schemeClr val="tx2"/>
                </a:solidFill>
              </a:rPr>
              <a:t>technologies</a:t>
            </a:r>
            <a:r>
              <a:rPr lang="de-DE" sz="1100" dirty="0">
                <a:solidFill>
                  <a:schemeClr val="tx2"/>
                </a:solidFill>
              </a:rPr>
              <a:t>. In: </a:t>
            </a:r>
            <a:r>
              <a:rPr lang="de-DE" sz="1100" i="1" dirty="0" err="1">
                <a:solidFill>
                  <a:schemeClr val="tx2"/>
                </a:solidFill>
              </a:rPr>
              <a:t>Philosophical</a:t>
            </a:r>
            <a:r>
              <a:rPr lang="de-DE" sz="1100" i="1" dirty="0">
                <a:solidFill>
                  <a:schemeClr val="tx2"/>
                </a:solidFill>
              </a:rPr>
              <a:t> </a:t>
            </a:r>
            <a:r>
              <a:rPr lang="de-DE" sz="1100" i="1" dirty="0" err="1">
                <a:solidFill>
                  <a:schemeClr val="tx2"/>
                </a:solidFill>
              </a:rPr>
              <a:t>Psychology</a:t>
            </a:r>
            <a:r>
              <a:rPr lang="de-DE" sz="1100" dirty="0">
                <a:solidFill>
                  <a:schemeClr val="tx2"/>
                </a:solidFill>
              </a:rPr>
              <a:t>, 1-24. </a:t>
            </a:r>
            <a:r>
              <a:rPr lang="de-DE" sz="1100" dirty="0" err="1">
                <a:solidFill>
                  <a:schemeClr val="tx2"/>
                </a:solidFill>
              </a:rPr>
              <a:t>doi</a:t>
            </a:r>
            <a:r>
              <a:rPr lang="de-DE" sz="1100" dirty="0">
                <a:solidFill>
                  <a:schemeClr val="tx2"/>
                </a:solidFill>
              </a:rPr>
              <a:t>: 10.1080/09515089.2022.2113770</a:t>
            </a:r>
          </a:p>
          <a:p>
            <a:pPr>
              <a:spcAft>
                <a:spcPts val="600"/>
              </a:spcAft>
            </a:pPr>
            <a:r>
              <a:rPr lang="en-US" sz="1100" b="0" i="0" u="none" strike="noStrike" baseline="0" dirty="0">
                <a:solidFill>
                  <a:schemeClr val="tx2"/>
                </a:solidFill>
                <a:latin typeface="ArialMT"/>
              </a:rPr>
              <a:t>Fenn, J.</a:t>
            </a:r>
            <a:r>
              <a:rPr lang="en-US" sz="1100" dirty="0">
                <a:solidFill>
                  <a:schemeClr val="tx2"/>
                </a:solidFill>
                <a:latin typeface="ArialMT"/>
              </a:rPr>
              <a:t>*</a:t>
            </a:r>
            <a:r>
              <a:rPr lang="en-US" sz="1100" b="0" i="0" u="none" strike="noStrike" baseline="0" dirty="0">
                <a:solidFill>
                  <a:schemeClr val="tx2"/>
                </a:solidFill>
                <a:latin typeface="ArialMT"/>
              </a:rPr>
              <a:t>, Höfele, P.*, </a:t>
            </a:r>
            <a:r>
              <a:rPr lang="en-US" sz="1100" b="0" i="0" u="none" strike="noStrike" baseline="0" dirty="0" err="1">
                <a:solidFill>
                  <a:schemeClr val="tx2"/>
                </a:solidFill>
                <a:latin typeface="ArialMT"/>
              </a:rPr>
              <a:t>Sölder</a:t>
            </a:r>
            <a:r>
              <a:rPr lang="en-US" sz="1100" b="0" i="0" u="none" strike="noStrike" baseline="0" dirty="0">
                <a:solidFill>
                  <a:schemeClr val="tx2"/>
                </a:solidFill>
                <a:latin typeface="ArialMT"/>
              </a:rPr>
              <a:t>, P., Kiesel, A. (</a:t>
            </a:r>
            <a:r>
              <a:rPr lang="en-US" sz="1100" dirty="0">
                <a:solidFill>
                  <a:schemeClr val="tx2"/>
                </a:solidFill>
                <a:latin typeface="ArialMT"/>
              </a:rPr>
              <a:t>in prep.): </a:t>
            </a:r>
            <a:r>
              <a:rPr lang="en-US" sz="1100" b="0" i="0" u="none" strike="noStrike" baseline="0" dirty="0">
                <a:solidFill>
                  <a:schemeClr val="tx2"/>
                </a:solidFill>
                <a:latin typeface="ArialMT"/>
              </a:rPr>
              <a:t>Development and Validation of an Empirical Ethics Scale for Technology Assessment - Challenges and Perspectives for a Real Time Ethics for Emerging Technologies.</a:t>
            </a:r>
            <a:endParaRPr lang="fr-FR" sz="1100" b="0" i="0" u="none" strike="noStrike" baseline="0" dirty="0">
              <a:solidFill>
                <a:schemeClr val="tx2"/>
              </a:solidFill>
              <a:latin typeface="ArialMT"/>
            </a:endParaRPr>
          </a:p>
          <a:p>
            <a:pPr>
              <a:spcAft>
                <a:spcPts val="600"/>
              </a:spcAft>
            </a:pPr>
            <a:endParaRPr lang="de-DE" sz="1100" dirty="0">
              <a:solidFill>
                <a:schemeClr val="tx2"/>
              </a:solidFill>
            </a:endParaRPr>
          </a:p>
        </p:txBody>
      </p:sp>
      <p:pic>
        <p:nvPicPr>
          <p:cNvPr id="13" name="Grafik 12">
            <a:extLst>
              <a:ext uri="{FF2B5EF4-FFF2-40B4-BE49-F238E27FC236}">
                <a16:creationId xmlns:a16="http://schemas.microsoft.com/office/drawing/2014/main" id="{E3EEE162-8E39-1436-762C-409460438D30}"/>
              </a:ext>
            </a:extLst>
          </p:cNvPr>
          <p:cNvPicPr>
            <a:picLocks noChangeAspect="1"/>
          </p:cNvPicPr>
          <p:nvPr/>
        </p:nvPicPr>
        <p:blipFill>
          <a:blip r:embed="rId4"/>
          <a:stretch>
            <a:fillRect/>
          </a:stretch>
        </p:blipFill>
        <p:spPr>
          <a:xfrm>
            <a:off x="6389914" y="2176473"/>
            <a:ext cx="3883561" cy="3367010"/>
          </a:xfrm>
          <a:prstGeom prst="rect">
            <a:avLst/>
          </a:prstGeom>
        </p:spPr>
      </p:pic>
      <p:pic>
        <p:nvPicPr>
          <p:cNvPr id="17" name="Grafik 16" descr="Ein Bild, das Menschliches Gesicht, Bart, Person, Gesichtsbehaarung enthält.&#10;&#10;Automatisch generierte Beschreibung">
            <a:extLst>
              <a:ext uri="{FF2B5EF4-FFF2-40B4-BE49-F238E27FC236}">
                <a16:creationId xmlns:a16="http://schemas.microsoft.com/office/drawing/2014/main" id="{1703416D-9FD7-1FD6-6E85-6A276518B26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383946" y="2529407"/>
            <a:ext cx="1345465" cy="1345465"/>
          </a:xfrm>
          <a:prstGeom prst="rect">
            <a:avLst/>
          </a:prstGeom>
        </p:spPr>
      </p:pic>
      <p:sp>
        <p:nvSpPr>
          <p:cNvPr id="18" name="Textfeld 17">
            <a:extLst>
              <a:ext uri="{FF2B5EF4-FFF2-40B4-BE49-F238E27FC236}">
                <a16:creationId xmlns:a16="http://schemas.microsoft.com/office/drawing/2014/main" id="{8B3766E1-140A-97C0-6C3F-AADE5C2A2EA1}"/>
              </a:ext>
            </a:extLst>
          </p:cNvPr>
          <p:cNvSpPr txBox="1"/>
          <p:nvPr/>
        </p:nvSpPr>
        <p:spPr>
          <a:xfrm>
            <a:off x="10424491" y="3951550"/>
            <a:ext cx="1264374" cy="646331"/>
          </a:xfrm>
          <a:prstGeom prst="rect">
            <a:avLst/>
          </a:prstGeom>
          <a:noFill/>
        </p:spPr>
        <p:txBody>
          <a:bodyPr wrap="square" rtlCol="0">
            <a:spAutoFit/>
          </a:bodyPr>
          <a:lstStyle/>
          <a:p>
            <a:pPr>
              <a:spcBef>
                <a:spcPts val="0"/>
              </a:spcBef>
              <a:spcAft>
                <a:spcPts val="0"/>
              </a:spcAft>
            </a:pPr>
            <a:r>
              <a:rPr lang="en-US" sz="1200" dirty="0">
                <a:solidFill>
                  <a:srgbClr val="000000"/>
                </a:solidFill>
              </a:rPr>
              <a:t>Co-author:</a:t>
            </a:r>
          </a:p>
          <a:p>
            <a:pPr>
              <a:spcBef>
                <a:spcPts val="0"/>
              </a:spcBef>
              <a:spcAft>
                <a:spcPts val="0"/>
              </a:spcAft>
            </a:pPr>
            <a:r>
              <a:rPr lang="en-US" sz="1200" dirty="0">
                <a:solidFill>
                  <a:srgbClr val="000000"/>
                </a:solidFill>
              </a:rPr>
              <a:t>Dr. Julius Fenn </a:t>
            </a:r>
            <a:endParaRPr lang="en-US" sz="1200" dirty="0">
              <a:solidFill>
                <a:schemeClr val="accent5"/>
              </a:solidFill>
            </a:endParaRPr>
          </a:p>
          <a:p>
            <a:r>
              <a:rPr lang="en-US" sz="1200" dirty="0">
                <a:solidFill>
                  <a:schemeClr val="tx2"/>
                </a:solidFill>
              </a:rPr>
              <a:t>Psychology</a:t>
            </a:r>
          </a:p>
        </p:txBody>
      </p:sp>
      <p:sp>
        <p:nvSpPr>
          <p:cNvPr id="19" name="Textfeld 18">
            <a:extLst>
              <a:ext uri="{FF2B5EF4-FFF2-40B4-BE49-F238E27FC236}">
                <a16:creationId xmlns:a16="http://schemas.microsoft.com/office/drawing/2014/main" id="{1C45D2D6-0E4E-C21A-30BB-9739F8C50BEB}"/>
              </a:ext>
            </a:extLst>
          </p:cNvPr>
          <p:cNvSpPr txBox="1"/>
          <p:nvPr/>
        </p:nvSpPr>
        <p:spPr>
          <a:xfrm>
            <a:off x="99890" y="4010776"/>
            <a:ext cx="1202137" cy="646331"/>
          </a:xfrm>
          <a:prstGeom prst="rect">
            <a:avLst/>
          </a:prstGeom>
          <a:noFill/>
        </p:spPr>
        <p:txBody>
          <a:bodyPr wrap="square" rtlCol="0">
            <a:spAutoFit/>
          </a:bodyPr>
          <a:lstStyle/>
          <a:p>
            <a:r>
              <a:rPr lang="de-DE" sz="1200" dirty="0">
                <a:solidFill>
                  <a:schemeClr val="tx2"/>
                </a:solidFill>
              </a:rPr>
              <a:t>Co-</a:t>
            </a:r>
            <a:r>
              <a:rPr lang="de-DE" sz="1200" dirty="0" err="1">
                <a:solidFill>
                  <a:schemeClr val="tx2"/>
                </a:solidFill>
              </a:rPr>
              <a:t>author</a:t>
            </a:r>
            <a:r>
              <a:rPr lang="de-DE" sz="1200" dirty="0">
                <a:solidFill>
                  <a:schemeClr val="tx2"/>
                </a:solidFill>
              </a:rPr>
              <a:t>:</a:t>
            </a:r>
          </a:p>
          <a:p>
            <a:r>
              <a:rPr lang="de-DE" sz="1200" dirty="0">
                <a:solidFill>
                  <a:schemeClr val="tx2"/>
                </a:solidFill>
              </a:rPr>
              <a:t>Dr. Lisa Reuter</a:t>
            </a:r>
          </a:p>
          <a:p>
            <a:r>
              <a:rPr lang="de-DE" sz="1200" dirty="0" err="1">
                <a:solidFill>
                  <a:schemeClr val="tx2"/>
                </a:solidFill>
              </a:rPr>
              <a:t>Psychology</a:t>
            </a:r>
            <a:endParaRPr lang="en-US" sz="1200" dirty="0">
              <a:solidFill>
                <a:schemeClr val="tx2"/>
              </a:solidFill>
            </a:endParaRPr>
          </a:p>
        </p:txBody>
      </p:sp>
      <p:pic>
        <p:nvPicPr>
          <p:cNvPr id="20" name="Grafik 19" descr="Ein Bild, das Person, Himmel, draußen, Lächeln enthält.&#10;&#10;Automatisch generierte Beschreibung">
            <a:extLst>
              <a:ext uri="{FF2B5EF4-FFF2-40B4-BE49-F238E27FC236}">
                <a16:creationId xmlns:a16="http://schemas.microsoft.com/office/drawing/2014/main" id="{3D7ACE37-E6CB-4D9C-7C19-FAC0D1BF329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44625" y="2529027"/>
            <a:ext cx="1164566" cy="1474134"/>
          </a:xfrm>
          <a:prstGeom prst="rect">
            <a:avLst/>
          </a:prstGeom>
        </p:spPr>
      </p:pic>
      <p:sp>
        <p:nvSpPr>
          <p:cNvPr id="11" name="PlaceHolder 1">
            <a:extLst>
              <a:ext uri="{FF2B5EF4-FFF2-40B4-BE49-F238E27FC236}">
                <a16:creationId xmlns:a16="http://schemas.microsoft.com/office/drawing/2014/main" id="{35F0BF40-2133-714D-6E93-1E5C63D71CD2}"/>
              </a:ext>
            </a:extLst>
          </p:cNvPr>
          <p:cNvSpPr txBox="1">
            <a:spLocks/>
          </p:cNvSpPr>
          <p:nvPr/>
        </p:nvSpPr>
        <p:spPr>
          <a:xfrm>
            <a:off x="380041" y="164520"/>
            <a:ext cx="9873194" cy="791640"/>
          </a:xfrm>
          <a:prstGeom prst="rect">
            <a:avLst/>
          </a:prstGeom>
          <a:noFill/>
          <a:ln w="0">
            <a:noFill/>
          </a:ln>
        </p:spPr>
        <p:txBody>
          <a:bodyPr lIns="91440" tIns="45720" rIns="91440" bIns="4572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e-DE" sz="2000" b="1" spc="69" dirty="0">
                <a:latin typeface="+mn-lt"/>
              </a:rPr>
              <a:t>6. </a:t>
            </a:r>
            <a:r>
              <a:rPr lang="en-US" sz="2000" b="1" spc="69" dirty="0">
                <a:latin typeface="+mn-lt"/>
              </a:rPr>
              <a:t>How can nature-ethical values be included? </a:t>
            </a:r>
            <a:br>
              <a:rPr lang="en-US" sz="2000" b="1" spc="69" dirty="0">
                <a:latin typeface="+mn-lt"/>
              </a:rPr>
            </a:br>
            <a:r>
              <a:rPr lang="en-US" sz="2000" b="1" i="1" spc="69" dirty="0">
                <a:latin typeface="+mn-lt"/>
              </a:rPr>
              <a:t>b) Cognitive-affective mapping</a:t>
            </a:r>
            <a:endParaRPr lang="de-DE" sz="2000" b="1" i="1" spc="69" dirty="0">
              <a:latin typeface="+mn-lt"/>
            </a:endParaRPr>
          </a:p>
        </p:txBody>
      </p:sp>
    </p:spTree>
    <p:extLst>
      <p:ext uri="{BB962C8B-B14F-4D97-AF65-F5344CB8AC3E}">
        <p14:creationId xmlns:p14="http://schemas.microsoft.com/office/powerpoint/2010/main" val="17965535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454"/>
        <p:cNvGrpSpPr/>
        <p:nvPr/>
      </p:nvGrpSpPr>
      <p:grpSpPr>
        <a:xfrm>
          <a:off x="0" y="0"/>
          <a:ext cx="0" cy="0"/>
          <a:chOff x="0" y="0"/>
          <a:chExt cx="0" cy="0"/>
        </a:xfrm>
      </p:grpSpPr>
      <p:sp>
        <p:nvSpPr>
          <p:cNvPr id="456" name="Google Shape;456;p47"/>
          <p:cNvSpPr txBox="1">
            <a:spLocks noGrp="1"/>
          </p:cNvSpPr>
          <p:nvPr>
            <p:ph type="sldNum" idx="12"/>
          </p:nvPr>
        </p:nvSpPr>
        <p:spPr>
          <a:xfrm>
            <a:off x="11424013" y="6462311"/>
            <a:ext cx="360000" cy="180000"/>
          </a:xfrm>
          <a:prstGeom prst="rect">
            <a:avLst/>
          </a:prstGeom>
          <a:noFill/>
          <a:ln>
            <a:noFill/>
          </a:ln>
        </p:spPr>
        <p:txBody>
          <a:bodyPr spcFirstLastPara="1" wrap="square" lIns="0" tIns="0" rIns="0" bIns="0" anchor="t" anchorCtr="0">
            <a:noAutofit/>
          </a:bodyPr>
          <a:lstStyle/>
          <a:p>
            <a:pPr marL="0" lvl="0" indent="0" algn="r" rtl="0">
              <a:spcBef>
                <a:spcPts val="0"/>
              </a:spcBef>
              <a:spcAft>
                <a:spcPts val="0"/>
              </a:spcAft>
              <a:buNone/>
            </a:pPr>
            <a:fld id="{00000000-1234-1234-1234-123412341234}" type="slidenum">
              <a:rPr lang="de-DE"/>
              <a:t>17</a:t>
            </a:fld>
            <a:endParaRPr/>
          </a:p>
        </p:txBody>
      </p:sp>
      <p:sp>
        <p:nvSpPr>
          <p:cNvPr id="457" name="Google Shape;457;p47"/>
          <p:cNvSpPr txBox="1"/>
          <p:nvPr/>
        </p:nvSpPr>
        <p:spPr>
          <a:xfrm>
            <a:off x="3570051" y="6401886"/>
            <a:ext cx="6264000" cy="1800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r>
              <a:rPr lang="de-DE" sz="1000">
                <a:solidFill>
                  <a:schemeClr val="lt1"/>
                </a:solidFill>
                <a:latin typeface="Arial"/>
                <a:ea typeface="Arial"/>
                <a:cs typeface="Arial"/>
                <a:sym typeface="Arial"/>
              </a:rPr>
              <a:t>Ethics of Sustainability</a:t>
            </a:r>
            <a:endParaRPr sz="1000">
              <a:solidFill>
                <a:schemeClr val="lt1"/>
              </a:solidFill>
              <a:latin typeface="Arial"/>
              <a:ea typeface="Arial"/>
              <a:cs typeface="Arial"/>
              <a:sym typeface="Arial"/>
            </a:endParaRPr>
          </a:p>
        </p:txBody>
      </p:sp>
      <p:pic>
        <p:nvPicPr>
          <p:cNvPr id="459" name="Google Shape;459;p47" descr="Ein Bild, das Text, Screenshot, Schrift enthält.&#10;&#10;Automatisch generierte Beschreibung"/>
          <p:cNvPicPr preferRelativeResize="0"/>
          <p:nvPr/>
        </p:nvPicPr>
        <p:blipFill rotWithShape="1">
          <a:blip r:embed="rId3">
            <a:alphaModFix/>
          </a:blip>
          <a:srcRect/>
          <a:stretch/>
        </p:blipFill>
        <p:spPr>
          <a:xfrm>
            <a:off x="507425" y="1608982"/>
            <a:ext cx="6303738" cy="4670019"/>
          </a:xfrm>
          <a:prstGeom prst="rect">
            <a:avLst/>
          </a:prstGeom>
          <a:noFill/>
          <a:ln>
            <a:noFill/>
          </a:ln>
        </p:spPr>
      </p:pic>
      <p:sp>
        <p:nvSpPr>
          <p:cNvPr id="460" name="Google Shape;460;p47"/>
          <p:cNvSpPr txBox="1"/>
          <p:nvPr/>
        </p:nvSpPr>
        <p:spPr>
          <a:xfrm>
            <a:off x="6112042" y="5509600"/>
            <a:ext cx="6079958" cy="76940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e-DE" sz="1100" dirty="0" err="1">
                <a:ea typeface="Arial"/>
                <a:cs typeface="Arial"/>
                <a:sym typeface="Arial"/>
              </a:rPr>
              <a:t>Höfele</a:t>
            </a:r>
            <a:r>
              <a:rPr lang="de-DE" sz="1100" dirty="0">
                <a:ea typeface="Arial"/>
                <a:cs typeface="Arial"/>
                <a:sym typeface="Arial"/>
              </a:rPr>
              <a:t>, P., Reuter, L., </a:t>
            </a:r>
            <a:r>
              <a:rPr lang="de-DE" sz="1100" dirty="0" err="1">
                <a:ea typeface="Arial"/>
                <a:cs typeface="Arial"/>
                <a:sym typeface="Arial"/>
              </a:rPr>
              <a:t>Estadieu</a:t>
            </a:r>
            <a:r>
              <a:rPr lang="de-DE" sz="1100" dirty="0">
                <a:ea typeface="Arial"/>
                <a:cs typeface="Arial"/>
                <a:sym typeface="Arial"/>
              </a:rPr>
              <a:t>, L., </a:t>
            </a:r>
            <a:r>
              <a:rPr lang="de-DE" sz="1100" dirty="0" err="1">
                <a:ea typeface="Arial"/>
                <a:cs typeface="Arial"/>
                <a:sym typeface="Arial"/>
              </a:rPr>
              <a:t>Livanec</a:t>
            </a:r>
            <a:r>
              <a:rPr lang="de-DE" sz="1100" dirty="0">
                <a:ea typeface="Arial"/>
                <a:cs typeface="Arial"/>
                <a:sym typeface="Arial"/>
              </a:rPr>
              <a:t>, S., Stumpf, M., &amp; Kiesel, A. (2022). </a:t>
            </a:r>
            <a:r>
              <a:rPr lang="de-DE" sz="1100" dirty="0" err="1">
                <a:ea typeface="Arial"/>
                <a:cs typeface="Arial"/>
                <a:sym typeface="Arial"/>
              </a:rPr>
              <a:t>Connecting</a:t>
            </a:r>
            <a:r>
              <a:rPr lang="de-DE" sz="1100" dirty="0">
                <a:ea typeface="Arial"/>
                <a:cs typeface="Arial"/>
                <a:sym typeface="Arial"/>
              </a:rPr>
              <a:t> </a:t>
            </a:r>
            <a:r>
              <a:rPr lang="de-DE" sz="1100" dirty="0" err="1">
                <a:ea typeface="Arial"/>
                <a:cs typeface="Arial"/>
                <a:sym typeface="Arial"/>
              </a:rPr>
              <a:t>the</a:t>
            </a:r>
            <a:r>
              <a:rPr lang="de-DE" sz="1100" dirty="0">
                <a:ea typeface="Arial"/>
                <a:cs typeface="Arial"/>
                <a:sym typeface="Arial"/>
              </a:rPr>
              <a:t> </a:t>
            </a:r>
            <a:r>
              <a:rPr lang="de-DE" sz="1100" dirty="0" err="1">
                <a:ea typeface="Arial"/>
                <a:cs typeface="Arial"/>
                <a:sym typeface="Arial"/>
              </a:rPr>
              <a:t>methods</a:t>
            </a:r>
            <a:r>
              <a:rPr lang="de-DE" sz="1100" dirty="0">
                <a:ea typeface="Arial"/>
                <a:cs typeface="Arial"/>
                <a:sym typeface="Arial"/>
              </a:rPr>
              <a:t> </a:t>
            </a:r>
            <a:r>
              <a:rPr lang="de-DE" sz="1100" dirty="0" err="1">
                <a:ea typeface="Arial"/>
                <a:cs typeface="Arial"/>
                <a:sym typeface="Arial"/>
              </a:rPr>
              <a:t>of</a:t>
            </a:r>
            <a:r>
              <a:rPr lang="de-DE" sz="1100" dirty="0">
                <a:ea typeface="Arial"/>
                <a:cs typeface="Arial"/>
                <a:sym typeface="Arial"/>
              </a:rPr>
              <a:t> </a:t>
            </a:r>
            <a:r>
              <a:rPr lang="de-DE" sz="1100" dirty="0" err="1">
                <a:ea typeface="Arial"/>
                <a:cs typeface="Arial"/>
                <a:sym typeface="Arial"/>
              </a:rPr>
              <a:t>psychology</a:t>
            </a:r>
            <a:r>
              <a:rPr lang="de-DE" sz="1100" dirty="0">
                <a:ea typeface="Arial"/>
                <a:cs typeface="Arial"/>
                <a:sym typeface="Arial"/>
              </a:rPr>
              <a:t> and </a:t>
            </a:r>
            <a:r>
              <a:rPr lang="de-DE" sz="1100" dirty="0" err="1">
                <a:ea typeface="Arial"/>
                <a:cs typeface="Arial"/>
                <a:sym typeface="Arial"/>
              </a:rPr>
              <a:t>philosophy</a:t>
            </a:r>
            <a:r>
              <a:rPr lang="de-DE" sz="1100" dirty="0">
                <a:ea typeface="Arial"/>
                <a:cs typeface="Arial"/>
                <a:sym typeface="Arial"/>
              </a:rPr>
              <a:t>: </a:t>
            </a:r>
            <a:r>
              <a:rPr lang="de-DE" sz="1100" dirty="0" err="1">
                <a:ea typeface="Arial"/>
                <a:cs typeface="Arial"/>
                <a:sym typeface="Arial"/>
              </a:rPr>
              <a:t>Applying</a:t>
            </a:r>
            <a:r>
              <a:rPr lang="de-DE" sz="1100" dirty="0">
                <a:ea typeface="Arial"/>
                <a:cs typeface="Arial"/>
                <a:sym typeface="Arial"/>
              </a:rPr>
              <a:t> </a:t>
            </a:r>
            <a:r>
              <a:rPr lang="de-DE" sz="1100" dirty="0" err="1">
                <a:ea typeface="Arial"/>
                <a:cs typeface="Arial"/>
                <a:sym typeface="Arial"/>
              </a:rPr>
              <a:t>Cognitive-Affective</a:t>
            </a:r>
            <a:r>
              <a:rPr lang="de-DE" sz="1100" dirty="0">
                <a:ea typeface="Arial"/>
                <a:cs typeface="Arial"/>
                <a:sym typeface="Arial"/>
              </a:rPr>
              <a:t> Maps (CAMs) </a:t>
            </a:r>
            <a:r>
              <a:rPr lang="de-DE" sz="1100" dirty="0" err="1">
                <a:ea typeface="Arial"/>
                <a:cs typeface="Arial"/>
                <a:sym typeface="Arial"/>
              </a:rPr>
              <a:t>to</a:t>
            </a:r>
            <a:r>
              <a:rPr lang="de-DE" sz="1100" dirty="0">
                <a:ea typeface="Arial"/>
                <a:cs typeface="Arial"/>
                <a:sym typeface="Arial"/>
              </a:rPr>
              <a:t> </a:t>
            </a:r>
            <a:r>
              <a:rPr lang="de-DE" sz="1100" dirty="0" err="1">
                <a:ea typeface="Arial"/>
                <a:cs typeface="Arial"/>
                <a:sym typeface="Arial"/>
              </a:rPr>
              <a:t>identify</a:t>
            </a:r>
            <a:r>
              <a:rPr lang="de-DE" sz="1100" dirty="0">
                <a:ea typeface="Arial"/>
                <a:cs typeface="Arial"/>
                <a:sym typeface="Arial"/>
              </a:rPr>
              <a:t> </a:t>
            </a:r>
            <a:r>
              <a:rPr lang="de-DE" sz="1100" dirty="0" err="1">
                <a:ea typeface="Arial"/>
                <a:cs typeface="Arial"/>
                <a:sym typeface="Arial"/>
              </a:rPr>
              <a:t>ethical</a:t>
            </a:r>
            <a:r>
              <a:rPr lang="de-DE" sz="1100" dirty="0">
                <a:ea typeface="Arial"/>
                <a:cs typeface="Arial"/>
                <a:sym typeface="Arial"/>
              </a:rPr>
              <a:t> </a:t>
            </a:r>
            <a:r>
              <a:rPr lang="de-DE" sz="1100" dirty="0" err="1">
                <a:ea typeface="Arial"/>
                <a:cs typeface="Arial"/>
                <a:sym typeface="Arial"/>
              </a:rPr>
              <a:t>principles</a:t>
            </a:r>
            <a:r>
              <a:rPr lang="de-DE" sz="1100" dirty="0">
                <a:ea typeface="Arial"/>
                <a:cs typeface="Arial"/>
                <a:sym typeface="Arial"/>
              </a:rPr>
              <a:t> </a:t>
            </a:r>
            <a:r>
              <a:rPr lang="de-DE" sz="1100" dirty="0" err="1">
                <a:ea typeface="Arial"/>
                <a:cs typeface="Arial"/>
                <a:sym typeface="Arial"/>
              </a:rPr>
              <a:t>underlying</a:t>
            </a:r>
            <a:r>
              <a:rPr lang="de-DE" sz="1100" dirty="0">
                <a:ea typeface="Arial"/>
                <a:cs typeface="Arial"/>
                <a:sym typeface="Arial"/>
              </a:rPr>
              <a:t> </a:t>
            </a:r>
            <a:r>
              <a:rPr lang="de-DE" sz="1100" dirty="0" err="1">
                <a:ea typeface="Arial"/>
                <a:cs typeface="Arial"/>
                <a:sym typeface="Arial"/>
              </a:rPr>
              <a:t>the</a:t>
            </a:r>
            <a:r>
              <a:rPr lang="de-DE" sz="1100" dirty="0">
                <a:ea typeface="Arial"/>
                <a:cs typeface="Arial"/>
                <a:sym typeface="Arial"/>
              </a:rPr>
              <a:t> </a:t>
            </a:r>
            <a:r>
              <a:rPr lang="de-DE" sz="1100" dirty="0" err="1">
                <a:ea typeface="Arial"/>
                <a:cs typeface="Arial"/>
                <a:sym typeface="Arial"/>
              </a:rPr>
              <a:t>evaluation</a:t>
            </a:r>
            <a:r>
              <a:rPr lang="de-DE" sz="1100" dirty="0">
                <a:ea typeface="Arial"/>
                <a:cs typeface="Arial"/>
                <a:sym typeface="Arial"/>
              </a:rPr>
              <a:t> </a:t>
            </a:r>
            <a:r>
              <a:rPr lang="de-DE" sz="1100" dirty="0" err="1">
                <a:ea typeface="Arial"/>
                <a:cs typeface="Arial"/>
                <a:sym typeface="Arial"/>
              </a:rPr>
              <a:t>of</a:t>
            </a:r>
            <a:r>
              <a:rPr lang="de-DE" sz="1100" dirty="0">
                <a:ea typeface="Arial"/>
                <a:cs typeface="Arial"/>
                <a:sym typeface="Arial"/>
              </a:rPr>
              <a:t> </a:t>
            </a:r>
            <a:r>
              <a:rPr lang="de-DE" sz="1100" dirty="0" err="1">
                <a:ea typeface="Arial"/>
                <a:cs typeface="Arial"/>
                <a:sym typeface="Arial"/>
              </a:rPr>
              <a:t>bioinspired</a:t>
            </a:r>
            <a:r>
              <a:rPr lang="de-DE" sz="1100" dirty="0">
                <a:ea typeface="Arial"/>
                <a:cs typeface="Arial"/>
                <a:sym typeface="Arial"/>
              </a:rPr>
              <a:t> </a:t>
            </a:r>
            <a:r>
              <a:rPr lang="de-DE" sz="1100" dirty="0" err="1">
                <a:ea typeface="Arial"/>
                <a:cs typeface="Arial"/>
                <a:sym typeface="Arial"/>
              </a:rPr>
              <a:t>technologies</a:t>
            </a:r>
            <a:r>
              <a:rPr lang="de-DE" sz="1100" dirty="0">
                <a:ea typeface="Arial"/>
                <a:cs typeface="Arial"/>
                <a:sym typeface="Arial"/>
              </a:rPr>
              <a:t>. In: </a:t>
            </a:r>
            <a:r>
              <a:rPr lang="de-DE" sz="1100" i="1" dirty="0" err="1">
                <a:ea typeface="Arial"/>
                <a:cs typeface="Arial"/>
                <a:sym typeface="Arial"/>
              </a:rPr>
              <a:t>Philosophical</a:t>
            </a:r>
            <a:r>
              <a:rPr lang="de-DE" sz="1100" i="1" dirty="0">
                <a:ea typeface="Arial"/>
                <a:cs typeface="Arial"/>
                <a:sym typeface="Arial"/>
              </a:rPr>
              <a:t> </a:t>
            </a:r>
            <a:r>
              <a:rPr lang="de-DE" sz="1100" i="1" dirty="0" err="1">
                <a:ea typeface="Arial"/>
                <a:cs typeface="Arial"/>
                <a:sym typeface="Arial"/>
              </a:rPr>
              <a:t>Psychology</a:t>
            </a:r>
            <a:r>
              <a:rPr lang="de-DE" sz="1100" dirty="0">
                <a:ea typeface="Arial"/>
                <a:cs typeface="Arial"/>
                <a:sym typeface="Arial"/>
              </a:rPr>
              <a:t>, 1-24. </a:t>
            </a:r>
            <a:r>
              <a:rPr lang="de-DE" sz="1100" dirty="0" err="1">
                <a:ea typeface="Arial"/>
                <a:cs typeface="Arial"/>
                <a:sym typeface="Arial"/>
              </a:rPr>
              <a:t>doi</a:t>
            </a:r>
            <a:r>
              <a:rPr lang="de-DE" sz="1100" dirty="0">
                <a:ea typeface="Arial"/>
                <a:cs typeface="Arial"/>
                <a:sym typeface="Arial"/>
              </a:rPr>
              <a:t>: 10.1080/09515089.2022.2113770</a:t>
            </a:r>
            <a:endParaRPr dirty="0"/>
          </a:p>
        </p:txBody>
      </p:sp>
      <p:sp>
        <p:nvSpPr>
          <p:cNvPr id="461" name="Google Shape;461;p47"/>
          <p:cNvSpPr txBox="1"/>
          <p:nvPr/>
        </p:nvSpPr>
        <p:spPr>
          <a:xfrm>
            <a:off x="1089567" y="1141346"/>
            <a:ext cx="7652656" cy="36929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e-DE" sz="1800" b="1" dirty="0">
                <a:latin typeface="Arial"/>
                <a:ea typeface="Arial"/>
                <a:cs typeface="Arial"/>
                <a:sym typeface="Arial"/>
              </a:rPr>
              <a:t>Acceptance    	   </a:t>
            </a:r>
            <a:r>
              <a:rPr lang="de-DE" b="1" dirty="0">
                <a:latin typeface="Arial"/>
                <a:ea typeface="Arial"/>
                <a:cs typeface="Arial"/>
                <a:sym typeface="Arial"/>
              </a:rPr>
              <a:t>	         </a:t>
            </a:r>
            <a:r>
              <a:rPr lang="de-DE" sz="1800" b="1" dirty="0" err="1">
                <a:latin typeface="Arial"/>
                <a:ea typeface="Arial"/>
                <a:cs typeface="Arial"/>
                <a:sym typeface="Arial"/>
              </a:rPr>
              <a:t>Acceptability</a:t>
            </a:r>
            <a:r>
              <a:rPr lang="de-DE" sz="1800" b="1" dirty="0">
                <a:latin typeface="Arial"/>
                <a:ea typeface="Arial"/>
                <a:cs typeface="Arial"/>
                <a:sym typeface="Arial"/>
              </a:rPr>
              <a:t> </a:t>
            </a:r>
            <a:endParaRPr sz="1800" b="1" dirty="0">
              <a:latin typeface="Arial"/>
              <a:ea typeface="Arial"/>
              <a:cs typeface="Arial"/>
              <a:sym typeface="Arial"/>
            </a:endParaRPr>
          </a:p>
        </p:txBody>
      </p:sp>
      <p:sp>
        <p:nvSpPr>
          <p:cNvPr id="462" name="Google Shape;462;p47"/>
          <p:cNvSpPr/>
          <p:nvPr/>
        </p:nvSpPr>
        <p:spPr>
          <a:xfrm>
            <a:off x="2850201" y="1092218"/>
            <a:ext cx="1439700" cy="484500"/>
          </a:xfrm>
          <a:prstGeom prst="leftRightArrow">
            <a:avLst>
              <a:gd name="adj1" fmla="val 50000"/>
              <a:gd name="adj2" fmla="val 50000"/>
            </a:avLst>
          </a:prstGeom>
          <a:solidFill>
            <a:srgbClr val="D0D6EF"/>
          </a:solidFill>
          <a:ln w="12700" cap="flat" cmpd="sng">
            <a:solidFill>
              <a:srgbClr val="151F4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2" name="PlaceHolder 3">
            <a:extLst>
              <a:ext uri="{FF2B5EF4-FFF2-40B4-BE49-F238E27FC236}">
                <a16:creationId xmlns:a16="http://schemas.microsoft.com/office/drawing/2014/main" id="{34F2B688-9B85-A295-27A4-53778A7E4A0B}"/>
              </a:ext>
            </a:extLst>
          </p:cNvPr>
          <p:cNvSpPr>
            <a:spLocks noGrp="1"/>
          </p:cNvSpPr>
          <p:nvPr>
            <p:ph idx="4294967295"/>
          </p:nvPr>
        </p:nvSpPr>
        <p:spPr>
          <a:xfrm>
            <a:off x="6702051" y="1451833"/>
            <a:ext cx="5489949" cy="4282294"/>
          </a:xfrm>
          <a:prstGeom prst="rect">
            <a:avLst/>
          </a:prstGeom>
          <a:noFill/>
          <a:ln w="0">
            <a:noFill/>
          </a:ln>
        </p:spPr>
        <p:txBody>
          <a:bodyPr lIns="91440" tIns="45720" rIns="91440" bIns="45720" anchor="t">
            <a:noAutofit/>
          </a:bodyPr>
          <a:lstStyle/>
          <a:p>
            <a:pPr marL="571500" indent="-342900">
              <a:lnSpc>
                <a:spcPct val="100000"/>
              </a:lnSpc>
              <a:spcBef>
                <a:spcPts val="600"/>
              </a:spcBef>
            </a:pPr>
            <a:r>
              <a:rPr lang="en-US" sz="1600" spc="69" dirty="0"/>
              <a:t>On the one hand, CAMs, due to their associative-affective nature, also allow </a:t>
            </a:r>
            <a:r>
              <a:rPr lang="en-US" sz="1600" i="1" spc="69" dirty="0"/>
              <a:t>implicit or marginal ethical values to be made visible</a:t>
            </a:r>
            <a:r>
              <a:rPr lang="en-US" sz="1600" spc="69" dirty="0"/>
              <a:t>, which should be taken into account by AI systems.</a:t>
            </a:r>
          </a:p>
          <a:p>
            <a:pPr marL="571500" indent="-342900">
              <a:lnSpc>
                <a:spcPct val="100000"/>
              </a:lnSpc>
              <a:spcBef>
                <a:spcPts val="600"/>
              </a:spcBef>
            </a:pPr>
            <a:r>
              <a:rPr lang="en-US" sz="1600" spc="69" dirty="0"/>
              <a:t>On the other hand, laypeople of all kinds and backgrounds who have not received ethical training can also be surveyed; CAMs thus enable a </a:t>
            </a:r>
            <a:r>
              <a:rPr lang="en-US" sz="1600" i="1" spc="69" dirty="0"/>
              <a:t>broadening of perspectives</a:t>
            </a:r>
            <a:r>
              <a:rPr lang="en-US" sz="1600" spc="69" dirty="0"/>
              <a:t>, especially towards partly marginalized groups (e.g. indigenous peoples) who are more focused on the natural environment.</a:t>
            </a:r>
          </a:p>
          <a:p>
            <a:pPr marL="571500" indent="-342900">
              <a:lnSpc>
                <a:spcPct val="100000"/>
              </a:lnSpc>
              <a:spcBef>
                <a:spcPts val="600"/>
              </a:spcBef>
            </a:pPr>
            <a:r>
              <a:rPr lang="en-US" sz="1600" spc="69" dirty="0"/>
              <a:t>At the same time, however, CAMs need to be </a:t>
            </a:r>
            <a:r>
              <a:rPr lang="en-US" sz="1600" i="1" spc="69" dirty="0"/>
              <a:t>interpreted by experts </a:t>
            </a:r>
            <a:r>
              <a:rPr lang="en-US" sz="1600" spc="69" dirty="0"/>
              <a:t>with regard to ethically relevant aspects (acceptability).</a:t>
            </a:r>
            <a:endParaRPr lang="de-DE" sz="1600" spc="69" dirty="0">
              <a:solidFill>
                <a:schemeClr val="accent4"/>
              </a:solidFill>
            </a:endParaRPr>
          </a:p>
        </p:txBody>
      </p:sp>
      <p:sp>
        <p:nvSpPr>
          <p:cNvPr id="6" name="PlaceHolder 1">
            <a:extLst>
              <a:ext uri="{FF2B5EF4-FFF2-40B4-BE49-F238E27FC236}">
                <a16:creationId xmlns:a16="http://schemas.microsoft.com/office/drawing/2014/main" id="{A51DD7D1-C4A4-1DB1-A40F-AE11F100FFD4}"/>
              </a:ext>
            </a:extLst>
          </p:cNvPr>
          <p:cNvSpPr txBox="1">
            <a:spLocks/>
          </p:cNvSpPr>
          <p:nvPr/>
        </p:nvSpPr>
        <p:spPr>
          <a:xfrm>
            <a:off x="380041" y="164520"/>
            <a:ext cx="9873194" cy="791640"/>
          </a:xfrm>
          <a:prstGeom prst="rect">
            <a:avLst/>
          </a:prstGeom>
          <a:noFill/>
          <a:ln w="0">
            <a:noFill/>
          </a:ln>
        </p:spPr>
        <p:txBody>
          <a:bodyPr lIns="91440" tIns="45720" rIns="91440" bIns="4572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e-DE" sz="2000" b="1" spc="69" dirty="0">
                <a:latin typeface="+mn-lt"/>
              </a:rPr>
              <a:t>6. </a:t>
            </a:r>
            <a:r>
              <a:rPr lang="en-US" sz="2000" b="1" spc="69" dirty="0">
                <a:latin typeface="+mn-lt"/>
              </a:rPr>
              <a:t>How can nature-ethical values be included? </a:t>
            </a:r>
            <a:br>
              <a:rPr lang="en-US" sz="2000" b="1" spc="69" dirty="0">
                <a:latin typeface="+mn-lt"/>
              </a:rPr>
            </a:br>
            <a:r>
              <a:rPr lang="en-US" sz="2000" b="1" i="1" spc="69" dirty="0">
                <a:latin typeface="+mn-lt"/>
              </a:rPr>
              <a:t>b) Cognitive-affective mapping</a:t>
            </a:r>
            <a:endParaRPr lang="de-DE" sz="2000" b="1" i="1" spc="69" dirty="0">
              <a:latin typeface="+mn-lt"/>
            </a:endParaRPr>
          </a:p>
        </p:txBody>
      </p:sp>
      <p:sp>
        <p:nvSpPr>
          <p:cNvPr id="2" name="PlaceHolder 4">
            <a:extLst>
              <a:ext uri="{FF2B5EF4-FFF2-40B4-BE49-F238E27FC236}">
                <a16:creationId xmlns:a16="http://schemas.microsoft.com/office/drawing/2014/main" id="{9ADBAF07-8C17-4CB4-6008-D01A27C8F931}"/>
              </a:ext>
            </a:extLst>
          </p:cNvPr>
          <p:cNvSpPr txBox="1">
            <a:spLocks/>
          </p:cNvSpPr>
          <p:nvPr/>
        </p:nvSpPr>
        <p:spPr>
          <a:xfrm>
            <a:off x="695160" y="6350400"/>
            <a:ext cx="4114440" cy="50112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a:t>Höfele</a:t>
            </a:r>
            <a:endParaRPr lang="en-US" sz="1000" dirty="0"/>
          </a:p>
        </p:txBody>
      </p:sp>
      <p:sp>
        <p:nvSpPr>
          <p:cNvPr id="4" name="PlaceHolder 6">
            <a:extLst>
              <a:ext uri="{FF2B5EF4-FFF2-40B4-BE49-F238E27FC236}">
                <a16:creationId xmlns:a16="http://schemas.microsoft.com/office/drawing/2014/main" id="{7032FD56-006F-9FF2-B0C7-191C42DFD663}"/>
              </a:ext>
            </a:extLst>
          </p:cNvPr>
          <p:cNvSpPr txBox="1">
            <a:spLocks/>
          </p:cNvSpPr>
          <p:nvPr/>
        </p:nvSpPr>
        <p:spPr>
          <a:xfrm>
            <a:off x="10105920" y="6350400"/>
            <a:ext cx="897480" cy="34308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0CAEC58-8423-446D-975A-E7E04175C984}" type="datetime1">
              <a:rPr lang="de-DE" sz="1000" smtClean="0"/>
              <a:pPr/>
              <a:t>22.09.2026</a:t>
            </a:fld>
            <a:endParaRPr lang="de-DE" sz="1000" dirty="0"/>
          </a:p>
        </p:txBody>
      </p:sp>
    </p:spTree>
    <p:extLst>
      <p:ext uri="{BB962C8B-B14F-4D97-AF65-F5344CB8AC3E}">
        <p14:creationId xmlns:p14="http://schemas.microsoft.com/office/powerpoint/2010/main" val="892350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4D985A-7F58-BDE1-7AC0-E0485052BB22}"/>
            </a:ext>
          </a:extLst>
        </p:cNvPr>
        <p:cNvGrpSpPr/>
        <p:nvPr/>
      </p:nvGrpSpPr>
      <p:grpSpPr>
        <a:xfrm>
          <a:off x="0" y="0"/>
          <a:ext cx="0" cy="0"/>
          <a:chOff x="0" y="0"/>
          <a:chExt cx="0" cy="0"/>
        </a:xfrm>
      </p:grpSpPr>
      <p:sp>
        <p:nvSpPr>
          <p:cNvPr id="5" name="PlaceHolder 4">
            <a:extLst>
              <a:ext uri="{FF2B5EF4-FFF2-40B4-BE49-F238E27FC236}">
                <a16:creationId xmlns:a16="http://schemas.microsoft.com/office/drawing/2014/main" id="{F23EE7C8-E57B-7F00-E13F-8E0AD7783E48}"/>
              </a:ext>
            </a:extLst>
          </p:cNvPr>
          <p:cNvSpPr>
            <a:spLocks noGrp="1"/>
          </p:cNvSpPr>
          <p:nvPr>
            <p:ph type="ftr" idx="8"/>
          </p:nvPr>
        </p:nvSpPr>
        <p:spPr/>
        <p:txBody>
          <a:bodyPr/>
          <a:lstStyle/>
          <a:p>
            <a:r>
              <a:rPr err="1"/>
              <a:t>Höfele</a:t>
            </a:r>
            <a:endParaRPr/>
          </a:p>
        </p:txBody>
      </p:sp>
      <p:sp>
        <p:nvSpPr>
          <p:cNvPr id="6" name="PlaceHolder 5">
            <a:extLst>
              <a:ext uri="{FF2B5EF4-FFF2-40B4-BE49-F238E27FC236}">
                <a16:creationId xmlns:a16="http://schemas.microsoft.com/office/drawing/2014/main" id="{18BE8A0F-522E-ECA7-2F34-1C05DEEA843B}"/>
              </a:ext>
            </a:extLst>
          </p:cNvPr>
          <p:cNvSpPr>
            <a:spLocks noGrp="1"/>
          </p:cNvSpPr>
          <p:nvPr>
            <p:ph type="sldNum" idx="9"/>
          </p:nvPr>
        </p:nvSpPr>
        <p:spPr/>
        <p:txBody>
          <a:bodyPr/>
          <a:lstStyle/>
          <a:p>
            <a:fld id="{EA3AC39D-7F03-4936-9655-73688C03AE97}" type="slidenum">
              <a:rPr/>
              <a:t>18</a:t>
            </a:fld>
            <a:endParaRPr/>
          </a:p>
        </p:txBody>
      </p:sp>
      <p:sp>
        <p:nvSpPr>
          <p:cNvPr id="7" name="PlaceHolder 6">
            <a:extLst>
              <a:ext uri="{FF2B5EF4-FFF2-40B4-BE49-F238E27FC236}">
                <a16:creationId xmlns:a16="http://schemas.microsoft.com/office/drawing/2014/main" id="{5C20F5A9-449F-C2B0-79A9-FECE66CB005E}"/>
              </a:ext>
            </a:extLst>
          </p:cNvPr>
          <p:cNvSpPr>
            <a:spLocks noGrp="1"/>
          </p:cNvSpPr>
          <p:nvPr>
            <p:ph type="dt" idx="7"/>
          </p:nvPr>
        </p:nvSpPr>
        <p:spPr/>
        <p:txBody>
          <a:bodyPr/>
          <a:lstStyle/>
          <a:p>
            <a:fld id="{70CAEC58-8423-446D-975A-E7E04175C984}" type="datetime1">
              <a:rPr lang="de-DE"/>
              <a:t>22.09.2026</a:t>
            </a:fld>
            <a:endParaRPr lang="de-DE"/>
          </a:p>
        </p:txBody>
      </p:sp>
      <p:pic>
        <p:nvPicPr>
          <p:cNvPr id="4" name="Grafik 3">
            <a:extLst>
              <a:ext uri="{FF2B5EF4-FFF2-40B4-BE49-F238E27FC236}">
                <a16:creationId xmlns:a16="http://schemas.microsoft.com/office/drawing/2014/main" id="{6CE1C8FF-CCAB-0DA0-D53D-BA712AB82F3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24747" y="1"/>
            <a:ext cx="4622395" cy="6538452"/>
          </a:xfrm>
          <a:prstGeom prst="rect">
            <a:avLst/>
          </a:prstGeom>
        </p:spPr>
      </p:pic>
      <p:pic>
        <p:nvPicPr>
          <p:cNvPr id="9" name="Grafik 8">
            <a:extLst>
              <a:ext uri="{FF2B5EF4-FFF2-40B4-BE49-F238E27FC236}">
                <a16:creationId xmlns:a16="http://schemas.microsoft.com/office/drawing/2014/main" id="{B63A94A1-3BFB-C60C-EBEC-E35216D5F5D5}"/>
              </a:ext>
            </a:extLst>
          </p:cNvPr>
          <p:cNvPicPr>
            <a:picLocks noChangeAspect="1"/>
          </p:cNvPicPr>
          <p:nvPr/>
        </p:nvPicPr>
        <p:blipFill>
          <a:blip r:embed="rId3"/>
          <a:stretch>
            <a:fillRect/>
          </a:stretch>
        </p:blipFill>
        <p:spPr>
          <a:xfrm>
            <a:off x="644859" y="-6480"/>
            <a:ext cx="4634300" cy="6544932"/>
          </a:xfrm>
          <a:prstGeom prst="rect">
            <a:avLst/>
          </a:prstGeom>
        </p:spPr>
      </p:pic>
      <p:sp>
        <p:nvSpPr>
          <p:cNvPr id="11" name="Textfeld 10">
            <a:extLst>
              <a:ext uri="{FF2B5EF4-FFF2-40B4-BE49-F238E27FC236}">
                <a16:creationId xmlns:a16="http://schemas.microsoft.com/office/drawing/2014/main" id="{EFDBB05C-6A48-581D-D610-0CFE923DE160}"/>
              </a:ext>
            </a:extLst>
          </p:cNvPr>
          <p:cNvSpPr txBox="1"/>
          <p:nvPr/>
        </p:nvSpPr>
        <p:spPr>
          <a:xfrm>
            <a:off x="531305" y="6508814"/>
            <a:ext cx="6096000" cy="276999"/>
          </a:xfrm>
          <a:prstGeom prst="rect">
            <a:avLst/>
          </a:prstGeom>
          <a:noFill/>
        </p:spPr>
        <p:txBody>
          <a:bodyPr wrap="square">
            <a:spAutoFit/>
          </a:bodyPr>
          <a:lstStyle/>
          <a:p>
            <a:r>
              <a:rPr lang="en-US" sz="1200" dirty="0"/>
              <a:t>https://uni-freiburg.de/frias/art-matters/</a:t>
            </a:r>
          </a:p>
        </p:txBody>
      </p:sp>
      <p:sp>
        <p:nvSpPr>
          <p:cNvPr id="13" name="Textfeld 12">
            <a:extLst>
              <a:ext uri="{FF2B5EF4-FFF2-40B4-BE49-F238E27FC236}">
                <a16:creationId xmlns:a16="http://schemas.microsoft.com/office/drawing/2014/main" id="{6045C8E4-1333-1661-1C70-70281E620D72}"/>
              </a:ext>
            </a:extLst>
          </p:cNvPr>
          <p:cNvSpPr txBox="1"/>
          <p:nvPr/>
        </p:nvSpPr>
        <p:spPr>
          <a:xfrm>
            <a:off x="5801032" y="6554980"/>
            <a:ext cx="6677606" cy="276999"/>
          </a:xfrm>
          <a:prstGeom prst="rect">
            <a:avLst/>
          </a:prstGeom>
          <a:noFill/>
        </p:spPr>
        <p:txBody>
          <a:bodyPr wrap="square">
            <a:spAutoFit/>
          </a:bodyPr>
          <a:lstStyle/>
          <a:p>
            <a:r>
              <a:rPr lang="en-US" sz="1200" dirty="0"/>
              <a:t>https://uni-freiburg.de/frias/sustainability-and-technology-ethical-perspectives/</a:t>
            </a:r>
          </a:p>
        </p:txBody>
      </p:sp>
    </p:spTree>
    <p:extLst>
      <p:ext uri="{BB962C8B-B14F-4D97-AF65-F5344CB8AC3E}">
        <p14:creationId xmlns:p14="http://schemas.microsoft.com/office/powerpoint/2010/main" val="322379458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C7F6FB-C61F-E465-BC1F-AB114CB3FBC3}"/>
            </a:ext>
          </a:extLst>
        </p:cNvPr>
        <p:cNvGrpSpPr/>
        <p:nvPr/>
      </p:nvGrpSpPr>
      <p:grpSpPr>
        <a:xfrm>
          <a:off x="0" y="0"/>
          <a:ext cx="0" cy="0"/>
          <a:chOff x="0" y="0"/>
          <a:chExt cx="0" cy="0"/>
        </a:xfrm>
      </p:grpSpPr>
      <p:sp>
        <p:nvSpPr>
          <p:cNvPr id="182" name="PlaceHolder 1">
            <a:extLst>
              <a:ext uri="{FF2B5EF4-FFF2-40B4-BE49-F238E27FC236}">
                <a16:creationId xmlns:a16="http://schemas.microsoft.com/office/drawing/2014/main" id="{182FA5E8-B90C-FE97-DF45-E9F83B5D8B93}"/>
              </a:ext>
            </a:extLst>
          </p:cNvPr>
          <p:cNvSpPr>
            <a:spLocks noGrp="1"/>
          </p:cNvSpPr>
          <p:nvPr>
            <p:ph type="title"/>
          </p:nvPr>
        </p:nvSpPr>
        <p:spPr>
          <a:xfrm>
            <a:off x="194416" y="234275"/>
            <a:ext cx="9410761" cy="1348111"/>
          </a:xfrm>
          <a:prstGeom prst="rect">
            <a:avLst/>
          </a:prstGeom>
          <a:noFill/>
          <a:ln w="0">
            <a:noFill/>
          </a:ln>
        </p:spPr>
        <p:txBody>
          <a:bodyPr lIns="91440" tIns="45720" rIns="91440" bIns="45720" anchor="t">
            <a:noAutofit/>
          </a:bodyPr>
          <a:lstStyle/>
          <a:p>
            <a:r>
              <a:rPr lang="en-US" sz="2400" b="1" i="1" cap="all" spc="69" dirty="0">
                <a:solidFill>
                  <a:schemeClr val="accent1"/>
                </a:solidFill>
              </a:rPr>
              <a:t>Sustainable Artificial Intelligence:</a:t>
            </a:r>
            <a:br>
              <a:rPr lang="en-US" sz="2400" b="1" i="1" cap="all" spc="69" dirty="0">
                <a:solidFill>
                  <a:schemeClr val="accent1"/>
                </a:solidFill>
              </a:rPr>
            </a:br>
            <a:r>
              <a:rPr lang="en-US" sz="2400" b="1" i="1" cap="all" spc="69" dirty="0">
                <a:solidFill>
                  <a:schemeClr val="accent1"/>
                </a:solidFill>
              </a:rPr>
              <a:t>Nature Orientation as an Ethical Principle</a:t>
            </a:r>
            <a:endParaRPr lang="de-DE" sz="2400" b="0" i="1" strike="noStrike" cap="all" spc="69" dirty="0">
              <a:solidFill>
                <a:schemeClr val="accent1"/>
              </a:solidFill>
              <a:latin typeface="Overpass SemiBold"/>
            </a:endParaRPr>
          </a:p>
        </p:txBody>
      </p:sp>
      <p:sp>
        <p:nvSpPr>
          <p:cNvPr id="183" name="PlaceHolder 2">
            <a:extLst>
              <a:ext uri="{FF2B5EF4-FFF2-40B4-BE49-F238E27FC236}">
                <a16:creationId xmlns:a16="http://schemas.microsoft.com/office/drawing/2014/main" id="{495B51C9-2F72-82B9-8FE1-0BD6A7AD70E1}"/>
              </a:ext>
            </a:extLst>
          </p:cNvPr>
          <p:cNvSpPr>
            <a:spLocks noGrp="1"/>
          </p:cNvSpPr>
          <p:nvPr>
            <p:ph/>
          </p:nvPr>
        </p:nvSpPr>
        <p:spPr>
          <a:xfrm>
            <a:off x="1293102" y="1893590"/>
            <a:ext cx="9261558" cy="2520948"/>
          </a:xfrm>
          <a:prstGeom prst="rect">
            <a:avLst/>
          </a:prstGeom>
          <a:noFill/>
          <a:ln w="0">
            <a:noFill/>
          </a:ln>
        </p:spPr>
        <p:txBody>
          <a:bodyPr lIns="91440" tIns="45720" rIns="91440" bIns="45720" anchor="t">
            <a:noAutofit/>
          </a:bodyPr>
          <a:lstStyle/>
          <a:p>
            <a:pPr indent="0" algn="ctr">
              <a:lnSpc>
                <a:spcPct val="100000"/>
              </a:lnSpc>
              <a:spcBef>
                <a:spcPts val="1417"/>
              </a:spcBef>
              <a:buNone/>
            </a:pPr>
            <a:r>
              <a:rPr lang="de-DE" sz="3200" b="1" i="1" strike="noStrike" spc="69" dirty="0" err="1">
                <a:latin typeface="Merriweather Light"/>
              </a:rPr>
              <a:t>Thank</a:t>
            </a:r>
            <a:r>
              <a:rPr lang="de-DE" sz="3200" b="1" i="1" strike="noStrike" spc="69" dirty="0">
                <a:latin typeface="Merriweather Light"/>
              </a:rPr>
              <a:t> </a:t>
            </a:r>
            <a:r>
              <a:rPr lang="de-DE" sz="3200" b="1" i="1" strike="noStrike" spc="69" dirty="0" err="1">
                <a:latin typeface="Merriweather Light"/>
              </a:rPr>
              <a:t>you</a:t>
            </a:r>
            <a:r>
              <a:rPr lang="de-DE" sz="3200" b="1" i="1" strike="noStrike" spc="69" dirty="0">
                <a:latin typeface="Merriweather Light"/>
              </a:rPr>
              <a:t> </a:t>
            </a:r>
            <a:r>
              <a:rPr lang="de-DE" sz="3200" b="1" i="1" strike="noStrike" spc="69" dirty="0" err="1">
                <a:latin typeface="Merriweather Light"/>
              </a:rPr>
              <a:t>for</a:t>
            </a:r>
            <a:r>
              <a:rPr lang="de-DE" sz="3200" b="1" i="1" strike="noStrike" spc="69" dirty="0">
                <a:latin typeface="Merriweather Light"/>
              </a:rPr>
              <a:t> </a:t>
            </a:r>
            <a:r>
              <a:rPr lang="de-DE" sz="3200" b="1" i="1" strike="noStrike" spc="69" dirty="0" err="1">
                <a:latin typeface="Merriweather Light"/>
              </a:rPr>
              <a:t>your</a:t>
            </a:r>
            <a:r>
              <a:rPr lang="de-DE" sz="3200" b="1" i="1" strike="noStrike" spc="69" dirty="0">
                <a:latin typeface="Merriweather Light"/>
              </a:rPr>
              <a:t> </a:t>
            </a:r>
            <a:r>
              <a:rPr lang="de-DE" sz="3200" b="1" i="1" strike="noStrike" spc="69" dirty="0" err="1">
                <a:latin typeface="Merriweather Light"/>
              </a:rPr>
              <a:t>attention</a:t>
            </a:r>
            <a:r>
              <a:rPr lang="de-DE" sz="3200" b="1" i="1" strike="noStrike" spc="69" dirty="0">
                <a:latin typeface="Merriweather Light"/>
              </a:rPr>
              <a:t>!</a:t>
            </a:r>
          </a:p>
          <a:p>
            <a:pPr indent="0" algn="ctr">
              <a:lnSpc>
                <a:spcPct val="100000"/>
              </a:lnSpc>
              <a:spcBef>
                <a:spcPts val="1417"/>
              </a:spcBef>
              <a:buNone/>
            </a:pPr>
            <a:r>
              <a:rPr lang="de-DE" sz="3200" b="1" i="1" spc="69" dirty="0">
                <a:latin typeface="Merriweather Light"/>
              </a:rPr>
              <a:t>Questions?</a:t>
            </a:r>
          </a:p>
          <a:p>
            <a:pPr indent="0" algn="ctr">
              <a:lnSpc>
                <a:spcPct val="100000"/>
              </a:lnSpc>
              <a:spcBef>
                <a:spcPts val="1417"/>
              </a:spcBef>
              <a:buNone/>
            </a:pPr>
            <a:endParaRPr lang="de-DE" sz="3200" b="1" i="1" spc="69" dirty="0">
              <a:latin typeface="Merriweather Light"/>
            </a:endParaRPr>
          </a:p>
          <a:p>
            <a:pPr indent="0">
              <a:lnSpc>
                <a:spcPct val="120000"/>
              </a:lnSpc>
              <a:spcBef>
                <a:spcPts val="1417"/>
              </a:spcBef>
              <a:buNone/>
            </a:pPr>
            <a:endParaRPr lang="de-DE" sz="2200" b="0" strike="noStrike" spc="69" dirty="0">
              <a:solidFill>
                <a:schemeClr val="accent4"/>
              </a:solidFill>
              <a:latin typeface="Merriweather Light"/>
            </a:endParaRPr>
          </a:p>
        </p:txBody>
      </p:sp>
      <p:sp>
        <p:nvSpPr>
          <p:cNvPr id="5" name="PlaceHolder 4">
            <a:extLst>
              <a:ext uri="{FF2B5EF4-FFF2-40B4-BE49-F238E27FC236}">
                <a16:creationId xmlns:a16="http://schemas.microsoft.com/office/drawing/2014/main" id="{9539195C-8A11-6DA5-C813-99A2E5E5A9EB}"/>
              </a:ext>
            </a:extLst>
          </p:cNvPr>
          <p:cNvSpPr>
            <a:spLocks noGrp="1"/>
          </p:cNvSpPr>
          <p:nvPr>
            <p:ph type="ftr" idx="8"/>
          </p:nvPr>
        </p:nvSpPr>
        <p:spPr/>
        <p:txBody>
          <a:bodyPr/>
          <a:lstStyle/>
          <a:p>
            <a:r>
              <a:rPr dirty="0" err="1"/>
              <a:t>Höfele</a:t>
            </a:r>
            <a:endParaRPr dirty="0"/>
          </a:p>
        </p:txBody>
      </p:sp>
      <p:sp>
        <p:nvSpPr>
          <p:cNvPr id="6" name="PlaceHolder 5">
            <a:extLst>
              <a:ext uri="{FF2B5EF4-FFF2-40B4-BE49-F238E27FC236}">
                <a16:creationId xmlns:a16="http://schemas.microsoft.com/office/drawing/2014/main" id="{D2B87A65-D4D8-8578-21FE-0BE12D42875E}"/>
              </a:ext>
            </a:extLst>
          </p:cNvPr>
          <p:cNvSpPr>
            <a:spLocks noGrp="1"/>
          </p:cNvSpPr>
          <p:nvPr>
            <p:ph type="sldNum" idx="9"/>
          </p:nvPr>
        </p:nvSpPr>
        <p:spPr/>
        <p:txBody>
          <a:bodyPr/>
          <a:lstStyle/>
          <a:p>
            <a:fld id="{EA3AC39D-7F03-4936-9655-73688C03AE97}" type="slidenum">
              <a:rPr/>
              <a:t>19</a:t>
            </a:fld>
            <a:endParaRPr/>
          </a:p>
        </p:txBody>
      </p:sp>
      <p:sp>
        <p:nvSpPr>
          <p:cNvPr id="7" name="PlaceHolder 6">
            <a:extLst>
              <a:ext uri="{FF2B5EF4-FFF2-40B4-BE49-F238E27FC236}">
                <a16:creationId xmlns:a16="http://schemas.microsoft.com/office/drawing/2014/main" id="{88B5F306-BC7E-2AEA-5D4B-B3C08808FFE2}"/>
              </a:ext>
            </a:extLst>
          </p:cNvPr>
          <p:cNvSpPr>
            <a:spLocks noGrp="1"/>
          </p:cNvSpPr>
          <p:nvPr>
            <p:ph type="dt" idx="7"/>
          </p:nvPr>
        </p:nvSpPr>
        <p:spPr/>
        <p:txBody>
          <a:bodyPr/>
          <a:lstStyle/>
          <a:p>
            <a:fld id="{70CAEC58-8423-446D-975A-E7E04175C984}" type="datetime1">
              <a:rPr lang="de-DE"/>
              <a:t>22.09.2026</a:t>
            </a:fld>
            <a:endParaRPr lang="de-DE" dirty="0"/>
          </a:p>
        </p:txBody>
      </p:sp>
      <p:sp>
        <p:nvSpPr>
          <p:cNvPr id="2" name="PlaceHolder 2">
            <a:extLst>
              <a:ext uri="{FF2B5EF4-FFF2-40B4-BE49-F238E27FC236}">
                <a16:creationId xmlns:a16="http://schemas.microsoft.com/office/drawing/2014/main" id="{AF7DE759-E060-69B2-D596-3CB30484D695}"/>
              </a:ext>
            </a:extLst>
          </p:cNvPr>
          <p:cNvSpPr txBox="1">
            <a:spLocks/>
          </p:cNvSpPr>
          <p:nvPr/>
        </p:nvSpPr>
        <p:spPr>
          <a:xfrm>
            <a:off x="622357" y="4332453"/>
            <a:ext cx="7316296" cy="1912561"/>
          </a:xfrm>
          <a:prstGeom prst="rect">
            <a:avLst/>
          </a:prstGeom>
          <a:noFill/>
          <a:ln w="0">
            <a:noFill/>
          </a:ln>
        </p:spPr>
        <p:txBody>
          <a:bodyPr lIns="91440" tIns="45720" rIns="91440" bIns="4572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800" spc="69" dirty="0">
                <a:latin typeface="Arial" panose="020B0604020202020204" pitchFamily="34" charset="0"/>
                <a:cs typeface="Arial" panose="020B0604020202020204" pitchFamily="34" charset="0"/>
              </a:rPr>
              <a:t>Dr. Philipp </a:t>
            </a:r>
            <a:r>
              <a:rPr lang="en-US" sz="1800" spc="69" dirty="0" err="1">
                <a:latin typeface="Arial" panose="020B0604020202020204" pitchFamily="34" charset="0"/>
                <a:cs typeface="Arial" panose="020B0604020202020204" pitchFamily="34" charset="0"/>
              </a:rPr>
              <a:t>Höfele</a:t>
            </a:r>
            <a:endParaRPr lang="en-US" sz="1800" spc="69" dirty="0">
              <a:latin typeface="Arial" panose="020B0604020202020204" pitchFamily="34" charset="0"/>
              <a:cs typeface="Arial" panose="020B0604020202020204" pitchFamily="34" charset="0"/>
            </a:endParaRPr>
          </a:p>
          <a:p>
            <a:r>
              <a:rPr lang="en-US" sz="1800" spc="69" dirty="0">
                <a:latin typeface="Arial" panose="020B0604020202020204" pitchFamily="34" charset="0"/>
                <a:cs typeface="Arial" panose="020B0604020202020204" pitchFamily="34" charset="0"/>
              </a:rPr>
              <a:t>Fellow “Young Academy for Sustainability Research” (YAS)</a:t>
            </a:r>
          </a:p>
          <a:p>
            <a:r>
              <a:rPr lang="en-US" sz="1800" spc="69" dirty="0">
                <a:latin typeface="Arial" panose="020B0604020202020204" pitchFamily="34" charset="0"/>
                <a:cs typeface="Arial" panose="020B0604020202020204" pitchFamily="34" charset="0"/>
              </a:rPr>
              <a:t>Freiburg Institute for Advanced Studies (FRIAS)</a:t>
            </a:r>
          </a:p>
          <a:p>
            <a:r>
              <a:rPr lang="en-US" sz="1800" spc="69" dirty="0">
                <a:latin typeface="Arial" panose="020B0604020202020204" pitchFamily="34" charset="0"/>
                <a:cs typeface="Arial" panose="020B0604020202020204" pitchFamily="34" charset="0"/>
              </a:rPr>
              <a:t>University of Freiburg</a:t>
            </a:r>
          </a:p>
          <a:p>
            <a:r>
              <a:rPr lang="en-US" sz="1800" spc="69" dirty="0">
                <a:latin typeface="Arial" panose="020B0604020202020204" pitchFamily="34" charset="0"/>
                <a:cs typeface="Arial" panose="020B0604020202020204" pitchFamily="34" charset="0"/>
              </a:rPr>
              <a:t>https://uni-freiburg.de/frias/dr-philipp-hoefele/</a:t>
            </a:r>
          </a:p>
          <a:p>
            <a:r>
              <a:rPr lang="en-US" sz="1800" spc="69" dirty="0">
                <a:latin typeface="Arial" panose="020B0604020202020204" pitchFamily="34" charset="0"/>
                <a:cs typeface="Arial" panose="020B0604020202020204" pitchFamily="34" charset="0"/>
              </a:rPr>
              <a:t>e-mail: philipp.hoefele@frias.uni-freiburg.de</a:t>
            </a:r>
          </a:p>
        </p:txBody>
      </p:sp>
    </p:spTree>
    <p:extLst>
      <p:ext uri="{BB962C8B-B14F-4D97-AF65-F5344CB8AC3E}">
        <p14:creationId xmlns:p14="http://schemas.microsoft.com/office/powerpoint/2010/main" val="525809427"/>
      </p:ext>
    </p:extLst>
  </p:cSld>
  <p:clrMapOvr>
    <a:masterClrMapping/>
  </p:clrMapOvr>
</p:sld>
</file>

<file path=ppt/theme/theme1.xml><?xml version="1.0" encoding="utf-8"?>
<a:theme xmlns:a="http://schemas.openxmlformats.org/drawingml/2006/main" name="Office">
  <a:themeElements>
    <a:clrScheme name="YAS">
      <a:dk1>
        <a:srgbClr val="000000"/>
      </a:dk1>
      <a:lt1>
        <a:srgbClr val="FFFFFF"/>
      </a:lt1>
      <a:dk2>
        <a:srgbClr val="44546A"/>
      </a:dk2>
      <a:lt2>
        <a:srgbClr val="F1F1E6"/>
      </a:lt2>
      <a:accent1>
        <a:srgbClr val="39BB9D"/>
      </a:accent1>
      <a:accent2>
        <a:srgbClr val="004A99"/>
      </a:accent2>
      <a:accent3>
        <a:srgbClr val="E6F200"/>
      </a:accent3>
      <a:accent4>
        <a:srgbClr val="3D5C73"/>
      </a:accent4>
      <a:accent5>
        <a:srgbClr val="A7D6A6"/>
      </a:accent5>
      <a:accent6>
        <a:srgbClr val="E7E6E6"/>
      </a:accent6>
      <a:hlink>
        <a:srgbClr val="ACB500"/>
      </a:hlink>
      <a:folHlink>
        <a:srgbClr val="5C0C52"/>
      </a:folHlink>
    </a:clrScheme>
    <a:fontScheme name="YAS">
      <a:majorFont>
        <a:latin typeface="Overpass SemiBold"/>
        <a:ea typeface=""/>
        <a:cs typeface=""/>
      </a:majorFont>
      <a:minorFont>
        <a:latin typeface="Merriweather Light"/>
        <a:ea typeface=""/>
        <a:cs typeface=""/>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a:gradFill>
      </a:bgFillStyleLst>
    </a:fmtScheme>
  </a:themeElements>
  <a:objectDefaults/>
  <a:extraClrSchemeLst/>
</a:theme>
</file>

<file path=ppt/theme/theme2.xml><?xml version="1.0" encoding="utf-8"?>
<a:theme xmlns:a="http://schemas.openxmlformats.org/drawingml/2006/main" name="Office">
  <a:themeElements>
    <a:clrScheme name="YAS">
      <a:dk1>
        <a:srgbClr val="000000"/>
      </a:dk1>
      <a:lt1>
        <a:srgbClr val="FFFFFF"/>
      </a:lt1>
      <a:dk2>
        <a:srgbClr val="44546A"/>
      </a:dk2>
      <a:lt2>
        <a:srgbClr val="F1F1E6"/>
      </a:lt2>
      <a:accent1>
        <a:srgbClr val="39BB9D"/>
      </a:accent1>
      <a:accent2>
        <a:srgbClr val="004A99"/>
      </a:accent2>
      <a:accent3>
        <a:srgbClr val="E6F200"/>
      </a:accent3>
      <a:accent4>
        <a:srgbClr val="3D5C73"/>
      </a:accent4>
      <a:accent5>
        <a:srgbClr val="A7D6A6"/>
      </a:accent5>
      <a:accent6>
        <a:srgbClr val="E7E6E6"/>
      </a:accent6>
      <a:hlink>
        <a:srgbClr val="ACB500"/>
      </a:hlink>
      <a:folHlink>
        <a:srgbClr val="5C0C52"/>
      </a:folHlink>
    </a:clrScheme>
    <a:fontScheme name="YAS">
      <a:majorFont>
        <a:latin typeface="Overpass SemiBold"/>
        <a:ea typeface=""/>
        <a:cs typeface=""/>
      </a:majorFont>
      <a:minorFont>
        <a:latin typeface="Merriweather Light"/>
        <a:ea typeface=""/>
        <a:cs typeface=""/>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a:gradFill>
      </a:bgFillStyleLst>
    </a:fmtScheme>
  </a:themeElements>
  <a:objectDefaults/>
  <a:extraClrSchemeLst/>
</a:theme>
</file>

<file path=ppt/theme/theme3.xml><?xml version="1.0" encoding="utf-8"?>
<a:theme xmlns:a="http://schemas.openxmlformats.org/drawingml/2006/main" name="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0</TotalTime>
  <Words>3476</Words>
  <Application>Microsoft Office PowerPoint</Application>
  <PresentationFormat>Breitbild</PresentationFormat>
  <Paragraphs>272</Paragraphs>
  <Slides>19</Slides>
  <Notes>10</Notes>
  <HiddenSlides>0</HiddenSlides>
  <MMClips>0</MMClips>
  <ScaleCrop>false</ScaleCrop>
  <HeadingPairs>
    <vt:vector size="6" baseType="variant">
      <vt:variant>
        <vt:lpstr>Verwendete Schriftarten</vt:lpstr>
      </vt:variant>
      <vt:variant>
        <vt:i4>10</vt:i4>
      </vt:variant>
      <vt:variant>
        <vt:lpstr>Design</vt:lpstr>
      </vt:variant>
      <vt:variant>
        <vt:i4>2</vt:i4>
      </vt:variant>
      <vt:variant>
        <vt:lpstr>Folientitel</vt:lpstr>
      </vt:variant>
      <vt:variant>
        <vt:i4>19</vt:i4>
      </vt:variant>
    </vt:vector>
  </HeadingPairs>
  <TitlesOfParts>
    <vt:vector size="31" baseType="lpstr">
      <vt:lpstr>Aptos</vt:lpstr>
      <vt:lpstr>Arial</vt:lpstr>
      <vt:lpstr>ArialMT</vt:lpstr>
      <vt:lpstr>Calibri</vt:lpstr>
      <vt:lpstr>Merriweather Light</vt:lpstr>
      <vt:lpstr>Overpass SemiBold</vt:lpstr>
      <vt:lpstr>Symbol</vt:lpstr>
      <vt:lpstr>Times New Roman</vt:lpstr>
      <vt:lpstr>Trebuchet MS-Bold</vt:lpstr>
      <vt:lpstr>Wingdings</vt:lpstr>
      <vt:lpstr>Office</vt:lpstr>
      <vt:lpstr>Office</vt:lpstr>
      <vt:lpstr>Sustainable Artificial Intelligence: Nature Orientation as an Ethical Principle</vt:lpstr>
      <vt:lpstr>About me and my research interests</vt:lpstr>
      <vt:lpstr>Sustainable Artificial Intelligence: Nature Orientation as an Ethical Principle </vt:lpstr>
      <vt:lpstr>1. Nature Orientation as an Ethical Principle a) Challenges in 21st Century Bio-engineering </vt:lpstr>
      <vt:lpstr>1. Nature Orientation as an Ethical Principle b) Challenges of AI in terms of sustainability </vt:lpstr>
      <vt:lpstr>2. Normative attitudes towards nature in the present age  </vt:lpstr>
      <vt:lpstr>3. Tasks of technology ethics:  The pragmatic relation of technical behaviour </vt:lpstr>
      <vt:lpstr>4. What are ethical values?</vt:lpstr>
      <vt:lpstr>a) Values in technology  </vt:lpstr>
      <vt:lpstr>b) Diverse values of nature for sustainability  </vt:lpstr>
      <vt:lpstr>5. Sustainable Artificial Intelligence as nature-oriented technology</vt:lpstr>
      <vt:lpstr>PowerPoint-Präsentation</vt:lpstr>
      <vt:lpstr>5. Sustainable Artificial Intelligence as nature-oriented technology c) Relational and implicit ethical values of nature</vt:lpstr>
      <vt:lpstr>6. How can nature-ethical values be included? </vt:lpstr>
      <vt:lpstr>6. How can nature-ethical values be included?  </vt:lpstr>
      <vt:lpstr>PowerPoint-Präsentation</vt:lpstr>
      <vt:lpstr>PowerPoint-Präsentation</vt:lpstr>
      <vt:lpstr>PowerPoint-Präsentation</vt:lpstr>
      <vt:lpstr>Sustainable Artificial Intelligence: Nature Orientation as an Ethical Principle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subject/>
  <dc:creator>Gisa Wilkens</dc:creator>
  <dc:description/>
  <cp:lastModifiedBy>P. Hoefele</cp:lastModifiedBy>
  <cp:revision>26</cp:revision>
  <cp:lastPrinted>2025-01-08T16:36:12Z</cp:lastPrinted>
  <dcterms:created xsi:type="dcterms:W3CDTF">2021-10-15T10:40:27Z</dcterms:created>
  <dcterms:modified xsi:type="dcterms:W3CDTF">2026-09-22T12:04:13Z</dcterms:modified>
  <dc:language>de-DE</dc:languag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PresentationFormat">
    <vt:lpwstr>Breitbild</vt:lpwstr>
  </property>
  <property fmtid="{D5CDD505-2E9C-101B-9397-08002B2CF9AE}" pid="3" name="Slides">
    <vt:r8>6</vt:r8>
  </property>
</Properties>
</file>