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305" r:id="rId17"/>
    <p:sldId id="304" r:id="rId18"/>
    <p:sldId id="306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  <p:sldId id="303" r:id="rId5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15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1pPr>
    <a:lvl2pPr marL="0" marR="0" indent="0" algn="ctr" defTabSz="8215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2pPr>
    <a:lvl3pPr marL="0" marR="0" indent="0" algn="ctr" defTabSz="8215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3pPr>
    <a:lvl4pPr marL="0" marR="0" indent="0" algn="ctr" defTabSz="8215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4pPr>
    <a:lvl5pPr marL="0" marR="0" indent="0" algn="ctr" defTabSz="8215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5pPr>
    <a:lvl6pPr marL="0" marR="0" indent="0" algn="ctr" defTabSz="8215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6pPr>
    <a:lvl7pPr marL="0" marR="0" indent="0" algn="ctr" defTabSz="8215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7pPr>
    <a:lvl8pPr marL="0" marR="0" indent="0" algn="ctr" defTabSz="8215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8pPr>
    <a:lvl9pPr marL="0" marR="0" indent="0" algn="ctr" defTabSz="8215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2E8"/>
          </a:solidFill>
        </a:fill>
      </a:tcStyle>
    </a:wholeTbl>
    <a:band2H>
      <a:tcTxStyle/>
      <a:tcStyle>
        <a:tcBdr/>
        <a:fill>
          <a:solidFill>
            <a:srgbClr val="E6EA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2E7CB"/>
          </a:solidFill>
        </a:fill>
      </a:tcStyle>
    </a:wholeTbl>
    <a:band2H>
      <a:tcTxStyle/>
      <a:tcStyle>
        <a:tcBdr/>
        <a:fill>
          <a:solidFill>
            <a:srgbClr val="F8F4E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5CDDE"/>
          </a:solidFill>
        </a:fill>
      </a:tcStyle>
    </a:wholeTbl>
    <a:band2H>
      <a:tcTxStyle/>
      <a:tcStyle>
        <a:tcBdr/>
        <a:fill>
          <a:solidFill>
            <a:srgbClr val="EBE8E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34"/>
    <p:restoredTop sz="94625"/>
  </p:normalViewPr>
  <p:slideViewPr>
    <p:cSldViewPr snapToGrid="0">
      <p:cViewPr varScale="1">
        <p:scale>
          <a:sx n="46" d="100"/>
          <a:sy n="46" d="100"/>
        </p:scale>
        <p:origin x="208" y="6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Shape 46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64" name="Shape 464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Shape 47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72" name="Shape 47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lnSpc>
                <a:spcPct val="117999"/>
              </a:lnSpc>
            </a:pPr>
            <a:r>
              <a:t>Thanks a lot to the organizer for having me.</a:t>
            </a:r>
          </a:p>
          <a:p>
            <a:pPr>
              <a:lnSpc>
                <a:spcPct val="117999"/>
              </a:lnSpc>
            </a:pPr>
            <a:r>
              <a:t>I will not talk about optomechanics (we don’t do optics), nor about particles (subatomic or otherwise).</a:t>
            </a:r>
          </a:p>
          <a:p>
            <a:pPr>
              <a:lnSpc>
                <a:spcPct val="117999"/>
              </a:lnSpc>
            </a:pPr>
            <a:r>
              <a:t>I’ll talk about what we are doing that’s a bit different and how we try to bridge quantum computing methods with quantum sensing.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Shape 556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57" name="Shape 55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lnSpc>
                <a:spcPct val="117999"/>
              </a:lnSpc>
            </a:pPr>
            <a:r>
              <a:t>Rainer Weiss's 1972 MIT design study</a:t>
            </a:r>
          </a:p>
          <a:p>
            <a:pPr>
              <a:lnSpc>
                <a:spcPct val="117999"/>
              </a:lnSpc>
            </a:pPr>
            <a:r>
              <a:t>Kip Thorne gets interested and convinced Caltech to start a program on grav. wave detection (1975)</a:t>
            </a:r>
          </a:p>
          <a:p>
            <a:pPr>
              <a:lnSpc>
                <a:spcPct val="117999"/>
              </a:lnSpc>
            </a:pPr>
            <a:r>
              <a:t>Caves question about quantum effects (1980)</a:t>
            </a:r>
          </a:p>
          <a:p>
            <a:pPr>
              <a:lnSpc>
                <a:spcPct val="117999"/>
              </a:lnSpc>
            </a:pPr>
            <a:r>
              <a:t>Caltech/MIT proposal construction (1989)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4" name="Shape 774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75" name="Shape 77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lnSpc>
                <a:spcPct val="117999"/>
              </a:lnSpc>
            </a:pPr>
            <a:r>
              <a:t>Abstraction of driving term (do not appear)</a:t>
            </a:r>
          </a:p>
          <a:p>
            <a:pPr>
              <a:lnSpc>
                <a:spcPct val="117999"/>
              </a:lnSpc>
            </a:pPr>
            <a:endParaRPr/>
          </a:p>
          <a:p>
            <a:pPr>
              <a:lnSpc>
                <a:spcPct val="117999"/>
              </a:lnSpc>
            </a:pPr>
            <a:r>
              <a:t>- So the goal is to maximize the coupling term g0.</a:t>
            </a:r>
          </a:p>
          <a:p>
            <a:pPr>
              <a:lnSpc>
                <a:spcPct val="117999"/>
              </a:lnSpc>
            </a:pPr>
            <a:r>
              <a:t>- g0 is limited by the capacitor gap.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3" name="Shape 863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864" name="Shape 86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lnSpc>
                <a:spcPct val="117999"/>
              </a:lnSpc>
            </a:pPr>
            <a:r>
              <a:t>Abstraction of driving term (do not appear)</a:t>
            </a:r>
          </a:p>
          <a:p>
            <a:pPr>
              <a:lnSpc>
                <a:spcPct val="117999"/>
              </a:lnSpc>
            </a:pPr>
            <a:endParaRPr/>
          </a:p>
          <a:p>
            <a:pPr>
              <a:lnSpc>
                <a:spcPct val="117999"/>
              </a:lnSpc>
            </a:pPr>
            <a:r>
              <a:t>- So the goal is to maximize the coupling term g0.</a:t>
            </a:r>
          </a:p>
          <a:p>
            <a:pPr>
              <a:lnSpc>
                <a:spcPct val="117999"/>
              </a:lnSpc>
            </a:pPr>
            <a:r>
              <a:t>- g0 is limited by the capacitor gap.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5CA840-89D7-3BB4-908D-0A0116D11F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" name="Shape 1546">
            <a:extLst>
              <a:ext uri="{FF2B5EF4-FFF2-40B4-BE49-F238E27FC236}">
                <a16:creationId xmlns:a16="http://schemas.microsoft.com/office/drawing/2014/main" id="{1F74E614-9345-41B7-4893-AA6AD08B26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47" name="Shape 1547">
            <a:extLst>
              <a:ext uri="{FF2B5EF4-FFF2-40B4-BE49-F238E27FC236}">
                <a16:creationId xmlns:a16="http://schemas.microsoft.com/office/drawing/2014/main" id="{55AAAD16-D254-B91A-DCDE-61BD2636022B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lnSpc>
                <a:spcPct val="117999"/>
              </a:lnSpc>
            </a:pPr>
            <a:r>
              <a:t>Abstraction of driving term (do not appear)</a:t>
            </a:r>
          </a:p>
          <a:p>
            <a:pPr>
              <a:lnSpc>
                <a:spcPct val="117999"/>
              </a:lnSpc>
            </a:pPr>
            <a:endParaRPr/>
          </a:p>
          <a:p>
            <a:pPr>
              <a:lnSpc>
                <a:spcPct val="117999"/>
              </a:lnSpc>
            </a:pPr>
            <a:r>
              <a:t>- So the goal is to maximize the coupling term g0.</a:t>
            </a:r>
          </a:p>
          <a:p>
            <a:pPr>
              <a:lnSpc>
                <a:spcPct val="117999"/>
              </a:lnSpc>
            </a:pPr>
            <a:r>
              <a:t>- g0 is limited by the capacitor gap.</a:t>
            </a:r>
          </a:p>
        </p:txBody>
      </p:sp>
    </p:spTree>
    <p:extLst>
      <p:ext uri="{BB962C8B-B14F-4D97-AF65-F5344CB8AC3E}">
        <p14:creationId xmlns:p14="http://schemas.microsoft.com/office/powerpoint/2010/main" val="13143391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3" name="Shape 883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884" name="Shape 88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lnSpc>
                <a:spcPct val="117999"/>
              </a:lnSpc>
            </a:pPr>
            <a:r>
              <a:t>Abstraction of driving term (do not appear)</a:t>
            </a:r>
          </a:p>
          <a:p>
            <a:pPr>
              <a:lnSpc>
                <a:spcPct val="117999"/>
              </a:lnSpc>
            </a:pPr>
            <a:endParaRPr/>
          </a:p>
          <a:p>
            <a:pPr>
              <a:lnSpc>
                <a:spcPct val="117999"/>
              </a:lnSpc>
            </a:pPr>
            <a:r>
              <a:t>- So the goal is to maximize the coupling term g0.</a:t>
            </a:r>
          </a:p>
          <a:p>
            <a:pPr>
              <a:lnSpc>
                <a:spcPct val="117999"/>
              </a:lnSpc>
            </a:pPr>
            <a:r>
              <a:t>- g0 is limited by the capacitor gap.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" name="Shape 915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16" name="Shape 91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lnSpc>
                <a:spcPct val="117999"/>
              </a:lnSpc>
            </a:pPr>
            <a:r>
              <a:t>Abstraction of driving term (do not appear)</a:t>
            </a:r>
          </a:p>
          <a:p>
            <a:pPr>
              <a:lnSpc>
                <a:spcPct val="117999"/>
              </a:lnSpc>
            </a:pPr>
            <a:endParaRPr/>
          </a:p>
          <a:p>
            <a:pPr>
              <a:lnSpc>
                <a:spcPct val="117999"/>
              </a:lnSpc>
            </a:pPr>
            <a:r>
              <a:t>- So the goal is to maximize the coupling term g0.</a:t>
            </a:r>
          </a:p>
          <a:p>
            <a:pPr>
              <a:lnSpc>
                <a:spcPct val="117999"/>
              </a:lnSpc>
            </a:pPr>
            <a:r>
              <a:t>- g0 is limited by the capacitor gap.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" name="Shape 931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32" name="Shape 93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lnSpc>
                <a:spcPct val="117999"/>
              </a:lnSpc>
            </a:pPr>
            <a:r>
              <a:t>Abstraction of driving term (do not appear)</a:t>
            </a:r>
          </a:p>
          <a:p>
            <a:pPr>
              <a:lnSpc>
                <a:spcPct val="117999"/>
              </a:lnSpc>
            </a:pPr>
            <a:endParaRPr/>
          </a:p>
          <a:p>
            <a:pPr>
              <a:lnSpc>
                <a:spcPct val="117999"/>
              </a:lnSpc>
            </a:pPr>
            <a:r>
              <a:t>- So the goal is to maximize the coupling term g0.</a:t>
            </a:r>
          </a:p>
          <a:p>
            <a:pPr>
              <a:lnSpc>
                <a:spcPct val="117999"/>
              </a:lnSpc>
            </a:pPr>
            <a:r>
              <a:t>- g0 is limited by the capacitor gap.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9" name="Shape 969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70" name="Shape 970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lnSpc>
                <a:spcPct val="117999"/>
              </a:lnSpc>
            </a:pPr>
            <a:r>
              <a:t>Abstraction of driving term (do not appear)</a:t>
            </a:r>
          </a:p>
          <a:p>
            <a:pPr>
              <a:lnSpc>
                <a:spcPct val="117999"/>
              </a:lnSpc>
            </a:pPr>
            <a:endParaRPr/>
          </a:p>
          <a:p>
            <a:pPr>
              <a:lnSpc>
                <a:spcPct val="117999"/>
              </a:lnSpc>
            </a:pPr>
            <a:r>
              <a:t>- So the goal is to maximize the coupling term g0.</a:t>
            </a:r>
          </a:p>
          <a:p>
            <a:pPr>
              <a:lnSpc>
                <a:spcPct val="117999"/>
              </a:lnSpc>
            </a:pPr>
            <a:r>
              <a:t>- g0 is limited by the capacitor gap.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" name="Shape 1413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14" name="Shape 141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lnSpc>
                <a:spcPct val="117999"/>
              </a:lnSpc>
            </a:pPr>
            <a:r>
              <a:t>Abstraction of driving term (do not appear)</a:t>
            </a:r>
          </a:p>
          <a:p>
            <a:pPr>
              <a:lnSpc>
                <a:spcPct val="117999"/>
              </a:lnSpc>
            </a:pPr>
            <a:endParaRPr/>
          </a:p>
          <a:p>
            <a:pPr>
              <a:lnSpc>
                <a:spcPct val="117999"/>
              </a:lnSpc>
            </a:pPr>
            <a:r>
              <a:t>- So the goal is to maximize the coupling term g0.</a:t>
            </a:r>
          </a:p>
          <a:p>
            <a:pPr>
              <a:lnSpc>
                <a:spcPct val="117999"/>
              </a:lnSpc>
            </a:pPr>
            <a:r>
              <a:t>- g0 is limited by the capacitor gap.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2" name="Shape 1432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33" name="Shape 143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lnSpc>
                <a:spcPct val="117999"/>
              </a:lnSpc>
            </a:pPr>
            <a:r>
              <a:t>Abstraction of driving term (do not appear)</a:t>
            </a:r>
          </a:p>
          <a:p>
            <a:pPr>
              <a:lnSpc>
                <a:spcPct val="117999"/>
              </a:lnSpc>
            </a:pPr>
            <a:endParaRPr/>
          </a:p>
          <a:p>
            <a:pPr>
              <a:lnSpc>
                <a:spcPct val="117999"/>
              </a:lnSpc>
            </a:pPr>
            <a:r>
              <a:t>- So the goal is to maximize the coupling term g0.</a:t>
            </a:r>
          </a:p>
          <a:p>
            <a:pPr>
              <a:lnSpc>
                <a:spcPct val="117999"/>
              </a:lnSpc>
            </a:pPr>
            <a:r>
              <a:t>- g0 is limited by the capacitor gap.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0" name="Shape 1470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71" name="Shape 147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lnSpc>
                <a:spcPct val="117999"/>
              </a:lnSpc>
            </a:pPr>
            <a:r>
              <a:t>Abstraction of driving term (do not appear)</a:t>
            </a:r>
          </a:p>
          <a:p>
            <a:pPr>
              <a:lnSpc>
                <a:spcPct val="117999"/>
              </a:lnSpc>
            </a:pPr>
            <a:endParaRPr/>
          </a:p>
          <a:p>
            <a:pPr>
              <a:lnSpc>
                <a:spcPct val="117999"/>
              </a:lnSpc>
            </a:pPr>
            <a:r>
              <a:t>- So the goal is to maximize the coupling term g0.</a:t>
            </a:r>
          </a:p>
          <a:p>
            <a:pPr>
              <a:lnSpc>
                <a:spcPct val="117999"/>
              </a:lnSpc>
            </a:pPr>
            <a:r>
              <a:t>- g0 is limited by the capacitor gap.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" name="Shape 1546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47" name="Shape 154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lnSpc>
                <a:spcPct val="117999"/>
              </a:lnSpc>
            </a:pPr>
            <a:r>
              <a:t>Abstraction of driving term (do not appear)</a:t>
            </a:r>
          </a:p>
          <a:p>
            <a:pPr>
              <a:lnSpc>
                <a:spcPct val="117999"/>
              </a:lnSpc>
            </a:pPr>
            <a:endParaRPr/>
          </a:p>
          <a:p>
            <a:pPr>
              <a:lnSpc>
                <a:spcPct val="117999"/>
              </a:lnSpc>
            </a:pPr>
            <a:r>
              <a:t>- So the goal is to maximize the coupling term g0.</a:t>
            </a:r>
          </a:p>
          <a:p>
            <a:pPr>
              <a:lnSpc>
                <a:spcPct val="117999"/>
              </a:lnSpc>
            </a:pPr>
            <a:r>
              <a:t>- g0 is limited by the capacitor gap.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7.png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0.png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3.pn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4833937" y="2303858"/>
            <a:ext cx="14716127" cy="4643439"/>
          </a:xfrm>
          <a:prstGeom prst="rect">
            <a:avLst/>
          </a:prstGeom>
        </p:spPr>
        <p:txBody>
          <a:bodyPr lIns="71436" tIns="71436" rIns="71436" bIns="71436" anchor="b"/>
          <a:lstStyle>
            <a:lvl1pPr algn="ctr" defTabSz="821530">
              <a:lnSpc>
                <a:spcPct val="100000"/>
              </a:lnSpc>
              <a:defRPr sz="1120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833937" y="7072311"/>
            <a:ext cx="14716127" cy="1589486"/>
          </a:xfrm>
          <a:prstGeom prst="rect">
            <a:avLst/>
          </a:prstGeom>
        </p:spPr>
        <p:txBody>
          <a:bodyPr lIns="71436" tIns="71436" rIns="71436" bIns="71436"/>
          <a:lstStyle>
            <a:lvl1pPr marL="0" indent="0" algn="ctr" defTabSz="82153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4400"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marL="0" indent="0" algn="ctr" defTabSz="82153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4400"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marL="0" indent="0" algn="ctr" defTabSz="82153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4400"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marL="0" indent="0" algn="ctr" defTabSz="82153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4400"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marL="0" indent="0" algn="ctr" defTabSz="82153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4400">
                <a:latin typeface="Helvetica Light"/>
                <a:ea typeface="Helvetica Light"/>
                <a:cs typeface="Helvetica Light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35814" y="13010554"/>
            <a:ext cx="494513" cy="511175"/>
          </a:xfrm>
          <a:prstGeom prst="rect">
            <a:avLst/>
          </a:prstGeom>
        </p:spPr>
        <p:txBody>
          <a:bodyPr lIns="71436" tIns="71436" rIns="71436" bIns="71436" anchor="t"/>
          <a:lstStyle>
            <a:lvl1pPr algn="ctr" defTabSz="821530">
              <a:defRPr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sz="half" idx="21"/>
          </p:nvPr>
        </p:nvSpPr>
        <p:spPr>
          <a:xfrm>
            <a:off x="5307210" y="892967"/>
            <a:ext cx="13751721" cy="917259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4833937" y="9447609"/>
            <a:ext cx="14716127" cy="2000252"/>
          </a:xfrm>
          <a:prstGeom prst="rect">
            <a:avLst/>
          </a:prstGeom>
        </p:spPr>
        <p:txBody>
          <a:bodyPr lIns="71436" tIns="71436" rIns="71436" bIns="71436" anchor="b"/>
          <a:lstStyle>
            <a:lvl1pPr algn="ctr" defTabSz="821530">
              <a:lnSpc>
                <a:spcPct val="100000"/>
              </a:lnSpc>
              <a:defRPr sz="1120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833937" y="11519296"/>
            <a:ext cx="14716127" cy="1589487"/>
          </a:xfrm>
          <a:prstGeom prst="rect">
            <a:avLst/>
          </a:prstGeom>
        </p:spPr>
        <p:txBody>
          <a:bodyPr lIns="71436" tIns="71436" rIns="71436" bIns="71436"/>
          <a:lstStyle>
            <a:lvl1pPr marL="0" indent="0" algn="ctr" defTabSz="82153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4400"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marL="0" indent="0" algn="ctr" defTabSz="82153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4400"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marL="0" indent="0" algn="ctr" defTabSz="82153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4400"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marL="0" indent="0" algn="ctr" defTabSz="82153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4400"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marL="0" indent="0" algn="ctr" defTabSz="82153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4400">
                <a:latin typeface="Helvetica Light"/>
                <a:ea typeface="Helvetica Light"/>
                <a:cs typeface="Helvetica Light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35814" y="13001625"/>
            <a:ext cx="494513" cy="511174"/>
          </a:xfrm>
          <a:prstGeom prst="rect">
            <a:avLst/>
          </a:prstGeom>
        </p:spPr>
        <p:txBody>
          <a:bodyPr lIns="71436" tIns="71436" rIns="71436" bIns="71436" anchor="t"/>
          <a:lstStyle>
            <a:lvl1pPr algn="ctr" defTabSz="821530">
              <a:defRPr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- Centr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>
            <a:spLocks noGrp="1"/>
          </p:cNvSpPr>
          <p:nvPr>
            <p:ph type="title"/>
          </p:nvPr>
        </p:nvSpPr>
        <p:spPr>
          <a:xfrm>
            <a:off x="4833937" y="4536280"/>
            <a:ext cx="14716127" cy="4643439"/>
          </a:xfrm>
          <a:prstGeom prst="rect">
            <a:avLst/>
          </a:prstGeom>
        </p:spPr>
        <p:txBody>
          <a:bodyPr lIns="71436" tIns="71436" rIns="71436" bIns="71436"/>
          <a:lstStyle>
            <a:lvl1pPr algn="ctr" defTabSz="821530">
              <a:lnSpc>
                <a:spcPct val="100000"/>
              </a:lnSpc>
              <a:defRPr sz="1120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35814" y="13010554"/>
            <a:ext cx="494513" cy="511175"/>
          </a:xfrm>
          <a:prstGeom prst="rect">
            <a:avLst/>
          </a:prstGeom>
        </p:spPr>
        <p:txBody>
          <a:bodyPr lIns="71436" tIns="71436" rIns="71436" bIns="71436" anchor="t"/>
          <a:lstStyle>
            <a:lvl1pPr algn="ctr" defTabSz="821530">
              <a:defRPr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idx="21"/>
          </p:nvPr>
        </p:nvSpPr>
        <p:spPr>
          <a:xfrm>
            <a:off x="6869906" y="892967"/>
            <a:ext cx="17377174" cy="1158478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4387453" y="892967"/>
            <a:ext cx="7500939" cy="5607846"/>
          </a:xfrm>
          <a:prstGeom prst="rect">
            <a:avLst/>
          </a:prstGeom>
        </p:spPr>
        <p:txBody>
          <a:bodyPr lIns="71436" tIns="71436" rIns="71436" bIns="71436" anchor="b"/>
          <a:lstStyle>
            <a:lvl1pPr algn="ctr" defTabSz="821530">
              <a:lnSpc>
                <a:spcPct val="100000"/>
              </a:lnSpc>
              <a:defRPr sz="840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387453" y="6697264"/>
            <a:ext cx="7500939" cy="5768580"/>
          </a:xfrm>
          <a:prstGeom prst="rect">
            <a:avLst/>
          </a:prstGeom>
        </p:spPr>
        <p:txBody>
          <a:bodyPr lIns="71436" tIns="71436" rIns="71436" bIns="71436"/>
          <a:lstStyle>
            <a:lvl1pPr marL="0" indent="0" algn="ctr" defTabSz="82153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4400"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marL="0" indent="0" algn="ctr" defTabSz="82153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4400"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marL="0" indent="0" algn="ctr" defTabSz="82153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4400"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marL="0" indent="0" algn="ctr" defTabSz="82153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4400"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marL="0" indent="0" algn="ctr" defTabSz="82153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4400">
                <a:latin typeface="Helvetica Light"/>
                <a:ea typeface="Helvetica Light"/>
                <a:cs typeface="Helvetica Light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35814" y="13010554"/>
            <a:ext cx="494513" cy="511175"/>
          </a:xfrm>
          <a:prstGeom prst="rect">
            <a:avLst/>
          </a:prstGeom>
        </p:spPr>
        <p:txBody>
          <a:bodyPr lIns="71436" tIns="71436" rIns="71436" bIns="71436" anchor="t"/>
          <a:lstStyle>
            <a:lvl1pPr algn="ctr" defTabSz="821530">
              <a:defRPr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- Ha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xfrm>
            <a:off x="4387453" y="625077"/>
            <a:ext cx="15609094" cy="3036095"/>
          </a:xfrm>
          <a:prstGeom prst="rect">
            <a:avLst/>
          </a:prstGeom>
        </p:spPr>
        <p:txBody>
          <a:bodyPr lIns="71436" tIns="71436" rIns="71436" bIns="71436"/>
          <a:lstStyle>
            <a:lvl1pPr algn="ctr" defTabSz="821530">
              <a:lnSpc>
                <a:spcPct val="100000"/>
              </a:lnSpc>
              <a:defRPr sz="1120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35814" y="13010554"/>
            <a:ext cx="494513" cy="511175"/>
          </a:xfrm>
          <a:prstGeom prst="rect">
            <a:avLst/>
          </a:prstGeom>
        </p:spPr>
        <p:txBody>
          <a:bodyPr lIns="71436" tIns="71436" rIns="71436" bIns="71436" anchor="t"/>
          <a:lstStyle>
            <a:lvl1pPr algn="ctr" defTabSz="821530">
              <a:defRPr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et pu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xfrm>
            <a:off x="4387453" y="-510151"/>
            <a:ext cx="15609094" cy="3253466"/>
          </a:xfrm>
          <a:prstGeom prst="rect">
            <a:avLst/>
          </a:prstGeom>
          <a:effectLst>
            <a:outerShdw blurRad="63500" dist="12700" dir="2700000" rotWithShape="0">
              <a:srgbClr val="000000">
                <a:alpha val="30000"/>
              </a:srgbClr>
            </a:outerShdw>
          </a:effectLst>
        </p:spPr>
        <p:txBody>
          <a:bodyPr lIns="71436" tIns="71436" rIns="71436" bIns="71436"/>
          <a:lstStyle>
            <a:lvl1pPr algn="ctr" defTabSz="821530">
              <a:lnSpc>
                <a:spcPct val="100000"/>
              </a:lnSpc>
              <a:defRPr sz="6200" b="1">
                <a:solidFill>
                  <a:srgbClr val="0042AA"/>
                </a:solidFill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xfrm>
            <a:off x="4387453" y="3661171"/>
            <a:ext cx="15609094" cy="8840393"/>
          </a:xfrm>
          <a:prstGeom prst="rect">
            <a:avLst/>
          </a:prstGeom>
        </p:spPr>
        <p:txBody>
          <a:bodyPr lIns="71436" tIns="71436" rIns="71436" bIns="71436" anchor="ctr"/>
          <a:lstStyle>
            <a:lvl1pPr marL="652637" indent="-652637" defTabSz="821530">
              <a:lnSpc>
                <a:spcPct val="100000"/>
              </a:lnSpc>
              <a:spcBef>
                <a:spcPts val="5900"/>
              </a:spcBef>
              <a:buSzPct val="60000"/>
              <a:buFont typeface="Helvetica Light"/>
              <a:buChar char="❖"/>
              <a:defRPr sz="5000"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marL="1122537" indent="-652637" defTabSz="821530">
              <a:lnSpc>
                <a:spcPct val="100000"/>
              </a:lnSpc>
              <a:spcBef>
                <a:spcPts val="5900"/>
              </a:spcBef>
              <a:buSzPct val="60000"/>
              <a:buFont typeface="Helvetica Light"/>
              <a:buChar char="❖"/>
              <a:defRPr sz="5000"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marL="1592437" indent="-652637" defTabSz="821530">
              <a:lnSpc>
                <a:spcPct val="100000"/>
              </a:lnSpc>
              <a:spcBef>
                <a:spcPts val="5900"/>
              </a:spcBef>
              <a:buSzPct val="60000"/>
              <a:buFont typeface="Helvetica Light"/>
              <a:buChar char="❖"/>
              <a:defRPr sz="5000"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marL="2062338" indent="-652638" defTabSz="821530">
              <a:lnSpc>
                <a:spcPct val="100000"/>
              </a:lnSpc>
              <a:spcBef>
                <a:spcPts val="5900"/>
              </a:spcBef>
              <a:buSzPct val="60000"/>
              <a:buFont typeface="Helvetica Light"/>
              <a:buChar char="❖"/>
              <a:defRPr sz="5000"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marL="2532238" indent="-652638" defTabSz="821530">
              <a:lnSpc>
                <a:spcPct val="100000"/>
              </a:lnSpc>
              <a:spcBef>
                <a:spcPts val="5900"/>
              </a:spcBef>
              <a:buSzPct val="60000"/>
              <a:buFont typeface="Helvetica Light"/>
              <a:buChar char="❖"/>
              <a:defRPr sz="5000">
                <a:latin typeface="Helvetica Light"/>
                <a:ea typeface="Helvetica Light"/>
                <a:cs typeface="Helvetica Light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35814" y="13010554"/>
            <a:ext cx="494513" cy="511175"/>
          </a:xfrm>
          <a:prstGeom prst="rect">
            <a:avLst/>
          </a:prstGeom>
        </p:spPr>
        <p:txBody>
          <a:bodyPr lIns="71436" tIns="71436" rIns="71436" bIns="71436" anchor="t"/>
          <a:lstStyle>
            <a:lvl1pPr algn="ctr" defTabSz="821530">
              <a:defRPr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, puces e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half" idx="21"/>
          </p:nvPr>
        </p:nvSpPr>
        <p:spPr>
          <a:xfrm>
            <a:off x="9423796" y="3661171"/>
            <a:ext cx="13260588" cy="884039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xfrm>
            <a:off x="4387453" y="625077"/>
            <a:ext cx="15609094" cy="3036095"/>
          </a:xfrm>
          <a:prstGeom prst="rect">
            <a:avLst/>
          </a:prstGeom>
        </p:spPr>
        <p:txBody>
          <a:bodyPr lIns="71436" tIns="71436" rIns="71436" bIns="71436"/>
          <a:lstStyle>
            <a:lvl1pPr algn="ctr" defTabSz="821530">
              <a:lnSpc>
                <a:spcPct val="100000"/>
              </a:lnSpc>
              <a:defRPr sz="1120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387453" y="3661171"/>
            <a:ext cx="7500939" cy="8840393"/>
          </a:xfrm>
          <a:prstGeom prst="rect">
            <a:avLst/>
          </a:prstGeom>
        </p:spPr>
        <p:txBody>
          <a:bodyPr lIns="71436" tIns="71436" rIns="71436" bIns="71436" anchor="ctr"/>
          <a:lstStyle>
            <a:lvl1pPr marL="465363" indent="-465363" defTabSz="821530">
              <a:lnSpc>
                <a:spcPct val="100000"/>
              </a:lnSpc>
              <a:spcBef>
                <a:spcPts val="4500"/>
              </a:spcBef>
              <a:buSzPct val="60000"/>
              <a:buFont typeface="Helvetica Light"/>
              <a:buChar char="❖"/>
              <a:defRPr sz="3800"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marL="808263" indent="-465363" defTabSz="821530">
              <a:lnSpc>
                <a:spcPct val="100000"/>
              </a:lnSpc>
              <a:spcBef>
                <a:spcPts val="4500"/>
              </a:spcBef>
              <a:buSzPct val="60000"/>
              <a:buFont typeface="Helvetica Light"/>
              <a:buChar char="❖"/>
              <a:defRPr sz="3800"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marL="1151164" indent="-465363" defTabSz="821530">
              <a:lnSpc>
                <a:spcPct val="100000"/>
              </a:lnSpc>
              <a:spcBef>
                <a:spcPts val="4500"/>
              </a:spcBef>
              <a:buSzPct val="60000"/>
              <a:buFont typeface="Helvetica Light"/>
              <a:buChar char="❖"/>
              <a:defRPr sz="3800"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marL="1494064" indent="-465364" defTabSz="821530">
              <a:lnSpc>
                <a:spcPct val="100000"/>
              </a:lnSpc>
              <a:spcBef>
                <a:spcPts val="4500"/>
              </a:spcBef>
              <a:buSzPct val="60000"/>
              <a:buFont typeface="Helvetica Light"/>
              <a:buChar char="❖"/>
              <a:defRPr sz="3800"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marL="1836964" indent="-465364" defTabSz="821530">
              <a:lnSpc>
                <a:spcPct val="100000"/>
              </a:lnSpc>
              <a:spcBef>
                <a:spcPts val="4500"/>
              </a:spcBef>
              <a:buSzPct val="60000"/>
              <a:buFont typeface="Helvetica Light"/>
              <a:buChar char="❖"/>
              <a:defRPr sz="3800">
                <a:latin typeface="Helvetica Light"/>
                <a:ea typeface="Helvetica Light"/>
                <a:cs typeface="Helvetica Light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35814" y="13010554"/>
            <a:ext cx="494513" cy="511175"/>
          </a:xfrm>
          <a:prstGeom prst="rect">
            <a:avLst/>
          </a:prstGeom>
        </p:spPr>
        <p:txBody>
          <a:bodyPr lIns="71436" tIns="71436" rIns="71436" bIns="71436" anchor="t"/>
          <a:lstStyle>
            <a:lvl1pPr algn="ctr" defTabSz="821530">
              <a:defRPr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u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4387453" y="1785936"/>
            <a:ext cx="15609094" cy="10144127"/>
          </a:xfrm>
          <a:prstGeom prst="rect">
            <a:avLst/>
          </a:prstGeom>
        </p:spPr>
        <p:txBody>
          <a:bodyPr lIns="71436" tIns="71436" rIns="71436" bIns="71436" anchor="ctr"/>
          <a:lstStyle>
            <a:lvl1pPr marL="652637" indent="-652637" defTabSz="821530">
              <a:lnSpc>
                <a:spcPct val="100000"/>
              </a:lnSpc>
              <a:spcBef>
                <a:spcPts val="5900"/>
              </a:spcBef>
              <a:buSzPct val="60000"/>
              <a:buFont typeface="Helvetica Light"/>
              <a:buChar char="❖"/>
              <a:defRPr sz="5000"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marL="1122537" indent="-652637" defTabSz="821530">
              <a:lnSpc>
                <a:spcPct val="100000"/>
              </a:lnSpc>
              <a:spcBef>
                <a:spcPts val="5900"/>
              </a:spcBef>
              <a:buSzPct val="60000"/>
              <a:buFont typeface="Helvetica Light"/>
              <a:buChar char="❖"/>
              <a:defRPr sz="5000"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marL="1592437" indent="-652637" defTabSz="821530">
              <a:lnSpc>
                <a:spcPct val="100000"/>
              </a:lnSpc>
              <a:spcBef>
                <a:spcPts val="5900"/>
              </a:spcBef>
              <a:buSzPct val="60000"/>
              <a:buFont typeface="Helvetica Light"/>
              <a:buChar char="❖"/>
              <a:defRPr sz="5000"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marL="2062338" indent="-652638" defTabSz="821530">
              <a:lnSpc>
                <a:spcPct val="100000"/>
              </a:lnSpc>
              <a:spcBef>
                <a:spcPts val="5900"/>
              </a:spcBef>
              <a:buSzPct val="60000"/>
              <a:buFont typeface="Helvetica Light"/>
              <a:buChar char="❖"/>
              <a:defRPr sz="5000"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marL="2532238" indent="-652638" defTabSz="821530">
              <a:lnSpc>
                <a:spcPct val="100000"/>
              </a:lnSpc>
              <a:spcBef>
                <a:spcPts val="5900"/>
              </a:spcBef>
              <a:buSzPct val="60000"/>
              <a:buFont typeface="Helvetica Light"/>
              <a:buChar char="❖"/>
              <a:defRPr sz="5000">
                <a:latin typeface="Helvetica Light"/>
                <a:ea typeface="Helvetica Light"/>
                <a:cs typeface="Helvetica Light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35814" y="13010554"/>
            <a:ext cx="494513" cy="511175"/>
          </a:xfrm>
          <a:prstGeom prst="rect">
            <a:avLst/>
          </a:prstGeom>
        </p:spPr>
        <p:txBody>
          <a:bodyPr lIns="71436" tIns="71436" rIns="71436" bIns="71436" anchor="t"/>
          <a:lstStyle>
            <a:lvl1pPr algn="ctr" defTabSz="821530">
              <a:defRPr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21"/>
          </p:nvPr>
        </p:nvSpPr>
        <p:spPr>
          <a:xfrm>
            <a:off x="12442031" y="7069143"/>
            <a:ext cx="8518923" cy="568224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22"/>
          </p:nvPr>
        </p:nvSpPr>
        <p:spPr>
          <a:xfrm>
            <a:off x="12192000" y="1246988"/>
            <a:ext cx="8251033" cy="550069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idx="23"/>
          </p:nvPr>
        </p:nvSpPr>
        <p:spPr>
          <a:xfrm>
            <a:off x="-291704" y="1250155"/>
            <a:ext cx="16841393" cy="1122759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35814" y="13010554"/>
            <a:ext cx="494513" cy="511175"/>
          </a:xfrm>
          <a:prstGeom prst="rect">
            <a:avLst/>
          </a:prstGeom>
        </p:spPr>
        <p:txBody>
          <a:bodyPr lIns="71436" tIns="71436" rIns="71436" bIns="71436" anchor="t"/>
          <a:lstStyle>
            <a:lvl1pPr algn="ctr" defTabSz="821530">
              <a:defRPr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833937" y="8947546"/>
            <a:ext cx="14716127" cy="660799"/>
          </a:xfrm>
          <a:prstGeom prst="rect">
            <a:avLst/>
          </a:prstGeom>
        </p:spPr>
        <p:txBody>
          <a:bodyPr lIns="71436" tIns="71436" rIns="71436" bIns="71436"/>
          <a:lstStyle>
            <a:lvl1pPr marL="0" indent="0" algn="ctr" defTabSz="82153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3200">
                <a:latin typeface="+mn-lt"/>
                <a:ea typeface="+mn-ea"/>
                <a:cs typeface="+mn-cs"/>
                <a:sym typeface="Helvetica"/>
              </a:defRPr>
            </a:lvl1pPr>
            <a:lvl2pPr marL="762000" indent="-304800" algn="ctr" defTabSz="821530">
              <a:lnSpc>
                <a:spcPct val="100000"/>
              </a:lnSpc>
              <a:spcBef>
                <a:spcPts val="0"/>
              </a:spcBef>
              <a:buFontTx/>
              <a:defRPr sz="3200">
                <a:latin typeface="+mn-lt"/>
                <a:ea typeface="+mn-ea"/>
                <a:cs typeface="+mn-cs"/>
                <a:sym typeface="Helvetica"/>
              </a:defRPr>
            </a:lvl2pPr>
            <a:lvl3pPr marL="1280159" indent="-365759" algn="ctr" defTabSz="821530">
              <a:lnSpc>
                <a:spcPct val="100000"/>
              </a:lnSpc>
              <a:spcBef>
                <a:spcPts val="0"/>
              </a:spcBef>
              <a:buFontTx/>
              <a:defRPr sz="3200">
                <a:latin typeface="+mn-lt"/>
                <a:ea typeface="+mn-ea"/>
                <a:cs typeface="+mn-cs"/>
                <a:sym typeface="Helvetica"/>
              </a:defRPr>
            </a:lvl3pPr>
            <a:lvl4pPr marL="1778000" indent="-406400" algn="ctr" defTabSz="821530">
              <a:lnSpc>
                <a:spcPct val="100000"/>
              </a:lnSpc>
              <a:spcBef>
                <a:spcPts val="0"/>
              </a:spcBef>
              <a:buFontTx/>
              <a:defRPr sz="3200">
                <a:latin typeface="+mn-lt"/>
                <a:ea typeface="+mn-ea"/>
                <a:cs typeface="+mn-cs"/>
                <a:sym typeface="Helvetica"/>
              </a:defRPr>
            </a:lvl4pPr>
            <a:lvl5pPr marL="2235200" indent="-406400" algn="ctr" defTabSz="821530">
              <a:lnSpc>
                <a:spcPct val="100000"/>
              </a:lnSpc>
              <a:spcBef>
                <a:spcPts val="0"/>
              </a:spcBef>
              <a:buFontTx/>
              <a:defRPr sz="3200">
                <a:latin typeface="+mn-lt"/>
                <a:ea typeface="+mn-ea"/>
                <a:cs typeface="+mn-cs"/>
                <a:sym typeface="Helvetic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« Saisissez une citation ici. »"/>
          <p:cNvSpPr>
            <a:spLocks noGrp="1"/>
          </p:cNvSpPr>
          <p:nvPr>
            <p:ph type="body" sz="quarter" idx="21"/>
          </p:nvPr>
        </p:nvSpPr>
        <p:spPr>
          <a:xfrm>
            <a:off x="4833937" y="6000353"/>
            <a:ext cx="14716128" cy="965202"/>
          </a:xfrm>
          <a:prstGeom prst="rect">
            <a:avLst/>
          </a:prstGeom>
        </p:spPr>
        <p:txBody>
          <a:bodyPr lIns="71436" tIns="71436" rIns="71436" bIns="71436" anchor="ctr"/>
          <a:lstStyle/>
          <a:p>
            <a:pPr marL="0" indent="0" algn="ctr" defTabSz="82153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5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35814" y="13010554"/>
            <a:ext cx="494513" cy="511175"/>
          </a:xfrm>
          <a:prstGeom prst="rect">
            <a:avLst/>
          </a:prstGeom>
        </p:spPr>
        <p:txBody>
          <a:bodyPr lIns="71436" tIns="71436" rIns="71436" bIns="71436" anchor="t"/>
          <a:lstStyle>
            <a:lvl1pPr algn="ctr" defTabSz="821530">
              <a:defRPr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21"/>
          </p:nvPr>
        </p:nvSpPr>
        <p:spPr>
          <a:xfrm>
            <a:off x="1905000" y="0"/>
            <a:ext cx="21420093" cy="142875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35814" y="13010554"/>
            <a:ext cx="494513" cy="511175"/>
          </a:xfrm>
          <a:prstGeom prst="rect">
            <a:avLst/>
          </a:prstGeom>
        </p:spPr>
        <p:txBody>
          <a:bodyPr lIns="71436" tIns="71436" rIns="71436" bIns="71436" anchor="t"/>
          <a:lstStyle>
            <a:lvl1pPr algn="ctr" defTabSz="821530">
              <a:defRPr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35814" y="13010554"/>
            <a:ext cx="494513" cy="511175"/>
          </a:xfrm>
          <a:prstGeom prst="rect">
            <a:avLst/>
          </a:prstGeom>
        </p:spPr>
        <p:txBody>
          <a:bodyPr lIns="71436" tIns="71436" rIns="71436" bIns="71436" anchor="t"/>
          <a:lstStyle>
            <a:lvl1pPr algn="ctr" defTabSz="821530">
              <a:defRPr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- Ha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Ligne"/>
          <p:cNvSpPr/>
          <p:nvPr/>
        </p:nvSpPr>
        <p:spPr>
          <a:xfrm>
            <a:off x="3958828" y="2768201"/>
            <a:ext cx="16466344" cy="132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18" name="Title Text"/>
          <p:cNvSpPr txBox="1">
            <a:spLocks noGrp="1"/>
          </p:cNvSpPr>
          <p:nvPr>
            <p:ph type="title"/>
          </p:nvPr>
        </p:nvSpPr>
        <p:spPr>
          <a:xfrm>
            <a:off x="3851671" y="464343"/>
            <a:ext cx="16680658" cy="1964533"/>
          </a:xfrm>
          <a:prstGeom prst="rect">
            <a:avLst/>
          </a:prstGeom>
        </p:spPr>
        <p:txBody>
          <a:bodyPr lIns="71436" tIns="71436" rIns="71436" bIns="71436" anchor="b"/>
          <a:lstStyle>
            <a:lvl1pPr defTabSz="821530">
              <a:lnSpc>
                <a:spcPct val="100000"/>
              </a:lnSpc>
              <a:defRPr sz="58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1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0329149" y="12930186"/>
            <a:ext cx="409778" cy="428344"/>
          </a:xfrm>
          <a:prstGeom prst="rect">
            <a:avLst/>
          </a:prstGeom>
        </p:spPr>
        <p:txBody>
          <a:bodyPr lIns="71436" tIns="71436" rIns="71436" bIns="71436" anchor="t"/>
          <a:lstStyle>
            <a:lvl1pPr defTabSz="821530">
              <a:defRPr sz="1800" b="1">
                <a:solidFill>
                  <a:srgbClr val="000000"/>
                </a:solidFill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- Ha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Ligne"/>
          <p:cNvSpPr/>
          <p:nvPr/>
        </p:nvSpPr>
        <p:spPr>
          <a:xfrm>
            <a:off x="3958828" y="2768201"/>
            <a:ext cx="16466344" cy="132"/>
          </a:xfrm>
          <a:prstGeom prst="line">
            <a:avLst/>
          </a:prstGeom>
          <a:ln w="12700">
            <a:solidFill>
              <a:srgbClr val="9A9A9A"/>
            </a:solidFill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27" name="Title Text"/>
          <p:cNvSpPr txBox="1">
            <a:spLocks noGrp="1"/>
          </p:cNvSpPr>
          <p:nvPr>
            <p:ph type="title"/>
          </p:nvPr>
        </p:nvSpPr>
        <p:spPr>
          <a:xfrm>
            <a:off x="3851671" y="464343"/>
            <a:ext cx="16680658" cy="1964533"/>
          </a:xfrm>
          <a:prstGeom prst="rect">
            <a:avLst/>
          </a:prstGeom>
        </p:spPr>
        <p:txBody>
          <a:bodyPr lIns="71436" tIns="71436" rIns="71436" bIns="71436" anchor="b"/>
          <a:lstStyle>
            <a:lvl1pPr defTabSz="821530">
              <a:lnSpc>
                <a:spcPct val="100000"/>
              </a:lnSpc>
              <a:defRPr sz="58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2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0329149" y="12930186"/>
            <a:ext cx="409778" cy="415874"/>
          </a:xfrm>
          <a:prstGeom prst="rect">
            <a:avLst/>
          </a:prstGeom>
        </p:spPr>
        <p:txBody>
          <a:bodyPr lIns="71436" tIns="71436" rIns="71436" bIns="71436" anchor="t"/>
          <a:lstStyle>
            <a:lvl1pPr defTabSz="821530">
              <a:defRPr sz="1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3250244" y="23812"/>
            <a:ext cx="17883512" cy="1190579"/>
          </a:xfrm>
          <a:prstGeom prst="rect">
            <a:avLst/>
          </a:prstGeom>
        </p:spPr>
        <p:txBody>
          <a:bodyPr lIns="71436" tIns="71436" rIns="71436" bIns="71436" anchor="b"/>
          <a:lstStyle>
            <a:lvl1pPr marL="0" indent="0" algn="ctr" defTabSz="82153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5800" b="1">
                <a:solidFill>
                  <a:srgbClr val="404294"/>
                </a:solidFill>
                <a:latin typeface="+mj-lt"/>
                <a:ea typeface="+mj-ea"/>
                <a:cs typeface="+mj-cs"/>
                <a:sym typeface="Helvetica Neue"/>
              </a:defRPr>
            </a:lvl1pPr>
            <a:lvl2pPr marL="1009650" indent="-552450" algn="ctr" defTabSz="821530">
              <a:lnSpc>
                <a:spcPct val="100000"/>
              </a:lnSpc>
              <a:spcBef>
                <a:spcPts val="0"/>
              </a:spcBef>
              <a:buFontTx/>
              <a:defRPr sz="5800" b="1">
                <a:solidFill>
                  <a:srgbClr val="404294"/>
                </a:solidFill>
                <a:latin typeface="+mj-lt"/>
                <a:ea typeface="+mj-ea"/>
                <a:cs typeface="+mj-cs"/>
                <a:sym typeface="Helvetica Neue"/>
              </a:defRPr>
            </a:lvl2pPr>
            <a:lvl3pPr marL="1577338" indent="-662938" algn="ctr" defTabSz="821530">
              <a:lnSpc>
                <a:spcPct val="100000"/>
              </a:lnSpc>
              <a:spcBef>
                <a:spcPts val="0"/>
              </a:spcBef>
              <a:buFontTx/>
              <a:defRPr sz="5800" b="1">
                <a:solidFill>
                  <a:srgbClr val="404294"/>
                </a:solidFill>
                <a:latin typeface="+mj-lt"/>
                <a:ea typeface="+mj-ea"/>
                <a:cs typeface="+mj-cs"/>
                <a:sym typeface="Helvetica Neue"/>
              </a:defRPr>
            </a:lvl3pPr>
            <a:lvl4pPr marL="2108200" indent="-736600" algn="ctr" defTabSz="821530">
              <a:lnSpc>
                <a:spcPct val="100000"/>
              </a:lnSpc>
              <a:spcBef>
                <a:spcPts val="0"/>
              </a:spcBef>
              <a:buFontTx/>
              <a:defRPr sz="5800" b="1">
                <a:solidFill>
                  <a:srgbClr val="404294"/>
                </a:solidFill>
                <a:latin typeface="+mj-lt"/>
                <a:ea typeface="+mj-ea"/>
                <a:cs typeface="+mj-cs"/>
                <a:sym typeface="Helvetica Neue"/>
              </a:defRPr>
            </a:lvl4pPr>
            <a:lvl5pPr marL="2565400" indent="-736600" algn="ctr" defTabSz="821530">
              <a:lnSpc>
                <a:spcPct val="100000"/>
              </a:lnSpc>
              <a:spcBef>
                <a:spcPts val="0"/>
              </a:spcBef>
              <a:buFontTx/>
              <a:defRPr sz="5800" b="1">
                <a:solidFill>
                  <a:srgbClr val="404294"/>
                </a:solidFill>
                <a:latin typeface="+mj-lt"/>
                <a:ea typeface="+mj-ea"/>
                <a:cs typeface="+mj-cs"/>
                <a:sym typeface="Helvetica Neue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35814" y="13010554"/>
            <a:ext cx="494513" cy="511175"/>
          </a:xfrm>
          <a:prstGeom prst="rect">
            <a:avLst/>
          </a:prstGeom>
        </p:spPr>
        <p:txBody>
          <a:bodyPr lIns="71436" tIns="71436" rIns="71436" bIns="71436" anchor="t"/>
          <a:lstStyle>
            <a:lvl1pPr algn="ctr" defTabSz="821530">
              <a:defRPr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age 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16674_Couverture.jpg" descr="16674_Couvertur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0"/>
            <a:ext cx="18288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4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3907761" y="2303858"/>
            <a:ext cx="8065393" cy="2032134"/>
          </a:xfrm>
          <a:prstGeom prst="rect">
            <a:avLst/>
          </a:prstGeom>
        </p:spPr>
        <p:txBody>
          <a:bodyPr lIns="71436" tIns="71436" rIns="71436" bIns="71436"/>
          <a:lstStyle>
            <a:lvl1pPr marL="0" indent="0" defTabSz="642937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5800">
                <a:solidFill>
                  <a:srgbClr val="656667"/>
                </a:solidFill>
                <a:latin typeface="+mj-lt"/>
                <a:ea typeface="+mj-ea"/>
                <a:cs typeface="+mj-cs"/>
                <a:sym typeface="Helvetica Neue"/>
              </a:defRPr>
            </a:lvl1pPr>
            <a:lvl2pPr marL="1009650" indent="-552450" defTabSz="642937">
              <a:lnSpc>
                <a:spcPct val="100000"/>
              </a:lnSpc>
              <a:spcBef>
                <a:spcPts val="0"/>
              </a:spcBef>
              <a:buFontTx/>
              <a:defRPr sz="5800">
                <a:solidFill>
                  <a:srgbClr val="656667"/>
                </a:solidFill>
                <a:latin typeface="+mj-lt"/>
                <a:ea typeface="+mj-ea"/>
                <a:cs typeface="+mj-cs"/>
                <a:sym typeface="Helvetica Neue"/>
              </a:defRPr>
            </a:lvl2pPr>
            <a:lvl3pPr marL="1577338" indent="-662938" defTabSz="642937">
              <a:lnSpc>
                <a:spcPct val="100000"/>
              </a:lnSpc>
              <a:spcBef>
                <a:spcPts val="0"/>
              </a:spcBef>
              <a:buFontTx/>
              <a:defRPr sz="5800">
                <a:solidFill>
                  <a:srgbClr val="656667"/>
                </a:solidFill>
                <a:latin typeface="+mj-lt"/>
                <a:ea typeface="+mj-ea"/>
                <a:cs typeface="+mj-cs"/>
                <a:sym typeface="Helvetica Neue"/>
              </a:defRPr>
            </a:lvl3pPr>
            <a:lvl4pPr marL="2108200" indent="-736600" defTabSz="642937">
              <a:lnSpc>
                <a:spcPct val="100000"/>
              </a:lnSpc>
              <a:spcBef>
                <a:spcPts val="0"/>
              </a:spcBef>
              <a:buFontTx/>
              <a:defRPr sz="5800">
                <a:solidFill>
                  <a:srgbClr val="656667"/>
                </a:solidFill>
                <a:latin typeface="+mj-lt"/>
                <a:ea typeface="+mj-ea"/>
                <a:cs typeface="+mj-cs"/>
                <a:sym typeface="Helvetica Neue"/>
              </a:defRPr>
            </a:lvl4pPr>
            <a:lvl5pPr marL="2565400" indent="-736600" defTabSz="642937">
              <a:lnSpc>
                <a:spcPct val="100000"/>
              </a:lnSpc>
              <a:spcBef>
                <a:spcPts val="0"/>
              </a:spcBef>
              <a:buFontTx/>
              <a:defRPr sz="5800">
                <a:solidFill>
                  <a:srgbClr val="656667"/>
                </a:solidFill>
                <a:latin typeface="+mj-lt"/>
                <a:ea typeface="+mj-ea"/>
                <a:cs typeface="+mj-cs"/>
                <a:sym typeface="Helvetica Neue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145" name="Logo_UdeS.png" descr="Logo_Ude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3574" y="12587236"/>
            <a:ext cx="4262528" cy="787199"/>
          </a:xfrm>
          <a:prstGeom prst="rect">
            <a:avLst/>
          </a:prstGeom>
          <a:ln w="12700">
            <a:miter lim="400000"/>
          </a:ln>
        </p:spPr>
      </p:pic>
      <p:pic>
        <p:nvPicPr>
          <p:cNvPr id="146" name="Adresse_Web_IQ.png" descr="Adresse_Web_IQ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78932" y="12873996"/>
            <a:ext cx="4459580" cy="513700"/>
          </a:xfrm>
          <a:prstGeom prst="rect">
            <a:avLst/>
          </a:prstGeom>
          <a:ln w="12700">
            <a:miter lim="400000"/>
          </a:ln>
        </p:spPr>
      </p:pic>
      <p:sp>
        <p:nvSpPr>
          <p:cNvPr id="14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35814" y="13010554"/>
            <a:ext cx="494513" cy="511175"/>
          </a:xfrm>
          <a:prstGeom prst="rect">
            <a:avLst/>
          </a:prstGeom>
        </p:spPr>
        <p:txBody>
          <a:bodyPr lIns="71436" tIns="71436" rIns="71436" bIns="71436" anchor="t"/>
          <a:lstStyle>
            <a:lvl1pPr algn="ctr" defTabSz="821530">
              <a:defRPr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age 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16674_PPT_IQ_Cover1_16_9.jpg" descr="16674_PPT_IQ_Cover1_16_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484" y="0"/>
            <a:ext cx="24384003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5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508000" y="2535833"/>
            <a:ext cx="10154165" cy="2980134"/>
          </a:xfrm>
          <a:prstGeom prst="rect">
            <a:avLst/>
          </a:prstGeom>
        </p:spPr>
        <p:txBody>
          <a:bodyPr lIns="50800" tIns="50800" rIns="50800" bIns="50800" anchor="ctr"/>
          <a:lstStyle>
            <a:lvl1pPr marL="0" indent="0" defTabSz="5334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4800">
                <a:solidFill>
                  <a:srgbClr val="656667"/>
                </a:solidFill>
                <a:latin typeface="+mj-lt"/>
                <a:ea typeface="+mj-ea"/>
                <a:cs typeface="+mj-cs"/>
                <a:sym typeface="Helvetica Neue"/>
              </a:defRPr>
            </a:lvl1pPr>
            <a:lvl2pPr marL="914400" indent="-457200" defTabSz="533400">
              <a:lnSpc>
                <a:spcPct val="100000"/>
              </a:lnSpc>
              <a:spcBef>
                <a:spcPts val="0"/>
              </a:spcBef>
              <a:buFontTx/>
              <a:defRPr sz="4800">
                <a:solidFill>
                  <a:srgbClr val="656667"/>
                </a:solidFill>
                <a:latin typeface="+mj-lt"/>
                <a:ea typeface="+mj-ea"/>
                <a:cs typeface="+mj-cs"/>
                <a:sym typeface="Helvetica Neue"/>
              </a:defRPr>
            </a:lvl2pPr>
            <a:lvl3pPr marL="1463039" indent="-548639" defTabSz="533400">
              <a:lnSpc>
                <a:spcPct val="100000"/>
              </a:lnSpc>
              <a:spcBef>
                <a:spcPts val="0"/>
              </a:spcBef>
              <a:buFontTx/>
              <a:defRPr sz="4800">
                <a:solidFill>
                  <a:srgbClr val="656667"/>
                </a:solidFill>
                <a:latin typeface="+mj-lt"/>
                <a:ea typeface="+mj-ea"/>
                <a:cs typeface="+mj-cs"/>
                <a:sym typeface="Helvetica Neue"/>
              </a:defRPr>
            </a:lvl3pPr>
            <a:lvl4pPr marL="1981200" indent="-609600" defTabSz="533400">
              <a:lnSpc>
                <a:spcPct val="100000"/>
              </a:lnSpc>
              <a:spcBef>
                <a:spcPts val="0"/>
              </a:spcBef>
              <a:buFontTx/>
              <a:defRPr sz="4800">
                <a:solidFill>
                  <a:srgbClr val="656667"/>
                </a:solidFill>
                <a:latin typeface="+mj-lt"/>
                <a:ea typeface="+mj-ea"/>
                <a:cs typeface="+mj-cs"/>
                <a:sym typeface="Helvetica Neue"/>
              </a:defRPr>
            </a:lvl4pPr>
            <a:lvl5pPr marL="2438400" indent="-609600" defTabSz="533400">
              <a:lnSpc>
                <a:spcPct val="100000"/>
              </a:lnSpc>
              <a:spcBef>
                <a:spcPts val="0"/>
              </a:spcBef>
              <a:buFontTx/>
              <a:defRPr sz="4800">
                <a:solidFill>
                  <a:srgbClr val="656667"/>
                </a:solidFill>
                <a:latin typeface="+mj-lt"/>
                <a:ea typeface="+mj-ea"/>
                <a:cs typeface="+mj-cs"/>
                <a:sym typeface="Helvetica Neue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156" name="Adresse_Web_IQ.png" descr="Adresse_Web_IQ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40774" y="12915358"/>
            <a:ext cx="3637420" cy="418995"/>
          </a:xfrm>
          <a:prstGeom prst="rect">
            <a:avLst/>
          </a:prstGeom>
          <a:ln w="12700">
            <a:miter lim="400000"/>
          </a:ln>
        </p:spPr>
      </p:pic>
      <p:pic>
        <p:nvPicPr>
          <p:cNvPr id="157" name="Logo_UdeS.png" descr="Logo_Ude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000" y="12788900"/>
            <a:ext cx="3637418" cy="671753"/>
          </a:xfrm>
          <a:prstGeom prst="rect">
            <a:avLst/>
          </a:prstGeom>
          <a:ln w="12700">
            <a:miter lim="400000"/>
          </a:ln>
        </p:spPr>
      </p:pic>
      <p:sp>
        <p:nvSpPr>
          <p:cNvPr id="15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9900"/>
          </a:xfrm>
          <a:prstGeom prst="rect">
            <a:avLst/>
          </a:prstGeom>
        </p:spPr>
        <p:txBody>
          <a:bodyPr lIns="50800" tIns="50800" rIns="50800" bIns="50800" anchor="t"/>
          <a:lstStyle>
            <a:lvl1pPr algn="ctr" defTabSz="825500">
              <a:defRPr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66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age de fin - 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16674_PPT_IQ_Endos_16_9.jpg" descr="16674_PPT_IQ_Endos_16_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11385" y="1638300"/>
            <a:ext cx="5735392" cy="5542311"/>
          </a:xfrm>
          <a:prstGeom prst="rect">
            <a:avLst/>
          </a:prstGeom>
        </p:spPr>
        <p:txBody>
          <a:bodyPr lIns="50800" tIns="50800" rIns="50800" bIns="50800"/>
          <a:lstStyle>
            <a:lvl1pPr marL="0" indent="0" defTabSz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420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 Neue"/>
              </a:defRPr>
            </a:lvl1pPr>
            <a:lvl2pPr marL="857250" indent="-400050" defTabSz="457200">
              <a:lnSpc>
                <a:spcPct val="100000"/>
              </a:lnSpc>
              <a:spcBef>
                <a:spcPts val="0"/>
              </a:spcBef>
              <a:buFontTx/>
              <a:defRPr sz="420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 Neue"/>
              </a:defRPr>
            </a:lvl2pPr>
            <a:lvl3pPr marL="1394459" indent="-480059" defTabSz="457200">
              <a:lnSpc>
                <a:spcPct val="100000"/>
              </a:lnSpc>
              <a:spcBef>
                <a:spcPts val="0"/>
              </a:spcBef>
              <a:buFontTx/>
              <a:defRPr sz="420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 Neue"/>
              </a:defRPr>
            </a:lvl3pPr>
            <a:lvl4pPr marL="1905000" indent="-533400" defTabSz="457200">
              <a:lnSpc>
                <a:spcPct val="100000"/>
              </a:lnSpc>
              <a:spcBef>
                <a:spcPts val="0"/>
              </a:spcBef>
              <a:buFontTx/>
              <a:defRPr sz="420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 Neue"/>
              </a:defRPr>
            </a:lvl4pPr>
            <a:lvl5pPr marL="2362200" indent="-533400" defTabSz="457200">
              <a:lnSpc>
                <a:spcPct val="100000"/>
              </a:lnSpc>
              <a:spcBef>
                <a:spcPts val="0"/>
              </a:spcBef>
              <a:buFontTx/>
              <a:defRPr sz="420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 Neue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176" name="Logo_UdeS_Renverse.png" descr="Logo_UdeS_Renvers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000" y="12845171"/>
            <a:ext cx="3035300" cy="560557"/>
          </a:xfrm>
          <a:prstGeom prst="rect">
            <a:avLst/>
          </a:prstGeom>
          <a:ln w="12700">
            <a:miter lim="400000"/>
          </a:ln>
        </p:spPr>
      </p:pic>
      <p:pic>
        <p:nvPicPr>
          <p:cNvPr id="177" name="Adresse_Web_IQ_Renverse.png" descr="Adresse_Web_IQ_Renvers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38900" y="12915900"/>
            <a:ext cx="3632200" cy="334423"/>
          </a:xfrm>
          <a:prstGeom prst="rect">
            <a:avLst/>
          </a:prstGeom>
          <a:ln w="12700">
            <a:miter lim="400000"/>
          </a:ln>
        </p:spPr>
      </p:pic>
      <p:sp>
        <p:nvSpPr>
          <p:cNvPr id="17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9900"/>
          </a:xfrm>
          <a:prstGeom prst="rect">
            <a:avLst/>
          </a:prstGeom>
        </p:spPr>
        <p:txBody>
          <a:bodyPr lIns="50800" tIns="50800" rIns="50800" bIns="50800" anchor="t"/>
          <a:lstStyle>
            <a:lvl1pPr algn="ctr" defTabSz="825500">
              <a:defRPr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Title Text"/>
          <p:cNvSpPr txBox="1">
            <a:spLocks noGrp="1"/>
          </p:cNvSpPr>
          <p:nvPr>
            <p:ph type="title"/>
          </p:nvPr>
        </p:nvSpPr>
        <p:spPr>
          <a:xfrm>
            <a:off x="4833938" y="357188"/>
            <a:ext cx="14716129" cy="3429002"/>
          </a:xfrm>
          <a:prstGeom prst="rect">
            <a:avLst/>
          </a:prstGeom>
        </p:spPr>
        <p:txBody>
          <a:bodyPr lIns="91437" tIns="91437" rIns="91437" bIns="91437"/>
          <a:lstStyle>
            <a:lvl1pPr>
              <a:defRPr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86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4833938" y="3893344"/>
            <a:ext cx="14716129" cy="8036721"/>
          </a:xfrm>
          <a:prstGeom prst="rect">
            <a:avLst/>
          </a:prstGeom>
        </p:spPr>
        <p:txBody>
          <a:bodyPr lIns="91437" tIns="91437" rIns="91437" bIns="91437" anchor="ctr"/>
          <a:lstStyle>
            <a:lvl1pPr marL="770121" indent="-602704">
              <a:spcBef>
                <a:spcPts val="2400"/>
              </a:spcBef>
              <a:buSzPct val="171000"/>
              <a:defRPr sz="4400"/>
            </a:lvl1pPr>
            <a:lvl2pPr marL="1004505" indent="-602703">
              <a:spcBef>
                <a:spcPts val="2400"/>
              </a:spcBef>
              <a:buSzPct val="171000"/>
              <a:defRPr sz="4400"/>
            </a:lvl2pPr>
            <a:lvl3pPr marL="1238890" indent="-602704">
              <a:spcBef>
                <a:spcPts val="2400"/>
              </a:spcBef>
              <a:buSzPct val="171000"/>
              <a:defRPr sz="4400"/>
            </a:lvl3pPr>
            <a:lvl4pPr marL="1473274" indent="-602701">
              <a:spcBef>
                <a:spcPts val="2400"/>
              </a:spcBef>
              <a:buSzPct val="171000"/>
              <a:defRPr sz="4400"/>
            </a:lvl4pPr>
            <a:lvl5pPr marL="1707661" indent="-602704">
              <a:spcBef>
                <a:spcPts val="2400"/>
              </a:spcBef>
              <a:buSzPct val="171000"/>
              <a:defRPr sz="4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8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9574156" y="12835875"/>
            <a:ext cx="504544" cy="483906"/>
          </a:xfrm>
          <a:prstGeom prst="rect">
            <a:avLst/>
          </a:prstGeom>
        </p:spPr>
        <p:txBody>
          <a:bodyPr lIns="91437" tIns="91437" rIns="91437" bIns="91437"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Title Text"/>
          <p:cNvSpPr txBox="1">
            <a:spLocks noGrp="1"/>
          </p:cNvSpPr>
          <p:nvPr>
            <p:ph type="title"/>
          </p:nvPr>
        </p:nvSpPr>
        <p:spPr>
          <a:xfrm>
            <a:off x="4305300" y="730250"/>
            <a:ext cx="15773400" cy="2651128"/>
          </a:xfrm>
          <a:prstGeom prst="rect">
            <a:avLst/>
          </a:prstGeom>
        </p:spPr>
        <p:txBody>
          <a:bodyPr lIns="91437" tIns="91437" rIns="91437" bIns="91437"/>
          <a:lstStyle>
            <a:lvl1pPr>
              <a:defRPr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95" name="Body Level One…"/>
          <p:cNvSpPr txBox="1">
            <a:spLocks noGrp="1"/>
          </p:cNvSpPr>
          <p:nvPr>
            <p:ph type="body" idx="1"/>
          </p:nvPr>
        </p:nvSpPr>
        <p:spPr>
          <a:xfrm>
            <a:off x="4305300" y="3651250"/>
            <a:ext cx="15773400" cy="8702676"/>
          </a:xfrm>
          <a:prstGeom prst="rect">
            <a:avLst/>
          </a:prstGeom>
        </p:spPr>
        <p:txBody>
          <a:bodyPr lIns="91437" tIns="91437" rIns="91437" bIns="91437"/>
          <a:lstStyle>
            <a:lvl3pPr marL="1554477" indent="-640077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9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9574156" y="12835875"/>
            <a:ext cx="504544" cy="483906"/>
          </a:xfrm>
          <a:prstGeom prst="rect">
            <a:avLst/>
          </a:prstGeom>
        </p:spPr>
        <p:txBody>
          <a:bodyPr lIns="91437" tIns="91437" rIns="91437" bIns="91437"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398" y="11519296"/>
            <a:ext cx="374060" cy="379927"/>
          </a:xfrm>
          <a:prstGeom prst="rect">
            <a:avLst/>
          </a:prstGeom>
        </p:spPr>
        <p:txBody>
          <a:bodyPr lIns="53578" tIns="53578" rIns="53578" bIns="53578" anchor="t"/>
          <a:lstStyle>
            <a:lvl1pPr algn="ctr" defTabSz="821531">
              <a:defRPr sz="1800">
                <a:solidFill>
                  <a:srgbClr val="FFFFFF"/>
                </a:solidFill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398" y="11519296"/>
            <a:ext cx="374060" cy="379927"/>
          </a:xfrm>
          <a:prstGeom prst="rect">
            <a:avLst/>
          </a:prstGeom>
        </p:spPr>
        <p:txBody>
          <a:bodyPr lIns="53578" tIns="53578" rIns="53578" bIns="53578" anchor="t"/>
          <a:lstStyle>
            <a:lvl1pPr algn="ctr" defTabSz="821531">
              <a:defRPr sz="1800">
                <a:solidFill>
                  <a:srgbClr val="FFFFFF"/>
                </a:solidFill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4030265" y="4161234"/>
            <a:ext cx="16323470" cy="8572501"/>
          </a:xfrm>
          <a:prstGeom prst="rect">
            <a:avLst/>
          </a:prstGeom>
        </p:spPr>
        <p:txBody>
          <a:bodyPr lIns="71437" tIns="71437" rIns="71437" bIns="71437"/>
          <a:lstStyle>
            <a:lvl1pPr marL="533400" indent="-533400" defTabSz="2438339">
              <a:spcBef>
                <a:spcPts val="4500"/>
              </a:spcBef>
              <a:buSzPct val="123000"/>
              <a:buFontTx/>
              <a:defRPr sz="4200">
                <a:latin typeface="+mj-lt"/>
                <a:ea typeface="+mj-ea"/>
                <a:cs typeface="+mj-cs"/>
                <a:sym typeface="Helvetica Neue"/>
              </a:defRPr>
            </a:lvl1pPr>
            <a:lvl2pPr marL="914400" defTabSz="2438339">
              <a:spcBef>
                <a:spcPts val="4500"/>
              </a:spcBef>
              <a:buSzPct val="123000"/>
              <a:buFontTx/>
              <a:defRPr sz="4200">
                <a:latin typeface="+mj-lt"/>
                <a:ea typeface="+mj-ea"/>
                <a:cs typeface="+mj-cs"/>
                <a:sym typeface="Helvetica Neue"/>
              </a:defRPr>
            </a:lvl2pPr>
            <a:lvl3pPr marL="1295400" indent="-533400" defTabSz="2438339">
              <a:spcBef>
                <a:spcPts val="4500"/>
              </a:spcBef>
              <a:buSzPct val="123000"/>
              <a:buFontTx/>
              <a:defRPr sz="4200">
                <a:latin typeface="+mj-lt"/>
                <a:ea typeface="+mj-ea"/>
                <a:cs typeface="+mj-cs"/>
                <a:sym typeface="Helvetica Neue"/>
              </a:defRPr>
            </a:lvl3pPr>
            <a:lvl4pPr marL="1676400" indent="-533400" defTabSz="2438339">
              <a:spcBef>
                <a:spcPts val="4500"/>
              </a:spcBef>
              <a:buSzPct val="123000"/>
              <a:buFontTx/>
              <a:defRPr sz="4200">
                <a:latin typeface="+mj-lt"/>
                <a:ea typeface="+mj-ea"/>
                <a:cs typeface="+mj-cs"/>
                <a:sym typeface="Helvetica Neue"/>
              </a:defRPr>
            </a:lvl4pPr>
            <a:lvl5pPr marL="2057400" indent="-533400" defTabSz="2438339">
              <a:spcBef>
                <a:spcPts val="4500"/>
              </a:spcBef>
              <a:buSzPct val="123000"/>
              <a:buFontTx/>
              <a:defRPr sz="4200">
                <a:latin typeface="+mj-lt"/>
                <a:ea typeface="+mj-ea"/>
                <a:cs typeface="+mj-cs"/>
                <a:sym typeface="Helvetica Neue"/>
              </a:defRPr>
            </a:lvl5pPr>
          </a:lstStyle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18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4030265" y="1987000"/>
            <a:ext cx="16323471" cy="944721"/>
          </a:xfrm>
          <a:prstGeom prst="rect">
            <a:avLst/>
          </a:prstGeom>
        </p:spPr>
        <p:txBody>
          <a:bodyPr lIns="71437" tIns="71437" rIns="71437" bIns="71437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5200" b="1"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r>
              <a:t>Slide Subtitle</a:t>
            </a:r>
          </a:p>
        </p:txBody>
      </p:sp>
      <p:sp>
        <p:nvSpPr>
          <p:cNvPr id="219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4030265" y="619125"/>
            <a:ext cx="16323470" cy="1428750"/>
          </a:xfrm>
          <a:prstGeom prst="rect">
            <a:avLst/>
          </a:prstGeom>
        </p:spPr>
        <p:txBody>
          <a:bodyPr lIns="71437" tIns="71437" rIns="71437" bIns="71437" anchor="t"/>
          <a:lstStyle>
            <a:lvl1pPr defTabSz="2438339">
              <a:lnSpc>
                <a:spcPct val="80000"/>
              </a:lnSpc>
              <a:defRPr sz="8400" b="1" spc="-168"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r>
              <a:t>Slide Title</a:t>
            </a:r>
          </a:p>
        </p:txBody>
      </p:sp>
      <p:sp>
        <p:nvSpPr>
          <p:cNvPr id="22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82348" y="12954297"/>
            <a:ext cx="409779" cy="415875"/>
          </a:xfrm>
          <a:prstGeom prst="rect">
            <a:avLst/>
          </a:prstGeom>
        </p:spPr>
        <p:txBody>
          <a:bodyPr lIns="71437" tIns="71437" rIns="71437" bIns="71437" anchor="b"/>
          <a:lstStyle>
            <a:lvl1pPr algn="ctr" defTabSz="821531">
              <a:defRPr sz="1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age 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image13.jpeg" descr="image13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3014" y="0"/>
            <a:ext cx="18288001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22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3429000" y="2535833"/>
            <a:ext cx="7615625" cy="2181881"/>
          </a:xfrm>
          <a:prstGeom prst="rect">
            <a:avLst/>
          </a:prstGeom>
        </p:spPr>
        <p:txBody>
          <a:bodyPr lIns="91437" tIns="91437" rIns="91437" bIns="91437"/>
          <a:lstStyle>
            <a:lvl1pPr marL="0" indent="0" defTabSz="400050">
              <a:spcBef>
                <a:spcPts val="0"/>
              </a:spcBef>
              <a:buSzTx/>
              <a:buFontTx/>
              <a:buNone/>
              <a:defRPr sz="3600">
                <a:solidFill>
                  <a:srgbClr val="656667"/>
                </a:solidFill>
                <a:latin typeface="+mn-lt"/>
                <a:ea typeface="+mn-ea"/>
                <a:cs typeface="+mn-cs"/>
                <a:sym typeface="Helvetica"/>
              </a:defRPr>
            </a:lvl1pPr>
            <a:lvl2pPr marL="800100" indent="-342900" defTabSz="400050">
              <a:spcBef>
                <a:spcPts val="0"/>
              </a:spcBef>
              <a:buFontTx/>
              <a:defRPr sz="3600">
                <a:solidFill>
                  <a:srgbClr val="656667"/>
                </a:solidFill>
                <a:latin typeface="+mn-lt"/>
                <a:ea typeface="+mn-ea"/>
                <a:cs typeface="+mn-cs"/>
                <a:sym typeface="Helvetica"/>
              </a:defRPr>
            </a:lvl2pPr>
            <a:lvl3pPr marL="1325878" indent="-411478" defTabSz="400050">
              <a:spcBef>
                <a:spcPts val="0"/>
              </a:spcBef>
              <a:buFontTx/>
              <a:defRPr sz="3600">
                <a:solidFill>
                  <a:srgbClr val="656667"/>
                </a:solidFill>
                <a:latin typeface="+mn-lt"/>
                <a:ea typeface="+mn-ea"/>
                <a:cs typeface="+mn-cs"/>
                <a:sym typeface="Helvetica"/>
              </a:defRPr>
            </a:lvl3pPr>
            <a:lvl4pPr marL="1828800" indent="-457200" defTabSz="400050">
              <a:spcBef>
                <a:spcPts val="0"/>
              </a:spcBef>
              <a:buFontTx/>
              <a:defRPr sz="3600">
                <a:solidFill>
                  <a:srgbClr val="656667"/>
                </a:solidFill>
                <a:latin typeface="+mn-lt"/>
                <a:ea typeface="+mn-ea"/>
                <a:cs typeface="+mn-cs"/>
                <a:sym typeface="Helvetica"/>
              </a:defRPr>
            </a:lvl4pPr>
            <a:lvl5pPr marL="2286000" indent="-457200" defTabSz="400050">
              <a:spcBef>
                <a:spcPts val="0"/>
              </a:spcBef>
              <a:buFontTx/>
              <a:defRPr sz="3600">
                <a:solidFill>
                  <a:srgbClr val="656667"/>
                </a:solidFill>
                <a:latin typeface="+mn-lt"/>
                <a:ea typeface="+mn-ea"/>
                <a:cs typeface="+mn-cs"/>
                <a:sym typeface="Helvetic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229" name="image5.png" descr="image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30913" y="12723455"/>
            <a:ext cx="4459369" cy="6849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30" name="image4.png" descr="image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12515250"/>
            <a:ext cx="3701849" cy="911538"/>
          </a:xfrm>
          <a:prstGeom prst="rect">
            <a:avLst/>
          </a:prstGeom>
          <a:ln w="12700">
            <a:miter lim="400000"/>
          </a:ln>
        </p:spPr>
      </p:pic>
      <p:sp>
        <p:nvSpPr>
          <p:cNvPr id="23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852659" y="13073997"/>
            <a:ext cx="504544" cy="483906"/>
          </a:xfrm>
          <a:prstGeom prst="rect">
            <a:avLst/>
          </a:prstGeom>
        </p:spPr>
        <p:txBody>
          <a:bodyPr lIns="91437" tIns="91437" rIns="91437" bIns="91437"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Rectangle"/>
          <p:cNvSpPr/>
          <p:nvPr/>
        </p:nvSpPr>
        <p:spPr>
          <a:xfrm>
            <a:off x="-1" y="-27121"/>
            <a:ext cx="24384001" cy="13770243"/>
          </a:xfrm>
          <a:prstGeom prst="rect">
            <a:avLst/>
          </a:prstGeom>
          <a:gradFill>
            <a:gsLst>
              <a:gs pos="0">
                <a:srgbClr val="009144"/>
              </a:gs>
              <a:gs pos="33449">
                <a:srgbClr val="00977C"/>
              </a:gs>
              <a:gs pos="100000">
                <a:srgbClr val="009CB4"/>
              </a:gs>
            </a:gsLst>
            <a:path>
              <a:fillToRect l="273" t="314" r="99726" b="99685"/>
            </a:path>
          </a:gradFill>
          <a:ln w="3175">
            <a:miter lim="400000"/>
          </a:ln>
        </p:spPr>
        <p:txBody>
          <a:bodyPr lIns="53578" tIns="53578" rIns="53578" bIns="53578" anchor="ctr"/>
          <a:lstStyle/>
          <a:p>
            <a:pPr defTabSz="584200">
              <a:defRPr sz="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239" name="Title Text"/>
          <p:cNvSpPr txBox="1">
            <a:spLocks noGrp="1"/>
          </p:cNvSpPr>
          <p:nvPr>
            <p:ph type="title"/>
          </p:nvPr>
        </p:nvSpPr>
        <p:spPr>
          <a:xfrm>
            <a:off x="4833937" y="3442394"/>
            <a:ext cx="11037095" cy="3482579"/>
          </a:xfrm>
          <a:prstGeom prst="rect">
            <a:avLst/>
          </a:prstGeom>
        </p:spPr>
        <p:txBody>
          <a:bodyPr lIns="53578" tIns="53578" rIns="53578" bIns="53578" anchor="b"/>
          <a:lstStyle>
            <a:lvl1pPr defTabSz="821531">
              <a:lnSpc>
                <a:spcPct val="100000"/>
              </a:lnSpc>
              <a:defRPr sz="10800" b="1">
                <a:solidFill>
                  <a:srgbClr val="FFFFFF"/>
                </a:solidFill>
                <a:latin typeface="Avenir Next Regular"/>
                <a:ea typeface="Avenir Next Regular"/>
                <a:cs typeface="Avenir Next Regular"/>
                <a:sym typeface="Avenir Next Regular"/>
              </a:defRPr>
            </a:lvl1pPr>
          </a:lstStyle>
          <a:p>
            <a:r>
              <a:t>Title Text</a:t>
            </a:r>
          </a:p>
        </p:txBody>
      </p:sp>
      <p:sp>
        <p:nvSpPr>
          <p:cNvPr id="2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673453" y="7032128"/>
            <a:ext cx="11037095" cy="5666302"/>
          </a:xfrm>
          <a:prstGeom prst="rect">
            <a:avLst/>
          </a:prstGeom>
        </p:spPr>
        <p:txBody>
          <a:bodyPr lIns="53578" tIns="53578" rIns="53578" bIns="53578"/>
          <a:lstStyle>
            <a:lvl1pPr marL="0" indent="0" defTabSz="821531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3200">
                <a:solidFill>
                  <a:srgbClr val="FFFFFF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0" indent="0" defTabSz="821531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3200">
                <a:solidFill>
                  <a:srgbClr val="FFFFFF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0" indent="0" defTabSz="821531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3200">
                <a:solidFill>
                  <a:srgbClr val="FFFFFF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0" indent="0" defTabSz="821531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3200">
                <a:solidFill>
                  <a:srgbClr val="FFFFFF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0" indent="0" defTabSz="821531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3200">
                <a:solidFill>
                  <a:srgbClr val="FFFFFF"/>
                </a:solidFill>
                <a:latin typeface="Palatino"/>
                <a:ea typeface="Palatino"/>
                <a:cs typeface="Palatino"/>
                <a:sym typeface="Palatino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41" name="Shape"/>
          <p:cNvSpPr/>
          <p:nvPr/>
        </p:nvSpPr>
        <p:spPr>
          <a:xfrm>
            <a:off x="17393034" y="-21767"/>
            <a:ext cx="11922928" cy="137553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4" h="21584" extrusionOk="0">
                <a:moveTo>
                  <a:pt x="2405" y="63"/>
                </a:moveTo>
                <a:cubicBezTo>
                  <a:pt x="2346" y="114"/>
                  <a:pt x="2322" y="188"/>
                  <a:pt x="2340" y="259"/>
                </a:cubicBezTo>
                <a:lnTo>
                  <a:pt x="2340" y="510"/>
                </a:lnTo>
                <a:lnTo>
                  <a:pt x="2340" y="1013"/>
                </a:lnTo>
                <a:lnTo>
                  <a:pt x="2340" y="1515"/>
                </a:lnTo>
                <a:lnTo>
                  <a:pt x="2340" y="1767"/>
                </a:lnTo>
                <a:cubicBezTo>
                  <a:pt x="2328" y="1824"/>
                  <a:pt x="2343" y="1884"/>
                  <a:pt x="2382" y="1931"/>
                </a:cubicBezTo>
                <a:cubicBezTo>
                  <a:pt x="2441" y="2002"/>
                  <a:pt x="2543" y="2036"/>
                  <a:pt x="2641" y="2018"/>
                </a:cubicBezTo>
                <a:lnTo>
                  <a:pt x="2942" y="2018"/>
                </a:lnTo>
                <a:lnTo>
                  <a:pt x="3544" y="2018"/>
                </a:lnTo>
                <a:lnTo>
                  <a:pt x="4145" y="2018"/>
                </a:lnTo>
                <a:lnTo>
                  <a:pt x="4446" y="2018"/>
                </a:lnTo>
                <a:cubicBezTo>
                  <a:pt x="4525" y="2032"/>
                  <a:pt x="4607" y="2013"/>
                  <a:pt x="4667" y="1966"/>
                </a:cubicBezTo>
                <a:cubicBezTo>
                  <a:pt x="4731" y="1915"/>
                  <a:pt x="4761" y="1840"/>
                  <a:pt x="4747" y="1767"/>
                </a:cubicBezTo>
                <a:lnTo>
                  <a:pt x="4747" y="1515"/>
                </a:lnTo>
                <a:lnTo>
                  <a:pt x="4747" y="1013"/>
                </a:lnTo>
                <a:lnTo>
                  <a:pt x="4747" y="510"/>
                </a:lnTo>
                <a:lnTo>
                  <a:pt x="4747" y="259"/>
                </a:lnTo>
                <a:cubicBezTo>
                  <a:pt x="4769" y="167"/>
                  <a:pt x="4719" y="73"/>
                  <a:pt x="4625" y="27"/>
                </a:cubicBezTo>
                <a:cubicBezTo>
                  <a:pt x="4570" y="1"/>
                  <a:pt x="4506" y="-7"/>
                  <a:pt x="4446" y="7"/>
                </a:cubicBezTo>
                <a:lnTo>
                  <a:pt x="4145" y="7"/>
                </a:lnTo>
                <a:lnTo>
                  <a:pt x="3544" y="7"/>
                </a:lnTo>
                <a:lnTo>
                  <a:pt x="2942" y="7"/>
                </a:lnTo>
                <a:lnTo>
                  <a:pt x="2641" y="7"/>
                </a:lnTo>
                <a:cubicBezTo>
                  <a:pt x="2556" y="-12"/>
                  <a:pt x="2466" y="9"/>
                  <a:pt x="2405" y="63"/>
                </a:cubicBezTo>
                <a:close/>
                <a:moveTo>
                  <a:pt x="10866" y="3508"/>
                </a:moveTo>
                <a:lnTo>
                  <a:pt x="144" y="3509"/>
                </a:lnTo>
                <a:cubicBezTo>
                  <a:pt x="106" y="3504"/>
                  <a:pt x="67" y="3514"/>
                  <a:pt x="40" y="3537"/>
                </a:cubicBezTo>
                <a:cubicBezTo>
                  <a:pt x="8" y="3562"/>
                  <a:pt x="-6" y="3599"/>
                  <a:pt x="2" y="3636"/>
                </a:cubicBezTo>
                <a:lnTo>
                  <a:pt x="2" y="5413"/>
                </a:lnTo>
                <a:cubicBezTo>
                  <a:pt x="-5" y="5449"/>
                  <a:pt x="8" y="5485"/>
                  <a:pt x="38" y="5510"/>
                </a:cubicBezTo>
                <a:cubicBezTo>
                  <a:pt x="67" y="5535"/>
                  <a:pt x="108" y="5546"/>
                  <a:pt x="149" y="5539"/>
                </a:cubicBezTo>
                <a:lnTo>
                  <a:pt x="2346" y="5539"/>
                </a:lnTo>
                <a:lnTo>
                  <a:pt x="2346" y="19327"/>
                </a:lnTo>
                <a:cubicBezTo>
                  <a:pt x="2350" y="19391"/>
                  <a:pt x="2380" y="19452"/>
                  <a:pt x="2431" y="19499"/>
                </a:cubicBezTo>
                <a:cubicBezTo>
                  <a:pt x="2492" y="19554"/>
                  <a:pt x="2577" y="19585"/>
                  <a:pt x="2665" y="19584"/>
                </a:cubicBezTo>
                <a:lnTo>
                  <a:pt x="10766" y="19584"/>
                </a:lnTo>
                <a:lnTo>
                  <a:pt x="10766" y="21327"/>
                </a:lnTo>
                <a:cubicBezTo>
                  <a:pt x="10749" y="21403"/>
                  <a:pt x="10781" y="21482"/>
                  <a:pt x="10849" y="21533"/>
                </a:cubicBezTo>
                <a:cubicBezTo>
                  <a:pt x="10899" y="21570"/>
                  <a:pt x="10962" y="21588"/>
                  <a:pt x="11027" y="21584"/>
                </a:cubicBezTo>
                <a:lnTo>
                  <a:pt x="13174" y="21584"/>
                </a:lnTo>
                <a:lnTo>
                  <a:pt x="13174" y="19584"/>
                </a:lnTo>
                <a:lnTo>
                  <a:pt x="21594" y="19584"/>
                </a:lnTo>
                <a:lnTo>
                  <a:pt x="21594" y="3508"/>
                </a:lnTo>
                <a:lnTo>
                  <a:pt x="13730" y="3508"/>
                </a:lnTo>
                <a:lnTo>
                  <a:pt x="13730" y="3541"/>
                </a:lnTo>
                <a:cubicBezTo>
                  <a:pt x="13765" y="3543"/>
                  <a:pt x="13808" y="3543"/>
                  <a:pt x="13842" y="3545"/>
                </a:cubicBezTo>
                <a:cubicBezTo>
                  <a:pt x="14383" y="3578"/>
                  <a:pt x="14824" y="3637"/>
                  <a:pt x="15123" y="3747"/>
                </a:cubicBezTo>
                <a:cubicBezTo>
                  <a:pt x="15639" y="3904"/>
                  <a:pt x="16101" y="4152"/>
                  <a:pt x="16480" y="4469"/>
                </a:cubicBezTo>
                <a:cubicBezTo>
                  <a:pt x="16860" y="4786"/>
                  <a:pt x="17158" y="5172"/>
                  <a:pt x="17346" y="5603"/>
                </a:cubicBezTo>
                <a:cubicBezTo>
                  <a:pt x="17488" y="5897"/>
                  <a:pt x="17560" y="6264"/>
                  <a:pt x="17596" y="6741"/>
                </a:cubicBezTo>
                <a:cubicBezTo>
                  <a:pt x="17632" y="7218"/>
                  <a:pt x="17633" y="7805"/>
                  <a:pt x="17633" y="8540"/>
                </a:cubicBezTo>
                <a:lnTo>
                  <a:pt x="17633" y="14552"/>
                </a:lnTo>
                <a:cubicBezTo>
                  <a:pt x="17633" y="15287"/>
                  <a:pt x="17632" y="15875"/>
                  <a:pt x="17596" y="16353"/>
                </a:cubicBezTo>
                <a:cubicBezTo>
                  <a:pt x="17560" y="16832"/>
                  <a:pt x="17488" y="17200"/>
                  <a:pt x="17346" y="17494"/>
                </a:cubicBezTo>
                <a:cubicBezTo>
                  <a:pt x="17158" y="17925"/>
                  <a:pt x="16860" y="18311"/>
                  <a:pt x="16480" y="18628"/>
                </a:cubicBezTo>
                <a:cubicBezTo>
                  <a:pt x="16101" y="18945"/>
                  <a:pt x="15639" y="19193"/>
                  <a:pt x="15123" y="19350"/>
                </a:cubicBezTo>
                <a:cubicBezTo>
                  <a:pt x="14867" y="19444"/>
                  <a:pt x="14495" y="19498"/>
                  <a:pt x="14045" y="19530"/>
                </a:cubicBezTo>
                <a:cubicBezTo>
                  <a:pt x="13596" y="19561"/>
                  <a:pt x="13069" y="19570"/>
                  <a:pt x="12505" y="19574"/>
                </a:cubicBezTo>
                <a:lnTo>
                  <a:pt x="11435" y="19574"/>
                </a:lnTo>
                <a:cubicBezTo>
                  <a:pt x="10871" y="19570"/>
                  <a:pt x="10343" y="19561"/>
                  <a:pt x="9892" y="19530"/>
                </a:cubicBezTo>
                <a:cubicBezTo>
                  <a:pt x="9441" y="19498"/>
                  <a:pt x="9067" y="19444"/>
                  <a:pt x="8811" y="19350"/>
                </a:cubicBezTo>
                <a:cubicBezTo>
                  <a:pt x="8295" y="19193"/>
                  <a:pt x="7832" y="18945"/>
                  <a:pt x="7453" y="18628"/>
                </a:cubicBezTo>
                <a:cubicBezTo>
                  <a:pt x="7073" y="18311"/>
                  <a:pt x="6776" y="17925"/>
                  <a:pt x="6589" y="17494"/>
                </a:cubicBezTo>
                <a:cubicBezTo>
                  <a:pt x="6446" y="17200"/>
                  <a:pt x="6375" y="16832"/>
                  <a:pt x="6341" y="16353"/>
                </a:cubicBezTo>
                <a:cubicBezTo>
                  <a:pt x="6307" y="15875"/>
                  <a:pt x="6308" y="15287"/>
                  <a:pt x="6308" y="14552"/>
                </a:cubicBezTo>
                <a:lnTo>
                  <a:pt x="6308" y="8540"/>
                </a:lnTo>
                <a:cubicBezTo>
                  <a:pt x="6308" y="7805"/>
                  <a:pt x="6307" y="7218"/>
                  <a:pt x="6341" y="6741"/>
                </a:cubicBezTo>
                <a:cubicBezTo>
                  <a:pt x="6375" y="6264"/>
                  <a:pt x="6446" y="5897"/>
                  <a:pt x="6589" y="5603"/>
                </a:cubicBezTo>
                <a:cubicBezTo>
                  <a:pt x="6776" y="5172"/>
                  <a:pt x="7073" y="4786"/>
                  <a:pt x="7453" y="4469"/>
                </a:cubicBezTo>
                <a:cubicBezTo>
                  <a:pt x="7832" y="4152"/>
                  <a:pt x="8295" y="3904"/>
                  <a:pt x="8811" y="3747"/>
                </a:cubicBezTo>
                <a:cubicBezTo>
                  <a:pt x="9111" y="3634"/>
                  <a:pt x="9557" y="3572"/>
                  <a:pt x="10102" y="3539"/>
                </a:cubicBezTo>
                <a:cubicBezTo>
                  <a:pt x="10337" y="3525"/>
                  <a:pt x="10598" y="3518"/>
                  <a:pt x="10866" y="3513"/>
                </a:cubicBezTo>
                <a:lnTo>
                  <a:pt x="10866" y="3508"/>
                </a:lnTo>
                <a:close/>
                <a:moveTo>
                  <a:pt x="11970" y="5625"/>
                </a:moveTo>
                <a:cubicBezTo>
                  <a:pt x="11641" y="5625"/>
                  <a:pt x="11219" y="5670"/>
                  <a:pt x="10932" y="5764"/>
                </a:cubicBezTo>
                <a:cubicBezTo>
                  <a:pt x="10192" y="5989"/>
                  <a:pt x="9606" y="6474"/>
                  <a:pt x="9340" y="7093"/>
                </a:cubicBezTo>
                <a:cubicBezTo>
                  <a:pt x="9172" y="7483"/>
                  <a:pt x="9174" y="8069"/>
                  <a:pt x="9174" y="9046"/>
                </a:cubicBezTo>
                <a:lnTo>
                  <a:pt x="9174" y="14046"/>
                </a:lnTo>
                <a:cubicBezTo>
                  <a:pt x="9174" y="15023"/>
                  <a:pt x="9172" y="15609"/>
                  <a:pt x="9340" y="15999"/>
                </a:cubicBezTo>
                <a:cubicBezTo>
                  <a:pt x="9606" y="16618"/>
                  <a:pt x="10192" y="17103"/>
                  <a:pt x="10932" y="17328"/>
                </a:cubicBezTo>
                <a:cubicBezTo>
                  <a:pt x="11219" y="17421"/>
                  <a:pt x="11641" y="17466"/>
                  <a:pt x="11970" y="17466"/>
                </a:cubicBezTo>
                <a:cubicBezTo>
                  <a:pt x="12300" y="17466"/>
                  <a:pt x="12721" y="17421"/>
                  <a:pt x="13008" y="17328"/>
                </a:cubicBezTo>
                <a:cubicBezTo>
                  <a:pt x="13748" y="17103"/>
                  <a:pt x="14334" y="16618"/>
                  <a:pt x="14600" y="15999"/>
                </a:cubicBezTo>
                <a:cubicBezTo>
                  <a:pt x="14768" y="15609"/>
                  <a:pt x="14766" y="15023"/>
                  <a:pt x="14766" y="14046"/>
                </a:cubicBezTo>
                <a:lnTo>
                  <a:pt x="14766" y="9046"/>
                </a:lnTo>
                <a:cubicBezTo>
                  <a:pt x="14766" y="8069"/>
                  <a:pt x="14768" y="7483"/>
                  <a:pt x="14600" y="7093"/>
                </a:cubicBezTo>
                <a:cubicBezTo>
                  <a:pt x="14334" y="6474"/>
                  <a:pt x="13748" y="5989"/>
                  <a:pt x="13008" y="5764"/>
                </a:cubicBezTo>
                <a:cubicBezTo>
                  <a:pt x="12722" y="5670"/>
                  <a:pt x="12300" y="5625"/>
                  <a:pt x="11970" y="5625"/>
                </a:cubicBezTo>
                <a:close/>
              </a:path>
            </a:pathLst>
          </a:custGeom>
          <a:solidFill>
            <a:srgbClr val="FFFFFF">
              <a:alpha val="36782"/>
            </a:srgbClr>
          </a:solidFill>
          <a:ln w="3175">
            <a:miter lim="400000"/>
          </a:ln>
        </p:spPr>
        <p:txBody>
          <a:bodyPr lIns="53578" tIns="53578" rIns="53578" bIns="53578" anchor="ctr"/>
          <a:lstStyle/>
          <a:p>
            <a:pPr defTabSz="584200">
              <a:defRPr sz="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pic>
        <p:nvPicPr>
          <p:cNvPr id="242" name="image7.png" descr="image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760" y="12675426"/>
            <a:ext cx="4232543" cy="781660"/>
          </a:xfrm>
          <a:prstGeom prst="rect">
            <a:avLst/>
          </a:prstGeom>
          <a:ln w="12700">
            <a:miter lim="400000"/>
          </a:ln>
        </p:spPr>
      </p:pic>
      <p:pic>
        <p:nvPicPr>
          <p:cNvPr id="243" name="image8.png" descr="image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39069" y="12984839"/>
            <a:ext cx="4799930" cy="441938"/>
          </a:xfrm>
          <a:prstGeom prst="rect">
            <a:avLst/>
          </a:prstGeom>
          <a:ln w="12700">
            <a:miter lim="400000"/>
          </a:ln>
        </p:spPr>
      </p:pic>
      <p:sp>
        <p:nvSpPr>
          <p:cNvPr id="24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4970" y="13276815"/>
            <a:ext cx="374060" cy="379927"/>
          </a:xfrm>
          <a:prstGeom prst="rect">
            <a:avLst/>
          </a:prstGeom>
        </p:spPr>
        <p:txBody>
          <a:bodyPr lIns="53578" tIns="53578" rIns="53578" bIns="53578" anchor="t"/>
          <a:lstStyle>
            <a:lvl1pPr algn="ctr" defTabSz="821531">
              <a:defRPr sz="1800">
                <a:solidFill>
                  <a:srgbClr val="FFFFFF"/>
                </a:solidFill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et pu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4030264" y="4161233"/>
            <a:ext cx="16323472" cy="8572502"/>
          </a:xfrm>
          <a:prstGeom prst="rect">
            <a:avLst/>
          </a:prstGeom>
        </p:spPr>
        <p:txBody>
          <a:bodyPr lIns="71436" tIns="71436" rIns="71436" bIns="71436"/>
          <a:lstStyle>
            <a:lvl1pPr marL="533400" indent="-533400" defTabSz="2438338">
              <a:spcBef>
                <a:spcPts val="4500"/>
              </a:spcBef>
              <a:buSzPct val="123000"/>
              <a:buFontTx/>
              <a:defRPr sz="4200">
                <a:latin typeface="+mj-lt"/>
                <a:ea typeface="+mj-ea"/>
                <a:cs typeface="+mj-cs"/>
                <a:sym typeface="Helvetica Neue"/>
              </a:defRPr>
            </a:lvl1pPr>
            <a:lvl2pPr marL="914400" defTabSz="2438338">
              <a:spcBef>
                <a:spcPts val="4500"/>
              </a:spcBef>
              <a:buSzPct val="123000"/>
              <a:buFontTx/>
              <a:defRPr sz="4200">
                <a:latin typeface="+mj-lt"/>
                <a:ea typeface="+mj-ea"/>
                <a:cs typeface="+mj-cs"/>
                <a:sym typeface="Helvetica Neue"/>
              </a:defRPr>
            </a:lvl2pPr>
            <a:lvl3pPr marL="1295400" indent="-533400" defTabSz="2438338">
              <a:spcBef>
                <a:spcPts val="4500"/>
              </a:spcBef>
              <a:buSzPct val="123000"/>
              <a:buFontTx/>
              <a:defRPr sz="4200">
                <a:latin typeface="+mj-lt"/>
                <a:ea typeface="+mj-ea"/>
                <a:cs typeface="+mj-cs"/>
                <a:sym typeface="Helvetica Neue"/>
              </a:defRPr>
            </a:lvl3pPr>
            <a:lvl4pPr marL="1676400" indent="-533400" defTabSz="2438338">
              <a:spcBef>
                <a:spcPts val="4500"/>
              </a:spcBef>
              <a:buSzPct val="123000"/>
              <a:buFontTx/>
              <a:defRPr sz="4200">
                <a:latin typeface="+mj-lt"/>
                <a:ea typeface="+mj-ea"/>
                <a:cs typeface="+mj-cs"/>
                <a:sym typeface="Helvetica Neue"/>
              </a:defRPr>
            </a:lvl4pPr>
            <a:lvl5pPr marL="2057400" indent="-533400" defTabSz="2438338">
              <a:spcBef>
                <a:spcPts val="4500"/>
              </a:spcBef>
              <a:buSzPct val="123000"/>
              <a:buFontTx/>
              <a:defRPr sz="4200">
                <a:latin typeface="+mj-lt"/>
                <a:ea typeface="+mj-ea"/>
                <a:cs typeface="+mj-cs"/>
                <a:sym typeface="Helvetica Neue"/>
              </a:defRPr>
            </a:lvl5pPr>
          </a:lstStyle>
          <a:p>
            <a:r>
              <a:t>Texte de puce de diapositive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52" name="Sous-titre de la diapositiv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4030264" y="1987000"/>
            <a:ext cx="16323472" cy="944722"/>
          </a:xfrm>
          <a:prstGeom prst="rect">
            <a:avLst/>
          </a:prstGeom>
        </p:spPr>
        <p:txBody>
          <a:bodyPr lIns="71436" tIns="71436" rIns="71436" bIns="71436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5200" b="1"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r>
              <a:t>Sous-titre de la diapositive</a:t>
            </a:r>
          </a:p>
        </p:txBody>
      </p:sp>
      <p:sp>
        <p:nvSpPr>
          <p:cNvPr id="253" name="Titre de diapositive"/>
          <p:cNvSpPr txBox="1">
            <a:spLocks noGrp="1"/>
          </p:cNvSpPr>
          <p:nvPr>
            <p:ph type="title" hasCustomPrompt="1"/>
          </p:nvPr>
        </p:nvSpPr>
        <p:spPr>
          <a:xfrm>
            <a:off x="4030264" y="619125"/>
            <a:ext cx="16323472" cy="1428750"/>
          </a:xfrm>
          <a:prstGeom prst="rect">
            <a:avLst/>
          </a:prstGeom>
        </p:spPr>
        <p:txBody>
          <a:bodyPr lIns="71436" tIns="71436" rIns="71436" bIns="71436" anchor="t"/>
          <a:lstStyle>
            <a:lvl1pPr defTabSz="2438338">
              <a:lnSpc>
                <a:spcPct val="80000"/>
              </a:lnSpc>
              <a:defRPr sz="8400" b="1" spc="-168"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r>
              <a:t>Titre de diapositive</a:t>
            </a:r>
          </a:p>
        </p:txBody>
      </p:sp>
      <p:sp>
        <p:nvSpPr>
          <p:cNvPr id="25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82348" y="12954298"/>
            <a:ext cx="409779" cy="415874"/>
          </a:xfrm>
          <a:prstGeom prst="rect">
            <a:avLst/>
          </a:prstGeom>
        </p:spPr>
        <p:txBody>
          <a:bodyPr lIns="71436" tIns="71436" rIns="71436" bIns="71436" anchor="b"/>
          <a:lstStyle>
            <a:lvl1pPr algn="ctr" defTabSz="821530">
              <a:defRPr sz="1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Title Text"/>
          <p:cNvSpPr txBox="1">
            <a:spLocks noGrp="1"/>
          </p:cNvSpPr>
          <p:nvPr>
            <p:ph type="title"/>
          </p:nvPr>
        </p:nvSpPr>
        <p:spPr>
          <a:xfrm>
            <a:off x="4387453" y="357187"/>
            <a:ext cx="15609094" cy="3036095"/>
          </a:xfrm>
          <a:prstGeom prst="rect">
            <a:avLst/>
          </a:prstGeom>
        </p:spPr>
        <p:txBody>
          <a:bodyPr lIns="71437" tIns="71437" rIns="71437" bIns="71437"/>
          <a:lstStyle>
            <a:lvl1pPr algn="ctr" defTabSz="821531">
              <a:lnSpc>
                <a:spcPct val="100000"/>
              </a:lnSpc>
              <a:defRPr sz="11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Title Text</a:t>
            </a:r>
          </a:p>
        </p:txBody>
      </p:sp>
      <p:sp>
        <p:nvSpPr>
          <p:cNvPr id="262" name="Body Level One…"/>
          <p:cNvSpPr txBox="1">
            <a:spLocks noGrp="1"/>
          </p:cNvSpPr>
          <p:nvPr>
            <p:ph type="body" idx="1"/>
          </p:nvPr>
        </p:nvSpPr>
        <p:spPr>
          <a:xfrm>
            <a:off x="4387453" y="3643312"/>
            <a:ext cx="15609094" cy="8840392"/>
          </a:xfrm>
          <a:prstGeom prst="rect">
            <a:avLst/>
          </a:prstGeom>
        </p:spPr>
        <p:txBody>
          <a:bodyPr lIns="71437" tIns="71437" rIns="71437" bIns="71437" anchor="ctr"/>
          <a:lstStyle>
            <a:lvl1pPr marL="611187" indent="-611187" defTabSz="821531">
              <a:lnSpc>
                <a:spcPct val="100000"/>
              </a:lnSpc>
              <a:spcBef>
                <a:spcPts val="5900"/>
              </a:spcBef>
              <a:buSzPct val="145000"/>
              <a:buFontTx/>
              <a:defRPr sz="4400">
                <a:latin typeface="+mj-lt"/>
                <a:ea typeface="+mj-ea"/>
                <a:cs typeface="+mj-cs"/>
                <a:sym typeface="Helvetica Neue"/>
              </a:defRPr>
            </a:lvl1pPr>
            <a:lvl2pPr marL="1055687" indent="-611187" defTabSz="821531">
              <a:lnSpc>
                <a:spcPct val="100000"/>
              </a:lnSpc>
              <a:spcBef>
                <a:spcPts val="5900"/>
              </a:spcBef>
              <a:buSzPct val="145000"/>
              <a:buFontTx/>
              <a:defRPr sz="4400">
                <a:latin typeface="+mj-lt"/>
                <a:ea typeface="+mj-ea"/>
                <a:cs typeface="+mj-cs"/>
                <a:sym typeface="Helvetica Neue"/>
              </a:defRPr>
            </a:lvl2pPr>
            <a:lvl3pPr marL="1500187" indent="-611187" defTabSz="821531">
              <a:lnSpc>
                <a:spcPct val="100000"/>
              </a:lnSpc>
              <a:spcBef>
                <a:spcPts val="5900"/>
              </a:spcBef>
              <a:buSzPct val="145000"/>
              <a:buFontTx/>
              <a:defRPr sz="4400">
                <a:latin typeface="+mj-lt"/>
                <a:ea typeface="+mj-ea"/>
                <a:cs typeface="+mj-cs"/>
                <a:sym typeface="Helvetica Neue"/>
              </a:defRPr>
            </a:lvl3pPr>
            <a:lvl4pPr marL="1944687" indent="-611187" defTabSz="821531">
              <a:lnSpc>
                <a:spcPct val="100000"/>
              </a:lnSpc>
              <a:spcBef>
                <a:spcPts val="5900"/>
              </a:spcBef>
              <a:buSzPct val="145000"/>
              <a:buFontTx/>
              <a:defRPr sz="4400">
                <a:latin typeface="+mj-lt"/>
                <a:ea typeface="+mj-ea"/>
                <a:cs typeface="+mj-cs"/>
                <a:sym typeface="Helvetica Neue"/>
              </a:defRPr>
            </a:lvl4pPr>
            <a:lvl5pPr marL="2389187" indent="-611187" defTabSz="821531">
              <a:lnSpc>
                <a:spcPct val="100000"/>
              </a:lnSpc>
              <a:spcBef>
                <a:spcPts val="5900"/>
              </a:spcBef>
              <a:buSzPct val="145000"/>
              <a:buFontTx/>
              <a:defRPr sz="4400">
                <a:latin typeface="+mj-lt"/>
                <a:ea typeface="+mj-ea"/>
                <a:cs typeface="+mj-cs"/>
                <a:sym typeface="Helvetica Neue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</p:spPr>
        <p:txBody>
          <a:bodyPr lIns="71437" tIns="71437" rIns="71437" bIns="71437" anchor="t"/>
          <a:lstStyle>
            <a:lvl1pPr algn="ctr" defTabSz="821531">
              <a:defRPr sz="2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M1 QuantumLa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Add Text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4530327" y="889524"/>
            <a:ext cx="13999936" cy="1500188"/>
          </a:xfrm>
          <a:prstGeom prst="rect">
            <a:avLst/>
          </a:prstGeom>
        </p:spPr>
        <p:txBody>
          <a:bodyPr lIns="53578" tIns="53578" rIns="53578" bIns="53578"/>
          <a:lstStyle>
            <a:lvl1pPr marL="0" indent="0" defTabSz="821531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5200" b="1">
                <a:solidFill>
                  <a:srgbClr val="2A2E30"/>
                </a:solidFill>
                <a:latin typeface="Avenir Next Regular"/>
                <a:ea typeface="Avenir Next Regular"/>
                <a:cs typeface="Avenir Next Regular"/>
                <a:sym typeface="Avenir Next Regular"/>
              </a:defRPr>
            </a:lvl1pPr>
          </a:lstStyle>
          <a:p>
            <a:r>
              <a:t>Add Text</a:t>
            </a:r>
          </a:p>
        </p:txBody>
      </p:sp>
      <p:sp>
        <p:nvSpPr>
          <p:cNvPr id="27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0613189" y="13223943"/>
            <a:ext cx="374060" cy="379926"/>
          </a:xfrm>
          <a:prstGeom prst="rect">
            <a:avLst/>
          </a:prstGeom>
        </p:spPr>
        <p:txBody>
          <a:bodyPr lIns="53578" tIns="53578" rIns="53578" bIns="53578" anchor="t"/>
          <a:lstStyle>
            <a:lvl1pPr algn="ctr" defTabSz="821531">
              <a:defRPr sz="1800">
                <a:solidFill>
                  <a:srgbClr val="424242"/>
                </a:solidFill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272" name="Image" descr="Image"/>
          <p:cNvPicPr>
            <a:picLocks noChangeAspect="1"/>
          </p:cNvPicPr>
          <p:nvPr/>
        </p:nvPicPr>
        <p:blipFill>
          <a:blip r:embed="rId2">
            <a:alphaModFix amt="34960"/>
          </a:blip>
          <a:stretch>
            <a:fillRect/>
          </a:stretch>
        </p:blipFill>
        <p:spPr>
          <a:xfrm flipH="1">
            <a:off x="17070875" y="5691175"/>
            <a:ext cx="6479925" cy="7480539"/>
          </a:xfrm>
          <a:prstGeom prst="rect">
            <a:avLst/>
          </a:prstGeom>
          <a:ln w="12700">
            <a:miter lim="400000"/>
          </a:ln>
        </p:spPr>
      </p:pic>
      <p:pic>
        <p:nvPicPr>
          <p:cNvPr id="273" name="Image" descr="Image"/>
          <p:cNvPicPr>
            <a:picLocks noChangeAspect="1"/>
          </p:cNvPicPr>
          <p:nvPr/>
        </p:nvPicPr>
        <p:blipFill>
          <a:blip r:embed="rId2">
            <a:alphaModFix amt="34960"/>
          </a:blip>
          <a:stretch>
            <a:fillRect/>
          </a:stretch>
        </p:blipFill>
        <p:spPr>
          <a:xfrm flipH="1">
            <a:off x="19119952" y="11308520"/>
            <a:ext cx="2235940" cy="2581208"/>
          </a:xfrm>
          <a:prstGeom prst="rect">
            <a:avLst/>
          </a:prstGeom>
          <a:ln w="12700">
            <a:miter lim="400000"/>
          </a:ln>
        </p:spPr>
      </p:pic>
      <p:pic>
        <p:nvPicPr>
          <p:cNvPr id="274" name="Image" descr="Image"/>
          <p:cNvPicPr>
            <a:picLocks noChangeAspect="1"/>
          </p:cNvPicPr>
          <p:nvPr/>
        </p:nvPicPr>
        <p:blipFill>
          <a:blip r:embed="rId2">
            <a:alphaModFix amt="34960"/>
          </a:blip>
          <a:stretch>
            <a:fillRect/>
          </a:stretch>
        </p:blipFill>
        <p:spPr>
          <a:xfrm flipH="1">
            <a:off x="19208863" y="2704307"/>
            <a:ext cx="3873813" cy="4471998"/>
          </a:xfrm>
          <a:prstGeom prst="rect">
            <a:avLst/>
          </a:prstGeom>
          <a:ln w="12700">
            <a:miter lim="400000"/>
          </a:ln>
        </p:spPr>
      </p:pic>
      <p:pic>
        <p:nvPicPr>
          <p:cNvPr id="275" name="Image" descr="Image"/>
          <p:cNvPicPr>
            <a:picLocks noChangeAspect="1"/>
          </p:cNvPicPr>
          <p:nvPr/>
        </p:nvPicPr>
        <p:blipFill>
          <a:blip r:embed="rId2">
            <a:alphaModFix amt="34960"/>
          </a:blip>
          <a:stretch>
            <a:fillRect/>
          </a:stretch>
        </p:blipFill>
        <p:spPr>
          <a:xfrm flipH="1">
            <a:off x="16627102" y="-1827138"/>
            <a:ext cx="5891098" cy="6800786"/>
          </a:xfrm>
          <a:prstGeom prst="rect">
            <a:avLst/>
          </a:prstGeom>
          <a:ln w="12700">
            <a:miter lim="400000"/>
          </a:ln>
        </p:spPr>
      </p:pic>
      <p:pic>
        <p:nvPicPr>
          <p:cNvPr id="276" name="Image" descr="Image"/>
          <p:cNvPicPr>
            <a:picLocks noChangeAspect="1"/>
          </p:cNvPicPr>
          <p:nvPr/>
        </p:nvPicPr>
        <p:blipFill>
          <a:blip r:embed="rId2">
            <a:alphaModFix amt="34960"/>
          </a:blip>
          <a:stretch>
            <a:fillRect/>
          </a:stretch>
        </p:blipFill>
        <p:spPr>
          <a:xfrm flipH="1">
            <a:off x="17421516" y="4495081"/>
            <a:ext cx="1992460" cy="2300130"/>
          </a:xfrm>
          <a:prstGeom prst="rect">
            <a:avLst/>
          </a:prstGeom>
          <a:ln w="12700">
            <a:miter lim="400000"/>
          </a:ln>
        </p:spPr>
      </p:pic>
      <p:pic>
        <p:nvPicPr>
          <p:cNvPr id="277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3244192" y="12972353"/>
            <a:ext cx="711686" cy="720329"/>
          </a:xfrm>
          <a:prstGeom prst="rect">
            <a:avLst/>
          </a:prstGeom>
          <a:ln w="12700">
            <a:miter lim="400000"/>
          </a:ln>
        </p:spPr>
      </p:pic>
      <p:sp>
        <p:nvSpPr>
          <p:cNvPr id="278" name="M1QuantumLab"/>
          <p:cNvSpPr txBox="1"/>
          <p:nvPr/>
        </p:nvSpPr>
        <p:spPr>
          <a:xfrm>
            <a:off x="-999169" y="12339414"/>
            <a:ext cx="6560382" cy="13867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3578" tIns="53578" rIns="53578" bIns="53578" anchor="b">
            <a:normAutofit/>
          </a:bodyPr>
          <a:lstStyle/>
          <a:p>
            <a:pPr algn="r" defTabSz="821531">
              <a:spcBef>
                <a:spcPts val="100"/>
              </a:spcBef>
              <a:defRPr sz="1600" b="1" u="sng">
                <a:solidFill>
                  <a:srgbClr val="424242"/>
                </a:solidFill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rPr sz="2400"/>
              <a:t>M1</a:t>
            </a:r>
            <a:r>
              <a:t>QuantumLab</a:t>
            </a:r>
          </a:p>
        </p:txBody>
      </p:sp>
    </p:spTree>
  </p:cSld>
  <p:clrMapOvr>
    <a:masterClrMapping/>
  </p:clrMapOvr>
  <p:transition spd="med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M1 QuantumLab cop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0613189" y="13223943"/>
            <a:ext cx="374060" cy="379926"/>
          </a:xfrm>
          <a:prstGeom prst="rect">
            <a:avLst/>
          </a:prstGeom>
        </p:spPr>
        <p:txBody>
          <a:bodyPr lIns="53578" tIns="53578" rIns="53578" bIns="53578" anchor="t"/>
          <a:lstStyle>
            <a:lvl1pPr algn="ctr" defTabSz="821531">
              <a:defRPr sz="1800">
                <a:solidFill>
                  <a:srgbClr val="424242"/>
                </a:solidFill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286" name="Image" descr="Image"/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 flipH="1">
            <a:off x="19738860" y="10633650"/>
            <a:ext cx="1991687" cy="2299238"/>
          </a:xfrm>
          <a:prstGeom prst="rect">
            <a:avLst/>
          </a:prstGeom>
          <a:ln w="12700">
            <a:miter lim="400000"/>
          </a:ln>
        </p:spPr>
      </p:pic>
      <p:sp>
        <p:nvSpPr>
          <p:cNvPr id="287" name="Add Text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4530327" y="889524"/>
            <a:ext cx="13999936" cy="1500188"/>
          </a:xfrm>
          <a:prstGeom prst="rect">
            <a:avLst/>
          </a:prstGeom>
        </p:spPr>
        <p:txBody>
          <a:bodyPr lIns="53578" tIns="53578" rIns="53578" bIns="53578"/>
          <a:lstStyle>
            <a:lvl1pPr marL="0" indent="0" defTabSz="821531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5200" b="1">
                <a:solidFill>
                  <a:srgbClr val="2A2E30"/>
                </a:solidFill>
                <a:latin typeface="Avenir Next Regular"/>
                <a:ea typeface="Avenir Next Regular"/>
                <a:cs typeface="Avenir Next Regular"/>
                <a:sym typeface="Avenir Next Regular"/>
              </a:defRPr>
            </a:lvl1pPr>
          </a:lstStyle>
          <a:p>
            <a:r>
              <a:t>Add Text</a:t>
            </a:r>
          </a:p>
        </p:txBody>
      </p:sp>
      <p:pic>
        <p:nvPicPr>
          <p:cNvPr id="288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3244192" y="12972353"/>
            <a:ext cx="711686" cy="720329"/>
          </a:xfrm>
          <a:prstGeom prst="rect">
            <a:avLst/>
          </a:prstGeom>
          <a:ln w="12700">
            <a:miter lim="400000"/>
          </a:ln>
        </p:spPr>
      </p:pic>
      <p:sp>
        <p:nvSpPr>
          <p:cNvPr id="289" name="M1QuantumLab"/>
          <p:cNvSpPr txBox="1"/>
          <p:nvPr/>
        </p:nvSpPr>
        <p:spPr>
          <a:xfrm>
            <a:off x="-999169" y="12339414"/>
            <a:ext cx="6560382" cy="13867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3578" tIns="53578" rIns="53578" bIns="53578" anchor="b">
            <a:normAutofit/>
          </a:bodyPr>
          <a:lstStyle/>
          <a:p>
            <a:pPr algn="r" defTabSz="821531">
              <a:spcBef>
                <a:spcPts val="100"/>
              </a:spcBef>
              <a:defRPr sz="1600" b="1" u="sng">
                <a:solidFill>
                  <a:srgbClr val="424242"/>
                </a:solidFill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rPr sz="2400"/>
              <a:t>M1</a:t>
            </a:r>
            <a:r>
              <a:t>QuantumLab</a:t>
            </a:r>
          </a:p>
        </p:txBody>
      </p:sp>
    </p:spTree>
  </p:cSld>
  <p:clrMapOvr>
    <a:masterClrMapping/>
  </p:clrMapOvr>
  <p:transition spd="med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M1 QuantumLab cop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0613189" y="13223943"/>
            <a:ext cx="374060" cy="379926"/>
          </a:xfrm>
          <a:prstGeom prst="rect">
            <a:avLst/>
          </a:prstGeom>
        </p:spPr>
        <p:txBody>
          <a:bodyPr lIns="53578" tIns="53578" rIns="53578" bIns="53578" anchor="t"/>
          <a:lstStyle>
            <a:lvl1pPr algn="ctr" defTabSz="821531">
              <a:defRPr sz="1800">
                <a:solidFill>
                  <a:srgbClr val="424242"/>
                </a:solidFill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297" name="logo_groupe_diamond.pdf" descr="logo_groupe_diamond.pdf"/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 flipH="1">
            <a:off x="19738860" y="10633650"/>
            <a:ext cx="1991687" cy="2299238"/>
          </a:xfrm>
          <a:prstGeom prst="rect">
            <a:avLst/>
          </a:prstGeom>
          <a:ln w="12700">
            <a:miter lim="400000"/>
          </a:ln>
        </p:spPr>
      </p:pic>
      <p:sp>
        <p:nvSpPr>
          <p:cNvPr id="298" name="Add Text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4530327" y="889524"/>
            <a:ext cx="13999936" cy="1500188"/>
          </a:xfrm>
          <a:prstGeom prst="rect">
            <a:avLst/>
          </a:prstGeom>
        </p:spPr>
        <p:txBody>
          <a:bodyPr lIns="53578" tIns="53578" rIns="53578" bIns="53578"/>
          <a:lstStyle>
            <a:lvl1pPr marL="0" indent="0" defTabSz="821531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5200" b="1">
                <a:solidFill>
                  <a:srgbClr val="2A2E30"/>
                </a:solidFill>
                <a:latin typeface="Avenir Next Regular"/>
                <a:ea typeface="Avenir Next Regular"/>
                <a:cs typeface="Avenir Next Regular"/>
                <a:sym typeface="Avenir Next Regular"/>
              </a:defRPr>
            </a:lvl1pPr>
          </a:lstStyle>
          <a:p>
            <a:r>
              <a:t>Add Text</a:t>
            </a:r>
          </a:p>
        </p:txBody>
      </p:sp>
      <p:pic>
        <p:nvPicPr>
          <p:cNvPr id="299" name="Screen Shot 2023-02-26 at 10.41.07 AM.png" descr="Screen Shot 2023-02-26 at 10.41.07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3244192" y="12972353"/>
            <a:ext cx="711686" cy="720329"/>
          </a:xfrm>
          <a:prstGeom prst="rect">
            <a:avLst/>
          </a:prstGeom>
          <a:ln w="12700">
            <a:miter lim="400000"/>
          </a:ln>
        </p:spPr>
      </p:pic>
      <p:sp>
        <p:nvSpPr>
          <p:cNvPr id="300" name="M1QuantumLab"/>
          <p:cNvSpPr txBox="1"/>
          <p:nvPr/>
        </p:nvSpPr>
        <p:spPr>
          <a:xfrm>
            <a:off x="-999169" y="12339414"/>
            <a:ext cx="6560382" cy="13867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3578" tIns="53578" rIns="53578" bIns="53578" anchor="b">
            <a:normAutofit/>
          </a:bodyPr>
          <a:lstStyle/>
          <a:p>
            <a:pPr algn="r" defTabSz="821531">
              <a:spcBef>
                <a:spcPts val="100"/>
              </a:spcBef>
              <a:defRPr sz="1600" b="1" u="sng">
                <a:solidFill>
                  <a:srgbClr val="424242"/>
                </a:solidFill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rPr sz="2400"/>
              <a:t>M1</a:t>
            </a:r>
            <a:r>
              <a:t>QuantumLab</a:t>
            </a:r>
          </a:p>
        </p:txBody>
      </p:sp>
    </p:spTree>
  </p:cSld>
  <p:clrMapOvr>
    <a:masterClrMapping/>
  </p:clrMapOvr>
  <p:transition spd="med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Author and Dat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3600" b="1"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r>
              <a:t>Author and Date</a:t>
            </a:r>
          </a:p>
        </p:txBody>
      </p:sp>
      <p:sp>
        <p:nvSpPr>
          <p:cNvPr id="308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lIns="50800" tIns="50800" rIns="50800" bIns="50800" anchor="b"/>
          <a:lstStyle>
            <a:lvl1pPr defTabSz="2438338">
              <a:lnSpc>
                <a:spcPct val="80000"/>
              </a:lnSpc>
              <a:defRPr sz="11600" b="1" spc="-232"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r>
              <a:t>Presentation Title</a:t>
            </a:r>
          </a:p>
        </p:txBody>
      </p:sp>
      <p:sp>
        <p:nvSpPr>
          <p:cNvPr id="309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 lIns="50800" tIns="50800" rIns="50800" bIns="508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5500" b="1">
                <a:latin typeface="+mj-lt"/>
                <a:ea typeface="+mj-ea"/>
                <a:cs typeface="+mj-cs"/>
                <a:sym typeface="Helvetica Neue"/>
              </a:defRPr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5500" b="1">
                <a:latin typeface="+mj-lt"/>
                <a:ea typeface="+mj-ea"/>
                <a:cs typeface="+mj-cs"/>
                <a:sym typeface="Helvetica Neue"/>
              </a:defRPr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5500" b="1">
                <a:latin typeface="+mj-lt"/>
                <a:ea typeface="+mj-ea"/>
                <a:cs typeface="+mj-cs"/>
                <a:sym typeface="Helvetica Neue"/>
              </a:defRPr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5500" b="1">
                <a:latin typeface="+mj-lt"/>
                <a:ea typeface="+mj-ea"/>
                <a:cs typeface="+mj-cs"/>
                <a:sym typeface="Helvetica Neue"/>
              </a:defRPr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5500" b="1">
                <a:latin typeface="+mj-lt"/>
                <a:ea typeface="+mj-ea"/>
                <a:cs typeface="+mj-cs"/>
                <a:sym typeface="Helvetica Neue"/>
              </a:defRPr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1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</p:spPr>
        <p:txBody>
          <a:bodyPr lIns="50800" tIns="50800" rIns="50800" bIns="50800" anchor="b"/>
          <a:lstStyle>
            <a:lvl1pPr algn="ctr" defTabSz="584200">
              <a:defRPr sz="1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Title Text"/>
          <p:cNvSpPr txBox="1">
            <a:spLocks noGrp="1"/>
          </p:cNvSpPr>
          <p:nvPr>
            <p:ph type="title"/>
          </p:nvPr>
        </p:nvSpPr>
        <p:spPr>
          <a:xfrm>
            <a:off x="4305300" y="730251"/>
            <a:ext cx="15773400" cy="2651127"/>
          </a:xfrm>
          <a:prstGeom prst="rect">
            <a:avLst/>
          </a:prstGeom>
        </p:spPr>
        <p:txBody>
          <a:bodyPr lIns="91439" tIns="91439" rIns="91439" bIns="91439"/>
          <a:lstStyle>
            <a:lvl1pPr>
              <a:defRPr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318" name="Body Level One…"/>
          <p:cNvSpPr txBox="1">
            <a:spLocks noGrp="1"/>
          </p:cNvSpPr>
          <p:nvPr>
            <p:ph type="body" idx="1"/>
          </p:nvPr>
        </p:nvSpPr>
        <p:spPr>
          <a:xfrm>
            <a:off x="4305300" y="3651250"/>
            <a:ext cx="15773400" cy="8702676"/>
          </a:xfrm>
          <a:prstGeom prst="rect">
            <a:avLst/>
          </a:prstGeom>
        </p:spPr>
        <p:txBody>
          <a:bodyPr lIns="91439" tIns="91439" rIns="91439" bIns="91439"/>
          <a:lstStyle>
            <a:lvl3pPr marL="1554479" indent="-640079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9574152" y="12835873"/>
            <a:ext cx="504548" cy="483910"/>
          </a:xfrm>
          <a:prstGeom prst="rect">
            <a:avLst/>
          </a:prstGeom>
        </p:spPr>
        <p:txBody>
          <a:bodyPr lIns="91439" tIns="91439" rIns="91439" bIns="91439"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Title Text"/>
          <p:cNvSpPr txBox="1">
            <a:spLocks noGrp="1"/>
          </p:cNvSpPr>
          <p:nvPr>
            <p:ph type="title"/>
          </p:nvPr>
        </p:nvSpPr>
        <p:spPr>
          <a:xfrm>
            <a:off x="4305300" y="730250"/>
            <a:ext cx="15773400" cy="2651128"/>
          </a:xfrm>
          <a:prstGeom prst="rect">
            <a:avLst/>
          </a:prstGeom>
        </p:spPr>
        <p:txBody>
          <a:bodyPr lIns="91437" tIns="91437" rIns="91437" bIns="91437"/>
          <a:lstStyle>
            <a:lvl1pPr>
              <a:defRPr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327" name="Body Level One…"/>
          <p:cNvSpPr txBox="1">
            <a:spLocks noGrp="1"/>
          </p:cNvSpPr>
          <p:nvPr>
            <p:ph type="body" idx="1"/>
          </p:nvPr>
        </p:nvSpPr>
        <p:spPr>
          <a:xfrm>
            <a:off x="4305300" y="3651250"/>
            <a:ext cx="15773400" cy="8702676"/>
          </a:xfrm>
          <a:prstGeom prst="rect">
            <a:avLst/>
          </a:prstGeom>
        </p:spPr>
        <p:txBody>
          <a:bodyPr lIns="91437" tIns="91437" rIns="91437" bIns="91437"/>
          <a:lstStyle>
            <a:lvl3pPr marL="1554477" indent="-640077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2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9574156" y="12835875"/>
            <a:ext cx="504544" cy="483906"/>
          </a:xfrm>
          <a:prstGeom prst="rect">
            <a:avLst/>
          </a:prstGeom>
        </p:spPr>
        <p:txBody>
          <a:bodyPr lIns="91437" tIns="91437" rIns="91437" bIns="91437"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age 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5" name="image13.jpeg" descr="image13.jpe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-22018" y="0"/>
            <a:ext cx="24428036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33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3429000" y="2535833"/>
            <a:ext cx="7615625" cy="2181881"/>
          </a:xfrm>
          <a:prstGeom prst="rect">
            <a:avLst/>
          </a:prstGeom>
        </p:spPr>
        <p:txBody>
          <a:bodyPr lIns="91437" tIns="91437" rIns="91437" bIns="91437"/>
          <a:lstStyle>
            <a:lvl1pPr marL="0" indent="0" defTabSz="400050">
              <a:spcBef>
                <a:spcPts val="0"/>
              </a:spcBef>
              <a:buSzTx/>
              <a:buFontTx/>
              <a:buNone/>
              <a:defRPr sz="3600">
                <a:solidFill>
                  <a:srgbClr val="656667"/>
                </a:solidFill>
                <a:latin typeface="+mn-lt"/>
                <a:ea typeface="+mn-ea"/>
                <a:cs typeface="+mn-cs"/>
                <a:sym typeface="Helvetica"/>
              </a:defRPr>
            </a:lvl1pPr>
            <a:lvl2pPr marL="800100" indent="-342900" defTabSz="400050">
              <a:spcBef>
                <a:spcPts val="0"/>
              </a:spcBef>
              <a:buFontTx/>
              <a:defRPr sz="3600">
                <a:solidFill>
                  <a:srgbClr val="656667"/>
                </a:solidFill>
                <a:latin typeface="+mn-lt"/>
                <a:ea typeface="+mn-ea"/>
                <a:cs typeface="+mn-cs"/>
                <a:sym typeface="Helvetica"/>
              </a:defRPr>
            </a:lvl2pPr>
            <a:lvl3pPr marL="1325878" indent="-411478" defTabSz="400050">
              <a:spcBef>
                <a:spcPts val="0"/>
              </a:spcBef>
              <a:buFontTx/>
              <a:defRPr sz="3600">
                <a:solidFill>
                  <a:srgbClr val="656667"/>
                </a:solidFill>
                <a:latin typeface="+mn-lt"/>
                <a:ea typeface="+mn-ea"/>
                <a:cs typeface="+mn-cs"/>
                <a:sym typeface="Helvetica"/>
              </a:defRPr>
            </a:lvl3pPr>
            <a:lvl4pPr marL="1828800" indent="-457200" defTabSz="400050">
              <a:spcBef>
                <a:spcPts val="0"/>
              </a:spcBef>
              <a:buFontTx/>
              <a:defRPr sz="3600">
                <a:solidFill>
                  <a:srgbClr val="656667"/>
                </a:solidFill>
                <a:latin typeface="+mn-lt"/>
                <a:ea typeface="+mn-ea"/>
                <a:cs typeface="+mn-cs"/>
                <a:sym typeface="Helvetica"/>
              </a:defRPr>
            </a:lvl4pPr>
            <a:lvl5pPr marL="2286000" indent="-457200" defTabSz="400050">
              <a:spcBef>
                <a:spcPts val="0"/>
              </a:spcBef>
              <a:buFontTx/>
              <a:defRPr sz="3600">
                <a:solidFill>
                  <a:srgbClr val="656667"/>
                </a:solidFill>
                <a:latin typeface="+mn-lt"/>
                <a:ea typeface="+mn-ea"/>
                <a:cs typeface="+mn-cs"/>
                <a:sym typeface="Helvetic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337" name="image5.png" descr="image5.png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8292582" y="12748912"/>
            <a:ext cx="4489892" cy="599329"/>
          </a:xfrm>
          <a:prstGeom prst="rect">
            <a:avLst/>
          </a:prstGeom>
          <a:ln w="12700">
            <a:miter lim="400000"/>
          </a:ln>
        </p:spPr>
      </p:pic>
      <p:pic>
        <p:nvPicPr>
          <p:cNvPr id="338" name="UdeS_logo_cmyk.pdf" descr="UdeS_logo_cmyk.pdf"/>
          <p:cNvPicPr>
            <a:picLocks noChangeAspect="1"/>
          </p:cNvPicPr>
          <p:nvPr/>
        </p:nvPicPr>
        <p:blipFill>
          <a:blip r:embed="rId4"/>
          <a:srcRect l="7494" t="21844" r="7494" b="21844"/>
          <a:stretch>
            <a:fillRect/>
          </a:stretch>
        </p:blipFill>
        <p:spPr>
          <a:xfrm>
            <a:off x="184023" y="12684614"/>
            <a:ext cx="3817964" cy="884300"/>
          </a:xfrm>
          <a:prstGeom prst="rect">
            <a:avLst/>
          </a:prstGeom>
          <a:ln w="12700">
            <a:miter lim="400000"/>
          </a:ln>
        </p:spPr>
      </p:pic>
      <p:sp>
        <p:nvSpPr>
          <p:cNvPr id="33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852659" y="13073997"/>
            <a:ext cx="504544" cy="483906"/>
          </a:xfrm>
          <a:prstGeom prst="rect">
            <a:avLst/>
          </a:prstGeom>
        </p:spPr>
        <p:txBody>
          <a:bodyPr lIns="91437" tIns="91437" rIns="91437" bIns="91437"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et puces B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6" name="16674_PPT_IQ_MasterA_16_9.jpg" descr="16674_PPT_IQ_MasterA_16_9.jpg"/>
          <p:cNvPicPr>
            <a:picLocks noChangeAspect="1"/>
          </p:cNvPicPr>
          <p:nvPr/>
        </p:nvPicPr>
        <p:blipFill>
          <a:blip r:embed="rId2"/>
          <a:srcRect b="83387"/>
          <a:stretch>
            <a:fillRect/>
          </a:stretch>
        </p:blipFill>
        <p:spPr>
          <a:xfrm>
            <a:off x="0" y="0"/>
            <a:ext cx="24384000" cy="2278609"/>
          </a:xfrm>
          <a:prstGeom prst="rect">
            <a:avLst/>
          </a:prstGeom>
          <a:ln w="12700">
            <a:miter lim="400000"/>
          </a:ln>
        </p:spPr>
      </p:pic>
      <p:sp>
        <p:nvSpPr>
          <p:cNvPr id="347" name="Titre de diapositiv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</p:spPr>
        <p:txBody>
          <a:bodyPr lIns="50800" tIns="50800" rIns="50800" bIns="50800" anchor="t"/>
          <a:lstStyle>
            <a:lvl1pPr defTabSz="2438338">
              <a:lnSpc>
                <a:spcPct val="80000"/>
              </a:lnSpc>
              <a:defRPr sz="8500" b="1" spc="-170"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r>
              <a:t>Titre de diapositive</a:t>
            </a:r>
          </a:p>
        </p:txBody>
      </p:sp>
      <p:sp>
        <p:nvSpPr>
          <p:cNvPr id="348" name="Sous-titre de la diapositiv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5500" b="1"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r>
              <a:t>Sous-titre de la diapositive</a:t>
            </a:r>
          </a:p>
        </p:txBody>
      </p:sp>
      <p:sp>
        <p:nvSpPr>
          <p:cNvPr id="349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</p:spPr>
        <p:txBody>
          <a:bodyPr lIns="50800" tIns="50800" rIns="50800" bIns="50800"/>
          <a:lstStyle>
            <a:lvl1pPr marL="609600" indent="-609600" defTabSz="2438338">
              <a:spcBef>
                <a:spcPts val="4500"/>
              </a:spcBef>
              <a:buSzPct val="123000"/>
              <a:buFontTx/>
              <a:defRPr sz="4800">
                <a:latin typeface="+mj-lt"/>
                <a:ea typeface="+mj-ea"/>
                <a:cs typeface="+mj-cs"/>
                <a:sym typeface="Helvetica Neue"/>
              </a:defRPr>
            </a:lvl1pPr>
            <a:lvl2pPr marL="1219200" indent="-609600" defTabSz="2438338">
              <a:spcBef>
                <a:spcPts val="4500"/>
              </a:spcBef>
              <a:buSzPct val="123000"/>
              <a:buFontTx/>
              <a:defRPr sz="4800">
                <a:latin typeface="+mj-lt"/>
                <a:ea typeface="+mj-ea"/>
                <a:cs typeface="+mj-cs"/>
                <a:sym typeface="Helvetica Neue"/>
              </a:defRPr>
            </a:lvl2pPr>
            <a:lvl3pPr marL="1828800" indent="-609600" defTabSz="2438338">
              <a:spcBef>
                <a:spcPts val="4500"/>
              </a:spcBef>
              <a:buSzPct val="123000"/>
              <a:buFontTx/>
              <a:defRPr sz="4800">
                <a:latin typeface="+mj-lt"/>
                <a:ea typeface="+mj-ea"/>
                <a:cs typeface="+mj-cs"/>
                <a:sym typeface="Helvetica Neue"/>
              </a:defRPr>
            </a:lvl3pPr>
            <a:lvl4pPr marL="2438400" indent="-609600" defTabSz="2438338">
              <a:spcBef>
                <a:spcPts val="4500"/>
              </a:spcBef>
              <a:buSzPct val="123000"/>
              <a:buFontTx/>
              <a:defRPr sz="4800">
                <a:latin typeface="+mj-lt"/>
                <a:ea typeface="+mj-ea"/>
                <a:cs typeface="+mj-cs"/>
                <a:sym typeface="Helvetica Neue"/>
              </a:defRPr>
            </a:lvl4pPr>
            <a:lvl5pPr marL="3048000" indent="-609600" defTabSz="2438338">
              <a:spcBef>
                <a:spcPts val="4500"/>
              </a:spcBef>
              <a:buSzPct val="123000"/>
              <a:buFontTx/>
              <a:defRPr sz="4800">
                <a:latin typeface="+mj-lt"/>
                <a:ea typeface="+mj-ea"/>
                <a:cs typeface="+mj-cs"/>
                <a:sym typeface="Helvetica Neue"/>
              </a:defRPr>
            </a:lvl5pPr>
          </a:lstStyle>
          <a:p>
            <a:r>
              <a:t>Texte de puce de diapositive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</p:spPr>
        <p:txBody>
          <a:bodyPr lIns="50800" tIns="50800" rIns="50800" bIns="50800" anchor="b"/>
          <a:lstStyle>
            <a:lvl1pPr algn="ctr" defTabSz="584200">
              <a:defRPr sz="1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Texte"/>
          <p:cNvSpPr txBox="1">
            <a:spLocks noGrp="1"/>
          </p:cNvSpPr>
          <p:nvPr>
            <p:ph type="body" sz="quarter" idx="21"/>
          </p:nvPr>
        </p:nvSpPr>
        <p:spPr>
          <a:xfrm>
            <a:off x="3250244" y="23812"/>
            <a:ext cx="17883512" cy="1190579"/>
          </a:xfrm>
          <a:prstGeom prst="rect">
            <a:avLst/>
          </a:prstGeom>
        </p:spPr>
        <p:txBody>
          <a:bodyPr lIns="71437" tIns="71437" rIns="71437" bIns="71437" anchor="b">
            <a:noAutofit/>
          </a:bodyPr>
          <a:lstStyle>
            <a:lvl1pPr marL="0" indent="0" algn="ctr" defTabSz="821531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5800" b="1">
                <a:solidFill>
                  <a:srgbClr val="404294"/>
                </a:solidFill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r>
              <a:t>Texte</a:t>
            </a:r>
          </a:p>
        </p:txBody>
      </p:sp>
      <p:sp>
        <p:nvSpPr>
          <p:cNvPr id="35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35814" y="13010554"/>
            <a:ext cx="494513" cy="511176"/>
          </a:xfrm>
          <a:prstGeom prst="rect">
            <a:avLst/>
          </a:prstGeom>
        </p:spPr>
        <p:txBody>
          <a:bodyPr lIns="71437" tIns="71437" rIns="71437" bIns="71437" anchor="t"/>
          <a:lstStyle>
            <a:lvl1pPr algn="ctr" defTabSz="821531">
              <a:defRPr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penning copy 18">
    <p:bg>
      <p:bgPr>
        <a:solidFill>
          <a:srgbClr val="192B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5" name="Image" descr="Image"/>
          <p:cNvPicPr>
            <a:picLocks noChangeAspect="1"/>
          </p:cNvPicPr>
          <p:nvPr/>
        </p:nvPicPr>
        <p:blipFill>
          <a:blip r:embed="rId2">
            <a:alphaModFix amt="10000"/>
          </a:blip>
          <a:stretch>
            <a:fillRect/>
          </a:stretch>
        </p:blipFill>
        <p:spPr>
          <a:xfrm>
            <a:off x="-156083" y="-93509"/>
            <a:ext cx="24696166" cy="13903018"/>
          </a:xfrm>
          <a:prstGeom prst="rect">
            <a:avLst/>
          </a:prstGeom>
          <a:ln w="12700">
            <a:miter lim="400000"/>
          </a:ln>
        </p:spPr>
      </p:pic>
      <p:sp>
        <p:nvSpPr>
          <p:cNvPr id="366" name="Rectangle"/>
          <p:cNvSpPr/>
          <p:nvPr/>
        </p:nvSpPr>
        <p:spPr>
          <a:xfrm>
            <a:off x="0" y="-36828"/>
            <a:ext cx="24384001" cy="13789656"/>
          </a:xfrm>
          <a:prstGeom prst="rect">
            <a:avLst/>
          </a:prstGeom>
          <a:gradFill>
            <a:gsLst>
              <a:gs pos="716">
                <a:srgbClr val="192B3D">
                  <a:alpha val="82807"/>
                </a:srgbClr>
              </a:gs>
              <a:gs pos="100000">
                <a:srgbClr val="192B3D"/>
              </a:gs>
            </a:gsLst>
            <a:path>
              <a:fillToRect l="50000" t="50000" r="50000" b="50000"/>
            </a:path>
          </a:gra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282E37"/>
                </a:solidFill>
                <a:latin typeface="Graphik-Light"/>
                <a:ea typeface="Graphik-Light"/>
                <a:cs typeface="Graphik-Light"/>
                <a:sym typeface="Graphik Light"/>
              </a:defRPr>
            </a:pPr>
            <a:endParaRPr/>
          </a:p>
        </p:txBody>
      </p:sp>
      <p:pic>
        <p:nvPicPr>
          <p:cNvPr id="367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2" y="12588681"/>
            <a:ext cx="2074527" cy="860029"/>
          </a:xfrm>
          <a:prstGeom prst="rect">
            <a:avLst/>
          </a:prstGeom>
          <a:ln w="12700">
            <a:miter lim="400000"/>
          </a:ln>
        </p:spPr>
      </p:pic>
      <p:sp>
        <p:nvSpPr>
          <p:cNvPr id="36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396827" y="12369280"/>
            <a:ext cx="550293" cy="520701"/>
          </a:xfrm>
          <a:prstGeom prst="rect">
            <a:avLst/>
          </a:prstGeom>
        </p:spPr>
        <p:txBody>
          <a:bodyPr lIns="50800" tIns="50800" rIns="50800" bIns="50800" anchor="b"/>
          <a:lstStyle>
            <a:lvl1pPr defTabSz="584200">
              <a:defRPr sz="2700">
                <a:solidFill>
                  <a:srgbClr val="53585F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">
    <p:bg>
      <p:bgPr>
        <a:solidFill>
          <a:srgbClr val="1617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5" name="Google Shape;8;p20" descr="Google Shape;8;p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72034" y="12497323"/>
            <a:ext cx="3254401" cy="950401"/>
          </a:xfrm>
          <a:prstGeom prst="rect">
            <a:avLst/>
          </a:prstGeom>
          <a:ln w="12700">
            <a:miter lim="400000"/>
          </a:ln>
        </p:spPr>
      </p:pic>
      <p:sp>
        <p:nvSpPr>
          <p:cNvPr id="376" name="Google Shape;10;p21"/>
          <p:cNvSpPr/>
          <p:nvPr/>
        </p:nvSpPr>
        <p:spPr>
          <a:xfrm>
            <a:off x="18279893" y="11241104"/>
            <a:ext cx="5769601" cy="2188201"/>
          </a:xfrm>
          <a:prstGeom prst="rect">
            <a:avLst/>
          </a:prstGeom>
          <a:solidFill>
            <a:srgbClr val="161735"/>
          </a:solidFill>
          <a:ln w="25400">
            <a:solidFill>
              <a:srgbClr val="161735"/>
            </a:solidFill>
            <a:miter/>
          </a:ln>
        </p:spPr>
        <p:txBody>
          <a:bodyPr lIns="0" tIns="0" rIns="0" bIns="0" anchor="ctr"/>
          <a:lstStyle/>
          <a:p>
            <a:pPr defTabSz="2438400">
              <a:def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377" name="Title Text"/>
          <p:cNvSpPr txBox="1">
            <a:spLocks noGrp="1"/>
          </p:cNvSpPr>
          <p:nvPr>
            <p:ph type="title"/>
          </p:nvPr>
        </p:nvSpPr>
        <p:spPr>
          <a:xfrm>
            <a:off x="1054101" y="4064021"/>
            <a:ext cx="14064601" cy="3628801"/>
          </a:xfrm>
          <a:prstGeom prst="rect">
            <a:avLst/>
          </a:prstGeom>
        </p:spPr>
        <p:txBody>
          <a:bodyPr lIns="0" tIns="0" rIns="0" bIns="0" anchor="t"/>
          <a:lstStyle>
            <a:lvl1pPr defTabSz="2438400">
              <a:defRPr sz="12000" b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r>
              <a:t>Title Text</a:t>
            </a:r>
          </a:p>
        </p:txBody>
      </p:sp>
      <p:sp>
        <p:nvSpPr>
          <p:cNvPr id="37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18133" y="11817132"/>
            <a:ext cx="11778601" cy="1412401"/>
          </a:xfrm>
          <a:prstGeom prst="rect">
            <a:avLst/>
          </a:prstGeom>
        </p:spPr>
        <p:txBody>
          <a:bodyPr lIns="0" tIns="0" rIns="0" bIns="0"/>
          <a:lstStyle>
            <a:lvl1pPr marL="965200" indent="-869950" defTabSz="2438400">
              <a:spcBef>
                <a:spcPts val="2100"/>
              </a:spcBef>
              <a:buSzTx/>
              <a:buFontTx/>
              <a:buNone/>
              <a:defRPr sz="4800" b="1">
                <a:solidFill>
                  <a:srgbClr val="00FDC8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65200" indent="-393700" defTabSz="2438400">
              <a:spcBef>
                <a:spcPts val="2100"/>
              </a:spcBef>
              <a:buSzTx/>
              <a:buFontTx/>
              <a:buNone/>
              <a:defRPr sz="4800" b="1">
                <a:solidFill>
                  <a:srgbClr val="00FDC8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965200" indent="82550" defTabSz="2438400">
              <a:spcBef>
                <a:spcPts val="2100"/>
              </a:spcBef>
              <a:buSzTx/>
              <a:buFontTx/>
              <a:buNone/>
              <a:defRPr sz="4800" b="1">
                <a:solidFill>
                  <a:srgbClr val="00FDC8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965200" indent="546100" defTabSz="2438400">
              <a:spcBef>
                <a:spcPts val="2100"/>
              </a:spcBef>
              <a:buSzTx/>
              <a:buFontTx/>
              <a:buNone/>
              <a:defRPr sz="4800" b="1">
                <a:solidFill>
                  <a:srgbClr val="00FDC8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965200" indent="1003300" defTabSz="2438400">
              <a:spcBef>
                <a:spcPts val="2100"/>
              </a:spcBef>
              <a:buSzTx/>
              <a:buFontTx/>
              <a:buNone/>
              <a:defRPr sz="4800" b="1">
                <a:solidFill>
                  <a:srgbClr val="00FDC8"/>
                </a:solidFill>
                <a:latin typeface="Poppins"/>
                <a:ea typeface="Poppins"/>
                <a:cs typeface="Poppins"/>
                <a:sym typeface="Poppins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379" name="Google Shape;13;p21" descr="Google Shape;13;p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76741" y="1349034"/>
            <a:ext cx="12307260" cy="12366966"/>
          </a:xfrm>
          <a:prstGeom prst="rect">
            <a:avLst/>
          </a:prstGeom>
          <a:ln w="12700">
            <a:miter lim="400000"/>
          </a:ln>
        </p:spPr>
      </p:pic>
      <p:pic>
        <p:nvPicPr>
          <p:cNvPr id="380" name="Google Shape;15;p21" descr="Google Shape;15;p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4101" y="675125"/>
            <a:ext cx="4593769" cy="1347827"/>
          </a:xfrm>
          <a:prstGeom prst="rect">
            <a:avLst/>
          </a:prstGeom>
          <a:ln w="12700">
            <a:miter lim="400000"/>
          </a:ln>
        </p:spPr>
      </p:pic>
      <p:sp>
        <p:nvSpPr>
          <p:cNvPr id="38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785599" y="12344399"/>
            <a:ext cx="5689601" cy="736601"/>
          </a:xfrm>
          <a:prstGeom prst="rect">
            <a:avLst/>
          </a:prstGeom>
        </p:spPr>
        <p:txBody>
          <a:bodyPr lIns="121919" tIns="121919" rIns="121919" bIns="121919"/>
          <a:lstStyle>
            <a:lvl1pPr defTabSz="2438400">
              <a:defRPr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8" name="Google Shape;8;p20" descr="Google Shape;8;p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72034" y="12497323"/>
            <a:ext cx="3254401" cy="950401"/>
          </a:xfrm>
          <a:prstGeom prst="rect">
            <a:avLst/>
          </a:prstGeom>
          <a:ln w="12700">
            <a:miter lim="400000"/>
          </a:ln>
        </p:spPr>
      </p:pic>
      <p:sp>
        <p:nvSpPr>
          <p:cNvPr id="389" name="Google Shape;17;p22"/>
          <p:cNvSpPr>
            <a:spLocks noGrp="1"/>
          </p:cNvSpPr>
          <p:nvPr>
            <p:ph type="pic" idx="21"/>
          </p:nvPr>
        </p:nvSpPr>
        <p:spPr>
          <a:xfrm>
            <a:off x="-3872753" y="-1"/>
            <a:ext cx="25459766" cy="137160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90" name="Title Text"/>
          <p:cNvSpPr txBox="1">
            <a:spLocks noGrp="1"/>
          </p:cNvSpPr>
          <p:nvPr>
            <p:ph type="title"/>
          </p:nvPr>
        </p:nvSpPr>
        <p:spPr>
          <a:xfrm>
            <a:off x="1054103" y="5484906"/>
            <a:ext cx="19074651" cy="2746191"/>
          </a:xfrm>
          <a:prstGeom prst="rect">
            <a:avLst/>
          </a:prstGeom>
        </p:spPr>
        <p:txBody>
          <a:bodyPr lIns="0" tIns="0" rIns="0" bIns="0"/>
          <a:lstStyle>
            <a:lvl1pPr algn="ctr" defTabSz="2438400">
              <a:defRPr sz="11600" b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defRPr>
            </a:lvl1pPr>
          </a:lstStyle>
          <a:p>
            <a:r>
              <a:t>Title Text</a:t>
            </a:r>
          </a:p>
        </p:txBody>
      </p:sp>
      <p:sp>
        <p:nvSpPr>
          <p:cNvPr id="39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785599" y="12344399"/>
            <a:ext cx="5689601" cy="736601"/>
          </a:xfrm>
          <a:prstGeom prst="rect">
            <a:avLst/>
          </a:prstGeom>
        </p:spPr>
        <p:txBody>
          <a:bodyPr lIns="121919" tIns="121919" rIns="121919" bIns="121919"/>
          <a:lstStyle>
            <a:lvl1pPr defTabSz="2438400">
              <a:defRPr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nfo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8" name="Picture 1" descr="Picture 1"/>
          <p:cNvPicPr>
            <a:picLocks noChangeAspect="1"/>
          </p:cNvPicPr>
          <p:nvPr/>
        </p:nvPicPr>
        <p:blipFill>
          <a:blip r:embed="rId2"/>
          <a:srcRect t="22739" b="57079"/>
          <a:stretch>
            <a:fillRect/>
          </a:stretch>
        </p:blipFill>
        <p:spPr>
          <a:xfrm>
            <a:off x="-65" y="0"/>
            <a:ext cx="24384001" cy="2768099"/>
          </a:xfrm>
          <a:prstGeom prst="rect">
            <a:avLst/>
          </a:prstGeom>
          <a:ln w="12700">
            <a:miter lim="400000"/>
          </a:ln>
        </p:spPr>
      </p:pic>
      <p:sp>
        <p:nvSpPr>
          <p:cNvPr id="399" name="Title Text"/>
          <p:cNvSpPr txBox="1">
            <a:spLocks noGrp="1"/>
          </p:cNvSpPr>
          <p:nvPr>
            <p:ph type="title"/>
          </p:nvPr>
        </p:nvSpPr>
        <p:spPr>
          <a:xfrm>
            <a:off x="63" y="626799"/>
            <a:ext cx="24384001" cy="1527201"/>
          </a:xfrm>
          <a:prstGeom prst="rect">
            <a:avLst/>
          </a:prstGeom>
        </p:spPr>
        <p:txBody>
          <a:bodyPr lIns="243799" tIns="243799" rIns="243799" bIns="243799"/>
          <a:lstStyle>
            <a:lvl1pPr algn="ctr" defTabSz="2438400">
              <a:lnSpc>
                <a:spcPct val="100000"/>
              </a:lnSpc>
              <a:defRPr sz="56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400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604434" y="3365501"/>
            <a:ext cx="12653094" cy="7806268"/>
          </a:xfrm>
          <a:prstGeom prst="rect">
            <a:avLst/>
          </a:prstGeom>
        </p:spPr>
        <p:txBody>
          <a:bodyPr lIns="243799" tIns="243799" rIns="243799" bIns="243799"/>
          <a:lstStyle>
            <a:lvl1pPr marL="1028700" indent="-914400" defTabSz="2438400">
              <a:lnSpc>
                <a:spcPct val="115000"/>
              </a:lnSpc>
              <a:spcBef>
                <a:spcPts val="0"/>
              </a:spcBef>
              <a:buClr>
                <a:srgbClr val="CE0E2D"/>
              </a:buClr>
              <a:buSzPts val="4800"/>
              <a:buChar char="●"/>
              <a:defRPr sz="48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685471" indent="-1088571" defTabSz="2438400">
              <a:lnSpc>
                <a:spcPct val="115000"/>
              </a:lnSpc>
              <a:spcBef>
                <a:spcPts val="0"/>
              </a:spcBef>
              <a:buClr>
                <a:srgbClr val="CE0E2D"/>
              </a:buClr>
              <a:buSzPts val="4800"/>
              <a:buChar char="○"/>
              <a:defRPr sz="48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142671" indent="-1088571" defTabSz="2438400">
              <a:lnSpc>
                <a:spcPct val="115000"/>
              </a:lnSpc>
              <a:spcBef>
                <a:spcPts val="0"/>
              </a:spcBef>
              <a:buClr>
                <a:srgbClr val="CE0E2D"/>
              </a:buClr>
              <a:buSzPts val="4800"/>
              <a:buChar char="■"/>
              <a:defRPr sz="48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599871" indent="-1088571" defTabSz="2438400">
              <a:lnSpc>
                <a:spcPct val="115000"/>
              </a:lnSpc>
              <a:spcBef>
                <a:spcPts val="0"/>
              </a:spcBef>
              <a:buClr>
                <a:srgbClr val="CE0E2D"/>
              </a:buClr>
              <a:buSzPts val="4800"/>
              <a:buChar char="●"/>
              <a:defRPr sz="48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057071" indent="-1088571" defTabSz="2438400">
              <a:lnSpc>
                <a:spcPct val="115000"/>
              </a:lnSpc>
              <a:spcBef>
                <a:spcPts val="0"/>
              </a:spcBef>
              <a:buClr>
                <a:srgbClr val="CE0E2D"/>
              </a:buClr>
              <a:buSzPts val="4800"/>
              <a:buChar char="○"/>
              <a:defRPr sz="48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1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14652449" y="3365501"/>
            <a:ext cx="8127114" cy="780626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402" name="Straight Connector 13"/>
          <p:cNvSpPr/>
          <p:nvPr/>
        </p:nvSpPr>
        <p:spPr>
          <a:xfrm>
            <a:off x="-1" y="11769171"/>
            <a:ext cx="24384002" cy="1"/>
          </a:xfrm>
          <a:prstGeom prst="line">
            <a:avLst/>
          </a:prstGeom>
          <a:ln w="25400">
            <a:solidFill>
              <a:srgbClr val="808080"/>
            </a:solidFill>
          </a:ln>
        </p:spPr>
        <p:txBody>
          <a:bodyPr lIns="121919" tIns="121919" rIns="121919" bIns="121919"/>
          <a:lstStyle/>
          <a:p>
            <a:pPr algn="l" defTabSz="2438400">
              <a:defRPr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pic>
        <p:nvPicPr>
          <p:cNvPr id="403" name="Graphic 4" descr="Graphic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76374" y="11795511"/>
            <a:ext cx="2310863" cy="1904903"/>
          </a:xfrm>
          <a:prstGeom prst="rect">
            <a:avLst/>
          </a:prstGeom>
          <a:ln w="12700">
            <a:miter lim="400000"/>
          </a:ln>
        </p:spPr>
      </p:pic>
      <p:pic>
        <p:nvPicPr>
          <p:cNvPr id="404" name="Graphic 5" descr="Graphic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842" y="12168392"/>
            <a:ext cx="6854652" cy="1184753"/>
          </a:xfrm>
          <a:prstGeom prst="rect">
            <a:avLst/>
          </a:prstGeom>
          <a:ln w="12700">
            <a:miter lim="400000"/>
          </a:ln>
        </p:spPr>
      </p:pic>
      <p:sp>
        <p:nvSpPr>
          <p:cNvPr id="40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800584" y="12361895"/>
            <a:ext cx="782827" cy="771392"/>
          </a:xfrm>
          <a:prstGeom prst="rect">
            <a:avLst/>
          </a:prstGeom>
        </p:spPr>
        <p:txBody>
          <a:bodyPr lIns="243799" tIns="243799" rIns="243799" bIns="243799">
            <a:normAutofit/>
          </a:bodyPr>
          <a:lstStyle>
            <a:lvl1pPr algn="ctr" defTabSz="2438400">
              <a:defRPr sz="2000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2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295"/>
            <a:ext cx="24384001" cy="13715707"/>
          </a:xfrm>
          <a:prstGeom prst="rect">
            <a:avLst/>
          </a:prstGeom>
          <a:ln w="12700">
            <a:miter lim="400000"/>
          </a:ln>
        </p:spPr>
      </p:pic>
      <p:pic>
        <p:nvPicPr>
          <p:cNvPr id="413" name="Graphic 3" descr="Graphic 3"/>
          <p:cNvPicPr>
            <a:picLocks noChangeAspect="1"/>
          </p:cNvPicPr>
          <p:nvPr/>
        </p:nvPicPr>
        <p:blipFill>
          <a:blip r:embed="rId3"/>
          <a:srcRect l="3434" t="15930" r="3753" b="39819"/>
          <a:stretch>
            <a:fillRect/>
          </a:stretch>
        </p:blipFill>
        <p:spPr>
          <a:xfrm>
            <a:off x="799042" y="12419163"/>
            <a:ext cx="6336000" cy="683737"/>
          </a:xfrm>
          <a:prstGeom prst="rect">
            <a:avLst/>
          </a:prstGeom>
          <a:ln w="12700">
            <a:miter lim="400000"/>
          </a:ln>
        </p:spPr>
      </p:pic>
      <p:pic>
        <p:nvPicPr>
          <p:cNvPr id="414" name="Graphic 5" descr="Graphic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76370" y="11795511"/>
            <a:ext cx="2310862" cy="1904900"/>
          </a:xfrm>
          <a:prstGeom prst="rect">
            <a:avLst/>
          </a:prstGeom>
          <a:ln w="12700">
            <a:miter lim="400000"/>
          </a:ln>
        </p:spPr>
      </p:pic>
      <p:sp>
        <p:nvSpPr>
          <p:cNvPr id="415" name="Title Text"/>
          <p:cNvSpPr txBox="1">
            <a:spLocks noGrp="1"/>
          </p:cNvSpPr>
          <p:nvPr>
            <p:ph type="title"/>
          </p:nvPr>
        </p:nvSpPr>
        <p:spPr>
          <a:xfrm>
            <a:off x="3773717" y="1982343"/>
            <a:ext cx="16836570" cy="9751313"/>
          </a:xfrm>
          <a:prstGeom prst="rect">
            <a:avLst/>
          </a:prstGeom>
        </p:spPr>
        <p:txBody>
          <a:bodyPr lIns="243799" tIns="243799" rIns="243799" bIns="243799"/>
          <a:lstStyle>
            <a:lvl1pPr algn="ctr" defTabSz="2438400">
              <a:lnSpc>
                <a:spcPct val="100000"/>
              </a:lnSpc>
              <a:defRPr sz="8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41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800584" y="12361895"/>
            <a:ext cx="782827" cy="771392"/>
          </a:xfrm>
          <a:prstGeom prst="rect">
            <a:avLst/>
          </a:prstGeom>
        </p:spPr>
        <p:txBody>
          <a:bodyPr lIns="243799" tIns="243799" rIns="243799" bIns="243799">
            <a:normAutofit/>
          </a:bodyPr>
          <a:lstStyle>
            <a:lvl1pPr algn="ctr" defTabSz="2438400">
              <a:defRPr sz="2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penning copy 37">
    <p:bg>
      <p:bgPr>
        <a:solidFill>
          <a:srgbClr val="192B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3" name="Screenshot 2025-11-22 at 11.06.00 AM.png" descr="Screenshot 2025-11-22 at 11.06.00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6530"/>
            <a:ext cx="24384001" cy="13729060"/>
          </a:xfrm>
          <a:prstGeom prst="rect">
            <a:avLst/>
          </a:prstGeom>
          <a:ln w="12700">
            <a:miter lim="400000"/>
          </a:ln>
        </p:spPr>
      </p:pic>
      <p:pic>
        <p:nvPicPr>
          <p:cNvPr id="424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2" y="12588681"/>
            <a:ext cx="2074527" cy="860029"/>
          </a:xfrm>
          <a:prstGeom prst="rect">
            <a:avLst/>
          </a:prstGeom>
          <a:ln w="12700">
            <a:miter lim="400000"/>
          </a:ln>
        </p:spPr>
      </p:pic>
      <p:sp>
        <p:nvSpPr>
          <p:cNvPr id="425" name="Text"/>
          <p:cNvSpPr txBox="1">
            <a:spLocks noGrp="1"/>
          </p:cNvSpPr>
          <p:nvPr>
            <p:ph type="body" sz="quarter" idx="21"/>
          </p:nvPr>
        </p:nvSpPr>
        <p:spPr>
          <a:xfrm>
            <a:off x="1332567" y="530575"/>
            <a:ext cx="2002994" cy="1511301"/>
          </a:xfrm>
          <a:prstGeom prst="rect">
            <a:avLst/>
          </a:prstGeom>
        </p:spPr>
        <p:txBody>
          <a:bodyPr wrap="none" lIns="50800" tIns="50800" rIns="50800" bIns="50800" anchor="ctr">
            <a:spAutoFit/>
          </a:bodyPr>
          <a:lstStyle/>
          <a:p>
            <a:pPr marL="0" indent="0" defTabSz="2438400">
              <a:spcBef>
                <a:spcPts val="0"/>
              </a:spcBef>
              <a:buSzTx/>
              <a:buFontTx/>
              <a:buNone/>
              <a:defRPr sz="8100" spc="-81">
                <a:solidFill>
                  <a:srgbClr val="F7F9FC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endParaRPr/>
          </a:p>
        </p:txBody>
      </p:sp>
      <p:sp>
        <p:nvSpPr>
          <p:cNvPr id="42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396827" y="12758345"/>
            <a:ext cx="550293" cy="520701"/>
          </a:xfrm>
          <a:prstGeom prst="rect">
            <a:avLst/>
          </a:prstGeom>
        </p:spPr>
        <p:txBody>
          <a:bodyPr lIns="50800" tIns="50800" rIns="50800" bIns="50800" anchor="b"/>
          <a:lstStyle>
            <a:lvl1pPr defTabSz="584200">
              <a:defRPr sz="2700">
                <a:solidFill>
                  <a:srgbClr val="F5F8F9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penning copy 36">
    <p:bg>
      <p:bgPr>
        <a:solidFill>
          <a:srgbClr val="192B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3" name="Screenshot 2025-11-22 at 11.03.16 AM.png" descr="Screenshot 2025-11-22 at 11.03.16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530"/>
            <a:ext cx="24384001" cy="13729060"/>
          </a:xfrm>
          <a:prstGeom prst="rect">
            <a:avLst/>
          </a:prstGeom>
          <a:ln w="12700">
            <a:miter lim="400000"/>
          </a:ln>
        </p:spPr>
      </p:pic>
      <p:pic>
        <p:nvPicPr>
          <p:cNvPr id="434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2" y="12588681"/>
            <a:ext cx="2074527" cy="860029"/>
          </a:xfrm>
          <a:prstGeom prst="rect">
            <a:avLst/>
          </a:prstGeom>
          <a:ln w="12700">
            <a:miter lim="400000"/>
          </a:ln>
        </p:spPr>
      </p:pic>
      <p:sp>
        <p:nvSpPr>
          <p:cNvPr id="435" name="Text"/>
          <p:cNvSpPr txBox="1">
            <a:spLocks noGrp="1"/>
          </p:cNvSpPr>
          <p:nvPr>
            <p:ph type="body" sz="quarter" idx="21"/>
          </p:nvPr>
        </p:nvSpPr>
        <p:spPr>
          <a:xfrm>
            <a:off x="1332567" y="530575"/>
            <a:ext cx="1769822" cy="1333501"/>
          </a:xfrm>
          <a:prstGeom prst="rect">
            <a:avLst/>
          </a:prstGeom>
        </p:spPr>
        <p:txBody>
          <a:bodyPr wrap="none" lIns="50800" tIns="50800" rIns="50800" bIns="50800">
            <a:spAutoFit/>
          </a:bodyPr>
          <a:lstStyle/>
          <a:p>
            <a:pPr marL="0" indent="0" defTabSz="2438400">
              <a:spcBef>
                <a:spcPts val="0"/>
              </a:spcBef>
              <a:buSzTx/>
              <a:buFontTx/>
              <a:buNone/>
              <a:defRPr sz="7100" spc="-71">
                <a:solidFill>
                  <a:srgbClr val="F7F9FC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endParaRPr/>
          </a:p>
        </p:txBody>
      </p:sp>
      <p:sp>
        <p:nvSpPr>
          <p:cNvPr id="43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396827" y="12758345"/>
            <a:ext cx="550293" cy="520701"/>
          </a:xfrm>
          <a:prstGeom prst="rect">
            <a:avLst/>
          </a:prstGeom>
        </p:spPr>
        <p:txBody>
          <a:bodyPr lIns="50800" tIns="50800" rIns="50800" bIns="50800" anchor="b"/>
          <a:lstStyle>
            <a:lvl1pPr defTabSz="584200">
              <a:defRPr sz="2700">
                <a:solidFill>
                  <a:srgbClr val="F5F8F9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437" name="Text"/>
          <p:cNvSpPr txBox="1">
            <a:spLocks noGrp="1"/>
          </p:cNvSpPr>
          <p:nvPr>
            <p:ph type="body" sz="quarter" idx="22"/>
          </p:nvPr>
        </p:nvSpPr>
        <p:spPr>
          <a:xfrm>
            <a:off x="1332567" y="1583987"/>
            <a:ext cx="1070306" cy="812801"/>
          </a:xfrm>
          <a:prstGeom prst="rect">
            <a:avLst/>
          </a:prstGeom>
        </p:spPr>
        <p:txBody>
          <a:bodyPr wrap="none" lIns="50800" tIns="50800" rIns="50800" bIns="50800">
            <a:spAutoFit/>
          </a:bodyPr>
          <a:lstStyle/>
          <a:p>
            <a:pPr marL="0" indent="0" defTabSz="2438400">
              <a:spcBef>
                <a:spcPts val="0"/>
              </a:spcBef>
              <a:buSzTx/>
              <a:buFontTx/>
              <a:buNone/>
              <a:defRPr sz="4100" spc="-41">
                <a:solidFill>
                  <a:srgbClr val="D6D8DD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endParaRPr/>
          </a:p>
        </p:txBody>
      </p:sp>
    </p:spTree>
  </p:cSld>
  <p:clrMapOvr>
    <a:masterClrMapping/>
  </p:clrMapOvr>
  <p:transition spd="med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penning copy 21">
    <p:bg>
      <p:bgPr>
        <a:solidFill>
          <a:srgbClr val="F5F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4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2" y="12588681"/>
            <a:ext cx="2074527" cy="860029"/>
          </a:xfrm>
          <a:prstGeom prst="rect">
            <a:avLst/>
          </a:prstGeom>
          <a:ln w="12700">
            <a:miter lim="400000"/>
          </a:ln>
        </p:spPr>
      </p:pic>
      <p:sp>
        <p:nvSpPr>
          <p:cNvPr id="445" name="Text"/>
          <p:cNvSpPr txBox="1">
            <a:spLocks noGrp="1"/>
          </p:cNvSpPr>
          <p:nvPr>
            <p:ph type="body" sz="quarter" idx="21"/>
          </p:nvPr>
        </p:nvSpPr>
        <p:spPr>
          <a:xfrm>
            <a:off x="1332567" y="530575"/>
            <a:ext cx="2002994" cy="1511301"/>
          </a:xfrm>
          <a:prstGeom prst="rect">
            <a:avLst/>
          </a:prstGeom>
        </p:spPr>
        <p:txBody>
          <a:bodyPr wrap="none" lIns="50800" tIns="50800" rIns="50800" bIns="50800" anchor="ctr">
            <a:spAutoFit/>
          </a:bodyPr>
          <a:lstStyle/>
          <a:p>
            <a:pPr marL="0" indent="0" defTabSz="2438400">
              <a:spcBef>
                <a:spcPts val="0"/>
              </a:spcBef>
              <a:buSzTx/>
              <a:buFontTx/>
              <a:buNone/>
              <a:defRPr sz="8100" spc="-81">
                <a:solidFill>
                  <a:srgbClr val="282E37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endParaRPr/>
          </a:p>
        </p:txBody>
      </p:sp>
      <p:pic>
        <p:nvPicPr>
          <p:cNvPr id="446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0" y="12588681"/>
            <a:ext cx="2074511" cy="860029"/>
          </a:xfrm>
          <a:prstGeom prst="rect">
            <a:avLst/>
          </a:prstGeom>
          <a:ln w="12700">
            <a:miter lim="400000"/>
          </a:ln>
        </p:spPr>
      </p:pic>
      <p:sp>
        <p:nvSpPr>
          <p:cNvPr id="44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396827" y="12369280"/>
            <a:ext cx="550293" cy="520701"/>
          </a:xfrm>
          <a:prstGeom prst="rect">
            <a:avLst/>
          </a:prstGeom>
        </p:spPr>
        <p:txBody>
          <a:bodyPr lIns="50800" tIns="50800" rIns="50800" bIns="50800" anchor="b"/>
          <a:lstStyle>
            <a:lvl1pPr defTabSz="584200">
              <a:defRPr sz="2700">
                <a:solidFill>
                  <a:srgbClr val="53585F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penning copy 35">
    <p:bg>
      <p:bgPr>
        <a:solidFill>
          <a:srgbClr val="192B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Text"/>
          <p:cNvSpPr txBox="1">
            <a:spLocks noGrp="1"/>
          </p:cNvSpPr>
          <p:nvPr>
            <p:ph type="body" sz="quarter" idx="21"/>
          </p:nvPr>
        </p:nvSpPr>
        <p:spPr>
          <a:xfrm>
            <a:off x="1332567" y="530575"/>
            <a:ext cx="1769822" cy="1333501"/>
          </a:xfrm>
          <a:prstGeom prst="rect">
            <a:avLst/>
          </a:prstGeom>
        </p:spPr>
        <p:txBody>
          <a:bodyPr wrap="none" lIns="50800" tIns="50800" rIns="50800" bIns="50800">
            <a:spAutoFit/>
          </a:bodyPr>
          <a:lstStyle/>
          <a:p>
            <a:pPr marL="0" indent="0" defTabSz="2438400">
              <a:spcBef>
                <a:spcPts val="0"/>
              </a:spcBef>
              <a:buSzTx/>
              <a:buFontTx/>
              <a:buNone/>
              <a:defRPr sz="7100" spc="-71">
                <a:solidFill>
                  <a:srgbClr val="F7F9FC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endParaRPr/>
          </a:p>
        </p:txBody>
      </p:sp>
      <p:pic>
        <p:nvPicPr>
          <p:cNvPr id="455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2" y="12588681"/>
            <a:ext cx="2074527" cy="860029"/>
          </a:xfrm>
          <a:prstGeom prst="rect">
            <a:avLst/>
          </a:prstGeom>
          <a:ln w="12700">
            <a:miter lim="400000"/>
          </a:ln>
        </p:spPr>
      </p:pic>
      <p:sp>
        <p:nvSpPr>
          <p:cNvPr id="45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396827" y="12758345"/>
            <a:ext cx="550293" cy="520701"/>
          </a:xfrm>
          <a:prstGeom prst="rect">
            <a:avLst/>
          </a:prstGeom>
        </p:spPr>
        <p:txBody>
          <a:bodyPr lIns="50800" tIns="50800" rIns="50800" bIns="50800" anchor="b"/>
          <a:lstStyle>
            <a:lvl1pPr defTabSz="584200">
              <a:defRPr sz="2700">
                <a:solidFill>
                  <a:srgbClr val="F5F8F9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457" name="Text"/>
          <p:cNvSpPr txBox="1">
            <a:spLocks noGrp="1"/>
          </p:cNvSpPr>
          <p:nvPr>
            <p:ph type="body" sz="quarter" idx="22"/>
          </p:nvPr>
        </p:nvSpPr>
        <p:spPr>
          <a:xfrm>
            <a:off x="1332567" y="1583986"/>
            <a:ext cx="1070306" cy="812801"/>
          </a:xfrm>
          <a:prstGeom prst="rect">
            <a:avLst/>
          </a:prstGeom>
        </p:spPr>
        <p:txBody>
          <a:bodyPr wrap="none" lIns="50800" tIns="50800" rIns="50800" bIns="50800">
            <a:spAutoFit/>
          </a:bodyPr>
          <a:lstStyle/>
          <a:p>
            <a:pPr marL="0" indent="0" defTabSz="2438400">
              <a:spcBef>
                <a:spcPts val="0"/>
              </a:spcBef>
              <a:buSzTx/>
              <a:buFontTx/>
              <a:buNone/>
              <a:defRPr sz="4100" spc="-41">
                <a:solidFill>
                  <a:srgbClr val="D6D8DD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1676400" y="730250"/>
            <a:ext cx="21031200" cy="2651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38" tIns="91438" rIns="91438" bIns="9143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1676400" y="3651250"/>
            <a:ext cx="21031200" cy="8702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38" tIns="91438" rIns="91438" bIns="9143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203054" y="12835871"/>
            <a:ext cx="504546" cy="483908"/>
          </a:xfrm>
          <a:prstGeom prst="rect">
            <a:avLst/>
          </a:prstGeom>
          <a:ln w="12700">
            <a:miter lim="400000"/>
          </a:ln>
        </p:spPr>
        <p:txBody>
          <a:bodyPr wrap="none" lIns="91438" tIns="91438" rIns="91438" bIns="91438" anchor="ctr">
            <a:spAutoFit/>
          </a:bodyPr>
          <a:lstStyle>
            <a:lvl1pPr algn="r" defTabSz="1828800">
              <a:defRPr sz="2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  <p:sldLayoutId id="2147483689" r:id="rId41"/>
    <p:sldLayoutId id="2147483690" r:id="rId42"/>
    <p:sldLayoutId id="2147483691" r:id="rId43"/>
    <p:sldLayoutId id="2147483692" r:id="rId44"/>
    <p:sldLayoutId id="2147483693" r:id="rId45"/>
    <p:sldLayoutId id="2147483694" r:id="rId46"/>
  </p:sldLayoutIdLst>
  <p:transition spd="med"/>
  <p:txStyles>
    <p:titleStyle>
      <a:lvl1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1pPr>
      <a:lvl2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2pPr>
      <a:lvl3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3pPr>
      <a:lvl4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4pPr>
      <a:lvl5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5pPr>
      <a:lvl6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6pPr>
      <a:lvl7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7pPr>
      <a:lvl8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8pPr>
      <a:lvl9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9pPr>
    </p:titleStyle>
    <p:bodyStyle>
      <a:lvl1pPr marL="457200" marR="0" indent="-457200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•"/>
        <a:tabLst/>
        <a:defRPr sz="56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1pPr>
      <a:lvl2pPr marL="990600" marR="0" indent="-533400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•"/>
        <a:tabLst/>
        <a:defRPr sz="56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2pPr>
      <a:lvl3pPr marL="1554478" marR="0" indent="-640078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•"/>
        <a:tabLst/>
        <a:defRPr sz="56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3pPr>
      <a:lvl4pPr marL="2082800" marR="0" indent="-711200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•"/>
        <a:tabLst/>
        <a:defRPr sz="56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4pPr>
      <a:lvl5pPr marL="2540000" marR="0" indent="-711200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•"/>
        <a:tabLst/>
        <a:defRPr sz="56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5pPr>
      <a:lvl6pPr marL="2997200" marR="0" indent="-711200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•"/>
        <a:tabLst/>
        <a:defRPr sz="56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6pPr>
      <a:lvl7pPr marL="3454400" marR="0" indent="-711200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•"/>
        <a:tabLst/>
        <a:defRPr sz="56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7pPr>
      <a:lvl8pPr marL="3911600" marR="0" indent="-711200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•"/>
        <a:tabLst/>
        <a:defRPr sz="56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8pPr>
      <a:lvl9pPr marL="4368800" marR="0" indent="-711200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•"/>
        <a:tabLst/>
        <a:defRPr sz="56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9pPr>
    </p:bodyStyle>
    <p:otherStyle>
      <a:lvl1pPr marL="0" marR="0" indent="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t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2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tif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3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9.png"/><Relationship Id="rId4" Type="http://schemas.openxmlformats.org/officeDocument/2006/relationships/image" Target="../media/image3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50.png"/><Relationship Id="rId18" Type="http://schemas.openxmlformats.org/officeDocument/2006/relationships/image" Target="../media/image55.png"/><Relationship Id="rId3" Type="http://schemas.openxmlformats.org/officeDocument/2006/relationships/image" Target="../media/image40.png"/><Relationship Id="rId21" Type="http://schemas.openxmlformats.org/officeDocument/2006/relationships/image" Target="../media/image58.png"/><Relationship Id="rId7" Type="http://schemas.openxmlformats.org/officeDocument/2006/relationships/image" Target="../media/image44.png"/><Relationship Id="rId12" Type="http://schemas.openxmlformats.org/officeDocument/2006/relationships/image" Target="../media/image49.png"/><Relationship Id="rId17" Type="http://schemas.openxmlformats.org/officeDocument/2006/relationships/image" Target="../media/image54.png"/><Relationship Id="rId2" Type="http://schemas.openxmlformats.org/officeDocument/2006/relationships/image" Target="../media/image39.png"/><Relationship Id="rId16" Type="http://schemas.openxmlformats.org/officeDocument/2006/relationships/image" Target="../media/image53.png"/><Relationship Id="rId20" Type="http://schemas.openxmlformats.org/officeDocument/2006/relationships/image" Target="../media/image5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3.png"/><Relationship Id="rId11" Type="http://schemas.openxmlformats.org/officeDocument/2006/relationships/image" Target="../media/image48.png"/><Relationship Id="rId24" Type="http://schemas.openxmlformats.org/officeDocument/2006/relationships/image" Target="../media/image61.png"/><Relationship Id="rId5" Type="http://schemas.openxmlformats.org/officeDocument/2006/relationships/image" Target="../media/image42.png"/><Relationship Id="rId15" Type="http://schemas.openxmlformats.org/officeDocument/2006/relationships/image" Target="../media/image52.png"/><Relationship Id="rId23" Type="http://schemas.openxmlformats.org/officeDocument/2006/relationships/image" Target="../media/image60.png"/><Relationship Id="rId10" Type="http://schemas.openxmlformats.org/officeDocument/2006/relationships/image" Target="../media/image47.png"/><Relationship Id="rId19" Type="http://schemas.openxmlformats.org/officeDocument/2006/relationships/image" Target="../media/image56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Relationship Id="rId14" Type="http://schemas.openxmlformats.org/officeDocument/2006/relationships/image" Target="../media/image51.png"/><Relationship Id="rId22" Type="http://schemas.openxmlformats.org/officeDocument/2006/relationships/image" Target="../media/image5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t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79.png"/><Relationship Id="rId3" Type="http://schemas.openxmlformats.org/officeDocument/2006/relationships/image" Target="../media/image70.png"/><Relationship Id="rId7" Type="http://schemas.openxmlformats.org/officeDocument/2006/relationships/image" Target="../media/image74.png"/><Relationship Id="rId12" Type="http://schemas.openxmlformats.org/officeDocument/2006/relationships/image" Target="../media/image78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3.png"/><Relationship Id="rId11" Type="http://schemas.openxmlformats.org/officeDocument/2006/relationships/image" Target="../media/image77.png"/><Relationship Id="rId5" Type="http://schemas.openxmlformats.org/officeDocument/2006/relationships/image" Target="../media/image72.png"/><Relationship Id="rId10" Type="http://schemas.openxmlformats.org/officeDocument/2006/relationships/image" Target="../media/image76.png"/><Relationship Id="rId4" Type="http://schemas.openxmlformats.org/officeDocument/2006/relationships/image" Target="../media/image71.png"/><Relationship Id="rId9" Type="http://schemas.openxmlformats.org/officeDocument/2006/relationships/image" Target="../media/image75.png"/><Relationship Id="rId14" Type="http://schemas.openxmlformats.org/officeDocument/2006/relationships/image" Target="../media/image8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82.jpeg"/><Relationship Id="rId7" Type="http://schemas.openxmlformats.org/officeDocument/2006/relationships/image" Target="../media/image76.png"/><Relationship Id="rId12" Type="http://schemas.openxmlformats.org/officeDocument/2006/relationships/image" Target="../media/image84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5.png"/><Relationship Id="rId11" Type="http://schemas.openxmlformats.org/officeDocument/2006/relationships/image" Target="../media/image80.png"/><Relationship Id="rId5" Type="http://schemas.openxmlformats.org/officeDocument/2006/relationships/image" Target="../media/image41.png"/><Relationship Id="rId10" Type="http://schemas.openxmlformats.org/officeDocument/2006/relationships/image" Target="../media/image79.png"/><Relationship Id="rId4" Type="http://schemas.openxmlformats.org/officeDocument/2006/relationships/image" Target="../media/image83.png"/><Relationship Id="rId9" Type="http://schemas.openxmlformats.org/officeDocument/2006/relationships/image" Target="../media/image7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image" Target="../media/image85.png"/><Relationship Id="rId7" Type="http://schemas.openxmlformats.org/officeDocument/2006/relationships/image" Target="../media/image89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image" Target="../media/image85.png"/><Relationship Id="rId7" Type="http://schemas.openxmlformats.org/officeDocument/2006/relationships/image" Target="../media/image89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image" Target="../media/image92.png"/><Relationship Id="rId7" Type="http://schemas.openxmlformats.org/officeDocument/2006/relationships/image" Target="../media/image96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10" Type="http://schemas.openxmlformats.org/officeDocument/2006/relationships/image" Target="../media/image99.png"/><Relationship Id="rId4" Type="http://schemas.openxmlformats.org/officeDocument/2006/relationships/image" Target="../media/image93.png"/><Relationship Id="rId9" Type="http://schemas.openxmlformats.org/officeDocument/2006/relationships/image" Target="../media/image9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0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13" Type="http://schemas.openxmlformats.org/officeDocument/2006/relationships/image" Target="../media/image112.png"/><Relationship Id="rId18" Type="http://schemas.openxmlformats.org/officeDocument/2006/relationships/image" Target="../media/image117.jpeg"/><Relationship Id="rId26" Type="http://schemas.openxmlformats.org/officeDocument/2006/relationships/image" Target="../media/image123.png"/><Relationship Id="rId3" Type="http://schemas.openxmlformats.org/officeDocument/2006/relationships/image" Target="../media/image102.png"/><Relationship Id="rId21" Type="http://schemas.openxmlformats.org/officeDocument/2006/relationships/image" Target="../media/image120.png"/><Relationship Id="rId7" Type="http://schemas.openxmlformats.org/officeDocument/2006/relationships/image" Target="../media/image106.png"/><Relationship Id="rId12" Type="http://schemas.openxmlformats.org/officeDocument/2006/relationships/image" Target="../media/image111.png"/><Relationship Id="rId17" Type="http://schemas.openxmlformats.org/officeDocument/2006/relationships/image" Target="../media/image116.png"/><Relationship Id="rId25" Type="http://schemas.openxmlformats.org/officeDocument/2006/relationships/image" Target="../media/image40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115.png"/><Relationship Id="rId20" Type="http://schemas.openxmlformats.org/officeDocument/2006/relationships/image" Target="../media/image11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05.png"/><Relationship Id="rId11" Type="http://schemas.openxmlformats.org/officeDocument/2006/relationships/image" Target="../media/image110.png"/><Relationship Id="rId24" Type="http://schemas.openxmlformats.org/officeDocument/2006/relationships/image" Target="../media/image39.png"/><Relationship Id="rId5" Type="http://schemas.openxmlformats.org/officeDocument/2006/relationships/image" Target="../media/image104.png"/><Relationship Id="rId15" Type="http://schemas.openxmlformats.org/officeDocument/2006/relationships/image" Target="../media/image114.png"/><Relationship Id="rId23" Type="http://schemas.openxmlformats.org/officeDocument/2006/relationships/image" Target="../media/image122.png"/><Relationship Id="rId10" Type="http://schemas.openxmlformats.org/officeDocument/2006/relationships/image" Target="../media/image109.png"/><Relationship Id="rId19" Type="http://schemas.openxmlformats.org/officeDocument/2006/relationships/image" Target="../media/image118.png"/><Relationship Id="rId4" Type="http://schemas.openxmlformats.org/officeDocument/2006/relationships/image" Target="../media/image103.png"/><Relationship Id="rId9" Type="http://schemas.openxmlformats.org/officeDocument/2006/relationships/image" Target="../media/image108.png"/><Relationship Id="rId14" Type="http://schemas.openxmlformats.org/officeDocument/2006/relationships/image" Target="../media/image113.png"/><Relationship Id="rId22" Type="http://schemas.openxmlformats.org/officeDocument/2006/relationships/image" Target="../media/image121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png"/><Relationship Id="rId3" Type="http://schemas.openxmlformats.org/officeDocument/2006/relationships/image" Target="../media/image124.png"/><Relationship Id="rId7" Type="http://schemas.openxmlformats.org/officeDocument/2006/relationships/image" Target="../media/image12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7.png"/><Relationship Id="rId11" Type="http://schemas.openxmlformats.org/officeDocument/2006/relationships/image" Target="../media/image132.png"/><Relationship Id="rId5" Type="http://schemas.openxmlformats.org/officeDocument/2006/relationships/image" Target="../media/image126.png"/><Relationship Id="rId10" Type="http://schemas.openxmlformats.org/officeDocument/2006/relationships/image" Target="../media/image131.png"/><Relationship Id="rId4" Type="http://schemas.openxmlformats.org/officeDocument/2006/relationships/image" Target="../media/image125.png"/><Relationship Id="rId9" Type="http://schemas.openxmlformats.org/officeDocument/2006/relationships/image" Target="../media/image1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tif"/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40.png"/><Relationship Id="rId5" Type="http://schemas.openxmlformats.org/officeDocument/2006/relationships/image" Target="../media/image139.png"/><Relationship Id="rId4" Type="http://schemas.openxmlformats.org/officeDocument/2006/relationships/image" Target="../media/image13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143.png"/><Relationship Id="rId4" Type="http://schemas.openxmlformats.org/officeDocument/2006/relationships/image" Target="../media/image14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48.png"/><Relationship Id="rId5" Type="http://schemas.openxmlformats.org/officeDocument/2006/relationships/image" Target="../media/image147.png"/><Relationship Id="rId4" Type="http://schemas.openxmlformats.org/officeDocument/2006/relationships/image" Target="../media/image14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52.png"/><Relationship Id="rId5" Type="http://schemas.openxmlformats.org/officeDocument/2006/relationships/image" Target="../media/image151.png"/><Relationship Id="rId4" Type="http://schemas.openxmlformats.org/officeDocument/2006/relationships/image" Target="../media/image15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7.png"/><Relationship Id="rId3" Type="http://schemas.openxmlformats.org/officeDocument/2006/relationships/image" Target="../media/image153.png"/><Relationship Id="rId7" Type="http://schemas.openxmlformats.org/officeDocument/2006/relationships/image" Target="../media/image15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55.png"/><Relationship Id="rId5" Type="http://schemas.openxmlformats.org/officeDocument/2006/relationships/image" Target="../media/image152.png"/><Relationship Id="rId4" Type="http://schemas.openxmlformats.org/officeDocument/2006/relationships/image" Target="../media/image15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4.png"/><Relationship Id="rId3" Type="http://schemas.openxmlformats.org/officeDocument/2006/relationships/image" Target="../media/image159.png"/><Relationship Id="rId7" Type="http://schemas.openxmlformats.org/officeDocument/2006/relationships/image" Target="../media/image163.png"/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2.gif"/><Relationship Id="rId5" Type="http://schemas.openxmlformats.org/officeDocument/2006/relationships/image" Target="../media/image161.png"/><Relationship Id="rId10" Type="http://schemas.openxmlformats.org/officeDocument/2006/relationships/image" Target="../media/image166.png"/><Relationship Id="rId4" Type="http://schemas.openxmlformats.org/officeDocument/2006/relationships/image" Target="../media/image160.png"/><Relationship Id="rId9" Type="http://schemas.openxmlformats.org/officeDocument/2006/relationships/image" Target="../media/image16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png"/><Relationship Id="rId2" Type="http://schemas.openxmlformats.org/officeDocument/2006/relationships/image" Target="../media/image167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70.png"/><Relationship Id="rId4" Type="http://schemas.openxmlformats.org/officeDocument/2006/relationships/image" Target="../media/image169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tif"/><Relationship Id="rId2" Type="http://schemas.openxmlformats.org/officeDocument/2006/relationships/image" Target="../media/image169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72.ti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png"/><Relationship Id="rId2" Type="http://schemas.openxmlformats.org/officeDocument/2006/relationships/image" Target="../media/image173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76.png"/><Relationship Id="rId4" Type="http://schemas.openxmlformats.org/officeDocument/2006/relationships/image" Target="../media/image17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tif"/><Relationship Id="rId2" Type="http://schemas.openxmlformats.org/officeDocument/2006/relationships/image" Target="../media/image177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7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2" Type="http://schemas.openxmlformats.org/officeDocument/2006/relationships/image" Target="../media/image179.tif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83.png"/><Relationship Id="rId5" Type="http://schemas.openxmlformats.org/officeDocument/2006/relationships/image" Target="../media/image182.png"/><Relationship Id="rId4" Type="http://schemas.openxmlformats.org/officeDocument/2006/relationships/image" Target="../media/image18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5.png"/><Relationship Id="rId2" Type="http://schemas.openxmlformats.org/officeDocument/2006/relationships/image" Target="../media/image18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6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7.pn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9.png"/><Relationship Id="rId2" Type="http://schemas.openxmlformats.org/officeDocument/2006/relationships/image" Target="../media/image188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91.png"/><Relationship Id="rId4" Type="http://schemas.openxmlformats.org/officeDocument/2006/relationships/image" Target="../media/image19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3.png"/><Relationship Id="rId2" Type="http://schemas.openxmlformats.org/officeDocument/2006/relationships/image" Target="../media/image19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95.png"/><Relationship Id="rId4" Type="http://schemas.openxmlformats.org/officeDocument/2006/relationships/image" Target="../media/image19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7.png"/><Relationship Id="rId2" Type="http://schemas.openxmlformats.org/officeDocument/2006/relationships/image" Target="../media/image19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98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9.png"/><Relationship Id="rId1" Type="http://schemas.openxmlformats.org/officeDocument/2006/relationships/slideLayout" Target="../slideLayouts/slideLayout3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0.gif"/><Relationship Id="rId1" Type="http://schemas.openxmlformats.org/officeDocument/2006/relationships/slideLayout" Target="../slideLayouts/slideLayout3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png"/><Relationship Id="rId2" Type="http://schemas.openxmlformats.org/officeDocument/2006/relationships/image" Target="../media/image201.png"/><Relationship Id="rId1" Type="http://schemas.openxmlformats.org/officeDocument/2006/relationships/slideLayout" Target="../slideLayouts/slideLayout3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4.png"/><Relationship Id="rId2" Type="http://schemas.openxmlformats.org/officeDocument/2006/relationships/image" Target="../media/image203.png"/><Relationship Id="rId1" Type="http://schemas.openxmlformats.org/officeDocument/2006/relationships/slideLayout" Target="../slideLayouts/slideLayout34.xml"/><Relationship Id="rId5" Type="http://schemas.openxmlformats.org/officeDocument/2006/relationships/image" Target="../media/image206.png"/><Relationship Id="rId4" Type="http://schemas.openxmlformats.org/officeDocument/2006/relationships/image" Target="../media/image205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7.png"/><Relationship Id="rId1" Type="http://schemas.openxmlformats.org/officeDocument/2006/relationships/slideLayout" Target="../slideLayouts/slideLayout34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4.tif"/><Relationship Id="rId13" Type="http://schemas.openxmlformats.org/officeDocument/2006/relationships/image" Target="../media/image219.png"/><Relationship Id="rId18" Type="http://schemas.openxmlformats.org/officeDocument/2006/relationships/image" Target="../media/image224.tif"/><Relationship Id="rId3" Type="http://schemas.openxmlformats.org/officeDocument/2006/relationships/image" Target="../media/image209.png"/><Relationship Id="rId7" Type="http://schemas.openxmlformats.org/officeDocument/2006/relationships/image" Target="../media/image213.tif"/><Relationship Id="rId12" Type="http://schemas.openxmlformats.org/officeDocument/2006/relationships/image" Target="../media/image218.png"/><Relationship Id="rId17" Type="http://schemas.openxmlformats.org/officeDocument/2006/relationships/image" Target="../media/image223.png"/><Relationship Id="rId2" Type="http://schemas.openxmlformats.org/officeDocument/2006/relationships/image" Target="../media/image208.png"/><Relationship Id="rId16" Type="http://schemas.openxmlformats.org/officeDocument/2006/relationships/image" Target="../media/image22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2.png"/><Relationship Id="rId11" Type="http://schemas.openxmlformats.org/officeDocument/2006/relationships/image" Target="../media/image217.png"/><Relationship Id="rId5" Type="http://schemas.openxmlformats.org/officeDocument/2006/relationships/image" Target="../media/image211.png"/><Relationship Id="rId15" Type="http://schemas.openxmlformats.org/officeDocument/2006/relationships/image" Target="../media/image221.png"/><Relationship Id="rId10" Type="http://schemas.openxmlformats.org/officeDocument/2006/relationships/image" Target="../media/image216.png"/><Relationship Id="rId19" Type="http://schemas.openxmlformats.org/officeDocument/2006/relationships/image" Target="../media/image14.png"/><Relationship Id="rId4" Type="http://schemas.openxmlformats.org/officeDocument/2006/relationships/image" Target="../media/image210.png"/><Relationship Id="rId9" Type="http://schemas.openxmlformats.org/officeDocument/2006/relationships/image" Target="../media/image215.png"/><Relationship Id="rId14" Type="http://schemas.openxmlformats.org/officeDocument/2006/relationships/image" Target="../media/image220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png"/><Relationship Id="rId7" Type="http://schemas.openxmlformats.org/officeDocument/2006/relationships/image" Target="../media/image14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46.png"/><Relationship Id="rId5" Type="http://schemas.openxmlformats.org/officeDocument/2006/relationships/image" Target="../media/image225.png"/><Relationship Id="rId4" Type="http://schemas.openxmlformats.org/officeDocument/2006/relationships/image" Target="../media/image14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227.png"/><Relationship Id="rId4" Type="http://schemas.openxmlformats.org/officeDocument/2006/relationships/image" Target="../media/image226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7.png"/><Relationship Id="rId3" Type="http://schemas.openxmlformats.org/officeDocument/2006/relationships/image" Target="../media/image153.png"/><Relationship Id="rId7" Type="http://schemas.openxmlformats.org/officeDocument/2006/relationships/image" Target="../media/image15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55.png"/><Relationship Id="rId5" Type="http://schemas.openxmlformats.org/officeDocument/2006/relationships/image" Target="../media/image152.png"/><Relationship Id="rId4" Type="http://schemas.openxmlformats.org/officeDocument/2006/relationships/image" Target="../media/image15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135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png"/><Relationship Id="rId3" Type="http://schemas.openxmlformats.org/officeDocument/2006/relationships/image" Target="../media/image124.png"/><Relationship Id="rId7" Type="http://schemas.openxmlformats.org/officeDocument/2006/relationships/image" Target="../media/image12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27.png"/><Relationship Id="rId11" Type="http://schemas.openxmlformats.org/officeDocument/2006/relationships/image" Target="../media/image132.png"/><Relationship Id="rId5" Type="http://schemas.openxmlformats.org/officeDocument/2006/relationships/image" Target="../media/image126.png"/><Relationship Id="rId10" Type="http://schemas.openxmlformats.org/officeDocument/2006/relationships/image" Target="../media/image131.png"/><Relationship Id="rId4" Type="http://schemas.openxmlformats.org/officeDocument/2006/relationships/image" Target="../media/image125.png"/><Relationship Id="rId9" Type="http://schemas.openxmlformats.org/officeDocument/2006/relationships/image" Target="../media/image13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tif"/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40.png"/><Relationship Id="rId5" Type="http://schemas.openxmlformats.org/officeDocument/2006/relationships/image" Target="../media/image139.png"/><Relationship Id="rId4" Type="http://schemas.openxmlformats.org/officeDocument/2006/relationships/image" Target="../media/image138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4.png"/><Relationship Id="rId3" Type="http://schemas.openxmlformats.org/officeDocument/2006/relationships/image" Target="../media/image229.png"/><Relationship Id="rId7" Type="http://schemas.openxmlformats.org/officeDocument/2006/relationships/image" Target="../media/image233.png"/><Relationship Id="rId2" Type="http://schemas.openxmlformats.org/officeDocument/2006/relationships/image" Target="../media/image228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32.png"/><Relationship Id="rId5" Type="http://schemas.openxmlformats.org/officeDocument/2006/relationships/image" Target="../media/image231.png"/><Relationship Id="rId10" Type="http://schemas.openxmlformats.org/officeDocument/2006/relationships/image" Target="../media/image236.png"/><Relationship Id="rId4" Type="http://schemas.openxmlformats.org/officeDocument/2006/relationships/image" Target="../media/image230.png"/><Relationship Id="rId9" Type="http://schemas.openxmlformats.org/officeDocument/2006/relationships/image" Target="../media/image2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6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9568" y="3619900"/>
            <a:ext cx="16412848" cy="7460386"/>
          </a:xfrm>
          <a:prstGeom prst="rect">
            <a:avLst/>
          </a:prstGeom>
          <a:ln w="12700">
            <a:miter lim="400000"/>
          </a:ln>
        </p:spPr>
      </p:pic>
      <p:sp>
        <p:nvSpPr>
          <p:cNvPr id="467" name="Mathieu Juan…"/>
          <p:cNvSpPr txBox="1"/>
          <p:nvPr/>
        </p:nvSpPr>
        <p:spPr>
          <a:xfrm>
            <a:off x="416722" y="5634567"/>
            <a:ext cx="13236429" cy="3229982"/>
          </a:xfrm>
          <a:prstGeom prst="rect">
            <a:avLst/>
          </a:prstGeom>
          <a:ln w="12700">
            <a:miter lim="400000"/>
          </a:ln>
          <a:effectLst>
            <a:outerShdw blurRad="50800" dist="57104" dir="4221137" rotWithShape="0">
              <a:srgbClr val="74C0BD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3578" tIns="53578" rIns="53578" bIns="53578">
            <a:normAutofit/>
          </a:bodyPr>
          <a:lstStyle/>
          <a:p>
            <a:pPr algn="l" defTabSz="821531">
              <a:defRPr sz="4500">
                <a:solidFill>
                  <a:srgbClr val="FFFFFF"/>
                </a:solidFill>
                <a:latin typeface="Palatino"/>
                <a:ea typeface="Palatino"/>
                <a:cs typeface="Palatino"/>
                <a:sym typeface="Palatino"/>
              </a:defRPr>
            </a:pPr>
            <a:r>
              <a:t>Mathieu Juan</a:t>
            </a:r>
          </a:p>
          <a:p>
            <a:pPr lvl="5" indent="355600" algn="l" defTabSz="821531">
              <a:defRPr sz="4500">
                <a:solidFill>
                  <a:srgbClr val="FFFFFF"/>
                </a:solidFill>
                <a:latin typeface="Palatino"/>
                <a:ea typeface="Palatino"/>
                <a:cs typeface="Palatino"/>
                <a:sym typeface="Palatino"/>
              </a:defRPr>
            </a:pPr>
            <a:r>
              <a:t>Université de Sherbrooke</a:t>
            </a:r>
            <a:br/>
            <a:r>
              <a:t>Institut quantique</a:t>
            </a:r>
          </a:p>
        </p:txBody>
      </p:sp>
      <p:sp>
        <p:nvSpPr>
          <p:cNvPr id="468" name="Magnetomechanics and levitation: a path for quantum state preparation"/>
          <p:cNvSpPr txBox="1">
            <a:spLocks noGrp="1"/>
          </p:cNvSpPr>
          <p:nvPr>
            <p:ph type="title"/>
          </p:nvPr>
        </p:nvSpPr>
        <p:spPr>
          <a:xfrm>
            <a:off x="497841" y="-337127"/>
            <a:ext cx="23388318" cy="3482580"/>
          </a:xfrm>
          <a:prstGeom prst="rect">
            <a:avLst/>
          </a:prstGeom>
          <a:effectLst>
            <a:outerShdw blurRad="63500" dist="90992" dir="3946478" rotWithShape="0">
              <a:srgbClr val="000000">
                <a:alpha val="52313"/>
              </a:srgbClr>
            </a:outerShdw>
          </a:effectLst>
        </p:spPr>
        <p:txBody>
          <a:bodyPr/>
          <a:lstStyle>
            <a:lvl1pPr>
              <a:defRPr sz="5900"/>
            </a:lvl1pPr>
          </a:lstStyle>
          <a:p>
            <a:r>
              <a:rPr dirty="0" err="1"/>
              <a:t>Magnetomechanics</a:t>
            </a:r>
            <a:r>
              <a:rPr dirty="0"/>
              <a:t> and levitation: a path for quantum state preparation</a:t>
            </a:r>
          </a:p>
        </p:txBody>
      </p:sp>
      <p:sp>
        <p:nvSpPr>
          <p:cNvPr id="469" name="Optomechanical Sensing for Subatomic and Astroparticle Physics"/>
          <p:cNvSpPr txBox="1">
            <a:spLocks noGrp="1"/>
          </p:cNvSpPr>
          <p:nvPr>
            <p:ph type="body" sz="quarter" idx="1"/>
          </p:nvPr>
        </p:nvSpPr>
        <p:spPr>
          <a:xfrm>
            <a:off x="727565" y="11554733"/>
            <a:ext cx="20299433" cy="1687035"/>
          </a:xfrm>
          <a:prstGeom prst="rect">
            <a:avLst/>
          </a:prstGeom>
        </p:spPr>
        <p:txBody>
          <a:bodyPr/>
          <a:lstStyle>
            <a:lvl1pPr defTabSz="457200">
              <a:defRPr sz="4200"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r>
              <a:t>Optomechanical Sensing for Subatomic and Astroparticle Physics</a:t>
            </a:r>
          </a:p>
        </p:txBody>
      </p:sp>
      <p:pic>
        <p:nvPicPr>
          <p:cNvPr id="470" name="M1_logo_color.png" descr="M1_logo_colo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3889" y="8501963"/>
            <a:ext cx="9243581" cy="1178548"/>
          </a:xfrm>
          <a:prstGeom prst="rect">
            <a:avLst/>
          </a:prstGeom>
          <a:ln w="12700">
            <a:miter lim="400000"/>
          </a:ln>
          <a:effectLst>
            <a:outerShdw blurRad="63500" dist="55881" dir="2650429" rotWithShape="0">
              <a:srgbClr val="505FB3">
                <a:alpha val="55573"/>
              </a:srgbClr>
            </a:outerShdw>
          </a:effectLst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Institut quantique…"/>
          <p:cNvSpPr txBox="1"/>
          <p:nvPr/>
        </p:nvSpPr>
        <p:spPr>
          <a:xfrm>
            <a:off x="1366021" y="1337489"/>
            <a:ext cx="11844750" cy="21010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3577" tIns="53577" rIns="53577" bIns="53577">
            <a:spAutoFit/>
          </a:bodyPr>
          <a:lstStyle/>
          <a:p>
            <a:pPr algn="l" defTabSz="482202">
              <a:defRPr sz="7600" b="1">
                <a:latin typeface="+mn-lt"/>
                <a:ea typeface="+mn-ea"/>
                <a:cs typeface="+mn-cs"/>
                <a:sym typeface="Helvetica"/>
              </a:defRPr>
            </a:pPr>
            <a:r>
              <a:t>Institut quantique</a:t>
            </a:r>
            <a:endParaRPr sz="4800"/>
          </a:p>
          <a:p>
            <a:pPr algn="l" defTabSz="482202">
              <a:defRPr sz="5500" i="1">
                <a:solidFill>
                  <a:srgbClr val="656667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Université de Sherbrooke</a:t>
            </a:r>
          </a:p>
        </p:txBody>
      </p:sp>
      <p:pic>
        <p:nvPicPr>
          <p:cNvPr id="475" name="image96.jpeg" descr="image96.jpeg"/>
          <p:cNvPicPr>
            <a:picLocks noChangeAspect="1"/>
          </p:cNvPicPr>
          <p:nvPr/>
        </p:nvPicPr>
        <p:blipFill>
          <a:blip r:embed="rId2"/>
          <a:srcRect l="3991" t="7782" r="3991" b="17096"/>
          <a:stretch>
            <a:fillRect/>
          </a:stretch>
        </p:blipFill>
        <p:spPr>
          <a:xfrm>
            <a:off x="5814812" y="11774713"/>
            <a:ext cx="5566099" cy="1611779"/>
          </a:xfrm>
          <a:prstGeom prst="rect">
            <a:avLst/>
          </a:prstGeom>
          <a:ln w="12700">
            <a:miter lim="400000"/>
          </a:ln>
        </p:spPr>
      </p:pic>
      <p:pic>
        <p:nvPicPr>
          <p:cNvPr id="476" name="image97.tif" descr="image97.tif"/>
          <p:cNvPicPr>
            <a:picLocks noChangeAspect="1"/>
          </p:cNvPicPr>
          <p:nvPr/>
        </p:nvPicPr>
        <p:blipFill>
          <a:blip r:embed="rId3"/>
          <a:srcRect l="1237" t="15817" r="5739" b="15817"/>
          <a:stretch>
            <a:fillRect/>
          </a:stretch>
        </p:blipFill>
        <p:spPr>
          <a:xfrm>
            <a:off x="11503712" y="11992432"/>
            <a:ext cx="4975957" cy="139919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8" name="Screenshot 2025-02-05 at 21.12.10.png" descr="Screenshot 2025-02-05 at 21.12.10.png"/>
          <p:cNvPicPr>
            <a:picLocks noChangeAspect="1"/>
          </p:cNvPicPr>
          <p:nvPr/>
        </p:nvPicPr>
        <p:blipFill>
          <a:blip r:embed="rId2"/>
          <a:srcRect t="6460"/>
          <a:stretch>
            <a:fillRect/>
          </a:stretch>
        </p:blipFill>
        <p:spPr>
          <a:xfrm>
            <a:off x="358576" y="1256512"/>
            <a:ext cx="17039766" cy="11173842"/>
          </a:xfrm>
          <a:prstGeom prst="rect">
            <a:avLst/>
          </a:prstGeom>
          <a:ln w="12700">
            <a:miter lim="400000"/>
          </a:ln>
        </p:spPr>
      </p:pic>
      <p:sp>
        <p:nvSpPr>
          <p:cNvPr id="479" name="Quantum effects make the impossible possible"/>
          <p:cNvSpPr txBox="1"/>
          <p:nvPr/>
        </p:nvSpPr>
        <p:spPr>
          <a:xfrm>
            <a:off x="320163" y="212848"/>
            <a:ext cx="15852406" cy="9580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3577" tIns="53577" rIns="53577" bIns="53577" anchor="ctr">
            <a:spAutoFit/>
          </a:bodyPr>
          <a:lstStyle>
            <a:lvl1pPr algn="l" defTabSz="1643061">
              <a:defRPr sz="56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Sherbrooke</a:t>
            </a:r>
          </a:p>
        </p:txBody>
      </p:sp>
      <p:sp>
        <p:nvSpPr>
          <p:cNvPr id="480" name="Connecteur droit avec flèche 4"/>
          <p:cNvSpPr/>
          <p:nvPr/>
        </p:nvSpPr>
        <p:spPr>
          <a:xfrm flipH="1" flipV="1">
            <a:off x="11769018" y="4470399"/>
            <a:ext cx="1185965" cy="905046"/>
          </a:xfrm>
          <a:prstGeom prst="line">
            <a:avLst/>
          </a:prstGeom>
          <a:ln w="177800">
            <a:solidFill>
              <a:srgbClr val="C00000"/>
            </a:solidFill>
            <a:miter/>
            <a:tailEnd type="triangle"/>
          </a:ln>
        </p:spPr>
        <p:txBody>
          <a:bodyPr lIns="91437" tIns="91437" rIns="91437" bIns="91437"/>
          <a:lstStyle/>
          <a:p>
            <a:pPr algn="l" defTabSz="1828800"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pic>
        <p:nvPicPr>
          <p:cNvPr id="481" name="Picture 4" descr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868" y="2141161"/>
            <a:ext cx="23584196" cy="9433678"/>
          </a:xfrm>
          <a:prstGeom prst="rect">
            <a:avLst/>
          </a:prstGeom>
          <a:ln w="12700">
            <a:miter lim="400000"/>
          </a:ln>
        </p:spPr>
      </p:pic>
      <p:pic>
        <p:nvPicPr>
          <p:cNvPr id="482" name="Picture 2" descr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0373" y="2184384"/>
            <a:ext cx="17039792" cy="1122969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" grpId="1" animBg="1" advAuto="0"/>
      <p:bldP spid="482" grpId="2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4" name="326203631_698190158618631_6070733240927711471_n.jpg" descr="326203631_698190158618631_6070733240927711471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3624" y="-998850"/>
            <a:ext cx="24711248" cy="1647014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0" name="Group 3"/>
          <p:cNvGrpSpPr/>
          <p:nvPr/>
        </p:nvGrpSpPr>
        <p:grpSpPr>
          <a:xfrm>
            <a:off x="126602" y="1280091"/>
            <a:ext cx="15173627" cy="36724"/>
            <a:chOff x="0" y="0"/>
            <a:chExt cx="15173624" cy="36722"/>
          </a:xfrm>
        </p:grpSpPr>
        <p:sp>
          <p:nvSpPr>
            <p:cNvPr id="486" name="Straight Connector 4"/>
            <p:cNvSpPr/>
            <p:nvPr/>
          </p:nvSpPr>
          <p:spPr>
            <a:xfrm flipV="1">
              <a:off x="0" y="431"/>
              <a:ext cx="12391714" cy="36292"/>
            </a:xfrm>
            <a:prstGeom prst="line">
              <a:avLst/>
            </a:prstGeom>
            <a:noFill/>
            <a:ln w="44450" cap="flat">
              <a:solidFill>
                <a:srgbClr val="0C2F59">
                  <a:alpha val="6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487" name="Straight Connector 5"/>
            <p:cNvSpPr/>
            <p:nvPr/>
          </p:nvSpPr>
          <p:spPr>
            <a:xfrm>
              <a:off x="12740934" y="0"/>
              <a:ext cx="734404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9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488" name="Straight Connector 6"/>
            <p:cNvSpPr/>
            <p:nvPr/>
          </p:nvSpPr>
          <p:spPr>
            <a:xfrm>
              <a:off x="13884876" y="0"/>
              <a:ext cx="529595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79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489" name="Straight Connector 7"/>
            <p:cNvSpPr/>
            <p:nvPr/>
          </p:nvSpPr>
          <p:spPr>
            <a:xfrm>
              <a:off x="14839350" y="0"/>
              <a:ext cx="334275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7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sp>
        <p:nvSpPr>
          <p:cNvPr id="491" name="Theory of superconducting quantum circuits"/>
          <p:cNvSpPr txBox="1"/>
          <p:nvPr/>
        </p:nvSpPr>
        <p:spPr>
          <a:xfrm>
            <a:off x="184406" y="1552420"/>
            <a:ext cx="17883512" cy="10359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6" tIns="71436" rIns="71436" bIns="71436" anchor="b">
            <a:spAutoFit/>
          </a:bodyPr>
          <a:lstStyle>
            <a:lvl1pPr algn="l">
              <a:defRPr sz="5800" b="1">
                <a:solidFill>
                  <a:srgbClr val="347294"/>
                </a:solidFill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r>
              <a:t>Quantum Hybrid systems</a:t>
            </a:r>
          </a:p>
        </p:txBody>
      </p:sp>
      <p:sp>
        <p:nvSpPr>
          <p:cNvPr id="492" name="Theory of superconducting quantum circuits"/>
          <p:cNvSpPr txBox="1"/>
          <p:nvPr/>
        </p:nvSpPr>
        <p:spPr>
          <a:xfrm>
            <a:off x="1225806" y="3146368"/>
            <a:ext cx="7299417" cy="8247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6" tIns="71436" rIns="71436" bIns="71436" anchor="b">
            <a:spAutoFit/>
          </a:bodyPr>
          <a:lstStyle>
            <a:lvl1pPr algn="l">
              <a:defRPr sz="4500" b="1">
                <a:solidFill>
                  <a:srgbClr val="347294"/>
                </a:solidFill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r>
              <a:t>Magnetomechanics</a:t>
            </a:r>
          </a:p>
        </p:txBody>
      </p:sp>
      <p:sp>
        <p:nvSpPr>
          <p:cNvPr id="493" name="Coupling mechanical resonator to microwave circuits…"/>
          <p:cNvSpPr txBox="1"/>
          <p:nvPr/>
        </p:nvSpPr>
        <p:spPr>
          <a:xfrm>
            <a:off x="2045223" y="4159610"/>
            <a:ext cx="9467789" cy="15743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 marL="342900" indent="-342900" algn="l" defTabSz="914400">
              <a:buClr>
                <a:srgbClr val="1F4E79"/>
              </a:buClr>
              <a:buSzPct val="100000"/>
              <a:buChar char="▪"/>
              <a:defRPr sz="3300">
                <a:latin typeface="Calibri"/>
                <a:ea typeface="Calibri"/>
                <a:cs typeface="Calibri"/>
                <a:sym typeface="Calibri"/>
              </a:defRPr>
            </a:pPr>
            <a:r>
              <a:t>Coupling mechanical resonator to microwave circuits</a:t>
            </a:r>
          </a:p>
          <a:p>
            <a:pPr marL="800100" lvl="1" indent="-342900" algn="l" defTabSz="914400">
              <a:buClr>
                <a:srgbClr val="1F4E79"/>
              </a:buClr>
              <a:buSzPct val="100000"/>
              <a:buChar char="▪"/>
              <a:defRPr sz="3300">
                <a:latin typeface="Calibri"/>
                <a:ea typeface="Calibri"/>
                <a:cs typeface="Calibri"/>
                <a:sym typeface="Calibri"/>
              </a:defRPr>
            </a:pPr>
            <a:r>
              <a:t>Microwave-to-optics transduction</a:t>
            </a:r>
          </a:p>
          <a:p>
            <a:pPr marL="800100" lvl="1" indent="-342900" algn="l" defTabSz="914400">
              <a:buClr>
                <a:srgbClr val="1F4E79"/>
              </a:buClr>
              <a:buSzPct val="100000"/>
              <a:buChar char="▪"/>
              <a:defRPr sz="3300">
                <a:latin typeface="Calibri"/>
                <a:ea typeface="Calibri"/>
                <a:cs typeface="Calibri"/>
                <a:sym typeface="Calibri"/>
              </a:defRPr>
            </a:pPr>
            <a:r>
              <a:t>Inertial sensors</a:t>
            </a:r>
          </a:p>
        </p:txBody>
      </p:sp>
      <p:sp>
        <p:nvSpPr>
          <p:cNvPr id="494" name="Optomechanics and magnetic excitations"/>
          <p:cNvSpPr txBox="1"/>
          <p:nvPr/>
        </p:nvSpPr>
        <p:spPr>
          <a:xfrm>
            <a:off x="2045223" y="7545556"/>
            <a:ext cx="7470515" cy="5583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marL="342900" indent="-342900" algn="l" defTabSz="914400">
              <a:buClr>
                <a:srgbClr val="1F4E79"/>
              </a:buClr>
              <a:buSzPct val="100000"/>
              <a:buChar char="▪"/>
              <a:defRPr sz="33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Optomechanics and magnetic excitations</a:t>
            </a:r>
          </a:p>
        </p:txBody>
      </p:sp>
      <p:sp>
        <p:nvSpPr>
          <p:cNvPr id="495" name="Theory of superconducting quantum circuits"/>
          <p:cNvSpPr txBox="1"/>
          <p:nvPr/>
        </p:nvSpPr>
        <p:spPr>
          <a:xfrm>
            <a:off x="1225806" y="6516666"/>
            <a:ext cx="7299417" cy="8247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6" tIns="71436" rIns="71436" bIns="71436" anchor="b">
            <a:spAutoFit/>
          </a:bodyPr>
          <a:lstStyle>
            <a:lvl1pPr algn="l">
              <a:defRPr sz="4500" b="1">
                <a:solidFill>
                  <a:srgbClr val="347294"/>
                </a:solidFill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r>
              <a:t>Magnonics</a:t>
            </a:r>
          </a:p>
        </p:txBody>
      </p:sp>
      <p:sp>
        <p:nvSpPr>
          <p:cNvPr id="496" name="Fabrication and optimization of superconducting qubits"/>
          <p:cNvSpPr txBox="1"/>
          <p:nvPr/>
        </p:nvSpPr>
        <p:spPr>
          <a:xfrm>
            <a:off x="2045223" y="10012692"/>
            <a:ext cx="9895688" cy="5583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marL="342900" indent="-342900" algn="l" defTabSz="914400">
              <a:buClr>
                <a:srgbClr val="1F4E79"/>
              </a:buClr>
              <a:buSzPct val="100000"/>
              <a:buChar char="▪"/>
              <a:defRPr sz="33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Fabrication and optimization of superconducting qubits</a:t>
            </a:r>
          </a:p>
        </p:txBody>
      </p:sp>
      <p:sp>
        <p:nvSpPr>
          <p:cNvPr id="497" name="Theory of superconducting quantum circuits"/>
          <p:cNvSpPr txBox="1"/>
          <p:nvPr/>
        </p:nvSpPr>
        <p:spPr>
          <a:xfrm>
            <a:off x="1225806" y="8983803"/>
            <a:ext cx="7299417" cy="8247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6" tIns="71436" rIns="71436" bIns="71436" anchor="b">
            <a:spAutoFit/>
          </a:bodyPr>
          <a:lstStyle>
            <a:lvl1pPr algn="l">
              <a:defRPr sz="4500" b="1">
                <a:solidFill>
                  <a:srgbClr val="347294"/>
                </a:solidFill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r>
              <a:t>Superconducting qubits</a:t>
            </a:r>
          </a:p>
        </p:txBody>
      </p:sp>
      <p:sp>
        <p:nvSpPr>
          <p:cNvPr id="498" name="Optically initialized double quantum dots"/>
          <p:cNvSpPr txBox="1"/>
          <p:nvPr/>
        </p:nvSpPr>
        <p:spPr>
          <a:xfrm>
            <a:off x="2045223" y="12298692"/>
            <a:ext cx="7478087" cy="5583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marL="342900" indent="-342900" algn="l" defTabSz="914400">
              <a:buClr>
                <a:srgbClr val="1F4E79"/>
              </a:buClr>
              <a:buSzPct val="100000"/>
              <a:buChar char="▪"/>
              <a:defRPr sz="33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Optically initialized double quantum dots</a:t>
            </a:r>
          </a:p>
        </p:txBody>
      </p:sp>
      <p:sp>
        <p:nvSpPr>
          <p:cNvPr id="499" name="Theory of superconducting quantum circuits"/>
          <p:cNvSpPr txBox="1"/>
          <p:nvPr/>
        </p:nvSpPr>
        <p:spPr>
          <a:xfrm>
            <a:off x="1225806" y="11269803"/>
            <a:ext cx="7299417" cy="8247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6" tIns="71436" rIns="71436" bIns="71436" anchor="b">
            <a:spAutoFit/>
          </a:bodyPr>
          <a:lstStyle>
            <a:lvl1pPr algn="l">
              <a:defRPr sz="4500" b="1">
                <a:solidFill>
                  <a:srgbClr val="347294"/>
                </a:solidFill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r>
              <a:t>Quantum dots</a:t>
            </a:r>
          </a:p>
        </p:txBody>
      </p:sp>
      <p:pic>
        <p:nvPicPr>
          <p:cNvPr id="500" name="2023-09-13_IQ_mb_L1010293.jpg" descr="2023-09-13_IQ_mb_L1010293.jp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6461224" y="7951196"/>
            <a:ext cx="7274017" cy="5505222"/>
          </a:xfrm>
          <a:prstGeom prst="rect">
            <a:avLst/>
          </a:prstGeom>
          <a:effectLst>
            <a:outerShdw blurRad="355600" dist="177800" dir="5400000" rotWithShape="0">
              <a:srgbClr val="000000">
                <a:alpha val="70000"/>
              </a:srgbClr>
            </a:outerShdw>
          </a:effectLst>
        </p:spPr>
      </p:pic>
      <p:pic>
        <p:nvPicPr>
          <p:cNvPr id="501" name="2023-09-13_IQ_mb_L1010241.jpg" descr="2023-09-13_IQ_mb_L1010241.jpg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3098450" y="1080668"/>
            <a:ext cx="5721093" cy="8106225"/>
          </a:xfrm>
          <a:prstGeom prst="rect">
            <a:avLst/>
          </a:prstGeom>
          <a:effectLst>
            <a:outerShdw blurRad="355600" dist="177800" dir="5400000" rotWithShape="0">
              <a:srgbClr val="000000">
                <a:alpha val="70000"/>
              </a:srgbClr>
            </a:outerShdw>
          </a:effectLst>
        </p:spPr>
      </p:pic>
      <p:pic>
        <p:nvPicPr>
          <p:cNvPr id="502" name="2023-09-13_IQ_mb_L1010174.jpg" descr="2023-09-13_IQ_mb_L1010174.jpg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18439835" y="395256"/>
            <a:ext cx="5234486" cy="7061043"/>
          </a:xfrm>
          <a:prstGeom prst="rect">
            <a:avLst/>
          </a:prstGeom>
          <a:effectLst>
            <a:outerShdw blurRad="355600" dist="177800" dir="5400000" rotWithShape="0">
              <a:srgbClr val="000000">
                <a:alpha val="70000"/>
              </a:srgbClr>
            </a:outerShdw>
          </a:effectLst>
        </p:spPr>
      </p:pic>
      <p:pic>
        <p:nvPicPr>
          <p:cNvPr id="503" name="M1_logo_color.png" descr="M1_logo_colo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4985" y="147014"/>
            <a:ext cx="7565287" cy="96456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9" name="Group 3"/>
          <p:cNvGrpSpPr/>
          <p:nvPr/>
        </p:nvGrpSpPr>
        <p:grpSpPr>
          <a:xfrm>
            <a:off x="126602" y="1280091"/>
            <a:ext cx="15173627" cy="36724"/>
            <a:chOff x="0" y="0"/>
            <a:chExt cx="15173624" cy="36722"/>
          </a:xfrm>
        </p:grpSpPr>
        <p:sp>
          <p:nvSpPr>
            <p:cNvPr id="505" name="Straight Connector 4"/>
            <p:cNvSpPr/>
            <p:nvPr/>
          </p:nvSpPr>
          <p:spPr>
            <a:xfrm flipV="1">
              <a:off x="0" y="431"/>
              <a:ext cx="12391714" cy="36292"/>
            </a:xfrm>
            <a:prstGeom prst="line">
              <a:avLst/>
            </a:prstGeom>
            <a:noFill/>
            <a:ln w="44450" cap="flat">
              <a:solidFill>
                <a:srgbClr val="0C2F59">
                  <a:alpha val="6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506" name="Straight Connector 5"/>
            <p:cNvSpPr/>
            <p:nvPr/>
          </p:nvSpPr>
          <p:spPr>
            <a:xfrm>
              <a:off x="12740934" y="0"/>
              <a:ext cx="734404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9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507" name="Straight Connector 6"/>
            <p:cNvSpPr/>
            <p:nvPr/>
          </p:nvSpPr>
          <p:spPr>
            <a:xfrm>
              <a:off x="13884876" y="0"/>
              <a:ext cx="529595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79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508" name="Straight Connector 7"/>
            <p:cNvSpPr/>
            <p:nvPr/>
          </p:nvSpPr>
          <p:spPr>
            <a:xfrm>
              <a:off x="14839350" y="0"/>
              <a:ext cx="334275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7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sp>
        <p:nvSpPr>
          <p:cNvPr id="510" name="Theory of superconducting quantum circuits"/>
          <p:cNvSpPr txBox="1"/>
          <p:nvPr/>
        </p:nvSpPr>
        <p:spPr>
          <a:xfrm>
            <a:off x="184406" y="102283"/>
            <a:ext cx="17883512" cy="10359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6" tIns="71436" rIns="71436" bIns="71436" anchor="b">
            <a:spAutoFit/>
          </a:bodyPr>
          <a:lstStyle>
            <a:lvl1pPr algn="l">
              <a:defRPr sz="5800" b="1">
                <a:solidFill>
                  <a:srgbClr val="347294"/>
                </a:solidFill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r>
              <a:t>Quantum optomechanics</a:t>
            </a:r>
          </a:p>
        </p:txBody>
      </p:sp>
      <p:sp>
        <p:nvSpPr>
          <p:cNvPr id="511" name="Rectangle 35"/>
          <p:cNvSpPr txBox="1"/>
          <p:nvPr/>
        </p:nvSpPr>
        <p:spPr>
          <a:xfrm>
            <a:off x="522315" y="1733698"/>
            <a:ext cx="21710377" cy="11787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marL="342900" indent="-342900" algn="l" defTabSz="914400">
              <a:buClr>
                <a:srgbClr val="1F4E79"/>
              </a:buClr>
              <a:buSzPct val="100000"/>
              <a:buChar char="▪"/>
              <a:defRPr sz="3800" b="1" u="sng">
                <a:latin typeface="Calibri"/>
                <a:ea typeface="Calibri"/>
                <a:cs typeface="Calibri"/>
                <a:sym typeface="Calibri"/>
              </a:defRPr>
            </a:pPr>
            <a:r>
              <a:t>Objective:</a:t>
            </a:r>
            <a:r>
              <a:rPr b="0" u="none"/>
              <a:t> describing the coupling between an optical system (e.g. cavity) with a mechanical system (e.g. movable mirror)</a:t>
            </a:r>
          </a:p>
        </p:txBody>
      </p:sp>
      <p:grpSp>
        <p:nvGrpSpPr>
          <p:cNvPr id="517" name="Group 2198"/>
          <p:cNvGrpSpPr/>
          <p:nvPr/>
        </p:nvGrpSpPr>
        <p:grpSpPr>
          <a:xfrm>
            <a:off x="1754267" y="3479860"/>
            <a:ext cx="6625411" cy="4681004"/>
            <a:chOff x="0" y="0"/>
            <a:chExt cx="6625410" cy="4681003"/>
          </a:xfrm>
        </p:grpSpPr>
        <p:grpSp>
          <p:nvGrpSpPr>
            <p:cNvPr id="514" name="Group 2195"/>
            <p:cNvGrpSpPr/>
            <p:nvPr/>
          </p:nvGrpSpPr>
          <p:grpSpPr>
            <a:xfrm>
              <a:off x="-1" y="0"/>
              <a:ext cx="6625412" cy="4681004"/>
              <a:chOff x="0" y="0"/>
              <a:chExt cx="6625410" cy="4681003"/>
            </a:xfrm>
          </p:grpSpPr>
          <p:pic>
            <p:nvPicPr>
              <p:cNvPr id="512" name="droppedImage.png" descr="droppedImage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56950" y="56950"/>
                <a:ext cx="6511508" cy="4567102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513" name="Picture 2192" descr="Picture 2192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1" y="0"/>
                <a:ext cx="6625412" cy="4681004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sp>
          <p:nvSpPr>
            <p:cNvPr id="515" name="Shape 2196"/>
            <p:cNvSpPr/>
            <p:nvPr/>
          </p:nvSpPr>
          <p:spPr>
            <a:xfrm>
              <a:off x="93832" y="116747"/>
              <a:ext cx="1026933" cy="599045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308049">
                <a:defRPr sz="2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516" name="Shape 2197"/>
            <p:cNvSpPr/>
            <p:nvPr/>
          </p:nvSpPr>
          <p:spPr>
            <a:xfrm>
              <a:off x="3857946" y="3739139"/>
              <a:ext cx="2404858" cy="719406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308049">
                <a:defRPr sz="2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grpSp>
        <p:nvGrpSpPr>
          <p:cNvPr id="525" name="Group"/>
          <p:cNvGrpSpPr/>
          <p:nvPr/>
        </p:nvGrpSpPr>
        <p:grpSpPr>
          <a:xfrm>
            <a:off x="9606237" y="3088441"/>
            <a:ext cx="12736964" cy="5463843"/>
            <a:chOff x="0" y="0"/>
            <a:chExt cx="12736962" cy="5463842"/>
          </a:xfrm>
        </p:grpSpPr>
        <p:pic>
          <p:nvPicPr>
            <p:cNvPr id="518" name="Picture 12" descr="Picture 12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0" y="0"/>
              <a:ext cx="11719842" cy="546384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mc:AlternateContent xmlns:mc="http://schemas.openxmlformats.org/markup-compatibility/2006">
          <mc:Choice xmlns:a14="http://schemas.microsoft.com/office/drawing/2010/main" Requires="a14">
            <p:sp>
              <p:nvSpPr>
                <p:cNvPr id="519" name="TextBox 9"/>
                <p:cNvSpPr txBox="1"/>
                <p:nvPr/>
              </p:nvSpPr>
              <p:spPr>
                <a:xfrm>
                  <a:off x="1808159" y="4493050"/>
                  <a:ext cx="361227" cy="31924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/>
                  </a:pPr>
                  <a14:m>
                    <m:oMathPara xmlns:m="http://schemas.openxmlformats.org/officeDocument/2006/math">
                      <m:oMath>
                        <m:r>
                          <a:rPr sz="57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𝜅</m:t>
                        </m:r>
                      </m:oMath>
                    </m:oMathPara>
                  </a14:m>
                  <a:endParaRPr sz="5700"/>
                </a:p>
              </p:txBody>
            </p:sp>
          </mc:Choice>
          <mc:Fallback>
            <p:sp>
              <p:nvSpPr>
                <p:cNvPr id="519" name="TextBox 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08159" y="4493050"/>
                  <a:ext cx="361227" cy="319241"/>
                </a:xfrm>
                <a:prstGeom prst="rect">
                  <a:avLst/>
                </a:prstGeom>
                <a:blipFill>
                  <a:blip r:embed="rId5"/>
                  <a:stretch>
                    <a:fillRect l="-43333" r="-53333" b="-157692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fr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520" name="TextBox 11"/>
                <p:cNvSpPr txBox="1"/>
                <p:nvPr/>
              </p:nvSpPr>
              <p:spPr>
                <a:xfrm>
                  <a:off x="8383958" y="1401210"/>
                  <a:ext cx="841993" cy="521057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/>
                  </a:pPr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sz="5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5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sz="5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</m:oMath>
                    </m:oMathPara>
                  </a14:m>
                  <a:endParaRPr sz="5900"/>
                </a:p>
              </p:txBody>
            </p:sp>
          </mc:Choice>
          <mc:Fallback>
            <p:sp>
              <p:nvSpPr>
                <p:cNvPr id="520" name="TextBox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83958" y="1401210"/>
                  <a:ext cx="841993" cy="521057"/>
                </a:xfrm>
                <a:prstGeom prst="rect">
                  <a:avLst/>
                </a:prstGeom>
                <a:blipFill>
                  <a:blip r:embed="rId6"/>
                  <a:stretch>
                    <a:fillRect l="-20896" r="-38806" b="-90476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fr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521" name="TextBox 55"/>
                <p:cNvSpPr txBox="1"/>
                <p:nvPr/>
              </p:nvSpPr>
              <p:spPr>
                <a:xfrm>
                  <a:off x="3404831" y="1401210"/>
                  <a:ext cx="670208" cy="514745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/>
                  </a:pPr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sz="5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5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sz="5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</m:oMath>
                    </m:oMathPara>
                  </a14:m>
                  <a:endParaRPr sz="5800"/>
                </a:p>
              </p:txBody>
            </p:sp>
          </mc:Choice>
          <mc:Fallback>
            <p:sp>
              <p:nvSpPr>
                <p:cNvPr id="521" name="TextBox 5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04831" y="1401210"/>
                  <a:ext cx="670208" cy="514745"/>
                </a:xfrm>
                <a:prstGeom prst="rect">
                  <a:avLst/>
                </a:prstGeom>
                <a:blipFill>
                  <a:blip r:embed="rId7"/>
                  <a:stretch>
                    <a:fillRect l="-25926" r="-35185" b="-88095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fr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522" name="TextBox 6"/>
                <p:cNvSpPr txBox="1"/>
                <p:nvPr/>
              </p:nvSpPr>
              <p:spPr>
                <a:xfrm>
                  <a:off x="8810886" y="4500310"/>
                  <a:ext cx="1293697" cy="571515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/>
                  </a:pPr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sz="4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4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sz="4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𝑡ℎ</m:t>
                            </m:r>
                          </m:sub>
                        </m:sSub>
                        <m:sSub>
                          <m:sSubPr>
                            <m:ctrlPr>
                              <a:rPr sz="4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sz="4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Γ</m:t>
                            </m:r>
                          </m:e>
                          <m:sub>
                            <m:r>
                              <a:rPr sz="4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</m:oMath>
                    </m:oMathPara>
                  </a14:m>
                  <a:endParaRPr sz="4900"/>
                </a:p>
              </p:txBody>
            </p:sp>
          </mc:Choice>
          <mc:Fallback>
            <p:sp>
              <p:nvSpPr>
                <p:cNvPr id="522" name="TextBox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10886" y="4500310"/>
                  <a:ext cx="1293697" cy="571515"/>
                </a:xfrm>
                <a:prstGeom prst="rect">
                  <a:avLst/>
                </a:prstGeom>
                <a:blipFill>
                  <a:blip r:embed="rId8"/>
                  <a:stretch>
                    <a:fillRect l="-11765" r="-31373" b="-50000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fr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523" name="Rectangle 7"/>
                <p:cNvSpPr txBox="1"/>
                <p:nvPr/>
              </p:nvSpPr>
              <p:spPr>
                <a:xfrm>
                  <a:off x="10194799" y="3134585"/>
                  <a:ext cx="2542164" cy="545533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/>
                  </a:pPr>
                  <a14:m>
                    <m:oMathPara xmlns:m="http://schemas.openxmlformats.org/officeDocument/2006/math">
                      <m:oMath>
                        <m:r>
                          <a:rPr sz="4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sz="4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4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sz="4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𝑡ℎ</m:t>
                            </m:r>
                          </m:sub>
                        </m:sSub>
                        <m:r>
                          <a:rPr sz="4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+1)</m:t>
                        </m:r>
                        <m:sSub>
                          <m:sSubPr>
                            <m:ctrlPr>
                              <a:rPr sz="4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sz="4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Γ</m:t>
                            </m:r>
                          </m:e>
                          <m:sub>
                            <m:r>
                              <a:rPr sz="4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</m:oMath>
                    </m:oMathPara>
                  </a14:m>
                  <a:endParaRPr sz="4600"/>
                </a:p>
              </p:txBody>
            </p:sp>
          </mc:Choice>
          <mc:Fallback>
            <p:sp>
              <p:nvSpPr>
                <p:cNvPr id="523" name="Rectangle 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194799" y="3134585"/>
                  <a:ext cx="2542164" cy="545533"/>
                </a:xfrm>
                <a:prstGeom prst="rect">
                  <a:avLst/>
                </a:prstGeom>
                <a:blipFill>
                  <a:blip r:embed="rId9"/>
                  <a:stretch>
                    <a:fillRect l="-10945" r="-21393" b="-74419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fr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524" name="TextBox 10"/>
                <p:cNvSpPr txBox="1"/>
                <p:nvPr/>
              </p:nvSpPr>
              <p:spPr>
                <a:xfrm>
                  <a:off x="5405921" y="2157847"/>
                  <a:ext cx="1545175" cy="657150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/>
                  </a:pPr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sz="4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4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b>
                            <m:r>
                              <a:rPr sz="4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ad>
                          <m:radPr>
                            <m:degHide m:val="on"/>
                            <m:ctrlPr>
                              <a:rPr sz="4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sSub>
                              <m:sSubPr>
                                <m:ctrlPr>
                                  <a:rPr sz="42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sz="42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sz="42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𝑝ℎ</m:t>
                                </m:r>
                              </m:sub>
                            </m:sSub>
                          </m:e>
                        </m:rad>
                      </m:oMath>
                    </m:oMathPara>
                  </a14:m>
                  <a:endParaRPr sz="4200"/>
                </a:p>
              </p:txBody>
            </p:sp>
          </mc:Choice>
          <mc:Fallback>
            <p:sp>
              <p:nvSpPr>
                <p:cNvPr id="524" name="TextBox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05921" y="2157847"/>
                  <a:ext cx="1545175" cy="657150"/>
                </a:xfrm>
                <a:prstGeom prst="rect">
                  <a:avLst/>
                </a:prstGeom>
                <a:blipFill>
                  <a:blip r:embed="rId10"/>
                  <a:stretch>
                    <a:fillRect l="-12295" r="-23770" b="-30769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fr-CA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44" name="Group"/>
          <p:cNvGrpSpPr/>
          <p:nvPr/>
        </p:nvGrpSpPr>
        <p:grpSpPr>
          <a:xfrm>
            <a:off x="7062899" y="9105802"/>
            <a:ext cx="11535894" cy="4083404"/>
            <a:chOff x="0" y="0"/>
            <a:chExt cx="11535893" cy="4083402"/>
          </a:xfrm>
        </p:grpSpPr>
        <p:grpSp>
          <p:nvGrpSpPr>
            <p:cNvPr id="531" name="Group 2211"/>
            <p:cNvGrpSpPr/>
            <p:nvPr/>
          </p:nvGrpSpPr>
          <p:grpSpPr>
            <a:xfrm>
              <a:off x="2805102" y="854265"/>
              <a:ext cx="5659140" cy="391411"/>
              <a:chOff x="0" y="0"/>
              <a:chExt cx="5659138" cy="391410"/>
            </a:xfrm>
          </p:grpSpPr>
          <p:sp>
            <p:nvSpPr>
              <p:cNvPr id="526" name="Group 2202"/>
              <p:cNvSpPr/>
              <p:nvPr/>
            </p:nvSpPr>
            <p:spPr>
              <a:xfrm>
                <a:off x="0" y="0"/>
                <a:ext cx="5659139" cy="391411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defTabSz="308049">
                  <a:defRPr sz="21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pic>
            <p:nvPicPr>
              <p:cNvPr id="527" name="Picture 2202" descr="Picture 2202"/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71242" y="57079"/>
                <a:ext cx="609153" cy="146782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528" name="Picture 2204" descr="Picture 2204"/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25739" y="57079"/>
                <a:ext cx="1031626" cy="146782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529" name="Picture 2206" descr="Picture 2206"/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519700" y="57079"/>
                <a:ext cx="929445" cy="146782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530" name="Picture 2208" descr="Picture 2208"/>
              <p:cNvPicPr>
                <a:picLocks noChangeAspect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3693930" y="57079"/>
                <a:ext cx="1427615" cy="146782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pic>
          <p:nvPicPr>
            <p:cNvPr id="532" name="Picture 2211" descr="Picture 2211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 rot="16200000">
              <a:off x="2585610" y="1863069"/>
              <a:ext cx="1335378" cy="32890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533" name="Shape 2214"/>
            <p:cNvSpPr txBox="1"/>
            <p:nvPr/>
          </p:nvSpPr>
          <p:spPr>
            <a:xfrm>
              <a:off x="3359599" y="1483851"/>
              <a:ext cx="2077137" cy="8812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26787" tIns="26787" rIns="26787" bIns="26787" numCol="1" anchor="ctr">
              <a:noAutofit/>
            </a:bodyPr>
            <a:lstStyle/>
            <a:p>
              <a:pPr algn="l" defTabSz="308049">
                <a:lnSpc>
                  <a:spcPct val="110000"/>
                </a:lnSpc>
                <a:spcBef>
                  <a:spcPts val="100"/>
                </a:spcBef>
                <a:defRPr sz="2800">
                  <a:latin typeface="Gill Sans Light"/>
                  <a:ea typeface="Gill Sans Light"/>
                  <a:cs typeface="Gill Sans Light"/>
                  <a:sym typeface="Gill Sans Light"/>
                </a:defRPr>
              </a:pPr>
              <a:r>
                <a:t>Displacement</a:t>
              </a:r>
            </a:p>
            <a:p>
              <a:pPr algn="l" defTabSz="308049">
                <a:lnSpc>
                  <a:spcPct val="110000"/>
                </a:lnSpc>
                <a:spcBef>
                  <a:spcPts val="100"/>
                </a:spcBef>
                <a:defRPr sz="2800">
                  <a:latin typeface="Gill Sans Light"/>
                  <a:ea typeface="Gill Sans Light"/>
                  <a:cs typeface="Gill Sans Light"/>
                  <a:sym typeface="Gill Sans Light"/>
                </a:defRPr>
              </a:pPr>
              <a:r>
                <a:t>Linearisation</a:t>
              </a:r>
            </a:p>
          </p:txBody>
        </p:sp>
        <p:grpSp>
          <p:nvGrpSpPr>
            <p:cNvPr id="540" name="Group 2231"/>
            <p:cNvGrpSpPr/>
            <p:nvPr/>
          </p:nvGrpSpPr>
          <p:grpSpPr>
            <a:xfrm>
              <a:off x="0" y="2746076"/>
              <a:ext cx="11535893" cy="1337326"/>
              <a:chOff x="0" y="-3"/>
              <a:chExt cx="11535892" cy="1337325"/>
            </a:xfrm>
          </p:grpSpPr>
          <p:pic>
            <p:nvPicPr>
              <p:cNvPr id="534" name="Picture 2218" descr="Picture 2218"/>
              <p:cNvPicPr>
                <a:picLocks noChangeAspect="1"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0" y="-3"/>
                <a:ext cx="11535892" cy="1337325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535" name="Picture 2220" descr="Picture 2220"/>
              <p:cNvPicPr>
                <a:picLocks noChangeAspect="1"/>
              </p:cNvPicPr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3954870" y="937750"/>
                <a:ext cx="861830" cy="146784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536" name="Picture 2222" descr="Picture 2222"/>
              <p:cNvPicPr>
                <a:picLocks noChangeAspect="1"/>
              </p:cNvPicPr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1965203" y="937752"/>
                <a:ext cx="1271262" cy="146782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537" name="Picture 2224" descr="Picture 2224"/>
              <p:cNvPicPr>
                <a:picLocks noChangeAspect="1"/>
              </p:cNvPicPr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8750842" y="970360"/>
                <a:ext cx="1324314" cy="14679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538" name="Picture 2226" descr="Picture 2226"/>
              <p:cNvPicPr>
                <a:picLocks noChangeAspect="1"/>
              </p:cNvPicPr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6909223" y="970363"/>
                <a:ext cx="1779251" cy="146790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539" name="Picture 2228" descr="Picture 2228"/>
              <p:cNvPicPr>
                <a:picLocks noChangeAspect="1"/>
              </p:cNvPicPr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5226953" y="970373"/>
                <a:ext cx="1621718" cy="146787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541" name="Equation"/>
                <p:cNvSpPr txBox="1"/>
                <p:nvPr/>
              </p:nvSpPr>
              <p:spPr>
                <a:xfrm>
                  <a:off x="1351199" y="0"/>
                  <a:ext cx="6551117" cy="1102843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/>
                  </a:pPr>
                  <a14:m>
                    <m:oMathPara xmlns:m="http://schemas.openxmlformats.org/officeDocument/2006/math">
                      <m:oMath>
                        <m:f>
                          <m:fPr>
                            <m:ctrlPr>
                              <a:rPr sz="41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sz="41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𝐻</m:t>
                            </m:r>
                          </m:num>
                          <m:den>
                            <m:r>
                              <m:rPr>
                                <m:sty m:val="p"/>
                              </m:rPr>
                              <a:rPr sz="41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ℏ</m:t>
                            </m:r>
                          </m:den>
                        </m:f>
                        <m:r>
                          <a:rPr sz="41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sz="41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41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sz="41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  <m:r>
                          <a:rPr sz="41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limUpp>
                          <m:limUppPr>
                            <m:ctrlPr>
                              <a:rPr sz="41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UppPr>
                          <m:e>
                            <m:r>
                              <a:rPr sz="41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lim>
                            <m:r>
                              <a:rPr sz="41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̂</m:t>
                            </m:r>
                          </m:lim>
                        </m:limUpp>
                        <m:r>
                          <a:rPr sz="41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  <m:sSup>
                          <m:sSupPr>
                            <m:ctrlPr>
                              <a:rPr sz="41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limUpp>
                              <m:limUppPr>
                                <m:ctrlPr>
                                  <a:rPr sz="41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limUppPr>
                              <m:e>
                                <m:r>
                                  <a:rPr sz="41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lim>
                                <m:r>
                                  <a:rPr sz="41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̂</m:t>
                                </m:r>
                              </m:lim>
                            </m:limUpp>
                          </m:e>
                          <m:sup>
                            <m:r>
                              <a:rPr sz="41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†</m:t>
                            </m:r>
                          </m:sup>
                        </m:sSup>
                        <m:limUpp>
                          <m:limUppPr>
                            <m:ctrlPr>
                              <a:rPr sz="41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UppPr>
                          <m:e>
                            <m:r>
                              <a:rPr sz="41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lim>
                            <m:r>
                              <a:rPr sz="41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̂</m:t>
                            </m:r>
                          </m:lim>
                        </m:limUpp>
                        <m:r>
                          <a:rPr sz="41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sz="41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41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sz="41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  <m:sSup>
                          <m:sSupPr>
                            <m:ctrlPr>
                              <a:rPr sz="41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limUpp>
                              <m:limUppPr>
                                <m:ctrlPr>
                                  <a:rPr sz="41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limUppPr>
                              <m:e>
                                <m:r>
                                  <a:rPr sz="41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lim>
                                <m:r>
                                  <a:rPr sz="41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̂</m:t>
                                </m:r>
                              </m:lim>
                            </m:limUpp>
                          </m:e>
                          <m:sup>
                            <m:r>
                              <a:rPr sz="41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†</m:t>
                            </m:r>
                          </m:sup>
                        </m:sSup>
                        <m:limUpp>
                          <m:limUppPr>
                            <m:ctrlPr>
                              <a:rPr sz="41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UppPr>
                          <m:e>
                            <m:r>
                              <a:rPr sz="41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lim>
                            <m:r>
                              <a:rPr sz="41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̂</m:t>
                            </m:r>
                          </m:lim>
                        </m:limUpp>
                        <m:r>
                          <a:rPr sz="41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sz="41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limUpp>
                              <m:limUppPr>
                                <m:ctrlPr>
                                  <a:rPr sz="41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limUppPr>
                              <m:e>
                                <m:r>
                                  <a:rPr sz="41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  <m:lim>
                                <m:r>
                                  <a:rPr sz="41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̂</m:t>
                                </m:r>
                              </m:lim>
                            </m:limUpp>
                          </m:e>
                          <m:sub>
                            <m:r>
                              <a:rPr sz="41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𝑑𝑟𝑖𝑣𝑒</m:t>
                            </m:r>
                          </m:sub>
                        </m:sSub>
                      </m:oMath>
                    </m:oMathPara>
                  </a14:m>
                  <a:endParaRPr sz="4100"/>
                </a:p>
              </p:txBody>
            </p:sp>
          </mc:Choice>
          <mc:Fallback>
            <p:sp>
              <p:nvSpPr>
                <p:cNvPr id="541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51199" y="0"/>
                  <a:ext cx="6551117" cy="1102843"/>
                </a:xfrm>
                <a:prstGeom prst="rect">
                  <a:avLst/>
                </a:prstGeom>
                <a:blipFill>
                  <a:blip r:embed="rId22"/>
                  <a:stretch>
                    <a:fillRect l="-2708" r="-14894" b="-23864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fr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542" name="Equation"/>
                <p:cNvSpPr txBox="1"/>
                <p:nvPr/>
              </p:nvSpPr>
              <p:spPr>
                <a:xfrm>
                  <a:off x="186699" y="2885539"/>
                  <a:ext cx="9933796" cy="101993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/>
                  </a:pPr>
                  <a14:m>
                    <m:oMathPara xmlns:m="http://schemas.openxmlformats.org/officeDocument/2006/math">
                      <m:oMath>
                        <m:f>
                          <m:fPr>
                            <m:ctrlP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𝐻</m:t>
                            </m:r>
                          </m:num>
                          <m:den>
                            <m:r>
                              <m:rPr>
                                <m:sty m:val="p"/>
                              </m:rP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ℏ</m:t>
                            </m:r>
                          </m:den>
                        </m:f>
                        <m:r>
                          <a:rPr sz="37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=−</m:t>
                        </m:r>
                        <m:r>
                          <m:rPr>
                            <m:sty m:val="p"/>
                          </m:rPr>
                          <a:rPr sz="37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sz="37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𝛿</m:t>
                        </m:r>
                        <m:sSup>
                          <m:sSupPr>
                            <m:ctrlP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limUpp>
                              <m:limUppPr>
                                <m:ctrlPr>
                                  <a:rPr sz="3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limUppPr>
                              <m:e>
                                <m:r>
                                  <a:rPr sz="3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lim>
                                <m:r>
                                  <a:rPr sz="3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̂</m:t>
                                </m:r>
                              </m:lim>
                            </m:limUpp>
                          </m:e>
                          <m:sup>
                            <m: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†</m:t>
                            </m:r>
                          </m:sup>
                        </m:sSup>
                        <m:r>
                          <a:rPr sz="37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𝛿</m:t>
                        </m:r>
                        <m:limUpp>
                          <m:limUppPr>
                            <m:ctrlP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UppPr>
                          <m:e>
                            <m: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lim>
                            <m: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̂</m:t>
                            </m:r>
                          </m:lim>
                        </m:limUpp>
                        <m:r>
                          <a:rPr sz="37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  <m:sSup>
                          <m:sSupPr>
                            <m:ctrlP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limUpp>
                              <m:limUppPr>
                                <m:ctrlPr>
                                  <a:rPr sz="3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limUppPr>
                              <m:e>
                                <m:r>
                                  <a:rPr sz="3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lim>
                                <m:r>
                                  <a:rPr sz="3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̂</m:t>
                                </m:r>
                              </m:lim>
                            </m:limUpp>
                          </m:e>
                          <m:sup>
                            <m: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†</m:t>
                            </m:r>
                          </m:sup>
                        </m:sSup>
                        <m:limUpp>
                          <m:limUppPr>
                            <m:ctrlP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UppPr>
                          <m:e>
                            <m: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lim>
                            <m: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̂</m:t>
                            </m:r>
                          </m:lim>
                        </m:limUpp>
                        <m:r>
                          <a:rPr sz="37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b>
                            <m: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ad>
                          <m:radPr>
                            <m:degHide m:val="on"/>
                            <m:ctrlP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sSub>
                              <m:sSubPr>
                                <m:ctrlPr>
                                  <a:rPr sz="3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bar>
                                  <m:barPr>
                                    <m:pos m:val="top"/>
                                    <m:ctrlPr>
                                      <a:rPr sz="37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arPr>
                                  <m:e>
                                    <m:r>
                                      <a:rPr sz="37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</m:bar>
                              </m:e>
                              <m:sub>
                                <m:r>
                                  <a:rPr sz="3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𝑝ℎ</m:t>
                                </m:r>
                              </m:sub>
                            </m:sSub>
                          </m:e>
                        </m:rad>
                        <m:r>
                          <a:rPr sz="37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sz="37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𝛿</m:t>
                        </m:r>
                        <m:sSup>
                          <m:sSupPr>
                            <m:ctrlP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limUpp>
                              <m:limUppPr>
                                <m:ctrlPr>
                                  <a:rPr sz="3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limUppPr>
                              <m:e>
                                <m:r>
                                  <a:rPr sz="3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lim>
                                <m:r>
                                  <a:rPr sz="3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̂</m:t>
                                </m:r>
                              </m:lim>
                            </m:limUpp>
                          </m:e>
                          <m:sup>
                            <m: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†</m:t>
                            </m:r>
                          </m:sup>
                        </m:sSup>
                        <m:r>
                          <a:rPr sz="37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sz="37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𝛿</m:t>
                        </m:r>
                        <m:limUpp>
                          <m:limUppPr>
                            <m:ctrlP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UppPr>
                          <m:e>
                            <m: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lim>
                            <m: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̂</m:t>
                            </m:r>
                          </m:lim>
                        </m:limUpp>
                        <m:r>
                          <a:rPr sz="37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)(</m:t>
                        </m:r>
                        <m:sSup>
                          <m:sSupPr>
                            <m:ctrlP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limUpp>
                              <m:limUppPr>
                                <m:ctrlPr>
                                  <a:rPr sz="3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limUppPr>
                              <m:e>
                                <m:r>
                                  <a:rPr sz="3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lim>
                                <m:r>
                                  <a:rPr sz="3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̂</m:t>
                                </m:r>
                              </m:lim>
                            </m:limUpp>
                          </m:e>
                          <m:sup>
                            <m: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†</m:t>
                            </m:r>
                          </m:sup>
                        </m:sSup>
                        <m:r>
                          <a:rPr sz="37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limUpp>
                          <m:limUppPr>
                            <m:ctrlP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UppPr>
                          <m:e>
                            <m: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lim>
                            <m: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̂</m:t>
                            </m:r>
                          </m:lim>
                        </m:limUpp>
                        <m:r>
                          <a:rPr sz="37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sz="3700" dirty="0"/>
                </a:p>
              </p:txBody>
            </p:sp>
          </mc:Choice>
          <mc:Fallback>
            <p:sp>
              <p:nvSpPr>
                <p:cNvPr id="542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6699" y="2885539"/>
                  <a:ext cx="9933796" cy="1019931"/>
                </a:xfrm>
                <a:prstGeom prst="rect">
                  <a:avLst/>
                </a:prstGeom>
                <a:blipFill>
                  <a:blip r:embed="rId23"/>
                  <a:stretch>
                    <a:fillRect l="-1531" t="-1235" r="-12628" b="-22222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fr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543" name="Equation"/>
                <p:cNvSpPr txBox="1"/>
                <p:nvPr/>
              </p:nvSpPr>
              <p:spPr>
                <a:xfrm>
                  <a:off x="6007665" y="1805034"/>
                  <a:ext cx="2329746" cy="495748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/>
                  </a:pPr>
                  <a14:m>
                    <m:oMathPara xmlns:m="http://schemas.openxmlformats.org/officeDocument/2006/math">
                      <m:oMath>
                        <m:limUpp>
                          <m:limUppPr>
                            <m:ctrlPr>
                              <a:rPr sz="3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UppPr>
                          <m:e>
                            <m:r>
                              <a:rPr sz="3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lim>
                            <m:r>
                              <a:rPr sz="3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̂</m:t>
                            </m:r>
                          </m:lim>
                        </m:limUpp>
                        <m:r>
                          <a:rPr sz="3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sz="3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bar>
                              <m:barPr>
                                <m:pos m:val="top"/>
                                <m:ctrlPr>
                                  <a:rPr sz="3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sz="3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bar>
                          </m:e>
                          <m:sub>
                            <m:r>
                              <a:rPr sz="3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𝑝ℎ</m:t>
                            </m:r>
                          </m:sub>
                        </m:sSub>
                        <m:r>
                          <a:rPr sz="3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sz="3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𝛿</m:t>
                        </m:r>
                        <m:limUpp>
                          <m:limUppPr>
                            <m:ctrlPr>
                              <a:rPr sz="3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UppPr>
                          <m:e>
                            <m:r>
                              <a:rPr sz="3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lim>
                            <m:r>
                              <a:rPr sz="3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̂</m:t>
                            </m:r>
                          </m:lim>
                        </m:limUpp>
                      </m:oMath>
                    </m:oMathPara>
                  </a14:m>
                  <a:endParaRPr sz="3600"/>
                </a:p>
              </p:txBody>
            </p:sp>
          </mc:Choice>
          <mc:Fallback>
            <p:sp>
              <p:nvSpPr>
                <p:cNvPr id="543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07665" y="1805034"/>
                  <a:ext cx="2329746" cy="495748"/>
                </a:xfrm>
                <a:prstGeom prst="rect">
                  <a:avLst/>
                </a:prstGeom>
                <a:blipFill>
                  <a:blip r:embed="rId24"/>
                  <a:stretch>
                    <a:fillRect l="-4891" r="-17935" b="-87500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fr-CA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545" name="Rectangle"/>
          <p:cNvSpPr/>
          <p:nvPr/>
        </p:nvSpPr>
        <p:spPr>
          <a:xfrm>
            <a:off x="6476072" y="10570402"/>
            <a:ext cx="12160951" cy="2863988"/>
          </a:xfrm>
          <a:prstGeom prst="rect">
            <a:avLst/>
          </a:prstGeom>
          <a:solidFill>
            <a:srgbClr val="FFFFFF">
              <a:alpha val="90000"/>
            </a:srgbClr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5" grpId="1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7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0" y="1315782"/>
            <a:ext cx="18288000" cy="12284586"/>
          </a:xfrm>
          <a:prstGeom prst="rect">
            <a:avLst/>
          </a:prstGeom>
          <a:ln w="12700">
            <a:miter lim="400000"/>
          </a:ln>
        </p:spPr>
      </p:pic>
      <p:sp>
        <p:nvSpPr>
          <p:cNvPr id="548" name="Laser Interferometer for Gravitational Wave Detection…"/>
          <p:cNvSpPr txBox="1"/>
          <p:nvPr/>
        </p:nvSpPr>
        <p:spPr>
          <a:xfrm>
            <a:off x="6921842" y="12216150"/>
            <a:ext cx="10540315" cy="11216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 defTabSz="821531">
              <a:defRPr sz="3200" b="1">
                <a:solidFill>
                  <a:srgbClr val="FFFFFF"/>
                </a:solidFill>
                <a:latin typeface="+mj-lt"/>
                <a:ea typeface="+mj-ea"/>
                <a:cs typeface="+mj-cs"/>
                <a:sym typeface="Helvetica Neue"/>
              </a:defRPr>
            </a:pPr>
            <a:r>
              <a:t>Laser Interferometer for Gravitational Wave Detection</a:t>
            </a:r>
          </a:p>
          <a:p>
            <a:pPr defTabSz="821531">
              <a:defRPr sz="3200" b="1">
                <a:solidFill>
                  <a:srgbClr val="FFFFFF"/>
                </a:solidFill>
                <a:latin typeface="+mj-lt"/>
                <a:ea typeface="+mj-ea"/>
                <a:cs typeface="+mj-cs"/>
                <a:sym typeface="Helvetica Neue"/>
              </a:defRPr>
            </a:pPr>
            <a:r>
              <a:t>LIGO Livingston</a:t>
            </a:r>
          </a:p>
        </p:txBody>
      </p:sp>
      <p:grpSp>
        <p:nvGrpSpPr>
          <p:cNvPr id="553" name="Group 3"/>
          <p:cNvGrpSpPr/>
          <p:nvPr/>
        </p:nvGrpSpPr>
        <p:grpSpPr>
          <a:xfrm>
            <a:off x="27606" y="1142903"/>
            <a:ext cx="11417318" cy="27633"/>
            <a:chOff x="0" y="0"/>
            <a:chExt cx="11417317" cy="27631"/>
          </a:xfrm>
        </p:grpSpPr>
        <p:sp>
          <p:nvSpPr>
            <p:cNvPr id="549" name="Straight Connector 4"/>
            <p:cNvSpPr/>
            <p:nvPr/>
          </p:nvSpPr>
          <p:spPr>
            <a:xfrm flipV="1">
              <a:off x="0" y="324"/>
              <a:ext cx="9324083" cy="27308"/>
            </a:xfrm>
            <a:prstGeom prst="line">
              <a:avLst/>
            </a:prstGeom>
            <a:noFill/>
            <a:ln w="50800" cap="flat">
              <a:solidFill>
                <a:srgbClr val="0C2F59">
                  <a:alpha val="60000"/>
                </a:srgbClr>
              </a:solidFill>
              <a:prstDash val="solid"/>
              <a:miter lim="800000"/>
            </a:ln>
            <a:effectLst/>
          </p:spPr>
          <p:txBody>
            <a:bodyPr wrap="square" lIns="64293" tIns="64293" rIns="64293" bIns="64293" numCol="1" anchor="t">
              <a:noAutofit/>
            </a:bodyPr>
            <a:lstStyle/>
            <a:p>
              <a:pPr algn="l" defTabSz="1285875">
                <a:defRPr sz="24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550" name="Straight Connector 5"/>
            <p:cNvSpPr/>
            <p:nvPr/>
          </p:nvSpPr>
          <p:spPr>
            <a:xfrm>
              <a:off x="9586852" y="0"/>
              <a:ext cx="552598" cy="0"/>
            </a:xfrm>
            <a:prstGeom prst="line">
              <a:avLst/>
            </a:prstGeom>
            <a:noFill/>
            <a:ln w="50800" cap="flat">
              <a:solidFill>
                <a:srgbClr val="0C2F59">
                  <a:alpha val="90000"/>
                </a:srgbClr>
              </a:solidFill>
              <a:prstDash val="solid"/>
              <a:miter lim="800000"/>
            </a:ln>
            <a:effectLst/>
          </p:spPr>
          <p:txBody>
            <a:bodyPr wrap="square" lIns="64293" tIns="64293" rIns="64293" bIns="64293" numCol="1" anchor="t">
              <a:noAutofit/>
            </a:bodyPr>
            <a:lstStyle/>
            <a:p>
              <a:pPr algn="l" defTabSz="1285875">
                <a:defRPr sz="24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551" name="Straight Connector 6"/>
            <p:cNvSpPr/>
            <p:nvPr/>
          </p:nvSpPr>
          <p:spPr>
            <a:xfrm>
              <a:off x="10447604" y="0"/>
              <a:ext cx="398492" cy="0"/>
            </a:xfrm>
            <a:prstGeom prst="line">
              <a:avLst/>
            </a:prstGeom>
            <a:noFill/>
            <a:ln w="50800" cap="flat">
              <a:solidFill>
                <a:srgbClr val="0C2F59">
                  <a:alpha val="79000"/>
                </a:srgbClr>
              </a:solidFill>
              <a:prstDash val="solid"/>
              <a:miter lim="800000"/>
            </a:ln>
            <a:effectLst/>
          </p:spPr>
          <p:txBody>
            <a:bodyPr wrap="square" lIns="64293" tIns="64293" rIns="64293" bIns="64293" numCol="1" anchor="t">
              <a:noAutofit/>
            </a:bodyPr>
            <a:lstStyle/>
            <a:p>
              <a:pPr algn="l" defTabSz="1285875">
                <a:defRPr sz="24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552" name="Straight Connector 7"/>
            <p:cNvSpPr/>
            <p:nvPr/>
          </p:nvSpPr>
          <p:spPr>
            <a:xfrm>
              <a:off x="11165793" y="0"/>
              <a:ext cx="251525" cy="0"/>
            </a:xfrm>
            <a:prstGeom prst="line">
              <a:avLst/>
            </a:prstGeom>
            <a:noFill/>
            <a:ln w="50800" cap="flat">
              <a:solidFill>
                <a:srgbClr val="0C2F59">
                  <a:alpha val="70000"/>
                </a:srgbClr>
              </a:solidFill>
              <a:prstDash val="solid"/>
              <a:miter lim="800000"/>
            </a:ln>
            <a:effectLst/>
          </p:spPr>
          <p:txBody>
            <a:bodyPr wrap="square" lIns="64293" tIns="64293" rIns="64293" bIns="64293" numCol="1" anchor="t">
              <a:noAutofit/>
            </a:bodyPr>
            <a:lstStyle/>
            <a:p>
              <a:pPr algn="l" defTabSz="1285875">
                <a:defRPr sz="24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sp>
        <p:nvSpPr>
          <p:cNvPr id="554" name="Theory of superconducting quantum circuits"/>
          <p:cNvSpPr txBox="1"/>
          <p:nvPr/>
        </p:nvSpPr>
        <p:spPr>
          <a:xfrm>
            <a:off x="94605" y="72507"/>
            <a:ext cx="25148689" cy="10565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00458" tIns="100458" rIns="100458" bIns="100458" anchor="b">
            <a:spAutoFit/>
          </a:bodyPr>
          <a:lstStyle>
            <a:lvl1pPr algn="l" defTabSz="1155277">
              <a:defRPr sz="5600" b="1">
                <a:solidFill>
                  <a:srgbClr val="404294"/>
                </a:solidFill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r>
              <a:t>Going BIG</a:t>
            </a:r>
          </a:p>
        </p:txBody>
      </p:sp>
      <p:pic>
        <p:nvPicPr>
          <p:cNvPr id="555" name="Screenshot 2025-06-12 at 08.40.19.png" descr="Screenshot 2025-06-12 at 08.40.1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3259" y="1554988"/>
            <a:ext cx="18670182" cy="955060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5" grpId="1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3" name="Group 3"/>
          <p:cNvGrpSpPr/>
          <p:nvPr/>
        </p:nvGrpSpPr>
        <p:grpSpPr>
          <a:xfrm>
            <a:off x="126602" y="1280091"/>
            <a:ext cx="15173627" cy="36724"/>
            <a:chOff x="0" y="0"/>
            <a:chExt cx="15173624" cy="36722"/>
          </a:xfrm>
        </p:grpSpPr>
        <p:sp>
          <p:nvSpPr>
            <p:cNvPr id="559" name="Straight Connector 4"/>
            <p:cNvSpPr/>
            <p:nvPr/>
          </p:nvSpPr>
          <p:spPr>
            <a:xfrm flipV="1">
              <a:off x="0" y="431"/>
              <a:ext cx="12391714" cy="36292"/>
            </a:xfrm>
            <a:prstGeom prst="line">
              <a:avLst/>
            </a:prstGeom>
            <a:noFill/>
            <a:ln w="44450" cap="flat">
              <a:solidFill>
                <a:srgbClr val="0C2F59">
                  <a:alpha val="6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560" name="Straight Connector 5"/>
            <p:cNvSpPr/>
            <p:nvPr/>
          </p:nvSpPr>
          <p:spPr>
            <a:xfrm>
              <a:off x="12740934" y="0"/>
              <a:ext cx="734404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9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561" name="Straight Connector 6"/>
            <p:cNvSpPr/>
            <p:nvPr/>
          </p:nvSpPr>
          <p:spPr>
            <a:xfrm>
              <a:off x="13884876" y="0"/>
              <a:ext cx="529595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79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562" name="Straight Connector 7"/>
            <p:cNvSpPr/>
            <p:nvPr/>
          </p:nvSpPr>
          <p:spPr>
            <a:xfrm>
              <a:off x="14839350" y="0"/>
              <a:ext cx="334275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7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sp>
        <p:nvSpPr>
          <p:cNvPr id="564" name="Theory of superconducting quantum circuits"/>
          <p:cNvSpPr txBox="1"/>
          <p:nvPr/>
        </p:nvSpPr>
        <p:spPr>
          <a:xfrm>
            <a:off x="184406" y="102283"/>
            <a:ext cx="17883512" cy="10359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6" tIns="71436" rIns="71436" bIns="71436" anchor="b">
            <a:spAutoFit/>
          </a:bodyPr>
          <a:lstStyle>
            <a:lvl1pPr algn="l">
              <a:defRPr sz="5800" b="1">
                <a:solidFill>
                  <a:srgbClr val="347294"/>
                </a:solidFill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r>
              <a:t>Optomechanics</a:t>
            </a:r>
          </a:p>
        </p:txBody>
      </p:sp>
      <p:pic>
        <p:nvPicPr>
          <p:cNvPr id="565" name="Grafik 7" descr="Grafik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032" y="8725486"/>
            <a:ext cx="5918767" cy="3720369"/>
          </a:xfrm>
          <a:prstGeom prst="rect">
            <a:avLst/>
          </a:prstGeom>
          <a:ln w="12700">
            <a:miter lim="400000"/>
          </a:ln>
        </p:spPr>
      </p:pic>
      <p:pic>
        <p:nvPicPr>
          <p:cNvPr id="566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12578" y="2230422"/>
            <a:ext cx="6545182" cy="5247595"/>
          </a:xfrm>
          <a:prstGeom prst="rect">
            <a:avLst/>
          </a:prstGeom>
          <a:ln w="12700">
            <a:miter lim="400000"/>
          </a:ln>
        </p:spPr>
      </p:pic>
      <p:pic>
        <p:nvPicPr>
          <p:cNvPr id="567" name="Grafik 9" descr="Grafik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9525" y="1989943"/>
            <a:ext cx="4472057" cy="5309982"/>
          </a:xfrm>
          <a:prstGeom prst="rect">
            <a:avLst/>
          </a:prstGeom>
          <a:ln w="12700">
            <a:miter lim="400000"/>
          </a:ln>
        </p:spPr>
      </p:pic>
      <p:pic>
        <p:nvPicPr>
          <p:cNvPr id="568" name="Grafik 10" descr="Grafik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0712" y="2867718"/>
            <a:ext cx="7146389" cy="3285161"/>
          </a:xfrm>
          <a:prstGeom prst="rect">
            <a:avLst/>
          </a:prstGeom>
          <a:ln w="12700">
            <a:miter lim="400000"/>
          </a:ln>
        </p:spPr>
      </p:pic>
      <p:pic>
        <p:nvPicPr>
          <p:cNvPr id="569" name="Inhaltsplatzhalter 3" descr="Inhaltsplatzhalter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692622" y="9204714"/>
            <a:ext cx="6545182" cy="3364632"/>
          </a:xfrm>
          <a:prstGeom prst="rect">
            <a:avLst/>
          </a:prstGeom>
          <a:ln w="12700">
            <a:miter lim="400000"/>
          </a:ln>
        </p:spPr>
      </p:pic>
      <p:sp>
        <p:nvSpPr>
          <p:cNvPr id="570" name="Textfeld 16"/>
          <p:cNvSpPr txBox="1"/>
          <p:nvPr/>
        </p:nvSpPr>
        <p:spPr>
          <a:xfrm>
            <a:off x="4565952" y="12512377"/>
            <a:ext cx="6294927" cy="5361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37" tIns="91437" rIns="91437" bIns="91437">
            <a:spAutoFit/>
          </a:bodyPr>
          <a:lstStyle/>
          <a:p>
            <a:pPr defTabSz="1828800">
              <a:defRPr sz="2800">
                <a:solidFill>
                  <a:srgbClr val="5B9BD5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Rabl </a:t>
            </a:r>
            <a:r>
              <a:rPr i="1"/>
              <a:t>et.al.</a:t>
            </a:r>
            <a:r>
              <a:t> Nature Phys. 6 (2010), 602</a:t>
            </a:r>
          </a:p>
        </p:txBody>
      </p:sp>
      <p:sp>
        <p:nvSpPr>
          <p:cNvPr id="571" name="Textfeld 18"/>
          <p:cNvSpPr txBox="1"/>
          <p:nvPr/>
        </p:nvSpPr>
        <p:spPr>
          <a:xfrm>
            <a:off x="3463060" y="6262419"/>
            <a:ext cx="1530977" cy="68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37" tIns="91437" rIns="91437" bIns="91437">
            <a:spAutoFit/>
          </a:bodyPr>
          <a:lstStyle>
            <a:lvl1pPr defTabSz="1828800">
              <a:defRPr sz="3900" b="1">
                <a:solidFill>
                  <a:srgbClr val="5B9BD5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LIGO</a:t>
            </a:r>
          </a:p>
        </p:txBody>
      </p:sp>
      <p:sp>
        <p:nvSpPr>
          <p:cNvPr id="572" name="Rechteck 20"/>
          <p:cNvSpPr txBox="1"/>
          <p:nvPr/>
        </p:nvSpPr>
        <p:spPr>
          <a:xfrm>
            <a:off x="14203908" y="7066979"/>
            <a:ext cx="9362523" cy="5361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37" tIns="91437" rIns="91437" bIns="91437">
            <a:spAutoFit/>
          </a:bodyPr>
          <a:lstStyle/>
          <a:p>
            <a:pPr defTabSz="1828800">
              <a:defRPr sz="2800">
                <a:solidFill>
                  <a:srgbClr val="5B9BD5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Romero-Isart</a:t>
            </a:r>
            <a:r>
              <a:rPr i="1"/>
              <a:t> et. al.</a:t>
            </a:r>
            <a:r>
              <a:t> Phys. Rev. Lett. 107, 020405 (2011)</a:t>
            </a:r>
          </a:p>
        </p:txBody>
      </p:sp>
      <p:sp>
        <p:nvSpPr>
          <p:cNvPr id="573" name="Rectangle 3"/>
          <p:cNvSpPr txBox="1"/>
          <p:nvPr/>
        </p:nvSpPr>
        <p:spPr>
          <a:xfrm>
            <a:off x="2638309" y="1513163"/>
            <a:ext cx="6451901" cy="7284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37" tIns="91437" rIns="91437" bIns="91437">
            <a:spAutoFit/>
          </a:bodyPr>
          <a:lstStyle>
            <a:lvl1pPr algn="l" defTabSz="1828800">
              <a:defRPr b="1">
                <a:solidFill>
                  <a:srgbClr val="0C2F59"/>
                </a:solidFill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r>
              <a:t>Gravitational wave detectors</a:t>
            </a:r>
          </a:p>
        </p:txBody>
      </p:sp>
      <p:sp>
        <p:nvSpPr>
          <p:cNvPr id="574" name="Rectangle 7"/>
          <p:cNvSpPr txBox="1"/>
          <p:nvPr/>
        </p:nvSpPr>
        <p:spPr>
          <a:xfrm>
            <a:off x="7039865" y="8291376"/>
            <a:ext cx="10304269" cy="7284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37" tIns="91437" rIns="91437" bIns="91437">
            <a:spAutoFit/>
          </a:bodyPr>
          <a:lstStyle>
            <a:lvl1pPr algn="l" defTabSz="1828800">
              <a:defRPr b="1">
                <a:solidFill>
                  <a:srgbClr val="0C2F59"/>
                </a:solidFill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r>
              <a:t>Microwave to optics conversion (transduction)</a:t>
            </a:r>
          </a:p>
        </p:txBody>
      </p:sp>
      <p:sp>
        <p:nvSpPr>
          <p:cNvPr id="575" name="Textfeld 15"/>
          <p:cNvSpPr txBox="1"/>
          <p:nvPr/>
        </p:nvSpPr>
        <p:spPr>
          <a:xfrm>
            <a:off x="12011253" y="12573943"/>
            <a:ext cx="8018745" cy="5361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37" tIns="91437" rIns="91437" bIns="91437">
            <a:spAutoFit/>
          </a:bodyPr>
          <a:lstStyle/>
          <a:p>
            <a:pPr defTabSz="1828800">
              <a:defRPr sz="2800">
                <a:solidFill>
                  <a:srgbClr val="5B9BD5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Andrews </a:t>
            </a:r>
            <a:r>
              <a:rPr i="1"/>
              <a:t>et.al.</a:t>
            </a:r>
            <a:r>
              <a:t> Nature Phys. 10 (2014), 321–326</a:t>
            </a:r>
          </a:p>
        </p:txBody>
      </p:sp>
      <p:sp>
        <p:nvSpPr>
          <p:cNvPr id="576" name="Rectangle 48"/>
          <p:cNvSpPr txBox="1"/>
          <p:nvPr/>
        </p:nvSpPr>
        <p:spPr>
          <a:xfrm>
            <a:off x="16425257" y="1513163"/>
            <a:ext cx="4919825" cy="7284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37" tIns="91437" rIns="91437" bIns="91437">
            <a:spAutoFit/>
          </a:bodyPr>
          <a:lstStyle>
            <a:lvl1pPr algn="l" defTabSz="1828800">
              <a:defRPr b="1">
                <a:solidFill>
                  <a:srgbClr val="0C2F59"/>
                </a:solidFill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r>
              <a:t>Quantum foundations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2" name="Group 3"/>
          <p:cNvGrpSpPr/>
          <p:nvPr/>
        </p:nvGrpSpPr>
        <p:grpSpPr>
          <a:xfrm>
            <a:off x="126602" y="1280091"/>
            <a:ext cx="15173627" cy="36724"/>
            <a:chOff x="0" y="0"/>
            <a:chExt cx="15173624" cy="36722"/>
          </a:xfrm>
        </p:grpSpPr>
        <p:sp>
          <p:nvSpPr>
            <p:cNvPr id="578" name="Straight Connector 4"/>
            <p:cNvSpPr/>
            <p:nvPr/>
          </p:nvSpPr>
          <p:spPr>
            <a:xfrm flipV="1">
              <a:off x="0" y="431"/>
              <a:ext cx="12391714" cy="36292"/>
            </a:xfrm>
            <a:prstGeom prst="line">
              <a:avLst/>
            </a:prstGeom>
            <a:noFill/>
            <a:ln w="44450" cap="flat">
              <a:solidFill>
                <a:srgbClr val="0C2F59">
                  <a:alpha val="6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579" name="Straight Connector 5"/>
            <p:cNvSpPr/>
            <p:nvPr/>
          </p:nvSpPr>
          <p:spPr>
            <a:xfrm>
              <a:off x="12740934" y="0"/>
              <a:ext cx="734404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9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580" name="Straight Connector 6"/>
            <p:cNvSpPr/>
            <p:nvPr/>
          </p:nvSpPr>
          <p:spPr>
            <a:xfrm>
              <a:off x="13884876" y="0"/>
              <a:ext cx="529595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79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581" name="Straight Connector 7"/>
            <p:cNvSpPr/>
            <p:nvPr/>
          </p:nvSpPr>
          <p:spPr>
            <a:xfrm>
              <a:off x="14839350" y="0"/>
              <a:ext cx="334275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7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sp>
        <p:nvSpPr>
          <p:cNvPr id="583" name="Theory of superconducting quantum circuits"/>
          <p:cNvSpPr txBox="1"/>
          <p:nvPr/>
        </p:nvSpPr>
        <p:spPr>
          <a:xfrm>
            <a:off x="184406" y="102283"/>
            <a:ext cx="17883512" cy="10359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6" tIns="71436" rIns="71436" bIns="71436" anchor="b">
            <a:spAutoFit/>
          </a:bodyPr>
          <a:lstStyle>
            <a:lvl1pPr algn="l">
              <a:defRPr sz="5800" b="1">
                <a:solidFill>
                  <a:srgbClr val="347294"/>
                </a:solidFill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r>
              <a:t>Reducing losses</a:t>
            </a:r>
          </a:p>
        </p:txBody>
      </p:sp>
      <p:grpSp>
        <p:nvGrpSpPr>
          <p:cNvPr id="587" name="Group"/>
          <p:cNvGrpSpPr/>
          <p:nvPr/>
        </p:nvGrpSpPr>
        <p:grpSpPr>
          <a:xfrm>
            <a:off x="7922634" y="7437441"/>
            <a:ext cx="7369669" cy="4462749"/>
            <a:chOff x="0" y="0"/>
            <a:chExt cx="7369667" cy="4462748"/>
          </a:xfrm>
        </p:grpSpPr>
        <p:sp>
          <p:nvSpPr>
            <p:cNvPr id="584" name="Rectangle 30"/>
            <p:cNvSpPr txBox="1"/>
            <p:nvPr/>
          </p:nvSpPr>
          <p:spPr>
            <a:xfrm>
              <a:off x="59818" y="0"/>
              <a:ext cx="7264346" cy="7284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91437" tIns="91437" rIns="91437" bIns="91437" numCol="1" anchor="t">
              <a:spAutoFit/>
            </a:bodyPr>
            <a:lstStyle>
              <a:lvl1pPr algn="l" defTabSz="1828800">
                <a:defRPr b="1">
                  <a:solidFill>
                    <a:srgbClr val="0C2F59"/>
                  </a:solidFill>
                  <a:latin typeface="+mj-lt"/>
                  <a:ea typeface="+mj-ea"/>
                  <a:cs typeface="+mj-cs"/>
                  <a:sym typeface="Helvetica Neue"/>
                </a:defRPr>
              </a:lvl1pPr>
            </a:lstStyle>
            <a:p>
              <a:r>
                <a:t>Engineering photonic band gaps</a:t>
              </a:r>
            </a:p>
          </p:txBody>
        </p:sp>
        <p:pic>
          <p:nvPicPr>
            <p:cNvPr id="585" name="Inhaltsplatzhalter 4" descr="Inhaltsplatzhalter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797483"/>
              <a:ext cx="7369668" cy="308688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586" name="Rechteck 16"/>
            <p:cNvSpPr txBox="1"/>
            <p:nvPr/>
          </p:nvSpPr>
          <p:spPr>
            <a:xfrm>
              <a:off x="1198329" y="3926554"/>
              <a:ext cx="4987322" cy="5361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91437" tIns="91437" rIns="91437" bIns="91437" numCol="1" anchor="t">
              <a:spAutoFit/>
            </a:bodyPr>
            <a:lstStyle/>
            <a:p>
              <a:pPr algn="l" defTabSz="1828800">
                <a:defRPr sz="2800">
                  <a:solidFill>
                    <a:srgbClr val="5B9BD5"/>
                  </a:solidFill>
                  <a:latin typeface="Calibri Light"/>
                  <a:ea typeface="Calibri Light"/>
                  <a:cs typeface="Calibri Light"/>
                  <a:sym typeface="Calibri Light"/>
                </a:defRPr>
              </a:pPr>
              <a:r>
                <a:t>Chan </a:t>
              </a:r>
              <a:r>
                <a:rPr i="1"/>
                <a:t>et.al.</a:t>
              </a:r>
              <a:r>
                <a:t> Nature 478, 89 (2011)</a:t>
              </a:r>
            </a:p>
          </p:txBody>
        </p:sp>
      </p:grpSp>
      <p:grpSp>
        <p:nvGrpSpPr>
          <p:cNvPr id="591" name="Group"/>
          <p:cNvGrpSpPr/>
          <p:nvPr/>
        </p:nvGrpSpPr>
        <p:grpSpPr>
          <a:xfrm>
            <a:off x="15593111" y="1679203"/>
            <a:ext cx="6586176" cy="4462749"/>
            <a:chOff x="0" y="0"/>
            <a:chExt cx="6586174" cy="4462748"/>
          </a:xfrm>
        </p:grpSpPr>
        <p:pic>
          <p:nvPicPr>
            <p:cNvPr id="588" name="Grafik 7" descr="Grafik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749069"/>
              <a:ext cx="6527093" cy="321561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589" name="Rechteck 15"/>
            <p:cNvSpPr txBox="1"/>
            <p:nvPr/>
          </p:nvSpPr>
          <p:spPr>
            <a:xfrm>
              <a:off x="80609" y="3926554"/>
              <a:ext cx="6505567" cy="5361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91437" tIns="91437" rIns="91437" bIns="91437" numCol="1" anchor="t">
              <a:spAutoFit/>
            </a:bodyPr>
            <a:lstStyle/>
            <a:p>
              <a:pPr algn="l" defTabSz="1828800">
                <a:defRPr sz="2800">
                  <a:solidFill>
                    <a:srgbClr val="5B9BD5"/>
                  </a:solidFill>
                  <a:latin typeface="Calibri Light"/>
                  <a:ea typeface="Calibri Light"/>
                  <a:cs typeface="Calibri Light"/>
                  <a:sym typeface="Calibri Light"/>
                </a:defRPr>
              </a:pPr>
              <a:r>
                <a:t>Tsaturyan</a:t>
              </a:r>
              <a:r>
                <a:rPr i="1"/>
                <a:t> et.al.</a:t>
              </a:r>
              <a:r>
                <a:t> Nature Nano 12, 776 (2017)</a:t>
              </a:r>
            </a:p>
          </p:txBody>
        </p:sp>
        <p:sp>
          <p:nvSpPr>
            <p:cNvPr id="590" name="Rectangle 33"/>
            <p:cNvSpPr txBox="1"/>
            <p:nvPr/>
          </p:nvSpPr>
          <p:spPr>
            <a:xfrm>
              <a:off x="1860889" y="0"/>
              <a:ext cx="3216755" cy="7284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91437" tIns="91437" rIns="91437" bIns="91437" numCol="1" anchor="t">
              <a:spAutoFit/>
            </a:bodyPr>
            <a:lstStyle>
              <a:lvl1pPr algn="l" defTabSz="1828800">
                <a:defRPr b="1">
                  <a:solidFill>
                    <a:srgbClr val="0C2F59"/>
                  </a:solidFill>
                  <a:latin typeface="+mj-lt"/>
                  <a:ea typeface="+mj-ea"/>
                  <a:cs typeface="+mj-cs"/>
                  <a:sym typeface="Helvetica Neue"/>
                </a:defRPr>
              </a:lvl1pPr>
            </a:lstStyle>
            <a:p>
              <a:r>
                <a:t>Soft clamping</a:t>
              </a:r>
            </a:p>
          </p:txBody>
        </p:sp>
      </p:grpSp>
      <p:grpSp>
        <p:nvGrpSpPr>
          <p:cNvPr id="597" name="Group"/>
          <p:cNvGrpSpPr/>
          <p:nvPr/>
        </p:nvGrpSpPr>
        <p:grpSpPr>
          <a:xfrm>
            <a:off x="6279991" y="11885489"/>
            <a:ext cx="11426409" cy="2263001"/>
            <a:chOff x="0" y="0"/>
            <a:chExt cx="11426407" cy="2263000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592" name="Textfeld 11"/>
                <p:cNvSpPr txBox="1"/>
                <p:nvPr/>
              </p:nvSpPr>
              <p:spPr>
                <a:xfrm>
                  <a:off x="0" y="503282"/>
                  <a:ext cx="7064448" cy="740864"/>
                </a:xfrm>
                <a:prstGeom prst="rect">
                  <a:avLst/>
                </a:pr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m="http://schemas.openxmlformats.org/officeDocument/2006/math" xmlns="" val="1"/>
                  </a:ext>
                </a:extLst>
              </p:spPr>
              <p:txBody>
                <a:bodyPr wrap="none" lIns="91437" tIns="91437" rIns="91437" bIns="91437" numCol="1" anchor="t">
                  <a:spAutoFit/>
                </a:bodyPr>
                <a:lstStyle/>
                <a:p>
                  <a:pPr algn="l" defTabSz="1828800">
                    <a:defRPr sz="3800">
                      <a:latin typeface="+mj-lt"/>
                      <a:ea typeface="+mj-ea"/>
                      <a:cs typeface="+mj-cs"/>
                      <a:sym typeface="Helvetica Neue"/>
                    </a:defRPr>
                  </a:pPr>
                  <a:r>
                    <a:t>Mechanical Q-factors </a:t>
                  </a:r>
                  <a14:m>
                    <m:oMath xmlns:m="http://schemas.openxmlformats.org/officeDocument/2006/math">
                      <m:r>
                        <a:rPr sz="22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≳</m:t>
                      </m:r>
                    </m:oMath>
                  </a14:m>
                  <a:r>
                    <a:t> 10</a:t>
                  </a:r>
                  <a:r>
                    <a:rPr baseline="30736"/>
                    <a:t>6</a:t>
                  </a:r>
                  <a:r>
                    <a:t>- 10</a:t>
                  </a:r>
                  <a:r>
                    <a:rPr baseline="30736"/>
                    <a:t>8</a:t>
                  </a:r>
                  <a:endParaRPr sz="1900"/>
                </a:p>
              </p:txBody>
            </p:sp>
          </mc:Choice>
          <mc:Fallback>
            <p:sp>
              <p:nvSpPr>
                <p:cNvPr id="592" name="Textfeld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0" y="503282"/>
                  <a:ext cx="7064448" cy="740864"/>
                </a:xfrm>
                <a:prstGeom prst="rect">
                  <a:avLst/>
                </a:prstGeom>
                <a:blipFill>
                  <a:blip r:embed="rId4"/>
                  <a:stretch>
                    <a:fillRect l="-2873" t="-6780" r="-1436" b="-28814"/>
                  </a:stretch>
                </a:blipFill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/>
                <a:lstStyle/>
                <a:p>
                  <a:r>
                    <a:rPr lang="fr-CA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595" name="Group 6"/>
            <p:cNvGrpSpPr/>
            <p:nvPr/>
          </p:nvGrpSpPr>
          <p:grpSpPr>
            <a:xfrm>
              <a:off x="7412135" y="362592"/>
              <a:ext cx="2556443" cy="1168805"/>
              <a:chOff x="0" y="0"/>
              <a:chExt cx="2556442" cy="1168804"/>
            </a:xfrm>
          </p:grpSpPr>
          <p:pic>
            <p:nvPicPr>
              <p:cNvPr id="593" name="Picture 34" descr="Picture 34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0" y="-1"/>
                <a:ext cx="2556443" cy="1168806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594" name="TextBox 2"/>
                  <p:cNvSpPr txBox="1"/>
                  <p:nvPr/>
                </p:nvSpPr>
                <p:spPr>
                  <a:xfrm>
                    <a:off x="449223" y="325891"/>
                    <a:ext cx="1694482" cy="566864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algn="l" defTabSz="914400" latinLnBrk="1">
                      <a:defRPr sz="1800"/>
                    </a:pPr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sz="4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4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r>
                                <a:rPr sz="4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&gt;</m:t>
                              </m:r>
                              <m:r>
                                <m:rPr>
                                  <m:sty m:val="p"/>
                                </m:rPr>
                                <a:rPr sz="4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Γ</m:t>
                              </m:r>
                            </m:e>
                            <m:sub>
                              <m:r>
                                <a:rPr sz="4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oMath>
                      </m:oMathPara>
                    </a14:m>
                    <a:endParaRPr sz="4400"/>
                  </a:p>
                </p:txBody>
              </p:sp>
            </mc:Choice>
            <mc:Fallback>
              <p:sp>
                <p:nvSpPr>
                  <p:cNvPr id="594" name="TextBox 2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49223" y="325891"/>
                    <a:ext cx="1694482" cy="566864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l="-11852" t="-11111" r="-13333" b="-64444"/>
                    </a:stretch>
                  </a:blipFill>
                  <a:ln w="12700" cap="flat">
                    <a:noFill/>
                    <a:miter lim="400000"/>
                  </a:ln>
                  <a:effectLst/>
                </p:spPr>
                <p:txBody>
                  <a:bodyPr/>
                  <a:lstStyle/>
                  <a:p>
                    <a:r>
                      <a:rPr lang="fr-CA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pic>
          <p:nvPicPr>
            <p:cNvPr id="596" name="Picture 44" descr="Picture 44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073401" y="0"/>
              <a:ext cx="2353007" cy="22630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605" name="Group"/>
          <p:cNvGrpSpPr/>
          <p:nvPr/>
        </p:nvGrpSpPr>
        <p:grpSpPr>
          <a:xfrm>
            <a:off x="-455036" y="1343025"/>
            <a:ext cx="12667191" cy="5463843"/>
            <a:chOff x="0" y="0"/>
            <a:chExt cx="12667189" cy="5463842"/>
          </a:xfrm>
        </p:grpSpPr>
        <p:pic>
          <p:nvPicPr>
            <p:cNvPr id="598" name="Picture 12" descr="Picture 12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0" y="0"/>
              <a:ext cx="11719842" cy="546384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mc:AlternateContent xmlns:mc="http://schemas.openxmlformats.org/markup-compatibility/2006">
          <mc:Choice xmlns:a14="http://schemas.microsoft.com/office/drawing/2010/main" Requires="a14">
            <p:sp>
              <p:nvSpPr>
                <p:cNvPr id="599" name="TextBox 9"/>
                <p:cNvSpPr txBox="1"/>
                <p:nvPr/>
              </p:nvSpPr>
              <p:spPr>
                <a:xfrm>
                  <a:off x="1808159" y="4493050"/>
                  <a:ext cx="361227" cy="31924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/>
                  </a:pPr>
                  <a14:m>
                    <m:oMathPara xmlns:m="http://schemas.openxmlformats.org/officeDocument/2006/math">
                      <m:oMath>
                        <m:r>
                          <a:rPr sz="57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𝜅</m:t>
                        </m:r>
                      </m:oMath>
                    </m:oMathPara>
                  </a14:m>
                  <a:endParaRPr sz="5700"/>
                </a:p>
              </p:txBody>
            </p:sp>
          </mc:Choice>
          <mc:Fallback>
            <p:sp>
              <p:nvSpPr>
                <p:cNvPr id="599" name="TextBox 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08159" y="4493050"/>
                  <a:ext cx="361227" cy="319241"/>
                </a:xfrm>
                <a:prstGeom prst="rect">
                  <a:avLst/>
                </a:prstGeom>
                <a:blipFill>
                  <a:blip r:embed="rId9"/>
                  <a:stretch>
                    <a:fillRect l="-48276" r="-58621" b="-161538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fr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00" name="TextBox 11"/>
                <p:cNvSpPr txBox="1"/>
                <p:nvPr/>
              </p:nvSpPr>
              <p:spPr>
                <a:xfrm>
                  <a:off x="8383958" y="1401210"/>
                  <a:ext cx="841993" cy="521057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/>
                  </a:pPr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sz="5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5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sz="5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</m:oMath>
                    </m:oMathPara>
                  </a14:m>
                  <a:endParaRPr sz="5900"/>
                </a:p>
              </p:txBody>
            </p:sp>
          </mc:Choice>
          <mc:Fallback>
            <p:sp>
              <p:nvSpPr>
                <p:cNvPr id="600" name="TextBox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83958" y="1401210"/>
                  <a:ext cx="841993" cy="521057"/>
                </a:xfrm>
                <a:prstGeom prst="rect">
                  <a:avLst/>
                </a:prstGeom>
                <a:blipFill>
                  <a:blip r:embed="rId10"/>
                  <a:stretch>
                    <a:fillRect l="-20896" r="-38806" b="-88095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fr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01" name="TextBox 55"/>
                <p:cNvSpPr txBox="1"/>
                <p:nvPr/>
              </p:nvSpPr>
              <p:spPr>
                <a:xfrm>
                  <a:off x="3404831" y="1401210"/>
                  <a:ext cx="670208" cy="514745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/>
                  </a:pPr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sz="5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5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sz="5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</m:oMath>
                    </m:oMathPara>
                  </a14:m>
                  <a:endParaRPr sz="5800"/>
                </a:p>
              </p:txBody>
            </p:sp>
          </mc:Choice>
          <mc:Fallback>
            <p:sp>
              <p:nvSpPr>
                <p:cNvPr id="601" name="TextBox 5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04831" y="1401210"/>
                  <a:ext cx="670208" cy="514745"/>
                </a:xfrm>
                <a:prstGeom prst="rect">
                  <a:avLst/>
                </a:prstGeom>
                <a:blipFill>
                  <a:blip r:embed="rId11"/>
                  <a:stretch>
                    <a:fillRect l="-27778" r="-35185" b="-92683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fr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02" name="TextBox 6"/>
                <p:cNvSpPr txBox="1"/>
                <p:nvPr/>
              </p:nvSpPr>
              <p:spPr>
                <a:xfrm>
                  <a:off x="9064886" y="4559502"/>
                  <a:ext cx="977065" cy="431553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/>
                  </a:pPr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𝑡ℎ</m:t>
                            </m:r>
                          </m:sub>
                        </m:sSub>
                        <m:sSub>
                          <m:sSubPr>
                            <m:ctrlP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Γ</m:t>
                            </m:r>
                          </m:e>
                          <m:sub>
                            <m: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</m:oMath>
                    </m:oMathPara>
                  </a14:m>
                  <a:endParaRPr sz="3700"/>
                </a:p>
              </p:txBody>
            </p:sp>
          </mc:Choice>
          <mc:Fallback>
            <p:sp>
              <p:nvSpPr>
                <p:cNvPr id="602" name="TextBox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64886" y="4559502"/>
                  <a:ext cx="977065" cy="431553"/>
                </a:xfrm>
                <a:prstGeom prst="rect">
                  <a:avLst/>
                </a:prstGeom>
                <a:blipFill>
                  <a:blip r:embed="rId12"/>
                  <a:stretch>
                    <a:fillRect l="-11392" r="-29114" b="-51429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fr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03" name="Rectangle 7"/>
                <p:cNvSpPr txBox="1"/>
                <p:nvPr/>
              </p:nvSpPr>
              <p:spPr>
                <a:xfrm>
                  <a:off x="10567141" y="3260275"/>
                  <a:ext cx="2100049" cy="450658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/>
                  </a:pPr>
                  <a14:m>
                    <m:oMathPara xmlns:m="http://schemas.openxmlformats.org/officeDocument/2006/math">
                      <m:oMath>
                        <m:r>
                          <a:rPr sz="3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sz="3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3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sz="3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𝑡ℎ</m:t>
                            </m:r>
                          </m:sub>
                        </m:sSub>
                        <m:r>
                          <a:rPr sz="3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+1)</m:t>
                        </m:r>
                        <m:sSub>
                          <m:sSubPr>
                            <m:ctrlPr>
                              <a:rPr sz="3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sz="3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Γ</m:t>
                            </m:r>
                          </m:e>
                          <m:sub>
                            <m:r>
                              <a:rPr sz="3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</m:oMath>
                    </m:oMathPara>
                  </a14:m>
                  <a:endParaRPr sz="3800"/>
                </a:p>
              </p:txBody>
            </p:sp>
          </mc:Choice>
          <mc:Fallback>
            <p:sp>
              <p:nvSpPr>
                <p:cNvPr id="603" name="Rectangle 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567141" y="3260275"/>
                  <a:ext cx="2100049" cy="450658"/>
                </a:xfrm>
                <a:prstGeom prst="rect">
                  <a:avLst/>
                </a:prstGeom>
                <a:blipFill>
                  <a:blip r:embed="rId13"/>
                  <a:stretch>
                    <a:fillRect l="-10843" t="-2778" r="-21084" b="-72222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fr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04" name="TextBox 10"/>
                <p:cNvSpPr txBox="1"/>
                <p:nvPr/>
              </p:nvSpPr>
              <p:spPr>
                <a:xfrm>
                  <a:off x="5520221" y="2258634"/>
                  <a:ext cx="1362738" cy="578918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/>
                  </a:pPr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b>
                            <m: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ad>
                          <m:radPr>
                            <m:degHide m:val="on"/>
                            <m:ctrlP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sSub>
                              <m:sSubPr>
                                <m:ctrlPr>
                                  <a:rPr sz="3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sz="3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sz="3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𝑝ℎ</m:t>
                                </m:r>
                              </m:sub>
                            </m:sSub>
                          </m:e>
                        </m:rad>
                      </m:oMath>
                    </m:oMathPara>
                  </a14:m>
                  <a:endParaRPr sz="3700"/>
                </a:p>
              </p:txBody>
            </p:sp>
          </mc:Choice>
          <mc:Fallback>
            <p:sp>
              <p:nvSpPr>
                <p:cNvPr id="604" name="TextBox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20221" y="2258634"/>
                  <a:ext cx="1362738" cy="578918"/>
                </a:xfrm>
                <a:prstGeom prst="rect">
                  <a:avLst/>
                </a:prstGeom>
                <a:blipFill>
                  <a:blip r:embed="rId14"/>
                  <a:stretch>
                    <a:fillRect l="-12037" r="-24074" b="-34043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fr-CA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606" name="Rectangle 7"/>
          <p:cNvSpPr/>
          <p:nvPr/>
        </p:nvSpPr>
        <p:spPr>
          <a:xfrm>
            <a:off x="571180" y="1420567"/>
            <a:ext cx="6349756" cy="4980021"/>
          </a:xfrm>
          <a:prstGeom prst="rect">
            <a:avLst/>
          </a:prstGeom>
          <a:gradFill>
            <a:gsLst>
              <a:gs pos="73000">
                <a:srgbClr val="FFFFFF">
                  <a:alpha val="89811"/>
                </a:srgbClr>
              </a:gs>
              <a:gs pos="100000">
                <a:srgbClr val="FFFFFF">
                  <a:alpha val="0"/>
                </a:srgbClr>
              </a:gs>
            </a:gsLst>
            <a:path>
              <a:fillToRect l="44135" t="50000" r="55864" b="50000"/>
            </a:path>
          </a:gradFill>
          <a:ln w="12700">
            <a:miter lim="400000"/>
          </a:ln>
        </p:spPr>
        <p:txBody>
          <a:bodyPr lIns="91437" tIns="91437" rIns="91437" bIns="91437" anchor="ctr"/>
          <a:lstStyle/>
          <a:p>
            <a:pPr defTabSz="1828800">
              <a:def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607" name="Rectangle"/>
          <p:cNvSpPr/>
          <p:nvPr/>
        </p:nvSpPr>
        <p:spPr>
          <a:xfrm>
            <a:off x="13987650" y="1496303"/>
            <a:ext cx="8458864" cy="4828550"/>
          </a:xfrm>
          <a:prstGeom prst="rect">
            <a:avLst/>
          </a:prstGeom>
          <a:solidFill>
            <a:srgbClr val="FFFFFF">
              <a:alpha val="90000"/>
            </a:srgbClr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endParaRPr/>
          </a:p>
        </p:txBody>
      </p:sp>
      <p:sp>
        <p:nvSpPr>
          <p:cNvPr id="608" name="Rectangle"/>
          <p:cNvSpPr/>
          <p:nvPr/>
        </p:nvSpPr>
        <p:spPr>
          <a:xfrm>
            <a:off x="6943383" y="7011700"/>
            <a:ext cx="9578930" cy="5135766"/>
          </a:xfrm>
          <a:prstGeom prst="rect">
            <a:avLst/>
          </a:prstGeom>
          <a:solidFill>
            <a:srgbClr val="FFFFFF">
              <a:alpha val="90000"/>
            </a:srgbClr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endParaRPr/>
          </a:p>
        </p:txBody>
      </p:sp>
      <p:sp>
        <p:nvSpPr>
          <p:cNvPr id="609" name="Rectangle"/>
          <p:cNvSpPr/>
          <p:nvPr/>
        </p:nvSpPr>
        <p:spPr>
          <a:xfrm>
            <a:off x="6041683" y="12010345"/>
            <a:ext cx="11903025" cy="1500049"/>
          </a:xfrm>
          <a:prstGeom prst="rect">
            <a:avLst/>
          </a:prstGeom>
          <a:solidFill>
            <a:srgbClr val="FFFFFF">
              <a:alpha val="90000"/>
            </a:srgbClr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7" grpId="1" animBg="1" advAuto="0"/>
      <p:bldP spid="608" grpId="2" animBg="1" advAuto="0"/>
      <p:bldP spid="609" grpId="3" animBg="1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5" name="Group 3"/>
          <p:cNvGrpSpPr/>
          <p:nvPr/>
        </p:nvGrpSpPr>
        <p:grpSpPr>
          <a:xfrm>
            <a:off x="126602" y="1280091"/>
            <a:ext cx="15173627" cy="36724"/>
            <a:chOff x="0" y="0"/>
            <a:chExt cx="15173624" cy="36722"/>
          </a:xfrm>
        </p:grpSpPr>
        <p:sp>
          <p:nvSpPr>
            <p:cNvPr id="611" name="Straight Connector 4"/>
            <p:cNvSpPr/>
            <p:nvPr/>
          </p:nvSpPr>
          <p:spPr>
            <a:xfrm flipV="1">
              <a:off x="0" y="431"/>
              <a:ext cx="12391714" cy="36292"/>
            </a:xfrm>
            <a:prstGeom prst="line">
              <a:avLst/>
            </a:prstGeom>
            <a:noFill/>
            <a:ln w="44450" cap="flat">
              <a:solidFill>
                <a:srgbClr val="0C2F59">
                  <a:alpha val="6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612" name="Straight Connector 5"/>
            <p:cNvSpPr/>
            <p:nvPr/>
          </p:nvSpPr>
          <p:spPr>
            <a:xfrm>
              <a:off x="12740934" y="0"/>
              <a:ext cx="734404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9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613" name="Straight Connector 6"/>
            <p:cNvSpPr/>
            <p:nvPr/>
          </p:nvSpPr>
          <p:spPr>
            <a:xfrm>
              <a:off x="13884876" y="0"/>
              <a:ext cx="529595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79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614" name="Straight Connector 7"/>
            <p:cNvSpPr/>
            <p:nvPr/>
          </p:nvSpPr>
          <p:spPr>
            <a:xfrm>
              <a:off x="14839350" y="0"/>
              <a:ext cx="334275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7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sp>
        <p:nvSpPr>
          <p:cNvPr id="616" name="Theory of superconducting quantum circuits"/>
          <p:cNvSpPr txBox="1"/>
          <p:nvPr/>
        </p:nvSpPr>
        <p:spPr>
          <a:xfrm>
            <a:off x="184406" y="102283"/>
            <a:ext cx="20793896" cy="10359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6" tIns="71436" rIns="71436" bIns="71436" anchor="b">
            <a:spAutoFit/>
          </a:bodyPr>
          <a:lstStyle>
            <a:lvl1pPr algn="l">
              <a:defRPr sz="5800" b="1">
                <a:solidFill>
                  <a:srgbClr val="347294"/>
                </a:solidFill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r>
              <a:t>Optomechanical coupling in the microwave regime</a:t>
            </a:r>
          </a:p>
        </p:txBody>
      </p:sp>
      <p:grpSp>
        <p:nvGrpSpPr>
          <p:cNvPr id="620" name="Group 6"/>
          <p:cNvGrpSpPr/>
          <p:nvPr/>
        </p:nvGrpSpPr>
        <p:grpSpPr>
          <a:xfrm>
            <a:off x="14557843" y="1835794"/>
            <a:ext cx="5677580" cy="5271921"/>
            <a:chOff x="0" y="0"/>
            <a:chExt cx="5677579" cy="5271920"/>
          </a:xfrm>
        </p:grpSpPr>
        <p:pic>
          <p:nvPicPr>
            <p:cNvPr id="617" name="Grafik 9" descr="Grafik 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14762" y="738664"/>
              <a:ext cx="4262818" cy="332533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618" name="Textfeld 11"/>
            <p:cNvSpPr/>
            <p:nvPr/>
          </p:nvSpPr>
          <p:spPr>
            <a:xfrm>
              <a:off x="566236" y="4001920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91437" tIns="91437" rIns="91437" bIns="91437" numCol="1" anchor="t">
              <a:spAutoFit/>
            </a:bodyPr>
            <a:lstStyle/>
            <a:p>
              <a:pPr algn="l" defTabSz="1828800">
                <a:defRPr sz="2800">
                  <a:solidFill>
                    <a:srgbClr val="5B9BD5"/>
                  </a:solidFill>
                  <a:latin typeface="Calibri Light"/>
                  <a:ea typeface="Calibri Light"/>
                  <a:cs typeface="Calibri Light"/>
                  <a:sym typeface="Calibri Light"/>
                </a:defRPr>
              </a:pPr>
              <a:r>
                <a:t>Teufel </a:t>
              </a:r>
              <a:r>
                <a:rPr i="1"/>
                <a:t>et.al.</a:t>
              </a:r>
              <a:r>
                <a:t> Nature 475, 359-363 (2011)</a:t>
              </a:r>
            </a:p>
          </p:txBody>
        </p:sp>
        <p:sp>
          <p:nvSpPr>
            <p:cNvPr id="619" name="Rectangle 22"/>
            <p:cNvSpPr/>
            <p:nvPr/>
          </p:nvSpPr>
          <p:spPr>
            <a:xfrm>
              <a:off x="0" y="0"/>
              <a:ext cx="1270000" cy="1270000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91437" tIns="91437" rIns="91437" bIns="91437" numCol="1" anchor="t">
              <a:spAutoFit/>
            </a:bodyPr>
            <a:lstStyle>
              <a:lvl1pPr algn="l" defTabSz="1828800">
                <a:defRPr b="1">
                  <a:solidFill>
                    <a:srgbClr val="0C2F59"/>
                  </a:solidFill>
                  <a:latin typeface="+mj-lt"/>
                  <a:ea typeface="+mj-ea"/>
                  <a:cs typeface="+mj-cs"/>
                  <a:sym typeface="Helvetica Neue"/>
                </a:defRPr>
              </a:lvl1pPr>
            </a:lstStyle>
            <a:p>
              <a:r>
                <a:t>MHz resonators and LC circuits</a:t>
              </a:r>
            </a:p>
          </p:txBody>
        </p:sp>
      </p:grpSp>
      <p:grpSp>
        <p:nvGrpSpPr>
          <p:cNvPr id="624" name="Group 2"/>
          <p:cNvGrpSpPr/>
          <p:nvPr/>
        </p:nvGrpSpPr>
        <p:grpSpPr>
          <a:xfrm>
            <a:off x="4547783" y="7774743"/>
            <a:ext cx="5242375" cy="4621032"/>
            <a:chOff x="0" y="0"/>
            <a:chExt cx="5242374" cy="4621031"/>
          </a:xfrm>
        </p:grpSpPr>
        <p:pic>
          <p:nvPicPr>
            <p:cNvPr id="621" name="Grafik 5" descr="Grafik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12920" y="540314"/>
              <a:ext cx="5029455" cy="292714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622" name="Textfeld 10"/>
            <p:cNvSpPr/>
            <p:nvPr/>
          </p:nvSpPr>
          <p:spPr>
            <a:xfrm>
              <a:off x="0" y="3351031"/>
              <a:ext cx="1270000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91437" tIns="91437" rIns="91437" bIns="91437" numCol="1" anchor="t">
              <a:spAutoFit/>
            </a:bodyPr>
            <a:lstStyle/>
            <a:p>
              <a:pPr algn="l" defTabSz="1828800">
                <a:defRPr sz="2800">
                  <a:solidFill>
                    <a:srgbClr val="5B9BD5"/>
                  </a:solidFill>
                  <a:latin typeface="Calibri Light"/>
                  <a:ea typeface="Calibri Light"/>
                  <a:cs typeface="Calibri Light"/>
                  <a:sym typeface="Calibri Light"/>
                </a:defRPr>
              </a:pPr>
              <a:r>
                <a:t>Chu </a:t>
              </a:r>
              <a:r>
                <a:rPr i="1"/>
                <a:t>et.al.</a:t>
              </a:r>
              <a:r>
                <a:t> Science, 358, 6360, (2017)</a:t>
              </a:r>
            </a:p>
          </p:txBody>
        </p:sp>
        <p:sp>
          <p:nvSpPr>
            <p:cNvPr id="623" name="Rectangle 23"/>
            <p:cNvSpPr/>
            <p:nvPr/>
          </p:nvSpPr>
          <p:spPr>
            <a:xfrm>
              <a:off x="247648" y="0"/>
              <a:ext cx="1270001" cy="1270000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91437" tIns="91437" rIns="91437" bIns="91437" numCol="1" anchor="t">
              <a:spAutoFit/>
            </a:bodyPr>
            <a:lstStyle>
              <a:lvl1pPr algn="l" defTabSz="1828800">
                <a:defRPr b="1">
                  <a:solidFill>
                    <a:srgbClr val="0C2F59"/>
                  </a:solidFill>
                  <a:latin typeface="+mj-lt"/>
                  <a:ea typeface="+mj-ea"/>
                  <a:cs typeface="+mj-cs"/>
                  <a:sym typeface="Helvetica Neue"/>
                </a:defRPr>
              </a:lvl1pPr>
            </a:lstStyle>
            <a:p>
              <a:r>
                <a:t>- Bulk acoustic waves</a:t>
              </a:r>
            </a:p>
          </p:txBody>
        </p:sp>
      </p:grpSp>
      <p:grpSp>
        <p:nvGrpSpPr>
          <p:cNvPr id="628" name="Group 7"/>
          <p:cNvGrpSpPr/>
          <p:nvPr/>
        </p:nvGrpSpPr>
        <p:grpSpPr>
          <a:xfrm>
            <a:off x="13748605" y="7769809"/>
            <a:ext cx="7295664" cy="3360899"/>
            <a:chOff x="0" y="0"/>
            <a:chExt cx="7295662" cy="3360897"/>
          </a:xfrm>
        </p:grpSpPr>
        <p:pic>
          <p:nvPicPr>
            <p:cNvPr id="625" name="Grafik 4" descr="Grafik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51312" y="890352"/>
              <a:ext cx="5193036" cy="233401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626" name="Rechteck 12"/>
            <p:cNvSpPr/>
            <p:nvPr/>
          </p:nvSpPr>
          <p:spPr>
            <a:xfrm>
              <a:off x="0" y="3360897"/>
              <a:ext cx="7295663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91437" tIns="91437" rIns="91437" bIns="91437" numCol="1" anchor="t">
              <a:spAutoFit/>
            </a:bodyPr>
            <a:lstStyle/>
            <a:p>
              <a:pPr defTabSz="1828800">
                <a:defRPr sz="2800">
                  <a:solidFill>
                    <a:srgbClr val="5B9BD5"/>
                  </a:solidFill>
                  <a:latin typeface="Calibri Light"/>
                  <a:ea typeface="Calibri Light"/>
                  <a:cs typeface="Calibri Light"/>
                  <a:sym typeface="Calibri Light"/>
                </a:defRPr>
              </a:pPr>
              <a:r>
                <a:t>Manenti</a:t>
              </a:r>
              <a:r>
                <a:rPr i="1"/>
                <a:t> et.al.</a:t>
              </a:r>
              <a:r>
                <a:t> Nat. Com. 8, 975 (2017) </a:t>
              </a:r>
            </a:p>
          </p:txBody>
        </p:sp>
        <p:sp>
          <p:nvSpPr>
            <p:cNvPr id="627" name="Rectangle 24"/>
            <p:cNvSpPr/>
            <p:nvPr/>
          </p:nvSpPr>
          <p:spPr>
            <a:xfrm>
              <a:off x="669144" y="0"/>
              <a:ext cx="1270001" cy="1270000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91437" tIns="91437" rIns="91437" bIns="91437" numCol="1" anchor="t">
              <a:spAutoFit/>
            </a:bodyPr>
            <a:lstStyle>
              <a:lvl1pPr algn="l" defTabSz="1828800">
                <a:defRPr b="1">
                  <a:solidFill>
                    <a:srgbClr val="0C2F59"/>
                  </a:solidFill>
                  <a:latin typeface="+mj-lt"/>
                  <a:ea typeface="+mj-ea"/>
                  <a:cs typeface="+mj-cs"/>
                  <a:sym typeface="Helvetica Neue"/>
                </a:defRPr>
              </a:lvl1pPr>
            </a:lstStyle>
            <a:p>
              <a:r>
                <a:t>- Surface acoustic waves</a:t>
              </a:r>
            </a:p>
          </p:txBody>
        </p:sp>
      </p:grpSp>
      <p:sp>
        <p:nvSpPr>
          <p:cNvPr id="629" name="Rectangle 8"/>
          <p:cNvSpPr txBox="1"/>
          <p:nvPr/>
        </p:nvSpPr>
        <p:spPr>
          <a:xfrm>
            <a:off x="10028582" y="7109611"/>
            <a:ext cx="4326836" cy="7284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37" tIns="91437" rIns="91437" bIns="91437">
            <a:spAutoFit/>
          </a:bodyPr>
          <a:lstStyle>
            <a:lvl1pPr algn="l" defTabSz="1828800">
              <a:defRPr b="1">
                <a:solidFill>
                  <a:srgbClr val="0C2F59"/>
                </a:solidFill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r>
              <a:t>Qubits coupled to: </a:t>
            </a:r>
          </a:p>
        </p:txBody>
      </p:sp>
      <p:sp>
        <p:nvSpPr>
          <p:cNvPr id="630" name="Textfeld 13"/>
          <p:cNvSpPr txBox="1"/>
          <p:nvPr/>
        </p:nvSpPr>
        <p:spPr>
          <a:xfrm>
            <a:off x="8051344" y="12328431"/>
            <a:ext cx="8281312" cy="8897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37" tIns="91437" rIns="91437" bIns="91437">
            <a:spAutoFit/>
          </a:bodyPr>
          <a:lstStyle>
            <a:lvl1pPr algn="l" defTabSz="1828800">
              <a:defRPr sz="4800">
                <a:solidFill>
                  <a:srgbClr val="ED7D31"/>
                </a:solidFill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r>
              <a:t>Controlling the quantum state</a:t>
            </a:r>
          </a:p>
        </p:txBody>
      </p:sp>
      <p:sp>
        <p:nvSpPr>
          <p:cNvPr id="631" name="Rectangle"/>
          <p:cNvSpPr/>
          <p:nvPr/>
        </p:nvSpPr>
        <p:spPr>
          <a:xfrm>
            <a:off x="14055383" y="1458714"/>
            <a:ext cx="9454702" cy="5292275"/>
          </a:xfrm>
          <a:prstGeom prst="rect">
            <a:avLst/>
          </a:prstGeom>
          <a:solidFill>
            <a:srgbClr val="FFFFFF">
              <a:alpha val="90000"/>
            </a:srgbClr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endParaRPr/>
          </a:p>
        </p:txBody>
      </p:sp>
      <p:sp>
        <p:nvSpPr>
          <p:cNvPr id="632" name="Rectangle"/>
          <p:cNvSpPr/>
          <p:nvPr/>
        </p:nvSpPr>
        <p:spPr>
          <a:xfrm>
            <a:off x="4035083" y="6688773"/>
            <a:ext cx="17581386" cy="5059995"/>
          </a:xfrm>
          <a:prstGeom prst="rect">
            <a:avLst/>
          </a:prstGeom>
          <a:solidFill>
            <a:srgbClr val="FFFFFF">
              <a:alpha val="90000"/>
            </a:srgbClr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endParaRPr/>
          </a:p>
        </p:txBody>
      </p:sp>
      <p:sp>
        <p:nvSpPr>
          <p:cNvPr id="633" name="Rectangle"/>
          <p:cNvSpPr/>
          <p:nvPr/>
        </p:nvSpPr>
        <p:spPr>
          <a:xfrm>
            <a:off x="7464649" y="12121451"/>
            <a:ext cx="9454702" cy="1303667"/>
          </a:xfrm>
          <a:prstGeom prst="rect">
            <a:avLst/>
          </a:prstGeom>
          <a:solidFill>
            <a:srgbClr val="FFFFFF">
              <a:alpha val="90000"/>
            </a:srgbClr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endParaRPr/>
          </a:p>
        </p:txBody>
      </p:sp>
      <p:grpSp>
        <p:nvGrpSpPr>
          <p:cNvPr id="641" name="Group"/>
          <p:cNvGrpSpPr/>
          <p:nvPr/>
        </p:nvGrpSpPr>
        <p:grpSpPr>
          <a:xfrm>
            <a:off x="-455036" y="1343025"/>
            <a:ext cx="12667191" cy="5463843"/>
            <a:chOff x="0" y="0"/>
            <a:chExt cx="12667189" cy="5463842"/>
          </a:xfrm>
        </p:grpSpPr>
        <p:pic>
          <p:nvPicPr>
            <p:cNvPr id="634" name="Picture 12" descr="Picture 1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0"/>
              <a:ext cx="11719842" cy="546384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35" name="TextBox 9"/>
                <p:cNvSpPr txBox="1"/>
                <p:nvPr/>
              </p:nvSpPr>
              <p:spPr>
                <a:xfrm>
                  <a:off x="1808159" y="4493050"/>
                  <a:ext cx="361227" cy="31924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/>
                  </a:pPr>
                  <a14:m>
                    <m:oMathPara xmlns:m="http://schemas.openxmlformats.org/officeDocument/2006/math">
                      <m:oMath>
                        <m:r>
                          <a:rPr sz="57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𝜅</m:t>
                        </m:r>
                      </m:oMath>
                    </m:oMathPara>
                  </a14:m>
                  <a:endParaRPr sz="5700"/>
                </a:p>
              </p:txBody>
            </p:sp>
          </mc:Choice>
          <mc:Fallback>
            <p:sp>
              <p:nvSpPr>
                <p:cNvPr id="635" name="TextBox 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08159" y="4493050"/>
                  <a:ext cx="361227" cy="319241"/>
                </a:xfrm>
                <a:prstGeom prst="rect">
                  <a:avLst/>
                </a:prstGeom>
                <a:blipFill>
                  <a:blip r:embed="rId6"/>
                  <a:stretch>
                    <a:fillRect l="-48276" r="-58621" b="-161538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fr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36" name="TextBox 11"/>
                <p:cNvSpPr txBox="1"/>
                <p:nvPr/>
              </p:nvSpPr>
              <p:spPr>
                <a:xfrm>
                  <a:off x="8383958" y="1401210"/>
                  <a:ext cx="841993" cy="521057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/>
                  </a:pPr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sz="5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5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sz="5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</m:oMath>
                    </m:oMathPara>
                  </a14:m>
                  <a:endParaRPr sz="5900"/>
                </a:p>
              </p:txBody>
            </p:sp>
          </mc:Choice>
          <mc:Fallback>
            <p:sp>
              <p:nvSpPr>
                <p:cNvPr id="636" name="TextBox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83958" y="1401210"/>
                  <a:ext cx="841993" cy="521057"/>
                </a:xfrm>
                <a:prstGeom prst="rect">
                  <a:avLst/>
                </a:prstGeom>
                <a:blipFill>
                  <a:blip r:embed="rId7"/>
                  <a:stretch>
                    <a:fillRect l="-20896" r="-38806" b="-88095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fr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37" name="TextBox 55"/>
                <p:cNvSpPr txBox="1"/>
                <p:nvPr/>
              </p:nvSpPr>
              <p:spPr>
                <a:xfrm>
                  <a:off x="3404831" y="1401210"/>
                  <a:ext cx="670208" cy="514745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/>
                  </a:pPr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sz="5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5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sz="5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</m:oMath>
                    </m:oMathPara>
                  </a14:m>
                  <a:endParaRPr sz="5800"/>
                </a:p>
              </p:txBody>
            </p:sp>
          </mc:Choice>
          <mc:Fallback>
            <p:sp>
              <p:nvSpPr>
                <p:cNvPr id="637" name="TextBox 5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04831" y="1401210"/>
                  <a:ext cx="670208" cy="514745"/>
                </a:xfrm>
                <a:prstGeom prst="rect">
                  <a:avLst/>
                </a:prstGeom>
                <a:blipFill>
                  <a:blip r:embed="rId8"/>
                  <a:stretch>
                    <a:fillRect l="-27778" r="-35185" b="-92683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fr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38" name="TextBox 6"/>
                <p:cNvSpPr txBox="1"/>
                <p:nvPr/>
              </p:nvSpPr>
              <p:spPr>
                <a:xfrm>
                  <a:off x="9064886" y="4559502"/>
                  <a:ext cx="977065" cy="431553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/>
                  </a:pPr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𝑡ℎ</m:t>
                            </m:r>
                          </m:sub>
                        </m:sSub>
                        <m:sSub>
                          <m:sSubPr>
                            <m:ctrlP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Γ</m:t>
                            </m:r>
                          </m:e>
                          <m:sub>
                            <m: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</m:oMath>
                    </m:oMathPara>
                  </a14:m>
                  <a:endParaRPr sz="3700"/>
                </a:p>
              </p:txBody>
            </p:sp>
          </mc:Choice>
          <mc:Fallback>
            <p:sp>
              <p:nvSpPr>
                <p:cNvPr id="638" name="TextBox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64886" y="4559502"/>
                  <a:ext cx="977065" cy="431553"/>
                </a:xfrm>
                <a:prstGeom prst="rect">
                  <a:avLst/>
                </a:prstGeom>
                <a:blipFill>
                  <a:blip r:embed="rId9"/>
                  <a:stretch>
                    <a:fillRect l="-11392" r="-29114" b="-51429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fr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39" name="Rectangle 7"/>
                <p:cNvSpPr txBox="1"/>
                <p:nvPr/>
              </p:nvSpPr>
              <p:spPr>
                <a:xfrm>
                  <a:off x="10567141" y="3260275"/>
                  <a:ext cx="2100049" cy="450658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/>
                  </a:pPr>
                  <a14:m>
                    <m:oMathPara xmlns:m="http://schemas.openxmlformats.org/officeDocument/2006/math">
                      <m:oMath>
                        <m:r>
                          <a:rPr sz="3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sz="3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3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sz="3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𝑡ℎ</m:t>
                            </m:r>
                          </m:sub>
                        </m:sSub>
                        <m:r>
                          <a:rPr sz="3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+1)</m:t>
                        </m:r>
                        <m:sSub>
                          <m:sSubPr>
                            <m:ctrlPr>
                              <a:rPr sz="3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sz="3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Γ</m:t>
                            </m:r>
                          </m:e>
                          <m:sub>
                            <m:r>
                              <a:rPr sz="3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</m:oMath>
                    </m:oMathPara>
                  </a14:m>
                  <a:endParaRPr sz="3800"/>
                </a:p>
              </p:txBody>
            </p:sp>
          </mc:Choice>
          <mc:Fallback>
            <p:sp>
              <p:nvSpPr>
                <p:cNvPr id="639" name="Rectangle 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567141" y="3260275"/>
                  <a:ext cx="2100049" cy="450658"/>
                </a:xfrm>
                <a:prstGeom prst="rect">
                  <a:avLst/>
                </a:prstGeom>
                <a:blipFill>
                  <a:blip r:embed="rId10"/>
                  <a:stretch>
                    <a:fillRect l="-10843" t="-2778" r="-21084" b="-72222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fr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40" name="TextBox 10"/>
                <p:cNvSpPr txBox="1"/>
                <p:nvPr/>
              </p:nvSpPr>
              <p:spPr>
                <a:xfrm>
                  <a:off x="5520221" y="2258634"/>
                  <a:ext cx="1362738" cy="578918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/>
                  </a:pPr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b>
                            <m: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ad>
                          <m:radPr>
                            <m:degHide m:val="on"/>
                            <m:ctrlP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sSub>
                              <m:sSubPr>
                                <m:ctrlPr>
                                  <a:rPr sz="3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sz="3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sz="37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𝑝ℎ</m:t>
                                </m:r>
                              </m:sub>
                            </m:sSub>
                          </m:e>
                        </m:rad>
                      </m:oMath>
                    </m:oMathPara>
                  </a14:m>
                  <a:endParaRPr sz="3700"/>
                </a:p>
              </p:txBody>
            </p:sp>
          </mc:Choice>
          <mc:Fallback>
            <p:sp>
              <p:nvSpPr>
                <p:cNvPr id="640" name="TextBox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20221" y="2258634"/>
                  <a:ext cx="1362738" cy="578918"/>
                </a:xfrm>
                <a:prstGeom prst="rect">
                  <a:avLst/>
                </a:prstGeom>
                <a:blipFill>
                  <a:blip r:embed="rId11"/>
                  <a:stretch>
                    <a:fillRect l="-12037" r="-24074" b="-34043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fr-CA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44" name="Group"/>
          <p:cNvGrpSpPr/>
          <p:nvPr/>
        </p:nvGrpSpPr>
        <p:grpSpPr>
          <a:xfrm>
            <a:off x="808470" y="6245318"/>
            <a:ext cx="6750409" cy="7282269"/>
            <a:chOff x="-455481" y="-2186312"/>
            <a:chExt cx="6750407" cy="7282268"/>
          </a:xfrm>
        </p:grpSpPr>
        <p:pic>
          <p:nvPicPr>
            <p:cNvPr id="642" name="Screenshot 2024-04-18 at 19.57.02.png" descr="Screenshot 2024-04-18 at 19.57.02.png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-455482" y="-2186313"/>
              <a:ext cx="6384677" cy="673938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643" name="Textfeld 16"/>
            <p:cNvSpPr txBox="1"/>
            <p:nvPr/>
          </p:nvSpPr>
          <p:spPr>
            <a:xfrm>
              <a:off x="0" y="4559761"/>
              <a:ext cx="6294927" cy="5361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91437" tIns="91437" rIns="91437" bIns="91437" numCol="1" anchor="t">
              <a:spAutoFit/>
            </a:bodyPr>
            <a:lstStyle/>
            <a:p>
              <a:pPr defTabSz="1828800">
                <a:defRPr sz="2800">
                  <a:solidFill>
                    <a:srgbClr val="5B9BD5"/>
                  </a:solidFill>
                  <a:latin typeface="Calibri Light"/>
                  <a:ea typeface="Calibri Light"/>
                  <a:cs typeface="Calibri Light"/>
                  <a:sym typeface="Calibri Light"/>
                </a:defRPr>
              </a:pPr>
              <a:r>
                <a:t>Bild M. </a:t>
              </a:r>
              <a:r>
                <a:rPr i="1"/>
                <a:t>et.al.</a:t>
              </a:r>
              <a:r>
                <a:t> Science </a:t>
              </a:r>
              <a:r>
                <a:rPr b="1">
                  <a:latin typeface="Carlito"/>
                  <a:ea typeface="Carlito"/>
                  <a:cs typeface="Carlito"/>
                  <a:sym typeface="Carlito"/>
                </a:rPr>
                <a:t>380</a:t>
              </a:r>
              <a:r>
                <a:t>, 274 (2023)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1" grpId="1" animBg="1" advAuto="0"/>
      <p:bldP spid="632" grpId="2" animBg="1" advAuto="0"/>
      <p:bldP spid="633" grpId="3" animBg="1" advAuto="0"/>
      <p:bldP spid="644" grpId="4" animBg="1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0" name="Group 3"/>
          <p:cNvGrpSpPr/>
          <p:nvPr/>
        </p:nvGrpSpPr>
        <p:grpSpPr>
          <a:xfrm>
            <a:off x="126602" y="1280091"/>
            <a:ext cx="15173627" cy="36724"/>
            <a:chOff x="0" y="0"/>
            <a:chExt cx="15173624" cy="36722"/>
          </a:xfrm>
        </p:grpSpPr>
        <p:sp>
          <p:nvSpPr>
            <p:cNvPr id="646" name="Straight Connector 4"/>
            <p:cNvSpPr/>
            <p:nvPr/>
          </p:nvSpPr>
          <p:spPr>
            <a:xfrm flipV="1">
              <a:off x="0" y="431"/>
              <a:ext cx="12391714" cy="36292"/>
            </a:xfrm>
            <a:prstGeom prst="line">
              <a:avLst/>
            </a:prstGeom>
            <a:noFill/>
            <a:ln w="44450" cap="flat">
              <a:solidFill>
                <a:srgbClr val="0C2F59">
                  <a:alpha val="6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647" name="Straight Connector 5"/>
            <p:cNvSpPr/>
            <p:nvPr/>
          </p:nvSpPr>
          <p:spPr>
            <a:xfrm>
              <a:off x="12740934" y="0"/>
              <a:ext cx="734404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9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648" name="Straight Connector 6"/>
            <p:cNvSpPr/>
            <p:nvPr/>
          </p:nvSpPr>
          <p:spPr>
            <a:xfrm>
              <a:off x="13884876" y="0"/>
              <a:ext cx="529595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79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649" name="Straight Connector 7"/>
            <p:cNvSpPr/>
            <p:nvPr/>
          </p:nvSpPr>
          <p:spPr>
            <a:xfrm>
              <a:off x="14839350" y="0"/>
              <a:ext cx="334275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7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sp>
        <p:nvSpPr>
          <p:cNvPr id="651" name="Theory of superconducting quantum circuits"/>
          <p:cNvSpPr txBox="1"/>
          <p:nvPr/>
        </p:nvSpPr>
        <p:spPr>
          <a:xfrm>
            <a:off x="184406" y="102283"/>
            <a:ext cx="17883512" cy="10359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6" tIns="71436" rIns="71436" bIns="71436" anchor="b">
            <a:spAutoFit/>
          </a:bodyPr>
          <a:lstStyle>
            <a:lvl1pPr algn="l">
              <a:defRPr sz="5800" b="1">
                <a:solidFill>
                  <a:srgbClr val="347294"/>
                </a:solidFill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r>
              <a:t>Capacitive and inductive coupling</a:t>
            </a:r>
          </a:p>
        </p:txBody>
      </p:sp>
      <p:grpSp>
        <p:nvGrpSpPr>
          <p:cNvPr id="654" name="Group 6"/>
          <p:cNvGrpSpPr/>
          <p:nvPr/>
        </p:nvGrpSpPr>
        <p:grpSpPr>
          <a:xfrm>
            <a:off x="1402553" y="2911033"/>
            <a:ext cx="5577509" cy="5255505"/>
            <a:chOff x="0" y="0"/>
            <a:chExt cx="5577508" cy="5255504"/>
          </a:xfrm>
        </p:grpSpPr>
        <p:pic>
          <p:nvPicPr>
            <p:cNvPr id="652" name="Grafik 9" descr="Grafik 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69654" y="0"/>
              <a:ext cx="5207855" cy="406253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653" name="Textfeld 11"/>
            <p:cNvSpPr/>
            <p:nvPr/>
          </p:nvSpPr>
          <p:spPr>
            <a:xfrm>
              <a:off x="0" y="3985504"/>
              <a:ext cx="1270000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91437" tIns="91437" rIns="91437" bIns="91437" numCol="1" anchor="t">
              <a:spAutoFit/>
            </a:bodyPr>
            <a:lstStyle/>
            <a:p>
              <a:pPr algn="l" defTabSz="1828800">
                <a:defRPr sz="2800">
                  <a:solidFill>
                    <a:srgbClr val="5B9BD5"/>
                  </a:solidFill>
                  <a:latin typeface="Calibri Light"/>
                  <a:ea typeface="Calibri Light"/>
                  <a:cs typeface="Calibri Light"/>
                  <a:sym typeface="Calibri Light"/>
                </a:defRPr>
              </a:pPr>
              <a:r>
                <a:t>Teufel </a:t>
              </a:r>
              <a:r>
                <a:rPr i="1"/>
                <a:t>et.al.</a:t>
              </a:r>
              <a:r>
                <a:t> Nature 475, 359-363 (2011)</a:t>
              </a:r>
            </a:p>
          </p:txBody>
        </p:sp>
      </p:grpSp>
      <p:sp>
        <p:nvSpPr>
          <p:cNvPr id="655" name="Rectangle 35"/>
          <p:cNvSpPr txBox="1"/>
          <p:nvPr/>
        </p:nvSpPr>
        <p:spPr>
          <a:xfrm>
            <a:off x="522315" y="1733698"/>
            <a:ext cx="22274944" cy="5818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marL="342900" indent="-342900" algn="l" defTabSz="914400">
              <a:buClr>
                <a:srgbClr val="1F4E79"/>
              </a:buClr>
              <a:buSzPct val="100000"/>
              <a:buChar char="▪"/>
              <a:defRPr sz="3800" b="1" u="sng">
                <a:latin typeface="Calibri"/>
                <a:ea typeface="Calibri"/>
                <a:cs typeface="Calibri"/>
                <a:sym typeface="Calibri"/>
              </a:defRPr>
            </a:pPr>
            <a:r>
              <a:t>Capacitive coupling:</a:t>
            </a:r>
            <a:r>
              <a:rPr b="0" u="none"/>
              <a:t> interaction mediated via the capacitance of the circuit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56" name="Equation"/>
              <p:cNvSpPr txBox="1"/>
              <p:nvPr/>
            </p:nvSpPr>
            <p:spPr>
              <a:xfrm>
                <a:off x="8945258" y="4568433"/>
                <a:ext cx="2872240" cy="1082956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sz="4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</m:t>
                      </m:r>
                      <m:f>
                        <m:fPr>
                          <m:ctrlP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𝜔</m:t>
                          </m:r>
                        </m:num>
                        <m:den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f>
                        <m:fPr>
                          <m:ctrlP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sz="4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4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sz="4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𝑍𝑃𝑀</m:t>
                              </m:r>
                            </m:sub>
                          </m:sSub>
                        </m:num>
                        <m:den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den>
                      </m:f>
                    </m:oMath>
                  </m:oMathPara>
                </a14:m>
                <a:endParaRPr sz="4400"/>
              </a:p>
            </p:txBody>
          </p:sp>
        </mc:Choice>
        <mc:Fallback>
          <p:sp>
            <p:nvSpPr>
              <p:cNvPr id="656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45258" y="4568433"/>
                <a:ext cx="2872240" cy="1082956"/>
              </a:xfrm>
              <a:prstGeom prst="rect">
                <a:avLst/>
              </a:prstGeom>
              <a:blipFill>
                <a:blip r:embed="rId3"/>
                <a:stretch>
                  <a:fillRect l="-7048" r="-8370" b="-25581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57" name="The top capacitance plate plays the role of the mechanical system:"/>
          <p:cNvSpPr txBox="1"/>
          <p:nvPr/>
        </p:nvSpPr>
        <p:spPr>
          <a:xfrm>
            <a:off x="7902553" y="3577704"/>
            <a:ext cx="13463166" cy="6332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6" tIns="71436" rIns="71436" bIns="71436" anchor="ctr">
            <a:spAutoFit/>
          </a:bodyPr>
          <a:lstStyle>
            <a:lvl1pPr marL="342900" indent="-342900" algn="l" defTabSz="914400">
              <a:buClr>
                <a:srgbClr val="1F4E79"/>
              </a:buClr>
              <a:buSzPct val="100000"/>
              <a:buChar char="▪"/>
              <a:defRPr sz="38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>
              <a:defRPr b="1" u="sng"/>
            </a:pPr>
            <a:r>
              <a:rPr b="0" u="none"/>
              <a:t>The top capacitance plate plays the role of the mechanical system: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58" name="set mostly by   and the capacitor plate separation"/>
              <p:cNvSpPr txBox="1"/>
              <p:nvPr/>
            </p:nvSpPr>
            <p:spPr>
              <a:xfrm>
                <a:off x="11944076" y="4736438"/>
                <a:ext cx="11342283" cy="746947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wrap="none" lIns="71436" tIns="71436" rIns="71436" bIns="71436" anchor="ctr">
                <a:spAutoFit/>
              </a:bodyPr>
              <a:lstStyle/>
              <a:p>
                <a:pPr algn="l" defTabSz="914400">
                  <a:buClr>
                    <a:srgbClr val="1F4E79"/>
                  </a:buClr>
                  <a:buFont typeface="Wingdings"/>
                  <a:defRPr sz="3800" b="1" u="sng">
                    <a:latin typeface="Calibri"/>
                    <a:ea typeface="Calibri"/>
                    <a:cs typeface="Calibri"/>
                    <a:sym typeface="Calibri"/>
                  </a:defRPr>
                </a:pPr>
                <a:r>
                  <a:rPr b="0" u="none"/>
                  <a:t>set mostly by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41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41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sz="41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𝑍𝑃𝑀</m:t>
                        </m:r>
                      </m:sub>
                    </m:sSub>
                  </m:oMath>
                </a14:m>
                <a:r>
                  <a:rPr b="0" u="none"/>
                  <a:t> and the capacitor plate separation </a:t>
                </a:r>
                <a14:m>
                  <m:oMath xmlns:m="http://schemas.openxmlformats.org/officeDocument/2006/math">
                    <m:r>
                      <a:rPr sz="41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b="0" u="none"/>
              </a:p>
            </p:txBody>
          </p:sp>
        </mc:Choice>
        <mc:Fallback>
          <p:sp>
            <p:nvSpPr>
              <p:cNvPr id="658" name="set mostly by   and the capacitor plate separ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44076" y="4736438"/>
                <a:ext cx="11342283" cy="746947"/>
              </a:xfrm>
              <a:prstGeom prst="rect">
                <a:avLst/>
              </a:prstGeom>
              <a:blipFill>
                <a:blip r:embed="rId4"/>
                <a:stretch>
                  <a:fillRect l="-1902" t="-4918" r="-112" b="-27869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59" name="Rectangle 35"/>
          <p:cNvSpPr txBox="1"/>
          <p:nvPr/>
        </p:nvSpPr>
        <p:spPr>
          <a:xfrm>
            <a:off x="522315" y="8028238"/>
            <a:ext cx="22274944" cy="581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marL="342900" indent="-342900" algn="l" defTabSz="914400">
              <a:buClr>
                <a:srgbClr val="1F4E79"/>
              </a:buClr>
              <a:buSzPct val="100000"/>
              <a:buChar char="▪"/>
              <a:defRPr sz="3800" b="1" u="sng">
                <a:latin typeface="Calibri"/>
                <a:ea typeface="Calibri"/>
                <a:cs typeface="Calibri"/>
                <a:sym typeface="Calibri"/>
              </a:defRPr>
            </a:pPr>
            <a:r>
              <a:t>Inductive coupling:</a:t>
            </a:r>
            <a:r>
              <a:rPr b="0" u="none"/>
              <a:t> interaction mediated via the inductance of the circuit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60" name="Usually   Hz, requiring to use large photon number"/>
              <p:cNvSpPr txBox="1"/>
              <p:nvPr/>
            </p:nvSpPr>
            <p:spPr>
              <a:xfrm>
                <a:off x="9839873" y="6205964"/>
                <a:ext cx="12817485" cy="819490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wrap="none" lIns="71436" tIns="71436" rIns="71436" bIns="71436" anchor="ctr">
                <a:spAutoFit/>
              </a:bodyPr>
              <a:lstStyle/>
              <a:p>
                <a:pPr algn="l" defTabSz="914400">
                  <a:buClr>
                    <a:srgbClr val="1F4E79"/>
                  </a:buClr>
                  <a:buFont typeface="Wingdings"/>
                  <a:defRPr sz="3800">
                    <a:latin typeface="Calibri"/>
                    <a:ea typeface="Calibri"/>
                    <a:cs typeface="Calibri"/>
                    <a:sym typeface="Calibri"/>
                  </a:defRPr>
                </a:pPr>
                <a:r>
                  <a:t>Usually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41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41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sz="41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sz="41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≲300</m:t>
                    </m:r>
                  </m:oMath>
                </a14:m>
                <a:r>
                  <a:t> Hz, requiring to use large photon number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41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41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sz="41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𝑝ℎ</m:t>
                        </m:r>
                      </m:sub>
                    </m:sSub>
                  </m:oMath>
                </a14:m>
                <a:endParaRPr/>
              </a:p>
            </p:txBody>
          </p:sp>
        </mc:Choice>
        <mc:Fallback>
          <p:sp>
            <p:nvSpPr>
              <p:cNvPr id="660" name="Usually   Hz, requiring to use large photon number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39873" y="6205964"/>
                <a:ext cx="12817485" cy="819490"/>
              </a:xfrm>
              <a:prstGeom prst="rect">
                <a:avLst/>
              </a:prstGeom>
              <a:blipFill>
                <a:blip r:embed="rId5"/>
                <a:stretch>
                  <a:fillRect l="-1780" t="-4615" r="-1187" b="-21538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61" name="Rounded Rectangle Rounded rectangle" descr="Rounded Rectangle Rounded rectangle"/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9866721" y="5996155"/>
            <a:ext cx="13131784" cy="1137508"/>
          </a:xfrm>
          <a:prstGeom prst="rect">
            <a:avLst/>
          </a:prstGeom>
          <a:effectLst>
            <a:outerShdw blurRad="50800" dist="25400" dir="5400000" rotWithShape="0">
              <a:srgbClr val="000000">
                <a:alpha val="50000"/>
              </a:srgbClr>
            </a:outerShdw>
          </a:effectLst>
        </p:spPr>
      </p:pic>
      <p:grpSp>
        <p:nvGrpSpPr>
          <p:cNvPr id="664" name="Group"/>
          <p:cNvGrpSpPr/>
          <p:nvPr/>
        </p:nvGrpSpPr>
        <p:grpSpPr>
          <a:xfrm>
            <a:off x="1771696" y="9026951"/>
            <a:ext cx="5208878" cy="4271571"/>
            <a:chOff x="0" y="0"/>
            <a:chExt cx="5208876" cy="4271569"/>
          </a:xfrm>
        </p:grpSpPr>
        <p:sp>
          <p:nvSpPr>
            <p:cNvPr id="662" name="Textfeld 11"/>
            <p:cNvSpPr txBox="1"/>
            <p:nvPr/>
          </p:nvSpPr>
          <p:spPr>
            <a:xfrm>
              <a:off x="0" y="3735375"/>
              <a:ext cx="5208877" cy="5361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91437" tIns="91437" rIns="91437" bIns="91437" numCol="1" anchor="t">
              <a:spAutoFit/>
            </a:bodyPr>
            <a:lstStyle/>
            <a:p>
              <a:pPr algn="l" defTabSz="1828800">
                <a:defRPr sz="2800">
                  <a:solidFill>
                    <a:srgbClr val="5B9BD5"/>
                  </a:solidFill>
                  <a:latin typeface="Calibri Light"/>
                  <a:ea typeface="Calibri Light"/>
                  <a:cs typeface="Calibri Light"/>
                  <a:sym typeface="Calibri Light"/>
                </a:defRPr>
              </a:pPr>
              <a:r>
                <a:t>Etaki </a:t>
              </a:r>
              <a:r>
                <a:rPr i="1"/>
                <a:t>et.al.</a:t>
              </a:r>
              <a:r>
                <a:t> Nat. Phys. 4, 785 (2008)</a:t>
              </a:r>
            </a:p>
          </p:txBody>
        </p:sp>
        <p:pic>
          <p:nvPicPr>
            <p:cNvPr id="663" name="Capture d’écran, le 2022-04-19 à 21.54.27.png" descr="Capture d’écran, le 2022-04-19 à 21.54.27.png"/>
            <p:cNvPicPr>
              <a:picLocks noChangeAspect="1"/>
            </p:cNvPicPr>
            <p:nvPr/>
          </p:nvPicPr>
          <p:blipFill>
            <a:blip r:embed="rId7"/>
            <a:srcRect t="9179"/>
            <a:stretch>
              <a:fillRect/>
            </a:stretch>
          </p:blipFill>
          <p:spPr>
            <a:xfrm>
              <a:off x="96187" y="0"/>
              <a:ext cx="4940220" cy="371778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665" name="Mechanical system modulating the inductance via a SQUID:"/>
          <p:cNvSpPr txBox="1"/>
          <p:nvPr/>
        </p:nvSpPr>
        <p:spPr>
          <a:xfrm>
            <a:off x="7902553" y="10072011"/>
            <a:ext cx="12117400" cy="6332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6" tIns="71436" rIns="71436" bIns="71436" anchor="ctr">
            <a:spAutoFit/>
          </a:bodyPr>
          <a:lstStyle>
            <a:lvl1pPr marL="342900" indent="-342900" algn="l" defTabSz="914400">
              <a:buClr>
                <a:srgbClr val="1F4E79"/>
              </a:buClr>
              <a:buSzPct val="100000"/>
              <a:buChar char="▪"/>
              <a:defRPr sz="38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>
              <a:defRPr b="1" u="sng"/>
            </a:pPr>
            <a:r>
              <a:rPr b="0" u="none"/>
              <a:t>Mechanical system modulating the inductance via a SQUID:</a:t>
            </a:r>
          </a:p>
        </p:txBody>
      </p:sp>
      <p:sp>
        <p:nvSpPr>
          <p:cNvPr id="666" name="Coupling strength limited by the applicable magnetic field"/>
          <p:cNvSpPr txBox="1"/>
          <p:nvPr/>
        </p:nvSpPr>
        <p:spPr>
          <a:xfrm>
            <a:off x="10529498" y="11384793"/>
            <a:ext cx="11438235" cy="6332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6" tIns="71436" rIns="71436" bIns="71436" anchor="ctr">
            <a:spAutoFit/>
          </a:bodyPr>
          <a:lstStyle>
            <a:lvl1pPr algn="l" defTabSz="914400">
              <a:buClr>
                <a:srgbClr val="1F4E79"/>
              </a:buClr>
              <a:buFont typeface="Wingdings"/>
              <a:defRPr sz="38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>
              <a:defRPr b="1" u="sng"/>
            </a:pPr>
            <a:r>
              <a:rPr b="0" u="none"/>
              <a:t>Coupling strength limited by the applicable magnetic field</a:t>
            </a:r>
          </a:p>
        </p:txBody>
      </p:sp>
      <p:pic>
        <p:nvPicPr>
          <p:cNvPr id="667" name="Rounded Rectangle Rounded rectangle" descr="Rounded Rectangle Rounded rectangle"/>
          <p:cNvPicPr>
            <a:picLocks/>
          </p:cNvPicPr>
          <p:nvPr/>
        </p:nvPicPr>
        <p:blipFill>
          <a:blip r:embed="rId8"/>
          <a:stretch>
            <a:fillRect/>
          </a:stretch>
        </p:blipFill>
        <p:spPr>
          <a:xfrm>
            <a:off x="9866721" y="11132670"/>
            <a:ext cx="13131784" cy="1137509"/>
          </a:xfrm>
          <a:prstGeom prst="rect">
            <a:avLst/>
          </a:prstGeom>
          <a:effectLst>
            <a:outerShdw blurRad="50800" dist="25400" dir="5400000" rotWithShape="0">
              <a:srgbClr val="000000">
                <a:alpha val="50000"/>
              </a:srgbClr>
            </a:outerShdw>
          </a:effectLst>
        </p:spPr>
      </p:pic>
      <p:sp>
        <p:nvSpPr>
          <p:cNvPr id="668" name="Rectangle"/>
          <p:cNvSpPr/>
          <p:nvPr/>
        </p:nvSpPr>
        <p:spPr>
          <a:xfrm>
            <a:off x="296333" y="7882466"/>
            <a:ext cx="23198865" cy="5715719"/>
          </a:xfrm>
          <a:prstGeom prst="rect">
            <a:avLst/>
          </a:prstGeom>
          <a:solidFill>
            <a:srgbClr val="FFFFFF">
              <a:alpha val="90000"/>
            </a:srgbClr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4" name="Group 3"/>
          <p:cNvGrpSpPr/>
          <p:nvPr/>
        </p:nvGrpSpPr>
        <p:grpSpPr>
          <a:xfrm>
            <a:off x="126602" y="1280091"/>
            <a:ext cx="15173627" cy="36724"/>
            <a:chOff x="0" y="0"/>
            <a:chExt cx="15173624" cy="36722"/>
          </a:xfrm>
        </p:grpSpPr>
        <p:sp>
          <p:nvSpPr>
            <p:cNvPr id="670" name="Straight Connector 4"/>
            <p:cNvSpPr/>
            <p:nvPr/>
          </p:nvSpPr>
          <p:spPr>
            <a:xfrm flipV="1">
              <a:off x="0" y="431"/>
              <a:ext cx="12391714" cy="36292"/>
            </a:xfrm>
            <a:prstGeom prst="line">
              <a:avLst/>
            </a:prstGeom>
            <a:noFill/>
            <a:ln w="44450" cap="flat">
              <a:solidFill>
                <a:srgbClr val="0C2F59">
                  <a:alpha val="6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671" name="Straight Connector 5"/>
            <p:cNvSpPr/>
            <p:nvPr/>
          </p:nvSpPr>
          <p:spPr>
            <a:xfrm>
              <a:off x="12740934" y="0"/>
              <a:ext cx="734404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9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672" name="Straight Connector 6"/>
            <p:cNvSpPr/>
            <p:nvPr/>
          </p:nvSpPr>
          <p:spPr>
            <a:xfrm>
              <a:off x="13884876" y="0"/>
              <a:ext cx="529595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79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673" name="Straight Connector 7"/>
            <p:cNvSpPr/>
            <p:nvPr/>
          </p:nvSpPr>
          <p:spPr>
            <a:xfrm>
              <a:off x="14839350" y="0"/>
              <a:ext cx="334275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7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sp>
        <p:nvSpPr>
          <p:cNvPr id="675" name="Theory of superconducting quantum circuits"/>
          <p:cNvSpPr txBox="1"/>
          <p:nvPr/>
        </p:nvSpPr>
        <p:spPr>
          <a:xfrm>
            <a:off x="184406" y="102283"/>
            <a:ext cx="17883512" cy="10359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6" tIns="71436" rIns="71436" bIns="71436" anchor="b">
            <a:spAutoFit/>
          </a:bodyPr>
          <a:lstStyle>
            <a:lvl1pPr algn="l">
              <a:defRPr sz="5800" b="1">
                <a:solidFill>
                  <a:srgbClr val="347294"/>
                </a:solidFill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r>
              <a:t>Capacitive and inductive coupling</a:t>
            </a:r>
          </a:p>
        </p:txBody>
      </p:sp>
      <p:grpSp>
        <p:nvGrpSpPr>
          <p:cNvPr id="678" name="Group 6"/>
          <p:cNvGrpSpPr/>
          <p:nvPr/>
        </p:nvGrpSpPr>
        <p:grpSpPr>
          <a:xfrm>
            <a:off x="1402553" y="2911033"/>
            <a:ext cx="5577509" cy="5255505"/>
            <a:chOff x="0" y="0"/>
            <a:chExt cx="5577508" cy="5255504"/>
          </a:xfrm>
        </p:grpSpPr>
        <p:pic>
          <p:nvPicPr>
            <p:cNvPr id="676" name="Grafik 9" descr="Grafik 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69654" y="0"/>
              <a:ext cx="5207855" cy="406253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677" name="Textfeld 11"/>
            <p:cNvSpPr/>
            <p:nvPr/>
          </p:nvSpPr>
          <p:spPr>
            <a:xfrm>
              <a:off x="0" y="3985504"/>
              <a:ext cx="1270000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91437" tIns="91437" rIns="91437" bIns="91437" numCol="1" anchor="t">
              <a:spAutoFit/>
            </a:bodyPr>
            <a:lstStyle/>
            <a:p>
              <a:pPr algn="l" defTabSz="1828800">
                <a:defRPr sz="2800">
                  <a:solidFill>
                    <a:srgbClr val="5B9BD5"/>
                  </a:solidFill>
                  <a:latin typeface="Calibri Light"/>
                  <a:ea typeface="Calibri Light"/>
                  <a:cs typeface="Calibri Light"/>
                  <a:sym typeface="Calibri Light"/>
                </a:defRPr>
              </a:pPr>
              <a:r>
                <a:t>Teufel </a:t>
              </a:r>
              <a:r>
                <a:rPr i="1"/>
                <a:t>et.al.</a:t>
              </a:r>
              <a:r>
                <a:t> Nature 475, 359-363 (2011)</a:t>
              </a:r>
            </a:p>
          </p:txBody>
        </p:sp>
      </p:grpSp>
      <p:sp>
        <p:nvSpPr>
          <p:cNvPr id="679" name="Rectangle 35"/>
          <p:cNvSpPr txBox="1"/>
          <p:nvPr/>
        </p:nvSpPr>
        <p:spPr>
          <a:xfrm>
            <a:off x="522315" y="1733698"/>
            <a:ext cx="22274944" cy="5818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marL="342900" indent="-342900" algn="l" defTabSz="914400">
              <a:buClr>
                <a:srgbClr val="1F4E79"/>
              </a:buClr>
              <a:buSzPct val="100000"/>
              <a:buChar char="▪"/>
              <a:defRPr sz="3800" b="1" u="sng">
                <a:latin typeface="Calibri"/>
                <a:ea typeface="Calibri"/>
                <a:cs typeface="Calibri"/>
                <a:sym typeface="Calibri"/>
              </a:defRPr>
            </a:pPr>
            <a:r>
              <a:t>Capacitive coupling:</a:t>
            </a:r>
            <a:r>
              <a:rPr b="0" u="none"/>
              <a:t> interaction mediated via the capacitance of the circuit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80" name="Equation"/>
              <p:cNvSpPr txBox="1"/>
              <p:nvPr/>
            </p:nvSpPr>
            <p:spPr>
              <a:xfrm>
                <a:off x="8945258" y="4568433"/>
                <a:ext cx="2872240" cy="1082956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sz="4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</m:t>
                      </m:r>
                      <m:f>
                        <m:fPr>
                          <m:ctrlP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𝜔</m:t>
                          </m:r>
                        </m:num>
                        <m:den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f>
                        <m:fPr>
                          <m:ctrlP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sz="4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4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sz="4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𝑍𝑃𝑀</m:t>
                              </m:r>
                            </m:sub>
                          </m:sSub>
                        </m:num>
                        <m:den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den>
                      </m:f>
                    </m:oMath>
                  </m:oMathPara>
                </a14:m>
                <a:endParaRPr sz="4400"/>
              </a:p>
            </p:txBody>
          </p:sp>
        </mc:Choice>
        <mc:Fallback>
          <p:sp>
            <p:nvSpPr>
              <p:cNvPr id="680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45258" y="4568433"/>
                <a:ext cx="2872240" cy="1082956"/>
              </a:xfrm>
              <a:prstGeom prst="rect">
                <a:avLst/>
              </a:prstGeom>
              <a:blipFill>
                <a:blip r:embed="rId3"/>
                <a:stretch>
                  <a:fillRect l="-7048" r="-8370" b="-25581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81" name="The top capacitance plate plays the role of the mechanical system:"/>
          <p:cNvSpPr txBox="1"/>
          <p:nvPr/>
        </p:nvSpPr>
        <p:spPr>
          <a:xfrm>
            <a:off x="7902553" y="3577704"/>
            <a:ext cx="13463166" cy="6332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6" tIns="71436" rIns="71436" bIns="71436" anchor="ctr">
            <a:spAutoFit/>
          </a:bodyPr>
          <a:lstStyle>
            <a:lvl1pPr marL="342900" indent="-342900" algn="l" defTabSz="914400">
              <a:buClr>
                <a:srgbClr val="1F4E79"/>
              </a:buClr>
              <a:buSzPct val="100000"/>
              <a:buChar char="▪"/>
              <a:defRPr sz="38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>
              <a:defRPr b="1" u="sng"/>
            </a:pPr>
            <a:r>
              <a:rPr b="0" u="none"/>
              <a:t>The top capacitance plate plays the role of the mechanical system: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82" name="set mostly by   and the capacitor plate separation"/>
              <p:cNvSpPr txBox="1"/>
              <p:nvPr/>
            </p:nvSpPr>
            <p:spPr>
              <a:xfrm>
                <a:off x="11944076" y="4736438"/>
                <a:ext cx="11342283" cy="746947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wrap="none" lIns="71436" tIns="71436" rIns="71436" bIns="71436" anchor="ctr">
                <a:spAutoFit/>
              </a:bodyPr>
              <a:lstStyle/>
              <a:p>
                <a:pPr algn="l" defTabSz="914400">
                  <a:buClr>
                    <a:srgbClr val="1F4E79"/>
                  </a:buClr>
                  <a:buFont typeface="Wingdings"/>
                  <a:defRPr sz="3800" b="1" u="sng">
                    <a:latin typeface="Calibri"/>
                    <a:ea typeface="Calibri"/>
                    <a:cs typeface="Calibri"/>
                    <a:sym typeface="Calibri"/>
                  </a:defRPr>
                </a:pPr>
                <a:r>
                  <a:rPr b="0" u="none"/>
                  <a:t>set mostly by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41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41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sz="41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𝑍𝑃𝑀</m:t>
                        </m:r>
                      </m:sub>
                    </m:sSub>
                  </m:oMath>
                </a14:m>
                <a:r>
                  <a:rPr b="0" u="none"/>
                  <a:t> and the capacitor plate separation </a:t>
                </a:r>
                <a14:m>
                  <m:oMath xmlns:m="http://schemas.openxmlformats.org/officeDocument/2006/math">
                    <m:r>
                      <a:rPr sz="41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b="0" u="none"/>
              </a:p>
            </p:txBody>
          </p:sp>
        </mc:Choice>
        <mc:Fallback>
          <p:sp>
            <p:nvSpPr>
              <p:cNvPr id="682" name="set mostly by   and the capacitor plate separ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44076" y="4736438"/>
                <a:ext cx="11342283" cy="746947"/>
              </a:xfrm>
              <a:prstGeom prst="rect">
                <a:avLst/>
              </a:prstGeom>
              <a:blipFill>
                <a:blip r:embed="rId4"/>
                <a:stretch>
                  <a:fillRect l="-1902" t="-4918" r="-112" b="-27869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83" name="Rectangle 35"/>
          <p:cNvSpPr txBox="1"/>
          <p:nvPr/>
        </p:nvSpPr>
        <p:spPr>
          <a:xfrm>
            <a:off x="522315" y="8028238"/>
            <a:ext cx="22274944" cy="581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marL="342900" indent="-342900" algn="l" defTabSz="914400">
              <a:buClr>
                <a:srgbClr val="1F4E79"/>
              </a:buClr>
              <a:buSzPct val="100000"/>
              <a:buChar char="▪"/>
              <a:defRPr sz="3800" b="1" u="sng">
                <a:latin typeface="Calibri"/>
                <a:ea typeface="Calibri"/>
                <a:cs typeface="Calibri"/>
                <a:sym typeface="Calibri"/>
              </a:defRPr>
            </a:pPr>
            <a:r>
              <a:t>Inductive coupling:</a:t>
            </a:r>
            <a:r>
              <a:rPr b="0" u="none"/>
              <a:t> interaction mediated via the inductance of the circuit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84" name="Usually   Hz, requiring to use large photon number"/>
              <p:cNvSpPr txBox="1"/>
              <p:nvPr/>
            </p:nvSpPr>
            <p:spPr>
              <a:xfrm>
                <a:off x="9839873" y="6205964"/>
                <a:ext cx="12817485" cy="819490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wrap="none" lIns="71436" tIns="71436" rIns="71436" bIns="71436" anchor="ctr">
                <a:spAutoFit/>
              </a:bodyPr>
              <a:lstStyle/>
              <a:p>
                <a:pPr algn="l" defTabSz="914400">
                  <a:buClr>
                    <a:srgbClr val="1F4E79"/>
                  </a:buClr>
                  <a:buFont typeface="Wingdings"/>
                  <a:defRPr sz="3800">
                    <a:latin typeface="Calibri"/>
                    <a:ea typeface="Calibri"/>
                    <a:cs typeface="Calibri"/>
                    <a:sym typeface="Calibri"/>
                  </a:defRPr>
                </a:pPr>
                <a:r>
                  <a:t>Usually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41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41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sz="41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sz="41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≲300</m:t>
                    </m:r>
                  </m:oMath>
                </a14:m>
                <a:r>
                  <a:t> Hz, requiring to use large photon number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41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41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sz="41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𝑝ℎ</m:t>
                        </m:r>
                      </m:sub>
                    </m:sSub>
                  </m:oMath>
                </a14:m>
                <a:endParaRPr/>
              </a:p>
            </p:txBody>
          </p:sp>
        </mc:Choice>
        <mc:Fallback>
          <p:sp>
            <p:nvSpPr>
              <p:cNvPr id="684" name="Usually   Hz, requiring to use large photon number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39873" y="6205964"/>
                <a:ext cx="12817485" cy="819490"/>
              </a:xfrm>
              <a:prstGeom prst="rect">
                <a:avLst/>
              </a:prstGeom>
              <a:blipFill>
                <a:blip r:embed="rId5"/>
                <a:stretch>
                  <a:fillRect l="-1780" t="-4615" r="-1187" b="-21538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85" name="Rounded Rectangle Rounded rectangle" descr="Rounded Rectangle Rounded rectangle"/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9866721" y="5996155"/>
            <a:ext cx="13131784" cy="1137508"/>
          </a:xfrm>
          <a:prstGeom prst="rect">
            <a:avLst/>
          </a:prstGeom>
          <a:effectLst>
            <a:outerShdw blurRad="50800" dist="25400" dir="5400000" rotWithShape="0">
              <a:srgbClr val="000000">
                <a:alpha val="50000"/>
              </a:srgbClr>
            </a:outerShdw>
          </a:effectLst>
        </p:spPr>
      </p:pic>
      <p:grpSp>
        <p:nvGrpSpPr>
          <p:cNvPr id="688" name="Group"/>
          <p:cNvGrpSpPr/>
          <p:nvPr/>
        </p:nvGrpSpPr>
        <p:grpSpPr>
          <a:xfrm>
            <a:off x="1771696" y="9026951"/>
            <a:ext cx="5208878" cy="4271571"/>
            <a:chOff x="0" y="0"/>
            <a:chExt cx="5208876" cy="4271569"/>
          </a:xfrm>
        </p:grpSpPr>
        <p:sp>
          <p:nvSpPr>
            <p:cNvPr id="686" name="Textfeld 11"/>
            <p:cNvSpPr txBox="1"/>
            <p:nvPr/>
          </p:nvSpPr>
          <p:spPr>
            <a:xfrm>
              <a:off x="0" y="3735375"/>
              <a:ext cx="5208877" cy="5361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91437" tIns="91437" rIns="91437" bIns="91437" numCol="1" anchor="t">
              <a:spAutoFit/>
            </a:bodyPr>
            <a:lstStyle/>
            <a:p>
              <a:pPr algn="l" defTabSz="1828800">
                <a:defRPr sz="2800">
                  <a:solidFill>
                    <a:srgbClr val="5B9BD5"/>
                  </a:solidFill>
                  <a:latin typeface="Calibri Light"/>
                  <a:ea typeface="Calibri Light"/>
                  <a:cs typeface="Calibri Light"/>
                  <a:sym typeface="Calibri Light"/>
                </a:defRPr>
              </a:pPr>
              <a:r>
                <a:t>Etaki </a:t>
              </a:r>
              <a:r>
                <a:rPr i="1"/>
                <a:t>et.al.</a:t>
              </a:r>
              <a:r>
                <a:t> Nat. Phys. 4, 785 (2008)</a:t>
              </a:r>
            </a:p>
          </p:txBody>
        </p:sp>
        <p:pic>
          <p:nvPicPr>
            <p:cNvPr id="687" name="Capture d’écran, le 2022-04-19 à 21.54.27.png" descr="Capture d’écran, le 2022-04-19 à 21.54.27.png"/>
            <p:cNvPicPr>
              <a:picLocks noChangeAspect="1"/>
            </p:cNvPicPr>
            <p:nvPr/>
          </p:nvPicPr>
          <p:blipFill>
            <a:blip r:embed="rId7"/>
            <a:srcRect t="9179"/>
            <a:stretch>
              <a:fillRect/>
            </a:stretch>
          </p:blipFill>
          <p:spPr>
            <a:xfrm>
              <a:off x="96187" y="0"/>
              <a:ext cx="4940220" cy="371778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689" name="Mechanical system modulating the inductance via a SQUID:"/>
          <p:cNvSpPr txBox="1"/>
          <p:nvPr/>
        </p:nvSpPr>
        <p:spPr>
          <a:xfrm>
            <a:off x="7902553" y="10072011"/>
            <a:ext cx="12117400" cy="6332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6" tIns="71436" rIns="71436" bIns="71436" anchor="ctr">
            <a:spAutoFit/>
          </a:bodyPr>
          <a:lstStyle>
            <a:lvl1pPr marL="342900" indent="-342900" algn="l" defTabSz="914400">
              <a:buClr>
                <a:srgbClr val="1F4E79"/>
              </a:buClr>
              <a:buSzPct val="100000"/>
              <a:buChar char="▪"/>
              <a:defRPr sz="38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>
              <a:defRPr b="1" u="sng"/>
            </a:pPr>
            <a:r>
              <a:rPr b="0" u="none"/>
              <a:t>Mechanical system modulating the inductance via a SQUID:</a:t>
            </a:r>
          </a:p>
        </p:txBody>
      </p:sp>
      <p:sp>
        <p:nvSpPr>
          <p:cNvPr id="690" name="Coupling strength limited by the applicable magnetic field"/>
          <p:cNvSpPr txBox="1"/>
          <p:nvPr/>
        </p:nvSpPr>
        <p:spPr>
          <a:xfrm>
            <a:off x="10529498" y="11384793"/>
            <a:ext cx="11438235" cy="6332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6" tIns="71436" rIns="71436" bIns="71436" anchor="ctr">
            <a:spAutoFit/>
          </a:bodyPr>
          <a:lstStyle>
            <a:lvl1pPr algn="l" defTabSz="914400">
              <a:buClr>
                <a:srgbClr val="1F4E79"/>
              </a:buClr>
              <a:buFont typeface="Wingdings"/>
              <a:defRPr sz="38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>
              <a:defRPr b="1" u="sng"/>
            </a:pPr>
            <a:r>
              <a:rPr b="0" u="none"/>
              <a:t>Coupling strength limited by the applicable magnetic field</a:t>
            </a:r>
          </a:p>
        </p:txBody>
      </p:sp>
      <p:pic>
        <p:nvPicPr>
          <p:cNvPr id="691" name="Rounded Rectangle Rounded rectangle" descr="Rounded Rectangle Rounded rectangle"/>
          <p:cNvPicPr>
            <a:picLocks/>
          </p:cNvPicPr>
          <p:nvPr/>
        </p:nvPicPr>
        <p:blipFill>
          <a:blip r:embed="rId8"/>
          <a:stretch>
            <a:fillRect/>
          </a:stretch>
        </p:blipFill>
        <p:spPr>
          <a:xfrm>
            <a:off x="9866721" y="11132670"/>
            <a:ext cx="13131784" cy="1137509"/>
          </a:xfrm>
          <a:prstGeom prst="rect">
            <a:avLst/>
          </a:prstGeom>
          <a:effectLst>
            <a:outerShdw blurRad="50800" dist="25400" dir="5400000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693" name="Equation"/>
              <p:cNvSpPr txBox="1"/>
              <p:nvPr/>
            </p:nvSpPr>
            <p:spPr>
              <a:xfrm>
                <a:off x="18913030" y="6997249"/>
                <a:ext cx="4257970" cy="1178676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>
                      <m:r>
                        <a:rPr sz="3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sz="3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sz="3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sz="3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sz="3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sz="3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3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sz="3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𝐽</m:t>
                              </m:r>
                              <m:r>
                                <a:rPr sz="3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>
                            <a:rPr sz="3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m:rPr>
                              <m:nor/>
                            </m:rPr>
                            <a:rPr sz="3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  <m:r>
                            <a:rPr sz="3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sz="3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𝜋𝜙</m:t>
                          </m:r>
                          <m:r>
                            <a:rPr sz="3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/</m:t>
                          </m:r>
                          <m:sSub>
                            <m:sSubPr>
                              <m:ctrlPr>
                                <a:rPr sz="3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3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𝜙</m:t>
                              </m:r>
                            </m:e>
                            <m:sub>
                              <m:r>
                                <a:rPr sz="3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sz="3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sz="3900"/>
              </a:p>
            </p:txBody>
          </p:sp>
        </mc:Choice>
        <mc:Fallback>
          <p:sp>
            <p:nvSpPr>
              <p:cNvPr id="693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13030" y="6997249"/>
                <a:ext cx="4257970" cy="1178676"/>
              </a:xfrm>
              <a:prstGeom prst="rect">
                <a:avLst/>
              </a:prstGeom>
              <a:blipFill>
                <a:blip r:embed="rId2"/>
                <a:stretch>
                  <a:fillRect l="-3869" t="-1075" r="-11310" b="-24731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94" name="Equation"/>
              <p:cNvSpPr txBox="1"/>
              <p:nvPr/>
            </p:nvSpPr>
            <p:spPr>
              <a:xfrm>
                <a:off x="15201366" y="8371509"/>
                <a:ext cx="1956868" cy="1214782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sz="3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sz="3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𝐿𝐶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sz="3600"/>
              </a:p>
            </p:txBody>
          </p:sp>
        </mc:Choice>
        <mc:Fallback>
          <p:sp>
            <p:nvSpPr>
              <p:cNvPr id="694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01366" y="8371509"/>
                <a:ext cx="1956868" cy="1214782"/>
              </a:xfrm>
              <a:prstGeom prst="rect">
                <a:avLst/>
              </a:prstGeom>
              <a:blipFill>
                <a:blip r:embed="rId3"/>
                <a:stretch>
                  <a:fillRect l="-7097" t="-1031" r="-2581" b="-3093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95" name="Equation"/>
              <p:cNvSpPr txBox="1"/>
              <p:nvPr/>
            </p:nvSpPr>
            <p:spPr>
              <a:xfrm>
                <a:off x="19767448" y="8371509"/>
                <a:ext cx="2549134" cy="1214782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sz="3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sz="3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  <m:r>
                                <a:rPr sz="3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sz="3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𝜙</m:t>
                              </m:r>
                              <m:r>
                                <a:rPr sz="3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  <m:r>
                                <a:rPr sz="3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sz="3600"/>
              </a:p>
            </p:txBody>
          </p:sp>
        </mc:Choice>
        <mc:Fallback>
          <p:sp>
            <p:nvSpPr>
              <p:cNvPr id="695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67448" y="8371509"/>
                <a:ext cx="2549134" cy="1214782"/>
              </a:xfrm>
              <a:prstGeom prst="rect">
                <a:avLst/>
              </a:prstGeom>
              <a:blipFill>
                <a:blip r:embed="rId4"/>
                <a:stretch>
                  <a:fillRect l="-8416" t="-1031" r="-4950" b="-17526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00" name="Group 3"/>
          <p:cNvGrpSpPr/>
          <p:nvPr/>
        </p:nvGrpSpPr>
        <p:grpSpPr>
          <a:xfrm>
            <a:off x="126602" y="1280091"/>
            <a:ext cx="15173627" cy="36724"/>
            <a:chOff x="0" y="0"/>
            <a:chExt cx="15173624" cy="36722"/>
          </a:xfrm>
        </p:grpSpPr>
        <p:sp>
          <p:nvSpPr>
            <p:cNvPr id="696" name="Straight Connector 4"/>
            <p:cNvSpPr/>
            <p:nvPr/>
          </p:nvSpPr>
          <p:spPr>
            <a:xfrm flipV="1">
              <a:off x="0" y="431"/>
              <a:ext cx="12391714" cy="36292"/>
            </a:xfrm>
            <a:prstGeom prst="line">
              <a:avLst/>
            </a:prstGeom>
            <a:noFill/>
            <a:ln w="44450" cap="flat">
              <a:solidFill>
                <a:srgbClr val="0C2F59">
                  <a:alpha val="6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697" name="Straight Connector 5"/>
            <p:cNvSpPr/>
            <p:nvPr/>
          </p:nvSpPr>
          <p:spPr>
            <a:xfrm>
              <a:off x="12740934" y="0"/>
              <a:ext cx="734404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9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698" name="Straight Connector 6"/>
            <p:cNvSpPr/>
            <p:nvPr/>
          </p:nvSpPr>
          <p:spPr>
            <a:xfrm>
              <a:off x="13884876" y="0"/>
              <a:ext cx="529595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79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699" name="Straight Connector 7"/>
            <p:cNvSpPr/>
            <p:nvPr/>
          </p:nvSpPr>
          <p:spPr>
            <a:xfrm>
              <a:off x="14839350" y="0"/>
              <a:ext cx="334275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7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sp>
        <p:nvSpPr>
          <p:cNvPr id="701" name="Rectangle 35"/>
          <p:cNvSpPr txBox="1"/>
          <p:nvPr/>
        </p:nvSpPr>
        <p:spPr>
          <a:xfrm>
            <a:off x="522315" y="1733698"/>
            <a:ext cx="22274944" cy="5818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marL="342900" indent="-342900" algn="l" defTabSz="914400">
              <a:buClr>
                <a:srgbClr val="1F4E79"/>
              </a:buClr>
              <a:buSzPct val="100000"/>
              <a:buChar char="▪"/>
              <a:defRPr sz="3800" b="1" u="sng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Flexible platform providing high couplings</a:t>
            </a:r>
          </a:p>
        </p:txBody>
      </p:sp>
      <p:sp>
        <p:nvSpPr>
          <p:cNvPr id="702" name="Rectangle 35"/>
          <p:cNvSpPr txBox="1"/>
          <p:nvPr/>
        </p:nvSpPr>
        <p:spPr>
          <a:xfrm>
            <a:off x="1797104" y="2622698"/>
            <a:ext cx="22274944" cy="5818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marL="342900" indent="-342900" algn="l" defTabSz="914400">
              <a:buClr>
                <a:srgbClr val="1F4E79"/>
              </a:buClr>
              <a:buSzPct val="100000"/>
              <a:buChar char="▪"/>
              <a:defRPr sz="3800" b="1" u="sng">
                <a:latin typeface="Calibri"/>
                <a:ea typeface="Calibri"/>
                <a:cs typeface="Calibri"/>
                <a:sym typeface="Calibri"/>
              </a:defRPr>
            </a:pPr>
            <a:r>
              <a:t>Cavity:</a:t>
            </a:r>
            <a:r>
              <a:rPr u="none"/>
              <a:t> </a:t>
            </a:r>
            <a:r>
              <a:rPr b="0" u="none"/>
              <a:t>microwave resonator with embedded SQUID</a:t>
            </a:r>
          </a:p>
        </p:txBody>
      </p:sp>
      <p:pic>
        <p:nvPicPr>
          <p:cNvPr id="703" name="Picture 65" descr="Picture 6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75851" y="4661124"/>
            <a:ext cx="1314668" cy="4393752"/>
          </a:xfrm>
          <a:prstGeom prst="rect">
            <a:avLst/>
          </a:prstGeom>
          <a:ln w="12700">
            <a:miter lim="400000"/>
          </a:ln>
        </p:spPr>
      </p:pic>
      <p:pic>
        <p:nvPicPr>
          <p:cNvPr id="704" name="Picture 66" descr="Picture 66"/>
          <p:cNvPicPr>
            <a:picLocks noChangeAspect="1"/>
          </p:cNvPicPr>
          <p:nvPr/>
        </p:nvPicPr>
        <p:blipFill>
          <a:blip r:embed="rId6"/>
          <a:srcRect l="20796" t="12069" r="20796" b="73289"/>
          <a:stretch>
            <a:fillRect/>
          </a:stretch>
        </p:blipFill>
        <p:spPr>
          <a:xfrm>
            <a:off x="12558076" y="3803799"/>
            <a:ext cx="1750349" cy="42017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08" name="Group 60"/>
          <p:cNvGrpSpPr/>
          <p:nvPr/>
        </p:nvGrpSpPr>
        <p:grpSpPr>
          <a:xfrm>
            <a:off x="2631038" y="11497321"/>
            <a:ext cx="6950502" cy="1317505"/>
            <a:chOff x="-1" y="-2"/>
            <a:chExt cx="6950501" cy="1317504"/>
          </a:xfrm>
        </p:grpSpPr>
        <p:sp>
          <p:nvSpPr>
            <p:cNvPr id="705" name="Rectangle 61"/>
            <p:cNvSpPr/>
            <p:nvPr/>
          </p:nvSpPr>
          <p:spPr>
            <a:xfrm>
              <a:off x="2948542" y="106646"/>
              <a:ext cx="4001958" cy="256667"/>
            </a:xfrm>
            <a:prstGeom prst="rect">
              <a:avLst/>
            </a:prstGeom>
            <a:solidFill>
              <a:srgbClr val="003362"/>
            </a:solidFill>
            <a:ln w="25400" cap="flat">
              <a:solidFill>
                <a:srgbClr val="42719B"/>
              </a:solidFill>
              <a:prstDash val="solid"/>
              <a:miter lim="800000"/>
            </a:ln>
            <a:effectLst/>
          </p:spPr>
          <p:txBody>
            <a:bodyPr wrap="square" lIns="91437" tIns="91437" rIns="91437" bIns="91437" numCol="1" anchor="ctr">
              <a:noAutofit/>
            </a:bodyPr>
            <a:lstStyle/>
            <a:p>
              <a:pPr defTabSz="1828800">
                <a:defRPr sz="2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706" name="Rectangle 62"/>
            <p:cNvSpPr/>
            <p:nvPr/>
          </p:nvSpPr>
          <p:spPr>
            <a:xfrm>
              <a:off x="6170235" y="-3"/>
              <a:ext cx="780265" cy="106649"/>
            </a:xfrm>
            <a:prstGeom prst="rect">
              <a:avLst/>
            </a:prstGeom>
            <a:solidFill>
              <a:srgbClr val="EF272E"/>
            </a:solidFill>
            <a:ln w="25400" cap="flat">
              <a:solidFill>
                <a:srgbClr val="AD5B24"/>
              </a:solidFill>
              <a:prstDash val="solid"/>
              <a:miter lim="800000"/>
            </a:ln>
            <a:effectLst/>
          </p:spPr>
          <p:txBody>
            <a:bodyPr wrap="square" lIns="91437" tIns="91437" rIns="91437" bIns="91437" numCol="1" anchor="ctr">
              <a:noAutofit/>
            </a:bodyPr>
            <a:lstStyle/>
            <a:p>
              <a:pPr defTabSz="1828800">
                <a:defRPr sz="2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707" name="Rectangle 63"/>
            <p:cNvSpPr/>
            <p:nvPr/>
          </p:nvSpPr>
          <p:spPr>
            <a:xfrm>
              <a:off x="-2" y="106646"/>
              <a:ext cx="2948547" cy="1210857"/>
            </a:xfrm>
            <a:prstGeom prst="rect">
              <a:avLst/>
            </a:prstGeom>
            <a:gradFill flip="none" rotWithShape="1">
              <a:gsLst>
                <a:gs pos="20000">
                  <a:srgbClr val="003362"/>
                </a:gs>
                <a:gs pos="97000">
                  <a:srgbClr val="FFFFFF"/>
                </a:gs>
              </a:gsLst>
              <a:lin ang="108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91437" tIns="91437" rIns="91437" bIns="91437" numCol="1" anchor="ctr">
              <a:noAutofit/>
            </a:bodyPr>
            <a:lstStyle/>
            <a:p>
              <a:pPr defTabSz="1828800">
                <a:defRPr sz="2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sp>
        <p:nvSpPr>
          <p:cNvPr id="709" name="Up-Down Arrow 64"/>
          <p:cNvSpPr/>
          <p:nvPr/>
        </p:nvSpPr>
        <p:spPr>
          <a:xfrm>
            <a:off x="10282049" y="11095153"/>
            <a:ext cx="542929" cy="14001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4188"/>
                </a:moveTo>
                <a:lnTo>
                  <a:pt x="10800" y="0"/>
                </a:lnTo>
                <a:lnTo>
                  <a:pt x="21600" y="4188"/>
                </a:lnTo>
                <a:lnTo>
                  <a:pt x="16200" y="4188"/>
                </a:lnTo>
                <a:lnTo>
                  <a:pt x="16200" y="17412"/>
                </a:lnTo>
                <a:lnTo>
                  <a:pt x="21600" y="17412"/>
                </a:lnTo>
                <a:lnTo>
                  <a:pt x="10800" y="21600"/>
                </a:lnTo>
                <a:lnTo>
                  <a:pt x="0" y="17412"/>
                </a:lnTo>
                <a:lnTo>
                  <a:pt x="5400" y="17412"/>
                </a:lnTo>
                <a:lnTo>
                  <a:pt x="5400" y="4188"/>
                </a:lnTo>
                <a:close/>
              </a:path>
            </a:pathLst>
          </a:custGeom>
          <a:solidFill>
            <a:srgbClr val="EF272E"/>
          </a:solidFill>
          <a:ln w="12700">
            <a:miter lim="400000"/>
          </a:ln>
        </p:spPr>
        <p:txBody>
          <a:bodyPr lIns="91437" tIns="91437" rIns="91437" bIns="91437" anchor="ctr"/>
          <a:lstStyle/>
          <a:p>
            <a:pPr defTabSz="1828800">
              <a:defRPr sz="2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10" name="TextBox 6"/>
              <p:cNvSpPr txBox="1"/>
              <p:nvPr/>
            </p:nvSpPr>
            <p:spPr>
              <a:xfrm>
                <a:off x="11237858" y="11622931"/>
                <a:ext cx="1557935" cy="519990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>
                      <m:r>
                        <a:rPr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d>
                        <m:dPr>
                          <m:ctrlP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sz="4800"/>
              </a:p>
            </p:txBody>
          </p:sp>
        </mc:Choice>
        <mc:Fallback>
          <p:sp>
            <p:nvSpPr>
              <p:cNvPr id="710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37858" y="11622931"/>
                <a:ext cx="1557935" cy="519990"/>
              </a:xfrm>
              <a:prstGeom prst="rect">
                <a:avLst/>
              </a:prstGeom>
              <a:blipFill>
                <a:blip r:embed="rId7"/>
                <a:stretch>
                  <a:fillRect l="-12903" r="-8871" b="-47619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11" name="Picture 73" descr="Picture 7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75861" y="10645283"/>
            <a:ext cx="2037821" cy="1893225"/>
          </a:xfrm>
          <a:prstGeom prst="rect">
            <a:avLst/>
          </a:prstGeom>
          <a:ln w="12700">
            <a:miter lim="400000"/>
          </a:ln>
        </p:spPr>
      </p:pic>
      <p:sp>
        <p:nvSpPr>
          <p:cNvPr id="712" name="Rectangle 35"/>
          <p:cNvSpPr txBox="1"/>
          <p:nvPr/>
        </p:nvSpPr>
        <p:spPr>
          <a:xfrm>
            <a:off x="1797104" y="9821088"/>
            <a:ext cx="22274944" cy="581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marL="342900" indent="-342900" algn="l" defTabSz="914400">
              <a:buClr>
                <a:srgbClr val="1F4E79"/>
              </a:buClr>
              <a:buSzPct val="100000"/>
              <a:buChar char="▪"/>
              <a:defRPr sz="3800" b="1" u="sng">
                <a:latin typeface="Calibri"/>
                <a:ea typeface="Calibri"/>
                <a:cs typeface="Calibri"/>
                <a:sym typeface="Calibri"/>
              </a:defRPr>
            </a:pPr>
            <a:r>
              <a:t>Mechanics:</a:t>
            </a:r>
            <a:r>
              <a:rPr u="none"/>
              <a:t> </a:t>
            </a:r>
            <a:r>
              <a:rPr b="0" u="none"/>
              <a:t>independent mechanical system with micro-magnet</a:t>
            </a:r>
          </a:p>
        </p:txBody>
      </p:sp>
      <p:grpSp>
        <p:nvGrpSpPr>
          <p:cNvPr id="752" name="Group"/>
          <p:cNvGrpSpPr/>
          <p:nvPr/>
        </p:nvGrpSpPr>
        <p:grpSpPr>
          <a:xfrm>
            <a:off x="15092236" y="3878469"/>
            <a:ext cx="8392701" cy="2913717"/>
            <a:chOff x="0" y="0"/>
            <a:chExt cx="8392699" cy="2913715"/>
          </a:xfrm>
        </p:grpSpPr>
        <p:grpSp>
          <p:nvGrpSpPr>
            <p:cNvPr id="721" name="Group 19"/>
            <p:cNvGrpSpPr/>
            <p:nvPr/>
          </p:nvGrpSpPr>
          <p:grpSpPr>
            <a:xfrm>
              <a:off x="-1" y="0"/>
              <a:ext cx="2514438" cy="2913717"/>
              <a:chOff x="0" y="0"/>
              <a:chExt cx="2514436" cy="2913715"/>
            </a:xfrm>
          </p:grpSpPr>
          <p:pic>
            <p:nvPicPr>
              <p:cNvPr id="713" name="Picture 20" descr="Picture 20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-1" y="670760"/>
                <a:ext cx="2060082" cy="2060080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714" name="Straight Connector 21"/>
              <p:cNvSpPr/>
              <p:nvPr/>
            </p:nvSpPr>
            <p:spPr>
              <a:xfrm flipV="1">
                <a:off x="979955" y="521406"/>
                <a:ext cx="3" cy="271669"/>
              </a:xfrm>
              <a:prstGeom prst="line">
                <a:avLst/>
              </a:prstGeom>
              <a:noFill/>
              <a:ln w="381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91437" tIns="91437" rIns="91437" bIns="91437" numCol="1" anchor="t">
                <a:noAutofit/>
              </a:bodyPr>
              <a:lstStyle/>
              <a:p>
                <a:pPr algn="l" defTabSz="1828800">
                  <a:defRPr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715" name="Straight Connector 22"/>
              <p:cNvSpPr/>
              <p:nvPr/>
            </p:nvSpPr>
            <p:spPr>
              <a:xfrm>
                <a:off x="740963" y="527050"/>
                <a:ext cx="477985" cy="3"/>
              </a:xfrm>
              <a:prstGeom prst="line">
                <a:avLst/>
              </a:prstGeom>
              <a:noFill/>
              <a:ln w="381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91437" tIns="91437" rIns="91437" bIns="91437" numCol="1" anchor="t">
                <a:noAutofit/>
              </a:bodyPr>
              <a:lstStyle/>
              <a:p>
                <a:pPr algn="l" defTabSz="1828800">
                  <a:defRPr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716" name="Straight Connector 23"/>
              <p:cNvSpPr/>
              <p:nvPr/>
            </p:nvSpPr>
            <p:spPr>
              <a:xfrm>
                <a:off x="740963" y="464254"/>
                <a:ext cx="477985" cy="3"/>
              </a:xfrm>
              <a:prstGeom prst="line">
                <a:avLst/>
              </a:prstGeom>
              <a:noFill/>
              <a:ln w="381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91437" tIns="91437" rIns="91437" bIns="91437" numCol="1" anchor="t">
                <a:noAutofit/>
              </a:bodyPr>
              <a:lstStyle/>
              <a:p>
                <a:pPr algn="l" defTabSz="1828800">
                  <a:defRPr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717" name="Straight Connector 24"/>
              <p:cNvSpPr/>
              <p:nvPr/>
            </p:nvSpPr>
            <p:spPr>
              <a:xfrm flipV="1">
                <a:off x="979955" y="192588"/>
                <a:ext cx="3" cy="271669"/>
              </a:xfrm>
              <a:prstGeom prst="line">
                <a:avLst/>
              </a:prstGeom>
              <a:noFill/>
              <a:ln w="381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91437" tIns="91437" rIns="91437" bIns="91437" numCol="1" anchor="t">
                <a:noAutofit/>
              </a:bodyPr>
              <a:lstStyle/>
              <a:p>
                <a:pPr algn="l" defTabSz="1828800">
                  <a:defRPr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718" name="TextBox 25"/>
              <p:cNvSpPr/>
              <p:nvPr/>
            </p:nvSpPr>
            <p:spPr>
              <a:xfrm>
                <a:off x="1244436" y="0"/>
                <a:ext cx="1270001" cy="12700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none" lIns="91437" tIns="91437" rIns="91437" bIns="91437" numCol="1" anchor="t">
                <a:spAutoFit/>
              </a:bodyPr>
              <a:lstStyle/>
              <a:p>
                <a:pPr algn="l" defTabSz="1828800">
                  <a:defRPr sz="3200">
                    <a:latin typeface="Calibri"/>
                    <a:ea typeface="Calibri"/>
                    <a:cs typeface="Calibri"/>
                    <a:sym typeface="Calibri"/>
                  </a:defRPr>
                </a:pPr>
                <a:r>
                  <a:t>C</a:t>
                </a:r>
                <a:r>
                  <a:rPr baseline="-15500"/>
                  <a:t>c</a:t>
                </a:r>
              </a:p>
            </p:txBody>
          </p:sp>
          <p:sp>
            <p:nvSpPr>
              <p:cNvPr id="719" name="Straight Connector 26"/>
              <p:cNvSpPr/>
              <p:nvPr/>
            </p:nvSpPr>
            <p:spPr>
              <a:xfrm flipV="1">
                <a:off x="979953" y="2631193"/>
                <a:ext cx="3" cy="271670"/>
              </a:xfrm>
              <a:prstGeom prst="line">
                <a:avLst/>
              </a:prstGeom>
              <a:noFill/>
              <a:ln w="381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91437" tIns="91437" rIns="91437" bIns="91437" numCol="1" anchor="t">
                <a:noAutofit/>
              </a:bodyPr>
              <a:lstStyle/>
              <a:p>
                <a:pPr algn="l" defTabSz="1828800">
                  <a:defRPr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720" name="Straight Connector 27"/>
              <p:cNvSpPr/>
              <p:nvPr/>
            </p:nvSpPr>
            <p:spPr>
              <a:xfrm>
                <a:off x="740963" y="2913713"/>
                <a:ext cx="477985" cy="3"/>
              </a:xfrm>
              <a:prstGeom prst="line">
                <a:avLst/>
              </a:prstGeom>
              <a:noFill/>
              <a:ln w="381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91437" tIns="91437" rIns="91437" bIns="91437" numCol="1" anchor="t">
                <a:noAutofit/>
              </a:bodyPr>
              <a:lstStyle/>
              <a:p>
                <a:pPr algn="l" defTabSz="1828800">
                  <a:defRPr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</p:grpSp>
        <p:sp>
          <p:nvSpPr>
            <p:cNvPr id="722" name="Right Arrow 28"/>
            <p:cNvSpPr/>
            <p:nvPr/>
          </p:nvSpPr>
          <p:spPr>
            <a:xfrm>
              <a:off x="2552770" y="1491449"/>
              <a:ext cx="1199262" cy="371005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003362"/>
            </a:solidFill>
            <a:ln w="12700" cap="flat">
              <a:noFill/>
              <a:miter lim="400000"/>
            </a:ln>
            <a:effectLst/>
          </p:spPr>
          <p:txBody>
            <a:bodyPr wrap="square" lIns="91437" tIns="91437" rIns="91437" bIns="91437" numCol="1" anchor="ctr">
              <a:noAutofit/>
            </a:bodyPr>
            <a:lstStyle/>
            <a:p>
              <a:pPr defTabSz="1828800">
                <a:defRPr sz="2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grpSp>
          <p:nvGrpSpPr>
            <p:cNvPr id="749" name="Group 29"/>
            <p:cNvGrpSpPr/>
            <p:nvPr/>
          </p:nvGrpSpPr>
          <p:grpSpPr>
            <a:xfrm>
              <a:off x="4232800" y="12769"/>
              <a:ext cx="3333232" cy="2900945"/>
              <a:chOff x="0" y="0"/>
              <a:chExt cx="3333231" cy="2900943"/>
            </a:xfrm>
          </p:grpSpPr>
          <p:sp>
            <p:nvSpPr>
              <p:cNvPr id="723" name="Straight Connector 30"/>
              <p:cNvSpPr/>
              <p:nvPr/>
            </p:nvSpPr>
            <p:spPr>
              <a:xfrm flipH="1">
                <a:off x="1026937" y="777764"/>
                <a:ext cx="1586323" cy="5397"/>
              </a:xfrm>
              <a:prstGeom prst="line">
                <a:avLst/>
              </a:prstGeom>
              <a:noFill/>
              <a:ln w="508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91437" tIns="91437" rIns="91437" bIns="91437" numCol="1" anchor="t">
                <a:noAutofit/>
              </a:bodyPr>
              <a:lstStyle/>
              <a:p>
                <a:pPr algn="l" defTabSz="1828800">
                  <a:defRPr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724" name="Straight Connector 31"/>
              <p:cNvSpPr/>
              <p:nvPr/>
            </p:nvSpPr>
            <p:spPr>
              <a:xfrm flipH="1" flipV="1">
                <a:off x="1034098" y="2103477"/>
                <a:ext cx="2847" cy="525797"/>
              </a:xfrm>
              <a:prstGeom prst="line">
                <a:avLst/>
              </a:prstGeom>
              <a:noFill/>
              <a:ln w="508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91437" tIns="91437" rIns="91437" bIns="91437" numCol="1" anchor="t">
                <a:noAutofit/>
              </a:bodyPr>
              <a:lstStyle/>
              <a:p>
                <a:pPr algn="l" defTabSz="1828800">
                  <a:defRPr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725" name="Straight Connector 32"/>
              <p:cNvSpPr/>
              <p:nvPr/>
            </p:nvSpPr>
            <p:spPr>
              <a:xfrm flipH="1" flipV="1">
                <a:off x="1023367" y="2614983"/>
                <a:ext cx="1589893" cy="3"/>
              </a:xfrm>
              <a:prstGeom prst="line">
                <a:avLst/>
              </a:prstGeom>
              <a:noFill/>
              <a:ln w="508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91437" tIns="91437" rIns="91437" bIns="91437" numCol="1" anchor="t">
                <a:noAutofit/>
              </a:bodyPr>
              <a:lstStyle/>
              <a:p>
                <a:pPr algn="l" defTabSz="1828800">
                  <a:defRPr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grpSp>
            <p:nvGrpSpPr>
              <p:cNvPr id="728" name="Group 33"/>
              <p:cNvGrpSpPr/>
              <p:nvPr/>
            </p:nvGrpSpPr>
            <p:grpSpPr>
              <a:xfrm>
                <a:off x="455234" y="1562405"/>
                <a:ext cx="286385" cy="288177"/>
                <a:chOff x="-1" y="0"/>
                <a:chExt cx="286383" cy="288176"/>
              </a:xfrm>
            </p:grpSpPr>
            <p:sp>
              <p:nvSpPr>
                <p:cNvPr id="726" name="Straight Connector 54"/>
                <p:cNvSpPr/>
                <p:nvPr/>
              </p:nvSpPr>
              <p:spPr>
                <a:xfrm flipV="1">
                  <a:off x="-1" y="0"/>
                  <a:ext cx="286383" cy="286383"/>
                </a:xfrm>
                <a:prstGeom prst="line">
                  <a:avLst/>
                </a:prstGeom>
                <a:noFill/>
                <a:ln w="38100" cap="flat">
                  <a:solidFill>
                    <a:srgbClr val="000000"/>
                  </a:solidFill>
                  <a:prstDash val="solid"/>
                  <a:miter lim="800000"/>
                </a:ln>
                <a:effectLst/>
              </p:spPr>
              <p:txBody>
                <a:bodyPr wrap="square" lIns="91437" tIns="91437" rIns="91437" bIns="91437" numCol="1" anchor="t">
                  <a:noAutofit/>
                </a:bodyPr>
                <a:lstStyle/>
                <a:p>
                  <a:pPr algn="l" defTabSz="1828800">
                    <a:defRPr>
                      <a:latin typeface="Calibri"/>
                      <a:ea typeface="Calibri"/>
                      <a:cs typeface="Calibri"/>
                      <a:sym typeface="Calibri"/>
                    </a:defRPr>
                  </a:pPr>
                  <a:endParaRPr/>
                </a:p>
              </p:txBody>
            </p:sp>
            <p:sp>
              <p:nvSpPr>
                <p:cNvPr id="727" name="Straight Connector 55"/>
                <p:cNvSpPr/>
                <p:nvPr/>
              </p:nvSpPr>
              <p:spPr>
                <a:xfrm flipH="1" flipV="1">
                  <a:off x="-2" y="1794"/>
                  <a:ext cx="286383" cy="286383"/>
                </a:xfrm>
                <a:prstGeom prst="line">
                  <a:avLst/>
                </a:prstGeom>
                <a:noFill/>
                <a:ln w="38100" cap="flat">
                  <a:solidFill>
                    <a:srgbClr val="000000"/>
                  </a:solidFill>
                  <a:prstDash val="solid"/>
                  <a:miter lim="800000"/>
                </a:ln>
                <a:effectLst/>
              </p:spPr>
              <p:txBody>
                <a:bodyPr wrap="square" lIns="91437" tIns="91437" rIns="91437" bIns="91437" numCol="1" anchor="t">
                  <a:noAutofit/>
                </a:bodyPr>
                <a:lstStyle/>
                <a:p>
                  <a:pPr algn="l" defTabSz="1828800">
                    <a:defRPr>
                      <a:latin typeface="Calibri"/>
                      <a:ea typeface="Calibri"/>
                      <a:cs typeface="Calibri"/>
                      <a:sym typeface="Calibri"/>
                    </a:defRPr>
                  </a:pPr>
                  <a:endParaRPr/>
                </a:p>
              </p:txBody>
            </p:sp>
          </p:grpSp>
          <p:sp>
            <p:nvSpPr>
              <p:cNvPr id="729" name="TextBox 34"/>
              <p:cNvSpPr/>
              <p:nvPr/>
            </p:nvSpPr>
            <p:spPr>
              <a:xfrm>
                <a:off x="-1" y="1415926"/>
                <a:ext cx="1270001" cy="12700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none" lIns="91437" tIns="91437" rIns="91437" bIns="91437" numCol="1" anchor="t">
                <a:spAutoFit/>
              </a:bodyPr>
              <a:lstStyle>
                <a:lvl1pPr algn="l" defTabSz="1828800">
                  <a:defRPr sz="3200">
                    <a:latin typeface="Calibri"/>
                    <a:ea typeface="Calibri"/>
                    <a:cs typeface="Calibri"/>
                    <a:sym typeface="Calibri"/>
                  </a:defRPr>
                </a:lvl1pPr>
              </a:lstStyle>
              <a:p>
                <a:r>
                  <a:t>JJ</a:t>
                </a:r>
              </a:p>
            </p:txBody>
          </p:sp>
          <p:sp>
            <p:nvSpPr>
              <p:cNvPr id="730" name="Straight Connector 35"/>
              <p:cNvSpPr/>
              <p:nvPr/>
            </p:nvSpPr>
            <p:spPr>
              <a:xfrm flipH="1" flipV="1">
                <a:off x="2595038" y="1710591"/>
                <a:ext cx="2862" cy="904395"/>
              </a:xfrm>
              <a:prstGeom prst="line">
                <a:avLst/>
              </a:prstGeom>
              <a:noFill/>
              <a:ln w="508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91437" tIns="91437" rIns="91437" bIns="91437" numCol="1" anchor="t">
                <a:noAutofit/>
              </a:bodyPr>
              <a:lstStyle/>
              <a:p>
                <a:pPr algn="l" defTabSz="1828800">
                  <a:defRPr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731" name="Straight Connector 36"/>
              <p:cNvSpPr/>
              <p:nvPr/>
            </p:nvSpPr>
            <p:spPr>
              <a:xfrm>
                <a:off x="2339855" y="1731181"/>
                <a:ext cx="477985" cy="3"/>
              </a:xfrm>
              <a:prstGeom prst="line">
                <a:avLst/>
              </a:prstGeom>
              <a:noFill/>
              <a:ln w="508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91437" tIns="91437" rIns="91437" bIns="91437" numCol="1" anchor="t">
                <a:noAutofit/>
              </a:bodyPr>
              <a:lstStyle/>
              <a:p>
                <a:pPr algn="l" defTabSz="1828800">
                  <a:defRPr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732" name="Straight Connector 37"/>
              <p:cNvSpPr/>
              <p:nvPr/>
            </p:nvSpPr>
            <p:spPr>
              <a:xfrm>
                <a:off x="2339855" y="1617583"/>
                <a:ext cx="477985" cy="3"/>
              </a:xfrm>
              <a:prstGeom prst="line">
                <a:avLst/>
              </a:prstGeom>
              <a:noFill/>
              <a:ln w="508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91437" tIns="91437" rIns="91437" bIns="91437" numCol="1" anchor="t">
                <a:noAutofit/>
              </a:bodyPr>
              <a:lstStyle/>
              <a:p>
                <a:pPr algn="l" defTabSz="1828800">
                  <a:defRPr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733" name="Straight Connector 38"/>
              <p:cNvSpPr/>
              <p:nvPr/>
            </p:nvSpPr>
            <p:spPr>
              <a:xfrm flipV="1">
                <a:off x="2597898" y="770155"/>
                <a:ext cx="2" cy="862115"/>
              </a:xfrm>
              <a:prstGeom prst="line">
                <a:avLst/>
              </a:prstGeom>
              <a:noFill/>
              <a:ln w="508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91437" tIns="91437" rIns="91437" bIns="91437" numCol="1" anchor="t">
                <a:noAutofit/>
              </a:bodyPr>
              <a:lstStyle/>
              <a:p>
                <a:pPr algn="l" defTabSz="1828800">
                  <a:defRPr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734" name="Straight Connector 39"/>
              <p:cNvSpPr/>
              <p:nvPr/>
            </p:nvSpPr>
            <p:spPr>
              <a:xfrm flipH="1" flipV="1">
                <a:off x="1034098" y="770154"/>
                <a:ext cx="2847" cy="525797"/>
              </a:xfrm>
              <a:prstGeom prst="line">
                <a:avLst/>
              </a:prstGeom>
              <a:noFill/>
              <a:ln w="508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91437" tIns="91437" rIns="91437" bIns="91437" numCol="1" anchor="t">
                <a:noAutofit/>
              </a:bodyPr>
              <a:lstStyle/>
              <a:p>
                <a:pPr algn="l" defTabSz="1828800">
                  <a:defRPr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735" name="Straight Connector 40"/>
              <p:cNvSpPr/>
              <p:nvPr/>
            </p:nvSpPr>
            <p:spPr>
              <a:xfrm>
                <a:off x="582038" y="1294664"/>
                <a:ext cx="982193" cy="1365"/>
              </a:xfrm>
              <a:prstGeom prst="line">
                <a:avLst/>
              </a:prstGeom>
              <a:noFill/>
              <a:ln w="508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91437" tIns="91437" rIns="91437" bIns="91437" numCol="1" anchor="t">
                <a:noAutofit/>
              </a:bodyPr>
              <a:lstStyle/>
              <a:p>
                <a:pPr algn="l" defTabSz="1828800">
                  <a:defRPr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736" name="Straight Connector 41"/>
              <p:cNvSpPr/>
              <p:nvPr/>
            </p:nvSpPr>
            <p:spPr>
              <a:xfrm>
                <a:off x="579904" y="2100751"/>
                <a:ext cx="982193" cy="1363"/>
              </a:xfrm>
              <a:prstGeom prst="line">
                <a:avLst/>
              </a:prstGeom>
              <a:noFill/>
              <a:ln w="508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91437" tIns="91437" rIns="91437" bIns="91437" numCol="1" anchor="t">
                <a:noAutofit/>
              </a:bodyPr>
              <a:lstStyle/>
              <a:p>
                <a:pPr algn="l" defTabSz="1828800">
                  <a:defRPr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737" name="Straight Connector 42"/>
              <p:cNvSpPr/>
              <p:nvPr/>
            </p:nvSpPr>
            <p:spPr>
              <a:xfrm flipH="1">
                <a:off x="590386" y="1280376"/>
                <a:ext cx="5619" cy="831703"/>
              </a:xfrm>
              <a:prstGeom prst="line">
                <a:avLst/>
              </a:prstGeom>
              <a:noFill/>
              <a:ln w="508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91437" tIns="91437" rIns="91437" bIns="91437" numCol="1" anchor="t">
                <a:noAutofit/>
              </a:bodyPr>
              <a:lstStyle/>
              <a:p>
                <a:pPr algn="l" defTabSz="1828800">
                  <a:defRPr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738" name="Straight Connector 43"/>
              <p:cNvSpPr/>
              <p:nvPr/>
            </p:nvSpPr>
            <p:spPr>
              <a:xfrm flipH="1">
                <a:off x="1544989" y="1280376"/>
                <a:ext cx="5619" cy="831703"/>
              </a:xfrm>
              <a:prstGeom prst="line">
                <a:avLst/>
              </a:prstGeom>
              <a:noFill/>
              <a:ln w="508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91437" tIns="91437" rIns="91437" bIns="91437" numCol="1" anchor="t">
                <a:noAutofit/>
              </a:bodyPr>
              <a:lstStyle/>
              <a:p>
                <a:pPr algn="l" defTabSz="1828800">
                  <a:defRPr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grpSp>
            <p:nvGrpSpPr>
              <p:cNvPr id="741" name="Group 44"/>
              <p:cNvGrpSpPr/>
              <p:nvPr/>
            </p:nvGrpSpPr>
            <p:grpSpPr>
              <a:xfrm>
                <a:off x="1402169" y="1566473"/>
                <a:ext cx="286384" cy="288179"/>
                <a:chOff x="-1" y="0"/>
                <a:chExt cx="286383" cy="288178"/>
              </a:xfrm>
            </p:grpSpPr>
            <p:sp>
              <p:nvSpPr>
                <p:cNvPr id="739" name="Straight Connector 52"/>
                <p:cNvSpPr/>
                <p:nvPr/>
              </p:nvSpPr>
              <p:spPr>
                <a:xfrm flipV="1">
                  <a:off x="-1" y="0"/>
                  <a:ext cx="286383" cy="286385"/>
                </a:xfrm>
                <a:prstGeom prst="line">
                  <a:avLst/>
                </a:prstGeom>
                <a:noFill/>
                <a:ln w="38100" cap="flat">
                  <a:solidFill>
                    <a:srgbClr val="000000"/>
                  </a:solidFill>
                  <a:prstDash val="solid"/>
                  <a:miter lim="800000"/>
                </a:ln>
                <a:effectLst/>
              </p:spPr>
              <p:txBody>
                <a:bodyPr wrap="square" lIns="91437" tIns="91437" rIns="91437" bIns="91437" numCol="1" anchor="t">
                  <a:noAutofit/>
                </a:bodyPr>
                <a:lstStyle/>
                <a:p>
                  <a:pPr algn="l" defTabSz="1828800">
                    <a:defRPr>
                      <a:latin typeface="Calibri"/>
                      <a:ea typeface="Calibri"/>
                      <a:cs typeface="Calibri"/>
                      <a:sym typeface="Calibri"/>
                    </a:defRPr>
                  </a:pPr>
                  <a:endParaRPr/>
                </a:p>
              </p:txBody>
            </p:sp>
            <p:sp>
              <p:nvSpPr>
                <p:cNvPr id="740" name="Straight Connector 53"/>
                <p:cNvSpPr/>
                <p:nvPr/>
              </p:nvSpPr>
              <p:spPr>
                <a:xfrm flipH="1" flipV="1">
                  <a:off x="-2" y="1794"/>
                  <a:ext cx="286383" cy="286385"/>
                </a:xfrm>
                <a:prstGeom prst="line">
                  <a:avLst/>
                </a:prstGeom>
                <a:noFill/>
                <a:ln w="38100" cap="flat">
                  <a:solidFill>
                    <a:srgbClr val="000000"/>
                  </a:solidFill>
                  <a:prstDash val="solid"/>
                  <a:miter lim="800000"/>
                </a:ln>
                <a:effectLst/>
              </p:spPr>
              <p:txBody>
                <a:bodyPr wrap="square" lIns="91437" tIns="91437" rIns="91437" bIns="91437" numCol="1" anchor="t">
                  <a:noAutofit/>
                </a:bodyPr>
                <a:lstStyle/>
                <a:p>
                  <a:pPr algn="l" defTabSz="1828800">
                    <a:defRPr>
                      <a:latin typeface="Calibri"/>
                      <a:ea typeface="Calibri"/>
                      <a:cs typeface="Calibri"/>
                      <a:sym typeface="Calibri"/>
                    </a:defRPr>
                  </a:pPr>
                  <a:endParaRPr/>
                </a:p>
              </p:txBody>
            </p:sp>
          </p:grpSp>
          <p:sp>
            <p:nvSpPr>
              <p:cNvPr id="742" name="Straight Connector 45"/>
              <p:cNvSpPr/>
              <p:nvPr/>
            </p:nvSpPr>
            <p:spPr>
              <a:xfrm flipV="1">
                <a:off x="1798751" y="521404"/>
                <a:ext cx="3" cy="271671"/>
              </a:xfrm>
              <a:prstGeom prst="line">
                <a:avLst/>
              </a:prstGeom>
              <a:noFill/>
              <a:ln w="508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91437" tIns="91437" rIns="91437" bIns="91437" numCol="1" anchor="t">
                <a:noAutofit/>
              </a:bodyPr>
              <a:lstStyle/>
              <a:p>
                <a:pPr algn="l" defTabSz="1828800">
                  <a:defRPr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743" name="Straight Connector 46"/>
              <p:cNvSpPr/>
              <p:nvPr/>
            </p:nvSpPr>
            <p:spPr>
              <a:xfrm>
                <a:off x="1559759" y="552450"/>
                <a:ext cx="477985" cy="3"/>
              </a:xfrm>
              <a:prstGeom prst="line">
                <a:avLst/>
              </a:prstGeom>
              <a:noFill/>
              <a:ln w="508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91437" tIns="91437" rIns="91437" bIns="91437" numCol="1" anchor="t">
                <a:noAutofit/>
              </a:bodyPr>
              <a:lstStyle/>
              <a:p>
                <a:pPr algn="l" defTabSz="1828800">
                  <a:defRPr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744" name="Straight Connector 47"/>
              <p:cNvSpPr/>
              <p:nvPr/>
            </p:nvSpPr>
            <p:spPr>
              <a:xfrm>
                <a:off x="1559759" y="438854"/>
                <a:ext cx="477985" cy="3"/>
              </a:xfrm>
              <a:prstGeom prst="line">
                <a:avLst/>
              </a:prstGeom>
              <a:noFill/>
              <a:ln w="508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91437" tIns="91437" rIns="91437" bIns="91437" numCol="1" anchor="t">
                <a:noAutofit/>
              </a:bodyPr>
              <a:lstStyle/>
              <a:p>
                <a:pPr algn="l" defTabSz="1828800">
                  <a:defRPr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745" name="Straight Connector 48"/>
              <p:cNvSpPr/>
              <p:nvPr/>
            </p:nvSpPr>
            <p:spPr>
              <a:xfrm flipV="1">
                <a:off x="1798751" y="192586"/>
                <a:ext cx="3" cy="271671"/>
              </a:xfrm>
              <a:prstGeom prst="line">
                <a:avLst/>
              </a:prstGeom>
              <a:noFill/>
              <a:ln w="508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91437" tIns="91437" rIns="91437" bIns="91437" numCol="1" anchor="t">
                <a:noAutofit/>
              </a:bodyPr>
              <a:lstStyle/>
              <a:p>
                <a:pPr algn="l" defTabSz="1828800">
                  <a:defRPr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746" name="TextBox 49"/>
              <p:cNvSpPr/>
              <p:nvPr/>
            </p:nvSpPr>
            <p:spPr>
              <a:xfrm>
                <a:off x="2063231" y="0"/>
                <a:ext cx="1270001" cy="12700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none" lIns="91437" tIns="91437" rIns="91437" bIns="91437" numCol="1" anchor="t">
                <a:spAutoFit/>
              </a:bodyPr>
              <a:lstStyle/>
              <a:p>
                <a:pPr algn="l" defTabSz="1828800">
                  <a:defRPr sz="3200">
                    <a:latin typeface="Calibri"/>
                    <a:ea typeface="Calibri"/>
                    <a:cs typeface="Calibri"/>
                    <a:sym typeface="Calibri"/>
                  </a:defRPr>
                </a:pPr>
                <a:r>
                  <a:t>C</a:t>
                </a:r>
                <a:r>
                  <a:rPr baseline="-15500"/>
                  <a:t>c</a:t>
                </a:r>
              </a:p>
            </p:txBody>
          </p:sp>
          <p:sp>
            <p:nvSpPr>
              <p:cNvPr id="747" name="Straight Connector 50"/>
              <p:cNvSpPr/>
              <p:nvPr/>
            </p:nvSpPr>
            <p:spPr>
              <a:xfrm flipV="1">
                <a:off x="1851143" y="2629273"/>
                <a:ext cx="3" cy="271671"/>
              </a:xfrm>
              <a:prstGeom prst="line">
                <a:avLst/>
              </a:prstGeom>
              <a:noFill/>
              <a:ln w="508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91437" tIns="91437" rIns="91437" bIns="91437" numCol="1" anchor="t">
                <a:noAutofit/>
              </a:bodyPr>
              <a:lstStyle/>
              <a:p>
                <a:pPr algn="l" defTabSz="1828800">
                  <a:defRPr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748" name="Straight Connector 51"/>
              <p:cNvSpPr/>
              <p:nvPr/>
            </p:nvSpPr>
            <p:spPr>
              <a:xfrm>
                <a:off x="1612151" y="2900939"/>
                <a:ext cx="477985" cy="3"/>
              </a:xfrm>
              <a:prstGeom prst="line">
                <a:avLst/>
              </a:prstGeom>
              <a:noFill/>
              <a:ln w="508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91437" tIns="91437" rIns="91437" bIns="91437" numCol="1" anchor="t">
                <a:noAutofit/>
              </a:bodyPr>
              <a:lstStyle/>
              <a:p>
                <a:pPr algn="l" defTabSz="1828800">
                  <a:defRPr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</p:grpSp>
        <p:sp>
          <p:nvSpPr>
            <p:cNvPr id="750" name="TextBox 56"/>
            <p:cNvSpPr/>
            <p:nvPr/>
          </p:nvSpPr>
          <p:spPr>
            <a:xfrm>
              <a:off x="7122699" y="1385836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91437" tIns="91437" rIns="91437" bIns="91437" numCol="1" anchor="t">
              <a:spAutoFit/>
            </a:bodyPr>
            <a:lstStyle>
              <a:lvl1pPr algn="l" defTabSz="1828800">
                <a:defRPr sz="32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r>
                <a:t>C</a:t>
              </a:r>
            </a:p>
          </p:txBody>
        </p:sp>
        <p:sp>
          <p:nvSpPr>
            <p:cNvPr id="751" name="TextBox 57"/>
            <p:cNvSpPr/>
            <p:nvPr/>
          </p:nvSpPr>
          <p:spPr>
            <a:xfrm>
              <a:off x="5881904" y="1400167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91437" tIns="91437" rIns="91437" bIns="91437" numCol="1" anchor="t">
              <a:spAutoFit/>
            </a:bodyPr>
            <a:lstStyle>
              <a:lvl1pPr algn="l" defTabSz="1828800">
                <a:defRPr sz="32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r>
                <a:t>JJ</a:t>
              </a:r>
            </a:p>
          </p:txBody>
        </p:sp>
      </p:grpSp>
      <p:sp>
        <p:nvSpPr>
          <p:cNvPr id="753" name="Textfeld 18"/>
          <p:cNvSpPr txBox="1"/>
          <p:nvPr/>
        </p:nvSpPr>
        <p:spPr>
          <a:xfrm>
            <a:off x="12667698" y="3287122"/>
            <a:ext cx="1530976" cy="683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37" tIns="91437" rIns="91437" bIns="91437">
            <a:spAutoFit/>
          </a:bodyPr>
          <a:lstStyle>
            <a:lvl1pPr defTabSz="1828800">
              <a:defRPr sz="3900" b="1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SQUID</a:t>
            </a:r>
          </a:p>
        </p:txBody>
      </p:sp>
      <p:sp>
        <p:nvSpPr>
          <p:cNvPr id="754" name="Textfeld 18"/>
          <p:cNvSpPr txBox="1"/>
          <p:nvPr/>
        </p:nvSpPr>
        <p:spPr>
          <a:xfrm>
            <a:off x="18823706" y="4565799"/>
            <a:ext cx="1530977" cy="68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37" tIns="91437" rIns="91437" bIns="91437">
            <a:spAutoFit/>
          </a:bodyPr>
          <a:lstStyle>
            <a:lvl1pPr defTabSz="1828800">
              <a:defRPr sz="3900" b="1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SQUID</a:t>
            </a:r>
          </a:p>
        </p:txBody>
      </p:sp>
      <p:sp>
        <p:nvSpPr>
          <p:cNvPr id="755" name="Line"/>
          <p:cNvSpPr/>
          <p:nvPr/>
        </p:nvSpPr>
        <p:spPr>
          <a:xfrm flipV="1">
            <a:off x="13625786" y="4153658"/>
            <a:ext cx="649716" cy="624321"/>
          </a:xfrm>
          <a:prstGeom prst="line">
            <a:avLst/>
          </a:prstGeom>
          <a:ln w="38100">
            <a:solidFill>
              <a:schemeClr val="accent1"/>
            </a:solidFill>
          </a:ln>
          <a:effectLst>
            <a:outerShdw blurRad="50800" dist="25400" dir="5400000" rotWithShape="0">
              <a:srgbClr val="000000">
                <a:alpha val="50000"/>
              </a:srgbClr>
            </a:outerShdw>
          </a:effectLst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756" name="Line"/>
          <p:cNvSpPr/>
          <p:nvPr/>
        </p:nvSpPr>
        <p:spPr>
          <a:xfrm flipH="1" flipV="1">
            <a:off x="12588934" y="4153658"/>
            <a:ext cx="789372" cy="634493"/>
          </a:xfrm>
          <a:prstGeom prst="line">
            <a:avLst/>
          </a:prstGeom>
          <a:ln w="38100">
            <a:solidFill>
              <a:schemeClr val="accent1"/>
            </a:solidFill>
          </a:ln>
          <a:effectLst>
            <a:outerShdw blurRad="50800" dist="25400" dir="5400000" rotWithShape="0">
              <a:srgbClr val="000000">
                <a:alpha val="50000"/>
              </a:srgbClr>
            </a:outerShdw>
          </a:effectLst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757" name="Sensitive to flux"/>
          <p:cNvSpPr txBox="1"/>
          <p:nvPr/>
        </p:nvSpPr>
        <p:spPr>
          <a:xfrm>
            <a:off x="19608545" y="3100616"/>
            <a:ext cx="3246525" cy="6332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6" tIns="71436" rIns="71436" bIns="71436" anchor="ctr">
            <a:spAutoFit/>
          </a:bodyPr>
          <a:lstStyle>
            <a:lvl1pPr algn="l" defTabSz="914400">
              <a:buClr>
                <a:srgbClr val="1F4E79"/>
              </a:buClr>
              <a:buFont typeface="Wingdings"/>
              <a:defRPr sz="38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>
              <a:defRPr b="1" u="sng"/>
            </a:pPr>
            <a:r>
              <a:rPr b="0" u="none"/>
              <a:t>Sensitive to flux</a:t>
            </a:r>
          </a:p>
        </p:txBody>
      </p:sp>
      <p:sp>
        <p:nvSpPr>
          <p:cNvPr id="758" name="Position dependent magnetic flux"/>
          <p:cNvSpPr txBox="1"/>
          <p:nvPr/>
        </p:nvSpPr>
        <p:spPr>
          <a:xfrm>
            <a:off x="14800209" y="11566294"/>
            <a:ext cx="6734299" cy="6332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6" tIns="71436" rIns="71436" bIns="71436" anchor="ctr">
            <a:spAutoFit/>
          </a:bodyPr>
          <a:lstStyle>
            <a:lvl1pPr algn="l" defTabSz="914400">
              <a:buClr>
                <a:srgbClr val="1F4E79"/>
              </a:buClr>
              <a:buFont typeface="Wingdings"/>
              <a:defRPr sz="38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>
              <a:defRPr b="1" u="sng"/>
            </a:pPr>
            <a:r>
              <a:rPr b="0" u="none"/>
              <a:t>Position dependent magnetic flux</a:t>
            </a:r>
          </a:p>
        </p:txBody>
      </p:sp>
      <p:pic>
        <p:nvPicPr>
          <p:cNvPr id="759" name="IMG_1128.jpeg" descr="IMG_1128.jpeg"/>
          <p:cNvPicPr>
            <a:picLocks noChangeAspect="1"/>
          </p:cNvPicPr>
          <p:nvPr/>
        </p:nvPicPr>
        <p:blipFill>
          <a:blip r:embed="rId10"/>
          <a:srcRect l="39353" t="44925" r="29448"/>
          <a:stretch>
            <a:fillRect/>
          </a:stretch>
        </p:blipFill>
        <p:spPr>
          <a:xfrm rot="16200000" flipH="1">
            <a:off x="4390344" y="1795163"/>
            <a:ext cx="3981027" cy="9370457"/>
          </a:xfrm>
          <a:prstGeom prst="rect">
            <a:avLst/>
          </a:prstGeom>
          <a:ln w="12700">
            <a:miter lim="400000"/>
          </a:ln>
        </p:spPr>
      </p:pic>
      <p:sp>
        <p:nvSpPr>
          <p:cNvPr id="760" name="Theory of superconducting quantum circuits"/>
          <p:cNvSpPr txBox="1"/>
          <p:nvPr/>
        </p:nvSpPr>
        <p:spPr>
          <a:xfrm>
            <a:off x="184406" y="102283"/>
            <a:ext cx="17883512" cy="10359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6" tIns="71436" rIns="71436" bIns="71436" anchor="b">
            <a:spAutoFit/>
          </a:bodyPr>
          <a:lstStyle>
            <a:lvl1pPr algn="l">
              <a:defRPr sz="5800" b="1">
                <a:solidFill>
                  <a:srgbClr val="347294"/>
                </a:solidFill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r>
              <a:t>Magnetomechanics 3D (à la Innsbruck)</a:t>
            </a:r>
          </a:p>
        </p:txBody>
      </p:sp>
      <p:sp>
        <p:nvSpPr>
          <p:cNvPr id="761" name="Rectangle"/>
          <p:cNvSpPr/>
          <p:nvPr/>
        </p:nvSpPr>
        <p:spPr>
          <a:xfrm>
            <a:off x="60354" y="9745716"/>
            <a:ext cx="23198866" cy="3692360"/>
          </a:xfrm>
          <a:prstGeom prst="rect">
            <a:avLst/>
          </a:prstGeom>
          <a:solidFill>
            <a:srgbClr val="FFFFFF">
              <a:alpha val="90000"/>
            </a:srgbClr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1" grpId="1" animBg="1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5" name="Group"/>
          <p:cNvGrpSpPr/>
          <p:nvPr/>
        </p:nvGrpSpPr>
        <p:grpSpPr>
          <a:xfrm>
            <a:off x="3131652" y="1624657"/>
            <a:ext cx="18120696" cy="11793678"/>
            <a:chOff x="0" y="0"/>
            <a:chExt cx="18120695" cy="11793677"/>
          </a:xfrm>
        </p:grpSpPr>
        <p:pic>
          <p:nvPicPr>
            <p:cNvPr id="763" name="Screen Shot 2022-10-24 at 2.43.10 PM.png" descr="Screen Shot 2022-10-24 at 2.43.10 PM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8862498" cy="1179367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64" name="Screen Shot 2022-10-24 at 2.43.24 PM.png" descr="Screen Shot 2022-10-24 at 2.43.24 PM.png"/>
            <p:cNvPicPr>
              <a:picLocks noChangeAspect="1"/>
            </p:cNvPicPr>
            <p:nvPr/>
          </p:nvPicPr>
          <p:blipFill>
            <a:blip r:embed="rId4"/>
            <a:srcRect l="27694" t="27688" r="4874" b="4879"/>
            <a:stretch>
              <a:fillRect/>
            </a:stretch>
          </p:blipFill>
          <p:spPr>
            <a:xfrm>
              <a:off x="9279756" y="0"/>
              <a:ext cx="8840940" cy="1179367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770" name="Group 3"/>
          <p:cNvGrpSpPr/>
          <p:nvPr/>
        </p:nvGrpSpPr>
        <p:grpSpPr>
          <a:xfrm>
            <a:off x="126602" y="1280091"/>
            <a:ext cx="15173627" cy="36724"/>
            <a:chOff x="0" y="0"/>
            <a:chExt cx="15173624" cy="36722"/>
          </a:xfrm>
        </p:grpSpPr>
        <p:sp>
          <p:nvSpPr>
            <p:cNvPr id="766" name="Straight Connector 4"/>
            <p:cNvSpPr/>
            <p:nvPr/>
          </p:nvSpPr>
          <p:spPr>
            <a:xfrm flipV="1">
              <a:off x="0" y="431"/>
              <a:ext cx="12391714" cy="36292"/>
            </a:xfrm>
            <a:prstGeom prst="line">
              <a:avLst/>
            </a:prstGeom>
            <a:noFill/>
            <a:ln w="44450" cap="flat">
              <a:solidFill>
                <a:srgbClr val="0C2F59">
                  <a:alpha val="6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767" name="Straight Connector 5"/>
            <p:cNvSpPr/>
            <p:nvPr/>
          </p:nvSpPr>
          <p:spPr>
            <a:xfrm>
              <a:off x="12740934" y="0"/>
              <a:ext cx="734404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9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768" name="Straight Connector 6"/>
            <p:cNvSpPr/>
            <p:nvPr/>
          </p:nvSpPr>
          <p:spPr>
            <a:xfrm>
              <a:off x="13884876" y="0"/>
              <a:ext cx="529595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79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769" name="Straight Connector 7"/>
            <p:cNvSpPr/>
            <p:nvPr/>
          </p:nvSpPr>
          <p:spPr>
            <a:xfrm>
              <a:off x="14839350" y="0"/>
              <a:ext cx="334275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7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sp>
        <p:nvSpPr>
          <p:cNvPr id="771" name="Theory of superconducting quantum circuits"/>
          <p:cNvSpPr txBox="1"/>
          <p:nvPr/>
        </p:nvSpPr>
        <p:spPr>
          <a:xfrm>
            <a:off x="184406" y="102283"/>
            <a:ext cx="17883512" cy="10359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6" tIns="71436" rIns="71436" bIns="71436" anchor="b">
            <a:spAutoFit/>
          </a:bodyPr>
          <a:lstStyle>
            <a:lvl1pPr algn="l">
              <a:defRPr sz="5800" b="1">
                <a:solidFill>
                  <a:srgbClr val="347294"/>
                </a:solidFill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r>
              <a:t>Magnetomechanics 3D (à la Innsbruck)</a:t>
            </a:r>
          </a:p>
        </p:txBody>
      </p:sp>
      <p:sp>
        <p:nvSpPr>
          <p:cNvPr id="772" name="©Olivier-Michel Tardif"/>
          <p:cNvSpPr txBox="1"/>
          <p:nvPr/>
        </p:nvSpPr>
        <p:spPr>
          <a:xfrm>
            <a:off x="7493007" y="12986924"/>
            <a:ext cx="5738211" cy="403514"/>
          </a:xfrm>
          <a:prstGeom prst="rect">
            <a:avLst/>
          </a:prstGeom>
          <a:ln w="12700">
            <a:miter lim="400000"/>
          </a:ln>
          <a:effectLst>
            <a:outerShdw blurRad="50800" dist="57104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64293" tIns="64293" rIns="64293" bIns="64293"/>
          <a:lstStyle>
            <a:lvl1pPr defTabSz="10736321">
              <a:lnSpc>
                <a:spcPct val="90000"/>
              </a:lnSpc>
              <a:spcBef>
                <a:spcPts val="12300"/>
              </a:spcBef>
              <a:defRPr sz="1800">
                <a:solidFill>
                  <a:srgbClr val="FFFFFF"/>
                </a:solidFill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r>
              <a:t>©Olivier-Michel Tardif</a:t>
            </a:r>
          </a:p>
        </p:txBody>
      </p:sp>
      <p:sp>
        <p:nvSpPr>
          <p:cNvPr id="773" name="©Olivier-Michel Tardif"/>
          <p:cNvSpPr txBox="1"/>
          <p:nvPr/>
        </p:nvSpPr>
        <p:spPr>
          <a:xfrm>
            <a:off x="17068807" y="12986924"/>
            <a:ext cx="5738211" cy="403514"/>
          </a:xfrm>
          <a:prstGeom prst="rect">
            <a:avLst/>
          </a:prstGeom>
          <a:ln w="12700">
            <a:miter lim="400000"/>
          </a:ln>
          <a:effectLst>
            <a:outerShdw blurRad="50800" dist="57104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64293" tIns="64293" rIns="64293" bIns="64293"/>
          <a:lstStyle>
            <a:lvl1pPr defTabSz="10736321">
              <a:lnSpc>
                <a:spcPct val="90000"/>
              </a:lnSpc>
              <a:spcBef>
                <a:spcPts val="12300"/>
              </a:spcBef>
              <a:defRPr sz="1800">
                <a:solidFill>
                  <a:srgbClr val="FFFFFF"/>
                </a:solidFill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r>
              <a:t>©Olivier-Michel Tardif</a:t>
            </a: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1" name="Group"/>
          <p:cNvGrpSpPr/>
          <p:nvPr/>
        </p:nvGrpSpPr>
        <p:grpSpPr>
          <a:xfrm>
            <a:off x="10603371" y="2401700"/>
            <a:ext cx="8754928" cy="1495981"/>
            <a:chOff x="-42000" y="0"/>
            <a:chExt cx="8754927" cy="1495980"/>
          </a:xfrm>
        </p:grpSpPr>
        <p:sp>
          <p:nvSpPr>
            <p:cNvPr id="777" name="Rounded Rectangle"/>
            <p:cNvSpPr/>
            <p:nvPr/>
          </p:nvSpPr>
          <p:spPr>
            <a:xfrm>
              <a:off x="4788480" y="19917"/>
              <a:ext cx="1460208" cy="1476063"/>
            </a:xfrm>
            <a:prstGeom prst="roundRect">
              <a:avLst>
                <a:gd name="adj" fmla="val 6475"/>
              </a:avLst>
            </a:prstGeom>
            <a:solidFill>
              <a:srgbClr val="00A2FF">
                <a:alpha val="10000"/>
              </a:srgbClr>
            </a:solidFill>
            <a:ln w="12700" cap="flat">
              <a:solidFill>
                <a:srgbClr val="00A2FF"/>
              </a:solidFill>
              <a:prstDash val="solid"/>
              <a:miter lim="400000"/>
            </a:ln>
            <a:effectLst/>
          </p:spPr>
          <p:txBody>
            <a:bodyPr wrap="square" lIns="53578" tIns="53578" rIns="53578" bIns="53578" numCol="1" anchor="ctr">
              <a:noAutofit/>
            </a:bodyPr>
            <a:lstStyle/>
            <a:p>
              <a:pPr defTabSz="584200">
                <a:defRPr sz="1600"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778" name="Rounded Rectangle"/>
            <p:cNvSpPr/>
            <p:nvPr/>
          </p:nvSpPr>
          <p:spPr>
            <a:xfrm>
              <a:off x="6253240" y="0"/>
              <a:ext cx="762186" cy="1476063"/>
            </a:xfrm>
            <a:prstGeom prst="roundRect">
              <a:avLst>
                <a:gd name="adj" fmla="val 7723"/>
              </a:avLst>
            </a:prstGeom>
            <a:solidFill>
              <a:srgbClr val="CB297B">
                <a:alpha val="9761"/>
              </a:srgbClr>
            </a:solidFill>
            <a:ln w="12700" cap="flat">
              <a:solidFill>
                <a:srgbClr val="CB297B"/>
              </a:solidFill>
              <a:prstDash val="solid"/>
              <a:miter lim="400000"/>
            </a:ln>
            <a:effectLst/>
          </p:spPr>
          <p:txBody>
            <a:bodyPr wrap="square" lIns="53578" tIns="53578" rIns="53578" bIns="53578" numCol="1" anchor="ctr">
              <a:noAutofit/>
            </a:bodyPr>
            <a:lstStyle/>
            <a:p>
              <a:pPr defTabSz="584200">
                <a:defRPr sz="1600"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779" name="Rounded Rectangle"/>
            <p:cNvSpPr/>
            <p:nvPr/>
          </p:nvSpPr>
          <p:spPr>
            <a:xfrm>
              <a:off x="7001844" y="531852"/>
              <a:ext cx="1711083" cy="570327"/>
            </a:xfrm>
            <a:prstGeom prst="roundRect">
              <a:avLst>
                <a:gd name="adj" fmla="val 8819"/>
              </a:avLst>
            </a:prstGeom>
            <a:solidFill>
              <a:srgbClr val="F8BA00">
                <a:alpha val="10000"/>
              </a:srgbClr>
            </a:solidFill>
            <a:ln w="12700" cap="flat">
              <a:solidFill>
                <a:srgbClr val="F8BA00"/>
              </a:solidFill>
              <a:prstDash val="solid"/>
              <a:miter lim="400000"/>
            </a:ln>
            <a:effectLst/>
          </p:spPr>
          <p:txBody>
            <a:bodyPr wrap="square" lIns="53578" tIns="53578" rIns="53578" bIns="53578" numCol="1" anchor="ctr">
              <a:noAutofit/>
            </a:bodyPr>
            <a:lstStyle/>
            <a:p>
              <a:pPr defTabSz="584200">
                <a:defRPr sz="1600"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dirty="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780" name="Equation"/>
                <p:cNvSpPr txBox="1"/>
                <p:nvPr/>
              </p:nvSpPr>
              <p:spPr>
                <a:xfrm>
                  <a:off x="-42000" y="66256"/>
                  <a:ext cx="7649776" cy="1321456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/>
                  </a:pPr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sz="4400" i="1">
                                <a:solidFill>
                                  <a:srgbClr val="42424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4400" i="1">
                                <a:solidFill>
                                  <a:srgbClr val="424242"/>
                                </a:solidFill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b>
                            <m:r>
                              <a:rPr sz="4400" i="1">
                                <a:solidFill>
                                  <a:srgbClr val="424242"/>
                                </a:solidFill>
                                <a:latin typeface="Cambria Math" panose="02040503050406030204" pitchFamily="18" charset="0"/>
                              </a:rPr>
                              <m:t>𝑜</m:t>
                            </m:r>
                          </m:sub>
                        </m:sSub>
                        <m:r>
                          <a:rPr sz="4400" i="1">
                            <a:solidFill>
                              <a:srgbClr val="424242"/>
                            </a:solidFill>
                            <a:latin typeface="Cambria Math" panose="02040503050406030204" pitchFamily="18" charset="0"/>
                          </a:rPr>
                          <m:t>≡−</m:t>
                        </m:r>
                        <m:f>
                          <m:fPr>
                            <m:ctrlPr>
                              <a:rPr sz="4400" i="1">
                                <a:solidFill>
                                  <a:srgbClr val="42424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sz="4400" i="1">
                                <a:solidFill>
                                  <a:srgbClr val="424242"/>
                                </a:solidFill>
                                <a:latin typeface="Cambria Math" panose="02040503050406030204" pitchFamily="18" charset="0"/>
                              </a:rPr>
                              <m:t>∂</m:t>
                            </m:r>
                            <m:sSub>
                              <m:sSubPr>
                                <m:ctrlPr>
                                  <a:rPr sz="4400" i="1">
                                    <a:solidFill>
                                      <a:srgbClr val="424242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sz="4400" i="1">
                                    <a:solidFill>
                                      <a:srgbClr val="424242"/>
                                    </a:solidFill>
                                    <a:latin typeface="Cambria Math" panose="02040503050406030204" pitchFamily="18" charset="0"/>
                                  </a:rPr>
                                  <m:t>𝜔</m:t>
                                </m:r>
                              </m:e>
                              <m:sub>
                                <m:r>
                                  <a:rPr sz="4400" i="1">
                                    <a:solidFill>
                                      <a:srgbClr val="424242"/>
                                    </a:solidFill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sub>
                            </m:sSub>
                          </m:num>
                          <m:den>
                            <m:r>
                              <a:rPr sz="4400" i="1">
                                <a:solidFill>
                                  <a:srgbClr val="424242"/>
                                </a:solidFill>
                                <a:latin typeface="Cambria Math" panose="02040503050406030204" pitchFamily="18" charset="0"/>
                              </a:rPr>
                              <m:t>∂</m:t>
                            </m:r>
                            <m:r>
                              <a:rPr sz="4400" i="1">
                                <a:solidFill>
                                  <a:srgbClr val="424242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den>
                        </m:f>
                        <m:sSub>
                          <m:sSubPr>
                            <m:ctrlPr>
                              <a:rPr sz="4400" i="1">
                                <a:solidFill>
                                  <a:srgbClr val="42424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4400" i="1">
                                <a:solidFill>
                                  <a:srgbClr val="424242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sz="4400" i="1">
                                <a:solidFill>
                                  <a:srgbClr val="424242"/>
                                </a:solidFill>
                                <a:latin typeface="Cambria Math" panose="02040503050406030204" pitchFamily="18" charset="0"/>
                              </a:rPr>
                              <m:t>𝑍𝑃𝑀</m:t>
                            </m:r>
                          </m:sub>
                        </m:sSub>
                        <m:r>
                          <a:rPr sz="4400" i="1">
                            <a:solidFill>
                              <a:srgbClr val="424242"/>
                            </a:solidFill>
                            <a:latin typeface="Cambria Math" panose="02040503050406030204" pitchFamily="18" charset="0"/>
                          </a:rPr>
                          <m:t>=−</m:t>
                        </m:r>
                        <m:f>
                          <m:fPr>
                            <m:ctrlPr>
                              <a:rPr sz="4400" i="1">
                                <a:solidFill>
                                  <a:srgbClr val="42424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sz="4400" i="1">
                                <a:solidFill>
                                  <a:srgbClr val="424242"/>
                                </a:solidFill>
                                <a:latin typeface="Cambria Math" panose="02040503050406030204" pitchFamily="18" charset="0"/>
                              </a:rPr>
                              <m:t>∂</m:t>
                            </m:r>
                            <m:sSub>
                              <m:sSubPr>
                                <m:ctrlPr>
                                  <a:rPr sz="4400" i="1">
                                    <a:solidFill>
                                      <a:srgbClr val="424242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sz="4400" i="1">
                                    <a:solidFill>
                                      <a:srgbClr val="424242"/>
                                    </a:solidFill>
                                    <a:latin typeface="Cambria Math" panose="02040503050406030204" pitchFamily="18" charset="0"/>
                                  </a:rPr>
                                  <m:t>𝜔</m:t>
                                </m:r>
                              </m:e>
                              <m:sub>
                                <m:r>
                                  <a:rPr sz="4400" i="1">
                                    <a:solidFill>
                                      <a:srgbClr val="424242"/>
                                    </a:solidFill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sub>
                            </m:sSub>
                          </m:num>
                          <m:den>
                            <m:r>
                              <a:rPr sz="4400" i="1">
                                <a:solidFill>
                                  <a:srgbClr val="424242"/>
                                </a:solidFill>
                                <a:latin typeface="Cambria Math" panose="02040503050406030204" pitchFamily="18" charset="0"/>
                              </a:rPr>
                              <m:t>∂</m:t>
                            </m:r>
                            <m:r>
                              <a:rPr sz="4400" i="1">
                                <a:solidFill>
                                  <a:srgbClr val="424242"/>
                                </a:solidFill>
                                <a:latin typeface="Cambria Math" panose="02040503050406030204" pitchFamily="18" charset="0"/>
                              </a:rPr>
                              <m:t>𝜙</m:t>
                            </m:r>
                          </m:den>
                        </m:f>
                        <m:f>
                          <m:fPr>
                            <m:ctrlPr>
                              <a:rPr sz="4400" i="1">
                                <a:solidFill>
                                  <a:srgbClr val="42424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sz="4400" i="1">
                                <a:solidFill>
                                  <a:srgbClr val="424242"/>
                                </a:solidFill>
                                <a:latin typeface="Cambria Math" panose="02040503050406030204" pitchFamily="18" charset="0"/>
                              </a:rPr>
                              <m:t>∂</m:t>
                            </m:r>
                            <m:r>
                              <a:rPr sz="4400" i="1">
                                <a:solidFill>
                                  <a:srgbClr val="424242"/>
                                </a:solidFill>
                                <a:latin typeface="Cambria Math" panose="02040503050406030204" pitchFamily="18" charset="0"/>
                              </a:rPr>
                              <m:t>𝜙</m:t>
                            </m:r>
                          </m:num>
                          <m:den>
                            <m:r>
                              <a:rPr sz="4400" i="1">
                                <a:solidFill>
                                  <a:srgbClr val="424242"/>
                                </a:solidFill>
                                <a:latin typeface="Cambria Math" panose="02040503050406030204" pitchFamily="18" charset="0"/>
                              </a:rPr>
                              <m:t>∂</m:t>
                            </m:r>
                            <m:r>
                              <a:rPr sz="4400" i="1">
                                <a:solidFill>
                                  <a:srgbClr val="424242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den>
                        </m:f>
                        <m:sSub>
                          <m:sSubPr>
                            <m:ctrlPr>
                              <a:rPr sz="4400" i="1">
                                <a:solidFill>
                                  <a:srgbClr val="42424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4400" i="1">
                                <a:solidFill>
                                  <a:srgbClr val="424242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sz="4400" i="1">
                                <a:solidFill>
                                  <a:srgbClr val="424242"/>
                                </a:solidFill>
                                <a:latin typeface="Cambria Math" panose="02040503050406030204" pitchFamily="18" charset="0"/>
                              </a:rPr>
                              <m:t>𝑍𝑃𝑀</m:t>
                            </m:r>
                          </m:sub>
                        </m:sSub>
                      </m:oMath>
                    </m:oMathPara>
                  </a14:m>
                  <a:endParaRPr sz="4400" dirty="0">
                    <a:solidFill>
                      <a:srgbClr val="424242"/>
                    </a:solidFill>
                  </a:endParaRPr>
                </a:p>
              </p:txBody>
            </p:sp>
          </mc:Choice>
          <mc:Fallback>
            <p:sp>
              <p:nvSpPr>
                <p:cNvPr id="780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42000" y="66256"/>
                  <a:ext cx="7649776" cy="1321456"/>
                </a:xfrm>
                <a:prstGeom prst="rect">
                  <a:avLst/>
                </a:prstGeom>
                <a:blipFill>
                  <a:blip r:embed="rId3"/>
                  <a:stretch>
                    <a:fillRect l="-2483" t="-1905" r="-9768" b="-23810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fr-CA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786" name="Group 3"/>
          <p:cNvGrpSpPr/>
          <p:nvPr/>
        </p:nvGrpSpPr>
        <p:grpSpPr>
          <a:xfrm>
            <a:off x="126602" y="1280091"/>
            <a:ext cx="15173627" cy="36724"/>
            <a:chOff x="0" y="0"/>
            <a:chExt cx="15173624" cy="36722"/>
          </a:xfrm>
        </p:grpSpPr>
        <p:sp>
          <p:nvSpPr>
            <p:cNvPr id="782" name="Straight Connector 4"/>
            <p:cNvSpPr/>
            <p:nvPr/>
          </p:nvSpPr>
          <p:spPr>
            <a:xfrm flipV="1">
              <a:off x="0" y="431"/>
              <a:ext cx="12391714" cy="36292"/>
            </a:xfrm>
            <a:prstGeom prst="line">
              <a:avLst/>
            </a:prstGeom>
            <a:noFill/>
            <a:ln w="44450" cap="flat">
              <a:solidFill>
                <a:srgbClr val="0C2F59">
                  <a:alpha val="6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783" name="Straight Connector 5"/>
            <p:cNvSpPr/>
            <p:nvPr/>
          </p:nvSpPr>
          <p:spPr>
            <a:xfrm>
              <a:off x="12740934" y="0"/>
              <a:ext cx="734404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9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784" name="Straight Connector 6"/>
            <p:cNvSpPr/>
            <p:nvPr/>
          </p:nvSpPr>
          <p:spPr>
            <a:xfrm>
              <a:off x="13884876" y="0"/>
              <a:ext cx="529595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79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785" name="Straight Connector 7"/>
            <p:cNvSpPr/>
            <p:nvPr/>
          </p:nvSpPr>
          <p:spPr>
            <a:xfrm>
              <a:off x="14839350" y="0"/>
              <a:ext cx="334275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7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sp>
        <p:nvSpPr>
          <p:cNvPr id="787" name="Rectangle 35"/>
          <p:cNvSpPr txBox="1"/>
          <p:nvPr/>
        </p:nvSpPr>
        <p:spPr>
          <a:xfrm>
            <a:off x="522315" y="1733698"/>
            <a:ext cx="22274944" cy="5818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marL="342900" indent="-342900" algn="l" defTabSz="914400">
              <a:buClr>
                <a:srgbClr val="1F4E79"/>
              </a:buClr>
              <a:buSzPct val="100000"/>
              <a:buChar char="▪"/>
              <a:defRPr sz="3800" b="1" u="sng">
                <a:latin typeface="Calibri"/>
                <a:ea typeface="Calibri"/>
                <a:cs typeface="Calibri"/>
                <a:sym typeface="Calibri"/>
              </a:defRPr>
            </a:pPr>
            <a:r>
              <a:t>Inductive coupling:</a:t>
            </a:r>
            <a:r>
              <a:rPr b="0" u="none"/>
              <a:t> ‘</a:t>
            </a:r>
            <a:r>
              <a:rPr u="none"/>
              <a:t>LEGO</a:t>
            </a:r>
            <a:r>
              <a:rPr b="0" u="none"/>
              <a:t>’ version</a:t>
            </a:r>
          </a:p>
        </p:txBody>
      </p:sp>
      <p:grpSp>
        <p:nvGrpSpPr>
          <p:cNvPr id="822" name="Group"/>
          <p:cNvGrpSpPr/>
          <p:nvPr/>
        </p:nvGrpSpPr>
        <p:grpSpPr>
          <a:xfrm>
            <a:off x="4426437" y="4087373"/>
            <a:ext cx="15531125" cy="9001777"/>
            <a:chOff x="0" y="0"/>
            <a:chExt cx="15531124" cy="9001776"/>
          </a:xfrm>
        </p:grpSpPr>
        <p:grpSp>
          <p:nvGrpSpPr>
            <p:cNvPr id="820" name="Group"/>
            <p:cNvGrpSpPr/>
            <p:nvPr/>
          </p:nvGrpSpPr>
          <p:grpSpPr>
            <a:xfrm>
              <a:off x="0" y="5103819"/>
              <a:ext cx="15531126" cy="3897958"/>
              <a:chOff x="-2600937" y="0"/>
              <a:chExt cx="15531125" cy="3897956"/>
            </a:xfrm>
          </p:grpSpPr>
          <p:sp>
            <p:nvSpPr>
              <p:cNvPr id="788" name="Rounded Rectangle"/>
              <p:cNvSpPr/>
              <p:nvPr/>
            </p:nvSpPr>
            <p:spPr>
              <a:xfrm>
                <a:off x="0" y="121139"/>
                <a:ext cx="12930188" cy="3776818"/>
              </a:xfrm>
              <a:prstGeom prst="roundRect">
                <a:avLst>
                  <a:gd name="adj" fmla="val 6097"/>
                </a:avLst>
              </a:prstGeom>
              <a:solidFill>
                <a:srgbClr val="CB297B">
                  <a:alpha val="12761"/>
                </a:srgbClr>
              </a:solidFill>
              <a:ln w="50800" cap="flat">
                <a:solidFill>
                  <a:srgbClr val="99195E"/>
                </a:solidFill>
                <a:prstDash val="solid"/>
                <a:miter lim="400000"/>
              </a:ln>
              <a:effectLst/>
            </p:spPr>
            <p:txBody>
              <a:bodyPr wrap="square" lIns="53578" tIns="53578" rIns="53578" bIns="53578" numCol="1" anchor="ctr">
                <a:noAutofit/>
              </a:bodyPr>
              <a:lstStyle/>
              <a:p>
                <a:pPr defTabSz="584200">
                  <a:defRPr sz="1600"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789" name="Magnetic component"/>
              <p:cNvSpPr txBox="1"/>
              <p:nvPr/>
            </p:nvSpPr>
            <p:spPr>
              <a:xfrm>
                <a:off x="290575" y="0"/>
                <a:ext cx="4821960" cy="75881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53578" tIns="53578" rIns="53578" bIns="53578" numCol="1" anchor="ctr">
                <a:noAutofit/>
              </a:bodyPr>
              <a:lstStyle>
                <a:lvl1pPr algn="l" defTabSz="821531">
                  <a:defRPr>
                    <a:solidFill>
                      <a:srgbClr val="9C3166"/>
                    </a:solidFill>
                    <a:latin typeface="Graphik"/>
                    <a:ea typeface="Graphik"/>
                    <a:cs typeface="Graphik"/>
                    <a:sym typeface="Graphik"/>
                  </a:defRPr>
                </a:lvl1pPr>
              </a:lstStyle>
              <a:p>
                <a:r>
                  <a:t>Magnetic component</a:t>
                </a:r>
              </a:p>
            </p:txBody>
          </p:sp>
          <p:grpSp>
            <p:nvGrpSpPr>
              <p:cNvPr id="792" name="Group"/>
              <p:cNvGrpSpPr/>
              <p:nvPr/>
            </p:nvGrpSpPr>
            <p:grpSpPr>
              <a:xfrm>
                <a:off x="3207135" y="782106"/>
                <a:ext cx="2899907" cy="2903291"/>
                <a:chOff x="0" y="0"/>
                <a:chExt cx="2899905" cy="2903289"/>
              </a:xfrm>
            </p:grpSpPr>
            <p:pic>
              <p:nvPicPr>
                <p:cNvPr id="790" name="Screen Shot 2022-11-30 at 2.02.11 PM.png" descr="Screen Shot 2022-11-30 at 2.02.11 PM.png"/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0" y="0"/>
                  <a:ext cx="2899906" cy="2903290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sp>
              <p:nvSpPr>
                <p:cNvPr id="791" name="Circle"/>
                <p:cNvSpPr/>
                <p:nvPr/>
              </p:nvSpPr>
              <p:spPr>
                <a:xfrm>
                  <a:off x="1026920" y="1028612"/>
                  <a:ext cx="846065" cy="846065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919191"/>
                    </a:gs>
                    <a:gs pos="100000">
                      <a:srgbClr val="212121"/>
                    </a:gs>
                  </a:gsLst>
                  <a:path path="shape">
                    <a:fillToRect l="28354" t="28104" r="71645" b="71895"/>
                  </a:path>
                </a:gradFill>
                <a:ln w="3175" cap="flat">
                  <a:noFill/>
                  <a:miter lim="400000"/>
                </a:ln>
                <a:effectLst/>
              </p:spPr>
              <p:txBody>
                <a:bodyPr wrap="square" lIns="166315" tIns="166315" rIns="166315" bIns="166315" numCol="1" anchor="ctr">
                  <a:noAutofit/>
                </a:bodyPr>
                <a:lstStyle/>
                <a:p>
                  <a:pPr defTabSz="6974690">
                    <a:defRPr sz="19600">
                      <a:solidFill>
                        <a:srgbClr val="797979"/>
                      </a:solidFill>
                      <a:latin typeface="Graphik"/>
                      <a:ea typeface="Graphik"/>
                      <a:cs typeface="Graphik"/>
                      <a:sym typeface="Graphik"/>
                    </a:defRPr>
                  </a:pPr>
                  <a:endParaRPr/>
                </a:p>
              </p:txBody>
            </p:sp>
          </p:grpSp>
          <p:sp>
            <p:nvSpPr>
              <p:cNvPr id="793" name="sphere"/>
              <p:cNvSpPr txBox="1"/>
              <p:nvPr/>
            </p:nvSpPr>
            <p:spPr>
              <a:xfrm>
                <a:off x="3284568" y="724770"/>
                <a:ext cx="1464266" cy="66498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64293" tIns="64293" rIns="64293" bIns="64293" numCol="1" anchor="t">
                <a:noAutofit/>
              </a:bodyPr>
              <a:lstStyle>
                <a:lvl1pPr algn="l" defTabSz="10736321">
                  <a:lnSpc>
                    <a:spcPct val="90000"/>
                  </a:lnSpc>
                  <a:defRPr sz="3200">
                    <a:solidFill>
                      <a:srgbClr val="212121"/>
                    </a:solidFill>
                    <a:latin typeface="Graphik"/>
                    <a:ea typeface="Graphik"/>
                    <a:cs typeface="Graphik"/>
                    <a:sym typeface="Graphik"/>
                  </a:defRPr>
                </a:lvl1pPr>
              </a:lstStyle>
              <a:p>
                <a:r>
                  <a:t>sphere</a:t>
                </a:r>
              </a:p>
            </p:txBody>
          </p:sp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794" name="Equation"/>
                  <p:cNvSpPr txBox="1"/>
                  <p:nvPr/>
                </p:nvSpPr>
                <p:spPr>
                  <a:xfrm>
                    <a:off x="3331331" y="3199006"/>
                    <a:ext cx="1277178" cy="460599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algn="l" defTabSz="914400" latinLnBrk="1">
                      <a:defRPr sz="1800"/>
                    </a:pPr>
                    <a14:m>
                      <m:oMathPara xmlns:m="http://schemas.openxmlformats.org/officeDocument/2006/math">
                        <m:oMath>
                          <m:limUpp>
                            <m:limUppPr>
                              <m:ctrlPr>
                                <a:rPr sz="2800" i="1">
                                  <a:solidFill>
                                    <a:srgbClr val="99195E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UppPr>
                            <m:e>
                              <m:r>
                                <a:rPr sz="2800" i="1">
                                  <a:solidFill>
                                    <a:srgbClr val="99195E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lim>
                              <m:r>
                                <a:rPr sz="2800" i="1">
                                  <a:solidFill>
                                    <a:srgbClr val="99195E"/>
                                  </a:solidFill>
                                  <a:latin typeface="Cambria Math" panose="02040503050406030204" pitchFamily="18" charset="0"/>
                                </a:rPr>
                                <m:t>⃗</m:t>
                              </m:r>
                            </m:lim>
                          </m:limUpp>
                          <m:r>
                            <a:rPr sz="2800" i="1">
                              <a:solidFill>
                                <a:srgbClr val="99195E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sz="2800" i="1">
                              <a:solidFill>
                                <a:srgbClr val="99195E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  <m:sSub>
                            <m:sSubPr>
                              <m:ctrlPr>
                                <a:rPr sz="2800" i="1">
                                  <a:solidFill>
                                    <a:srgbClr val="99195E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limUpp>
                                <m:limUppPr>
                                  <m:ctrlPr>
                                    <a:rPr sz="2800" i="1">
                                      <a:solidFill>
                                        <a:srgbClr val="99195E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r>
                                    <a:rPr sz="2800" i="1">
                                      <a:solidFill>
                                        <a:srgbClr val="99195E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lim>
                                  <m:r>
                                    <a:rPr sz="2800" i="1">
                                      <a:solidFill>
                                        <a:srgbClr val="99195E"/>
                                      </a:solidFill>
                                      <a:latin typeface="Cambria Math" panose="02040503050406030204" pitchFamily="18" charset="0"/>
                                    </a:rPr>
                                    <m:t>̂</m:t>
                                  </m:r>
                                </m:lim>
                              </m:limUpp>
                            </m:e>
                            <m:sub>
                              <m:r>
                                <a:rPr sz="2800" i="1">
                                  <a:solidFill>
                                    <a:srgbClr val="99195E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b>
                          </m:sSub>
                        </m:oMath>
                      </m:oMathPara>
                    </a14:m>
                    <a:endParaRPr sz="2800">
                      <a:solidFill>
                        <a:srgbClr val="99195E"/>
                      </a:solidFill>
                    </a:endParaRPr>
                  </a:p>
                </p:txBody>
              </p:sp>
            </mc:Choice>
            <mc:Fallback>
              <p:sp>
                <p:nvSpPr>
                  <p:cNvPr id="794" name="Equation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331331" y="3199006"/>
                    <a:ext cx="1277178" cy="460599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l="-9804" t="-5405" r="-12745" b="-51351"/>
                    </a:stretch>
                  </a:blipFill>
                  <a:ln w="12700" cap="flat">
                    <a:noFill/>
                    <a:miter lim="400000"/>
                  </a:ln>
                  <a:effectLst/>
                </p:spPr>
                <p:txBody>
                  <a:bodyPr/>
                  <a:lstStyle/>
                  <a:p>
                    <a:r>
                      <a:rPr lang="fr-C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grpSp>
            <p:nvGrpSpPr>
              <p:cNvPr id="797" name="Group"/>
              <p:cNvGrpSpPr/>
              <p:nvPr/>
            </p:nvGrpSpPr>
            <p:grpSpPr>
              <a:xfrm>
                <a:off x="208634" y="782106"/>
                <a:ext cx="2899907" cy="2903291"/>
                <a:chOff x="0" y="0"/>
                <a:chExt cx="2899905" cy="2903289"/>
              </a:xfrm>
            </p:grpSpPr>
            <p:pic>
              <p:nvPicPr>
                <p:cNvPr id="795" name="Screen Shot 2022-11-30 at 1.55.26 PM.png" descr="Screen Shot 2022-11-30 at 1.55.26 PM.png"/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0" y="0"/>
                  <a:ext cx="2899906" cy="2903290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sp>
              <p:nvSpPr>
                <p:cNvPr id="796" name="Circle"/>
                <p:cNvSpPr/>
                <p:nvPr/>
              </p:nvSpPr>
              <p:spPr>
                <a:xfrm>
                  <a:off x="1026920" y="1024467"/>
                  <a:ext cx="846065" cy="846065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919191"/>
                    </a:gs>
                    <a:gs pos="100000">
                      <a:srgbClr val="212121"/>
                    </a:gs>
                  </a:gsLst>
                  <a:path path="shape">
                    <a:fillToRect l="28354" t="28104" r="71645" b="71895"/>
                  </a:path>
                </a:gradFill>
                <a:ln w="3175" cap="flat">
                  <a:noFill/>
                  <a:miter lim="400000"/>
                </a:ln>
                <a:effectLst/>
              </p:spPr>
              <p:txBody>
                <a:bodyPr wrap="square" lIns="166315" tIns="166315" rIns="166315" bIns="166315" numCol="1" anchor="ctr">
                  <a:noAutofit/>
                </a:bodyPr>
                <a:lstStyle/>
                <a:p>
                  <a:pPr defTabSz="6974690">
                    <a:defRPr sz="19600">
                      <a:solidFill>
                        <a:srgbClr val="797979"/>
                      </a:solidFill>
                      <a:latin typeface="Graphik"/>
                      <a:ea typeface="Graphik"/>
                      <a:cs typeface="Graphik"/>
                      <a:sym typeface="Graphik"/>
                    </a:defRPr>
                  </a:pPr>
                  <a:endParaRPr/>
                </a:p>
              </p:txBody>
            </p:sp>
          </p:grpSp>
          <p:sp>
            <p:nvSpPr>
              <p:cNvPr id="798" name="sphere"/>
              <p:cNvSpPr txBox="1"/>
              <p:nvPr/>
            </p:nvSpPr>
            <p:spPr>
              <a:xfrm>
                <a:off x="297498" y="724770"/>
                <a:ext cx="1464265" cy="66498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64293" tIns="64293" rIns="64293" bIns="64293" numCol="1" anchor="t">
                <a:noAutofit/>
              </a:bodyPr>
              <a:lstStyle>
                <a:lvl1pPr algn="l" defTabSz="10736321">
                  <a:lnSpc>
                    <a:spcPct val="90000"/>
                  </a:lnSpc>
                  <a:defRPr sz="3200">
                    <a:solidFill>
                      <a:srgbClr val="212121"/>
                    </a:solidFill>
                    <a:latin typeface="Graphik"/>
                    <a:ea typeface="Graphik"/>
                    <a:cs typeface="Graphik"/>
                    <a:sym typeface="Graphik"/>
                  </a:defRPr>
                </a:lvl1pPr>
              </a:lstStyle>
              <a:p>
                <a:r>
                  <a:t>sphere</a:t>
                </a:r>
              </a:p>
            </p:txBody>
          </p:sp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799" name="Equation"/>
                  <p:cNvSpPr txBox="1"/>
                  <p:nvPr/>
                </p:nvSpPr>
                <p:spPr>
                  <a:xfrm>
                    <a:off x="308500" y="3199006"/>
                    <a:ext cx="1294094" cy="442925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algn="l" defTabSz="914400" latinLnBrk="1">
                      <a:defRPr sz="1800"/>
                    </a:pPr>
                    <a14:m>
                      <m:oMathPara xmlns:m="http://schemas.openxmlformats.org/officeDocument/2006/math">
                        <m:oMath>
                          <m:limUpp>
                            <m:limUppPr>
                              <m:ctrlPr>
                                <a:rPr sz="2800" i="1">
                                  <a:solidFill>
                                    <a:srgbClr val="99195E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UppPr>
                            <m:e>
                              <m:r>
                                <a:rPr sz="2800" i="1">
                                  <a:solidFill>
                                    <a:srgbClr val="99195E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lim>
                              <m:r>
                                <a:rPr sz="2800" i="1">
                                  <a:solidFill>
                                    <a:srgbClr val="99195E"/>
                                  </a:solidFill>
                                  <a:latin typeface="Cambria Math" panose="02040503050406030204" pitchFamily="18" charset="0"/>
                                </a:rPr>
                                <m:t>⃗</m:t>
                              </m:r>
                            </m:lim>
                          </m:limUpp>
                          <m:r>
                            <a:rPr sz="2800" i="1">
                              <a:solidFill>
                                <a:srgbClr val="99195E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sz="2800" i="1">
                              <a:solidFill>
                                <a:srgbClr val="99195E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  <m:sSub>
                            <m:sSubPr>
                              <m:ctrlPr>
                                <a:rPr sz="2800" i="1">
                                  <a:solidFill>
                                    <a:srgbClr val="99195E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limUpp>
                                <m:limUppPr>
                                  <m:ctrlPr>
                                    <a:rPr sz="2800" i="1">
                                      <a:solidFill>
                                        <a:srgbClr val="99195E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r>
                                    <a:rPr sz="2800" i="1">
                                      <a:solidFill>
                                        <a:srgbClr val="99195E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lim>
                                  <m:r>
                                    <a:rPr sz="2800" i="1">
                                      <a:solidFill>
                                        <a:srgbClr val="99195E"/>
                                      </a:solidFill>
                                      <a:latin typeface="Cambria Math" panose="02040503050406030204" pitchFamily="18" charset="0"/>
                                    </a:rPr>
                                    <m:t>̂</m:t>
                                  </m:r>
                                </m:lim>
                              </m:limUpp>
                            </m:e>
                            <m:sub>
                              <m:r>
                                <a:rPr sz="2800" i="1">
                                  <a:solidFill>
                                    <a:srgbClr val="99195E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oMath>
                      </m:oMathPara>
                    </a14:m>
                    <a:endParaRPr sz="2800">
                      <a:solidFill>
                        <a:srgbClr val="99195E"/>
                      </a:solidFill>
                    </a:endParaRPr>
                  </a:p>
                </p:txBody>
              </p:sp>
            </mc:Choice>
            <mc:Fallback>
              <p:sp>
                <p:nvSpPr>
                  <p:cNvPr id="799" name="Equation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08500" y="3199006"/>
                    <a:ext cx="1294094" cy="442925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l="-9709" t="-5556" r="-13592" b="-55556"/>
                    </a:stretch>
                  </a:blipFill>
                  <a:ln w="12700" cap="flat">
                    <a:noFill/>
                    <a:miter lim="400000"/>
                  </a:ln>
                  <a:effectLst/>
                </p:spPr>
                <p:txBody>
                  <a:bodyPr/>
                  <a:lstStyle/>
                  <a:p>
                    <a:r>
                      <a:rPr lang="fr-C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grpSp>
            <p:nvGrpSpPr>
              <p:cNvPr id="802" name="Group"/>
              <p:cNvGrpSpPr/>
              <p:nvPr/>
            </p:nvGrpSpPr>
            <p:grpSpPr>
              <a:xfrm>
                <a:off x="6205636" y="774522"/>
                <a:ext cx="2899907" cy="2903291"/>
                <a:chOff x="0" y="0"/>
                <a:chExt cx="2899905" cy="2903289"/>
              </a:xfrm>
            </p:grpSpPr>
            <p:pic>
              <p:nvPicPr>
                <p:cNvPr id="800" name="Screen Shot 2022-11-30 at 2.25.24 PM.png" descr="Screen Shot 2022-11-30 at 2.25.24 PM.png"/>
                <p:cNvPicPr>
                  <a:picLocks noChangeAspect="1"/>
                </p:cNvPicPr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0" y="0"/>
                  <a:ext cx="2899906" cy="2903290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sp>
              <p:nvSpPr>
                <p:cNvPr id="801" name="Triangle"/>
                <p:cNvSpPr/>
                <p:nvPr/>
              </p:nvSpPr>
              <p:spPr>
                <a:xfrm rot="10800000" flipH="1">
                  <a:off x="425340" y="1443593"/>
                  <a:ext cx="2049226" cy="26644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00" y="0"/>
                      </a:moveTo>
                      <a:lnTo>
                        <a:pt x="21600" y="21600"/>
                      </a:lnTo>
                      <a:lnTo>
                        <a:pt x="0" y="2160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919191"/>
                    </a:gs>
                    <a:gs pos="100000">
                      <a:srgbClr val="212121"/>
                    </a:gs>
                  </a:gsLst>
                  <a:path path="shape">
                    <a:fillToRect l="24012" t="-3472" r="75987" b="103472"/>
                  </a:path>
                </a:gradFill>
                <a:ln w="3175" cap="flat">
                  <a:noFill/>
                  <a:miter lim="400000"/>
                </a:ln>
                <a:effectLst/>
              </p:spPr>
              <p:txBody>
                <a:bodyPr wrap="square" lIns="166315" tIns="166315" rIns="166315" bIns="166315" numCol="1" anchor="ctr">
                  <a:noAutofit/>
                </a:bodyPr>
                <a:lstStyle/>
                <a:p>
                  <a:pPr defTabSz="6974690">
                    <a:defRPr sz="19600">
                      <a:solidFill>
                        <a:srgbClr val="FFFFFF"/>
                      </a:solidFill>
                      <a:latin typeface="Graphik"/>
                      <a:ea typeface="Graphik"/>
                      <a:cs typeface="Graphik"/>
                      <a:sym typeface="Graphik"/>
                    </a:defRPr>
                  </a:pPr>
                  <a:endParaRPr/>
                </a:p>
              </p:txBody>
            </p:sp>
          </p:grpSp>
          <p:sp>
            <p:nvSpPr>
              <p:cNvPr id="803" name="cone"/>
              <p:cNvSpPr txBox="1"/>
              <p:nvPr/>
            </p:nvSpPr>
            <p:spPr>
              <a:xfrm>
                <a:off x="6253484" y="724770"/>
                <a:ext cx="1464265" cy="66498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64293" tIns="64293" rIns="64293" bIns="64293" numCol="1" anchor="t">
                <a:noAutofit/>
              </a:bodyPr>
              <a:lstStyle>
                <a:lvl1pPr algn="l" defTabSz="10736321">
                  <a:lnSpc>
                    <a:spcPct val="90000"/>
                  </a:lnSpc>
                  <a:defRPr sz="3200">
                    <a:solidFill>
                      <a:srgbClr val="212121"/>
                    </a:solidFill>
                    <a:latin typeface="Graphik"/>
                    <a:ea typeface="Graphik"/>
                    <a:cs typeface="Graphik"/>
                    <a:sym typeface="Graphik"/>
                  </a:defRPr>
                </a:lvl1pPr>
              </a:lstStyle>
              <a:p>
                <a:r>
                  <a:t>cone</a:t>
                </a:r>
              </a:p>
            </p:txBody>
          </p:sp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804" name="Equation"/>
                  <p:cNvSpPr txBox="1"/>
                  <p:nvPr/>
                </p:nvSpPr>
                <p:spPr>
                  <a:xfrm>
                    <a:off x="6336521" y="3190189"/>
                    <a:ext cx="1277178" cy="460599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algn="l" defTabSz="914400" latinLnBrk="1">
                      <a:defRPr sz="1800"/>
                    </a:pPr>
                    <a14:m>
                      <m:oMathPara xmlns:m="http://schemas.openxmlformats.org/officeDocument/2006/math">
                        <m:oMath>
                          <m:limUpp>
                            <m:limUppPr>
                              <m:ctrlPr>
                                <a:rPr sz="2800" i="1">
                                  <a:solidFill>
                                    <a:srgbClr val="99195E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UppPr>
                            <m:e>
                              <m:r>
                                <a:rPr sz="2800" i="1">
                                  <a:solidFill>
                                    <a:srgbClr val="99195E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lim>
                              <m:r>
                                <a:rPr sz="2800" i="1">
                                  <a:solidFill>
                                    <a:srgbClr val="99195E"/>
                                  </a:solidFill>
                                  <a:latin typeface="Cambria Math" panose="02040503050406030204" pitchFamily="18" charset="0"/>
                                </a:rPr>
                                <m:t>⃗</m:t>
                              </m:r>
                            </m:lim>
                          </m:limUpp>
                          <m:r>
                            <a:rPr sz="2800" i="1">
                              <a:solidFill>
                                <a:srgbClr val="99195E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sz="2800" i="1">
                              <a:solidFill>
                                <a:srgbClr val="99195E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  <m:sSub>
                            <m:sSubPr>
                              <m:ctrlPr>
                                <a:rPr sz="2800" i="1">
                                  <a:solidFill>
                                    <a:srgbClr val="99195E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limUpp>
                                <m:limUppPr>
                                  <m:ctrlPr>
                                    <a:rPr sz="2800" i="1">
                                      <a:solidFill>
                                        <a:srgbClr val="99195E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r>
                                    <a:rPr sz="2800" i="1">
                                      <a:solidFill>
                                        <a:srgbClr val="99195E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lim>
                                  <m:r>
                                    <a:rPr sz="2800" i="1">
                                      <a:solidFill>
                                        <a:srgbClr val="99195E"/>
                                      </a:solidFill>
                                      <a:latin typeface="Cambria Math" panose="02040503050406030204" pitchFamily="18" charset="0"/>
                                    </a:rPr>
                                    <m:t>̂</m:t>
                                  </m:r>
                                </m:lim>
                              </m:limUpp>
                            </m:e>
                            <m:sub>
                              <m:r>
                                <a:rPr sz="2800" i="1">
                                  <a:solidFill>
                                    <a:srgbClr val="99195E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b>
                          </m:sSub>
                        </m:oMath>
                      </m:oMathPara>
                    </a14:m>
                    <a:endParaRPr sz="2800">
                      <a:solidFill>
                        <a:srgbClr val="99195E"/>
                      </a:solidFill>
                    </a:endParaRPr>
                  </a:p>
                </p:txBody>
              </p:sp>
            </mc:Choice>
            <mc:Fallback>
              <p:sp>
                <p:nvSpPr>
                  <p:cNvPr id="804" name="Equation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336521" y="3190189"/>
                    <a:ext cx="1277178" cy="460599"/>
                  </a:xfrm>
                  <a:prstGeom prst="rect">
                    <a:avLst/>
                  </a:prstGeom>
                  <a:blipFill>
                    <a:blip r:embed="rId9"/>
                    <a:stretch>
                      <a:fillRect l="-9901" t="-5263" r="-13861" b="-50000"/>
                    </a:stretch>
                  </a:blipFill>
                  <a:ln w="12700" cap="flat">
                    <a:noFill/>
                    <a:miter lim="400000"/>
                  </a:ln>
                  <a:effectLst/>
                </p:spPr>
                <p:txBody>
                  <a:bodyPr/>
                  <a:lstStyle/>
                  <a:p>
                    <a:r>
                      <a:rPr lang="fr-C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grpSp>
            <p:nvGrpSpPr>
              <p:cNvPr id="807" name="Group"/>
              <p:cNvGrpSpPr/>
              <p:nvPr/>
            </p:nvGrpSpPr>
            <p:grpSpPr>
              <a:xfrm>
                <a:off x="9204138" y="782106"/>
                <a:ext cx="2899906" cy="2903291"/>
                <a:chOff x="0" y="0"/>
                <a:chExt cx="2899905" cy="2903289"/>
              </a:xfrm>
            </p:grpSpPr>
            <p:pic>
              <p:nvPicPr>
                <p:cNvPr id="805" name="Screen Shot 2022-11-30 at 2.34.30 PM.png" descr="Screen Shot 2022-11-30 at 2.34.30 PM.png"/>
                <p:cNvPicPr>
                  <a:picLocks noChangeAspect="1"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0" y="0"/>
                  <a:ext cx="2899906" cy="2903290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sp>
              <p:nvSpPr>
                <p:cNvPr id="806" name="Rectangle"/>
                <p:cNvSpPr/>
                <p:nvPr/>
              </p:nvSpPr>
              <p:spPr>
                <a:xfrm>
                  <a:off x="662546" y="1428966"/>
                  <a:ext cx="1574814" cy="45355"/>
                </a:xfrm>
                <a:prstGeom prst="rect">
                  <a:avLst/>
                </a:prstGeom>
                <a:gradFill flip="none" rotWithShape="1">
                  <a:gsLst>
                    <a:gs pos="0">
                      <a:srgbClr val="919191"/>
                    </a:gs>
                    <a:gs pos="100000">
                      <a:srgbClr val="212121"/>
                    </a:gs>
                  </a:gsLst>
                  <a:path path="shape">
                    <a:fillToRect l="24012" t="-3472" r="75987" b="103472"/>
                  </a:path>
                </a:gradFill>
                <a:ln w="3175" cap="flat">
                  <a:noFill/>
                  <a:miter lim="400000"/>
                </a:ln>
                <a:effectLst/>
              </p:spPr>
              <p:txBody>
                <a:bodyPr wrap="square" lIns="166315" tIns="166315" rIns="166315" bIns="166315" numCol="1" anchor="ctr">
                  <a:noAutofit/>
                </a:bodyPr>
                <a:lstStyle/>
                <a:p>
                  <a:pPr defTabSz="6974690">
                    <a:defRPr sz="19600">
                      <a:solidFill>
                        <a:srgbClr val="FFFFFF"/>
                      </a:solidFill>
                      <a:latin typeface="Graphik"/>
                      <a:ea typeface="Graphik"/>
                      <a:cs typeface="Graphik"/>
                      <a:sym typeface="Graphik"/>
                    </a:defRPr>
                  </a:pPr>
                  <a:endParaRPr/>
                </a:p>
              </p:txBody>
            </p:sp>
          </p:grpSp>
          <p:sp>
            <p:nvSpPr>
              <p:cNvPr id="808" name="Thin film"/>
              <p:cNvSpPr txBox="1"/>
              <p:nvPr/>
            </p:nvSpPr>
            <p:spPr>
              <a:xfrm>
                <a:off x="9272352" y="724770"/>
                <a:ext cx="2288250" cy="66498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64293" tIns="64293" rIns="64293" bIns="64293" numCol="1" anchor="t">
                <a:noAutofit/>
              </a:bodyPr>
              <a:lstStyle>
                <a:lvl1pPr algn="l" defTabSz="10736321">
                  <a:lnSpc>
                    <a:spcPct val="90000"/>
                  </a:lnSpc>
                  <a:defRPr sz="3200">
                    <a:solidFill>
                      <a:srgbClr val="212121"/>
                    </a:solidFill>
                    <a:latin typeface="Graphik"/>
                    <a:ea typeface="Graphik"/>
                    <a:cs typeface="Graphik"/>
                    <a:sym typeface="Graphik"/>
                  </a:defRPr>
                </a:lvl1pPr>
              </a:lstStyle>
              <a:p>
                <a:r>
                  <a:t>Thin film</a:t>
                </a:r>
              </a:p>
            </p:txBody>
          </p:sp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809" name="Equation"/>
                  <p:cNvSpPr txBox="1"/>
                  <p:nvPr/>
                </p:nvSpPr>
                <p:spPr>
                  <a:xfrm>
                    <a:off x="9330509" y="3185116"/>
                    <a:ext cx="1294094" cy="442926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algn="l" defTabSz="914400" latinLnBrk="1">
                      <a:defRPr sz="1800"/>
                    </a:pPr>
                    <a14:m>
                      <m:oMathPara xmlns:m="http://schemas.openxmlformats.org/officeDocument/2006/math">
                        <m:oMath>
                          <m:limUpp>
                            <m:limUppPr>
                              <m:ctrlPr>
                                <a:rPr sz="2800" i="1">
                                  <a:solidFill>
                                    <a:srgbClr val="99195E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UppPr>
                            <m:e>
                              <m:r>
                                <a:rPr sz="2800" i="1">
                                  <a:solidFill>
                                    <a:srgbClr val="99195E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lim>
                              <m:r>
                                <a:rPr sz="2800" i="1">
                                  <a:solidFill>
                                    <a:srgbClr val="99195E"/>
                                  </a:solidFill>
                                  <a:latin typeface="Cambria Math" panose="02040503050406030204" pitchFamily="18" charset="0"/>
                                </a:rPr>
                                <m:t>⃗</m:t>
                              </m:r>
                            </m:lim>
                          </m:limUpp>
                          <m:r>
                            <a:rPr sz="2800" i="1">
                              <a:solidFill>
                                <a:srgbClr val="99195E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sz="2800" i="1">
                              <a:solidFill>
                                <a:srgbClr val="99195E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  <m:sSub>
                            <m:sSubPr>
                              <m:ctrlPr>
                                <a:rPr sz="2800" i="1">
                                  <a:solidFill>
                                    <a:srgbClr val="99195E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limUpp>
                                <m:limUppPr>
                                  <m:ctrlPr>
                                    <a:rPr sz="2800" i="1">
                                      <a:solidFill>
                                        <a:srgbClr val="99195E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r>
                                    <a:rPr sz="2800" i="1">
                                      <a:solidFill>
                                        <a:srgbClr val="99195E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lim>
                                  <m:r>
                                    <a:rPr sz="2800" i="1">
                                      <a:solidFill>
                                        <a:srgbClr val="99195E"/>
                                      </a:solidFill>
                                      <a:latin typeface="Cambria Math" panose="02040503050406030204" pitchFamily="18" charset="0"/>
                                    </a:rPr>
                                    <m:t>̂</m:t>
                                  </m:r>
                                </m:lim>
                              </m:limUpp>
                            </m:e>
                            <m:sub>
                              <m:r>
                                <a:rPr sz="2800" i="1">
                                  <a:solidFill>
                                    <a:srgbClr val="99195E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oMath>
                      </m:oMathPara>
                    </a14:m>
                    <a:endParaRPr sz="2800">
                      <a:solidFill>
                        <a:srgbClr val="99195E"/>
                      </a:solidFill>
                    </a:endParaRPr>
                  </a:p>
                </p:txBody>
              </p:sp>
            </mc:Choice>
            <mc:Fallback>
              <p:sp>
                <p:nvSpPr>
                  <p:cNvPr id="809" name="Equation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330509" y="3185116"/>
                    <a:ext cx="1294094" cy="442926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 l="-8654" t="-5556" r="-12500" b="-55556"/>
                    </a:stretch>
                  </a:blipFill>
                  <a:ln w="12700" cap="flat">
                    <a:noFill/>
                    <a:miter lim="400000"/>
                  </a:ln>
                  <a:effectLst/>
                </p:spPr>
                <p:txBody>
                  <a:bodyPr/>
                  <a:lstStyle/>
                  <a:p>
                    <a:r>
                      <a:rPr lang="fr-C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810" name="Rectangle"/>
              <p:cNvSpPr/>
              <p:nvPr/>
            </p:nvSpPr>
            <p:spPr>
              <a:xfrm>
                <a:off x="12211822" y="785517"/>
                <a:ext cx="157096" cy="2896469"/>
              </a:xfrm>
              <a:prstGeom prst="rect">
                <a:avLst/>
              </a:prstGeom>
              <a:gradFill flip="none" rotWithShape="1">
                <a:gsLst>
                  <a:gs pos="0">
                    <a:srgbClr val="FAEA00"/>
                  </a:gs>
                  <a:gs pos="20258">
                    <a:srgbClr val="A6DE34"/>
                  </a:gs>
                  <a:gs pos="41578">
                    <a:srgbClr val="3EA694"/>
                  </a:gs>
                  <a:gs pos="76196">
                    <a:srgbClr val="485996"/>
                  </a:gs>
                  <a:gs pos="100000">
                    <a:srgbClr val="4B0062"/>
                  </a:gs>
                </a:gsLst>
                <a:lin ang="5400000" scaled="0"/>
              </a:gradFill>
              <a:ln w="3175" cap="flat">
                <a:solidFill>
                  <a:srgbClr val="212121"/>
                </a:solidFill>
                <a:prstDash val="solid"/>
                <a:miter lim="800000"/>
              </a:ln>
              <a:effectLst/>
            </p:spPr>
            <p:txBody>
              <a:bodyPr wrap="square" lIns="166315" tIns="166315" rIns="166315" bIns="166315" numCol="1" anchor="ctr">
                <a:noAutofit/>
              </a:bodyPr>
              <a:lstStyle/>
              <a:p>
                <a:pPr defTabSz="6974690">
                  <a:defRPr sz="19600">
                    <a:solidFill>
                      <a:srgbClr val="FFFFFF"/>
                    </a:solidFill>
                    <a:latin typeface="Graphik"/>
                    <a:ea typeface="Graphik"/>
                    <a:cs typeface="Graphik"/>
                    <a:sym typeface="Graphik"/>
                  </a:defRPr>
                </a:pPr>
                <a:endParaRPr/>
              </a:p>
            </p:txBody>
          </p:sp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811" name="Equation"/>
                  <p:cNvSpPr txBox="1"/>
                  <p:nvPr/>
                </p:nvSpPr>
                <p:spPr>
                  <a:xfrm>
                    <a:off x="12031855" y="326415"/>
                    <a:ext cx="668656" cy="393705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algn="l" defTabSz="914400" latinLnBrk="1">
                      <a:defRPr sz="1800"/>
                    </a:pPr>
                    <a14:m>
                      <m:oMathPara xmlns:m="http://schemas.openxmlformats.org/officeDocument/2006/math">
                        <m:oMath>
                          <m:r>
                            <a:rPr sz="3100" i="1">
                              <a:solidFill>
                                <a:srgbClr val="212121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  <m:sSub>
                            <m:sSubPr>
                              <m:ctrlPr>
                                <a:rPr sz="3100" i="1">
                                  <a:solidFill>
                                    <a:srgbClr val="21212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3100" i="1">
                                  <a:solidFill>
                                    <a:srgbClr val="212121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sz="3100" i="1">
                                  <a:solidFill>
                                    <a:srgbClr val="212121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b>
                          </m:sSub>
                          <m:r>
                            <a:rPr sz="3100" i="1">
                              <a:solidFill>
                                <a:srgbClr val="212121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</m:oMath>
                      </m:oMathPara>
                    </a14:m>
                    <a:endParaRPr sz="3100">
                      <a:solidFill>
                        <a:srgbClr val="212121"/>
                      </a:solidFill>
                    </a:endParaRPr>
                  </a:p>
                </p:txBody>
              </p:sp>
            </mc:Choice>
            <mc:Fallback>
              <p:sp>
                <p:nvSpPr>
                  <p:cNvPr id="811" name="Equation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2031855" y="326415"/>
                    <a:ext cx="668656" cy="393705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 l="-24074" t="-3125" r="-25926" b="-62500"/>
                    </a:stretch>
                  </a:blipFill>
                  <a:ln w="12700" cap="flat">
                    <a:noFill/>
                    <a:miter lim="400000"/>
                  </a:ln>
                  <a:effectLst/>
                </p:spPr>
                <p:txBody>
                  <a:bodyPr/>
                  <a:lstStyle/>
                  <a:p>
                    <a:r>
                      <a:rPr lang="fr-C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812" name="Equation"/>
                  <p:cNvSpPr txBox="1"/>
                  <p:nvPr/>
                </p:nvSpPr>
                <p:spPr>
                  <a:xfrm>
                    <a:off x="12468510" y="2105315"/>
                    <a:ext cx="172213" cy="262891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algn="l" defTabSz="914400" latinLnBrk="1">
                      <a:defRPr sz="1800"/>
                    </a:pPr>
                    <a14:m>
                      <m:oMathPara xmlns:m="http://schemas.openxmlformats.org/officeDocument/2006/math">
                        <m:oMath>
                          <m:r>
                            <a:rPr sz="3000" i="1">
                              <a:solidFill>
                                <a:srgbClr val="21212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oMath>
                      </m:oMathPara>
                    </a14:m>
                    <a:endParaRPr sz="3000">
                      <a:solidFill>
                        <a:srgbClr val="212121"/>
                      </a:solidFill>
                    </a:endParaRPr>
                  </a:p>
                </p:txBody>
              </p:sp>
            </mc:Choice>
            <mc:Fallback>
              <p:sp>
                <p:nvSpPr>
                  <p:cNvPr id="812" name="Equation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2468510" y="2105315"/>
                    <a:ext cx="172213" cy="262891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 l="-78571" r="-92857" b="-77273"/>
                    </a:stretch>
                  </a:blipFill>
                  <a:ln w="12700" cap="flat">
                    <a:noFill/>
                    <a:miter lim="400000"/>
                  </a:ln>
                  <a:effectLst/>
                </p:spPr>
                <p:txBody>
                  <a:bodyPr/>
                  <a:lstStyle/>
                  <a:p>
                    <a:r>
                      <a:rPr lang="fr-C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813" name="max"/>
              <p:cNvSpPr txBox="1"/>
              <p:nvPr/>
            </p:nvSpPr>
            <p:spPr>
              <a:xfrm rot="16200000">
                <a:off x="12124180" y="901036"/>
                <a:ext cx="761385" cy="46342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64293" tIns="64293" rIns="64293" bIns="64293" numCol="1" anchor="t">
                <a:noAutofit/>
              </a:bodyPr>
              <a:lstStyle>
                <a:lvl1pPr defTabSz="10736321">
                  <a:lnSpc>
                    <a:spcPct val="90000"/>
                  </a:lnSpc>
                  <a:defRPr sz="2200">
                    <a:solidFill>
                      <a:srgbClr val="212121"/>
                    </a:solidFill>
                    <a:latin typeface="Graphik"/>
                    <a:ea typeface="Graphik"/>
                    <a:cs typeface="Graphik"/>
                    <a:sym typeface="Graphik"/>
                  </a:defRPr>
                </a:lvl1pPr>
              </a:lstStyle>
              <a:p>
                <a:r>
                  <a:t>max</a:t>
                </a:r>
              </a:p>
            </p:txBody>
          </p:sp>
          <p:sp>
            <p:nvSpPr>
              <p:cNvPr id="814" name="min"/>
              <p:cNvSpPr txBox="1"/>
              <p:nvPr/>
            </p:nvSpPr>
            <p:spPr>
              <a:xfrm rot="16200000">
                <a:off x="12124180" y="3157617"/>
                <a:ext cx="761385" cy="46342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64293" tIns="64293" rIns="64293" bIns="64293" numCol="1" anchor="t">
                <a:noAutofit/>
              </a:bodyPr>
              <a:lstStyle>
                <a:lvl1pPr defTabSz="10736321">
                  <a:lnSpc>
                    <a:spcPct val="90000"/>
                  </a:lnSpc>
                  <a:defRPr sz="2200">
                    <a:solidFill>
                      <a:srgbClr val="212121"/>
                    </a:solidFill>
                    <a:latin typeface="Graphik"/>
                    <a:ea typeface="Graphik"/>
                    <a:cs typeface="Graphik"/>
                    <a:sym typeface="Graphik"/>
                  </a:defRPr>
                </a:lvl1pPr>
              </a:lstStyle>
              <a:p>
                <a:r>
                  <a:t>min</a:t>
                </a:r>
              </a:p>
            </p:txBody>
          </p:sp>
          <p:pic>
            <p:nvPicPr>
              <p:cNvPr id="815" name="lego-magenta.png" descr="lego-magenta.png"/>
              <p:cNvPicPr>
                <a:picLocks noChangeAspect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 flipH="1">
                <a:off x="-2600938" y="923918"/>
                <a:ext cx="2050121" cy="205012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816" name="Line"/>
              <p:cNvSpPr/>
              <p:nvPr/>
            </p:nvSpPr>
            <p:spPr>
              <a:xfrm>
                <a:off x="1440993" y="2242937"/>
                <a:ext cx="456286" cy="1"/>
              </a:xfrm>
              <a:prstGeom prst="line">
                <a:avLst/>
              </a:prstGeom>
              <a:noFill/>
              <a:ln w="50800" cap="flat">
                <a:solidFill>
                  <a:srgbClr val="F7E7EF"/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 wrap="square" lIns="53578" tIns="53578" rIns="53578" bIns="53578" numCol="1" anchor="ctr">
                <a:noAutofit/>
              </a:bodyPr>
              <a:lstStyle/>
              <a:p>
                <a:pPr defTabSz="584200">
                  <a:defRPr sz="1600"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817" name="Line"/>
              <p:cNvSpPr/>
              <p:nvPr/>
            </p:nvSpPr>
            <p:spPr>
              <a:xfrm flipV="1">
                <a:off x="4655693" y="2014794"/>
                <a:ext cx="1" cy="456286"/>
              </a:xfrm>
              <a:prstGeom prst="line">
                <a:avLst/>
              </a:prstGeom>
              <a:noFill/>
              <a:ln w="50800" cap="flat">
                <a:solidFill>
                  <a:srgbClr val="F7E7EF"/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 wrap="square" lIns="53578" tIns="53578" rIns="53578" bIns="53578" numCol="1" anchor="ctr">
                <a:noAutofit/>
              </a:bodyPr>
              <a:lstStyle/>
              <a:p>
                <a:pPr defTabSz="584200">
                  <a:defRPr sz="1600"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818" name="Line"/>
              <p:cNvSpPr/>
              <p:nvPr/>
            </p:nvSpPr>
            <p:spPr>
              <a:xfrm>
                <a:off x="7656069" y="2238037"/>
                <a:ext cx="1" cy="215130"/>
              </a:xfrm>
              <a:prstGeom prst="line">
                <a:avLst/>
              </a:prstGeom>
              <a:noFill/>
              <a:ln w="25400" cap="flat">
                <a:solidFill>
                  <a:srgbClr val="F7E7EF"/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 wrap="square" lIns="53578" tIns="53578" rIns="53578" bIns="53578" numCol="1" anchor="ctr">
                <a:noAutofit/>
              </a:bodyPr>
              <a:lstStyle/>
              <a:p>
                <a:pPr defTabSz="584200">
                  <a:defRPr sz="1600"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819" name="Line"/>
              <p:cNvSpPr/>
              <p:nvPr/>
            </p:nvSpPr>
            <p:spPr>
              <a:xfrm>
                <a:off x="10442118" y="2100062"/>
                <a:ext cx="456286" cy="1"/>
              </a:xfrm>
              <a:prstGeom prst="line">
                <a:avLst/>
              </a:prstGeom>
              <a:noFill/>
              <a:ln w="25400" cap="flat">
                <a:solidFill>
                  <a:srgbClr val="F7E7EF"/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 wrap="square" lIns="53578" tIns="53578" rIns="53578" bIns="53578" numCol="1" anchor="ctr">
                <a:noAutofit/>
              </a:bodyPr>
              <a:lstStyle/>
              <a:p>
                <a:pPr defTabSz="584200">
                  <a:defRPr sz="1600"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/>
              </a:p>
            </p:txBody>
          </p:sp>
        </p:grpSp>
        <p:sp>
          <p:nvSpPr>
            <p:cNvPr id="821" name="Line"/>
            <p:cNvSpPr/>
            <p:nvPr/>
          </p:nvSpPr>
          <p:spPr>
            <a:xfrm flipH="1">
              <a:off x="9216340" y="0"/>
              <a:ext cx="2941889" cy="4927058"/>
            </a:xfrm>
            <a:prstGeom prst="line">
              <a:avLst/>
            </a:prstGeom>
            <a:noFill/>
            <a:ln w="508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3578" tIns="53578" rIns="53578" bIns="53578" numCol="1" anchor="ctr">
              <a:noAutofit/>
            </a:bodyPr>
            <a:lstStyle/>
            <a:p>
              <a:pPr defTabSz="584200">
                <a:defRPr sz="1600"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</p:grpSp>
      <p:grpSp>
        <p:nvGrpSpPr>
          <p:cNvPr id="838" name="Group"/>
          <p:cNvGrpSpPr/>
          <p:nvPr/>
        </p:nvGrpSpPr>
        <p:grpSpPr>
          <a:xfrm>
            <a:off x="1395538" y="3761726"/>
            <a:ext cx="13875309" cy="4969126"/>
            <a:chOff x="0" y="0"/>
            <a:chExt cx="13875308" cy="4969125"/>
          </a:xfrm>
        </p:grpSpPr>
        <p:sp>
          <p:nvSpPr>
            <p:cNvPr id="823" name="Line"/>
            <p:cNvSpPr/>
            <p:nvPr/>
          </p:nvSpPr>
          <p:spPr>
            <a:xfrm flipH="1">
              <a:off x="9597429" y="-1"/>
              <a:ext cx="4277880" cy="1822573"/>
            </a:xfrm>
            <a:prstGeom prst="line">
              <a:avLst/>
            </a:prstGeom>
            <a:noFill/>
            <a:ln w="508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3578" tIns="53578" rIns="53578" bIns="53578" numCol="1" anchor="ctr">
              <a:noAutofit/>
            </a:bodyPr>
            <a:lstStyle/>
            <a:p>
              <a:pPr defTabSz="584200">
                <a:defRPr sz="1600"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grpSp>
          <p:nvGrpSpPr>
            <p:cNvPr id="837" name="Group"/>
            <p:cNvGrpSpPr/>
            <p:nvPr/>
          </p:nvGrpSpPr>
          <p:grpSpPr>
            <a:xfrm>
              <a:off x="0" y="44694"/>
              <a:ext cx="9922212" cy="4924432"/>
              <a:chOff x="0" y="0"/>
              <a:chExt cx="9922211" cy="4924430"/>
            </a:xfrm>
          </p:grpSpPr>
          <p:pic>
            <p:nvPicPr>
              <p:cNvPr id="824" name="Screen Shot 2023-01-16 at 10.29.43 PM.png" descr="Screen Shot 2023-01-16 at 10.29.43 PM.png"/>
              <p:cNvPicPr>
                <a:picLocks noChangeAspect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269962" y="0"/>
                <a:ext cx="2863186" cy="1853195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825" name="Rounded Rectangle"/>
              <p:cNvSpPr/>
              <p:nvPr/>
            </p:nvSpPr>
            <p:spPr>
              <a:xfrm>
                <a:off x="0" y="1770659"/>
                <a:ext cx="9468993" cy="3153772"/>
              </a:xfrm>
              <a:prstGeom prst="roundRect">
                <a:avLst>
                  <a:gd name="adj" fmla="val 7301"/>
                </a:avLst>
              </a:prstGeom>
              <a:solidFill>
                <a:srgbClr val="00A2FF">
                  <a:alpha val="13172"/>
                </a:srgbClr>
              </a:solidFill>
              <a:ln w="50800" cap="flat">
                <a:solidFill>
                  <a:srgbClr val="0076BA"/>
                </a:solidFill>
                <a:prstDash val="solid"/>
                <a:miter lim="400000"/>
              </a:ln>
              <a:effectLst/>
            </p:spPr>
            <p:txBody>
              <a:bodyPr wrap="square" lIns="53578" tIns="53578" rIns="53578" bIns="53578" numCol="1" anchor="ctr">
                <a:noAutofit/>
              </a:bodyPr>
              <a:lstStyle/>
              <a:p>
                <a:pPr defTabSz="584200">
                  <a:defRPr sz="1600"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826" name="Microwave cavity"/>
              <p:cNvSpPr txBox="1"/>
              <p:nvPr/>
            </p:nvSpPr>
            <p:spPr>
              <a:xfrm>
                <a:off x="290575" y="1748843"/>
                <a:ext cx="4821960" cy="66498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53578" tIns="53578" rIns="53578" bIns="53578" numCol="1" anchor="ctr">
                <a:noAutofit/>
              </a:bodyPr>
              <a:lstStyle>
                <a:lvl1pPr algn="l" defTabSz="821531">
                  <a:defRPr>
                    <a:solidFill>
                      <a:srgbClr val="5AA4D6"/>
                    </a:solidFill>
                    <a:latin typeface="Graphik"/>
                    <a:ea typeface="Graphik"/>
                    <a:cs typeface="Graphik"/>
                    <a:sym typeface="Graphik"/>
                  </a:defRPr>
                </a:lvl1pPr>
              </a:lstStyle>
              <a:p>
                <a:r>
                  <a:t>Microwave cavity</a:t>
                </a:r>
              </a:p>
            </p:txBody>
          </p:sp>
          <p:pic>
            <p:nvPicPr>
              <p:cNvPr id="827" name="Image" descr="Image"/>
              <p:cNvPicPr>
                <a:picLocks noChangeAspect="1"/>
              </p:cNvPicPr>
              <p:nvPr/>
            </p:nvPicPr>
            <p:blipFill>
              <a:blip r:embed="rId16"/>
              <a:srcRect l="21109" t="50948" r="16161" b="14472"/>
              <a:stretch>
                <a:fillRect/>
              </a:stretch>
            </p:blipFill>
            <p:spPr>
              <a:xfrm rot="11276306">
                <a:off x="203111" y="2178907"/>
                <a:ext cx="4711545" cy="242727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446" y="0"/>
                    </a:moveTo>
                    <a:lnTo>
                      <a:pt x="0" y="5534"/>
                    </a:lnTo>
                    <a:lnTo>
                      <a:pt x="1154" y="21600"/>
                    </a:lnTo>
                    <a:lnTo>
                      <a:pt x="21600" y="16066"/>
                    </a:lnTo>
                    <a:lnTo>
                      <a:pt x="20446" y="0"/>
                    </a:lnTo>
                    <a:close/>
                  </a:path>
                </a:pathLst>
              </a:custGeom>
              <a:ln w="12700" cap="flat">
                <a:solidFill>
                  <a:srgbClr val="212121"/>
                </a:solidFill>
                <a:prstDash val="solid"/>
                <a:miter lim="400000"/>
              </a:ln>
              <a:effectLst/>
            </p:spPr>
          </p:pic>
          <p:grpSp>
            <p:nvGrpSpPr>
              <p:cNvPr id="830" name="Group"/>
              <p:cNvGrpSpPr/>
              <p:nvPr/>
            </p:nvGrpSpPr>
            <p:grpSpPr>
              <a:xfrm>
                <a:off x="3928521" y="3812352"/>
                <a:ext cx="781916" cy="438776"/>
                <a:chOff x="0" y="0"/>
                <a:chExt cx="781914" cy="438774"/>
              </a:xfrm>
            </p:grpSpPr>
            <p:sp>
              <p:nvSpPr>
                <p:cNvPr id="828" name="1 mm"/>
                <p:cNvSpPr txBox="1"/>
                <p:nvPr/>
              </p:nvSpPr>
              <p:spPr>
                <a:xfrm>
                  <a:off x="-1" y="0"/>
                  <a:ext cx="781916" cy="436576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 wrap="square" lIns="53578" tIns="53578" rIns="53578" bIns="53578" numCol="1" anchor="ctr">
                  <a:noAutofit/>
                </a:bodyPr>
                <a:lstStyle>
                  <a:lvl1pPr defTabSz="821531">
                    <a:defRPr sz="1800">
                      <a:solidFill>
                        <a:srgbClr val="FFFFFF"/>
                      </a:solidFill>
                      <a:latin typeface="Palatino"/>
                      <a:ea typeface="Palatino"/>
                      <a:cs typeface="Palatino"/>
                      <a:sym typeface="Palatino"/>
                    </a:defRPr>
                  </a:lvl1pPr>
                </a:lstStyle>
                <a:p>
                  <a:r>
                    <a:t>1 mm</a:t>
                  </a:r>
                </a:p>
              </p:txBody>
            </p:sp>
            <p:sp>
              <p:nvSpPr>
                <p:cNvPr id="829" name="Rectangle"/>
                <p:cNvSpPr/>
                <p:nvPr/>
              </p:nvSpPr>
              <p:spPr>
                <a:xfrm>
                  <a:off x="304170" y="382390"/>
                  <a:ext cx="436577" cy="56385"/>
                </a:xfrm>
                <a:prstGeom prst="rect">
                  <a:avLst/>
                </a:prstGeom>
                <a:solidFill>
                  <a:srgbClr val="FFFFFF"/>
                </a:solidFill>
                <a:ln w="3175" cap="flat">
                  <a:noFill/>
                  <a:miter lim="400000"/>
                </a:ln>
                <a:effectLst/>
              </p:spPr>
              <p:txBody>
                <a:bodyPr wrap="square" lIns="53578" tIns="53578" rIns="53578" bIns="53578" numCol="1" anchor="ctr">
                  <a:noAutofit/>
                </a:bodyPr>
                <a:lstStyle/>
                <a:p>
                  <a:pPr defTabSz="584200">
                    <a:defRPr sz="1600">
                      <a:latin typeface="Helvetica Neue Medium"/>
                      <a:ea typeface="Helvetica Neue Medium"/>
                      <a:cs typeface="Helvetica Neue Medium"/>
                      <a:sym typeface="Helvetica Neue Medium"/>
                    </a:defRPr>
                  </a:pPr>
                  <a:endParaRPr/>
                </a:p>
              </p:txBody>
            </p:sp>
          </p:grpSp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831" name="Equation"/>
                  <p:cNvSpPr txBox="1"/>
                  <p:nvPr/>
                </p:nvSpPr>
                <p:spPr>
                  <a:xfrm>
                    <a:off x="2836869" y="2892775"/>
                    <a:ext cx="514736" cy="264415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algn="l" defTabSz="914400" latinLnBrk="1">
                      <a:defRPr sz="1800"/>
                    </a:pPr>
                    <a14:m>
                      <m:oMathPara xmlns:m="http://schemas.openxmlformats.org/officeDocument/2006/math">
                        <m:oMath>
                          <m:f>
                            <m:fPr>
                              <m:type m:val="lin"/>
                              <m:ctrlPr>
                                <a:rPr sz="3000" i="1">
                                  <a:solidFill>
                                    <a:srgbClr val="FEFEFE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sz="3000" i="1">
                                  <a:solidFill>
                                    <a:srgbClr val="FEFEFE"/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num>
                            <m:den>
                              <m:r>
                                <a:rPr sz="3000" i="1">
                                  <a:solidFill>
                                    <a:srgbClr val="FEFEFE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oMath>
                      </m:oMathPara>
                    </a14:m>
                    <a:endParaRPr sz="3000">
                      <a:solidFill>
                        <a:srgbClr val="FFFFFF"/>
                      </a:solidFill>
                    </a:endParaRPr>
                  </a:p>
                </p:txBody>
              </p:sp>
            </mc:Choice>
            <mc:Fallback>
              <p:sp>
                <p:nvSpPr>
                  <p:cNvPr id="831" name="Equation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836869" y="2892775"/>
                    <a:ext cx="514736" cy="264415"/>
                  </a:xfrm>
                  <a:prstGeom prst="rect">
                    <a:avLst/>
                  </a:prstGeom>
                  <a:blipFill>
                    <a:blip r:embed="rId17"/>
                    <a:stretch>
                      <a:fillRect l="-92683" t="-277273" r="-73171" b="-486364"/>
                    </a:stretch>
                  </a:blipFill>
                  <a:ln w="12700" cap="flat">
                    <a:noFill/>
                    <a:miter lim="400000"/>
                  </a:ln>
                  <a:effectLst/>
                </p:spPr>
                <p:txBody>
                  <a:bodyPr/>
                  <a:lstStyle/>
                  <a:p>
                    <a:r>
                      <a:rPr lang="fr-CA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832" name="SQUID"/>
              <p:cNvSpPr txBox="1"/>
              <p:nvPr/>
            </p:nvSpPr>
            <p:spPr>
              <a:xfrm>
                <a:off x="404459" y="2787159"/>
                <a:ext cx="968574" cy="43657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53578" tIns="53578" rIns="53578" bIns="53578" numCol="1" anchor="ctr">
                <a:noAutofit/>
              </a:bodyPr>
              <a:lstStyle>
                <a:lvl1pPr defTabSz="821531">
                  <a:defRPr sz="1800">
                    <a:solidFill>
                      <a:srgbClr val="FFFFFF"/>
                    </a:solidFill>
                    <a:latin typeface="Palatino"/>
                    <a:ea typeface="Palatino"/>
                    <a:cs typeface="Palatino"/>
                    <a:sym typeface="Palatino"/>
                  </a:defRPr>
                </a:lvl1pPr>
              </a:lstStyle>
              <a:p>
                <a:r>
                  <a:t>SQUID</a:t>
                </a:r>
              </a:p>
            </p:txBody>
          </p:sp>
          <p:sp>
            <p:nvSpPr>
              <p:cNvPr id="833" name="Line"/>
              <p:cNvSpPr/>
              <p:nvPr/>
            </p:nvSpPr>
            <p:spPr>
              <a:xfrm>
                <a:off x="970706" y="3180680"/>
                <a:ext cx="141164" cy="234390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 wrap="square" lIns="53578" tIns="53578" rIns="53578" bIns="53578" numCol="1" anchor="ctr">
                <a:noAutofit/>
              </a:bodyPr>
              <a:lstStyle/>
              <a:p>
                <a:pPr defTabSz="584200">
                  <a:defRPr sz="1600"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/>
              </a:p>
            </p:txBody>
          </p:sp>
          <p:pic>
            <p:nvPicPr>
              <p:cNvPr id="834" name="IMG_20221206_122805807_HDR.jpg" descr="IMG_20221206_122805807_HDR.jpg"/>
              <p:cNvPicPr>
                <a:picLocks noChangeAspect="1"/>
              </p:cNvPicPr>
              <p:nvPr/>
            </p:nvPicPr>
            <p:blipFill>
              <a:blip r:embed="rId18"/>
              <a:srcRect l="15393" t="37418" r="42552" b="15528"/>
              <a:stretch>
                <a:fillRect/>
              </a:stretch>
            </p:blipFill>
            <p:spPr>
              <a:xfrm rot="16200000">
                <a:off x="5770838" y="1298263"/>
                <a:ext cx="2583988" cy="3863767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835" name="©Laurence Mercier-Coderre"/>
              <p:cNvSpPr txBox="1"/>
              <p:nvPr/>
            </p:nvSpPr>
            <p:spPr>
              <a:xfrm>
                <a:off x="4184002" y="4489969"/>
                <a:ext cx="5738210" cy="40351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>
                <a:outerShdw blurRad="50800" dist="57104" dir="5400000" rotWithShape="0">
                  <a:srgbClr val="FFFFFF">
                    <a:alpha val="50000"/>
                  </a:srgbClr>
                </a:outerShdw>
              </a:effectLst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64293" tIns="64293" rIns="64293" bIns="64293" numCol="1" anchor="t">
                <a:noAutofit/>
              </a:bodyPr>
              <a:lstStyle>
                <a:lvl1pPr defTabSz="10736321">
                  <a:lnSpc>
                    <a:spcPct val="90000"/>
                  </a:lnSpc>
                  <a:spcBef>
                    <a:spcPts val="12300"/>
                  </a:spcBef>
                  <a:defRPr sz="1800">
                    <a:solidFill>
                      <a:srgbClr val="424242"/>
                    </a:solidFill>
                    <a:latin typeface="Graphik"/>
                    <a:ea typeface="Graphik"/>
                    <a:cs typeface="Graphik"/>
                    <a:sym typeface="Graphik"/>
                  </a:defRPr>
                </a:lvl1pPr>
              </a:lstStyle>
              <a:p>
                <a:r>
                  <a:t>©Laurence Mercier-Coderre</a:t>
                </a:r>
              </a:p>
            </p:txBody>
          </p:sp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836" name="Equation"/>
                  <p:cNvSpPr txBox="1"/>
                  <p:nvPr/>
                </p:nvSpPr>
                <p:spPr>
                  <a:xfrm>
                    <a:off x="8073101" y="3429834"/>
                    <a:ext cx="514355" cy="264415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algn="l" defTabSz="914400" latinLnBrk="1">
                      <a:defRPr sz="1800"/>
                    </a:pPr>
                    <a14:m>
                      <m:oMathPara xmlns:m="http://schemas.openxmlformats.org/officeDocument/2006/math">
                        <m:oMath>
                          <m:f>
                            <m:fPr>
                              <m:type m:val="lin"/>
                              <m:ctrlPr>
                                <a:rPr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num>
                            <m:den>
                              <m:r>
                                <a:rPr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oMath>
                      </m:oMathPara>
                    </a14:m>
                    <a:endParaRPr sz="3000"/>
                  </a:p>
                </p:txBody>
              </p:sp>
            </mc:Choice>
            <mc:Fallback>
              <p:sp>
                <p:nvSpPr>
                  <p:cNvPr id="836" name="Equation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073101" y="3429834"/>
                    <a:ext cx="514355" cy="264415"/>
                  </a:xfrm>
                  <a:prstGeom prst="rect">
                    <a:avLst/>
                  </a:prstGeom>
                  <a:blipFill>
                    <a:blip r:embed="rId19"/>
                    <a:stretch>
                      <a:fillRect l="-90476" t="-277273" r="-71429" b="-486364"/>
                    </a:stretch>
                  </a:blipFill>
                  <a:ln w="12700" cap="flat">
                    <a:noFill/>
                    <a:miter lim="400000"/>
                  </a:ln>
                  <a:effectLst/>
                </p:spPr>
                <p:txBody>
                  <a:bodyPr/>
                  <a:lstStyle/>
                  <a:p>
                    <a:r>
                      <a:rPr lang="fr-CA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850" name="Group"/>
          <p:cNvGrpSpPr/>
          <p:nvPr/>
        </p:nvGrpSpPr>
        <p:grpSpPr>
          <a:xfrm>
            <a:off x="17906316" y="2854562"/>
            <a:ext cx="6700956" cy="5677851"/>
            <a:chOff x="0" y="0"/>
            <a:chExt cx="6700954" cy="5677849"/>
          </a:xfrm>
        </p:grpSpPr>
        <p:sp>
          <p:nvSpPr>
            <p:cNvPr id="839" name="Line"/>
            <p:cNvSpPr/>
            <p:nvPr/>
          </p:nvSpPr>
          <p:spPr>
            <a:xfrm>
              <a:off x="0" y="800018"/>
              <a:ext cx="1774198" cy="797896"/>
            </a:xfrm>
            <a:prstGeom prst="line">
              <a:avLst/>
            </a:prstGeom>
            <a:noFill/>
            <a:ln w="508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3578" tIns="53578" rIns="53578" bIns="53578" numCol="1" anchor="ctr">
              <a:noAutofit/>
            </a:bodyPr>
            <a:lstStyle/>
            <a:p>
              <a:pPr defTabSz="584200">
                <a:defRPr sz="1600"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grpSp>
          <p:nvGrpSpPr>
            <p:cNvPr id="849" name="Group"/>
            <p:cNvGrpSpPr/>
            <p:nvPr/>
          </p:nvGrpSpPr>
          <p:grpSpPr>
            <a:xfrm>
              <a:off x="208287" y="0"/>
              <a:ext cx="6492668" cy="5677850"/>
              <a:chOff x="0" y="0"/>
              <a:chExt cx="6492667" cy="5677849"/>
            </a:xfrm>
          </p:grpSpPr>
          <p:sp>
            <p:nvSpPr>
              <p:cNvPr id="840" name="Rounded Rectangle"/>
              <p:cNvSpPr/>
              <p:nvPr/>
            </p:nvSpPr>
            <p:spPr>
              <a:xfrm>
                <a:off x="0" y="1735395"/>
                <a:ext cx="6008734" cy="3365285"/>
              </a:xfrm>
              <a:prstGeom prst="roundRect">
                <a:avLst>
                  <a:gd name="adj" fmla="val 6842"/>
                </a:avLst>
              </a:prstGeom>
              <a:solidFill>
                <a:srgbClr val="F8BA00">
                  <a:alpha val="13051"/>
                </a:srgbClr>
              </a:solidFill>
              <a:ln w="50800" cap="flat">
                <a:solidFill>
                  <a:srgbClr val="D3A83B"/>
                </a:solidFill>
                <a:prstDash val="solid"/>
                <a:miter lim="400000"/>
              </a:ln>
              <a:effectLst/>
            </p:spPr>
            <p:txBody>
              <a:bodyPr wrap="square" lIns="53578" tIns="53578" rIns="53578" bIns="53578" numCol="1" anchor="ctr">
                <a:noAutofit/>
              </a:bodyPr>
              <a:lstStyle/>
              <a:p>
                <a:pPr defTabSz="584200">
                  <a:defRPr sz="1600"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841" name="Mechanical resonator"/>
              <p:cNvSpPr txBox="1"/>
              <p:nvPr/>
            </p:nvSpPr>
            <p:spPr>
              <a:xfrm>
                <a:off x="290575" y="1715580"/>
                <a:ext cx="5427583" cy="66498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53578" tIns="53578" rIns="53578" bIns="53578" numCol="1" anchor="ctr">
                <a:noAutofit/>
              </a:bodyPr>
              <a:lstStyle>
                <a:lvl1pPr algn="l" defTabSz="821531">
                  <a:defRPr>
                    <a:solidFill>
                      <a:srgbClr val="CDA339"/>
                    </a:solidFill>
                    <a:latin typeface="Graphik"/>
                    <a:ea typeface="Graphik"/>
                    <a:cs typeface="Graphik"/>
                    <a:sym typeface="Graphik"/>
                  </a:defRPr>
                </a:lvl1pPr>
              </a:lstStyle>
              <a:p>
                <a:r>
                  <a:t>Mechanical resonator</a:t>
                </a:r>
              </a:p>
            </p:txBody>
          </p:sp>
          <p:pic>
            <p:nvPicPr>
              <p:cNvPr id="842" name="AFM-89745F15L1449-1_1.PNG" descr="AFM-89745F15L1449-1_1.PNG"/>
              <p:cNvPicPr>
                <a:picLocks noChangeAspect="1"/>
              </p:cNvPicPr>
              <p:nvPr/>
            </p:nvPicPr>
            <p:blipFill>
              <a:blip r:embed="rId20"/>
              <a:srcRect r="202"/>
              <a:stretch>
                <a:fillRect/>
              </a:stretch>
            </p:blipFill>
            <p:spPr>
              <a:xfrm>
                <a:off x="193604" y="2399245"/>
                <a:ext cx="2974275" cy="222378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843" name="cantilever"/>
              <p:cNvSpPr txBox="1"/>
              <p:nvPr/>
            </p:nvSpPr>
            <p:spPr>
              <a:xfrm>
                <a:off x="1016049" y="2424786"/>
                <a:ext cx="2092492" cy="73956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64293" tIns="64293" rIns="64293" bIns="64293" numCol="1" anchor="t">
                <a:noAutofit/>
              </a:bodyPr>
              <a:lstStyle>
                <a:lvl1pPr algn="r" defTabSz="10736321">
                  <a:lnSpc>
                    <a:spcPct val="90000"/>
                  </a:lnSpc>
                  <a:defRPr sz="2600">
                    <a:solidFill>
                      <a:srgbClr val="FFFFFF"/>
                    </a:solidFill>
                    <a:latin typeface="Graphik"/>
                    <a:ea typeface="Graphik"/>
                    <a:cs typeface="Graphik"/>
                    <a:sym typeface="Graphik"/>
                  </a:defRPr>
                </a:lvl1pPr>
              </a:lstStyle>
              <a:p>
                <a:r>
                  <a:t>cantilever</a:t>
                </a:r>
              </a:p>
            </p:txBody>
          </p:sp>
          <p:pic>
            <p:nvPicPr>
              <p:cNvPr id="844" name="Screen Shot 2023-01-16 at 10.29.52 PM.png" descr="Screen Shot 2023-01-16 at 10.29.52 PM.png"/>
              <p:cNvPicPr>
                <a:picLocks noChangeAspect="1"/>
              </p:cNvPicPr>
              <p:nvPr/>
            </p:nvPicPr>
            <p:blipFill>
              <a:blip r:embed="rId21"/>
              <a:srcRect/>
              <a:stretch>
                <a:fillRect/>
              </a:stretch>
            </p:blipFill>
            <p:spPr>
              <a:xfrm>
                <a:off x="2137202" y="0"/>
                <a:ext cx="2701032" cy="1871727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845" name="IMG_5659.jpeg" descr="IMG_5659.jpeg"/>
              <p:cNvPicPr>
                <a:picLocks noChangeAspect="1"/>
              </p:cNvPicPr>
              <p:nvPr/>
            </p:nvPicPr>
            <p:blipFill>
              <a:blip r:embed="rId22"/>
              <a:srcRect l="24466" t="27449" r="20243" b="31083"/>
              <a:stretch>
                <a:fillRect/>
              </a:stretch>
            </p:blipFill>
            <p:spPr>
              <a:xfrm rot="21523447">
                <a:off x="3362965" y="2365327"/>
                <a:ext cx="2281578" cy="228157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71" y="0"/>
                    </a:moveTo>
                    <a:lnTo>
                      <a:pt x="0" y="21129"/>
                    </a:lnTo>
                    <a:lnTo>
                      <a:pt x="21129" y="21600"/>
                    </a:lnTo>
                    <a:lnTo>
                      <a:pt x="21600" y="471"/>
                    </a:lnTo>
                    <a:lnTo>
                      <a:pt x="471" y="0"/>
                    </a:lnTo>
                    <a:close/>
                  </a:path>
                </a:pathLst>
              </a:custGeom>
              <a:ln w="3175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</p:pic>
          <p:sp>
            <p:nvSpPr>
              <p:cNvPr id="846" name="membrane"/>
              <p:cNvSpPr txBox="1"/>
              <p:nvPr/>
            </p:nvSpPr>
            <p:spPr>
              <a:xfrm>
                <a:off x="3484432" y="2385439"/>
                <a:ext cx="2092491" cy="73956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64293" tIns="64293" rIns="64293" bIns="64293" numCol="1" anchor="t">
                <a:noAutofit/>
              </a:bodyPr>
              <a:lstStyle>
                <a:lvl1pPr defTabSz="10736321">
                  <a:lnSpc>
                    <a:spcPct val="90000"/>
                  </a:lnSpc>
                  <a:defRPr sz="2600">
                    <a:solidFill>
                      <a:srgbClr val="FFFFFF"/>
                    </a:solidFill>
                    <a:latin typeface="Graphik"/>
                    <a:ea typeface="Graphik"/>
                    <a:cs typeface="Graphik"/>
                    <a:sym typeface="Graphik"/>
                  </a:defRPr>
                </a:lvl1pPr>
              </a:lstStyle>
              <a:p>
                <a:r>
                  <a:t>membrane</a:t>
                </a:r>
              </a:p>
            </p:txBody>
          </p:sp>
          <p:sp>
            <p:nvSpPr>
              <p:cNvPr id="847" name="Rectangle"/>
              <p:cNvSpPr/>
              <p:nvPr/>
            </p:nvSpPr>
            <p:spPr>
              <a:xfrm>
                <a:off x="4927987" y="4512346"/>
                <a:ext cx="589361" cy="68038"/>
              </a:xfrm>
              <a:prstGeom prst="rect">
                <a:avLst/>
              </a:prstGeom>
              <a:solidFill>
                <a:srgbClr val="FFFFFF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53578" tIns="53578" rIns="53578" bIns="53578" numCol="1" anchor="ctr">
                <a:noAutofit/>
              </a:bodyPr>
              <a:lstStyle/>
              <a:p>
                <a:pPr defTabSz="584200">
                  <a:defRPr sz="1600"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848" name="250 μm"/>
              <p:cNvSpPr/>
              <p:nvPr/>
            </p:nvSpPr>
            <p:spPr>
              <a:xfrm>
                <a:off x="5222667" y="4407849"/>
                <a:ext cx="1270001" cy="1270001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none" lIns="53578" tIns="53578" rIns="53578" bIns="53578" numCol="1" anchor="ctr">
                <a:spAutoFit/>
              </a:bodyPr>
              <a:lstStyle>
                <a:lvl1pPr defTabSz="821531">
                  <a:defRPr sz="1100">
                    <a:solidFill>
                      <a:srgbClr val="FFFFFF"/>
                    </a:solidFill>
                    <a:latin typeface="+mj-lt"/>
                    <a:ea typeface="+mj-ea"/>
                    <a:cs typeface="+mj-cs"/>
                    <a:sym typeface="Helvetica Neue"/>
                  </a:defRPr>
                </a:lvl1pPr>
              </a:lstStyle>
              <a:p>
                <a:r>
                  <a:t>250 μm</a:t>
                </a:r>
              </a:p>
            </p:txBody>
          </p:sp>
        </p:grpSp>
      </p:grpSp>
      <p:grpSp>
        <p:nvGrpSpPr>
          <p:cNvPr id="853" name="Group"/>
          <p:cNvGrpSpPr/>
          <p:nvPr/>
        </p:nvGrpSpPr>
        <p:grpSpPr>
          <a:xfrm>
            <a:off x="1266515" y="2658179"/>
            <a:ext cx="8838654" cy="1214782"/>
            <a:chOff x="0" y="0"/>
            <a:chExt cx="8838653" cy="1214780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851" name="Equation"/>
                <p:cNvSpPr txBox="1"/>
                <p:nvPr/>
              </p:nvSpPr>
              <p:spPr>
                <a:xfrm>
                  <a:off x="0" y="0"/>
                  <a:ext cx="2673971" cy="121478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/>
                  </a:pPr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sz="3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3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sz="3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  <m:r>
                          <a:rPr sz="3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sz="3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sz="3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sz="3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sz="3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𝐿</m:t>
                                </m:r>
                                <m:r>
                                  <a:rPr sz="3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sz="3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𝜙</m:t>
                                </m:r>
                                <m:r>
                                  <a:rPr sz="3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  <m:r>
                                  <a:rPr sz="3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</m:rad>
                          </m:den>
                        </m:f>
                      </m:oMath>
                    </m:oMathPara>
                  </a14:m>
                  <a:endParaRPr sz="3600"/>
                </a:p>
              </p:txBody>
            </p:sp>
          </mc:Choice>
          <mc:Fallback>
            <p:sp>
              <p:nvSpPr>
                <p:cNvPr id="851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0" y="0"/>
                  <a:ext cx="2673971" cy="1214781"/>
                </a:xfrm>
                <a:prstGeom prst="rect">
                  <a:avLst/>
                </a:prstGeom>
                <a:blipFill>
                  <a:blip r:embed="rId23"/>
                  <a:stretch>
                    <a:fillRect l="-3774" t="-1042" r="-5660" b="-18750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fr-CA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52" name=", frequency depends on the position"/>
            <p:cNvSpPr txBox="1"/>
            <p:nvPr/>
          </p:nvSpPr>
          <p:spPr>
            <a:xfrm>
              <a:off x="2383879" y="217180"/>
              <a:ext cx="6454775" cy="5484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6" tIns="71436" rIns="71436" bIns="71436" numCol="1" anchor="ctr">
              <a:spAutoFit/>
            </a:bodyPr>
            <a:lstStyle>
              <a:lvl1pPr algn="l" defTabSz="914400">
                <a:buClr>
                  <a:srgbClr val="1F4E79"/>
                </a:buClr>
                <a:buFont typeface="Wingdings"/>
                <a:defRPr sz="32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>
                <a:defRPr b="1" u="sng"/>
              </a:pPr>
              <a:r>
                <a:rPr b="0" u="none"/>
                <a:t>, frequency depends on the position</a:t>
              </a:r>
            </a:p>
          </p:txBody>
        </p:sp>
      </p:grpSp>
      <p:sp>
        <p:nvSpPr>
          <p:cNvPr id="854" name="Theory of superconducting quantum circuits"/>
          <p:cNvSpPr txBox="1"/>
          <p:nvPr/>
        </p:nvSpPr>
        <p:spPr>
          <a:xfrm>
            <a:off x="184406" y="102283"/>
            <a:ext cx="17883512" cy="10359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6" tIns="71436" rIns="71436" bIns="71436" anchor="b">
            <a:spAutoFit/>
          </a:bodyPr>
          <a:lstStyle>
            <a:lvl1pPr algn="l">
              <a:defRPr sz="5800" b="1">
                <a:solidFill>
                  <a:srgbClr val="347294"/>
                </a:solidFill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r>
              <a:t>Magnetomechanics 3D (à la Innsbruck)</a:t>
            </a:r>
          </a:p>
        </p:txBody>
      </p:sp>
      <p:grpSp>
        <p:nvGrpSpPr>
          <p:cNvPr id="862" name="Group"/>
          <p:cNvGrpSpPr/>
          <p:nvPr/>
        </p:nvGrpSpPr>
        <p:grpSpPr>
          <a:xfrm>
            <a:off x="4167267" y="4517498"/>
            <a:ext cx="11437635" cy="4681004"/>
            <a:chOff x="0" y="0"/>
            <a:chExt cx="11437633" cy="4681003"/>
          </a:xfrm>
        </p:grpSpPr>
        <p:grpSp>
          <p:nvGrpSpPr>
            <p:cNvPr id="860" name="Group 2198"/>
            <p:cNvGrpSpPr/>
            <p:nvPr/>
          </p:nvGrpSpPr>
          <p:grpSpPr>
            <a:xfrm>
              <a:off x="0" y="0"/>
              <a:ext cx="6625411" cy="4681004"/>
              <a:chOff x="0" y="0"/>
              <a:chExt cx="6625410" cy="4681003"/>
            </a:xfrm>
          </p:grpSpPr>
          <p:grpSp>
            <p:nvGrpSpPr>
              <p:cNvPr id="857" name="Group 2195"/>
              <p:cNvGrpSpPr/>
              <p:nvPr/>
            </p:nvGrpSpPr>
            <p:grpSpPr>
              <a:xfrm>
                <a:off x="-1" y="0"/>
                <a:ext cx="6625412" cy="4681004"/>
                <a:chOff x="0" y="0"/>
                <a:chExt cx="6625410" cy="4681003"/>
              </a:xfrm>
            </p:grpSpPr>
            <p:pic>
              <p:nvPicPr>
                <p:cNvPr id="855" name="droppedImage.png" descr="droppedImage.png"/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6950" y="56950"/>
                  <a:ext cx="6511508" cy="4567102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pic>
              <p:nvPicPr>
                <p:cNvPr id="856" name="Picture 2192" descr="Picture 2192"/>
                <p:cNvPicPr>
                  <a:picLocks noChangeAspect="1"/>
                </p:cNvPicPr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-1" y="0"/>
                  <a:ext cx="6625412" cy="4681004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</p:grpSp>
          <p:sp>
            <p:nvSpPr>
              <p:cNvPr id="858" name="Shape 2196"/>
              <p:cNvSpPr/>
              <p:nvPr/>
            </p:nvSpPr>
            <p:spPr>
              <a:xfrm>
                <a:off x="93832" y="116747"/>
                <a:ext cx="1026933" cy="599045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defTabSz="308049">
                  <a:defRPr sz="2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859" name="Shape 2197"/>
              <p:cNvSpPr/>
              <p:nvPr/>
            </p:nvSpPr>
            <p:spPr>
              <a:xfrm>
                <a:off x="3857946" y="3739139"/>
                <a:ext cx="2404858" cy="719406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defTabSz="308049">
                  <a:defRPr sz="2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</p:grp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861" name="Equation"/>
                <p:cNvSpPr txBox="1"/>
                <p:nvPr/>
              </p:nvSpPr>
              <p:spPr>
                <a:xfrm>
                  <a:off x="6888431" y="1789080"/>
                  <a:ext cx="4549203" cy="1130342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/>
                  </a:pPr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sz="41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41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sz="41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  <m:r>
                          <a:rPr sz="41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sz="41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sz="41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)≃</m:t>
                        </m:r>
                        <m:sSub>
                          <m:sSubPr>
                            <m:ctrlPr>
                              <a:rPr sz="41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41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sz="41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  <m:r>
                          <a:rPr sz="41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(0)+</m:t>
                        </m:r>
                        <m:f>
                          <m:fPr>
                            <m:ctrlPr>
                              <a:rPr sz="41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sz="41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∂</m:t>
                            </m:r>
                            <m:sSub>
                              <m:sSubPr>
                                <m:ctrlPr>
                                  <a:rPr sz="41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sz="41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𝜔</m:t>
                                </m:r>
                              </m:e>
                              <m:sub>
                                <m:r>
                                  <a:rPr sz="41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sub>
                            </m:sSub>
                          </m:num>
                          <m:den>
                            <m:r>
                              <a:rPr sz="41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∂</m:t>
                            </m:r>
                            <m:r>
                              <a:rPr sz="41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den>
                        </m:f>
                        <m:r>
                          <a:rPr sz="41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sz="4100"/>
                </a:p>
              </p:txBody>
            </p:sp>
          </mc:Choice>
          <mc:Fallback>
            <p:sp>
              <p:nvSpPr>
                <p:cNvPr id="861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88431" y="1789080"/>
                  <a:ext cx="4549203" cy="1130342"/>
                </a:xfrm>
                <a:prstGeom prst="rect">
                  <a:avLst/>
                </a:prstGeom>
                <a:blipFill>
                  <a:blip r:embed="rId26"/>
                  <a:stretch>
                    <a:fillRect l="-2786" t="-2222" r="-15877" b="-21111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fr-CA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2" grpId="3" animBg="1" advAuto="0"/>
      <p:bldP spid="838" grpId="1" animBg="1" advAuto="0"/>
      <p:bldP spid="850" grpId="4" animBg="1" advAuto="0"/>
      <p:bldP spid="862" grpId="2" animBg="1" advAuto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B95CAC-A288-4E32-6BFA-DA1BD768D0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7" name="Group">
            <a:extLst>
              <a:ext uri="{FF2B5EF4-FFF2-40B4-BE49-F238E27FC236}">
                <a16:creationId xmlns:a16="http://schemas.microsoft.com/office/drawing/2014/main" id="{7B0AC4F1-5230-2C0A-C02C-B46E5AE532E2}"/>
              </a:ext>
            </a:extLst>
          </p:cNvPr>
          <p:cNvGrpSpPr/>
          <p:nvPr/>
        </p:nvGrpSpPr>
        <p:grpSpPr>
          <a:xfrm>
            <a:off x="2500237" y="6548632"/>
            <a:ext cx="10909458" cy="5625177"/>
            <a:chOff x="0" y="0"/>
            <a:chExt cx="10909457" cy="5625176"/>
          </a:xfrm>
        </p:grpSpPr>
        <p:sp>
          <p:nvSpPr>
            <p:cNvPr id="1488" name="Line">
              <a:extLst>
                <a:ext uri="{FF2B5EF4-FFF2-40B4-BE49-F238E27FC236}">
                  <a16:creationId xmlns:a16="http://schemas.microsoft.com/office/drawing/2014/main" id="{C1B62552-44A6-D6EE-CE95-0937F416F7FA}"/>
                </a:ext>
              </a:extLst>
            </p:cNvPr>
            <p:cNvSpPr/>
            <p:nvPr/>
          </p:nvSpPr>
          <p:spPr>
            <a:xfrm flipV="1">
              <a:off x="4363318" y="2677421"/>
              <a:ext cx="1" cy="712908"/>
            </a:xfrm>
            <a:prstGeom prst="line">
              <a:avLst/>
            </a:prstGeom>
            <a:noFill/>
            <a:ln w="25400" cap="flat">
              <a:solidFill>
                <a:srgbClr val="CC6A3A"/>
              </a:solidFill>
              <a:custDash>
                <a:ds d="200000" sp="200000"/>
              </a:custDash>
              <a:miter lim="400000"/>
            </a:ln>
            <a:effectLst/>
          </p:spPr>
          <p:txBody>
            <a:bodyPr wrap="square" lIns="53578" tIns="53578" rIns="53578" bIns="53578" numCol="1" anchor="ctr">
              <a:noAutofit/>
            </a:bodyPr>
            <a:lstStyle/>
            <a:p>
              <a:pPr defTabSz="584200">
                <a:defRPr sz="1600"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pic>
          <p:nvPicPr>
            <p:cNvPr id="1489" name="Screen Shot 2022-10-25 at 10.27.28 AM.png" descr="Screen Shot 2022-10-25 at 10.27.28 AM.png">
              <a:extLst>
                <a:ext uri="{FF2B5EF4-FFF2-40B4-BE49-F238E27FC236}">
                  <a16:creationId xmlns:a16="http://schemas.microsoft.com/office/drawing/2014/main" id="{CC870EFC-785B-3DCD-16FE-0846293DB43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50000"/>
            </a:blip>
            <a:stretch>
              <a:fillRect/>
            </a:stretch>
          </p:blipFill>
          <p:spPr>
            <a:xfrm rot="10800000" flipH="1">
              <a:off x="746451" y="1138602"/>
              <a:ext cx="5576492" cy="355225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90" name="Screen Shot 2022-10-25 at 10.27.28 AM.png" descr="Screen Shot 2022-10-25 at 10.27.28 AM.png">
              <a:extLst>
                <a:ext uri="{FF2B5EF4-FFF2-40B4-BE49-F238E27FC236}">
                  <a16:creationId xmlns:a16="http://schemas.microsoft.com/office/drawing/2014/main" id="{85ABA574-8013-309F-F6D0-5BA282FFAB7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50000"/>
            </a:blip>
            <a:srcRect/>
            <a:stretch>
              <a:fillRect/>
            </a:stretch>
          </p:blipFill>
          <p:spPr>
            <a:xfrm rot="10800000" flipH="1">
              <a:off x="1068346" y="1138602"/>
              <a:ext cx="5576492" cy="355225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91" name="Screen Shot 2022-10-25 at 10.27.28 AM.png" descr="Screen Shot 2022-10-25 at 10.27.28 AM.png">
              <a:extLst>
                <a:ext uri="{FF2B5EF4-FFF2-40B4-BE49-F238E27FC236}">
                  <a16:creationId xmlns:a16="http://schemas.microsoft.com/office/drawing/2014/main" id="{3C48C14C-99CE-2E9D-722F-DFB9FF9F235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50000"/>
            </a:blip>
            <a:stretch>
              <a:fillRect/>
            </a:stretch>
          </p:blipFill>
          <p:spPr>
            <a:xfrm rot="10800000" flipH="1">
              <a:off x="1365681" y="1138602"/>
              <a:ext cx="5576492" cy="355225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492" name="Line">
              <a:extLst>
                <a:ext uri="{FF2B5EF4-FFF2-40B4-BE49-F238E27FC236}">
                  <a16:creationId xmlns:a16="http://schemas.microsoft.com/office/drawing/2014/main" id="{1413AB72-6AA9-FB5A-09B4-1A30EDD11C8D}"/>
                </a:ext>
              </a:extLst>
            </p:cNvPr>
            <p:cNvSpPr/>
            <p:nvPr/>
          </p:nvSpPr>
          <p:spPr>
            <a:xfrm>
              <a:off x="3504789" y="4801378"/>
              <a:ext cx="708466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headEnd type="triangle" w="med" len="med"/>
              <a:tailEnd type="triangle" w="med" len="med"/>
            </a:ln>
            <a:effectLst/>
          </p:spPr>
          <p:txBody>
            <a:bodyPr wrap="square" lIns="53578" tIns="53578" rIns="53578" bIns="53578" numCol="1" anchor="ctr">
              <a:noAutofit/>
            </a:bodyPr>
            <a:lstStyle/>
            <a:p>
              <a:pPr defTabSz="584200">
                <a:defRPr sz="1600"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pic>
          <p:nvPicPr>
            <p:cNvPr id="1493" name="Image" descr="Image">
              <a:extLst>
                <a:ext uri="{FF2B5EF4-FFF2-40B4-BE49-F238E27FC236}">
                  <a16:creationId xmlns:a16="http://schemas.microsoft.com/office/drawing/2014/main" id="{097E1FF6-4B0E-48CF-7AF9-D4EF012A5D0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b="7311"/>
            <a:stretch>
              <a:fillRect/>
            </a:stretch>
          </p:blipFill>
          <p:spPr>
            <a:xfrm>
              <a:off x="342835" y="641255"/>
              <a:ext cx="8025011" cy="463441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494" name="Line">
              <a:extLst>
                <a:ext uri="{FF2B5EF4-FFF2-40B4-BE49-F238E27FC236}">
                  <a16:creationId xmlns:a16="http://schemas.microsoft.com/office/drawing/2014/main" id="{84EBBE71-97E4-6421-FBA8-BD2A9F2526B9}"/>
                </a:ext>
              </a:extLst>
            </p:cNvPr>
            <p:cNvSpPr/>
            <p:nvPr/>
          </p:nvSpPr>
          <p:spPr>
            <a:xfrm flipV="1">
              <a:off x="817020" y="488582"/>
              <a:ext cx="1" cy="182345"/>
            </a:xfrm>
            <a:prstGeom prst="line">
              <a:avLst/>
            </a:prstGeom>
            <a:noFill/>
            <a:ln w="50800" cap="flat">
              <a:solidFill>
                <a:srgbClr val="646464"/>
              </a:solidFill>
              <a:prstDash val="solid"/>
              <a:miter lim="400000"/>
              <a:tailEnd type="arrow" w="med" len="med"/>
            </a:ln>
            <a:effectLst/>
          </p:spPr>
          <p:txBody>
            <a:bodyPr wrap="square" lIns="53578" tIns="53578" rIns="53578" bIns="53578" numCol="1" anchor="ctr">
              <a:noAutofit/>
            </a:bodyPr>
            <a:lstStyle/>
            <a:p>
              <a:pPr defTabSz="584200">
                <a:defRPr sz="1600"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1495" name="frequency [GHz]">
              <a:extLst>
                <a:ext uri="{FF2B5EF4-FFF2-40B4-BE49-F238E27FC236}">
                  <a16:creationId xmlns:a16="http://schemas.microsoft.com/office/drawing/2014/main" id="{29237C26-FFBD-1FA3-834C-1E7CCE17F5F0}"/>
                </a:ext>
              </a:extLst>
            </p:cNvPr>
            <p:cNvSpPr txBox="1"/>
            <p:nvPr/>
          </p:nvSpPr>
          <p:spPr>
            <a:xfrm>
              <a:off x="5945766" y="0"/>
              <a:ext cx="4963692" cy="804487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rmAutofit/>
            </a:bodyPr>
            <a:lstStyle>
              <a:lvl1pPr algn="l" defTabSz="825500">
                <a:defRPr>
                  <a:latin typeface="+mj-lt"/>
                  <a:ea typeface="+mj-ea"/>
                  <a:cs typeface="+mj-cs"/>
                  <a:sym typeface="Helvetica Neue"/>
                </a:defRPr>
              </a:lvl1pPr>
            </a:lstStyle>
            <a:p>
              <a:r>
                <a:t>frequency [GHz]</a:t>
              </a:r>
            </a:p>
          </p:txBody>
        </p:sp>
        <p:sp>
          <p:nvSpPr>
            <p:cNvPr id="1496" name="S21 (dB)">
              <a:extLst>
                <a:ext uri="{FF2B5EF4-FFF2-40B4-BE49-F238E27FC236}">
                  <a16:creationId xmlns:a16="http://schemas.microsoft.com/office/drawing/2014/main" id="{93825810-B8E1-7F1A-3D98-2B7E1C854E99}"/>
                </a:ext>
              </a:extLst>
            </p:cNvPr>
            <p:cNvSpPr txBox="1"/>
            <p:nvPr/>
          </p:nvSpPr>
          <p:spPr>
            <a:xfrm rot="16200000">
              <a:off x="-2079603" y="2741088"/>
              <a:ext cx="4963692" cy="804487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rmAutofit/>
            </a:bodyPr>
            <a:lstStyle/>
            <a:p>
              <a:pPr defTabSz="82550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t>S</a:t>
              </a:r>
              <a:r>
                <a:rPr baseline="-5999"/>
                <a:t>21</a:t>
              </a:r>
              <a:r>
                <a:t> (dB)</a:t>
              </a:r>
            </a:p>
          </p:txBody>
        </p:sp>
      </p:grpSp>
      <p:grpSp>
        <p:nvGrpSpPr>
          <p:cNvPr id="1502" name="Group 3">
            <a:extLst>
              <a:ext uri="{FF2B5EF4-FFF2-40B4-BE49-F238E27FC236}">
                <a16:creationId xmlns:a16="http://schemas.microsoft.com/office/drawing/2014/main" id="{1EB2290A-0EC5-EF23-9983-32B27BDFEF89}"/>
              </a:ext>
            </a:extLst>
          </p:cNvPr>
          <p:cNvGrpSpPr/>
          <p:nvPr/>
        </p:nvGrpSpPr>
        <p:grpSpPr>
          <a:xfrm>
            <a:off x="126602" y="1280091"/>
            <a:ext cx="15173627" cy="36724"/>
            <a:chOff x="0" y="0"/>
            <a:chExt cx="15173624" cy="36722"/>
          </a:xfrm>
        </p:grpSpPr>
        <p:sp>
          <p:nvSpPr>
            <p:cNvPr id="1498" name="Straight Connector 4">
              <a:extLst>
                <a:ext uri="{FF2B5EF4-FFF2-40B4-BE49-F238E27FC236}">
                  <a16:creationId xmlns:a16="http://schemas.microsoft.com/office/drawing/2014/main" id="{3DE56F5C-1C84-B14E-CF68-CE19A7123835}"/>
                </a:ext>
              </a:extLst>
            </p:cNvPr>
            <p:cNvSpPr/>
            <p:nvPr/>
          </p:nvSpPr>
          <p:spPr>
            <a:xfrm flipV="1">
              <a:off x="0" y="431"/>
              <a:ext cx="12391714" cy="36292"/>
            </a:xfrm>
            <a:prstGeom prst="line">
              <a:avLst/>
            </a:prstGeom>
            <a:noFill/>
            <a:ln w="44450" cap="flat">
              <a:solidFill>
                <a:srgbClr val="0C2F59">
                  <a:alpha val="6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499" name="Straight Connector 5">
              <a:extLst>
                <a:ext uri="{FF2B5EF4-FFF2-40B4-BE49-F238E27FC236}">
                  <a16:creationId xmlns:a16="http://schemas.microsoft.com/office/drawing/2014/main" id="{BE5C1950-4489-564C-EC2D-99A0C94C409B}"/>
                </a:ext>
              </a:extLst>
            </p:cNvPr>
            <p:cNvSpPr/>
            <p:nvPr/>
          </p:nvSpPr>
          <p:spPr>
            <a:xfrm>
              <a:off x="12740934" y="0"/>
              <a:ext cx="734404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9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500" name="Straight Connector 6">
              <a:extLst>
                <a:ext uri="{FF2B5EF4-FFF2-40B4-BE49-F238E27FC236}">
                  <a16:creationId xmlns:a16="http://schemas.microsoft.com/office/drawing/2014/main" id="{4847ABEF-75DD-096C-8752-F5E4D94C92E0}"/>
                </a:ext>
              </a:extLst>
            </p:cNvPr>
            <p:cNvSpPr/>
            <p:nvPr/>
          </p:nvSpPr>
          <p:spPr>
            <a:xfrm>
              <a:off x="13884876" y="0"/>
              <a:ext cx="529595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79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501" name="Straight Connector 7">
              <a:extLst>
                <a:ext uri="{FF2B5EF4-FFF2-40B4-BE49-F238E27FC236}">
                  <a16:creationId xmlns:a16="http://schemas.microsoft.com/office/drawing/2014/main" id="{852A1DD3-849D-C723-913B-32E3579E3DC8}"/>
                </a:ext>
              </a:extLst>
            </p:cNvPr>
            <p:cNvSpPr/>
            <p:nvPr/>
          </p:nvSpPr>
          <p:spPr>
            <a:xfrm>
              <a:off x="14839350" y="0"/>
              <a:ext cx="334275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7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sp>
        <p:nvSpPr>
          <p:cNvPr id="1503" name="Rectangle 35">
            <a:extLst>
              <a:ext uri="{FF2B5EF4-FFF2-40B4-BE49-F238E27FC236}">
                <a16:creationId xmlns:a16="http://schemas.microsoft.com/office/drawing/2014/main" id="{1EF5CF81-FA9D-D38F-D2C3-789810276BE9}"/>
              </a:ext>
            </a:extLst>
          </p:cNvPr>
          <p:cNvSpPr txBox="1"/>
          <p:nvPr/>
        </p:nvSpPr>
        <p:spPr>
          <a:xfrm>
            <a:off x="522315" y="1733698"/>
            <a:ext cx="22274944" cy="5818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marL="342900" indent="-342900" algn="l" defTabSz="914400">
              <a:buClr>
                <a:srgbClr val="1F4E79"/>
              </a:buClr>
              <a:buSzPct val="100000"/>
              <a:buChar char="▪"/>
              <a:defRPr sz="3800" b="1" u="sng">
                <a:latin typeface="Calibri"/>
                <a:ea typeface="Calibri"/>
                <a:cs typeface="Calibri"/>
                <a:sym typeface="Calibri"/>
              </a:defRPr>
            </a:pPr>
            <a:r>
              <a:t>Mechanical motion:</a:t>
            </a:r>
            <a:r>
              <a:rPr b="0" u="none"/>
              <a:t> modulation of the resonator frequency</a:t>
            </a:r>
          </a:p>
        </p:txBody>
      </p:sp>
      <p:pic>
        <p:nvPicPr>
          <p:cNvPr id="1504" name="Screen Shot 2023-03-03 at 10.57.08 AM.png" descr="Screen Shot 2023-03-03 at 10.57.08 AM.png">
            <a:extLst>
              <a:ext uri="{FF2B5EF4-FFF2-40B4-BE49-F238E27FC236}">
                <a16:creationId xmlns:a16="http://schemas.microsoft.com/office/drawing/2014/main" id="{99F30862-20EC-733C-4D91-FDF839C735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629820" y="1761710"/>
            <a:ext cx="6840798" cy="6491269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505" name="Equation">
                <a:extLst>
                  <a:ext uri="{FF2B5EF4-FFF2-40B4-BE49-F238E27FC236}">
                    <a16:creationId xmlns:a16="http://schemas.microsoft.com/office/drawing/2014/main" id="{8171A340-F0A1-860E-7A53-A7B9D1E6B05B}"/>
                  </a:ext>
                </a:extLst>
              </p:cNvPr>
              <p:cNvSpPr txBox="1"/>
              <p:nvPr/>
            </p:nvSpPr>
            <p:spPr>
              <a:xfrm>
                <a:off x="3225696" y="2715030"/>
                <a:ext cx="4170790" cy="574633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sz="3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3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sz="3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𝑖𝑛𝑡</m:t>
                          </m:r>
                        </m:sub>
                      </m:sSub>
                      <m:r>
                        <a:rPr sz="3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sz="3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ℏ</m:t>
                      </m:r>
                      <m:sSub>
                        <m:sSubPr>
                          <m:ctrlPr>
                            <a:rPr sz="3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3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sz="3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sz="3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limUpp>
                        <m:limUppPr>
                          <m:ctrlPr>
                            <a:rPr sz="3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sz="3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lim>
                          <m:r>
                            <a:rPr sz="3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̂</m:t>
                          </m:r>
                        </m:lim>
                      </m:limUpp>
                      <m:r>
                        <a:rPr sz="3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sz="3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limUpp>
                            <m:limUppPr>
                              <m:ctrlPr>
                                <a:rPr sz="3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UppPr>
                            <m:e>
                              <m:r>
                                <a:rPr sz="3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lim>
                              <m:r>
                                <a:rPr sz="3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̂</m:t>
                              </m:r>
                            </m:lim>
                          </m:limUpp>
                        </m:e>
                        <m:sup>
                          <m:r>
                            <a:rPr sz="3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†</m:t>
                          </m:r>
                        </m:sup>
                      </m:sSup>
                      <m:r>
                        <a:rPr sz="3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sSup>
                        <m:sSupPr>
                          <m:ctrlPr>
                            <a:rPr sz="3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limUpp>
                            <m:limUppPr>
                              <m:ctrlPr>
                                <a:rPr sz="3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UppPr>
                            <m:e>
                              <m:r>
                                <a:rPr sz="3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lim>
                              <m:r>
                                <a:rPr sz="3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̂</m:t>
                              </m:r>
                            </m:lim>
                          </m:limUpp>
                        </m:e>
                        <m:sup>
                          <m:r>
                            <a:rPr sz="3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†</m:t>
                          </m:r>
                        </m:sup>
                      </m:sSup>
                      <m:limUpp>
                        <m:limUppPr>
                          <m:ctrlPr>
                            <a:rPr sz="3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sz="3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lim>
                          <m:r>
                            <a:rPr sz="3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̂</m:t>
                          </m:r>
                        </m:lim>
                      </m:limUpp>
                    </m:oMath>
                  </m:oMathPara>
                </a14:m>
                <a:endParaRPr sz="3800"/>
              </a:p>
            </p:txBody>
          </p:sp>
        </mc:Choice>
        <mc:Fallback>
          <p:sp>
            <p:nvSpPr>
              <p:cNvPr id="1505" name="Equation">
                <a:extLst>
                  <a:ext uri="{FF2B5EF4-FFF2-40B4-BE49-F238E27FC236}">
                    <a16:creationId xmlns:a16="http://schemas.microsoft.com/office/drawing/2014/main" id="{8171A340-F0A1-860E-7A53-A7B9D1E6B0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5696" y="2715030"/>
                <a:ext cx="4170790" cy="574633"/>
              </a:xfrm>
              <a:prstGeom prst="rect">
                <a:avLst/>
              </a:prstGeom>
              <a:blipFill>
                <a:blip r:embed="rId6"/>
                <a:stretch>
                  <a:fillRect l="-3636" t="-4255" r="-17576" b="-82979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06" name="Resonator frequency depends on">
                <a:extLst>
                  <a:ext uri="{FF2B5EF4-FFF2-40B4-BE49-F238E27FC236}">
                    <a16:creationId xmlns:a16="http://schemas.microsoft.com/office/drawing/2014/main" id="{14E7D884-2FE8-F14C-C94F-9C380454BBC6}"/>
                  </a:ext>
                </a:extLst>
              </p:cNvPr>
              <p:cNvSpPr txBox="1"/>
              <p:nvPr/>
            </p:nvSpPr>
            <p:spPr>
              <a:xfrm>
                <a:off x="7727094" y="2635264"/>
                <a:ext cx="7456173" cy="734165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wrap="none" lIns="71436" tIns="71436" rIns="71436" bIns="71436" anchor="ctr">
                <a:spAutoFit/>
              </a:bodyPr>
              <a:lstStyle/>
              <a:p>
                <a:pPr algn="l" defTabSz="914400">
                  <a:buClr>
                    <a:srgbClr val="1F4E79"/>
                  </a:buClr>
                  <a:buFont typeface="Wingdings"/>
                  <a:defRPr sz="3200">
                    <a:latin typeface="Calibri"/>
                    <a:ea typeface="Calibri"/>
                    <a:cs typeface="Calibri"/>
                    <a:sym typeface="Calibri"/>
                  </a:defRPr>
                </a:pPr>
                <a:r>
                  <a:t>Resonator frequency depends on </a:t>
                </a:r>
                <a14:m>
                  <m:oMath xmlns:m="http://schemas.openxmlformats.org/officeDocument/2006/math">
                    <m:r>
                      <a:rPr sz="35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limUpp>
                      <m:limUppPr>
                        <m:ctrlPr>
                          <a:rPr sz="3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limUppPr>
                      <m:e>
                        <m:r>
                          <a:rPr sz="3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lim>
                        <m:r>
                          <a:rPr sz="3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̂</m:t>
                        </m:r>
                      </m:lim>
                    </m:limUpp>
                    <m:r>
                      <a:rPr sz="35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sz="3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limUpp>
                          <m:limUppPr>
                            <m:ctrlPr>
                              <a:rPr sz="3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UppPr>
                          <m:e>
                            <m:r>
                              <a:rPr sz="3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lim>
                            <m:r>
                              <a:rPr sz="3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̂</m:t>
                            </m:r>
                          </m:lim>
                        </m:limUpp>
                      </m:e>
                      <m:sup>
                        <m:r>
                          <a:rPr sz="3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†</m:t>
                        </m:r>
                      </m:sup>
                    </m:sSup>
                    <m:r>
                      <a:rPr sz="35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/>
              </a:p>
            </p:txBody>
          </p:sp>
        </mc:Choice>
        <mc:Fallback>
          <p:sp>
            <p:nvSpPr>
              <p:cNvPr id="1506" name="Resonator frequency depends on">
                <a:extLst>
                  <a:ext uri="{FF2B5EF4-FFF2-40B4-BE49-F238E27FC236}">
                    <a16:creationId xmlns:a16="http://schemas.microsoft.com/office/drawing/2014/main" id="{14E7D884-2FE8-F14C-C94F-9C380454BB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7094" y="2635264"/>
                <a:ext cx="7456173" cy="734165"/>
              </a:xfrm>
              <a:prstGeom prst="rect">
                <a:avLst/>
              </a:prstGeom>
              <a:blipFill>
                <a:blip r:embed="rId7"/>
                <a:stretch>
                  <a:fillRect l="-2381" t="-6780" r="-170" b="-35593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07" name="Line">
            <a:extLst>
              <a:ext uri="{FF2B5EF4-FFF2-40B4-BE49-F238E27FC236}">
                <a16:creationId xmlns:a16="http://schemas.microsoft.com/office/drawing/2014/main" id="{2B6B9A2D-3E4B-FB84-3F8C-0A7F8285334B}"/>
              </a:ext>
            </a:extLst>
          </p:cNvPr>
          <p:cNvSpPr/>
          <p:nvPr/>
        </p:nvSpPr>
        <p:spPr>
          <a:xfrm flipV="1">
            <a:off x="6861152" y="9912386"/>
            <a:ext cx="1" cy="2300602"/>
          </a:xfrm>
          <a:prstGeom prst="line">
            <a:avLst/>
          </a:prstGeom>
          <a:ln w="50800">
            <a:solidFill>
              <a:srgbClr val="CC6A3A"/>
            </a:solidFill>
            <a:miter lim="400000"/>
            <a:tailEnd type="triangle"/>
          </a:ln>
        </p:spPr>
        <p:txBody>
          <a:bodyPr lIns="53578" tIns="53578" rIns="53578" bIns="53578" anchor="ctr"/>
          <a:lstStyle/>
          <a:p>
            <a:pPr defTabSz="584200">
              <a:defRPr sz="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508" name="MW tone">
            <a:extLst>
              <a:ext uri="{FF2B5EF4-FFF2-40B4-BE49-F238E27FC236}">
                <a16:creationId xmlns:a16="http://schemas.microsoft.com/office/drawing/2014/main" id="{21B96D63-2E6C-AEC0-1E3F-FE3E3E0C2F98}"/>
              </a:ext>
            </a:extLst>
          </p:cNvPr>
          <p:cNvSpPr txBox="1"/>
          <p:nvPr/>
        </p:nvSpPr>
        <p:spPr>
          <a:xfrm>
            <a:off x="5680950" y="12180210"/>
            <a:ext cx="2349255" cy="80448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normAutofit/>
          </a:bodyPr>
          <a:lstStyle>
            <a:lvl1pPr algn="l" defTabSz="825500">
              <a:defRPr>
                <a:solidFill>
                  <a:srgbClr val="CC6A3A"/>
                </a:solidFill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r>
              <a:t>MW tone</a:t>
            </a:r>
          </a:p>
        </p:txBody>
      </p:sp>
      <p:sp>
        <p:nvSpPr>
          <p:cNvPr id="1509" name="Line">
            <a:extLst>
              <a:ext uri="{FF2B5EF4-FFF2-40B4-BE49-F238E27FC236}">
                <a16:creationId xmlns:a16="http://schemas.microsoft.com/office/drawing/2014/main" id="{F42B34D4-A7EC-95F0-F2D0-46CB7E321489}"/>
              </a:ext>
            </a:extLst>
          </p:cNvPr>
          <p:cNvSpPr/>
          <p:nvPr/>
        </p:nvSpPr>
        <p:spPr>
          <a:xfrm>
            <a:off x="6842125" y="9277767"/>
            <a:ext cx="6624955" cy="1"/>
          </a:xfrm>
          <a:prstGeom prst="line">
            <a:avLst/>
          </a:prstGeom>
          <a:ln w="25400">
            <a:solidFill>
              <a:srgbClr val="CC6A3A"/>
            </a:solidFill>
            <a:custDash>
              <a:ds d="200000" sp="200000"/>
            </a:custDash>
            <a:miter lim="400000"/>
          </a:ln>
        </p:spPr>
        <p:txBody>
          <a:bodyPr lIns="53578" tIns="53578" rIns="53578" bIns="53578" anchor="ctr"/>
          <a:lstStyle/>
          <a:p>
            <a:pPr defTabSz="584200">
              <a:defRPr sz="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510" name="Line">
            <a:extLst>
              <a:ext uri="{FF2B5EF4-FFF2-40B4-BE49-F238E27FC236}">
                <a16:creationId xmlns:a16="http://schemas.microsoft.com/office/drawing/2014/main" id="{59B2A82D-B98D-FD81-B9FD-E59ED6B9FC9F}"/>
              </a:ext>
            </a:extLst>
          </p:cNvPr>
          <p:cNvSpPr/>
          <p:nvPr/>
        </p:nvSpPr>
        <p:spPr>
          <a:xfrm>
            <a:off x="6842125" y="10877181"/>
            <a:ext cx="6624955" cy="1"/>
          </a:xfrm>
          <a:prstGeom prst="line">
            <a:avLst/>
          </a:prstGeom>
          <a:ln w="25400">
            <a:solidFill>
              <a:srgbClr val="CC6A3A"/>
            </a:solidFill>
            <a:custDash>
              <a:ds d="200000" sp="200000"/>
            </a:custDash>
            <a:miter lim="400000"/>
          </a:ln>
        </p:spPr>
        <p:txBody>
          <a:bodyPr lIns="53578" tIns="53578" rIns="53578" bIns="53578" anchor="ctr"/>
          <a:lstStyle/>
          <a:p>
            <a:pPr defTabSz="584200">
              <a:defRPr sz="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511" name="Shape">
            <a:extLst>
              <a:ext uri="{FF2B5EF4-FFF2-40B4-BE49-F238E27FC236}">
                <a16:creationId xmlns:a16="http://schemas.microsoft.com/office/drawing/2014/main" id="{0095DA0A-B5F5-838D-339A-F00011FFC1C8}"/>
              </a:ext>
            </a:extLst>
          </p:cNvPr>
          <p:cNvSpPr/>
          <p:nvPr/>
        </p:nvSpPr>
        <p:spPr>
          <a:xfrm>
            <a:off x="6865042" y="9343063"/>
            <a:ext cx="6557269" cy="15196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68" extrusionOk="0">
                <a:moveTo>
                  <a:pt x="835" y="4"/>
                </a:moveTo>
                <a:cubicBezTo>
                  <a:pt x="797" y="-11"/>
                  <a:pt x="759" y="16"/>
                  <a:pt x="719" y="75"/>
                </a:cubicBezTo>
                <a:cubicBezTo>
                  <a:pt x="611" y="232"/>
                  <a:pt x="524" y="698"/>
                  <a:pt x="454" y="1220"/>
                </a:cubicBezTo>
                <a:cubicBezTo>
                  <a:pt x="267" y="2617"/>
                  <a:pt x="167" y="4276"/>
                  <a:pt x="90" y="5953"/>
                </a:cubicBezTo>
                <a:cubicBezTo>
                  <a:pt x="56" y="6710"/>
                  <a:pt x="25" y="7471"/>
                  <a:pt x="0" y="8235"/>
                </a:cubicBezTo>
                <a:lnTo>
                  <a:pt x="120" y="9630"/>
                </a:lnTo>
                <a:lnTo>
                  <a:pt x="373" y="11369"/>
                </a:lnTo>
                <a:cubicBezTo>
                  <a:pt x="377" y="8645"/>
                  <a:pt x="457" y="5942"/>
                  <a:pt x="609" y="3378"/>
                </a:cubicBezTo>
                <a:cubicBezTo>
                  <a:pt x="645" y="2771"/>
                  <a:pt x="703" y="2149"/>
                  <a:pt x="804" y="2162"/>
                </a:cubicBezTo>
                <a:cubicBezTo>
                  <a:pt x="907" y="2176"/>
                  <a:pt x="962" y="2845"/>
                  <a:pt x="991" y="3496"/>
                </a:cubicBezTo>
                <a:cubicBezTo>
                  <a:pt x="1108" y="6141"/>
                  <a:pt x="1147" y="9048"/>
                  <a:pt x="1228" y="11830"/>
                </a:cubicBezTo>
                <a:cubicBezTo>
                  <a:pt x="1274" y="13394"/>
                  <a:pt x="1357" y="14889"/>
                  <a:pt x="1421" y="16429"/>
                </a:cubicBezTo>
                <a:cubicBezTo>
                  <a:pt x="1522" y="18845"/>
                  <a:pt x="1638" y="21241"/>
                  <a:pt x="2028" y="21358"/>
                </a:cubicBezTo>
                <a:cubicBezTo>
                  <a:pt x="2332" y="21448"/>
                  <a:pt x="2522" y="19944"/>
                  <a:pt x="2591" y="18069"/>
                </a:cubicBezTo>
                <a:cubicBezTo>
                  <a:pt x="2612" y="17476"/>
                  <a:pt x="2623" y="16869"/>
                  <a:pt x="2633" y="16264"/>
                </a:cubicBezTo>
                <a:cubicBezTo>
                  <a:pt x="2694" y="12713"/>
                  <a:pt x="2787" y="9186"/>
                  <a:pt x="2843" y="5631"/>
                </a:cubicBezTo>
                <a:cubicBezTo>
                  <a:pt x="2864" y="4251"/>
                  <a:pt x="2946" y="2796"/>
                  <a:pt x="3148" y="2798"/>
                </a:cubicBezTo>
                <a:cubicBezTo>
                  <a:pt x="3327" y="2799"/>
                  <a:pt x="3413" y="3988"/>
                  <a:pt x="3447" y="5168"/>
                </a:cubicBezTo>
                <a:cubicBezTo>
                  <a:pt x="3499" y="6946"/>
                  <a:pt x="3518" y="8752"/>
                  <a:pt x="3543" y="10551"/>
                </a:cubicBezTo>
                <a:cubicBezTo>
                  <a:pt x="3564" y="12082"/>
                  <a:pt x="3588" y="13611"/>
                  <a:pt x="3629" y="15127"/>
                </a:cubicBezTo>
                <a:cubicBezTo>
                  <a:pt x="3664" y="16405"/>
                  <a:pt x="3715" y="17673"/>
                  <a:pt x="3808" y="18839"/>
                </a:cubicBezTo>
                <a:cubicBezTo>
                  <a:pt x="3929" y="20368"/>
                  <a:pt x="4114" y="21491"/>
                  <a:pt x="4394" y="21358"/>
                </a:cubicBezTo>
                <a:cubicBezTo>
                  <a:pt x="4730" y="21198"/>
                  <a:pt x="4864" y="19457"/>
                  <a:pt x="4951" y="17449"/>
                </a:cubicBezTo>
                <a:cubicBezTo>
                  <a:pt x="5002" y="16277"/>
                  <a:pt x="5037" y="15087"/>
                  <a:pt x="5058" y="13879"/>
                </a:cubicBezTo>
                <a:cubicBezTo>
                  <a:pt x="5115" y="10585"/>
                  <a:pt x="5167" y="7155"/>
                  <a:pt x="5334" y="4124"/>
                </a:cubicBezTo>
                <a:cubicBezTo>
                  <a:pt x="5355" y="3732"/>
                  <a:pt x="5384" y="3327"/>
                  <a:pt x="5448" y="3206"/>
                </a:cubicBezTo>
                <a:cubicBezTo>
                  <a:pt x="5566" y="2979"/>
                  <a:pt x="5649" y="3745"/>
                  <a:pt x="5676" y="4587"/>
                </a:cubicBezTo>
                <a:cubicBezTo>
                  <a:pt x="5757" y="7156"/>
                  <a:pt x="5827" y="9846"/>
                  <a:pt x="5935" y="12458"/>
                </a:cubicBezTo>
                <a:cubicBezTo>
                  <a:pt x="5964" y="13174"/>
                  <a:pt x="5996" y="13878"/>
                  <a:pt x="6025" y="14593"/>
                </a:cubicBezTo>
                <a:cubicBezTo>
                  <a:pt x="6088" y="16162"/>
                  <a:pt x="6180" y="17725"/>
                  <a:pt x="6244" y="19286"/>
                </a:cubicBezTo>
                <a:cubicBezTo>
                  <a:pt x="6285" y="20299"/>
                  <a:pt x="6425" y="21348"/>
                  <a:pt x="6747" y="21303"/>
                </a:cubicBezTo>
                <a:cubicBezTo>
                  <a:pt x="6977" y="21270"/>
                  <a:pt x="7108" y="20634"/>
                  <a:pt x="7174" y="19984"/>
                </a:cubicBezTo>
                <a:cubicBezTo>
                  <a:pt x="7297" y="18777"/>
                  <a:pt x="7304" y="17515"/>
                  <a:pt x="7330" y="16264"/>
                </a:cubicBezTo>
                <a:cubicBezTo>
                  <a:pt x="7405" y="12704"/>
                  <a:pt x="7607" y="9155"/>
                  <a:pt x="7542" y="5631"/>
                </a:cubicBezTo>
                <a:cubicBezTo>
                  <a:pt x="7516" y="4253"/>
                  <a:pt x="7640" y="2796"/>
                  <a:pt x="7845" y="2798"/>
                </a:cubicBezTo>
                <a:cubicBezTo>
                  <a:pt x="8025" y="2799"/>
                  <a:pt x="8112" y="3988"/>
                  <a:pt x="8146" y="5168"/>
                </a:cubicBezTo>
                <a:cubicBezTo>
                  <a:pt x="8198" y="6946"/>
                  <a:pt x="8217" y="8752"/>
                  <a:pt x="8242" y="10551"/>
                </a:cubicBezTo>
                <a:cubicBezTo>
                  <a:pt x="8263" y="12082"/>
                  <a:pt x="8291" y="13611"/>
                  <a:pt x="8332" y="15127"/>
                </a:cubicBezTo>
                <a:cubicBezTo>
                  <a:pt x="8367" y="16405"/>
                  <a:pt x="8416" y="17673"/>
                  <a:pt x="8509" y="18839"/>
                </a:cubicBezTo>
                <a:cubicBezTo>
                  <a:pt x="8630" y="20368"/>
                  <a:pt x="8815" y="21491"/>
                  <a:pt x="9095" y="21358"/>
                </a:cubicBezTo>
                <a:cubicBezTo>
                  <a:pt x="9431" y="21198"/>
                  <a:pt x="9561" y="19457"/>
                  <a:pt x="9648" y="17449"/>
                </a:cubicBezTo>
                <a:cubicBezTo>
                  <a:pt x="9699" y="16277"/>
                  <a:pt x="9734" y="15087"/>
                  <a:pt x="9755" y="13879"/>
                </a:cubicBezTo>
                <a:cubicBezTo>
                  <a:pt x="9812" y="10585"/>
                  <a:pt x="9867" y="7155"/>
                  <a:pt x="10034" y="4124"/>
                </a:cubicBezTo>
                <a:cubicBezTo>
                  <a:pt x="10056" y="3732"/>
                  <a:pt x="10085" y="3328"/>
                  <a:pt x="10148" y="3206"/>
                </a:cubicBezTo>
                <a:cubicBezTo>
                  <a:pt x="10266" y="2979"/>
                  <a:pt x="10342" y="3747"/>
                  <a:pt x="10376" y="4587"/>
                </a:cubicBezTo>
                <a:cubicBezTo>
                  <a:pt x="10482" y="7154"/>
                  <a:pt x="10536" y="9847"/>
                  <a:pt x="10636" y="12458"/>
                </a:cubicBezTo>
                <a:cubicBezTo>
                  <a:pt x="10663" y="13176"/>
                  <a:pt x="10693" y="13877"/>
                  <a:pt x="10722" y="14593"/>
                </a:cubicBezTo>
                <a:cubicBezTo>
                  <a:pt x="10781" y="16077"/>
                  <a:pt x="10827" y="17587"/>
                  <a:pt x="10939" y="18948"/>
                </a:cubicBezTo>
                <a:cubicBezTo>
                  <a:pt x="11046" y="20255"/>
                  <a:pt x="11224" y="21358"/>
                  <a:pt x="11459" y="21358"/>
                </a:cubicBezTo>
                <a:cubicBezTo>
                  <a:pt x="11775" y="21357"/>
                  <a:pt x="11943" y="19806"/>
                  <a:pt x="12014" y="17912"/>
                </a:cubicBezTo>
                <a:cubicBezTo>
                  <a:pt x="12070" y="16435"/>
                  <a:pt x="12086" y="14839"/>
                  <a:pt x="12130" y="13267"/>
                </a:cubicBezTo>
                <a:cubicBezTo>
                  <a:pt x="12152" y="12497"/>
                  <a:pt x="12166" y="11704"/>
                  <a:pt x="12180" y="10959"/>
                </a:cubicBezTo>
                <a:cubicBezTo>
                  <a:pt x="12190" y="10367"/>
                  <a:pt x="12217" y="9780"/>
                  <a:pt x="12222" y="9186"/>
                </a:cubicBezTo>
                <a:cubicBezTo>
                  <a:pt x="12240" y="7201"/>
                  <a:pt x="12335" y="5250"/>
                  <a:pt x="12452" y="3378"/>
                </a:cubicBezTo>
                <a:cubicBezTo>
                  <a:pt x="12490" y="2776"/>
                  <a:pt x="12547" y="2150"/>
                  <a:pt x="12647" y="2162"/>
                </a:cubicBezTo>
                <a:cubicBezTo>
                  <a:pt x="12751" y="2174"/>
                  <a:pt x="12806" y="2843"/>
                  <a:pt x="12834" y="3496"/>
                </a:cubicBezTo>
                <a:cubicBezTo>
                  <a:pt x="12950" y="6142"/>
                  <a:pt x="12990" y="9048"/>
                  <a:pt x="13072" y="11830"/>
                </a:cubicBezTo>
                <a:cubicBezTo>
                  <a:pt x="13117" y="13394"/>
                  <a:pt x="13200" y="14889"/>
                  <a:pt x="13265" y="16429"/>
                </a:cubicBezTo>
                <a:cubicBezTo>
                  <a:pt x="13365" y="18845"/>
                  <a:pt x="13481" y="21241"/>
                  <a:pt x="13871" y="21358"/>
                </a:cubicBezTo>
                <a:cubicBezTo>
                  <a:pt x="14175" y="21448"/>
                  <a:pt x="14365" y="19944"/>
                  <a:pt x="14434" y="18069"/>
                </a:cubicBezTo>
                <a:cubicBezTo>
                  <a:pt x="14455" y="17476"/>
                  <a:pt x="14466" y="16869"/>
                  <a:pt x="14476" y="16264"/>
                </a:cubicBezTo>
                <a:cubicBezTo>
                  <a:pt x="14537" y="12713"/>
                  <a:pt x="14632" y="9186"/>
                  <a:pt x="14688" y="5631"/>
                </a:cubicBezTo>
                <a:cubicBezTo>
                  <a:pt x="14709" y="4251"/>
                  <a:pt x="14789" y="2796"/>
                  <a:pt x="14991" y="2798"/>
                </a:cubicBezTo>
                <a:cubicBezTo>
                  <a:pt x="15171" y="2799"/>
                  <a:pt x="15256" y="3988"/>
                  <a:pt x="15291" y="5168"/>
                </a:cubicBezTo>
                <a:cubicBezTo>
                  <a:pt x="15342" y="6946"/>
                  <a:pt x="15361" y="8752"/>
                  <a:pt x="15386" y="10551"/>
                </a:cubicBezTo>
                <a:cubicBezTo>
                  <a:pt x="15407" y="12082"/>
                  <a:pt x="15433" y="13611"/>
                  <a:pt x="15474" y="15127"/>
                </a:cubicBezTo>
                <a:cubicBezTo>
                  <a:pt x="15509" y="16405"/>
                  <a:pt x="15558" y="17673"/>
                  <a:pt x="15651" y="18839"/>
                </a:cubicBezTo>
                <a:cubicBezTo>
                  <a:pt x="15773" y="20368"/>
                  <a:pt x="15957" y="21491"/>
                  <a:pt x="16237" y="21358"/>
                </a:cubicBezTo>
                <a:cubicBezTo>
                  <a:pt x="16573" y="21198"/>
                  <a:pt x="16707" y="19457"/>
                  <a:pt x="16794" y="17449"/>
                </a:cubicBezTo>
                <a:cubicBezTo>
                  <a:pt x="16845" y="16277"/>
                  <a:pt x="16880" y="15087"/>
                  <a:pt x="16901" y="13879"/>
                </a:cubicBezTo>
                <a:cubicBezTo>
                  <a:pt x="16958" y="10585"/>
                  <a:pt x="17010" y="7155"/>
                  <a:pt x="17177" y="4124"/>
                </a:cubicBezTo>
                <a:cubicBezTo>
                  <a:pt x="17198" y="3732"/>
                  <a:pt x="17227" y="3327"/>
                  <a:pt x="17291" y="3206"/>
                </a:cubicBezTo>
                <a:cubicBezTo>
                  <a:pt x="17409" y="2979"/>
                  <a:pt x="17492" y="3745"/>
                  <a:pt x="17519" y="4587"/>
                </a:cubicBezTo>
                <a:cubicBezTo>
                  <a:pt x="17600" y="7156"/>
                  <a:pt x="17670" y="9846"/>
                  <a:pt x="17778" y="12458"/>
                </a:cubicBezTo>
                <a:cubicBezTo>
                  <a:pt x="17807" y="13174"/>
                  <a:pt x="17839" y="13878"/>
                  <a:pt x="17868" y="14593"/>
                </a:cubicBezTo>
                <a:cubicBezTo>
                  <a:pt x="17931" y="16162"/>
                  <a:pt x="18023" y="17725"/>
                  <a:pt x="18087" y="19286"/>
                </a:cubicBezTo>
                <a:cubicBezTo>
                  <a:pt x="18128" y="20299"/>
                  <a:pt x="18268" y="21348"/>
                  <a:pt x="18590" y="21303"/>
                </a:cubicBezTo>
                <a:cubicBezTo>
                  <a:pt x="18820" y="21270"/>
                  <a:pt x="18951" y="20634"/>
                  <a:pt x="19017" y="19984"/>
                </a:cubicBezTo>
                <a:cubicBezTo>
                  <a:pt x="19140" y="18777"/>
                  <a:pt x="19149" y="17515"/>
                  <a:pt x="19175" y="16264"/>
                </a:cubicBezTo>
                <a:cubicBezTo>
                  <a:pt x="19250" y="12704"/>
                  <a:pt x="19450" y="9155"/>
                  <a:pt x="19385" y="5631"/>
                </a:cubicBezTo>
                <a:cubicBezTo>
                  <a:pt x="19359" y="4253"/>
                  <a:pt x="19483" y="2796"/>
                  <a:pt x="19688" y="2798"/>
                </a:cubicBezTo>
                <a:cubicBezTo>
                  <a:pt x="19868" y="2799"/>
                  <a:pt x="19955" y="3988"/>
                  <a:pt x="19990" y="5168"/>
                </a:cubicBezTo>
                <a:cubicBezTo>
                  <a:pt x="20041" y="6946"/>
                  <a:pt x="20060" y="8752"/>
                  <a:pt x="20085" y="10551"/>
                </a:cubicBezTo>
                <a:cubicBezTo>
                  <a:pt x="20107" y="12082"/>
                  <a:pt x="20134" y="13611"/>
                  <a:pt x="20175" y="15127"/>
                </a:cubicBezTo>
                <a:cubicBezTo>
                  <a:pt x="20210" y="16405"/>
                  <a:pt x="20259" y="17673"/>
                  <a:pt x="20352" y="18839"/>
                </a:cubicBezTo>
                <a:cubicBezTo>
                  <a:pt x="20473" y="20366"/>
                  <a:pt x="20658" y="21488"/>
                  <a:pt x="20938" y="21358"/>
                </a:cubicBezTo>
                <a:cubicBezTo>
                  <a:pt x="21274" y="21201"/>
                  <a:pt x="21411" y="19466"/>
                  <a:pt x="21493" y="17449"/>
                </a:cubicBezTo>
                <a:cubicBezTo>
                  <a:pt x="21541" y="16275"/>
                  <a:pt x="21570" y="15083"/>
                  <a:pt x="21600" y="13879"/>
                </a:cubicBezTo>
                <a:lnTo>
                  <a:pt x="21594" y="2539"/>
                </a:lnTo>
                <a:cubicBezTo>
                  <a:pt x="21477" y="4420"/>
                  <a:pt x="21400" y="6515"/>
                  <a:pt x="21355" y="8605"/>
                </a:cubicBezTo>
                <a:cubicBezTo>
                  <a:pt x="21327" y="9939"/>
                  <a:pt x="21297" y="11272"/>
                  <a:pt x="21268" y="12606"/>
                </a:cubicBezTo>
                <a:cubicBezTo>
                  <a:pt x="21240" y="13939"/>
                  <a:pt x="21212" y="15273"/>
                  <a:pt x="21188" y="16610"/>
                </a:cubicBezTo>
                <a:cubicBezTo>
                  <a:pt x="21168" y="17741"/>
                  <a:pt x="21109" y="18951"/>
                  <a:pt x="20938" y="19090"/>
                </a:cubicBezTo>
                <a:cubicBezTo>
                  <a:pt x="20748" y="19243"/>
                  <a:pt x="20640" y="17963"/>
                  <a:pt x="20596" y="16673"/>
                </a:cubicBezTo>
                <a:cubicBezTo>
                  <a:pt x="20567" y="15820"/>
                  <a:pt x="20544" y="14958"/>
                  <a:pt x="20521" y="14098"/>
                </a:cubicBezTo>
                <a:cubicBezTo>
                  <a:pt x="20471" y="12198"/>
                  <a:pt x="20429" y="10289"/>
                  <a:pt x="20401" y="8370"/>
                </a:cubicBezTo>
                <a:cubicBezTo>
                  <a:pt x="20365" y="5825"/>
                  <a:pt x="20325" y="3151"/>
                  <a:pt x="20054" y="1252"/>
                </a:cubicBezTo>
                <a:cubicBezTo>
                  <a:pt x="19943" y="474"/>
                  <a:pt x="19789" y="-108"/>
                  <a:pt x="19624" y="75"/>
                </a:cubicBezTo>
                <a:cubicBezTo>
                  <a:pt x="19520" y="190"/>
                  <a:pt x="19430" y="586"/>
                  <a:pt x="19368" y="1063"/>
                </a:cubicBezTo>
                <a:cubicBezTo>
                  <a:pt x="19086" y="3250"/>
                  <a:pt x="19043" y="6015"/>
                  <a:pt x="18964" y="8676"/>
                </a:cubicBezTo>
                <a:cubicBezTo>
                  <a:pt x="18916" y="10263"/>
                  <a:pt x="18862" y="11883"/>
                  <a:pt x="18841" y="13463"/>
                </a:cubicBezTo>
                <a:cubicBezTo>
                  <a:pt x="18817" y="15219"/>
                  <a:pt x="18832" y="16971"/>
                  <a:pt x="18761" y="18721"/>
                </a:cubicBezTo>
                <a:cubicBezTo>
                  <a:pt x="18747" y="19074"/>
                  <a:pt x="18697" y="19438"/>
                  <a:pt x="18583" y="19435"/>
                </a:cubicBezTo>
                <a:cubicBezTo>
                  <a:pt x="18461" y="19432"/>
                  <a:pt x="18419" y="19047"/>
                  <a:pt x="18412" y="18666"/>
                </a:cubicBezTo>
                <a:cubicBezTo>
                  <a:pt x="18387" y="17337"/>
                  <a:pt x="18245" y="15880"/>
                  <a:pt x="18223" y="14405"/>
                </a:cubicBezTo>
                <a:cubicBezTo>
                  <a:pt x="18195" y="12548"/>
                  <a:pt x="18126" y="10735"/>
                  <a:pt x="18024" y="8895"/>
                </a:cubicBezTo>
                <a:cubicBezTo>
                  <a:pt x="17907" y="6772"/>
                  <a:pt x="17846" y="4612"/>
                  <a:pt x="17758" y="2617"/>
                </a:cubicBezTo>
                <a:cubicBezTo>
                  <a:pt x="17696" y="1236"/>
                  <a:pt x="17531" y="-30"/>
                  <a:pt x="17289" y="75"/>
                </a:cubicBezTo>
                <a:cubicBezTo>
                  <a:pt x="17079" y="165"/>
                  <a:pt x="16964" y="1323"/>
                  <a:pt x="16892" y="2539"/>
                </a:cubicBezTo>
                <a:cubicBezTo>
                  <a:pt x="16779" y="4425"/>
                  <a:pt x="16701" y="6515"/>
                  <a:pt x="16655" y="8605"/>
                </a:cubicBezTo>
                <a:cubicBezTo>
                  <a:pt x="16596" y="11274"/>
                  <a:pt x="16535" y="13936"/>
                  <a:pt x="16487" y="16610"/>
                </a:cubicBezTo>
                <a:cubicBezTo>
                  <a:pt x="16467" y="17741"/>
                  <a:pt x="16412" y="18951"/>
                  <a:pt x="16241" y="19090"/>
                </a:cubicBezTo>
                <a:cubicBezTo>
                  <a:pt x="16051" y="19243"/>
                  <a:pt x="15941" y="17963"/>
                  <a:pt x="15897" y="16673"/>
                </a:cubicBezTo>
                <a:cubicBezTo>
                  <a:pt x="15868" y="15820"/>
                  <a:pt x="15843" y="14958"/>
                  <a:pt x="15820" y="14098"/>
                </a:cubicBezTo>
                <a:cubicBezTo>
                  <a:pt x="15770" y="12198"/>
                  <a:pt x="15728" y="10289"/>
                  <a:pt x="15700" y="8370"/>
                </a:cubicBezTo>
                <a:cubicBezTo>
                  <a:pt x="15664" y="5825"/>
                  <a:pt x="15625" y="3148"/>
                  <a:pt x="15353" y="1252"/>
                </a:cubicBezTo>
                <a:cubicBezTo>
                  <a:pt x="15241" y="473"/>
                  <a:pt x="15087" y="-109"/>
                  <a:pt x="14923" y="75"/>
                </a:cubicBezTo>
                <a:cubicBezTo>
                  <a:pt x="14821" y="189"/>
                  <a:pt x="14737" y="592"/>
                  <a:pt x="14667" y="1063"/>
                </a:cubicBezTo>
                <a:cubicBezTo>
                  <a:pt x="14366" y="3084"/>
                  <a:pt x="14310" y="5949"/>
                  <a:pt x="14265" y="8676"/>
                </a:cubicBezTo>
                <a:cubicBezTo>
                  <a:pt x="14220" y="11326"/>
                  <a:pt x="14162" y="13958"/>
                  <a:pt x="14125" y="16610"/>
                </a:cubicBezTo>
                <a:cubicBezTo>
                  <a:pt x="14109" y="17778"/>
                  <a:pt x="14048" y="19021"/>
                  <a:pt x="13875" y="19090"/>
                </a:cubicBezTo>
                <a:cubicBezTo>
                  <a:pt x="13691" y="19162"/>
                  <a:pt x="13608" y="17850"/>
                  <a:pt x="13579" y="16586"/>
                </a:cubicBezTo>
                <a:cubicBezTo>
                  <a:pt x="13517" y="13844"/>
                  <a:pt x="13417" y="11151"/>
                  <a:pt x="13355" y="8409"/>
                </a:cubicBezTo>
                <a:cubicBezTo>
                  <a:pt x="13319" y="6849"/>
                  <a:pt x="13270" y="5298"/>
                  <a:pt x="13209" y="3849"/>
                </a:cubicBezTo>
                <a:cubicBezTo>
                  <a:pt x="13128" y="1905"/>
                  <a:pt x="12940" y="107"/>
                  <a:pt x="12678" y="4"/>
                </a:cubicBezTo>
                <a:cubicBezTo>
                  <a:pt x="12641" y="-11"/>
                  <a:pt x="12603" y="16"/>
                  <a:pt x="12562" y="75"/>
                </a:cubicBezTo>
                <a:cubicBezTo>
                  <a:pt x="12454" y="232"/>
                  <a:pt x="12368" y="699"/>
                  <a:pt x="12298" y="1220"/>
                </a:cubicBezTo>
                <a:cubicBezTo>
                  <a:pt x="12111" y="2596"/>
                  <a:pt x="12007" y="4258"/>
                  <a:pt x="11934" y="5953"/>
                </a:cubicBezTo>
                <a:cubicBezTo>
                  <a:pt x="11884" y="7109"/>
                  <a:pt x="11852" y="8276"/>
                  <a:pt x="11823" y="9445"/>
                </a:cubicBezTo>
                <a:cubicBezTo>
                  <a:pt x="11814" y="9845"/>
                  <a:pt x="11804" y="10245"/>
                  <a:pt x="11796" y="10645"/>
                </a:cubicBezTo>
                <a:cubicBezTo>
                  <a:pt x="11782" y="11306"/>
                  <a:pt x="11772" y="11960"/>
                  <a:pt x="11763" y="12623"/>
                </a:cubicBezTo>
                <a:cubicBezTo>
                  <a:pt x="11743" y="13951"/>
                  <a:pt x="11729" y="15281"/>
                  <a:pt x="11711" y="16610"/>
                </a:cubicBezTo>
                <a:cubicBezTo>
                  <a:pt x="11695" y="17765"/>
                  <a:pt x="11633" y="18990"/>
                  <a:pt x="11461" y="19090"/>
                </a:cubicBezTo>
                <a:cubicBezTo>
                  <a:pt x="11275" y="19197"/>
                  <a:pt x="11179" y="17909"/>
                  <a:pt x="11139" y="16649"/>
                </a:cubicBezTo>
                <a:cubicBezTo>
                  <a:pt x="11057" y="14060"/>
                  <a:pt x="10957" y="11495"/>
                  <a:pt x="10882" y="8895"/>
                </a:cubicBezTo>
                <a:cubicBezTo>
                  <a:pt x="10820" y="6730"/>
                  <a:pt x="10738" y="4555"/>
                  <a:pt x="10614" y="2617"/>
                </a:cubicBezTo>
                <a:cubicBezTo>
                  <a:pt x="10524" y="1232"/>
                  <a:pt x="10378" y="-32"/>
                  <a:pt x="10147" y="75"/>
                </a:cubicBezTo>
                <a:cubicBezTo>
                  <a:pt x="9941" y="169"/>
                  <a:pt x="9824" y="1323"/>
                  <a:pt x="9749" y="2539"/>
                </a:cubicBezTo>
                <a:cubicBezTo>
                  <a:pt x="9634" y="4423"/>
                  <a:pt x="9558" y="6515"/>
                  <a:pt x="9512" y="8605"/>
                </a:cubicBezTo>
                <a:cubicBezTo>
                  <a:pt x="9454" y="11274"/>
                  <a:pt x="9393" y="13936"/>
                  <a:pt x="9345" y="16610"/>
                </a:cubicBezTo>
                <a:cubicBezTo>
                  <a:pt x="9325" y="17741"/>
                  <a:pt x="9266" y="18951"/>
                  <a:pt x="9095" y="19090"/>
                </a:cubicBezTo>
                <a:cubicBezTo>
                  <a:pt x="8905" y="19243"/>
                  <a:pt x="8797" y="17963"/>
                  <a:pt x="8753" y="16673"/>
                </a:cubicBezTo>
                <a:cubicBezTo>
                  <a:pt x="8724" y="15820"/>
                  <a:pt x="8700" y="14958"/>
                  <a:pt x="8678" y="14098"/>
                </a:cubicBezTo>
                <a:cubicBezTo>
                  <a:pt x="8627" y="12198"/>
                  <a:pt x="8586" y="10289"/>
                  <a:pt x="8558" y="8370"/>
                </a:cubicBezTo>
                <a:cubicBezTo>
                  <a:pt x="8522" y="5825"/>
                  <a:pt x="8482" y="3151"/>
                  <a:pt x="8211" y="1252"/>
                </a:cubicBezTo>
                <a:cubicBezTo>
                  <a:pt x="8100" y="474"/>
                  <a:pt x="7945" y="-108"/>
                  <a:pt x="7781" y="75"/>
                </a:cubicBezTo>
                <a:cubicBezTo>
                  <a:pt x="7676" y="190"/>
                  <a:pt x="7587" y="586"/>
                  <a:pt x="7525" y="1063"/>
                </a:cubicBezTo>
                <a:cubicBezTo>
                  <a:pt x="7242" y="3250"/>
                  <a:pt x="7200" y="6015"/>
                  <a:pt x="7121" y="8676"/>
                </a:cubicBezTo>
                <a:cubicBezTo>
                  <a:pt x="7073" y="10263"/>
                  <a:pt x="7018" y="11883"/>
                  <a:pt x="6997" y="13463"/>
                </a:cubicBezTo>
                <a:cubicBezTo>
                  <a:pt x="6974" y="15219"/>
                  <a:pt x="6989" y="16971"/>
                  <a:pt x="6918" y="18721"/>
                </a:cubicBezTo>
                <a:cubicBezTo>
                  <a:pt x="6904" y="19074"/>
                  <a:pt x="6854" y="19438"/>
                  <a:pt x="6740" y="19435"/>
                </a:cubicBezTo>
                <a:cubicBezTo>
                  <a:pt x="6618" y="19432"/>
                  <a:pt x="6574" y="19047"/>
                  <a:pt x="6567" y="18666"/>
                </a:cubicBezTo>
                <a:cubicBezTo>
                  <a:pt x="6542" y="17337"/>
                  <a:pt x="6402" y="15880"/>
                  <a:pt x="6380" y="14405"/>
                </a:cubicBezTo>
                <a:cubicBezTo>
                  <a:pt x="6352" y="12548"/>
                  <a:pt x="6283" y="10735"/>
                  <a:pt x="6181" y="8895"/>
                </a:cubicBezTo>
                <a:cubicBezTo>
                  <a:pt x="6063" y="6772"/>
                  <a:pt x="6003" y="4612"/>
                  <a:pt x="5915" y="2617"/>
                </a:cubicBezTo>
                <a:cubicBezTo>
                  <a:pt x="5853" y="1236"/>
                  <a:pt x="5688" y="-30"/>
                  <a:pt x="5446" y="75"/>
                </a:cubicBezTo>
                <a:cubicBezTo>
                  <a:pt x="5236" y="165"/>
                  <a:pt x="5121" y="1323"/>
                  <a:pt x="5049" y="2539"/>
                </a:cubicBezTo>
                <a:cubicBezTo>
                  <a:pt x="4936" y="4425"/>
                  <a:pt x="4856" y="6515"/>
                  <a:pt x="4810" y="8605"/>
                </a:cubicBezTo>
                <a:cubicBezTo>
                  <a:pt x="4751" y="11274"/>
                  <a:pt x="4692" y="13936"/>
                  <a:pt x="4644" y="16610"/>
                </a:cubicBezTo>
                <a:cubicBezTo>
                  <a:pt x="4624" y="17741"/>
                  <a:pt x="4569" y="18951"/>
                  <a:pt x="4398" y="19090"/>
                </a:cubicBezTo>
                <a:cubicBezTo>
                  <a:pt x="4208" y="19243"/>
                  <a:pt x="4098" y="17963"/>
                  <a:pt x="4054" y="16673"/>
                </a:cubicBezTo>
                <a:cubicBezTo>
                  <a:pt x="4025" y="15820"/>
                  <a:pt x="3998" y="14958"/>
                  <a:pt x="3975" y="14098"/>
                </a:cubicBezTo>
                <a:cubicBezTo>
                  <a:pt x="3925" y="12198"/>
                  <a:pt x="3885" y="10289"/>
                  <a:pt x="3857" y="8370"/>
                </a:cubicBezTo>
                <a:cubicBezTo>
                  <a:pt x="3821" y="5825"/>
                  <a:pt x="3782" y="3148"/>
                  <a:pt x="3510" y="1252"/>
                </a:cubicBezTo>
                <a:cubicBezTo>
                  <a:pt x="3398" y="473"/>
                  <a:pt x="3244" y="-109"/>
                  <a:pt x="3080" y="75"/>
                </a:cubicBezTo>
                <a:cubicBezTo>
                  <a:pt x="2977" y="189"/>
                  <a:pt x="2894" y="592"/>
                  <a:pt x="2824" y="1063"/>
                </a:cubicBezTo>
                <a:cubicBezTo>
                  <a:pt x="2523" y="3084"/>
                  <a:pt x="2467" y="5949"/>
                  <a:pt x="2421" y="8676"/>
                </a:cubicBezTo>
                <a:cubicBezTo>
                  <a:pt x="2377" y="11326"/>
                  <a:pt x="2318" y="13958"/>
                  <a:pt x="2282" y="16610"/>
                </a:cubicBezTo>
                <a:cubicBezTo>
                  <a:pt x="2266" y="17778"/>
                  <a:pt x="2205" y="19021"/>
                  <a:pt x="2032" y="19090"/>
                </a:cubicBezTo>
                <a:cubicBezTo>
                  <a:pt x="1848" y="19162"/>
                  <a:pt x="1764" y="17850"/>
                  <a:pt x="1736" y="16586"/>
                </a:cubicBezTo>
                <a:cubicBezTo>
                  <a:pt x="1674" y="13844"/>
                  <a:pt x="1574" y="11151"/>
                  <a:pt x="1511" y="8409"/>
                </a:cubicBezTo>
                <a:cubicBezTo>
                  <a:pt x="1476" y="6849"/>
                  <a:pt x="1425" y="5298"/>
                  <a:pt x="1364" y="3849"/>
                </a:cubicBezTo>
                <a:cubicBezTo>
                  <a:pt x="1283" y="1905"/>
                  <a:pt x="1097" y="107"/>
                  <a:pt x="835" y="4"/>
                </a:cubicBezTo>
                <a:close/>
              </a:path>
            </a:pathLst>
          </a:custGeom>
          <a:solidFill>
            <a:srgbClr val="CC6A3A"/>
          </a:solidFill>
          <a:ln w="3175">
            <a:miter lim="400000"/>
          </a:ln>
        </p:spPr>
        <p:txBody>
          <a:bodyPr lIns="53578" tIns="53578" rIns="53578" bIns="53578" anchor="ctr"/>
          <a:lstStyle/>
          <a:p>
            <a:pPr defTabSz="584200">
              <a:defRPr sz="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512" name="Rectangle">
            <a:extLst>
              <a:ext uri="{FF2B5EF4-FFF2-40B4-BE49-F238E27FC236}">
                <a16:creationId xmlns:a16="http://schemas.microsoft.com/office/drawing/2014/main" id="{AA3AEDF9-DE95-EC73-79FD-3020F9BDBCCD}"/>
              </a:ext>
            </a:extLst>
          </p:cNvPr>
          <p:cNvSpPr/>
          <p:nvPr/>
        </p:nvSpPr>
        <p:spPr>
          <a:xfrm>
            <a:off x="8374232" y="9017000"/>
            <a:ext cx="5146844" cy="221606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FFFF">
                  <a:alpha val="0"/>
                </a:srgbClr>
              </a:gs>
            </a:gsLst>
            <a:lin ang="10800000"/>
          </a:gradFill>
          <a:ln w="12700">
            <a:miter lim="400000"/>
          </a:ln>
        </p:spPr>
        <p:txBody>
          <a:bodyPr lIns="71436" tIns="71436" rIns="71436" bIns="71436" anchor="ctr"/>
          <a:lstStyle/>
          <a:p>
            <a:endParaRPr/>
          </a:p>
        </p:txBody>
      </p:sp>
      <p:grpSp>
        <p:nvGrpSpPr>
          <p:cNvPr id="1538" name="Group">
            <a:extLst>
              <a:ext uri="{FF2B5EF4-FFF2-40B4-BE49-F238E27FC236}">
                <a16:creationId xmlns:a16="http://schemas.microsoft.com/office/drawing/2014/main" id="{4D641623-ACF8-1B4D-F59C-20F335C1E552}"/>
              </a:ext>
            </a:extLst>
          </p:cNvPr>
          <p:cNvGrpSpPr/>
          <p:nvPr/>
        </p:nvGrpSpPr>
        <p:grpSpPr>
          <a:xfrm>
            <a:off x="13903720" y="8368953"/>
            <a:ext cx="7370565" cy="5336667"/>
            <a:chOff x="0" y="0"/>
            <a:chExt cx="7370564" cy="5336666"/>
          </a:xfrm>
        </p:grpSpPr>
        <p:grpSp>
          <p:nvGrpSpPr>
            <p:cNvPr id="1516" name="Group">
              <a:extLst>
                <a:ext uri="{FF2B5EF4-FFF2-40B4-BE49-F238E27FC236}">
                  <a16:creationId xmlns:a16="http://schemas.microsoft.com/office/drawing/2014/main" id="{06829D2E-0E5B-6387-916C-58E745E96015}"/>
                </a:ext>
              </a:extLst>
            </p:cNvPr>
            <p:cNvGrpSpPr/>
            <p:nvPr/>
          </p:nvGrpSpPr>
          <p:grpSpPr>
            <a:xfrm>
              <a:off x="-1" y="94436"/>
              <a:ext cx="7370566" cy="5242231"/>
              <a:chOff x="-273591" y="0"/>
              <a:chExt cx="7370564" cy="5242230"/>
            </a:xfrm>
          </p:grpSpPr>
          <p:sp>
            <p:nvSpPr>
              <p:cNvPr id="1513" name="Frequency (Hz) - Ω/2π">
                <a:extLst>
                  <a:ext uri="{FF2B5EF4-FFF2-40B4-BE49-F238E27FC236}">
                    <a16:creationId xmlns:a16="http://schemas.microsoft.com/office/drawing/2014/main" id="{8663CDFC-0D05-BE62-BA95-E4FA1FC018C2}"/>
                  </a:ext>
                </a:extLst>
              </p:cNvPr>
              <p:cNvSpPr txBox="1"/>
              <p:nvPr/>
            </p:nvSpPr>
            <p:spPr>
              <a:xfrm>
                <a:off x="1798203" y="4399629"/>
                <a:ext cx="4505805" cy="842602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166315" tIns="166315" rIns="166315" bIns="166315" numCol="1" anchor="ctr">
                <a:noAutofit/>
              </a:bodyPr>
              <a:lstStyle>
                <a:lvl1pPr defTabSz="10736321">
                  <a:lnSpc>
                    <a:spcPct val="90000"/>
                  </a:lnSpc>
                  <a:spcBef>
                    <a:spcPts val="12300"/>
                  </a:spcBef>
                  <a:defRPr sz="2600">
                    <a:solidFill>
                      <a:srgbClr val="212121"/>
                    </a:solidFill>
                    <a:latin typeface="Graphik"/>
                    <a:ea typeface="Graphik"/>
                    <a:cs typeface="Graphik"/>
                    <a:sym typeface="Graphik"/>
                  </a:defRPr>
                </a:lvl1pPr>
              </a:lstStyle>
              <a:p>
                <a:r>
                  <a:t>Frequency (Hz) - Ω/2π</a:t>
                </a:r>
              </a:p>
            </p:txBody>
          </p:sp>
          <p:pic>
            <p:nvPicPr>
              <p:cNvPr id="1514" name="Group" descr="Group">
                <a:extLst>
                  <a:ext uri="{FF2B5EF4-FFF2-40B4-BE49-F238E27FC236}">
                    <a16:creationId xmlns:a16="http://schemas.microsoft.com/office/drawing/2014/main" id="{17C19BEB-7D49-F191-C68D-BD3A4707B91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rcRect l="11806" b="10606"/>
              <a:stretch>
                <a:fillRect/>
              </a:stretch>
            </p:blipFill>
            <p:spPr>
              <a:xfrm>
                <a:off x="1074202" y="-1"/>
                <a:ext cx="6022772" cy="4364806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515" name="Power spectrum (dB)">
                <a:extLst>
                  <a:ext uri="{FF2B5EF4-FFF2-40B4-BE49-F238E27FC236}">
                    <a16:creationId xmlns:a16="http://schemas.microsoft.com/office/drawing/2014/main" id="{D4DC4405-E007-B693-9058-AF8EE1A59DEF}"/>
                  </a:ext>
                </a:extLst>
              </p:cNvPr>
              <p:cNvSpPr txBox="1"/>
              <p:nvPr/>
            </p:nvSpPr>
            <p:spPr>
              <a:xfrm rot="16200000">
                <a:off x="-1938559" y="1796510"/>
                <a:ext cx="4172704" cy="84276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166315" tIns="166315" rIns="166315" bIns="166315" numCol="1" anchor="ctr">
                <a:noAutofit/>
              </a:bodyPr>
              <a:lstStyle>
                <a:lvl1pPr defTabSz="10736321">
                  <a:lnSpc>
                    <a:spcPct val="90000"/>
                  </a:lnSpc>
                  <a:spcBef>
                    <a:spcPts val="12300"/>
                  </a:spcBef>
                  <a:defRPr sz="2600">
                    <a:solidFill>
                      <a:srgbClr val="212121"/>
                    </a:solidFill>
                    <a:latin typeface="Graphik"/>
                    <a:ea typeface="Graphik"/>
                    <a:cs typeface="Graphik"/>
                    <a:sym typeface="Graphik"/>
                  </a:defRPr>
                </a:lvl1pPr>
              </a:lstStyle>
              <a:p>
                <a:r>
                  <a:t>Power spectrum (dB)</a:t>
                </a:r>
              </a:p>
            </p:txBody>
          </p:sp>
        </p:grpSp>
        <p:sp>
          <p:nvSpPr>
            <p:cNvPr id="1517" name="Rectangle">
              <a:extLst>
                <a:ext uri="{FF2B5EF4-FFF2-40B4-BE49-F238E27FC236}">
                  <a16:creationId xmlns:a16="http://schemas.microsoft.com/office/drawing/2014/main" id="{A5625273-3492-EF94-B62C-2ED85E6E2A12}"/>
                </a:ext>
              </a:extLst>
            </p:cNvPr>
            <p:cNvSpPr/>
            <p:nvPr/>
          </p:nvSpPr>
          <p:spPr>
            <a:xfrm>
              <a:off x="1388903" y="229613"/>
              <a:ext cx="5895449" cy="4140596"/>
            </a:xfrm>
            <a:prstGeom prst="rect">
              <a:avLst/>
            </a:prstGeom>
            <a:noFill/>
            <a:ln w="88900" cap="flat">
              <a:solidFill>
                <a:srgbClr val="D6A10D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66315" tIns="166315" rIns="166315" bIns="166315" numCol="1" anchor="ctr">
              <a:noAutofit/>
            </a:bodyPr>
            <a:lstStyle>
              <a:lvl1pPr defTabSz="6974690">
                <a:defRPr sz="19600">
                  <a:solidFill>
                    <a:srgbClr val="FFFFFF"/>
                  </a:solidFill>
                  <a:latin typeface="Graphik"/>
                  <a:ea typeface="Graphik"/>
                  <a:cs typeface="Graphik"/>
                  <a:sym typeface="Graphik"/>
                </a:defRPr>
              </a:lvl1pPr>
            </a:lstStyle>
            <a:p>
              <a:r>
                <a:t> </a:t>
              </a:r>
            </a:p>
          </p:txBody>
        </p:sp>
        <p:sp>
          <p:nvSpPr>
            <p:cNvPr id="1518" name="Mechanics">
              <a:extLst>
                <a:ext uri="{FF2B5EF4-FFF2-40B4-BE49-F238E27FC236}">
                  <a16:creationId xmlns:a16="http://schemas.microsoft.com/office/drawing/2014/main" id="{4143F2FD-1FFD-B787-1314-D6376EAF06ED}"/>
                </a:ext>
              </a:extLst>
            </p:cNvPr>
            <p:cNvSpPr txBox="1"/>
            <p:nvPr/>
          </p:nvSpPr>
          <p:spPr>
            <a:xfrm>
              <a:off x="1548396" y="284092"/>
              <a:ext cx="2693057" cy="69351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64293" tIns="64293" rIns="64293" bIns="64293" numCol="1" anchor="t">
              <a:noAutofit/>
            </a:bodyPr>
            <a:lstStyle>
              <a:lvl1pPr algn="l" defTabSz="10736321">
                <a:lnSpc>
                  <a:spcPct val="90000"/>
                </a:lnSpc>
                <a:defRPr sz="3200">
                  <a:solidFill>
                    <a:srgbClr val="212121"/>
                  </a:solidFill>
                  <a:latin typeface="Graphik"/>
                  <a:ea typeface="Graphik"/>
                  <a:cs typeface="Graphik"/>
                  <a:sym typeface="Graphik"/>
                </a:defRPr>
              </a:lvl1pPr>
            </a:lstStyle>
            <a:p>
              <a:r>
                <a:t>Mechanics</a:t>
              </a:r>
            </a:p>
          </p:txBody>
        </p:sp>
        <p:sp>
          <p:nvSpPr>
            <p:cNvPr id="1519" name="-132">
              <a:extLst>
                <a:ext uri="{FF2B5EF4-FFF2-40B4-BE49-F238E27FC236}">
                  <a16:creationId xmlns:a16="http://schemas.microsoft.com/office/drawing/2014/main" id="{BA931A48-B97F-E47D-3B89-1542F4A771B4}"/>
                </a:ext>
              </a:extLst>
            </p:cNvPr>
            <p:cNvSpPr txBox="1"/>
            <p:nvPr/>
          </p:nvSpPr>
          <p:spPr>
            <a:xfrm>
              <a:off x="544858" y="3473578"/>
              <a:ext cx="911971" cy="6999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66315" tIns="166315" rIns="166315" bIns="166315" numCol="1" anchor="ctr">
              <a:noAutofit/>
            </a:bodyPr>
            <a:lstStyle>
              <a:lvl1pPr algn="r" defTabSz="10736321">
                <a:lnSpc>
                  <a:spcPct val="90000"/>
                </a:lnSpc>
                <a:spcBef>
                  <a:spcPts val="12300"/>
                </a:spcBef>
                <a:defRPr sz="1800">
                  <a:solidFill>
                    <a:srgbClr val="212121"/>
                  </a:solidFill>
                  <a:latin typeface="Graphik"/>
                  <a:ea typeface="Graphik"/>
                  <a:cs typeface="Graphik"/>
                  <a:sym typeface="Graphik"/>
                </a:defRPr>
              </a:lvl1pPr>
            </a:lstStyle>
            <a:p>
              <a:r>
                <a:t>-132</a:t>
              </a:r>
            </a:p>
          </p:txBody>
        </p:sp>
        <p:sp>
          <p:nvSpPr>
            <p:cNvPr id="1520" name="-134">
              <a:extLst>
                <a:ext uri="{FF2B5EF4-FFF2-40B4-BE49-F238E27FC236}">
                  <a16:creationId xmlns:a16="http://schemas.microsoft.com/office/drawing/2014/main" id="{64089851-BA95-8978-6E7C-EA5E3FF2BCD6}"/>
                </a:ext>
              </a:extLst>
            </p:cNvPr>
            <p:cNvSpPr txBox="1"/>
            <p:nvPr/>
          </p:nvSpPr>
          <p:spPr>
            <a:xfrm>
              <a:off x="544858" y="3949162"/>
              <a:ext cx="911971" cy="6999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66315" tIns="166315" rIns="166315" bIns="166315" numCol="1" anchor="ctr">
              <a:noAutofit/>
            </a:bodyPr>
            <a:lstStyle>
              <a:lvl1pPr algn="r" defTabSz="10736321">
                <a:lnSpc>
                  <a:spcPct val="90000"/>
                </a:lnSpc>
                <a:spcBef>
                  <a:spcPts val="12300"/>
                </a:spcBef>
                <a:defRPr sz="1800">
                  <a:solidFill>
                    <a:srgbClr val="212121"/>
                  </a:solidFill>
                  <a:latin typeface="Graphik"/>
                  <a:ea typeface="Graphik"/>
                  <a:cs typeface="Graphik"/>
                  <a:sym typeface="Graphik"/>
                </a:defRPr>
              </a:lvl1pPr>
            </a:lstStyle>
            <a:p>
              <a:r>
                <a:t>-134</a:t>
              </a:r>
            </a:p>
          </p:txBody>
        </p:sp>
        <p:sp>
          <p:nvSpPr>
            <p:cNvPr id="1521" name="-128">
              <a:extLst>
                <a:ext uri="{FF2B5EF4-FFF2-40B4-BE49-F238E27FC236}">
                  <a16:creationId xmlns:a16="http://schemas.microsoft.com/office/drawing/2014/main" id="{6013A349-8794-2865-2BF9-BFF4511CC68F}"/>
                </a:ext>
              </a:extLst>
            </p:cNvPr>
            <p:cNvSpPr txBox="1"/>
            <p:nvPr/>
          </p:nvSpPr>
          <p:spPr>
            <a:xfrm>
              <a:off x="544858" y="2468462"/>
              <a:ext cx="911971" cy="6999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66315" tIns="166315" rIns="166315" bIns="166315" numCol="1" anchor="ctr">
              <a:noAutofit/>
            </a:bodyPr>
            <a:lstStyle>
              <a:lvl1pPr algn="r" defTabSz="10736321">
                <a:lnSpc>
                  <a:spcPct val="90000"/>
                </a:lnSpc>
                <a:spcBef>
                  <a:spcPts val="12300"/>
                </a:spcBef>
                <a:defRPr sz="1800">
                  <a:solidFill>
                    <a:srgbClr val="212121"/>
                  </a:solidFill>
                  <a:latin typeface="Graphik"/>
                  <a:ea typeface="Graphik"/>
                  <a:cs typeface="Graphik"/>
                  <a:sym typeface="Graphik"/>
                </a:defRPr>
              </a:lvl1pPr>
            </a:lstStyle>
            <a:p>
              <a:r>
                <a:t>-128</a:t>
              </a:r>
            </a:p>
          </p:txBody>
        </p:sp>
        <p:sp>
          <p:nvSpPr>
            <p:cNvPr id="1522" name="-130">
              <a:extLst>
                <a:ext uri="{FF2B5EF4-FFF2-40B4-BE49-F238E27FC236}">
                  <a16:creationId xmlns:a16="http://schemas.microsoft.com/office/drawing/2014/main" id="{F25E8B60-F012-A9F6-A689-CFCCD63AE5B5}"/>
                </a:ext>
              </a:extLst>
            </p:cNvPr>
            <p:cNvSpPr txBox="1"/>
            <p:nvPr/>
          </p:nvSpPr>
          <p:spPr>
            <a:xfrm>
              <a:off x="530828" y="2979551"/>
              <a:ext cx="911971" cy="6999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66315" tIns="166315" rIns="166315" bIns="166315" numCol="1" anchor="ctr">
              <a:noAutofit/>
            </a:bodyPr>
            <a:lstStyle>
              <a:lvl1pPr algn="r" defTabSz="10736321">
                <a:lnSpc>
                  <a:spcPct val="90000"/>
                </a:lnSpc>
                <a:spcBef>
                  <a:spcPts val="12300"/>
                </a:spcBef>
                <a:defRPr sz="1800">
                  <a:solidFill>
                    <a:srgbClr val="212121"/>
                  </a:solidFill>
                  <a:latin typeface="Graphik"/>
                  <a:ea typeface="Graphik"/>
                  <a:cs typeface="Graphik"/>
                  <a:sym typeface="Graphik"/>
                </a:defRPr>
              </a:lvl1pPr>
            </a:lstStyle>
            <a:p>
              <a:r>
                <a:t>-130</a:t>
              </a:r>
            </a:p>
          </p:txBody>
        </p:sp>
        <p:sp>
          <p:nvSpPr>
            <p:cNvPr id="1523" name="-120">
              <a:extLst>
                <a:ext uri="{FF2B5EF4-FFF2-40B4-BE49-F238E27FC236}">
                  <a16:creationId xmlns:a16="http://schemas.microsoft.com/office/drawing/2014/main" id="{58D2D49F-7E56-8E9E-6129-46585FEAEA22}"/>
                </a:ext>
              </a:extLst>
            </p:cNvPr>
            <p:cNvSpPr txBox="1"/>
            <p:nvPr/>
          </p:nvSpPr>
          <p:spPr>
            <a:xfrm>
              <a:off x="548243" y="492271"/>
              <a:ext cx="911971" cy="6999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66315" tIns="166315" rIns="166315" bIns="166315" numCol="1" anchor="ctr">
              <a:noAutofit/>
            </a:bodyPr>
            <a:lstStyle>
              <a:lvl1pPr algn="r" defTabSz="10736321">
                <a:lnSpc>
                  <a:spcPct val="90000"/>
                </a:lnSpc>
                <a:spcBef>
                  <a:spcPts val="12300"/>
                </a:spcBef>
                <a:defRPr sz="1800">
                  <a:solidFill>
                    <a:srgbClr val="212121"/>
                  </a:solidFill>
                  <a:latin typeface="Graphik"/>
                  <a:ea typeface="Graphik"/>
                  <a:cs typeface="Graphik"/>
                  <a:sym typeface="Graphik"/>
                </a:defRPr>
              </a:lvl1pPr>
            </a:lstStyle>
            <a:p>
              <a:r>
                <a:t>-120</a:t>
              </a:r>
            </a:p>
          </p:txBody>
        </p:sp>
        <p:sp>
          <p:nvSpPr>
            <p:cNvPr id="1524" name="-118">
              <a:extLst>
                <a:ext uri="{FF2B5EF4-FFF2-40B4-BE49-F238E27FC236}">
                  <a16:creationId xmlns:a16="http://schemas.microsoft.com/office/drawing/2014/main" id="{72B1C7AA-122B-6490-3494-00E223414A37}"/>
                </a:ext>
              </a:extLst>
            </p:cNvPr>
            <p:cNvSpPr txBox="1"/>
            <p:nvPr/>
          </p:nvSpPr>
          <p:spPr>
            <a:xfrm>
              <a:off x="548243" y="0"/>
              <a:ext cx="911971" cy="6999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66315" tIns="166315" rIns="166315" bIns="166315" numCol="1" anchor="ctr">
              <a:noAutofit/>
            </a:bodyPr>
            <a:lstStyle>
              <a:lvl1pPr algn="r" defTabSz="10736321">
                <a:lnSpc>
                  <a:spcPct val="90000"/>
                </a:lnSpc>
                <a:spcBef>
                  <a:spcPts val="12300"/>
                </a:spcBef>
                <a:defRPr sz="1800">
                  <a:solidFill>
                    <a:srgbClr val="212121"/>
                  </a:solidFill>
                  <a:latin typeface="Graphik"/>
                  <a:ea typeface="Graphik"/>
                  <a:cs typeface="Graphik"/>
                  <a:sym typeface="Graphik"/>
                </a:defRPr>
              </a:lvl1pPr>
            </a:lstStyle>
            <a:p>
              <a:r>
                <a:t>-118</a:t>
              </a:r>
            </a:p>
          </p:txBody>
        </p:sp>
        <p:sp>
          <p:nvSpPr>
            <p:cNvPr id="1525" name="-122">
              <a:extLst>
                <a:ext uri="{FF2B5EF4-FFF2-40B4-BE49-F238E27FC236}">
                  <a16:creationId xmlns:a16="http://schemas.microsoft.com/office/drawing/2014/main" id="{88AB764A-1F26-61DF-EB7C-8238B1F5A48C}"/>
                </a:ext>
              </a:extLst>
            </p:cNvPr>
            <p:cNvSpPr txBox="1"/>
            <p:nvPr/>
          </p:nvSpPr>
          <p:spPr>
            <a:xfrm>
              <a:off x="544858" y="981706"/>
              <a:ext cx="911971" cy="6999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66315" tIns="166315" rIns="166315" bIns="166315" numCol="1" anchor="ctr">
              <a:noAutofit/>
            </a:bodyPr>
            <a:lstStyle>
              <a:lvl1pPr algn="r" defTabSz="10736321">
                <a:lnSpc>
                  <a:spcPct val="90000"/>
                </a:lnSpc>
                <a:spcBef>
                  <a:spcPts val="12300"/>
                </a:spcBef>
                <a:defRPr sz="1800">
                  <a:solidFill>
                    <a:srgbClr val="212121"/>
                  </a:solidFill>
                  <a:latin typeface="Graphik"/>
                  <a:ea typeface="Graphik"/>
                  <a:cs typeface="Graphik"/>
                  <a:sym typeface="Graphik"/>
                </a:defRPr>
              </a:lvl1pPr>
            </a:lstStyle>
            <a:p>
              <a:r>
                <a:t>-122</a:t>
              </a:r>
            </a:p>
          </p:txBody>
        </p:sp>
        <p:sp>
          <p:nvSpPr>
            <p:cNvPr id="1526" name="-124">
              <a:extLst>
                <a:ext uri="{FF2B5EF4-FFF2-40B4-BE49-F238E27FC236}">
                  <a16:creationId xmlns:a16="http://schemas.microsoft.com/office/drawing/2014/main" id="{D6EC604B-A299-1FFE-FC5A-71D63A2FAF01}"/>
                </a:ext>
              </a:extLst>
            </p:cNvPr>
            <p:cNvSpPr txBox="1"/>
            <p:nvPr/>
          </p:nvSpPr>
          <p:spPr>
            <a:xfrm>
              <a:off x="544858" y="1478850"/>
              <a:ext cx="911971" cy="6999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66315" tIns="166315" rIns="166315" bIns="166315" numCol="1" anchor="ctr">
              <a:noAutofit/>
            </a:bodyPr>
            <a:lstStyle>
              <a:lvl1pPr algn="r" defTabSz="10736321">
                <a:lnSpc>
                  <a:spcPct val="90000"/>
                </a:lnSpc>
                <a:spcBef>
                  <a:spcPts val="12300"/>
                </a:spcBef>
                <a:defRPr sz="1800">
                  <a:solidFill>
                    <a:srgbClr val="212121"/>
                  </a:solidFill>
                  <a:latin typeface="Graphik"/>
                  <a:ea typeface="Graphik"/>
                  <a:cs typeface="Graphik"/>
                  <a:sym typeface="Graphik"/>
                </a:defRPr>
              </a:lvl1pPr>
            </a:lstStyle>
            <a:p>
              <a:r>
                <a:t>-124</a:t>
              </a:r>
            </a:p>
          </p:txBody>
        </p:sp>
        <p:sp>
          <p:nvSpPr>
            <p:cNvPr id="1527" name="-126">
              <a:extLst>
                <a:ext uri="{FF2B5EF4-FFF2-40B4-BE49-F238E27FC236}">
                  <a16:creationId xmlns:a16="http://schemas.microsoft.com/office/drawing/2014/main" id="{03190EC8-F229-4548-8546-840C6D83ADCD}"/>
                </a:ext>
              </a:extLst>
            </p:cNvPr>
            <p:cNvSpPr txBox="1"/>
            <p:nvPr/>
          </p:nvSpPr>
          <p:spPr>
            <a:xfrm>
              <a:off x="544858" y="1978385"/>
              <a:ext cx="911971" cy="6999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66315" tIns="166315" rIns="166315" bIns="166315" numCol="1" anchor="ctr">
              <a:noAutofit/>
            </a:bodyPr>
            <a:lstStyle>
              <a:lvl1pPr algn="r" defTabSz="10736321">
                <a:lnSpc>
                  <a:spcPct val="90000"/>
                </a:lnSpc>
                <a:spcBef>
                  <a:spcPts val="12300"/>
                </a:spcBef>
                <a:defRPr sz="1800">
                  <a:solidFill>
                    <a:srgbClr val="212121"/>
                  </a:solidFill>
                  <a:latin typeface="Graphik"/>
                  <a:ea typeface="Graphik"/>
                  <a:cs typeface="Graphik"/>
                  <a:sym typeface="Graphik"/>
                </a:defRPr>
              </a:lvl1pPr>
            </a:lstStyle>
            <a:p>
              <a:r>
                <a:t>-126</a:t>
              </a:r>
            </a:p>
          </p:txBody>
        </p:sp>
        <p:sp>
          <p:nvSpPr>
            <p:cNvPr id="1528" name="0">
              <a:extLst>
                <a:ext uri="{FF2B5EF4-FFF2-40B4-BE49-F238E27FC236}">
                  <a16:creationId xmlns:a16="http://schemas.microsoft.com/office/drawing/2014/main" id="{250908E5-458F-274F-253D-5AE2444FA4AF}"/>
                </a:ext>
              </a:extLst>
            </p:cNvPr>
            <p:cNvSpPr txBox="1"/>
            <p:nvPr/>
          </p:nvSpPr>
          <p:spPr>
            <a:xfrm>
              <a:off x="3889221" y="4222011"/>
              <a:ext cx="911971" cy="6999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66315" tIns="166315" rIns="166315" bIns="166315" numCol="1" anchor="ctr">
              <a:noAutofit/>
            </a:bodyPr>
            <a:lstStyle>
              <a:lvl1pPr defTabSz="10736321">
                <a:lnSpc>
                  <a:spcPct val="90000"/>
                </a:lnSpc>
                <a:spcBef>
                  <a:spcPts val="12300"/>
                </a:spcBef>
                <a:defRPr sz="1800">
                  <a:solidFill>
                    <a:srgbClr val="212121"/>
                  </a:solidFill>
                  <a:latin typeface="Graphik"/>
                  <a:ea typeface="Graphik"/>
                  <a:cs typeface="Graphik"/>
                  <a:sym typeface="Graphik"/>
                </a:defRPr>
              </a:lvl1pPr>
            </a:lstStyle>
            <a:p>
              <a:r>
                <a:t>0</a:t>
              </a:r>
            </a:p>
          </p:txBody>
        </p:sp>
        <p:sp>
          <p:nvSpPr>
            <p:cNvPr id="1529" name="10">
              <a:extLst>
                <a:ext uri="{FF2B5EF4-FFF2-40B4-BE49-F238E27FC236}">
                  <a16:creationId xmlns:a16="http://schemas.microsoft.com/office/drawing/2014/main" id="{CE6DE7AE-4F22-301C-7890-B9746D2816C1}"/>
                </a:ext>
              </a:extLst>
            </p:cNvPr>
            <p:cNvSpPr txBox="1"/>
            <p:nvPr/>
          </p:nvSpPr>
          <p:spPr>
            <a:xfrm>
              <a:off x="4908887" y="4222011"/>
              <a:ext cx="911971" cy="6999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66315" tIns="166315" rIns="166315" bIns="166315" numCol="1" anchor="ctr">
              <a:noAutofit/>
            </a:bodyPr>
            <a:lstStyle>
              <a:lvl1pPr defTabSz="10736321">
                <a:lnSpc>
                  <a:spcPct val="90000"/>
                </a:lnSpc>
                <a:spcBef>
                  <a:spcPts val="12300"/>
                </a:spcBef>
                <a:defRPr sz="1800">
                  <a:solidFill>
                    <a:srgbClr val="212121"/>
                  </a:solidFill>
                  <a:latin typeface="Graphik"/>
                  <a:ea typeface="Graphik"/>
                  <a:cs typeface="Graphik"/>
                  <a:sym typeface="Graphik"/>
                </a:defRPr>
              </a:lvl1pPr>
            </a:lstStyle>
            <a:p>
              <a:r>
                <a:t>10</a:t>
              </a:r>
            </a:p>
          </p:txBody>
        </p:sp>
        <p:sp>
          <p:nvSpPr>
            <p:cNvPr id="1530" name="20">
              <a:extLst>
                <a:ext uri="{FF2B5EF4-FFF2-40B4-BE49-F238E27FC236}">
                  <a16:creationId xmlns:a16="http://schemas.microsoft.com/office/drawing/2014/main" id="{C9E5AA9A-9574-FA38-A68E-79D3F16B9915}"/>
                </a:ext>
              </a:extLst>
            </p:cNvPr>
            <p:cNvSpPr txBox="1"/>
            <p:nvPr/>
          </p:nvSpPr>
          <p:spPr>
            <a:xfrm>
              <a:off x="6022475" y="4222011"/>
              <a:ext cx="911971" cy="6999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66315" tIns="166315" rIns="166315" bIns="166315" numCol="1" anchor="ctr">
              <a:noAutofit/>
            </a:bodyPr>
            <a:lstStyle>
              <a:lvl1pPr defTabSz="10736321">
                <a:lnSpc>
                  <a:spcPct val="90000"/>
                </a:lnSpc>
                <a:spcBef>
                  <a:spcPts val="12300"/>
                </a:spcBef>
                <a:defRPr sz="1800">
                  <a:solidFill>
                    <a:srgbClr val="212121"/>
                  </a:solidFill>
                  <a:latin typeface="Graphik"/>
                  <a:ea typeface="Graphik"/>
                  <a:cs typeface="Graphik"/>
                  <a:sym typeface="Graphik"/>
                </a:defRPr>
              </a:lvl1pPr>
            </a:lstStyle>
            <a:p>
              <a:r>
                <a:t>20</a:t>
              </a:r>
            </a:p>
          </p:txBody>
        </p:sp>
        <p:sp>
          <p:nvSpPr>
            <p:cNvPr id="1531" name="-20">
              <a:extLst>
                <a:ext uri="{FF2B5EF4-FFF2-40B4-BE49-F238E27FC236}">
                  <a16:creationId xmlns:a16="http://schemas.microsoft.com/office/drawing/2014/main" id="{76BFD740-967F-EF8D-6C9C-A2BB1A7E2342}"/>
                </a:ext>
              </a:extLst>
            </p:cNvPr>
            <p:cNvSpPr txBox="1"/>
            <p:nvPr/>
          </p:nvSpPr>
          <p:spPr>
            <a:xfrm>
              <a:off x="1665426" y="4227290"/>
              <a:ext cx="911971" cy="6999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66315" tIns="166315" rIns="166315" bIns="166315" numCol="1" anchor="ctr">
              <a:noAutofit/>
            </a:bodyPr>
            <a:lstStyle>
              <a:lvl1pPr defTabSz="10736321">
                <a:lnSpc>
                  <a:spcPct val="90000"/>
                </a:lnSpc>
                <a:spcBef>
                  <a:spcPts val="12300"/>
                </a:spcBef>
                <a:defRPr sz="1800">
                  <a:solidFill>
                    <a:srgbClr val="212121"/>
                  </a:solidFill>
                  <a:latin typeface="Graphik"/>
                  <a:ea typeface="Graphik"/>
                  <a:cs typeface="Graphik"/>
                  <a:sym typeface="Graphik"/>
                </a:defRPr>
              </a:lvl1pPr>
            </a:lstStyle>
            <a:p>
              <a:r>
                <a:t>-20</a:t>
              </a:r>
            </a:p>
          </p:txBody>
        </p:sp>
        <p:sp>
          <p:nvSpPr>
            <p:cNvPr id="1532" name="-10">
              <a:extLst>
                <a:ext uri="{FF2B5EF4-FFF2-40B4-BE49-F238E27FC236}">
                  <a16:creationId xmlns:a16="http://schemas.microsoft.com/office/drawing/2014/main" id="{14800CC0-38AF-D7F7-B357-CE9227774BCD}"/>
                </a:ext>
              </a:extLst>
            </p:cNvPr>
            <p:cNvSpPr txBox="1"/>
            <p:nvPr/>
          </p:nvSpPr>
          <p:spPr>
            <a:xfrm>
              <a:off x="2818534" y="4227290"/>
              <a:ext cx="911971" cy="6999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66315" tIns="166315" rIns="166315" bIns="166315" numCol="1" anchor="ctr">
              <a:noAutofit/>
            </a:bodyPr>
            <a:lstStyle>
              <a:lvl1pPr defTabSz="10736321">
                <a:lnSpc>
                  <a:spcPct val="90000"/>
                </a:lnSpc>
                <a:spcBef>
                  <a:spcPts val="12300"/>
                </a:spcBef>
                <a:defRPr sz="1800">
                  <a:solidFill>
                    <a:srgbClr val="212121"/>
                  </a:solidFill>
                  <a:latin typeface="Graphik"/>
                  <a:ea typeface="Graphik"/>
                  <a:cs typeface="Graphik"/>
                  <a:sym typeface="Graphik"/>
                </a:defRPr>
              </a:lvl1pPr>
            </a:lstStyle>
            <a:p>
              <a:r>
                <a:t>-10</a:t>
              </a:r>
            </a:p>
          </p:txBody>
        </p:sp>
        <p:sp>
          <p:nvSpPr>
            <p:cNvPr id="1533" name="Line">
              <a:extLst>
                <a:ext uri="{FF2B5EF4-FFF2-40B4-BE49-F238E27FC236}">
                  <a16:creationId xmlns:a16="http://schemas.microsoft.com/office/drawing/2014/main" id="{9DB092BF-4151-AD83-FEBB-F43A0B21B49C}"/>
                </a:ext>
              </a:extLst>
            </p:cNvPr>
            <p:cNvSpPr/>
            <p:nvPr/>
          </p:nvSpPr>
          <p:spPr>
            <a:xfrm flipV="1">
              <a:off x="2203831" y="4275791"/>
              <a:ext cx="1" cy="74275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166315" tIns="166315" rIns="166315" bIns="166315" numCol="1" anchor="ctr">
              <a:noAutofit/>
            </a:bodyPr>
            <a:lstStyle/>
            <a:p>
              <a:pPr defTabSz="10699482">
                <a:lnSpc>
                  <a:spcPct val="90000"/>
                </a:lnSpc>
                <a:defRPr sz="9800">
                  <a:latin typeface="Canela Text Regular"/>
                  <a:ea typeface="Canela Text Regular"/>
                  <a:cs typeface="Canela Text Regular"/>
                  <a:sym typeface="Canela Text Regular"/>
                </a:defRPr>
              </a:pPr>
              <a:endParaRPr/>
            </a:p>
          </p:txBody>
        </p:sp>
        <p:sp>
          <p:nvSpPr>
            <p:cNvPr id="1534" name="Line">
              <a:extLst>
                <a:ext uri="{FF2B5EF4-FFF2-40B4-BE49-F238E27FC236}">
                  <a16:creationId xmlns:a16="http://schemas.microsoft.com/office/drawing/2014/main" id="{D31D28D1-0EF9-4CB4-42C8-9868A77CD36C}"/>
                </a:ext>
              </a:extLst>
            </p:cNvPr>
            <p:cNvSpPr/>
            <p:nvPr/>
          </p:nvSpPr>
          <p:spPr>
            <a:xfrm flipV="1">
              <a:off x="3274520" y="4284949"/>
              <a:ext cx="1" cy="74274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166315" tIns="166315" rIns="166315" bIns="166315" numCol="1" anchor="ctr">
              <a:noAutofit/>
            </a:bodyPr>
            <a:lstStyle/>
            <a:p>
              <a:pPr defTabSz="10699482">
                <a:lnSpc>
                  <a:spcPct val="90000"/>
                </a:lnSpc>
                <a:defRPr sz="9800">
                  <a:latin typeface="Canela Text Regular"/>
                  <a:ea typeface="Canela Text Regular"/>
                  <a:cs typeface="Canela Text Regular"/>
                  <a:sym typeface="Canela Text Regular"/>
                </a:defRPr>
              </a:pPr>
              <a:endParaRPr/>
            </a:p>
          </p:txBody>
        </p:sp>
        <p:sp>
          <p:nvSpPr>
            <p:cNvPr id="1535" name="Line">
              <a:extLst>
                <a:ext uri="{FF2B5EF4-FFF2-40B4-BE49-F238E27FC236}">
                  <a16:creationId xmlns:a16="http://schemas.microsoft.com/office/drawing/2014/main" id="{E685F8DC-A583-C311-3FE7-DD85ADAF396E}"/>
                </a:ext>
              </a:extLst>
            </p:cNvPr>
            <p:cNvSpPr/>
            <p:nvPr/>
          </p:nvSpPr>
          <p:spPr>
            <a:xfrm flipV="1">
              <a:off x="4345206" y="4275791"/>
              <a:ext cx="1" cy="74275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166315" tIns="166315" rIns="166315" bIns="166315" numCol="1" anchor="ctr">
              <a:noAutofit/>
            </a:bodyPr>
            <a:lstStyle/>
            <a:p>
              <a:pPr defTabSz="10699482">
                <a:lnSpc>
                  <a:spcPct val="90000"/>
                </a:lnSpc>
                <a:defRPr sz="9800">
                  <a:latin typeface="Canela Text Regular"/>
                  <a:ea typeface="Canela Text Regular"/>
                  <a:cs typeface="Canela Text Regular"/>
                  <a:sym typeface="Canela Text Regular"/>
                </a:defRPr>
              </a:pPr>
              <a:endParaRPr/>
            </a:p>
          </p:txBody>
        </p:sp>
        <p:sp>
          <p:nvSpPr>
            <p:cNvPr id="1536" name="Line">
              <a:extLst>
                <a:ext uri="{FF2B5EF4-FFF2-40B4-BE49-F238E27FC236}">
                  <a16:creationId xmlns:a16="http://schemas.microsoft.com/office/drawing/2014/main" id="{4130BA95-0474-DD73-D5C3-C57F8063FE46}"/>
                </a:ext>
              </a:extLst>
            </p:cNvPr>
            <p:cNvSpPr/>
            <p:nvPr/>
          </p:nvSpPr>
          <p:spPr>
            <a:xfrm flipV="1">
              <a:off x="5364872" y="4275791"/>
              <a:ext cx="1" cy="74275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166315" tIns="166315" rIns="166315" bIns="166315" numCol="1" anchor="ctr">
              <a:noAutofit/>
            </a:bodyPr>
            <a:lstStyle/>
            <a:p>
              <a:pPr defTabSz="10699482">
                <a:lnSpc>
                  <a:spcPct val="90000"/>
                </a:lnSpc>
                <a:defRPr sz="9800">
                  <a:latin typeface="Canela Text Regular"/>
                  <a:ea typeface="Canela Text Regular"/>
                  <a:cs typeface="Canela Text Regular"/>
                  <a:sym typeface="Canela Text Regular"/>
                </a:defRPr>
              </a:pPr>
              <a:endParaRPr/>
            </a:p>
          </p:txBody>
        </p:sp>
        <p:sp>
          <p:nvSpPr>
            <p:cNvPr id="1537" name="Line">
              <a:extLst>
                <a:ext uri="{FF2B5EF4-FFF2-40B4-BE49-F238E27FC236}">
                  <a16:creationId xmlns:a16="http://schemas.microsoft.com/office/drawing/2014/main" id="{A726587B-B247-BBE4-3B27-EE57A2F93931}"/>
                </a:ext>
              </a:extLst>
            </p:cNvPr>
            <p:cNvSpPr/>
            <p:nvPr/>
          </p:nvSpPr>
          <p:spPr>
            <a:xfrm flipV="1">
              <a:off x="6478460" y="4275791"/>
              <a:ext cx="1" cy="74275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166315" tIns="166315" rIns="166315" bIns="166315" numCol="1" anchor="ctr">
              <a:noAutofit/>
            </a:bodyPr>
            <a:lstStyle/>
            <a:p>
              <a:pPr defTabSz="10699482">
                <a:lnSpc>
                  <a:spcPct val="90000"/>
                </a:lnSpc>
                <a:defRPr sz="9800">
                  <a:latin typeface="Canela Text Regular"/>
                  <a:ea typeface="Canela Text Regular"/>
                  <a:cs typeface="Canela Text Regular"/>
                  <a:sym typeface="Canela Text Regular"/>
                </a:defRPr>
              </a:pPr>
              <a:endParaRPr/>
            </a:p>
          </p:txBody>
        </p:sp>
      </p:grpSp>
      <p:sp>
        <p:nvSpPr>
          <p:cNvPr id="1539" name="Mechanics: coherent state">
            <a:extLst>
              <a:ext uri="{FF2B5EF4-FFF2-40B4-BE49-F238E27FC236}">
                <a16:creationId xmlns:a16="http://schemas.microsoft.com/office/drawing/2014/main" id="{F31ED681-2552-F5EF-A543-4A7B2B15F8C5}"/>
              </a:ext>
            </a:extLst>
          </p:cNvPr>
          <p:cNvSpPr txBox="1"/>
          <p:nvPr/>
        </p:nvSpPr>
        <p:spPr>
          <a:xfrm>
            <a:off x="653194" y="4100052"/>
            <a:ext cx="4851599" cy="548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6" tIns="71436" rIns="71436" bIns="71436" anchor="ctr">
            <a:spAutoFit/>
          </a:bodyPr>
          <a:lstStyle>
            <a:lvl1pPr algn="l" defTabSz="914400">
              <a:buClr>
                <a:srgbClr val="1F4E79"/>
              </a:buClr>
              <a:buFont typeface="Wingdings"/>
              <a:defRPr sz="32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Mechanics: coherent state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40" name="Equation">
                <a:extLst>
                  <a:ext uri="{FF2B5EF4-FFF2-40B4-BE49-F238E27FC236}">
                    <a16:creationId xmlns:a16="http://schemas.microsoft.com/office/drawing/2014/main" id="{D2695B70-1DEA-6572-A763-D21B5C8B7C9D}"/>
                  </a:ext>
                </a:extLst>
              </p:cNvPr>
              <p:cNvSpPr txBox="1"/>
              <p:nvPr/>
            </p:nvSpPr>
            <p:spPr>
              <a:xfrm>
                <a:off x="9399278" y="3921633"/>
                <a:ext cx="5687043" cy="843535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>
                      <m:r>
                        <a:rPr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⟨</m:t>
                      </m:r>
                      <m:r>
                        <a:rPr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d>
                        <m:dPr>
                          <m:begChr m:val="|"/>
                          <m:endChr m:val="|"/>
                          <m:ctrlPr>
                            <a:rPr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limUpp>
                            <m:limUppPr>
                              <m:ctrlPr>
                                <a:rPr sz="3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UppPr>
                            <m:e>
                              <m:r>
                                <a:rPr sz="3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lim>
                              <m:r>
                                <a:rPr sz="3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̂</m:t>
                              </m:r>
                            </m:lim>
                          </m:limUpp>
                        </m:e>
                      </m:d>
                      <m:r>
                        <a:rPr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⟩=2</m:t>
                      </m:r>
                      <m:sSub>
                        <m:sSubPr>
                          <m:ctrlPr>
                            <a:rPr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𝑍𝑃𝑀</m:t>
                          </m:r>
                        </m:sub>
                      </m:sSub>
                      <m:r>
                        <m:rPr>
                          <m:sty m:val="p"/>
                        </m:rPr>
                        <a:rPr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Re</m:t>
                      </m:r>
                      <m:r>
                        <a:rPr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ad>
                        <m:radPr>
                          <m:degHide m:val="on"/>
                          <m:ctrlPr>
                            <a:rPr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bar>
                            <m:barPr>
                              <m:pos m:val="top"/>
                              <m:ctrlPr>
                                <a:rPr sz="3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sz="3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</m:bar>
                        </m:e>
                      </m:rad>
                      <m:sSup>
                        <m:sSupPr>
                          <m:ctrlPr>
                            <a:rPr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m:rPr>
                              <m:sty m:val="p"/>
                            </m:rPr>
                            <a:rPr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Ω</m:t>
                          </m:r>
                          <m:r>
                            <a:rPr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  <m:r>
                        <a:rPr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sz="3600"/>
              </a:p>
            </p:txBody>
          </p:sp>
        </mc:Choice>
        <mc:Fallback>
          <p:sp>
            <p:nvSpPr>
              <p:cNvPr id="1540" name="Equation">
                <a:extLst>
                  <a:ext uri="{FF2B5EF4-FFF2-40B4-BE49-F238E27FC236}">
                    <a16:creationId xmlns:a16="http://schemas.microsoft.com/office/drawing/2014/main" id="{D2695B70-1DEA-6572-A763-D21B5C8B7C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99278" y="3921633"/>
                <a:ext cx="5687043" cy="843535"/>
              </a:xfrm>
              <a:prstGeom prst="rect">
                <a:avLst/>
              </a:prstGeom>
              <a:blipFill>
                <a:blip r:embed="rId9"/>
                <a:stretch>
                  <a:fillRect l="-3795" r="-6027" b="-13235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41" name="Equation">
                <a:extLst>
                  <a:ext uri="{FF2B5EF4-FFF2-40B4-BE49-F238E27FC236}">
                    <a16:creationId xmlns:a16="http://schemas.microsoft.com/office/drawing/2014/main" id="{231A932F-4302-A6D8-28A0-5ACF77B4A2FD}"/>
                  </a:ext>
                </a:extLst>
              </p:cNvPr>
              <p:cNvSpPr txBox="1"/>
              <p:nvPr/>
            </p:nvSpPr>
            <p:spPr>
              <a:xfrm>
                <a:off x="5655207" y="4010121"/>
                <a:ext cx="2401072" cy="563272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>
                      <m:r>
                        <a:rPr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bar>
                            <m:barPr>
                              <m:pos m:val="top"/>
                              <m:ctrlPr>
                                <a:rPr sz="3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sz="3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</m:bar>
                        </m:e>
                      </m:rad>
                      <m:sSup>
                        <m:sSupPr>
                          <m:ctrlPr>
                            <a:rPr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m:rPr>
                              <m:sty m:val="p"/>
                            </m:rPr>
                            <a:rPr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Ω</m:t>
                          </m:r>
                          <m:r>
                            <a:rPr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</m:oMath>
                  </m:oMathPara>
                </a14:m>
                <a:endParaRPr sz="3600"/>
              </a:p>
            </p:txBody>
          </p:sp>
        </mc:Choice>
        <mc:Fallback>
          <p:sp>
            <p:nvSpPr>
              <p:cNvPr id="1541" name="Equation">
                <a:extLst>
                  <a:ext uri="{FF2B5EF4-FFF2-40B4-BE49-F238E27FC236}">
                    <a16:creationId xmlns:a16="http://schemas.microsoft.com/office/drawing/2014/main" id="{231A932F-4302-A6D8-28A0-5ACF77B4A2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5207" y="4010121"/>
                <a:ext cx="2401072" cy="563272"/>
              </a:xfrm>
              <a:prstGeom prst="rect">
                <a:avLst/>
              </a:prstGeom>
              <a:blipFill>
                <a:blip r:embed="rId10"/>
                <a:stretch>
                  <a:fillRect l="-4737" r="-12105" b="-37778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42" name="Equation">
                <a:extLst>
                  <a:ext uri="{FF2B5EF4-FFF2-40B4-BE49-F238E27FC236}">
                    <a16:creationId xmlns:a16="http://schemas.microsoft.com/office/drawing/2014/main" id="{FB2AAF61-5B19-9408-0C7B-84C8844ACF49}"/>
                  </a:ext>
                </a:extLst>
              </p:cNvPr>
              <p:cNvSpPr txBox="1"/>
              <p:nvPr/>
            </p:nvSpPr>
            <p:spPr>
              <a:xfrm>
                <a:off x="5833978" y="5384644"/>
                <a:ext cx="5146844" cy="584618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sSub>
                        <m:sSubPr>
                          <m:ctrlPr>
                            <a:rPr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sSub>
                        <m:sSubPr>
                          <m:ctrlPr>
                            <a:rPr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ad>
                        <m:radPr>
                          <m:degHide m:val="on"/>
                          <m:ctrlPr>
                            <a:rPr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bar>
                            <m:barPr>
                              <m:pos m:val="top"/>
                              <m:ctrlPr>
                                <a:rPr sz="3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sz="3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</m:bar>
                        </m:e>
                      </m:rad>
                      <m:r>
                        <m:rPr>
                          <m:sty m:val="p"/>
                        </m:rPr>
                        <a:rPr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cos</m:t>
                      </m:r>
                      <m:r>
                        <a:rPr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m:rPr>
                          <m:sty m:val="p"/>
                        </m:rPr>
                        <a:rPr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Ω</m:t>
                      </m:r>
                      <m:r>
                        <a:rPr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sz="3600"/>
              </a:p>
            </p:txBody>
          </p:sp>
        </mc:Choice>
        <mc:Fallback>
          <p:sp>
            <p:nvSpPr>
              <p:cNvPr id="1542" name="Equation">
                <a:extLst>
                  <a:ext uri="{FF2B5EF4-FFF2-40B4-BE49-F238E27FC236}">
                    <a16:creationId xmlns:a16="http://schemas.microsoft.com/office/drawing/2014/main" id="{FB2AAF61-5B19-9408-0C7B-84C8844ACF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3978" y="5384644"/>
                <a:ext cx="5146844" cy="584618"/>
              </a:xfrm>
              <a:prstGeom prst="rect">
                <a:avLst/>
              </a:prstGeom>
              <a:blipFill>
                <a:blip r:embed="rId11"/>
                <a:stretch>
                  <a:fillRect l="-2217" r="-14532" b="-59574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43" name="©Olivier-Michel Tardif">
            <a:extLst>
              <a:ext uri="{FF2B5EF4-FFF2-40B4-BE49-F238E27FC236}">
                <a16:creationId xmlns:a16="http://schemas.microsoft.com/office/drawing/2014/main" id="{2A8651B1-F981-82E2-128B-F7CD875E32C0}"/>
              </a:ext>
            </a:extLst>
          </p:cNvPr>
          <p:cNvSpPr txBox="1"/>
          <p:nvPr/>
        </p:nvSpPr>
        <p:spPr>
          <a:xfrm>
            <a:off x="16560807" y="12207991"/>
            <a:ext cx="5738211" cy="403514"/>
          </a:xfrm>
          <a:prstGeom prst="rect">
            <a:avLst/>
          </a:prstGeom>
          <a:ln w="12700">
            <a:miter lim="400000"/>
          </a:ln>
          <a:effectLst>
            <a:outerShdw blurRad="50800" dist="57104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64293" tIns="64293" rIns="64293" bIns="64293"/>
          <a:lstStyle>
            <a:lvl1pPr defTabSz="10736321">
              <a:lnSpc>
                <a:spcPct val="90000"/>
              </a:lnSpc>
              <a:spcBef>
                <a:spcPts val="12300"/>
              </a:spcBef>
              <a:defRPr sz="1800"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r>
              <a:t>©Olivier-Michel Tardif</a:t>
            </a:r>
          </a:p>
        </p:txBody>
      </p:sp>
      <p:sp>
        <p:nvSpPr>
          <p:cNvPr id="1544" name="©Olivier-Michel Tardif">
            <a:extLst>
              <a:ext uri="{FF2B5EF4-FFF2-40B4-BE49-F238E27FC236}">
                <a16:creationId xmlns:a16="http://schemas.microsoft.com/office/drawing/2014/main" id="{78D4FF4A-8B6F-0922-15B7-A0E177DF2AD0}"/>
              </a:ext>
            </a:extLst>
          </p:cNvPr>
          <p:cNvSpPr txBox="1"/>
          <p:nvPr/>
        </p:nvSpPr>
        <p:spPr>
          <a:xfrm>
            <a:off x="16637007" y="6619990"/>
            <a:ext cx="5738211" cy="403514"/>
          </a:xfrm>
          <a:prstGeom prst="rect">
            <a:avLst/>
          </a:prstGeom>
          <a:ln w="12700">
            <a:miter lim="400000"/>
          </a:ln>
          <a:effectLst>
            <a:outerShdw blurRad="50800" dist="57104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64293" tIns="64293" rIns="64293" bIns="64293"/>
          <a:lstStyle>
            <a:lvl1pPr defTabSz="10736321">
              <a:lnSpc>
                <a:spcPct val="90000"/>
              </a:lnSpc>
              <a:spcBef>
                <a:spcPts val="12300"/>
              </a:spcBef>
              <a:defRPr sz="1800">
                <a:solidFill>
                  <a:srgbClr val="FFFFFF"/>
                </a:solidFill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r>
              <a:t>©Olivier-Michel Tardif</a:t>
            </a:r>
          </a:p>
        </p:txBody>
      </p:sp>
      <p:sp>
        <p:nvSpPr>
          <p:cNvPr id="1545" name="Theory of superconducting quantum circuits">
            <a:extLst>
              <a:ext uri="{FF2B5EF4-FFF2-40B4-BE49-F238E27FC236}">
                <a16:creationId xmlns:a16="http://schemas.microsoft.com/office/drawing/2014/main" id="{BBDD9BAD-80F4-0A30-570B-3641987EC963}"/>
              </a:ext>
            </a:extLst>
          </p:cNvPr>
          <p:cNvSpPr txBox="1"/>
          <p:nvPr/>
        </p:nvSpPr>
        <p:spPr>
          <a:xfrm>
            <a:off x="184406" y="102283"/>
            <a:ext cx="17883512" cy="10359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6" tIns="71436" rIns="71436" bIns="71436" anchor="b">
            <a:spAutoFit/>
          </a:bodyPr>
          <a:lstStyle>
            <a:lvl1pPr algn="l">
              <a:defRPr sz="5800" b="1">
                <a:solidFill>
                  <a:srgbClr val="347294"/>
                </a:solidFill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r>
              <a:t>Microwave measurement</a:t>
            </a:r>
          </a:p>
        </p:txBody>
      </p:sp>
    </p:spTree>
    <p:extLst>
      <p:ext uri="{BB962C8B-B14F-4D97-AF65-F5344CB8AC3E}">
        <p14:creationId xmlns:p14="http://schemas.microsoft.com/office/powerpoint/2010/main" val="1065286851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178F18-F314-CD93-CE66-E4FE2E14C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3" name="Inhaltsplatzhalter 2">
            <a:extLst>
              <a:ext uri="{FF2B5EF4-FFF2-40B4-BE49-F238E27FC236}">
                <a16:creationId xmlns:a16="http://schemas.microsoft.com/office/drawing/2014/main" id="{9CB81D0A-EFD7-06D3-0817-757F17A4A649}"/>
              </a:ext>
            </a:extLst>
          </p:cNvPr>
          <p:cNvSpPr txBox="1"/>
          <p:nvPr/>
        </p:nvSpPr>
        <p:spPr>
          <a:xfrm>
            <a:off x="3382871" y="2126571"/>
            <a:ext cx="17861689" cy="62688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normAutofit/>
          </a:bodyPr>
          <a:lstStyle>
            <a:lvl1pPr algn="l" defTabSz="1828800">
              <a:lnSpc>
                <a:spcPct val="90000"/>
              </a:lnSpc>
              <a:spcBef>
                <a:spcPts val="2400"/>
              </a:spcBef>
              <a:defRPr sz="4000">
                <a:solidFill>
                  <a:srgbClr val="0C2F59"/>
                </a:solidFill>
                <a:latin typeface="OfficinaSansITCPro Book"/>
                <a:ea typeface="OfficinaSansITCPro Book"/>
                <a:cs typeface="OfficinaSansITCPro Book"/>
                <a:sym typeface="OfficinaSansITCPro Book"/>
              </a:defRPr>
            </a:lvl1pPr>
          </a:lstStyle>
          <a:p>
            <a:r>
              <a:t> Frequency modulated microwave tone to mimic the mechanical resonator </a:t>
            </a:r>
          </a:p>
        </p:txBody>
      </p:sp>
      <p:pic>
        <p:nvPicPr>
          <p:cNvPr id="1474" name="Picture 51" descr="Picture 51">
            <a:extLst>
              <a:ext uri="{FF2B5EF4-FFF2-40B4-BE49-F238E27FC236}">
                <a16:creationId xmlns:a16="http://schemas.microsoft.com/office/drawing/2014/main" id="{B48101DD-EEB4-B807-05A9-3FE4B456CF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63947" y="3865517"/>
            <a:ext cx="5772053" cy="7758347"/>
          </a:xfrm>
          <a:prstGeom prst="rect">
            <a:avLst/>
          </a:prstGeom>
          <a:ln w="12700">
            <a:miter lim="400000"/>
          </a:ln>
        </p:spPr>
      </p:pic>
      <p:sp>
        <p:nvSpPr>
          <p:cNvPr id="1475" name="TextBox 57">
            <a:extLst>
              <a:ext uri="{FF2B5EF4-FFF2-40B4-BE49-F238E27FC236}">
                <a16:creationId xmlns:a16="http://schemas.microsoft.com/office/drawing/2014/main" id="{3D2481A7-CD9F-FDDA-DAAC-13399519DAE6}"/>
              </a:ext>
            </a:extLst>
          </p:cNvPr>
          <p:cNvSpPr txBox="1"/>
          <p:nvPr/>
        </p:nvSpPr>
        <p:spPr>
          <a:xfrm>
            <a:off x="16896616" y="11488957"/>
            <a:ext cx="3350142" cy="4839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tIns="91439" bIns="91439" anchor="b">
            <a:spAutoFit/>
          </a:bodyPr>
          <a:lstStyle/>
          <a:p>
            <a:pPr algn="l" defTabSz="1828800">
              <a:defRPr sz="2400">
                <a:latin typeface="Calibri"/>
                <a:ea typeface="Calibri"/>
                <a:cs typeface="Calibri"/>
                <a:sym typeface="Calibri"/>
              </a:defRPr>
            </a:pPr>
            <a:r>
              <a:t>Hocke; PHD Thesis (2018)</a:t>
            </a:r>
          </a:p>
        </p:txBody>
      </p:sp>
      <p:sp>
        <p:nvSpPr>
          <p:cNvPr id="1476" name="Content Placeholder 2">
            <a:extLst>
              <a:ext uri="{FF2B5EF4-FFF2-40B4-BE49-F238E27FC236}">
                <a16:creationId xmlns:a16="http://schemas.microsoft.com/office/drawing/2014/main" id="{AFA50077-CB81-6A90-26C3-7BBC2F3F58BE}"/>
              </a:ext>
            </a:extLst>
          </p:cNvPr>
          <p:cNvSpPr txBox="1"/>
          <p:nvPr/>
        </p:nvSpPr>
        <p:spPr>
          <a:xfrm>
            <a:off x="4000738" y="3240744"/>
            <a:ext cx="15763428" cy="68389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68580" tIns="68580" rIns="68580" bIns="68580">
            <a:normAutofit/>
          </a:bodyPr>
          <a:lstStyle/>
          <a:p>
            <a:pPr marL="457200" indent="-457200" algn="l" defTabSz="1828800">
              <a:lnSpc>
                <a:spcPct val="90000"/>
              </a:lnSpc>
              <a:spcBef>
                <a:spcPts val="2000"/>
              </a:spcBef>
              <a:buSzPct val="100000"/>
              <a:buFont typeface="Calibri"/>
              <a:buChar char="-"/>
              <a:defRPr sz="32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Frequency modulation close to the mechanics:</a:t>
            </a:r>
            <a:br/>
            <a:r>
              <a:t>	 Ω</a:t>
            </a:r>
            <a:r>
              <a:rPr baseline="-15500"/>
              <a:t>mod</a:t>
            </a:r>
            <a:r>
              <a:t> ≅ Ω</a:t>
            </a:r>
            <a:r>
              <a:rPr baseline="-15500"/>
              <a:t>m</a:t>
            </a:r>
          </a:p>
          <a:p>
            <a:pPr marL="457200" indent="-457200" algn="l" defTabSz="1828800">
              <a:lnSpc>
                <a:spcPct val="90000"/>
              </a:lnSpc>
              <a:spcBef>
                <a:spcPts val="2000"/>
              </a:spcBef>
              <a:buSzPct val="100000"/>
              <a:buFont typeface="Calibri"/>
              <a:buChar char="-"/>
              <a:defRPr sz="32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Only sensitive to the transduction from cavity: </a:t>
            </a:r>
            <a:br/>
            <a:r>
              <a:t>	compensated cable length</a:t>
            </a:r>
          </a:p>
          <a:p>
            <a:pPr marL="457200" indent="-457200" algn="l" defTabSz="1828800">
              <a:lnSpc>
                <a:spcPct val="90000"/>
              </a:lnSpc>
              <a:spcBef>
                <a:spcPts val="2000"/>
              </a:spcBef>
              <a:buSzPct val="100000"/>
              <a:buFont typeface="Calibri"/>
              <a:buChar char="-"/>
              <a:defRPr sz="32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Electrical cable length needs to be the same</a:t>
            </a:r>
            <a:endParaRPr sz="4800"/>
          </a:p>
        </p:txBody>
      </p:sp>
      <p:grpSp>
        <p:nvGrpSpPr>
          <p:cNvPr id="1479" name="Group 3">
            <a:extLst>
              <a:ext uri="{FF2B5EF4-FFF2-40B4-BE49-F238E27FC236}">
                <a16:creationId xmlns:a16="http://schemas.microsoft.com/office/drawing/2014/main" id="{540E4D90-5113-3A3D-4243-74BFAD44E7E1}"/>
              </a:ext>
            </a:extLst>
          </p:cNvPr>
          <p:cNvGrpSpPr/>
          <p:nvPr/>
        </p:nvGrpSpPr>
        <p:grpSpPr>
          <a:xfrm>
            <a:off x="2970585" y="5548517"/>
            <a:ext cx="12709652" cy="6249849"/>
            <a:chOff x="0" y="0"/>
            <a:chExt cx="12709650" cy="6249847"/>
          </a:xfrm>
        </p:grpSpPr>
        <p:pic>
          <p:nvPicPr>
            <p:cNvPr id="1477" name="Picture 60" descr="Picture 60">
              <a:extLst>
                <a:ext uri="{FF2B5EF4-FFF2-40B4-BE49-F238E27FC236}">
                  <a16:creationId xmlns:a16="http://schemas.microsoft.com/office/drawing/2014/main" id="{210E8129-CE80-CDD1-262D-C8EC959F100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10375" r="8895"/>
            <a:stretch>
              <a:fillRect/>
            </a:stretch>
          </p:blipFill>
          <p:spPr>
            <a:xfrm>
              <a:off x="-1" y="0"/>
              <a:ext cx="12709652" cy="624984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478" name="Straight Arrow Connector 61">
              <a:extLst>
                <a:ext uri="{FF2B5EF4-FFF2-40B4-BE49-F238E27FC236}">
                  <a16:creationId xmlns:a16="http://schemas.microsoft.com/office/drawing/2014/main" id="{17D428EE-56D6-A2D8-9135-1B7C4052469E}"/>
                </a:ext>
              </a:extLst>
            </p:cNvPr>
            <p:cNvSpPr/>
            <p:nvPr/>
          </p:nvSpPr>
          <p:spPr>
            <a:xfrm>
              <a:off x="9603945" y="599783"/>
              <a:ext cx="1" cy="1727201"/>
            </a:xfrm>
            <a:prstGeom prst="line">
              <a:avLst/>
            </a:prstGeom>
            <a:noFill/>
            <a:ln w="76200" cap="flat">
              <a:solidFill>
                <a:srgbClr val="00B050"/>
              </a:solidFill>
              <a:prstDash val="solid"/>
              <a:miter lim="800000"/>
              <a:tailEnd type="triangle" w="med" len="med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pic>
        <p:nvPicPr>
          <p:cNvPr id="1480" name="Picture 62" descr="Picture 62">
            <a:extLst>
              <a:ext uri="{FF2B5EF4-FFF2-40B4-BE49-F238E27FC236}">
                <a16:creationId xmlns:a16="http://schemas.microsoft.com/office/drawing/2014/main" id="{3A0321F0-FACA-E763-ED8D-ADF113BA21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6678" y="11821582"/>
            <a:ext cx="8279139" cy="1498813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grpSp>
        <p:nvGrpSpPr>
          <p:cNvPr id="1485" name="Group 3">
            <a:extLst>
              <a:ext uri="{FF2B5EF4-FFF2-40B4-BE49-F238E27FC236}">
                <a16:creationId xmlns:a16="http://schemas.microsoft.com/office/drawing/2014/main" id="{7E868397-5370-F731-EE36-B6BFFA1407ED}"/>
              </a:ext>
            </a:extLst>
          </p:cNvPr>
          <p:cNvGrpSpPr/>
          <p:nvPr/>
        </p:nvGrpSpPr>
        <p:grpSpPr>
          <a:xfrm>
            <a:off x="126602" y="1280091"/>
            <a:ext cx="15173627" cy="36724"/>
            <a:chOff x="0" y="0"/>
            <a:chExt cx="15173624" cy="36722"/>
          </a:xfrm>
        </p:grpSpPr>
        <p:sp>
          <p:nvSpPr>
            <p:cNvPr id="1481" name="Straight Connector 4">
              <a:extLst>
                <a:ext uri="{FF2B5EF4-FFF2-40B4-BE49-F238E27FC236}">
                  <a16:creationId xmlns:a16="http://schemas.microsoft.com/office/drawing/2014/main" id="{BF782A43-0EDD-EB8C-3242-F54ABE000CD5}"/>
                </a:ext>
              </a:extLst>
            </p:cNvPr>
            <p:cNvSpPr/>
            <p:nvPr/>
          </p:nvSpPr>
          <p:spPr>
            <a:xfrm flipV="1">
              <a:off x="0" y="431"/>
              <a:ext cx="12391714" cy="36292"/>
            </a:xfrm>
            <a:prstGeom prst="line">
              <a:avLst/>
            </a:prstGeom>
            <a:noFill/>
            <a:ln w="44450" cap="flat">
              <a:solidFill>
                <a:srgbClr val="0C2F59">
                  <a:alpha val="6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482" name="Straight Connector 5">
              <a:extLst>
                <a:ext uri="{FF2B5EF4-FFF2-40B4-BE49-F238E27FC236}">
                  <a16:creationId xmlns:a16="http://schemas.microsoft.com/office/drawing/2014/main" id="{45F8E81A-9892-D784-C936-B8407A82C5F1}"/>
                </a:ext>
              </a:extLst>
            </p:cNvPr>
            <p:cNvSpPr/>
            <p:nvPr/>
          </p:nvSpPr>
          <p:spPr>
            <a:xfrm>
              <a:off x="12740934" y="0"/>
              <a:ext cx="734404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9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483" name="Straight Connector 6">
              <a:extLst>
                <a:ext uri="{FF2B5EF4-FFF2-40B4-BE49-F238E27FC236}">
                  <a16:creationId xmlns:a16="http://schemas.microsoft.com/office/drawing/2014/main" id="{9EE283A4-64CE-75DF-8372-645DC8EE3E48}"/>
                </a:ext>
              </a:extLst>
            </p:cNvPr>
            <p:cNvSpPr/>
            <p:nvPr/>
          </p:nvSpPr>
          <p:spPr>
            <a:xfrm>
              <a:off x="13884876" y="0"/>
              <a:ext cx="529595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79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484" name="Straight Connector 7">
              <a:extLst>
                <a:ext uri="{FF2B5EF4-FFF2-40B4-BE49-F238E27FC236}">
                  <a16:creationId xmlns:a16="http://schemas.microsoft.com/office/drawing/2014/main" id="{250DB4D0-9D80-6D59-57A8-56BCDCF3D8ED}"/>
                </a:ext>
              </a:extLst>
            </p:cNvPr>
            <p:cNvSpPr/>
            <p:nvPr/>
          </p:nvSpPr>
          <p:spPr>
            <a:xfrm>
              <a:off x="14839350" y="0"/>
              <a:ext cx="334275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7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sp>
        <p:nvSpPr>
          <p:cNvPr id="1486" name="Theory of superconducting quantum circuits">
            <a:extLst>
              <a:ext uri="{FF2B5EF4-FFF2-40B4-BE49-F238E27FC236}">
                <a16:creationId xmlns:a16="http://schemas.microsoft.com/office/drawing/2014/main" id="{9F61AAAA-4D08-ACC8-B306-B40378B79B22}"/>
              </a:ext>
            </a:extLst>
          </p:cNvPr>
          <p:cNvSpPr txBox="1"/>
          <p:nvPr/>
        </p:nvSpPr>
        <p:spPr>
          <a:xfrm>
            <a:off x="184406" y="102283"/>
            <a:ext cx="17883512" cy="10359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6" tIns="71436" rIns="71436" bIns="71436" anchor="b">
            <a:spAutoFit/>
          </a:bodyPr>
          <a:lstStyle>
            <a:lvl1pPr algn="l">
              <a:defRPr sz="5800" b="1">
                <a:solidFill>
                  <a:srgbClr val="347294"/>
                </a:solidFill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r>
              <a:t>Calibration tone</a:t>
            </a:r>
          </a:p>
        </p:txBody>
      </p:sp>
    </p:spTree>
    <p:extLst>
      <p:ext uri="{BB962C8B-B14F-4D97-AF65-F5344CB8AC3E}">
        <p14:creationId xmlns:p14="http://schemas.microsoft.com/office/powerpoint/2010/main" val="3688209707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076E5D-23FE-D019-DAB5-2330D53BE2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549" name="Equation">
                <a:extLst>
                  <a:ext uri="{FF2B5EF4-FFF2-40B4-BE49-F238E27FC236}">
                    <a16:creationId xmlns:a16="http://schemas.microsoft.com/office/drawing/2014/main" id="{F50E46CE-52B8-CF63-35BE-C9DBD4508735}"/>
                  </a:ext>
                </a:extLst>
              </p:cNvPr>
              <p:cNvSpPr txBox="1"/>
              <p:nvPr/>
            </p:nvSpPr>
            <p:spPr>
              <a:xfrm>
                <a:off x="14048971" y="4023382"/>
                <a:ext cx="7649777" cy="1321457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sz="4400" i="1">
                              <a:solidFill>
                                <a:srgbClr val="42424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400" i="1">
                              <a:solidFill>
                                <a:srgbClr val="424242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sz="4400" i="1">
                              <a:solidFill>
                                <a:srgbClr val="424242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sub>
                      </m:sSub>
                      <m:r>
                        <a:rPr sz="4400" i="1">
                          <a:solidFill>
                            <a:srgbClr val="424242"/>
                          </a:solidFill>
                          <a:latin typeface="Cambria Math" panose="02040503050406030204" pitchFamily="18" charset="0"/>
                        </a:rPr>
                        <m:t>≡−</m:t>
                      </m:r>
                      <m:f>
                        <m:fPr>
                          <m:ctrlPr>
                            <a:rPr sz="4400" i="1">
                              <a:solidFill>
                                <a:srgbClr val="42424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4400" i="1">
                              <a:solidFill>
                                <a:srgbClr val="424242"/>
                              </a:solidFill>
                              <a:latin typeface="Cambria Math" panose="02040503050406030204" pitchFamily="18" charset="0"/>
                            </a:rPr>
                            <m:t>∂</m:t>
                          </m:r>
                          <m:sSub>
                            <m:sSubPr>
                              <m:ctrlPr>
                                <a:rPr sz="4400" i="1">
                                  <a:solidFill>
                                    <a:srgbClr val="42424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4400" i="1">
                                  <a:solidFill>
                                    <a:srgbClr val="424242"/>
                                  </a:solidFill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sz="4400" i="1">
                                  <a:solidFill>
                                    <a:srgbClr val="424242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num>
                        <m:den>
                          <m:r>
                            <a:rPr sz="4400" i="1">
                              <a:solidFill>
                                <a:srgbClr val="424242"/>
                              </a:solidFill>
                              <a:latin typeface="Cambria Math" panose="02040503050406030204" pitchFamily="18" charset="0"/>
                            </a:rPr>
                            <m:t>∂</m:t>
                          </m:r>
                          <m:r>
                            <a:rPr sz="4400" i="1">
                              <a:solidFill>
                                <a:srgbClr val="424242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sSub>
                        <m:sSubPr>
                          <m:ctrlPr>
                            <a:rPr sz="4400" i="1">
                              <a:solidFill>
                                <a:srgbClr val="42424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400" i="1">
                              <a:solidFill>
                                <a:srgbClr val="424242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sz="4400" i="1">
                              <a:solidFill>
                                <a:srgbClr val="424242"/>
                              </a:solidFill>
                              <a:latin typeface="Cambria Math" panose="02040503050406030204" pitchFamily="18" charset="0"/>
                            </a:rPr>
                            <m:t>𝑍𝑃𝑀</m:t>
                          </m:r>
                        </m:sub>
                      </m:sSub>
                      <m:r>
                        <a:rPr sz="4400" i="1">
                          <a:solidFill>
                            <a:srgbClr val="424242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sz="4400" i="1">
                              <a:solidFill>
                                <a:srgbClr val="42424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4400" i="1">
                              <a:solidFill>
                                <a:srgbClr val="424242"/>
                              </a:solidFill>
                              <a:latin typeface="Cambria Math" panose="02040503050406030204" pitchFamily="18" charset="0"/>
                            </a:rPr>
                            <m:t>∂</m:t>
                          </m:r>
                          <m:sSub>
                            <m:sSubPr>
                              <m:ctrlPr>
                                <a:rPr sz="4400" i="1">
                                  <a:solidFill>
                                    <a:srgbClr val="42424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4400" i="1">
                                  <a:solidFill>
                                    <a:srgbClr val="424242"/>
                                  </a:solidFill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sz="4400" i="1">
                                  <a:solidFill>
                                    <a:srgbClr val="424242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num>
                        <m:den>
                          <m:r>
                            <a:rPr sz="4400" i="1">
                              <a:solidFill>
                                <a:srgbClr val="424242"/>
                              </a:solidFill>
                              <a:latin typeface="Cambria Math" panose="02040503050406030204" pitchFamily="18" charset="0"/>
                            </a:rPr>
                            <m:t>∂</m:t>
                          </m:r>
                          <m:r>
                            <a:rPr sz="4400" i="1">
                              <a:solidFill>
                                <a:srgbClr val="424242"/>
                              </a:solidFill>
                              <a:latin typeface="Cambria Math" panose="02040503050406030204" pitchFamily="18" charset="0"/>
                            </a:rPr>
                            <m:t>𝜙</m:t>
                          </m:r>
                        </m:den>
                      </m:f>
                      <m:f>
                        <m:fPr>
                          <m:ctrlPr>
                            <a:rPr sz="4400" i="1">
                              <a:solidFill>
                                <a:srgbClr val="42424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4400" i="1">
                              <a:solidFill>
                                <a:srgbClr val="424242"/>
                              </a:solidFill>
                              <a:latin typeface="Cambria Math" panose="02040503050406030204" pitchFamily="18" charset="0"/>
                            </a:rPr>
                            <m:t>∂</m:t>
                          </m:r>
                          <m:r>
                            <a:rPr sz="4400" i="1">
                              <a:solidFill>
                                <a:srgbClr val="424242"/>
                              </a:solidFill>
                              <a:latin typeface="Cambria Math" panose="02040503050406030204" pitchFamily="18" charset="0"/>
                            </a:rPr>
                            <m:t>𝜙</m:t>
                          </m:r>
                        </m:num>
                        <m:den>
                          <m:r>
                            <a:rPr sz="4400" i="1">
                              <a:solidFill>
                                <a:srgbClr val="424242"/>
                              </a:solidFill>
                              <a:latin typeface="Cambria Math" panose="02040503050406030204" pitchFamily="18" charset="0"/>
                            </a:rPr>
                            <m:t>∂</m:t>
                          </m:r>
                          <m:r>
                            <a:rPr sz="4400" i="1">
                              <a:solidFill>
                                <a:srgbClr val="424242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sSub>
                        <m:sSubPr>
                          <m:ctrlPr>
                            <a:rPr sz="4400" i="1">
                              <a:solidFill>
                                <a:srgbClr val="42424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400" i="1">
                              <a:solidFill>
                                <a:srgbClr val="424242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sz="4400" i="1">
                              <a:solidFill>
                                <a:srgbClr val="424242"/>
                              </a:solidFill>
                              <a:latin typeface="Cambria Math" panose="02040503050406030204" pitchFamily="18" charset="0"/>
                            </a:rPr>
                            <m:t>𝑍𝑃𝑀</m:t>
                          </m:r>
                        </m:sub>
                      </m:sSub>
                    </m:oMath>
                  </m:oMathPara>
                </a14:m>
                <a:endParaRPr sz="4400">
                  <a:solidFill>
                    <a:srgbClr val="424242"/>
                  </a:solidFill>
                </a:endParaRPr>
              </a:p>
            </p:txBody>
          </p:sp>
        </mc:Choice>
        <mc:Fallback>
          <p:sp>
            <p:nvSpPr>
              <p:cNvPr id="1549" name="Equation">
                <a:extLst>
                  <a:ext uri="{FF2B5EF4-FFF2-40B4-BE49-F238E27FC236}">
                    <a16:creationId xmlns:a16="http://schemas.microsoft.com/office/drawing/2014/main" id="{F50E46CE-52B8-CF63-35BE-C9DBD45087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48971" y="4023382"/>
                <a:ext cx="7649777" cy="1321457"/>
              </a:xfrm>
              <a:prstGeom prst="rect">
                <a:avLst/>
              </a:prstGeom>
              <a:blipFill>
                <a:blip r:embed="rId2"/>
                <a:stretch>
                  <a:fillRect l="-2653" t="-1905" r="-9784" b="-24762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50" name="Cavity frequency (GHz)">
            <a:extLst>
              <a:ext uri="{FF2B5EF4-FFF2-40B4-BE49-F238E27FC236}">
                <a16:creationId xmlns:a16="http://schemas.microsoft.com/office/drawing/2014/main" id="{A2AB71F4-6B5E-7D9D-1D7C-4262AC48961C}"/>
              </a:ext>
            </a:extLst>
          </p:cNvPr>
          <p:cNvSpPr txBox="1"/>
          <p:nvPr/>
        </p:nvSpPr>
        <p:spPr>
          <a:xfrm>
            <a:off x="14201285" y="12823252"/>
            <a:ext cx="3431537" cy="57969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37" tIns="91437" rIns="91437" bIns="91437">
            <a:spAutoFit/>
          </a:bodyPr>
          <a:lstStyle>
            <a:lvl1pPr algn="l" defTabSz="914400">
              <a:defRPr sz="26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Cavity frequency (GHz)</a:t>
            </a:r>
          </a:p>
        </p:txBody>
      </p:sp>
      <p:pic>
        <p:nvPicPr>
          <p:cNvPr id="1551" name="Image" descr="Image">
            <a:extLst>
              <a:ext uri="{FF2B5EF4-FFF2-40B4-BE49-F238E27FC236}">
                <a16:creationId xmlns:a16="http://schemas.microsoft.com/office/drawing/2014/main" id="{52C1851C-8B72-82A2-A2A5-C585A30ACE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83901" y="8031489"/>
            <a:ext cx="10577123" cy="5425170"/>
          </a:xfrm>
          <a:prstGeom prst="rect">
            <a:avLst/>
          </a:prstGeom>
          <a:ln w="12700">
            <a:miter lim="400000"/>
          </a:ln>
        </p:spPr>
      </p:pic>
      <p:sp>
        <p:nvSpPr>
          <p:cNvPr id="1552" name="Coupling vs frequency">
            <a:extLst>
              <a:ext uri="{FF2B5EF4-FFF2-40B4-BE49-F238E27FC236}">
                <a16:creationId xmlns:a16="http://schemas.microsoft.com/office/drawing/2014/main" id="{1AB8D206-297C-4B94-33E0-19036E01C091}"/>
              </a:ext>
            </a:extLst>
          </p:cNvPr>
          <p:cNvSpPr txBox="1"/>
          <p:nvPr/>
        </p:nvSpPr>
        <p:spPr>
          <a:xfrm>
            <a:off x="15120539" y="7429533"/>
            <a:ext cx="4565494" cy="7284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37" tIns="91437" rIns="91437" bIns="91437">
            <a:spAutoFit/>
          </a:bodyPr>
          <a:lstStyle>
            <a:lvl1pPr algn="l" defTabSz="914400"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Coupling vs frequency</a:t>
            </a:r>
          </a:p>
        </p:txBody>
      </p:sp>
      <p:sp>
        <p:nvSpPr>
          <p:cNvPr id="1553" name="Cavity frequency (GHz)">
            <a:extLst>
              <a:ext uri="{FF2B5EF4-FFF2-40B4-BE49-F238E27FC236}">
                <a16:creationId xmlns:a16="http://schemas.microsoft.com/office/drawing/2014/main" id="{F9BEDCD4-6DD7-5F8B-B21C-2FCA78B3C5B8}"/>
              </a:ext>
            </a:extLst>
          </p:cNvPr>
          <p:cNvSpPr txBox="1"/>
          <p:nvPr/>
        </p:nvSpPr>
        <p:spPr>
          <a:xfrm>
            <a:off x="15127078" y="12823252"/>
            <a:ext cx="3431537" cy="57969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37" tIns="91437" rIns="91437" bIns="91437">
            <a:spAutoFit/>
          </a:bodyPr>
          <a:lstStyle>
            <a:lvl1pPr algn="l" defTabSz="914400">
              <a:defRPr sz="26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Cavity frequency (GHz)</a:t>
            </a:r>
          </a:p>
        </p:txBody>
      </p:sp>
      <p:grpSp>
        <p:nvGrpSpPr>
          <p:cNvPr id="1558" name="Group 3">
            <a:extLst>
              <a:ext uri="{FF2B5EF4-FFF2-40B4-BE49-F238E27FC236}">
                <a16:creationId xmlns:a16="http://schemas.microsoft.com/office/drawing/2014/main" id="{8250D08D-D0E7-E3CF-67FD-208C748D0D4D}"/>
              </a:ext>
            </a:extLst>
          </p:cNvPr>
          <p:cNvGrpSpPr/>
          <p:nvPr/>
        </p:nvGrpSpPr>
        <p:grpSpPr>
          <a:xfrm>
            <a:off x="126602" y="1280091"/>
            <a:ext cx="15173627" cy="36724"/>
            <a:chOff x="0" y="0"/>
            <a:chExt cx="15173624" cy="36722"/>
          </a:xfrm>
        </p:grpSpPr>
        <p:sp>
          <p:nvSpPr>
            <p:cNvPr id="1554" name="Straight Connector 4">
              <a:extLst>
                <a:ext uri="{FF2B5EF4-FFF2-40B4-BE49-F238E27FC236}">
                  <a16:creationId xmlns:a16="http://schemas.microsoft.com/office/drawing/2014/main" id="{57EAF407-4F63-E9E1-9EDE-2A200211C403}"/>
                </a:ext>
              </a:extLst>
            </p:cNvPr>
            <p:cNvSpPr/>
            <p:nvPr/>
          </p:nvSpPr>
          <p:spPr>
            <a:xfrm flipV="1">
              <a:off x="0" y="431"/>
              <a:ext cx="12391714" cy="36292"/>
            </a:xfrm>
            <a:prstGeom prst="line">
              <a:avLst/>
            </a:prstGeom>
            <a:noFill/>
            <a:ln w="44450" cap="flat">
              <a:solidFill>
                <a:srgbClr val="0C2F59">
                  <a:alpha val="6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555" name="Straight Connector 5">
              <a:extLst>
                <a:ext uri="{FF2B5EF4-FFF2-40B4-BE49-F238E27FC236}">
                  <a16:creationId xmlns:a16="http://schemas.microsoft.com/office/drawing/2014/main" id="{5629E5B3-E4A3-ADAB-D87B-7D8C8CB5D90A}"/>
                </a:ext>
              </a:extLst>
            </p:cNvPr>
            <p:cNvSpPr/>
            <p:nvPr/>
          </p:nvSpPr>
          <p:spPr>
            <a:xfrm>
              <a:off x="12740934" y="0"/>
              <a:ext cx="734404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9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556" name="Straight Connector 6">
              <a:extLst>
                <a:ext uri="{FF2B5EF4-FFF2-40B4-BE49-F238E27FC236}">
                  <a16:creationId xmlns:a16="http://schemas.microsoft.com/office/drawing/2014/main" id="{FD081A65-C7F2-F772-390A-4B8EB49D8353}"/>
                </a:ext>
              </a:extLst>
            </p:cNvPr>
            <p:cNvSpPr/>
            <p:nvPr/>
          </p:nvSpPr>
          <p:spPr>
            <a:xfrm>
              <a:off x="13884876" y="0"/>
              <a:ext cx="529595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79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557" name="Straight Connector 7">
              <a:extLst>
                <a:ext uri="{FF2B5EF4-FFF2-40B4-BE49-F238E27FC236}">
                  <a16:creationId xmlns:a16="http://schemas.microsoft.com/office/drawing/2014/main" id="{9BA1EC36-A412-B111-143F-49D042193D02}"/>
                </a:ext>
              </a:extLst>
            </p:cNvPr>
            <p:cNvSpPr/>
            <p:nvPr/>
          </p:nvSpPr>
          <p:spPr>
            <a:xfrm>
              <a:off x="14839350" y="0"/>
              <a:ext cx="334275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7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sp>
        <p:nvSpPr>
          <p:cNvPr id="1559" name="Theory of superconducting quantum circuits">
            <a:extLst>
              <a:ext uri="{FF2B5EF4-FFF2-40B4-BE49-F238E27FC236}">
                <a16:creationId xmlns:a16="http://schemas.microsoft.com/office/drawing/2014/main" id="{A403C82F-4BB7-B78D-AE45-73A253F47BC5}"/>
              </a:ext>
            </a:extLst>
          </p:cNvPr>
          <p:cNvSpPr txBox="1"/>
          <p:nvPr/>
        </p:nvSpPr>
        <p:spPr>
          <a:xfrm>
            <a:off x="184406" y="102283"/>
            <a:ext cx="17883512" cy="10359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6" tIns="71436" rIns="71436" bIns="71436" anchor="b">
            <a:spAutoFit/>
          </a:bodyPr>
          <a:lstStyle>
            <a:lvl1pPr algn="l">
              <a:defRPr sz="5800" b="1">
                <a:solidFill>
                  <a:srgbClr val="347294"/>
                </a:solidFill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r>
              <a:t>Magnetomechanics coupling</a:t>
            </a:r>
          </a:p>
        </p:txBody>
      </p:sp>
      <p:sp>
        <p:nvSpPr>
          <p:cNvPr id="1560" name="Ligne">
            <a:extLst>
              <a:ext uri="{FF2B5EF4-FFF2-40B4-BE49-F238E27FC236}">
                <a16:creationId xmlns:a16="http://schemas.microsoft.com/office/drawing/2014/main" id="{44EAD92D-2C66-8351-EC93-308564659C7F}"/>
              </a:ext>
            </a:extLst>
          </p:cNvPr>
          <p:cNvSpPr/>
          <p:nvPr/>
        </p:nvSpPr>
        <p:spPr>
          <a:xfrm>
            <a:off x="7206192" y="11880534"/>
            <a:ext cx="14014885" cy="1"/>
          </a:xfrm>
          <a:prstGeom prst="line">
            <a:avLst/>
          </a:prstGeom>
          <a:ln w="76200">
            <a:solidFill>
              <a:srgbClr val="5B9BD5"/>
            </a:solidFill>
            <a:custDash>
              <a:ds d="200000" sp="200000"/>
            </a:custDash>
            <a:miter lim="400000"/>
          </a:ln>
        </p:spPr>
        <p:txBody>
          <a:bodyPr lIns="45718" tIns="45718" rIns="45718" bIns="45718"/>
          <a:lstStyle/>
          <a:p>
            <a:pPr algn="l" defTabSz="914400">
              <a:defRPr sz="18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1561" name="Typical limit for capacitively coupled systems g0 ~ 300Hz">
            <a:extLst>
              <a:ext uri="{FF2B5EF4-FFF2-40B4-BE49-F238E27FC236}">
                <a16:creationId xmlns:a16="http://schemas.microsoft.com/office/drawing/2014/main" id="{97D6B2D1-DF66-8806-CBD9-4FE1DBCCC656}"/>
              </a:ext>
            </a:extLst>
          </p:cNvPr>
          <p:cNvSpPr txBox="1"/>
          <p:nvPr/>
        </p:nvSpPr>
        <p:spPr>
          <a:xfrm>
            <a:off x="3074188" y="11109997"/>
            <a:ext cx="6798048" cy="10702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algn="l" defTabSz="457200">
              <a:defRPr sz="3200"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Typical limit for capacitively coupled systems g</a:t>
            </a:r>
            <a:r>
              <a:rPr baseline="-5999"/>
              <a:t>0</a:t>
            </a:r>
            <a:r>
              <a:t> ~ 300Hz</a:t>
            </a:r>
          </a:p>
        </p:txBody>
      </p:sp>
      <p:grpSp>
        <p:nvGrpSpPr>
          <p:cNvPr id="1565" name="Group">
            <a:extLst>
              <a:ext uri="{FF2B5EF4-FFF2-40B4-BE49-F238E27FC236}">
                <a16:creationId xmlns:a16="http://schemas.microsoft.com/office/drawing/2014/main" id="{30CD2CD0-E300-6664-17C2-372BE47EA9CD}"/>
              </a:ext>
            </a:extLst>
          </p:cNvPr>
          <p:cNvGrpSpPr/>
          <p:nvPr/>
        </p:nvGrpSpPr>
        <p:grpSpPr>
          <a:xfrm>
            <a:off x="2547291" y="5455290"/>
            <a:ext cx="21538745" cy="7944590"/>
            <a:chOff x="0" y="0"/>
            <a:chExt cx="21538744" cy="7944589"/>
          </a:xfrm>
        </p:grpSpPr>
        <p:sp>
          <p:nvSpPr>
            <p:cNvPr id="1562" name="Rectangle">
              <a:extLst>
                <a:ext uri="{FF2B5EF4-FFF2-40B4-BE49-F238E27FC236}">
                  <a16:creationId xmlns:a16="http://schemas.microsoft.com/office/drawing/2014/main" id="{3A3AA4E2-4B9C-A471-C5AA-B247C2A94F91}"/>
                </a:ext>
              </a:extLst>
            </p:cNvPr>
            <p:cNvSpPr/>
            <p:nvPr/>
          </p:nvSpPr>
          <p:spPr>
            <a:xfrm>
              <a:off x="0" y="0"/>
              <a:ext cx="21538745" cy="7615667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71436" tIns="71436" rIns="71436" bIns="71436" numCol="1" anchor="ctr">
              <a:noAutofit/>
            </a:bodyPr>
            <a:lstStyle/>
            <a:p>
              <a:endParaRPr/>
            </a:p>
          </p:txBody>
        </p:sp>
        <p:pic>
          <p:nvPicPr>
            <p:cNvPr id="1563" name="Capture d’écran, le 2022-12-07 à 15.34.36.png" descr="Capture d’écran, le 2022-12-07 à 15.34.36.png">
              <a:extLst>
                <a:ext uri="{FF2B5EF4-FFF2-40B4-BE49-F238E27FC236}">
                  <a16:creationId xmlns:a16="http://schemas.microsoft.com/office/drawing/2014/main" id="{AE0FFEC6-1EB5-A485-A790-1335ECCF273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2393" r="1089"/>
            <a:stretch>
              <a:fillRect/>
            </a:stretch>
          </p:blipFill>
          <p:spPr>
            <a:xfrm>
              <a:off x="8905641" y="2194662"/>
              <a:ext cx="12551949" cy="574992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564" name="Typical limit for capacitively coupled systems g0 ~ 300Hz">
              <a:extLst>
                <a:ext uri="{FF2B5EF4-FFF2-40B4-BE49-F238E27FC236}">
                  <a16:creationId xmlns:a16="http://schemas.microsoft.com/office/drawing/2014/main" id="{F4FCD73E-47C5-3E87-3A84-F62AEBA6799E}"/>
                </a:ext>
              </a:extLst>
            </p:cNvPr>
            <p:cNvSpPr txBox="1"/>
            <p:nvPr/>
          </p:nvSpPr>
          <p:spPr>
            <a:xfrm>
              <a:off x="11479442" y="1936544"/>
              <a:ext cx="7404365" cy="5626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/>
            <a:p>
              <a:pPr algn="l" defTabSz="457200">
                <a:defRPr sz="3200"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t>Maximum coupling value g</a:t>
              </a:r>
              <a:r>
                <a:rPr baseline="-5999"/>
                <a:t>0</a:t>
              </a:r>
              <a:r>
                <a:t> ~ 90 kHz</a:t>
              </a:r>
            </a:p>
          </p:txBody>
        </p:sp>
      </p:grpSp>
      <p:sp>
        <p:nvSpPr>
          <p:cNvPr id="1566" name="Rectangle 35">
            <a:extLst>
              <a:ext uri="{FF2B5EF4-FFF2-40B4-BE49-F238E27FC236}">
                <a16:creationId xmlns:a16="http://schemas.microsoft.com/office/drawing/2014/main" id="{A00B78B2-7E24-0CBD-45AF-9E1E53F15581}"/>
              </a:ext>
            </a:extLst>
          </p:cNvPr>
          <p:cNvSpPr txBox="1"/>
          <p:nvPr/>
        </p:nvSpPr>
        <p:spPr>
          <a:xfrm>
            <a:off x="522315" y="1733698"/>
            <a:ext cx="22274944" cy="5818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marL="342900" indent="-342900" algn="l" defTabSz="914400">
              <a:buClr>
                <a:srgbClr val="1F4E79"/>
              </a:buClr>
              <a:buSzPct val="100000"/>
              <a:buChar char="▪"/>
              <a:defRPr sz="3800" b="1" u="sng">
                <a:latin typeface="Calibri"/>
                <a:ea typeface="Calibri"/>
                <a:cs typeface="Calibri"/>
                <a:sym typeface="Calibri"/>
              </a:defRPr>
            </a:pPr>
            <a:r>
              <a:t>Controlling the coupling:</a:t>
            </a:r>
            <a:r>
              <a:rPr b="0" u="none"/>
              <a:t> dependance of the coupling on the external flux</a:t>
            </a:r>
          </a:p>
        </p:txBody>
      </p:sp>
      <p:pic>
        <p:nvPicPr>
          <p:cNvPr id="1567" name="Picture 67" descr="Picture 67">
            <a:extLst>
              <a:ext uri="{FF2B5EF4-FFF2-40B4-BE49-F238E27FC236}">
                <a16:creationId xmlns:a16="http://schemas.microsoft.com/office/drawing/2014/main" id="{83FB378E-55A5-7A6C-1B46-4A2C4D35AC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9974" y="2732410"/>
            <a:ext cx="11515459" cy="5511220"/>
          </a:xfrm>
          <a:prstGeom prst="rect">
            <a:avLst/>
          </a:prstGeom>
          <a:ln w="12700">
            <a:miter lim="400000"/>
          </a:ln>
        </p:spPr>
      </p:pic>
      <p:sp>
        <p:nvSpPr>
          <p:cNvPr id="1568" name="Line">
            <a:extLst>
              <a:ext uri="{FF2B5EF4-FFF2-40B4-BE49-F238E27FC236}">
                <a16:creationId xmlns:a16="http://schemas.microsoft.com/office/drawing/2014/main" id="{5755AD1D-5363-A3BF-7D83-A1A8936C7983}"/>
              </a:ext>
            </a:extLst>
          </p:cNvPr>
          <p:cNvSpPr/>
          <p:nvPr/>
        </p:nvSpPr>
        <p:spPr>
          <a:xfrm flipH="1" flipV="1">
            <a:off x="8942064" y="3209766"/>
            <a:ext cx="1714020" cy="2702749"/>
          </a:xfrm>
          <a:prstGeom prst="line">
            <a:avLst/>
          </a:prstGeom>
          <a:ln w="25400">
            <a:solidFill>
              <a:schemeClr val="accent1"/>
            </a:solidFill>
          </a:ln>
          <a:effectLst>
            <a:outerShdw blurRad="50800" dist="25400" dir="5400000" rotWithShape="0">
              <a:srgbClr val="000000">
                <a:alpha val="50000"/>
              </a:srgbClr>
            </a:outerShdw>
          </a:effectLst>
        </p:spPr>
        <p:txBody>
          <a:bodyPr lIns="45718" tIns="45718" rIns="45718" bIns="45718"/>
          <a:lstStyle/>
          <a:p>
            <a:endParaRPr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69" name="Equation">
                <a:extLst>
                  <a:ext uri="{FF2B5EF4-FFF2-40B4-BE49-F238E27FC236}">
                    <a16:creationId xmlns:a16="http://schemas.microsoft.com/office/drawing/2014/main" id="{5C94B021-27E2-FE26-4139-462CB5192096}"/>
                  </a:ext>
                </a:extLst>
              </p:cNvPr>
              <p:cNvSpPr txBox="1"/>
              <p:nvPr/>
            </p:nvSpPr>
            <p:spPr>
              <a:xfrm>
                <a:off x="9988957" y="3802804"/>
                <a:ext cx="748486" cy="1081192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sz="3600" i="1">
                              <a:solidFill>
                                <a:srgbClr val="2B63BA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3600" i="1">
                              <a:solidFill>
                                <a:srgbClr val="2B63BA"/>
                              </a:solidFill>
                              <a:latin typeface="Cambria Math" panose="02040503050406030204" pitchFamily="18" charset="0"/>
                            </a:rPr>
                            <m:t>∂</m:t>
                          </m:r>
                          <m:sSub>
                            <m:sSubPr>
                              <m:ctrlPr>
                                <a:rPr sz="3600" i="1">
                                  <a:solidFill>
                                    <a:srgbClr val="2B63BA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3600" i="1">
                                  <a:solidFill>
                                    <a:srgbClr val="2B63BA"/>
                                  </a:solidFill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sz="3600" i="1">
                                  <a:solidFill>
                                    <a:srgbClr val="2B63BA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num>
                        <m:den>
                          <m:r>
                            <a:rPr sz="3600" i="1">
                              <a:solidFill>
                                <a:srgbClr val="2B63BA"/>
                              </a:solidFill>
                              <a:latin typeface="Cambria Math" panose="02040503050406030204" pitchFamily="18" charset="0"/>
                            </a:rPr>
                            <m:t>∂</m:t>
                          </m:r>
                          <m:r>
                            <a:rPr sz="3600" i="1">
                              <a:solidFill>
                                <a:srgbClr val="2B63BA"/>
                              </a:solidFill>
                              <a:latin typeface="Cambria Math" panose="02040503050406030204" pitchFamily="18" charset="0"/>
                            </a:rPr>
                            <m:t>𝜙</m:t>
                          </m:r>
                        </m:den>
                      </m:f>
                    </m:oMath>
                  </m:oMathPara>
                </a14:m>
                <a:endParaRPr sz="3600">
                  <a:solidFill>
                    <a:srgbClr val="2B64BA"/>
                  </a:solidFill>
                </a:endParaRPr>
              </a:p>
            </p:txBody>
          </p:sp>
        </mc:Choice>
        <mc:Fallback>
          <p:sp>
            <p:nvSpPr>
              <p:cNvPr id="1569" name="Equation">
                <a:extLst>
                  <a:ext uri="{FF2B5EF4-FFF2-40B4-BE49-F238E27FC236}">
                    <a16:creationId xmlns:a16="http://schemas.microsoft.com/office/drawing/2014/main" id="{5C94B021-27E2-FE26-4139-462CB51920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88957" y="3802804"/>
                <a:ext cx="748486" cy="1081192"/>
              </a:xfrm>
              <a:prstGeom prst="rect">
                <a:avLst/>
              </a:prstGeom>
              <a:blipFill>
                <a:blip r:embed="rId6"/>
                <a:stretch>
                  <a:fillRect l="-21667" t="-1163" r="-15000" b="-23256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70" name="Results from IQOQI Innsbruck">
            <a:extLst>
              <a:ext uri="{FF2B5EF4-FFF2-40B4-BE49-F238E27FC236}">
                <a16:creationId xmlns:a16="http://schemas.microsoft.com/office/drawing/2014/main" id="{28CE7488-BE7F-C4D8-5BA0-39C3FB9FA009}"/>
              </a:ext>
            </a:extLst>
          </p:cNvPr>
          <p:cNvSpPr txBox="1"/>
          <p:nvPr/>
        </p:nvSpPr>
        <p:spPr>
          <a:xfrm>
            <a:off x="455181" y="12889263"/>
            <a:ext cx="4931638" cy="5746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6" tIns="71436" rIns="71436" bIns="71436" anchor="ctr">
            <a:spAutoFit/>
          </a:bodyPr>
          <a:lstStyle>
            <a:lvl1pPr>
              <a:defRPr sz="2800">
                <a:solidFill>
                  <a:srgbClr val="535353"/>
                </a:solidFill>
              </a:defRPr>
            </a:lvl1pPr>
          </a:lstStyle>
          <a:p>
            <a:r>
              <a:t>Results from IQOQI Innsbruck</a:t>
            </a:r>
          </a:p>
        </p:txBody>
      </p:sp>
      <p:sp>
        <p:nvSpPr>
          <p:cNvPr id="1571" name="Rounded Rectangle">
            <a:extLst>
              <a:ext uri="{FF2B5EF4-FFF2-40B4-BE49-F238E27FC236}">
                <a16:creationId xmlns:a16="http://schemas.microsoft.com/office/drawing/2014/main" id="{1FAEF997-6478-5B16-9330-0779E4FCCE0A}"/>
              </a:ext>
            </a:extLst>
          </p:cNvPr>
          <p:cNvSpPr/>
          <p:nvPr/>
        </p:nvSpPr>
        <p:spPr>
          <a:xfrm>
            <a:off x="18865160" y="3946079"/>
            <a:ext cx="1417894" cy="1476063"/>
          </a:xfrm>
          <a:prstGeom prst="roundRect">
            <a:avLst>
              <a:gd name="adj" fmla="val 6475"/>
            </a:avLst>
          </a:prstGeom>
          <a:solidFill>
            <a:srgbClr val="00A2FF">
              <a:alpha val="10000"/>
            </a:srgbClr>
          </a:solidFill>
          <a:ln w="12700">
            <a:solidFill>
              <a:srgbClr val="00A2FF"/>
            </a:solidFill>
            <a:miter lim="400000"/>
          </a:ln>
        </p:spPr>
        <p:txBody>
          <a:bodyPr lIns="53578" tIns="53578" rIns="53578" bIns="53578" anchor="ctr"/>
          <a:lstStyle/>
          <a:p>
            <a:pPr defTabSz="584200">
              <a:defRPr sz="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31059902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5" grpId="0" animBg="1" advAuto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Rechteck 20"/>
          <p:cNvSpPr txBox="1"/>
          <p:nvPr/>
        </p:nvSpPr>
        <p:spPr>
          <a:xfrm>
            <a:off x="14024819" y="13016103"/>
            <a:ext cx="9362524" cy="5361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37" tIns="91437" rIns="91437" bIns="91437">
            <a:spAutoFit/>
          </a:bodyPr>
          <a:lstStyle/>
          <a:p>
            <a:pPr defTabSz="1828800">
              <a:defRPr sz="2800">
                <a:solidFill>
                  <a:srgbClr val="5B9BD5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Zoepfl, </a:t>
            </a:r>
            <a:r>
              <a:rPr b="1">
                <a:latin typeface="Carlito"/>
                <a:ea typeface="Carlito"/>
                <a:cs typeface="Carlito"/>
                <a:sym typeface="Carlito"/>
              </a:rPr>
              <a:t>MLJ </a:t>
            </a:r>
            <a:r>
              <a:rPr i="1"/>
              <a:t>et. al.</a:t>
            </a:r>
            <a:r>
              <a:t> Phys. Rev. Lett. 125, 023601 (2020)</a:t>
            </a:r>
          </a:p>
        </p:txBody>
      </p:sp>
      <p:grpSp>
        <p:nvGrpSpPr>
          <p:cNvPr id="871" name="Group 3"/>
          <p:cNvGrpSpPr/>
          <p:nvPr/>
        </p:nvGrpSpPr>
        <p:grpSpPr>
          <a:xfrm>
            <a:off x="126602" y="1280091"/>
            <a:ext cx="15173627" cy="36724"/>
            <a:chOff x="0" y="0"/>
            <a:chExt cx="15173624" cy="36722"/>
          </a:xfrm>
        </p:grpSpPr>
        <p:sp>
          <p:nvSpPr>
            <p:cNvPr id="867" name="Straight Connector 4"/>
            <p:cNvSpPr/>
            <p:nvPr/>
          </p:nvSpPr>
          <p:spPr>
            <a:xfrm flipV="1">
              <a:off x="0" y="431"/>
              <a:ext cx="12391714" cy="36292"/>
            </a:xfrm>
            <a:prstGeom prst="line">
              <a:avLst/>
            </a:prstGeom>
            <a:noFill/>
            <a:ln w="44450" cap="flat">
              <a:solidFill>
                <a:srgbClr val="0C2F59">
                  <a:alpha val="6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868" name="Straight Connector 5"/>
            <p:cNvSpPr/>
            <p:nvPr/>
          </p:nvSpPr>
          <p:spPr>
            <a:xfrm>
              <a:off x="12740934" y="0"/>
              <a:ext cx="734404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9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869" name="Straight Connector 6"/>
            <p:cNvSpPr/>
            <p:nvPr/>
          </p:nvSpPr>
          <p:spPr>
            <a:xfrm>
              <a:off x="13884876" y="0"/>
              <a:ext cx="529595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79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870" name="Straight Connector 7"/>
            <p:cNvSpPr/>
            <p:nvPr/>
          </p:nvSpPr>
          <p:spPr>
            <a:xfrm>
              <a:off x="14839350" y="0"/>
              <a:ext cx="334275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7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sp>
        <p:nvSpPr>
          <p:cNvPr id="872" name="Theory of superconducting quantum circuits"/>
          <p:cNvSpPr txBox="1"/>
          <p:nvPr/>
        </p:nvSpPr>
        <p:spPr>
          <a:xfrm>
            <a:off x="184406" y="102283"/>
            <a:ext cx="17883512" cy="10359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6" tIns="71436" rIns="71436" bIns="71436" anchor="b">
            <a:spAutoFit/>
          </a:bodyPr>
          <a:lstStyle>
            <a:lvl1pPr algn="l">
              <a:defRPr sz="5800" b="1">
                <a:solidFill>
                  <a:srgbClr val="347294"/>
                </a:solidFill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r>
              <a:t>Magnetomechanics at the single-photon level</a:t>
            </a:r>
          </a:p>
        </p:txBody>
      </p:sp>
      <p:sp>
        <p:nvSpPr>
          <p:cNvPr id="873" name="Rectangle 35"/>
          <p:cNvSpPr txBox="1"/>
          <p:nvPr/>
        </p:nvSpPr>
        <p:spPr>
          <a:xfrm>
            <a:off x="522315" y="1733698"/>
            <a:ext cx="22274944" cy="5818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marL="342900" indent="-342900" algn="l" defTabSz="914400">
              <a:buClr>
                <a:srgbClr val="1F4E79"/>
              </a:buClr>
              <a:buSzPct val="100000"/>
              <a:buChar char="▪"/>
              <a:defRPr sz="3800" b="1" u="sng">
                <a:latin typeface="Calibri"/>
                <a:ea typeface="Calibri"/>
                <a:cs typeface="Calibri"/>
                <a:sym typeface="Calibri"/>
              </a:defRPr>
            </a:pPr>
            <a:r>
              <a:t>Large coupling:</a:t>
            </a:r>
            <a:r>
              <a:rPr u="none"/>
              <a:t> </a:t>
            </a:r>
            <a:r>
              <a:rPr b="0" u="none"/>
              <a:t>optomechanics at the single photon level</a:t>
            </a:r>
          </a:p>
        </p:txBody>
      </p:sp>
      <p:sp>
        <p:nvSpPr>
          <p:cNvPr id="874" name="Results from IQOQI Innsbruck"/>
          <p:cNvSpPr txBox="1"/>
          <p:nvPr/>
        </p:nvSpPr>
        <p:spPr>
          <a:xfrm>
            <a:off x="455181" y="12889263"/>
            <a:ext cx="4931638" cy="5746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6" tIns="71436" rIns="71436" bIns="71436" anchor="ctr">
            <a:spAutoFit/>
          </a:bodyPr>
          <a:lstStyle>
            <a:lvl1pPr>
              <a:defRPr sz="2800">
                <a:solidFill>
                  <a:srgbClr val="535353"/>
                </a:solidFill>
              </a:defRPr>
            </a:lvl1pPr>
          </a:lstStyle>
          <a:p>
            <a:r>
              <a:t>Results from IQOQI Innsbruck</a:t>
            </a:r>
          </a:p>
        </p:txBody>
      </p:sp>
      <p:pic>
        <p:nvPicPr>
          <p:cNvPr id="875" name="Screenshot 2026-09-17 at 10.39.51.png" descr="Screenshot 2026-09-17 at 10.39.5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69662" y="2941414"/>
            <a:ext cx="8407401" cy="944880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878" name="Group"/>
          <p:cNvGrpSpPr/>
          <p:nvPr/>
        </p:nvGrpSpPr>
        <p:grpSpPr>
          <a:xfrm>
            <a:off x="1839069" y="5165187"/>
            <a:ext cx="5603278" cy="7729264"/>
            <a:chOff x="0" y="0"/>
            <a:chExt cx="5603277" cy="7729263"/>
          </a:xfrm>
        </p:grpSpPr>
        <p:pic>
          <p:nvPicPr>
            <p:cNvPr id="876" name="Screenshot 2026-09-17 at 10.40.14.png" descr="Screenshot 2026-09-17 at 10.40.14.png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82375" y="0"/>
              <a:ext cx="5520903" cy="772926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877" name="Square"/>
            <p:cNvSpPr/>
            <p:nvPr/>
          </p:nvSpPr>
          <p:spPr>
            <a:xfrm>
              <a:off x="0" y="6179095"/>
              <a:ext cx="834137" cy="834137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71436" tIns="71436" rIns="71436" bIns="71436" numCol="1" anchor="ctr">
              <a:noAutofit/>
            </a:bodyPr>
            <a:lstStyle/>
            <a:p>
              <a:endParaRPr/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879" name="Couplings    kHz…"/>
              <p:cNvSpPr txBox="1"/>
              <p:nvPr/>
            </p:nvSpPr>
            <p:spPr>
              <a:xfrm>
                <a:off x="1651024" y="3161713"/>
                <a:ext cx="10520992" cy="1582039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lIns="71436" tIns="71436" rIns="71436" bIns="71436" anchor="ctr">
                <a:spAutoFit/>
              </a:bodyPr>
              <a:lstStyle/>
              <a:p>
                <a:pPr marL="342900" indent="-342900" algn="l" defTabSz="914400">
                  <a:buClr>
                    <a:srgbClr val="1F4E79"/>
                  </a:buClr>
                  <a:buSzPct val="100000"/>
                  <a:buChar char="▪"/>
                  <a:defRPr sz="3800">
                    <a:latin typeface="Calibri"/>
                    <a:ea typeface="Calibri"/>
                    <a:cs typeface="Calibri"/>
                    <a:sym typeface="Calibri"/>
                  </a:defRPr>
                </a:pPr>
                <a:r>
                  <a:t>Couplings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41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41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sz="41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sz="41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≃3</m:t>
                    </m:r>
                  </m:oMath>
                </a14:m>
                <a:r>
                  <a:t> kHz</a:t>
                </a:r>
              </a:p>
              <a:p>
                <a:pPr marL="342900" indent="-342900" algn="l" defTabSz="914400">
                  <a:buClr>
                    <a:srgbClr val="1F4E79"/>
                  </a:buClr>
                  <a:buSzPct val="100000"/>
                  <a:buChar char="▪"/>
                  <a:defRPr sz="3800">
                    <a:latin typeface="Calibri"/>
                    <a:ea typeface="Calibri"/>
                    <a:cs typeface="Calibri"/>
                    <a:sym typeface="Calibri"/>
                  </a:defRPr>
                </a:pPr>
                <a:r>
                  <a:t>Single-photon cooperativity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41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41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sz="41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sz="41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sz="41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sz="41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sz="41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sz="41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sz="41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/(</m:t>
                    </m:r>
                    <m:r>
                      <a:rPr sz="41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𝜅</m:t>
                    </m:r>
                    <m:sSub>
                      <m:sSubPr>
                        <m:ctrlPr>
                          <a:rPr sz="41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sz="41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Γ</m:t>
                        </m:r>
                      </m:e>
                      <m:sub>
                        <m:r>
                          <a:rPr sz="41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sz="41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)≳10</m:t>
                    </m:r>
                  </m:oMath>
                </a14:m>
                <a:r>
                  <a:t>  </a:t>
                </a:r>
              </a:p>
            </p:txBody>
          </p:sp>
        </mc:Choice>
        <mc:Fallback>
          <p:sp>
            <p:nvSpPr>
              <p:cNvPr id="879" name="Couplings    kHz…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1024" y="3161713"/>
                <a:ext cx="10520992" cy="1582039"/>
              </a:xfrm>
              <a:prstGeom prst="rect">
                <a:avLst/>
              </a:prstGeom>
              <a:blipFill>
                <a:blip r:embed="rId5"/>
                <a:stretch>
                  <a:fillRect l="-2413" t="-19200" b="-27200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82" name="Group"/>
          <p:cNvGrpSpPr/>
          <p:nvPr/>
        </p:nvGrpSpPr>
        <p:grpSpPr>
          <a:xfrm>
            <a:off x="1502956" y="9137133"/>
            <a:ext cx="11307024" cy="1414512"/>
            <a:chOff x="0" y="0"/>
            <a:chExt cx="11307023" cy="1414510"/>
          </a:xfrm>
        </p:grpSpPr>
        <p:sp>
          <p:nvSpPr>
            <p:cNvPr id="880" name="Line"/>
            <p:cNvSpPr/>
            <p:nvPr/>
          </p:nvSpPr>
          <p:spPr>
            <a:xfrm flipH="1" flipV="1">
              <a:off x="0" y="0"/>
              <a:ext cx="10134918" cy="1"/>
            </a:xfrm>
            <a:prstGeom prst="line">
              <a:avLst/>
            </a:prstGeom>
            <a:noFill/>
            <a:ln w="50800" cap="flat">
              <a:solidFill>
                <a:schemeClr val="accent5"/>
              </a:solidFill>
              <a:prstDash val="solid"/>
              <a:round/>
            </a:ln>
            <a:effectLst>
              <a:outerShdw blurRad="50800" dist="254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881" name="Capacitive approach ‘best case’ scenario"/>
            <p:cNvSpPr txBox="1"/>
            <p:nvPr/>
          </p:nvSpPr>
          <p:spPr>
            <a:xfrm>
              <a:off x="5864380" y="179436"/>
              <a:ext cx="5442644" cy="12350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6" tIns="71436" rIns="71436" bIns="71436" numCol="1" anchor="ctr">
              <a:spAutoFit/>
            </a:bodyPr>
            <a:lstStyle/>
            <a:p>
              <a:r>
                <a:t>Capacitive approach ‘best case’ scenario 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2" grpId="1" animBg="1" advAuto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9" name="Group"/>
          <p:cNvGrpSpPr/>
          <p:nvPr/>
        </p:nvGrpSpPr>
        <p:grpSpPr>
          <a:xfrm>
            <a:off x="4113709" y="2619739"/>
            <a:ext cx="17073867" cy="9674403"/>
            <a:chOff x="0" y="0"/>
            <a:chExt cx="17073866" cy="9674402"/>
          </a:xfrm>
        </p:grpSpPr>
        <p:pic>
          <p:nvPicPr>
            <p:cNvPr id="886" name="Screen Shot 2022-05-08 at 10.52.16 am.png" descr="Screen Shot 2022-05-08 at 10.52.16 am.png"/>
            <p:cNvPicPr>
              <a:picLocks noChangeAspect="1"/>
            </p:cNvPicPr>
            <p:nvPr/>
          </p:nvPicPr>
          <p:blipFill>
            <a:blip r:embed="rId2"/>
            <a:srcRect b="31826"/>
            <a:stretch>
              <a:fillRect/>
            </a:stretch>
          </p:blipFill>
          <p:spPr>
            <a:xfrm>
              <a:off x="0" y="0"/>
              <a:ext cx="14508227" cy="967440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887" name="~ 40mK"/>
            <p:cNvSpPr txBox="1"/>
            <p:nvPr/>
          </p:nvSpPr>
          <p:spPr>
            <a:xfrm>
              <a:off x="14607018" y="1421088"/>
              <a:ext cx="2302484" cy="88702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 defTabSz="821531">
                <a:defRPr sz="3200" b="1">
                  <a:latin typeface="+mj-lt"/>
                  <a:ea typeface="+mj-ea"/>
                  <a:cs typeface="+mj-cs"/>
                  <a:sym typeface="Helvetica Neue"/>
                </a:defRPr>
              </a:lvl1pPr>
            </a:lstStyle>
            <a:p>
              <a:r>
                <a:t>~ 40mK</a:t>
              </a:r>
            </a:p>
          </p:txBody>
        </p:sp>
        <p:sp>
          <p:nvSpPr>
            <p:cNvPr id="888" name="~ 1.7mK"/>
            <p:cNvSpPr txBox="1"/>
            <p:nvPr/>
          </p:nvSpPr>
          <p:spPr>
            <a:xfrm>
              <a:off x="14611393" y="6651961"/>
              <a:ext cx="2462474" cy="88702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 defTabSz="821531">
                <a:defRPr sz="3200" b="1">
                  <a:latin typeface="+mj-lt"/>
                  <a:ea typeface="+mj-ea"/>
                  <a:cs typeface="+mj-cs"/>
                  <a:sym typeface="Helvetica Neue"/>
                </a:defRPr>
              </a:lvl1pPr>
            </a:lstStyle>
            <a:p>
              <a:r>
                <a:t>~ 1.7mK</a:t>
              </a:r>
            </a:p>
          </p:txBody>
        </p:sp>
      </p:grpSp>
      <p:sp>
        <p:nvSpPr>
          <p:cNvPr id="890" name="Square"/>
          <p:cNvSpPr/>
          <p:nvPr/>
        </p:nvSpPr>
        <p:spPr>
          <a:xfrm>
            <a:off x="4165600" y="11125200"/>
            <a:ext cx="1270000" cy="1270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endParaRPr/>
          </a:p>
        </p:txBody>
      </p:sp>
      <p:grpSp>
        <p:nvGrpSpPr>
          <p:cNvPr id="895" name="Group 3"/>
          <p:cNvGrpSpPr/>
          <p:nvPr/>
        </p:nvGrpSpPr>
        <p:grpSpPr>
          <a:xfrm>
            <a:off x="126602" y="1280091"/>
            <a:ext cx="15173627" cy="36724"/>
            <a:chOff x="0" y="0"/>
            <a:chExt cx="15173624" cy="36722"/>
          </a:xfrm>
        </p:grpSpPr>
        <p:sp>
          <p:nvSpPr>
            <p:cNvPr id="891" name="Straight Connector 4"/>
            <p:cNvSpPr/>
            <p:nvPr/>
          </p:nvSpPr>
          <p:spPr>
            <a:xfrm flipV="1">
              <a:off x="0" y="431"/>
              <a:ext cx="12391714" cy="36292"/>
            </a:xfrm>
            <a:prstGeom prst="line">
              <a:avLst/>
            </a:prstGeom>
            <a:noFill/>
            <a:ln w="44450" cap="flat">
              <a:solidFill>
                <a:srgbClr val="0C2F59">
                  <a:alpha val="6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892" name="Straight Connector 5"/>
            <p:cNvSpPr/>
            <p:nvPr/>
          </p:nvSpPr>
          <p:spPr>
            <a:xfrm>
              <a:off x="12740934" y="0"/>
              <a:ext cx="734404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9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893" name="Straight Connector 6"/>
            <p:cNvSpPr/>
            <p:nvPr/>
          </p:nvSpPr>
          <p:spPr>
            <a:xfrm>
              <a:off x="13884876" y="0"/>
              <a:ext cx="529595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79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894" name="Straight Connector 7"/>
            <p:cNvSpPr/>
            <p:nvPr/>
          </p:nvSpPr>
          <p:spPr>
            <a:xfrm>
              <a:off x="14839350" y="0"/>
              <a:ext cx="334275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7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sp>
        <p:nvSpPr>
          <p:cNvPr id="896" name="Theory of superconducting quantum circuits"/>
          <p:cNvSpPr txBox="1"/>
          <p:nvPr/>
        </p:nvSpPr>
        <p:spPr>
          <a:xfrm>
            <a:off x="184406" y="102283"/>
            <a:ext cx="17883512" cy="10359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6" tIns="71436" rIns="71436" bIns="71436" anchor="b">
            <a:spAutoFit/>
          </a:bodyPr>
          <a:lstStyle>
            <a:lvl1pPr algn="l">
              <a:defRPr sz="5800" b="1">
                <a:solidFill>
                  <a:srgbClr val="347294"/>
                </a:solidFill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r>
              <a:t>Cavity cooling and amplification</a:t>
            </a:r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8" name="Rectangle 35"/>
          <p:cNvSpPr txBox="1"/>
          <p:nvPr/>
        </p:nvSpPr>
        <p:spPr>
          <a:xfrm>
            <a:off x="13085388" y="10090298"/>
            <a:ext cx="10626271" cy="11787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marL="342900" indent="-342900" algn="l" defTabSz="914400">
              <a:buClr>
                <a:srgbClr val="1F4E79"/>
              </a:buClr>
              <a:buSzPct val="100000"/>
              <a:buChar char="▪"/>
              <a:defRPr sz="3800" b="1" u="sng">
                <a:latin typeface="Calibri"/>
                <a:ea typeface="Calibri"/>
                <a:cs typeface="Calibri"/>
                <a:sym typeface="Calibri"/>
              </a:defRPr>
            </a:pPr>
            <a:r>
              <a:t>Kerr non-linearity:</a:t>
            </a:r>
            <a:r>
              <a:rPr b="0" u="none"/>
              <a:t> enhances the cooling in the bad cavity regime</a:t>
            </a:r>
          </a:p>
        </p:txBody>
      </p:sp>
      <p:sp>
        <p:nvSpPr>
          <p:cNvPr id="899" name="Rectangle 35"/>
          <p:cNvSpPr txBox="1"/>
          <p:nvPr/>
        </p:nvSpPr>
        <p:spPr>
          <a:xfrm>
            <a:off x="522315" y="7723245"/>
            <a:ext cx="22274944" cy="581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marL="342900" indent="-342900" algn="l" defTabSz="914400">
              <a:buClr>
                <a:srgbClr val="1F4E79"/>
              </a:buClr>
              <a:buSzPct val="100000"/>
              <a:buChar char="▪"/>
              <a:defRPr sz="3800" b="1" u="sng">
                <a:latin typeface="Calibri"/>
                <a:ea typeface="Calibri"/>
                <a:cs typeface="Calibri"/>
                <a:sym typeface="Calibri"/>
              </a:defRPr>
            </a:pPr>
            <a:r>
              <a:t>Cavity cooling:</a:t>
            </a:r>
            <a:r>
              <a:rPr u="none"/>
              <a:t> </a:t>
            </a:r>
            <a:r>
              <a:rPr b="0" u="none"/>
              <a:t>work cycle picture</a:t>
            </a:r>
          </a:p>
        </p:txBody>
      </p:sp>
      <p:grpSp>
        <p:nvGrpSpPr>
          <p:cNvPr id="904" name="Group 3"/>
          <p:cNvGrpSpPr/>
          <p:nvPr/>
        </p:nvGrpSpPr>
        <p:grpSpPr>
          <a:xfrm>
            <a:off x="126602" y="1280091"/>
            <a:ext cx="15173627" cy="36724"/>
            <a:chOff x="0" y="0"/>
            <a:chExt cx="15173624" cy="36722"/>
          </a:xfrm>
        </p:grpSpPr>
        <p:sp>
          <p:nvSpPr>
            <p:cNvPr id="900" name="Straight Connector 4"/>
            <p:cNvSpPr/>
            <p:nvPr/>
          </p:nvSpPr>
          <p:spPr>
            <a:xfrm flipV="1">
              <a:off x="0" y="431"/>
              <a:ext cx="12391714" cy="36292"/>
            </a:xfrm>
            <a:prstGeom prst="line">
              <a:avLst/>
            </a:prstGeom>
            <a:noFill/>
            <a:ln w="44450" cap="flat">
              <a:solidFill>
                <a:srgbClr val="0C2F59">
                  <a:alpha val="6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901" name="Straight Connector 5"/>
            <p:cNvSpPr/>
            <p:nvPr/>
          </p:nvSpPr>
          <p:spPr>
            <a:xfrm>
              <a:off x="12740934" y="0"/>
              <a:ext cx="734404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9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902" name="Straight Connector 6"/>
            <p:cNvSpPr/>
            <p:nvPr/>
          </p:nvSpPr>
          <p:spPr>
            <a:xfrm>
              <a:off x="13884876" y="0"/>
              <a:ext cx="529595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79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903" name="Straight Connector 7"/>
            <p:cNvSpPr/>
            <p:nvPr/>
          </p:nvSpPr>
          <p:spPr>
            <a:xfrm>
              <a:off x="14839350" y="0"/>
              <a:ext cx="334275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7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sp>
        <p:nvSpPr>
          <p:cNvPr id="905" name="Theory of superconducting quantum circuits"/>
          <p:cNvSpPr txBox="1"/>
          <p:nvPr/>
        </p:nvSpPr>
        <p:spPr>
          <a:xfrm>
            <a:off x="184406" y="102283"/>
            <a:ext cx="17883512" cy="10359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6" tIns="71436" rIns="71436" bIns="71436" anchor="b">
            <a:spAutoFit/>
          </a:bodyPr>
          <a:lstStyle>
            <a:lvl1pPr algn="l">
              <a:defRPr sz="5800" b="1">
                <a:solidFill>
                  <a:srgbClr val="347294"/>
                </a:solidFill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r>
              <a:t>Magnetomechanics and non-linearity</a:t>
            </a:r>
          </a:p>
        </p:txBody>
      </p:sp>
      <p:pic>
        <p:nvPicPr>
          <p:cNvPr id="906" name="Sketches 2.png" descr="Sketches 2.png"/>
          <p:cNvPicPr>
            <a:picLocks noChangeAspect="1"/>
          </p:cNvPicPr>
          <p:nvPr/>
        </p:nvPicPr>
        <p:blipFill>
          <a:blip r:embed="rId3"/>
          <a:srcRect l="20056" t="37848" r="23271" b="30750"/>
          <a:stretch>
            <a:fillRect/>
          </a:stretch>
        </p:blipFill>
        <p:spPr>
          <a:xfrm>
            <a:off x="167849" y="1248611"/>
            <a:ext cx="13136463" cy="5456289"/>
          </a:xfrm>
          <a:prstGeom prst="rect">
            <a:avLst/>
          </a:prstGeom>
          <a:ln w="12700">
            <a:miter lim="400000"/>
          </a:ln>
        </p:spPr>
      </p:pic>
      <p:pic>
        <p:nvPicPr>
          <p:cNvPr id="907" name="Capture d’écran, le 2022-12-07 à 16.35.04.png" descr="Capture d’écran, le 2022-12-07 à 16.35.0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51573" y="3177718"/>
            <a:ext cx="10381257" cy="4205912"/>
          </a:xfrm>
          <a:prstGeom prst="rect">
            <a:avLst/>
          </a:prstGeom>
          <a:ln w="12700">
            <a:miter lim="400000"/>
          </a:ln>
        </p:spPr>
      </p:pic>
      <p:sp>
        <p:nvSpPr>
          <p:cNvPr id="908" name="Typical limit for capacitively coupled systems g0 ~ 300Hz"/>
          <p:cNvSpPr txBox="1"/>
          <p:nvPr/>
        </p:nvSpPr>
        <p:spPr>
          <a:xfrm>
            <a:off x="17810374" y="2718234"/>
            <a:ext cx="2943392" cy="562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defTabSz="457200">
              <a:defRPr sz="3200"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r>
              <a:t>Kerr resonator</a:t>
            </a:r>
          </a:p>
        </p:txBody>
      </p:sp>
      <p:pic>
        <p:nvPicPr>
          <p:cNvPr id="909" name="Capture d’écran, le 2022-12-07 à 17.17.37.png" descr="Capture d’écran, le 2022-12-07 à 17.17.3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0081" y="8815470"/>
            <a:ext cx="10897144" cy="4656318"/>
          </a:xfrm>
          <a:prstGeom prst="rect">
            <a:avLst/>
          </a:prstGeom>
          <a:ln w="12700">
            <a:miter lim="400000"/>
          </a:ln>
        </p:spPr>
      </p:pic>
      <p:sp>
        <p:nvSpPr>
          <p:cNvPr id="910" name="Rectangle"/>
          <p:cNvSpPr/>
          <p:nvPr/>
        </p:nvSpPr>
        <p:spPr>
          <a:xfrm>
            <a:off x="466209" y="7414700"/>
            <a:ext cx="23361189" cy="6057122"/>
          </a:xfrm>
          <a:prstGeom prst="rect">
            <a:avLst/>
          </a:prstGeom>
          <a:solidFill>
            <a:srgbClr val="FFFFFF">
              <a:alpha val="90000"/>
            </a:srgbClr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endParaRPr/>
          </a:p>
        </p:txBody>
      </p:sp>
      <p:sp>
        <p:nvSpPr>
          <p:cNvPr id="911" name="Rectangle 35"/>
          <p:cNvSpPr txBox="1"/>
          <p:nvPr/>
        </p:nvSpPr>
        <p:spPr>
          <a:xfrm>
            <a:off x="522315" y="1733698"/>
            <a:ext cx="22274944" cy="5818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marL="342900" indent="-342900" algn="l" defTabSz="914400">
              <a:buClr>
                <a:srgbClr val="1F4E79"/>
              </a:buClr>
              <a:buSzPct val="100000"/>
              <a:buChar char="▪"/>
              <a:defRPr sz="3800" b="1" u="sng">
                <a:latin typeface="Calibri"/>
                <a:ea typeface="Calibri"/>
                <a:cs typeface="Calibri"/>
                <a:sym typeface="Calibri"/>
              </a:defRPr>
            </a:pPr>
            <a:r>
              <a:t>Kerr resonator: </a:t>
            </a:r>
            <a:r>
              <a:rPr b="0" u="none"/>
              <a:t>taking into account the non-linearity of the cavity</a:t>
            </a:r>
          </a:p>
        </p:txBody>
      </p:sp>
      <p:pic>
        <p:nvPicPr>
          <p:cNvPr id="912" name="shark_illustration.png" descr="shark_illustration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19779367" y="3088833"/>
            <a:ext cx="4410054" cy="4410054"/>
          </a:xfrm>
          <a:prstGeom prst="rect">
            <a:avLst/>
          </a:prstGeom>
          <a:ln w="12700">
            <a:miter lim="400000"/>
          </a:ln>
        </p:spPr>
      </p:pic>
      <p:sp>
        <p:nvSpPr>
          <p:cNvPr id="914" name="Connection Line"/>
          <p:cNvSpPr/>
          <p:nvPr/>
        </p:nvSpPr>
        <p:spPr>
          <a:xfrm>
            <a:off x="20339823" y="4189860"/>
            <a:ext cx="1128633" cy="6182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8648" extrusionOk="0">
                <a:moveTo>
                  <a:pt x="21600" y="17233"/>
                </a:moveTo>
                <a:cubicBezTo>
                  <a:pt x="12844" y="21600"/>
                  <a:pt x="5644" y="15856"/>
                  <a:pt x="0" y="0"/>
                </a:cubicBezTo>
              </a:path>
            </a:pathLst>
          </a:custGeom>
          <a:ln w="63500">
            <a:solidFill>
              <a:srgbClr val="D6783D"/>
            </a:solidFill>
            <a:headEnd type="triangle"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0" grpId="1" animBg="1" advAuto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8" name="Grafik 4" descr="Grafi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2099" y="7312508"/>
            <a:ext cx="10361110" cy="5756175"/>
          </a:xfrm>
          <a:prstGeom prst="rect">
            <a:avLst/>
          </a:prstGeom>
          <a:ln w="12700">
            <a:miter lim="400000"/>
          </a:ln>
        </p:spPr>
      </p:pic>
      <p:pic>
        <p:nvPicPr>
          <p:cNvPr id="919" name="Grafik 8" descr="Grafik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53900" y="7459299"/>
            <a:ext cx="10367843" cy="5593178"/>
          </a:xfrm>
          <a:prstGeom prst="rect">
            <a:avLst/>
          </a:prstGeom>
          <a:ln w="12700">
            <a:miter lim="400000"/>
          </a:ln>
        </p:spPr>
      </p:pic>
      <p:pic>
        <p:nvPicPr>
          <p:cNvPr id="920" name="Grafik 6" descr="Grafik 6"/>
          <p:cNvPicPr>
            <a:picLocks noChangeAspect="1"/>
          </p:cNvPicPr>
          <p:nvPr/>
        </p:nvPicPr>
        <p:blipFill>
          <a:blip r:embed="rId5"/>
          <a:srcRect b="11445"/>
          <a:stretch>
            <a:fillRect/>
          </a:stretch>
        </p:blipFill>
        <p:spPr>
          <a:xfrm>
            <a:off x="12390600" y="2511300"/>
            <a:ext cx="10094459" cy="4971937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925" name="Group 3"/>
          <p:cNvGrpSpPr/>
          <p:nvPr/>
        </p:nvGrpSpPr>
        <p:grpSpPr>
          <a:xfrm>
            <a:off x="126602" y="1280091"/>
            <a:ext cx="15173627" cy="36724"/>
            <a:chOff x="0" y="0"/>
            <a:chExt cx="15173624" cy="36722"/>
          </a:xfrm>
        </p:grpSpPr>
        <p:sp>
          <p:nvSpPr>
            <p:cNvPr id="921" name="Straight Connector 4"/>
            <p:cNvSpPr/>
            <p:nvPr/>
          </p:nvSpPr>
          <p:spPr>
            <a:xfrm flipV="1">
              <a:off x="0" y="431"/>
              <a:ext cx="12391714" cy="36292"/>
            </a:xfrm>
            <a:prstGeom prst="line">
              <a:avLst/>
            </a:prstGeom>
            <a:noFill/>
            <a:ln w="44450" cap="flat">
              <a:solidFill>
                <a:srgbClr val="0C2F59">
                  <a:alpha val="6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922" name="Straight Connector 5"/>
            <p:cNvSpPr/>
            <p:nvPr/>
          </p:nvSpPr>
          <p:spPr>
            <a:xfrm>
              <a:off x="12740934" y="0"/>
              <a:ext cx="734404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9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923" name="Straight Connector 6"/>
            <p:cNvSpPr/>
            <p:nvPr/>
          </p:nvSpPr>
          <p:spPr>
            <a:xfrm>
              <a:off x="13884876" y="0"/>
              <a:ext cx="529595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79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924" name="Straight Connector 7"/>
            <p:cNvSpPr/>
            <p:nvPr/>
          </p:nvSpPr>
          <p:spPr>
            <a:xfrm>
              <a:off x="14839350" y="0"/>
              <a:ext cx="334275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7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sp>
        <p:nvSpPr>
          <p:cNvPr id="926" name="Theory of superconducting quantum circuits"/>
          <p:cNvSpPr txBox="1"/>
          <p:nvPr/>
        </p:nvSpPr>
        <p:spPr>
          <a:xfrm>
            <a:off x="184406" y="102283"/>
            <a:ext cx="17883512" cy="10359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6" tIns="71436" rIns="71436" bIns="71436" anchor="b">
            <a:spAutoFit/>
          </a:bodyPr>
          <a:lstStyle>
            <a:lvl1pPr algn="l">
              <a:defRPr sz="5800" b="1">
                <a:solidFill>
                  <a:srgbClr val="347294"/>
                </a:solidFill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r>
              <a:t>Magnetomechanics and non-linearity</a:t>
            </a:r>
          </a:p>
        </p:txBody>
      </p:sp>
      <p:sp>
        <p:nvSpPr>
          <p:cNvPr id="927" name="Rectangle 35"/>
          <p:cNvSpPr txBox="1"/>
          <p:nvPr/>
        </p:nvSpPr>
        <p:spPr>
          <a:xfrm>
            <a:off x="522315" y="1733698"/>
            <a:ext cx="22274944" cy="5818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marL="342900" indent="-342900" algn="l" defTabSz="914400">
              <a:buClr>
                <a:srgbClr val="1F4E79"/>
              </a:buClr>
              <a:buSzPct val="100000"/>
              <a:buChar char="▪"/>
              <a:defRPr sz="3800" b="1" u="sng">
                <a:latin typeface="Calibri"/>
                <a:ea typeface="Calibri"/>
                <a:cs typeface="Calibri"/>
                <a:sym typeface="Calibri"/>
              </a:defRPr>
            </a:pPr>
            <a:r>
              <a:t>Low coupling:</a:t>
            </a:r>
            <a:r>
              <a:rPr u="none"/>
              <a:t> </a:t>
            </a:r>
            <a:r>
              <a:rPr b="0" u="none"/>
              <a:t>non-linear at high power (close to instability)</a:t>
            </a:r>
          </a:p>
        </p:txBody>
      </p:sp>
      <p:sp>
        <p:nvSpPr>
          <p:cNvPr id="928" name="Rechteck 20"/>
          <p:cNvSpPr txBox="1"/>
          <p:nvPr/>
        </p:nvSpPr>
        <p:spPr>
          <a:xfrm>
            <a:off x="13262819" y="13022803"/>
            <a:ext cx="9362524" cy="5361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37" tIns="91437" rIns="91437" bIns="91437">
            <a:spAutoFit/>
          </a:bodyPr>
          <a:lstStyle/>
          <a:p>
            <a:pPr defTabSz="1828800">
              <a:defRPr sz="2800">
                <a:solidFill>
                  <a:srgbClr val="5B9BD5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Zoepfl, </a:t>
            </a:r>
            <a:r>
              <a:rPr b="1">
                <a:latin typeface="Carlito"/>
                <a:ea typeface="Carlito"/>
                <a:cs typeface="Carlito"/>
                <a:sym typeface="Carlito"/>
              </a:rPr>
              <a:t>MLJ </a:t>
            </a:r>
            <a:r>
              <a:rPr i="1"/>
              <a:t>et. al.</a:t>
            </a:r>
            <a:r>
              <a:t> Phys. Rev. Lett. 130, 033601 (2023)</a:t>
            </a:r>
          </a:p>
        </p:txBody>
      </p:sp>
      <p:sp>
        <p:nvSpPr>
          <p:cNvPr id="929" name="Results from IQOQI Innsbruck"/>
          <p:cNvSpPr txBox="1"/>
          <p:nvPr/>
        </p:nvSpPr>
        <p:spPr>
          <a:xfrm>
            <a:off x="455181" y="12889263"/>
            <a:ext cx="4931638" cy="5746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6" tIns="71436" rIns="71436" bIns="71436" anchor="ctr">
            <a:spAutoFit/>
          </a:bodyPr>
          <a:lstStyle>
            <a:lvl1pPr>
              <a:defRPr sz="2800">
                <a:solidFill>
                  <a:srgbClr val="535353"/>
                </a:solidFill>
              </a:defRPr>
            </a:lvl1pPr>
          </a:lstStyle>
          <a:p>
            <a:r>
              <a:t>Results from IQOQI Innsbruck</a:t>
            </a:r>
          </a:p>
        </p:txBody>
      </p:sp>
      <p:pic>
        <p:nvPicPr>
          <p:cNvPr id="930" name="Grafik 19" descr="Grafik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81357" y="2791425"/>
            <a:ext cx="3760427" cy="2484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" name="Rechteck 20"/>
          <p:cNvSpPr txBox="1"/>
          <p:nvPr/>
        </p:nvSpPr>
        <p:spPr>
          <a:xfrm>
            <a:off x="13262819" y="13022803"/>
            <a:ext cx="9362524" cy="5361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37" tIns="91437" rIns="91437" bIns="91437">
            <a:spAutoFit/>
          </a:bodyPr>
          <a:lstStyle/>
          <a:p>
            <a:pPr defTabSz="1828800">
              <a:defRPr sz="2800">
                <a:solidFill>
                  <a:srgbClr val="5B9BD5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Zoepfl, </a:t>
            </a:r>
            <a:r>
              <a:rPr b="1">
                <a:latin typeface="Carlito"/>
                <a:ea typeface="Carlito"/>
                <a:cs typeface="Carlito"/>
                <a:sym typeface="Carlito"/>
              </a:rPr>
              <a:t>MLJ </a:t>
            </a:r>
            <a:r>
              <a:rPr i="1"/>
              <a:t>et. al.</a:t>
            </a:r>
            <a:r>
              <a:t> Phys. Rev. Lett. 130, 033601 (2023)</a:t>
            </a:r>
          </a:p>
        </p:txBody>
      </p:sp>
      <p:grpSp>
        <p:nvGrpSpPr>
          <p:cNvPr id="939" name="Group 3"/>
          <p:cNvGrpSpPr/>
          <p:nvPr/>
        </p:nvGrpSpPr>
        <p:grpSpPr>
          <a:xfrm>
            <a:off x="126602" y="1280091"/>
            <a:ext cx="15173627" cy="36724"/>
            <a:chOff x="0" y="0"/>
            <a:chExt cx="15173624" cy="36722"/>
          </a:xfrm>
        </p:grpSpPr>
        <p:sp>
          <p:nvSpPr>
            <p:cNvPr id="935" name="Straight Connector 4"/>
            <p:cNvSpPr/>
            <p:nvPr/>
          </p:nvSpPr>
          <p:spPr>
            <a:xfrm flipV="1">
              <a:off x="0" y="431"/>
              <a:ext cx="12391714" cy="36292"/>
            </a:xfrm>
            <a:prstGeom prst="line">
              <a:avLst/>
            </a:prstGeom>
            <a:noFill/>
            <a:ln w="44450" cap="flat">
              <a:solidFill>
                <a:srgbClr val="0C2F59">
                  <a:alpha val="6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936" name="Straight Connector 5"/>
            <p:cNvSpPr/>
            <p:nvPr/>
          </p:nvSpPr>
          <p:spPr>
            <a:xfrm>
              <a:off x="12740934" y="0"/>
              <a:ext cx="734404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9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937" name="Straight Connector 6"/>
            <p:cNvSpPr/>
            <p:nvPr/>
          </p:nvSpPr>
          <p:spPr>
            <a:xfrm>
              <a:off x="13884876" y="0"/>
              <a:ext cx="529595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79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938" name="Straight Connector 7"/>
            <p:cNvSpPr/>
            <p:nvPr/>
          </p:nvSpPr>
          <p:spPr>
            <a:xfrm>
              <a:off x="14839350" y="0"/>
              <a:ext cx="334275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7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sp>
        <p:nvSpPr>
          <p:cNvPr id="940" name="Theory of superconducting quantum circuits"/>
          <p:cNvSpPr txBox="1"/>
          <p:nvPr/>
        </p:nvSpPr>
        <p:spPr>
          <a:xfrm>
            <a:off x="184406" y="102283"/>
            <a:ext cx="17883512" cy="10359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6" tIns="71436" rIns="71436" bIns="71436" anchor="b">
            <a:spAutoFit/>
          </a:bodyPr>
          <a:lstStyle>
            <a:lvl1pPr algn="l">
              <a:defRPr sz="5800" b="1">
                <a:solidFill>
                  <a:srgbClr val="347294"/>
                </a:solidFill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r>
              <a:t>Cooling: how far?</a:t>
            </a:r>
          </a:p>
        </p:txBody>
      </p:sp>
      <p:sp>
        <p:nvSpPr>
          <p:cNvPr id="941" name="Rectangle 35"/>
          <p:cNvSpPr txBox="1"/>
          <p:nvPr/>
        </p:nvSpPr>
        <p:spPr>
          <a:xfrm>
            <a:off x="522315" y="1733698"/>
            <a:ext cx="22274944" cy="5818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marL="342900" indent="-342900" algn="l" defTabSz="914400">
              <a:buClr>
                <a:srgbClr val="1F4E79"/>
              </a:buClr>
              <a:buSzPct val="100000"/>
              <a:buChar char="▪"/>
              <a:defRPr sz="3800" b="1" u="sng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Single phonon?</a:t>
            </a:r>
          </a:p>
        </p:txBody>
      </p:sp>
      <p:grpSp>
        <p:nvGrpSpPr>
          <p:cNvPr id="944" name="Group"/>
          <p:cNvGrpSpPr/>
          <p:nvPr/>
        </p:nvGrpSpPr>
        <p:grpSpPr>
          <a:xfrm>
            <a:off x="7646414" y="2165393"/>
            <a:ext cx="14177230" cy="5643628"/>
            <a:chOff x="0" y="0"/>
            <a:chExt cx="14177229" cy="5643626"/>
          </a:xfrm>
        </p:grpSpPr>
        <p:pic>
          <p:nvPicPr>
            <p:cNvPr id="942" name="Grafik 19" descr="Grafik 1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4177230" cy="564362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943" name="Rechteck 8"/>
            <p:cNvSpPr/>
            <p:nvPr/>
          </p:nvSpPr>
          <p:spPr>
            <a:xfrm>
              <a:off x="13103590" y="287293"/>
              <a:ext cx="791385" cy="3920243"/>
            </a:xfrm>
            <a:prstGeom prst="rect">
              <a:avLst/>
            </a:prstGeom>
            <a:solidFill>
              <a:srgbClr val="C9C9C9">
                <a:alpha val="5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91437" tIns="91437" rIns="91437" bIns="91437" numCol="1" anchor="ctr">
              <a:noAutofit/>
            </a:bodyPr>
            <a:lstStyle/>
            <a:p>
              <a:pPr defTabSz="1828800">
                <a:defRPr sz="2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sp>
        <p:nvSpPr>
          <p:cNvPr id="945" name="Rechteck 18"/>
          <p:cNvSpPr txBox="1"/>
          <p:nvPr/>
        </p:nvSpPr>
        <p:spPr>
          <a:xfrm>
            <a:off x="20485744" y="1309210"/>
            <a:ext cx="1503781" cy="1063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tIns="91439" bIns="91439">
            <a:spAutoFit/>
          </a:bodyPr>
          <a:lstStyle/>
          <a:p>
            <a:pPr algn="l" defTabSz="1828800">
              <a:defRPr sz="3000">
                <a:solidFill>
                  <a:srgbClr val="2A2A2A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Bistable </a:t>
            </a:r>
            <a:br/>
            <a:r>
              <a:t>regime</a:t>
            </a:r>
          </a:p>
        </p:txBody>
      </p:sp>
      <p:pic>
        <p:nvPicPr>
          <p:cNvPr id="946" name="Grafik 22" descr="Grafik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9325" y="8625941"/>
            <a:ext cx="4378714" cy="2888351"/>
          </a:xfrm>
          <a:prstGeom prst="rect">
            <a:avLst/>
          </a:prstGeom>
          <a:ln w="12700">
            <a:miter lim="400000"/>
          </a:ln>
        </p:spPr>
      </p:pic>
      <p:pic>
        <p:nvPicPr>
          <p:cNvPr id="947" name="Grafik 23" descr="Grafik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1762" y="3429537"/>
            <a:ext cx="4372557" cy="2888352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960" name="Group"/>
          <p:cNvGrpSpPr/>
          <p:nvPr/>
        </p:nvGrpSpPr>
        <p:grpSpPr>
          <a:xfrm>
            <a:off x="7432128" y="7558880"/>
            <a:ext cx="14605802" cy="5794389"/>
            <a:chOff x="0" y="0"/>
            <a:chExt cx="14605802" cy="5794387"/>
          </a:xfrm>
        </p:grpSpPr>
        <p:pic>
          <p:nvPicPr>
            <p:cNvPr id="948" name="Grafik 17" descr="Grafik 17"/>
            <p:cNvPicPr>
              <a:picLocks noChangeAspect="1"/>
            </p:cNvPicPr>
            <p:nvPr/>
          </p:nvPicPr>
          <p:blipFill>
            <a:blip r:embed="rId3"/>
            <a:srcRect t="88079"/>
            <a:stretch>
              <a:fillRect/>
            </a:stretch>
          </p:blipFill>
          <p:spPr>
            <a:xfrm>
              <a:off x="0" y="4887431"/>
              <a:ext cx="14272359" cy="67727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949" name="Grafik 21" descr="Grafik 21"/>
            <p:cNvPicPr>
              <a:picLocks noChangeAspect="1"/>
            </p:cNvPicPr>
            <p:nvPr/>
          </p:nvPicPr>
          <p:blipFill>
            <a:blip r:embed="rId3"/>
            <a:srcRect r="94418"/>
            <a:stretch>
              <a:fillRect/>
            </a:stretch>
          </p:blipFill>
          <p:spPr>
            <a:xfrm>
              <a:off x="277985" y="112892"/>
              <a:ext cx="796696" cy="568149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950" name="Grafik 10" descr="Grafik 10"/>
            <p:cNvPicPr>
              <a:picLocks noChangeAspect="1"/>
            </p:cNvPicPr>
            <p:nvPr/>
          </p:nvPicPr>
          <p:blipFill>
            <a:blip r:embed="rId6"/>
            <a:srcRect l="9114" b="20409"/>
            <a:stretch>
              <a:fillRect/>
            </a:stretch>
          </p:blipFill>
          <p:spPr>
            <a:xfrm>
              <a:off x="1634276" y="0"/>
              <a:ext cx="12971527" cy="438740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953" name="Gruppieren 7"/>
            <p:cNvGrpSpPr/>
            <p:nvPr/>
          </p:nvGrpSpPr>
          <p:grpSpPr>
            <a:xfrm>
              <a:off x="1977802" y="3598289"/>
              <a:ext cx="3461802" cy="509511"/>
              <a:chOff x="0" y="0"/>
              <a:chExt cx="3461800" cy="509509"/>
            </a:xfrm>
          </p:grpSpPr>
          <p:pic>
            <p:nvPicPr>
              <p:cNvPr id="951" name="Grafik 14" descr="Grafik 14"/>
              <p:cNvPicPr>
                <a:picLocks noChangeAspect="1"/>
              </p:cNvPicPr>
              <p:nvPr/>
            </p:nvPicPr>
            <p:blipFill>
              <a:blip r:embed="rId7"/>
              <a:srcRect l="12966" t="48429" r="62776" b="49715"/>
              <a:stretch>
                <a:fillRect/>
              </a:stretch>
            </p:blipFill>
            <p:spPr>
              <a:xfrm>
                <a:off x="0" y="0"/>
                <a:ext cx="3461801" cy="10539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952" name="Grafik 16" descr="Grafik 16"/>
              <p:cNvPicPr>
                <a:picLocks noChangeAspect="1"/>
              </p:cNvPicPr>
              <p:nvPr/>
            </p:nvPicPr>
            <p:blipFill>
              <a:blip r:embed="rId7"/>
              <a:srcRect l="12966" t="64427" r="62776" b="27754"/>
              <a:stretch>
                <a:fillRect/>
              </a:stretch>
            </p:blipFill>
            <p:spPr>
              <a:xfrm>
                <a:off x="0" y="65249"/>
                <a:ext cx="3461801" cy="44426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pic>
          <p:nvPicPr>
            <p:cNvPr id="954" name="Grafik 24" descr="Grafik 24"/>
            <p:cNvPicPr>
              <a:picLocks noChangeAspect="1"/>
            </p:cNvPicPr>
            <p:nvPr/>
          </p:nvPicPr>
          <p:blipFill>
            <a:blip r:embed="rId6"/>
            <a:srcRect l="3581" t="72886" r="90437" b="17356"/>
            <a:stretch>
              <a:fillRect/>
            </a:stretch>
          </p:blipFill>
          <p:spPr>
            <a:xfrm>
              <a:off x="717490" y="3933457"/>
              <a:ext cx="1066437" cy="67195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955" name="Grafik 25" descr="Grafik 25"/>
            <p:cNvPicPr>
              <a:picLocks noChangeAspect="1"/>
            </p:cNvPicPr>
            <p:nvPr/>
          </p:nvPicPr>
          <p:blipFill>
            <a:blip r:embed="rId6"/>
            <a:srcRect l="3912" t="24895" r="90105" b="65348"/>
            <a:stretch>
              <a:fillRect/>
            </a:stretch>
          </p:blipFill>
          <p:spPr>
            <a:xfrm>
              <a:off x="819110" y="1233935"/>
              <a:ext cx="1066437" cy="67195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956" name="Grafik 26" descr="Grafik 26"/>
            <p:cNvPicPr>
              <a:picLocks noChangeAspect="1"/>
            </p:cNvPicPr>
            <p:nvPr/>
          </p:nvPicPr>
          <p:blipFill>
            <a:blip r:embed="rId6"/>
            <a:srcRect l="20630" t="79872" r="75058" b="12141"/>
            <a:stretch>
              <a:fillRect/>
            </a:stretch>
          </p:blipFill>
          <p:spPr>
            <a:xfrm>
              <a:off x="3202559" y="4330588"/>
              <a:ext cx="763827" cy="54643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957" name="Grafik 27" descr="Grafik 27"/>
            <p:cNvPicPr>
              <a:picLocks noChangeAspect="1"/>
            </p:cNvPicPr>
            <p:nvPr/>
          </p:nvPicPr>
          <p:blipFill>
            <a:blip r:embed="rId6"/>
            <a:srcRect l="57369" t="79221" r="38320" b="12792"/>
            <a:stretch>
              <a:fillRect/>
            </a:stretch>
          </p:blipFill>
          <p:spPr>
            <a:xfrm>
              <a:off x="8446080" y="4286809"/>
              <a:ext cx="763827" cy="54643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958" name="Grafik 28" descr="Grafik 28"/>
            <p:cNvPicPr>
              <a:picLocks noChangeAspect="1"/>
            </p:cNvPicPr>
            <p:nvPr/>
          </p:nvPicPr>
          <p:blipFill>
            <a:blip r:embed="rId6"/>
            <a:srcRect l="78998" t="79752" r="16691" b="12261"/>
            <a:stretch>
              <a:fillRect/>
            </a:stretch>
          </p:blipFill>
          <p:spPr>
            <a:xfrm>
              <a:off x="11539419" y="4323761"/>
              <a:ext cx="763827" cy="54643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959" name="Grafik 29" descr="Grafik 29"/>
            <p:cNvPicPr>
              <a:picLocks noChangeAspect="1"/>
            </p:cNvPicPr>
            <p:nvPr/>
          </p:nvPicPr>
          <p:blipFill>
            <a:blip r:embed="rId6"/>
            <a:srcRect l="94213" t="79496" r="1476" b="12517"/>
            <a:stretch>
              <a:fillRect/>
            </a:stretch>
          </p:blipFill>
          <p:spPr>
            <a:xfrm>
              <a:off x="13707650" y="4302736"/>
              <a:ext cx="763827" cy="54643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961" name="Rechteck 15"/>
          <p:cNvSpPr txBox="1"/>
          <p:nvPr/>
        </p:nvSpPr>
        <p:spPr>
          <a:xfrm>
            <a:off x="9461899" y="8836223"/>
            <a:ext cx="2207142" cy="6198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tIns="91439" bIns="91439">
            <a:spAutoFit/>
          </a:bodyPr>
          <a:lstStyle/>
          <a:p>
            <a:pPr algn="l" defTabSz="1828800">
              <a:defRPr sz="3200">
                <a:latin typeface="Calibri"/>
                <a:ea typeface="Calibri"/>
                <a:cs typeface="Calibri"/>
                <a:sym typeface="Calibri"/>
              </a:defRPr>
            </a:pPr>
            <a:r>
              <a:t> </a:t>
            </a:r>
            <a:r>
              <a:rPr u="sng"/>
              <a:t>g</a:t>
            </a:r>
            <a:r>
              <a:rPr baseline="-13718"/>
              <a:t>0</a:t>
            </a:r>
            <a:r>
              <a:rPr u="sng"/>
              <a:t> = 2.1 kHz</a:t>
            </a:r>
          </a:p>
        </p:txBody>
      </p:sp>
      <p:sp>
        <p:nvSpPr>
          <p:cNvPr id="962" name="Rechteck 2"/>
          <p:cNvSpPr txBox="1"/>
          <p:nvPr/>
        </p:nvSpPr>
        <p:spPr>
          <a:xfrm>
            <a:off x="9548517" y="3192176"/>
            <a:ext cx="2033906" cy="6198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tIns="91439" bIns="91439">
            <a:spAutoFit/>
          </a:bodyPr>
          <a:lstStyle/>
          <a:p>
            <a:pPr algn="l" defTabSz="1828800">
              <a:defRPr sz="3200" u="sng">
                <a:latin typeface="Calibri"/>
                <a:ea typeface="Calibri"/>
                <a:cs typeface="Calibri"/>
                <a:sym typeface="Calibri"/>
              </a:defRPr>
            </a:pPr>
            <a:r>
              <a:t>g</a:t>
            </a:r>
            <a:r>
              <a:rPr u="none" baseline="-13718"/>
              <a:t>0</a:t>
            </a:r>
            <a:r>
              <a:t> = 200 Hz</a:t>
            </a:r>
          </a:p>
        </p:txBody>
      </p:sp>
      <p:grpSp>
        <p:nvGrpSpPr>
          <p:cNvPr id="967" name="Group"/>
          <p:cNvGrpSpPr/>
          <p:nvPr/>
        </p:nvGrpSpPr>
        <p:grpSpPr>
          <a:xfrm>
            <a:off x="6959600" y="7779105"/>
            <a:ext cx="17893778" cy="5353940"/>
            <a:chOff x="0" y="0"/>
            <a:chExt cx="17893777" cy="5353939"/>
          </a:xfrm>
        </p:grpSpPr>
        <p:grpSp>
          <p:nvGrpSpPr>
            <p:cNvPr id="965" name="Group"/>
            <p:cNvGrpSpPr/>
            <p:nvPr/>
          </p:nvGrpSpPr>
          <p:grpSpPr>
            <a:xfrm>
              <a:off x="0" y="0"/>
              <a:ext cx="17893778" cy="5353940"/>
              <a:chOff x="0" y="0"/>
              <a:chExt cx="17893777" cy="5353939"/>
            </a:xfrm>
          </p:grpSpPr>
          <p:sp>
            <p:nvSpPr>
              <p:cNvPr id="963" name="Rectangle"/>
              <p:cNvSpPr/>
              <p:nvPr/>
            </p:nvSpPr>
            <p:spPr>
              <a:xfrm>
                <a:off x="0" y="0"/>
                <a:ext cx="17893778" cy="5320750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6" tIns="71436" rIns="71436" bIns="71436" numCol="1" anchor="ctr">
                <a:noAutofit/>
              </a:bodyPr>
              <a:lstStyle/>
              <a:p>
                <a:endParaRPr/>
              </a:p>
            </p:txBody>
          </p:sp>
          <p:pic>
            <p:nvPicPr>
              <p:cNvPr id="964" name="Grafik 10" descr="Grafik 10"/>
              <p:cNvPicPr>
                <a:picLocks noChangeAspect="1"/>
              </p:cNvPicPr>
              <p:nvPr/>
            </p:nvPicPr>
            <p:blipFill>
              <a:blip r:embed="rId8"/>
              <a:srcRect/>
              <a:stretch>
                <a:fillRect/>
              </a:stretch>
            </p:blipFill>
            <p:spPr>
              <a:xfrm>
                <a:off x="174531" y="100071"/>
                <a:ext cx="16068852" cy="5253869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sp>
          <p:nvSpPr>
            <p:cNvPr id="966" name="Rechteck 27"/>
            <p:cNvSpPr/>
            <p:nvPr/>
          </p:nvSpPr>
          <p:spPr>
            <a:xfrm>
              <a:off x="2374259" y="483013"/>
              <a:ext cx="3065303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91439" tIns="91439" rIns="91439" bIns="91439" numCol="1" anchor="t">
              <a:spAutoFit/>
            </a:bodyPr>
            <a:lstStyle/>
            <a:p>
              <a:pPr algn="l" defTabSz="1828800">
                <a:defRPr sz="3200">
                  <a:latin typeface="Calibri"/>
                  <a:ea typeface="Calibri"/>
                  <a:cs typeface="Calibri"/>
                  <a:sym typeface="Calibri"/>
                </a:defRPr>
              </a:pPr>
              <a:r>
                <a:t> </a:t>
              </a:r>
              <a:r>
                <a:rPr u="sng"/>
                <a:t>g</a:t>
              </a:r>
              <a:r>
                <a:rPr baseline="-15500"/>
                <a:t>0</a:t>
              </a:r>
              <a:r>
                <a:rPr u="sng"/>
                <a:t> = 2.1 kHz</a:t>
              </a:r>
            </a:p>
            <a:p>
              <a:pPr algn="l" defTabSz="1828800">
                <a:defRPr sz="3200">
                  <a:latin typeface="Calibri"/>
                  <a:ea typeface="Calibri"/>
                  <a:cs typeface="Calibri"/>
                  <a:sym typeface="Calibri"/>
                </a:defRPr>
              </a:pPr>
              <a:r>
                <a:t>N = 14 phonons</a:t>
              </a:r>
            </a:p>
          </p:txBody>
        </p:sp>
      </p:grpSp>
      <p:sp>
        <p:nvSpPr>
          <p:cNvPr id="968" name="Results from IQOQI Innsbruck"/>
          <p:cNvSpPr txBox="1"/>
          <p:nvPr/>
        </p:nvSpPr>
        <p:spPr>
          <a:xfrm>
            <a:off x="455181" y="12889263"/>
            <a:ext cx="4931638" cy="5746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6" tIns="71436" rIns="71436" bIns="71436" anchor="ctr">
            <a:spAutoFit/>
          </a:bodyPr>
          <a:lstStyle>
            <a:lvl1pPr>
              <a:defRPr sz="2800">
                <a:solidFill>
                  <a:srgbClr val="535353"/>
                </a:solidFill>
              </a:defRPr>
            </a:lvl1pPr>
          </a:lstStyle>
          <a:p>
            <a:r>
              <a:t>Results from IQOQI Innsbruck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7" grpId="1" animBg="1" advAuto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4" name="Group"/>
          <p:cNvGrpSpPr/>
          <p:nvPr/>
        </p:nvGrpSpPr>
        <p:grpSpPr>
          <a:xfrm>
            <a:off x="3131652" y="1624657"/>
            <a:ext cx="18120696" cy="11793678"/>
            <a:chOff x="0" y="0"/>
            <a:chExt cx="18120695" cy="11793677"/>
          </a:xfrm>
        </p:grpSpPr>
        <p:pic>
          <p:nvPicPr>
            <p:cNvPr id="972" name="Screen Shot 2022-10-24 at 2.43.10 PM.png" descr="Screen Shot 2022-10-24 at 2.43.10 PM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8862498" cy="1179367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973" name="Screen Shot 2022-10-24 at 2.43.24 PM.png" descr="Screen Shot 2022-10-24 at 2.43.24 PM.png"/>
            <p:cNvPicPr>
              <a:picLocks noChangeAspect="1"/>
            </p:cNvPicPr>
            <p:nvPr/>
          </p:nvPicPr>
          <p:blipFill>
            <a:blip r:embed="rId3"/>
            <a:srcRect l="27694" t="27688" r="4874" b="4879"/>
            <a:stretch>
              <a:fillRect/>
            </a:stretch>
          </p:blipFill>
          <p:spPr>
            <a:xfrm>
              <a:off x="9279756" y="0"/>
              <a:ext cx="8840940" cy="1179367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979" name="Group 3"/>
          <p:cNvGrpSpPr/>
          <p:nvPr/>
        </p:nvGrpSpPr>
        <p:grpSpPr>
          <a:xfrm>
            <a:off x="126602" y="1280091"/>
            <a:ext cx="15173627" cy="36724"/>
            <a:chOff x="0" y="0"/>
            <a:chExt cx="15173624" cy="36722"/>
          </a:xfrm>
        </p:grpSpPr>
        <p:sp>
          <p:nvSpPr>
            <p:cNvPr id="975" name="Straight Connector 4"/>
            <p:cNvSpPr/>
            <p:nvPr/>
          </p:nvSpPr>
          <p:spPr>
            <a:xfrm flipV="1">
              <a:off x="0" y="431"/>
              <a:ext cx="12391714" cy="36292"/>
            </a:xfrm>
            <a:prstGeom prst="line">
              <a:avLst/>
            </a:prstGeom>
            <a:noFill/>
            <a:ln w="44450" cap="flat">
              <a:solidFill>
                <a:srgbClr val="0C2F59">
                  <a:alpha val="6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976" name="Straight Connector 5"/>
            <p:cNvSpPr/>
            <p:nvPr/>
          </p:nvSpPr>
          <p:spPr>
            <a:xfrm>
              <a:off x="12740934" y="0"/>
              <a:ext cx="734404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9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977" name="Straight Connector 6"/>
            <p:cNvSpPr/>
            <p:nvPr/>
          </p:nvSpPr>
          <p:spPr>
            <a:xfrm>
              <a:off x="13884876" y="0"/>
              <a:ext cx="529595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79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978" name="Straight Connector 7"/>
            <p:cNvSpPr/>
            <p:nvPr/>
          </p:nvSpPr>
          <p:spPr>
            <a:xfrm>
              <a:off x="14839350" y="0"/>
              <a:ext cx="334275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7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sp>
        <p:nvSpPr>
          <p:cNvPr id="980" name="Theory of superconducting quantum circuits"/>
          <p:cNvSpPr txBox="1"/>
          <p:nvPr/>
        </p:nvSpPr>
        <p:spPr>
          <a:xfrm>
            <a:off x="184406" y="102283"/>
            <a:ext cx="17883512" cy="10359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6" tIns="71436" rIns="71436" bIns="71436" anchor="b">
            <a:spAutoFit/>
          </a:bodyPr>
          <a:lstStyle>
            <a:lvl1pPr algn="l">
              <a:defRPr sz="5800" b="1">
                <a:solidFill>
                  <a:srgbClr val="347294"/>
                </a:solidFill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r>
              <a:t>Magnetomechanics 3D (à la Innsbruck)</a:t>
            </a:r>
          </a:p>
        </p:txBody>
      </p:sp>
      <p:sp>
        <p:nvSpPr>
          <p:cNvPr id="981" name="©Olivier-Michel Tardif"/>
          <p:cNvSpPr txBox="1"/>
          <p:nvPr/>
        </p:nvSpPr>
        <p:spPr>
          <a:xfrm>
            <a:off x="7493007" y="12986924"/>
            <a:ext cx="5738211" cy="403514"/>
          </a:xfrm>
          <a:prstGeom prst="rect">
            <a:avLst/>
          </a:prstGeom>
          <a:ln w="12700">
            <a:miter lim="400000"/>
          </a:ln>
          <a:effectLst>
            <a:outerShdw blurRad="50800" dist="57104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64293" tIns="64293" rIns="64293" bIns="64293"/>
          <a:lstStyle>
            <a:lvl1pPr defTabSz="10736321">
              <a:lnSpc>
                <a:spcPct val="90000"/>
              </a:lnSpc>
              <a:spcBef>
                <a:spcPts val="12300"/>
              </a:spcBef>
              <a:defRPr sz="1800">
                <a:solidFill>
                  <a:srgbClr val="FFFFFF"/>
                </a:solidFill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r>
              <a:t>©Olivier-Michel Tardif</a:t>
            </a:r>
          </a:p>
        </p:txBody>
      </p:sp>
      <p:sp>
        <p:nvSpPr>
          <p:cNvPr id="982" name="©Olivier-Michel Tardif"/>
          <p:cNvSpPr txBox="1"/>
          <p:nvPr/>
        </p:nvSpPr>
        <p:spPr>
          <a:xfrm>
            <a:off x="17068807" y="12986924"/>
            <a:ext cx="5738211" cy="403514"/>
          </a:xfrm>
          <a:prstGeom prst="rect">
            <a:avLst/>
          </a:prstGeom>
          <a:ln w="12700">
            <a:miter lim="400000"/>
          </a:ln>
          <a:effectLst>
            <a:outerShdw blurRad="50800" dist="57104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64293" tIns="64293" rIns="64293" bIns="64293"/>
          <a:lstStyle>
            <a:lvl1pPr defTabSz="10736321">
              <a:lnSpc>
                <a:spcPct val="90000"/>
              </a:lnSpc>
              <a:spcBef>
                <a:spcPts val="12300"/>
              </a:spcBef>
              <a:defRPr sz="1800">
                <a:solidFill>
                  <a:srgbClr val="FFFFFF"/>
                </a:solidFill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r>
              <a:t>©Olivier-Michel Tardif</a:t>
            </a:r>
          </a:p>
        </p:txBody>
      </p: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4" name="From clamped to levitated"/>
          <p:cNvSpPr txBox="1">
            <a:spLocks noGrp="1"/>
          </p:cNvSpPr>
          <p:nvPr>
            <p:ph type="title"/>
          </p:nvPr>
        </p:nvSpPr>
        <p:spPr>
          <a:xfrm>
            <a:off x="491363" y="2314579"/>
            <a:ext cx="20525620" cy="6572242"/>
          </a:xfrm>
          <a:prstGeom prst="rect">
            <a:avLst/>
          </a:prstGeom>
          <a:effectLst>
            <a:outerShdw blurRad="241300" dist="25400" dir="5400000" rotWithShape="0">
              <a:srgbClr val="000000">
                <a:alpha val="50000"/>
              </a:srgbClr>
            </a:outerShdw>
          </a:effectLst>
        </p:spPr>
        <p:txBody>
          <a:bodyPr/>
          <a:lstStyle/>
          <a:p>
            <a:r>
              <a:t>From clamped to levitated</a:t>
            </a:r>
          </a:p>
        </p:txBody>
      </p:sp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0" name="Group 3"/>
          <p:cNvGrpSpPr/>
          <p:nvPr/>
        </p:nvGrpSpPr>
        <p:grpSpPr>
          <a:xfrm>
            <a:off x="126602" y="1280091"/>
            <a:ext cx="15173627" cy="36724"/>
            <a:chOff x="0" y="0"/>
            <a:chExt cx="15173624" cy="36722"/>
          </a:xfrm>
        </p:grpSpPr>
        <p:sp>
          <p:nvSpPr>
            <p:cNvPr id="986" name="Straight Connector 4"/>
            <p:cNvSpPr/>
            <p:nvPr/>
          </p:nvSpPr>
          <p:spPr>
            <a:xfrm flipV="1">
              <a:off x="0" y="431"/>
              <a:ext cx="12391714" cy="36292"/>
            </a:xfrm>
            <a:prstGeom prst="line">
              <a:avLst/>
            </a:prstGeom>
            <a:noFill/>
            <a:ln w="44450" cap="flat">
              <a:solidFill>
                <a:srgbClr val="0C2F59">
                  <a:alpha val="6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987" name="Straight Connector 5"/>
            <p:cNvSpPr/>
            <p:nvPr/>
          </p:nvSpPr>
          <p:spPr>
            <a:xfrm>
              <a:off x="12740934" y="0"/>
              <a:ext cx="734404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9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988" name="Straight Connector 6"/>
            <p:cNvSpPr/>
            <p:nvPr/>
          </p:nvSpPr>
          <p:spPr>
            <a:xfrm>
              <a:off x="13884876" y="0"/>
              <a:ext cx="529595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79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989" name="Straight Connector 7"/>
            <p:cNvSpPr/>
            <p:nvPr/>
          </p:nvSpPr>
          <p:spPr>
            <a:xfrm>
              <a:off x="14839350" y="0"/>
              <a:ext cx="334275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7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sp>
        <p:nvSpPr>
          <p:cNvPr id="991" name="Theory of superconducting quantum circuits"/>
          <p:cNvSpPr txBox="1"/>
          <p:nvPr/>
        </p:nvSpPr>
        <p:spPr>
          <a:xfrm>
            <a:off x="184406" y="102283"/>
            <a:ext cx="17883512" cy="10359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6" tIns="71436" rIns="71436" bIns="71436" anchor="b">
            <a:spAutoFit/>
          </a:bodyPr>
          <a:lstStyle>
            <a:lvl1pPr algn="l">
              <a:defRPr sz="5800" b="1">
                <a:solidFill>
                  <a:srgbClr val="347294"/>
                </a:solidFill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r>
              <a:t>Levitation</a:t>
            </a:r>
          </a:p>
        </p:txBody>
      </p:sp>
      <p:sp>
        <p:nvSpPr>
          <p:cNvPr id="992" name="Rectangle 35"/>
          <p:cNvSpPr txBox="1"/>
          <p:nvPr/>
        </p:nvSpPr>
        <p:spPr>
          <a:xfrm>
            <a:off x="522315" y="1733698"/>
            <a:ext cx="22274944" cy="5818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marL="342900" indent="-342900" algn="l" defTabSz="914400">
              <a:buClr>
                <a:srgbClr val="1F4E79"/>
              </a:buClr>
              <a:buSzPct val="100000"/>
              <a:buChar char="▪"/>
              <a:defRPr sz="3800" b="1" u="sng">
                <a:latin typeface="Calibri"/>
                <a:ea typeface="Calibri"/>
                <a:cs typeface="Calibri"/>
                <a:sym typeface="Calibri"/>
              </a:defRPr>
            </a:pPr>
            <a:r>
              <a:rPr i="1"/>
              <a:t>Traditional</a:t>
            </a:r>
            <a:r>
              <a:t> traps:</a:t>
            </a:r>
            <a:r>
              <a:rPr b="0" u="none"/>
              <a:t> Penning and linear Paul traps</a:t>
            </a:r>
          </a:p>
        </p:txBody>
      </p:sp>
      <p:grpSp>
        <p:nvGrpSpPr>
          <p:cNvPr id="995" name="Group 9"/>
          <p:cNvGrpSpPr/>
          <p:nvPr/>
        </p:nvGrpSpPr>
        <p:grpSpPr>
          <a:xfrm>
            <a:off x="921228" y="4230518"/>
            <a:ext cx="6578886" cy="4489096"/>
            <a:chOff x="0" y="0"/>
            <a:chExt cx="6578885" cy="4489094"/>
          </a:xfrm>
        </p:grpSpPr>
        <p:sp>
          <p:nvSpPr>
            <p:cNvPr id="993" name="Rectangle 8"/>
            <p:cNvSpPr/>
            <p:nvPr/>
          </p:nvSpPr>
          <p:spPr>
            <a:xfrm>
              <a:off x="-1" y="0"/>
              <a:ext cx="6578887" cy="4489095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457200">
                <a:defRPr sz="18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pic>
          <p:nvPicPr>
            <p:cNvPr id="994" name="Picture 5" descr="Pictur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05006" y="0"/>
              <a:ext cx="5369791" cy="448909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996" name="Picture 7" descr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5171" y="4472177"/>
            <a:ext cx="5985400" cy="4005778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997" name="TextBox 25"/>
              <p:cNvSpPr txBox="1"/>
              <p:nvPr/>
            </p:nvSpPr>
            <p:spPr>
              <a:xfrm>
                <a:off x="9056622" y="9110605"/>
                <a:ext cx="5137921" cy="1172912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>
                      <m:r>
                        <a:rPr sz="3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sz="3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sz="3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sz="3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sz="3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sz="3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sz="3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sz="3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sz="3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3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  <m:d>
                            <m:dPr>
                              <m:ctrlPr>
                                <a:rPr sz="3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sz="3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num>
                        <m:den>
                          <m:sSubSup>
                            <m:sSubSupPr>
                              <m:ctrlPr>
                                <a:rPr sz="3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sz="3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sz="3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sz="3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  <m:d>
                        <m:dPr>
                          <m:ctrlPr>
                            <a:rPr sz="3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sz="3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sz="3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sz="3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sz="3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  <m:sSup>
                            <m:sSupPr>
                              <m:ctrlPr>
                                <a:rPr sz="3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sz="3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sz="3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sz="3800"/>
              </a:p>
            </p:txBody>
          </p:sp>
        </mc:Choice>
        <mc:Fallback>
          <p:sp>
            <p:nvSpPr>
              <p:cNvPr id="997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56622" y="9110605"/>
                <a:ext cx="5137921" cy="1172912"/>
              </a:xfrm>
              <a:prstGeom prst="rect">
                <a:avLst/>
              </a:prstGeom>
              <a:blipFill>
                <a:blip r:embed="rId4"/>
                <a:stretch>
                  <a:fillRect l="-4198" r="-8889" b="-19355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98" name="TextBox 39"/>
              <p:cNvSpPr txBox="1"/>
              <p:nvPr/>
            </p:nvSpPr>
            <p:spPr>
              <a:xfrm>
                <a:off x="1728820" y="9110605"/>
                <a:ext cx="4963703" cy="1172912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>
                      <m:r>
                        <a:rPr sz="3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sz="3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sz="3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sz="3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sz="3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sz="3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sz="3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sz="3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sz="3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3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  <m:d>
                            <m:dPr>
                              <m:ctrlPr>
                                <a:rPr sz="3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sz="3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num>
                        <m:den>
                          <m:sSubSup>
                            <m:sSubSupPr>
                              <m:ctrlPr>
                                <a:rPr sz="3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sz="3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sz="3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sz="3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  <m:d>
                        <m:dPr>
                          <m:ctrlPr>
                            <a:rPr sz="3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sz="3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sz="3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sz="3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sz="3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sz="3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sz="3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sz="3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sz="3800"/>
              </a:p>
            </p:txBody>
          </p:sp>
        </mc:Choice>
        <mc:Fallback>
          <p:sp>
            <p:nvSpPr>
              <p:cNvPr id="998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8820" y="9110605"/>
                <a:ext cx="4963703" cy="1172912"/>
              </a:xfrm>
              <a:prstGeom prst="rect">
                <a:avLst/>
              </a:prstGeom>
              <a:blipFill>
                <a:blip r:embed="rId5"/>
                <a:stretch>
                  <a:fillRect l="-4337" r="-8673" b="-19355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99" name="Rectangle 35"/>
          <p:cNvSpPr/>
          <p:nvPr/>
        </p:nvSpPr>
        <p:spPr>
          <a:xfrm>
            <a:off x="15203363" y="4230518"/>
            <a:ext cx="7792469" cy="5736381"/>
          </a:xfrm>
          <a:prstGeom prst="rect">
            <a:avLst/>
          </a:prstGeom>
          <a:solidFill>
            <a:srgbClr val="F0F0F0"/>
          </a:solidFill>
          <a:ln w="12700">
            <a:miter lim="400000"/>
          </a:ln>
        </p:spPr>
        <p:txBody>
          <a:bodyPr lIns="45719" rIns="45719" anchor="ctr"/>
          <a:lstStyle/>
          <a:p>
            <a:pPr defTabSz="457200">
              <a:def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pic>
        <p:nvPicPr>
          <p:cNvPr id="1000" name="Picture 11" descr="Picture 11"/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15502433" y="4306470"/>
            <a:ext cx="7428162" cy="5571123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01" name="TextBox 29"/>
              <p:cNvSpPr txBox="1"/>
              <p:nvPr/>
            </p:nvSpPr>
            <p:spPr>
              <a:xfrm>
                <a:off x="19759747" y="9018774"/>
                <a:ext cx="925591" cy="541068"/>
              </a:xfrm>
              <a:prstGeom prst="rect">
                <a:avLst/>
              </a:prstGeom>
              <a:solidFill>
                <a:srgbClr val="F0F0F0"/>
              </a:solid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lIns="0" tIns="0" rIns="0" bIns="0"/>
              <a:lstStyle>
                <a:lvl1pPr algn="l" defTabSz="457200">
                  <a:defRPr sz="1400">
                    <a:latin typeface="Cambria Math"/>
                    <a:ea typeface="Cambria Math"/>
                    <a:cs typeface="Cambria Math"/>
                    <a:sym typeface="Cambria Math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sz="14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sz="14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[</m:t>
                      </m:r>
                      <m:r>
                        <a:rPr sz="14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sz="14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/>
              </a:p>
            </p:txBody>
          </p:sp>
        </mc:Choice>
        <mc:Fallback>
          <p:sp>
            <p:nvSpPr>
              <p:cNvPr id="1001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59747" y="9018774"/>
                <a:ext cx="925591" cy="541068"/>
              </a:xfrm>
              <a:prstGeom prst="rect">
                <a:avLst/>
              </a:prstGeom>
              <a:blipFill>
                <a:blip r:embed="rId7"/>
                <a:stretch>
                  <a:fillRect l="-4054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02" name="TextBox 45"/>
              <p:cNvSpPr txBox="1"/>
              <p:nvPr/>
            </p:nvSpPr>
            <p:spPr>
              <a:xfrm>
                <a:off x="16587246" y="8944122"/>
                <a:ext cx="965711" cy="541068"/>
              </a:xfrm>
              <a:prstGeom prst="rect">
                <a:avLst/>
              </a:prstGeom>
              <a:solidFill>
                <a:srgbClr val="F0F0F0"/>
              </a:solid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lIns="0" tIns="0" rIns="0" bIns="0"/>
              <a:lstStyle>
                <a:lvl1pPr algn="l" defTabSz="457200">
                  <a:defRPr sz="1400">
                    <a:latin typeface="Cambria Math"/>
                    <a:ea typeface="Cambria Math"/>
                    <a:cs typeface="Cambria Math"/>
                    <a:sym typeface="Cambria Math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sz="14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sz="14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[</m:t>
                      </m:r>
                      <m:r>
                        <a:rPr sz="14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sz="14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/>
              </a:p>
            </p:txBody>
          </p:sp>
        </mc:Choice>
        <mc:Fallback>
          <p:sp>
            <p:nvSpPr>
              <p:cNvPr id="1002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87246" y="8944122"/>
                <a:ext cx="965711" cy="541068"/>
              </a:xfrm>
              <a:prstGeom prst="rect">
                <a:avLst/>
              </a:prstGeom>
              <a:blipFill>
                <a:blip r:embed="rId8"/>
                <a:stretch>
                  <a:fillRect l="-5263" t="-2326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03" name="TextBox 47"/>
              <p:cNvSpPr txBox="1"/>
              <p:nvPr/>
            </p:nvSpPr>
            <p:spPr>
              <a:xfrm rot="16200000">
                <a:off x="15206237" y="6794618"/>
                <a:ext cx="1097444" cy="541068"/>
              </a:xfrm>
              <a:prstGeom prst="rect">
                <a:avLst/>
              </a:prstGeom>
              <a:solidFill>
                <a:srgbClr val="F0F0F0"/>
              </a:solid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lIns="0" tIns="0" rIns="0" bIns="0"/>
              <a:lstStyle>
                <a:lvl1pPr algn="l" defTabSz="457200">
                  <a:defRPr sz="1400">
                    <a:latin typeface="Cambria Math"/>
                    <a:ea typeface="Cambria Math"/>
                    <a:cs typeface="Cambria Math"/>
                    <a:sym typeface="Cambria Math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sz="14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sz="14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[</m:t>
                      </m:r>
                      <m:r>
                        <a:rPr sz="14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sz="14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/>
              </a:p>
            </p:txBody>
          </p:sp>
        </mc:Choice>
        <mc:Fallback>
          <p:sp>
            <p:nvSpPr>
              <p:cNvPr id="1003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15206237" y="6794618"/>
                <a:ext cx="1097444" cy="541068"/>
              </a:xfrm>
              <a:prstGeom prst="rect">
                <a:avLst/>
              </a:prstGeom>
              <a:blipFill>
                <a:blip r:embed="rId9"/>
                <a:stretch>
                  <a:fillRect l="-2326" b="-8046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04" name="Image" descr="Image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245853" y="1723092"/>
            <a:ext cx="4778065" cy="653841"/>
          </a:xfrm>
          <a:prstGeom prst="rect">
            <a:avLst/>
          </a:prstGeom>
          <a:ln w="12700">
            <a:miter lim="400000"/>
          </a:ln>
        </p:spPr>
      </p:pic>
      <p:sp>
        <p:nvSpPr>
          <p:cNvPr id="1005" name="Line"/>
          <p:cNvSpPr/>
          <p:nvPr/>
        </p:nvSpPr>
        <p:spPr>
          <a:xfrm>
            <a:off x="6908277" y="2246913"/>
            <a:ext cx="2157500" cy="1"/>
          </a:xfrm>
          <a:prstGeom prst="line">
            <a:avLst/>
          </a:prstGeom>
          <a:ln w="88900">
            <a:solidFill>
              <a:schemeClr val="accent4"/>
            </a:solidFill>
          </a:ln>
          <a:effectLst>
            <a:outerShdw blurRad="50800" dist="25400" dir="5400000" rotWithShape="0">
              <a:srgbClr val="000000">
                <a:alpha val="50000"/>
              </a:srgbClr>
            </a:outerShdw>
          </a:effectLst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006" name="Line"/>
          <p:cNvSpPr/>
          <p:nvPr/>
        </p:nvSpPr>
        <p:spPr>
          <a:xfrm>
            <a:off x="4449515" y="2246913"/>
            <a:ext cx="1545743" cy="1"/>
          </a:xfrm>
          <a:prstGeom prst="line">
            <a:avLst/>
          </a:prstGeom>
          <a:ln w="88900">
            <a:solidFill>
              <a:schemeClr val="accent1"/>
            </a:solidFill>
          </a:ln>
          <a:effectLst>
            <a:outerShdw blurRad="50800" dist="25400" dir="5400000" rotWithShape="0">
              <a:srgbClr val="000000">
                <a:alpha val="50000"/>
              </a:srgbClr>
            </a:outerShdw>
          </a:effectLst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007" name="Rounded Rectangle"/>
          <p:cNvSpPr/>
          <p:nvPr/>
        </p:nvSpPr>
        <p:spPr>
          <a:xfrm>
            <a:off x="933928" y="3524824"/>
            <a:ext cx="6553486" cy="7147769"/>
          </a:xfrm>
          <a:prstGeom prst="roundRect">
            <a:avLst>
              <a:gd name="adj" fmla="val 15000"/>
            </a:avLst>
          </a:prstGeom>
          <a:ln w="76200">
            <a:solidFill>
              <a:schemeClr val="accent1"/>
            </a:solidFill>
          </a:ln>
          <a:effectLst>
            <a:outerShdw blurRad="50800" dist="25400" dir="5400000" rotWithShape="0">
              <a:srgbClr val="000000">
                <a:alpha val="50000"/>
              </a:srgbClr>
            </a:outerShdw>
          </a:effectLst>
        </p:spPr>
        <p:txBody>
          <a:bodyPr lIns="71436" tIns="71436" rIns="71436" bIns="71436" anchor="ctr"/>
          <a:lstStyle/>
          <a:p>
            <a:endParaRPr/>
          </a:p>
        </p:txBody>
      </p:sp>
      <p:sp>
        <p:nvSpPr>
          <p:cNvPr id="1008" name="Rounded Rectangle"/>
          <p:cNvSpPr/>
          <p:nvPr/>
        </p:nvSpPr>
        <p:spPr>
          <a:xfrm>
            <a:off x="8087696" y="3524824"/>
            <a:ext cx="6553486" cy="7147769"/>
          </a:xfrm>
          <a:prstGeom prst="roundRect">
            <a:avLst>
              <a:gd name="adj" fmla="val 15000"/>
            </a:avLst>
          </a:prstGeom>
          <a:ln w="76200">
            <a:solidFill>
              <a:schemeClr val="accent4"/>
            </a:solidFill>
          </a:ln>
          <a:effectLst>
            <a:outerShdw blurRad="50800" dist="25400" dir="5400000" rotWithShape="0">
              <a:srgbClr val="000000">
                <a:alpha val="50000"/>
              </a:srgbClr>
            </a:outerShdw>
          </a:effectLst>
        </p:spPr>
        <p:txBody>
          <a:bodyPr lIns="71436" tIns="71436" rIns="71436" bIns="71436" anchor="ctr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14" name="Group 3"/>
          <p:cNvGrpSpPr/>
          <p:nvPr/>
        </p:nvGrpSpPr>
        <p:grpSpPr>
          <a:xfrm>
            <a:off x="126602" y="1280091"/>
            <a:ext cx="15173627" cy="36724"/>
            <a:chOff x="0" y="0"/>
            <a:chExt cx="15173624" cy="36722"/>
          </a:xfrm>
        </p:grpSpPr>
        <p:sp>
          <p:nvSpPr>
            <p:cNvPr id="1010" name="Straight Connector 4"/>
            <p:cNvSpPr/>
            <p:nvPr/>
          </p:nvSpPr>
          <p:spPr>
            <a:xfrm flipV="1">
              <a:off x="0" y="431"/>
              <a:ext cx="12391714" cy="36292"/>
            </a:xfrm>
            <a:prstGeom prst="line">
              <a:avLst/>
            </a:prstGeom>
            <a:noFill/>
            <a:ln w="44450" cap="flat">
              <a:solidFill>
                <a:srgbClr val="0C2F59">
                  <a:alpha val="6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011" name="Straight Connector 5"/>
            <p:cNvSpPr/>
            <p:nvPr/>
          </p:nvSpPr>
          <p:spPr>
            <a:xfrm>
              <a:off x="12740934" y="0"/>
              <a:ext cx="734404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9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012" name="Straight Connector 6"/>
            <p:cNvSpPr/>
            <p:nvPr/>
          </p:nvSpPr>
          <p:spPr>
            <a:xfrm>
              <a:off x="13884876" y="0"/>
              <a:ext cx="529595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79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013" name="Straight Connector 7"/>
            <p:cNvSpPr/>
            <p:nvPr/>
          </p:nvSpPr>
          <p:spPr>
            <a:xfrm>
              <a:off x="14839350" y="0"/>
              <a:ext cx="334275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7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sp>
        <p:nvSpPr>
          <p:cNvPr id="1015" name="Theory of superconducting quantum circuits"/>
          <p:cNvSpPr txBox="1"/>
          <p:nvPr/>
        </p:nvSpPr>
        <p:spPr>
          <a:xfrm>
            <a:off x="184406" y="102283"/>
            <a:ext cx="17883512" cy="10359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6" tIns="71436" rIns="71436" bIns="71436" anchor="b">
            <a:spAutoFit/>
          </a:bodyPr>
          <a:lstStyle>
            <a:lvl1pPr algn="l">
              <a:defRPr sz="5800" b="1">
                <a:solidFill>
                  <a:srgbClr val="347294"/>
                </a:solidFill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r>
              <a:t>Levitation</a:t>
            </a:r>
          </a:p>
        </p:txBody>
      </p:sp>
      <p:sp>
        <p:nvSpPr>
          <p:cNvPr id="1016" name="Rectangle 35"/>
          <p:cNvSpPr txBox="1"/>
          <p:nvPr/>
        </p:nvSpPr>
        <p:spPr>
          <a:xfrm>
            <a:off x="522315" y="1733698"/>
            <a:ext cx="22274944" cy="5818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marL="342900" indent="-342900" algn="l" defTabSz="914400">
              <a:buClr>
                <a:srgbClr val="1F4E79"/>
              </a:buClr>
              <a:buSzPct val="100000"/>
              <a:buChar char="▪"/>
              <a:defRPr sz="3800" b="1" u="sng">
                <a:latin typeface="Calibri"/>
                <a:ea typeface="Calibri"/>
                <a:cs typeface="Calibri"/>
                <a:sym typeface="Calibri"/>
              </a:defRPr>
            </a:pPr>
            <a:r>
              <a:t>Paul trap:</a:t>
            </a:r>
            <a:r>
              <a:rPr b="0" u="none"/>
              <a:t> moving from linear traps to Paul-Straubel traps</a:t>
            </a:r>
          </a:p>
        </p:txBody>
      </p:sp>
      <p:pic>
        <p:nvPicPr>
          <p:cNvPr id="1017" name="pasted-movie.png" descr="pasted-movie.png"/>
          <p:cNvPicPr>
            <a:picLocks noChangeAspect="1"/>
          </p:cNvPicPr>
          <p:nvPr/>
        </p:nvPicPr>
        <p:blipFill>
          <a:blip r:embed="rId2"/>
          <a:srcRect l="7522" r="14624" b="6365"/>
          <a:stretch>
            <a:fillRect/>
          </a:stretch>
        </p:blipFill>
        <p:spPr>
          <a:xfrm>
            <a:off x="1068665" y="3319072"/>
            <a:ext cx="4046708" cy="9016635"/>
          </a:xfrm>
          <a:prstGeom prst="rect">
            <a:avLst/>
          </a:prstGeom>
          <a:ln w="12700">
            <a:miter lim="400000"/>
          </a:ln>
        </p:spPr>
      </p:pic>
      <p:sp>
        <p:nvSpPr>
          <p:cNvPr id="1018" name="With the help Dmitry and Tracy (Innsbruck)"/>
          <p:cNvSpPr txBox="1"/>
          <p:nvPr/>
        </p:nvSpPr>
        <p:spPr>
          <a:xfrm>
            <a:off x="456722" y="12559063"/>
            <a:ext cx="6946824" cy="5746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6" tIns="71436" rIns="71436" bIns="71436" anchor="ctr">
            <a:spAutoFit/>
          </a:bodyPr>
          <a:lstStyle>
            <a:lvl1pPr>
              <a:defRPr sz="2800">
                <a:solidFill>
                  <a:srgbClr val="535353"/>
                </a:solidFill>
              </a:defRPr>
            </a:lvl1pPr>
          </a:lstStyle>
          <a:p>
            <a:r>
              <a:t>With the help Dmitry and Tracy (Innsbruck)</a:t>
            </a:r>
          </a:p>
        </p:txBody>
      </p:sp>
      <p:sp>
        <p:nvSpPr>
          <p:cNvPr id="1019" name="Linear Paul trap"/>
          <p:cNvSpPr txBox="1"/>
          <p:nvPr/>
        </p:nvSpPr>
        <p:spPr>
          <a:xfrm>
            <a:off x="1022263" y="2733233"/>
            <a:ext cx="3219661" cy="6332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6" tIns="71436" rIns="71436" bIns="71436" anchor="ctr">
            <a:spAutoFit/>
          </a:bodyPr>
          <a:lstStyle>
            <a:lvl1pPr algn="l" defTabSz="914400">
              <a:defRPr sz="38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>
              <a:defRPr b="1" u="sng"/>
            </a:pPr>
            <a:r>
              <a:rPr b="0" u="none"/>
              <a:t>Linear Paul trap</a:t>
            </a:r>
          </a:p>
        </p:txBody>
      </p:sp>
      <p:pic>
        <p:nvPicPr>
          <p:cNvPr id="1020" name="pasted-movie.png" descr="pasted-movie.png"/>
          <p:cNvPicPr>
            <a:picLocks noChangeAspect="1"/>
          </p:cNvPicPr>
          <p:nvPr/>
        </p:nvPicPr>
        <p:blipFill>
          <a:blip r:embed="rId2"/>
          <a:srcRect l="36510" t="16743" r="42071" b="65666"/>
          <a:stretch>
            <a:fillRect/>
          </a:stretch>
        </p:blipFill>
        <p:spPr>
          <a:xfrm>
            <a:off x="4480401" y="2732410"/>
            <a:ext cx="3046542" cy="4635317"/>
          </a:xfrm>
          <a:prstGeom prst="rect">
            <a:avLst/>
          </a:prstGeom>
          <a:ln w="63500">
            <a:solidFill>
              <a:srgbClr val="000000"/>
            </a:solidFill>
          </a:ln>
        </p:spPr>
      </p:pic>
      <p:grpSp>
        <p:nvGrpSpPr>
          <p:cNvPr id="1028" name="Group"/>
          <p:cNvGrpSpPr/>
          <p:nvPr/>
        </p:nvGrpSpPr>
        <p:grpSpPr>
          <a:xfrm>
            <a:off x="8383329" y="2456412"/>
            <a:ext cx="15273667" cy="10242226"/>
            <a:chOff x="0" y="287336"/>
            <a:chExt cx="15273666" cy="10242225"/>
          </a:xfrm>
        </p:grpSpPr>
        <p:grpSp>
          <p:nvGrpSpPr>
            <p:cNvPr id="1026" name="Group"/>
            <p:cNvGrpSpPr/>
            <p:nvPr/>
          </p:nvGrpSpPr>
          <p:grpSpPr>
            <a:xfrm>
              <a:off x="0" y="665758"/>
              <a:ext cx="15273667" cy="9863805"/>
              <a:chOff x="0" y="0"/>
              <a:chExt cx="15273666" cy="9863804"/>
            </a:xfrm>
          </p:grpSpPr>
          <p:pic>
            <p:nvPicPr>
              <p:cNvPr id="1021" name="pasted-movie.png" descr="pasted-movie.pn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0" y="5551949"/>
                <a:ext cx="6806916" cy="4311856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022" name="IMG_1319.jpeg" descr="IMG_1319.jpeg"/>
              <p:cNvPicPr>
                <a:picLocks noChangeAspect="1"/>
              </p:cNvPicPr>
              <p:nvPr/>
            </p:nvPicPr>
            <p:blipFill>
              <a:blip r:embed="rId4"/>
              <a:srcRect l="30694" t="1020" r="24138" b="71458"/>
              <a:stretch>
                <a:fillRect/>
              </a:stretch>
            </p:blipFill>
            <p:spPr>
              <a:xfrm>
                <a:off x="7013488" y="5820537"/>
                <a:ext cx="8260179" cy="3774775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grpSp>
            <p:nvGrpSpPr>
              <p:cNvPr id="1025" name="Group"/>
              <p:cNvGrpSpPr/>
              <p:nvPr/>
            </p:nvGrpSpPr>
            <p:grpSpPr>
              <a:xfrm>
                <a:off x="3436600" y="0"/>
                <a:ext cx="8397484" cy="5140088"/>
                <a:chOff x="0" y="0"/>
                <a:chExt cx="8397482" cy="5140087"/>
              </a:xfrm>
            </p:grpSpPr>
            <p:pic>
              <p:nvPicPr>
                <p:cNvPr id="1023" name="Capture d’écran, le 2022-11-11 à 06.23.20.png" descr="Capture d’écran, le 2022-11-11 à 06.23.20.png"/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898614" y="0"/>
                  <a:ext cx="6600254" cy="5124903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sp>
              <p:nvSpPr>
                <p:cNvPr id="1024" name="Textfeld 15"/>
                <p:cNvSpPr/>
                <p:nvPr/>
              </p:nvSpPr>
              <p:spPr>
                <a:xfrm>
                  <a:off x="0" y="5140087"/>
                  <a:ext cx="8397483" cy="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extrusionOk="0">
                      <a:moveTo>
                        <a:pt x="0" y="0"/>
                      </a:moveTo>
                      <a:lnTo>
                        <a:pt x="21600" y="0"/>
                      </a:lnTo>
                      <a:lnTo>
                        <a:pt x="2160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 wrap="square" lIns="45718" tIns="45718" rIns="45718" bIns="45718" numCol="1" anchor="t">
                  <a:spAutoFit/>
                </a:bodyPr>
                <a:lstStyle/>
                <a:p>
                  <a:pPr defTabSz="914400">
                    <a:defRPr sz="2600">
                      <a:solidFill>
                        <a:srgbClr val="5B9BD5"/>
                      </a:solidFill>
                      <a:latin typeface="Calibri Light"/>
                      <a:ea typeface="Calibri Light"/>
                      <a:cs typeface="Calibri Light"/>
                      <a:sym typeface="Calibri Light"/>
                    </a:defRPr>
                  </a:pPr>
                  <a:r>
                    <a:t>T. Delord </a:t>
                  </a:r>
                  <a:r>
                    <a:rPr i="1">
                      <a:latin typeface="Carlito"/>
                      <a:ea typeface="Carlito"/>
                      <a:cs typeface="Carlito"/>
                      <a:sym typeface="Carlito"/>
                    </a:rPr>
                    <a:t>et al.,</a:t>
                  </a:r>
                  <a:r>
                    <a:t> New J. Phys. </a:t>
                  </a:r>
                  <a:r>
                    <a:rPr b="1">
                      <a:latin typeface="Carlito"/>
                      <a:ea typeface="Carlito"/>
                      <a:cs typeface="Carlito"/>
                      <a:sym typeface="Carlito"/>
                    </a:rPr>
                    <a:t>19</a:t>
                  </a:r>
                  <a:r>
                    <a:t>, 033031 (2017)</a:t>
                  </a:r>
                </a:p>
              </p:txBody>
            </p:sp>
          </p:grpSp>
        </p:grpSp>
        <p:sp>
          <p:nvSpPr>
            <p:cNvPr id="1027" name="With the help Gabriel Hétet (ENS Paris)"/>
            <p:cNvSpPr/>
            <p:nvPr/>
          </p:nvSpPr>
          <p:spPr>
            <a:xfrm>
              <a:off x="12133004" y="287336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6" tIns="71436" rIns="71436" bIns="71436" numCol="1" anchor="ctr">
              <a:spAutoFit/>
            </a:bodyPr>
            <a:lstStyle>
              <a:lvl1pPr>
                <a:defRPr sz="2800">
                  <a:solidFill>
                    <a:srgbClr val="535353"/>
                  </a:solidFill>
                </a:defRPr>
              </a:lvl1pPr>
            </a:lstStyle>
            <a:p>
              <a:r>
                <a:t>With the help Gabriel Hétet (ENS Paris)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8" grpId="1" animBg="1" advAuto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4" name="Group 3"/>
          <p:cNvGrpSpPr/>
          <p:nvPr/>
        </p:nvGrpSpPr>
        <p:grpSpPr>
          <a:xfrm>
            <a:off x="126602" y="1280091"/>
            <a:ext cx="15173627" cy="36724"/>
            <a:chOff x="0" y="0"/>
            <a:chExt cx="15173624" cy="36722"/>
          </a:xfrm>
        </p:grpSpPr>
        <p:sp>
          <p:nvSpPr>
            <p:cNvPr id="1030" name="Straight Connector 4"/>
            <p:cNvSpPr/>
            <p:nvPr/>
          </p:nvSpPr>
          <p:spPr>
            <a:xfrm flipV="1">
              <a:off x="0" y="431"/>
              <a:ext cx="12391714" cy="36292"/>
            </a:xfrm>
            <a:prstGeom prst="line">
              <a:avLst/>
            </a:prstGeom>
            <a:noFill/>
            <a:ln w="44450" cap="flat">
              <a:solidFill>
                <a:srgbClr val="0C2F59">
                  <a:alpha val="6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031" name="Straight Connector 5"/>
            <p:cNvSpPr/>
            <p:nvPr/>
          </p:nvSpPr>
          <p:spPr>
            <a:xfrm>
              <a:off x="12740934" y="0"/>
              <a:ext cx="734404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9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032" name="Straight Connector 6"/>
            <p:cNvSpPr/>
            <p:nvPr/>
          </p:nvSpPr>
          <p:spPr>
            <a:xfrm>
              <a:off x="13884876" y="0"/>
              <a:ext cx="529595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79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033" name="Straight Connector 7"/>
            <p:cNvSpPr/>
            <p:nvPr/>
          </p:nvSpPr>
          <p:spPr>
            <a:xfrm>
              <a:off x="14839350" y="0"/>
              <a:ext cx="334275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7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sp>
        <p:nvSpPr>
          <p:cNvPr id="1035" name="Theory of superconducting quantum circuits"/>
          <p:cNvSpPr txBox="1"/>
          <p:nvPr/>
        </p:nvSpPr>
        <p:spPr>
          <a:xfrm>
            <a:off x="184406" y="102283"/>
            <a:ext cx="17883512" cy="10359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6" tIns="71436" rIns="71436" bIns="71436" anchor="b">
            <a:spAutoFit/>
          </a:bodyPr>
          <a:lstStyle>
            <a:lvl1pPr algn="l">
              <a:defRPr sz="5800" b="1">
                <a:solidFill>
                  <a:srgbClr val="347294"/>
                </a:solidFill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r>
              <a:t>Levitation and cryogenics</a:t>
            </a:r>
          </a:p>
        </p:txBody>
      </p:sp>
      <p:sp>
        <p:nvSpPr>
          <p:cNvPr id="1036" name="Rectangle 35"/>
          <p:cNvSpPr txBox="1"/>
          <p:nvPr/>
        </p:nvSpPr>
        <p:spPr>
          <a:xfrm>
            <a:off x="522315" y="1733698"/>
            <a:ext cx="22274944" cy="5818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marL="342900" indent="-342900" algn="l" defTabSz="914400">
              <a:buClr>
                <a:srgbClr val="1F4E79"/>
              </a:buClr>
              <a:buSzPct val="100000"/>
              <a:buChar char="▪"/>
              <a:defRPr sz="3800" b="1" u="sng">
                <a:latin typeface="Calibri"/>
                <a:ea typeface="Calibri"/>
                <a:cs typeface="Calibri"/>
                <a:sym typeface="Calibri"/>
              </a:defRPr>
            </a:pPr>
            <a:r>
              <a:t>Paul trap:</a:t>
            </a:r>
            <a:r>
              <a:rPr b="0" u="none"/>
              <a:t> trapping efficiency and going to HV/UHV</a:t>
            </a:r>
          </a:p>
        </p:txBody>
      </p:sp>
      <p:pic>
        <p:nvPicPr>
          <p:cNvPr id="1037" name="IMG_1319.jpeg" descr="IMG_1319.jpeg"/>
          <p:cNvPicPr>
            <a:picLocks noChangeAspect="1"/>
          </p:cNvPicPr>
          <p:nvPr/>
        </p:nvPicPr>
        <p:blipFill>
          <a:blip r:embed="rId2"/>
          <a:srcRect l="30694" t="1020" r="24138" b="71458"/>
          <a:stretch>
            <a:fillRect/>
          </a:stretch>
        </p:blipFill>
        <p:spPr>
          <a:xfrm>
            <a:off x="384908" y="3035848"/>
            <a:ext cx="8260179" cy="377477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041" name="Group"/>
          <p:cNvGrpSpPr/>
          <p:nvPr/>
        </p:nvGrpSpPr>
        <p:grpSpPr>
          <a:xfrm>
            <a:off x="3040690" y="6463766"/>
            <a:ext cx="10212904" cy="6673201"/>
            <a:chOff x="0" y="0"/>
            <a:chExt cx="10212902" cy="6673199"/>
          </a:xfrm>
        </p:grpSpPr>
        <p:pic>
          <p:nvPicPr>
            <p:cNvPr id="1038" name="Group" descr="Group"/>
            <p:cNvPicPr>
              <a:picLocks noChangeAspect="1"/>
            </p:cNvPicPr>
            <p:nvPr/>
          </p:nvPicPr>
          <p:blipFill>
            <a:blip r:embed="rId3"/>
            <a:srcRect l="25036"/>
            <a:stretch>
              <a:fillRect/>
            </a:stretch>
          </p:blipFill>
          <p:spPr>
            <a:xfrm>
              <a:off x="2572814" y="0"/>
              <a:ext cx="7640089" cy="66732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039" name="4K closed loop cryostat"/>
            <p:cNvSpPr txBox="1"/>
            <p:nvPr/>
          </p:nvSpPr>
          <p:spPr>
            <a:xfrm>
              <a:off x="525806" y="5718266"/>
              <a:ext cx="4991837" cy="6889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6" tIns="71436" rIns="71436" bIns="71436" numCol="1" anchor="ctr">
              <a:spAutoFit/>
            </a:bodyPr>
            <a:lstStyle/>
            <a:p>
              <a:r>
                <a:t>4K closed loop cryostat</a:t>
              </a:r>
            </a:p>
          </p:txBody>
        </p:sp>
        <p:sp>
          <p:nvSpPr>
            <p:cNvPr id="1045" name="Connection Line"/>
            <p:cNvSpPr/>
            <p:nvPr/>
          </p:nvSpPr>
          <p:spPr>
            <a:xfrm>
              <a:off x="0" y="1068044"/>
              <a:ext cx="1716683" cy="19879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7558" y="19502"/>
                    <a:pt x="358" y="12302"/>
                    <a:pt x="0" y="0"/>
                  </a:cubicBezTo>
                </a:path>
              </a:pathLst>
            </a:custGeom>
            <a:noFill/>
            <a:ln w="76200" cap="flat">
              <a:solidFill>
                <a:srgbClr val="BA58B5"/>
              </a:solidFill>
              <a:prstDash val="solid"/>
              <a:round/>
              <a:headEnd type="triangle" w="med" len="med"/>
            </a:ln>
            <a:effectLst>
              <a:outerShdw blurRad="50800" dist="25400" dir="5400000" rotWithShape="0">
                <a:srgbClr val="000000">
                  <a:alpha val="50000"/>
                </a:srgbClr>
              </a:outerShdw>
            </a:effectLst>
          </p:spPr>
          <p:txBody>
            <a:bodyPr/>
            <a:lstStyle/>
            <a:p>
              <a:endParaRPr/>
            </a:p>
          </p:txBody>
        </p:sp>
      </p:grpSp>
      <p:grpSp>
        <p:nvGrpSpPr>
          <p:cNvPr id="1044" name="Group"/>
          <p:cNvGrpSpPr/>
          <p:nvPr/>
        </p:nvGrpSpPr>
        <p:grpSpPr>
          <a:xfrm>
            <a:off x="13214360" y="2465621"/>
            <a:ext cx="10649426" cy="10442326"/>
            <a:chOff x="0" y="0"/>
            <a:chExt cx="10649424" cy="10442325"/>
          </a:xfrm>
        </p:grpSpPr>
        <p:pic>
          <p:nvPicPr>
            <p:cNvPr id="1042" name="Image" descr="Image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30363" y="1380257"/>
              <a:ext cx="9119062" cy="906206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043" name="Initial trapping at ~2kV…"/>
            <p:cNvSpPr txBox="1"/>
            <p:nvPr/>
          </p:nvSpPr>
          <p:spPr>
            <a:xfrm>
              <a:off x="0" y="0"/>
              <a:ext cx="10506689" cy="12301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6" tIns="71436" rIns="71436" bIns="71436" numCol="1" anchor="ctr">
              <a:spAutoFit/>
            </a:bodyPr>
            <a:lstStyle/>
            <a:p>
              <a:pPr algn="l" defTabSz="914400">
                <a:buClr>
                  <a:srgbClr val="1F4E79"/>
                </a:buClr>
                <a:buFont typeface="Wingdings"/>
                <a:defRPr sz="3800" b="1" u="sng">
                  <a:latin typeface="Calibri"/>
                  <a:ea typeface="Calibri"/>
                  <a:cs typeface="Calibri"/>
                  <a:sym typeface="Calibri"/>
                </a:defRPr>
              </a:pPr>
              <a:r>
                <a:rPr b="0" u="none"/>
                <a:t>Initial trapping at ~2kV</a:t>
              </a:r>
            </a:p>
            <a:p>
              <a:pPr algn="l" defTabSz="914400">
                <a:buClr>
                  <a:srgbClr val="1F4E79"/>
                </a:buClr>
                <a:buFont typeface="Wingdings"/>
                <a:defRPr sz="3800" b="1" u="sng">
                  <a:latin typeface="Calibri"/>
                  <a:ea typeface="Calibri"/>
                  <a:cs typeface="Calibri"/>
                  <a:sym typeface="Calibri"/>
                </a:defRPr>
              </a:pPr>
              <a:r>
                <a:rPr b="0" u="none"/>
                <a:t>Needs to go through Paschen law to get to HV/UHV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1" grpId="1" animBg="1" advAuto="0"/>
      <p:bldP spid="1044" grpId="2" animBg="1" advAuto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54" name="Group"/>
          <p:cNvGrpSpPr/>
          <p:nvPr/>
        </p:nvGrpSpPr>
        <p:grpSpPr>
          <a:xfrm>
            <a:off x="43927" y="2148210"/>
            <a:ext cx="20539095" cy="10526226"/>
            <a:chOff x="0" y="0"/>
            <a:chExt cx="20539094" cy="10526225"/>
          </a:xfrm>
        </p:grpSpPr>
        <p:grpSp>
          <p:nvGrpSpPr>
            <p:cNvPr id="1049" name="Group"/>
            <p:cNvGrpSpPr/>
            <p:nvPr/>
          </p:nvGrpSpPr>
          <p:grpSpPr>
            <a:xfrm>
              <a:off x="9803986" y="5144711"/>
              <a:ext cx="10735109" cy="5381515"/>
              <a:chOff x="-424898" y="-824302"/>
              <a:chExt cx="10735108" cy="5381513"/>
            </a:xfrm>
          </p:grpSpPr>
          <p:pic>
            <p:nvPicPr>
              <p:cNvPr id="1047" name="Screenshot 2026-09-24 at 10.43.33.png" descr="Screenshot 2026-09-24 at 10.43.33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-424899" y="-824303"/>
                <a:ext cx="10735109" cy="5119420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048" name="Textfeld 15"/>
              <p:cNvSpPr txBox="1"/>
              <p:nvPr/>
            </p:nvSpPr>
            <p:spPr>
              <a:xfrm>
                <a:off x="743914" y="4119550"/>
                <a:ext cx="8397484" cy="43766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45718" tIns="45718" rIns="45718" bIns="45718" numCol="1" anchor="t">
                <a:spAutoFit/>
              </a:bodyPr>
              <a:lstStyle/>
              <a:p>
                <a:pPr defTabSz="914400">
                  <a:defRPr sz="2600">
                    <a:solidFill>
                      <a:srgbClr val="5B9BD5"/>
                    </a:solidFill>
                    <a:latin typeface="Calibri Light"/>
                    <a:ea typeface="Calibri Light"/>
                    <a:cs typeface="Calibri Light"/>
                    <a:sym typeface="Calibri Light"/>
                  </a:defRPr>
                </a:pPr>
                <a:r>
                  <a:t>E. Bovin </a:t>
                </a:r>
                <a:r>
                  <a:rPr i="1">
                    <a:latin typeface="Carlito"/>
                    <a:ea typeface="Carlito"/>
                    <a:cs typeface="Carlito"/>
                    <a:sym typeface="Carlito"/>
                  </a:rPr>
                  <a:t>et al.</a:t>
                </a:r>
                <a:r>
                  <a:t> arXiv: 2312.13111 (2023)</a:t>
                </a:r>
              </a:p>
            </p:txBody>
          </p:sp>
        </p:grpSp>
        <p:grpSp>
          <p:nvGrpSpPr>
            <p:cNvPr id="1053" name="Group"/>
            <p:cNvGrpSpPr/>
            <p:nvPr/>
          </p:nvGrpSpPr>
          <p:grpSpPr>
            <a:xfrm>
              <a:off x="0" y="0"/>
              <a:ext cx="15909684" cy="7847738"/>
              <a:chOff x="7230281" y="0"/>
              <a:chExt cx="15909683" cy="7847737"/>
            </a:xfrm>
          </p:grpSpPr>
          <p:pic>
            <p:nvPicPr>
              <p:cNvPr id="1050" name="Capture d’écran, le 2022-11-11 à 06.09.56.png" descr="Capture d’écran, le 2022-11-11 à 06.09.56.pn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 flipH="1">
                <a:off x="8377713" y="0"/>
                <a:ext cx="6102621" cy="784773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051" name="Textfeld 15"/>
              <p:cNvSpPr txBox="1"/>
              <p:nvPr/>
            </p:nvSpPr>
            <p:spPr>
              <a:xfrm>
                <a:off x="7230281" y="7390533"/>
                <a:ext cx="8397484" cy="43766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45718" tIns="45718" rIns="45718" bIns="45718" numCol="1" anchor="t">
                <a:spAutoFit/>
              </a:bodyPr>
              <a:lstStyle>
                <a:lvl1pPr defTabSz="914400">
                  <a:defRPr sz="2600">
                    <a:solidFill>
                      <a:srgbClr val="5B9BD5"/>
                    </a:solidFill>
                    <a:latin typeface="Calibri Light"/>
                    <a:ea typeface="Calibri Light"/>
                    <a:cs typeface="Calibri Light"/>
                    <a:sym typeface="Calibri Light"/>
                  </a:defRPr>
                </a:lvl1pPr>
              </a:lstStyle>
              <a:p>
                <a:r>
                  <a:t>S. Brewer, « NIST Wheel trap »</a:t>
                </a:r>
              </a:p>
            </p:txBody>
          </p:sp>
          <p:sp>
            <p:nvSpPr>
              <p:cNvPr id="1052" name="Paul trap configuration « NIST Wheel »…"/>
              <p:cNvSpPr txBox="1"/>
              <p:nvPr/>
            </p:nvSpPr>
            <p:spPr>
              <a:xfrm>
                <a:off x="13720516" y="1799126"/>
                <a:ext cx="9419450" cy="182706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6" tIns="71436" rIns="71436" bIns="71436" numCol="1" anchor="ctr">
                <a:spAutoFit/>
              </a:bodyPr>
              <a:lstStyle/>
              <a:p>
                <a:pPr algn="l" defTabSz="914400">
                  <a:buClr>
                    <a:srgbClr val="1F4E79"/>
                  </a:buClr>
                  <a:buFont typeface="Wingdings"/>
                  <a:defRPr sz="3800" b="1" u="sng">
                    <a:latin typeface="Calibri"/>
                    <a:ea typeface="Calibri"/>
                    <a:cs typeface="Calibri"/>
                    <a:sym typeface="Calibri"/>
                  </a:defRPr>
                </a:pPr>
                <a:r>
                  <a:rPr b="0" u="none"/>
                  <a:t>Paul trap configuration « NIST Wheel »</a:t>
                </a:r>
              </a:p>
              <a:p>
                <a:pPr algn="l" defTabSz="914400">
                  <a:buClr>
                    <a:srgbClr val="1F4E79"/>
                  </a:buClr>
                  <a:buFont typeface="Wingdings"/>
                  <a:defRPr sz="3800" b="1" u="sng">
                    <a:latin typeface="Calibri"/>
                    <a:ea typeface="Calibri"/>
                    <a:cs typeface="Calibri"/>
                    <a:sym typeface="Calibri"/>
                  </a:defRPr>
                </a:pPr>
                <a:r>
                  <a:rPr b="0" u="none"/>
                  <a:t>- Compact trap (compressed linear trap)</a:t>
                </a:r>
              </a:p>
              <a:p>
                <a:pPr algn="l" defTabSz="914400">
                  <a:defRPr sz="3800" b="1" u="sng">
                    <a:latin typeface="Calibri"/>
                    <a:ea typeface="Calibri"/>
                    <a:cs typeface="Calibri"/>
                    <a:sym typeface="Calibri"/>
                  </a:defRPr>
                </a:pPr>
                <a:r>
                  <a:rPr b="0" u="none"/>
                  <a:t>- Superconducting electrodes</a:t>
                </a:r>
              </a:p>
            </p:txBody>
          </p:sp>
        </p:grpSp>
      </p:grpSp>
      <p:grpSp>
        <p:nvGrpSpPr>
          <p:cNvPr id="1059" name="Group 3"/>
          <p:cNvGrpSpPr/>
          <p:nvPr/>
        </p:nvGrpSpPr>
        <p:grpSpPr>
          <a:xfrm>
            <a:off x="126602" y="1280091"/>
            <a:ext cx="15173627" cy="36724"/>
            <a:chOff x="0" y="0"/>
            <a:chExt cx="15173624" cy="36722"/>
          </a:xfrm>
        </p:grpSpPr>
        <p:sp>
          <p:nvSpPr>
            <p:cNvPr id="1055" name="Straight Connector 4"/>
            <p:cNvSpPr/>
            <p:nvPr/>
          </p:nvSpPr>
          <p:spPr>
            <a:xfrm flipV="1">
              <a:off x="0" y="431"/>
              <a:ext cx="12391714" cy="36292"/>
            </a:xfrm>
            <a:prstGeom prst="line">
              <a:avLst/>
            </a:prstGeom>
            <a:noFill/>
            <a:ln w="44450" cap="flat">
              <a:solidFill>
                <a:srgbClr val="0C2F59">
                  <a:alpha val="6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056" name="Straight Connector 5"/>
            <p:cNvSpPr/>
            <p:nvPr/>
          </p:nvSpPr>
          <p:spPr>
            <a:xfrm>
              <a:off x="12740934" y="0"/>
              <a:ext cx="734404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9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057" name="Straight Connector 6"/>
            <p:cNvSpPr/>
            <p:nvPr/>
          </p:nvSpPr>
          <p:spPr>
            <a:xfrm>
              <a:off x="13884876" y="0"/>
              <a:ext cx="529595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79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058" name="Straight Connector 7"/>
            <p:cNvSpPr/>
            <p:nvPr/>
          </p:nvSpPr>
          <p:spPr>
            <a:xfrm>
              <a:off x="14839350" y="0"/>
              <a:ext cx="334275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7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sp>
        <p:nvSpPr>
          <p:cNvPr id="1060" name="Theory of superconducting quantum circuits"/>
          <p:cNvSpPr txBox="1"/>
          <p:nvPr/>
        </p:nvSpPr>
        <p:spPr>
          <a:xfrm>
            <a:off x="184406" y="102283"/>
            <a:ext cx="17883512" cy="10359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6" tIns="71436" rIns="71436" bIns="71436" anchor="b">
            <a:spAutoFit/>
          </a:bodyPr>
          <a:lstStyle>
            <a:lvl1pPr algn="l">
              <a:defRPr sz="5800" b="1">
                <a:solidFill>
                  <a:srgbClr val="347294"/>
                </a:solidFill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r>
              <a:t>New trap design: easy NIST wheel</a:t>
            </a:r>
          </a:p>
        </p:txBody>
      </p:sp>
      <p:sp>
        <p:nvSpPr>
          <p:cNvPr id="1061" name="Rectangle 35"/>
          <p:cNvSpPr txBox="1"/>
          <p:nvPr/>
        </p:nvSpPr>
        <p:spPr>
          <a:xfrm>
            <a:off x="522315" y="1733698"/>
            <a:ext cx="22274944" cy="5818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marL="342900" indent="-342900" algn="l" defTabSz="914400">
              <a:buClr>
                <a:srgbClr val="1F4E79"/>
              </a:buClr>
              <a:buSzPct val="100000"/>
              <a:buChar char="▪"/>
              <a:defRPr sz="3800" b="1" u="sng">
                <a:latin typeface="Calibri"/>
                <a:ea typeface="Calibri"/>
                <a:cs typeface="Calibri"/>
                <a:sym typeface="Calibri"/>
              </a:defRPr>
            </a:pPr>
            <a:r>
              <a:t>Paul trap:</a:t>
            </a:r>
            <a:r>
              <a:rPr b="0" u="none"/>
              <a:t> developing small traps to increase trapping frequencies</a:t>
            </a:r>
          </a:p>
        </p:txBody>
      </p:sp>
      <p:grpSp>
        <p:nvGrpSpPr>
          <p:cNvPr id="1064" name="Group"/>
          <p:cNvGrpSpPr/>
          <p:nvPr/>
        </p:nvGrpSpPr>
        <p:grpSpPr>
          <a:xfrm>
            <a:off x="6805208" y="2732410"/>
            <a:ext cx="15955547" cy="10505732"/>
            <a:chOff x="0" y="0"/>
            <a:chExt cx="15955545" cy="10505731"/>
          </a:xfrm>
        </p:grpSpPr>
        <p:pic>
          <p:nvPicPr>
            <p:cNvPr id="1062" name="pasted-movie.png" descr="pasted-movie.png"/>
            <p:cNvPicPr>
              <a:picLocks noChangeAspect="1"/>
            </p:cNvPicPr>
            <p:nvPr/>
          </p:nvPicPr>
          <p:blipFill>
            <a:blip r:embed="rId4"/>
            <a:srcRect l="4841" t="29215" r="12749" b="16063"/>
            <a:stretch>
              <a:fillRect/>
            </a:stretch>
          </p:blipFill>
          <p:spPr>
            <a:xfrm>
              <a:off x="0" y="0"/>
              <a:ext cx="8477447" cy="750552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063" name="pasted-movie.png" descr="pasted-movie.png"/>
            <p:cNvPicPr>
              <a:picLocks noChangeAspect="1"/>
            </p:cNvPicPr>
            <p:nvPr/>
          </p:nvPicPr>
          <p:blipFill>
            <a:blip r:embed="rId5"/>
            <a:srcRect l="9288" t="25470" r="21922" b="22966"/>
            <a:stretch>
              <a:fillRect/>
            </a:stretch>
          </p:blipFill>
          <p:spPr>
            <a:xfrm>
              <a:off x="8879284" y="3433393"/>
              <a:ext cx="7076262" cy="707233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4" grpId="1" animBg="1" advAuto="0"/>
      <p:bldP spid="1064" grpId="2" animBg="1" advAuto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0" name="Group 3"/>
          <p:cNvGrpSpPr/>
          <p:nvPr/>
        </p:nvGrpSpPr>
        <p:grpSpPr>
          <a:xfrm>
            <a:off x="126602" y="1280091"/>
            <a:ext cx="15173627" cy="36724"/>
            <a:chOff x="0" y="0"/>
            <a:chExt cx="15173624" cy="36722"/>
          </a:xfrm>
        </p:grpSpPr>
        <p:sp>
          <p:nvSpPr>
            <p:cNvPr id="1066" name="Straight Connector 4"/>
            <p:cNvSpPr/>
            <p:nvPr/>
          </p:nvSpPr>
          <p:spPr>
            <a:xfrm flipV="1">
              <a:off x="0" y="431"/>
              <a:ext cx="12391714" cy="36292"/>
            </a:xfrm>
            <a:prstGeom prst="line">
              <a:avLst/>
            </a:prstGeom>
            <a:noFill/>
            <a:ln w="44450" cap="flat">
              <a:solidFill>
                <a:srgbClr val="0C2F59">
                  <a:alpha val="6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067" name="Straight Connector 5"/>
            <p:cNvSpPr/>
            <p:nvPr/>
          </p:nvSpPr>
          <p:spPr>
            <a:xfrm>
              <a:off x="12740934" y="0"/>
              <a:ext cx="734404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9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068" name="Straight Connector 6"/>
            <p:cNvSpPr/>
            <p:nvPr/>
          </p:nvSpPr>
          <p:spPr>
            <a:xfrm>
              <a:off x="13884876" y="0"/>
              <a:ext cx="529595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79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069" name="Straight Connector 7"/>
            <p:cNvSpPr/>
            <p:nvPr/>
          </p:nvSpPr>
          <p:spPr>
            <a:xfrm>
              <a:off x="14839350" y="0"/>
              <a:ext cx="334275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7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sp>
        <p:nvSpPr>
          <p:cNvPr id="1071" name="Theory of superconducting quantum circuits"/>
          <p:cNvSpPr txBox="1"/>
          <p:nvPr/>
        </p:nvSpPr>
        <p:spPr>
          <a:xfrm>
            <a:off x="184406" y="102283"/>
            <a:ext cx="17883512" cy="10359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6" tIns="71436" rIns="71436" bIns="71436" anchor="b">
            <a:spAutoFit/>
          </a:bodyPr>
          <a:lstStyle>
            <a:lvl1pPr algn="l">
              <a:defRPr sz="5800" b="1">
                <a:solidFill>
                  <a:srgbClr val="347294"/>
                </a:solidFill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r>
              <a:t>Levitation</a:t>
            </a:r>
          </a:p>
        </p:txBody>
      </p:sp>
      <p:sp>
        <p:nvSpPr>
          <p:cNvPr id="1072" name="Rectangle 35"/>
          <p:cNvSpPr txBox="1"/>
          <p:nvPr/>
        </p:nvSpPr>
        <p:spPr>
          <a:xfrm>
            <a:off x="522315" y="1733698"/>
            <a:ext cx="22274944" cy="5818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marL="342900" indent="-342900" algn="l" defTabSz="914400">
              <a:buClr>
                <a:srgbClr val="1F4E79"/>
              </a:buClr>
              <a:buSzPct val="100000"/>
              <a:buChar char="▪"/>
              <a:defRPr sz="3800" b="1" u="sng">
                <a:latin typeface="Calibri"/>
                <a:ea typeface="Calibri"/>
                <a:cs typeface="Calibri"/>
                <a:sym typeface="Calibri"/>
              </a:defRPr>
            </a:pPr>
            <a:r>
              <a:t>Paul trap:</a:t>
            </a:r>
            <a:r>
              <a:rPr b="0" u="none"/>
              <a:t> developing small traps to increase trapping frequencies</a:t>
            </a:r>
          </a:p>
        </p:txBody>
      </p:sp>
      <p:grpSp>
        <p:nvGrpSpPr>
          <p:cNvPr id="1077" name="Group"/>
          <p:cNvGrpSpPr/>
          <p:nvPr/>
        </p:nvGrpSpPr>
        <p:grpSpPr>
          <a:xfrm>
            <a:off x="531018" y="2956718"/>
            <a:ext cx="17706182" cy="7774782"/>
            <a:chOff x="0" y="0"/>
            <a:chExt cx="17706180" cy="7774781"/>
          </a:xfrm>
        </p:grpSpPr>
        <p:grpSp>
          <p:nvGrpSpPr>
            <p:cNvPr id="1075" name="Group"/>
            <p:cNvGrpSpPr/>
            <p:nvPr/>
          </p:nvGrpSpPr>
          <p:grpSpPr>
            <a:xfrm>
              <a:off x="0" y="0"/>
              <a:ext cx="11042101" cy="7497721"/>
              <a:chOff x="0" y="0"/>
              <a:chExt cx="11042100" cy="7497720"/>
            </a:xfrm>
          </p:grpSpPr>
          <p:pic>
            <p:nvPicPr>
              <p:cNvPr id="1073" name="image (1).png" descr="image (1).png"/>
              <p:cNvPicPr>
                <a:picLocks noChangeAspect="1"/>
              </p:cNvPicPr>
              <p:nvPr/>
            </p:nvPicPr>
            <p:blipFill>
              <a:blip r:embed="rId2"/>
              <a:srcRect l="16959" t="8770" r="10451" b="10451"/>
              <a:stretch>
                <a:fillRect/>
              </a:stretch>
            </p:blipFill>
            <p:spPr>
              <a:xfrm>
                <a:off x="0" y="0"/>
                <a:ext cx="8968079" cy="749772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074" name="©Nabil Zerradi"/>
              <p:cNvSpPr txBox="1"/>
              <p:nvPr/>
            </p:nvSpPr>
            <p:spPr>
              <a:xfrm>
                <a:off x="5303890" y="7061520"/>
                <a:ext cx="5738211" cy="40351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>
                <a:outerShdw blurRad="50800" dist="57104" dir="5400000" rotWithShape="0">
                  <a:srgbClr val="000000">
                    <a:alpha val="50000"/>
                  </a:srgbClr>
                </a:outerShdw>
              </a:effectLst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64293" tIns="64293" rIns="64293" bIns="64293" numCol="1" anchor="t">
                <a:noAutofit/>
              </a:bodyPr>
              <a:lstStyle>
                <a:lvl1pPr defTabSz="10736321">
                  <a:lnSpc>
                    <a:spcPct val="90000"/>
                  </a:lnSpc>
                  <a:spcBef>
                    <a:spcPts val="12300"/>
                  </a:spcBef>
                  <a:defRPr sz="1800">
                    <a:latin typeface="Graphik"/>
                    <a:ea typeface="Graphik"/>
                    <a:cs typeface="Graphik"/>
                    <a:sym typeface="Graphik"/>
                  </a:defRPr>
                </a:lvl1pPr>
              </a:lstStyle>
              <a:p>
                <a:r>
                  <a:t>©Nabil Zerradi</a:t>
                </a:r>
              </a:p>
            </p:txBody>
          </p:sp>
        </p:grpSp>
        <p:pic>
          <p:nvPicPr>
            <p:cNvPr id="1076" name="Image" descr="Image"/>
            <p:cNvPicPr>
              <a:picLocks noChangeAspect="1"/>
            </p:cNvPicPr>
            <p:nvPr/>
          </p:nvPicPr>
          <p:blipFill>
            <a:blip r:embed="rId3"/>
            <a:srcRect l="25036"/>
            <a:stretch>
              <a:fillRect/>
            </a:stretch>
          </p:blipFill>
          <p:spPr>
            <a:xfrm>
              <a:off x="10066092" y="1101581"/>
              <a:ext cx="7640089" cy="66732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1083" name="Group"/>
          <p:cNvGrpSpPr/>
          <p:nvPr/>
        </p:nvGrpSpPr>
        <p:grpSpPr>
          <a:xfrm>
            <a:off x="10592391" y="2923733"/>
            <a:ext cx="12076279" cy="9968842"/>
            <a:chOff x="0" y="0"/>
            <a:chExt cx="12076278" cy="9968841"/>
          </a:xfrm>
        </p:grpSpPr>
        <p:grpSp>
          <p:nvGrpSpPr>
            <p:cNvPr id="1080" name="Group"/>
            <p:cNvGrpSpPr/>
            <p:nvPr/>
          </p:nvGrpSpPr>
          <p:grpSpPr>
            <a:xfrm>
              <a:off x="-1" y="0"/>
              <a:ext cx="12076280" cy="9968842"/>
              <a:chOff x="0" y="0"/>
              <a:chExt cx="12076278" cy="9968841"/>
            </a:xfrm>
          </p:grpSpPr>
          <p:pic>
            <p:nvPicPr>
              <p:cNvPr id="1078" name="Picture_wheel_trap.png" descr="Picture_wheel_trap.png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0" y="0"/>
                <a:ext cx="9968842" cy="9968842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079" name="©Nabil Zerradi"/>
              <p:cNvSpPr txBox="1"/>
              <p:nvPr/>
            </p:nvSpPr>
            <p:spPr>
              <a:xfrm>
                <a:off x="5453372" y="9334144"/>
                <a:ext cx="6622907" cy="46572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>
                <a:outerShdw blurRad="50800" dist="57104" dir="5400000" rotWithShape="0">
                  <a:srgbClr val="000000">
                    <a:alpha val="50000"/>
                  </a:srgbClr>
                </a:outerShdw>
              </a:effectLst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64293" tIns="64293" rIns="64293" bIns="64293" numCol="1" anchor="t">
                <a:noAutofit/>
              </a:bodyPr>
              <a:lstStyle>
                <a:lvl1pPr defTabSz="10736321">
                  <a:lnSpc>
                    <a:spcPct val="90000"/>
                  </a:lnSpc>
                  <a:spcBef>
                    <a:spcPts val="12300"/>
                  </a:spcBef>
                  <a:defRPr sz="1800">
                    <a:solidFill>
                      <a:srgbClr val="DDDDDD"/>
                    </a:solidFill>
                    <a:latin typeface="Graphik"/>
                    <a:ea typeface="Graphik"/>
                    <a:cs typeface="Graphik"/>
                    <a:sym typeface="Graphik"/>
                  </a:defRPr>
                </a:lvl1pPr>
              </a:lstStyle>
              <a:p>
                <a:r>
                  <a:t>©Nabil Zerradi</a:t>
                </a:r>
              </a:p>
            </p:txBody>
          </p:sp>
        </p:grpSp>
        <p:sp>
          <p:nvSpPr>
            <p:cNvPr id="1081" name="Line"/>
            <p:cNvSpPr/>
            <p:nvPr/>
          </p:nvSpPr>
          <p:spPr>
            <a:xfrm flipV="1">
              <a:off x="469741" y="9574229"/>
              <a:ext cx="1278129" cy="1"/>
            </a:xfrm>
            <a:prstGeom prst="line">
              <a:avLst/>
            </a:prstGeom>
            <a:noFill/>
            <a:ln w="63500" cap="flat">
              <a:solidFill>
                <a:srgbClr val="FFFFFF"/>
              </a:solidFill>
              <a:prstDash val="solid"/>
              <a:round/>
            </a:ln>
            <a:effectLst>
              <a:outerShdw blurRad="50800" dist="254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1082" name="4mm"/>
            <p:cNvSpPr txBox="1"/>
            <p:nvPr/>
          </p:nvSpPr>
          <p:spPr>
            <a:xfrm>
              <a:off x="407969" y="8762656"/>
              <a:ext cx="1352087" cy="79519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6" tIns="71436" rIns="71436" bIns="71436" numCol="1" anchor="ctr">
              <a:noAutofit/>
            </a:bodyPr>
            <a:lstStyle>
              <a:lvl1pPr>
                <a:defRPr>
                  <a:solidFill>
                    <a:srgbClr val="FFFFFF"/>
                  </a:solidFill>
                </a:defRPr>
              </a:lvl1pPr>
            </a:lstStyle>
            <a:p>
              <a:r>
                <a:t>4mm</a:t>
              </a:r>
            </a:p>
          </p:txBody>
        </p:sp>
      </p:grpSp>
    </p:spTree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9" name="Group 3"/>
          <p:cNvGrpSpPr/>
          <p:nvPr/>
        </p:nvGrpSpPr>
        <p:grpSpPr>
          <a:xfrm>
            <a:off x="126602" y="1280091"/>
            <a:ext cx="15173627" cy="36724"/>
            <a:chOff x="0" y="0"/>
            <a:chExt cx="15173624" cy="36722"/>
          </a:xfrm>
        </p:grpSpPr>
        <p:sp>
          <p:nvSpPr>
            <p:cNvPr id="1085" name="Straight Connector 4"/>
            <p:cNvSpPr/>
            <p:nvPr/>
          </p:nvSpPr>
          <p:spPr>
            <a:xfrm flipV="1">
              <a:off x="0" y="431"/>
              <a:ext cx="12391714" cy="36292"/>
            </a:xfrm>
            <a:prstGeom prst="line">
              <a:avLst/>
            </a:prstGeom>
            <a:noFill/>
            <a:ln w="44450" cap="flat">
              <a:solidFill>
                <a:srgbClr val="0C2F59">
                  <a:alpha val="6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086" name="Straight Connector 5"/>
            <p:cNvSpPr/>
            <p:nvPr/>
          </p:nvSpPr>
          <p:spPr>
            <a:xfrm>
              <a:off x="12740934" y="0"/>
              <a:ext cx="734404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9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087" name="Straight Connector 6"/>
            <p:cNvSpPr/>
            <p:nvPr/>
          </p:nvSpPr>
          <p:spPr>
            <a:xfrm>
              <a:off x="13884876" y="0"/>
              <a:ext cx="529595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79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088" name="Straight Connector 7"/>
            <p:cNvSpPr/>
            <p:nvPr/>
          </p:nvSpPr>
          <p:spPr>
            <a:xfrm>
              <a:off x="14839350" y="0"/>
              <a:ext cx="334275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7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sp>
        <p:nvSpPr>
          <p:cNvPr id="1090" name="Theory of superconducting quantum circuits"/>
          <p:cNvSpPr txBox="1"/>
          <p:nvPr/>
        </p:nvSpPr>
        <p:spPr>
          <a:xfrm>
            <a:off x="184406" y="102283"/>
            <a:ext cx="17883512" cy="10359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6" tIns="71436" rIns="71436" bIns="71436" anchor="b">
            <a:spAutoFit/>
          </a:bodyPr>
          <a:lstStyle>
            <a:lvl1pPr algn="l">
              <a:defRPr sz="5800" b="1">
                <a:solidFill>
                  <a:srgbClr val="347294"/>
                </a:solidFill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r>
              <a:t>Pressure and quality factor</a:t>
            </a:r>
          </a:p>
        </p:txBody>
      </p:sp>
      <p:sp>
        <p:nvSpPr>
          <p:cNvPr id="1091" name="Rectangle 35"/>
          <p:cNvSpPr txBox="1"/>
          <p:nvPr/>
        </p:nvSpPr>
        <p:spPr>
          <a:xfrm>
            <a:off x="522315" y="1733698"/>
            <a:ext cx="22274944" cy="5818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marL="342900" indent="-342900" algn="l" defTabSz="914400">
              <a:buClr>
                <a:srgbClr val="1F4E79"/>
              </a:buClr>
              <a:buSzPct val="100000"/>
              <a:buChar char="▪"/>
              <a:defRPr sz="3800" b="1" u="sng">
                <a:latin typeface="Calibri"/>
                <a:ea typeface="Calibri"/>
                <a:cs typeface="Calibri"/>
                <a:sym typeface="Calibri"/>
              </a:defRPr>
            </a:pPr>
            <a:r>
              <a:t>Damping from air molecules:</a:t>
            </a:r>
            <a:r>
              <a:rPr b="0" u="none"/>
              <a:t> quality factor controlled by the pressure in the chamber</a:t>
            </a:r>
          </a:p>
        </p:txBody>
      </p:sp>
      <p:sp>
        <p:nvSpPr>
          <p:cNvPr id="1092" name="Frequency of the oscillator changes due to charge fluctuation, not possible to use power spectral density"/>
          <p:cNvSpPr txBox="1"/>
          <p:nvPr/>
        </p:nvSpPr>
        <p:spPr>
          <a:xfrm>
            <a:off x="1498600" y="2730500"/>
            <a:ext cx="20058165" cy="6910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spAutoFit/>
          </a:bodyPr>
          <a:lstStyle>
            <a:lvl1pPr marL="457200" indent="-457200" algn="l" defTabSz="1828800">
              <a:lnSpc>
                <a:spcPct val="90000"/>
              </a:lnSpc>
              <a:spcBef>
                <a:spcPts val="2000"/>
              </a:spcBef>
              <a:buSzPct val="100000"/>
              <a:buFont typeface="Helvetica"/>
              <a:buChar char="−"/>
              <a:defRPr sz="3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Frequency of the oscillator changes due to charge fluctuation, not possible to use power spectral density</a:t>
            </a:r>
          </a:p>
        </p:txBody>
      </p:sp>
      <p:sp>
        <p:nvSpPr>
          <p:cNvPr id="1093" name="Ring-down measurements"/>
          <p:cNvSpPr txBox="1"/>
          <p:nvPr/>
        </p:nvSpPr>
        <p:spPr>
          <a:xfrm>
            <a:off x="756655" y="4448864"/>
            <a:ext cx="5538903" cy="9118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3578" tIns="53578" rIns="53578" bIns="53578">
            <a:normAutofit/>
          </a:bodyPr>
          <a:lstStyle>
            <a:lvl1pPr algn="l" defTabSz="821531">
              <a:defRPr sz="3200">
                <a:solidFill>
                  <a:srgbClr val="004D80"/>
                </a:solidFill>
                <a:latin typeface="Sathu"/>
                <a:ea typeface="Sathu"/>
                <a:cs typeface="Sathu"/>
                <a:sym typeface="Sathu"/>
              </a:defRPr>
            </a:lvl1pPr>
          </a:lstStyle>
          <a:p>
            <a:r>
              <a:t>Ring-down measurements</a:t>
            </a:r>
          </a:p>
        </p:txBody>
      </p:sp>
      <p:grpSp>
        <p:nvGrpSpPr>
          <p:cNvPr id="1100" name="Group"/>
          <p:cNvGrpSpPr/>
          <p:nvPr/>
        </p:nvGrpSpPr>
        <p:grpSpPr>
          <a:xfrm>
            <a:off x="8674099" y="6180291"/>
            <a:ext cx="14976464" cy="5543397"/>
            <a:chOff x="0" y="0"/>
            <a:chExt cx="14976461" cy="5543395"/>
          </a:xfrm>
        </p:grpSpPr>
        <p:grpSp>
          <p:nvGrpSpPr>
            <p:cNvPr id="1097" name="Group"/>
            <p:cNvGrpSpPr/>
            <p:nvPr/>
          </p:nvGrpSpPr>
          <p:grpSpPr>
            <a:xfrm>
              <a:off x="0" y="-1"/>
              <a:ext cx="8469597" cy="5543397"/>
              <a:chOff x="0" y="0"/>
              <a:chExt cx="8469596" cy="5543395"/>
            </a:xfrm>
          </p:grpSpPr>
          <p:pic>
            <p:nvPicPr>
              <p:cNvPr id="1094" name="Image" descr="Image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0" y="0"/>
                <a:ext cx="8469597" cy="5503709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095" name="Time (arb. unit)"/>
              <p:cNvSpPr txBox="1"/>
              <p:nvPr/>
            </p:nvSpPr>
            <p:spPr>
              <a:xfrm>
                <a:off x="3448393" y="5032221"/>
                <a:ext cx="2221814" cy="511175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none" lIns="71436" tIns="71436" rIns="71436" bIns="71436" numCol="1" anchor="ctr">
                <a:spAutoFit/>
              </a:bodyPr>
              <a:lstStyle>
                <a:lvl1pPr>
                  <a:defRPr sz="2400"/>
                </a:lvl1pPr>
              </a:lstStyle>
              <a:p>
                <a:r>
                  <a:t>Time (arb. unit)</a:t>
                </a:r>
              </a:p>
            </p:txBody>
          </p:sp>
          <p:sp>
            <p:nvSpPr>
              <p:cNvPr id="1096" name="Amplitude (arb. unit)"/>
              <p:cNvSpPr txBox="1"/>
              <p:nvPr/>
            </p:nvSpPr>
            <p:spPr>
              <a:xfrm rot="16200000">
                <a:off x="-1175328" y="2466821"/>
                <a:ext cx="2949981" cy="511175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none" lIns="71436" tIns="71436" rIns="71436" bIns="71436" numCol="1" anchor="ctr">
                <a:spAutoFit/>
              </a:bodyPr>
              <a:lstStyle>
                <a:lvl1pPr>
                  <a:defRPr sz="2400"/>
                </a:lvl1pPr>
              </a:lstStyle>
              <a:p>
                <a:r>
                  <a:t>Amplitude (arb. unit)</a:t>
                </a:r>
              </a:p>
            </p:txBody>
          </p:sp>
        </p:grpSp>
        <p:sp>
          <p:nvSpPr>
            <p:cNvPr id="1098" name="Exponential decay of amplitude enveloppe"/>
            <p:cNvSpPr txBox="1"/>
            <p:nvPr/>
          </p:nvSpPr>
          <p:spPr>
            <a:xfrm>
              <a:off x="6080138" y="460221"/>
              <a:ext cx="8896324" cy="6889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6" tIns="71436" rIns="71436" bIns="71436" numCol="1" anchor="ctr">
              <a:spAutoFit/>
            </a:bodyPr>
            <a:lstStyle>
              <a:lvl1pPr>
                <a:defRPr>
                  <a:solidFill>
                    <a:schemeClr val="accent1">
                      <a:lumOff val="-7647"/>
                    </a:schemeClr>
                  </a:solidFill>
                </a:defRPr>
              </a:lvl1pPr>
            </a:lstStyle>
            <a:p>
              <a:r>
                <a:t>Exponential decay of amplitude enveloppe</a:t>
              </a:r>
            </a:p>
          </p:txBody>
        </p:sp>
        <p:sp>
          <p:nvSpPr>
            <p:cNvPr id="1099" name="Line"/>
            <p:cNvSpPr/>
            <p:nvPr/>
          </p:nvSpPr>
          <p:spPr>
            <a:xfrm flipV="1">
              <a:off x="5118100" y="1135702"/>
              <a:ext cx="876996" cy="735807"/>
            </a:xfrm>
            <a:prstGeom prst="line">
              <a:avLst/>
            </a:prstGeom>
            <a:noFill/>
            <a:ln w="50800" cap="flat">
              <a:solidFill>
                <a:schemeClr val="accent1"/>
              </a:solidFill>
              <a:prstDash val="solid"/>
              <a:round/>
              <a:tailEnd type="triangle" w="med" len="med"/>
            </a:ln>
            <a:effectLst>
              <a:outerShdw blurRad="50800" dist="254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</p:grpSp>
      <p:pic>
        <p:nvPicPr>
          <p:cNvPr id="1101" name="Qfactor.png" descr="Qfactor.png"/>
          <p:cNvPicPr>
            <a:picLocks noChangeAspect="1"/>
          </p:cNvPicPr>
          <p:nvPr/>
        </p:nvPicPr>
        <p:blipFill>
          <a:blip r:embed="rId3"/>
          <a:srcRect t="49382"/>
          <a:stretch>
            <a:fillRect/>
          </a:stretch>
        </p:blipFill>
        <p:spPr>
          <a:xfrm>
            <a:off x="7575646" y="4586610"/>
            <a:ext cx="16087344" cy="842090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104" name="Group"/>
          <p:cNvGrpSpPr/>
          <p:nvPr/>
        </p:nvGrpSpPr>
        <p:grpSpPr>
          <a:xfrm>
            <a:off x="20813312" y="6426200"/>
            <a:ext cx="2453185" cy="3053880"/>
            <a:chOff x="0" y="0"/>
            <a:chExt cx="2453183" cy="3053879"/>
          </a:xfrm>
        </p:grpSpPr>
        <p:sp>
          <p:nvSpPr>
            <p:cNvPr id="1102" name="Rectangle"/>
            <p:cNvSpPr/>
            <p:nvPr/>
          </p:nvSpPr>
          <p:spPr>
            <a:xfrm>
              <a:off x="584200" y="0"/>
              <a:ext cx="1724522" cy="1366044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71436" tIns="71436" rIns="71436" bIns="71436" numCol="1" anchor="ctr">
              <a:noAutofit/>
            </a:bodyPr>
            <a:lstStyle/>
            <a:p>
              <a:endParaRPr/>
            </a:p>
          </p:txBody>
        </p:sp>
        <p:sp>
          <p:nvSpPr>
            <p:cNvPr id="1103" name="Rectangle"/>
            <p:cNvSpPr/>
            <p:nvPr/>
          </p:nvSpPr>
          <p:spPr>
            <a:xfrm>
              <a:off x="0" y="1687835"/>
              <a:ext cx="2453184" cy="1366045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71436" tIns="71436" rIns="71436" bIns="71436" numCol="1" anchor="ctr">
              <a:noAutofit/>
            </a:bodyPr>
            <a:lstStyle/>
            <a:p>
              <a:endParaRPr/>
            </a:p>
          </p:txBody>
        </p:sp>
      </p:grpSp>
      <p:grpSp>
        <p:nvGrpSpPr>
          <p:cNvPr id="1137" name="Group"/>
          <p:cNvGrpSpPr/>
          <p:nvPr/>
        </p:nvGrpSpPr>
        <p:grpSpPr>
          <a:xfrm>
            <a:off x="568625" y="5238750"/>
            <a:ext cx="6414041" cy="7160678"/>
            <a:chOff x="0" y="0"/>
            <a:chExt cx="6414039" cy="7160677"/>
          </a:xfrm>
        </p:grpSpPr>
        <p:pic>
          <p:nvPicPr>
            <p:cNvPr id="1105" name="Qfactor.png" descr="Qfactor.png"/>
            <p:cNvPicPr>
              <a:picLocks noChangeAspect="1"/>
            </p:cNvPicPr>
            <p:nvPr/>
          </p:nvPicPr>
          <p:blipFill>
            <a:blip r:embed="rId3"/>
            <a:srcRect l="655" t="1140" r="66241" b="63176"/>
            <a:stretch>
              <a:fillRect/>
            </a:stretch>
          </p:blipFill>
          <p:spPr>
            <a:xfrm>
              <a:off x="0" y="0"/>
              <a:ext cx="6414040" cy="714992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106" name="Time (s)"/>
            <p:cNvSpPr txBox="1"/>
            <p:nvPr/>
          </p:nvSpPr>
          <p:spPr>
            <a:xfrm>
              <a:off x="3009790" y="2268003"/>
              <a:ext cx="1072769" cy="447675"/>
            </a:xfrm>
            <a:prstGeom prst="rect">
              <a:avLst/>
            </a:prstGeom>
            <a:solidFill>
              <a:srgbClr val="D0E3C8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6" tIns="71436" rIns="71436" bIns="71436" numCol="1" anchor="ctr">
              <a:spAutoFit/>
            </a:bodyPr>
            <a:lstStyle>
              <a:lvl1pPr>
                <a:defRPr sz="2000"/>
              </a:lvl1pPr>
            </a:lstStyle>
            <a:p>
              <a:r>
                <a:t>Time (s)</a:t>
              </a:r>
            </a:p>
          </p:txBody>
        </p:sp>
        <p:sp>
          <p:nvSpPr>
            <p:cNvPr id="1107" name="Amplitude (µm)"/>
            <p:cNvSpPr txBox="1"/>
            <p:nvPr/>
          </p:nvSpPr>
          <p:spPr>
            <a:xfrm rot="16200000">
              <a:off x="-479916" y="1112303"/>
              <a:ext cx="1905381" cy="447675"/>
            </a:xfrm>
            <a:prstGeom prst="rect">
              <a:avLst/>
            </a:prstGeom>
            <a:solidFill>
              <a:srgbClr val="D0E3C8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6" tIns="71436" rIns="71436" bIns="71436" numCol="1" anchor="ctr">
              <a:spAutoFit/>
            </a:bodyPr>
            <a:lstStyle>
              <a:lvl1pPr>
                <a:defRPr sz="2000"/>
              </a:lvl1pPr>
            </a:lstStyle>
            <a:p>
              <a:r>
                <a:t>Amplitude (µm)</a:t>
              </a:r>
            </a:p>
          </p:txBody>
        </p:sp>
        <p:sp>
          <p:nvSpPr>
            <p:cNvPr id="1108" name="Amplitude (µm)"/>
            <p:cNvSpPr txBox="1"/>
            <p:nvPr/>
          </p:nvSpPr>
          <p:spPr>
            <a:xfrm rot="16200000">
              <a:off x="-479916" y="3436070"/>
              <a:ext cx="1905381" cy="447675"/>
            </a:xfrm>
            <a:prstGeom prst="rect">
              <a:avLst/>
            </a:prstGeom>
            <a:solidFill>
              <a:srgbClr val="D0E3C8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6" tIns="71436" rIns="71436" bIns="71436" numCol="1" anchor="ctr">
              <a:spAutoFit/>
            </a:bodyPr>
            <a:lstStyle>
              <a:lvl1pPr>
                <a:defRPr sz="2000"/>
              </a:lvl1pPr>
            </a:lstStyle>
            <a:p>
              <a:r>
                <a:t>Amplitude (µm)</a:t>
              </a:r>
            </a:p>
          </p:txBody>
        </p:sp>
        <p:sp>
          <p:nvSpPr>
            <p:cNvPr id="1109" name="Amplitude (µm)"/>
            <p:cNvSpPr txBox="1"/>
            <p:nvPr/>
          </p:nvSpPr>
          <p:spPr>
            <a:xfrm rot="16200000">
              <a:off x="-479916" y="5756423"/>
              <a:ext cx="1905381" cy="447675"/>
            </a:xfrm>
            <a:prstGeom prst="rect">
              <a:avLst/>
            </a:prstGeom>
            <a:solidFill>
              <a:srgbClr val="D0E3C8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6" tIns="71436" rIns="71436" bIns="71436" numCol="1" anchor="ctr">
              <a:spAutoFit/>
            </a:bodyPr>
            <a:lstStyle>
              <a:lvl1pPr>
                <a:defRPr sz="2000"/>
              </a:lvl1pPr>
            </a:lstStyle>
            <a:p>
              <a:r>
                <a:t>Amplitude (µm)</a:t>
              </a:r>
            </a:p>
          </p:txBody>
        </p:sp>
        <p:sp>
          <p:nvSpPr>
            <p:cNvPr id="1110" name="4.9e-3 mBar"/>
            <p:cNvSpPr txBox="1"/>
            <p:nvPr/>
          </p:nvSpPr>
          <p:spPr>
            <a:xfrm>
              <a:off x="2753745" y="455612"/>
              <a:ext cx="1622958" cy="460375"/>
            </a:xfrm>
            <a:prstGeom prst="rect">
              <a:avLst/>
            </a:prstGeom>
            <a:solidFill>
              <a:srgbClr val="D0E3C8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6" tIns="71436" rIns="71436" bIns="71436" numCol="1" anchor="ctr">
              <a:spAutoFit/>
            </a:bodyPr>
            <a:lstStyle>
              <a:lvl1pPr>
                <a:defRPr sz="2100"/>
              </a:lvl1pPr>
            </a:lstStyle>
            <a:p>
              <a:r>
                <a:t>4.9e-3 mBar</a:t>
              </a:r>
            </a:p>
          </p:txBody>
        </p:sp>
        <p:sp>
          <p:nvSpPr>
            <p:cNvPr id="1111" name="2.5e-3 mBar"/>
            <p:cNvSpPr txBox="1"/>
            <p:nvPr/>
          </p:nvSpPr>
          <p:spPr>
            <a:xfrm>
              <a:off x="2753745" y="2665413"/>
              <a:ext cx="1622958" cy="460374"/>
            </a:xfrm>
            <a:prstGeom prst="rect">
              <a:avLst/>
            </a:prstGeom>
            <a:solidFill>
              <a:srgbClr val="D0E3C8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6" tIns="71436" rIns="71436" bIns="71436" numCol="1" anchor="ctr">
              <a:spAutoFit/>
            </a:bodyPr>
            <a:lstStyle>
              <a:lvl1pPr>
                <a:defRPr sz="2100"/>
              </a:lvl1pPr>
            </a:lstStyle>
            <a:p>
              <a:r>
                <a:t>2.5e-3 mBar</a:t>
              </a:r>
            </a:p>
          </p:txBody>
        </p:sp>
        <p:sp>
          <p:nvSpPr>
            <p:cNvPr id="1112" name="1.7e-3 mBar"/>
            <p:cNvSpPr txBox="1"/>
            <p:nvPr/>
          </p:nvSpPr>
          <p:spPr>
            <a:xfrm>
              <a:off x="2753745" y="4862513"/>
              <a:ext cx="1622958" cy="460374"/>
            </a:xfrm>
            <a:prstGeom prst="rect">
              <a:avLst/>
            </a:prstGeom>
            <a:solidFill>
              <a:srgbClr val="D0E3C8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6" tIns="71436" rIns="71436" bIns="71436" numCol="1" anchor="ctr">
              <a:spAutoFit/>
            </a:bodyPr>
            <a:lstStyle>
              <a:lvl1pPr>
                <a:defRPr sz="2100"/>
              </a:lvl1pPr>
            </a:lstStyle>
            <a:p>
              <a:r>
                <a:t>1.7e-3 mBar</a:t>
              </a:r>
            </a:p>
          </p:txBody>
        </p:sp>
        <p:sp>
          <p:nvSpPr>
            <p:cNvPr id="1113" name="200"/>
            <p:cNvSpPr txBox="1"/>
            <p:nvPr/>
          </p:nvSpPr>
          <p:spPr>
            <a:xfrm>
              <a:off x="638268" y="949188"/>
              <a:ext cx="494512" cy="384175"/>
            </a:xfrm>
            <a:prstGeom prst="rect">
              <a:avLst/>
            </a:prstGeom>
            <a:solidFill>
              <a:srgbClr val="D0E3C8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6" tIns="71436" rIns="71436" bIns="71436" numCol="1" anchor="ctr">
              <a:spAutoFit/>
            </a:bodyPr>
            <a:lstStyle>
              <a:lvl1pPr>
                <a:defRPr sz="1600"/>
              </a:lvl1pPr>
            </a:lstStyle>
            <a:p>
              <a:r>
                <a:t>200</a:t>
              </a:r>
            </a:p>
          </p:txBody>
        </p:sp>
        <p:sp>
          <p:nvSpPr>
            <p:cNvPr id="1114" name="300"/>
            <p:cNvSpPr txBox="1"/>
            <p:nvPr/>
          </p:nvSpPr>
          <p:spPr>
            <a:xfrm>
              <a:off x="638268" y="3018708"/>
              <a:ext cx="494512" cy="384175"/>
            </a:xfrm>
            <a:prstGeom prst="rect">
              <a:avLst/>
            </a:prstGeom>
            <a:solidFill>
              <a:srgbClr val="D0E3C8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6" tIns="71436" rIns="71436" bIns="71436" numCol="1" anchor="ctr">
              <a:spAutoFit/>
            </a:bodyPr>
            <a:lstStyle>
              <a:lvl1pPr>
                <a:defRPr sz="1600"/>
              </a:lvl1pPr>
            </a:lstStyle>
            <a:p>
              <a:r>
                <a:t>300</a:t>
              </a:r>
            </a:p>
          </p:txBody>
        </p:sp>
        <p:sp>
          <p:nvSpPr>
            <p:cNvPr id="1115" name="200"/>
            <p:cNvSpPr txBox="1"/>
            <p:nvPr/>
          </p:nvSpPr>
          <p:spPr>
            <a:xfrm>
              <a:off x="638268" y="3336208"/>
              <a:ext cx="494512" cy="384175"/>
            </a:xfrm>
            <a:prstGeom prst="rect">
              <a:avLst/>
            </a:prstGeom>
            <a:solidFill>
              <a:srgbClr val="D0E3C8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6" tIns="71436" rIns="71436" bIns="71436" numCol="1" anchor="ctr">
              <a:spAutoFit/>
            </a:bodyPr>
            <a:lstStyle>
              <a:lvl1pPr>
                <a:defRPr sz="1600"/>
              </a:lvl1pPr>
            </a:lstStyle>
            <a:p>
              <a:r>
                <a:t>200</a:t>
              </a:r>
            </a:p>
          </p:txBody>
        </p:sp>
        <p:sp>
          <p:nvSpPr>
            <p:cNvPr id="1116" name="100"/>
            <p:cNvSpPr txBox="1"/>
            <p:nvPr/>
          </p:nvSpPr>
          <p:spPr>
            <a:xfrm>
              <a:off x="612868" y="3641008"/>
              <a:ext cx="494512" cy="384175"/>
            </a:xfrm>
            <a:prstGeom prst="rect">
              <a:avLst/>
            </a:prstGeom>
            <a:solidFill>
              <a:srgbClr val="D0E3C8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6" tIns="71436" rIns="71436" bIns="71436" numCol="1" anchor="ctr">
              <a:spAutoFit/>
            </a:bodyPr>
            <a:lstStyle>
              <a:lvl1pPr>
                <a:defRPr sz="1600"/>
              </a:lvl1pPr>
            </a:lstStyle>
            <a:p>
              <a:r>
                <a:t>100</a:t>
              </a:r>
            </a:p>
          </p:txBody>
        </p:sp>
        <p:sp>
          <p:nvSpPr>
            <p:cNvPr id="1117" name="0"/>
            <p:cNvSpPr txBox="1"/>
            <p:nvPr/>
          </p:nvSpPr>
          <p:spPr>
            <a:xfrm>
              <a:off x="814747" y="1711188"/>
              <a:ext cx="268554" cy="384175"/>
            </a:xfrm>
            <a:prstGeom prst="rect">
              <a:avLst/>
            </a:prstGeom>
            <a:solidFill>
              <a:srgbClr val="D0E3C8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6" tIns="71436" rIns="71436" bIns="71436" numCol="1" anchor="ctr">
              <a:spAutoFit/>
            </a:bodyPr>
            <a:lstStyle>
              <a:lvl1pPr>
                <a:defRPr sz="1600"/>
              </a:lvl1pPr>
            </a:lstStyle>
            <a:p>
              <a:r>
                <a:t>0</a:t>
              </a:r>
            </a:p>
          </p:txBody>
        </p:sp>
        <p:sp>
          <p:nvSpPr>
            <p:cNvPr id="1118" name="0"/>
            <p:cNvSpPr txBox="1"/>
            <p:nvPr/>
          </p:nvSpPr>
          <p:spPr>
            <a:xfrm>
              <a:off x="1348147" y="2003288"/>
              <a:ext cx="268554" cy="384175"/>
            </a:xfrm>
            <a:prstGeom prst="rect">
              <a:avLst/>
            </a:prstGeom>
            <a:solidFill>
              <a:srgbClr val="D0E3C8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6" tIns="71436" rIns="71436" bIns="71436" numCol="1" anchor="ctr">
              <a:spAutoFit/>
            </a:bodyPr>
            <a:lstStyle>
              <a:lvl1pPr>
                <a:defRPr sz="1600"/>
              </a:lvl1pPr>
            </a:lstStyle>
            <a:p>
              <a:r>
                <a:t>0</a:t>
              </a:r>
            </a:p>
          </p:txBody>
        </p:sp>
        <p:sp>
          <p:nvSpPr>
            <p:cNvPr id="1119" name="50"/>
            <p:cNvSpPr txBox="1"/>
            <p:nvPr/>
          </p:nvSpPr>
          <p:spPr>
            <a:xfrm>
              <a:off x="2244158" y="2003288"/>
              <a:ext cx="381533" cy="384175"/>
            </a:xfrm>
            <a:prstGeom prst="rect">
              <a:avLst/>
            </a:prstGeom>
            <a:solidFill>
              <a:srgbClr val="D0E3C8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6" tIns="71436" rIns="71436" bIns="71436" numCol="1" anchor="ctr">
              <a:spAutoFit/>
            </a:bodyPr>
            <a:lstStyle>
              <a:lvl1pPr>
                <a:defRPr sz="1600"/>
              </a:lvl1pPr>
            </a:lstStyle>
            <a:p>
              <a:r>
                <a:t>50</a:t>
              </a:r>
            </a:p>
          </p:txBody>
        </p:sp>
        <p:sp>
          <p:nvSpPr>
            <p:cNvPr id="1120" name="100"/>
            <p:cNvSpPr txBox="1"/>
            <p:nvPr/>
          </p:nvSpPr>
          <p:spPr>
            <a:xfrm>
              <a:off x="3140168" y="2003288"/>
              <a:ext cx="494513" cy="384175"/>
            </a:xfrm>
            <a:prstGeom prst="rect">
              <a:avLst/>
            </a:prstGeom>
            <a:solidFill>
              <a:srgbClr val="D0E3C8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6" tIns="71436" rIns="71436" bIns="71436" numCol="1" anchor="ctr">
              <a:spAutoFit/>
            </a:bodyPr>
            <a:lstStyle>
              <a:lvl1pPr>
                <a:defRPr sz="1600"/>
              </a:lvl1pPr>
            </a:lstStyle>
            <a:p>
              <a:r>
                <a:t>100</a:t>
              </a:r>
            </a:p>
          </p:txBody>
        </p:sp>
        <p:sp>
          <p:nvSpPr>
            <p:cNvPr id="1121" name="150"/>
            <p:cNvSpPr txBox="1"/>
            <p:nvPr/>
          </p:nvSpPr>
          <p:spPr>
            <a:xfrm>
              <a:off x="4118068" y="2003288"/>
              <a:ext cx="494513" cy="384175"/>
            </a:xfrm>
            <a:prstGeom prst="rect">
              <a:avLst/>
            </a:prstGeom>
            <a:solidFill>
              <a:srgbClr val="D0E3C8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6" tIns="71436" rIns="71436" bIns="71436" numCol="1" anchor="ctr">
              <a:spAutoFit/>
            </a:bodyPr>
            <a:lstStyle>
              <a:lvl1pPr>
                <a:defRPr sz="1600"/>
              </a:lvl1pPr>
            </a:lstStyle>
            <a:p>
              <a:r>
                <a:t>150</a:t>
              </a:r>
            </a:p>
          </p:txBody>
        </p:sp>
        <p:sp>
          <p:nvSpPr>
            <p:cNvPr id="1122" name="200"/>
            <p:cNvSpPr txBox="1"/>
            <p:nvPr/>
          </p:nvSpPr>
          <p:spPr>
            <a:xfrm>
              <a:off x="5108668" y="2003288"/>
              <a:ext cx="494513" cy="384175"/>
            </a:xfrm>
            <a:prstGeom prst="rect">
              <a:avLst/>
            </a:prstGeom>
            <a:solidFill>
              <a:srgbClr val="D0E3C8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6" tIns="71436" rIns="71436" bIns="71436" numCol="1" anchor="ctr">
              <a:spAutoFit/>
            </a:bodyPr>
            <a:lstStyle>
              <a:lvl1pPr>
                <a:defRPr sz="1600"/>
              </a:lvl1pPr>
            </a:lstStyle>
            <a:p>
              <a:r>
                <a:t>200</a:t>
              </a:r>
            </a:p>
          </p:txBody>
        </p:sp>
        <p:sp>
          <p:nvSpPr>
            <p:cNvPr id="1123" name="0"/>
            <p:cNvSpPr txBox="1"/>
            <p:nvPr/>
          </p:nvSpPr>
          <p:spPr>
            <a:xfrm>
              <a:off x="1348147" y="4238488"/>
              <a:ext cx="268554" cy="384175"/>
            </a:xfrm>
            <a:prstGeom prst="rect">
              <a:avLst/>
            </a:prstGeom>
            <a:solidFill>
              <a:srgbClr val="D0E3C8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6" tIns="71436" rIns="71436" bIns="71436" numCol="1" anchor="ctr">
              <a:spAutoFit/>
            </a:bodyPr>
            <a:lstStyle>
              <a:lvl1pPr>
                <a:defRPr sz="1600"/>
              </a:lvl1pPr>
            </a:lstStyle>
            <a:p>
              <a:r>
                <a:t>0</a:t>
              </a:r>
            </a:p>
          </p:txBody>
        </p:sp>
        <p:sp>
          <p:nvSpPr>
            <p:cNvPr id="1124" name="50"/>
            <p:cNvSpPr txBox="1"/>
            <p:nvPr/>
          </p:nvSpPr>
          <p:spPr>
            <a:xfrm>
              <a:off x="2244158" y="4238488"/>
              <a:ext cx="381533" cy="384175"/>
            </a:xfrm>
            <a:prstGeom prst="rect">
              <a:avLst/>
            </a:prstGeom>
            <a:solidFill>
              <a:srgbClr val="D0E3C8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6" tIns="71436" rIns="71436" bIns="71436" numCol="1" anchor="ctr">
              <a:spAutoFit/>
            </a:bodyPr>
            <a:lstStyle>
              <a:lvl1pPr>
                <a:defRPr sz="1600"/>
              </a:lvl1pPr>
            </a:lstStyle>
            <a:p>
              <a:r>
                <a:t>50</a:t>
              </a:r>
            </a:p>
          </p:txBody>
        </p:sp>
        <p:sp>
          <p:nvSpPr>
            <p:cNvPr id="1125" name="100"/>
            <p:cNvSpPr txBox="1"/>
            <p:nvPr/>
          </p:nvSpPr>
          <p:spPr>
            <a:xfrm>
              <a:off x="3140168" y="4238488"/>
              <a:ext cx="494513" cy="384175"/>
            </a:xfrm>
            <a:prstGeom prst="rect">
              <a:avLst/>
            </a:prstGeom>
            <a:solidFill>
              <a:srgbClr val="D0E3C8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6" tIns="71436" rIns="71436" bIns="71436" numCol="1" anchor="ctr">
              <a:spAutoFit/>
            </a:bodyPr>
            <a:lstStyle>
              <a:lvl1pPr>
                <a:defRPr sz="1600"/>
              </a:lvl1pPr>
            </a:lstStyle>
            <a:p>
              <a:r>
                <a:t>100</a:t>
              </a:r>
            </a:p>
          </p:txBody>
        </p:sp>
        <p:sp>
          <p:nvSpPr>
            <p:cNvPr id="1126" name="150"/>
            <p:cNvSpPr txBox="1"/>
            <p:nvPr/>
          </p:nvSpPr>
          <p:spPr>
            <a:xfrm>
              <a:off x="4118068" y="4238488"/>
              <a:ext cx="494513" cy="384175"/>
            </a:xfrm>
            <a:prstGeom prst="rect">
              <a:avLst/>
            </a:prstGeom>
            <a:solidFill>
              <a:srgbClr val="D0E3C8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6" tIns="71436" rIns="71436" bIns="71436" numCol="1" anchor="ctr">
              <a:spAutoFit/>
            </a:bodyPr>
            <a:lstStyle>
              <a:lvl1pPr>
                <a:defRPr sz="1600"/>
              </a:lvl1pPr>
            </a:lstStyle>
            <a:p>
              <a:r>
                <a:t>150</a:t>
              </a:r>
            </a:p>
          </p:txBody>
        </p:sp>
        <p:sp>
          <p:nvSpPr>
            <p:cNvPr id="1127" name="200"/>
            <p:cNvSpPr txBox="1"/>
            <p:nvPr/>
          </p:nvSpPr>
          <p:spPr>
            <a:xfrm>
              <a:off x="5108668" y="4238488"/>
              <a:ext cx="494513" cy="384175"/>
            </a:xfrm>
            <a:prstGeom prst="rect">
              <a:avLst/>
            </a:prstGeom>
            <a:solidFill>
              <a:srgbClr val="D0E3C8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6" tIns="71436" rIns="71436" bIns="71436" numCol="1" anchor="ctr">
              <a:spAutoFit/>
            </a:bodyPr>
            <a:lstStyle>
              <a:lvl1pPr>
                <a:defRPr sz="1600"/>
              </a:lvl1pPr>
            </a:lstStyle>
            <a:p>
              <a:r>
                <a:t>200</a:t>
              </a:r>
            </a:p>
          </p:txBody>
        </p:sp>
        <p:sp>
          <p:nvSpPr>
            <p:cNvPr id="1128" name="0"/>
            <p:cNvSpPr txBox="1"/>
            <p:nvPr/>
          </p:nvSpPr>
          <p:spPr>
            <a:xfrm>
              <a:off x="1348147" y="6448288"/>
              <a:ext cx="268554" cy="384175"/>
            </a:xfrm>
            <a:prstGeom prst="rect">
              <a:avLst/>
            </a:prstGeom>
            <a:solidFill>
              <a:srgbClr val="D0E3C8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6" tIns="71436" rIns="71436" bIns="71436" numCol="1" anchor="ctr">
              <a:spAutoFit/>
            </a:bodyPr>
            <a:lstStyle>
              <a:lvl1pPr>
                <a:defRPr sz="1600"/>
              </a:lvl1pPr>
            </a:lstStyle>
            <a:p>
              <a:r>
                <a:t>0</a:t>
              </a:r>
            </a:p>
          </p:txBody>
        </p:sp>
        <p:sp>
          <p:nvSpPr>
            <p:cNvPr id="1129" name="100"/>
            <p:cNvSpPr txBox="1"/>
            <p:nvPr/>
          </p:nvSpPr>
          <p:spPr>
            <a:xfrm>
              <a:off x="2187668" y="6448288"/>
              <a:ext cx="494513" cy="384175"/>
            </a:xfrm>
            <a:prstGeom prst="rect">
              <a:avLst/>
            </a:prstGeom>
            <a:solidFill>
              <a:srgbClr val="D0E3C8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6" tIns="71436" rIns="71436" bIns="71436" numCol="1" anchor="ctr">
              <a:spAutoFit/>
            </a:bodyPr>
            <a:lstStyle>
              <a:lvl1pPr>
                <a:defRPr sz="1600"/>
              </a:lvl1pPr>
            </a:lstStyle>
            <a:p>
              <a:r>
                <a:t>100</a:t>
              </a:r>
            </a:p>
          </p:txBody>
        </p:sp>
        <p:sp>
          <p:nvSpPr>
            <p:cNvPr id="1130" name="200"/>
            <p:cNvSpPr txBox="1"/>
            <p:nvPr/>
          </p:nvSpPr>
          <p:spPr>
            <a:xfrm>
              <a:off x="3254468" y="6448288"/>
              <a:ext cx="494513" cy="384175"/>
            </a:xfrm>
            <a:prstGeom prst="rect">
              <a:avLst/>
            </a:prstGeom>
            <a:solidFill>
              <a:srgbClr val="D0E3C8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6" tIns="71436" rIns="71436" bIns="71436" numCol="1" anchor="ctr">
              <a:spAutoFit/>
            </a:bodyPr>
            <a:lstStyle>
              <a:lvl1pPr>
                <a:defRPr sz="1600"/>
              </a:lvl1pPr>
            </a:lstStyle>
            <a:p>
              <a:r>
                <a:t>200</a:t>
              </a:r>
            </a:p>
          </p:txBody>
        </p:sp>
        <p:sp>
          <p:nvSpPr>
            <p:cNvPr id="1131" name="300"/>
            <p:cNvSpPr txBox="1"/>
            <p:nvPr/>
          </p:nvSpPr>
          <p:spPr>
            <a:xfrm>
              <a:off x="4257768" y="6448288"/>
              <a:ext cx="494513" cy="384175"/>
            </a:xfrm>
            <a:prstGeom prst="rect">
              <a:avLst/>
            </a:prstGeom>
            <a:solidFill>
              <a:srgbClr val="D0E3C8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6" tIns="71436" rIns="71436" bIns="71436" numCol="1" anchor="ctr">
              <a:spAutoFit/>
            </a:bodyPr>
            <a:lstStyle>
              <a:lvl1pPr>
                <a:defRPr sz="1600"/>
              </a:lvl1pPr>
            </a:lstStyle>
            <a:p>
              <a:r>
                <a:t>300</a:t>
              </a:r>
            </a:p>
          </p:txBody>
        </p:sp>
        <p:sp>
          <p:nvSpPr>
            <p:cNvPr id="1132" name="400"/>
            <p:cNvSpPr txBox="1"/>
            <p:nvPr/>
          </p:nvSpPr>
          <p:spPr>
            <a:xfrm>
              <a:off x="5261068" y="6448288"/>
              <a:ext cx="494513" cy="384175"/>
            </a:xfrm>
            <a:prstGeom prst="rect">
              <a:avLst/>
            </a:prstGeom>
            <a:solidFill>
              <a:srgbClr val="D0E3C8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6" tIns="71436" rIns="71436" bIns="71436" numCol="1" anchor="ctr">
              <a:spAutoFit/>
            </a:bodyPr>
            <a:lstStyle>
              <a:lvl1pPr>
                <a:defRPr sz="1600"/>
              </a:lvl1pPr>
            </a:lstStyle>
            <a:p>
              <a:r>
                <a:t>400</a:t>
              </a:r>
            </a:p>
          </p:txBody>
        </p:sp>
        <p:sp>
          <p:nvSpPr>
            <p:cNvPr id="1133" name="Time (s)"/>
            <p:cNvSpPr txBox="1"/>
            <p:nvPr/>
          </p:nvSpPr>
          <p:spPr>
            <a:xfrm>
              <a:off x="3009790" y="4515903"/>
              <a:ext cx="1072769" cy="447675"/>
            </a:xfrm>
            <a:prstGeom prst="rect">
              <a:avLst/>
            </a:prstGeom>
            <a:solidFill>
              <a:srgbClr val="D0E3C8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6" tIns="71436" rIns="71436" bIns="71436" numCol="1" anchor="ctr">
              <a:spAutoFit/>
            </a:bodyPr>
            <a:lstStyle>
              <a:lvl1pPr>
                <a:defRPr sz="2000"/>
              </a:lvl1pPr>
            </a:lstStyle>
            <a:p>
              <a:r>
                <a:t>Time (s)</a:t>
              </a:r>
            </a:p>
          </p:txBody>
        </p:sp>
        <p:sp>
          <p:nvSpPr>
            <p:cNvPr id="1134" name="Time (s)"/>
            <p:cNvSpPr txBox="1"/>
            <p:nvPr/>
          </p:nvSpPr>
          <p:spPr>
            <a:xfrm>
              <a:off x="3009790" y="6713003"/>
              <a:ext cx="1072769" cy="447675"/>
            </a:xfrm>
            <a:prstGeom prst="rect">
              <a:avLst/>
            </a:prstGeom>
            <a:solidFill>
              <a:srgbClr val="D0E3C8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6" tIns="71436" rIns="71436" bIns="71436" numCol="1" anchor="ctr">
              <a:spAutoFit/>
            </a:bodyPr>
            <a:lstStyle>
              <a:lvl1pPr>
                <a:defRPr sz="2000"/>
              </a:lvl1pPr>
            </a:lstStyle>
            <a:p>
              <a:r>
                <a:t>Time (s)</a:t>
              </a:r>
            </a:p>
          </p:txBody>
        </p:sp>
        <p:sp>
          <p:nvSpPr>
            <p:cNvPr id="1135" name="200"/>
            <p:cNvSpPr txBox="1"/>
            <p:nvPr/>
          </p:nvSpPr>
          <p:spPr>
            <a:xfrm>
              <a:off x="638268" y="5457688"/>
              <a:ext cx="494512" cy="384175"/>
            </a:xfrm>
            <a:prstGeom prst="rect">
              <a:avLst/>
            </a:prstGeom>
            <a:solidFill>
              <a:srgbClr val="D0E3C8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6" tIns="71436" rIns="71436" bIns="71436" numCol="1" anchor="ctr">
              <a:spAutoFit/>
            </a:bodyPr>
            <a:lstStyle>
              <a:lvl1pPr>
                <a:defRPr sz="1600"/>
              </a:lvl1pPr>
            </a:lstStyle>
            <a:p>
              <a:r>
                <a:t>200</a:t>
              </a:r>
            </a:p>
          </p:txBody>
        </p:sp>
        <p:sp>
          <p:nvSpPr>
            <p:cNvPr id="1136" name="0"/>
            <p:cNvSpPr txBox="1"/>
            <p:nvPr/>
          </p:nvSpPr>
          <p:spPr>
            <a:xfrm>
              <a:off x="814747" y="6181588"/>
              <a:ext cx="268554" cy="384175"/>
            </a:xfrm>
            <a:prstGeom prst="rect">
              <a:avLst/>
            </a:prstGeom>
            <a:solidFill>
              <a:srgbClr val="D0E3C8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6" tIns="71436" rIns="71436" bIns="71436" numCol="1" anchor="ctr">
              <a:spAutoFit/>
            </a:bodyPr>
            <a:lstStyle>
              <a:lvl1pPr>
                <a:defRPr sz="1600"/>
              </a:lvl1pPr>
            </a:lstStyle>
            <a:p>
              <a:r>
                <a:t>0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1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0" grpId="1" animBg="1" advAuto="0"/>
      <p:bldP spid="1101" grpId="3" animBg="1" advAuto="0"/>
      <p:bldP spid="1104" grpId="2" animBg="1" advAuto="0"/>
      <p:bldP spid="1104" grpId="4" animBg="1" advAuto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43" name="Group 3"/>
          <p:cNvGrpSpPr/>
          <p:nvPr/>
        </p:nvGrpSpPr>
        <p:grpSpPr>
          <a:xfrm>
            <a:off x="126602" y="1280091"/>
            <a:ext cx="15173627" cy="36724"/>
            <a:chOff x="0" y="0"/>
            <a:chExt cx="15173624" cy="36722"/>
          </a:xfrm>
        </p:grpSpPr>
        <p:sp>
          <p:nvSpPr>
            <p:cNvPr id="1139" name="Straight Connector 4"/>
            <p:cNvSpPr/>
            <p:nvPr/>
          </p:nvSpPr>
          <p:spPr>
            <a:xfrm flipV="1">
              <a:off x="0" y="431"/>
              <a:ext cx="12391714" cy="36292"/>
            </a:xfrm>
            <a:prstGeom prst="line">
              <a:avLst/>
            </a:prstGeom>
            <a:noFill/>
            <a:ln w="44450" cap="flat">
              <a:solidFill>
                <a:srgbClr val="0C2F59">
                  <a:alpha val="6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140" name="Straight Connector 5"/>
            <p:cNvSpPr/>
            <p:nvPr/>
          </p:nvSpPr>
          <p:spPr>
            <a:xfrm>
              <a:off x="12740934" y="0"/>
              <a:ext cx="734404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9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141" name="Straight Connector 6"/>
            <p:cNvSpPr/>
            <p:nvPr/>
          </p:nvSpPr>
          <p:spPr>
            <a:xfrm>
              <a:off x="13884876" y="0"/>
              <a:ext cx="529595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79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142" name="Straight Connector 7"/>
            <p:cNvSpPr/>
            <p:nvPr/>
          </p:nvSpPr>
          <p:spPr>
            <a:xfrm>
              <a:off x="14839350" y="0"/>
              <a:ext cx="334275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7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sp>
        <p:nvSpPr>
          <p:cNvPr id="1144" name="Theory of superconducting quantum circuits"/>
          <p:cNvSpPr txBox="1"/>
          <p:nvPr/>
        </p:nvSpPr>
        <p:spPr>
          <a:xfrm>
            <a:off x="184406" y="102283"/>
            <a:ext cx="17883512" cy="10359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6" tIns="71436" rIns="71436" bIns="71436" anchor="b">
            <a:spAutoFit/>
          </a:bodyPr>
          <a:lstStyle>
            <a:lvl1pPr algn="l">
              <a:defRPr sz="5800" b="1">
                <a:solidFill>
                  <a:srgbClr val="347294"/>
                </a:solidFill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r>
              <a:t>Optical measurement and feedback cooling</a:t>
            </a:r>
          </a:p>
        </p:txBody>
      </p:sp>
      <p:sp>
        <p:nvSpPr>
          <p:cNvPr id="1145" name="Rectangle 35"/>
          <p:cNvSpPr txBox="1"/>
          <p:nvPr/>
        </p:nvSpPr>
        <p:spPr>
          <a:xfrm>
            <a:off x="522315" y="1733698"/>
            <a:ext cx="22274944" cy="5818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marL="342900" indent="-342900" algn="l" defTabSz="914400">
              <a:buClr>
                <a:srgbClr val="1F4E79"/>
              </a:buClr>
              <a:buSzPct val="100000"/>
              <a:buChar char="▪"/>
              <a:defRPr sz="3800" b="1" u="sng">
                <a:latin typeface="Calibri"/>
                <a:ea typeface="Calibri"/>
                <a:cs typeface="Calibri"/>
                <a:sym typeface="Calibri"/>
              </a:defRPr>
            </a:pPr>
            <a:r>
              <a:t>Cold damping:</a:t>
            </a:r>
            <a:r>
              <a:rPr b="0" u="none"/>
              <a:t> measuring the position to apply a velocity dependent force</a:t>
            </a:r>
          </a:p>
        </p:txBody>
      </p:sp>
      <p:grpSp>
        <p:nvGrpSpPr>
          <p:cNvPr id="1148" name="Group"/>
          <p:cNvGrpSpPr/>
          <p:nvPr/>
        </p:nvGrpSpPr>
        <p:grpSpPr>
          <a:xfrm>
            <a:off x="20929600" y="4572000"/>
            <a:ext cx="2453184" cy="3053880"/>
            <a:chOff x="0" y="0"/>
            <a:chExt cx="2453183" cy="3053879"/>
          </a:xfrm>
        </p:grpSpPr>
        <p:sp>
          <p:nvSpPr>
            <p:cNvPr id="1146" name="Rectangle"/>
            <p:cNvSpPr/>
            <p:nvPr/>
          </p:nvSpPr>
          <p:spPr>
            <a:xfrm>
              <a:off x="584200" y="0"/>
              <a:ext cx="1724522" cy="1366044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71436" tIns="71436" rIns="71436" bIns="71436" numCol="1" anchor="ctr">
              <a:noAutofit/>
            </a:bodyPr>
            <a:lstStyle/>
            <a:p>
              <a:endParaRPr/>
            </a:p>
          </p:txBody>
        </p:sp>
        <p:sp>
          <p:nvSpPr>
            <p:cNvPr id="1147" name="Rectangle"/>
            <p:cNvSpPr/>
            <p:nvPr/>
          </p:nvSpPr>
          <p:spPr>
            <a:xfrm>
              <a:off x="0" y="1687835"/>
              <a:ext cx="2453184" cy="1366045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71436" tIns="71436" rIns="71436" bIns="71436" numCol="1" anchor="ctr">
              <a:noAutofit/>
            </a:bodyPr>
            <a:lstStyle/>
            <a:p>
              <a:endParaRPr/>
            </a:p>
          </p:txBody>
        </p:sp>
      </p:grpSp>
      <p:grpSp>
        <p:nvGrpSpPr>
          <p:cNvPr id="1151" name="Group"/>
          <p:cNvGrpSpPr/>
          <p:nvPr/>
        </p:nvGrpSpPr>
        <p:grpSpPr>
          <a:xfrm>
            <a:off x="240052" y="4117583"/>
            <a:ext cx="12355927" cy="7725580"/>
            <a:chOff x="-509113" y="-292050"/>
            <a:chExt cx="12355925" cy="7725578"/>
          </a:xfrm>
        </p:grpSpPr>
        <p:pic>
          <p:nvPicPr>
            <p:cNvPr id="1149" name="Screenshot 2024-09-24 at 21.09.39.png" descr="Screenshot 2024-09-24 at 21.09.39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509114" y="-292051"/>
              <a:ext cx="12355926" cy="708789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150" name="Textfeld 15"/>
            <p:cNvSpPr txBox="1"/>
            <p:nvPr/>
          </p:nvSpPr>
          <p:spPr>
            <a:xfrm>
              <a:off x="1876507" y="6995866"/>
              <a:ext cx="8397484" cy="4376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/>
            <a:p>
              <a:pPr defTabSz="914400">
                <a:defRPr sz="2600">
                  <a:solidFill>
                    <a:srgbClr val="5B9BD5"/>
                  </a:solidFill>
                  <a:latin typeface="Calibri Light"/>
                  <a:ea typeface="Calibri Light"/>
                  <a:cs typeface="Calibri Light"/>
                  <a:sym typeface="Calibri Light"/>
                </a:defRPr>
              </a:pPr>
              <a:r>
                <a:t>Gerard P. Conangla </a:t>
              </a:r>
              <a:r>
                <a:rPr i="1">
                  <a:latin typeface="Carlito"/>
                  <a:ea typeface="Carlito"/>
                  <a:cs typeface="Carlito"/>
                  <a:sym typeface="Carlito"/>
                </a:rPr>
                <a:t>et al.</a:t>
              </a:r>
              <a:r>
                <a:t>, </a:t>
              </a:r>
              <a:r>
                <a:rPr i="1">
                  <a:latin typeface="Carlito"/>
                  <a:ea typeface="Carlito"/>
                  <a:cs typeface="Carlito"/>
                  <a:sym typeface="Carlito"/>
                </a:rPr>
                <a:t>Phys Rev Lett </a:t>
              </a:r>
              <a:r>
                <a:rPr b="1">
                  <a:latin typeface="Carlito"/>
                  <a:ea typeface="Carlito"/>
                  <a:cs typeface="Carlito"/>
                  <a:sym typeface="Carlito"/>
                </a:rPr>
                <a:t>122</a:t>
              </a:r>
              <a:r>
                <a:t>, 223602 (2019)</a:t>
              </a:r>
            </a:p>
          </p:txBody>
        </p:sp>
      </p:grpSp>
      <p:pic>
        <p:nvPicPr>
          <p:cNvPr id="1152" name="Feedback_cooling_z_axis.mp4" descr="Feedback_cooling_z_axis.mp4"/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771217" y="6009874"/>
            <a:ext cx="6588864" cy="6466091"/>
          </a:xfrm>
          <a:prstGeom prst="rect">
            <a:avLst/>
          </a:prstGeom>
          <a:ln w="12700">
            <a:miter lim="400000"/>
          </a:ln>
        </p:spPr>
      </p:pic>
      <p:sp>
        <p:nvSpPr>
          <p:cNvPr id="1153" name="Trap imaged form the side"/>
          <p:cNvSpPr txBox="1"/>
          <p:nvPr/>
        </p:nvSpPr>
        <p:spPr>
          <a:xfrm>
            <a:off x="16393363" y="12508351"/>
            <a:ext cx="5344572" cy="6332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6" tIns="71436" rIns="71436" bIns="71436" anchor="ctr">
            <a:spAutoFit/>
          </a:bodyPr>
          <a:lstStyle>
            <a:lvl1pPr algn="l" defTabSz="914400">
              <a:buClr>
                <a:srgbClr val="1F4E79"/>
              </a:buClr>
              <a:buFont typeface="Wingdings"/>
              <a:defRPr sz="38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>
              <a:defRPr b="1" u="sng"/>
            </a:pPr>
            <a:r>
              <a:rPr b="0" u="none"/>
              <a:t>Trap imaged form the side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54" name="Position measurement:…"/>
              <p:cNvSpPr txBox="1"/>
              <p:nvPr/>
            </p:nvSpPr>
            <p:spPr>
              <a:xfrm>
                <a:off x="13229359" y="2955920"/>
                <a:ext cx="9304482" cy="2413561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wrap="none" lIns="71436" tIns="71436" rIns="71436" bIns="71436" anchor="ctr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t>Position measurement: </a:t>
                </a:r>
                <a14:m>
                  <m:oMath xmlns:m="http://schemas.openxmlformats.org/officeDocument/2006/math">
                    <m:r>
                      <a:rPr sz="4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sz="4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sz="4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sz="4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)∝</m:t>
                    </m:r>
                    <m:r>
                      <a:rPr sz="4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𝑐𝑜𝑠</m:t>
                    </m:r>
                    <m:r>
                      <a:rPr sz="4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sz="4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sz="4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sz="4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𝜙</m:t>
                    </m:r>
                    <m:r>
                      <a:rPr sz="4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/>
              </a:p>
              <a:p>
                <a:pPr>
                  <a:lnSpc>
                    <a:spcPct val="200000"/>
                  </a:lnSpc>
                </a:pPr>
                <a:r>
                  <a:t>Velocity: </a:t>
                </a:r>
                <a14:m>
                  <m:oMath xmlns:m="http://schemas.openxmlformats.org/officeDocument/2006/math">
                    <m:r>
                      <a:rPr sz="4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𝑣</m:t>
                    </m:r>
                    <m:r>
                      <a:rPr sz="4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sz="4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sz="4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)=−</m:t>
                    </m:r>
                    <m:sSub>
                      <m:sSubPr>
                        <m:ctrlPr>
                          <a:rPr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sz="4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sz="4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sz="4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sz="4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sz="4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sSub>
                          <m:sSubPr>
                            <m:ctrlPr>
                              <a:rPr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sz="4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</m:den>
                    </m:f>
                    <m:r>
                      <a:rPr sz="4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/>
              </a:p>
            </p:txBody>
          </p:sp>
        </mc:Choice>
        <mc:Fallback>
          <p:sp>
            <p:nvSpPr>
              <p:cNvPr id="1154" name="Position measurement:…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29359" y="2955920"/>
                <a:ext cx="9304482" cy="2413561"/>
              </a:xfrm>
              <a:prstGeom prst="rect">
                <a:avLst/>
              </a:prstGeom>
              <a:blipFill>
                <a:blip r:embed="rId6"/>
                <a:stretch>
                  <a:fillRect l="-5995" r="-5858" b="-17277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55" name="Rectangle"/>
          <p:cNvSpPr/>
          <p:nvPr/>
        </p:nvSpPr>
        <p:spPr>
          <a:xfrm>
            <a:off x="12859921" y="3868088"/>
            <a:ext cx="10408677" cy="1501394"/>
          </a:xfrm>
          <a:prstGeom prst="rect">
            <a:avLst/>
          </a:prstGeom>
          <a:solidFill>
            <a:srgbClr val="FFFFFF">
              <a:alpha val="90000"/>
            </a:srgbClr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4931" fill="hold"/>
                                        <p:tgtEl>
                                          <p:spTgt spid="11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11" fill="hold" display="0">
                  <p:stCondLst>
                    <p:cond delay="indefinite"/>
                  </p:stCondLst>
                </p:cTn>
                <p:tgtEl>
                  <p:spTgt spid="1152"/>
                </p:tgtEl>
              </p:cMediaNode>
            </p:video>
            <p:seq concurrent="1" prevAc="none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11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52"/>
                  </p:tgtEl>
                </p:cond>
              </p:nextCondLst>
            </p:seq>
          </p:childTnLst>
        </p:cTn>
      </p:par>
    </p:tnLst>
    <p:bldLst>
      <p:bldP spid="1155" grpId="1" animBg="1" advAuto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" name="pasted-movie.png" descr="pasted-movi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0333" y="3085544"/>
            <a:ext cx="7537896" cy="10050527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162" name="Group 3"/>
          <p:cNvGrpSpPr/>
          <p:nvPr/>
        </p:nvGrpSpPr>
        <p:grpSpPr>
          <a:xfrm>
            <a:off x="126602" y="1280091"/>
            <a:ext cx="15173627" cy="36724"/>
            <a:chOff x="0" y="0"/>
            <a:chExt cx="15173624" cy="36722"/>
          </a:xfrm>
        </p:grpSpPr>
        <p:sp>
          <p:nvSpPr>
            <p:cNvPr id="1158" name="Straight Connector 4"/>
            <p:cNvSpPr/>
            <p:nvPr/>
          </p:nvSpPr>
          <p:spPr>
            <a:xfrm flipV="1">
              <a:off x="0" y="431"/>
              <a:ext cx="12391714" cy="36292"/>
            </a:xfrm>
            <a:prstGeom prst="line">
              <a:avLst/>
            </a:prstGeom>
            <a:noFill/>
            <a:ln w="44450" cap="flat">
              <a:solidFill>
                <a:srgbClr val="0C2F59">
                  <a:alpha val="6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159" name="Straight Connector 5"/>
            <p:cNvSpPr/>
            <p:nvPr/>
          </p:nvSpPr>
          <p:spPr>
            <a:xfrm>
              <a:off x="12740934" y="0"/>
              <a:ext cx="734404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9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160" name="Straight Connector 6"/>
            <p:cNvSpPr/>
            <p:nvPr/>
          </p:nvSpPr>
          <p:spPr>
            <a:xfrm>
              <a:off x="13884876" y="0"/>
              <a:ext cx="529595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79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161" name="Straight Connector 7"/>
            <p:cNvSpPr/>
            <p:nvPr/>
          </p:nvSpPr>
          <p:spPr>
            <a:xfrm>
              <a:off x="14839350" y="0"/>
              <a:ext cx="334275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7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sp>
        <p:nvSpPr>
          <p:cNvPr id="1163" name="Theory of superconducting quantum circuits"/>
          <p:cNvSpPr txBox="1"/>
          <p:nvPr/>
        </p:nvSpPr>
        <p:spPr>
          <a:xfrm>
            <a:off x="184406" y="102283"/>
            <a:ext cx="17883512" cy="10359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6" tIns="71436" rIns="71436" bIns="71436" anchor="b">
            <a:spAutoFit/>
          </a:bodyPr>
          <a:lstStyle>
            <a:lvl1pPr algn="l">
              <a:defRPr sz="5800" b="1">
                <a:solidFill>
                  <a:srgbClr val="347294"/>
                </a:solidFill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r>
              <a:t>Going wet</a:t>
            </a:r>
          </a:p>
        </p:txBody>
      </p:sp>
      <p:sp>
        <p:nvSpPr>
          <p:cNvPr id="1164" name="Rectangle 35"/>
          <p:cNvSpPr txBox="1"/>
          <p:nvPr/>
        </p:nvSpPr>
        <p:spPr>
          <a:xfrm>
            <a:off x="522315" y="1733698"/>
            <a:ext cx="22274944" cy="5818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marL="342900" indent="-342900" algn="l" defTabSz="914400">
              <a:buClr>
                <a:srgbClr val="1F4E79"/>
              </a:buClr>
              <a:buSzPct val="100000"/>
              <a:buChar char="▪"/>
              <a:defRPr sz="3800" b="1" u="sng">
                <a:latin typeface="Calibri"/>
                <a:ea typeface="Calibri"/>
                <a:cs typeface="Calibri"/>
                <a:sym typeface="Calibri"/>
              </a:defRPr>
            </a:pPr>
            <a:r>
              <a:t>Vibrations from pulse tube:</a:t>
            </a:r>
            <a:r>
              <a:rPr b="0" u="none"/>
              <a:t> moving to wet liquid He flip cryostat</a:t>
            </a:r>
          </a:p>
        </p:txBody>
      </p:sp>
      <p:pic>
        <p:nvPicPr>
          <p:cNvPr id="1165" name="pasted-movie.png" descr="pasted-movie.png"/>
          <p:cNvPicPr>
            <a:picLocks noChangeAspect="1"/>
          </p:cNvPicPr>
          <p:nvPr/>
        </p:nvPicPr>
        <p:blipFill>
          <a:blip r:embed="rId3"/>
          <a:srcRect t="19746"/>
          <a:stretch>
            <a:fillRect/>
          </a:stretch>
        </p:blipFill>
        <p:spPr>
          <a:xfrm>
            <a:off x="9740900" y="2732410"/>
            <a:ext cx="7263308" cy="7772049"/>
          </a:xfrm>
          <a:prstGeom prst="rect">
            <a:avLst/>
          </a:prstGeom>
          <a:ln w="12700">
            <a:miter lim="400000"/>
          </a:ln>
        </p:spPr>
      </p:pic>
      <p:pic>
        <p:nvPicPr>
          <p:cNvPr id="1166" name="pasted-movie.png" descr="pasted-movie.png"/>
          <p:cNvPicPr>
            <a:picLocks noChangeAspect="1"/>
          </p:cNvPicPr>
          <p:nvPr/>
        </p:nvPicPr>
        <p:blipFill>
          <a:blip r:embed="rId4"/>
          <a:srcRect l="12663" t="31292" r="10933" b="13134"/>
          <a:stretch>
            <a:fillRect/>
          </a:stretch>
        </p:blipFill>
        <p:spPr>
          <a:xfrm>
            <a:off x="15717142" y="5714503"/>
            <a:ext cx="7859615" cy="7622383"/>
          </a:xfrm>
          <a:prstGeom prst="rect">
            <a:avLst/>
          </a:prstGeom>
          <a:ln w="12700">
            <a:miter lim="400000"/>
          </a:ln>
        </p:spPr>
      </p:pic>
      <p:sp>
        <p:nvSpPr>
          <p:cNvPr id="1167" name="Microwave enclosure for circuit…"/>
          <p:cNvSpPr txBox="1"/>
          <p:nvPr/>
        </p:nvSpPr>
        <p:spPr>
          <a:xfrm>
            <a:off x="17359515" y="2965608"/>
            <a:ext cx="6403213" cy="20988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6" tIns="71436" rIns="71436" bIns="71436" anchor="ctr">
            <a:spAutoFit/>
          </a:bodyPr>
          <a:lstStyle/>
          <a:p>
            <a:pPr marL="457200" indent="-457200" algn="l" defTabSz="1828800">
              <a:lnSpc>
                <a:spcPct val="90000"/>
              </a:lnSpc>
              <a:spcBef>
                <a:spcPts val="2000"/>
              </a:spcBef>
              <a:buSzPct val="100000"/>
              <a:buFont typeface="Helvetica"/>
              <a:buChar char="−"/>
              <a:defRPr sz="3400"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Microwave enclosure for circuit</a:t>
            </a:r>
          </a:p>
          <a:p>
            <a:pPr marL="457200" indent="-457200" algn="l" defTabSz="1828800">
              <a:lnSpc>
                <a:spcPct val="90000"/>
              </a:lnSpc>
              <a:spcBef>
                <a:spcPts val="2000"/>
              </a:spcBef>
              <a:buSzPct val="100000"/>
              <a:buFont typeface="Helvetica"/>
              <a:buChar char="−"/>
              <a:defRPr sz="3400"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High voltage lines for trap</a:t>
            </a:r>
          </a:p>
          <a:p>
            <a:pPr marL="457200" indent="-457200" algn="l" defTabSz="1828800">
              <a:lnSpc>
                <a:spcPct val="90000"/>
              </a:lnSpc>
              <a:spcBef>
                <a:spcPts val="2000"/>
              </a:spcBef>
              <a:buSzPct val="100000"/>
              <a:buFont typeface="Helvetica"/>
              <a:buChar char="−"/>
              <a:defRPr sz="3400"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Optical access for visualization </a:t>
            </a:r>
          </a:p>
        </p:txBody>
      </p:sp>
      <p:sp>
        <p:nvSpPr>
          <p:cNvPr id="1168" name="Magnet field shield"/>
          <p:cNvSpPr txBox="1"/>
          <p:nvPr/>
        </p:nvSpPr>
        <p:spPr>
          <a:xfrm>
            <a:off x="11337406" y="12350890"/>
            <a:ext cx="4070198" cy="6510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6" tIns="71436" rIns="71436" bIns="71436" anchor="ctr">
            <a:spAutoFit/>
          </a:bodyPr>
          <a:lstStyle>
            <a:lvl1pPr marL="457200" indent="-457200" algn="l" defTabSz="1828800">
              <a:lnSpc>
                <a:spcPct val="90000"/>
              </a:lnSpc>
              <a:spcBef>
                <a:spcPts val="2000"/>
              </a:spcBef>
              <a:buSzPct val="100000"/>
              <a:buFont typeface="Helvetica"/>
              <a:buChar char="−"/>
              <a:defRPr sz="3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Magnet field shield</a:t>
            </a:r>
          </a:p>
        </p:txBody>
      </p:sp>
    </p:spTree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74" name="Group 3"/>
          <p:cNvGrpSpPr/>
          <p:nvPr/>
        </p:nvGrpSpPr>
        <p:grpSpPr>
          <a:xfrm>
            <a:off x="126602" y="1280091"/>
            <a:ext cx="15173627" cy="36724"/>
            <a:chOff x="0" y="0"/>
            <a:chExt cx="15173624" cy="36722"/>
          </a:xfrm>
        </p:grpSpPr>
        <p:sp>
          <p:nvSpPr>
            <p:cNvPr id="1170" name="Straight Connector 4"/>
            <p:cNvSpPr/>
            <p:nvPr/>
          </p:nvSpPr>
          <p:spPr>
            <a:xfrm flipV="1">
              <a:off x="0" y="431"/>
              <a:ext cx="12391714" cy="36292"/>
            </a:xfrm>
            <a:prstGeom prst="line">
              <a:avLst/>
            </a:prstGeom>
            <a:noFill/>
            <a:ln w="44450" cap="flat">
              <a:solidFill>
                <a:srgbClr val="0C2F59">
                  <a:alpha val="6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171" name="Straight Connector 5"/>
            <p:cNvSpPr/>
            <p:nvPr/>
          </p:nvSpPr>
          <p:spPr>
            <a:xfrm>
              <a:off x="12740934" y="0"/>
              <a:ext cx="734404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9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172" name="Straight Connector 6"/>
            <p:cNvSpPr/>
            <p:nvPr/>
          </p:nvSpPr>
          <p:spPr>
            <a:xfrm>
              <a:off x="13884876" y="0"/>
              <a:ext cx="529595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79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173" name="Straight Connector 7"/>
            <p:cNvSpPr/>
            <p:nvPr/>
          </p:nvSpPr>
          <p:spPr>
            <a:xfrm>
              <a:off x="14839350" y="0"/>
              <a:ext cx="334275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7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sp>
        <p:nvSpPr>
          <p:cNvPr id="1175" name="Theory of superconducting quantum circuits"/>
          <p:cNvSpPr txBox="1"/>
          <p:nvPr/>
        </p:nvSpPr>
        <p:spPr>
          <a:xfrm>
            <a:off x="184406" y="102283"/>
            <a:ext cx="17883512" cy="10359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6" tIns="71436" rIns="71436" bIns="71436" anchor="b">
            <a:spAutoFit/>
          </a:bodyPr>
          <a:lstStyle>
            <a:lvl1pPr algn="l">
              <a:defRPr sz="5800" b="1">
                <a:solidFill>
                  <a:srgbClr val="347294"/>
                </a:solidFill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r>
              <a:t>First cryogenic measurement</a:t>
            </a:r>
          </a:p>
        </p:txBody>
      </p:sp>
      <p:sp>
        <p:nvSpPr>
          <p:cNvPr id="1176" name="Rectangle 35"/>
          <p:cNvSpPr txBox="1"/>
          <p:nvPr/>
        </p:nvSpPr>
        <p:spPr>
          <a:xfrm>
            <a:off x="522315" y="1733698"/>
            <a:ext cx="22274944" cy="5818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marL="342900" indent="-342900" algn="l" defTabSz="914400">
              <a:buClr>
                <a:srgbClr val="1F4E79"/>
              </a:buClr>
              <a:buSzPct val="100000"/>
              <a:buChar char="▪"/>
              <a:defRPr sz="3800" b="1" u="sng">
                <a:latin typeface="Calibri"/>
                <a:ea typeface="Calibri"/>
                <a:cs typeface="Calibri"/>
                <a:sym typeface="Calibri"/>
              </a:defRPr>
            </a:pPr>
            <a:r>
              <a:t>Ringdown measurement:</a:t>
            </a:r>
            <a:r>
              <a:rPr b="0" u="none"/>
              <a:t> lower vibrational background at low temperature</a:t>
            </a:r>
          </a:p>
        </p:txBody>
      </p:sp>
      <p:grpSp>
        <p:nvGrpSpPr>
          <p:cNvPr id="1179" name="Group"/>
          <p:cNvGrpSpPr/>
          <p:nvPr/>
        </p:nvGrpSpPr>
        <p:grpSpPr>
          <a:xfrm>
            <a:off x="20929600" y="4572000"/>
            <a:ext cx="2453184" cy="3053880"/>
            <a:chOff x="0" y="0"/>
            <a:chExt cx="2453183" cy="3053879"/>
          </a:xfrm>
        </p:grpSpPr>
        <p:sp>
          <p:nvSpPr>
            <p:cNvPr id="1177" name="Rectangle"/>
            <p:cNvSpPr/>
            <p:nvPr/>
          </p:nvSpPr>
          <p:spPr>
            <a:xfrm>
              <a:off x="584200" y="0"/>
              <a:ext cx="1724522" cy="1366044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71436" tIns="71436" rIns="71436" bIns="71436" numCol="1" anchor="ctr">
              <a:noAutofit/>
            </a:bodyPr>
            <a:lstStyle/>
            <a:p>
              <a:endParaRPr/>
            </a:p>
          </p:txBody>
        </p:sp>
        <p:sp>
          <p:nvSpPr>
            <p:cNvPr id="1178" name="Rectangle"/>
            <p:cNvSpPr/>
            <p:nvPr/>
          </p:nvSpPr>
          <p:spPr>
            <a:xfrm>
              <a:off x="0" y="1687835"/>
              <a:ext cx="2453184" cy="1366045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71436" tIns="71436" rIns="71436" bIns="71436" numCol="1" anchor="ctr">
              <a:noAutofit/>
            </a:bodyPr>
            <a:lstStyle/>
            <a:p>
              <a:endParaRPr/>
            </a:p>
          </p:txBody>
        </p:sp>
      </p:grpSp>
      <p:pic>
        <p:nvPicPr>
          <p:cNvPr id="1180" name="pasted-movie.png" descr="pasted-movi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3150" y="2911033"/>
            <a:ext cx="19993613" cy="910347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2" name="Screenshot 2026-09-24 at 11.07.23.png" descr="Screenshot 2026-09-24 at 11.07.2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328" y="2711169"/>
            <a:ext cx="14048844" cy="3295641"/>
          </a:xfrm>
          <a:prstGeom prst="rect">
            <a:avLst/>
          </a:prstGeom>
          <a:ln w="12700">
            <a:miter lim="400000"/>
          </a:ln>
        </p:spPr>
      </p:pic>
      <p:sp>
        <p:nvSpPr>
          <p:cNvPr id="1183" name="Textfeld 15"/>
          <p:cNvSpPr txBox="1"/>
          <p:nvPr/>
        </p:nvSpPr>
        <p:spPr>
          <a:xfrm>
            <a:off x="4265051" y="6234291"/>
            <a:ext cx="7948199" cy="508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/>
          <a:lstStyle/>
          <a:p>
            <a:pPr defTabSz="914400">
              <a:defRPr sz="2600">
                <a:solidFill>
                  <a:srgbClr val="5B9BD5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P. Schmidt </a:t>
            </a:r>
            <a:r>
              <a:rPr i="1">
                <a:latin typeface="Carlito"/>
                <a:ea typeface="Carlito"/>
                <a:cs typeface="Carlito"/>
                <a:sym typeface="Carlito"/>
              </a:rPr>
              <a:t>et al.,</a:t>
            </a:r>
            <a:r>
              <a:t> </a:t>
            </a:r>
            <a:r>
              <a:rPr i="1">
                <a:latin typeface="Carlito"/>
                <a:ea typeface="Carlito"/>
                <a:cs typeface="Carlito"/>
                <a:sym typeface="Carlito"/>
              </a:rPr>
              <a:t>Phys. Rev. Applied</a:t>
            </a:r>
            <a:r>
              <a:t> </a:t>
            </a:r>
            <a:r>
              <a:rPr b="1">
                <a:latin typeface="Carlito"/>
                <a:ea typeface="Carlito"/>
                <a:cs typeface="Carlito"/>
                <a:sym typeface="Carlito"/>
              </a:rPr>
              <a:t>22</a:t>
            </a:r>
            <a:r>
              <a:t>, 014078 (2023)</a:t>
            </a:r>
          </a:p>
        </p:txBody>
      </p:sp>
      <p:grpSp>
        <p:nvGrpSpPr>
          <p:cNvPr id="1188" name="Group 3"/>
          <p:cNvGrpSpPr/>
          <p:nvPr/>
        </p:nvGrpSpPr>
        <p:grpSpPr>
          <a:xfrm>
            <a:off x="126602" y="1280091"/>
            <a:ext cx="15173627" cy="36724"/>
            <a:chOff x="0" y="0"/>
            <a:chExt cx="15173624" cy="36722"/>
          </a:xfrm>
        </p:grpSpPr>
        <p:sp>
          <p:nvSpPr>
            <p:cNvPr id="1184" name="Straight Connector 4"/>
            <p:cNvSpPr/>
            <p:nvPr/>
          </p:nvSpPr>
          <p:spPr>
            <a:xfrm flipV="1">
              <a:off x="0" y="431"/>
              <a:ext cx="12391714" cy="36292"/>
            </a:xfrm>
            <a:prstGeom prst="line">
              <a:avLst/>
            </a:prstGeom>
            <a:noFill/>
            <a:ln w="44450" cap="flat">
              <a:solidFill>
                <a:srgbClr val="0C2F59">
                  <a:alpha val="6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185" name="Straight Connector 5"/>
            <p:cNvSpPr/>
            <p:nvPr/>
          </p:nvSpPr>
          <p:spPr>
            <a:xfrm>
              <a:off x="12740934" y="0"/>
              <a:ext cx="734404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9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186" name="Straight Connector 6"/>
            <p:cNvSpPr/>
            <p:nvPr/>
          </p:nvSpPr>
          <p:spPr>
            <a:xfrm>
              <a:off x="13884876" y="0"/>
              <a:ext cx="529595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79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187" name="Straight Connector 7"/>
            <p:cNvSpPr/>
            <p:nvPr/>
          </p:nvSpPr>
          <p:spPr>
            <a:xfrm>
              <a:off x="14839350" y="0"/>
              <a:ext cx="334275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7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sp>
        <p:nvSpPr>
          <p:cNvPr id="1189" name="Theory of superconducting quantum circuits"/>
          <p:cNvSpPr txBox="1"/>
          <p:nvPr/>
        </p:nvSpPr>
        <p:spPr>
          <a:xfrm>
            <a:off x="184406" y="102283"/>
            <a:ext cx="17883512" cy="10359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6" tIns="71436" rIns="71436" bIns="71436" anchor="b">
            <a:spAutoFit/>
          </a:bodyPr>
          <a:lstStyle>
            <a:lvl1pPr algn="l">
              <a:defRPr sz="5800" b="1">
                <a:solidFill>
                  <a:srgbClr val="347294"/>
                </a:solidFill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r>
              <a:t>Back to basics</a:t>
            </a:r>
          </a:p>
        </p:txBody>
      </p:sp>
      <p:sp>
        <p:nvSpPr>
          <p:cNvPr id="1190" name="Rectangle 35"/>
          <p:cNvSpPr txBox="1"/>
          <p:nvPr/>
        </p:nvSpPr>
        <p:spPr>
          <a:xfrm>
            <a:off x="522315" y="1733698"/>
            <a:ext cx="22274944" cy="5818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marL="342900" indent="-342900" algn="l" defTabSz="914400">
              <a:buClr>
                <a:srgbClr val="1F4E79"/>
              </a:buClr>
              <a:buSzPct val="100000"/>
              <a:buChar char="▪"/>
              <a:defRPr sz="3800" b="1" u="sng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Why Paul trap and circuits?</a:t>
            </a:r>
          </a:p>
        </p:txBody>
      </p:sp>
      <p:pic>
        <p:nvPicPr>
          <p:cNvPr id="1191" name="Screenshot 2026-09-24 at 11.28.59.png" descr="Screenshot 2026-09-24 at 11.28.59.png"/>
          <p:cNvPicPr>
            <a:picLocks noChangeAspect="1"/>
          </p:cNvPicPr>
          <p:nvPr/>
        </p:nvPicPr>
        <p:blipFill>
          <a:blip r:embed="rId3"/>
          <a:srcRect t="2274" b="2274"/>
          <a:stretch>
            <a:fillRect/>
          </a:stretch>
        </p:blipFill>
        <p:spPr>
          <a:xfrm>
            <a:off x="15878787" y="2732410"/>
            <a:ext cx="7194095" cy="4182074"/>
          </a:xfrm>
          <a:prstGeom prst="rect">
            <a:avLst/>
          </a:prstGeom>
          <a:ln w="12700">
            <a:miter lim="400000"/>
          </a:ln>
        </p:spPr>
      </p:pic>
      <p:sp>
        <p:nvSpPr>
          <p:cNvPr id="1192" name="Textfeld 15"/>
          <p:cNvSpPr txBox="1"/>
          <p:nvPr/>
        </p:nvSpPr>
        <p:spPr>
          <a:xfrm>
            <a:off x="15501763" y="6957517"/>
            <a:ext cx="7948200" cy="5087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/>
          <a:lstStyle/>
          <a:p>
            <a:pPr defTabSz="914400">
              <a:defRPr sz="2600">
                <a:solidFill>
                  <a:srgbClr val="5B9BD5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A. Paradkar </a:t>
            </a:r>
            <a:r>
              <a:rPr i="1">
                <a:latin typeface="Carlito"/>
                <a:ea typeface="Carlito"/>
                <a:cs typeface="Carlito"/>
                <a:sym typeface="Carlito"/>
              </a:rPr>
              <a:t>et al.,</a:t>
            </a:r>
            <a:r>
              <a:t> </a:t>
            </a:r>
            <a:r>
              <a:rPr i="1">
                <a:latin typeface="Carlito"/>
                <a:ea typeface="Carlito"/>
                <a:cs typeface="Carlito"/>
                <a:sym typeface="Carlito"/>
              </a:rPr>
              <a:t>arXiv: </a:t>
            </a:r>
            <a:r>
              <a:t>2512.23119 (2025)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93" name="Flux tranformer inefficiency:   ~ 0.1mHz - 10mHz"/>
              <p:cNvSpPr txBox="1"/>
              <p:nvPr/>
            </p:nvSpPr>
            <p:spPr>
              <a:xfrm>
                <a:off x="2920632" y="6843547"/>
                <a:ext cx="9902235" cy="729452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wrap="none" lIns="71436" tIns="71436" rIns="71436" bIns="71436" anchor="ctr">
                <a:spAutoFit/>
              </a:bodyPr>
              <a:lstStyle/>
              <a:p>
                <a:pPr algn="l" defTabSz="914400">
                  <a:buClr>
                    <a:srgbClr val="1F4E79"/>
                  </a:buClr>
                  <a:buFont typeface="Wingdings"/>
                  <a:defRPr sz="3800">
                    <a:latin typeface="Calibri"/>
                    <a:ea typeface="Calibri"/>
                    <a:cs typeface="Calibri"/>
                    <a:sym typeface="Calibri"/>
                  </a:defRPr>
                </a:pPr>
                <a:r>
                  <a:t>Flux tranformer inefficiency: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41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41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sz="41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t> ~ 0.1mHz - 10mHz</a:t>
                </a:r>
              </a:p>
            </p:txBody>
          </p:sp>
        </mc:Choice>
        <mc:Fallback>
          <p:sp>
            <p:nvSpPr>
              <p:cNvPr id="1193" name="Flux tranformer inefficiency:   ~ 0.1mHz - 10mHz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0632" y="6843547"/>
                <a:ext cx="9902235" cy="729452"/>
              </a:xfrm>
              <a:prstGeom prst="rect">
                <a:avLst/>
              </a:prstGeom>
              <a:blipFill>
                <a:blip r:embed="rId4"/>
                <a:stretch>
                  <a:fillRect l="-2177" t="-10345" r="-3585" b="-31034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96" name="Group"/>
          <p:cNvGrpSpPr/>
          <p:nvPr/>
        </p:nvGrpSpPr>
        <p:grpSpPr>
          <a:xfrm>
            <a:off x="2664159" y="7927480"/>
            <a:ext cx="20861206" cy="5465567"/>
            <a:chOff x="0" y="0"/>
            <a:chExt cx="20861206" cy="5465565"/>
          </a:xfrm>
        </p:grpSpPr>
        <p:pic>
          <p:nvPicPr>
            <p:cNvPr id="1194" name="schematics_UK-Canada.png" descr="schematics_UK-Canada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0"/>
              <a:ext cx="10415183" cy="546556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195" name="Trapping and circuit coupling are separate…"/>
            <p:cNvSpPr txBox="1"/>
            <p:nvPr/>
          </p:nvSpPr>
          <p:spPr>
            <a:xfrm>
              <a:off x="11153074" y="1520801"/>
              <a:ext cx="9708133" cy="24239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6" tIns="71436" rIns="71436" bIns="71436" numCol="1" anchor="ctr">
              <a:spAutoFit/>
            </a:bodyPr>
            <a:lstStyle/>
            <a:p>
              <a:pPr algn="l" defTabSz="914400">
                <a:buClr>
                  <a:srgbClr val="1F4E79"/>
                </a:buClr>
                <a:buFont typeface="Wingdings"/>
                <a:defRPr sz="3800">
                  <a:latin typeface="Calibri"/>
                  <a:ea typeface="Calibri"/>
                  <a:cs typeface="Calibri"/>
                  <a:sym typeface="Calibri"/>
                </a:defRPr>
              </a:pPr>
              <a:r>
                <a:t>Trapping and circuit coupling are separate</a:t>
              </a:r>
            </a:p>
            <a:p>
              <a:pPr algn="l" defTabSz="914400">
                <a:buClr>
                  <a:srgbClr val="1F4E79"/>
                </a:buClr>
                <a:buFont typeface="Wingdings"/>
                <a:defRPr sz="3800">
                  <a:latin typeface="Calibri"/>
                  <a:ea typeface="Calibri"/>
                  <a:cs typeface="Calibri"/>
                  <a:sym typeface="Calibri"/>
                </a:defRPr>
              </a:pPr>
              <a:r>
                <a:t>Absence of large magnetic fields</a:t>
              </a:r>
            </a:p>
            <a:p>
              <a:pPr algn="l" defTabSz="914400">
                <a:buClr>
                  <a:srgbClr val="1F4E79"/>
                </a:buClr>
                <a:buFont typeface="Wingdings"/>
                <a:defRPr sz="3800">
                  <a:latin typeface="Calibri"/>
                  <a:ea typeface="Calibri"/>
                  <a:cs typeface="Calibri"/>
                  <a:sym typeface="Calibri"/>
                </a:defRPr>
              </a:pPr>
              <a:r>
                <a:t>Circuit can be cooled with particle far away</a:t>
              </a:r>
            </a:p>
            <a:p>
              <a:pPr algn="l" defTabSz="914400">
                <a:buClr>
                  <a:srgbClr val="1F4E79"/>
                </a:buClr>
                <a:buFont typeface="Wingdings"/>
                <a:defRPr sz="3800">
                  <a:latin typeface="Calibri"/>
                  <a:ea typeface="Calibri"/>
                  <a:cs typeface="Calibri"/>
                  <a:sym typeface="Calibri"/>
                </a:defRPr>
              </a:pPr>
              <a:r>
                <a:t>In-situ control of particle position w.r.t the circuit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6" grpId="1" animBg="1" advAuto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02" name="Group 3"/>
          <p:cNvGrpSpPr/>
          <p:nvPr/>
        </p:nvGrpSpPr>
        <p:grpSpPr>
          <a:xfrm>
            <a:off x="126602" y="1280091"/>
            <a:ext cx="15173627" cy="36724"/>
            <a:chOff x="0" y="0"/>
            <a:chExt cx="15173624" cy="36722"/>
          </a:xfrm>
        </p:grpSpPr>
        <p:sp>
          <p:nvSpPr>
            <p:cNvPr id="1198" name="Straight Connector 4"/>
            <p:cNvSpPr/>
            <p:nvPr/>
          </p:nvSpPr>
          <p:spPr>
            <a:xfrm flipV="1">
              <a:off x="0" y="431"/>
              <a:ext cx="12391714" cy="36292"/>
            </a:xfrm>
            <a:prstGeom prst="line">
              <a:avLst/>
            </a:prstGeom>
            <a:noFill/>
            <a:ln w="44450" cap="flat">
              <a:solidFill>
                <a:srgbClr val="0C2F59">
                  <a:alpha val="6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199" name="Straight Connector 5"/>
            <p:cNvSpPr/>
            <p:nvPr/>
          </p:nvSpPr>
          <p:spPr>
            <a:xfrm>
              <a:off x="12740934" y="0"/>
              <a:ext cx="734404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9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200" name="Straight Connector 6"/>
            <p:cNvSpPr/>
            <p:nvPr/>
          </p:nvSpPr>
          <p:spPr>
            <a:xfrm>
              <a:off x="13884876" y="0"/>
              <a:ext cx="529595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79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201" name="Straight Connector 7"/>
            <p:cNvSpPr/>
            <p:nvPr/>
          </p:nvSpPr>
          <p:spPr>
            <a:xfrm>
              <a:off x="14839350" y="0"/>
              <a:ext cx="334275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7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1203" name="Theory of superconducting quantum circuits"/>
              <p:cNvSpPr txBox="1"/>
              <p:nvPr/>
            </p:nvSpPr>
            <p:spPr>
              <a:xfrm>
                <a:off x="184406" y="-116408"/>
                <a:ext cx="17883512" cy="1254600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lIns="71436" tIns="71436" rIns="71436" bIns="71436" anchor="b">
                <a:spAutoFit/>
              </a:bodyPr>
              <a:lstStyle/>
              <a:p>
                <a:pPr algn="l">
                  <a:defRPr sz="5800" b="1">
                    <a:solidFill>
                      <a:srgbClr val="347294"/>
                    </a:solidFill>
                    <a:latin typeface="+mj-lt"/>
                    <a:ea typeface="+mj-ea"/>
                    <a:cs typeface="+mj-cs"/>
                    <a:sym typeface="Helvetica Neue"/>
                  </a:defRPr>
                </a:pPr>
                <a:r>
                  <a:t>Estimated coupling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7000" i="1">
                            <a:solidFill>
                              <a:srgbClr val="337294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7000" i="1">
                            <a:solidFill>
                              <a:srgbClr val="337294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sz="7000" i="1">
                            <a:solidFill>
                              <a:srgbClr val="337294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/>
              </a:p>
            </p:txBody>
          </p:sp>
        </mc:Choice>
        <mc:Fallback>
          <p:sp>
            <p:nvSpPr>
              <p:cNvPr id="1203" name="Theory of superconducting quantum circuits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406" y="-116408"/>
                <a:ext cx="17883512" cy="1254600"/>
              </a:xfrm>
              <a:prstGeom prst="rect">
                <a:avLst/>
              </a:prstGeom>
              <a:blipFill>
                <a:blip r:embed="rId2"/>
                <a:stretch>
                  <a:fillRect l="-2058" b="-28000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04" name="Rectangle 35"/>
          <p:cNvSpPr txBox="1"/>
          <p:nvPr/>
        </p:nvSpPr>
        <p:spPr>
          <a:xfrm>
            <a:off x="522315" y="1733698"/>
            <a:ext cx="22274944" cy="5818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marL="342900" indent="-342900" algn="l" defTabSz="914400">
              <a:buClr>
                <a:srgbClr val="1F4E79"/>
              </a:buClr>
              <a:buSzPct val="100000"/>
              <a:buChar char="▪"/>
              <a:defRPr sz="3800" b="1" u="sng">
                <a:latin typeface="Calibri"/>
                <a:ea typeface="Calibri"/>
                <a:cs typeface="Calibri"/>
                <a:sym typeface="Calibri"/>
              </a:defRPr>
            </a:pPr>
            <a:r>
              <a:t>So far no signal: </a:t>
            </a:r>
            <a:r>
              <a:rPr b="0" u="none"/>
              <a:t>what to expect?</a:t>
            </a:r>
          </a:p>
        </p:txBody>
      </p:sp>
      <p:pic>
        <p:nvPicPr>
          <p:cNvPr id="1205" name="Screenshot 2026-09-24 at 12.11.38.png" descr="Screenshot 2026-09-24 at 12.11.3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828" y="2911033"/>
            <a:ext cx="11008974" cy="8200275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206" name="Equation"/>
              <p:cNvSpPr txBox="1"/>
              <p:nvPr/>
            </p:nvSpPr>
            <p:spPr>
              <a:xfrm>
                <a:off x="11432771" y="1733698"/>
                <a:ext cx="7649776" cy="1321456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sz="4400" i="1">
                              <a:solidFill>
                                <a:srgbClr val="42424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400" i="1">
                              <a:solidFill>
                                <a:srgbClr val="424242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sz="4400" i="1">
                              <a:solidFill>
                                <a:srgbClr val="424242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sub>
                      </m:sSub>
                      <m:r>
                        <a:rPr sz="4400" i="1">
                          <a:solidFill>
                            <a:srgbClr val="424242"/>
                          </a:solidFill>
                          <a:latin typeface="Cambria Math" panose="02040503050406030204" pitchFamily="18" charset="0"/>
                        </a:rPr>
                        <m:t>≡−</m:t>
                      </m:r>
                      <m:f>
                        <m:fPr>
                          <m:ctrlPr>
                            <a:rPr sz="4400" i="1">
                              <a:solidFill>
                                <a:srgbClr val="42424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4400" i="1">
                              <a:solidFill>
                                <a:srgbClr val="424242"/>
                              </a:solidFill>
                              <a:latin typeface="Cambria Math" panose="02040503050406030204" pitchFamily="18" charset="0"/>
                            </a:rPr>
                            <m:t>∂</m:t>
                          </m:r>
                          <m:sSub>
                            <m:sSubPr>
                              <m:ctrlPr>
                                <a:rPr sz="4400" i="1">
                                  <a:solidFill>
                                    <a:srgbClr val="42424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4400" i="1">
                                  <a:solidFill>
                                    <a:srgbClr val="424242"/>
                                  </a:solidFill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sz="4400" i="1">
                                  <a:solidFill>
                                    <a:srgbClr val="424242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num>
                        <m:den>
                          <m:r>
                            <a:rPr sz="4400" i="1">
                              <a:solidFill>
                                <a:srgbClr val="424242"/>
                              </a:solidFill>
                              <a:latin typeface="Cambria Math" panose="02040503050406030204" pitchFamily="18" charset="0"/>
                            </a:rPr>
                            <m:t>∂</m:t>
                          </m:r>
                          <m:r>
                            <a:rPr sz="4400" i="1">
                              <a:solidFill>
                                <a:srgbClr val="424242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sSub>
                        <m:sSubPr>
                          <m:ctrlPr>
                            <a:rPr sz="4400" i="1">
                              <a:solidFill>
                                <a:srgbClr val="42424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400" i="1">
                              <a:solidFill>
                                <a:srgbClr val="424242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sz="4400" i="1">
                              <a:solidFill>
                                <a:srgbClr val="424242"/>
                              </a:solidFill>
                              <a:latin typeface="Cambria Math" panose="02040503050406030204" pitchFamily="18" charset="0"/>
                            </a:rPr>
                            <m:t>𝑍𝑃𝑀</m:t>
                          </m:r>
                        </m:sub>
                      </m:sSub>
                      <m:r>
                        <a:rPr sz="4400" i="1">
                          <a:solidFill>
                            <a:srgbClr val="424242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sz="4400" i="1">
                              <a:solidFill>
                                <a:srgbClr val="42424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4400" i="1">
                              <a:solidFill>
                                <a:srgbClr val="424242"/>
                              </a:solidFill>
                              <a:latin typeface="Cambria Math" panose="02040503050406030204" pitchFamily="18" charset="0"/>
                            </a:rPr>
                            <m:t>∂</m:t>
                          </m:r>
                          <m:sSub>
                            <m:sSubPr>
                              <m:ctrlPr>
                                <a:rPr sz="4400" i="1">
                                  <a:solidFill>
                                    <a:srgbClr val="42424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4400" i="1">
                                  <a:solidFill>
                                    <a:srgbClr val="424242"/>
                                  </a:solidFill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sz="4400" i="1">
                                  <a:solidFill>
                                    <a:srgbClr val="424242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num>
                        <m:den>
                          <m:r>
                            <a:rPr sz="4400" i="1">
                              <a:solidFill>
                                <a:srgbClr val="424242"/>
                              </a:solidFill>
                              <a:latin typeface="Cambria Math" panose="02040503050406030204" pitchFamily="18" charset="0"/>
                            </a:rPr>
                            <m:t>∂</m:t>
                          </m:r>
                          <m:r>
                            <a:rPr sz="4400" i="1">
                              <a:solidFill>
                                <a:srgbClr val="424242"/>
                              </a:solidFill>
                              <a:latin typeface="Cambria Math" panose="02040503050406030204" pitchFamily="18" charset="0"/>
                            </a:rPr>
                            <m:t>𝜙</m:t>
                          </m:r>
                        </m:den>
                      </m:f>
                      <m:f>
                        <m:fPr>
                          <m:ctrlPr>
                            <a:rPr sz="4400" i="1">
                              <a:solidFill>
                                <a:srgbClr val="42424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4400" i="1">
                              <a:solidFill>
                                <a:srgbClr val="424242"/>
                              </a:solidFill>
                              <a:latin typeface="Cambria Math" panose="02040503050406030204" pitchFamily="18" charset="0"/>
                            </a:rPr>
                            <m:t>∂</m:t>
                          </m:r>
                          <m:r>
                            <a:rPr sz="4400" i="1">
                              <a:solidFill>
                                <a:srgbClr val="424242"/>
                              </a:solidFill>
                              <a:latin typeface="Cambria Math" panose="02040503050406030204" pitchFamily="18" charset="0"/>
                            </a:rPr>
                            <m:t>𝜙</m:t>
                          </m:r>
                        </m:num>
                        <m:den>
                          <m:r>
                            <a:rPr sz="4400" i="1">
                              <a:solidFill>
                                <a:srgbClr val="424242"/>
                              </a:solidFill>
                              <a:latin typeface="Cambria Math" panose="02040503050406030204" pitchFamily="18" charset="0"/>
                            </a:rPr>
                            <m:t>∂</m:t>
                          </m:r>
                          <m:r>
                            <a:rPr sz="4400" i="1">
                              <a:solidFill>
                                <a:srgbClr val="424242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sSub>
                        <m:sSubPr>
                          <m:ctrlPr>
                            <a:rPr sz="4400" i="1">
                              <a:solidFill>
                                <a:srgbClr val="42424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400" i="1">
                              <a:solidFill>
                                <a:srgbClr val="424242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sz="4400" i="1">
                              <a:solidFill>
                                <a:srgbClr val="424242"/>
                              </a:solidFill>
                              <a:latin typeface="Cambria Math" panose="02040503050406030204" pitchFamily="18" charset="0"/>
                            </a:rPr>
                            <m:t>𝑍𝑃𝑀</m:t>
                          </m:r>
                        </m:sub>
                      </m:sSub>
                    </m:oMath>
                  </m:oMathPara>
                </a14:m>
                <a:endParaRPr sz="4400">
                  <a:solidFill>
                    <a:srgbClr val="424242"/>
                  </a:solidFill>
                </a:endParaRPr>
              </a:p>
            </p:txBody>
          </p:sp>
        </mc:Choice>
        <mc:Fallback>
          <p:sp>
            <p:nvSpPr>
              <p:cNvPr id="1206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32771" y="1733698"/>
                <a:ext cx="7649776" cy="1321456"/>
              </a:xfrm>
              <a:prstGeom prst="rect">
                <a:avLst/>
              </a:prstGeom>
              <a:blipFill>
                <a:blip r:embed="rId4"/>
                <a:stretch>
                  <a:fillRect l="-2653" t="-2857" r="-9784" b="-24762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07" name="Screenshot 2026-09-24 at 12.13.02.png" descr="Screenshot 2026-09-24 at 12.13.0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27074" y="5104856"/>
            <a:ext cx="13166975" cy="7949255"/>
          </a:xfrm>
          <a:prstGeom prst="rect">
            <a:avLst/>
          </a:prstGeom>
          <a:ln w="12700">
            <a:miter lim="400000"/>
          </a:ln>
        </p:spPr>
      </p:pic>
      <p:sp>
        <p:nvSpPr>
          <p:cNvPr id="1208" name="60µm magnet magnetized under 400mT fields"/>
          <p:cNvSpPr txBox="1"/>
          <p:nvPr/>
        </p:nvSpPr>
        <p:spPr>
          <a:xfrm>
            <a:off x="13563232" y="4400031"/>
            <a:ext cx="9193250" cy="6332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6" tIns="71436" rIns="71436" bIns="71436" anchor="ctr">
            <a:spAutoFit/>
          </a:bodyPr>
          <a:lstStyle>
            <a:lvl1pPr algn="l" defTabSz="914400">
              <a:buClr>
                <a:srgbClr val="1F4E79"/>
              </a:buClr>
              <a:buFont typeface="Wingdings"/>
              <a:defRPr sz="38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60µm magnet magnetized under 400mT fields</a:t>
            </a:r>
          </a:p>
        </p:txBody>
      </p:sp>
    </p:spTree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4" name="Group 3"/>
          <p:cNvGrpSpPr/>
          <p:nvPr/>
        </p:nvGrpSpPr>
        <p:grpSpPr>
          <a:xfrm>
            <a:off x="126602" y="1280091"/>
            <a:ext cx="15173627" cy="36724"/>
            <a:chOff x="0" y="0"/>
            <a:chExt cx="15173624" cy="36722"/>
          </a:xfrm>
        </p:grpSpPr>
        <p:sp>
          <p:nvSpPr>
            <p:cNvPr id="1210" name="Straight Connector 4"/>
            <p:cNvSpPr/>
            <p:nvPr/>
          </p:nvSpPr>
          <p:spPr>
            <a:xfrm flipV="1">
              <a:off x="0" y="431"/>
              <a:ext cx="12391714" cy="36292"/>
            </a:xfrm>
            <a:prstGeom prst="line">
              <a:avLst/>
            </a:prstGeom>
            <a:noFill/>
            <a:ln w="44450" cap="flat">
              <a:solidFill>
                <a:srgbClr val="0C2F59">
                  <a:alpha val="6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211" name="Straight Connector 5"/>
            <p:cNvSpPr/>
            <p:nvPr/>
          </p:nvSpPr>
          <p:spPr>
            <a:xfrm>
              <a:off x="12740934" y="0"/>
              <a:ext cx="734404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9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212" name="Straight Connector 6"/>
            <p:cNvSpPr/>
            <p:nvPr/>
          </p:nvSpPr>
          <p:spPr>
            <a:xfrm>
              <a:off x="13884876" y="0"/>
              <a:ext cx="529595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79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213" name="Straight Connector 7"/>
            <p:cNvSpPr/>
            <p:nvPr/>
          </p:nvSpPr>
          <p:spPr>
            <a:xfrm>
              <a:off x="14839350" y="0"/>
              <a:ext cx="334275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7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sp>
        <p:nvSpPr>
          <p:cNvPr id="1215" name="Theory of superconducting quantum circuits"/>
          <p:cNvSpPr txBox="1"/>
          <p:nvPr/>
        </p:nvSpPr>
        <p:spPr>
          <a:xfrm>
            <a:off x="184406" y="102283"/>
            <a:ext cx="17883512" cy="10359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6" tIns="71436" rIns="71436" bIns="71436" anchor="b">
            <a:spAutoFit/>
          </a:bodyPr>
          <a:lstStyle>
            <a:lvl1pPr algn="l">
              <a:defRPr sz="5800" b="1">
                <a:solidFill>
                  <a:srgbClr val="347294"/>
                </a:solidFill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r>
              <a:t>Further improving frequencies</a:t>
            </a:r>
          </a:p>
        </p:txBody>
      </p:sp>
      <p:sp>
        <p:nvSpPr>
          <p:cNvPr id="1216" name="Rectangle 35"/>
          <p:cNvSpPr txBox="1"/>
          <p:nvPr/>
        </p:nvSpPr>
        <p:spPr>
          <a:xfrm>
            <a:off x="522315" y="1733698"/>
            <a:ext cx="22274944" cy="5818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marL="342900" indent="-342900" algn="l" defTabSz="914400">
              <a:buClr>
                <a:srgbClr val="1F4E79"/>
              </a:buClr>
              <a:buSzPct val="100000"/>
              <a:buChar char="▪"/>
              <a:defRPr sz="3800" b="1" u="sng">
                <a:latin typeface="Calibri"/>
                <a:ea typeface="Calibri"/>
                <a:cs typeface="Calibri"/>
                <a:sym typeface="Calibri"/>
              </a:defRPr>
            </a:pPr>
            <a:r>
              <a:t>Increasing the secular frequency:</a:t>
            </a:r>
            <a:r>
              <a:rPr b="0" u="none"/>
              <a:t> 3D profile for the wheel trap</a:t>
            </a:r>
          </a:p>
        </p:txBody>
      </p:sp>
      <p:grpSp>
        <p:nvGrpSpPr>
          <p:cNvPr id="1222" name="Group"/>
          <p:cNvGrpSpPr/>
          <p:nvPr/>
        </p:nvGrpSpPr>
        <p:grpSpPr>
          <a:xfrm>
            <a:off x="1536303" y="2732410"/>
            <a:ext cx="7498888" cy="2642050"/>
            <a:chOff x="0" y="-85739"/>
            <a:chExt cx="7498887" cy="2642049"/>
          </a:xfrm>
        </p:grpSpPr>
        <p:grpSp>
          <p:nvGrpSpPr>
            <p:cNvPr id="1219" name="Group"/>
            <p:cNvGrpSpPr/>
            <p:nvPr/>
          </p:nvGrpSpPr>
          <p:grpSpPr>
            <a:xfrm>
              <a:off x="-1" y="0"/>
              <a:ext cx="7498889" cy="2422053"/>
              <a:chOff x="0" y="0"/>
              <a:chExt cx="7498887" cy="2422052"/>
            </a:xfrm>
          </p:grpSpPr>
          <p:pic>
            <p:nvPicPr>
              <p:cNvPr id="1217" name="Screenshot 2025-06-25 at 09.50.21.png" descr="Screenshot 2025-06-25 at 09.50.21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0" y="0"/>
                <a:ext cx="3806083" cy="2422053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218" name="Screenshot 2025-06-25 at 09.50.21.png" descr="Screenshot 2025-06-25 at 09.50.21.png"/>
              <p:cNvPicPr>
                <a:picLocks noChangeAspect="1"/>
              </p:cNvPicPr>
              <p:nvPr/>
            </p:nvPicPr>
            <p:blipFill>
              <a:blip r:embed="rId2"/>
              <a:srcRect r="1990"/>
              <a:stretch>
                <a:fillRect/>
              </a:stretch>
            </p:blipFill>
            <p:spPr>
              <a:xfrm flipH="1">
                <a:off x="3768567" y="0"/>
                <a:ext cx="3730321" cy="2422053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sp>
          <p:nvSpPr>
            <p:cNvPr id="1220" name="Large trap section"/>
            <p:cNvSpPr txBox="1"/>
            <p:nvPr/>
          </p:nvSpPr>
          <p:spPr>
            <a:xfrm>
              <a:off x="1720924" y="-85740"/>
              <a:ext cx="4263702" cy="87190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6" tIns="71436" rIns="71436" bIns="71436" numCol="1" anchor="ctr">
              <a:noAutofit/>
            </a:bodyPr>
            <a:lstStyle>
              <a:lvl1pPr algn="l" defTabSz="914400">
                <a:buClr>
                  <a:srgbClr val="1F4E79"/>
                </a:buClr>
                <a:buFont typeface="Wingdings"/>
                <a:defRPr sz="38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>
                <a:defRPr b="1" u="sng"/>
              </a:pPr>
              <a:r>
                <a:rPr b="0" u="none"/>
                <a:t>Large trap section</a:t>
              </a:r>
            </a:p>
          </p:txBody>
        </p:sp>
        <p:sp>
          <p:nvSpPr>
            <p:cNvPr id="1221" name="Small trap section"/>
            <p:cNvSpPr txBox="1"/>
            <p:nvPr/>
          </p:nvSpPr>
          <p:spPr>
            <a:xfrm>
              <a:off x="1832296" y="1845834"/>
              <a:ext cx="3878634" cy="7104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6" tIns="71436" rIns="71436" bIns="71436" numCol="1" anchor="ctr">
              <a:noAutofit/>
            </a:bodyPr>
            <a:lstStyle>
              <a:lvl1pPr algn="l" defTabSz="914400">
                <a:buClr>
                  <a:srgbClr val="1F4E79"/>
                </a:buClr>
                <a:buFont typeface="Wingdings"/>
                <a:defRPr sz="38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>
                <a:defRPr b="1" u="sng"/>
              </a:pPr>
              <a:r>
                <a:rPr b="0" u="none"/>
                <a:t>Small trap section</a:t>
              </a:r>
            </a:p>
          </p:txBody>
        </p:sp>
      </p:grpSp>
      <p:grpSp>
        <p:nvGrpSpPr>
          <p:cNvPr id="1227" name="Group"/>
          <p:cNvGrpSpPr/>
          <p:nvPr/>
        </p:nvGrpSpPr>
        <p:grpSpPr>
          <a:xfrm>
            <a:off x="4398970" y="5791343"/>
            <a:ext cx="15586060" cy="7603586"/>
            <a:chOff x="0" y="0"/>
            <a:chExt cx="15586059" cy="7603585"/>
          </a:xfrm>
        </p:grpSpPr>
        <p:grpSp>
          <p:nvGrpSpPr>
            <p:cNvPr id="1225" name="Group"/>
            <p:cNvGrpSpPr/>
            <p:nvPr/>
          </p:nvGrpSpPr>
          <p:grpSpPr>
            <a:xfrm>
              <a:off x="0" y="509868"/>
              <a:ext cx="15586060" cy="7093718"/>
              <a:chOff x="0" y="0"/>
              <a:chExt cx="15586059" cy="7093716"/>
            </a:xfrm>
          </p:grpSpPr>
          <p:pic>
            <p:nvPicPr>
              <p:cNvPr id="1223" name="Screenshot 2025-06-25 at 09.51.49.png" descr="Screenshot 2025-06-25 at 09.51.49.pn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0" y="0"/>
                <a:ext cx="15552997" cy="3708366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224" name="Screenshot 2025-06-25 at 09.52.40.png" descr="Screenshot 2025-06-25 at 09.52.40.png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4981" y="3514421"/>
                <a:ext cx="15461079" cy="3579296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sp>
          <p:nvSpPr>
            <p:cNvPr id="1226" name="Optimized electrodes geometry"/>
            <p:cNvSpPr txBox="1"/>
            <p:nvPr/>
          </p:nvSpPr>
          <p:spPr>
            <a:xfrm>
              <a:off x="4632186" y="-1"/>
              <a:ext cx="6332525" cy="6332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6" tIns="71436" rIns="71436" bIns="71436" numCol="1" anchor="ctr">
              <a:spAutoFit/>
            </a:bodyPr>
            <a:lstStyle>
              <a:lvl1pPr algn="l" defTabSz="914400">
                <a:buClr>
                  <a:srgbClr val="1F4E79"/>
                </a:buClr>
                <a:buFont typeface="Wingdings"/>
                <a:defRPr sz="38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>
                <a:defRPr b="1" u="sng"/>
              </a:pPr>
              <a:r>
                <a:rPr b="0" u="none"/>
                <a:t>Optimized electrodes geometry</a:t>
              </a:r>
            </a:p>
          </p:txBody>
        </p:sp>
      </p:grpSp>
      <p:sp>
        <p:nvSpPr>
          <p:cNvPr id="1228" name="Large trap facilitate particle injection…"/>
          <p:cNvSpPr txBox="1"/>
          <p:nvPr/>
        </p:nvSpPr>
        <p:spPr>
          <a:xfrm>
            <a:off x="11284075" y="3332285"/>
            <a:ext cx="9187123" cy="12301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6" tIns="71436" rIns="71436" bIns="71436" anchor="ctr">
            <a:spAutoFit/>
          </a:bodyPr>
          <a:lstStyle/>
          <a:p>
            <a:pPr algn="l" defTabSz="914400">
              <a:buClr>
                <a:srgbClr val="1F4E79"/>
              </a:buClr>
              <a:buFont typeface="Wingdings"/>
              <a:defRPr sz="3800">
                <a:latin typeface="Calibri"/>
                <a:ea typeface="Calibri"/>
                <a:cs typeface="Calibri"/>
                <a:sym typeface="Calibri"/>
              </a:defRPr>
            </a:pPr>
            <a:r>
              <a:t>Large trap facilitate particle injection</a:t>
            </a:r>
          </a:p>
          <a:p>
            <a:pPr algn="l" defTabSz="914400">
              <a:buClr>
                <a:srgbClr val="1F4E79"/>
              </a:buClr>
              <a:buFont typeface="Wingdings"/>
              <a:defRPr sz="3800">
                <a:latin typeface="Calibri"/>
                <a:ea typeface="Calibri"/>
                <a:cs typeface="Calibri"/>
                <a:sym typeface="Calibri"/>
              </a:defRPr>
            </a:pPr>
            <a:r>
              <a:t>Small trap provides higher secular frequencies</a:t>
            </a:r>
          </a:p>
        </p:txBody>
      </p:sp>
      <p:sp>
        <p:nvSpPr>
          <p:cNvPr id="1229" name="\"/>
          <p:cNvSpPr txBox="1"/>
          <p:nvPr/>
        </p:nvSpPr>
        <p:spPr>
          <a:xfrm>
            <a:off x="16592675" y="9276504"/>
            <a:ext cx="341970" cy="6332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6" tIns="71436" rIns="71436" bIns="71436" anchor="ctr">
            <a:spAutoFit/>
          </a:bodyPr>
          <a:lstStyle>
            <a:lvl1pPr algn="l" defTabSz="914400">
              <a:buClr>
                <a:srgbClr val="1F4E79"/>
              </a:buClr>
              <a:buFont typeface="Wingdings"/>
              <a:defRPr sz="38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\</a:t>
            </a:r>
          </a:p>
        </p:txBody>
      </p:sp>
      <p:sp>
        <p:nvSpPr>
          <p:cNvPr id="1230" name="Rectangle"/>
          <p:cNvSpPr/>
          <p:nvPr/>
        </p:nvSpPr>
        <p:spPr>
          <a:xfrm>
            <a:off x="4315913" y="5218510"/>
            <a:ext cx="15935134" cy="8513107"/>
          </a:xfrm>
          <a:prstGeom prst="rect">
            <a:avLst/>
          </a:prstGeom>
          <a:solidFill>
            <a:srgbClr val="FFFFFF">
              <a:alpha val="90000"/>
            </a:srgbClr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0" grpId="1" animBg="1" advAuto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2" name="Rounded Rectangle"/>
          <p:cNvSpPr/>
          <p:nvPr/>
        </p:nvSpPr>
        <p:spPr>
          <a:xfrm>
            <a:off x="1923125" y="3621097"/>
            <a:ext cx="20537750" cy="9484382"/>
          </a:xfrm>
          <a:prstGeom prst="roundRect">
            <a:avLst>
              <a:gd name="adj" fmla="val 15000"/>
            </a:avLst>
          </a:prstGeom>
          <a:solidFill>
            <a:srgbClr val="151515"/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endParaRPr/>
          </a:p>
        </p:txBody>
      </p:sp>
      <p:grpSp>
        <p:nvGrpSpPr>
          <p:cNvPr id="1237" name="Group 3"/>
          <p:cNvGrpSpPr/>
          <p:nvPr/>
        </p:nvGrpSpPr>
        <p:grpSpPr>
          <a:xfrm>
            <a:off x="126602" y="1280091"/>
            <a:ext cx="15173627" cy="36724"/>
            <a:chOff x="0" y="0"/>
            <a:chExt cx="15173624" cy="36722"/>
          </a:xfrm>
        </p:grpSpPr>
        <p:sp>
          <p:nvSpPr>
            <p:cNvPr id="1233" name="Straight Connector 4"/>
            <p:cNvSpPr/>
            <p:nvPr/>
          </p:nvSpPr>
          <p:spPr>
            <a:xfrm flipV="1">
              <a:off x="0" y="431"/>
              <a:ext cx="12391714" cy="36292"/>
            </a:xfrm>
            <a:prstGeom prst="line">
              <a:avLst/>
            </a:prstGeom>
            <a:noFill/>
            <a:ln w="44450" cap="flat">
              <a:solidFill>
                <a:srgbClr val="0C2F59">
                  <a:alpha val="6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234" name="Straight Connector 5"/>
            <p:cNvSpPr/>
            <p:nvPr/>
          </p:nvSpPr>
          <p:spPr>
            <a:xfrm>
              <a:off x="12740934" y="0"/>
              <a:ext cx="734404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9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235" name="Straight Connector 6"/>
            <p:cNvSpPr/>
            <p:nvPr/>
          </p:nvSpPr>
          <p:spPr>
            <a:xfrm>
              <a:off x="13884876" y="0"/>
              <a:ext cx="529595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79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236" name="Straight Connector 7"/>
            <p:cNvSpPr/>
            <p:nvPr/>
          </p:nvSpPr>
          <p:spPr>
            <a:xfrm>
              <a:off x="14839350" y="0"/>
              <a:ext cx="334275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7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sp>
        <p:nvSpPr>
          <p:cNvPr id="1238" name="Theory of superconducting quantum circuits"/>
          <p:cNvSpPr txBox="1"/>
          <p:nvPr/>
        </p:nvSpPr>
        <p:spPr>
          <a:xfrm>
            <a:off x="184406" y="102283"/>
            <a:ext cx="17883512" cy="10359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6" tIns="71436" rIns="71436" bIns="71436" anchor="b">
            <a:spAutoFit/>
          </a:bodyPr>
          <a:lstStyle>
            <a:lvl1pPr algn="l">
              <a:defRPr sz="5800" b="1">
                <a:solidFill>
                  <a:srgbClr val="347294"/>
                </a:solidFill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r>
              <a:t>Looking forward</a:t>
            </a:r>
          </a:p>
        </p:txBody>
      </p:sp>
      <p:sp>
        <p:nvSpPr>
          <p:cNvPr id="1239" name="Rectangle 35"/>
          <p:cNvSpPr txBox="1"/>
          <p:nvPr/>
        </p:nvSpPr>
        <p:spPr>
          <a:xfrm>
            <a:off x="522315" y="1733698"/>
            <a:ext cx="22274944" cy="5818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marL="342900" indent="-342900" algn="l" defTabSz="914400">
              <a:buClr>
                <a:srgbClr val="1F4E79"/>
              </a:buClr>
              <a:buSzPct val="100000"/>
              <a:buChar char="▪"/>
              <a:defRPr sz="3800" b="1" u="sng">
                <a:latin typeface="Calibri"/>
                <a:ea typeface="Calibri"/>
                <a:cs typeface="Calibri"/>
                <a:sym typeface="Calibri"/>
              </a:defRPr>
            </a:pPr>
            <a:r>
              <a:t>Circuit QED toolbox:</a:t>
            </a:r>
            <a:r>
              <a:rPr b="0" u="none"/>
              <a:t> echoed conditional displacement using ancillary qubits</a:t>
            </a:r>
          </a:p>
        </p:txBody>
      </p:sp>
      <p:sp>
        <p:nvSpPr>
          <p:cNvPr id="1240" name="Superconducting qubit dispersively coupled to a cavity"/>
          <p:cNvSpPr txBox="1"/>
          <p:nvPr/>
        </p:nvSpPr>
        <p:spPr>
          <a:xfrm>
            <a:off x="1124075" y="2732410"/>
            <a:ext cx="10775367" cy="6332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6" tIns="71436" rIns="71436" bIns="71436" anchor="ctr">
            <a:spAutoFit/>
          </a:bodyPr>
          <a:lstStyle>
            <a:lvl1pPr algn="l" defTabSz="914400">
              <a:buClr>
                <a:srgbClr val="1F4E79"/>
              </a:buClr>
              <a:buFont typeface="Wingdings"/>
              <a:defRPr sz="38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Superconducting qubit dispersively coupled to a cavity</a:t>
            </a:r>
          </a:p>
        </p:txBody>
      </p:sp>
      <p:pic>
        <p:nvPicPr>
          <p:cNvPr id="1241" name="pasted-movie.png" descr="pasted-movi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3810" y="3782556"/>
            <a:ext cx="19456380" cy="866661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47" name="Group 3"/>
          <p:cNvGrpSpPr/>
          <p:nvPr/>
        </p:nvGrpSpPr>
        <p:grpSpPr>
          <a:xfrm>
            <a:off x="126602" y="1280091"/>
            <a:ext cx="15173627" cy="36724"/>
            <a:chOff x="0" y="0"/>
            <a:chExt cx="15173624" cy="36722"/>
          </a:xfrm>
        </p:grpSpPr>
        <p:sp>
          <p:nvSpPr>
            <p:cNvPr id="1243" name="Straight Connector 4"/>
            <p:cNvSpPr/>
            <p:nvPr/>
          </p:nvSpPr>
          <p:spPr>
            <a:xfrm flipV="1">
              <a:off x="0" y="431"/>
              <a:ext cx="12391714" cy="36292"/>
            </a:xfrm>
            <a:prstGeom prst="line">
              <a:avLst/>
            </a:prstGeom>
            <a:noFill/>
            <a:ln w="44450" cap="flat">
              <a:solidFill>
                <a:srgbClr val="0C2F59">
                  <a:alpha val="6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244" name="Straight Connector 5"/>
            <p:cNvSpPr/>
            <p:nvPr/>
          </p:nvSpPr>
          <p:spPr>
            <a:xfrm>
              <a:off x="12740934" y="0"/>
              <a:ext cx="734404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9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245" name="Straight Connector 6"/>
            <p:cNvSpPr/>
            <p:nvPr/>
          </p:nvSpPr>
          <p:spPr>
            <a:xfrm>
              <a:off x="13884876" y="0"/>
              <a:ext cx="529595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79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246" name="Straight Connector 7"/>
            <p:cNvSpPr/>
            <p:nvPr/>
          </p:nvSpPr>
          <p:spPr>
            <a:xfrm>
              <a:off x="14839350" y="0"/>
              <a:ext cx="334275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7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sp>
        <p:nvSpPr>
          <p:cNvPr id="1248" name="Theory of superconducting quantum circuits"/>
          <p:cNvSpPr txBox="1"/>
          <p:nvPr/>
        </p:nvSpPr>
        <p:spPr>
          <a:xfrm>
            <a:off x="184406" y="102283"/>
            <a:ext cx="17883512" cy="10359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6" tIns="71436" rIns="71436" bIns="71436" anchor="b">
            <a:spAutoFit/>
          </a:bodyPr>
          <a:lstStyle>
            <a:lvl1pPr algn="l">
              <a:defRPr sz="5800" b="1">
                <a:solidFill>
                  <a:srgbClr val="347294"/>
                </a:solidFill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r>
              <a:t>Looking forward</a:t>
            </a:r>
          </a:p>
        </p:txBody>
      </p:sp>
      <p:sp>
        <p:nvSpPr>
          <p:cNvPr id="1249" name="Rectangle 35"/>
          <p:cNvSpPr txBox="1"/>
          <p:nvPr/>
        </p:nvSpPr>
        <p:spPr>
          <a:xfrm>
            <a:off x="522315" y="1733698"/>
            <a:ext cx="22274944" cy="5818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marL="342900" indent="-342900" algn="l" defTabSz="914400">
              <a:buClr>
                <a:srgbClr val="1F4E79"/>
              </a:buClr>
              <a:buSzPct val="100000"/>
              <a:buChar char="▪"/>
              <a:defRPr sz="3800" b="1" u="sng">
                <a:latin typeface="Calibri"/>
                <a:ea typeface="Calibri"/>
                <a:cs typeface="Calibri"/>
                <a:sym typeface="Calibri"/>
              </a:defRPr>
            </a:pPr>
            <a:r>
              <a:t>Circuit QED toolbox:</a:t>
            </a:r>
            <a:r>
              <a:rPr b="0" u="none"/>
              <a:t> echoed conditional displacement using ancillary qubits</a:t>
            </a:r>
          </a:p>
        </p:txBody>
      </p:sp>
      <p:sp>
        <p:nvSpPr>
          <p:cNvPr id="1250" name="Superconducting qubit dispersively coupled to a cavity"/>
          <p:cNvSpPr txBox="1"/>
          <p:nvPr/>
        </p:nvSpPr>
        <p:spPr>
          <a:xfrm>
            <a:off x="1124075" y="2732410"/>
            <a:ext cx="10775367" cy="6332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6" tIns="71436" rIns="71436" bIns="71436" anchor="ctr">
            <a:spAutoFit/>
          </a:bodyPr>
          <a:lstStyle>
            <a:lvl1pPr algn="l" defTabSz="914400">
              <a:buClr>
                <a:srgbClr val="1F4E79"/>
              </a:buClr>
              <a:buFont typeface="Wingdings"/>
              <a:defRPr sz="38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Superconducting qubit dispersively coupled to a cavity</a:t>
            </a:r>
          </a:p>
        </p:txBody>
      </p:sp>
      <p:pic>
        <p:nvPicPr>
          <p:cNvPr id="1251" name="ecd_phase_space.gif" descr="ecd_phase_space.gif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899984" y="3292033"/>
            <a:ext cx="14584032" cy="101278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7" name="Group 3"/>
          <p:cNvGrpSpPr/>
          <p:nvPr/>
        </p:nvGrpSpPr>
        <p:grpSpPr>
          <a:xfrm>
            <a:off x="126602" y="1280091"/>
            <a:ext cx="15173627" cy="36724"/>
            <a:chOff x="0" y="0"/>
            <a:chExt cx="15173624" cy="36722"/>
          </a:xfrm>
        </p:grpSpPr>
        <p:sp>
          <p:nvSpPr>
            <p:cNvPr id="1253" name="Straight Connector 4"/>
            <p:cNvSpPr/>
            <p:nvPr/>
          </p:nvSpPr>
          <p:spPr>
            <a:xfrm flipV="1">
              <a:off x="0" y="431"/>
              <a:ext cx="12391714" cy="36292"/>
            </a:xfrm>
            <a:prstGeom prst="line">
              <a:avLst/>
            </a:prstGeom>
            <a:noFill/>
            <a:ln w="44450" cap="flat">
              <a:solidFill>
                <a:srgbClr val="0C2F59">
                  <a:alpha val="6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254" name="Straight Connector 5"/>
            <p:cNvSpPr/>
            <p:nvPr/>
          </p:nvSpPr>
          <p:spPr>
            <a:xfrm>
              <a:off x="12740934" y="0"/>
              <a:ext cx="734404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9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255" name="Straight Connector 6"/>
            <p:cNvSpPr/>
            <p:nvPr/>
          </p:nvSpPr>
          <p:spPr>
            <a:xfrm>
              <a:off x="13884876" y="0"/>
              <a:ext cx="529595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79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256" name="Straight Connector 7"/>
            <p:cNvSpPr/>
            <p:nvPr/>
          </p:nvSpPr>
          <p:spPr>
            <a:xfrm>
              <a:off x="14839350" y="0"/>
              <a:ext cx="334275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7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sp>
        <p:nvSpPr>
          <p:cNvPr id="1258" name="Theory of superconducting quantum circuits"/>
          <p:cNvSpPr txBox="1"/>
          <p:nvPr/>
        </p:nvSpPr>
        <p:spPr>
          <a:xfrm>
            <a:off x="184406" y="102283"/>
            <a:ext cx="17883512" cy="10359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6" tIns="71436" rIns="71436" bIns="71436" anchor="b">
            <a:spAutoFit/>
          </a:bodyPr>
          <a:lstStyle>
            <a:lvl1pPr algn="l">
              <a:defRPr sz="5800" b="1">
                <a:solidFill>
                  <a:srgbClr val="347294"/>
                </a:solidFill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r>
              <a:t>Looking forward</a:t>
            </a:r>
          </a:p>
        </p:txBody>
      </p:sp>
      <p:sp>
        <p:nvSpPr>
          <p:cNvPr id="1259" name="Rectangle 35"/>
          <p:cNvSpPr txBox="1"/>
          <p:nvPr/>
        </p:nvSpPr>
        <p:spPr>
          <a:xfrm>
            <a:off x="522315" y="1733698"/>
            <a:ext cx="22274944" cy="5818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marL="342900" indent="-342900" algn="l" defTabSz="914400">
              <a:buClr>
                <a:srgbClr val="1F4E79"/>
              </a:buClr>
              <a:buSzPct val="100000"/>
              <a:buChar char="▪"/>
              <a:defRPr sz="3800" b="1" u="sng">
                <a:latin typeface="Calibri"/>
                <a:ea typeface="Calibri"/>
                <a:cs typeface="Calibri"/>
                <a:sym typeface="Calibri"/>
              </a:defRPr>
            </a:pPr>
            <a:r>
              <a:t>Circuit QED toolbox:</a:t>
            </a:r>
            <a:r>
              <a:rPr b="0" u="none"/>
              <a:t> echoed conditional displacement using ancillary qubits</a:t>
            </a:r>
          </a:p>
        </p:txBody>
      </p:sp>
      <p:grpSp>
        <p:nvGrpSpPr>
          <p:cNvPr id="1262" name="Group"/>
          <p:cNvGrpSpPr/>
          <p:nvPr/>
        </p:nvGrpSpPr>
        <p:grpSpPr>
          <a:xfrm>
            <a:off x="229296" y="2732410"/>
            <a:ext cx="12840602" cy="10125070"/>
            <a:chOff x="0" y="-1041466"/>
            <a:chExt cx="12840601" cy="10125068"/>
          </a:xfrm>
        </p:grpSpPr>
        <p:pic>
          <p:nvPicPr>
            <p:cNvPr id="1260" name="Screenshot 2026-09-24 at 13.29.45.png" descr="Screenshot 2026-09-24 at 13.29.45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-1041467"/>
              <a:ext cx="12840602" cy="937854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261" name="Textfeld 15"/>
            <p:cNvSpPr txBox="1"/>
            <p:nvPr/>
          </p:nvSpPr>
          <p:spPr>
            <a:xfrm>
              <a:off x="1841729" y="8501773"/>
              <a:ext cx="9157144" cy="5818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91437" tIns="91437" rIns="91437" bIns="91437" numCol="1" anchor="t">
              <a:noAutofit/>
            </a:bodyPr>
            <a:lstStyle>
              <a:lvl1pPr defTabSz="1828800">
                <a:defRPr sz="2800">
                  <a:solidFill>
                    <a:srgbClr val="5B9BD5"/>
                  </a:solidFill>
                  <a:latin typeface="Calibri Light"/>
                  <a:ea typeface="Calibri Light"/>
                  <a:cs typeface="Calibri Light"/>
                  <a:sym typeface="Calibri Light"/>
                </a:defRPr>
              </a:lvl1pPr>
            </a:lstStyle>
            <a:p>
              <a:r>
                <a:t>D. Lachance-Quirion et al., Phys. Rev. Lett. 132, 150607 (2024)</a:t>
              </a:r>
            </a:p>
          </p:txBody>
        </p:sp>
      </p:grpSp>
      <p:sp>
        <p:nvSpPr>
          <p:cNvPr id="1263" name="Coupling a mechanical system instead of EM cavity but:"/>
          <p:cNvSpPr txBox="1"/>
          <p:nvPr/>
        </p:nvSpPr>
        <p:spPr>
          <a:xfrm>
            <a:off x="13138076" y="4900735"/>
            <a:ext cx="10983727" cy="6332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6" tIns="71436" rIns="71436" bIns="71436" anchor="ctr">
            <a:spAutoFit/>
          </a:bodyPr>
          <a:lstStyle>
            <a:lvl1pPr algn="l" defTabSz="914400">
              <a:buClr>
                <a:srgbClr val="1F4E79"/>
              </a:buClr>
              <a:buFont typeface="Wingdings"/>
              <a:defRPr sz="38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Coupling a mechanical system instead of EM cavity but: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64" name="Very different regime ( ~kHz)…"/>
              <p:cNvSpPr txBox="1"/>
              <p:nvPr/>
            </p:nvSpPr>
            <p:spPr>
              <a:xfrm>
                <a:off x="13696877" y="5979853"/>
                <a:ext cx="10983726" cy="2518294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lIns="71436" tIns="71436" rIns="71436" bIns="71436" anchor="ctr">
                <a:spAutoFit/>
              </a:bodyPr>
              <a:lstStyle/>
              <a:p>
                <a:pPr algn="l" defTabSz="914400">
                  <a:buClr>
                    <a:srgbClr val="1F4E79"/>
                  </a:buClr>
                  <a:buFont typeface="Wingdings"/>
                  <a:defRPr sz="3800">
                    <a:latin typeface="Calibri"/>
                    <a:ea typeface="Calibri"/>
                    <a:cs typeface="Calibri"/>
                    <a:sym typeface="Calibri"/>
                  </a:defRPr>
                </a:pPr>
                <a:r>
                  <a:t>Very different regime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41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41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sz="41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</m:oMath>
                </a14:m>
                <a:r>
                  <a:t>~kHz)</a:t>
                </a:r>
              </a:p>
              <a:p>
                <a:pPr algn="l" defTabSz="914400">
                  <a:buClr>
                    <a:srgbClr val="1F4E79"/>
                  </a:buClr>
                  <a:buFont typeface="Wingdings"/>
                  <a:defRPr sz="3800">
                    <a:latin typeface="Calibri"/>
                    <a:ea typeface="Calibri"/>
                    <a:cs typeface="Calibri"/>
                    <a:sym typeface="Calibri"/>
                  </a:defRPr>
                </a:pPr>
                <a:r>
                  <a:t>Requires a way to produce displacement</a:t>
                </a:r>
              </a:p>
              <a:p>
                <a:pPr algn="l" defTabSz="914400">
                  <a:buClr>
                    <a:srgbClr val="1F4E79"/>
                  </a:buClr>
                  <a:buFont typeface="Wingdings"/>
                  <a:defRPr sz="3800">
                    <a:latin typeface="Calibri"/>
                    <a:ea typeface="Calibri"/>
                    <a:cs typeface="Calibri"/>
                    <a:sym typeface="Calibri"/>
                  </a:defRPr>
                </a:pPr>
                <a:r>
                  <a:t>Requires a ancillary qubit</a:t>
                </a:r>
              </a:p>
              <a:p>
                <a:pPr algn="l" defTabSz="914400">
                  <a:buClr>
                    <a:srgbClr val="1F4E79"/>
                  </a:buClr>
                  <a:buFont typeface="Wingdings"/>
                  <a:defRPr sz="3800">
                    <a:latin typeface="Calibri"/>
                    <a:ea typeface="Calibri"/>
                    <a:cs typeface="Calibri"/>
                    <a:sym typeface="Calibri"/>
                  </a:defRPr>
                </a:pPr>
                <a:r>
                  <a:t>Need to have everything playing well together</a:t>
                </a:r>
              </a:p>
            </p:txBody>
          </p:sp>
        </mc:Choice>
        <mc:Fallback>
          <p:sp>
            <p:nvSpPr>
              <p:cNvPr id="1264" name="Very different regime ( ~kHz)…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96877" y="5979853"/>
                <a:ext cx="10983726" cy="2518294"/>
              </a:xfrm>
              <a:prstGeom prst="rect">
                <a:avLst/>
              </a:prstGeom>
              <a:blipFill>
                <a:blip r:embed="rId3"/>
                <a:stretch>
                  <a:fillRect l="-2079" t="-1000" b="-8000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70" name="Group 3"/>
          <p:cNvGrpSpPr/>
          <p:nvPr/>
        </p:nvGrpSpPr>
        <p:grpSpPr>
          <a:xfrm>
            <a:off x="126602" y="1280091"/>
            <a:ext cx="15173627" cy="36724"/>
            <a:chOff x="0" y="0"/>
            <a:chExt cx="15173624" cy="36722"/>
          </a:xfrm>
        </p:grpSpPr>
        <p:sp>
          <p:nvSpPr>
            <p:cNvPr id="1266" name="Straight Connector 4"/>
            <p:cNvSpPr/>
            <p:nvPr/>
          </p:nvSpPr>
          <p:spPr>
            <a:xfrm flipV="1">
              <a:off x="0" y="431"/>
              <a:ext cx="12391714" cy="36292"/>
            </a:xfrm>
            <a:prstGeom prst="line">
              <a:avLst/>
            </a:prstGeom>
            <a:noFill/>
            <a:ln w="44450" cap="flat">
              <a:solidFill>
                <a:srgbClr val="0C2F59">
                  <a:alpha val="6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267" name="Straight Connector 5"/>
            <p:cNvSpPr/>
            <p:nvPr/>
          </p:nvSpPr>
          <p:spPr>
            <a:xfrm>
              <a:off x="12740934" y="0"/>
              <a:ext cx="734404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9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268" name="Straight Connector 6"/>
            <p:cNvSpPr/>
            <p:nvPr/>
          </p:nvSpPr>
          <p:spPr>
            <a:xfrm>
              <a:off x="13884876" y="0"/>
              <a:ext cx="529595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79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269" name="Straight Connector 7"/>
            <p:cNvSpPr/>
            <p:nvPr/>
          </p:nvSpPr>
          <p:spPr>
            <a:xfrm>
              <a:off x="14839350" y="0"/>
              <a:ext cx="334275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7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sp>
        <p:nvSpPr>
          <p:cNvPr id="1271" name="Theory of superconducting quantum circuits"/>
          <p:cNvSpPr txBox="1"/>
          <p:nvPr/>
        </p:nvSpPr>
        <p:spPr>
          <a:xfrm>
            <a:off x="184406" y="102283"/>
            <a:ext cx="17883512" cy="10359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6" tIns="71436" rIns="71436" bIns="71436" anchor="b">
            <a:spAutoFit/>
          </a:bodyPr>
          <a:lstStyle>
            <a:lvl1pPr algn="l">
              <a:defRPr sz="5800" b="1">
                <a:solidFill>
                  <a:srgbClr val="347294"/>
                </a:solidFill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r>
              <a:t>Looking forward</a:t>
            </a:r>
          </a:p>
        </p:txBody>
      </p:sp>
      <p:sp>
        <p:nvSpPr>
          <p:cNvPr id="1272" name="Rectangle 35"/>
          <p:cNvSpPr txBox="1"/>
          <p:nvPr/>
        </p:nvSpPr>
        <p:spPr>
          <a:xfrm>
            <a:off x="522315" y="1733698"/>
            <a:ext cx="22274944" cy="6771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marL="342900" indent="-342900" algn="l" defTabSz="914400">
              <a:buClr>
                <a:srgbClr val="1F4E79"/>
              </a:buClr>
              <a:buSzPct val="100000"/>
              <a:buChar char="▪"/>
              <a:defRPr sz="3800" b="1" u="sng"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Circuit QED toolbox:</a:t>
            </a:r>
            <a:r>
              <a:rPr b="0" u="none" dirty="0"/>
              <a:t> very preliminary results (theory)</a:t>
            </a:r>
            <a:r>
              <a:rPr lang="en-CA" dirty="0"/>
              <a:t> for clamed mechanics</a:t>
            </a:r>
            <a:endParaRPr b="0" u="none" dirty="0"/>
          </a:p>
        </p:txBody>
      </p:sp>
      <p:pic>
        <p:nvPicPr>
          <p:cNvPr id="1273" name="Screenshot 2026-09-24 at 13.53.45.png" descr="Screenshot 2026-09-24 at 13.53.4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15" y="3920628"/>
            <a:ext cx="11404814" cy="9165994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274" name=",   ~ 10kHz"/>
              <p:cNvSpPr txBox="1"/>
              <p:nvPr/>
            </p:nvSpPr>
            <p:spPr>
              <a:xfrm>
                <a:off x="3291710" y="3196488"/>
                <a:ext cx="5492072" cy="769823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wrap="square" lIns="71436" tIns="71436" rIns="71436" bIns="71436" anchor="ctr">
                <a:spAutoFit/>
              </a:bodyPr>
              <a:lstStyle/>
              <a:p>
                <a:pPr algn="l" defTabSz="914400">
                  <a:buClr>
                    <a:srgbClr val="1F4E79"/>
                  </a:buClr>
                  <a:buFont typeface="Wingdings"/>
                  <a:defRPr sz="3800">
                    <a:latin typeface="Calibri"/>
                    <a:ea typeface="Calibri"/>
                    <a:cs typeface="Calibri"/>
                    <a:sym typeface="Calibri"/>
                  </a:defRPr>
                </a:pPr>
                <a14:m>
                  <m:oMath xmlns:m="http://schemas.openxmlformats.org/officeDocument/2006/math">
                    <m:sSub>
                      <m:sSubPr>
                        <m:ctrlPr>
                          <a:rPr sz="41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41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sz="41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sz="41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sz="41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sz="41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sz="41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sup>
                    </m:sSup>
                  </m:oMath>
                </a14:m>
                <a:r>
                  <a:rPr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41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41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sz="41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dirty="0"/>
                  <a:t> ~ </a:t>
                </a:r>
                <a:r>
                  <a:rPr lang="en-CA" dirty="0"/>
                  <a:t>3</a:t>
                </a:r>
                <a:r>
                  <a:rPr dirty="0"/>
                  <a:t>0kHz</a:t>
                </a:r>
              </a:p>
            </p:txBody>
          </p:sp>
        </mc:Choice>
        <mc:Fallback>
          <p:sp>
            <p:nvSpPr>
              <p:cNvPr id="1274" name=",   ~ 10kHz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1710" y="3196488"/>
                <a:ext cx="5492072" cy="769823"/>
              </a:xfrm>
              <a:prstGeom prst="rect">
                <a:avLst/>
              </a:prstGeom>
              <a:blipFill>
                <a:blip r:embed="rId3"/>
                <a:stretch>
                  <a:fillRect l="-3002" t="-4839" b="-27419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77" name="Group"/>
          <p:cNvGrpSpPr/>
          <p:nvPr/>
        </p:nvGrpSpPr>
        <p:grpSpPr>
          <a:xfrm>
            <a:off x="12176398" y="3196488"/>
            <a:ext cx="11180178" cy="9890135"/>
            <a:chOff x="0" y="32271"/>
            <a:chExt cx="11180176" cy="9890133"/>
          </a:xfrm>
        </p:grpSpPr>
        <p:pic>
          <p:nvPicPr>
            <p:cNvPr id="1275" name="Screenshot 2026-09-24 at 13.55.22.png" descr="Screenshot 2026-09-24 at 13.55.22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756411"/>
              <a:ext cx="11180176" cy="916599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276" name=",   ~ 10kHz"/>
                <p:cNvSpPr txBox="1"/>
                <p:nvPr/>
              </p:nvSpPr>
              <p:spPr>
                <a:xfrm>
                  <a:off x="3199954" y="32271"/>
                  <a:ext cx="6430700" cy="769823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m="http://schemas.openxmlformats.org/officeDocument/2006/math" xmlns="" val="1"/>
                  </a:ext>
                </a:extLst>
              </p:spPr>
              <p:txBody>
                <a:bodyPr wrap="square" lIns="71436" tIns="71436" rIns="71436" bIns="71436" numCol="1" anchor="ctr">
                  <a:spAutoFit/>
                </a:bodyPr>
                <a:lstStyle/>
                <a:p>
                  <a:pPr algn="l" defTabSz="914400">
                    <a:buClr>
                      <a:srgbClr val="1F4E79"/>
                    </a:buClr>
                    <a:buFont typeface="Wingdings"/>
                    <a:defRPr sz="3800">
                      <a:latin typeface="Calibri"/>
                      <a:ea typeface="Calibri"/>
                      <a:cs typeface="Calibri"/>
                      <a:sym typeface="Calibri"/>
                    </a:defRPr>
                  </a:pPr>
                  <a14:m>
                    <m:oMath xmlns:m="http://schemas.openxmlformats.org/officeDocument/2006/math">
                      <m:sSub>
                        <m:sSubPr>
                          <m:ctrlPr>
                            <a:rPr sz="41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1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sz="41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sz="41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sz="41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sz="41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sz="41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sup>
                      </m:sSup>
                    </m:oMath>
                  </a14:m>
                  <a:r>
                    <a:rPr dirty="0"/>
                    <a:t>,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sz="41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1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sz="41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a14:m>
                  <a:r>
                    <a:rPr dirty="0"/>
                    <a:t> ~ </a:t>
                  </a:r>
                  <a:r>
                    <a:rPr lang="en-CA" dirty="0"/>
                    <a:t>3</a:t>
                  </a:r>
                  <a:r>
                    <a:rPr dirty="0"/>
                    <a:t>0kHz</a:t>
                  </a:r>
                </a:p>
              </p:txBody>
            </p:sp>
          </mc:Choice>
          <mc:Fallback>
            <p:sp>
              <p:nvSpPr>
                <p:cNvPr id="1276" name=",   ~ 10kHz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99954" y="32271"/>
                  <a:ext cx="6430700" cy="769823"/>
                </a:xfrm>
                <a:prstGeom prst="rect">
                  <a:avLst/>
                </a:prstGeom>
                <a:blipFill>
                  <a:blip r:embed="rId5"/>
                  <a:stretch>
                    <a:fillRect l="-2367" t="-4839" b="-27419"/>
                  </a:stretch>
                </a:blipFill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/>
                <a:lstStyle/>
                <a:p>
                  <a:r>
                    <a:rPr lang="fr-CA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7" grpId="1" animBg="1" advAuto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1" name="Group"/>
          <p:cNvGrpSpPr/>
          <p:nvPr/>
        </p:nvGrpSpPr>
        <p:grpSpPr>
          <a:xfrm>
            <a:off x="-2356250" y="2495949"/>
            <a:ext cx="21854704" cy="11107241"/>
            <a:chOff x="0" y="0"/>
            <a:chExt cx="21854703" cy="11107240"/>
          </a:xfrm>
        </p:grpSpPr>
        <p:pic>
          <p:nvPicPr>
            <p:cNvPr id="1279" name="Image 17" descr="Image 1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19267" y="0"/>
              <a:ext cx="18535437" cy="1006665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280" name="Textfeld 15"/>
            <p:cNvSpPr txBox="1"/>
            <p:nvPr/>
          </p:nvSpPr>
          <p:spPr>
            <a:xfrm>
              <a:off x="0" y="10134593"/>
              <a:ext cx="14545869" cy="97264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91437" tIns="91437" rIns="91437" bIns="91437" numCol="1" anchor="t">
              <a:noAutofit/>
            </a:bodyPr>
            <a:lstStyle/>
            <a:p>
              <a:pPr defTabSz="1828800">
                <a:defRPr sz="2800">
                  <a:solidFill>
                    <a:srgbClr val="5B9BD5"/>
                  </a:solidFill>
                  <a:latin typeface="Calibri Light"/>
                  <a:ea typeface="Calibri Light"/>
                  <a:cs typeface="Calibri Light"/>
                  <a:sym typeface="Calibri Light"/>
                </a:defRPr>
              </a:pPr>
              <a:r>
                <a:t>W. Cai </a:t>
              </a:r>
              <a:r>
                <a:rPr i="1"/>
                <a:t>et al. </a:t>
              </a:r>
              <a:r>
                <a:t>arXiv 2010.08699</a:t>
              </a:r>
            </a:p>
          </p:txBody>
        </p:sp>
      </p:grpSp>
      <p:grpSp>
        <p:nvGrpSpPr>
          <p:cNvPr id="1286" name="Group 3"/>
          <p:cNvGrpSpPr/>
          <p:nvPr/>
        </p:nvGrpSpPr>
        <p:grpSpPr>
          <a:xfrm>
            <a:off x="126602" y="1280091"/>
            <a:ext cx="15173627" cy="36724"/>
            <a:chOff x="0" y="0"/>
            <a:chExt cx="15173624" cy="36722"/>
          </a:xfrm>
        </p:grpSpPr>
        <p:sp>
          <p:nvSpPr>
            <p:cNvPr id="1282" name="Straight Connector 4"/>
            <p:cNvSpPr/>
            <p:nvPr/>
          </p:nvSpPr>
          <p:spPr>
            <a:xfrm flipV="1">
              <a:off x="0" y="431"/>
              <a:ext cx="12391714" cy="36292"/>
            </a:xfrm>
            <a:prstGeom prst="line">
              <a:avLst/>
            </a:prstGeom>
            <a:noFill/>
            <a:ln w="44450" cap="flat">
              <a:solidFill>
                <a:srgbClr val="0C2F59">
                  <a:alpha val="6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283" name="Straight Connector 5"/>
            <p:cNvSpPr/>
            <p:nvPr/>
          </p:nvSpPr>
          <p:spPr>
            <a:xfrm>
              <a:off x="12740934" y="0"/>
              <a:ext cx="734404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9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284" name="Straight Connector 6"/>
            <p:cNvSpPr/>
            <p:nvPr/>
          </p:nvSpPr>
          <p:spPr>
            <a:xfrm>
              <a:off x="13884876" y="0"/>
              <a:ext cx="529595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79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285" name="Straight Connector 7"/>
            <p:cNvSpPr/>
            <p:nvPr/>
          </p:nvSpPr>
          <p:spPr>
            <a:xfrm>
              <a:off x="14839350" y="0"/>
              <a:ext cx="334275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7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sp>
        <p:nvSpPr>
          <p:cNvPr id="1287" name="Theory of superconducting quantum circuits"/>
          <p:cNvSpPr txBox="1"/>
          <p:nvPr/>
        </p:nvSpPr>
        <p:spPr>
          <a:xfrm>
            <a:off x="184406" y="102283"/>
            <a:ext cx="17883512" cy="10359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6" tIns="71436" rIns="71436" bIns="71436" anchor="b">
            <a:spAutoFit/>
          </a:bodyPr>
          <a:lstStyle>
            <a:lvl1pPr algn="l">
              <a:defRPr sz="5800" b="1">
                <a:solidFill>
                  <a:srgbClr val="347294"/>
                </a:solidFill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r>
              <a:t>Looking forward</a:t>
            </a:r>
          </a:p>
        </p:txBody>
      </p:sp>
      <p:sp>
        <p:nvSpPr>
          <p:cNvPr id="1288" name="Rectangle 35"/>
          <p:cNvSpPr txBox="1"/>
          <p:nvPr/>
        </p:nvSpPr>
        <p:spPr>
          <a:xfrm>
            <a:off x="522315" y="1733698"/>
            <a:ext cx="22274944" cy="5818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marL="342900" indent="-342900" algn="l" defTabSz="914400">
              <a:buClr>
                <a:srgbClr val="1F4E79"/>
              </a:buClr>
              <a:buSzPct val="100000"/>
              <a:buChar char="▪"/>
              <a:defRPr sz="3800" b="1" u="sng">
                <a:latin typeface="Calibri"/>
                <a:ea typeface="Calibri"/>
                <a:cs typeface="Calibri"/>
                <a:sym typeface="Calibri"/>
              </a:defRPr>
            </a:pPr>
            <a:r>
              <a:t>(un)realistic goals:</a:t>
            </a:r>
            <a:r>
              <a:rPr b="0" u="none"/>
              <a:t> using levitation along with magnetomechanics for quantum sciences</a:t>
            </a:r>
          </a:p>
        </p:txBody>
      </p:sp>
    </p:spTree>
  </p:cSld>
  <p:clrMapOvr>
    <a:masterClrMapping/>
  </p:clrMapOvr>
  <p:transition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92" name="Group"/>
          <p:cNvGrpSpPr/>
          <p:nvPr/>
        </p:nvGrpSpPr>
        <p:grpSpPr>
          <a:xfrm>
            <a:off x="13121493" y="335770"/>
            <a:ext cx="3887601" cy="2055617"/>
            <a:chOff x="12700" y="0"/>
            <a:chExt cx="3887600" cy="2055615"/>
          </a:xfrm>
        </p:grpSpPr>
        <p:pic>
          <p:nvPicPr>
            <p:cNvPr id="1290" name="Screen Shot 2022-10-24 at 2.43.24 PM.png" descr="Screen Shot 2022-10-24 at 2.43.24 PM.png"/>
            <p:cNvPicPr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700" y="87005"/>
              <a:ext cx="3887601" cy="1968611"/>
            </a:xfrm>
            <a:prstGeom prst="rect">
              <a:avLst/>
            </a:prstGeom>
            <a:effectLst/>
          </p:spPr>
        </p:pic>
        <p:sp>
          <p:nvSpPr>
            <p:cNvPr id="1291" name="D"/>
            <p:cNvSpPr txBox="1"/>
            <p:nvPr/>
          </p:nvSpPr>
          <p:spPr>
            <a:xfrm>
              <a:off x="37295" y="0"/>
              <a:ext cx="1371601" cy="5715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defTabSz="457200">
                <a:defRPr sz="1900" b="1">
                  <a:effectLst>
                    <a:outerShdw blurRad="12700" dist="25400" rotWithShape="0">
                      <a:srgbClr val="FFFFFF">
                        <a:alpha val="75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r>
                <a:t>@ M1 Lab</a:t>
              </a:r>
            </a:p>
          </p:txBody>
        </p:sp>
      </p:grpSp>
      <p:grpSp>
        <p:nvGrpSpPr>
          <p:cNvPr id="1295" name="Group"/>
          <p:cNvGrpSpPr/>
          <p:nvPr/>
        </p:nvGrpSpPr>
        <p:grpSpPr>
          <a:xfrm>
            <a:off x="770514" y="1468632"/>
            <a:ext cx="3893803" cy="2048346"/>
            <a:chOff x="12699" y="0"/>
            <a:chExt cx="3893801" cy="2048344"/>
          </a:xfrm>
        </p:grpSpPr>
        <p:pic>
          <p:nvPicPr>
            <p:cNvPr id="1293" name="IMG_2169 2.jpeg" descr="IMG_2169 2.jpeg"/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700" y="85550"/>
              <a:ext cx="3893802" cy="1962795"/>
            </a:xfrm>
            <a:prstGeom prst="rect">
              <a:avLst/>
            </a:prstGeom>
            <a:effectLst>
              <a:outerShdw blurRad="38100" dist="63500" dir="3600000" rotWithShape="0">
                <a:srgbClr val="000000">
                  <a:alpha val="50000"/>
                </a:srgbClr>
              </a:outerShdw>
            </a:effectLst>
          </p:spPr>
        </p:pic>
        <p:sp>
          <p:nvSpPr>
            <p:cNvPr id="1294" name="D"/>
            <p:cNvSpPr txBox="1"/>
            <p:nvPr/>
          </p:nvSpPr>
          <p:spPr>
            <a:xfrm>
              <a:off x="51437" y="0"/>
              <a:ext cx="1371601" cy="5715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defTabSz="457200">
                <a:defRPr sz="1900" b="1">
                  <a:solidFill>
                    <a:srgbClr val="FFFFFF"/>
                  </a:solidFill>
                  <a:effectLst>
                    <a:outerShdw blurRad="12700" dist="25400" dir="3600000" rotWithShape="0">
                      <a:srgbClr val="000000">
                        <a:alpha val="75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r>
                <a:t>@ M1 Lab</a:t>
              </a:r>
            </a:p>
          </p:txBody>
        </p:sp>
      </p:grpSp>
      <p:sp>
        <p:nvSpPr>
          <p:cNvPr id="1296" name="Group"/>
          <p:cNvSpPr txBox="1"/>
          <p:nvPr/>
        </p:nvSpPr>
        <p:spPr>
          <a:xfrm>
            <a:off x="613897" y="-172883"/>
            <a:ext cx="4207037" cy="24617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/>
          <a:p>
            <a:pPr defTabSz="457200">
              <a:defRPr sz="2600" b="1">
                <a:latin typeface="Gill Sans"/>
                <a:ea typeface="Gill Sans"/>
                <a:cs typeface="Gill Sans"/>
                <a:sym typeface="Gill Sans"/>
              </a:defRPr>
            </a:pPr>
            <a:r>
              <a:t>2D coplanar approach:</a:t>
            </a:r>
          </a:p>
          <a:p>
            <a:pPr defTabSz="457200">
              <a:defRPr sz="2600">
                <a:latin typeface="Gill Sans Light"/>
                <a:ea typeface="Gill Sans Light"/>
                <a:cs typeface="Gill Sans Light"/>
                <a:sym typeface="Gill Sans Light"/>
              </a:defRPr>
            </a:pPr>
            <a:r>
              <a:t>Monolithic, compact design</a:t>
            </a:r>
          </a:p>
        </p:txBody>
      </p:sp>
      <p:sp>
        <p:nvSpPr>
          <p:cNvPr id="1297" name="D"/>
          <p:cNvSpPr txBox="1"/>
          <p:nvPr/>
        </p:nvSpPr>
        <p:spPr>
          <a:xfrm>
            <a:off x="71801" y="10320101"/>
            <a:ext cx="5291229" cy="18028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/>
          <a:p>
            <a:pPr defTabSz="457200">
              <a:defRPr sz="2600" b="1">
                <a:latin typeface="Gill Sans"/>
                <a:ea typeface="Gill Sans"/>
                <a:cs typeface="Gill Sans"/>
                <a:sym typeface="Gill Sans"/>
              </a:defRPr>
            </a:pPr>
            <a:r>
              <a:t>3D waveguide approach:</a:t>
            </a:r>
          </a:p>
          <a:p>
            <a:pPr defTabSz="457200">
              <a:defRPr sz="2600">
                <a:latin typeface="Gill Sans Light"/>
                <a:ea typeface="Gill Sans Light"/>
                <a:cs typeface="Gill Sans Light"/>
                <a:sym typeface="Gill Sans Light"/>
              </a:defRPr>
            </a:pPr>
            <a:r>
              <a:t>High-Q resonators and complex 3D arrangements</a:t>
            </a:r>
          </a:p>
        </p:txBody>
      </p:sp>
      <p:pic>
        <p:nvPicPr>
          <p:cNvPr id="1298" name="PNG image-52535311149B-1.png" descr="PNG image-52535311149B-1.png"/>
          <p:cNvPicPr>
            <a:picLocks noChangeAspect="1"/>
          </p:cNvPicPr>
          <p:nvPr/>
        </p:nvPicPr>
        <p:blipFill>
          <a:blip r:embed="rId4"/>
          <a:srcRect l="21472" t="58319" r="72080" b="27720"/>
          <a:stretch>
            <a:fillRect/>
          </a:stretch>
        </p:blipFill>
        <p:spPr>
          <a:xfrm rot="15203793">
            <a:off x="6418542" y="3194948"/>
            <a:ext cx="1310530" cy="2127461"/>
          </a:xfrm>
          <a:prstGeom prst="rect">
            <a:avLst/>
          </a:prstGeom>
          <a:ln w="12700">
            <a:miter lim="400000"/>
          </a:ln>
        </p:spPr>
      </p:pic>
      <p:sp>
        <p:nvSpPr>
          <p:cNvPr id="1299" name="D"/>
          <p:cNvSpPr txBox="1"/>
          <p:nvPr/>
        </p:nvSpPr>
        <p:spPr>
          <a:xfrm>
            <a:off x="5027710" y="2780328"/>
            <a:ext cx="3721125" cy="14879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defTabSz="457200">
              <a:defRPr sz="2400" b="1">
                <a:solidFill>
                  <a:schemeClr val="accent3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Magnetic coupling</a:t>
            </a:r>
          </a:p>
        </p:txBody>
      </p:sp>
      <p:grpSp>
        <p:nvGrpSpPr>
          <p:cNvPr id="1302" name="Group"/>
          <p:cNvGrpSpPr/>
          <p:nvPr/>
        </p:nvGrpSpPr>
        <p:grpSpPr>
          <a:xfrm>
            <a:off x="765225" y="8693181"/>
            <a:ext cx="3904381" cy="2005018"/>
            <a:chOff x="12700" y="25399"/>
            <a:chExt cx="3904380" cy="2005016"/>
          </a:xfrm>
        </p:grpSpPr>
        <p:pic>
          <p:nvPicPr>
            <p:cNvPr id="1300" name="Image" descr="Image"/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 flipH="1">
              <a:off x="12700" y="25400"/>
              <a:ext cx="3904381" cy="1974114"/>
            </a:xfrm>
            <a:prstGeom prst="rect">
              <a:avLst/>
            </a:prstGeom>
            <a:effectLst>
              <a:outerShdw blurRad="63500" dist="25400" dir="5400000" rotWithShape="0">
                <a:srgbClr val="000000">
                  <a:alpha val="50000"/>
                </a:srgbClr>
              </a:outerShdw>
            </a:effectLst>
          </p:spPr>
        </p:pic>
        <p:sp>
          <p:nvSpPr>
            <p:cNvPr id="1301" name="D"/>
            <p:cNvSpPr txBox="1"/>
            <p:nvPr/>
          </p:nvSpPr>
          <p:spPr>
            <a:xfrm>
              <a:off x="20530" y="1458916"/>
              <a:ext cx="1371601" cy="5715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defTabSz="457200">
                <a:defRPr sz="1900" b="1">
                  <a:solidFill>
                    <a:srgbClr val="FFFFFF"/>
                  </a:solidFill>
                  <a:effectLst>
                    <a:outerShdw blurRad="12700" dist="25400" dir="3600000" rotWithShape="0">
                      <a:srgbClr val="000000">
                        <a:alpha val="75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r>
                <a:t>@ M1 Lab</a:t>
              </a:r>
            </a:p>
          </p:txBody>
        </p:sp>
      </p:grpSp>
      <p:sp>
        <p:nvSpPr>
          <p:cNvPr id="1303" name="D"/>
          <p:cNvSpPr txBox="1"/>
          <p:nvPr/>
        </p:nvSpPr>
        <p:spPr>
          <a:xfrm>
            <a:off x="16917305" y="747377"/>
            <a:ext cx="4497296" cy="12451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/>
          <a:p>
            <a:pPr defTabSz="457200">
              <a:defRPr sz="2600" b="1">
                <a:latin typeface="Gill Sans"/>
                <a:ea typeface="Gill Sans"/>
                <a:cs typeface="Gill Sans"/>
                <a:sym typeface="Gill Sans"/>
              </a:defRPr>
            </a:pPr>
            <a:r>
              <a:t>Clamped resonator:</a:t>
            </a:r>
          </a:p>
          <a:p>
            <a:pPr defTabSz="457200">
              <a:defRPr sz="2600">
                <a:latin typeface="Gill Sans Light"/>
                <a:ea typeface="Gill Sans Light"/>
                <a:cs typeface="Gill Sans Light"/>
                <a:sym typeface="Gill Sans Light"/>
              </a:defRPr>
            </a:pPr>
            <a:r>
              <a:t>High frequency and compact</a:t>
            </a:r>
          </a:p>
        </p:txBody>
      </p:sp>
      <p:grpSp>
        <p:nvGrpSpPr>
          <p:cNvPr id="1306" name="Group"/>
          <p:cNvGrpSpPr/>
          <p:nvPr/>
        </p:nvGrpSpPr>
        <p:grpSpPr>
          <a:xfrm>
            <a:off x="13103941" y="3481122"/>
            <a:ext cx="3886201" cy="2035800"/>
            <a:chOff x="12700" y="25400"/>
            <a:chExt cx="3886200" cy="2035799"/>
          </a:xfrm>
        </p:grpSpPr>
        <p:pic>
          <p:nvPicPr>
            <p:cNvPr id="1304" name="tip_trap.png" descr="tip_trap.png"/>
            <p:cNvPicPr>
              <a:picLocks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2700" y="25400"/>
              <a:ext cx="3886201" cy="1971264"/>
            </a:xfrm>
            <a:prstGeom prst="rect">
              <a:avLst/>
            </a:prstGeom>
            <a:effectLst>
              <a:outerShdw blurRad="38100" dist="63500" dir="3600000" rotWithShape="0">
                <a:srgbClr val="000000">
                  <a:alpha val="50000"/>
                </a:srgbClr>
              </a:outerShdw>
            </a:effectLst>
          </p:spPr>
        </p:pic>
        <p:sp>
          <p:nvSpPr>
            <p:cNvPr id="1305" name="D"/>
            <p:cNvSpPr txBox="1"/>
            <p:nvPr/>
          </p:nvSpPr>
          <p:spPr>
            <a:xfrm>
              <a:off x="14614" y="1485781"/>
              <a:ext cx="1368892" cy="57541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dist="30481" dir="1960744" rotWithShape="0">
                <a:srgbClr val="000000"/>
              </a:outerShdw>
            </a:effectLst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defTabSz="457200">
                <a:defRPr sz="1900" b="1">
                  <a:solidFill>
                    <a:srgbClr val="FFFFFF"/>
                  </a:solidFill>
                  <a:effectLst>
                    <a:outerShdw blurRad="12700" dist="25400" dir="3480000" rotWithShape="0">
                      <a:srgbClr val="FFFFFF">
                        <a:alpha val="75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r>
                <a:t>@ M1 Lab</a:t>
              </a:r>
            </a:p>
          </p:txBody>
        </p:sp>
      </p:grpSp>
      <p:sp>
        <p:nvSpPr>
          <p:cNvPr id="1307" name="D"/>
          <p:cNvSpPr txBox="1"/>
          <p:nvPr/>
        </p:nvSpPr>
        <p:spPr>
          <a:xfrm>
            <a:off x="16570610" y="3461784"/>
            <a:ext cx="5190685" cy="20490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/>
          <a:p>
            <a:pPr defTabSz="457200">
              <a:defRPr sz="2600" b="1">
                <a:latin typeface="Gill Sans"/>
                <a:ea typeface="Gill Sans"/>
                <a:cs typeface="Gill Sans"/>
                <a:sym typeface="Gill Sans"/>
              </a:defRPr>
            </a:pPr>
            <a:r>
              <a:t>Levitated magnet:</a:t>
            </a:r>
          </a:p>
          <a:p>
            <a:pPr defTabSz="457200">
              <a:defRPr sz="2600">
                <a:latin typeface="Gill Sans Light"/>
                <a:ea typeface="Gill Sans Light"/>
                <a:cs typeface="Gill Sans Light"/>
                <a:sym typeface="Gill Sans Light"/>
              </a:defRPr>
            </a:pPr>
            <a:r>
              <a:t>High-Q mechanics and complex trapping potentials</a:t>
            </a:r>
          </a:p>
        </p:txBody>
      </p:sp>
      <p:grpSp>
        <p:nvGrpSpPr>
          <p:cNvPr id="1318" name="Group"/>
          <p:cNvGrpSpPr/>
          <p:nvPr/>
        </p:nvGrpSpPr>
        <p:grpSpPr>
          <a:xfrm>
            <a:off x="8532698" y="127681"/>
            <a:ext cx="5422941" cy="5718463"/>
            <a:chOff x="0" y="0"/>
            <a:chExt cx="5422939" cy="5718462"/>
          </a:xfrm>
        </p:grpSpPr>
        <p:grpSp>
          <p:nvGrpSpPr>
            <p:cNvPr id="1310" name="Group"/>
            <p:cNvGrpSpPr/>
            <p:nvPr/>
          </p:nvGrpSpPr>
          <p:grpSpPr>
            <a:xfrm>
              <a:off x="0" y="0"/>
              <a:ext cx="5422940" cy="5718463"/>
              <a:chOff x="-386155" y="-732177"/>
              <a:chExt cx="5422939" cy="5718462"/>
            </a:xfrm>
          </p:grpSpPr>
          <p:sp>
            <p:nvSpPr>
              <p:cNvPr id="1308" name="Circle"/>
              <p:cNvSpPr/>
              <p:nvPr/>
            </p:nvSpPr>
            <p:spPr>
              <a:xfrm>
                <a:off x="-386156" y="-436655"/>
                <a:ext cx="5422941" cy="5422941"/>
              </a:xfrm>
              <a:prstGeom prst="ellipse">
                <a:avLst/>
              </a:prstGeom>
              <a:solidFill>
                <a:srgbClr val="FFFFFF"/>
              </a:solidFill>
              <a:ln w="25400" cap="flat">
                <a:solidFill>
                  <a:schemeClr val="accent1"/>
                </a:solidFill>
                <a:prstDash val="solid"/>
                <a:round/>
              </a:ln>
              <a:effectLst>
                <a:outerShdw blurRad="127000" dist="127000" dir="3600000" rotWithShape="0">
                  <a:srgbClr val="000000">
                    <a:alpha val="50000"/>
                  </a:srgbClr>
                </a:outerShdw>
              </a:effectLst>
            </p:spPr>
            <p:txBody>
              <a:bodyPr wrap="square" lIns="71436" tIns="71436" rIns="71436" bIns="71436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309" name="D"/>
              <p:cNvSpPr txBox="1"/>
              <p:nvPr/>
            </p:nvSpPr>
            <p:spPr>
              <a:xfrm>
                <a:off x="978373" y="-732178"/>
                <a:ext cx="2693883" cy="168882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50800" tIns="50800" rIns="50800" bIns="50800" numCol="1" anchor="ctr">
                <a:noAutofit/>
              </a:bodyPr>
              <a:lstStyle>
                <a:lvl1pPr defTabSz="457200">
                  <a:defRPr sz="2600" b="1">
                    <a:latin typeface="Gill Sans"/>
                    <a:ea typeface="Gill Sans"/>
                    <a:cs typeface="Gill Sans"/>
                    <a:sym typeface="Gill Sans"/>
                  </a:defRPr>
                </a:lvl1pPr>
              </a:lstStyle>
              <a:p>
                <a:r>
                  <a:t>Mechanical resonator</a:t>
                </a:r>
              </a:p>
            </p:txBody>
          </p:sp>
        </p:grpSp>
        <p:pic>
          <p:nvPicPr>
            <p:cNvPr id="1311" name="Image" descr="Image"/>
            <p:cNvPicPr>
              <a:picLocks noChangeAspect="1"/>
            </p:cNvPicPr>
            <p:nvPr/>
          </p:nvPicPr>
          <p:blipFill>
            <a:blip r:embed="rId7"/>
            <a:srcRect t="57127"/>
            <a:stretch>
              <a:fillRect/>
            </a:stretch>
          </p:blipFill>
          <p:spPr>
            <a:xfrm>
              <a:off x="559223" y="1718272"/>
              <a:ext cx="4304414" cy="126068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312" name="Harmonic oscillator"/>
            <p:cNvSpPr txBox="1"/>
            <p:nvPr/>
          </p:nvSpPr>
          <p:spPr>
            <a:xfrm>
              <a:off x="1424646" y="1249963"/>
              <a:ext cx="2573648" cy="4044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6" tIns="71436" rIns="71436" bIns="71436" numCol="1" anchor="ctr">
              <a:noAutofit/>
            </a:bodyPr>
            <a:lstStyle>
              <a:lvl1pPr defTabSz="457200">
                <a:defRPr sz="2000"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r>
                <a:t>Harmonic oscillator</a:t>
              </a:r>
            </a:p>
          </p:txBody>
        </p:sp>
        <p:pic>
          <p:nvPicPr>
            <p:cNvPr id="1313" name="Image" descr="Image"/>
            <p:cNvPicPr>
              <a:picLocks noChangeAspect="1"/>
            </p:cNvPicPr>
            <p:nvPr/>
          </p:nvPicPr>
          <p:blipFill>
            <a:blip r:embed="rId8"/>
            <a:srcRect l="10901" t="31704" r="9849" b="29848"/>
            <a:stretch>
              <a:fillRect/>
            </a:stretch>
          </p:blipFill>
          <p:spPr>
            <a:xfrm>
              <a:off x="772190" y="3417707"/>
              <a:ext cx="3930589" cy="19026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1" h="21600" extrusionOk="0">
                  <a:moveTo>
                    <a:pt x="7732" y="0"/>
                  </a:moveTo>
                  <a:cubicBezTo>
                    <a:pt x="7731" y="7"/>
                    <a:pt x="7735" y="16"/>
                    <a:pt x="7734" y="23"/>
                  </a:cubicBezTo>
                  <a:cubicBezTo>
                    <a:pt x="7719" y="106"/>
                    <a:pt x="7731" y="227"/>
                    <a:pt x="7760" y="288"/>
                  </a:cubicBezTo>
                  <a:cubicBezTo>
                    <a:pt x="7790" y="350"/>
                    <a:pt x="7825" y="541"/>
                    <a:pt x="7840" y="712"/>
                  </a:cubicBezTo>
                  <a:cubicBezTo>
                    <a:pt x="7855" y="882"/>
                    <a:pt x="7870" y="1040"/>
                    <a:pt x="7873" y="1068"/>
                  </a:cubicBezTo>
                  <a:cubicBezTo>
                    <a:pt x="7875" y="1096"/>
                    <a:pt x="7925" y="1034"/>
                    <a:pt x="7983" y="924"/>
                  </a:cubicBezTo>
                  <a:cubicBezTo>
                    <a:pt x="8054" y="790"/>
                    <a:pt x="8120" y="758"/>
                    <a:pt x="8178" y="834"/>
                  </a:cubicBezTo>
                  <a:cubicBezTo>
                    <a:pt x="8275" y="958"/>
                    <a:pt x="8314" y="1672"/>
                    <a:pt x="8230" y="1780"/>
                  </a:cubicBezTo>
                  <a:cubicBezTo>
                    <a:pt x="8158" y="1873"/>
                    <a:pt x="8162" y="2082"/>
                    <a:pt x="8237" y="2082"/>
                  </a:cubicBezTo>
                  <a:cubicBezTo>
                    <a:pt x="8270" y="2082"/>
                    <a:pt x="8297" y="2005"/>
                    <a:pt x="8297" y="1910"/>
                  </a:cubicBezTo>
                  <a:cubicBezTo>
                    <a:pt x="8297" y="1816"/>
                    <a:pt x="8336" y="1680"/>
                    <a:pt x="8380" y="1604"/>
                  </a:cubicBezTo>
                  <a:cubicBezTo>
                    <a:pt x="8487" y="1418"/>
                    <a:pt x="8760" y="2005"/>
                    <a:pt x="8804" y="2519"/>
                  </a:cubicBezTo>
                  <a:cubicBezTo>
                    <a:pt x="8822" y="2725"/>
                    <a:pt x="8870" y="2918"/>
                    <a:pt x="8913" y="2947"/>
                  </a:cubicBezTo>
                  <a:cubicBezTo>
                    <a:pt x="8955" y="2975"/>
                    <a:pt x="9080" y="3200"/>
                    <a:pt x="9190" y="3447"/>
                  </a:cubicBezTo>
                  <a:lnTo>
                    <a:pt x="9389" y="3897"/>
                  </a:lnTo>
                  <a:lnTo>
                    <a:pt x="9159" y="4298"/>
                  </a:lnTo>
                  <a:lnTo>
                    <a:pt x="8930" y="4699"/>
                  </a:lnTo>
                  <a:lnTo>
                    <a:pt x="8778" y="4411"/>
                  </a:lnTo>
                  <a:cubicBezTo>
                    <a:pt x="8695" y="4252"/>
                    <a:pt x="8579" y="4084"/>
                    <a:pt x="8520" y="4042"/>
                  </a:cubicBezTo>
                  <a:cubicBezTo>
                    <a:pt x="8431" y="3976"/>
                    <a:pt x="8427" y="3926"/>
                    <a:pt x="8490" y="3717"/>
                  </a:cubicBezTo>
                  <a:cubicBezTo>
                    <a:pt x="8583" y="3407"/>
                    <a:pt x="8505" y="3212"/>
                    <a:pt x="8404" y="3501"/>
                  </a:cubicBezTo>
                  <a:cubicBezTo>
                    <a:pt x="8335" y="3695"/>
                    <a:pt x="8317" y="3700"/>
                    <a:pt x="8193" y="3519"/>
                  </a:cubicBezTo>
                  <a:cubicBezTo>
                    <a:pt x="8119" y="3410"/>
                    <a:pt x="8057" y="3252"/>
                    <a:pt x="8057" y="3167"/>
                  </a:cubicBezTo>
                  <a:cubicBezTo>
                    <a:pt x="8057" y="3083"/>
                    <a:pt x="7975" y="2912"/>
                    <a:pt x="7875" y="2789"/>
                  </a:cubicBezTo>
                  <a:cubicBezTo>
                    <a:pt x="7775" y="2666"/>
                    <a:pt x="7702" y="2530"/>
                    <a:pt x="7713" y="2483"/>
                  </a:cubicBezTo>
                  <a:cubicBezTo>
                    <a:pt x="7742" y="2349"/>
                    <a:pt x="7426" y="1770"/>
                    <a:pt x="7310" y="1748"/>
                  </a:cubicBezTo>
                  <a:cubicBezTo>
                    <a:pt x="7234" y="1734"/>
                    <a:pt x="7214" y="1800"/>
                    <a:pt x="7236" y="1978"/>
                  </a:cubicBezTo>
                  <a:cubicBezTo>
                    <a:pt x="7296" y="2456"/>
                    <a:pt x="6746" y="2577"/>
                    <a:pt x="6621" y="2113"/>
                  </a:cubicBezTo>
                  <a:cubicBezTo>
                    <a:pt x="6586" y="1983"/>
                    <a:pt x="6558" y="1972"/>
                    <a:pt x="6530" y="2068"/>
                  </a:cubicBezTo>
                  <a:cubicBezTo>
                    <a:pt x="6501" y="2167"/>
                    <a:pt x="6446" y="2151"/>
                    <a:pt x="6346" y="2014"/>
                  </a:cubicBezTo>
                  <a:cubicBezTo>
                    <a:pt x="6261" y="1899"/>
                    <a:pt x="6190" y="1865"/>
                    <a:pt x="6168" y="1937"/>
                  </a:cubicBezTo>
                  <a:cubicBezTo>
                    <a:pt x="6116" y="2113"/>
                    <a:pt x="5797" y="1899"/>
                    <a:pt x="5820" y="1703"/>
                  </a:cubicBezTo>
                  <a:cubicBezTo>
                    <a:pt x="5833" y="1587"/>
                    <a:pt x="5817" y="1575"/>
                    <a:pt x="5761" y="1663"/>
                  </a:cubicBezTo>
                  <a:cubicBezTo>
                    <a:pt x="5718" y="1731"/>
                    <a:pt x="5614" y="1785"/>
                    <a:pt x="5531" y="1780"/>
                  </a:cubicBezTo>
                  <a:cubicBezTo>
                    <a:pt x="5417" y="1773"/>
                    <a:pt x="5385" y="1709"/>
                    <a:pt x="5397" y="1518"/>
                  </a:cubicBezTo>
                  <a:cubicBezTo>
                    <a:pt x="5412" y="1294"/>
                    <a:pt x="5406" y="1290"/>
                    <a:pt x="5350" y="1482"/>
                  </a:cubicBezTo>
                  <a:cubicBezTo>
                    <a:pt x="5268" y="1758"/>
                    <a:pt x="4884" y="1911"/>
                    <a:pt x="4741" y="1726"/>
                  </a:cubicBezTo>
                  <a:cubicBezTo>
                    <a:pt x="4666" y="1629"/>
                    <a:pt x="4623" y="1631"/>
                    <a:pt x="4596" y="1721"/>
                  </a:cubicBezTo>
                  <a:cubicBezTo>
                    <a:pt x="4574" y="1793"/>
                    <a:pt x="4459" y="1839"/>
                    <a:pt x="4338" y="1825"/>
                  </a:cubicBezTo>
                  <a:cubicBezTo>
                    <a:pt x="4217" y="1811"/>
                    <a:pt x="4041" y="1864"/>
                    <a:pt x="3948" y="1942"/>
                  </a:cubicBezTo>
                  <a:cubicBezTo>
                    <a:pt x="3855" y="2020"/>
                    <a:pt x="3733" y="2081"/>
                    <a:pt x="3677" y="2082"/>
                  </a:cubicBezTo>
                  <a:cubicBezTo>
                    <a:pt x="3622" y="2082"/>
                    <a:pt x="3401" y="2195"/>
                    <a:pt x="3188" y="2329"/>
                  </a:cubicBezTo>
                  <a:cubicBezTo>
                    <a:pt x="2904" y="2509"/>
                    <a:pt x="2780" y="2537"/>
                    <a:pt x="2722" y="2438"/>
                  </a:cubicBezTo>
                  <a:cubicBezTo>
                    <a:pt x="2632" y="2282"/>
                    <a:pt x="2462" y="2503"/>
                    <a:pt x="2462" y="2775"/>
                  </a:cubicBezTo>
                  <a:cubicBezTo>
                    <a:pt x="2462" y="2979"/>
                    <a:pt x="1997" y="3488"/>
                    <a:pt x="1951" y="3334"/>
                  </a:cubicBezTo>
                  <a:cubicBezTo>
                    <a:pt x="1904" y="3177"/>
                    <a:pt x="1729" y="3329"/>
                    <a:pt x="1633" y="3609"/>
                  </a:cubicBezTo>
                  <a:cubicBezTo>
                    <a:pt x="1589" y="3735"/>
                    <a:pt x="1529" y="3808"/>
                    <a:pt x="1501" y="3771"/>
                  </a:cubicBezTo>
                  <a:cubicBezTo>
                    <a:pt x="1472" y="3734"/>
                    <a:pt x="1440" y="3889"/>
                    <a:pt x="1429" y="4114"/>
                  </a:cubicBezTo>
                  <a:cubicBezTo>
                    <a:pt x="1413" y="4456"/>
                    <a:pt x="1386" y="4522"/>
                    <a:pt x="1260" y="4524"/>
                  </a:cubicBezTo>
                  <a:cubicBezTo>
                    <a:pt x="1177" y="4525"/>
                    <a:pt x="1078" y="4481"/>
                    <a:pt x="1039" y="4425"/>
                  </a:cubicBezTo>
                  <a:cubicBezTo>
                    <a:pt x="964" y="4315"/>
                    <a:pt x="968" y="4481"/>
                    <a:pt x="1048" y="4866"/>
                  </a:cubicBezTo>
                  <a:cubicBezTo>
                    <a:pt x="1101" y="5120"/>
                    <a:pt x="979" y="5502"/>
                    <a:pt x="883" y="5380"/>
                  </a:cubicBezTo>
                  <a:cubicBezTo>
                    <a:pt x="849" y="5335"/>
                    <a:pt x="837" y="5352"/>
                    <a:pt x="857" y="5420"/>
                  </a:cubicBezTo>
                  <a:cubicBezTo>
                    <a:pt x="878" y="5489"/>
                    <a:pt x="819" y="5664"/>
                    <a:pt x="725" y="5808"/>
                  </a:cubicBezTo>
                  <a:cubicBezTo>
                    <a:pt x="622" y="5966"/>
                    <a:pt x="555" y="6186"/>
                    <a:pt x="556" y="6362"/>
                  </a:cubicBezTo>
                  <a:cubicBezTo>
                    <a:pt x="559" y="6785"/>
                    <a:pt x="443" y="7293"/>
                    <a:pt x="322" y="7389"/>
                  </a:cubicBezTo>
                  <a:cubicBezTo>
                    <a:pt x="247" y="7450"/>
                    <a:pt x="236" y="7512"/>
                    <a:pt x="283" y="7610"/>
                  </a:cubicBezTo>
                  <a:cubicBezTo>
                    <a:pt x="363" y="7776"/>
                    <a:pt x="320" y="8060"/>
                    <a:pt x="160" y="8430"/>
                  </a:cubicBezTo>
                  <a:cubicBezTo>
                    <a:pt x="65" y="8648"/>
                    <a:pt x="55" y="8742"/>
                    <a:pt x="110" y="8881"/>
                  </a:cubicBezTo>
                  <a:cubicBezTo>
                    <a:pt x="194" y="9090"/>
                    <a:pt x="192" y="11057"/>
                    <a:pt x="108" y="11165"/>
                  </a:cubicBezTo>
                  <a:cubicBezTo>
                    <a:pt x="75" y="11207"/>
                    <a:pt x="77" y="11306"/>
                    <a:pt x="117" y="11404"/>
                  </a:cubicBezTo>
                  <a:cubicBezTo>
                    <a:pt x="166" y="11529"/>
                    <a:pt x="161" y="11601"/>
                    <a:pt x="86" y="11688"/>
                  </a:cubicBezTo>
                  <a:cubicBezTo>
                    <a:pt x="-46" y="11842"/>
                    <a:pt x="-26" y="11999"/>
                    <a:pt x="151" y="12192"/>
                  </a:cubicBezTo>
                  <a:cubicBezTo>
                    <a:pt x="232" y="12280"/>
                    <a:pt x="298" y="12405"/>
                    <a:pt x="298" y="12472"/>
                  </a:cubicBezTo>
                  <a:cubicBezTo>
                    <a:pt x="298" y="12699"/>
                    <a:pt x="313" y="12779"/>
                    <a:pt x="396" y="13026"/>
                  </a:cubicBezTo>
                  <a:cubicBezTo>
                    <a:pt x="442" y="13162"/>
                    <a:pt x="478" y="13367"/>
                    <a:pt x="478" y="13481"/>
                  </a:cubicBezTo>
                  <a:cubicBezTo>
                    <a:pt x="478" y="13595"/>
                    <a:pt x="516" y="13752"/>
                    <a:pt x="563" y="13832"/>
                  </a:cubicBezTo>
                  <a:cubicBezTo>
                    <a:pt x="646" y="13977"/>
                    <a:pt x="657" y="14262"/>
                    <a:pt x="584" y="14414"/>
                  </a:cubicBezTo>
                  <a:cubicBezTo>
                    <a:pt x="564" y="14457"/>
                    <a:pt x="562" y="14577"/>
                    <a:pt x="580" y="14675"/>
                  </a:cubicBezTo>
                  <a:cubicBezTo>
                    <a:pt x="607" y="14819"/>
                    <a:pt x="629" y="14823"/>
                    <a:pt x="701" y="14697"/>
                  </a:cubicBezTo>
                  <a:cubicBezTo>
                    <a:pt x="777" y="14568"/>
                    <a:pt x="826" y="14623"/>
                    <a:pt x="983" y="15031"/>
                  </a:cubicBezTo>
                  <a:cubicBezTo>
                    <a:pt x="1087" y="15300"/>
                    <a:pt x="1174" y="15565"/>
                    <a:pt x="1178" y="15621"/>
                  </a:cubicBezTo>
                  <a:cubicBezTo>
                    <a:pt x="1182" y="15677"/>
                    <a:pt x="1189" y="15784"/>
                    <a:pt x="1193" y="15860"/>
                  </a:cubicBezTo>
                  <a:cubicBezTo>
                    <a:pt x="1197" y="15936"/>
                    <a:pt x="1241" y="15967"/>
                    <a:pt x="1290" y="15927"/>
                  </a:cubicBezTo>
                  <a:cubicBezTo>
                    <a:pt x="1372" y="15863"/>
                    <a:pt x="1468" y="16081"/>
                    <a:pt x="1503" y="16410"/>
                  </a:cubicBezTo>
                  <a:cubicBezTo>
                    <a:pt x="1510" y="16478"/>
                    <a:pt x="1567" y="16669"/>
                    <a:pt x="1628" y="16833"/>
                  </a:cubicBezTo>
                  <a:cubicBezTo>
                    <a:pt x="1712" y="17054"/>
                    <a:pt x="1762" y="17094"/>
                    <a:pt x="1819" y="16995"/>
                  </a:cubicBezTo>
                  <a:cubicBezTo>
                    <a:pt x="1911" y="16837"/>
                    <a:pt x="2423" y="17445"/>
                    <a:pt x="2486" y="17788"/>
                  </a:cubicBezTo>
                  <a:cubicBezTo>
                    <a:pt x="2518" y="17960"/>
                    <a:pt x="2542" y="17971"/>
                    <a:pt x="2614" y="17847"/>
                  </a:cubicBezTo>
                  <a:cubicBezTo>
                    <a:pt x="2685" y="17725"/>
                    <a:pt x="2708" y="17729"/>
                    <a:pt x="2733" y="17865"/>
                  </a:cubicBezTo>
                  <a:cubicBezTo>
                    <a:pt x="2750" y="17959"/>
                    <a:pt x="2863" y="18046"/>
                    <a:pt x="2982" y="18059"/>
                  </a:cubicBezTo>
                  <a:cubicBezTo>
                    <a:pt x="3101" y="18071"/>
                    <a:pt x="3244" y="18122"/>
                    <a:pt x="3298" y="18171"/>
                  </a:cubicBezTo>
                  <a:cubicBezTo>
                    <a:pt x="3410" y="18272"/>
                    <a:pt x="3496" y="18322"/>
                    <a:pt x="3755" y="18410"/>
                  </a:cubicBezTo>
                  <a:cubicBezTo>
                    <a:pt x="4066" y="18515"/>
                    <a:pt x="4143" y="18550"/>
                    <a:pt x="4173" y="18613"/>
                  </a:cubicBezTo>
                  <a:cubicBezTo>
                    <a:pt x="4189" y="18646"/>
                    <a:pt x="4501" y="18659"/>
                    <a:pt x="4864" y="18644"/>
                  </a:cubicBezTo>
                  <a:cubicBezTo>
                    <a:pt x="5391" y="18623"/>
                    <a:pt x="5539" y="18657"/>
                    <a:pt x="5599" y="18807"/>
                  </a:cubicBezTo>
                  <a:cubicBezTo>
                    <a:pt x="5664" y="18972"/>
                    <a:pt x="5686" y="18964"/>
                    <a:pt x="5770" y="18734"/>
                  </a:cubicBezTo>
                  <a:cubicBezTo>
                    <a:pt x="5837" y="18550"/>
                    <a:pt x="5976" y="18433"/>
                    <a:pt x="6246" y="18342"/>
                  </a:cubicBezTo>
                  <a:cubicBezTo>
                    <a:pt x="6457" y="18272"/>
                    <a:pt x="6679" y="18163"/>
                    <a:pt x="6736" y="18099"/>
                  </a:cubicBezTo>
                  <a:cubicBezTo>
                    <a:pt x="6811" y="18015"/>
                    <a:pt x="6866" y="18048"/>
                    <a:pt x="6941" y="18221"/>
                  </a:cubicBezTo>
                  <a:cubicBezTo>
                    <a:pt x="6999" y="18352"/>
                    <a:pt x="7031" y="18508"/>
                    <a:pt x="7013" y="18568"/>
                  </a:cubicBezTo>
                  <a:cubicBezTo>
                    <a:pt x="6948" y="18788"/>
                    <a:pt x="7087" y="19006"/>
                    <a:pt x="7327" y="19063"/>
                  </a:cubicBezTo>
                  <a:cubicBezTo>
                    <a:pt x="7531" y="19112"/>
                    <a:pt x="7576" y="19086"/>
                    <a:pt x="7576" y="18910"/>
                  </a:cubicBezTo>
                  <a:cubicBezTo>
                    <a:pt x="7576" y="18777"/>
                    <a:pt x="7543" y="18723"/>
                    <a:pt x="7489" y="18766"/>
                  </a:cubicBezTo>
                  <a:cubicBezTo>
                    <a:pt x="7372" y="18860"/>
                    <a:pt x="7268" y="18579"/>
                    <a:pt x="7336" y="18351"/>
                  </a:cubicBezTo>
                  <a:cubicBezTo>
                    <a:pt x="7365" y="18252"/>
                    <a:pt x="7450" y="18169"/>
                    <a:pt x="7526" y="18167"/>
                  </a:cubicBezTo>
                  <a:cubicBezTo>
                    <a:pt x="7617" y="18165"/>
                    <a:pt x="7662" y="18091"/>
                    <a:pt x="7652" y="17964"/>
                  </a:cubicBezTo>
                  <a:cubicBezTo>
                    <a:pt x="7636" y="17753"/>
                    <a:pt x="8019" y="16933"/>
                    <a:pt x="8193" y="16806"/>
                  </a:cubicBezTo>
                  <a:cubicBezTo>
                    <a:pt x="8260" y="16757"/>
                    <a:pt x="8315" y="16799"/>
                    <a:pt x="8336" y="16914"/>
                  </a:cubicBezTo>
                  <a:cubicBezTo>
                    <a:pt x="8389" y="17198"/>
                    <a:pt x="8557" y="17148"/>
                    <a:pt x="8520" y="16860"/>
                  </a:cubicBezTo>
                  <a:cubicBezTo>
                    <a:pt x="8500" y="16697"/>
                    <a:pt x="8565" y="16475"/>
                    <a:pt x="8720" y="16162"/>
                  </a:cubicBezTo>
                  <a:cubicBezTo>
                    <a:pt x="8917" y="15761"/>
                    <a:pt x="8963" y="15713"/>
                    <a:pt x="9075" y="15837"/>
                  </a:cubicBezTo>
                  <a:cubicBezTo>
                    <a:pt x="9145" y="15916"/>
                    <a:pt x="9226" y="15955"/>
                    <a:pt x="9255" y="15918"/>
                  </a:cubicBezTo>
                  <a:cubicBezTo>
                    <a:pt x="9283" y="15882"/>
                    <a:pt x="9337" y="15929"/>
                    <a:pt x="9376" y="16027"/>
                  </a:cubicBezTo>
                  <a:cubicBezTo>
                    <a:pt x="9432" y="16168"/>
                    <a:pt x="9422" y="16230"/>
                    <a:pt x="9322" y="16342"/>
                  </a:cubicBezTo>
                  <a:cubicBezTo>
                    <a:pt x="9253" y="16419"/>
                    <a:pt x="9211" y="16534"/>
                    <a:pt x="9229" y="16594"/>
                  </a:cubicBezTo>
                  <a:cubicBezTo>
                    <a:pt x="9247" y="16654"/>
                    <a:pt x="9203" y="16907"/>
                    <a:pt x="9133" y="17153"/>
                  </a:cubicBezTo>
                  <a:cubicBezTo>
                    <a:pt x="9022" y="17545"/>
                    <a:pt x="8958" y="17629"/>
                    <a:pt x="8802" y="17585"/>
                  </a:cubicBezTo>
                  <a:cubicBezTo>
                    <a:pt x="8733" y="17566"/>
                    <a:pt x="8661" y="17908"/>
                    <a:pt x="8692" y="18113"/>
                  </a:cubicBezTo>
                  <a:cubicBezTo>
                    <a:pt x="8711" y="18243"/>
                    <a:pt x="8649" y="18421"/>
                    <a:pt x="8514" y="18613"/>
                  </a:cubicBezTo>
                  <a:cubicBezTo>
                    <a:pt x="8367" y="18823"/>
                    <a:pt x="8323" y="18949"/>
                    <a:pt x="8365" y="19054"/>
                  </a:cubicBezTo>
                  <a:cubicBezTo>
                    <a:pt x="8450" y="19269"/>
                    <a:pt x="8333" y="19382"/>
                    <a:pt x="8037" y="19370"/>
                  </a:cubicBezTo>
                  <a:lnTo>
                    <a:pt x="7786" y="19361"/>
                  </a:lnTo>
                  <a:lnTo>
                    <a:pt x="7788" y="19928"/>
                  </a:lnTo>
                  <a:cubicBezTo>
                    <a:pt x="7790" y="20545"/>
                    <a:pt x="7751" y="20654"/>
                    <a:pt x="7511" y="20712"/>
                  </a:cubicBezTo>
                  <a:cubicBezTo>
                    <a:pt x="7476" y="20721"/>
                    <a:pt x="7465" y="20783"/>
                    <a:pt x="7485" y="20852"/>
                  </a:cubicBezTo>
                  <a:cubicBezTo>
                    <a:pt x="7506" y="20921"/>
                    <a:pt x="7455" y="21034"/>
                    <a:pt x="7373" y="21100"/>
                  </a:cubicBezTo>
                  <a:cubicBezTo>
                    <a:pt x="7290" y="21165"/>
                    <a:pt x="7193" y="21331"/>
                    <a:pt x="7156" y="21474"/>
                  </a:cubicBezTo>
                  <a:cubicBezTo>
                    <a:pt x="7142" y="21528"/>
                    <a:pt x="7124" y="21565"/>
                    <a:pt x="7108" y="21600"/>
                  </a:cubicBezTo>
                  <a:lnTo>
                    <a:pt x="14427" y="21600"/>
                  </a:lnTo>
                  <a:cubicBezTo>
                    <a:pt x="14354" y="21503"/>
                    <a:pt x="14276" y="21421"/>
                    <a:pt x="14195" y="21402"/>
                  </a:cubicBezTo>
                  <a:cubicBezTo>
                    <a:pt x="14094" y="21377"/>
                    <a:pt x="13928" y="21227"/>
                    <a:pt x="13827" y="21073"/>
                  </a:cubicBezTo>
                  <a:cubicBezTo>
                    <a:pt x="13670" y="20831"/>
                    <a:pt x="13659" y="20779"/>
                    <a:pt x="13738" y="20658"/>
                  </a:cubicBezTo>
                  <a:cubicBezTo>
                    <a:pt x="13858" y="20477"/>
                    <a:pt x="13796" y="20352"/>
                    <a:pt x="13585" y="20352"/>
                  </a:cubicBezTo>
                  <a:cubicBezTo>
                    <a:pt x="13478" y="20352"/>
                    <a:pt x="13391" y="20258"/>
                    <a:pt x="13351" y="20100"/>
                  </a:cubicBezTo>
                  <a:cubicBezTo>
                    <a:pt x="13315" y="19962"/>
                    <a:pt x="13305" y="19852"/>
                    <a:pt x="13327" y="19852"/>
                  </a:cubicBezTo>
                  <a:cubicBezTo>
                    <a:pt x="13349" y="19852"/>
                    <a:pt x="13335" y="19773"/>
                    <a:pt x="13299" y="19681"/>
                  </a:cubicBezTo>
                  <a:cubicBezTo>
                    <a:pt x="13262" y="19588"/>
                    <a:pt x="13250" y="19471"/>
                    <a:pt x="13275" y="19419"/>
                  </a:cubicBezTo>
                  <a:cubicBezTo>
                    <a:pt x="13299" y="19367"/>
                    <a:pt x="13267" y="19342"/>
                    <a:pt x="13201" y="19356"/>
                  </a:cubicBezTo>
                  <a:cubicBezTo>
                    <a:pt x="12978" y="19406"/>
                    <a:pt x="12927" y="19353"/>
                    <a:pt x="12865" y="19018"/>
                  </a:cubicBezTo>
                  <a:cubicBezTo>
                    <a:pt x="12718" y="18209"/>
                    <a:pt x="12770" y="17496"/>
                    <a:pt x="13008" y="17085"/>
                  </a:cubicBezTo>
                  <a:cubicBezTo>
                    <a:pt x="13112" y="16908"/>
                    <a:pt x="13146" y="16905"/>
                    <a:pt x="13299" y="17063"/>
                  </a:cubicBezTo>
                  <a:cubicBezTo>
                    <a:pt x="13464" y="17234"/>
                    <a:pt x="13500" y="17397"/>
                    <a:pt x="13481" y="17878"/>
                  </a:cubicBezTo>
                  <a:cubicBezTo>
                    <a:pt x="13471" y="18115"/>
                    <a:pt x="13561" y="18175"/>
                    <a:pt x="13621" y="17973"/>
                  </a:cubicBezTo>
                  <a:cubicBezTo>
                    <a:pt x="13703" y="17700"/>
                    <a:pt x="14022" y="18386"/>
                    <a:pt x="14039" y="18870"/>
                  </a:cubicBezTo>
                  <a:cubicBezTo>
                    <a:pt x="14052" y="19222"/>
                    <a:pt x="14181" y="19014"/>
                    <a:pt x="14416" y="18266"/>
                  </a:cubicBezTo>
                  <a:cubicBezTo>
                    <a:pt x="14487" y="18040"/>
                    <a:pt x="14493" y="18041"/>
                    <a:pt x="14579" y="18266"/>
                  </a:cubicBezTo>
                  <a:cubicBezTo>
                    <a:pt x="14627" y="18393"/>
                    <a:pt x="14654" y="18573"/>
                    <a:pt x="14637" y="18662"/>
                  </a:cubicBezTo>
                  <a:cubicBezTo>
                    <a:pt x="14621" y="18752"/>
                    <a:pt x="14635" y="18863"/>
                    <a:pt x="14672" y="18910"/>
                  </a:cubicBezTo>
                  <a:cubicBezTo>
                    <a:pt x="14783" y="19053"/>
                    <a:pt x="15362" y="19070"/>
                    <a:pt x="15447" y="18933"/>
                  </a:cubicBezTo>
                  <a:cubicBezTo>
                    <a:pt x="15503" y="18844"/>
                    <a:pt x="15560" y="18843"/>
                    <a:pt x="15636" y="18942"/>
                  </a:cubicBezTo>
                  <a:cubicBezTo>
                    <a:pt x="15781" y="19130"/>
                    <a:pt x="16325" y="19050"/>
                    <a:pt x="16500" y="18811"/>
                  </a:cubicBezTo>
                  <a:cubicBezTo>
                    <a:pt x="16626" y="18639"/>
                    <a:pt x="16647" y="18642"/>
                    <a:pt x="16732" y="18847"/>
                  </a:cubicBezTo>
                  <a:cubicBezTo>
                    <a:pt x="16873" y="19189"/>
                    <a:pt x="17470" y="19080"/>
                    <a:pt x="17678" y="18676"/>
                  </a:cubicBezTo>
                  <a:cubicBezTo>
                    <a:pt x="17792" y="18455"/>
                    <a:pt x="17862" y="18402"/>
                    <a:pt x="17951" y="18478"/>
                  </a:cubicBezTo>
                  <a:cubicBezTo>
                    <a:pt x="18127" y="18627"/>
                    <a:pt x="18163" y="18618"/>
                    <a:pt x="18163" y="18419"/>
                  </a:cubicBezTo>
                  <a:cubicBezTo>
                    <a:pt x="18163" y="18141"/>
                    <a:pt x="18511" y="17829"/>
                    <a:pt x="18649" y="17982"/>
                  </a:cubicBezTo>
                  <a:cubicBezTo>
                    <a:pt x="18711" y="18052"/>
                    <a:pt x="18839" y="18084"/>
                    <a:pt x="18930" y="18059"/>
                  </a:cubicBezTo>
                  <a:cubicBezTo>
                    <a:pt x="19067" y="18020"/>
                    <a:pt x="19096" y="17951"/>
                    <a:pt x="19099" y="17644"/>
                  </a:cubicBezTo>
                  <a:cubicBezTo>
                    <a:pt x="19105" y="17122"/>
                    <a:pt x="19157" y="17000"/>
                    <a:pt x="19361" y="17036"/>
                  </a:cubicBezTo>
                  <a:cubicBezTo>
                    <a:pt x="19475" y="17056"/>
                    <a:pt x="19580" y="16983"/>
                    <a:pt x="19645" y="16833"/>
                  </a:cubicBezTo>
                  <a:cubicBezTo>
                    <a:pt x="19745" y="16602"/>
                    <a:pt x="19749" y="16600"/>
                    <a:pt x="19859" y="16847"/>
                  </a:cubicBezTo>
                  <a:cubicBezTo>
                    <a:pt x="19921" y="16985"/>
                    <a:pt x="20003" y="17099"/>
                    <a:pt x="20041" y="17099"/>
                  </a:cubicBezTo>
                  <a:cubicBezTo>
                    <a:pt x="20079" y="17099"/>
                    <a:pt x="20062" y="17025"/>
                    <a:pt x="20004" y="16937"/>
                  </a:cubicBezTo>
                  <a:cubicBezTo>
                    <a:pt x="19921" y="16810"/>
                    <a:pt x="19911" y="16712"/>
                    <a:pt x="19957" y="16464"/>
                  </a:cubicBezTo>
                  <a:cubicBezTo>
                    <a:pt x="20013" y="16154"/>
                    <a:pt x="20135" y="15881"/>
                    <a:pt x="20223" y="15860"/>
                  </a:cubicBezTo>
                  <a:cubicBezTo>
                    <a:pt x="20248" y="15854"/>
                    <a:pt x="20299" y="15846"/>
                    <a:pt x="20336" y="15846"/>
                  </a:cubicBezTo>
                  <a:cubicBezTo>
                    <a:pt x="20382" y="15846"/>
                    <a:pt x="20384" y="15796"/>
                    <a:pt x="20342" y="15689"/>
                  </a:cubicBezTo>
                  <a:cubicBezTo>
                    <a:pt x="20257" y="15468"/>
                    <a:pt x="20363" y="14924"/>
                    <a:pt x="20474" y="15013"/>
                  </a:cubicBezTo>
                  <a:cubicBezTo>
                    <a:pt x="20540" y="15065"/>
                    <a:pt x="20567" y="14954"/>
                    <a:pt x="20581" y="14558"/>
                  </a:cubicBezTo>
                  <a:lnTo>
                    <a:pt x="20598" y="14031"/>
                  </a:lnTo>
                  <a:lnTo>
                    <a:pt x="20825" y="14071"/>
                  </a:lnTo>
                  <a:cubicBezTo>
                    <a:pt x="21016" y="14106"/>
                    <a:pt x="21048" y="14075"/>
                    <a:pt x="21033" y="13882"/>
                  </a:cubicBezTo>
                  <a:cubicBezTo>
                    <a:pt x="21024" y="13756"/>
                    <a:pt x="20994" y="13585"/>
                    <a:pt x="20968" y="13499"/>
                  </a:cubicBezTo>
                  <a:cubicBezTo>
                    <a:pt x="20943" y="13413"/>
                    <a:pt x="20942" y="13278"/>
                    <a:pt x="20966" y="13197"/>
                  </a:cubicBezTo>
                  <a:cubicBezTo>
                    <a:pt x="21006" y="13062"/>
                    <a:pt x="21036" y="12451"/>
                    <a:pt x="21046" y="11548"/>
                  </a:cubicBezTo>
                  <a:cubicBezTo>
                    <a:pt x="21049" y="11306"/>
                    <a:pt x="21086" y="11172"/>
                    <a:pt x="21165" y="11129"/>
                  </a:cubicBezTo>
                  <a:cubicBezTo>
                    <a:pt x="21265" y="11075"/>
                    <a:pt x="21273" y="11024"/>
                    <a:pt x="21217" y="10768"/>
                  </a:cubicBezTo>
                  <a:cubicBezTo>
                    <a:pt x="21165" y="10529"/>
                    <a:pt x="21172" y="10425"/>
                    <a:pt x="21252" y="10241"/>
                  </a:cubicBezTo>
                  <a:cubicBezTo>
                    <a:pt x="21307" y="10115"/>
                    <a:pt x="21332" y="9972"/>
                    <a:pt x="21311" y="9926"/>
                  </a:cubicBezTo>
                  <a:cubicBezTo>
                    <a:pt x="21289" y="9880"/>
                    <a:pt x="21320" y="9731"/>
                    <a:pt x="21380" y="9592"/>
                  </a:cubicBezTo>
                  <a:cubicBezTo>
                    <a:pt x="21487" y="9346"/>
                    <a:pt x="21486" y="9340"/>
                    <a:pt x="21298" y="9340"/>
                  </a:cubicBezTo>
                  <a:cubicBezTo>
                    <a:pt x="21074" y="9340"/>
                    <a:pt x="21058" y="9274"/>
                    <a:pt x="21029" y="8268"/>
                  </a:cubicBezTo>
                  <a:cubicBezTo>
                    <a:pt x="21017" y="7852"/>
                    <a:pt x="20976" y="7395"/>
                    <a:pt x="20940" y="7254"/>
                  </a:cubicBezTo>
                  <a:cubicBezTo>
                    <a:pt x="20892" y="7066"/>
                    <a:pt x="20894" y="6962"/>
                    <a:pt x="20944" y="6858"/>
                  </a:cubicBezTo>
                  <a:cubicBezTo>
                    <a:pt x="20982" y="6779"/>
                    <a:pt x="21019" y="6624"/>
                    <a:pt x="21027" y="6515"/>
                  </a:cubicBezTo>
                  <a:cubicBezTo>
                    <a:pt x="21038" y="6360"/>
                    <a:pt x="20993" y="6331"/>
                    <a:pt x="20821" y="6362"/>
                  </a:cubicBezTo>
                  <a:cubicBezTo>
                    <a:pt x="20642" y="6395"/>
                    <a:pt x="20598" y="6356"/>
                    <a:pt x="20578" y="6155"/>
                  </a:cubicBezTo>
                  <a:cubicBezTo>
                    <a:pt x="20565" y="6019"/>
                    <a:pt x="20509" y="5837"/>
                    <a:pt x="20455" y="5754"/>
                  </a:cubicBezTo>
                  <a:cubicBezTo>
                    <a:pt x="20365" y="5615"/>
                    <a:pt x="20367" y="5597"/>
                    <a:pt x="20464" y="5519"/>
                  </a:cubicBezTo>
                  <a:cubicBezTo>
                    <a:pt x="20522" y="5473"/>
                    <a:pt x="20570" y="5381"/>
                    <a:pt x="20570" y="5317"/>
                  </a:cubicBezTo>
                  <a:cubicBezTo>
                    <a:pt x="20570" y="5250"/>
                    <a:pt x="20520" y="5256"/>
                    <a:pt x="20453" y="5330"/>
                  </a:cubicBezTo>
                  <a:cubicBezTo>
                    <a:pt x="20325" y="5472"/>
                    <a:pt x="20230" y="5311"/>
                    <a:pt x="20301" y="5073"/>
                  </a:cubicBezTo>
                  <a:cubicBezTo>
                    <a:pt x="20323" y="4999"/>
                    <a:pt x="20283" y="4856"/>
                    <a:pt x="20212" y="4753"/>
                  </a:cubicBezTo>
                  <a:cubicBezTo>
                    <a:pt x="20142" y="4651"/>
                    <a:pt x="20094" y="4530"/>
                    <a:pt x="20106" y="4483"/>
                  </a:cubicBezTo>
                  <a:cubicBezTo>
                    <a:pt x="20118" y="4436"/>
                    <a:pt x="20078" y="4297"/>
                    <a:pt x="20017" y="4177"/>
                  </a:cubicBezTo>
                  <a:cubicBezTo>
                    <a:pt x="19957" y="4056"/>
                    <a:pt x="19907" y="3994"/>
                    <a:pt x="19907" y="4037"/>
                  </a:cubicBezTo>
                  <a:cubicBezTo>
                    <a:pt x="19907" y="4080"/>
                    <a:pt x="19868" y="4051"/>
                    <a:pt x="19820" y="3969"/>
                  </a:cubicBezTo>
                  <a:cubicBezTo>
                    <a:pt x="19773" y="3888"/>
                    <a:pt x="19745" y="3711"/>
                    <a:pt x="19758" y="3577"/>
                  </a:cubicBezTo>
                  <a:cubicBezTo>
                    <a:pt x="19776" y="3377"/>
                    <a:pt x="19761" y="3356"/>
                    <a:pt x="19671" y="3456"/>
                  </a:cubicBezTo>
                  <a:cubicBezTo>
                    <a:pt x="19611" y="3523"/>
                    <a:pt x="19543" y="3542"/>
                    <a:pt x="19521" y="3496"/>
                  </a:cubicBezTo>
                  <a:cubicBezTo>
                    <a:pt x="19500" y="3451"/>
                    <a:pt x="19424" y="3393"/>
                    <a:pt x="19353" y="3370"/>
                  </a:cubicBezTo>
                  <a:cubicBezTo>
                    <a:pt x="19221" y="3328"/>
                    <a:pt x="19006" y="2994"/>
                    <a:pt x="19015" y="2848"/>
                  </a:cubicBezTo>
                  <a:cubicBezTo>
                    <a:pt x="19042" y="2383"/>
                    <a:pt x="19006" y="2341"/>
                    <a:pt x="18616" y="2361"/>
                  </a:cubicBezTo>
                  <a:cubicBezTo>
                    <a:pt x="18402" y="2372"/>
                    <a:pt x="18205" y="2335"/>
                    <a:pt x="18181" y="2284"/>
                  </a:cubicBezTo>
                  <a:cubicBezTo>
                    <a:pt x="18156" y="2234"/>
                    <a:pt x="18143" y="2011"/>
                    <a:pt x="18153" y="1789"/>
                  </a:cubicBezTo>
                  <a:cubicBezTo>
                    <a:pt x="18167" y="1445"/>
                    <a:pt x="18149" y="1384"/>
                    <a:pt x="18031" y="1365"/>
                  </a:cubicBezTo>
                  <a:cubicBezTo>
                    <a:pt x="17955" y="1353"/>
                    <a:pt x="17837" y="1418"/>
                    <a:pt x="17767" y="1514"/>
                  </a:cubicBezTo>
                  <a:cubicBezTo>
                    <a:pt x="17673" y="1642"/>
                    <a:pt x="17619" y="1652"/>
                    <a:pt x="17570" y="1550"/>
                  </a:cubicBezTo>
                  <a:cubicBezTo>
                    <a:pt x="17521" y="1448"/>
                    <a:pt x="17471" y="1471"/>
                    <a:pt x="17384" y="1636"/>
                  </a:cubicBezTo>
                  <a:cubicBezTo>
                    <a:pt x="17254" y="1880"/>
                    <a:pt x="17042" y="1812"/>
                    <a:pt x="17115" y="1550"/>
                  </a:cubicBezTo>
                  <a:cubicBezTo>
                    <a:pt x="17139" y="1463"/>
                    <a:pt x="17139" y="1433"/>
                    <a:pt x="17113" y="1482"/>
                  </a:cubicBezTo>
                  <a:cubicBezTo>
                    <a:pt x="17087" y="1532"/>
                    <a:pt x="17015" y="1518"/>
                    <a:pt x="16955" y="1451"/>
                  </a:cubicBezTo>
                  <a:cubicBezTo>
                    <a:pt x="16871" y="1357"/>
                    <a:pt x="16830" y="1379"/>
                    <a:pt x="16786" y="1550"/>
                  </a:cubicBezTo>
                  <a:cubicBezTo>
                    <a:pt x="16707" y="1855"/>
                    <a:pt x="16440" y="1881"/>
                    <a:pt x="16247" y="1599"/>
                  </a:cubicBezTo>
                  <a:cubicBezTo>
                    <a:pt x="16013" y="1258"/>
                    <a:pt x="15735" y="1285"/>
                    <a:pt x="15551" y="1667"/>
                  </a:cubicBezTo>
                  <a:lnTo>
                    <a:pt x="15397" y="1987"/>
                  </a:lnTo>
                  <a:lnTo>
                    <a:pt x="15339" y="1667"/>
                  </a:lnTo>
                  <a:cubicBezTo>
                    <a:pt x="15285" y="1370"/>
                    <a:pt x="15261" y="1352"/>
                    <a:pt x="14964" y="1401"/>
                  </a:cubicBezTo>
                  <a:cubicBezTo>
                    <a:pt x="14789" y="1430"/>
                    <a:pt x="14616" y="1464"/>
                    <a:pt x="14583" y="1473"/>
                  </a:cubicBezTo>
                  <a:cubicBezTo>
                    <a:pt x="14550" y="1483"/>
                    <a:pt x="14453" y="1446"/>
                    <a:pt x="14364" y="1397"/>
                  </a:cubicBezTo>
                  <a:cubicBezTo>
                    <a:pt x="14236" y="1325"/>
                    <a:pt x="14188" y="1362"/>
                    <a:pt x="14133" y="1577"/>
                  </a:cubicBezTo>
                  <a:cubicBezTo>
                    <a:pt x="14077" y="1793"/>
                    <a:pt x="14048" y="1818"/>
                    <a:pt x="13979" y="1699"/>
                  </a:cubicBezTo>
                  <a:cubicBezTo>
                    <a:pt x="13931" y="1617"/>
                    <a:pt x="13892" y="1596"/>
                    <a:pt x="13892" y="1649"/>
                  </a:cubicBezTo>
                  <a:cubicBezTo>
                    <a:pt x="13892" y="1703"/>
                    <a:pt x="13839" y="1648"/>
                    <a:pt x="13775" y="1527"/>
                  </a:cubicBezTo>
                  <a:cubicBezTo>
                    <a:pt x="13711" y="1407"/>
                    <a:pt x="13632" y="1341"/>
                    <a:pt x="13600" y="1383"/>
                  </a:cubicBezTo>
                  <a:cubicBezTo>
                    <a:pt x="13502" y="1508"/>
                    <a:pt x="13453" y="2200"/>
                    <a:pt x="13528" y="2388"/>
                  </a:cubicBezTo>
                  <a:cubicBezTo>
                    <a:pt x="13575" y="2506"/>
                    <a:pt x="13578" y="2585"/>
                    <a:pt x="13535" y="2640"/>
                  </a:cubicBezTo>
                  <a:cubicBezTo>
                    <a:pt x="13500" y="2685"/>
                    <a:pt x="13472" y="2834"/>
                    <a:pt x="13472" y="2965"/>
                  </a:cubicBezTo>
                  <a:cubicBezTo>
                    <a:pt x="13472" y="3204"/>
                    <a:pt x="13252" y="3543"/>
                    <a:pt x="13186" y="3406"/>
                  </a:cubicBezTo>
                  <a:cubicBezTo>
                    <a:pt x="13167" y="3366"/>
                    <a:pt x="13104" y="3422"/>
                    <a:pt x="13045" y="3532"/>
                  </a:cubicBezTo>
                  <a:cubicBezTo>
                    <a:pt x="12908" y="3790"/>
                    <a:pt x="12819" y="3675"/>
                    <a:pt x="12855" y="3285"/>
                  </a:cubicBezTo>
                  <a:cubicBezTo>
                    <a:pt x="12870" y="3114"/>
                    <a:pt x="12832" y="2802"/>
                    <a:pt x="12770" y="2582"/>
                  </a:cubicBezTo>
                  <a:cubicBezTo>
                    <a:pt x="12662" y="2197"/>
                    <a:pt x="12662" y="2187"/>
                    <a:pt x="12772" y="2019"/>
                  </a:cubicBezTo>
                  <a:cubicBezTo>
                    <a:pt x="12841" y="1913"/>
                    <a:pt x="12869" y="1766"/>
                    <a:pt x="12846" y="1640"/>
                  </a:cubicBezTo>
                  <a:cubicBezTo>
                    <a:pt x="12804" y="1411"/>
                    <a:pt x="13229" y="432"/>
                    <a:pt x="13509" y="0"/>
                  </a:cubicBezTo>
                  <a:lnTo>
                    <a:pt x="7732" y="0"/>
                  </a:lnTo>
                  <a:close/>
                  <a:moveTo>
                    <a:pt x="16303" y="1901"/>
                  </a:moveTo>
                  <a:cubicBezTo>
                    <a:pt x="16786" y="1898"/>
                    <a:pt x="17272" y="1952"/>
                    <a:pt x="17470" y="2064"/>
                  </a:cubicBezTo>
                  <a:cubicBezTo>
                    <a:pt x="18316" y="2539"/>
                    <a:pt x="18561" y="2749"/>
                    <a:pt x="19155" y="3496"/>
                  </a:cubicBezTo>
                  <a:cubicBezTo>
                    <a:pt x="19436" y="3849"/>
                    <a:pt x="20089" y="5007"/>
                    <a:pt x="20247" y="5429"/>
                  </a:cubicBezTo>
                  <a:cubicBezTo>
                    <a:pt x="20548" y="6235"/>
                    <a:pt x="20954" y="7906"/>
                    <a:pt x="20908" y="8155"/>
                  </a:cubicBezTo>
                  <a:cubicBezTo>
                    <a:pt x="20892" y="8240"/>
                    <a:pt x="20906" y="8363"/>
                    <a:pt x="20938" y="8430"/>
                  </a:cubicBezTo>
                  <a:cubicBezTo>
                    <a:pt x="21094" y="8754"/>
                    <a:pt x="21129" y="11305"/>
                    <a:pt x="20986" y="11845"/>
                  </a:cubicBezTo>
                  <a:cubicBezTo>
                    <a:pt x="20941" y="12015"/>
                    <a:pt x="20912" y="12228"/>
                    <a:pt x="20921" y="12318"/>
                  </a:cubicBezTo>
                  <a:cubicBezTo>
                    <a:pt x="20974" y="12860"/>
                    <a:pt x="20014" y="15845"/>
                    <a:pt x="19725" y="16036"/>
                  </a:cubicBezTo>
                  <a:cubicBezTo>
                    <a:pt x="19660" y="16079"/>
                    <a:pt x="19606" y="16160"/>
                    <a:pt x="19606" y="16216"/>
                  </a:cubicBezTo>
                  <a:cubicBezTo>
                    <a:pt x="19606" y="16356"/>
                    <a:pt x="18914" y="17271"/>
                    <a:pt x="18584" y="17567"/>
                  </a:cubicBezTo>
                  <a:cubicBezTo>
                    <a:pt x="18148" y="17958"/>
                    <a:pt x="17965" y="18087"/>
                    <a:pt x="17761" y="18158"/>
                  </a:cubicBezTo>
                  <a:cubicBezTo>
                    <a:pt x="17655" y="18194"/>
                    <a:pt x="17505" y="18273"/>
                    <a:pt x="17429" y="18333"/>
                  </a:cubicBezTo>
                  <a:cubicBezTo>
                    <a:pt x="17050" y="18632"/>
                    <a:pt x="15275" y="18556"/>
                    <a:pt x="14982" y="18230"/>
                  </a:cubicBezTo>
                  <a:cubicBezTo>
                    <a:pt x="14915" y="18156"/>
                    <a:pt x="14807" y="18099"/>
                    <a:pt x="14737" y="18099"/>
                  </a:cubicBezTo>
                  <a:cubicBezTo>
                    <a:pt x="14667" y="18099"/>
                    <a:pt x="14528" y="18014"/>
                    <a:pt x="14431" y="17910"/>
                  </a:cubicBezTo>
                  <a:cubicBezTo>
                    <a:pt x="14278" y="17744"/>
                    <a:pt x="14262" y="17682"/>
                    <a:pt x="14312" y="17410"/>
                  </a:cubicBezTo>
                  <a:cubicBezTo>
                    <a:pt x="14378" y="17050"/>
                    <a:pt x="14360" y="17039"/>
                    <a:pt x="13998" y="17239"/>
                  </a:cubicBezTo>
                  <a:cubicBezTo>
                    <a:pt x="13755" y="17373"/>
                    <a:pt x="13720" y="17357"/>
                    <a:pt x="13327" y="16914"/>
                  </a:cubicBezTo>
                  <a:cubicBezTo>
                    <a:pt x="12685" y="16191"/>
                    <a:pt x="11819" y="14790"/>
                    <a:pt x="11882" y="14576"/>
                  </a:cubicBezTo>
                  <a:cubicBezTo>
                    <a:pt x="11900" y="14515"/>
                    <a:pt x="11891" y="14480"/>
                    <a:pt x="11860" y="14499"/>
                  </a:cubicBezTo>
                  <a:cubicBezTo>
                    <a:pt x="11830" y="14518"/>
                    <a:pt x="11679" y="14225"/>
                    <a:pt x="11525" y="13850"/>
                  </a:cubicBezTo>
                  <a:cubicBezTo>
                    <a:pt x="11182" y="13017"/>
                    <a:pt x="11237" y="12736"/>
                    <a:pt x="11618" y="13373"/>
                  </a:cubicBezTo>
                  <a:cubicBezTo>
                    <a:pt x="11922" y="13881"/>
                    <a:pt x="12355" y="14370"/>
                    <a:pt x="12779" y="14684"/>
                  </a:cubicBezTo>
                  <a:cubicBezTo>
                    <a:pt x="13012" y="14857"/>
                    <a:pt x="13261" y="14909"/>
                    <a:pt x="13892" y="14905"/>
                  </a:cubicBezTo>
                  <a:cubicBezTo>
                    <a:pt x="14805" y="14898"/>
                    <a:pt x="14819" y="14891"/>
                    <a:pt x="15278" y="14427"/>
                  </a:cubicBezTo>
                  <a:cubicBezTo>
                    <a:pt x="15798" y="13902"/>
                    <a:pt x="16205" y="13083"/>
                    <a:pt x="16428" y="12116"/>
                  </a:cubicBezTo>
                  <a:cubicBezTo>
                    <a:pt x="16600" y="11374"/>
                    <a:pt x="16622" y="11156"/>
                    <a:pt x="16621" y="10214"/>
                  </a:cubicBezTo>
                  <a:cubicBezTo>
                    <a:pt x="16621" y="9360"/>
                    <a:pt x="16594" y="9027"/>
                    <a:pt x="16480" y="8525"/>
                  </a:cubicBezTo>
                  <a:cubicBezTo>
                    <a:pt x="16403" y="8181"/>
                    <a:pt x="16336" y="7863"/>
                    <a:pt x="16333" y="7817"/>
                  </a:cubicBezTo>
                  <a:cubicBezTo>
                    <a:pt x="16330" y="7771"/>
                    <a:pt x="16308" y="7689"/>
                    <a:pt x="16283" y="7637"/>
                  </a:cubicBezTo>
                  <a:cubicBezTo>
                    <a:pt x="16259" y="7585"/>
                    <a:pt x="16238" y="7276"/>
                    <a:pt x="16238" y="6943"/>
                  </a:cubicBezTo>
                  <a:cubicBezTo>
                    <a:pt x="16238" y="6284"/>
                    <a:pt x="16194" y="6205"/>
                    <a:pt x="16030" y="6583"/>
                  </a:cubicBezTo>
                  <a:cubicBezTo>
                    <a:pt x="15925" y="6824"/>
                    <a:pt x="15918" y="6828"/>
                    <a:pt x="15763" y="6601"/>
                  </a:cubicBezTo>
                  <a:cubicBezTo>
                    <a:pt x="15471" y="6169"/>
                    <a:pt x="15167" y="5851"/>
                    <a:pt x="14849" y="5655"/>
                  </a:cubicBezTo>
                  <a:cubicBezTo>
                    <a:pt x="14477" y="5424"/>
                    <a:pt x="13425" y="5391"/>
                    <a:pt x="13002" y="5596"/>
                  </a:cubicBezTo>
                  <a:cubicBezTo>
                    <a:pt x="12627" y="5778"/>
                    <a:pt x="12066" y="6332"/>
                    <a:pt x="11698" y="6885"/>
                  </a:cubicBezTo>
                  <a:cubicBezTo>
                    <a:pt x="11099" y="7782"/>
                    <a:pt x="11287" y="6823"/>
                    <a:pt x="11949" y="5596"/>
                  </a:cubicBezTo>
                  <a:cubicBezTo>
                    <a:pt x="12432" y="4702"/>
                    <a:pt x="12467" y="4640"/>
                    <a:pt x="12779" y="4181"/>
                  </a:cubicBezTo>
                  <a:cubicBezTo>
                    <a:pt x="13038" y="3799"/>
                    <a:pt x="13747" y="2960"/>
                    <a:pt x="13810" y="2960"/>
                  </a:cubicBezTo>
                  <a:cubicBezTo>
                    <a:pt x="13822" y="2960"/>
                    <a:pt x="13866" y="3138"/>
                    <a:pt x="13909" y="3357"/>
                  </a:cubicBezTo>
                  <a:lnTo>
                    <a:pt x="13987" y="3758"/>
                  </a:lnTo>
                  <a:lnTo>
                    <a:pt x="14154" y="3163"/>
                  </a:lnTo>
                  <a:cubicBezTo>
                    <a:pt x="14313" y="2601"/>
                    <a:pt x="14482" y="2358"/>
                    <a:pt x="14765" y="2280"/>
                  </a:cubicBezTo>
                  <a:cubicBezTo>
                    <a:pt x="14831" y="2262"/>
                    <a:pt x="15006" y="2169"/>
                    <a:pt x="15155" y="2077"/>
                  </a:cubicBezTo>
                  <a:cubicBezTo>
                    <a:pt x="15340" y="1963"/>
                    <a:pt x="15820" y="1904"/>
                    <a:pt x="16303" y="1901"/>
                  </a:cubicBezTo>
                  <a:close/>
                  <a:moveTo>
                    <a:pt x="4780" y="1910"/>
                  </a:moveTo>
                  <a:cubicBezTo>
                    <a:pt x="5576" y="1892"/>
                    <a:pt x="5898" y="1965"/>
                    <a:pt x="6517" y="2298"/>
                  </a:cubicBezTo>
                  <a:cubicBezTo>
                    <a:pt x="6874" y="2490"/>
                    <a:pt x="6945" y="2580"/>
                    <a:pt x="7035" y="2929"/>
                  </a:cubicBezTo>
                  <a:cubicBezTo>
                    <a:pt x="7092" y="3152"/>
                    <a:pt x="7174" y="3416"/>
                    <a:pt x="7217" y="3523"/>
                  </a:cubicBezTo>
                  <a:cubicBezTo>
                    <a:pt x="7285" y="3696"/>
                    <a:pt x="7304" y="3678"/>
                    <a:pt x="7373" y="3339"/>
                  </a:cubicBezTo>
                  <a:lnTo>
                    <a:pt x="7453" y="2951"/>
                  </a:lnTo>
                  <a:lnTo>
                    <a:pt x="7830" y="3348"/>
                  </a:lnTo>
                  <a:cubicBezTo>
                    <a:pt x="8515" y="4061"/>
                    <a:pt x="9301" y="5368"/>
                    <a:pt x="9772" y="6583"/>
                  </a:cubicBezTo>
                  <a:cubicBezTo>
                    <a:pt x="10179" y="7631"/>
                    <a:pt x="10158" y="7945"/>
                    <a:pt x="9731" y="7168"/>
                  </a:cubicBezTo>
                  <a:cubicBezTo>
                    <a:pt x="9494" y="6737"/>
                    <a:pt x="8766" y="5836"/>
                    <a:pt x="8598" y="5767"/>
                  </a:cubicBezTo>
                  <a:cubicBezTo>
                    <a:pt x="8582" y="5760"/>
                    <a:pt x="8515" y="5699"/>
                    <a:pt x="8449" y="5637"/>
                  </a:cubicBezTo>
                  <a:cubicBezTo>
                    <a:pt x="8383" y="5574"/>
                    <a:pt x="7923" y="5524"/>
                    <a:pt x="7427" y="5524"/>
                  </a:cubicBezTo>
                  <a:cubicBezTo>
                    <a:pt x="6418" y="5524"/>
                    <a:pt x="6156" y="5656"/>
                    <a:pt x="5644" y="6421"/>
                  </a:cubicBezTo>
                  <a:cubicBezTo>
                    <a:pt x="5369" y="6831"/>
                    <a:pt x="5368" y="6829"/>
                    <a:pt x="5261" y="6583"/>
                  </a:cubicBezTo>
                  <a:cubicBezTo>
                    <a:pt x="5102" y="6218"/>
                    <a:pt x="5071" y="6269"/>
                    <a:pt x="5031" y="6970"/>
                  </a:cubicBezTo>
                  <a:cubicBezTo>
                    <a:pt x="5011" y="7319"/>
                    <a:pt x="4927" y="7900"/>
                    <a:pt x="4845" y="8259"/>
                  </a:cubicBezTo>
                  <a:cubicBezTo>
                    <a:pt x="4411" y="10165"/>
                    <a:pt x="4643" y="12239"/>
                    <a:pt x="5447" y="13684"/>
                  </a:cubicBezTo>
                  <a:cubicBezTo>
                    <a:pt x="5631" y="14013"/>
                    <a:pt x="5797" y="14288"/>
                    <a:pt x="5820" y="14292"/>
                  </a:cubicBezTo>
                  <a:cubicBezTo>
                    <a:pt x="5842" y="14296"/>
                    <a:pt x="5971" y="14397"/>
                    <a:pt x="6103" y="14517"/>
                  </a:cubicBezTo>
                  <a:cubicBezTo>
                    <a:pt x="6515" y="14891"/>
                    <a:pt x="6908" y="15003"/>
                    <a:pt x="7600" y="14941"/>
                  </a:cubicBezTo>
                  <a:cubicBezTo>
                    <a:pt x="8165" y="14890"/>
                    <a:pt x="8335" y="14822"/>
                    <a:pt x="8702" y="14504"/>
                  </a:cubicBezTo>
                  <a:cubicBezTo>
                    <a:pt x="9122" y="14140"/>
                    <a:pt x="9758" y="13343"/>
                    <a:pt x="9833" y="13089"/>
                  </a:cubicBezTo>
                  <a:cubicBezTo>
                    <a:pt x="9872" y="12958"/>
                    <a:pt x="9983" y="13041"/>
                    <a:pt x="9983" y="13202"/>
                  </a:cubicBezTo>
                  <a:cubicBezTo>
                    <a:pt x="9983" y="13353"/>
                    <a:pt x="9434" y="14651"/>
                    <a:pt x="9339" y="14724"/>
                  </a:cubicBezTo>
                  <a:cubicBezTo>
                    <a:pt x="9291" y="14762"/>
                    <a:pt x="9249" y="14848"/>
                    <a:pt x="9244" y="14914"/>
                  </a:cubicBezTo>
                  <a:cubicBezTo>
                    <a:pt x="9224" y="15201"/>
                    <a:pt x="8102" y="16874"/>
                    <a:pt x="7695" y="17225"/>
                  </a:cubicBezTo>
                  <a:cubicBezTo>
                    <a:pt x="7545" y="17355"/>
                    <a:pt x="7461" y="17357"/>
                    <a:pt x="7310" y="17243"/>
                  </a:cubicBezTo>
                  <a:cubicBezTo>
                    <a:pt x="7011" y="17019"/>
                    <a:pt x="6926" y="17054"/>
                    <a:pt x="6957" y="17387"/>
                  </a:cubicBezTo>
                  <a:cubicBezTo>
                    <a:pt x="6989" y="17744"/>
                    <a:pt x="6865" y="17977"/>
                    <a:pt x="6567" y="18113"/>
                  </a:cubicBezTo>
                  <a:cubicBezTo>
                    <a:pt x="6443" y="18169"/>
                    <a:pt x="6222" y="18263"/>
                    <a:pt x="6073" y="18329"/>
                  </a:cubicBezTo>
                  <a:cubicBezTo>
                    <a:pt x="5924" y="18395"/>
                    <a:pt x="5545" y="18479"/>
                    <a:pt x="5230" y="18514"/>
                  </a:cubicBezTo>
                  <a:cubicBezTo>
                    <a:pt x="3165" y="18741"/>
                    <a:pt x="1333" y="16729"/>
                    <a:pt x="558" y="13377"/>
                  </a:cubicBezTo>
                  <a:cubicBezTo>
                    <a:pt x="440" y="12867"/>
                    <a:pt x="309" y="12127"/>
                    <a:pt x="264" y="11737"/>
                  </a:cubicBezTo>
                  <a:cubicBezTo>
                    <a:pt x="-113" y="8459"/>
                    <a:pt x="815" y="4837"/>
                    <a:pt x="2477" y="3104"/>
                  </a:cubicBezTo>
                  <a:cubicBezTo>
                    <a:pt x="3325" y="2221"/>
                    <a:pt x="3878" y="1932"/>
                    <a:pt x="4780" y="1910"/>
                  </a:cubicBezTo>
                  <a:close/>
                  <a:moveTo>
                    <a:pt x="17895" y="18852"/>
                  </a:moveTo>
                  <a:cubicBezTo>
                    <a:pt x="17847" y="18852"/>
                    <a:pt x="17792" y="18904"/>
                    <a:pt x="17771" y="18973"/>
                  </a:cubicBezTo>
                  <a:cubicBezTo>
                    <a:pt x="17751" y="19042"/>
                    <a:pt x="17790" y="19099"/>
                    <a:pt x="17858" y="19099"/>
                  </a:cubicBezTo>
                  <a:cubicBezTo>
                    <a:pt x="17926" y="19099"/>
                    <a:pt x="17981" y="19042"/>
                    <a:pt x="17981" y="18973"/>
                  </a:cubicBezTo>
                  <a:cubicBezTo>
                    <a:pt x="17981" y="18904"/>
                    <a:pt x="17942" y="18852"/>
                    <a:pt x="17895" y="18852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pic>
          <p:nvPicPr>
            <p:cNvPr id="1314" name="Image" descr="Image"/>
            <p:cNvPicPr>
              <a:picLocks noChangeAspect="1"/>
            </p:cNvPicPr>
            <p:nvPr/>
          </p:nvPicPr>
          <p:blipFill>
            <a:blip r:embed="rId8"/>
            <a:srcRect l="662"/>
            <a:stretch>
              <a:fillRect/>
            </a:stretch>
          </p:blipFill>
          <p:spPr>
            <a:xfrm>
              <a:off x="1603052" y="3196628"/>
              <a:ext cx="2231711" cy="224159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315" name="Magnet"/>
            <p:cNvSpPr txBox="1"/>
            <p:nvPr/>
          </p:nvSpPr>
          <p:spPr>
            <a:xfrm>
              <a:off x="2087647" y="3361132"/>
              <a:ext cx="1247646" cy="447293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6" tIns="71436" rIns="71436" bIns="71436" numCol="1" anchor="ctr">
              <a:noAutofit/>
            </a:bodyPr>
            <a:lstStyle>
              <a:lvl1pPr defTabSz="457200">
                <a:defRPr sz="2000"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r>
                <a:t>Magnet</a:t>
              </a:r>
            </a:p>
          </p:txBody>
        </p:sp>
        <p:sp>
          <p:nvSpPr>
            <p:cNvPr id="1316" name="+"/>
            <p:cNvSpPr txBox="1"/>
            <p:nvPr/>
          </p:nvSpPr>
          <p:spPr>
            <a:xfrm>
              <a:off x="2544617" y="2956528"/>
              <a:ext cx="333705" cy="463515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6" tIns="71436" rIns="71436" bIns="71436" numCol="1" anchor="ctr">
              <a:noAutofit/>
            </a:bodyPr>
            <a:lstStyle>
              <a:lvl1pPr defTabSz="457200">
                <a:defRPr sz="2400" b="1"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r>
                <a:t>+</a:t>
              </a:r>
            </a:p>
          </p:txBody>
        </p:sp>
        <p:sp>
          <p:nvSpPr>
            <p:cNvPr id="1317" name="Circle"/>
            <p:cNvSpPr/>
            <p:nvPr/>
          </p:nvSpPr>
          <p:spPr>
            <a:xfrm>
              <a:off x="2459099" y="4053245"/>
              <a:ext cx="504742" cy="504742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6" tIns="71436" rIns="71436" bIns="71436" numCol="1" anchor="ctr">
              <a:noAutofit/>
            </a:bodyPr>
            <a:lstStyle/>
            <a:p>
              <a:endParaRPr/>
            </a:p>
          </p:txBody>
        </p:sp>
      </p:grpSp>
      <p:grpSp>
        <p:nvGrpSpPr>
          <p:cNvPr id="1359" name="Group"/>
          <p:cNvGrpSpPr/>
          <p:nvPr/>
        </p:nvGrpSpPr>
        <p:grpSpPr>
          <a:xfrm>
            <a:off x="704445" y="3252268"/>
            <a:ext cx="5422941" cy="5600369"/>
            <a:chOff x="0" y="0"/>
            <a:chExt cx="5422939" cy="5600368"/>
          </a:xfrm>
        </p:grpSpPr>
        <p:grpSp>
          <p:nvGrpSpPr>
            <p:cNvPr id="1321" name="Group"/>
            <p:cNvGrpSpPr/>
            <p:nvPr/>
          </p:nvGrpSpPr>
          <p:grpSpPr>
            <a:xfrm>
              <a:off x="0" y="0"/>
              <a:ext cx="5422940" cy="5600369"/>
              <a:chOff x="-386155" y="-354279"/>
              <a:chExt cx="5422939" cy="5600368"/>
            </a:xfrm>
          </p:grpSpPr>
          <p:sp>
            <p:nvSpPr>
              <p:cNvPr id="1319" name="Circle"/>
              <p:cNvSpPr/>
              <p:nvPr/>
            </p:nvSpPr>
            <p:spPr>
              <a:xfrm>
                <a:off x="-386156" y="-176851"/>
                <a:ext cx="5422941" cy="5422941"/>
              </a:xfrm>
              <a:prstGeom prst="ellipse">
                <a:avLst/>
              </a:prstGeom>
              <a:solidFill>
                <a:srgbClr val="FFFFFF"/>
              </a:solidFill>
              <a:ln w="25400" cap="flat">
                <a:solidFill>
                  <a:schemeClr val="accent1"/>
                </a:solidFill>
                <a:prstDash val="solid"/>
                <a:round/>
              </a:ln>
              <a:effectLst>
                <a:outerShdw blurRad="127000" dist="121423" dir="3600000" rotWithShape="0">
                  <a:srgbClr val="000000">
                    <a:alpha val="50000"/>
                  </a:srgbClr>
                </a:outerShdw>
              </a:effectLst>
            </p:spPr>
            <p:txBody>
              <a:bodyPr wrap="square" lIns="71436" tIns="71436" rIns="71436" bIns="71436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320" name="D"/>
              <p:cNvSpPr txBox="1"/>
              <p:nvPr/>
            </p:nvSpPr>
            <p:spPr>
              <a:xfrm>
                <a:off x="774732" y="-354280"/>
                <a:ext cx="3101166" cy="138358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457200">
                  <a:defRPr sz="2600" b="1">
                    <a:latin typeface="Gill Sans"/>
                    <a:ea typeface="Gill Sans"/>
                    <a:cs typeface="Gill Sans"/>
                    <a:sym typeface="Gill Sans"/>
                  </a:defRPr>
                </a:pPr>
                <a:r>
                  <a:t>Microwave </a:t>
                </a:r>
              </a:p>
              <a:p>
                <a:pPr defTabSz="457200">
                  <a:defRPr sz="2600" b="1">
                    <a:latin typeface="Gill Sans"/>
                    <a:ea typeface="Gill Sans"/>
                    <a:cs typeface="Gill Sans"/>
                    <a:sym typeface="Gill Sans"/>
                  </a:defRPr>
                </a:pPr>
                <a:r>
                  <a:t>resonator/cavity</a:t>
                </a:r>
              </a:p>
            </p:txBody>
          </p:sp>
        </p:grpSp>
        <p:sp>
          <p:nvSpPr>
            <p:cNvPr id="1322" name="SQUID loop for the magnetic coupling"/>
            <p:cNvSpPr txBox="1"/>
            <p:nvPr/>
          </p:nvSpPr>
          <p:spPr>
            <a:xfrm>
              <a:off x="630686" y="1233515"/>
              <a:ext cx="2680488" cy="804406"/>
            </a:xfrm>
            <a:prstGeom prst="rect">
              <a:avLst/>
            </a:prstGeom>
            <a:solidFill>
              <a:schemeClr val="accent3">
                <a:lumOff val="12500"/>
              </a:scheme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6" tIns="71436" rIns="71436" bIns="71436" numCol="1" anchor="ctr">
              <a:noAutofit/>
            </a:bodyPr>
            <a:lstStyle>
              <a:lvl1pPr defTabSz="457200">
                <a:defRPr sz="2300"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r>
                <a:t>SQUID loop for the magnetic coupling</a:t>
              </a:r>
            </a:p>
          </p:txBody>
        </p:sp>
        <p:sp>
          <p:nvSpPr>
            <p:cNvPr id="1323" name="Straight Connector 51"/>
            <p:cNvSpPr/>
            <p:nvPr/>
          </p:nvSpPr>
          <p:spPr>
            <a:xfrm>
              <a:off x="3902970" y="2906754"/>
              <a:ext cx="305035" cy="1"/>
            </a:xfrm>
            <a:prstGeom prst="line">
              <a:avLst/>
            </a:prstGeom>
            <a:noFill/>
            <a:ln w="2857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grpSp>
          <p:nvGrpSpPr>
            <p:cNvPr id="1326" name="Group"/>
            <p:cNvGrpSpPr/>
            <p:nvPr/>
          </p:nvGrpSpPr>
          <p:grpSpPr>
            <a:xfrm>
              <a:off x="1410795" y="3006726"/>
              <a:ext cx="2370917" cy="2241595"/>
              <a:chOff x="0" y="0"/>
              <a:chExt cx="2370916" cy="2241594"/>
            </a:xfrm>
          </p:grpSpPr>
          <p:pic>
            <p:nvPicPr>
              <p:cNvPr id="1324" name="Picture 78" descr="Picture 78"/>
              <p:cNvPicPr>
                <a:picLocks noChangeAspect="1"/>
              </p:cNvPicPr>
              <p:nvPr/>
            </p:nvPicPr>
            <p:blipFill>
              <a:blip r:embed="rId9"/>
              <a:srcRect l="2321" r="48567" b="50894"/>
              <a:stretch>
                <a:fillRect/>
              </a:stretch>
            </p:blipFill>
            <p:spPr>
              <a:xfrm>
                <a:off x="0" y="0"/>
                <a:ext cx="2370917" cy="2241595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325" name="Picture 78" descr="Picture 78"/>
              <p:cNvPicPr>
                <a:picLocks noChangeAspect="1"/>
              </p:cNvPicPr>
              <p:nvPr/>
            </p:nvPicPr>
            <p:blipFill>
              <a:blip r:embed="rId9"/>
              <a:srcRect l="13432" t="18895" r="73999" b="72766"/>
              <a:stretch>
                <a:fillRect/>
              </a:stretch>
            </p:blipFill>
            <p:spPr>
              <a:xfrm>
                <a:off x="536390" y="1511079"/>
                <a:ext cx="606742" cy="380610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sp>
          <p:nvSpPr>
            <p:cNvPr id="1327" name="Cavity response"/>
            <p:cNvSpPr txBox="1"/>
            <p:nvPr/>
          </p:nvSpPr>
          <p:spPr>
            <a:xfrm>
              <a:off x="3229182" y="3763487"/>
              <a:ext cx="1267332" cy="7968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6" tIns="71436" rIns="71436" bIns="71436" numCol="1" anchor="ctr">
              <a:noAutofit/>
            </a:bodyPr>
            <a:lstStyle>
              <a:lvl1pPr defTabSz="457200">
                <a:defRPr sz="2000"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r>
                <a:t>Cavity response</a:t>
              </a:r>
            </a:p>
          </p:txBody>
        </p:sp>
        <p:grpSp>
          <p:nvGrpSpPr>
            <p:cNvPr id="1357" name="Group"/>
            <p:cNvGrpSpPr/>
            <p:nvPr/>
          </p:nvGrpSpPr>
          <p:grpSpPr>
            <a:xfrm>
              <a:off x="3432219" y="1099913"/>
              <a:ext cx="1747837" cy="1806842"/>
              <a:chOff x="0" y="0"/>
              <a:chExt cx="1747836" cy="1806841"/>
            </a:xfrm>
          </p:grpSpPr>
          <p:sp>
            <p:nvSpPr>
              <p:cNvPr id="1328" name="Rectangle"/>
              <p:cNvSpPr/>
              <p:nvPr/>
            </p:nvSpPr>
            <p:spPr>
              <a:xfrm>
                <a:off x="811269" y="783376"/>
                <a:ext cx="613999" cy="509714"/>
              </a:xfrm>
              <a:prstGeom prst="rect">
                <a:avLst/>
              </a:pr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6" tIns="71436" rIns="71436" bIns="71436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329" name="TextBox 34"/>
              <p:cNvSpPr txBox="1"/>
              <p:nvPr/>
            </p:nvSpPr>
            <p:spPr>
              <a:xfrm>
                <a:off x="587450" y="727196"/>
                <a:ext cx="298307" cy="38366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45719" tIns="45719" rIns="45719" bIns="45719" numCol="1" anchor="t">
                <a:noAutofit/>
              </a:bodyPr>
              <a:lstStyle>
                <a:lvl1pPr algn="l" defTabSz="914400">
                  <a:defRPr sz="1600">
                    <a:latin typeface="Calibri"/>
                    <a:ea typeface="Calibri"/>
                    <a:cs typeface="Calibri"/>
                    <a:sym typeface="Calibri"/>
                  </a:defRPr>
                </a:lvl1pPr>
              </a:lstStyle>
              <a:p>
                <a:r>
                  <a:t>JJ</a:t>
                </a:r>
              </a:p>
            </p:txBody>
          </p:sp>
          <p:sp>
            <p:nvSpPr>
              <p:cNvPr id="1330" name="TextBox 49"/>
              <p:cNvSpPr txBox="1"/>
              <p:nvPr/>
            </p:nvSpPr>
            <p:spPr>
              <a:xfrm>
                <a:off x="274096" y="0"/>
                <a:ext cx="344319" cy="43293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algn="l" defTabSz="914400">
                  <a:defRPr sz="1600">
                    <a:latin typeface="Calibri"/>
                    <a:ea typeface="Calibri"/>
                    <a:cs typeface="Calibri"/>
                    <a:sym typeface="Calibri"/>
                  </a:defRPr>
                </a:pPr>
                <a:r>
                  <a:t>C</a:t>
                </a:r>
                <a:r>
                  <a:rPr baseline="-25000"/>
                  <a:t>c</a:t>
                </a:r>
              </a:p>
            </p:txBody>
          </p:sp>
          <p:sp>
            <p:nvSpPr>
              <p:cNvPr id="1331" name="Straight Connector 30"/>
              <p:cNvSpPr/>
              <p:nvPr/>
            </p:nvSpPr>
            <p:spPr>
              <a:xfrm flipH="1" flipV="1">
                <a:off x="136906" y="451892"/>
                <a:ext cx="1012346" cy="3443"/>
              </a:xfrm>
              <a:prstGeom prst="line">
                <a:avLst/>
              </a:prstGeom>
              <a:noFill/>
              <a:ln w="28575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algn="l" defTabSz="914400"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1332" name="Straight Connector 31"/>
              <p:cNvSpPr/>
              <p:nvPr/>
            </p:nvSpPr>
            <p:spPr>
              <a:xfrm flipH="1">
                <a:off x="1142866" y="1297924"/>
                <a:ext cx="1816" cy="335548"/>
              </a:xfrm>
              <a:prstGeom prst="line">
                <a:avLst/>
              </a:prstGeom>
              <a:noFill/>
              <a:ln w="28575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algn="l" defTabSz="914400"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1333" name="Straight Connector 32"/>
              <p:cNvSpPr/>
              <p:nvPr/>
            </p:nvSpPr>
            <p:spPr>
              <a:xfrm flipH="1" flipV="1">
                <a:off x="136907" y="1624352"/>
                <a:ext cx="1014623" cy="1"/>
              </a:xfrm>
              <a:prstGeom prst="line">
                <a:avLst/>
              </a:prstGeom>
              <a:noFill/>
              <a:ln w="28575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algn="l" defTabSz="914400"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grpSp>
            <p:nvGrpSpPr>
              <p:cNvPr id="1336" name="Group 33"/>
              <p:cNvGrpSpPr/>
              <p:nvPr/>
            </p:nvGrpSpPr>
            <p:grpSpPr>
              <a:xfrm rot="10800000" flipH="1">
                <a:off x="1331335" y="952626"/>
                <a:ext cx="182760" cy="183904"/>
                <a:chOff x="0" y="0"/>
                <a:chExt cx="182758" cy="183903"/>
              </a:xfrm>
            </p:grpSpPr>
            <p:sp>
              <p:nvSpPr>
                <p:cNvPr id="1334" name="Straight Connector 54"/>
                <p:cNvSpPr/>
                <p:nvPr/>
              </p:nvSpPr>
              <p:spPr>
                <a:xfrm flipV="1">
                  <a:off x="0" y="0"/>
                  <a:ext cx="182759" cy="182759"/>
                </a:xfrm>
                <a:prstGeom prst="line">
                  <a:avLst/>
                </a:prstGeom>
                <a:noFill/>
                <a:ln w="19050" cap="flat">
                  <a:solidFill>
                    <a:srgbClr val="000000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 algn="l" defTabSz="914400">
                    <a:defRPr sz="1800">
                      <a:latin typeface="Calibri"/>
                      <a:ea typeface="Calibri"/>
                      <a:cs typeface="Calibri"/>
                      <a:sym typeface="Calibri"/>
                    </a:defRPr>
                  </a:pPr>
                  <a:endParaRPr/>
                </a:p>
              </p:txBody>
            </p:sp>
            <p:sp>
              <p:nvSpPr>
                <p:cNvPr id="1335" name="Straight Connector 55"/>
                <p:cNvSpPr/>
                <p:nvPr/>
              </p:nvSpPr>
              <p:spPr>
                <a:xfrm flipH="1" flipV="1">
                  <a:off x="0" y="1146"/>
                  <a:ext cx="182758" cy="182758"/>
                </a:xfrm>
                <a:prstGeom prst="line">
                  <a:avLst/>
                </a:prstGeom>
                <a:noFill/>
                <a:ln w="19050" cap="flat">
                  <a:solidFill>
                    <a:srgbClr val="000000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 algn="l" defTabSz="914400">
                    <a:defRPr sz="1800">
                      <a:latin typeface="Calibri"/>
                      <a:ea typeface="Calibri"/>
                      <a:cs typeface="Calibri"/>
                      <a:sym typeface="Calibri"/>
                    </a:defRPr>
                  </a:pPr>
                  <a:endParaRPr/>
                </a:p>
              </p:txBody>
            </p:sp>
          </p:grpSp>
          <p:sp>
            <p:nvSpPr>
              <p:cNvPr id="1337" name="Straight Connector 35"/>
              <p:cNvSpPr/>
              <p:nvPr/>
            </p:nvSpPr>
            <p:spPr>
              <a:xfrm flipH="1">
                <a:off x="146710" y="1104395"/>
                <a:ext cx="1" cy="519957"/>
              </a:xfrm>
              <a:prstGeom prst="line">
                <a:avLst/>
              </a:prstGeom>
              <a:noFill/>
              <a:ln w="28575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algn="l" defTabSz="914400"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1338" name="Straight Connector 38"/>
              <p:cNvSpPr/>
              <p:nvPr/>
            </p:nvSpPr>
            <p:spPr>
              <a:xfrm flipH="1">
                <a:off x="146710" y="447035"/>
                <a:ext cx="1" cy="501161"/>
              </a:xfrm>
              <a:prstGeom prst="line">
                <a:avLst/>
              </a:prstGeom>
              <a:noFill/>
              <a:ln w="28575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algn="l" defTabSz="914400"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1339" name="Straight Connector 39"/>
              <p:cNvSpPr/>
              <p:nvPr/>
            </p:nvSpPr>
            <p:spPr>
              <a:xfrm flipH="1">
                <a:off x="1142866" y="447035"/>
                <a:ext cx="1816" cy="335548"/>
              </a:xfrm>
              <a:prstGeom prst="line">
                <a:avLst/>
              </a:prstGeom>
              <a:noFill/>
              <a:ln w="28575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algn="l" defTabSz="914400"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1340" name="Straight Connector 40"/>
              <p:cNvSpPr/>
              <p:nvPr/>
            </p:nvSpPr>
            <p:spPr>
              <a:xfrm flipV="1">
                <a:off x="806367" y="781763"/>
                <a:ext cx="626807" cy="870"/>
              </a:xfrm>
              <a:prstGeom prst="line">
                <a:avLst/>
              </a:prstGeom>
              <a:noFill/>
              <a:ln w="28575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algn="l" defTabSz="914400"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1341" name="Straight Connector 41"/>
              <p:cNvSpPr/>
              <p:nvPr/>
            </p:nvSpPr>
            <p:spPr>
              <a:xfrm flipV="1">
                <a:off x="807729" y="1296184"/>
                <a:ext cx="626806" cy="870"/>
              </a:xfrm>
              <a:prstGeom prst="line">
                <a:avLst/>
              </a:prstGeom>
              <a:noFill/>
              <a:ln w="28575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algn="l" defTabSz="914400"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1342" name="Straight Connector 42"/>
              <p:cNvSpPr/>
              <p:nvPr/>
            </p:nvSpPr>
            <p:spPr>
              <a:xfrm flipH="1" flipV="1">
                <a:off x="1424261" y="772645"/>
                <a:ext cx="3585" cy="530768"/>
              </a:xfrm>
              <a:prstGeom prst="line">
                <a:avLst/>
              </a:prstGeom>
              <a:noFill/>
              <a:ln w="28575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algn="l" defTabSz="914400"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1343" name="Straight Connector 43"/>
              <p:cNvSpPr/>
              <p:nvPr/>
            </p:nvSpPr>
            <p:spPr>
              <a:xfrm flipH="1" flipV="1">
                <a:off x="815062" y="772645"/>
                <a:ext cx="3585" cy="530768"/>
              </a:xfrm>
              <a:prstGeom prst="line">
                <a:avLst/>
              </a:prstGeom>
              <a:noFill/>
              <a:ln w="28575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algn="l" defTabSz="914400"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grpSp>
            <p:nvGrpSpPr>
              <p:cNvPr id="1346" name="Group 44"/>
              <p:cNvGrpSpPr/>
              <p:nvPr/>
            </p:nvGrpSpPr>
            <p:grpSpPr>
              <a:xfrm rot="10800000" flipH="1">
                <a:off x="727030" y="955223"/>
                <a:ext cx="182759" cy="183905"/>
                <a:chOff x="0" y="0"/>
                <a:chExt cx="182758" cy="183903"/>
              </a:xfrm>
            </p:grpSpPr>
            <p:sp>
              <p:nvSpPr>
                <p:cNvPr id="1344" name="Straight Connector 52"/>
                <p:cNvSpPr/>
                <p:nvPr/>
              </p:nvSpPr>
              <p:spPr>
                <a:xfrm flipV="1">
                  <a:off x="0" y="0"/>
                  <a:ext cx="182759" cy="182759"/>
                </a:xfrm>
                <a:prstGeom prst="line">
                  <a:avLst/>
                </a:prstGeom>
                <a:noFill/>
                <a:ln w="19050" cap="flat">
                  <a:solidFill>
                    <a:srgbClr val="000000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 algn="l" defTabSz="914400">
                    <a:defRPr sz="1800">
                      <a:latin typeface="Calibri"/>
                      <a:ea typeface="Calibri"/>
                      <a:cs typeface="Calibri"/>
                      <a:sym typeface="Calibri"/>
                    </a:defRPr>
                  </a:pPr>
                  <a:endParaRPr/>
                </a:p>
              </p:txBody>
            </p:sp>
            <p:sp>
              <p:nvSpPr>
                <p:cNvPr id="1345" name="Straight Connector 53"/>
                <p:cNvSpPr/>
                <p:nvPr/>
              </p:nvSpPr>
              <p:spPr>
                <a:xfrm flipH="1" flipV="1">
                  <a:off x="0" y="1146"/>
                  <a:ext cx="182758" cy="182758"/>
                </a:xfrm>
                <a:prstGeom prst="line">
                  <a:avLst/>
                </a:prstGeom>
                <a:noFill/>
                <a:ln w="19050" cap="flat">
                  <a:solidFill>
                    <a:srgbClr val="000000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 algn="l" defTabSz="914400">
                    <a:defRPr sz="1800">
                      <a:latin typeface="Calibri"/>
                      <a:ea typeface="Calibri"/>
                      <a:cs typeface="Calibri"/>
                      <a:sym typeface="Calibri"/>
                    </a:defRPr>
                  </a:pPr>
                  <a:endParaRPr/>
                </a:p>
              </p:txBody>
            </p:sp>
          </p:grpSp>
          <p:sp>
            <p:nvSpPr>
              <p:cNvPr id="1347" name="Straight Connector 45"/>
              <p:cNvSpPr/>
              <p:nvPr/>
            </p:nvSpPr>
            <p:spPr>
              <a:xfrm>
                <a:off x="656702" y="288290"/>
                <a:ext cx="1" cy="173371"/>
              </a:xfrm>
              <a:prstGeom prst="line">
                <a:avLst/>
              </a:prstGeom>
              <a:noFill/>
              <a:ln w="28575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algn="l" defTabSz="914400"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1348" name="Straight Connector 46"/>
              <p:cNvSpPr/>
              <p:nvPr/>
            </p:nvSpPr>
            <p:spPr>
              <a:xfrm>
                <a:off x="504186" y="291894"/>
                <a:ext cx="305035" cy="1"/>
              </a:xfrm>
              <a:prstGeom prst="line">
                <a:avLst/>
              </a:prstGeom>
              <a:noFill/>
              <a:ln w="28575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algn="l" defTabSz="914400"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1349" name="Straight Connector 47"/>
              <p:cNvSpPr/>
              <p:nvPr/>
            </p:nvSpPr>
            <p:spPr>
              <a:xfrm>
                <a:off x="504186" y="251818"/>
                <a:ext cx="305035" cy="1"/>
              </a:xfrm>
              <a:prstGeom prst="line">
                <a:avLst/>
              </a:prstGeom>
              <a:noFill/>
              <a:ln w="28575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algn="l" defTabSz="914400"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1350" name="Straight Connector 48"/>
              <p:cNvSpPr/>
              <p:nvPr/>
            </p:nvSpPr>
            <p:spPr>
              <a:xfrm>
                <a:off x="656702" y="78447"/>
                <a:ext cx="1" cy="173372"/>
              </a:xfrm>
              <a:prstGeom prst="line">
                <a:avLst/>
              </a:prstGeom>
              <a:noFill/>
              <a:ln w="28575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algn="l" defTabSz="914400"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1351" name="Straight Connector 50"/>
              <p:cNvSpPr/>
              <p:nvPr/>
            </p:nvSpPr>
            <p:spPr>
              <a:xfrm>
                <a:off x="623267" y="1633470"/>
                <a:ext cx="1" cy="173372"/>
              </a:xfrm>
              <a:prstGeom prst="line">
                <a:avLst/>
              </a:prstGeom>
              <a:noFill/>
              <a:ln w="28575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algn="l" defTabSz="914400"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1352" name="TextBox 34"/>
              <p:cNvSpPr txBox="1"/>
              <p:nvPr/>
            </p:nvSpPr>
            <p:spPr>
              <a:xfrm>
                <a:off x="1449529" y="727196"/>
                <a:ext cx="298308" cy="38366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45719" tIns="45719" rIns="45719" bIns="45719" numCol="1" anchor="t">
                <a:noAutofit/>
              </a:bodyPr>
              <a:lstStyle>
                <a:lvl1pPr algn="l" defTabSz="914400">
                  <a:defRPr sz="1600">
                    <a:latin typeface="Calibri"/>
                    <a:ea typeface="Calibri"/>
                    <a:cs typeface="Calibri"/>
                    <a:sym typeface="Calibri"/>
                  </a:defRPr>
                </a:lvl1pPr>
              </a:lstStyle>
              <a:p>
                <a:r>
                  <a:t>JJ</a:t>
                </a:r>
              </a:p>
            </p:txBody>
          </p:sp>
          <p:sp>
            <p:nvSpPr>
              <p:cNvPr id="1353" name="TextBox 56"/>
              <p:cNvSpPr txBox="1"/>
              <p:nvPr/>
            </p:nvSpPr>
            <p:spPr>
              <a:xfrm>
                <a:off x="239054" y="1008822"/>
                <a:ext cx="197586" cy="27951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45719" tIns="45719" rIns="45719" bIns="45719" numCol="1" anchor="t">
                <a:noAutofit/>
              </a:bodyPr>
              <a:lstStyle>
                <a:lvl1pPr algn="l" defTabSz="914400">
                  <a:defRPr sz="1600">
                    <a:latin typeface="Calibri"/>
                    <a:ea typeface="Calibri"/>
                    <a:cs typeface="Calibri"/>
                    <a:sym typeface="Calibri"/>
                  </a:defRPr>
                </a:lvl1pPr>
              </a:lstStyle>
              <a:p>
                <a:r>
                  <a:t>C</a:t>
                </a:r>
              </a:p>
            </p:txBody>
          </p:sp>
          <p:sp>
            <p:nvSpPr>
              <p:cNvPr id="1354" name="Rectangle"/>
              <p:cNvSpPr/>
              <p:nvPr/>
            </p:nvSpPr>
            <p:spPr>
              <a:xfrm>
                <a:off x="1664" y="937136"/>
                <a:ext cx="301970" cy="159519"/>
              </a:xfrm>
              <a:prstGeom prst="rect">
                <a:avLst/>
              </a:prstGeom>
              <a:solidFill>
                <a:srgbClr val="B84C0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825500">
                  <a:defRPr sz="32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355" name="Straight Connector 36"/>
              <p:cNvSpPr/>
              <p:nvPr/>
            </p:nvSpPr>
            <p:spPr>
              <a:xfrm>
                <a:off x="0" y="1098100"/>
                <a:ext cx="305035" cy="1"/>
              </a:xfrm>
              <a:prstGeom prst="line">
                <a:avLst/>
              </a:prstGeom>
              <a:noFill/>
              <a:ln w="28575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algn="l" defTabSz="914400"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1356" name="Straight Connector 37"/>
              <p:cNvSpPr/>
              <p:nvPr/>
            </p:nvSpPr>
            <p:spPr>
              <a:xfrm>
                <a:off x="0" y="947010"/>
                <a:ext cx="305035" cy="1"/>
              </a:xfrm>
              <a:prstGeom prst="line">
                <a:avLst/>
              </a:prstGeom>
              <a:noFill/>
              <a:ln w="28575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algn="l" defTabSz="914400"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</p:grpSp>
        <p:sp>
          <p:nvSpPr>
            <p:cNvPr id="1358" name="Capacitive coupling to charges"/>
            <p:cNvSpPr txBox="1"/>
            <p:nvPr/>
          </p:nvSpPr>
          <p:spPr>
            <a:xfrm>
              <a:off x="630686" y="2184353"/>
              <a:ext cx="2680488" cy="804407"/>
            </a:xfrm>
            <a:prstGeom prst="rect">
              <a:avLst/>
            </a:prstGeom>
            <a:solidFill>
              <a:srgbClr val="C743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6" tIns="71436" rIns="71436" bIns="71436" numCol="1" anchor="ctr">
              <a:noAutofit/>
            </a:bodyPr>
            <a:lstStyle>
              <a:lvl1pPr defTabSz="457200">
                <a:defRPr sz="2300"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r>
                <a:t>Capacitive coupling to charges</a:t>
              </a:r>
            </a:p>
          </p:txBody>
        </p:sp>
      </p:grpSp>
      <p:pic>
        <p:nvPicPr>
          <p:cNvPr id="1360" name="PNG image-52535311149B-1.png" descr="PNG image-52535311149B-1.png"/>
          <p:cNvPicPr>
            <a:picLocks noChangeAspect="1"/>
          </p:cNvPicPr>
          <p:nvPr/>
        </p:nvPicPr>
        <p:blipFill>
          <a:blip r:embed="rId4"/>
          <a:srcRect l="21472" t="58319" r="72080" b="27720"/>
          <a:stretch>
            <a:fillRect/>
          </a:stretch>
        </p:blipFill>
        <p:spPr>
          <a:xfrm rot="17347289" flipH="1">
            <a:off x="6520142" y="6628654"/>
            <a:ext cx="1310529" cy="2127461"/>
          </a:xfrm>
          <a:prstGeom prst="rect">
            <a:avLst/>
          </a:prstGeom>
          <a:ln w="12700">
            <a:miter lim="400000"/>
          </a:ln>
        </p:spPr>
      </p:pic>
      <p:sp>
        <p:nvSpPr>
          <p:cNvPr id="1361" name="D"/>
          <p:cNvSpPr txBox="1"/>
          <p:nvPr/>
        </p:nvSpPr>
        <p:spPr>
          <a:xfrm>
            <a:off x="5027710" y="7657128"/>
            <a:ext cx="3721125" cy="14879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defTabSz="457200">
              <a:defRPr sz="2400" b="1">
                <a:solidFill>
                  <a:srgbClr val="C7430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Capacitive coupling</a:t>
            </a:r>
          </a:p>
        </p:txBody>
      </p:sp>
      <p:grpSp>
        <p:nvGrpSpPr>
          <p:cNvPr id="1364" name="Group"/>
          <p:cNvGrpSpPr/>
          <p:nvPr/>
        </p:nvGrpSpPr>
        <p:grpSpPr>
          <a:xfrm>
            <a:off x="13839990" y="8597473"/>
            <a:ext cx="3884214" cy="2159945"/>
            <a:chOff x="12699" y="25399"/>
            <a:chExt cx="3884212" cy="2159943"/>
          </a:xfrm>
        </p:grpSpPr>
        <p:pic>
          <p:nvPicPr>
            <p:cNvPr id="1362" name="Content Placeholder 4" descr="Content Placeholder 4"/>
            <p:cNvPicPr>
              <a:picLocks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2700" y="25400"/>
              <a:ext cx="3884213" cy="2105281"/>
            </a:xfrm>
            <a:prstGeom prst="rect">
              <a:avLst/>
            </a:prstGeom>
            <a:effectLst>
              <a:outerShdw blurRad="38100" dist="63500" dir="3600000" rotWithShape="0">
                <a:srgbClr val="333333">
                  <a:alpha val="50000"/>
                </a:srgbClr>
              </a:outerShdw>
            </a:effectLst>
          </p:spPr>
        </p:pic>
        <p:sp>
          <p:nvSpPr>
            <p:cNvPr id="1363" name="D"/>
            <p:cNvSpPr txBox="1"/>
            <p:nvPr/>
          </p:nvSpPr>
          <p:spPr>
            <a:xfrm>
              <a:off x="540671" y="1609926"/>
              <a:ext cx="1368892" cy="5754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defTabSz="457200">
                <a:defRPr sz="1900" b="1">
                  <a:effectLst>
                    <a:outerShdw blurRad="12700" dist="25400" dir="3480000" rotWithShape="0">
                      <a:srgbClr val="FFFFFF">
                        <a:alpha val="75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r>
                <a:t>@ M1 Lab</a:t>
              </a:r>
            </a:p>
          </p:txBody>
        </p:sp>
      </p:grpSp>
      <p:sp>
        <p:nvSpPr>
          <p:cNvPr id="1365" name="D"/>
          <p:cNvSpPr txBox="1"/>
          <p:nvPr/>
        </p:nvSpPr>
        <p:spPr>
          <a:xfrm>
            <a:off x="17806030" y="8621156"/>
            <a:ext cx="5190686" cy="20490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/>
          <a:p>
            <a:pPr defTabSz="457200">
              <a:defRPr sz="2600" b="1">
                <a:latin typeface="Gill Sans"/>
                <a:ea typeface="Gill Sans"/>
                <a:cs typeface="Gill Sans"/>
                <a:sym typeface="Gill Sans"/>
              </a:defRPr>
            </a:pPr>
            <a:r>
              <a:t>Optical excitation:</a:t>
            </a:r>
          </a:p>
          <a:p>
            <a:pPr defTabSz="457200">
              <a:defRPr sz="2600">
                <a:latin typeface="Gill Sans Light"/>
                <a:ea typeface="Gill Sans Light"/>
                <a:cs typeface="Gill Sans Light"/>
                <a:sym typeface="Gill Sans Light"/>
              </a:defRPr>
            </a:pPr>
            <a:r>
              <a:t>In situ, controllable optical generation of electron-hole pairs</a:t>
            </a:r>
          </a:p>
        </p:txBody>
      </p:sp>
      <p:sp>
        <p:nvSpPr>
          <p:cNvPr id="1366" name="D"/>
          <p:cNvSpPr txBox="1"/>
          <p:nvPr/>
        </p:nvSpPr>
        <p:spPr>
          <a:xfrm>
            <a:off x="16969204" y="6964203"/>
            <a:ext cx="6514713" cy="20490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/>
          <a:p>
            <a:pPr defTabSz="457200">
              <a:defRPr sz="2600" b="1">
                <a:latin typeface="Gill Sans"/>
                <a:ea typeface="Gill Sans"/>
                <a:cs typeface="Gill Sans"/>
                <a:sym typeface="Gill Sans"/>
              </a:defRPr>
            </a:pPr>
            <a:r>
              <a:t>Microwave readout:</a:t>
            </a:r>
          </a:p>
          <a:p>
            <a:pPr defTabSz="457200">
              <a:defRPr sz="2600">
                <a:latin typeface="Gill Sans Light"/>
                <a:ea typeface="Gill Sans Light"/>
                <a:cs typeface="Gill Sans Light"/>
                <a:sym typeface="Gill Sans Light"/>
              </a:defRPr>
            </a:pPr>
            <a:r>
              <a:t>High frequency readout of the double quantum state, coherent coupling between DQD</a:t>
            </a:r>
          </a:p>
        </p:txBody>
      </p:sp>
      <p:grpSp>
        <p:nvGrpSpPr>
          <p:cNvPr id="1369" name="Group"/>
          <p:cNvGrpSpPr/>
          <p:nvPr/>
        </p:nvGrpSpPr>
        <p:grpSpPr>
          <a:xfrm>
            <a:off x="13078933" y="7032003"/>
            <a:ext cx="3880906" cy="2185054"/>
            <a:chOff x="12700" y="-47484"/>
            <a:chExt cx="3880904" cy="2185052"/>
          </a:xfrm>
        </p:grpSpPr>
        <p:pic>
          <p:nvPicPr>
            <p:cNvPr id="1367" name="Capture d’écran, le 2024-04-19 à 10.35.47.png" descr="Capture d’écran, le 2024-04-19 à 10.35.47.png"/>
            <p:cNvPicPr>
              <a:picLocks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2700" y="25400"/>
              <a:ext cx="3880905" cy="2112169"/>
            </a:xfrm>
            <a:prstGeom prst="rect">
              <a:avLst/>
            </a:prstGeom>
            <a:effectLst>
              <a:outerShdw blurRad="38100" dist="63500" dir="3600000" rotWithShape="0">
                <a:srgbClr val="333333">
                  <a:alpha val="50000"/>
                </a:srgbClr>
              </a:outerShdw>
            </a:effectLst>
          </p:spPr>
        </p:pic>
        <p:sp>
          <p:nvSpPr>
            <p:cNvPr id="1368" name="D"/>
            <p:cNvSpPr txBox="1"/>
            <p:nvPr/>
          </p:nvSpPr>
          <p:spPr>
            <a:xfrm>
              <a:off x="69184" y="-47485"/>
              <a:ext cx="1368893" cy="57541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defTabSz="457200">
                <a:defRPr sz="1900" b="1">
                  <a:effectLst>
                    <a:outerShdw blurRad="12700" dist="25400" dir="3480000" rotWithShape="0">
                      <a:srgbClr val="FFFFFF">
                        <a:alpha val="75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r>
                <a:t>@ M1 Lab</a:t>
              </a:r>
            </a:p>
          </p:txBody>
        </p:sp>
      </p:grpSp>
      <p:grpSp>
        <p:nvGrpSpPr>
          <p:cNvPr id="1375" name="Group"/>
          <p:cNvGrpSpPr/>
          <p:nvPr/>
        </p:nvGrpSpPr>
        <p:grpSpPr>
          <a:xfrm>
            <a:off x="8532698" y="6976964"/>
            <a:ext cx="5422941" cy="5464463"/>
            <a:chOff x="0" y="0"/>
            <a:chExt cx="5422939" cy="5464462"/>
          </a:xfrm>
        </p:grpSpPr>
        <p:grpSp>
          <p:nvGrpSpPr>
            <p:cNvPr id="1372" name="Group"/>
            <p:cNvGrpSpPr/>
            <p:nvPr/>
          </p:nvGrpSpPr>
          <p:grpSpPr>
            <a:xfrm>
              <a:off x="0" y="0"/>
              <a:ext cx="5422940" cy="5464463"/>
              <a:chOff x="0" y="0"/>
              <a:chExt cx="5422939" cy="5464462"/>
            </a:xfrm>
          </p:grpSpPr>
          <p:sp>
            <p:nvSpPr>
              <p:cNvPr id="1370" name="Circle"/>
              <p:cNvSpPr/>
              <p:nvPr/>
            </p:nvSpPr>
            <p:spPr>
              <a:xfrm>
                <a:off x="0" y="41522"/>
                <a:ext cx="5422940" cy="5422941"/>
              </a:xfrm>
              <a:prstGeom prst="ellipse">
                <a:avLst/>
              </a:prstGeom>
              <a:solidFill>
                <a:srgbClr val="FFFFFF"/>
              </a:solidFill>
              <a:ln w="25400" cap="flat">
                <a:solidFill>
                  <a:schemeClr val="accent1"/>
                </a:solidFill>
                <a:prstDash val="solid"/>
                <a:round/>
              </a:ln>
              <a:effectLst>
                <a:outerShdw blurRad="127000" dist="127000" dir="3600000" rotWithShape="0">
                  <a:srgbClr val="000000">
                    <a:alpha val="50000"/>
                  </a:srgbClr>
                </a:outerShdw>
              </a:effectLst>
            </p:spPr>
            <p:txBody>
              <a:bodyPr wrap="square" lIns="71436" tIns="71436" rIns="71436" bIns="71436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1371" name="D"/>
              <p:cNvSpPr txBox="1"/>
              <p:nvPr/>
            </p:nvSpPr>
            <p:spPr>
              <a:xfrm>
                <a:off x="1364528" y="0"/>
                <a:ext cx="2693883" cy="168882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50800" tIns="50800" rIns="50800" bIns="50800" numCol="1" anchor="ctr">
                <a:noAutofit/>
              </a:bodyPr>
              <a:lstStyle>
                <a:lvl1pPr defTabSz="457200">
                  <a:defRPr sz="2600" b="1">
                    <a:latin typeface="Gill Sans"/>
                    <a:ea typeface="Gill Sans"/>
                    <a:cs typeface="Gill Sans"/>
                    <a:sym typeface="Gill Sans"/>
                  </a:defRPr>
                </a:lvl1pPr>
              </a:lstStyle>
              <a:p>
                <a:r>
                  <a:t>Double quantum dot</a:t>
                </a:r>
              </a:p>
            </p:txBody>
          </p:sp>
        </p:grpSp>
        <p:pic>
          <p:nvPicPr>
            <p:cNvPr id="1373" name="Screenshot 2024-07-08 at 10.59.28 AM.png" descr="Screenshot 2024-07-08 at 10.59.28 AM.png"/>
            <p:cNvPicPr>
              <a:picLocks noChangeAspect="1"/>
            </p:cNvPicPr>
            <p:nvPr/>
          </p:nvPicPr>
          <p:blipFill>
            <a:blip r:embed="rId12"/>
            <a:srcRect/>
            <a:stretch>
              <a:fillRect/>
            </a:stretch>
          </p:blipFill>
          <p:spPr>
            <a:xfrm>
              <a:off x="1028520" y="1334823"/>
              <a:ext cx="3162808" cy="327576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374" name="Image 3" descr="Image 3"/>
            <p:cNvPicPr>
              <a:picLocks noChangeAspect="1"/>
            </p:cNvPicPr>
            <p:nvPr/>
          </p:nvPicPr>
          <p:blipFill>
            <a:blip r:embed="rId13"/>
            <a:srcRect r="3909" b="6582"/>
            <a:stretch>
              <a:fillRect/>
            </a:stretch>
          </p:blipFill>
          <p:spPr>
            <a:xfrm flipH="1">
              <a:off x="1329749" y="1447175"/>
              <a:ext cx="2687368" cy="195946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376" name="D"/>
          <p:cNvSpPr txBox="1"/>
          <p:nvPr/>
        </p:nvSpPr>
        <p:spPr>
          <a:xfrm>
            <a:off x="14130735" y="2401766"/>
            <a:ext cx="10157891" cy="8432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/>
          <a:p>
            <a:pPr defTabSz="457200">
              <a:defRPr sz="2200" b="1">
                <a:latin typeface="Gill Sans"/>
                <a:ea typeface="Gill Sans"/>
                <a:cs typeface="Gill Sans"/>
                <a:sym typeface="Gill Sans"/>
              </a:defRPr>
            </a:pPr>
            <a:r>
              <a:rPr u="sng"/>
              <a:t>Applications</a:t>
            </a:r>
            <a:r>
              <a:t>: </a:t>
            </a:r>
            <a:r>
              <a:rPr b="0">
                <a:latin typeface="Gill Sans Light"/>
                <a:ea typeface="Gill Sans Light"/>
                <a:cs typeface="Gill Sans Light"/>
                <a:sym typeface="Gill Sans Light"/>
              </a:rPr>
              <a:t>Compact sensors (e.g. accelerometer), optics to microwave transduction</a:t>
            </a:r>
          </a:p>
        </p:txBody>
      </p:sp>
      <p:sp>
        <p:nvSpPr>
          <p:cNvPr id="1377" name="D"/>
          <p:cNvSpPr txBox="1"/>
          <p:nvPr/>
        </p:nvSpPr>
        <p:spPr>
          <a:xfrm>
            <a:off x="14004532" y="5449765"/>
            <a:ext cx="9736885" cy="8432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/>
          <a:p>
            <a:pPr defTabSz="457200">
              <a:defRPr sz="2200" b="1">
                <a:latin typeface="Gill Sans"/>
                <a:ea typeface="Gill Sans"/>
                <a:cs typeface="Gill Sans"/>
                <a:sym typeface="Gill Sans"/>
              </a:defRPr>
            </a:pPr>
            <a:r>
              <a:rPr u="sng"/>
              <a:t>Applications</a:t>
            </a:r>
            <a:r>
              <a:t>: </a:t>
            </a:r>
            <a:r>
              <a:rPr b="0">
                <a:latin typeface="Gill Sans Light"/>
                <a:ea typeface="Gill Sans Light"/>
                <a:cs typeface="Gill Sans Light"/>
                <a:sym typeface="Gill Sans Light"/>
              </a:rPr>
              <a:t>complex quantum mechanical states, studying quantum foundation</a:t>
            </a:r>
          </a:p>
        </p:txBody>
      </p:sp>
      <p:sp>
        <p:nvSpPr>
          <p:cNvPr id="1378" name="D"/>
          <p:cNvSpPr txBox="1"/>
          <p:nvPr/>
        </p:nvSpPr>
        <p:spPr>
          <a:xfrm>
            <a:off x="12923839" y="10698263"/>
            <a:ext cx="9736885" cy="8432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/>
          <a:p>
            <a:pPr defTabSz="457200">
              <a:defRPr sz="2200" b="1">
                <a:latin typeface="Gill Sans"/>
                <a:ea typeface="Gill Sans"/>
                <a:cs typeface="Gill Sans"/>
                <a:sym typeface="Gill Sans"/>
              </a:defRPr>
            </a:pPr>
            <a:r>
              <a:rPr u="sng"/>
              <a:t>Applications</a:t>
            </a:r>
            <a:r>
              <a:t>: </a:t>
            </a:r>
            <a:r>
              <a:rPr b="0">
                <a:latin typeface="Gill Sans Light"/>
                <a:ea typeface="Gill Sans Light"/>
                <a:cs typeface="Gill Sans Light"/>
                <a:sym typeface="Gill Sans Light"/>
              </a:rPr>
              <a:t>scalable quantum computing platform (maybe)</a:t>
            </a:r>
          </a:p>
        </p:txBody>
      </p:sp>
      <p:grpSp>
        <p:nvGrpSpPr>
          <p:cNvPr id="1382" name="Group"/>
          <p:cNvGrpSpPr/>
          <p:nvPr/>
        </p:nvGrpSpPr>
        <p:grpSpPr>
          <a:xfrm>
            <a:off x="14448097" y="12147672"/>
            <a:ext cx="9801065" cy="1432786"/>
            <a:chOff x="0" y="0"/>
            <a:chExt cx="9801063" cy="1432785"/>
          </a:xfrm>
        </p:grpSpPr>
        <p:pic>
          <p:nvPicPr>
            <p:cNvPr id="1379" name="ApogéeCanada.png" descr="ApogéeCanada.png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0" y="0"/>
              <a:ext cx="3910775" cy="130033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380" name="FRQNT_RGB(multimedia).pdf" descr="FRQNT_RGB(multimedia).pdf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6797824" y="147398"/>
              <a:ext cx="3003240" cy="128538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381" name="NSERC_RGB.png" descr="NSERC_RGB.png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4456248" y="321708"/>
              <a:ext cx="1938142" cy="93676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1383" name="M1_logo_color.png" descr="M1_logo_color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63489" y="12534721"/>
            <a:ext cx="6838488" cy="871902"/>
          </a:xfrm>
          <a:prstGeom prst="rect">
            <a:avLst/>
          </a:prstGeom>
          <a:ln w="12700">
            <a:miter lim="400000"/>
          </a:ln>
          <a:effectLst>
            <a:outerShdw blurRad="63500" dist="55881" dir="2650429" rotWithShape="0">
              <a:srgbClr val="000000">
                <a:alpha val="21841"/>
              </a:srgbClr>
            </a:outerShdw>
          </a:effectLst>
        </p:spPr>
      </p:pic>
      <p:pic>
        <p:nvPicPr>
          <p:cNvPr id="1384" name="Image" descr="Image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1335401" y="12628017"/>
            <a:ext cx="2898906" cy="911085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87" name="Group"/>
          <p:cNvGrpSpPr/>
          <p:nvPr/>
        </p:nvGrpSpPr>
        <p:grpSpPr>
          <a:xfrm>
            <a:off x="8031599" y="12348120"/>
            <a:ext cx="2374180" cy="1245104"/>
            <a:chOff x="0" y="0"/>
            <a:chExt cx="2374178" cy="1245102"/>
          </a:xfrm>
        </p:grpSpPr>
        <p:sp>
          <p:nvSpPr>
            <p:cNvPr id="1385" name="Rounded Rectangle"/>
            <p:cNvSpPr/>
            <p:nvPr/>
          </p:nvSpPr>
          <p:spPr>
            <a:xfrm>
              <a:off x="0" y="0"/>
              <a:ext cx="2374179" cy="1245103"/>
            </a:xfrm>
            <a:prstGeom prst="roundRect">
              <a:avLst>
                <a:gd name="adj" fmla="val 13627"/>
              </a:avLst>
            </a:prstGeom>
            <a:solidFill>
              <a:srgbClr val="3D4B58"/>
            </a:solidFill>
            <a:ln w="12700" cap="flat">
              <a:noFill/>
              <a:miter lim="400000"/>
            </a:ln>
            <a:effectLst>
              <a:outerShdw blurRad="50800" dist="254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71436" tIns="71436" rIns="71436" bIns="71436" numCol="1" anchor="ctr">
              <a:noAutofit/>
            </a:bodyPr>
            <a:lstStyle/>
            <a:p>
              <a:endParaRPr/>
            </a:p>
          </p:txBody>
        </p:sp>
        <p:pic>
          <p:nvPicPr>
            <p:cNvPr id="1386" name="Image" descr="Image"/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179186" y="204708"/>
              <a:ext cx="2015806" cy="83568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spd="med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9" name="Addons"/>
          <p:cNvSpPr txBox="1">
            <a:spLocks noGrp="1"/>
          </p:cNvSpPr>
          <p:nvPr>
            <p:ph type="title"/>
          </p:nvPr>
        </p:nvSpPr>
        <p:spPr>
          <a:xfrm>
            <a:off x="1972203" y="3645594"/>
            <a:ext cx="14915196" cy="4775801"/>
          </a:xfrm>
          <a:prstGeom prst="rect">
            <a:avLst/>
          </a:prstGeom>
        </p:spPr>
        <p:txBody>
          <a:bodyPr/>
          <a:lstStyle/>
          <a:p>
            <a:r>
              <a:t>Addons</a:t>
            </a:r>
          </a:p>
        </p:txBody>
      </p:sp>
    </p:spTree>
  </p:cSld>
  <p:clrMapOvr>
    <a:masterClrMapping/>
  </p:clrMapOvr>
  <p:transition spd="med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93" name="Group"/>
          <p:cNvGrpSpPr/>
          <p:nvPr/>
        </p:nvGrpSpPr>
        <p:grpSpPr>
          <a:xfrm>
            <a:off x="371049" y="7759058"/>
            <a:ext cx="21912176" cy="5039630"/>
            <a:chOff x="0" y="0"/>
            <a:chExt cx="21912174" cy="5039629"/>
          </a:xfrm>
        </p:grpSpPr>
        <p:pic>
          <p:nvPicPr>
            <p:cNvPr id="1391" name="Capture d’écran, le 2022-12-07 à 17.17.37.png" descr="Capture d’écran, le 2022-12-07 à 17.17.37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015032" y="383312"/>
              <a:ext cx="10897143" cy="465631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392" name="Sketches 2.png" descr="Sketches 2.png"/>
            <p:cNvPicPr>
              <a:picLocks noChangeAspect="1"/>
            </p:cNvPicPr>
            <p:nvPr/>
          </p:nvPicPr>
          <p:blipFill>
            <a:blip r:embed="rId4"/>
            <a:srcRect l="20056" t="37848" r="23271" b="30750"/>
            <a:stretch>
              <a:fillRect/>
            </a:stretch>
          </p:blipFill>
          <p:spPr>
            <a:xfrm>
              <a:off x="0" y="0"/>
              <a:ext cx="10732138" cy="445764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1398" name="Group 3"/>
          <p:cNvGrpSpPr/>
          <p:nvPr/>
        </p:nvGrpSpPr>
        <p:grpSpPr>
          <a:xfrm>
            <a:off x="126602" y="1280091"/>
            <a:ext cx="15173627" cy="36724"/>
            <a:chOff x="0" y="0"/>
            <a:chExt cx="15173624" cy="36722"/>
          </a:xfrm>
        </p:grpSpPr>
        <p:sp>
          <p:nvSpPr>
            <p:cNvPr id="1394" name="Straight Connector 4"/>
            <p:cNvSpPr/>
            <p:nvPr/>
          </p:nvSpPr>
          <p:spPr>
            <a:xfrm flipV="1">
              <a:off x="0" y="431"/>
              <a:ext cx="12391714" cy="36292"/>
            </a:xfrm>
            <a:prstGeom prst="line">
              <a:avLst/>
            </a:prstGeom>
            <a:noFill/>
            <a:ln w="44450" cap="flat">
              <a:solidFill>
                <a:srgbClr val="0C2F59">
                  <a:alpha val="6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395" name="Straight Connector 5"/>
            <p:cNvSpPr/>
            <p:nvPr/>
          </p:nvSpPr>
          <p:spPr>
            <a:xfrm>
              <a:off x="12740934" y="0"/>
              <a:ext cx="734404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9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396" name="Straight Connector 6"/>
            <p:cNvSpPr/>
            <p:nvPr/>
          </p:nvSpPr>
          <p:spPr>
            <a:xfrm>
              <a:off x="13884876" y="0"/>
              <a:ext cx="529595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79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397" name="Straight Connector 7"/>
            <p:cNvSpPr/>
            <p:nvPr/>
          </p:nvSpPr>
          <p:spPr>
            <a:xfrm>
              <a:off x="14839350" y="0"/>
              <a:ext cx="334275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7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sp>
        <p:nvSpPr>
          <p:cNvPr id="1399" name="Theory of superconducting quantum circuits"/>
          <p:cNvSpPr txBox="1"/>
          <p:nvPr/>
        </p:nvSpPr>
        <p:spPr>
          <a:xfrm>
            <a:off x="184406" y="102283"/>
            <a:ext cx="17883512" cy="10359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6" tIns="71436" rIns="71436" bIns="71436" anchor="b">
            <a:spAutoFit/>
          </a:bodyPr>
          <a:lstStyle>
            <a:lvl1pPr algn="l">
              <a:defRPr sz="5800" b="1">
                <a:solidFill>
                  <a:srgbClr val="347294"/>
                </a:solidFill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r>
              <a:t>Cavity cooling with a Kerr nonlinearity</a:t>
            </a:r>
          </a:p>
        </p:txBody>
      </p:sp>
      <p:sp>
        <p:nvSpPr>
          <p:cNvPr id="1400" name="Rectangle 35"/>
          <p:cNvSpPr txBox="1"/>
          <p:nvPr/>
        </p:nvSpPr>
        <p:spPr>
          <a:xfrm>
            <a:off x="522315" y="1733698"/>
            <a:ext cx="22274944" cy="5818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marL="342900" indent="-342900" algn="l" defTabSz="914400">
              <a:buClr>
                <a:srgbClr val="1F4E79"/>
              </a:buClr>
              <a:buSzPct val="100000"/>
              <a:buChar char="▪"/>
              <a:defRPr sz="3800" b="1" u="sng">
                <a:latin typeface="Calibri"/>
                <a:ea typeface="Calibri"/>
                <a:cs typeface="Calibri"/>
                <a:sym typeface="Calibri"/>
              </a:defRPr>
            </a:pPr>
            <a:r>
              <a:t>Lowest phonon number:</a:t>
            </a:r>
            <a:r>
              <a:rPr b="0" u="none"/>
              <a:t> theoretical limits</a:t>
            </a:r>
          </a:p>
        </p:txBody>
      </p:sp>
      <p:grpSp>
        <p:nvGrpSpPr>
          <p:cNvPr id="1403" name="Group"/>
          <p:cNvGrpSpPr/>
          <p:nvPr/>
        </p:nvGrpSpPr>
        <p:grpSpPr>
          <a:xfrm>
            <a:off x="9872316" y="2141056"/>
            <a:ext cx="14972666" cy="5640106"/>
            <a:chOff x="0" y="0"/>
            <a:chExt cx="14972664" cy="5640104"/>
          </a:xfrm>
        </p:grpSpPr>
        <p:pic>
          <p:nvPicPr>
            <p:cNvPr id="1401" name="Capture d’écran, le 2023-05-21 à 16.53.17.png" descr="Capture d’écran, le 2023-05-21 à 16.53.17.png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58751" y="429747"/>
              <a:ext cx="14913914" cy="521035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402" name="Square"/>
            <p:cNvSpPr/>
            <p:nvPr/>
          </p:nvSpPr>
          <p:spPr>
            <a:xfrm>
              <a:off x="0" y="0"/>
              <a:ext cx="1248263" cy="1248263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71436" tIns="71436" rIns="71436" bIns="71436" numCol="1" anchor="ctr">
              <a:noAutofit/>
            </a:bodyPr>
            <a:lstStyle/>
            <a:p>
              <a:endParaRPr/>
            </a:p>
          </p:txBody>
        </p:sp>
      </p:grpSp>
      <p:grpSp>
        <p:nvGrpSpPr>
          <p:cNvPr id="1407" name="Group"/>
          <p:cNvGrpSpPr/>
          <p:nvPr/>
        </p:nvGrpSpPr>
        <p:grpSpPr>
          <a:xfrm>
            <a:off x="189435" y="3447735"/>
            <a:ext cx="9462195" cy="4019627"/>
            <a:chOff x="0" y="0"/>
            <a:chExt cx="9462193" cy="4019626"/>
          </a:xfrm>
        </p:grpSpPr>
        <p:pic>
          <p:nvPicPr>
            <p:cNvPr id="1404" name="Capture d’écran, le 2022-12-07 à 16.35.04.png" descr="Capture d’écran, le 2022-12-07 à 16.35.04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0" y="81016"/>
              <a:ext cx="9462194" cy="383355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05" name="shark_illustration.png" descr="shark_illustration.png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flipH="1">
              <a:off x="5311854" y="0"/>
              <a:ext cx="4019627" cy="401962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412" name="Connection Line"/>
            <p:cNvSpPr/>
            <p:nvPr/>
          </p:nvSpPr>
          <p:spPr>
            <a:xfrm>
              <a:off x="5822692" y="1003552"/>
              <a:ext cx="1028714" cy="5635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8648" extrusionOk="0">
                  <a:moveTo>
                    <a:pt x="21600" y="17233"/>
                  </a:moveTo>
                  <a:cubicBezTo>
                    <a:pt x="12844" y="21600"/>
                    <a:pt x="5644" y="15856"/>
                    <a:pt x="0" y="0"/>
                  </a:cubicBezTo>
                </a:path>
              </a:pathLst>
            </a:custGeom>
            <a:noFill/>
            <a:ln w="63500" cap="flat">
              <a:solidFill>
                <a:srgbClr val="D6783D"/>
              </a:solidFill>
              <a:prstDash val="solid"/>
              <a:round/>
              <a:headEnd type="triangle" w="med" len="med"/>
            </a:ln>
            <a:effectLst/>
          </p:spPr>
          <p:txBody>
            <a:bodyPr/>
            <a:lstStyle/>
            <a:p>
              <a:endParaRPr/>
            </a:p>
          </p:txBody>
        </p:sp>
      </p:grpSp>
      <p:sp>
        <p:nvSpPr>
          <p:cNvPr id="1408" name="Results from IQOQI Innsbruck, Freie Universität Berlin/KIT"/>
          <p:cNvSpPr txBox="1"/>
          <p:nvPr/>
        </p:nvSpPr>
        <p:spPr>
          <a:xfrm>
            <a:off x="343338" y="12889263"/>
            <a:ext cx="9332189" cy="5746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6" tIns="71436" rIns="71436" bIns="71436" anchor="ctr">
            <a:spAutoFit/>
          </a:bodyPr>
          <a:lstStyle>
            <a:lvl1pPr>
              <a:defRPr sz="2800">
                <a:solidFill>
                  <a:srgbClr val="535353"/>
                </a:solidFill>
              </a:defRPr>
            </a:lvl1pPr>
          </a:lstStyle>
          <a:p>
            <a:r>
              <a:t>Results from IQOQI Innsbruck, Freie Universität Berlin/KIT</a:t>
            </a:r>
          </a:p>
        </p:txBody>
      </p:sp>
      <p:sp>
        <p:nvSpPr>
          <p:cNvPr id="1409" name="Linear"/>
          <p:cNvSpPr txBox="1"/>
          <p:nvPr/>
        </p:nvSpPr>
        <p:spPr>
          <a:xfrm>
            <a:off x="12825189" y="3603944"/>
            <a:ext cx="1527622" cy="6889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6" tIns="71436" rIns="71436" bIns="71436" anchor="ctr">
            <a:spAutoFit/>
          </a:bodyPr>
          <a:lstStyle>
            <a:lvl1pPr>
              <a:defRPr b="1">
                <a:solidFill>
                  <a:srgbClr val="3E79B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Linear</a:t>
            </a:r>
          </a:p>
        </p:txBody>
      </p:sp>
      <p:sp>
        <p:nvSpPr>
          <p:cNvPr id="1410" name="Nonlinear"/>
          <p:cNvSpPr txBox="1"/>
          <p:nvPr/>
        </p:nvSpPr>
        <p:spPr>
          <a:xfrm>
            <a:off x="12914151" y="5338601"/>
            <a:ext cx="2264098" cy="6889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6" tIns="71436" rIns="71436" bIns="71436" anchor="ctr">
            <a:spAutoFit/>
          </a:bodyPr>
          <a:lstStyle>
            <a:lvl1pPr>
              <a:defRPr b="1">
                <a:solidFill>
                  <a:srgbClr val="E68843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Nonlinear</a:t>
            </a:r>
          </a:p>
        </p:txBody>
      </p:sp>
      <p:sp>
        <p:nvSpPr>
          <p:cNvPr id="1411" name="Rechteck 20"/>
          <p:cNvSpPr txBox="1"/>
          <p:nvPr/>
        </p:nvSpPr>
        <p:spPr>
          <a:xfrm>
            <a:off x="13262819" y="13022803"/>
            <a:ext cx="9362524" cy="5361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37" tIns="91437" rIns="91437" bIns="91437">
            <a:spAutoFit/>
          </a:bodyPr>
          <a:lstStyle/>
          <a:p>
            <a:pPr defTabSz="1828800">
              <a:defRPr sz="2800">
                <a:solidFill>
                  <a:srgbClr val="5B9BD5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Zoepfl, </a:t>
            </a:r>
            <a:r>
              <a:rPr b="1">
                <a:latin typeface="Carlito"/>
                <a:ea typeface="Carlito"/>
                <a:cs typeface="Carlito"/>
                <a:sym typeface="Carlito"/>
              </a:rPr>
              <a:t>MLJ </a:t>
            </a:r>
            <a:r>
              <a:rPr i="1"/>
              <a:t>et. al.</a:t>
            </a:r>
            <a:r>
              <a:t> Phys. Rev. Lett. 130, 033601 (2023)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3" grpId="1" animBg="1" advAuto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0" name="Group 3"/>
          <p:cNvGrpSpPr/>
          <p:nvPr/>
        </p:nvGrpSpPr>
        <p:grpSpPr>
          <a:xfrm>
            <a:off x="126602" y="1280091"/>
            <a:ext cx="15173627" cy="36724"/>
            <a:chOff x="0" y="0"/>
            <a:chExt cx="15173624" cy="36722"/>
          </a:xfrm>
        </p:grpSpPr>
        <p:sp>
          <p:nvSpPr>
            <p:cNvPr id="1416" name="Straight Connector 4"/>
            <p:cNvSpPr/>
            <p:nvPr/>
          </p:nvSpPr>
          <p:spPr>
            <a:xfrm flipV="1">
              <a:off x="0" y="431"/>
              <a:ext cx="12391714" cy="36292"/>
            </a:xfrm>
            <a:prstGeom prst="line">
              <a:avLst/>
            </a:prstGeom>
            <a:noFill/>
            <a:ln w="44450" cap="flat">
              <a:solidFill>
                <a:srgbClr val="0C2F59">
                  <a:alpha val="6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417" name="Straight Connector 5"/>
            <p:cNvSpPr/>
            <p:nvPr/>
          </p:nvSpPr>
          <p:spPr>
            <a:xfrm>
              <a:off x="12740934" y="0"/>
              <a:ext cx="734404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9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418" name="Straight Connector 6"/>
            <p:cNvSpPr/>
            <p:nvPr/>
          </p:nvSpPr>
          <p:spPr>
            <a:xfrm>
              <a:off x="13884876" y="0"/>
              <a:ext cx="529595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79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419" name="Straight Connector 7"/>
            <p:cNvSpPr/>
            <p:nvPr/>
          </p:nvSpPr>
          <p:spPr>
            <a:xfrm>
              <a:off x="14839350" y="0"/>
              <a:ext cx="334275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7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sp>
        <p:nvSpPr>
          <p:cNvPr id="1421" name="Theory of superconducting quantum circuits"/>
          <p:cNvSpPr txBox="1"/>
          <p:nvPr/>
        </p:nvSpPr>
        <p:spPr>
          <a:xfrm>
            <a:off x="184406" y="102283"/>
            <a:ext cx="17883512" cy="10359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6" tIns="71436" rIns="71436" bIns="71436" anchor="b">
            <a:spAutoFit/>
          </a:bodyPr>
          <a:lstStyle>
            <a:lvl1pPr algn="l">
              <a:defRPr sz="5800" b="1">
                <a:solidFill>
                  <a:srgbClr val="347294"/>
                </a:solidFill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r>
              <a:t>Magnetomechanics and non-linearity</a:t>
            </a:r>
          </a:p>
        </p:txBody>
      </p:sp>
      <p:sp>
        <p:nvSpPr>
          <p:cNvPr id="1422" name="Rectangle 35"/>
          <p:cNvSpPr txBox="1"/>
          <p:nvPr/>
        </p:nvSpPr>
        <p:spPr>
          <a:xfrm>
            <a:off x="522315" y="1733698"/>
            <a:ext cx="22274944" cy="5818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marL="342900" indent="-342900" algn="l" defTabSz="914400">
              <a:buClr>
                <a:srgbClr val="1F4E79"/>
              </a:buClr>
              <a:buSzPct val="100000"/>
              <a:buChar char="▪"/>
              <a:defRPr sz="3800" b="1" u="sng">
                <a:latin typeface="Calibri"/>
                <a:ea typeface="Calibri"/>
                <a:cs typeface="Calibri"/>
                <a:sym typeface="Calibri"/>
              </a:defRPr>
            </a:pPr>
            <a:r>
              <a:t>Kerr resonator:</a:t>
            </a:r>
            <a:r>
              <a:rPr u="none"/>
              <a:t> </a:t>
            </a:r>
            <a:r>
              <a:rPr b="0" u="none"/>
              <a:t>increased cooling efficiency</a:t>
            </a:r>
          </a:p>
        </p:txBody>
      </p:sp>
      <p:pic>
        <p:nvPicPr>
          <p:cNvPr id="1423" name="Grafik 19" descr="Grafik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1357" y="2791425"/>
            <a:ext cx="3760427" cy="2484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424" name="Grafik 27" descr="Grafik 27"/>
          <p:cNvPicPr>
            <a:picLocks noChangeAspect="1"/>
          </p:cNvPicPr>
          <p:nvPr/>
        </p:nvPicPr>
        <p:blipFill>
          <a:blip r:embed="rId4"/>
          <a:srcRect l="6043" b="8310"/>
          <a:stretch>
            <a:fillRect/>
          </a:stretch>
        </p:blipFill>
        <p:spPr>
          <a:xfrm>
            <a:off x="12780094" y="2732410"/>
            <a:ext cx="9795795" cy="7385703"/>
          </a:xfrm>
          <a:prstGeom prst="rect">
            <a:avLst/>
          </a:prstGeom>
          <a:ln w="12700">
            <a:miter lim="400000"/>
          </a:ln>
        </p:spPr>
      </p:pic>
      <p:pic>
        <p:nvPicPr>
          <p:cNvPr id="1425" name="Grafik 9" descr="Grafik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204" y="6126796"/>
            <a:ext cx="12242621" cy="6801455"/>
          </a:xfrm>
          <a:prstGeom prst="rect">
            <a:avLst/>
          </a:prstGeom>
          <a:ln w="12700">
            <a:miter lim="400000"/>
          </a:ln>
        </p:spPr>
      </p:pic>
      <p:sp>
        <p:nvSpPr>
          <p:cNvPr id="1426" name="Gerade Verbindung mit Pfeil 8"/>
          <p:cNvSpPr/>
          <p:nvPr/>
        </p:nvSpPr>
        <p:spPr>
          <a:xfrm flipV="1">
            <a:off x="6917277" y="5348041"/>
            <a:ext cx="12284384" cy="5434228"/>
          </a:xfrm>
          <a:prstGeom prst="line">
            <a:avLst/>
          </a:prstGeom>
          <a:ln w="63500">
            <a:solidFill>
              <a:srgbClr val="949494"/>
            </a:solidFill>
            <a:tailEnd type="triangle"/>
          </a:ln>
        </p:spPr>
        <p:txBody>
          <a:bodyPr lIns="91437" tIns="91437" rIns="91437" bIns="91437"/>
          <a:lstStyle/>
          <a:p>
            <a:pPr algn="l" defTabSz="1828800"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1427" name="Gerade Verbindung mit Pfeil 10"/>
          <p:cNvSpPr/>
          <p:nvPr/>
        </p:nvSpPr>
        <p:spPr>
          <a:xfrm flipV="1">
            <a:off x="8027842" y="3748564"/>
            <a:ext cx="6783318" cy="4818837"/>
          </a:xfrm>
          <a:prstGeom prst="line">
            <a:avLst/>
          </a:prstGeom>
          <a:ln w="63500">
            <a:solidFill>
              <a:srgbClr val="949494"/>
            </a:solidFill>
            <a:tailEnd type="triangle"/>
          </a:ln>
        </p:spPr>
        <p:txBody>
          <a:bodyPr lIns="91437" tIns="91437" rIns="91437" bIns="91437"/>
          <a:lstStyle/>
          <a:p>
            <a:pPr algn="l" defTabSz="1828800"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1428" name="Circle"/>
          <p:cNvSpPr/>
          <p:nvPr/>
        </p:nvSpPr>
        <p:spPr>
          <a:xfrm>
            <a:off x="19316228" y="5156200"/>
            <a:ext cx="203201" cy="203200"/>
          </a:xfrm>
          <a:prstGeom prst="ellipse">
            <a:avLst/>
          </a:prstGeom>
          <a:solidFill>
            <a:srgbClr val="EF8B3A"/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endParaRPr/>
          </a:p>
        </p:txBody>
      </p:sp>
      <p:sp>
        <p:nvSpPr>
          <p:cNvPr id="1429" name="Circle"/>
          <p:cNvSpPr/>
          <p:nvPr/>
        </p:nvSpPr>
        <p:spPr>
          <a:xfrm>
            <a:off x="14998700" y="3447638"/>
            <a:ext cx="197262" cy="197262"/>
          </a:xfrm>
          <a:prstGeom prst="ellipse">
            <a:avLst/>
          </a:prstGeom>
          <a:solidFill>
            <a:srgbClr val="3671AC"/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endParaRPr/>
          </a:p>
        </p:txBody>
      </p:sp>
      <p:sp>
        <p:nvSpPr>
          <p:cNvPr id="1430" name="Rechteck 20"/>
          <p:cNvSpPr txBox="1"/>
          <p:nvPr/>
        </p:nvSpPr>
        <p:spPr>
          <a:xfrm>
            <a:off x="13262819" y="13022803"/>
            <a:ext cx="9362524" cy="5361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37" tIns="91437" rIns="91437" bIns="91437">
            <a:spAutoFit/>
          </a:bodyPr>
          <a:lstStyle/>
          <a:p>
            <a:pPr defTabSz="1828800">
              <a:defRPr sz="2800">
                <a:solidFill>
                  <a:srgbClr val="5B9BD5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Zoepfl, </a:t>
            </a:r>
            <a:r>
              <a:rPr b="1">
                <a:latin typeface="Carlito"/>
                <a:ea typeface="Carlito"/>
                <a:cs typeface="Carlito"/>
                <a:sym typeface="Carlito"/>
              </a:rPr>
              <a:t>MLJ </a:t>
            </a:r>
            <a:r>
              <a:rPr i="1"/>
              <a:t>et. al.</a:t>
            </a:r>
            <a:r>
              <a:t> Phys. Rev. Lett. 130, 033601 (2023)</a:t>
            </a:r>
          </a:p>
        </p:txBody>
      </p:sp>
      <p:sp>
        <p:nvSpPr>
          <p:cNvPr id="1431" name="Results from IQOQI Innsbruck"/>
          <p:cNvSpPr txBox="1"/>
          <p:nvPr/>
        </p:nvSpPr>
        <p:spPr>
          <a:xfrm>
            <a:off x="455181" y="12889263"/>
            <a:ext cx="4931638" cy="5746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6" tIns="71436" rIns="71436" bIns="71436" anchor="ctr">
            <a:spAutoFit/>
          </a:bodyPr>
          <a:lstStyle>
            <a:lvl1pPr>
              <a:defRPr sz="2800">
                <a:solidFill>
                  <a:srgbClr val="535353"/>
                </a:solidFill>
              </a:defRPr>
            </a:lvl1pPr>
          </a:lstStyle>
          <a:p>
            <a:r>
              <a:t>Results from IQOQI Innsbruck</a:t>
            </a:r>
          </a:p>
        </p:txBody>
      </p:sp>
    </p:spTree>
  </p:cSld>
  <p:clrMapOvr>
    <a:masterClrMapping/>
  </p:clrMapOvr>
  <p:transition spd="med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5" name="Rechteck 20"/>
          <p:cNvSpPr txBox="1"/>
          <p:nvPr/>
        </p:nvSpPr>
        <p:spPr>
          <a:xfrm>
            <a:off x="13262819" y="13022803"/>
            <a:ext cx="9362524" cy="5361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37" tIns="91437" rIns="91437" bIns="91437">
            <a:spAutoFit/>
          </a:bodyPr>
          <a:lstStyle/>
          <a:p>
            <a:pPr defTabSz="1828800">
              <a:defRPr sz="2800">
                <a:solidFill>
                  <a:srgbClr val="5B9BD5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Zoepfl, </a:t>
            </a:r>
            <a:r>
              <a:rPr b="1">
                <a:latin typeface="Carlito"/>
                <a:ea typeface="Carlito"/>
                <a:cs typeface="Carlito"/>
                <a:sym typeface="Carlito"/>
              </a:rPr>
              <a:t>MLJ </a:t>
            </a:r>
            <a:r>
              <a:rPr i="1"/>
              <a:t>et. al.</a:t>
            </a:r>
            <a:r>
              <a:t> Phys. Rev. Lett. 130, 033601 (2023)</a:t>
            </a:r>
          </a:p>
        </p:txBody>
      </p:sp>
      <p:grpSp>
        <p:nvGrpSpPr>
          <p:cNvPr id="1440" name="Group 3"/>
          <p:cNvGrpSpPr/>
          <p:nvPr/>
        </p:nvGrpSpPr>
        <p:grpSpPr>
          <a:xfrm>
            <a:off x="126602" y="1280091"/>
            <a:ext cx="15173627" cy="36724"/>
            <a:chOff x="0" y="0"/>
            <a:chExt cx="15173624" cy="36722"/>
          </a:xfrm>
        </p:grpSpPr>
        <p:sp>
          <p:nvSpPr>
            <p:cNvPr id="1436" name="Straight Connector 4"/>
            <p:cNvSpPr/>
            <p:nvPr/>
          </p:nvSpPr>
          <p:spPr>
            <a:xfrm flipV="1">
              <a:off x="0" y="431"/>
              <a:ext cx="12391714" cy="36292"/>
            </a:xfrm>
            <a:prstGeom prst="line">
              <a:avLst/>
            </a:prstGeom>
            <a:noFill/>
            <a:ln w="44450" cap="flat">
              <a:solidFill>
                <a:srgbClr val="0C2F59">
                  <a:alpha val="6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437" name="Straight Connector 5"/>
            <p:cNvSpPr/>
            <p:nvPr/>
          </p:nvSpPr>
          <p:spPr>
            <a:xfrm>
              <a:off x="12740934" y="0"/>
              <a:ext cx="734404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9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438" name="Straight Connector 6"/>
            <p:cNvSpPr/>
            <p:nvPr/>
          </p:nvSpPr>
          <p:spPr>
            <a:xfrm>
              <a:off x="13884876" y="0"/>
              <a:ext cx="529595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79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439" name="Straight Connector 7"/>
            <p:cNvSpPr/>
            <p:nvPr/>
          </p:nvSpPr>
          <p:spPr>
            <a:xfrm>
              <a:off x="14839350" y="0"/>
              <a:ext cx="334275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7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sp>
        <p:nvSpPr>
          <p:cNvPr id="1441" name="Theory of superconducting quantum circuits"/>
          <p:cNvSpPr txBox="1"/>
          <p:nvPr/>
        </p:nvSpPr>
        <p:spPr>
          <a:xfrm>
            <a:off x="184406" y="102283"/>
            <a:ext cx="17883512" cy="10359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6" tIns="71436" rIns="71436" bIns="71436" anchor="b">
            <a:spAutoFit/>
          </a:bodyPr>
          <a:lstStyle>
            <a:lvl1pPr algn="l">
              <a:defRPr sz="5800" b="1">
                <a:solidFill>
                  <a:srgbClr val="347294"/>
                </a:solidFill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r>
              <a:t>Cooling: how far?</a:t>
            </a:r>
          </a:p>
        </p:txBody>
      </p:sp>
      <p:sp>
        <p:nvSpPr>
          <p:cNvPr id="1442" name="Rectangle 35"/>
          <p:cNvSpPr txBox="1"/>
          <p:nvPr/>
        </p:nvSpPr>
        <p:spPr>
          <a:xfrm>
            <a:off x="522315" y="1733698"/>
            <a:ext cx="22274944" cy="5818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marL="342900" indent="-342900" algn="l" defTabSz="914400">
              <a:buClr>
                <a:srgbClr val="1F4E79"/>
              </a:buClr>
              <a:buSzPct val="100000"/>
              <a:buChar char="▪"/>
              <a:defRPr sz="3800" b="1" u="sng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Single phonon?</a:t>
            </a:r>
          </a:p>
        </p:txBody>
      </p:sp>
      <p:grpSp>
        <p:nvGrpSpPr>
          <p:cNvPr id="1445" name="Group"/>
          <p:cNvGrpSpPr/>
          <p:nvPr/>
        </p:nvGrpSpPr>
        <p:grpSpPr>
          <a:xfrm>
            <a:off x="7646414" y="2165393"/>
            <a:ext cx="14177230" cy="5643628"/>
            <a:chOff x="0" y="0"/>
            <a:chExt cx="14177229" cy="5643626"/>
          </a:xfrm>
        </p:grpSpPr>
        <p:pic>
          <p:nvPicPr>
            <p:cNvPr id="1443" name="Grafik 19" descr="Grafik 1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4177230" cy="564362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444" name="Rechteck 8"/>
            <p:cNvSpPr/>
            <p:nvPr/>
          </p:nvSpPr>
          <p:spPr>
            <a:xfrm>
              <a:off x="13103590" y="287293"/>
              <a:ext cx="791385" cy="3920243"/>
            </a:xfrm>
            <a:prstGeom prst="rect">
              <a:avLst/>
            </a:prstGeom>
            <a:solidFill>
              <a:srgbClr val="C9C9C9">
                <a:alpha val="5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91437" tIns="91437" rIns="91437" bIns="91437" numCol="1" anchor="ctr">
              <a:noAutofit/>
            </a:bodyPr>
            <a:lstStyle/>
            <a:p>
              <a:pPr defTabSz="1828800">
                <a:defRPr sz="2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sp>
        <p:nvSpPr>
          <p:cNvPr id="1446" name="Rechteck 18"/>
          <p:cNvSpPr txBox="1"/>
          <p:nvPr/>
        </p:nvSpPr>
        <p:spPr>
          <a:xfrm>
            <a:off x="20485744" y="1309210"/>
            <a:ext cx="1503781" cy="1063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tIns="91439" bIns="91439">
            <a:spAutoFit/>
          </a:bodyPr>
          <a:lstStyle/>
          <a:p>
            <a:pPr algn="l" defTabSz="1828800">
              <a:defRPr sz="3000">
                <a:solidFill>
                  <a:srgbClr val="2A2A2A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Bistable </a:t>
            </a:r>
            <a:br/>
            <a:r>
              <a:t>regime</a:t>
            </a:r>
          </a:p>
        </p:txBody>
      </p:sp>
      <p:pic>
        <p:nvPicPr>
          <p:cNvPr id="1447" name="Grafik 22" descr="Grafik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9325" y="8625941"/>
            <a:ext cx="4378714" cy="2888351"/>
          </a:xfrm>
          <a:prstGeom prst="rect">
            <a:avLst/>
          </a:prstGeom>
          <a:ln w="12700">
            <a:miter lim="400000"/>
          </a:ln>
        </p:spPr>
      </p:pic>
      <p:pic>
        <p:nvPicPr>
          <p:cNvPr id="1448" name="Grafik 23" descr="Grafik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1762" y="3429537"/>
            <a:ext cx="4372557" cy="2888352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461" name="Group"/>
          <p:cNvGrpSpPr/>
          <p:nvPr/>
        </p:nvGrpSpPr>
        <p:grpSpPr>
          <a:xfrm>
            <a:off x="7432128" y="7558880"/>
            <a:ext cx="14605802" cy="5794389"/>
            <a:chOff x="0" y="0"/>
            <a:chExt cx="14605802" cy="5794387"/>
          </a:xfrm>
        </p:grpSpPr>
        <p:pic>
          <p:nvPicPr>
            <p:cNvPr id="1449" name="Grafik 17" descr="Grafik 17"/>
            <p:cNvPicPr>
              <a:picLocks noChangeAspect="1"/>
            </p:cNvPicPr>
            <p:nvPr/>
          </p:nvPicPr>
          <p:blipFill>
            <a:blip r:embed="rId3"/>
            <a:srcRect t="88079"/>
            <a:stretch>
              <a:fillRect/>
            </a:stretch>
          </p:blipFill>
          <p:spPr>
            <a:xfrm>
              <a:off x="0" y="4887431"/>
              <a:ext cx="14272359" cy="67727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50" name="Grafik 21" descr="Grafik 21"/>
            <p:cNvPicPr>
              <a:picLocks noChangeAspect="1"/>
            </p:cNvPicPr>
            <p:nvPr/>
          </p:nvPicPr>
          <p:blipFill>
            <a:blip r:embed="rId3"/>
            <a:srcRect r="94418"/>
            <a:stretch>
              <a:fillRect/>
            </a:stretch>
          </p:blipFill>
          <p:spPr>
            <a:xfrm>
              <a:off x="277985" y="112892"/>
              <a:ext cx="796696" cy="568149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51" name="Grafik 10" descr="Grafik 10"/>
            <p:cNvPicPr>
              <a:picLocks noChangeAspect="1"/>
            </p:cNvPicPr>
            <p:nvPr/>
          </p:nvPicPr>
          <p:blipFill>
            <a:blip r:embed="rId6"/>
            <a:srcRect l="9114" b="20409"/>
            <a:stretch>
              <a:fillRect/>
            </a:stretch>
          </p:blipFill>
          <p:spPr>
            <a:xfrm>
              <a:off x="1634276" y="0"/>
              <a:ext cx="12971527" cy="438740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1454" name="Gruppieren 7"/>
            <p:cNvGrpSpPr/>
            <p:nvPr/>
          </p:nvGrpSpPr>
          <p:grpSpPr>
            <a:xfrm>
              <a:off x="1977802" y="3598289"/>
              <a:ext cx="3461802" cy="509511"/>
              <a:chOff x="0" y="0"/>
              <a:chExt cx="3461800" cy="509509"/>
            </a:xfrm>
          </p:grpSpPr>
          <p:pic>
            <p:nvPicPr>
              <p:cNvPr id="1452" name="Grafik 14" descr="Grafik 14"/>
              <p:cNvPicPr>
                <a:picLocks noChangeAspect="1"/>
              </p:cNvPicPr>
              <p:nvPr/>
            </p:nvPicPr>
            <p:blipFill>
              <a:blip r:embed="rId7"/>
              <a:srcRect l="12966" t="48429" r="62776" b="49715"/>
              <a:stretch>
                <a:fillRect/>
              </a:stretch>
            </p:blipFill>
            <p:spPr>
              <a:xfrm>
                <a:off x="0" y="0"/>
                <a:ext cx="3461801" cy="10539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453" name="Grafik 16" descr="Grafik 16"/>
              <p:cNvPicPr>
                <a:picLocks noChangeAspect="1"/>
              </p:cNvPicPr>
              <p:nvPr/>
            </p:nvPicPr>
            <p:blipFill>
              <a:blip r:embed="rId7"/>
              <a:srcRect l="12966" t="64427" r="62776" b="27754"/>
              <a:stretch>
                <a:fillRect/>
              </a:stretch>
            </p:blipFill>
            <p:spPr>
              <a:xfrm>
                <a:off x="0" y="65249"/>
                <a:ext cx="3461801" cy="44426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pic>
          <p:nvPicPr>
            <p:cNvPr id="1455" name="Grafik 24" descr="Grafik 24"/>
            <p:cNvPicPr>
              <a:picLocks noChangeAspect="1"/>
            </p:cNvPicPr>
            <p:nvPr/>
          </p:nvPicPr>
          <p:blipFill>
            <a:blip r:embed="rId6"/>
            <a:srcRect l="3581" t="72886" r="90437" b="17356"/>
            <a:stretch>
              <a:fillRect/>
            </a:stretch>
          </p:blipFill>
          <p:spPr>
            <a:xfrm>
              <a:off x="717490" y="3933457"/>
              <a:ext cx="1066437" cy="67195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56" name="Grafik 25" descr="Grafik 25"/>
            <p:cNvPicPr>
              <a:picLocks noChangeAspect="1"/>
            </p:cNvPicPr>
            <p:nvPr/>
          </p:nvPicPr>
          <p:blipFill>
            <a:blip r:embed="rId6"/>
            <a:srcRect l="3912" t="24895" r="90105" b="65348"/>
            <a:stretch>
              <a:fillRect/>
            </a:stretch>
          </p:blipFill>
          <p:spPr>
            <a:xfrm>
              <a:off x="819110" y="1233935"/>
              <a:ext cx="1066437" cy="67195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57" name="Grafik 26" descr="Grafik 26"/>
            <p:cNvPicPr>
              <a:picLocks noChangeAspect="1"/>
            </p:cNvPicPr>
            <p:nvPr/>
          </p:nvPicPr>
          <p:blipFill>
            <a:blip r:embed="rId6"/>
            <a:srcRect l="20630" t="79872" r="75058" b="12141"/>
            <a:stretch>
              <a:fillRect/>
            </a:stretch>
          </p:blipFill>
          <p:spPr>
            <a:xfrm>
              <a:off x="3202559" y="4330588"/>
              <a:ext cx="763827" cy="54643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58" name="Grafik 27" descr="Grafik 27"/>
            <p:cNvPicPr>
              <a:picLocks noChangeAspect="1"/>
            </p:cNvPicPr>
            <p:nvPr/>
          </p:nvPicPr>
          <p:blipFill>
            <a:blip r:embed="rId6"/>
            <a:srcRect l="57369" t="79221" r="38320" b="12792"/>
            <a:stretch>
              <a:fillRect/>
            </a:stretch>
          </p:blipFill>
          <p:spPr>
            <a:xfrm>
              <a:off x="8446080" y="4286809"/>
              <a:ext cx="763827" cy="54643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59" name="Grafik 28" descr="Grafik 28"/>
            <p:cNvPicPr>
              <a:picLocks noChangeAspect="1"/>
            </p:cNvPicPr>
            <p:nvPr/>
          </p:nvPicPr>
          <p:blipFill>
            <a:blip r:embed="rId6"/>
            <a:srcRect l="78998" t="79752" r="16691" b="12261"/>
            <a:stretch>
              <a:fillRect/>
            </a:stretch>
          </p:blipFill>
          <p:spPr>
            <a:xfrm>
              <a:off x="11539419" y="4323761"/>
              <a:ext cx="763827" cy="54643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60" name="Grafik 29" descr="Grafik 29"/>
            <p:cNvPicPr>
              <a:picLocks noChangeAspect="1"/>
            </p:cNvPicPr>
            <p:nvPr/>
          </p:nvPicPr>
          <p:blipFill>
            <a:blip r:embed="rId6"/>
            <a:srcRect l="94213" t="79496" r="1476" b="12517"/>
            <a:stretch>
              <a:fillRect/>
            </a:stretch>
          </p:blipFill>
          <p:spPr>
            <a:xfrm>
              <a:off x="13707650" y="4302736"/>
              <a:ext cx="763827" cy="54643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462" name="Rechteck 15"/>
          <p:cNvSpPr txBox="1"/>
          <p:nvPr/>
        </p:nvSpPr>
        <p:spPr>
          <a:xfrm>
            <a:off x="9461899" y="8836223"/>
            <a:ext cx="2207142" cy="6198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tIns="91439" bIns="91439">
            <a:spAutoFit/>
          </a:bodyPr>
          <a:lstStyle/>
          <a:p>
            <a:pPr algn="l" defTabSz="1828800">
              <a:defRPr sz="3200">
                <a:latin typeface="Calibri"/>
                <a:ea typeface="Calibri"/>
                <a:cs typeface="Calibri"/>
                <a:sym typeface="Calibri"/>
              </a:defRPr>
            </a:pPr>
            <a:r>
              <a:t> </a:t>
            </a:r>
            <a:r>
              <a:rPr u="sng"/>
              <a:t>g</a:t>
            </a:r>
            <a:r>
              <a:rPr baseline="-13718"/>
              <a:t>0</a:t>
            </a:r>
            <a:r>
              <a:rPr u="sng"/>
              <a:t> = 2.1 kHz</a:t>
            </a:r>
          </a:p>
        </p:txBody>
      </p:sp>
      <p:sp>
        <p:nvSpPr>
          <p:cNvPr id="1463" name="Rechteck 2"/>
          <p:cNvSpPr txBox="1"/>
          <p:nvPr/>
        </p:nvSpPr>
        <p:spPr>
          <a:xfrm>
            <a:off x="9548517" y="3192176"/>
            <a:ext cx="2033906" cy="6198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tIns="91439" bIns="91439">
            <a:spAutoFit/>
          </a:bodyPr>
          <a:lstStyle/>
          <a:p>
            <a:pPr algn="l" defTabSz="1828800">
              <a:defRPr sz="3200" u="sng">
                <a:latin typeface="Calibri"/>
                <a:ea typeface="Calibri"/>
                <a:cs typeface="Calibri"/>
                <a:sym typeface="Calibri"/>
              </a:defRPr>
            </a:pPr>
            <a:r>
              <a:t>g</a:t>
            </a:r>
            <a:r>
              <a:rPr u="none" baseline="-13718"/>
              <a:t>0</a:t>
            </a:r>
            <a:r>
              <a:t> = 200 Hz</a:t>
            </a:r>
          </a:p>
        </p:txBody>
      </p:sp>
      <p:grpSp>
        <p:nvGrpSpPr>
          <p:cNvPr id="1468" name="Group"/>
          <p:cNvGrpSpPr/>
          <p:nvPr/>
        </p:nvGrpSpPr>
        <p:grpSpPr>
          <a:xfrm>
            <a:off x="6959600" y="7779105"/>
            <a:ext cx="17893778" cy="5353940"/>
            <a:chOff x="0" y="0"/>
            <a:chExt cx="17893777" cy="5353939"/>
          </a:xfrm>
        </p:grpSpPr>
        <p:grpSp>
          <p:nvGrpSpPr>
            <p:cNvPr id="1466" name="Group"/>
            <p:cNvGrpSpPr/>
            <p:nvPr/>
          </p:nvGrpSpPr>
          <p:grpSpPr>
            <a:xfrm>
              <a:off x="0" y="0"/>
              <a:ext cx="17893778" cy="5353940"/>
              <a:chOff x="0" y="0"/>
              <a:chExt cx="17893777" cy="5353939"/>
            </a:xfrm>
          </p:grpSpPr>
          <p:sp>
            <p:nvSpPr>
              <p:cNvPr id="1464" name="Rectangle"/>
              <p:cNvSpPr/>
              <p:nvPr/>
            </p:nvSpPr>
            <p:spPr>
              <a:xfrm>
                <a:off x="0" y="0"/>
                <a:ext cx="17893778" cy="5320750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6" tIns="71436" rIns="71436" bIns="71436" numCol="1" anchor="ctr">
                <a:noAutofit/>
              </a:bodyPr>
              <a:lstStyle/>
              <a:p>
                <a:endParaRPr/>
              </a:p>
            </p:txBody>
          </p:sp>
          <p:pic>
            <p:nvPicPr>
              <p:cNvPr id="1465" name="Grafik 10" descr="Grafik 10"/>
              <p:cNvPicPr>
                <a:picLocks noChangeAspect="1"/>
              </p:cNvPicPr>
              <p:nvPr/>
            </p:nvPicPr>
            <p:blipFill>
              <a:blip r:embed="rId8"/>
              <a:srcRect/>
              <a:stretch>
                <a:fillRect/>
              </a:stretch>
            </p:blipFill>
            <p:spPr>
              <a:xfrm>
                <a:off x="174531" y="100071"/>
                <a:ext cx="16068852" cy="5253869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sp>
          <p:nvSpPr>
            <p:cNvPr id="1467" name="Rechteck 27"/>
            <p:cNvSpPr/>
            <p:nvPr/>
          </p:nvSpPr>
          <p:spPr>
            <a:xfrm>
              <a:off x="2374259" y="483013"/>
              <a:ext cx="3065303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91439" tIns="91439" rIns="91439" bIns="91439" numCol="1" anchor="t">
              <a:spAutoFit/>
            </a:bodyPr>
            <a:lstStyle/>
            <a:p>
              <a:pPr algn="l" defTabSz="1828800">
                <a:defRPr sz="3200">
                  <a:latin typeface="Calibri"/>
                  <a:ea typeface="Calibri"/>
                  <a:cs typeface="Calibri"/>
                  <a:sym typeface="Calibri"/>
                </a:defRPr>
              </a:pPr>
              <a:r>
                <a:t> </a:t>
              </a:r>
              <a:r>
                <a:rPr u="sng"/>
                <a:t>g</a:t>
              </a:r>
              <a:r>
                <a:rPr baseline="-15500"/>
                <a:t>0</a:t>
              </a:r>
              <a:r>
                <a:rPr u="sng"/>
                <a:t> = 2.1 kHz</a:t>
              </a:r>
            </a:p>
            <a:p>
              <a:pPr algn="l" defTabSz="1828800">
                <a:defRPr sz="3200">
                  <a:latin typeface="Calibri"/>
                  <a:ea typeface="Calibri"/>
                  <a:cs typeface="Calibri"/>
                  <a:sym typeface="Calibri"/>
                </a:defRPr>
              </a:pPr>
              <a:r>
                <a:t>N = 14 phonons</a:t>
              </a:r>
            </a:p>
          </p:txBody>
        </p:sp>
      </p:grpSp>
      <p:sp>
        <p:nvSpPr>
          <p:cNvPr id="1469" name="Results from IQOQI Innsbruck"/>
          <p:cNvSpPr txBox="1"/>
          <p:nvPr/>
        </p:nvSpPr>
        <p:spPr>
          <a:xfrm>
            <a:off x="455181" y="12889263"/>
            <a:ext cx="4931638" cy="5746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6" tIns="71436" rIns="71436" bIns="71436" anchor="ctr">
            <a:spAutoFit/>
          </a:bodyPr>
          <a:lstStyle>
            <a:lvl1pPr>
              <a:defRPr sz="2800">
                <a:solidFill>
                  <a:srgbClr val="535353"/>
                </a:solidFill>
              </a:defRPr>
            </a:lvl1pPr>
          </a:lstStyle>
          <a:p>
            <a:r>
              <a:t>Results from IQOQI Innsbruck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8" grpId="1" animBg="1" advAuto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3" name="Inhaltsplatzhalter 2"/>
          <p:cNvSpPr txBox="1"/>
          <p:nvPr/>
        </p:nvSpPr>
        <p:spPr>
          <a:xfrm>
            <a:off x="3382871" y="2126571"/>
            <a:ext cx="17861689" cy="62688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normAutofit/>
          </a:bodyPr>
          <a:lstStyle>
            <a:lvl1pPr algn="l" defTabSz="1828800">
              <a:lnSpc>
                <a:spcPct val="90000"/>
              </a:lnSpc>
              <a:spcBef>
                <a:spcPts val="2400"/>
              </a:spcBef>
              <a:defRPr sz="4000">
                <a:solidFill>
                  <a:srgbClr val="0C2F59"/>
                </a:solidFill>
                <a:latin typeface="OfficinaSansITCPro Book"/>
                <a:ea typeface="OfficinaSansITCPro Book"/>
                <a:cs typeface="OfficinaSansITCPro Book"/>
                <a:sym typeface="OfficinaSansITCPro Book"/>
              </a:defRPr>
            </a:lvl1pPr>
          </a:lstStyle>
          <a:p>
            <a:r>
              <a:t> Frequency modulated microwave tone to mimic the mechanical resonator </a:t>
            </a:r>
          </a:p>
        </p:txBody>
      </p:sp>
      <p:pic>
        <p:nvPicPr>
          <p:cNvPr id="1474" name="Picture 51" descr="Picture 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63947" y="3865517"/>
            <a:ext cx="5772053" cy="7758347"/>
          </a:xfrm>
          <a:prstGeom prst="rect">
            <a:avLst/>
          </a:prstGeom>
          <a:ln w="12700">
            <a:miter lim="400000"/>
          </a:ln>
        </p:spPr>
      </p:pic>
      <p:sp>
        <p:nvSpPr>
          <p:cNvPr id="1475" name="TextBox 57"/>
          <p:cNvSpPr txBox="1"/>
          <p:nvPr/>
        </p:nvSpPr>
        <p:spPr>
          <a:xfrm>
            <a:off x="16896616" y="11488957"/>
            <a:ext cx="3350142" cy="4839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tIns="91439" bIns="91439" anchor="b">
            <a:spAutoFit/>
          </a:bodyPr>
          <a:lstStyle/>
          <a:p>
            <a:pPr algn="l" defTabSz="1828800">
              <a:defRPr sz="2400">
                <a:latin typeface="Calibri"/>
                <a:ea typeface="Calibri"/>
                <a:cs typeface="Calibri"/>
                <a:sym typeface="Calibri"/>
              </a:defRPr>
            </a:pPr>
            <a:r>
              <a:t>Hocke; PHD Thesis (2018)</a:t>
            </a:r>
          </a:p>
        </p:txBody>
      </p:sp>
      <p:sp>
        <p:nvSpPr>
          <p:cNvPr id="1476" name="Content Placeholder 2"/>
          <p:cNvSpPr txBox="1"/>
          <p:nvPr/>
        </p:nvSpPr>
        <p:spPr>
          <a:xfrm>
            <a:off x="4000738" y="3240744"/>
            <a:ext cx="15763428" cy="68389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68580" tIns="68580" rIns="68580" bIns="68580">
            <a:normAutofit/>
          </a:bodyPr>
          <a:lstStyle/>
          <a:p>
            <a:pPr marL="457200" indent="-457200" algn="l" defTabSz="1828800">
              <a:lnSpc>
                <a:spcPct val="90000"/>
              </a:lnSpc>
              <a:spcBef>
                <a:spcPts val="2000"/>
              </a:spcBef>
              <a:buSzPct val="100000"/>
              <a:buFont typeface="Calibri"/>
              <a:buChar char="-"/>
              <a:defRPr sz="32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Frequency modulation close to the mechanics:</a:t>
            </a:r>
            <a:br/>
            <a:r>
              <a:t>	 Ω</a:t>
            </a:r>
            <a:r>
              <a:rPr baseline="-15500"/>
              <a:t>mod</a:t>
            </a:r>
            <a:r>
              <a:t> ≅ Ω</a:t>
            </a:r>
            <a:r>
              <a:rPr baseline="-15500"/>
              <a:t>m</a:t>
            </a:r>
          </a:p>
          <a:p>
            <a:pPr marL="457200" indent="-457200" algn="l" defTabSz="1828800">
              <a:lnSpc>
                <a:spcPct val="90000"/>
              </a:lnSpc>
              <a:spcBef>
                <a:spcPts val="2000"/>
              </a:spcBef>
              <a:buSzPct val="100000"/>
              <a:buFont typeface="Calibri"/>
              <a:buChar char="-"/>
              <a:defRPr sz="32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Only sensitive to the transduction from cavity: </a:t>
            </a:r>
            <a:br/>
            <a:r>
              <a:t>	compensated cable length</a:t>
            </a:r>
          </a:p>
          <a:p>
            <a:pPr marL="457200" indent="-457200" algn="l" defTabSz="1828800">
              <a:lnSpc>
                <a:spcPct val="90000"/>
              </a:lnSpc>
              <a:spcBef>
                <a:spcPts val="2000"/>
              </a:spcBef>
              <a:buSzPct val="100000"/>
              <a:buFont typeface="Calibri"/>
              <a:buChar char="-"/>
              <a:defRPr sz="32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Electrical cable length needs to be the same</a:t>
            </a:r>
            <a:endParaRPr sz="4800"/>
          </a:p>
        </p:txBody>
      </p:sp>
      <p:grpSp>
        <p:nvGrpSpPr>
          <p:cNvPr id="1479" name="Group 3"/>
          <p:cNvGrpSpPr/>
          <p:nvPr/>
        </p:nvGrpSpPr>
        <p:grpSpPr>
          <a:xfrm>
            <a:off x="2970585" y="5548517"/>
            <a:ext cx="12709652" cy="6249849"/>
            <a:chOff x="0" y="0"/>
            <a:chExt cx="12709650" cy="6249847"/>
          </a:xfrm>
        </p:grpSpPr>
        <p:pic>
          <p:nvPicPr>
            <p:cNvPr id="1477" name="Picture 60" descr="Picture 60"/>
            <p:cNvPicPr>
              <a:picLocks noChangeAspect="1"/>
            </p:cNvPicPr>
            <p:nvPr/>
          </p:nvPicPr>
          <p:blipFill>
            <a:blip r:embed="rId3"/>
            <a:srcRect t="10375" r="8895"/>
            <a:stretch>
              <a:fillRect/>
            </a:stretch>
          </p:blipFill>
          <p:spPr>
            <a:xfrm>
              <a:off x="-1" y="0"/>
              <a:ext cx="12709652" cy="624984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478" name="Straight Arrow Connector 61"/>
            <p:cNvSpPr/>
            <p:nvPr/>
          </p:nvSpPr>
          <p:spPr>
            <a:xfrm>
              <a:off x="9603945" y="599783"/>
              <a:ext cx="1" cy="1727201"/>
            </a:xfrm>
            <a:prstGeom prst="line">
              <a:avLst/>
            </a:prstGeom>
            <a:noFill/>
            <a:ln w="76200" cap="flat">
              <a:solidFill>
                <a:srgbClr val="00B050"/>
              </a:solidFill>
              <a:prstDash val="solid"/>
              <a:miter lim="800000"/>
              <a:tailEnd type="triangle" w="med" len="med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pic>
        <p:nvPicPr>
          <p:cNvPr id="1480" name="Picture 62" descr="Picture 6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6678" y="11821582"/>
            <a:ext cx="8279139" cy="1498813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grpSp>
        <p:nvGrpSpPr>
          <p:cNvPr id="1485" name="Group 3"/>
          <p:cNvGrpSpPr/>
          <p:nvPr/>
        </p:nvGrpSpPr>
        <p:grpSpPr>
          <a:xfrm>
            <a:off x="126602" y="1280091"/>
            <a:ext cx="15173627" cy="36724"/>
            <a:chOff x="0" y="0"/>
            <a:chExt cx="15173624" cy="36722"/>
          </a:xfrm>
        </p:grpSpPr>
        <p:sp>
          <p:nvSpPr>
            <p:cNvPr id="1481" name="Straight Connector 4"/>
            <p:cNvSpPr/>
            <p:nvPr/>
          </p:nvSpPr>
          <p:spPr>
            <a:xfrm flipV="1">
              <a:off x="0" y="431"/>
              <a:ext cx="12391714" cy="36292"/>
            </a:xfrm>
            <a:prstGeom prst="line">
              <a:avLst/>
            </a:prstGeom>
            <a:noFill/>
            <a:ln w="44450" cap="flat">
              <a:solidFill>
                <a:srgbClr val="0C2F59">
                  <a:alpha val="6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482" name="Straight Connector 5"/>
            <p:cNvSpPr/>
            <p:nvPr/>
          </p:nvSpPr>
          <p:spPr>
            <a:xfrm>
              <a:off x="12740934" y="0"/>
              <a:ext cx="734404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9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483" name="Straight Connector 6"/>
            <p:cNvSpPr/>
            <p:nvPr/>
          </p:nvSpPr>
          <p:spPr>
            <a:xfrm>
              <a:off x="13884876" y="0"/>
              <a:ext cx="529595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79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484" name="Straight Connector 7"/>
            <p:cNvSpPr/>
            <p:nvPr/>
          </p:nvSpPr>
          <p:spPr>
            <a:xfrm>
              <a:off x="14839350" y="0"/>
              <a:ext cx="334275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7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sp>
        <p:nvSpPr>
          <p:cNvPr id="1486" name="Theory of superconducting quantum circuits"/>
          <p:cNvSpPr txBox="1"/>
          <p:nvPr/>
        </p:nvSpPr>
        <p:spPr>
          <a:xfrm>
            <a:off x="184406" y="102283"/>
            <a:ext cx="17883512" cy="10359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6" tIns="71436" rIns="71436" bIns="71436" anchor="b">
            <a:spAutoFit/>
          </a:bodyPr>
          <a:lstStyle>
            <a:lvl1pPr algn="l">
              <a:defRPr sz="5800" b="1">
                <a:solidFill>
                  <a:srgbClr val="347294"/>
                </a:solidFill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r>
              <a:t>Calibration tone</a:t>
            </a:r>
          </a:p>
        </p:txBody>
      </p:sp>
    </p:spTree>
  </p:cSld>
  <p:clrMapOvr>
    <a:masterClrMapping/>
  </p:clrMapOvr>
  <p:transition spd="med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7" name="Group"/>
          <p:cNvGrpSpPr/>
          <p:nvPr/>
        </p:nvGrpSpPr>
        <p:grpSpPr>
          <a:xfrm>
            <a:off x="2500237" y="6548632"/>
            <a:ext cx="10909458" cy="5625177"/>
            <a:chOff x="0" y="0"/>
            <a:chExt cx="10909457" cy="5625176"/>
          </a:xfrm>
        </p:grpSpPr>
        <p:sp>
          <p:nvSpPr>
            <p:cNvPr id="1488" name="Line"/>
            <p:cNvSpPr/>
            <p:nvPr/>
          </p:nvSpPr>
          <p:spPr>
            <a:xfrm flipV="1">
              <a:off x="4363318" y="2677421"/>
              <a:ext cx="1" cy="712908"/>
            </a:xfrm>
            <a:prstGeom prst="line">
              <a:avLst/>
            </a:prstGeom>
            <a:noFill/>
            <a:ln w="25400" cap="flat">
              <a:solidFill>
                <a:srgbClr val="CC6A3A"/>
              </a:solidFill>
              <a:custDash>
                <a:ds d="200000" sp="200000"/>
              </a:custDash>
              <a:miter lim="400000"/>
            </a:ln>
            <a:effectLst/>
          </p:spPr>
          <p:txBody>
            <a:bodyPr wrap="square" lIns="53578" tIns="53578" rIns="53578" bIns="53578" numCol="1" anchor="ctr">
              <a:noAutofit/>
            </a:bodyPr>
            <a:lstStyle/>
            <a:p>
              <a:pPr defTabSz="584200">
                <a:defRPr sz="1600"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pic>
          <p:nvPicPr>
            <p:cNvPr id="1489" name="Screen Shot 2022-10-25 at 10.27.28 AM.png" descr="Screen Shot 2022-10-25 at 10.27.28 AM.png"/>
            <p:cNvPicPr>
              <a:picLocks noChangeAspect="1"/>
            </p:cNvPicPr>
            <p:nvPr/>
          </p:nvPicPr>
          <p:blipFill>
            <a:blip r:embed="rId3">
              <a:alphaModFix amt="50000"/>
            </a:blip>
            <a:stretch>
              <a:fillRect/>
            </a:stretch>
          </p:blipFill>
          <p:spPr>
            <a:xfrm rot="10800000" flipH="1">
              <a:off x="746451" y="1138602"/>
              <a:ext cx="5576492" cy="355225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90" name="Screen Shot 2022-10-25 at 10.27.28 AM.png" descr="Screen Shot 2022-10-25 at 10.27.28 AM.png"/>
            <p:cNvPicPr>
              <a:picLocks noChangeAspect="1"/>
            </p:cNvPicPr>
            <p:nvPr/>
          </p:nvPicPr>
          <p:blipFill>
            <a:blip r:embed="rId3">
              <a:alphaModFix amt="50000"/>
            </a:blip>
            <a:srcRect/>
            <a:stretch>
              <a:fillRect/>
            </a:stretch>
          </p:blipFill>
          <p:spPr>
            <a:xfrm rot="10800000" flipH="1">
              <a:off x="1068346" y="1138602"/>
              <a:ext cx="5576492" cy="355225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91" name="Screen Shot 2022-10-25 at 10.27.28 AM.png" descr="Screen Shot 2022-10-25 at 10.27.28 AM.png"/>
            <p:cNvPicPr>
              <a:picLocks noChangeAspect="1"/>
            </p:cNvPicPr>
            <p:nvPr/>
          </p:nvPicPr>
          <p:blipFill>
            <a:blip r:embed="rId3">
              <a:alphaModFix amt="50000"/>
            </a:blip>
            <a:stretch>
              <a:fillRect/>
            </a:stretch>
          </p:blipFill>
          <p:spPr>
            <a:xfrm rot="10800000" flipH="1">
              <a:off x="1365681" y="1138602"/>
              <a:ext cx="5576492" cy="355225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492" name="Line"/>
            <p:cNvSpPr/>
            <p:nvPr/>
          </p:nvSpPr>
          <p:spPr>
            <a:xfrm>
              <a:off x="3504789" y="4801378"/>
              <a:ext cx="708466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headEnd type="triangle" w="med" len="med"/>
              <a:tailEnd type="triangle" w="med" len="med"/>
            </a:ln>
            <a:effectLst/>
          </p:spPr>
          <p:txBody>
            <a:bodyPr wrap="square" lIns="53578" tIns="53578" rIns="53578" bIns="53578" numCol="1" anchor="ctr">
              <a:noAutofit/>
            </a:bodyPr>
            <a:lstStyle/>
            <a:p>
              <a:pPr defTabSz="584200">
                <a:defRPr sz="1600"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pic>
          <p:nvPicPr>
            <p:cNvPr id="1493" name="Image" descr="Image"/>
            <p:cNvPicPr>
              <a:picLocks noChangeAspect="1"/>
            </p:cNvPicPr>
            <p:nvPr/>
          </p:nvPicPr>
          <p:blipFill>
            <a:blip r:embed="rId4"/>
            <a:srcRect b="7311"/>
            <a:stretch>
              <a:fillRect/>
            </a:stretch>
          </p:blipFill>
          <p:spPr>
            <a:xfrm>
              <a:off x="342835" y="641255"/>
              <a:ext cx="8025011" cy="463441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494" name="Line"/>
            <p:cNvSpPr/>
            <p:nvPr/>
          </p:nvSpPr>
          <p:spPr>
            <a:xfrm flipV="1">
              <a:off x="817020" y="488582"/>
              <a:ext cx="1" cy="182345"/>
            </a:xfrm>
            <a:prstGeom prst="line">
              <a:avLst/>
            </a:prstGeom>
            <a:noFill/>
            <a:ln w="50800" cap="flat">
              <a:solidFill>
                <a:srgbClr val="646464"/>
              </a:solidFill>
              <a:prstDash val="solid"/>
              <a:miter lim="400000"/>
              <a:tailEnd type="arrow" w="med" len="med"/>
            </a:ln>
            <a:effectLst/>
          </p:spPr>
          <p:txBody>
            <a:bodyPr wrap="square" lIns="53578" tIns="53578" rIns="53578" bIns="53578" numCol="1" anchor="ctr">
              <a:noAutofit/>
            </a:bodyPr>
            <a:lstStyle/>
            <a:p>
              <a:pPr defTabSz="584200">
                <a:defRPr sz="1600"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1495" name="frequency [GHz]"/>
            <p:cNvSpPr txBox="1"/>
            <p:nvPr/>
          </p:nvSpPr>
          <p:spPr>
            <a:xfrm>
              <a:off x="5945766" y="0"/>
              <a:ext cx="4963692" cy="804487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rmAutofit/>
            </a:bodyPr>
            <a:lstStyle>
              <a:lvl1pPr algn="l" defTabSz="825500">
                <a:defRPr>
                  <a:latin typeface="+mj-lt"/>
                  <a:ea typeface="+mj-ea"/>
                  <a:cs typeface="+mj-cs"/>
                  <a:sym typeface="Helvetica Neue"/>
                </a:defRPr>
              </a:lvl1pPr>
            </a:lstStyle>
            <a:p>
              <a:r>
                <a:t>frequency [GHz]</a:t>
              </a:r>
            </a:p>
          </p:txBody>
        </p:sp>
        <p:sp>
          <p:nvSpPr>
            <p:cNvPr id="1496" name="S21 (dB)"/>
            <p:cNvSpPr txBox="1"/>
            <p:nvPr/>
          </p:nvSpPr>
          <p:spPr>
            <a:xfrm rot="16200000">
              <a:off x="-2079603" y="2741088"/>
              <a:ext cx="4963692" cy="804487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rmAutofit/>
            </a:bodyPr>
            <a:lstStyle/>
            <a:p>
              <a:pPr defTabSz="82550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t>S</a:t>
              </a:r>
              <a:r>
                <a:rPr baseline="-5999"/>
                <a:t>21</a:t>
              </a:r>
              <a:r>
                <a:t> (dB)</a:t>
              </a:r>
            </a:p>
          </p:txBody>
        </p:sp>
      </p:grpSp>
      <p:grpSp>
        <p:nvGrpSpPr>
          <p:cNvPr id="1502" name="Group 3"/>
          <p:cNvGrpSpPr/>
          <p:nvPr/>
        </p:nvGrpSpPr>
        <p:grpSpPr>
          <a:xfrm>
            <a:off x="126602" y="1280091"/>
            <a:ext cx="15173627" cy="36724"/>
            <a:chOff x="0" y="0"/>
            <a:chExt cx="15173624" cy="36722"/>
          </a:xfrm>
        </p:grpSpPr>
        <p:sp>
          <p:nvSpPr>
            <p:cNvPr id="1498" name="Straight Connector 4"/>
            <p:cNvSpPr/>
            <p:nvPr/>
          </p:nvSpPr>
          <p:spPr>
            <a:xfrm flipV="1">
              <a:off x="0" y="431"/>
              <a:ext cx="12391714" cy="36292"/>
            </a:xfrm>
            <a:prstGeom prst="line">
              <a:avLst/>
            </a:prstGeom>
            <a:noFill/>
            <a:ln w="44450" cap="flat">
              <a:solidFill>
                <a:srgbClr val="0C2F59">
                  <a:alpha val="6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499" name="Straight Connector 5"/>
            <p:cNvSpPr/>
            <p:nvPr/>
          </p:nvSpPr>
          <p:spPr>
            <a:xfrm>
              <a:off x="12740934" y="0"/>
              <a:ext cx="734404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9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500" name="Straight Connector 6"/>
            <p:cNvSpPr/>
            <p:nvPr/>
          </p:nvSpPr>
          <p:spPr>
            <a:xfrm>
              <a:off x="13884876" y="0"/>
              <a:ext cx="529595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79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501" name="Straight Connector 7"/>
            <p:cNvSpPr/>
            <p:nvPr/>
          </p:nvSpPr>
          <p:spPr>
            <a:xfrm>
              <a:off x="14839350" y="0"/>
              <a:ext cx="334275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7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sp>
        <p:nvSpPr>
          <p:cNvPr id="1503" name="Rectangle 35"/>
          <p:cNvSpPr txBox="1"/>
          <p:nvPr/>
        </p:nvSpPr>
        <p:spPr>
          <a:xfrm>
            <a:off x="522315" y="1733698"/>
            <a:ext cx="22274944" cy="5818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marL="342900" indent="-342900" algn="l" defTabSz="914400">
              <a:buClr>
                <a:srgbClr val="1F4E79"/>
              </a:buClr>
              <a:buSzPct val="100000"/>
              <a:buChar char="▪"/>
              <a:defRPr sz="3800" b="1" u="sng">
                <a:latin typeface="Calibri"/>
                <a:ea typeface="Calibri"/>
                <a:cs typeface="Calibri"/>
                <a:sym typeface="Calibri"/>
              </a:defRPr>
            </a:pPr>
            <a:r>
              <a:t>Mechanical motion:</a:t>
            </a:r>
            <a:r>
              <a:rPr b="0" u="none"/>
              <a:t> modulation of the resonator frequency</a:t>
            </a:r>
          </a:p>
        </p:txBody>
      </p:sp>
      <p:pic>
        <p:nvPicPr>
          <p:cNvPr id="1504" name="Screen Shot 2023-03-03 at 10.57.08 AM.png" descr="Screen Shot 2023-03-03 at 10.57.08 AM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629820" y="1761710"/>
            <a:ext cx="6840798" cy="6491269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505" name="Equation"/>
              <p:cNvSpPr txBox="1"/>
              <p:nvPr/>
            </p:nvSpPr>
            <p:spPr>
              <a:xfrm>
                <a:off x="3225696" y="2715030"/>
                <a:ext cx="4170790" cy="574633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sz="3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3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sz="3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𝑖𝑛𝑡</m:t>
                          </m:r>
                        </m:sub>
                      </m:sSub>
                      <m:r>
                        <a:rPr sz="3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sz="3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ℏ</m:t>
                      </m:r>
                      <m:sSub>
                        <m:sSubPr>
                          <m:ctrlPr>
                            <a:rPr sz="3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3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sz="3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sz="3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limUpp>
                        <m:limUppPr>
                          <m:ctrlPr>
                            <a:rPr sz="3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sz="3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lim>
                          <m:r>
                            <a:rPr sz="3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̂</m:t>
                          </m:r>
                        </m:lim>
                      </m:limUpp>
                      <m:r>
                        <a:rPr sz="3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sz="3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limUpp>
                            <m:limUppPr>
                              <m:ctrlPr>
                                <a:rPr sz="3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UppPr>
                            <m:e>
                              <m:r>
                                <a:rPr sz="3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lim>
                              <m:r>
                                <a:rPr sz="3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̂</m:t>
                              </m:r>
                            </m:lim>
                          </m:limUpp>
                        </m:e>
                        <m:sup>
                          <m:r>
                            <a:rPr sz="3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†</m:t>
                          </m:r>
                        </m:sup>
                      </m:sSup>
                      <m:r>
                        <a:rPr sz="3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sSup>
                        <m:sSupPr>
                          <m:ctrlPr>
                            <a:rPr sz="3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limUpp>
                            <m:limUppPr>
                              <m:ctrlPr>
                                <a:rPr sz="3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UppPr>
                            <m:e>
                              <m:r>
                                <a:rPr sz="3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lim>
                              <m:r>
                                <a:rPr sz="3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̂</m:t>
                              </m:r>
                            </m:lim>
                          </m:limUpp>
                        </m:e>
                        <m:sup>
                          <m:r>
                            <a:rPr sz="3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†</m:t>
                          </m:r>
                        </m:sup>
                      </m:sSup>
                      <m:limUpp>
                        <m:limUppPr>
                          <m:ctrlPr>
                            <a:rPr sz="3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sz="3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lim>
                          <m:r>
                            <a:rPr sz="3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̂</m:t>
                          </m:r>
                        </m:lim>
                      </m:limUpp>
                    </m:oMath>
                  </m:oMathPara>
                </a14:m>
                <a:endParaRPr sz="3800"/>
              </a:p>
            </p:txBody>
          </p:sp>
        </mc:Choice>
        <mc:Fallback>
          <p:sp>
            <p:nvSpPr>
              <p:cNvPr id="1505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5696" y="2715030"/>
                <a:ext cx="4170790" cy="574633"/>
              </a:xfrm>
              <a:prstGeom prst="rect">
                <a:avLst/>
              </a:prstGeom>
              <a:blipFill>
                <a:blip r:embed="rId6"/>
                <a:stretch>
                  <a:fillRect l="-3636" t="-4255" r="-17576" b="-82979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06" name="Resonator frequency depends on"/>
              <p:cNvSpPr txBox="1"/>
              <p:nvPr/>
            </p:nvSpPr>
            <p:spPr>
              <a:xfrm>
                <a:off x="7727094" y="2635264"/>
                <a:ext cx="7456173" cy="734165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wrap="none" lIns="71436" tIns="71436" rIns="71436" bIns="71436" anchor="ctr">
                <a:spAutoFit/>
              </a:bodyPr>
              <a:lstStyle/>
              <a:p>
                <a:pPr algn="l" defTabSz="914400">
                  <a:buClr>
                    <a:srgbClr val="1F4E79"/>
                  </a:buClr>
                  <a:buFont typeface="Wingdings"/>
                  <a:defRPr sz="3200">
                    <a:latin typeface="Calibri"/>
                    <a:ea typeface="Calibri"/>
                    <a:cs typeface="Calibri"/>
                    <a:sym typeface="Calibri"/>
                  </a:defRPr>
                </a:pPr>
                <a:r>
                  <a:t>Resonator frequency depends on </a:t>
                </a:r>
                <a14:m>
                  <m:oMath xmlns:m="http://schemas.openxmlformats.org/officeDocument/2006/math">
                    <m:r>
                      <a:rPr sz="35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limUpp>
                      <m:limUppPr>
                        <m:ctrlPr>
                          <a:rPr sz="3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limUppPr>
                      <m:e>
                        <m:r>
                          <a:rPr sz="3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lim>
                        <m:r>
                          <a:rPr sz="3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̂</m:t>
                        </m:r>
                      </m:lim>
                    </m:limUpp>
                    <m:r>
                      <a:rPr sz="35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sz="3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limUpp>
                          <m:limUppPr>
                            <m:ctrlPr>
                              <a:rPr sz="3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UppPr>
                          <m:e>
                            <m:r>
                              <a:rPr sz="3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lim>
                            <m:r>
                              <a:rPr sz="3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̂</m:t>
                            </m:r>
                          </m:lim>
                        </m:limUpp>
                      </m:e>
                      <m:sup>
                        <m:r>
                          <a:rPr sz="3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†</m:t>
                        </m:r>
                      </m:sup>
                    </m:sSup>
                    <m:r>
                      <a:rPr sz="35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/>
              </a:p>
            </p:txBody>
          </p:sp>
        </mc:Choice>
        <mc:Fallback>
          <p:sp>
            <p:nvSpPr>
              <p:cNvPr id="1506" name="Resonator frequency depends 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7094" y="2635264"/>
                <a:ext cx="7456173" cy="734165"/>
              </a:xfrm>
              <a:prstGeom prst="rect">
                <a:avLst/>
              </a:prstGeom>
              <a:blipFill>
                <a:blip r:embed="rId7"/>
                <a:stretch>
                  <a:fillRect l="-2381" t="-6780" r="-170" b="-35593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07" name="Line"/>
          <p:cNvSpPr/>
          <p:nvPr/>
        </p:nvSpPr>
        <p:spPr>
          <a:xfrm flipV="1">
            <a:off x="6861152" y="9912386"/>
            <a:ext cx="1" cy="2300602"/>
          </a:xfrm>
          <a:prstGeom prst="line">
            <a:avLst/>
          </a:prstGeom>
          <a:ln w="50800">
            <a:solidFill>
              <a:srgbClr val="CC6A3A"/>
            </a:solidFill>
            <a:miter lim="400000"/>
            <a:tailEnd type="triangle"/>
          </a:ln>
        </p:spPr>
        <p:txBody>
          <a:bodyPr lIns="53578" tIns="53578" rIns="53578" bIns="53578" anchor="ctr"/>
          <a:lstStyle/>
          <a:p>
            <a:pPr defTabSz="584200">
              <a:defRPr sz="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508" name="MW tone"/>
          <p:cNvSpPr txBox="1"/>
          <p:nvPr/>
        </p:nvSpPr>
        <p:spPr>
          <a:xfrm>
            <a:off x="5680950" y="12180210"/>
            <a:ext cx="2349255" cy="80448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normAutofit/>
          </a:bodyPr>
          <a:lstStyle>
            <a:lvl1pPr algn="l" defTabSz="825500">
              <a:defRPr>
                <a:solidFill>
                  <a:srgbClr val="CC6A3A"/>
                </a:solidFill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r>
              <a:t>MW tone</a:t>
            </a:r>
          </a:p>
        </p:txBody>
      </p:sp>
      <p:sp>
        <p:nvSpPr>
          <p:cNvPr id="1509" name="Line"/>
          <p:cNvSpPr/>
          <p:nvPr/>
        </p:nvSpPr>
        <p:spPr>
          <a:xfrm>
            <a:off x="6842125" y="9277767"/>
            <a:ext cx="6624955" cy="1"/>
          </a:xfrm>
          <a:prstGeom prst="line">
            <a:avLst/>
          </a:prstGeom>
          <a:ln w="25400">
            <a:solidFill>
              <a:srgbClr val="CC6A3A"/>
            </a:solidFill>
            <a:custDash>
              <a:ds d="200000" sp="200000"/>
            </a:custDash>
            <a:miter lim="400000"/>
          </a:ln>
        </p:spPr>
        <p:txBody>
          <a:bodyPr lIns="53578" tIns="53578" rIns="53578" bIns="53578" anchor="ctr"/>
          <a:lstStyle/>
          <a:p>
            <a:pPr defTabSz="584200">
              <a:defRPr sz="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510" name="Line"/>
          <p:cNvSpPr/>
          <p:nvPr/>
        </p:nvSpPr>
        <p:spPr>
          <a:xfrm>
            <a:off x="6842125" y="10877181"/>
            <a:ext cx="6624955" cy="1"/>
          </a:xfrm>
          <a:prstGeom prst="line">
            <a:avLst/>
          </a:prstGeom>
          <a:ln w="25400">
            <a:solidFill>
              <a:srgbClr val="CC6A3A"/>
            </a:solidFill>
            <a:custDash>
              <a:ds d="200000" sp="200000"/>
            </a:custDash>
            <a:miter lim="400000"/>
          </a:ln>
        </p:spPr>
        <p:txBody>
          <a:bodyPr lIns="53578" tIns="53578" rIns="53578" bIns="53578" anchor="ctr"/>
          <a:lstStyle/>
          <a:p>
            <a:pPr defTabSz="584200">
              <a:defRPr sz="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511" name="Shape"/>
          <p:cNvSpPr/>
          <p:nvPr/>
        </p:nvSpPr>
        <p:spPr>
          <a:xfrm>
            <a:off x="6865042" y="9343063"/>
            <a:ext cx="6557269" cy="15196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68" extrusionOk="0">
                <a:moveTo>
                  <a:pt x="835" y="4"/>
                </a:moveTo>
                <a:cubicBezTo>
                  <a:pt x="797" y="-11"/>
                  <a:pt x="759" y="16"/>
                  <a:pt x="719" y="75"/>
                </a:cubicBezTo>
                <a:cubicBezTo>
                  <a:pt x="611" y="232"/>
                  <a:pt x="524" y="698"/>
                  <a:pt x="454" y="1220"/>
                </a:cubicBezTo>
                <a:cubicBezTo>
                  <a:pt x="267" y="2617"/>
                  <a:pt x="167" y="4276"/>
                  <a:pt x="90" y="5953"/>
                </a:cubicBezTo>
                <a:cubicBezTo>
                  <a:pt x="56" y="6710"/>
                  <a:pt x="25" y="7471"/>
                  <a:pt x="0" y="8235"/>
                </a:cubicBezTo>
                <a:lnTo>
                  <a:pt x="120" y="9630"/>
                </a:lnTo>
                <a:lnTo>
                  <a:pt x="373" y="11369"/>
                </a:lnTo>
                <a:cubicBezTo>
                  <a:pt x="377" y="8645"/>
                  <a:pt x="457" y="5942"/>
                  <a:pt x="609" y="3378"/>
                </a:cubicBezTo>
                <a:cubicBezTo>
                  <a:pt x="645" y="2771"/>
                  <a:pt x="703" y="2149"/>
                  <a:pt x="804" y="2162"/>
                </a:cubicBezTo>
                <a:cubicBezTo>
                  <a:pt x="907" y="2176"/>
                  <a:pt x="962" y="2845"/>
                  <a:pt x="991" y="3496"/>
                </a:cubicBezTo>
                <a:cubicBezTo>
                  <a:pt x="1108" y="6141"/>
                  <a:pt x="1147" y="9048"/>
                  <a:pt x="1228" y="11830"/>
                </a:cubicBezTo>
                <a:cubicBezTo>
                  <a:pt x="1274" y="13394"/>
                  <a:pt x="1357" y="14889"/>
                  <a:pt x="1421" y="16429"/>
                </a:cubicBezTo>
                <a:cubicBezTo>
                  <a:pt x="1522" y="18845"/>
                  <a:pt x="1638" y="21241"/>
                  <a:pt x="2028" y="21358"/>
                </a:cubicBezTo>
                <a:cubicBezTo>
                  <a:pt x="2332" y="21448"/>
                  <a:pt x="2522" y="19944"/>
                  <a:pt x="2591" y="18069"/>
                </a:cubicBezTo>
                <a:cubicBezTo>
                  <a:pt x="2612" y="17476"/>
                  <a:pt x="2623" y="16869"/>
                  <a:pt x="2633" y="16264"/>
                </a:cubicBezTo>
                <a:cubicBezTo>
                  <a:pt x="2694" y="12713"/>
                  <a:pt x="2787" y="9186"/>
                  <a:pt x="2843" y="5631"/>
                </a:cubicBezTo>
                <a:cubicBezTo>
                  <a:pt x="2864" y="4251"/>
                  <a:pt x="2946" y="2796"/>
                  <a:pt x="3148" y="2798"/>
                </a:cubicBezTo>
                <a:cubicBezTo>
                  <a:pt x="3327" y="2799"/>
                  <a:pt x="3413" y="3988"/>
                  <a:pt x="3447" y="5168"/>
                </a:cubicBezTo>
                <a:cubicBezTo>
                  <a:pt x="3499" y="6946"/>
                  <a:pt x="3518" y="8752"/>
                  <a:pt x="3543" y="10551"/>
                </a:cubicBezTo>
                <a:cubicBezTo>
                  <a:pt x="3564" y="12082"/>
                  <a:pt x="3588" y="13611"/>
                  <a:pt x="3629" y="15127"/>
                </a:cubicBezTo>
                <a:cubicBezTo>
                  <a:pt x="3664" y="16405"/>
                  <a:pt x="3715" y="17673"/>
                  <a:pt x="3808" y="18839"/>
                </a:cubicBezTo>
                <a:cubicBezTo>
                  <a:pt x="3929" y="20368"/>
                  <a:pt x="4114" y="21491"/>
                  <a:pt x="4394" y="21358"/>
                </a:cubicBezTo>
                <a:cubicBezTo>
                  <a:pt x="4730" y="21198"/>
                  <a:pt x="4864" y="19457"/>
                  <a:pt x="4951" y="17449"/>
                </a:cubicBezTo>
                <a:cubicBezTo>
                  <a:pt x="5002" y="16277"/>
                  <a:pt x="5037" y="15087"/>
                  <a:pt x="5058" y="13879"/>
                </a:cubicBezTo>
                <a:cubicBezTo>
                  <a:pt x="5115" y="10585"/>
                  <a:pt x="5167" y="7155"/>
                  <a:pt x="5334" y="4124"/>
                </a:cubicBezTo>
                <a:cubicBezTo>
                  <a:pt x="5355" y="3732"/>
                  <a:pt x="5384" y="3327"/>
                  <a:pt x="5448" y="3206"/>
                </a:cubicBezTo>
                <a:cubicBezTo>
                  <a:pt x="5566" y="2979"/>
                  <a:pt x="5649" y="3745"/>
                  <a:pt x="5676" y="4587"/>
                </a:cubicBezTo>
                <a:cubicBezTo>
                  <a:pt x="5757" y="7156"/>
                  <a:pt x="5827" y="9846"/>
                  <a:pt x="5935" y="12458"/>
                </a:cubicBezTo>
                <a:cubicBezTo>
                  <a:pt x="5964" y="13174"/>
                  <a:pt x="5996" y="13878"/>
                  <a:pt x="6025" y="14593"/>
                </a:cubicBezTo>
                <a:cubicBezTo>
                  <a:pt x="6088" y="16162"/>
                  <a:pt x="6180" y="17725"/>
                  <a:pt x="6244" y="19286"/>
                </a:cubicBezTo>
                <a:cubicBezTo>
                  <a:pt x="6285" y="20299"/>
                  <a:pt x="6425" y="21348"/>
                  <a:pt x="6747" y="21303"/>
                </a:cubicBezTo>
                <a:cubicBezTo>
                  <a:pt x="6977" y="21270"/>
                  <a:pt x="7108" y="20634"/>
                  <a:pt x="7174" y="19984"/>
                </a:cubicBezTo>
                <a:cubicBezTo>
                  <a:pt x="7297" y="18777"/>
                  <a:pt x="7304" y="17515"/>
                  <a:pt x="7330" y="16264"/>
                </a:cubicBezTo>
                <a:cubicBezTo>
                  <a:pt x="7405" y="12704"/>
                  <a:pt x="7607" y="9155"/>
                  <a:pt x="7542" y="5631"/>
                </a:cubicBezTo>
                <a:cubicBezTo>
                  <a:pt x="7516" y="4253"/>
                  <a:pt x="7640" y="2796"/>
                  <a:pt x="7845" y="2798"/>
                </a:cubicBezTo>
                <a:cubicBezTo>
                  <a:pt x="8025" y="2799"/>
                  <a:pt x="8112" y="3988"/>
                  <a:pt x="8146" y="5168"/>
                </a:cubicBezTo>
                <a:cubicBezTo>
                  <a:pt x="8198" y="6946"/>
                  <a:pt x="8217" y="8752"/>
                  <a:pt x="8242" y="10551"/>
                </a:cubicBezTo>
                <a:cubicBezTo>
                  <a:pt x="8263" y="12082"/>
                  <a:pt x="8291" y="13611"/>
                  <a:pt x="8332" y="15127"/>
                </a:cubicBezTo>
                <a:cubicBezTo>
                  <a:pt x="8367" y="16405"/>
                  <a:pt x="8416" y="17673"/>
                  <a:pt x="8509" y="18839"/>
                </a:cubicBezTo>
                <a:cubicBezTo>
                  <a:pt x="8630" y="20368"/>
                  <a:pt x="8815" y="21491"/>
                  <a:pt x="9095" y="21358"/>
                </a:cubicBezTo>
                <a:cubicBezTo>
                  <a:pt x="9431" y="21198"/>
                  <a:pt x="9561" y="19457"/>
                  <a:pt x="9648" y="17449"/>
                </a:cubicBezTo>
                <a:cubicBezTo>
                  <a:pt x="9699" y="16277"/>
                  <a:pt x="9734" y="15087"/>
                  <a:pt x="9755" y="13879"/>
                </a:cubicBezTo>
                <a:cubicBezTo>
                  <a:pt x="9812" y="10585"/>
                  <a:pt x="9867" y="7155"/>
                  <a:pt x="10034" y="4124"/>
                </a:cubicBezTo>
                <a:cubicBezTo>
                  <a:pt x="10056" y="3732"/>
                  <a:pt x="10085" y="3328"/>
                  <a:pt x="10148" y="3206"/>
                </a:cubicBezTo>
                <a:cubicBezTo>
                  <a:pt x="10266" y="2979"/>
                  <a:pt x="10342" y="3747"/>
                  <a:pt x="10376" y="4587"/>
                </a:cubicBezTo>
                <a:cubicBezTo>
                  <a:pt x="10482" y="7154"/>
                  <a:pt x="10536" y="9847"/>
                  <a:pt x="10636" y="12458"/>
                </a:cubicBezTo>
                <a:cubicBezTo>
                  <a:pt x="10663" y="13176"/>
                  <a:pt x="10693" y="13877"/>
                  <a:pt x="10722" y="14593"/>
                </a:cubicBezTo>
                <a:cubicBezTo>
                  <a:pt x="10781" y="16077"/>
                  <a:pt x="10827" y="17587"/>
                  <a:pt x="10939" y="18948"/>
                </a:cubicBezTo>
                <a:cubicBezTo>
                  <a:pt x="11046" y="20255"/>
                  <a:pt x="11224" y="21358"/>
                  <a:pt x="11459" y="21358"/>
                </a:cubicBezTo>
                <a:cubicBezTo>
                  <a:pt x="11775" y="21357"/>
                  <a:pt x="11943" y="19806"/>
                  <a:pt x="12014" y="17912"/>
                </a:cubicBezTo>
                <a:cubicBezTo>
                  <a:pt x="12070" y="16435"/>
                  <a:pt x="12086" y="14839"/>
                  <a:pt x="12130" y="13267"/>
                </a:cubicBezTo>
                <a:cubicBezTo>
                  <a:pt x="12152" y="12497"/>
                  <a:pt x="12166" y="11704"/>
                  <a:pt x="12180" y="10959"/>
                </a:cubicBezTo>
                <a:cubicBezTo>
                  <a:pt x="12190" y="10367"/>
                  <a:pt x="12217" y="9780"/>
                  <a:pt x="12222" y="9186"/>
                </a:cubicBezTo>
                <a:cubicBezTo>
                  <a:pt x="12240" y="7201"/>
                  <a:pt x="12335" y="5250"/>
                  <a:pt x="12452" y="3378"/>
                </a:cubicBezTo>
                <a:cubicBezTo>
                  <a:pt x="12490" y="2776"/>
                  <a:pt x="12547" y="2150"/>
                  <a:pt x="12647" y="2162"/>
                </a:cubicBezTo>
                <a:cubicBezTo>
                  <a:pt x="12751" y="2174"/>
                  <a:pt x="12806" y="2843"/>
                  <a:pt x="12834" y="3496"/>
                </a:cubicBezTo>
                <a:cubicBezTo>
                  <a:pt x="12950" y="6142"/>
                  <a:pt x="12990" y="9048"/>
                  <a:pt x="13072" y="11830"/>
                </a:cubicBezTo>
                <a:cubicBezTo>
                  <a:pt x="13117" y="13394"/>
                  <a:pt x="13200" y="14889"/>
                  <a:pt x="13265" y="16429"/>
                </a:cubicBezTo>
                <a:cubicBezTo>
                  <a:pt x="13365" y="18845"/>
                  <a:pt x="13481" y="21241"/>
                  <a:pt x="13871" y="21358"/>
                </a:cubicBezTo>
                <a:cubicBezTo>
                  <a:pt x="14175" y="21448"/>
                  <a:pt x="14365" y="19944"/>
                  <a:pt x="14434" y="18069"/>
                </a:cubicBezTo>
                <a:cubicBezTo>
                  <a:pt x="14455" y="17476"/>
                  <a:pt x="14466" y="16869"/>
                  <a:pt x="14476" y="16264"/>
                </a:cubicBezTo>
                <a:cubicBezTo>
                  <a:pt x="14537" y="12713"/>
                  <a:pt x="14632" y="9186"/>
                  <a:pt x="14688" y="5631"/>
                </a:cubicBezTo>
                <a:cubicBezTo>
                  <a:pt x="14709" y="4251"/>
                  <a:pt x="14789" y="2796"/>
                  <a:pt x="14991" y="2798"/>
                </a:cubicBezTo>
                <a:cubicBezTo>
                  <a:pt x="15171" y="2799"/>
                  <a:pt x="15256" y="3988"/>
                  <a:pt x="15291" y="5168"/>
                </a:cubicBezTo>
                <a:cubicBezTo>
                  <a:pt x="15342" y="6946"/>
                  <a:pt x="15361" y="8752"/>
                  <a:pt x="15386" y="10551"/>
                </a:cubicBezTo>
                <a:cubicBezTo>
                  <a:pt x="15407" y="12082"/>
                  <a:pt x="15433" y="13611"/>
                  <a:pt x="15474" y="15127"/>
                </a:cubicBezTo>
                <a:cubicBezTo>
                  <a:pt x="15509" y="16405"/>
                  <a:pt x="15558" y="17673"/>
                  <a:pt x="15651" y="18839"/>
                </a:cubicBezTo>
                <a:cubicBezTo>
                  <a:pt x="15773" y="20368"/>
                  <a:pt x="15957" y="21491"/>
                  <a:pt x="16237" y="21358"/>
                </a:cubicBezTo>
                <a:cubicBezTo>
                  <a:pt x="16573" y="21198"/>
                  <a:pt x="16707" y="19457"/>
                  <a:pt x="16794" y="17449"/>
                </a:cubicBezTo>
                <a:cubicBezTo>
                  <a:pt x="16845" y="16277"/>
                  <a:pt x="16880" y="15087"/>
                  <a:pt x="16901" y="13879"/>
                </a:cubicBezTo>
                <a:cubicBezTo>
                  <a:pt x="16958" y="10585"/>
                  <a:pt x="17010" y="7155"/>
                  <a:pt x="17177" y="4124"/>
                </a:cubicBezTo>
                <a:cubicBezTo>
                  <a:pt x="17198" y="3732"/>
                  <a:pt x="17227" y="3327"/>
                  <a:pt x="17291" y="3206"/>
                </a:cubicBezTo>
                <a:cubicBezTo>
                  <a:pt x="17409" y="2979"/>
                  <a:pt x="17492" y="3745"/>
                  <a:pt x="17519" y="4587"/>
                </a:cubicBezTo>
                <a:cubicBezTo>
                  <a:pt x="17600" y="7156"/>
                  <a:pt x="17670" y="9846"/>
                  <a:pt x="17778" y="12458"/>
                </a:cubicBezTo>
                <a:cubicBezTo>
                  <a:pt x="17807" y="13174"/>
                  <a:pt x="17839" y="13878"/>
                  <a:pt x="17868" y="14593"/>
                </a:cubicBezTo>
                <a:cubicBezTo>
                  <a:pt x="17931" y="16162"/>
                  <a:pt x="18023" y="17725"/>
                  <a:pt x="18087" y="19286"/>
                </a:cubicBezTo>
                <a:cubicBezTo>
                  <a:pt x="18128" y="20299"/>
                  <a:pt x="18268" y="21348"/>
                  <a:pt x="18590" y="21303"/>
                </a:cubicBezTo>
                <a:cubicBezTo>
                  <a:pt x="18820" y="21270"/>
                  <a:pt x="18951" y="20634"/>
                  <a:pt x="19017" y="19984"/>
                </a:cubicBezTo>
                <a:cubicBezTo>
                  <a:pt x="19140" y="18777"/>
                  <a:pt x="19149" y="17515"/>
                  <a:pt x="19175" y="16264"/>
                </a:cubicBezTo>
                <a:cubicBezTo>
                  <a:pt x="19250" y="12704"/>
                  <a:pt x="19450" y="9155"/>
                  <a:pt x="19385" y="5631"/>
                </a:cubicBezTo>
                <a:cubicBezTo>
                  <a:pt x="19359" y="4253"/>
                  <a:pt x="19483" y="2796"/>
                  <a:pt x="19688" y="2798"/>
                </a:cubicBezTo>
                <a:cubicBezTo>
                  <a:pt x="19868" y="2799"/>
                  <a:pt x="19955" y="3988"/>
                  <a:pt x="19990" y="5168"/>
                </a:cubicBezTo>
                <a:cubicBezTo>
                  <a:pt x="20041" y="6946"/>
                  <a:pt x="20060" y="8752"/>
                  <a:pt x="20085" y="10551"/>
                </a:cubicBezTo>
                <a:cubicBezTo>
                  <a:pt x="20107" y="12082"/>
                  <a:pt x="20134" y="13611"/>
                  <a:pt x="20175" y="15127"/>
                </a:cubicBezTo>
                <a:cubicBezTo>
                  <a:pt x="20210" y="16405"/>
                  <a:pt x="20259" y="17673"/>
                  <a:pt x="20352" y="18839"/>
                </a:cubicBezTo>
                <a:cubicBezTo>
                  <a:pt x="20473" y="20366"/>
                  <a:pt x="20658" y="21488"/>
                  <a:pt x="20938" y="21358"/>
                </a:cubicBezTo>
                <a:cubicBezTo>
                  <a:pt x="21274" y="21201"/>
                  <a:pt x="21411" y="19466"/>
                  <a:pt x="21493" y="17449"/>
                </a:cubicBezTo>
                <a:cubicBezTo>
                  <a:pt x="21541" y="16275"/>
                  <a:pt x="21570" y="15083"/>
                  <a:pt x="21600" y="13879"/>
                </a:cubicBezTo>
                <a:lnTo>
                  <a:pt x="21594" y="2539"/>
                </a:lnTo>
                <a:cubicBezTo>
                  <a:pt x="21477" y="4420"/>
                  <a:pt x="21400" y="6515"/>
                  <a:pt x="21355" y="8605"/>
                </a:cubicBezTo>
                <a:cubicBezTo>
                  <a:pt x="21327" y="9939"/>
                  <a:pt x="21297" y="11272"/>
                  <a:pt x="21268" y="12606"/>
                </a:cubicBezTo>
                <a:cubicBezTo>
                  <a:pt x="21240" y="13939"/>
                  <a:pt x="21212" y="15273"/>
                  <a:pt x="21188" y="16610"/>
                </a:cubicBezTo>
                <a:cubicBezTo>
                  <a:pt x="21168" y="17741"/>
                  <a:pt x="21109" y="18951"/>
                  <a:pt x="20938" y="19090"/>
                </a:cubicBezTo>
                <a:cubicBezTo>
                  <a:pt x="20748" y="19243"/>
                  <a:pt x="20640" y="17963"/>
                  <a:pt x="20596" y="16673"/>
                </a:cubicBezTo>
                <a:cubicBezTo>
                  <a:pt x="20567" y="15820"/>
                  <a:pt x="20544" y="14958"/>
                  <a:pt x="20521" y="14098"/>
                </a:cubicBezTo>
                <a:cubicBezTo>
                  <a:pt x="20471" y="12198"/>
                  <a:pt x="20429" y="10289"/>
                  <a:pt x="20401" y="8370"/>
                </a:cubicBezTo>
                <a:cubicBezTo>
                  <a:pt x="20365" y="5825"/>
                  <a:pt x="20325" y="3151"/>
                  <a:pt x="20054" y="1252"/>
                </a:cubicBezTo>
                <a:cubicBezTo>
                  <a:pt x="19943" y="474"/>
                  <a:pt x="19789" y="-108"/>
                  <a:pt x="19624" y="75"/>
                </a:cubicBezTo>
                <a:cubicBezTo>
                  <a:pt x="19520" y="190"/>
                  <a:pt x="19430" y="586"/>
                  <a:pt x="19368" y="1063"/>
                </a:cubicBezTo>
                <a:cubicBezTo>
                  <a:pt x="19086" y="3250"/>
                  <a:pt x="19043" y="6015"/>
                  <a:pt x="18964" y="8676"/>
                </a:cubicBezTo>
                <a:cubicBezTo>
                  <a:pt x="18916" y="10263"/>
                  <a:pt x="18862" y="11883"/>
                  <a:pt x="18841" y="13463"/>
                </a:cubicBezTo>
                <a:cubicBezTo>
                  <a:pt x="18817" y="15219"/>
                  <a:pt x="18832" y="16971"/>
                  <a:pt x="18761" y="18721"/>
                </a:cubicBezTo>
                <a:cubicBezTo>
                  <a:pt x="18747" y="19074"/>
                  <a:pt x="18697" y="19438"/>
                  <a:pt x="18583" y="19435"/>
                </a:cubicBezTo>
                <a:cubicBezTo>
                  <a:pt x="18461" y="19432"/>
                  <a:pt x="18419" y="19047"/>
                  <a:pt x="18412" y="18666"/>
                </a:cubicBezTo>
                <a:cubicBezTo>
                  <a:pt x="18387" y="17337"/>
                  <a:pt x="18245" y="15880"/>
                  <a:pt x="18223" y="14405"/>
                </a:cubicBezTo>
                <a:cubicBezTo>
                  <a:pt x="18195" y="12548"/>
                  <a:pt x="18126" y="10735"/>
                  <a:pt x="18024" y="8895"/>
                </a:cubicBezTo>
                <a:cubicBezTo>
                  <a:pt x="17907" y="6772"/>
                  <a:pt x="17846" y="4612"/>
                  <a:pt x="17758" y="2617"/>
                </a:cubicBezTo>
                <a:cubicBezTo>
                  <a:pt x="17696" y="1236"/>
                  <a:pt x="17531" y="-30"/>
                  <a:pt x="17289" y="75"/>
                </a:cubicBezTo>
                <a:cubicBezTo>
                  <a:pt x="17079" y="165"/>
                  <a:pt x="16964" y="1323"/>
                  <a:pt x="16892" y="2539"/>
                </a:cubicBezTo>
                <a:cubicBezTo>
                  <a:pt x="16779" y="4425"/>
                  <a:pt x="16701" y="6515"/>
                  <a:pt x="16655" y="8605"/>
                </a:cubicBezTo>
                <a:cubicBezTo>
                  <a:pt x="16596" y="11274"/>
                  <a:pt x="16535" y="13936"/>
                  <a:pt x="16487" y="16610"/>
                </a:cubicBezTo>
                <a:cubicBezTo>
                  <a:pt x="16467" y="17741"/>
                  <a:pt x="16412" y="18951"/>
                  <a:pt x="16241" y="19090"/>
                </a:cubicBezTo>
                <a:cubicBezTo>
                  <a:pt x="16051" y="19243"/>
                  <a:pt x="15941" y="17963"/>
                  <a:pt x="15897" y="16673"/>
                </a:cubicBezTo>
                <a:cubicBezTo>
                  <a:pt x="15868" y="15820"/>
                  <a:pt x="15843" y="14958"/>
                  <a:pt x="15820" y="14098"/>
                </a:cubicBezTo>
                <a:cubicBezTo>
                  <a:pt x="15770" y="12198"/>
                  <a:pt x="15728" y="10289"/>
                  <a:pt x="15700" y="8370"/>
                </a:cubicBezTo>
                <a:cubicBezTo>
                  <a:pt x="15664" y="5825"/>
                  <a:pt x="15625" y="3148"/>
                  <a:pt x="15353" y="1252"/>
                </a:cubicBezTo>
                <a:cubicBezTo>
                  <a:pt x="15241" y="473"/>
                  <a:pt x="15087" y="-109"/>
                  <a:pt x="14923" y="75"/>
                </a:cubicBezTo>
                <a:cubicBezTo>
                  <a:pt x="14821" y="189"/>
                  <a:pt x="14737" y="592"/>
                  <a:pt x="14667" y="1063"/>
                </a:cubicBezTo>
                <a:cubicBezTo>
                  <a:pt x="14366" y="3084"/>
                  <a:pt x="14310" y="5949"/>
                  <a:pt x="14265" y="8676"/>
                </a:cubicBezTo>
                <a:cubicBezTo>
                  <a:pt x="14220" y="11326"/>
                  <a:pt x="14162" y="13958"/>
                  <a:pt x="14125" y="16610"/>
                </a:cubicBezTo>
                <a:cubicBezTo>
                  <a:pt x="14109" y="17778"/>
                  <a:pt x="14048" y="19021"/>
                  <a:pt x="13875" y="19090"/>
                </a:cubicBezTo>
                <a:cubicBezTo>
                  <a:pt x="13691" y="19162"/>
                  <a:pt x="13608" y="17850"/>
                  <a:pt x="13579" y="16586"/>
                </a:cubicBezTo>
                <a:cubicBezTo>
                  <a:pt x="13517" y="13844"/>
                  <a:pt x="13417" y="11151"/>
                  <a:pt x="13355" y="8409"/>
                </a:cubicBezTo>
                <a:cubicBezTo>
                  <a:pt x="13319" y="6849"/>
                  <a:pt x="13270" y="5298"/>
                  <a:pt x="13209" y="3849"/>
                </a:cubicBezTo>
                <a:cubicBezTo>
                  <a:pt x="13128" y="1905"/>
                  <a:pt x="12940" y="107"/>
                  <a:pt x="12678" y="4"/>
                </a:cubicBezTo>
                <a:cubicBezTo>
                  <a:pt x="12641" y="-11"/>
                  <a:pt x="12603" y="16"/>
                  <a:pt x="12562" y="75"/>
                </a:cubicBezTo>
                <a:cubicBezTo>
                  <a:pt x="12454" y="232"/>
                  <a:pt x="12368" y="699"/>
                  <a:pt x="12298" y="1220"/>
                </a:cubicBezTo>
                <a:cubicBezTo>
                  <a:pt x="12111" y="2596"/>
                  <a:pt x="12007" y="4258"/>
                  <a:pt x="11934" y="5953"/>
                </a:cubicBezTo>
                <a:cubicBezTo>
                  <a:pt x="11884" y="7109"/>
                  <a:pt x="11852" y="8276"/>
                  <a:pt x="11823" y="9445"/>
                </a:cubicBezTo>
                <a:cubicBezTo>
                  <a:pt x="11814" y="9845"/>
                  <a:pt x="11804" y="10245"/>
                  <a:pt x="11796" y="10645"/>
                </a:cubicBezTo>
                <a:cubicBezTo>
                  <a:pt x="11782" y="11306"/>
                  <a:pt x="11772" y="11960"/>
                  <a:pt x="11763" y="12623"/>
                </a:cubicBezTo>
                <a:cubicBezTo>
                  <a:pt x="11743" y="13951"/>
                  <a:pt x="11729" y="15281"/>
                  <a:pt x="11711" y="16610"/>
                </a:cubicBezTo>
                <a:cubicBezTo>
                  <a:pt x="11695" y="17765"/>
                  <a:pt x="11633" y="18990"/>
                  <a:pt x="11461" y="19090"/>
                </a:cubicBezTo>
                <a:cubicBezTo>
                  <a:pt x="11275" y="19197"/>
                  <a:pt x="11179" y="17909"/>
                  <a:pt x="11139" y="16649"/>
                </a:cubicBezTo>
                <a:cubicBezTo>
                  <a:pt x="11057" y="14060"/>
                  <a:pt x="10957" y="11495"/>
                  <a:pt x="10882" y="8895"/>
                </a:cubicBezTo>
                <a:cubicBezTo>
                  <a:pt x="10820" y="6730"/>
                  <a:pt x="10738" y="4555"/>
                  <a:pt x="10614" y="2617"/>
                </a:cubicBezTo>
                <a:cubicBezTo>
                  <a:pt x="10524" y="1232"/>
                  <a:pt x="10378" y="-32"/>
                  <a:pt x="10147" y="75"/>
                </a:cubicBezTo>
                <a:cubicBezTo>
                  <a:pt x="9941" y="169"/>
                  <a:pt x="9824" y="1323"/>
                  <a:pt x="9749" y="2539"/>
                </a:cubicBezTo>
                <a:cubicBezTo>
                  <a:pt x="9634" y="4423"/>
                  <a:pt x="9558" y="6515"/>
                  <a:pt x="9512" y="8605"/>
                </a:cubicBezTo>
                <a:cubicBezTo>
                  <a:pt x="9454" y="11274"/>
                  <a:pt x="9393" y="13936"/>
                  <a:pt x="9345" y="16610"/>
                </a:cubicBezTo>
                <a:cubicBezTo>
                  <a:pt x="9325" y="17741"/>
                  <a:pt x="9266" y="18951"/>
                  <a:pt x="9095" y="19090"/>
                </a:cubicBezTo>
                <a:cubicBezTo>
                  <a:pt x="8905" y="19243"/>
                  <a:pt x="8797" y="17963"/>
                  <a:pt x="8753" y="16673"/>
                </a:cubicBezTo>
                <a:cubicBezTo>
                  <a:pt x="8724" y="15820"/>
                  <a:pt x="8700" y="14958"/>
                  <a:pt x="8678" y="14098"/>
                </a:cubicBezTo>
                <a:cubicBezTo>
                  <a:pt x="8627" y="12198"/>
                  <a:pt x="8586" y="10289"/>
                  <a:pt x="8558" y="8370"/>
                </a:cubicBezTo>
                <a:cubicBezTo>
                  <a:pt x="8522" y="5825"/>
                  <a:pt x="8482" y="3151"/>
                  <a:pt x="8211" y="1252"/>
                </a:cubicBezTo>
                <a:cubicBezTo>
                  <a:pt x="8100" y="474"/>
                  <a:pt x="7945" y="-108"/>
                  <a:pt x="7781" y="75"/>
                </a:cubicBezTo>
                <a:cubicBezTo>
                  <a:pt x="7676" y="190"/>
                  <a:pt x="7587" y="586"/>
                  <a:pt x="7525" y="1063"/>
                </a:cubicBezTo>
                <a:cubicBezTo>
                  <a:pt x="7242" y="3250"/>
                  <a:pt x="7200" y="6015"/>
                  <a:pt x="7121" y="8676"/>
                </a:cubicBezTo>
                <a:cubicBezTo>
                  <a:pt x="7073" y="10263"/>
                  <a:pt x="7018" y="11883"/>
                  <a:pt x="6997" y="13463"/>
                </a:cubicBezTo>
                <a:cubicBezTo>
                  <a:pt x="6974" y="15219"/>
                  <a:pt x="6989" y="16971"/>
                  <a:pt x="6918" y="18721"/>
                </a:cubicBezTo>
                <a:cubicBezTo>
                  <a:pt x="6904" y="19074"/>
                  <a:pt x="6854" y="19438"/>
                  <a:pt x="6740" y="19435"/>
                </a:cubicBezTo>
                <a:cubicBezTo>
                  <a:pt x="6618" y="19432"/>
                  <a:pt x="6574" y="19047"/>
                  <a:pt x="6567" y="18666"/>
                </a:cubicBezTo>
                <a:cubicBezTo>
                  <a:pt x="6542" y="17337"/>
                  <a:pt x="6402" y="15880"/>
                  <a:pt x="6380" y="14405"/>
                </a:cubicBezTo>
                <a:cubicBezTo>
                  <a:pt x="6352" y="12548"/>
                  <a:pt x="6283" y="10735"/>
                  <a:pt x="6181" y="8895"/>
                </a:cubicBezTo>
                <a:cubicBezTo>
                  <a:pt x="6063" y="6772"/>
                  <a:pt x="6003" y="4612"/>
                  <a:pt x="5915" y="2617"/>
                </a:cubicBezTo>
                <a:cubicBezTo>
                  <a:pt x="5853" y="1236"/>
                  <a:pt x="5688" y="-30"/>
                  <a:pt x="5446" y="75"/>
                </a:cubicBezTo>
                <a:cubicBezTo>
                  <a:pt x="5236" y="165"/>
                  <a:pt x="5121" y="1323"/>
                  <a:pt x="5049" y="2539"/>
                </a:cubicBezTo>
                <a:cubicBezTo>
                  <a:pt x="4936" y="4425"/>
                  <a:pt x="4856" y="6515"/>
                  <a:pt x="4810" y="8605"/>
                </a:cubicBezTo>
                <a:cubicBezTo>
                  <a:pt x="4751" y="11274"/>
                  <a:pt x="4692" y="13936"/>
                  <a:pt x="4644" y="16610"/>
                </a:cubicBezTo>
                <a:cubicBezTo>
                  <a:pt x="4624" y="17741"/>
                  <a:pt x="4569" y="18951"/>
                  <a:pt x="4398" y="19090"/>
                </a:cubicBezTo>
                <a:cubicBezTo>
                  <a:pt x="4208" y="19243"/>
                  <a:pt x="4098" y="17963"/>
                  <a:pt x="4054" y="16673"/>
                </a:cubicBezTo>
                <a:cubicBezTo>
                  <a:pt x="4025" y="15820"/>
                  <a:pt x="3998" y="14958"/>
                  <a:pt x="3975" y="14098"/>
                </a:cubicBezTo>
                <a:cubicBezTo>
                  <a:pt x="3925" y="12198"/>
                  <a:pt x="3885" y="10289"/>
                  <a:pt x="3857" y="8370"/>
                </a:cubicBezTo>
                <a:cubicBezTo>
                  <a:pt x="3821" y="5825"/>
                  <a:pt x="3782" y="3148"/>
                  <a:pt x="3510" y="1252"/>
                </a:cubicBezTo>
                <a:cubicBezTo>
                  <a:pt x="3398" y="473"/>
                  <a:pt x="3244" y="-109"/>
                  <a:pt x="3080" y="75"/>
                </a:cubicBezTo>
                <a:cubicBezTo>
                  <a:pt x="2977" y="189"/>
                  <a:pt x="2894" y="592"/>
                  <a:pt x="2824" y="1063"/>
                </a:cubicBezTo>
                <a:cubicBezTo>
                  <a:pt x="2523" y="3084"/>
                  <a:pt x="2467" y="5949"/>
                  <a:pt x="2421" y="8676"/>
                </a:cubicBezTo>
                <a:cubicBezTo>
                  <a:pt x="2377" y="11326"/>
                  <a:pt x="2318" y="13958"/>
                  <a:pt x="2282" y="16610"/>
                </a:cubicBezTo>
                <a:cubicBezTo>
                  <a:pt x="2266" y="17778"/>
                  <a:pt x="2205" y="19021"/>
                  <a:pt x="2032" y="19090"/>
                </a:cubicBezTo>
                <a:cubicBezTo>
                  <a:pt x="1848" y="19162"/>
                  <a:pt x="1764" y="17850"/>
                  <a:pt x="1736" y="16586"/>
                </a:cubicBezTo>
                <a:cubicBezTo>
                  <a:pt x="1674" y="13844"/>
                  <a:pt x="1574" y="11151"/>
                  <a:pt x="1511" y="8409"/>
                </a:cubicBezTo>
                <a:cubicBezTo>
                  <a:pt x="1476" y="6849"/>
                  <a:pt x="1425" y="5298"/>
                  <a:pt x="1364" y="3849"/>
                </a:cubicBezTo>
                <a:cubicBezTo>
                  <a:pt x="1283" y="1905"/>
                  <a:pt x="1097" y="107"/>
                  <a:pt x="835" y="4"/>
                </a:cubicBezTo>
                <a:close/>
              </a:path>
            </a:pathLst>
          </a:custGeom>
          <a:solidFill>
            <a:srgbClr val="CC6A3A"/>
          </a:solidFill>
          <a:ln w="3175">
            <a:miter lim="400000"/>
          </a:ln>
        </p:spPr>
        <p:txBody>
          <a:bodyPr lIns="53578" tIns="53578" rIns="53578" bIns="53578" anchor="ctr"/>
          <a:lstStyle/>
          <a:p>
            <a:pPr defTabSz="584200">
              <a:defRPr sz="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512" name="Rectangle"/>
          <p:cNvSpPr/>
          <p:nvPr/>
        </p:nvSpPr>
        <p:spPr>
          <a:xfrm>
            <a:off x="8374232" y="9017000"/>
            <a:ext cx="5146844" cy="221606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FFFF">
                  <a:alpha val="0"/>
                </a:srgbClr>
              </a:gs>
            </a:gsLst>
            <a:lin ang="10800000"/>
          </a:gradFill>
          <a:ln w="12700">
            <a:miter lim="400000"/>
          </a:ln>
        </p:spPr>
        <p:txBody>
          <a:bodyPr lIns="71436" tIns="71436" rIns="71436" bIns="71436" anchor="ctr"/>
          <a:lstStyle/>
          <a:p>
            <a:endParaRPr/>
          </a:p>
        </p:txBody>
      </p:sp>
      <p:grpSp>
        <p:nvGrpSpPr>
          <p:cNvPr id="1538" name="Group"/>
          <p:cNvGrpSpPr/>
          <p:nvPr/>
        </p:nvGrpSpPr>
        <p:grpSpPr>
          <a:xfrm>
            <a:off x="13903720" y="8368953"/>
            <a:ext cx="7370565" cy="5336667"/>
            <a:chOff x="0" y="0"/>
            <a:chExt cx="7370564" cy="5336666"/>
          </a:xfrm>
        </p:grpSpPr>
        <p:grpSp>
          <p:nvGrpSpPr>
            <p:cNvPr id="1516" name="Group"/>
            <p:cNvGrpSpPr/>
            <p:nvPr/>
          </p:nvGrpSpPr>
          <p:grpSpPr>
            <a:xfrm>
              <a:off x="-1" y="94436"/>
              <a:ext cx="7370566" cy="5242231"/>
              <a:chOff x="-273591" y="0"/>
              <a:chExt cx="7370564" cy="5242230"/>
            </a:xfrm>
          </p:grpSpPr>
          <p:sp>
            <p:nvSpPr>
              <p:cNvPr id="1513" name="Frequency (Hz) - Ω/2π"/>
              <p:cNvSpPr txBox="1"/>
              <p:nvPr/>
            </p:nvSpPr>
            <p:spPr>
              <a:xfrm>
                <a:off x="1798203" y="4399629"/>
                <a:ext cx="4505805" cy="842602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166315" tIns="166315" rIns="166315" bIns="166315" numCol="1" anchor="ctr">
                <a:noAutofit/>
              </a:bodyPr>
              <a:lstStyle>
                <a:lvl1pPr defTabSz="10736321">
                  <a:lnSpc>
                    <a:spcPct val="90000"/>
                  </a:lnSpc>
                  <a:spcBef>
                    <a:spcPts val="12300"/>
                  </a:spcBef>
                  <a:defRPr sz="2600">
                    <a:solidFill>
                      <a:srgbClr val="212121"/>
                    </a:solidFill>
                    <a:latin typeface="Graphik"/>
                    <a:ea typeface="Graphik"/>
                    <a:cs typeface="Graphik"/>
                    <a:sym typeface="Graphik"/>
                  </a:defRPr>
                </a:lvl1pPr>
              </a:lstStyle>
              <a:p>
                <a:r>
                  <a:t>Frequency (Hz) - Ω/2π</a:t>
                </a:r>
              </a:p>
            </p:txBody>
          </p:sp>
          <p:pic>
            <p:nvPicPr>
              <p:cNvPr id="1514" name="Group" descr="Group"/>
              <p:cNvPicPr>
                <a:picLocks noChangeAspect="1"/>
              </p:cNvPicPr>
              <p:nvPr/>
            </p:nvPicPr>
            <p:blipFill>
              <a:blip r:embed="rId8"/>
              <a:srcRect l="11806" b="10606"/>
              <a:stretch>
                <a:fillRect/>
              </a:stretch>
            </p:blipFill>
            <p:spPr>
              <a:xfrm>
                <a:off x="1074202" y="-1"/>
                <a:ext cx="6022772" cy="4364806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515" name="Power spectrum (dB)"/>
              <p:cNvSpPr txBox="1"/>
              <p:nvPr/>
            </p:nvSpPr>
            <p:spPr>
              <a:xfrm rot="16200000">
                <a:off x="-1938559" y="1796510"/>
                <a:ext cx="4172704" cy="84276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166315" tIns="166315" rIns="166315" bIns="166315" numCol="1" anchor="ctr">
                <a:noAutofit/>
              </a:bodyPr>
              <a:lstStyle>
                <a:lvl1pPr defTabSz="10736321">
                  <a:lnSpc>
                    <a:spcPct val="90000"/>
                  </a:lnSpc>
                  <a:spcBef>
                    <a:spcPts val="12300"/>
                  </a:spcBef>
                  <a:defRPr sz="2600">
                    <a:solidFill>
                      <a:srgbClr val="212121"/>
                    </a:solidFill>
                    <a:latin typeface="Graphik"/>
                    <a:ea typeface="Graphik"/>
                    <a:cs typeface="Graphik"/>
                    <a:sym typeface="Graphik"/>
                  </a:defRPr>
                </a:lvl1pPr>
              </a:lstStyle>
              <a:p>
                <a:r>
                  <a:t>Power spectrum (dB)</a:t>
                </a:r>
              </a:p>
            </p:txBody>
          </p:sp>
        </p:grpSp>
        <p:sp>
          <p:nvSpPr>
            <p:cNvPr id="1517" name="Rectangle"/>
            <p:cNvSpPr/>
            <p:nvPr/>
          </p:nvSpPr>
          <p:spPr>
            <a:xfrm>
              <a:off x="1388903" y="229613"/>
              <a:ext cx="5895449" cy="4140596"/>
            </a:xfrm>
            <a:prstGeom prst="rect">
              <a:avLst/>
            </a:prstGeom>
            <a:noFill/>
            <a:ln w="88900" cap="flat">
              <a:solidFill>
                <a:srgbClr val="D6A10D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66315" tIns="166315" rIns="166315" bIns="166315" numCol="1" anchor="ctr">
              <a:noAutofit/>
            </a:bodyPr>
            <a:lstStyle>
              <a:lvl1pPr defTabSz="6974690">
                <a:defRPr sz="19600">
                  <a:solidFill>
                    <a:srgbClr val="FFFFFF"/>
                  </a:solidFill>
                  <a:latin typeface="Graphik"/>
                  <a:ea typeface="Graphik"/>
                  <a:cs typeface="Graphik"/>
                  <a:sym typeface="Graphik"/>
                </a:defRPr>
              </a:lvl1pPr>
            </a:lstStyle>
            <a:p>
              <a:r>
                <a:t> </a:t>
              </a:r>
            </a:p>
          </p:txBody>
        </p:sp>
        <p:sp>
          <p:nvSpPr>
            <p:cNvPr id="1518" name="Mechanics"/>
            <p:cNvSpPr txBox="1"/>
            <p:nvPr/>
          </p:nvSpPr>
          <p:spPr>
            <a:xfrm>
              <a:off x="1548396" y="284092"/>
              <a:ext cx="2693057" cy="69351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64293" tIns="64293" rIns="64293" bIns="64293" numCol="1" anchor="t">
              <a:noAutofit/>
            </a:bodyPr>
            <a:lstStyle>
              <a:lvl1pPr algn="l" defTabSz="10736321">
                <a:lnSpc>
                  <a:spcPct val="90000"/>
                </a:lnSpc>
                <a:defRPr sz="3200">
                  <a:solidFill>
                    <a:srgbClr val="212121"/>
                  </a:solidFill>
                  <a:latin typeface="Graphik"/>
                  <a:ea typeface="Graphik"/>
                  <a:cs typeface="Graphik"/>
                  <a:sym typeface="Graphik"/>
                </a:defRPr>
              </a:lvl1pPr>
            </a:lstStyle>
            <a:p>
              <a:r>
                <a:t>Mechanics</a:t>
              </a:r>
            </a:p>
          </p:txBody>
        </p:sp>
        <p:sp>
          <p:nvSpPr>
            <p:cNvPr id="1519" name="-132"/>
            <p:cNvSpPr txBox="1"/>
            <p:nvPr/>
          </p:nvSpPr>
          <p:spPr>
            <a:xfrm>
              <a:off x="544858" y="3473578"/>
              <a:ext cx="911971" cy="6999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66315" tIns="166315" rIns="166315" bIns="166315" numCol="1" anchor="ctr">
              <a:noAutofit/>
            </a:bodyPr>
            <a:lstStyle>
              <a:lvl1pPr algn="r" defTabSz="10736321">
                <a:lnSpc>
                  <a:spcPct val="90000"/>
                </a:lnSpc>
                <a:spcBef>
                  <a:spcPts val="12300"/>
                </a:spcBef>
                <a:defRPr sz="1800">
                  <a:solidFill>
                    <a:srgbClr val="212121"/>
                  </a:solidFill>
                  <a:latin typeface="Graphik"/>
                  <a:ea typeface="Graphik"/>
                  <a:cs typeface="Graphik"/>
                  <a:sym typeface="Graphik"/>
                </a:defRPr>
              </a:lvl1pPr>
            </a:lstStyle>
            <a:p>
              <a:r>
                <a:t>-132</a:t>
              </a:r>
            </a:p>
          </p:txBody>
        </p:sp>
        <p:sp>
          <p:nvSpPr>
            <p:cNvPr id="1520" name="-134"/>
            <p:cNvSpPr txBox="1"/>
            <p:nvPr/>
          </p:nvSpPr>
          <p:spPr>
            <a:xfrm>
              <a:off x="544858" y="3949162"/>
              <a:ext cx="911971" cy="6999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66315" tIns="166315" rIns="166315" bIns="166315" numCol="1" anchor="ctr">
              <a:noAutofit/>
            </a:bodyPr>
            <a:lstStyle>
              <a:lvl1pPr algn="r" defTabSz="10736321">
                <a:lnSpc>
                  <a:spcPct val="90000"/>
                </a:lnSpc>
                <a:spcBef>
                  <a:spcPts val="12300"/>
                </a:spcBef>
                <a:defRPr sz="1800">
                  <a:solidFill>
                    <a:srgbClr val="212121"/>
                  </a:solidFill>
                  <a:latin typeface="Graphik"/>
                  <a:ea typeface="Graphik"/>
                  <a:cs typeface="Graphik"/>
                  <a:sym typeface="Graphik"/>
                </a:defRPr>
              </a:lvl1pPr>
            </a:lstStyle>
            <a:p>
              <a:r>
                <a:t>-134</a:t>
              </a:r>
            </a:p>
          </p:txBody>
        </p:sp>
        <p:sp>
          <p:nvSpPr>
            <p:cNvPr id="1521" name="-128"/>
            <p:cNvSpPr txBox="1"/>
            <p:nvPr/>
          </p:nvSpPr>
          <p:spPr>
            <a:xfrm>
              <a:off x="544858" y="2468462"/>
              <a:ext cx="911971" cy="6999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66315" tIns="166315" rIns="166315" bIns="166315" numCol="1" anchor="ctr">
              <a:noAutofit/>
            </a:bodyPr>
            <a:lstStyle>
              <a:lvl1pPr algn="r" defTabSz="10736321">
                <a:lnSpc>
                  <a:spcPct val="90000"/>
                </a:lnSpc>
                <a:spcBef>
                  <a:spcPts val="12300"/>
                </a:spcBef>
                <a:defRPr sz="1800">
                  <a:solidFill>
                    <a:srgbClr val="212121"/>
                  </a:solidFill>
                  <a:latin typeface="Graphik"/>
                  <a:ea typeface="Graphik"/>
                  <a:cs typeface="Graphik"/>
                  <a:sym typeface="Graphik"/>
                </a:defRPr>
              </a:lvl1pPr>
            </a:lstStyle>
            <a:p>
              <a:r>
                <a:t>-128</a:t>
              </a:r>
            </a:p>
          </p:txBody>
        </p:sp>
        <p:sp>
          <p:nvSpPr>
            <p:cNvPr id="1522" name="-130"/>
            <p:cNvSpPr txBox="1"/>
            <p:nvPr/>
          </p:nvSpPr>
          <p:spPr>
            <a:xfrm>
              <a:off x="530828" y="2979551"/>
              <a:ext cx="911971" cy="6999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66315" tIns="166315" rIns="166315" bIns="166315" numCol="1" anchor="ctr">
              <a:noAutofit/>
            </a:bodyPr>
            <a:lstStyle>
              <a:lvl1pPr algn="r" defTabSz="10736321">
                <a:lnSpc>
                  <a:spcPct val="90000"/>
                </a:lnSpc>
                <a:spcBef>
                  <a:spcPts val="12300"/>
                </a:spcBef>
                <a:defRPr sz="1800">
                  <a:solidFill>
                    <a:srgbClr val="212121"/>
                  </a:solidFill>
                  <a:latin typeface="Graphik"/>
                  <a:ea typeface="Graphik"/>
                  <a:cs typeface="Graphik"/>
                  <a:sym typeface="Graphik"/>
                </a:defRPr>
              </a:lvl1pPr>
            </a:lstStyle>
            <a:p>
              <a:r>
                <a:t>-130</a:t>
              </a:r>
            </a:p>
          </p:txBody>
        </p:sp>
        <p:sp>
          <p:nvSpPr>
            <p:cNvPr id="1523" name="-120"/>
            <p:cNvSpPr txBox="1"/>
            <p:nvPr/>
          </p:nvSpPr>
          <p:spPr>
            <a:xfrm>
              <a:off x="548243" y="492271"/>
              <a:ext cx="911971" cy="6999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66315" tIns="166315" rIns="166315" bIns="166315" numCol="1" anchor="ctr">
              <a:noAutofit/>
            </a:bodyPr>
            <a:lstStyle>
              <a:lvl1pPr algn="r" defTabSz="10736321">
                <a:lnSpc>
                  <a:spcPct val="90000"/>
                </a:lnSpc>
                <a:spcBef>
                  <a:spcPts val="12300"/>
                </a:spcBef>
                <a:defRPr sz="1800">
                  <a:solidFill>
                    <a:srgbClr val="212121"/>
                  </a:solidFill>
                  <a:latin typeface="Graphik"/>
                  <a:ea typeface="Graphik"/>
                  <a:cs typeface="Graphik"/>
                  <a:sym typeface="Graphik"/>
                </a:defRPr>
              </a:lvl1pPr>
            </a:lstStyle>
            <a:p>
              <a:r>
                <a:t>-120</a:t>
              </a:r>
            </a:p>
          </p:txBody>
        </p:sp>
        <p:sp>
          <p:nvSpPr>
            <p:cNvPr id="1524" name="-118"/>
            <p:cNvSpPr txBox="1"/>
            <p:nvPr/>
          </p:nvSpPr>
          <p:spPr>
            <a:xfrm>
              <a:off x="548243" y="0"/>
              <a:ext cx="911971" cy="6999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66315" tIns="166315" rIns="166315" bIns="166315" numCol="1" anchor="ctr">
              <a:noAutofit/>
            </a:bodyPr>
            <a:lstStyle>
              <a:lvl1pPr algn="r" defTabSz="10736321">
                <a:lnSpc>
                  <a:spcPct val="90000"/>
                </a:lnSpc>
                <a:spcBef>
                  <a:spcPts val="12300"/>
                </a:spcBef>
                <a:defRPr sz="1800">
                  <a:solidFill>
                    <a:srgbClr val="212121"/>
                  </a:solidFill>
                  <a:latin typeface="Graphik"/>
                  <a:ea typeface="Graphik"/>
                  <a:cs typeface="Graphik"/>
                  <a:sym typeface="Graphik"/>
                </a:defRPr>
              </a:lvl1pPr>
            </a:lstStyle>
            <a:p>
              <a:r>
                <a:t>-118</a:t>
              </a:r>
            </a:p>
          </p:txBody>
        </p:sp>
        <p:sp>
          <p:nvSpPr>
            <p:cNvPr id="1525" name="-122"/>
            <p:cNvSpPr txBox="1"/>
            <p:nvPr/>
          </p:nvSpPr>
          <p:spPr>
            <a:xfrm>
              <a:off x="544858" y="981706"/>
              <a:ext cx="911971" cy="6999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66315" tIns="166315" rIns="166315" bIns="166315" numCol="1" anchor="ctr">
              <a:noAutofit/>
            </a:bodyPr>
            <a:lstStyle>
              <a:lvl1pPr algn="r" defTabSz="10736321">
                <a:lnSpc>
                  <a:spcPct val="90000"/>
                </a:lnSpc>
                <a:spcBef>
                  <a:spcPts val="12300"/>
                </a:spcBef>
                <a:defRPr sz="1800">
                  <a:solidFill>
                    <a:srgbClr val="212121"/>
                  </a:solidFill>
                  <a:latin typeface="Graphik"/>
                  <a:ea typeface="Graphik"/>
                  <a:cs typeface="Graphik"/>
                  <a:sym typeface="Graphik"/>
                </a:defRPr>
              </a:lvl1pPr>
            </a:lstStyle>
            <a:p>
              <a:r>
                <a:t>-122</a:t>
              </a:r>
            </a:p>
          </p:txBody>
        </p:sp>
        <p:sp>
          <p:nvSpPr>
            <p:cNvPr id="1526" name="-124"/>
            <p:cNvSpPr txBox="1"/>
            <p:nvPr/>
          </p:nvSpPr>
          <p:spPr>
            <a:xfrm>
              <a:off x="544858" y="1478850"/>
              <a:ext cx="911971" cy="6999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66315" tIns="166315" rIns="166315" bIns="166315" numCol="1" anchor="ctr">
              <a:noAutofit/>
            </a:bodyPr>
            <a:lstStyle>
              <a:lvl1pPr algn="r" defTabSz="10736321">
                <a:lnSpc>
                  <a:spcPct val="90000"/>
                </a:lnSpc>
                <a:spcBef>
                  <a:spcPts val="12300"/>
                </a:spcBef>
                <a:defRPr sz="1800">
                  <a:solidFill>
                    <a:srgbClr val="212121"/>
                  </a:solidFill>
                  <a:latin typeface="Graphik"/>
                  <a:ea typeface="Graphik"/>
                  <a:cs typeface="Graphik"/>
                  <a:sym typeface="Graphik"/>
                </a:defRPr>
              </a:lvl1pPr>
            </a:lstStyle>
            <a:p>
              <a:r>
                <a:t>-124</a:t>
              </a:r>
            </a:p>
          </p:txBody>
        </p:sp>
        <p:sp>
          <p:nvSpPr>
            <p:cNvPr id="1527" name="-126"/>
            <p:cNvSpPr txBox="1"/>
            <p:nvPr/>
          </p:nvSpPr>
          <p:spPr>
            <a:xfrm>
              <a:off x="544858" y="1978385"/>
              <a:ext cx="911971" cy="6999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66315" tIns="166315" rIns="166315" bIns="166315" numCol="1" anchor="ctr">
              <a:noAutofit/>
            </a:bodyPr>
            <a:lstStyle>
              <a:lvl1pPr algn="r" defTabSz="10736321">
                <a:lnSpc>
                  <a:spcPct val="90000"/>
                </a:lnSpc>
                <a:spcBef>
                  <a:spcPts val="12300"/>
                </a:spcBef>
                <a:defRPr sz="1800">
                  <a:solidFill>
                    <a:srgbClr val="212121"/>
                  </a:solidFill>
                  <a:latin typeface="Graphik"/>
                  <a:ea typeface="Graphik"/>
                  <a:cs typeface="Graphik"/>
                  <a:sym typeface="Graphik"/>
                </a:defRPr>
              </a:lvl1pPr>
            </a:lstStyle>
            <a:p>
              <a:r>
                <a:t>-126</a:t>
              </a:r>
            </a:p>
          </p:txBody>
        </p:sp>
        <p:sp>
          <p:nvSpPr>
            <p:cNvPr id="1528" name="0"/>
            <p:cNvSpPr txBox="1"/>
            <p:nvPr/>
          </p:nvSpPr>
          <p:spPr>
            <a:xfrm>
              <a:off x="3889221" y="4222011"/>
              <a:ext cx="911971" cy="6999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66315" tIns="166315" rIns="166315" bIns="166315" numCol="1" anchor="ctr">
              <a:noAutofit/>
            </a:bodyPr>
            <a:lstStyle>
              <a:lvl1pPr defTabSz="10736321">
                <a:lnSpc>
                  <a:spcPct val="90000"/>
                </a:lnSpc>
                <a:spcBef>
                  <a:spcPts val="12300"/>
                </a:spcBef>
                <a:defRPr sz="1800">
                  <a:solidFill>
                    <a:srgbClr val="212121"/>
                  </a:solidFill>
                  <a:latin typeface="Graphik"/>
                  <a:ea typeface="Graphik"/>
                  <a:cs typeface="Graphik"/>
                  <a:sym typeface="Graphik"/>
                </a:defRPr>
              </a:lvl1pPr>
            </a:lstStyle>
            <a:p>
              <a:r>
                <a:t>0</a:t>
              </a:r>
            </a:p>
          </p:txBody>
        </p:sp>
        <p:sp>
          <p:nvSpPr>
            <p:cNvPr id="1529" name="10"/>
            <p:cNvSpPr txBox="1"/>
            <p:nvPr/>
          </p:nvSpPr>
          <p:spPr>
            <a:xfrm>
              <a:off x="4908887" y="4222011"/>
              <a:ext cx="911971" cy="6999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66315" tIns="166315" rIns="166315" bIns="166315" numCol="1" anchor="ctr">
              <a:noAutofit/>
            </a:bodyPr>
            <a:lstStyle>
              <a:lvl1pPr defTabSz="10736321">
                <a:lnSpc>
                  <a:spcPct val="90000"/>
                </a:lnSpc>
                <a:spcBef>
                  <a:spcPts val="12300"/>
                </a:spcBef>
                <a:defRPr sz="1800">
                  <a:solidFill>
                    <a:srgbClr val="212121"/>
                  </a:solidFill>
                  <a:latin typeface="Graphik"/>
                  <a:ea typeface="Graphik"/>
                  <a:cs typeface="Graphik"/>
                  <a:sym typeface="Graphik"/>
                </a:defRPr>
              </a:lvl1pPr>
            </a:lstStyle>
            <a:p>
              <a:r>
                <a:t>10</a:t>
              </a:r>
            </a:p>
          </p:txBody>
        </p:sp>
        <p:sp>
          <p:nvSpPr>
            <p:cNvPr id="1530" name="20"/>
            <p:cNvSpPr txBox="1"/>
            <p:nvPr/>
          </p:nvSpPr>
          <p:spPr>
            <a:xfrm>
              <a:off x="6022475" y="4222011"/>
              <a:ext cx="911971" cy="6999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66315" tIns="166315" rIns="166315" bIns="166315" numCol="1" anchor="ctr">
              <a:noAutofit/>
            </a:bodyPr>
            <a:lstStyle>
              <a:lvl1pPr defTabSz="10736321">
                <a:lnSpc>
                  <a:spcPct val="90000"/>
                </a:lnSpc>
                <a:spcBef>
                  <a:spcPts val="12300"/>
                </a:spcBef>
                <a:defRPr sz="1800">
                  <a:solidFill>
                    <a:srgbClr val="212121"/>
                  </a:solidFill>
                  <a:latin typeface="Graphik"/>
                  <a:ea typeface="Graphik"/>
                  <a:cs typeface="Graphik"/>
                  <a:sym typeface="Graphik"/>
                </a:defRPr>
              </a:lvl1pPr>
            </a:lstStyle>
            <a:p>
              <a:r>
                <a:t>20</a:t>
              </a:r>
            </a:p>
          </p:txBody>
        </p:sp>
        <p:sp>
          <p:nvSpPr>
            <p:cNvPr id="1531" name="-20"/>
            <p:cNvSpPr txBox="1"/>
            <p:nvPr/>
          </p:nvSpPr>
          <p:spPr>
            <a:xfrm>
              <a:off x="1665426" y="4227290"/>
              <a:ext cx="911971" cy="6999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66315" tIns="166315" rIns="166315" bIns="166315" numCol="1" anchor="ctr">
              <a:noAutofit/>
            </a:bodyPr>
            <a:lstStyle>
              <a:lvl1pPr defTabSz="10736321">
                <a:lnSpc>
                  <a:spcPct val="90000"/>
                </a:lnSpc>
                <a:spcBef>
                  <a:spcPts val="12300"/>
                </a:spcBef>
                <a:defRPr sz="1800">
                  <a:solidFill>
                    <a:srgbClr val="212121"/>
                  </a:solidFill>
                  <a:latin typeface="Graphik"/>
                  <a:ea typeface="Graphik"/>
                  <a:cs typeface="Graphik"/>
                  <a:sym typeface="Graphik"/>
                </a:defRPr>
              </a:lvl1pPr>
            </a:lstStyle>
            <a:p>
              <a:r>
                <a:t>-20</a:t>
              </a:r>
            </a:p>
          </p:txBody>
        </p:sp>
        <p:sp>
          <p:nvSpPr>
            <p:cNvPr id="1532" name="-10"/>
            <p:cNvSpPr txBox="1"/>
            <p:nvPr/>
          </p:nvSpPr>
          <p:spPr>
            <a:xfrm>
              <a:off x="2818534" y="4227290"/>
              <a:ext cx="911971" cy="6999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66315" tIns="166315" rIns="166315" bIns="166315" numCol="1" anchor="ctr">
              <a:noAutofit/>
            </a:bodyPr>
            <a:lstStyle>
              <a:lvl1pPr defTabSz="10736321">
                <a:lnSpc>
                  <a:spcPct val="90000"/>
                </a:lnSpc>
                <a:spcBef>
                  <a:spcPts val="12300"/>
                </a:spcBef>
                <a:defRPr sz="1800">
                  <a:solidFill>
                    <a:srgbClr val="212121"/>
                  </a:solidFill>
                  <a:latin typeface="Graphik"/>
                  <a:ea typeface="Graphik"/>
                  <a:cs typeface="Graphik"/>
                  <a:sym typeface="Graphik"/>
                </a:defRPr>
              </a:lvl1pPr>
            </a:lstStyle>
            <a:p>
              <a:r>
                <a:t>-10</a:t>
              </a:r>
            </a:p>
          </p:txBody>
        </p:sp>
        <p:sp>
          <p:nvSpPr>
            <p:cNvPr id="1533" name="Line"/>
            <p:cNvSpPr/>
            <p:nvPr/>
          </p:nvSpPr>
          <p:spPr>
            <a:xfrm flipV="1">
              <a:off x="2203831" y="4275791"/>
              <a:ext cx="1" cy="74275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166315" tIns="166315" rIns="166315" bIns="166315" numCol="1" anchor="ctr">
              <a:noAutofit/>
            </a:bodyPr>
            <a:lstStyle/>
            <a:p>
              <a:pPr defTabSz="10699482">
                <a:lnSpc>
                  <a:spcPct val="90000"/>
                </a:lnSpc>
                <a:defRPr sz="9800">
                  <a:latin typeface="Canela Text Regular"/>
                  <a:ea typeface="Canela Text Regular"/>
                  <a:cs typeface="Canela Text Regular"/>
                  <a:sym typeface="Canela Text Regular"/>
                </a:defRPr>
              </a:pPr>
              <a:endParaRPr/>
            </a:p>
          </p:txBody>
        </p:sp>
        <p:sp>
          <p:nvSpPr>
            <p:cNvPr id="1534" name="Line"/>
            <p:cNvSpPr/>
            <p:nvPr/>
          </p:nvSpPr>
          <p:spPr>
            <a:xfrm flipV="1">
              <a:off x="3274520" y="4284949"/>
              <a:ext cx="1" cy="74274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166315" tIns="166315" rIns="166315" bIns="166315" numCol="1" anchor="ctr">
              <a:noAutofit/>
            </a:bodyPr>
            <a:lstStyle/>
            <a:p>
              <a:pPr defTabSz="10699482">
                <a:lnSpc>
                  <a:spcPct val="90000"/>
                </a:lnSpc>
                <a:defRPr sz="9800">
                  <a:latin typeface="Canela Text Regular"/>
                  <a:ea typeface="Canela Text Regular"/>
                  <a:cs typeface="Canela Text Regular"/>
                  <a:sym typeface="Canela Text Regular"/>
                </a:defRPr>
              </a:pPr>
              <a:endParaRPr/>
            </a:p>
          </p:txBody>
        </p:sp>
        <p:sp>
          <p:nvSpPr>
            <p:cNvPr id="1535" name="Line"/>
            <p:cNvSpPr/>
            <p:nvPr/>
          </p:nvSpPr>
          <p:spPr>
            <a:xfrm flipV="1">
              <a:off x="4345206" y="4275791"/>
              <a:ext cx="1" cy="74275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166315" tIns="166315" rIns="166315" bIns="166315" numCol="1" anchor="ctr">
              <a:noAutofit/>
            </a:bodyPr>
            <a:lstStyle/>
            <a:p>
              <a:pPr defTabSz="10699482">
                <a:lnSpc>
                  <a:spcPct val="90000"/>
                </a:lnSpc>
                <a:defRPr sz="9800">
                  <a:latin typeface="Canela Text Regular"/>
                  <a:ea typeface="Canela Text Regular"/>
                  <a:cs typeface="Canela Text Regular"/>
                  <a:sym typeface="Canela Text Regular"/>
                </a:defRPr>
              </a:pPr>
              <a:endParaRPr/>
            </a:p>
          </p:txBody>
        </p:sp>
        <p:sp>
          <p:nvSpPr>
            <p:cNvPr id="1536" name="Line"/>
            <p:cNvSpPr/>
            <p:nvPr/>
          </p:nvSpPr>
          <p:spPr>
            <a:xfrm flipV="1">
              <a:off x="5364872" y="4275791"/>
              <a:ext cx="1" cy="74275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166315" tIns="166315" rIns="166315" bIns="166315" numCol="1" anchor="ctr">
              <a:noAutofit/>
            </a:bodyPr>
            <a:lstStyle/>
            <a:p>
              <a:pPr defTabSz="10699482">
                <a:lnSpc>
                  <a:spcPct val="90000"/>
                </a:lnSpc>
                <a:defRPr sz="9800">
                  <a:latin typeface="Canela Text Regular"/>
                  <a:ea typeface="Canela Text Regular"/>
                  <a:cs typeface="Canela Text Regular"/>
                  <a:sym typeface="Canela Text Regular"/>
                </a:defRPr>
              </a:pPr>
              <a:endParaRPr/>
            </a:p>
          </p:txBody>
        </p:sp>
        <p:sp>
          <p:nvSpPr>
            <p:cNvPr id="1537" name="Line"/>
            <p:cNvSpPr/>
            <p:nvPr/>
          </p:nvSpPr>
          <p:spPr>
            <a:xfrm flipV="1">
              <a:off x="6478460" y="4275791"/>
              <a:ext cx="1" cy="74275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166315" tIns="166315" rIns="166315" bIns="166315" numCol="1" anchor="ctr">
              <a:noAutofit/>
            </a:bodyPr>
            <a:lstStyle/>
            <a:p>
              <a:pPr defTabSz="10699482">
                <a:lnSpc>
                  <a:spcPct val="90000"/>
                </a:lnSpc>
                <a:defRPr sz="9800">
                  <a:latin typeface="Canela Text Regular"/>
                  <a:ea typeface="Canela Text Regular"/>
                  <a:cs typeface="Canela Text Regular"/>
                  <a:sym typeface="Canela Text Regular"/>
                </a:defRPr>
              </a:pPr>
              <a:endParaRPr/>
            </a:p>
          </p:txBody>
        </p:sp>
      </p:grpSp>
      <p:sp>
        <p:nvSpPr>
          <p:cNvPr id="1539" name="Mechanics: coherent state"/>
          <p:cNvSpPr txBox="1"/>
          <p:nvPr/>
        </p:nvSpPr>
        <p:spPr>
          <a:xfrm>
            <a:off x="653194" y="4100052"/>
            <a:ext cx="4851599" cy="548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6" tIns="71436" rIns="71436" bIns="71436" anchor="ctr">
            <a:spAutoFit/>
          </a:bodyPr>
          <a:lstStyle>
            <a:lvl1pPr algn="l" defTabSz="914400">
              <a:buClr>
                <a:srgbClr val="1F4E79"/>
              </a:buClr>
              <a:buFont typeface="Wingdings"/>
              <a:defRPr sz="32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Mechanics: coherent state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40" name="Equation"/>
              <p:cNvSpPr txBox="1"/>
              <p:nvPr/>
            </p:nvSpPr>
            <p:spPr>
              <a:xfrm>
                <a:off x="9399278" y="3921633"/>
                <a:ext cx="5687043" cy="843535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>
                      <m:r>
                        <a:rPr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⟨</m:t>
                      </m:r>
                      <m:r>
                        <a:rPr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d>
                        <m:dPr>
                          <m:begChr m:val="|"/>
                          <m:endChr m:val="|"/>
                          <m:ctrlPr>
                            <a:rPr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limUpp>
                            <m:limUppPr>
                              <m:ctrlPr>
                                <a:rPr sz="3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UppPr>
                            <m:e>
                              <m:r>
                                <a:rPr sz="3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lim>
                              <m:r>
                                <a:rPr sz="3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̂</m:t>
                              </m:r>
                            </m:lim>
                          </m:limUpp>
                        </m:e>
                      </m:d>
                      <m:r>
                        <a:rPr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⟩=2</m:t>
                      </m:r>
                      <m:sSub>
                        <m:sSubPr>
                          <m:ctrlPr>
                            <a:rPr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𝑍𝑃𝑀</m:t>
                          </m:r>
                        </m:sub>
                      </m:sSub>
                      <m:r>
                        <m:rPr>
                          <m:sty m:val="p"/>
                        </m:rPr>
                        <a:rPr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Re</m:t>
                      </m:r>
                      <m:r>
                        <a:rPr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ad>
                        <m:radPr>
                          <m:degHide m:val="on"/>
                          <m:ctrlPr>
                            <a:rPr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bar>
                            <m:barPr>
                              <m:pos m:val="top"/>
                              <m:ctrlPr>
                                <a:rPr sz="3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sz="3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</m:bar>
                        </m:e>
                      </m:rad>
                      <m:sSup>
                        <m:sSupPr>
                          <m:ctrlPr>
                            <a:rPr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m:rPr>
                              <m:sty m:val="p"/>
                            </m:rPr>
                            <a:rPr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Ω</m:t>
                          </m:r>
                          <m:r>
                            <a:rPr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  <m:r>
                        <a:rPr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sz="3600"/>
              </a:p>
            </p:txBody>
          </p:sp>
        </mc:Choice>
        <mc:Fallback>
          <p:sp>
            <p:nvSpPr>
              <p:cNvPr id="1540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99278" y="3921633"/>
                <a:ext cx="5687043" cy="843535"/>
              </a:xfrm>
              <a:prstGeom prst="rect">
                <a:avLst/>
              </a:prstGeom>
              <a:blipFill>
                <a:blip r:embed="rId9"/>
                <a:stretch>
                  <a:fillRect l="-3795" r="-6027" b="-13235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41" name="Equation"/>
              <p:cNvSpPr txBox="1"/>
              <p:nvPr/>
            </p:nvSpPr>
            <p:spPr>
              <a:xfrm>
                <a:off x="5655207" y="4010121"/>
                <a:ext cx="2401072" cy="563272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>
                      <m:r>
                        <a:rPr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bar>
                            <m:barPr>
                              <m:pos m:val="top"/>
                              <m:ctrlPr>
                                <a:rPr sz="3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sz="3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</m:bar>
                        </m:e>
                      </m:rad>
                      <m:sSup>
                        <m:sSupPr>
                          <m:ctrlPr>
                            <a:rPr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m:rPr>
                              <m:sty m:val="p"/>
                            </m:rPr>
                            <a:rPr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Ω</m:t>
                          </m:r>
                          <m:r>
                            <a:rPr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</m:oMath>
                  </m:oMathPara>
                </a14:m>
                <a:endParaRPr sz="3600"/>
              </a:p>
            </p:txBody>
          </p:sp>
        </mc:Choice>
        <mc:Fallback>
          <p:sp>
            <p:nvSpPr>
              <p:cNvPr id="1541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5207" y="4010121"/>
                <a:ext cx="2401072" cy="563272"/>
              </a:xfrm>
              <a:prstGeom prst="rect">
                <a:avLst/>
              </a:prstGeom>
              <a:blipFill>
                <a:blip r:embed="rId10"/>
                <a:stretch>
                  <a:fillRect l="-4737" r="-12105" b="-37778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42" name="Equation"/>
              <p:cNvSpPr txBox="1"/>
              <p:nvPr/>
            </p:nvSpPr>
            <p:spPr>
              <a:xfrm>
                <a:off x="5833978" y="5384644"/>
                <a:ext cx="5146844" cy="584618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sSub>
                        <m:sSubPr>
                          <m:ctrlPr>
                            <a:rPr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sSub>
                        <m:sSubPr>
                          <m:ctrlPr>
                            <a:rPr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ad>
                        <m:radPr>
                          <m:degHide m:val="on"/>
                          <m:ctrlPr>
                            <a:rPr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bar>
                            <m:barPr>
                              <m:pos m:val="top"/>
                              <m:ctrlPr>
                                <a:rPr sz="3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sz="3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</m:bar>
                        </m:e>
                      </m:rad>
                      <m:r>
                        <m:rPr>
                          <m:sty m:val="p"/>
                        </m:rPr>
                        <a:rPr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cos</m:t>
                      </m:r>
                      <m:r>
                        <a:rPr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m:rPr>
                          <m:sty m:val="p"/>
                        </m:rPr>
                        <a:rPr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Ω</m:t>
                      </m:r>
                      <m:r>
                        <a:rPr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sz="3600"/>
              </a:p>
            </p:txBody>
          </p:sp>
        </mc:Choice>
        <mc:Fallback>
          <p:sp>
            <p:nvSpPr>
              <p:cNvPr id="1542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3978" y="5384644"/>
                <a:ext cx="5146844" cy="584618"/>
              </a:xfrm>
              <a:prstGeom prst="rect">
                <a:avLst/>
              </a:prstGeom>
              <a:blipFill>
                <a:blip r:embed="rId11"/>
                <a:stretch>
                  <a:fillRect l="-2217" r="-14532" b="-59574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43" name="©Olivier-Michel Tardif"/>
          <p:cNvSpPr txBox="1"/>
          <p:nvPr/>
        </p:nvSpPr>
        <p:spPr>
          <a:xfrm>
            <a:off x="16560807" y="12207991"/>
            <a:ext cx="5738211" cy="403514"/>
          </a:xfrm>
          <a:prstGeom prst="rect">
            <a:avLst/>
          </a:prstGeom>
          <a:ln w="12700">
            <a:miter lim="400000"/>
          </a:ln>
          <a:effectLst>
            <a:outerShdw blurRad="50800" dist="57104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64293" tIns="64293" rIns="64293" bIns="64293"/>
          <a:lstStyle>
            <a:lvl1pPr defTabSz="10736321">
              <a:lnSpc>
                <a:spcPct val="90000"/>
              </a:lnSpc>
              <a:spcBef>
                <a:spcPts val="12300"/>
              </a:spcBef>
              <a:defRPr sz="1800"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r>
              <a:t>©Olivier-Michel Tardif</a:t>
            </a:r>
          </a:p>
        </p:txBody>
      </p:sp>
      <p:sp>
        <p:nvSpPr>
          <p:cNvPr id="1544" name="©Olivier-Michel Tardif"/>
          <p:cNvSpPr txBox="1"/>
          <p:nvPr/>
        </p:nvSpPr>
        <p:spPr>
          <a:xfrm>
            <a:off x="16637007" y="6619990"/>
            <a:ext cx="5738211" cy="403514"/>
          </a:xfrm>
          <a:prstGeom prst="rect">
            <a:avLst/>
          </a:prstGeom>
          <a:ln w="12700">
            <a:miter lim="400000"/>
          </a:ln>
          <a:effectLst>
            <a:outerShdw blurRad="50800" dist="57104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64293" tIns="64293" rIns="64293" bIns="64293"/>
          <a:lstStyle>
            <a:lvl1pPr defTabSz="10736321">
              <a:lnSpc>
                <a:spcPct val="90000"/>
              </a:lnSpc>
              <a:spcBef>
                <a:spcPts val="12300"/>
              </a:spcBef>
              <a:defRPr sz="1800">
                <a:solidFill>
                  <a:srgbClr val="FFFFFF"/>
                </a:solidFill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r>
              <a:t>©Olivier-Michel Tardif</a:t>
            </a:r>
          </a:p>
        </p:txBody>
      </p:sp>
      <p:sp>
        <p:nvSpPr>
          <p:cNvPr id="1545" name="Theory of superconducting quantum circuits"/>
          <p:cNvSpPr txBox="1"/>
          <p:nvPr/>
        </p:nvSpPr>
        <p:spPr>
          <a:xfrm>
            <a:off x="184406" y="102283"/>
            <a:ext cx="17883512" cy="10359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6" tIns="71436" rIns="71436" bIns="71436" anchor="b">
            <a:spAutoFit/>
          </a:bodyPr>
          <a:lstStyle>
            <a:lvl1pPr algn="l">
              <a:defRPr sz="5800" b="1">
                <a:solidFill>
                  <a:srgbClr val="347294"/>
                </a:solidFill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r>
              <a:t>Microwave measurement</a:t>
            </a:r>
          </a:p>
        </p:txBody>
      </p:sp>
    </p:spTree>
  </p:cSld>
  <p:clrMapOvr>
    <a:masterClrMapping/>
  </p:clrMapOvr>
  <p:transition spd="med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549" name="Equation"/>
              <p:cNvSpPr txBox="1"/>
              <p:nvPr/>
            </p:nvSpPr>
            <p:spPr>
              <a:xfrm>
                <a:off x="14048971" y="4023382"/>
                <a:ext cx="7649777" cy="1321457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sz="4400" i="1">
                              <a:solidFill>
                                <a:srgbClr val="42424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400" i="1">
                              <a:solidFill>
                                <a:srgbClr val="424242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sz="4400" i="1">
                              <a:solidFill>
                                <a:srgbClr val="424242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sub>
                      </m:sSub>
                      <m:r>
                        <a:rPr sz="4400" i="1">
                          <a:solidFill>
                            <a:srgbClr val="424242"/>
                          </a:solidFill>
                          <a:latin typeface="Cambria Math" panose="02040503050406030204" pitchFamily="18" charset="0"/>
                        </a:rPr>
                        <m:t>≡−</m:t>
                      </m:r>
                      <m:f>
                        <m:fPr>
                          <m:ctrlPr>
                            <a:rPr sz="4400" i="1">
                              <a:solidFill>
                                <a:srgbClr val="42424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4400" i="1">
                              <a:solidFill>
                                <a:srgbClr val="424242"/>
                              </a:solidFill>
                              <a:latin typeface="Cambria Math" panose="02040503050406030204" pitchFamily="18" charset="0"/>
                            </a:rPr>
                            <m:t>∂</m:t>
                          </m:r>
                          <m:sSub>
                            <m:sSubPr>
                              <m:ctrlPr>
                                <a:rPr sz="4400" i="1">
                                  <a:solidFill>
                                    <a:srgbClr val="42424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4400" i="1">
                                  <a:solidFill>
                                    <a:srgbClr val="424242"/>
                                  </a:solidFill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sz="4400" i="1">
                                  <a:solidFill>
                                    <a:srgbClr val="424242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num>
                        <m:den>
                          <m:r>
                            <a:rPr sz="4400" i="1">
                              <a:solidFill>
                                <a:srgbClr val="424242"/>
                              </a:solidFill>
                              <a:latin typeface="Cambria Math" panose="02040503050406030204" pitchFamily="18" charset="0"/>
                            </a:rPr>
                            <m:t>∂</m:t>
                          </m:r>
                          <m:r>
                            <a:rPr sz="4400" i="1">
                              <a:solidFill>
                                <a:srgbClr val="424242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sSub>
                        <m:sSubPr>
                          <m:ctrlPr>
                            <a:rPr sz="4400" i="1">
                              <a:solidFill>
                                <a:srgbClr val="42424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400" i="1">
                              <a:solidFill>
                                <a:srgbClr val="424242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sz="4400" i="1">
                              <a:solidFill>
                                <a:srgbClr val="424242"/>
                              </a:solidFill>
                              <a:latin typeface="Cambria Math" panose="02040503050406030204" pitchFamily="18" charset="0"/>
                            </a:rPr>
                            <m:t>𝑍𝑃𝑀</m:t>
                          </m:r>
                        </m:sub>
                      </m:sSub>
                      <m:r>
                        <a:rPr sz="4400" i="1">
                          <a:solidFill>
                            <a:srgbClr val="424242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sz="4400" i="1">
                              <a:solidFill>
                                <a:srgbClr val="42424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4400" i="1">
                              <a:solidFill>
                                <a:srgbClr val="424242"/>
                              </a:solidFill>
                              <a:latin typeface="Cambria Math" panose="02040503050406030204" pitchFamily="18" charset="0"/>
                            </a:rPr>
                            <m:t>∂</m:t>
                          </m:r>
                          <m:sSub>
                            <m:sSubPr>
                              <m:ctrlPr>
                                <a:rPr sz="4400" i="1">
                                  <a:solidFill>
                                    <a:srgbClr val="42424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4400" i="1">
                                  <a:solidFill>
                                    <a:srgbClr val="424242"/>
                                  </a:solidFill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sz="4400" i="1">
                                  <a:solidFill>
                                    <a:srgbClr val="424242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num>
                        <m:den>
                          <m:r>
                            <a:rPr sz="4400" i="1">
                              <a:solidFill>
                                <a:srgbClr val="424242"/>
                              </a:solidFill>
                              <a:latin typeface="Cambria Math" panose="02040503050406030204" pitchFamily="18" charset="0"/>
                            </a:rPr>
                            <m:t>∂</m:t>
                          </m:r>
                          <m:r>
                            <a:rPr sz="4400" i="1">
                              <a:solidFill>
                                <a:srgbClr val="424242"/>
                              </a:solidFill>
                              <a:latin typeface="Cambria Math" panose="02040503050406030204" pitchFamily="18" charset="0"/>
                            </a:rPr>
                            <m:t>𝜙</m:t>
                          </m:r>
                        </m:den>
                      </m:f>
                      <m:f>
                        <m:fPr>
                          <m:ctrlPr>
                            <a:rPr sz="4400" i="1">
                              <a:solidFill>
                                <a:srgbClr val="42424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4400" i="1">
                              <a:solidFill>
                                <a:srgbClr val="424242"/>
                              </a:solidFill>
                              <a:latin typeface="Cambria Math" panose="02040503050406030204" pitchFamily="18" charset="0"/>
                            </a:rPr>
                            <m:t>∂</m:t>
                          </m:r>
                          <m:r>
                            <a:rPr sz="4400" i="1">
                              <a:solidFill>
                                <a:srgbClr val="424242"/>
                              </a:solidFill>
                              <a:latin typeface="Cambria Math" panose="02040503050406030204" pitchFamily="18" charset="0"/>
                            </a:rPr>
                            <m:t>𝜙</m:t>
                          </m:r>
                        </m:num>
                        <m:den>
                          <m:r>
                            <a:rPr sz="4400" i="1">
                              <a:solidFill>
                                <a:srgbClr val="424242"/>
                              </a:solidFill>
                              <a:latin typeface="Cambria Math" panose="02040503050406030204" pitchFamily="18" charset="0"/>
                            </a:rPr>
                            <m:t>∂</m:t>
                          </m:r>
                          <m:r>
                            <a:rPr sz="4400" i="1">
                              <a:solidFill>
                                <a:srgbClr val="424242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sSub>
                        <m:sSubPr>
                          <m:ctrlPr>
                            <a:rPr sz="4400" i="1">
                              <a:solidFill>
                                <a:srgbClr val="42424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400" i="1">
                              <a:solidFill>
                                <a:srgbClr val="424242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sz="4400" i="1">
                              <a:solidFill>
                                <a:srgbClr val="424242"/>
                              </a:solidFill>
                              <a:latin typeface="Cambria Math" panose="02040503050406030204" pitchFamily="18" charset="0"/>
                            </a:rPr>
                            <m:t>𝑍𝑃𝑀</m:t>
                          </m:r>
                        </m:sub>
                      </m:sSub>
                    </m:oMath>
                  </m:oMathPara>
                </a14:m>
                <a:endParaRPr sz="4400">
                  <a:solidFill>
                    <a:srgbClr val="424242"/>
                  </a:solidFill>
                </a:endParaRPr>
              </a:p>
            </p:txBody>
          </p:sp>
        </mc:Choice>
        <mc:Fallback>
          <p:sp>
            <p:nvSpPr>
              <p:cNvPr id="1549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48971" y="4023382"/>
                <a:ext cx="7649777" cy="1321457"/>
              </a:xfrm>
              <a:prstGeom prst="rect">
                <a:avLst/>
              </a:prstGeom>
              <a:blipFill>
                <a:blip r:embed="rId2"/>
                <a:stretch>
                  <a:fillRect l="-2653" t="-1905" r="-9784" b="-24762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50" name="Cavity frequency (GHz)"/>
          <p:cNvSpPr txBox="1"/>
          <p:nvPr/>
        </p:nvSpPr>
        <p:spPr>
          <a:xfrm>
            <a:off x="14201285" y="12823252"/>
            <a:ext cx="3431537" cy="57969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37" tIns="91437" rIns="91437" bIns="91437">
            <a:spAutoFit/>
          </a:bodyPr>
          <a:lstStyle>
            <a:lvl1pPr algn="l" defTabSz="914400">
              <a:defRPr sz="26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Cavity frequency (GHz)</a:t>
            </a:r>
          </a:p>
        </p:txBody>
      </p:sp>
      <p:pic>
        <p:nvPicPr>
          <p:cNvPr id="1551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83901" y="8031489"/>
            <a:ext cx="10577123" cy="5425170"/>
          </a:xfrm>
          <a:prstGeom prst="rect">
            <a:avLst/>
          </a:prstGeom>
          <a:ln w="12700">
            <a:miter lim="400000"/>
          </a:ln>
        </p:spPr>
      </p:pic>
      <p:sp>
        <p:nvSpPr>
          <p:cNvPr id="1552" name="Coupling vs frequency"/>
          <p:cNvSpPr txBox="1"/>
          <p:nvPr/>
        </p:nvSpPr>
        <p:spPr>
          <a:xfrm>
            <a:off x="15120539" y="7429533"/>
            <a:ext cx="4565494" cy="7284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37" tIns="91437" rIns="91437" bIns="91437">
            <a:spAutoFit/>
          </a:bodyPr>
          <a:lstStyle>
            <a:lvl1pPr algn="l" defTabSz="914400"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Coupling vs frequency</a:t>
            </a:r>
          </a:p>
        </p:txBody>
      </p:sp>
      <p:sp>
        <p:nvSpPr>
          <p:cNvPr id="1553" name="Cavity frequency (GHz)"/>
          <p:cNvSpPr txBox="1"/>
          <p:nvPr/>
        </p:nvSpPr>
        <p:spPr>
          <a:xfrm>
            <a:off x="15127078" y="12823252"/>
            <a:ext cx="3431537" cy="57969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37" tIns="91437" rIns="91437" bIns="91437">
            <a:spAutoFit/>
          </a:bodyPr>
          <a:lstStyle>
            <a:lvl1pPr algn="l" defTabSz="914400">
              <a:defRPr sz="26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Cavity frequency (GHz)</a:t>
            </a:r>
          </a:p>
        </p:txBody>
      </p:sp>
      <p:grpSp>
        <p:nvGrpSpPr>
          <p:cNvPr id="1558" name="Group 3"/>
          <p:cNvGrpSpPr/>
          <p:nvPr/>
        </p:nvGrpSpPr>
        <p:grpSpPr>
          <a:xfrm>
            <a:off x="126602" y="1280091"/>
            <a:ext cx="15173627" cy="36724"/>
            <a:chOff x="0" y="0"/>
            <a:chExt cx="15173624" cy="36722"/>
          </a:xfrm>
        </p:grpSpPr>
        <p:sp>
          <p:nvSpPr>
            <p:cNvPr id="1554" name="Straight Connector 4"/>
            <p:cNvSpPr/>
            <p:nvPr/>
          </p:nvSpPr>
          <p:spPr>
            <a:xfrm flipV="1">
              <a:off x="0" y="431"/>
              <a:ext cx="12391714" cy="36292"/>
            </a:xfrm>
            <a:prstGeom prst="line">
              <a:avLst/>
            </a:prstGeom>
            <a:noFill/>
            <a:ln w="44450" cap="flat">
              <a:solidFill>
                <a:srgbClr val="0C2F59">
                  <a:alpha val="6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555" name="Straight Connector 5"/>
            <p:cNvSpPr/>
            <p:nvPr/>
          </p:nvSpPr>
          <p:spPr>
            <a:xfrm>
              <a:off x="12740934" y="0"/>
              <a:ext cx="734404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9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556" name="Straight Connector 6"/>
            <p:cNvSpPr/>
            <p:nvPr/>
          </p:nvSpPr>
          <p:spPr>
            <a:xfrm>
              <a:off x="13884876" y="0"/>
              <a:ext cx="529595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79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557" name="Straight Connector 7"/>
            <p:cNvSpPr/>
            <p:nvPr/>
          </p:nvSpPr>
          <p:spPr>
            <a:xfrm>
              <a:off x="14839350" y="0"/>
              <a:ext cx="334275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7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sp>
        <p:nvSpPr>
          <p:cNvPr id="1559" name="Theory of superconducting quantum circuits"/>
          <p:cNvSpPr txBox="1"/>
          <p:nvPr/>
        </p:nvSpPr>
        <p:spPr>
          <a:xfrm>
            <a:off x="184406" y="102283"/>
            <a:ext cx="17883512" cy="10359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6" tIns="71436" rIns="71436" bIns="71436" anchor="b">
            <a:spAutoFit/>
          </a:bodyPr>
          <a:lstStyle>
            <a:lvl1pPr algn="l">
              <a:defRPr sz="5800" b="1">
                <a:solidFill>
                  <a:srgbClr val="347294"/>
                </a:solidFill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r>
              <a:t>Magnetomechanics coupling</a:t>
            </a:r>
          </a:p>
        </p:txBody>
      </p:sp>
      <p:sp>
        <p:nvSpPr>
          <p:cNvPr id="1560" name="Ligne"/>
          <p:cNvSpPr/>
          <p:nvPr/>
        </p:nvSpPr>
        <p:spPr>
          <a:xfrm>
            <a:off x="7206192" y="11880534"/>
            <a:ext cx="14014885" cy="1"/>
          </a:xfrm>
          <a:prstGeom prst="line">
            <a:avLst/>
          </a:prstGeom>
          <a:ln w="76200">
            <a:solidFill>
              <a:srgbClr val="5B9BD5"/>
            </a:solidFill>
            <a:custDash>
              <a:ds d="200000" sp="200000"/>
            </a:custDash>
            <a:miter lim="400000"/>
          </a:ln>
        </p:spPr>
        <p:txBody>
          <a:bodyPr lIns="45718" tIns="45718" rIns="45718" bIns="45718"/>
          <a:lstStyle/>
          <a:p>
            <a:pPr algn="l" defTabSz="914400">
              <a:defRPr sz="18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1561" name="Typical limit for capacitively coupled systems g0 ~ 300Hz"/>
          <p:cNvSpPr txBox="1"/>
          <p:nvPr/>
        </p:nvSpPr>
        <p:spPr>
          <a:xfrm>
            <a:off x="3074188" y="11109997"/>
            <a:ext cx="6798048" cy="10702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algn="l" defTabSz="457200">
              <a:defRPr sz="3200"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Typical limit for capacitively coupled systems g</a:t>
            </a:r>
            <a:r>
              <a:rPr baseline="-5999"/>
              <a:t>0</a:t>
            </a:r>
            <a:r>
              <a:t> ~ 300Hz</a:t>
            </a:r>
          </a:p>
        </p:txBody>
      </p:sp>
      <p:grpSp>
        <p:nvGrpSpPr>
          <p:cNvPr id="1565" name="Group"/>
          <p:cNvGrpSpPr/>
          <p:nvPr/>
        </p:nvGrpSpPr>
        <p:grpSpPr>
          <a:xfrm>
            <a:off x="2547291" y="5455290"/>
            <a:ext cx="21538745" cy="7944590"/>
            <a:chOff x="0" y="0"/>
            <a:chExt cx="21538744" cy="7944589"/>
          </a:xfrm>
        </p:grpSpPr>
        <p:sp>
          <p:nvSpPr>
            <p:cNvPr id="1562" name="Rectangle"/>
            <p:cNvSpPr/>
            <p:nvPr/>
          </p:nvSpPr>
          <p:spPr>
            <a:xfrm>
              <a:off x="0" y="0"/>
              <a:ext cx="21538745" cy="7615667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71436" tIns="71436" rIns="71436" bIns="71436" numCol="1" anchor="ctr">
              <a:noAutofit/>
            </a:bodyPr>
            <a:lstStyle/>
            <a:p>
              <a:endParaRPr/>
            </a:p>
          </p:txBody>
        </p:sp>
        <p:pic>
          <p:nvPicPr>
            <p:cNvPr id="1563" name="Capture d’écran, le 2022-12-07 à 15.34.36.png" descr="Capture d’écran, le 2022-12-07 à 15.34.36.png"/>
            <p:cNvPicPr>
              <a:picLocks noChangeAspect="1"/>
            </p:cNvPicPr>
            <p:nvPr/>
          </p:nvPicPr>
          <p:blipFill>
            <a:blip r:embed="rId4"/>
            <a:srcRect l="2393" r="1089"/>
            <a:stretch>
              <a:fillRect/>
            </a:stretch>
          </p:blipFill>
          <p:spPr>
            <a:xfrm>
              <a:off x="8905641" y="2194662"/>
              <a:ext cx="12551949" cy="574992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564" name="Typical limit for capacitively coupled systems g0 ~ 300Hz"/>
            <p:cNvSpPr txBox="1"/>
            <p:nvPr/>
          </p:nvSpPr>
          <p:spPr>
            <a:xfrm>
              <a:off x="11479442" y="1936544"/>
              <a:ext cx="7404365" cy="5626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/>
            <a:p>
              <a:pPr algn="l" defTabSz="457200">
                <a:defRPr sz="3200"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t>Maximum coupling value g</a:t>
              </a:r>
              <a:r>
                <a:rPr baseline="-5999"/>
                <a:t>0</a:t>
              </a:r>
              <a:r>
                <a:t> ~ 90 kHz</a:t>
              </a:r>
            </a:p>
          </p:txBody>
        </p:sp>
      </p:grpSp>
      <p:sp>
        <p:nvSpPr>
          <p:cNvPr id="1566" name="Rectangle 35"/>
          <p:cNvSpPr txBox="1"/>
          <p:nvPr/>
        </p:nvSpPr>
        <p:spPr>
          <a:xfrm>
            <a:off x="522315" y="1733698"/>
            <a:ext cx="22274944" cy="5818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marL="342900" indent="-342900" algn="l" defTabSz="914400">
              <a:buClr>
                <a:srgbClr val="1F4E79"/>
              </a:buClr>
              <a:buSzPct val="100000"/>
              <a:buChar char="▪"/>
              <a:defRPr sz="3800" b="1" u="sng">
                <a:latin typeface="Calibri"/>
                <a:ea typeface="Calibri"/>
                <a:cs typeface="Calibri"/>
                <a:sym typeface="Calibri"/>
              </a:defRPr>
            </a:pPr>
            <a:r>
              <a:t>Controlling the coupling:</a:t>
            </a:r>
            <a:r>
              <a:rPr b="0" u="none"/>
              <a:t> dependance of the coupling on the external flux</a:t>
            </a:r>
          </a:p>
        </p:txBody>
      </p:sp>
      <p:pic>
        <p:nvPicPr>
          <p:cNvPr id="1567" name="Picture 67" descr="Picture 6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9974" y="2732410"/>
            <a:ext cx="11515459" cy="5511220"/>
          </a:xfrm>
          <a:prstGeom prst="rect">
            <a:avLst/>
          </a:prstGeom>
          <a:ln w="12700">
            <a:miter lim="400000"/>
          </a:ln>
        </p:spPr>
      </p:pic>
      <p:sp>
        <p:nvSpPr>
          <p:cNvPr id="1568" name="Line"/>
          <p:cNvSpPr/>
          <p:nvPr/>
        </p:nvSpPr>
        <p:spPr>
          <a:xfrm flipH="1" flipV="1">
            <a:off x="8942064" y="3209766"/>
            <a:ext cx="1714020" cy="2702749"/>
          </a:xfrm>
          <a:prstGeom prst="line">
            <a:avLst/>
          </a:prstGeom>
          <a:ln w="25400">
            <a:solidFill>
              <a:schemeClr val="accent1"/>
            </a:solidFill>
          </a:ln>
          <a:effectLst>
            <a:outerShdw blurRad="50800" dist="25400" dir="5400000" rotWithShape="0">
              <a:srgbClr val="000000">
                <a:alpha val="50000"/>
              </a:srgbClr>
            </a:outerShdw>
          </a:effectLst>
        </p:spPr>
        <p:txBody>
          <a:bodyPr lIns="45718" tIns="45718" rIns="45718" bIns="45718"/>
          <a:lstStyle/>
          <a:p>
            <a:endParaRPr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69" name="Equation"/>
              <p:cNvSpPr txBox="1"/>
              <p:nvPr/>
            </p:nvSpPr>
            <p:spPr>
              <a:xfrm>
                <a:off x="9988957" y="3802804"/>
                <a:ext cx="748486" cy="1081192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sz="3600" i="1">
                              <a:solidFill>
                                <a:srgbClr val="2B63BA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3600" i="1">
                              <a:solidFill>
                                <a:srgbClr val="2B63BA"/>
                              </a:solidFill>
                              <a:latin typeface="Cambria Math" panose="02040503050406030204" pitchFamily="18" charset="0"/>
                            </a:rPr>
                            <m:t>∂</m:t>
                          </m:r>
                          <m:sSub>
                            <m:sSubPr>
                              <m:ctrlPr>
                                <a:rPr sz="3600" i="1">
                                  <a:solidFill>
                                    <a:srgbClr val="2B63BA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3600" i="1">
                                  <a:solidFill>
                                    <a:srgbClr val="2B63BA"/>
                                  </a:solidFill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sz="3600" i="1">
                                  <a:solidFill>
                                    <a:srgbClr val="2B63BA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num>
                        <m:den>
                          <m:r>
                            <a:rPr sz="3600" i="1">
                              <a:solidFill>
                                <a:srgbClr val="2B63BA"/>
                              </a:solidFill>
                              <a:latin typeface="Cambria Math" panose="02040503050406030204" pitchFamily="18" charset="0"/>
                            </a:rPr>
                            <m:t>∂</m:t>
                          </m:r>
                          <m:r>
                            <a:rPr sz="3600" i="1">
                              <a:solidFill>
                                <a:srgbClr val="2B63BA"/>
                              </a:solidFill>
                              <a:latin typeface="Cambria Math" panose="02040503050406030204" pitchFamily="18" charset="0"/>
                            </a:rPr>
                            <m:t>𝜙</m:t>
                          </m:r>
                        </m:den>
                      </m:f>
                    </m:oMath>
                  </m:oMathPara>
                </a14:m>
                <a:endParaRPr sz="3600">
                  <a:solidFill>
                    <a:srgbClr val="2B64BA"/>
                  </a:solidFill>
                </a:endParaRPr>
              </a:p>
            </p:txBody>
          </p:sp>
        </mc:Choice>
        <mc:Fallback>
          <p:sp>
            <p:nvSpPr>
              <p:cNvPr id="1569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88957" y="3802804"/>
                <a:ext cx="748486" cy="1081192"/>
              </a:xfrm>
              <a:prstGeom prst="rect">
                <a:avLst/>
              </a:prstGeom>
              <a:blipFill>
                <a:blip r:embed="rId6"/>
                <a:stretch>
                  <a:fillRect l="-21667" t="-1163" r="-15000" b="-23256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70" name="Results from IQOQI Innsbruck"/>
          <p:cNvSpPr txBox="1"/>
          <p:nvPr/>
        </p:nvSpPr>
        <p:spPr>
          <a:xfrm>
            <a:off x="455181" y="12889263"/>
            <a:ext cx="4931638" cy="5746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6" tIns="71436" rIns="71436" bIns="71436" anchor="ctr">
            <a:spAutoFit/>
          </a:bodyPr>
          <a:lstStyle>
            <a:lvl1pPr>
              <a:defRPr sz="2800">
                <a:solidFill>
                  <a:srgbClr val="535353"/>
                </a:solidFill>
              </a:defRPr>
            </a:lvl1pPr>
          </a:lstStyle>
          <a:p>
            <a:r>
              <a:t>Results from IQOQI Innsbruck</a:t>
            </a:r>
          </a:p>
        </p:txBody>
      </p:sp>
      <p:sp>
        <p:nvSpPr>
          <p:cNvPr id="1571" name="Rounded Rectangle"/>
          <p:cNvSpPr/>
          <p:nvPr/>
        </p:nvSpPr>
        <p:spPr>
          <a:xfrm>
            <a:off x="18837451" y="3946079"/>
            <a:ext cx="979580" cy="1476063"/>
          </a:xfrm>
          <a:prstGeom prst="roundRect">
            <a:avLst>
              <a:gd name="adj" fmla="val 6475"/>
            </a:avLst>
          </a:prstGeom>
          <a:solidFill>
            <a:srgbClr val="00A2FF">
              <a:alpha val="10000"/>
            </a:srgbClr>
          </a:solidFill>
          <a:ln w="12700">
            <a:solidFill>
              <a:srgbClr val="00A2FF"/>
            </a:solidFill>
            <a:miter lim="400000"/>
          </a:ln>
        </p:spPr>
        <p:txBody>
          <a:bodyPr lIns="53578" tIns="53578" rIns="53578" bIns="53578" anchor="ctr"/>
          <a:lstStyle/>
          <a:p>
            <a:pPr defTabSz="584200">
              <a:defRPr sz="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5" grpId="1" animBg="1" advAuto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3" name="Capture d’écran, le 2023-05-21 à 16.16.37.png" descr="Capture d’écran, le 2023-05-21 à 16.16.37.png"/>
          <p:cNvPicPr>
            <a:picLocks noChangeAspect="1"/>
          </p:cNvPicPr>
          <p:nvPr/>
        </p:nvPicPr>
        <p:blipFill>
          <a:blip r:embed="rId2"/>
          <a:srcRect l="3937" t="1943" r="2020"/>
          <a:stretch>
            <a:fillRect/>
          </a:stretch>
        </p:blipFill>
        <p:spPr>
          <a:xfrm>
            <a:off x="14889848" y="3657843"/>
            <a:ext cx="8189769" cy="9548904"/>
          </a:xfrm>
          <a:prstGeom prst="rect">
            <a:avLst/>
          </a:prstGeom>
          <a:ln w="12700">
            <a:miter lim="400000"/>
          </a:ln>
        </p:spPr>
      </p:pic>
      <p:sp>
        <p:nvSpPr>
          <p:cNvPr id="1574" name="Rechteck 20"/>
          <p:cNvSpPr txBox="1"/>
          <p:nvPr/>
        </p:nvSpPr>
        <p:spPr>
          <a:xfrm>
            <a:off x="14507419" y="12997403"/>
            <a:ext cx="9362524" cy="5361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37" tIns="91437" rIns="91437" bIns="91437">
            <a:spAutoFit/>
          </a:bodyPr>
          <a:lstStyle/>
          <a:p>
            <a:pPr defTabSz="1828800">
              <a:defRPr sz="2800">
                <a:solidFill>
                  <a:srgbClr val="5B9BD5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Zoepfl, </a:t>
            </a:r>
            <a:r>
              <a:rPr b="1">
                <a:latin typeface="Carlito"/>
                <a:ea typeface="Carlito"/>
                <a:cs typeface="Carlito"/>
                <a:sym typeface="Carlito"/>
              </a:rPr>
              <a:t>MLJ </a:t>
            </a:r>
            <a:r>
              <a:rPr i="1"/>
              <a:t>et. al.</a:t>
            </a:r>
            <a:r>
              <a:t> Phys. Rev. Lett. 125, 023601 (2020)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75" name="2.38kHz…"/>
              <p:cNvSpPr txBox="1"/>
              <p:nvPr/>
            </p:nvSpPr>
            <p:spPr>
              <a:xfrm>
                <a:off x="16287238" y="6142951"/>
                <a:ext cx="2414740" cy="922098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wrap="none" lIns="71436" tIns="71436" rIns="71436" bIns="71436" anchor="ctr">
                <a:spAutoFit/>
              </a:bodyPr>
              <a:lstStyle/>
              <a:p>
                <a:pPr algn="l">
                  <a:defRPr sz="2400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sz="29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29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sz="29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sz="29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t>2.38kHz</a:t>
                </a:r>
              </a:p>
              <a:p>
                <a:pPr algn="l">
                  <a:defRPr sz="2400"/>
                </a:pPr>
                <a14:m>
                  <m:oMath xmlns:m="http://schemas.openxmlformats.org/officeDocument/2006/math">
                    <m:r>
                      <a:rPr sz="29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sz="29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t>2.1 photons</a:t>
                </a:r>
              </a:p>
            </p:txBody>
          </p:sp>
        </mc:Choice>
        <mc:Fallback>
          <p:sp>
            <p:nvSpPr>
              <p:cNvPr id="1575" name="2.38kHz…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87238" y="6142951"/>
                <a:ext cx="2414740" cy="922098"/>
              </a:xfrm>
              <a:prstGeom prst="rect">
                <a:avLst/>
              </a:prstGeom>
              <a:blipFill>
                <a:blip r:embed="rId3"/>
                <a:stretch>
                  <a:fillRect l="-2618" r="-2094" b="-16216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76" name="Tuning the cavity (or pump) impacts the density of states for the different scattering processes"/>
          <p:cNvSpPr txBox="1"/>
          <p:nvPr/>
        </p:nvSpPr>
        <p:spPr>
          <a:xfrm>
            <a:off x="1513331" y="2395434"/>
            <a:ext cx="17059381" cy="6663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37" tIns="91437" rIns="91437" bIns="91437">
            <a:spAutoFit/>
          </a:bodyPr>
          <a:lstStyle>
            <a:lvl1pPr marL="457200" indent="-457200" algn="l" defTabSz="1828800">
              <a:lnSpc>
                <a:spcPct val="90000"/>
              </a:lnSpc>
              <a:spcBef>
                <a:spcPts val="2000"/>
              </a:spcBef>
              <a:buSzPct val="100000"/>
              <a:buFont typeface="Helvetica"/>
              <a:buChar char="−"/>
              <a:defRPr sz="32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Tuning the cavity (or pump) impacts the density of states for the different scattering processes</a:t>
            </a:r>
          </a:p>
        </p:txBody>
      </p:sp>
      <p:grpSp>
        <p:nvGrpSpPr>
          <p:cNvPr id="1581" name="Group 3"/>
          <p:cNvGrpSpPr/>
          <p:nvPr/>
        </p:nvGrpSpPr>
        <p:grpSpPr>
          <a:xfrm>
            <a:off x="126602" y="1280091"/>
            <a:ext cx="15173627" cy="36724"/>
            <a:chOff x="0" y="0"/>
            <a:chExt cx="15173624" cy="36722"/>
          </a:xfrm>
        </p:grpSpPr>
        <p:sp>
          <p:nvSpPr>
            <p:cNvPr id="1577" name="Straight Connector 4"/>
            <p:cNvSpPr/>
            <p:nvPr/>
          </p:nvSpPr>
          <p:spPr>
            <a:xfrm flipV="1">
              <a:off x="0" y="431"/>
              <a:ext cx="12391714" cy="36292"/>
            </a:xfrm>
            <a:prstGeom prst="line">
              <a:avLst/>
            </a:prstGeom>
            <a:noFill/>
            <a:ln w="44450" cap="flat">
              <a:solidFill>
                <a:srgbClr val="0C2F59">
                  <a:alpha val="6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578" name="Straight Connector 5"/>
            <p:cNvSpPr/>
            <p:nvPr/>
          </p:nvSpPr>
          <p:spPr>
            <a:xfrm>
              <a:off x="12740934" y="0"/>
              <a:ext cx="734404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9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579" name="Straight Connector 6"/>
            <p:cNvSpPr/>
            <p:nvPr/>
          </p:nvSpPr>
          <p:spPr>
            <a:xfrm>
              <a:off x="13884876" y="0"/>
              <a:ext cx="529595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79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580" name="Straight Connector 7"/>
            <p:cNvSpPr/>
            <p:nvPr/>
          </p:nvSpPr>
          <p:spPr>
            <a:xfrm>
              <a:off x="14839350" y="0"/>
              <a:ext cx="334275" cy="0"/>
            </a:xfrm>
            <a:prstGeom prst="line">
              <a:avLst/>
            </a:prstGeom>
            <a:noFill/>
            <a:ln w="44450" cap="flat">
              <a:solidFill>
                <a:srgbClr val="0C2F59">
                  <a:alpha val="70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sp>
        <p:nvSpPr>
          <p:cNvPr id="1582" name="Theory of superconducting quantum circuits"/>
          <p:cNvSpPr txBox="1"/>
          <p:nvPr/>
        </p:nvSpPr>
        <p:spPr>
          <a:xfrm>
            <a:off x="184406" y="102283"/>
            <a:ext cx="17883512" cy="10359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6" tIns="71436" rIns="71436" bIns="71436" anchor="b">
            <a:spAutoFit/>
          </a:bodyPr>
          <a:lstStyle>
            <a:lvl1pPr algn="l">
              <a:defRPr sz="5800" b="1">
                <a:solidFill>
                  <a:srgbClr val="347294"/>
                </a:solidFill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r>
              <a:t>Mechanical back-action and cooling</a:t>
            </a:r>
          </a:p>
        </p:txBody>
      </p:sp>
      <p:sp>
        <p:nvSpPr>
          <p:cNvPr id="1583" name="Backaction ➤ change of mech. linewidth and frequency…"/>
          <p:cNvSpPr txBox="1">
            <a:spLocks noGrp="1"/>
          </p:cNvSpPr>
          <p:nvPr>
            <p:ph type="body" sz="quarter" idx="1"/>
          </p:nvPr>
        </p:nvSpPr>
        <p:spPr>
          <a:xfrm>
            <a:off x="1487510" y="9896461"/>
            <a:ext cx="12082606" cy="4014982"/>
          </a:xfrm>
          <a:prstGeom prst="rect">
            <a:avLst/>
          </a:prstGeom>
        </p:spPr>
        <p:txBody>
          <a:bodyPr lIns="45719" tIns="45719" rIns="45719" bIns="45719"/>
          <a:lstStyle/>
          <a:p>
            <a:pPr marL="228599" indent="-228599" defTabSz="914400">
              <a:spcBef>
                <a:spcPts val="1000"/>
              </a:spcBef>
              <a:buFont typeface="Helvetica"/>
              <a:buChar char="−"/>
              <a:defRPr sz="3200"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 Backaction ➤ change of mech. linewidth and frequency </a:t>
            </a:r>
          </a:p>
          <a:p>
            <a:pPr marL="228599" indent="-228599" defTabSz="914400">
              <a:spcBef>
                <a:spcPts val="1000"/>
              </a:spcBef>
              <a:buFont typeface="Helvetica"/>
              <a:buChar char="−"/>
              <a:defRPr sz="3200"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 Cooling limited by presence of Stokes and anti-Stokes processes</a:t>
            </a:r>
            <a:br/>
            <a:r>
              <a:t>	➤  affected by the cavity linewidth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84" name="Rounded Rectangle"/>
              <p:cNvSpPr/>
              <p:nvPr/>
            </p:nvSpPr>
            <p:spPr>
              <a:xfrm>
                <a:off x="4819303" y="11708423"/>
                <a:ext cx="4365825" cy="846633"/>
              </a:xfrm>
              <a:prstGeom prst="roundRect">
                <a:avLst>
                  <a:gd name="adj" fmla="val 13796"/>
                </a:avLst>
              </a:prstGeom>
              <a:solidFill>
                <a:srgbClr val="FFFFFF"/>
              </a:solidFill>
              <a:ln w="25400">
                <a:solidFill>
                  <a:srgbClr val="5B9BD5"/>
                </a:solidFill>
                <a:miter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lIns="45719" rIns="45719" anchor="ctr"/>
              <a:lstStyle>
                <a:lvl1pPr defTabSz="914400">
                  <a:defRPr sz="3200">
                    <a:latin typeface="Calibri"/>
                    <a:ea typeface="Calibri"/>
                    <a:cs typeface="Calibri"/>
                    <a:sym typeface="Calibri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sz="3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nor/>
                            </m:rPr>
                            <a:rPr sz="3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min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sz="3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phonons</m:t>
                          </m:r>
                        </m:sub>
                      </m:sSub>
                      <m:r>
                        <a:rPr sz="34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≃</m:t>
                      </m:r>
                      <m:r>
                        <a:rPr sz="34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𝜅</m:t>
                      </m:r>
                      <m:r>
                        <a:rPr sz="34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/(8</m:t>
                      </m:r>
                      <m:sSub>
                        <m:sSubPr>
                          <m:ctrlPr>
                            <a:rPr sz="3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sz="3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Ω</m:t>
                          </m:r>
                        </m:e>
                        <m:sub>
                          <m:r>
                            <a:rPr sz="3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sz="34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/>
              </a:p>
            </p:txBody>
          </p:sp>
        </mc:Choice>
        <mc:Fallback>
          <p:sp>
            <p:nvSpPr>
              <p:cNvPr id="1584" name="Rounded Rectangle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9303" y="11708423"/>
                <a:ext cx="4365825" cy="846633"/>
              </a:xfrm>
              <a:prstGeom prst="roundRect">
                <a:avLst>
                  <a:gd name="adj" fmla="val 13796"/>
                </a:avLst>
              </a:prstGeom>
              <a:blipFill>
                <a:blip r:embed="rId4"/>
                <a:stretch>
                  <a:fillRect t="-13043" b="-40580"/>
                </a:stretch>
              </a:blipFill>
              <a:ln w="25400">
                <a:solidFill>
                  <a:srgbClr val="5B9BD5"/>
                </a:solidFill>
                <a:miter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09" name="Group"/>
          <p:cNvGrpSpPr/>
          <p:nvPr/>
        </p:nvGrpSpPr>
        <p:grpSpPr>
          <a:xfrm>
            <a:off x="2167640" y="3411367"/>
            <a:ext cx="9669150" cy="5935804"/>
            <a:chOff x="0" y="0"/>
            <a:chExt cx="9669149" cy="5935802"/>
          </a:xfrm>
        </p:grpSpPr>
        <p:sp>
          <p:nvSpPr>
            <p:cNvPr id="1585" name="Driving cavity red detuned  ➤   cooling Driving cavity blue detuned  ➤   heating"/>
            <p:cNvSpPr txBox="1"/>
            <p:nvPr/>
          </p:nvSpPr>
          <p:spPr>
            <a:xfrm>
              <a:off x="747305" y="4353821"/>
              <a:ext cx="7673333" cy="121345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91437" tIns="91437" rIns="91437" bIns="91437" numCol="1" anchor="t">
              <a:spAutoFit/>
            </a:bodyPr>
            <a:lstStyle/>
            <a:p>
              <a:pPr algn="l" defTabSz="1828800">
                <a:lnSpc>
                  <a:spcPct val="110000"/>
                </a:lnSpc>
                <a:spcBef>
                  <a:spcPts val="2000"/>
                </a:spcBef>
                <a:defRPr sz="3200"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pPr>
              <a:r>
                <a:t>Driving cavity </a:t>
              </a:r>
              <a:r>
                <a:rPr b="1">
                  <a:solidFill>
                    <a:srgbClr val="FF2600"/>
                  </a:solidFill>
                  <a:latin typeface="+mj-lt"/>
                  <a:ea typeface="+mj-ea"/>
                  <a:cs typeface="+mj-cs"/>
                  <a:sym typeface="Helvetica Neue"/>
                </a:rPr>
                <a:t>red</a:t>
              </a:r>
              <a:r>
                <a:t> detuned 	➤   cooling</a:t>
              </a:r>
              <a:br/>
              <a:r>
                <a:t>Driving cavity </a:t>
              </a:r>
              <a:r>
                <a:rPr b="1">
                  <a:solidFill>
                    <a:srgbClr val="0433FF"/>
                  </a:solidFill>
                  <a:latin typeface="+mj-lt"/>
                  <a:ea typeface="+mj-ea"/>
                  <a:cs typeface="+mj-cs"/>
                  <a:sym typeface="Helvetica Neue"/>
                </a:rPr>
                <a:t>blue</a:t>
              </a:r>
              <a:r>
                <a:t> detuned 	➤   heating</a:t>
              </a:r>
            </a:p>
          </p:txBody>
        </p:sp>
        <p:grpSp>
          <p:nvGrpSpPr>
            <p:cNvPr id="1605" name="Groupe"/>
            <p:cNvGrpSpPr/>
            <p:nvPr/>
          </p:nvGrpSpPr>
          <p:grpSpPr>
            <a:xfrm>
              <a:off x="565324" y="197318"/>
              <a:ext cx="8037295" cy="3924561"/>
              <a:chOff x="0" y="-28600"/>
              <a:chExt cx="8037294" cy="3924559"/>
            </a:xfrm>
          </p:grpSpPr>
          <p:sp>
            <p:nvSpPr>
              <p:cNvPr id="1586" name="Ligne"/>
              <p:cNvSpPr/>
              <p:nvPr/>
            </p:nvSpPr>
            <p:spPr>
              <a:xfrm>
                <a:off x="769622" y="1271622"/>
                <a:ext cx="3704027" cy="13108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059" extrusionOk="0">
                    <a:moveTo>
                      <a:pt x="0" y="96"/>
                    </a:moveTo>
                    <a:cubicBezTo>
                      <a:pt x="1643" y="-292"/>
                      <a:pt x="3295" y="496"/>
                      <a:pt x="4796" y="2382"/>
                    </a:cubicBezTo>
                    <a:cubicBezTo>
                      <a:pt x="6191" y="4136"/>
                      <a:pt x="7429" y="6837"/>
                      <a:pt x="8126" y="10600"/>
                    </a:cubicBezTo>
                    <a:cubicBezTo>
                      <a:pt x="8972" y="15171"/>
                      <a:pt x="9425" y="21308"/>
                      <a:pt x="11274" y="21051"/>
                    </a:cubicBezTo>
                    <a:cubicBezTo>
                      <a:pt x="13052" y="20805"/>
                      <a:pt x="13369" y="14833"/>
                      <a:pt x="14157" y="10419"/>
                    </a:cubicBezTo>
                    <a:cubicBezTo>
                      <a:pt x="14666" y="7571"/>
                      <a:pt x="15525" y="5354"/>
                      <a:pt x="16508" y="3699"/>
                    </a:cubicBezTo>
                    <a:cubicBezTo>
                      <a:pt x="18034" y="1128"/>
                      <a:pt x="19816" y="-58"/>
                      <a:pt x="21600" y="308"/>
                    </a:cubicBezTo>
                  </a:path>
                </a:pathLst>
              </a:custGeom>
              <a:noFill/>
              <a:ln w="50800" cap="flat">
                <a:solidFill>
                  <a:srgbClr val="5A8A39"/>
                </a:solidFill>
                <a:prstDash val="solid"/>
                <a:miter lim="800000"/>
              </a:ln>
              <a:effectLst/>
            </p:spPr>
            <p:txBody>
              <a:bodyPr wrap="square" lIns="91437" tIns="91437" rIns="91437" bIns="91437" numCol="1" anchor="t">
                <a:noAutofit/>
              </a:bodyPr>
              <a:lstStyle/>
              <a:p>
                <a:pPr algn="l" defTabSz="1828800">
                  <a:defRPr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grpSp>
            <p:nvGrpSpPr>
              <p:cNvPr id="1600" name="Groupe"/>
              <p:cNvGrpSpPr/>
              <p:nvPr/>
            </p:nvGrpSpPr>
            <p:grpSpPr>
              <a:xfrm>
                <a:off x="1034930" y="-28601"/>
                <a:ext cx="7002365" cy="3074462"/>
                <a:chOff x="0" y="-28600"/>
                <a:chExt cx="7002364" cy="3074460"/>
              </a:xfrm>
            </p:grpSpPr>
            <p:sp>
              <p:nvSpPr>
                <p:cNvPr id="1587" name="Ligne"/>
                <p:cNvSpPr/>
                <p:nvPr/>
              </p:nvSpPr>
              <p:spPr>
                <a:xfrm>
                  <a:off x="0" y="1229306"/>
                  <a:ext cx="7002365" cy="5"/>
                </a:xfrm>
                <a:prstGeom prst="line">
                  <a:avLst/>
                </a:prstGeom>
                <a:noFill/>
                <a:ln w="25400" cap="flat">
                  <a:solidFill>
                    <a:srgbClr val="000000"/>
                  </a:solidFill>
                  <a:prstDash val="solid"/>
                  <a:miter lim="800000"/>
                  <a:tailEnd type="stealth" w="med" len="med"/>
                </a:ln>
                <a:effectLst/>
              </p:spPr>
              <p:txBody>
                <a:bodyPr wrap="square" lIns="91437" tIns="91437" rIns="91437" bIns="91437" numCol="1" anchor="t">
                  <a:noAutofit/>
                </a:bodyPr>
                <a:lstStyle/>
                <a:p>
                  <a:pPr algn="l" defTabSz="1828800">
                    <a:defRPr>
                      <a:latin typeface="Calibri"/>
                      <a:ea typeface="Calibri"/>
                      <a:cs typeface="Calibri"/>
                      <a:sym typeface="Calibri"/>
                    </a:defRPr>
                  </a:pPr>
                  <a:endParaRPr/>
                </a:p>
              </p:txBody>
            </p:sp>
            <p:sp>
              <p:nvSpPr>
                <p:cNvPr id="1588" name="Ligne"/>
                <p:cNvSpPr/>
                <p:nvPr/>
              </p:nvSpPr>
              <p:spPr>
                <a:xfrm flipH="1">
                  <a:off x="2398243" y="1226933"/>
                  <a:ext cx="3" cy="1778715"/>
                </a:xfrm>
                <a:prstGeom prst="line">
                  <a:avLst/>
                </a:prstGeom>
                <a:noFill/>
                <a:ln w="25400" cap="flat">
                  <a:solidFill>
                    <a:srgbClr val="000000"/>
                  </a:solidFill>
                  <a:prstDash val="solid"/>
                  <a:miter lim="800000"/>
                  <a:tailEnd type="stealth" w="med" len="med"/>
                </a:ln>
                <a:effectLst/>
              </p:spPr>
              <p:txBody>
                <a:bodyPr wrap="square" lIns="91437" tIns="91437" rIns="91437" bIns="91437" numCol="1" anchor="t">
                  <a:noAutofit/>
                </a:bodyPr>
                <a:lstStyle/>
                <a:p>
                  <a:pPr algn="l" defTabSz="1828800">
                    <a:defRPr>
                      <a:latin typeface="Calibri"/>
                      <a:ea typeface="Calibri"/>
                      <a:cs typeface="Calibri"/>
                      <a:sym typeface="Calibri"/>
                    </a:defRPr>
                  </a:pPr>
                  <a:endParaRPr/>
                </a:p>
              </p:txBody>
            </p:sp>
            <p:sp>
              <p:nvSpPr>
                <p:cNvPr id="1589" name="Ligne"/>
                <p:cNvSpPr/>
                <p:nvPr/>
              </p:nvSpPr>
              <p:spPr>
                <a:xfrm>
                  <a:off x="3153360" y="1226933"/>
                  <a:ext cx="3" cy="147129"/>
                </a:xfrm>
                <a:prstGeom prst="line">
                  <a:avLst/>
                </a:prstGeom>
                <a:noFill/>
                <a:ln w="25400" cap="flat">
                  <a:solidFill>
                    <a:srgbClr val="000000"/>
                  </a:solidFill>
                  <a:prstDash val="sysDot"/>
                  <a:miter lim="400000"/>
                  <a:tailEnd type="stealth" w="med" len="med"/>
                </a:ln>
                <a:effectLst/>
              </p:spPr>
              <p:txBody>
                <a:bodyPr wrap="square" lIns="91437" tIns="91437" rIns="91437" bIns="91437" numCol="1" anchor="t">
                  <a:noAutofit/>
                </a:bodyPr>
                <a:lstStyle/>
                <a:p>
                  <a:pPr algn="l" defTabSz="1828800">
                    <a:defRPr>
                      <a:latin typeface="Calibri"/>
                      <a:ea typeface="Calibri"/>
                      <a:cs typeface="Calibri"/>
                      <a:sym typeface="Calibri"/>
                    </a:defRPr>
                  </a:pPr>
                  <a:endParaRPr/>
                </a:p>
              </p:txBody>
            </p:sp>
            <p:sp>
              <p:nvSpPr>
                <p:cNvPr id="1590" name="Ligne"/>
                <p:cNvSpPr/>
                <p:nvPr/>
              </p:nvSpPr>
              <p:spPr>
                <a:xfrm flipH="1">
                  <a:off x="1629359" y="1226933"/>
                  <a:ext cx="3" cy="1332685"/>
                </a:xfrm>
                <a:prstGeom prst="line">
                  <a:avLst/>
                </a:prstGeom>
                <a:noFill/>
                <a:ln w="25400" cap="flat">
                  <a:solidFill>
                    <a:srgbClr val="000000"/>
                  </a:solidFill>
                  <a:prstDash val="sysDot"/>
                  <a:miter lim="400000"/>
                  <a:tailEnd type="stealth" w="med" len="med"/>
                </a:ln>
                <a:effectLst/>
              </p:spPr>
              <p:txBody>
                <a:bodyPr wrap="square" lIns="91437" tIns="91437" rIns="91437" bIns="91437" numCol="1" anchor="t">
                  <a:noAutofit/>
                </a:bodyPr>
                <a:lstStyle/>
                <a:p>
                  <a:pPr algn="l" defTabSz="1828800">
                    <a:defRPr>
                      <a:latin typeface="Calibri"/>
                      <a:ea typeface="Calibri"/>
                      <a:cs typeface="Calibri"/>
                      <a:sym typeface="Calibri"/>
                    </a:defRPr>
                  </a:pPr>
                  <a:endParaRPr/>
                </a:p>
              </p:txBody>
            </p:sp>
            <p:sp>
              <p:nvSpPr>
                <p:cNvPr id="1591" name="Ligne"/>
                <p:cNvSpPr/>
                <p:nvPr/>
              </p:nvSpPr>
              <p:spPr>
                <a:xfrm>
                  <a:off x="3153360" y="261732"/>
                  <a:ext cx="3" cy="952671"/>
                </a:xfrm>
                <a:prstGeom prst="line">
                  <a:avLst/>
                </a:prstGeom>
                <a:noFill/>
                <a:ln w="25400" cap="flat">
                  <a:solidFill>
                    <a:srgbClr val="A7A7A7"/>
                  </a:solidFill>
                  <a:prstDash val="sysDot"/>
                  <a:miter lim="400000"/>
                </a:ln>
                <a:effectLst/>
              </p:spPr>
              <p:txBody>
                <a:bodyPr wrap="square" lIns="91437" tIns="91437" rIns="91437" bIns="91437" numCol="1" anchor="t">
                  <a:noAutofit/>
                </a:bodyPr>
                <a:lstStyle/>
                <a:p>
                  <a:pPr algn="l" defTabSz="1828800">
                    <a:defRPr>
                      <a:latin typeface="Calibri"/>
                      <a:ea typeface="Calibri"/>
                      <a:cs typeface="Calibri"/>
                      <a:sym typeface="Calibri"/>
                    </a:defRPr>
                  </a:pPr>
                  <a:endParaRPr/>
                </a:p>
              </p:txBody>
            </p:sp>
            <p:sp>
              <p:nvSpPr>
                <p:cNvPr id="1592" name="Ligne"/>
                <p:cNvSpPr/>
                <p:nvPr/>
              </p:nvSpPr>
              <p:spPr>
                <a:xfrm>
                  <a:off x="2391359" y="261732"/>
                  <a:ext cx="3" cy="952671"/>
                </a:xfrm>
                <a:prstGeom prst="line">
                  <a:avLst/>
                </a:prstGeom>
                <a:noFill/>
                <a:ln w="25400" cap="flat">
                  <a:solidFill>
                    <a:srgbClr val="A7A7A7"/>
                  </a:solidFill>
                  <a:prstDash val="sysDot"/>
                  <a:miter lim="400000"/>
                </a:ln>
                <a:effectLst/>
              </p:spPr>
              <p:txBody>
                <a:bodyPr wrap="square" lIns="91437" tIns="91437" rIns="91437" bIns="91437" numCol="1" anchor="t">
                  <a:noAutofit/>
                </a:bodyPr>
                <a:lstStyle/>
                <a:p>
                  <a:pPr algn="l" defTabSz="1828800">
                    <a:defRPr>
                      <a:latin typeface="Calibri"/>
                      <a:ea typeface="Calibri"/>
                      <a:cs typeface="Calibri"/>
                      <a:sym typeface="Calibri"/>
                    </a:defRPr>
                  </a:pPr>
                  <a:endParaRPr/>
                </a:p>
              </p:txBody>
            </p:sp>
            <p:sp>
              <p:nvSpPr>
                <p:cNvPr id="1593" name="Ligne"/>
                <p:cNvSpPr/>
                <p:nvPr/>
              </p:nvSpPr>
              <p:spPr>
                <a:xfrm>
                  <a:off x="1629359" y="261732"/>
                  <a:ext cx="3" cy="952671"/>
                </a:xfrm>
                <a:prstGeom prst="line">
                  <a:avLst/>
                </a:prstGeom>
                <a:noFill/>
                <a:ln w="25400" cap="flat">
                  <a:solidFill>
                    <a:srgbClr val="A7A7A7"/>
                  </a:solidFill>
                  <a:prstDash val="sysDot"/>
                  <a:miter lim="400000"/>
                </a:ln>
                <a:effectLst/>
              </p:spPr>
              <p:txBody>
                <a:bodyPr wrap="square" lIns="91437" tIns="91437" rIns="91437" bIns="91437" numCol="1" anchor="t">
                  <a:noAutofit/>
                </a:bodyPr>
                <a:lstStyle/>
                <a:p>
                  <a:pPr algn="l" defTabSz="1828800">
                    <a:defRPr>
                      <a:latin typeface="Calibri"/>
                      <a:ea typeface="Calibri"/>
                      <a:cs typeface="Calibri"/>
                      <a:sym typeface="Calibri"/>
                    </a:defRPr>
                  </a:pPr>
                  <a:endParaRPr/>
                </a:p>
              </p:txBody>
            </p:sp>
            <p:sp>
              <p:nvSpPr>
                <p:cNvPr id="1594" name="Ligne"/>
                <p:cNvSpPr/>
                <p:nvPr/>
              </p:nvSpPr>
              <p:spPr>
                <a:xfrm>
                  <a:off x="2451169" y="447940"/>
                  <a:ext cx="649267" cy="3"/>
                </a:xfrm>
                <a:prstGeom prst="line">
                  <a:avLst/>
                </a:prstGeom>
                <a:noFill/>
                <a:ln w="25400" cap="flat">
                  <a:solidFill>
                    <a:srgbClr val="A7A7A7"/>
                  </a:solidFill>
                  <a:prstDash val="solid"/>
                  <a:miter lim="400000"/>
                  <a:headEnd type="triangle" w="med" len="med"/>
                  <a:tailEnd type="triangle" w="med" len="med"/>
                </a:ln>
                <a:effectLst/>
              </p:spPr>
              <p:txBody>
                <a:bodyPr wrap="square" lIns="91437" tIns="91437" rIns="91437" bIns="91437" numCol="1" anchor="t">
                  <a:noAutofit/>
                </a:bodyPr>
                <a:lstStyle/>
                <a:p>
                  <a:pPr algn="l" defTabSz="1828800">
                    <a:defRPr>
                      <a:latin typeface="Calibri"/>
                      <a:ea typeface="Calibri"/>
                      <a:cs typeface="Calibri"/>
                      <a:sym typeface="Calibri"/>
                    </a:defRPr>
                  </a:pPr>
                  <a:endParaRPr/>
                </a:p>
              </p:txBody>
            </p:sp>
            <p:sp>
              <p:nvSpPr>
                <p:cNvPr id="1595" name="Ligne"/>
                <p:cNvSpPr/>
                <p:nvPr/>
              </p:nvSpPr>
              <p:spPr>
                <a:xfrm>
                  <a:off x="1699757" y="447940"/>
                  <a:ext cx="649267" cy="3"/>
                </a:xfrm>
                <a:prstGeom prst="line">
                  <a:avLst/>
                </a:prstGeom>
                <a:noFill/>
                <a:ln w="25400" cap="flat">
                  <a:solidFill>
                    <a:srgbClr val="A7A7A7"/>
                  </a:solidFill>
                  <a:prstDash val="solid"/>
                  <a:miter lim="400000"/>
                  <a:headEnd type="triangle" w="med" len="med"/>
                  <a:tailEnd type="triangle" w="med" len="med"/>
                </a:ln>
                <a:effectLst/>
              </p:spPr>
              <p:txBody>
                <a:bodyPr wrap="square" lIns="91437" tIns="91437" rIns="91437" bIns="91437" numCol="1" anchor="t">
                  <a:noAutofit/>
                </a:bodyPr>
                <a:lstStyle/>
                <a:p>
                  <a:pPr algn="l" defTabSz="1828800">
                    <a:defRPr>
                      <a:latin typeface="Calibri"/>
                      <a:ea typeface="Calibri"/>
                      <a:cs typeface="Calibri"/>
                      <a:sym typeface="Calibri"/>
                    </a:defRPr>
                  </a:pPr>
                  <a:endParaRPr/>
                </a:p>
              </p:txBody>
            </p:sp>
            <mc:AlternateContent xmlns:mc="http://schemas.openxmlformats.org/markup-compatibility/2006">
              <mc:Choice xmlns:a14="http://schemas.microsoft.com/office/drawing/2010/main" Requires="a14">
                <p:sp>
                  <p:nvSpPr>
                    <p:cNvPr id="1596" name="Équation"/>
                    <p:cNvSpPr txBox="1"/>
                    <p:nvPr/>
                  </p:nvSpPr>
                  <p:spPr>
                    <a:xfrm>
                      <a:off x="2577519" y="-24351"/>
                      <a:ext cx="456362" cy="354971"/>
                    </a:xfrm>
                    <a:prstGeom prst="rect">
                      <a:avLst/>
                    </a:prstGeom>
                    <a:noFill/>
                    <a:ln w="12700" cap="flat">
                      <a:noFill/>
                      <a:miter lim="400000"/>
                    </a:ln>
                    <a:effectLst/>
                  </p:spPr>
                  <p:txBody>
                    <a:bodyPr wrap="none" lIns="0" tIns="0" rIns="0" bIns="0">
                      <a:spAutoFit/>
                    </a:bodyPr>
                    <a:lstStyle/>
                    <a:p>
                      <a:pPr algn="l" defTabSz="914400" latinLnBrk="1">
                        <a:defRPr sz="1800"/>
                      </a:pPr>
                      <a14:m>
                        <m:oMathPara xmlns:m="http://schemas.openxmlformats.org/officeDocument/2006/math">
                          <m:oMath>
                            <m:sSub>
                              <m:sSubPr>
                                <m:ctrlPr>
                                  <a:rPr sz="3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sz="3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Ω</m:t>
                                </m:r>
                              </m:e>
                              <m:sub>
                                <m:r>
                                  <a:rPr sz="3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sub>
                            </m:sSub>
                          </m:oMath>
                        </m:oMathPara>
                      </a14:m>
                      <a:endParaRPr sz="3000"/>
                    </a:p>
                  </p:txBody>
                </p:sp>
              </mc:Choice>
              <mc:Fallback>
                <p:sp>
                  <p:nvSpPr>
                    <p:cNvPr id="1596" name="Équation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577519" y="-24351"/>
                      <a:ext cx="456362" cy="354971"/>
                    </a:xfrm>
                    <a:prstGeom prst="rect">
                      <a:avLst/>
                    </a:prstGeom>
                    <a:blipFill>
                      <a:blip r:embed="rId5"/>
                      <a:stretch>
                        <a:fillRect l="-27027" r="-29730" b="-41379"/>
                      </a:stretch>
                    </a:blipFill>
                    <a:ln w="12700" cap="flat">
                      <a:noFill/>
                      <a:miter lim="400000"/>
                    </a:ln>
                    <a:effectLst/>
                  </p:spPr>
                  <p:txBody>
                    <a:bodyPr/>
                    <a:lstStyle/>
                    <a:p>
                      <a:r>
                        <a:rPr lang="fr-CA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>
              <mc:Choice xmlns:a14="http://schemas.microsoft.com/office/drawing/2010/main" Requires="a14">
                <p:sp>
                  <p:nvSpPr>
                    <p:cNvPr id="1597" name="Équation"/>
                    <p:cNvSpPr txBox="1"/>
                    <p:nvPr/>
                  </p:nvSpPr>
                  <p:spPr>
                    <a:xfrm>
                      <a:off x="1741978" y="-28601"/>
                      <a:ext cx="456363" cy="354971"/>
                    </a:xfrm>
                    <a:prstGeom prst="rect">
                      <a:avLst/>
                    </a:prstGeom>
                    <a:noFill/>
                    <a:ln w="12700" cap="flat">
                      <a:noFill/>
                      <a:miter lim="400000"/>
                    </a:ln>
                    <a:effectLst/>
                  </p:spPr>
                  <p:txBody>
                    <a:bodyPr wrap="none" lIns="0" tIns="0" rIns="0" bIns="0">
                      <a:spAutoFit/>
                    </a:bodyPr>
                    <a:lstStyle/>
                    <a:p>
                      <a:pPr algn="l" defTabSz="914400" latinLnBrk="1">
                        <a:defRPr sz="1800"/>
                      </a:pPr>
                      <a14:m>
                        <m:oMathPara xmlns:m="http://schemas.openxmlformats.org/officeDocument/2006/math">
                          <m:oMath>
                            <m:sSub>
                              <m:sSubPr>
                                <m:ctrlPr>
                                  <a:rPr sz="3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sz="3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Ω</m:t>
                                </m:r>
                              </m:e>
                              <m:sub>
                                <m:r>
                                  <a:rPr sz="3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sub>
                            </m:sSub>
                          </m:oMath>
                        </m:oMathPara>
                      </a14:m>
                      <a:endParaRPr sz="3000"/>
                    </a:p>
                  </p:txBody>
                </p:sp>
              </mc:Choice>
              <mc:Fallback>
                <p:sp>
                  <p:nvSpPr>
                    <p:cNvPr id="1597" name="Équation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741978" y="-28601"/>
                      <a:ext cx="456363" cy="354971"/>
                    </a:xfrm>
                    <a:prstGeom prst="rect">
                      <a:avLst/>
                    </a:prstGeom>
                    <a:blipFill>
                      <a:blip r:embed="rId6"/>
                      <a:stretch>
                        <a:fillRect l="-27027" r="-29730" b="-42857"/>
                      </a:stretch>
                    </a:blipFill>
                    <a:ln w="12700" cap="flat">
                      <a:noFill/>
                      <a:miter lim="400000"/>
                    </a:ln>
                    <a:effectLst/>
                  </p:spPr>
                  <p:txBody>
                    <a:bodyPr/>
                    <a:lstStyle/>
                    <a:p>
                      <a:r>
                        <a:rPr lang="fr-CA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>
              <mc:Choice xmlns:a14="http://schemas.microsoft.com/office/drawing/2010/main" Requires="a14">
                <p:sp>
                  <p:nvSpPr>
                    <p:cNvPr id="1598" name="Équation"/>
                    <p:cNvSpPr txBox="1"/>
                    <p:nvPr/>
                  </p:nvSpPr>
                  <p:spPr>
                    <a:xfrm>
                      <a:off x="6668047" y="1337566"/>
                      <a:ext cx="333769" cy="235357"/>
                    </a:xfrm>
                    <a:prstGeom prst="rect">
                      <a:avLst/>
                    </a:prstGeom>
                    <a:noFill/>
                    <a:ln w="12700" cap="flat">
                      <a:noFill/>
                      <a:miter lim="400000"/>
                    </a:ln>
                    <a:effectLst/>
                  </p:spPr>
                  <p:txBody>
                    <a:bodyPr wrap="none" lIns="0" tIns="0" rIns="0" bIns="0">
                      <a:spAutoFit/>
                    </a:bodyPr>
                    <a:lstStyle/>
                    <a:p>
                      <a:pPr algn="l" defTabSz="914400" latinLnBrk="1">
                        <a:defRPr sz="1800"/>
                      </a:pPr>
                      <a14:m>
                        <m:oMathPara xmlns:m="http://schemas.openxmlformats.org/officeDocument/2006/math">
                          <m:oMath>
                            <m:r>
                              <a:rPr sz="41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𝜔</m:t>
                            </m:r>
                          </m:oMath>
                        </m:oMathPara>
                      </a14:m>
                      <a:endParaRPr sz="4100"/>
                    </a:p>
                  </p:txBody>
                </p:sp>
              </mc:Choice>
              <mc:Fallback>
                <p:sp>
                  <p:nvSpPr>
                    <p:cNvPr id="1598" name="Équation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668047" y="1337566"/>
                      <a:ext cx="333769" cy="235357"/>
                    </a:xfrm>
                    <a:prstGeom prst="rect">
                      <a:avLst/>
                    </a:prstGeom>
                    <a:blipFill>
                      <a:blip r:embed="rId7"/>
                      <a:stretch>
                        <a:fillRect l="-32143" r="-46429" b="-145000"/>
                      </a:stretch>
                    </a:blipFill>
                    <a:ln w="12700" cap="flat">
                      <a:noFill/>
                      <a:miter lim="400000"/>
                    </a:ln>
                    <a:effectLst/>
                  </p:spPr>
                  <p:txBody>
                    <a:bodyPr/>
                    <a:lstStyle/>
                    <a:p>
                      <a:r>
                        <a:rPr lang="fr-CA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>
              <mc:Choice xmlns:a14="http://schemas.microsoft.com/office/drawing/2010/main" Requires="a14">
                <p:sp>
                  <p:nvSpPr>
                    <p:cNvPr id="1599" name="Équation"/>
                    <p:cNvSpPr txBox="1"/>
                    <p:nvPr/>
                  </p:nvSpPr>
                  <p:spPr>
                    <a:xfrm>
                      <a:off x="2495924" y="2639253"/>
                      <a:ext cx="476680" cy="406608"/>
                    </a:xfrm>
                    <a:prstGeom prst="rect">
                      <a:avLst/>
                    </a:prstGeom>
                    <a:noFill/>
                    <a:ln w="12700" cap="flat">
                      <a:noFill/>
                      <a:miter lim="400000"/>
                    </a:ln>
                    <a:effectLst/>
                  </p:spPr>
                  <p:txBody>
                    <a:bodyPr wrap="none" lIns="0" tIns="0" rIns="0" bIns="0">
                      <a:spAutoFit/>
                    </a:bodyPr>
                    <a:lstStyle/>
                    <a:p>
                      <a:pPr algn="l" defTabSz="914400" latinLnBrk="1">
                        <a:defRPr sz="1800"/>
                      </a:pPr>
                      <a14:m>
                        <m:oMathPara xmlns:m="http://schemas.openxmlformats.org/officeDocument/2006/math">
                          <m:oMath>
                            <m:sSub>
                              <m:sSubPr>
                                <m:ctrlPr>
                                  <a:rPr sz="39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sz="39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𝜔</m:t>
                                </m:r>
                              </m:e>
                              <m:sub>
                                <m:r>
                                  <a:rPr sz="39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oMath>
                        </m:oMathPara>
                      </a14:m>
                      <a:endParaRPr sz="3900"/>
                    </a:p>
                  </p:txBody>
                </p:sp>
              </mc:Choice>
              <mc:Fallback>
                <p:sp>
                  <p:nvSpPr>
                    <p:cNvPr id="1599" name="Équation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495924" y="2639253"/>
                      <a:ext cx="476680" cy="406608"/>
                    </a:xfrm>
                    <a:prstGeom prst="rect">
                      <a:avLst/>
                    </a:prstGeom>
                    <a:blipFill>
                      <a:blip r:embed="rId8"/>
                      <a:stretch>
                        <a:fillRect l="-26316" r="-44737" b="-81818"/>
                      </a:stretch>
                    </a:blipFill>
                    <a:ln w="12700" cap="flat">
                      <a:noFill/>
                      <a:miter lim="400000"/>
                    </a:ln>
                    <a:effectLst/>
                  </p:spPr>
                  <p:txBody>
                    <a:bodyPr/>
                    <a:lstStyle/>
                    <a:p>
                      <a:r>
                        <a:rPr lang="fr-CA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sp>
            <p:nvSpPr>
              <p:cNvPr id="1601" name="Stokes process"/>
              <p:cNvSpPr txBox="1"/>
              <p:nvPr/>
            </p:nvSpPr>
            <p:spPr>
              <a:xfrm>
                <a:off x="0" y="3291597"/>
                <a:ext cx="2573474" cy="60436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none" lIns="91437" tIns="91437" rIns="91437" bIns="91437" numCol="1" anchor="t">
                <a:spAutoFit/>
              </a:bodyPr>
              <a:lstStyle>
                <a:lvl1pPr algn="l" defTabSz="1828800">
                  <a:lnSpc>
                    <a:spcPct val="90000"/>
                  </a:lnSpc>
                  <a:spcBef>
                    <a:spcPts val="2000"/>
                  </a:spcBef>
                  <a:defRPr sz="2800"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lvl1pPr>
              </a:lstStyle>
              <a:p>
                <a:r>
                  <a:t>Stokes process</a:t>
                </a:r>
              </a:p>
            </p:txBody>
          </p:sp>
          <p:sp>
            <p:nvSpPr>
              <p:cNvPr id="1602" name="Anti-Stokes process"/>
              <p:cNvSpPr txBox="1"/>
              <p:nvPr/>
            </p:nvSpPr>
            <p:spPr>
              <a:xfrm>
                <a:off x="4564582" y="2509081"/>
                <a:ext cx="3291075" cy="60436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none" lIns="91437" tIns="91437" rIns="91437" bIns="91437" numCol="1" anchor="t">
                <a:spAutoFit/>
              </a:bodyPr>
              <a:lstStyle>
                <a:lvl1pPr algn="l" defTabSz="1828800">
                  <a:lnSpc>
                    <a:spcPct val="90000"/>
                  </a:lnSpc>
                  <a:spcBef>
                    <a:spcPts val="2000"/>
                  </a:spcBef>
                  <a:defRPr sz="2800"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lvl1pPr>
              </a:lstStyle>
              <a:p>
                <a:r>
                  <a:t>Anti-Stokes process</a:t>
                </a:r>
              </a:p>
            </p:txBody>
          </p:sp>
          <p:sp>
            <p:nvSpPr>
              <p:cNvPr id="1603" name="Ligne"/>
              <p:cNvSpPr/>
              <p:nvPr/>
            </p:nvSpPr>
            <p:spPr>
              <a:xfrm>
                <a:off x="4211118" y="1414464"/>
                <a:ext cx="1206379" cy="1206379"/>
              </a:xfrm>
              <a:prstGeom prst="line">
                <a:avLst/>
              </a:prstGeom>
              <a:noFill/>
              <a:ln w="25400" cap="flat">
                <a:solidFill>
                  <a:srgbClr val="5B9BD5"/>
                </a:solidFill>
                <a:prstDash val="solid"/>
                <a:miter lim="800000"/>
                <a:tailEnd type="triangle" w="med" len="med"/>
              </a:ln>
              <a:effectLst/>
            </p:spPr>
            <p:txBody>
              <a:bodyPr wrap="square" lIns="91437" tIns="91437" rIns="91437" bIns="91437" numCol="1" anchor="t">
                <a:noAutofit/>
              </a:bodyPr>
              <a:lstStyle/>
              <a:p>
                <a:pPr algn="l" defTabSz="1828800">
                  <a:defRPr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1604" name="Ligne"/>
              <p:cNvSpPr/>
              <p:nvPr/>
            </p:nvSpPr>
            <p:spPr>
              <a:xfrm flipH="1">
                <a:off x="1782205" y="2646111"/>
                <a:ext cx="744841" cy="744841"/>
              </a:xfrm>
              <a:prstGeom prst="line">
                <a:avLst/>
              </a:prstGeom>
              <a:noFill/>
              <a:ln w="25400" cap="flat">
                <a:solidFill>
                  <a:srgbClr val="ED7D31"/>
                </a:solidFill>
                <a:prstDash val="solid"/>
                <a:miter lim="800000"/>
                <a:tailEnd type="triangle" w="med" len="med"/>
              </a:ln>
              <a:effectLst/>
            </p:spPr>
            <p:txBody>
              <a:bodyPr wrap="square" lIns="91437" tIns="91437" rIns="91437" bIns="91437" numCol="1" anchor="t">
                <a:noAutofit/>
              </a:bodyPr>
              <a:lstStyle/>
              <a:p>
                <a:pPr algn="l" defTabSz="1828800">
                  <a:defRPr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</p:grpSp>
        <p:sp>
          <p:nvSpPr>
            <p:cNvPr id="1606" name="Ligne"/>
            <p:cNvSpPr/>
            <p:nvPr/>
          </p:nvSpPr>
          <p:spPr>
            <a:xfrm>
              <a:off x="2861143" y="2256853"/>
              <a:ext cx="792455" cy="1"/>
            </a:xfrm>
            <a:prstGeom prst="line">
              <a:avLst/>
            </a:prstGeom>
            <a:noFill/>
            <a:ln w="25400" cap="flat">
              <a:solidFill>
                <a:srgbClr val="535353"/>
              </a:solidFill>
              <a:prstDash val="solid"/>
              <a:miter lim="800000"/>
              <a:headEnd type="triangle" w="med" len="med"/>
              <a:tailEnd type="triangle" w="med" len="med"/>
            </a:ln>
            <a:effectLst/>
          </p:spPr>
          <p:txBody>
            <a:bodyPr wrap="square" lIns="91437" tIns="91437" rIns="91437" bIns="91437" numCol="1" anchor="t">
              <a:noAutofit/>
            </a:bodyPr>
            <a:lstStyle/>
            <a:p>
              <a:pPr algn="l" defTabSz="1828800">
                <a:defRPr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607" name="Équation"/>
                <p:cNvSpPr txBox="1"/>
                <p:nvPr/>
              </p:nvSpPr>
              <p:spPr>
                <a:xfrm>
                  <a:off x="2881545" y="1764271"/>
                  <a:ext cx="259830" cy="229630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/>
                  </a:pPr>
                  <a14:m>
                    <m:oMathPara xmlns:m="http://schemas.openxmlformats.org/officeDocument/2006/math">
                      <m:oMath>
                        <m:r>
                          <a:rPr sz="41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𝜅</m:t>
                        </m:r>
                      </m:oMath>
                    </m:oMathPara>
                  </a14:m>
                  <a:endParaRPr sz="4100"/>
                </a:p>
              </p:txBody>
            </p:sp>
          </mc:Choice>
          <mc:Fallback>
            <p:sp>
              <p:nvSpPr>
                <p:cNvPr id="1607" name="É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81545" y="1764271"/>
                  <a:ext cx="259830" cy="229630"/>
                </a:xfrm>
                <a:prstGeom prst="rect">
                  <a:avLst/>
                </a:prstGeom>
                <a:blipFill>
                  <a:blip r:embed="rId9"/>
                  <a:stretch>
                    <a:fillRect l="-45455" r="-50000" b="-157895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fr-CA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608" name="Rounded Rectangle"/>
            <p:cNvSpPr/>
            <p:nvPr/>
          </p:nvSpPr>
          <p:spPr>
            <a:xfrm>
              <a:off x="0" y="0"/>
              <a:ext cx="9669150" cy="5935803"/>
            </a:xfrm>
            <a:prstGeom prst="roundRect">
              <a:avLst>
                <a:gd name="adj" fmla="val 15000"/>
              </a:avLst>
            </a:prstGeom>
            <a:noFill/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blurRad="50800" dist="254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71436" tIns="71436" rIns="71436" bIns="71436" numCol="1" anchor="ctr">
              <a:noAutofit/>
            </a:bodyPr>
            <a:lstStyle/>
            <a:p>
              <a:endParaRPr/>
            </a:p>
          </p:txBody>
        </p:sp>
      </p:grpSp>
      <p:pic>
        <p:nvPicPr>
          <p:cNvPr id="1610" name="low_g0_min6dB_v1.pdf" descr="low_g0_min6dB_v1.pdf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14472417" y="3575491"/>
            <a:ext cx="9432496" cy="9434012"/>
          </a:xfrm>
          <a:prstGeom prst="rect">
            <a:avLst/>
          </a:prstGeom>
          <a:ln w="12700">
            <a:miter lim="400000"/>
          </a:ln>
        </p:spPr>
      </p:pic>
      <p:sp>
        <p:nvSpPr>
          <p:cNvPr id="1611" name="Typical limit for capacitively coupled systems g0 ~ 300Hz"/>
          <p:cNvSpPr txBox="1"/>
          <p:nvPr/>
        </p:nvSpPr>
        <p:spPr>
          <a:xfrm>
            <a:off x="15486499" y="3030367"/>
            <a:ext cx="7404365" cy="562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defTabSz="457200">
              <a:defRPr sz="3200"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r>
              <a:t>Typical cooling trace (vs detuning)</a:t>
            </a:r>
          </a:p>
        </p:txBody>
      </p:sp>
      <p:sp>
        <p:nvSpPr>
          <p:cNvPr id="1612" name="Rectangle"/>
          <p:cNvSpPr/>
          <p:nvPr/>
        </p:nvSpPr>
        <p:spPr>
          <a:xfrm>
            <a:off x="14166411" y="3076977"/>
            <a:ext cx="10044540" cy="10431145"/>
          </a:xfrm>
          <a:prstGeom prst="rect">
            <a:avLst/>
          </a:prstGeom>
          <a:solidFill>
            <a:srgbClr val="FFFFFF">
              <a:alpha val="90000"/>
            </a:srgbClr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endParaRPr/>
          </a:p>
        </p:txBody>
      </p:sp>
      <p:sp>
        <p:nvSpPr>
          <p:cNvPr id="1613" name="Rectangle 35"/>
          <p:cNvSpPr txBox="1"/>
          <p:nvPr/>
        </p:nvSpPr>
        <p:spPr>
          <a:xfrm>
            <a:off x="522315" y="1733698"/>
            <a:ext cx="22274944" cy="5818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marL="342900" indent="-342900" algn="l" defTabSz="914400">
              <a:buClr>
                <a:srgbClr val="1F4E79"/>
              </a:buClr>
              <a:buSzPct val="100000"/>
              <a:buChar char="▪"/>
              <a:defRPr sz="3800" b="1" u="sng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Cavity cooling:</a:t>
            </a:r>
          </a:p>
        </p:txBody>
      </p:sp>
      <p:sp>
        <p:nvSpPr>
          <p:cNvPr id="1614" name="Results from IQOQI Innsbruck"/>
          <p:cNvSpPr txBox="1"/>
          <p:nvPr/>
        </p:nvSpPr>
        <p:spPr>
          <a:xfrm>
            <a:off x="455181" y="12889263"/>
            <a:ext cx="4931638" cy="5746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6" tIns="71436" rIns="71436" bIns="71436" anchor="ctr">
            <a:spAutoFit/>
          </a:bodyPr>
          <a:lstStyle>
            <a:lvl1pPr>
              <a:defRPr sz="2800">
                <a:solidFill>
                  <a:srgbClr val="535353"/>
                </a:solidFill>
              </a:defRPr>
            </a:lvl1pPr>
          </a:lstStyle>
          <a:p>
            <a:r>
              <a:t>Results from IQOQI Innsbruck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0" grpId="2" animBg="1" advAuto="0"/>
      <p:bldP spid="1612" grpId="1" animBg="1" advAuto="0"/>
    </p:bldLst>
  </p:timing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508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71436" tIns="71436" rIns="71436" bIns="71436" numCol="1" spcCol="38100" rtlCol="0" anchor="ctr">
        <a:spAutoFit/>
      </a:bodyPr>
      <a:lstStyle>
        <a:defPPr marL="0" marR="0" indent="0" algn="ctr" defTabSz="8215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508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6" tIns="71436" rIns="71436" bIns="71436" numCol="1" spcCol="38100" rtlCol="0" anchor="ctr">
        <a:spAutoFit/>
      </a:bodyPr>
      <a:lstStyle>
        <a:defPPr marL="0" marR="0" indent="0" algn="ctr" defTabSz="8215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508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71436" tIns="71436" rIns="71436" bIns="71436" numCol="1" spcCol="38100" rtlCol="0" anchor="ctr">
        <a:spAutoFit/>
      </a:bodyPr>
      <a:lstStyle>
        <a:defPPr marL="0" marR="0" indent="0" algn="ctr" defTabSz="8215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508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6" tIns="71436" rIns="71436" bIns="71436" numCol="1" spcCol="38100" rtlCol="0" anchor="ctr">
        <a:spAutoFit/>
      </a:bodyPr>
      <a:lstStyle>
        <a:defPPr marL="0" marR="0" indent="0" algn="ctr" defTabSz="8215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2944</Words>
  <Application>Microsoft Macintosh PowerPoint</Application>
  <PresentationFormat>Custom</PresentationFormat>
  <Paragraphs>519</Paragraphs>
  <Slides>51</Slides>
  <Notes>13</Notes>
  <HiddenSlides>2</HiddenSlides>
  <MMClips>1</MMClips>
  <ScaleCrop>false</ScaleCrop>
  <HeadingPairs>
    <vt:vector size="6" baseType="variant">
      <vt:variant>
        <vt:lpstr>Fonts Used</vt:lpstr>
      </vt:variant>
      <vt:variant>
        <vt:i4>18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70" baseType="lpstr">
      <vt:lpstr>Arial</vt:lpstr>
      <vt:lpstr>Avenir Next Regular</vt:lpstr>
      <vt:lpstr>Calibri</vt:lpstr>
      <vt:lpstr>Calibri Light</vt:lpstr>
      <vt:lpstr>Cambria Math</vt:lpstr>
      <vt:lpstr>Carlito</vt:lpstr>
      <vt:lpstr>Gill Sans Light</vt:lpstr>
      <vt:lpstr>Helvetica</vt:lpstr>
      <vt:lpstr>Helvetica Light</vt:lpstr>
      <vt:lpstr>Helvetica Neue</vt:lpstr>
      <vt:lpstr>Helvetica Neue Light</vt:lpstr>
      <vt:lpstr>Helvetica Neue Medium</vt:lpstr>
      <vt:lpstr>Helvetica Neue Thin</vt:lpstr>
      <vt:lpstr>Lato</vt:lpstr>
      <vt:lpstr>Palatino</vt:lpstr>
      <vt:lpstr>Poppins</vt:lpstr>
      <vt:lpstr>Verdana</vt:lpstr>
      <vt:lpstr>Wingdings</vt:lpstr>
      <vt:lpstr>White</vt:lpstr>
      <vt:lpstr>Magnetomechanics and levitation: a path for quantum state preparation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From clamped to levitated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Addons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Mathieu Juan</cp:lastModifiedBy>
  <cp:revision>7</cp:revision>
  <dcterms:modified xsi:type="dcterms:W3CDTF">2026-09-24T18:04:57Z</dcterms:modified>
</cp:coreProperties>
</file>