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96" r:id="rId3"/>
    <p:sldId id="281" r:id="rId4"/>
    <p:sldId id="285" r:id="rId5"/>
    <p:sldId id="265" r:id="rId6"/>
    <p:sldId id="310" r:id="rId7"/>
    <p:sldId id="298" r:id="rId8"/>
    <p:sldId id="299" r:id="rId9"/>
    <p:sldId id="300" r:id="rId10"/>
    <p:sldId id="321" r:id="rId11"/>
    <p:sldId id="304" r:id="rId12"/>
    <p:sldId id="305" r:id="rId13"/>
    <p:sldId id="306" r:id="rId14"/>
    <p:sldId id="307" r:id="rId15"/>
    <p:sldId id="308" r:id="rId16"/>
    <p:sldId id="297" r:id="rId17"/>
    <p:sldId id="309" r:id="rId18"/>
    <p:sldId id="311" r:id="rId19"/>
    <p:sldId id="320" r:id="rId20"/>
    <p:sldId id="315" r:id="rId21"/>
    <p:sldId id="313" r:id="rId22"/>
    <p:sldId id="316" r:id="rId23"/>
    <p:sldId id="314" r:id="rId24"/>
    <p:sldId id="312" r:id="rId25"/>
    <p:sldId id="280" r:id="rId26"/>
    <p:sldId id="319" r:id="rId27"/>
    <p:sldId id="288" r:id="rId28"/>
    <p:sldId id="289" r:id="rId29"/>
    <p:sldId id="267" r:id="rId30"/>
    <p:sldId id="317" r:id="rId31"/>
    <p:sldId id="268" r:id="rId32"/>
    <p:sldId id="291" r:id="rId33"/>
    <p:sldId id="318" r:id="rId34"/>
    <p:sldId id="292" r:id="rId35"/>
    <p:sldId id="275" r:id="rId36"/>
    <p:sldId id="295" r:id="rId37"/>
    <p:sldId id="272" r:id="rId38"/>
    <p:sldId id="276" r:id="rId39"/>
    <p:sldId id="273" r:id="rId40"/>
    <p:sldId id="274" r:id="rId41"/>
    <p:sldId id="294" r:id="rId42"/>
    <p:sldId id="270" r:id="rId43"/>
    <p:sldId id="283" r:id="rId44"/>
    <p:sldId id="293"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5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90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B2A94B88-7DDE-4BF2-8189-5CAE5EB79F5A}"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4C645B-F015-4F07-B0CE-A393FF283016}" type="slidenum">
              <a:rPr lang="en-US" smtClean="0"/>
              <a:t>‹#›</a:t>
            </a:fld>
            <a:endParaRPr lang="en-US"/>
          </a:p>
        </p:txBody>
      </p:sp>
    </p:spTree>
    <p:extLst>
      <p:ext uri="{BB962C8B-B14F-4D97-AF65-F5344CB8AC3E}">
        <p14:creationId xmlns:p14="http://schemas.microsoft.com/office/powerpoint/2010/main" val="3153181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A94B88-7DDE-4BF2-8189-5CAE5EB79F5A}"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C645B-F015-4F07-B0CE-A393FF283016}" type="slidenum">
              <a:rPr lang="en-US" smtClean="0"/>
              <a:t>‹#›</a:t>
            </a:fld>
            <a:endParaRPr lang="en-US"/>
          </a:p>
        </p:txBody>
      </p:sp>
    </p:spTree>
    <p:extLst>
      <p:ext uri="{BB962C8B-B14F-4D97-AF65-F5344CB8AC3E}">
        <p14:creationId xmlns:p14="http://schemas.microsoft.com/office/powerpoint/2010/main" val="202144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2A94B88-7DDE-4BF2-8189-5CAE5EB79F5A}"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C645B-F015-4F07-B0CE-A393FF283016}" type="slidenum">
              <a:rPr lang="en-US" smtClean="0"/>
              <a:t>‹#›</a:t>
            </a:fld>
            <a:endParaRPr lang="en-US"/>
          </a:p>
        </p:txBody>
      </p:sp>
    </p:spTree>
    <p:extLst>
      <p:ext uri="{BB962C8B-B14F-4D97-AF65-F5344CB8AC3E}">
        <p14:creationId xmlns:p14="http://schemas.microsoft.com/office/powerpoint/2010/main" val="7084391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2A94B88-7DDE-4BF2-8189-5CAE5EB79F5A}"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C645B-F015-4F07-B0CE-A393FF283016}" type="slidenum">
              <a:rPr lang="en-US" smtClean="0"/>
              <a:t>‹#›</a:t>
            </a:fld>
            <a:endParaRPr lang="en-US"/>
          </a:p>
        </p:txBody>
      </p:sp>
    </p:spTree>
    <p:extLst>
      <p:ext uri="{BB962C8B-B14F-4D97-AF65-F5344CB8AC3E}">
        <p14:creationId xmlns:p14="http://schemas.microsoft.com/office/powerpoint/2010/main" val="3575008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2">
                    <a:lumMod val="7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2A94B88-7DDE-4BF2-8189-5CAE5EB79F5A}" type="datetimeFigureOut">
              <a:rPr lang="en-US" smtClean="0"/>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4C645B-F015-4F07-B0CE-A393FF283016}" type="slidenum">
              <a:rPr lang="en-US" smtClean="0"/>
              <a:t>‹#›</a:t>
            </a:fld>
            <a:endParaRPr lang="en-US"/>
          </a:p>
        </p:txBody>
      </p:sp>
    </p:spTree>
    <p:extLst>
      <p:ext uri="{BB962C8B-B14F-4D97-AF65-F5344CB8AC3E}">
        <p14:creationId xmlns:p14="http://schemas.microsoft.com/office/powerpoint/2010/main" val="4020836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2A94B88-7DDE-4BF2-8189-5CAE5EB79F5A}" type="datetimeFigureOut">
              <a:rPr lang="en-US" smtClean="0"/>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4C645B-F015-4F07-B0CE-A393FF283016}" type="slidenum">
              <a:rPr lang="en-US" smtClean="0"/>
              <a:t>‹#›</a:t>
            </a:fld>
            <a:endParaRPr lang="en-US"/>
          </a:p>
        </p:txBody>
      </p:sp>
    </p:spTree>
    <p:extLst>
      <p:ext uri="{BB962C8B-B14F-4D97-AF65-F5344CB8AC3E}">
        <p14:creationId xmlns:p14="http://schemas.microsoft.com/office/powerpoint/2010/main" val="3726474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A94B88-7DDE-4BF2-8189-5CAE5EB79F5A}" type="datetimeFigureOut">
              <a:rPr lang="en-US" smtClean="0"/>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4C645B-F015-4F07-B0CE-A393FF283016}" type="slidenum">
              <a:rPr lang="en-US" smtClean="0"/>
              <a:t>‹#›</a:t>
            </a:fld>
            <a:endParaRPr lang="en-US"/>
          </a:p>
        </p:txBody>
      </p:sp>
    </p:spTree>
    <p:extLst>
      <p:ext uri="{BB962C8B-B14F-4D97-AF65-F5344CB8AC3E}">
        <p14:creationId xmlns:p14="http://schemas.microsoft.com/office/powerpoint/2010/main" val="218239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B2A94B88-7DDE-4BF2-8189-5CAE5EB79F5A}" type="datetimeFigureOut">
              <a:rPr lang="en-US" smtClean="0"/>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164C645B-F015-4F07-B0CE-A393FF283016}" type="slidenum">
              <a:rPr lang="en-US" smtClean="0"/>
              <a:t>‹#›</a:t>
            </a:fld>
            <a:endParaRPr lang="en-US"/>
          </a:p>
        </p:txBody>
      </p:sp>
    </p:spTree>
    <p:extLst>
      <p:ext uri="{BB962C8B-B14F-4D97-AF65-F5344CB8AC3E}">
        <p14:creationId xmlns:p14="http://schemas.microsoft.com/office/powerpoint/2010/main" val="3892926103"/>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tx2"/>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8"/>
          <p:cNvSpPr>
            <a:spLocks noGrp="1"/>
          </p:cNvSpPr>
          <p:nvPr>
            <p:ph type="dt" sz="half" idx="10"/>
          </p:nvPr>
        </p:nvSpPr>
        <p:spPr/>
        <p:txBody>
          <a:bodyPr/>
          <a:lstStyle/>
          <a:p>
            <a:fld id="{B2A94B88-7DDE-4BF2-8189-5CAE5EB79F5A}" type="datetimeFigureOut">
              <a:rPr lang="en-US" smtClean="0"/>
              <a:t>9/24/2026</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164C645B-F015-4F07-B0CE-A393FF283016}" type="slidenum">
              <a:rPr lang="en-US" smtClean="0"/>
              <a:t>‹#›</a:t>
            </a:fld>
            <a:endParaRPr lang="en-US"/>
          </a:p>
        </p:txBody>
      </p:sp>
    </p:spTree>
    <p:extLst>
      <p:ext uri="{BB962C8B-B14F-4D97-AF65-F5344CB8AC3E}">
        <p14:creationId xmlns:p14="http://schemas.microsoft.com/office/powerpoint/2010/main" val="3850021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A94B88-7DDE-4BF2-8189-5CAE5EB79F5A}"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C645B-F015-4F07-B0CE-A393FF283016}" type="slidenum">
              <a:rPr lang="en-US" smtClean="0"/>
              <a:t>‹#›</a:t>
            </a:fld>
            <a:endParaRPr lang="en-US"/>
          </a:p>
        </p:txBody>
      </p:sp>
    </p:spTree>
    <p:extLst>
      <p:ext uri="{BB962C8B-B14F-4D97-AF65-F5344CB8AC3E}">
        <p14:creationId xmlns:p14="http://schemas.microsoft.com/office/powerpoint/2010/main" val="3760654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A94B88-7DDE-4BF2-8189-5CAE5EB79F5A}" type="datetimeFigureOut">
              <a:rPr lang="en-US" smtClean="0"/>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C645B-F015-4F07-B0CE-A393FF283016}" type="slidenum">
              <a:rPr lang="en-US" smtClean="0"/>
              <a:t>‹#›</a:t>
            </a:fld>
            <a:endParaRPr lang="en-US"/>
          </a:p>
        </p:txBody>
      </p:sp>
    </p:spTree>
    <p:extLst>
      <p:ext uri="{BB962C8B-B14F-4D97-AF65-F5344CB8AC3E}">
        <p14:creationId xmlns:p14="http://schemas.microsoft.com/office/powerpoint/2010/main" val="4105939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B2A94B88-7DDE-4BF2-8189-5CAE5EB79F5A}" type="datetimeFigureOut">
              <a:rPr lang="en-US" smtClean="0"/>
              <a:t>9/24/2026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164C645B-F015-4F07-B0CE-A393FF283016}" type="slidenum">
              <a:rPr lang="en-US" smtClean="0"/>
              <a:t>‹#›</a:t>
            </a:fld>
            <a:endParaRPr lang="en-US"/>
          </a:p>
        </p:txBody>
      </p:sp>
    </p:spTree>
    <p:extLst>
      <p:ext uri="{BB962C8B-B14F-4D97-AF65-F5344CB8AC3E}">
        <p14:creationId xmlns:p14="http://schemas.microsoft.com/office/powerpoint/2010/main" val="44568066"/>
      </p:ext>
    </p:extLst>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2">
              <a:lumMod val="7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2">
              <a:lumMod val="7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2">
              <a:lumMod val="7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00.png"/><Relationship Id="rId4" Type="http://schemas.openxmlformats.org/officeDocument/2006/relationships/image" Target="../media/image190.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190.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90.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6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6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82CA1-1C2A-28FF-3A3F-BC1F36D056A6}"/>
              </a:ext>
            </a:extLst>
          </p:cNvPr>
          <p:cNvSpPr>
            <a:spLocks noGrp="1"/>
          </p:cNvSpPr>
          <p:nvPr>
            <p:ph type="ctrTitle"/>
          </p:nvPr>
        </p:nvSpPr>
        <p:spPr>
          <a:xfrm>
            <a:off x="648716" y="437739"/>
            <a:ext cx="10782300" cy="1640840"/>
          </a:xfrm>
        </p:spPr>
        <p:txBody>
          <a:bodyPr/>
          <a:lstStyle/>
          <a:p>
            <a:r>
              <a:rPr lang="en-US" sz="6000" dirty="0"/>
              <a:t>Response of a Fabry-Perot optical trap to a gravitational wave:</a:t>
            </a:r>
          </a:p>
        </p:txBody>
      </p:sp>
      <p:sp>
        <p:nvSpPr>
          <p:cNvPr id="3" name="Subtitle 2">
            <a:extLst>
              <a:ext uri="{FF2B5EF4-FFF2-40B4-BE49-F238E27FC236}">
                <a16:creationId xmlns:a16="http://schemas.microsoft.com/office/drawing/2014/main" id="{A4BC367C-CC11-478F-76A4-7BC73E334DD1}"/>
              </a:ext>
            </a:extLst>
          </p:cNvPr>
          <p:cNvSpPr>
            <a:spLocks noGrp="1"/>
          </p:cNvSpPr>
          <p:nvPr>
            <p:ph type="subTitle" idx="1"/>
          </p:nvPr>
        </p:nvSpPr>
        <p:spPr>
          <a:xfrm>
            <a:off x="648716" y="2041845"/>
            <a:ext cx="10894568" cy="548004"/>
          </a:xfrm>
        </p:spPr>
        <p:txBody>
          <a:bodyPr>
            <a:noAutofit/>
          </a:bodyPr>
          <a:lstStyle/>
          <a:p>
            <a:r>
              <a:rPr lang="en-US" dirty="0"/>
              <a:t>The case for fully relativistic detector analyses</a:t>
            </a:r>
          </a:p>
        </p:txBody>
      </p:sp>
      <p:sp>
        <p:nvSpPr>
          <p:cNvPr id="4" name="TextBox 3">
            <a:extLst>
              <a:ext uri="{FF2B5EF4-FFF2-40B4-BE49-F238E27FC236}">
                <a16:creationId xmlns:a16="http://schemas.microsoft.com/office/drawing/2014/main" id="{EC75537A-7DAC-4E3F-80CE-1C2EC8F1B043}"/>
              </a:ext>
            </a:extLst>
          </p:cNvPr>
          <p:cNvSpPr txBox="1"/>
          <p:nvPr/>
        </p:nvSpPr>
        <p:spPr>
          <a:xfrm>
            <a:off x="648716" y="2749580"/>
            <a:ext cx="10654284" cy="830997"/>
          </a:xfrm>
          <a:prstGeom prst="rect">
            <a:avLst/>
          </a:prstGeom>
          <a:noFill/>
        </p:spPr>
        <p:txBody>
          <a:bodyPr wrap="square" rtlCol="0">
            <a:spAutoFit/>
          </a:bodyPr>
          <a:lstStyle/>
          <a:p>
            <a:r>
              <a:rPr lang="en-US" sz="2400" i="1" dirty="0"/>
              <a:t>Andrew Laeuger (Caltech), Nancy Aggarwal (University of California, Davis), and the LSD Collaboration (Northwestern University, Clarkson University)</a:t>
            </a:r>
          </a:p>
        </p:txBody>
      </p:sp>
      <p:pic>
        <p:nvPicPr>
          <p:cNvPr id="6" name="Picture 5">
            <a:extLst>
              <a:ext uri="{FF2B5EF4-FFF2-40B4-BE49-F238E27FC236}">
                <a16:creationId xmlns:a16="http://schemas.microsoft.com/office/drawing/2014/main" id="{C1390CD5-A66A-8241-53B8-E915CEDD42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811" y="5784501"/>
            <a:ext cx="3676142" cy="887444"/>
          </a:xfrm>
          <a:prstGeom prst="rect">
            <a:avLst/>
          </a:prstGeom>
        </p:spPr>
      </p:pic>
      <p:pic>
        <p:nvPicPr>
          <p:cNvPr id="8" name="Graphic 7">
            <a:extLst>
              <a:ext uri="{FF2B5EF4-FFF2-40B4-BE49-F238E27FC236}">
                <a16:creationId xmlns:a16="http://schemas.microsoft.com/office/drawing/2014/main" id="{5D10553C-C345-D290-5785-00303DD6BF0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3965" y="4480581"/>
            <a:ext cx="3849834" cy="1109058"/>
          </a:xfrm>
          <a:prstGeom prst="rect">
            <a:avLst/>
          </a:prstGeom>
        </p:spPr>
      </p:pic>
      <p:pic>
        <p:nvPicPr>
          <p:cNvPr id="11" name="Picture 10">
            <a:extLst>
              <a:ext uri="{FF2B5EF4-FFF2-40B4-BE49-F238E27FC236}">
                <a16:creationId xmlns:a16="http://schemas.microsoft.com/office/drawing/2014/main" id="{A4BCAA44-5A59-7ABA-8B02-3958A02A3710}"/>
              </a:ext>
            </a:extLst>
          </p:cNvPr>
          <p:cNvPicPr>
            <a:picLocks noChangeAspect="1"/>
          </p:cNvPicPr>
          <p:nvPr/>
        </p:nvPicPr>
        <p:blipFill>
          <a:blip r:embed="rId4">
            <a:extLst>
              <a:ext uri="{28A0092B-C50C-407E-A947-70E740481C1C}">
                <a14:useLocalDpi xmlns:a14="http://schemas.microsoft.com/office/drawing/2010/main" val="0"/>
              </a:ext>
            </a:extLst>
          </a:blip>
          <a:srcRect t="14116" b="19196"/>
          <a:stretch>
            <a:fillRect/>
          </a:stretch>
        </p:blipFill>
        <p:spPr>
          <a:xfrm>
            <a:off x="4056317" y="4378960"/>
            <a:ext cx="3694972" cy="1200519"/>
          </a:xfrm>
          <a:prstGeom prst="rect">
            <a:avLst/>
          </a:prstGeom>
        </p:spPr>
      </p:pic>
      <p:pic>
        <p:nvPicPr>
          <p:cNvPr id="13" name="Picture 12">
            <a:extLst>
              <a:ext uri="{FF2B5EF4-FFF2-40B4-BE49-F238E27FC236}">
                <a16:creationId xmlns:a16="http://schemas.microsoft.com/office/drawing/2014/main" id="{A2AF670C-1934-F99E-6C2D-FD2E9D8077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38441" y="6153728"/>
            <a:ext cx="1992345" cy="622091"/>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0" name="Picture 6" descr="NSF Policy on Brand Standards - Policies | NSF - U.S. National Science  Foundation">
            <a:extLst>
              <a:ext uri="{FF2B5EF4-FFF2-40B4-BE49-F238E27FC236}">
                <a16:creationId xmlns:a16="http://schemas.microsoft.com/office/drawing/2014/main" id="{EF844300-7E95-2805-0D66-04012D05E3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41417" y="5081405"/>
            <a:ext cx="1701867" cy="110281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625DD428-3B97-178D-AEC6-CBA127EB2F4E}"/>
              </a:ext>
            </a:extLst>
          </p:cNvPr>
          <p:cNvPicPr>
            <a:picLocks noChangeAspect="1"/>
          </p:cNvPicPr>
          <p:nvPr/>
        </p:nvPicPr>
        <p:blipFill>
          <a:blip r:embed="rId7"/>
          <a:stretch>
            <a:fillRect/>
          </a:stretch>
        </p:blipFill>
        <p:spPr>
          <a:xfrm>
            <a:off x="7984872" y="6164291"/>
            <a:ext cx="1992345" cy="570436"/>
          </a:xfrm>
          <a:prstGeom prst="rect">
            <a:avLst/>
          </a:prstGeom>
        </p:spPr>
      </p:pic>
      <p:pic>
        <p:nvPicPr>
          <p:cNvPr id="1034" name="Picture 10" descr="Gordon and Betty Moore Foundation – Legacy Landscapes Fund">
            <a:extLst>
              <a:ext uri="{FF2B5EF4-FFF2-40B4-BE49-F238E27FC236}">
                <a16:creationId xmlns:a16="http://schemas.microsoft.com/office/drawing/2014/main" id="{2EEDA8D0-089B-938B-C984-DEAD26DE1025}"/>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24325" b="23418"/>
          <a:stretch>
            <a:fillRect/>
          </a:stretch>
        </p:blipFill>
        <p:spPr bwMode="auto">
          <a:xfrm>
            <a:off x="7984872" y="5223709"/>
            <a:ext cx="1992345" cy="780851"/>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36" name="Picture 12" descr="W.M. Keck Foundation Information Session | Office of the Vice President for  Research - The University of Iowa">
            <a:extLst>
              <a:ext uri="{FF2B5EF4-FFF2-40B4-BE49-F238E27FC236}">
                <a16:creationId xmlns:a16="http://schemas.microsoft.com/office/drawing/2014/main" id="{1B0AA89B-D209-1254-9EE2-A4B0D19FA36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134614" y="5146870"/>
            <a:ext cx="1127760" cy="112776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177B4958-6BB1-ED31-AE92-8A0FF8FEDE1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72847" y="4270322"/>
            <a:ext cx="2558497" cy="930787"/>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D317725B-B5C7-F9D5-3A92-433CDA061A2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478309" y="4350577"/>
            <a:ext cx="1433545" cy="780610"/>
          </a:xfrm>
          <a:prstGeom prst="rect">
            <a:avLst/>
          </a:prstGeom>
          <a:noFill/>
          <a:extLst>
            <a:ext uri="{909E8E84-426E-40DD-AFC4-6F175D3DCCD1}">
              <a14:hiddenFill xmlns:a14="http://schemas.microsoft.com/office/drawing/2010/main">
                <a:solidFill>
                  <a:srgbClr val="FFFFFF"/>
                </a:solidFill>
              </a14:hiddenFill>
            </a:ext>
          </a:extLst>
        </p:spPr>
      </p:pic>
      <p:pic>
        <p:nvPicPr>
          <p:cNvPr id="18" name="Graphic 17">
            <a:extLst>
              <a:ext uri="{FF2B5EF4-FFF2-40B4-BE49-F238E27FC236}">
                <a16:creationId xmlns:a16="http://schemas.microsoft.com/office/drawing/2014/main" id="{4CCFB141-6DE5-8F6C-2BF0-28343BF7F87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072001" y="5715734"/>
            <a:ext cx="3679288" cy="993479"/>
          </a:xfrm>
          <a:prstGeom prst="rect">
            <a:avLst/>
          </a:prstGeom>
        </p:spPr>
      </p:pic>
      <p:sp>
        <p:nvSpPr>
          <p:cNvPr id="7" name="TextBox 6">
            <a:extLst>
              <a:ext uri="{FF2B5EF4-FFF2-40B4-BE49-F238E27FC236}">
                <a16:creationId xmlns:a16="http://schemas.microsoft.com/office/drawing/2014/main" id="{5F83C914-B4FB-0AC4-DA95-5A19476F3B26}"/>
              </a:ext>
            </a:extLst>
          </p:cNvPr>
          <p:cNvSpPr txBox="1"/>
          <p:nvPr/>
        </p:nvSpPr>
        <p:spPr>
          <a:xfrm>
            <a:off x="648716" y="3656776"/>
            <a:ext cx="10654284" cy="400110"/>
          </a:xfrm>
          <a:prstGeom prst="rect">
            <a:avLst/>
          </a:prstGeom>
          <a:noFill/>
        </p:spPr>
        <p:txBody>
          <a:bodyPr wrap="square" rtlCol="0">
            <a:spAutoFit/>
          </a:bodyPr>
          <a:lstStyle/>
          <a:p>
            <a:r>
              <a:rPr lang="en-US" sz="2000" dirty="0"/>
              <a:t>Optomechanical Sensing for Subatomic and </a:t>
            </a:r>
            <a:r>
              <a:rPr lang="en-US" sz="2000" dirty="0" err="1"/>
              <a:t>Astroparticle</a:t>
            </a:r>
            <a:r>
              <a:rPr lang="en-US" sz="2000" dirty="0"/>
              <a:t> Physics, Kingston, ON</a:t>
            </a:r>
            <a:r>
              <a:rPr lang="en-US" sz="2000"/>
              <a:t>, Canada, Sep 2026</a:t>
            </a:r>
            <a:endParaRPr lang="en-US" sz="2000" dirty="0"/>
          </a:p>
        </p:txBody>
      </p:sp>
    </p:spTree>
    <p:extLst>
      <p:ext uri="{BB962C8B-B14F-4D97-AF65-F5344CB8AC3E}">
        <p14:creationId xmlns:p14="http://schemas.microsoft.com/office/powerpoint/2010/main" val="1641678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A645712-DA7F-2747-7CA7-EA3378B0C99A}"/>
              </a:ext>
            </a:extLst>
          </p:cNvPr>
          <p:cNvSpPr txBox="1"/>
          <p:nvPr/>
        </p:nvSpPr>
        <p:spPr>
          <a:xfrm>
            <a:off x="1407160" y="1720840"/>
            <a:ext cx="9377680" cy="3416320"/>
          </a:xfrm>
          <a:prstGeom prst="rect">
            <a:avLst/>
          </a:prstGeom>
          <a:noFill/>
        </p:spPr>
        <p:txBody>
          <a:bodyPr wrap="square" rtlCol="0">
            <a:spAutoFit/>
          </a:bodyPr>
          <a:lstStyle/>
          <a:p>
            <a:r>
              <a:rPr lang="en-US" dirty="0"/>
              <a:t>Gravitational-Wave Response of Optically Levitated Sensors in Fabry–</a:t>
            </a:r>
            <a:r>
              <a:rPr lang="en-US" dirty="0" err="1"/>
              <a:t>Pérot</a:t>
            </a:r>
            <a:r>
              <a:rPr lang="en-US" dirty="0"/>
              <a:t> Cavities</a:t>
            </a:r>
            <a:endParaRPr lang="en-US" i="1" dirty="0"/>
          </a:p>
          <a:p>
            <a:endParaRPr lang="en-US" i="1" dirty="0"/>
          </a:p>
          <a:p>
            <a:r>
              <a:rPr lang="en-US" i="1" dirty="0"/>
              <a:t>Abstract:</a:t>
            </a:r>
          </a:p>
          <a:p>
            <a:r>
              <a:rPr lang="en-US" dirty="0"/>
              <a:t>Optically levitated sensors inside a Fabry–</a:t>
            </a:r>
            <a:r>
              <a:rPr lang="en-US" dirty="0" err="1"/>
              <a:t>Pérot</a:t>
            </a:r>
            <a:r>
              <a:rPr lang="en-US" dirty="0"/>
              <a:t> cavity have been proposed for high-frequency gravitational-wave detection, but their optimal configuration exhibits a counterintuitive spatial asymmetry. We provide a fully relativistic derivation of the interaction between a gravitational wave and a levitated object in an optical cavity, demonstrating that the GW response is maximized when the sensor is located near the input mirror. We then explain this asymmetry from multiple gauge perspectives and highlight some important consequences for noise couplings in the experiment. Finally, we consider finite-sized dielectric sensors and show that even with modest dimensions, the dielectric can substantially modify the cavity fields, impacting both the optical trapping frequency and system transfer functions.</a:t>
            </a:r>
          </a:p>
        </p:txBody>
      </p:sp>
    </p:spTree>
    <p:extLst>
      <p:ext uri="{BB962C8B-B14F-4D97-AF65-F5344CB8AC3E}">
        <p14:creationId xmlns:p14="http://schemas.microsoft.com/office/powerpoint/2010/main" val="774837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5A9185-522E-B774-9AF3-7F7266C84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7BB351-DFF9-C17C-45F9-4ADEC7E14291}"/>
              </a:ext>
            </a:extLst>
          </p:cNvPr>
          <p:cNvSpPr>
            <a:spLocks noGrp="1"/>
          </p:cNvSpPr>
          <p:nvPr>
            <p:ph type="title"/>
          </p:nvPr>
        </p:nvSpPr>
        <p:spPr>
          <a:xfrm>
            <a:off x="657224" y="499533"/>
            <a:ext cx="10935336" cy="679027"/>
          </a:xfrm>
        </p:spPr>
        <p:txBody>
          <a:bodyPr>
            <a:noAutofit/>
          </a:bodyPr>
          <a:lstStyle/>
          <a:p>
            <a:r>
              <a:rPr lang="en-US" sz="4400" dirty="0"/>
              <a:t>Levitated sensors for high frequency GW detection</a:t>
            </a:r>
          </a:p>
        </p:txBody>
      </p:sp>
      <p:sp>
        <p:nvSpPr>
          <p:cNvPr id="4" name="Content Placeholder 5">
            <a:extLst>
              <a:ext uri="{FF2B5EF4-FFF2-40B4-BE49-F238E27FC236}">
                <a16:creationId xmlns:a16="http://schemas.microsoft.com/office/drawing/2014/main" id="{5B5A1C7D-AF18-C353-69C3-704F05D7A0CA}"/>
              </a:ext>
            </a:extLst>
          </p:cNvPr>
          <p:cNvSpPr txBox="1">
            <a:spLocks noGrp="1"/>
          </p:cNvSpPr>
          <p:nvPr>
            <p:ph idx="1"/>
          </p:nvPr>
        </p:nvSpPr>
        <p:spPr>
          <a:xfrm>
            <a:off x="657224" y="1076643"/>
            <a:ext cx="10753725" cy="79989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1">
                    <a:lumMod val="85000"/>
                  </a:schemeClr>
                </a:solidFill>
              </a:rPr>
              <a:t>Levitated sensors are a promising platform for searches for high frequency GWs</a:t>
            </a:r>
          </a:p>
          <a:p>
            <a:pPr marL="541782" lvl="1" indent="-285750">
              <a:buFont typeface="Arial" panose="020B0604020202020204" pitchFamily="34" charset="0"/>
              <a:buChar char="•"/>
            </a:pPr>
            <a:r>
              <a:rPr lang="en-US" dirty="0">
                <a:solidFill>
                  <a:schemeClr val="tx1">
                    <a:lumMod val="85000"/>
                  </a:schemeClr>
                </a:solidFill>
              </a:rPr>
              <a:t>GW displaces the optical trap site, inducing driving force on sensor</a:t>
            </a:r>
          </a:p>
        </p:txBody>
      </p:sp>
      <p:pic>
        <p:nvPicPr>
          <p:cNvPr id="5" name="Picture 4">
            <a:extLst>
              <a:ext uri="{FF2B5EF4-FFF2-40B4-BE49-F238E27FC236}">
                <a16:creationId xmlns:a16="http://schemas.microsoft.com/office/drawing/2014/main" id="{74E8A997-64D6-0980-35AA-50FABBF277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859" y="3397738"/>
            <a:ext cx="5946142" cy="2786256"/>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57843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B71EA-8B5D-C9BB-0BAE-2211B7413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4EFDC-00BF-5ECE-97ED-71277C38081C}"/>
              </a:ext>
            </a:extLst>
          </p:cNvPr>
          <p:cNvSpPr>
            <a:spLocks noGrp="1"/>
          </p:cNvSpPr>
          <p:nvPr>
            <p:ph type="title"/>
          </p:nvPr>
        </p:nvSpPr>
        <p:spPr>
          <a:xfrm>
            <a:off x="657224" y="499533"/>
            <a:ext cx="10935336" cy="679027"/>
          </a:xfrm>
        </p:spPr>
        <p:txBody>
          <a:bodyPr>
            <a:noAutofit/>
          </a:bodyPr>
          <a:lstStyle/>
          <a:p>
            <a:r>
              <a:rPr lang="en-US" sz="4400" dirty="0"/>
              <a:t>Levitated sensors for high frequency GW detection</a:t>
            </a:r>
          </a:p>
        </p:txBody>
      </p:sp>
      <p:sp>
        <p:nvSpPr>
          <p:cNvPr id="4" name="Content Placeholder 5">
            <a:extLst>
              <a:ext uri="{FF2B5EF4-FFF2-40B4-BE49-F238E27FC236}">
                <a16:creationId xmlns:a16="http://schemas.microsoft.com/office/drawing/2014/main" id="{550797E2-F532-15D2-B8A8-AFE3FF890873}"/>
              </a:ext>
            </a:extLst>
          </p:cNvPr>
          <p:cNvSpPr txBox="1">
            <a:spLocks noGrp="1"/>
          </p:cNvSpPr>
          <p:nvPr>
            <p:ph idx="1"/>
          </p:nvPr>
        </p:nvSpPr>
        <p:spPr>
          <a:xfrm>
            <a:off x="657224" y="1076643"/>
            <a:ext cx="10753725" cy="1972528"/>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1">
                    <a:lumMod val="85000"/>
                  </a:schemeClr>
                </a:solidFill>
              </a:rPr>
              <a:t>Levitated sensors are a promising platform for searches for high frequency GWs</a:t>
            </a:r>
          </a:p>
          <a:p>
            <a:pPr marL="541782" lvl="1" indent="-285750">
              <a:buFont typeface="Arial" panose="020B0604020202020204" pitchFamily="34" charset="0"/>
              <a:buChar char="•"/>
            </a:pPr>
            <a:r>
              <a:rPr lang="en-US" dirty="0">
                <a:solidFill>
                  <a:schemeClr val="tx1">
                    <a:lumMod val="85000"/>
                  </a:schemeClr>
                </a:solidFill>
              </a:rPr>
              <a:t>GW displaces the optical trap site, inducing driving force on sensor</a:t>
            </a:r>
          </a:p>
          <a:p>
            <a:pPr marL="541782" lvl="1" indent="-285750">
              <a:buFont typeface="Arial" panose="020B0604020202020204" pitchFamily="34" charset="0"/>
              <a:buChar char="•"/>
            </a:pPr>
            <a:r>
              <a:rPr lang="en-US" dirty="0">
                <a:solidFill>
                  <a:schemeClr val="tx1">
                    <a:lumMod val="85000"/>
                  </a:schemeClr>
                </a:solidFill>
              </a:rPr>
              <a:t>Inherently narrowband detection concept, but the band can be scanned</a:t>
            </a:r>
          </a:p>
          <a:p>
            <a:pPr marL="742950" lvl="2" indent="-285750">
              <a:buFont typeface="Arial" panose="020B0604020202020204" pitchFamily="34" charset="0"/>
              <a:buChar char="•"/>
            </a:pPr>
            <a:r>
              <a:rPr lang="en-US" sz="2400" i="0" dirty="0">
                <a:solidFill>
                  <a:schemeClr val="tx1">
                    <a:lumMod val="85000"/>
                  </a:schemeClr>
                </a:solidFill>
              </a:rPr>
              <a:t>A few tens to hundreds of kHz is possible by varying sensor mass, laser power</a:t>
            </a:r>
          </a:p>
          <a:p>
            <a:pPr marL="541782" lvl="1" indent="-285750">
              <a:buFont typeface="Arial" panose="020B0604020202020204" pitchFamily="34" charset="0"/>
              <a:buChar char="•"/>
            </a:pPr>
            <a:endParaRPr lang="en-US" dirty="0">
              <a:solidFill>
                <a:schemeClr val="tx1">
                  <a:lumMod val="85000"/>
                </a:schemeClr>
              </a:solidFill>
            </a:endParaRPr>
          </a:p>
        </p:txBody>
      </p:sp>
      <p:pic>
        <p:nvPicPr>
          <p:cNvPr id="5" name="Picture 4">
            <a:extLst>
              <a:ext uri="{FF2B5EF4-FFF2-40B4-BE49-F238E27FC236}">
                <a16:creationId xmlns:a16="http://schemas.microsoft.com/office/drawing/2014/main" id="{663443C1-6B1F-16C7-A192-BA61EA9D8B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9859" y="3397738"/>
            <a:ext cx="5946142" cy="2786256"/>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83CF8FC9-74C9-D4C0-DF04-D6DC4A737521}"/>
              </a:ext>
            </a:extLst>
          </p:cNvPr>
          <p:cNvPicPr>
            <a:picLocks noChangeAspect="1"/>
          </p:cNvPicPr>
          <p:nvPr/>
        </p:nvPicPr>
        <p:blipFill>
          <a:blip r:embed="rId3">
            <a:extLst>
              <a:ext uri="{28A0092B-C50C-407E-A947-70E740481C1C}">
                <a14:useLocalDpi xmlns:a14="http://schemas.microsoft.com/office/drawing/2010/main" val="0"/>
              </a:ext>
            </a:extLst>
          </a:blip>
          <a:srcRect l="7483" t="25601" r="4096" b="4148"/>
          <a:stretch>
            <a:fillRect/>
          </a:stretch>
        </p:blipFill>
        <p:spPr>
          <a:xfrm>
            <a:off x="6350725" y="3120790"/>
            <a:ext cx="5605412" cy="3340151"/>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70447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B0313-879F-4294-386E-1DA6FF2D4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C4E8E-9BF4-B6A6-6A86-46C4C8504B4F}"/>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p:sp>
        <p:nvSpPr>
          <p:cNvPr id="6" name="Content Placeholder 5">
            <a:extLst>
              <a:ext uri="{FF2B5EF4-FFF2-40B4-BE49-F238E27FC236}">
                <a16:creationId xmlns:a16="http://schemas.microsoft.com/office/drawing/2014/main" id="{D5846CDB-9040-87FC-D46A-8DC0F2A51D3A}"/>
              </a:ext>
            </a:extLst>
          </p:cNvPr>
          <p:cNvSpPr txBox="1">
            <a:spLocks noGrp="1"/>
          </p:cNvSpPr>
          <p:nvPr>
            <p:ph idx="1"/>
          </p:nvPr>
        </p:nvSpPr>
        <p:spPr>
          <a:xfrm>
            <a:off x="657224" y="1137603"/>
            <a:ext cx="10753725" cy="72295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1">
                    <a:lumMod val="85000"/>
                  </a:schemeClr>
                </a:solidFill>
              </a:rPr>
              <a:t>How can we derive the GW-induced displacement of the trap potential minimum relative to a levitated sensor?</a:t>
            </a:r>
            <a:endParaRPr lang="en-US" sz="2400" dirty="0">
              <a:solidFill>
                <a:schemeClr val="tx1">
                  <a:lumMod val="85000"/>
                </a:schemeClr>
              </a:solidFill>
            </a:endParaRPr>
          </a:p>
        </p:txBody>
      </p:sp>
      <p:sp>
        <p:nvSpPr>
          <p:cNvPr id="12" name="TextBox 11">
            <a:extLst>
              <a:ext uri="{FF2B5EF4-FFF2-40B4-BE49-F238E27FC236}">
                <a16:creationId xmlns:a16="http://schemas.microsoft.com/office/drawing/2014/main" id="{B8C777F3-F0A6-7685-B9A2-5B91F50D4909}"/>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spTree>
    <p:extLst>
      <p:ext uri="{BB962C8B-B14F-4D97-AF65-F5344CB8AC3E}">
        <p14:creationId xmlns:p14="http://schemas.microsoft.com/office/powerpoint/2010/main" val="41281537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3C023-AD80-B886-0992-51DBA13A48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819F19-C253-0E06-2ECD-A657E1D35E56}"/>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p:sp>
        <p:nvSpPr>
          <p:cNvPr id="6" name="Content Placeholder 5">
            <a:extLst>
              <a:ext uri="{FF2B5EF4-FFF2-40B4-BE49-F238E27FC236}">
                <a16:creationId xmlns:a16="http://schemas.microsoft.com/office/drawing/2014/main" id="{059A6F48-BAD1-60B4-95E0-A3E4BC7AF567}"/>
              </a:ext>
            </a:extLst>
          </p:cNvPr>
          <p:cNvSpPr txBox="1">
            <a:spLocks noGrp="1"/>
          </p:cNvSpPr>
          <p:nvPr>
            <p:ph idx="1"/>
          </p:nvPr>
        </p:nvSpPr>
        <p:spPr>
          <a:xfrm>
            <a:off x="657224" y="1137603"/>
            <a:ext cx="10753725" cy="72295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1">
                    <a:lumMod val="85000"/>
                  </a:schemeClr>
                </a:solidFill>
              </a:rPr>
              <a:t>How can we derive the GW-induced displacement of the trap potential minimum relative to a levitated sensor?</a:t>
            </a:r>
            <a:endParaRPr lang="en-US" sz="2400" dirty="0">
              <a:solidFill>
                <a:schemeClr val="tx1">
                  <a:lumMod val="85000"/>
                </a:schemeClr>
              </a:solidFill>
            </a:endParaRPr>
          </a:p>
        </p:txBody>
      </p:sp>
      <p:sp>
        <p:nvSpPr>
          <p:cNvPr id="12" name="TextBox 11">
            <a:extLst>
              <a:ext uri="{FF2B5EF4-FFF2-40B4-BE49-F238E27FC236}">
                <a16:creationId xmlns:a16="http://schemas.microsoft.com/office/drawing/2014/main" id="{1B803115-AD89-08B9-3847-99AB27699F60}"/>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grpSp>
        <p:nvGrpSpPr>
          <p:cNvPr id="7" name="Group 6">
            <a:extLst>
              <a:ext uri="{FF2B5EF4-FFF2-40B4-BE49-F238E27FC236}">
                <a16:creationId xmlns:a16="http://schemas.microsoft.com/office/drawing/2014/main" id="{172C63DF-F5AB-8383-6B5B-30A5CF66140B}"/>
              </a:ext>
            </a:extLst>
          </p:cNvPr>
          <p:cNvGrpSpPr/>
          <p:nvPr/>
        </p:nvGrpSpPr>
        <p:grpSpPr>
          <a:xfrm>
            <a:off x="1530424" y="1860558"/>
            <a:ext cx="9131152" cy="3377873"/>
            <a:chOff x="2560320" y="1940560"/>
            <a:chExt cx="9131152" cy="3377873"/>
          </a:xfrm>
        </p:grpSpPr>
        <p:sp>
          <p:nvSpPr>
            <p:cNvPr id="5" name="Rectangle 4">
              <a:extLst>
                <a:ext uri="{FF2B5EF4-FFF2-40B4-BE49-F238E27FC236}">
                  <a16:creationId xmlns:a16="http://schemas.microsoft.com/office/drawing/2014/main" id="{C554DE3D-69B3-16B6-20D0-245B7808C739}"/>
                </a:ext>
              </a:extLst>
            </p:cNvPr>
            <p:cNvSpPr/>
            <p:nvPr/>
          </p:nvSpPr>
          <p:spPr>
            <a:xfrm>
              <a:off x="2560320" y="1940560"/>
              <a:ext cx="9131152" cy="333667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29C077C-67BD-ADED-0FF7-2AB09E102E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2719" y="1981762"/>
              <a:ext cx="8854925" cy="3336671"/>
            </a:xfrm>
            <a:prstGeom prst="rect">
              <a:avLst/>
            </a:prstGeom>
          </p:spPr>
        </p:pic>
      </p:grpSp>
      <p:sp>
        <p:nvSpPr>
          <p:cNvPr id="3" name="Oval 2">
            <a:extLst>
              <a:ext uri="{FF2B5EF4-FFF2-40B4-BE49-F238E27FC236}">
                <a16:creationId xmlns:a16="http://schemas.microsoft.com/office/drawing/2014/main" id="{95EBFA20-3E02-D412-77E9-ECD3571E539C}"/>
              </a:ext>
            </a:extLst>
          </p:cNvPr>
          <p:cNvSpPr/>
          <p:nvPr/>
        </p:nvSpPr>
        <p:spPr>
          <a:xfrm>
            <a:off x="5230492" y="3275455"/>
            <a:ext cx="629920" cy="629920"/>
          </a:xfrm>
          <a:prstGeom prst="ellipse">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7607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C4B52-0264-6404-B44F-12128492D1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E93BE0-4347-48AF-8506-B7B284772BA2}"/>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p:sp>
        <p:nvSpPr>
          <p:cNvPr id="6" name="Content Placeholder 5">
            <a:extLst>
              <a:ext uri="{FF2B5EF4-FFF2-40B4-BE49-F238E27FC236}">
                <a16:creationId xmlns:a16="http://schemas.microsoft.com/office/drawing/2014/main" id="{5AC97CB0-EEB8-2ED6-C37B-7072E841E70D}"/>
              </a:ext>
            </a:extLst>
          </p:cNvPr>
          <p:cNvSpPr txBox="1">
            <a:spLocks noGrp="1"/>
          </p:cNvSpPr>
          <p:nvPr>
            <p:ph idx="1"/>
          </p:nvPr>
        </p:nvSpPr>
        <p:spPr>
          <a:xfrm>
            <a:off x="657224" y="1137603"/>
            <a:ext cx="10753725" cy="72295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1">
                    <a:lumMod val="85000"/>
                  </a:schemeClr>
                </a:solidFill>
              </a:rPr>
              <a:t>How can we derive the GW-induced displacement of the trap potential minimum relative to a levitated sensor?</a:t>
            </a:r>
            <a:endParaRPr lang="en-US" sz="2400" dirty="0">
              <a:solidFill>
                <a:schemeClr val="tx1">
                  <a:lumMod val="85000"/>
                </a:schemeClr>
              </a:solidFill>
            </a:endParaRPr>
          </a:p>
        </p:txBody>
      </p:sp>
      <p:sp>
        <p:nvSpPr>
          <p:cNvPr id="12" name="TextBox 11">
            <a:extLst>
              <a:ext uri="{FF2B5EF4-FFF2-40B4-BE49-F238E27FC236}">
                <a16:creationId xmlns:a16="http://schemas.microsoft.com/office/drawing/2014/main" id="{8912D519-68B4-7CF4-3802-1EC8E84B0000}"/>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grpSp>
        <p:nvGrpSpPr>
          <p:cNvPr id="7" name="Group 6">
            <a:extLst>
              <a:ext uri="{FF2B5EF4-FFF2-40B4-BE49-F238E27FC236}">
                <a16:creationId xmlns:a16="http://schemas.microsoft.com/office/drawing/2014/main" id="{A1978404-F873-6EBB-907E-47369F97D0A8}"/>
              </a:ext>
            </a:extLst>
          </p:cNvPr>
          <p:cNvGrpSpPr/>
          <p:nvPr/>
        </p:nvGrpSpPr>
        <p:grpSpPr>
          <a:xfrm>
            <a:off x="1530424" y="1860558"/>
            <a:ext cx="9131152" cy="3377873"/>
            <a:chOff x="2560320" y="1940560"/>
            <a:chExt cx="9131152" cy="3377873"/>
          </a:xfrm>
        </p:grpSpPr>
        <p:sp>
          <p:nvSpPr>
            <p:cNvPr id="5" name="Rectangle 4">
              <a:extLst>
                <a:ext uri="{FF2B5EF4-FFF2-40B4-BE49-F238E27FC236}">
                  <a16:creationId xmlns:a16="http://schemas.microsoft.com/office/drawing/2014/main" id="{40D1990C-1DF6-C00F-9082-27525A05E612}"/>
                </a:ext>
              </a:extLst>
            </p:cNvPr>
            <p:cNvSpPr/>
            <p:nvPr/>
          </p:nvSpPr>
          <p:spPr>
            <a:xfrm>
              <a:off x="2560320" y="1940560"/>
              <a:ext cx="9131152" cy="333667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72A7322F-292C-AECC-88B2-A8C58990DA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2719" y="1981762"/>
              <a:ext cx="8854925" cy="3336671"/>
            </a:xfrm>
            <a:prstGeom prst="rect">
              <a:avLst/>
            </a:prstGeom>
          </p:spPr>
        </p:pic>
      </p:gr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D1443842-0BFE-9FF7-4E10-28367B5D80A1}"/>
                  </a:ext>
                </a:extLst>
              </p:cNvPr>
              <p:cNvSpPr txBox="1">
                <a:spLocks/>
              </p:cNvSpPr>
              <p:nvPr/>
            </p:nvSpPr>
            <p:spPr>
              <a:xfrm>
                <a:off x="657223" y="5358919"/>
                <a:ext cx="10753725" cy="409023"/>
              </a:xfrm>
              <a:prstGeom prst="rect">
                <a:avLst/>
              </a:prstGeom>
              <a:noFill/>
            </p:spPr>
            <p:txBody>
              <a:bodyPr vert="horz" wrap="square" lIns="91440" tIns="45720" rIns="91440" bIns="45720" rtlCol="0">
                <a:sp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2">
                        <a:lumMod val="7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2">
                        <a:lumMod val="7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2">
                        <a:lumMod val="7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9pPr>
              </a:lstStyle>
              <a:p>
                <a:pPr marL="0" indent="0">
                  <a:buNone/>
                </a:pPr>
                <a14:m>
                  <m:oMathPara xmlns:m="http://schemas.openxmlformats.org/officeDocument/2006/math">
                    <m:oMath>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𝑎</m:t>
                          </m:r>
                        </m:sub>
                      </m:sSub>
                      <m:d>
                        <m:dPr>
                          <m:ctrlPr>
                            <a:rPr lang="en-US" b="0" i="1" smtClean="0">
                              <a:solidFill>
                                <a:schemeClr val="tx1">
                                  <a:lumMod val="85000"/>
                                </a:schemeClr>
                              </a:solidFill>
                              <a:latin typeface="Cambria Math" panose="02040503050406030204" pitchFamily="18" charset="0"/>
                            </a:rPr>
                          </m:ctrlPr>
                        </m:dPr>
                        <m:e>
                          <m:r>
                            <a:rPr lang="en-US" b="0" i="1" smtClean="0">
                              <a:solidFill>
                                <a:schemeClr val="tx1">
                                  <a:lumMod val="85000"/>
                                </a:schemeClr>
                              </a:solidFill>
                              <a:latin typeface="Cambria Math" panose="02040503050406030204" pitchFamily="18" charset="0"/>
                            </a:rPr>
                            <m:t>𝑡</m:t>
                          </m:r>
                        </m:e>
                      </m:d>
                      <m:r>
                        <a:rPr lang="de-DE"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𝜏</m:t>
                          </m:r>
                        </m:e>
                        <m:sub>
                          <m:r>
                            <a:rPr lang="en-US" b="0" i="1" smtClean="0">
                              <a:solidFill>
                                <a:schemeClr val="tx1">
                                  <a:lumMod val="85000"/>
                                </a:schemeClr>
                              </a:solidFill>
                              <a:latin typeface="Cambria Math" panose="02040503050406030204" pitchFamily="18" charset="0"/>
                            </a:rPr>
                            <m:t>1</m:t>
                          </m:r>
                        </m:sub>
                      </m:sSub>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m:rPr>
                              <m:sty m:val="p"/>
                            </m:rPr>
                            <a:rPr lang="en-US" b="0" i="0" smtClean="0">
                              <a:solidFill>
                                <a:schemeClr val="tx1">
                                  <a:lumMod val="85000"/>
                                </a:schemeClr>
                              </a:solidFill>
                              <a:latin typeface="Cambria Math" panose="02040503050406030204" pitchFamily="18" charset="0"/>
                            </a:rPr>
                            <m:t>left</m:t>
                          </m:r>
                        </m:sub>
                      </m:sSub>
                      <m:d>
                        <m:dPr>
                          <m:ctrlPr>
                            <a:rPr lang="de-DE" i="1" smtClean="0">
                              <a:solidFill>
                                <a:schemeClr val="tx1">
                                  <a:lumMod val="85000"/>
                                </a:schemeClr>
                              </a:solidFill>
                              <a:latin typeface="Cambria Math" panose="02040503050406030204" pitchFamily="18" charset="0"/>
                            </a:rPr>
                          </m:ctrlPr>
                        </m:dPr>
                        <m:e>
                          <m:r>
                            <a:rPr lang="de-DE" i="1" smtClean="0">
                              <a:solidFill>
                                <a:schemeClr val="tx1">
                                  <a:lumMod val="85000"/>
                                </a:schemeClr>
                              </a:solidFill>
                              <a:latin typeface="Cambria Math" panose="02040503050406030204" pitchFamily="18" charset="0"/>
                            </a:rPr>
                            <m:t>𝑡</m:t>
                          </m:r>
                        </m:e>
                      </m:d>
                      <m:r>
                        <a:rPr lang="en-US" b="0"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de-DE" i="1" smtClean="0">
                              <a:solidFill>
                                <a:schemeClr val="tx1">
                                  <a:lumMod val="85000"/>
                                </a:schemeClr>
                              </a:solidFill>
                              <a:latin typeface="Cambria Math" panose="02040503050406030204" pitchFamily="18" charset="0"/>
                            </a:rPr>
                            <m:t>1</m:t>
                          </m:r>
                        </m:sub>
                      </m:sSub>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𝑑</m:t>
                          </m:r>
                        </m:sub>
                      </m:sSub>
                      <m:d>
                        <m:dPr>
                          <m:ctrlPr>
                            <a:rPr lang="de-DE" i="1" smtClean="0">
                              <a:solidFill>
                                <a:schemeClr val="tx1">
                                  <a:lumMod val="85000"/>
                                </a:schemeClr>
                              </a:solidFill>
                              <a:latin typeface="Cambria Math" panose="02040503050406030204" pitchFamily="18" charset="0"/>
                            </a:rPr>
                          </m:ctrlPr>
                        </m:dPr>
                        <m:e>
                          <m:r>
                            <a:rPr lang="de-DE" i="1" smtClean="0">
                              <a:solidFill>
                                <a:schemeClr val="tx1">
                                  <a:lumMod val="85000"/>
                                </a:schemeClr>
                              </a:solidFill>
                              <a:latin typeface="Cambria Math" panose="02040503050406030204" pitchFamily="18" charset="0"/>
                            </a:rPr>
                            <m:t>𝑡</m:t>
                          </m:r>
                          <m:r>
                            <a:rPr lang="en-US" b="0" i="1" smtClean="0">
                              <a:solidFill>
                                <a:schemeClr val="tx1">
                                  <a:lumMod val="85000"/>
                                </a:schemeClr>
                              </a:solidFill>
                              <a:latin typeface="Cambria Math" panose="02040503050406030204" pitchFamily="18" charset="0"/>
                            </a:rPr>
                            <m:t>−</m:t>
                          </m:r>
                          <m:r>
                            <a:rPr lang="de-DE" i="1" smtClean="0">
                              <a:solidFill>
                                <a:schemeClr val="tx1">
                                  <a:lumMod val="85000"/>
                                </a:schemeClr>
                              </a:solidFill>
                              <a:latin typeface="Cambria Math" panose="02040503050406030204" pitchFamily="18" charset="0"/>
                            </a:rPr>
                            <m:t>𝑇</m:t>
                          </m:r>
                          <m:d>
                            <m:dPr>
                              <m:ctrlPr>
                                <a:rPr lang="en-US" b="0" i="1" smtClean="0">
                                  <a:solidFill>
                                    <a:schemeClr val="tx1">
                                      <a:lumMod val="85000"/>
                                    </a:schemeClr>
                                  </a:solidFill>
                                  <a:latin typeface="Cambria Math" panose="02040503050406030204" pitchFamily="18" charset="0"/>
                                  <a:ea typeface="Cambria Math" panose="02040503050406030204" pitchFamily="18" charset="0"/>
                                </a:rPr>
                              </m:ctrlPr>
                            </m:dPr>
                            <m:e>
                              <m:r>
                                <m:rPr>
                                  <m:sty m:val="p"/>
                                </m:rPr>
                                <a:rPr lang="en-US" b="0" i="1" smtClean="0">
                                  <a:solidFill>
                                    <a:schemeClr val="tx1">
                                      <a:lumMod val="85000"/>
                                    </a:schemeClr>
                                  </a:solidFill>
                                  <a:latin typeface="Cambria Math" panose="02040503050406030204" pitchFamily="18" charset="0"/>
                                  <a:ea typeface="Cambria Math" panose="02040503050406030204" pitchFamily="18" charset="0"/>
                                </a:rPr>
                                <m:t>ℓ</m:t>
                              </m:r>
                              <m:r>
                                <a:rPr lang="de-DE" i="1" smtClean="0">
                                  <a:solidFill>
                                    <a:schemeClr val="tx1">
                                      <a:lumMod val="85000"/>
                                    </a:schemeClr>
                                  </a:solidFill>
                                  <a:latin typeface="Cambria Math" panose="02040503050406030204" pitchFamily="18" charset="0"/>
                                </a:rPr>
                                <m:t>+</m:t>
                              </m:r>
                              <m:r>
                                <a:rPr lang="de-DE" i="1" smtClean="0">
                                  <a:solidFill>
                                    <a:schemeClr val="tx1">
                                      <a:lumMod val="85000"/>
                                    </a:schemeClr>
                                  </a:solidFill>
                                  <a:latin typeface="Cambria Math" panose="02040503050406030204" pitchFamily="18" charset="0"/>
                                </a:rPr>
                                <m:t>𝐿</m:t>
                              </m:r>
                              <m:r>
                                <a:rPr lang="de-DE" i="1" smtClean="0">
                                  <a:solidFill>
                                    <a:schemeClr val="tx1">
                                      <a:lumMod val="85000"/>
                                    </a:schemeClr>
                                  </a:solidFill>
                                  <a:latin typeface="Cambria Math" panose="02040503050406030204" pitchFamily="18" charset="0"/>
                                </a:rPr>
                                <m:t>,</m:t>
                              </m:r>
                              <m:r>
                                <m:rPr>
                                  <m:sty m:val="p"/>
                                </m:rPr>
                                <a:rPr lang="de-DE" i="1" smtClean="0">
                                  <a:solidFill>
                                    <a:schemeClr val="tx1">
                                      <a:lumMod val="85000"/>
                                    </a:schemeClr>
                                  </a:solidFill>
                                  <a:latin typeface="Cambria Math" panose="02040503050406030204" pitchFamily="18" charset="0"/>
                                </a:rPr>
                                <m:t>ℓ</m:t>
                              </m:r>
                            </m:e>
                          </m:d>
                          <m:d>
                            <m:dPr>
                              <m:begChr m:val="["/>
                              <m:endChr m:val="]"/>
                              <m:ctrlPr>
                                <a:rPr lang="de-DE" i="1" smtClean="0">
                                  <a:solidFill>
                                    <a:schemeClr val="tx1">
                                      <a:lumMod val="85000"/>
                                    </a:schemeClr>
                                  </a:solidFill>
                                  <a:latin typeface="Cambria Math" panose="02040503050406030204" pitchFamily="18" charset="0"/>
                                </a:rPr>
                              </m:ctrlPr>
                            </m:dPr>
                            <m:e>
                              <m:r>
                                <a:rPr lang="de-DE" i="1" smtClean="0">
                                  <a:solidFill>
                                    <a:schemeClr val="tx1">
                                      <a:lumMod val="85000"/>
                                    </a:schemeClr>
                                  </a:solidFill>
                                  <a:latin typeface="Cambria Math" panose="02040503050406030204" pitchFamily="18" charset="0"/>
                                </a:rPr>
                                <m:t>𝑡</m:t>
                              </m:r>
                            </m:e>
                          </m:d>
                        </m:e>
                      </m:d>
                      <m:r>
                        <a:rPr lang="de-DE" i="1" smtClean="0">
                          <a:solidFill>
                            <a:schemeClr val="tx1">
                              <a:lumMod val="85000"/>
                            </a:schemeClr>
                          </a:solidFill>
                          <a:latin typeface="Cambria Math" panose="02040503050406030204" pitchFamily="18" charset="0"/>
                        </a:rPr>
                        <m:t>,</m:t>
                      </m:r>
                    </m:oMath>
                  </m:oMathPara>
                </a14:m>
                <a:endParaRPr lang="en-US" dirty="0">
                  <a:solidFill>
                    <a:schemeClr val="tx1">
                      <a:lumMod val="85000"/>
                    </a:schemeClr>
                  </a:solidFill>
                </a:endParaRPr>
              </a:p>
            </p:txBody>
          </p:sp>
        </mc:Choice>
        <mc:Fallback xmlns="">
          <p:sp>
            <p:nvSpPr>
              <p:cNvPr id="8" name="Content Placeholder 5">
                <a:extLst>
                  <a:ext uri="{FF2B5EF4-FFF2-40B4-BE49-F238E27FC236}">
                    <a16:creationId xmlns:a16="http://schemas.microsoft.com/office/drawing/2014/main" id="{D1443842-0BFE-9FF7-4E10-28367B5D80A1}"/>
                  </a:ext>
                </a:extLst>
              </p:cNvPr>
              <p:cNvSpPr txBox="1">
                <a:spLocks noRot="1" noChangeAspect="1" noMove="1" noResize="1" noEditPoints="1" noAdjustHandles="1" noChangeArrowheads="1" noChangeShapeType="1" noTextEdit="1"/>
              </p:cNvSpPr>
              <p:nvPr/>
            </p:nvSpPr>
            <p:spPr>
              <a:xfrm>
                <a:off x="657223" y="5358919"/>
                <a:ext cx="10753725" cy="409023"/>
              </a:xfrm>
              <a:prstGeom prst="rect">
                <a:avLst/>
              </a:prstGeom>
              <a:blipFill>
                <a:blip r:embed="rId3"/>
                <a:stretch>
                  <a:fillRect b="-11940"/>
                </a:stretch>
              </a:blipFill>
            </p:spPr>
            <p:txBody>
              <a:bodyPr/>
              <a:lstStyle/>
              <a:p>
                <a:r>
                  <a:rPr lang="en-US">
                    <a:noFill/>
                  </a:rPr>
                  <a:t> </a:t>
                </a:r>
              </a:p>
            </p:txBody>
          </p:sp>
        </mc:Fallback>
      </mc:AlternateContent>
      <p:sp>
        <p:nvSpPr>
          <p:cNvPr id="9" name="Oval 8">
            <a:extLst>
              <a:ext uri="{FF2B5EF4-FFF2-40B4-BE49-F238E27FC236}">
                <a16:creationId xmlns:a16="http://schemas.microsoft.com/office/drawing/2014/main" id="{25E36C29-1A29-0EED-30F8-CC8A50CC2DE9}"/>
              </a:ext>
            </a:extLst>
          </p:cNvPr>
          <p:cNvSpPr/>
          <p:nvPr/>
        </p:nvSpPr>
        <p:spPr>
          <a:xfrm>
            <a:off x="5230492" y="3275455"/>
            <a:ext cx="629920" cy="629920"/>
          </a:xfrm>
          <a:prstGeom prst="ellipse">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2820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CD5EF-345D-0E86-4D47-AD7B44594D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558B38-9190-4E4B-BB84-205BF2D30C05}"/>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p:sp>
        <p:nvSpPr>
          <p:cNvPr id="6" name="Content Placeholder 5">
            <a:extLst>
              <a:ext uri="{FF2B5EF4-FFF2-40B4-BE49-F238E27FC236}">
                <a16:creationId xmlns:a16="http://schemas.microsoft.com/office/drawing/2014/main" id="{45FC45AD-5B4F-1B12-44BA-C6C13ED50F6A}"/>
              </a:ext>
            </a:extLst>
          </p:cNvPr>
          <p:cNvSpPr txBox="1">
            <a:spLocks noGrp="1"/>
          </p:cNvSpPr>
          <p:nvPr>
            <p:ph idx="1"/>
          </p:nvPr>
        </p:nvSpPr>
        <p:spPr>
          <a:xfrm>
            <a:off x="657224" y="1137603"/>
            <a:ext cx="10753725" cy="72295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1">
                    <a:lumMod val="85000"/>
                  </a:schemeClr>
                </a:solidFill>
              </a:rPr>
              <a:t>How can we derive the GW-induced displacement of the trap potential minimum relative to a levitated sensor?</a:t>
            </a:r>
            <a:endParaRPr lang="en-US" sz="2400" dirty="0">
              <a:solidFill>
                <a:schemeClr val="tx1">
                  <a:lumMod val="85000"/>
                </a:schemeClr>
              </a:solidFill>
            </a:endParaRPr>
          </a:p>
        </p:txBody>
      </p:sp>
      <p:sp>
        <p:nvSpPr>
          <p:cNvPr id="12" name="TextBox 11">
            <a:extLst>
              <a:ext uri="{FF2B5EF4-FFF2-40B4-BE49-F238E27FC236}">
                <a16:creationId xmlns:a16="http://schemas.microsoft.com/office/drawing/2014/main" id="{47BD2209-AF98-6653-47FD-64434CC0BB32}"/>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grpSp>
        <p:nvGrpSpPr>
          <p:cNvPr id="7" name="Group 6">
            <a:extLst>
              <a:ext uri="{FF2B5EF4-FFF2-40B4-BE49-F238E27FC236}">
                <a16:creationId xmlns:a16="http://schemas.microsoft.com/office/drawing/2014/main" id="{9766622C-8107-297F-C880-5495E3D84618}"/>
              </a:ext>
            </a:extLst>
          </p:cNvPr>
          <p:cNvGrpSpPr/>
          <p:nvPr/>
        </p:nvGrpSpPr>
        <p:grpSpPr>
          <a:xfrm>
            <a:off x="1530424" y="1860558"/>
            <a:ext cx="9131152" cy="3377873"/>
            <a:chOff x="2560320" y="1940560"/>
            <a:chExt cx="9131152" cy="3377873"/>
          </a:xfrm>
        </p:grpSpPr>
        <p:sp>
          <p:nvSpPr>
            <p:cNvPr id="5" name="Rectangle 4">
              <a:extLst>
                <a:ext uri="{FF2B5EF4-FFF2-40B4-BE49-F238E27FC236}">
                  <a16:creationId xmlns:a16="http://schemas.microsoft.com/office/drawing/2014/main" id="{EFB78516-FDA6-8D6B-DD2B-C494A53DB2DC}"/>
                </a:ext>
              </a:extLst>
            </p:cNvPr>
            <p:cNvSpPr/>
            <p:nvPr/>
          </p:nvSpPr>
          <p:spPr>
            <a:xfrm>
              <a:off x="2560320" y="1940560"/>
              <a:ext cx="9131152" cy="3336671"/>
            </a:xfrm>
            <a:prstGeom prst="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4748152-D67A-E9D1-F996-3CCDDA80BF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12719" y="1981762"/>
              <a:ext cx="8854925" cy="3336671"/>
            </a:xfrm>
            <a:prstGeom prst="rect">
              <a:avLst/>
            </a:prstGeom>
          </p:spPr>
        </p:pic>
      </p:gr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F7460C68-590A-3035-8233-9BC3922BAC71}"/>
                  </a:ext>
                </a:extLst>
              </p:cNvPr>
              <p:cNvSpPr txBox="1">
                <a:spLocks/>
              </p:cNvSpPr>
              <p:nvPr/>
            </p:nvSpPr>
            <p:spPr>
              <a:xfrm>
                <a:off x="657223" y="5358919"/>
                <a:ext cx="10753725" cy="1043876"/>
              </a:xfrm>
              <a:prstGeom prst="rect">
                <a:avLst/>
              </a:prstGeom>
              <a:noFill/>
            </p:spPr>
            <p:txBody>
              <a:bodyPr vert="horz" wrap="square" lIns="91440" tIns="45720" rIns="91440" bIns="45720" rtlCol="0">
                <a:sp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2">
                        <a:lumMod val="7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2">
                        <a:lumMod val="7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2">
                        <a:lumMod val="7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9pPr>
              </a:lstStyle>
              <a:p>
                <a:pPr marL="0" indent="0">
                  <a:buNone/>
                </a:pPr>
                <a14:m>
                  <m:oMathPara xmlns:m="http://schemas.openxmlformats.org/officeDocument/2006/math">
                    <m:oMath>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𝑎</m:t>
                          </m:r>
                        </m:sub>
                      </m:sSub>
                      <m:d>
                        <m:dPr>
                          <m:ctrlPr>
                            <a:rPr lang="en-US" b="0" i="1" smtClean="0">
                              <a:solidFill>
                                <a:schemeClr val="tx1">
                                  <a:lumMod val="85000"/>
                                </a:schemeClr>
                              </a:solidFill>
                              <a:latin typeface="Cambria Math" panose="02040503050406030204" pitchFamily="18" charset="0"/>
                            </a:rPr>
                          </m:ctrlPr>
                        </m:dPr>
                        <m:e>
                          <m:r>
                            <a:rPr lang="en-US" b="0" i="1" smtClean="0">
                              <a:solidFill>
                                <a:schemeClr val="tx1">
                                  <a:lumMod val="85000"/>
                                </a:schemeClr>
                              </a:solidFill>
                              <a:latin typeface="Cambria Math" panose="02040503050406030204" pitchFamily="18" charset="0"/>
                            </a:rPr>
                            <m:t>𝑡</m:t>
                          </m:r>
                        </m:e>
                      </m:d>
                      <m:r>
                        <a:rPr lang="de-DE"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𝜏</m:t>
                          </m:r>
                        </m:e>
                        <m:sub>
                          <m:r>
                            <a:rPr lang="en-US" b="0" i="1" smtClean="0">
                              <a:solidFill>
                                <a:schemeClr val="tx1">
                                  <a:lumMod val="85000"/>
                                </a:schemeClr>
                              </a:solidFill>
                              <a:latin typeface="Cambria Math" panose="02040503050406030204" pitchFamily="18" charset="0"/>
                            </a:rPr>
                            <m:t>1</m:t>
                          </m:r>
                        </m:sub>
                      </m:sSub>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m:rPr>
                              <m:sty m:val="p"/>
                            </m:rPr>
                            <a:rPr lang="en-US" b="0" i="0" smtClean="0">
                              <a:solidFill>
                                <a:schemeClr val="tx1">
                                  <a:lumMod val="85000"/>
                                </a:schemeClr>
                              </a:solidFill>
                              <a:latin typeface="Cambria Math" panose="02040503050406030204" pitchFamily="18" charset="0"/>
                            </a:rPr>
                            <m:t>left</m:t>
                          </m:r>
                        </m:sub>
                      </m:sSub>
                      <m:d>
                        <m:dPr>
                          <m:ctrlPr>
                            <a:rPr lang="de-DE" i="1" smtClean="0">
                              <a:solidFill>
                                <a:schemeClr val="tx1">
                                  <a:lumMod val="85000"/>
                                </a:schemeClr>
                              </a:solidFill>
                              <a:latin typeface="Cambria Math" panose="02040503050406030204" pitchFamily="18" charset="0"/>
                            </a:rPr>
                          </m:ctrlPr>
                        </m:dPr>
                        <m:e>
                          <m:r>
                            <a:rPr lang="de-DE" i="1" smtClean="0">
                              <a:solidFill>
                                <a:schemeClr val="tx1">
                                  <a:lumMod val="85000"/>
                                </a:schemeClr>
                              </a:solidFill>
                              <a:latin typeface="Cambria Math" panose="02040503050406030204" pitchFamily="18" charset="0"/>
                            </a:rPr>
                            <m:t>𝑡</m:t>
                          </m:r>
                        </m:e>
                      </m:d>
                      <m:r>
                        <a:rPr lang="en-US" b="0"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de-DE" i="1" smtClean="0">
                              <a:solidFill>
                                <a:schemeClr val="tx1">
                                  <a:lumMod val="85000"/>
                                </a:schemeClr>
                              </a:solidFill>
                              <a:latin typeface="Cambria Math" panose="02040503050406030204" pitchFamily="18" charset="0"/>
                            </a:rPr>
                            <m:t>1</m:t>
                          </m:r>
                        </m:sub>
                      </m:sSub>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𝑑</m:t>
                          </m:r>
                        </m:sub>
                      </m:sSub>
                      <m:d>
                        <m:dPr>
                          <m:ctrlPr>
                            <a:rPr lang="de-DE" i="1" smtClean="0">
                              <a:solidFill>
                                <a:schemeClr val="tx1">
                                  <a:lumMod val="85000"/>
                                </a:schemeClr>
                              </a:solidFill>
                              <a:latin typeface="Cambria Math" panose="02040503050406030204" pitchFamily="18" charset="0"/>
                            </a:rPr>
                          </m:ctrlPr>
                        </m:dPr>
                        <m:e>
                          <m:r>
                            <a:rPr lang="de-DE" i="1" smtClean="0">
                              <a:solidFill>
                                <a:schemeClr val="tx1">
                                  <a:lumMod val="85000"/>
                                </a:schemeClr>
                              </a:solidFill>
                              <a:latin typeface="Cambria Math" panose="02040503050406030204" pitchFamily="18" charset="0"/>
                            </a:rPr>
                            <m:t>𝑡</m:t>
                          </m:r>
                          <m:r>
                            <a:rPr lang="en-US" b="0" i="1" smtClean="0">
                              <a:solidFill>
                                <a:schemeClr val="tx1">
                                  <a:lumMod val="85000"/>
                                </a:schemeClr>
                              </a:solidFill>
                              <a:latin typeface="Cambria Math" panose="02040503050406030204" pitchFamily="18" charset="0"/>
                            </a:rPr>
                            <m:t>−</m:t>
                          </m:r>
                          <m:r>
                            <a:rPr lang="de-DE" i="1" smtClean="0">
                              <a:solidFill>
                                <a:schemeClr val="tx1">
                                  <a:lumMod val="85000"/>
                                </a:schemeClr>
                              </a:solidFill>
                              <a:latin typeface="Cambria Math" panose="02040503050406030204" pitchFamily="18" charset="0"/>
                            </a:rPr>
                            <m:t>𝑇</m:t>
                          </m:r>
                          <m:d>
                            <m:dPr>
                              <m:ctrlPr>
                                <a:rPr lang="en-US" b="0" i="1" smtClean="0">
                                  <a:solidFill>
                                    <a:schemeClr val="tx1">
                                      <a:lumMod val="85000"/>
                                    </a:schemeClr>
                                  </a:solidFill>
                                  <a:latin typeface="Cambria Math" panose="02040503050406030204" pitchFamily="18" charset="0"/>
                                  <a:ea typeface="Cambria Math" panose="02040503050406030204" pitchFamily="18" charset="0"/>
                                </a:rPr>
                              </m:ctrlPr>
                            </m:dPr>
                            <m:e>
                              <m:r>
                                <m:rPr>
                                  <m:sty m:val="p"/>
                                </m:rPr>
                                <a:rPr lang="en-US" b="0" i="1" smtClean="0">
                                  <a:solidFill>
                                    <a:schemeClr val="tx1">
                                      <a:lumMod val="85000"/>
                                    </a:schemeClr>
                                  </a:solidFill>
                                  <a:latin typeface="Cambria Math" panose="02040503050406030204" pitchFamily="18" charset="0"/>
                                  <a:ea typeface="Cambria Math" panose="02040503050406030204" pitchFamily="18" charset="0"/>
                                </a:rPr>
                                <m:t>ℓ</m:t>
                              </m:r>
                              <m:r>
                                <a:rPr lang="de-DE" i="1" smtClean="0">
                                  <a:solidFill>
                                    <a:schemeClr val="tx1">
                                      <a:lumMod val="85000"/>
                                    </a:schemeClr>
                                  </a:solidFill>
                                  <a:latin typeface="Cambria Math" panose="02040503050406030204" pitchFamily="18" charset="0"/>
                                </a:rPr>
                                <m:t>+</m:t>
                              </m:r>
                              <m:r>
                                <a:rPr lang="de-DE" i="1" smtClean="0">
                                  <a:solidFill>
                                    <a:schemeClr val="tx1">
                                      <a:lumMod val="85000"/>
                                    </a:schemeClr>
                                  </a:solidFill>
                                  <a:latin typeface="Cambria Math" panose="02040503050406030204" pitchFamily="18" charset="0"/>
                                </a:rPr>
                                <m:t>𝐿</m:t>
                              </m:r>
                              <m:r>
                                <a:rPr lang="de-DE" i="1" smtClean="0">
                                  <a:solidFill>
                                    <a:schemeClr val="tx1">
                                      <a:lumMod val="85000"/>
                                    </a:schemeClr>
                                  </a:solidFill>
                                  <a:latin typeface="Cambria Math" panose="02040503050406030204" pitchFamily="18" charset="0"/>
                                </a:rPr>
                                <m:t>,</m:t>
                              </m:r>
                              <m:r>
                                <m:rPr>
                                  <m:sty m:val="p"/>
                                </m:rPr>
                                <a:rPr lang="de-DE" i="1" smtClean="0">
                                  <a:solidFill>
                                    <a:schemeClr val="tx1">
                                      <a:lumMod val="85000"/>
                                    </a:schemeClr>
                                  </a:solidFill>
                                  <a:latin typeface="Cambria Math" panose="02040503050406030204" pitchFamily="18" charset="0"/>
                                </a:rPr>
                                <m:t>ℓ</m:t>
                              </m:r>
                            </m:e>
                          </m:d>
                          <m:d>
                            <m:dPr>
                              <m:begChr m:val="["/>
                              <m:endChr m:val="]"/>
                              <m:ctrlPr>
                                <a:rPr lang="de-DE" i="1" smtClean="0">
                                  <a:solidFill>
                                    <a:schemeClr val="tx1">
                                      <a:lumMod val="85000"/>
                                    </a:schemeClr>
                                  </a:solidFill>
                                  <a:latin typeface="Cambria Math" panose="02040503050406030204" pitchFamily="18" charset="0"/>
                                </a:rPr>
                              </m:ctrlPr>
                            </m:dPr>
                            <m:e>
                              <m:r>
                                <a:rPr lang="de-DE" i="1" smtClean="0">
                                  <a:solidFill>
                                    <a:schemeClr val="tx1">
                                      <a:lumMod val="85000"/>
                                    </a:schemeClr>
                                  </a:solidFill>
                                  <a:latin typeface="Cambria Math" panose="02040503050406030204" pitchFamily="18" charset="0"/>
                                </a:rPr>
                                <m:t>𝑡</m:t>
                              </m:r>
                            </m:e>
                          </m:d>
                        </m:e>
                      </m:d>
                      <m:r>
                        <a:rPr lang="de-DE" i="1" smtClean="0">
                          <a:solidFill>
                            <a:schemeClr val="tx1">
                              <a:lumMod val="85000"/>
                            </a:schemeClr>
                          </a:solidFill>
                          <a:latin typeface="Cambria Math" panose="02040503050406030204" pitchFamily="18" charset="0"/>
                        </a:rPr>
                        <m:t>,</m:t>
                      </m:r>
                    </m:oMath>
                  </m:oMathPara>
                </a14:m>
                <a:br>
                  <a:rPr lang="en-US" sz="1200" dirty="0">
                    <a:solidFill>
                      <a:schemeClr val="tx1">
                        <a:lumMod val="85000"/>
                      </a:schemeClr>
                    </a:solidFill>
                  </a:rPr>
                </a:br>
                <a:r>
                  <a:rPr lang="en-US" sz="1000" dirty="0">
                    <a:solidFill>
                      <a:schemeClr val="bg2"/>
                    </a:solidFill>
                  </a:rPr>
                  <a:t>a</a:t>
                </a:r>
              </a:p>
              <a:p>
                <a:pPr marL="0" indent="0">
                  <a:buNone/>
                </a:pPr>
                <a14:m>
                  <m:oMathPara xmlns:m="http://schemas.openxmlformats.org/officeDocument/2006/math">
                    <m:oMath>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𝐸</m:t>
                          </m:r>
                        </m:e>
                        <m:sub>
                          <m:r>
                            <a:rPr lang="en-US" b="0" i="1" smtClean="0">
                              <a:solidFill>
                                <a:schemeClr val="tx1">
                                  <a:lumMod val="85000"/>
                                </a:schemeClr>
                              </a:solidFill>
                              <a:latin typeface="Cambria Math" panose="02040503050406030204" pitchFamily="18" charset="0"/>
                            </a:rPr>
                            <m:t>𝑑</m:t>
                          </m:r>
                        </m:sub>
                      </m:sSub>
                      <m:d>
                        <m:dPr>
                          <m:ctrlPr>
                            <a:rPr lang="en-US" b="0" i="1" smtClean="0">
                              <a:solidFill>
                                <a:schemeClr val="tx1">
                                  <a:lumMod val="85000"/>
                                </a:schemeClr>
                              </a:solidFill>
                              <a:latin typeface="Cambria Math" panose="02040503050406030204" pitchFamily="18" charset="0"/>
                            </a:rPr>
                          </m:ctrlPr>
                        </m:dPr>
                        <m:e>
                          <m:r>
                            <a:rPr lang="en-US" b="0" i="1" smtClean="0">
                              <a:solidFill>
                                <a:schemeClr val="tx1">
                                  <a:lumMod val="85000"/>
                                </a:schemeClr>
                              </a:solidFill>
                              <a:latin typeface="Cambria Math" panose="02040503050406030204" pitchFamily="18" charset="0"/>
                            </a:rPr>
                            <m:t>𝑡</m:t>
                          </m:r>
                        </m:e>
                      </m:d>
                      <m:r>
                        <a:rPr lang="en-US" b="0"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2</m:t>
                          </m:r>
                        </m:sub>
                      </m:sSub>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𝐸</m:t>
                          </m:r>
                        </m:e>
                        <m:sub>
                          <m:r>
                            <a:rPr lang="en-US" b="0" i="1" smtClean="0">
                              <a:solidFill>
                                <a:schemeClr val="tx1">
                                  <a:lumMod val="85000"/>
                                </a:schemeClr>
                              </a:solidFill>
                              <a:latin typeface="Cambria Math" panose="02040503050406030204" pitchFamily="18" charset="0"/>
                            </a:rPr>
                            <m:t>𝑎</m:t>
                          </m:r>
                        </m:sub>
                      </m:sSub>
                      <m:r>
                        <a:rPr lang="en-US" b="0" i="1" smtClean="0">
                          <a:solidFill>
                            <a:schemeClr val="tx1">
                              <a:lumMod val="85000"/>
                            </a:schemeClr>
                          </a:solidFill>
                          <a:latin typeface="Cambria Math" panose="02040503050406030204" pitchFamily="18" charset="0"/>
                        </a:rPr>
                        <m:t>(</m:t>
                      </m:r>
                      <m:r>
                        <a:rPr lang="en-US" b="0" i="1" smtClean="0">
                          <a:solidFill>
                            <a:schemeClr val="tx1">
                              <a:lumMod val="85000"/>
                            </a:schemeClr>
                          </a:solidFill>
                          <a:latin typeface="Cambria Math" panose="02040503050406030204" pitchFamily="18" charset="0"/>
                        </a:rPr>
                        <m:t>𝑡</m:t>
                      </m:r>
                      <m:r>
                        <a:rPr lang="en-US" b="0" i="1" smtClean="0">
                          <a:solidFill>
                            <a:schemeClr val="tx1">
                              <a:lumMod val="85000"/>
                            </a:schemeClr>
                          </a:solidFill>
                          <a:latin typeface="Cambria Math" panose="02040503050406030204" pitchFamily="18" charset="0"/>
                        </a:rPr>
                        <m:t>−</m:t>
                      </m:r>
                      <m:r>
                        <a:rPr lang="de-DE" i="1">
                          <a:solidFill>
                            <a:schemeClr val="tx1">
                              <a:lumMod val="85000"/>
                            </a:schemeClr>
                          </a:solidFill>
                          <a:latin typeface="Cambria Math" panose="02040503050406030204" pitchFamily="18" charset="0"/>
                        </a:rPr>
                        <m:t>𝑇</m:t>
                      </m:r>
                      <m:r>
                        <a:rPr lang="de-DE" i="1">
                          <a:solidFill>
                            <a:schemeClr val="tx1">
                              <a:lumMod val="85000"/>
                            </a:schemeClr>
                          </a:solidFill>
                          <a:latin typeface="Cambria Math" panose="02040503050406030204" pitchFamily="18" charset="0"/>
                        </a:rPr>
                        <m:t>(</m:t>
                      </m:r>
                      <m:r>
                        <m:rPr>
                          <m:sty m:val="p"/>
                        </m:rPr>
                        <a:rPr lang="de-DE" i="1">
                          <a:solidFill>
                            <a:schemeClr val="tx1">
                              <a:lumMod val="85000"/>
                            </a:schemeClr>
                          </a:solidFill>
                          <a:latin typeface="Cambria Math" panose="02040503050406030204" pitchFamily="18" charset="0"/>
                        </a:rPr>
                        <m:t>ℓ</m:t>
                      </m:r>
                      <m:r>
                        <a:rPr lang="de-DE" i="1">
                          <a:solidFill>
                            <a:schemeClr val="tx1">
                              <a:lumMod val="85000"/>
                            </a:schemeClr>
                          </a:solidFill>
                          <a:latin typeface="Cambria Math" panose="02040503050406030204" pitchFamily="18" charset="0"/>
                        </a:rPr>
                        <m:t>,</m:t>
                      </m:r>
                      <m:r>
                        <m:rPr>
                          <m:sty m:val="p"/>
                        </m:rPr>
                        <a:rPr lang="de-DE" i="1">
                          <a:solidFill>
                            <a:schemeClr val="tx1">
                              <a:lumMod val="85000"/>
                            </a:schemeClr>
                          </a:solidFill>
                          <a:latin typeface="Cambria Math" panose="02040503050406030204" pitchFamily="18" charset="0"/>
                        </a:rPr>
                        <m:t>ℓ</m:t>
                      </m:r>
                      <m:r>
                        <a:rPr lang="de-DE" i="1">
                          <a:solidFill>
                            <a:schemeClr val="tx1">
                              <a:lumMod val="85000"/>
                            </a:schemeClr>
                          </a:solidFill>
                          <a:latin typeface="Cambria Math" panose="02040503050406030204" pitchFamily="18" charset="0"/>
                        </a:rPr>
                        <m:t>+</m:t>
                      </m:r>
                      <m:r>
                        <a:rPr lang="en-US" b="0" i="1" smtClean="0">
                          <a:solidFill>
                            <a:schemeClr val="tx1">
                              <a:lumMod val="85000"/>
                            </a:schemeClr>
                          </a:solidFill>
                          <a:latin typeface="Cambria Math" panose="02040503050406030204" pitchFamily="18" charset="0"/>
                        </a:rPr>
                        <m:t>𝐿</m:t>
                      </m:r>
                      <m:r>
                        <a:rPr lang="de-DE" i="1">
                          <a:solidFill>
                            <a:schemeClr val="tx1">
                              <a:lumMod val="85000"/>
                            </a:schemeClr>
                          </a:solidFill>
                          <a:latin typeface="Cambria Math" panose="02040503050406030204" pitchFamily="18" charset="0"/>
                        </a:rPr>
                        <m:t>)[</m:t>
                      </m:r>
                      <m:r>
                        <a:rPr lang="de-DE" i="1">
                          <a:solidFill>
                            <a:schemeClr val="tx1">
                              <a:lumMod val="85000"/>
                            </a:schemeClr>
                          </a:solidFill>
                          <a:latin typeface="Cambria Math" panose="02040503050406030204" pitchFamily="18" charset="0"/>
                        </a:rPr>
                        <m:t>𝑡</m:t>
                      </m:r>
                      <m:r>
                        <a:rPr lang="de-DE" i="1">
                          <a:solidFill>
                            <a:schemeClr val="tx1">
                              <a:lumMod val="85000"/>
                            </a:schemeClr>
                          </a:solidFill>
                          <a:latin typeface="Cambria Math" panose="02040503050406030204" pitchFamily="18" charset="0"/>
                        </a:rPr>
                        <m:t>]),</m:t>
                      </m:r>
                    </m:oMath>
                  </m:oMathPara>
                </a14:m>
                <a:endParaRPr lang="en-US" dirty="0">
                  <a:solidFill>
                    <a:schemeClr val="tx1">
                      <a:lumMod val="85000"/>
                    </a:schemeClr>
                  </a:solidFill>
                </a:endParaRPr>
              </a:p>
            </p:txBody>
          </p:sp>
        </mc:Choice>
        <mc:Fallback xmlns="">
          <p:sp>
            <p:nvSpPr>
              <p:cNvPr id="8" name="Content Placeholder 5">
                <a:extLst>
                  <a:ext uri="{FF2B5EF4-FFF2-40B4-BE49-F238E27FC236}">
                    <a16:creationId xmlns:a16="http://schemas.microsoft.com/office/drawing/2014/main" id="{F7460C68-590A-3035-8233-9BC3922BAC71}"/>
                  </a:ext>
                </a:extLst>
              </p:cNvPr>
              <p:cNvSpPr txBox="1">
                <a:spLocks noRot="1" noChangeAspect="1" noMove="1" noResize="1" noEditPoints="1" noAdjustHandles="1" noChangeArrowheads="1" noChangeShapeType="1" noTextEdit="1"/>
              </p:cNvSpPr>
              <p:nvPr/>
            </p:nvSpPr>
            <p:spPr>
              <a:xfrm>
                <a:off x="657223" y="5358919"/>
                <a:ext cx="10753725" cy="1043876"/>
              </a:xfrm>
              <a:prstGeom prst="rect">
                <a:avLst/>
              </a:prstGeom>
              <a:blipFill>
                <a:blip r:embed="rId3"/>
                <a:stretch>
                  <a:fillRect b="-5263"/>
                </a:stretch>
              </a:blipFill>
            </p:spPr>
            <p:txBody>
              <a:bodyPr/>
              <a:lstStyle/>
              <a:p>
                <a:r>
                  <a:rPr lang="en-US">
                    <a:noFill/>
                  </a:rPr>
                  <a:t> </a:t>
                </a:r>
              </a:p>
            </p:txBody>
          </p:sp>
        </mc:Fallback>
      </mc:AlternateContent>
      <p:sp>
        <p:nvSpPr>
          <p:cNvPr id="9" name="Oval 8">
            <a:extLst>
              <a:ext uri="{FF2B5EF4-FFF2-40B4-BE49-F238E27FC236}">
                <a16:creationId xmlns:a16="http://schemas.microsoft.com/office/drawing/2014/main" id="{C2CFA076-CB84-7F22-D3BD-F589ABA5F32C}"/>
              </a:ext>
            </a:extLst>
          </p:cNvPr>
          <p:cNvSpPr/>
          <p:nvPr/>
        </p:nvSpPr>
        <p:spPr>
          <a:xfrm>
            <a:off x="5230492" y="3275455"/>
            <a:ext cx="629920" cy="629920"/>
          </a:xfrm>
          <a:prstGeom prst="ellipse">
            <a:avLst/>
          </a:prstGeom>
          <a:solidFill>
            <a:schemeClr val="tx1">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ross 2">
            <a:extLst>
              <a:ext uri="{FF2B5EF4-FFF2-40B4-BE49-F238E27FC236}">
                <a16:creationId xmlns:a16="http://schemas.microsoft.com/office/drawing/2014/main" id="{AED98808-E17E-3ECD-43B2-D09AF4FDB4EB}"/>
              </a:ext>
            </a:extLst>
          </p:cNvPr>
          <p:cNvSpPr/>
          <p:nvPr/>
        </p:nvSpPr>
        <p:spPr>
          <a:xfrm rot="2668564">
            <a:off x="9403678" y="3484475"/>
            <a:ext cx="1169798" cy="1164834"/>
          </a:xfrm>
          <a:prstGeom prst="plus">
            <a:avLst>
              <a:gd name="adj" fmla="val 4004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77969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52BAC-4300-FF0A-AB8F-2D559763F2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06C876-1B5F-7086-9BA8-94A8429F4027}"/>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ED76E9F5-E17D-CB5F-6CE2-928AE19E4B3B}"/>
                  </a:ext>
                </a:extLst>
              </p:cNvPr>
              <p:cNvSpPr txBox="1">
                <a:spLocks/>
              </p:cNvSpPr>
              <p:nvPr/>
            </p:nvSpPr>
            <p:spPr>
              <a:xfrm>
                <a:off x="71121" y="1681903"/>
                <a:ext cx="5948046" cy="984885"/>
              </a:xfrm>
              <a:prstGeom prst="rect">
                <a:avLst/>
              </a:prstGeom>
              <a:noFill/>
            </p:spPr>
            <p:txBody>
              <a:bodyPr vert="horz" wrap="square" lIns="91440" tIns="45720" rIns="91440" bIns="45720" rtlCol="0">
                <a:sp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2">
                        <a:lumMod val="7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2">
                        <a:lumMod val="7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2">
                        <a:lumMod val="7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9pPr>
              </a:lstStyle>
              <a:p>
                <a:pPr marL="0" indent="0">
                  <a:buNone/>
                </a:pPr>
                <a14:m>
                  <m:oMathPara xmlns:m="http://schemas.openxmlformats.org/officeDocument/2006/math">
                    <m:oMath>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𝑎</m:t>
                          </m:r>
                        </m:sub>
                      </m:sSub>
                      <m:d>
                        <m:dPr>
                          <m:ctrlPr>
                            <a:rPr lang="en-US" b="0" i="1" smtClean="0">
                              <a:solidFill>
                                <a:schemeClr val="tx1">
                                  <a:lumMod val="85000"/>
                                </a:schemeClr>
                              </a:solidFill>
                              <a:latin typeface="Cambria Math" panose="02040503050406030204" pitchFamily="18" charset="0"/>
                            </a:rPr>
                          </m:ctrlPr>
                        </m:dPr>
                        <m:e>
                          <m:r>
                            <a:rPr lang="en-US" b="0" i="1" smtClean="0">
                              <a:solidFill>
                                <a:schemeClr val="tx1">
                                  <a:lumMod val="85000"/>
                                </a:schemeClr>
                              </a:solidFill>
                              <a:latin typeface="Cambria Math" panose="02040503050406030204" pitchFamily="18" charset="0"/>
                            </a:rPr>
                            <m:t>𝑡</m:t>
                          </m:r>
                        </m:e>
                      </m:d>
                      <m:r>
                        <a:rPr lang="de-DE"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𝜏</m:t>
                          </m:r>
                        </m:e>
                        <m:sub>
                          <m:r>
                            <a:rPr lang="en-US" b="0" i="1" smtClean="0">
                              <a:solidFill>
                                <a:schemeClr val="tx1">
                                  <a:lumMod val="85000"/>
                                </a:schemeClr>
                              </a:solidFill>
                              <a:latin typeface="Cambria Math" panose="02040503050406030204" pitchFamily="18" charset="0"/>
                            </a:rPr>
                            <m:t>1</m:t>
                          </m:r>
                        </m:sub>
                      </m:sSub>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𝑛</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 </m:t>
                          </m:r>
                        </m:sup>
                        <m:e>
                          <m:sSup>
                            <m:sSupPr>
                              <m:ctrlPr>
                                <a:rPr lang="en-US" b="0" i="1" smtClean="0">
                                  <a:solidFill>
                                    <a:schemeClr val="tx1">
                                      <a:lumMod val="85000"/>
                                    </a:schemeClr>
                                  </a:solidFill>
                                  <a:latin typeface="Cambria Math" panose="02040503050406030204" pitchFamily="18" charset="0"/>
                                </a:rPr>
                              </m:ctrlPr>
                            </m:sSupPr>
                            <m:e>
                              <m:d>
                                <m:dPr>
                                  <m:ctrlPr>
                                    <a:rPr lang="en-US" b="0" i="1" smtClean="0">
                                      <a:solidFill>
                                        <a:schemeClr val="tx1">
                                          <a:lumMod val="85000"/>
                                        </a:schemeClr>
                                      </a:solidFill>
                                      <a:latin typeface="Cambria Math" panose="02040503050406030204" pitchFamily="18" charset="0"/>
                                    </a:rPr>
                                  </m:ctrlPr>
                                </m:dPr>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1</m:t>
                                      </m:r>
                                    </m:sub>
                                  </m:sSub>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2</m:t>
                                      </m:r>
                                    </m:sub>
                                  </m:sSub>
                                </m:e>
                              </m:d>
                            </m:e>
                            <m:sup>
                              <m:r>
                                <a:rPr lang="en-US" b="0" i="1" smtClean="0">
                                  <a:solidFill>
                                    <a:schemeClr val="tx1">
                                      <a:lumMod val="85000"/>
                                    </a:schemeClr>
                                  </a:solidFill>
                                  <a:latin typeface="Cambria Math" panose="02040503050406030204" pitchFamily="18" charset="0"/>
                                </a:rPr>
                                <m:t>𝑛</m:t>
                              </m:r>
                            </m:sup>
                          </m:sSup>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𝐸</m:t>
                              </m:r>
                            </m:e>
                            <m:sub>
                              <m:r>
                                <m:rPr>
                                  <m:sty m:val="p"/>
                                </m:rPr>
                                <a:rPr lang="en-US" b="0" i="0" smtClean="0">
                                  <a:solidFill>
                                    <a:schemeClr val="tx1">
                                      <a:lumMod val="85000"/>
                                    </a:schemeClr>
                                  </a:solidFill>
                                  <a:latin typeface="Cambria Math" panose="02040503050406030204" pitchFamily="18" charset="0"/>
                                </a:rPr>
                                <m:t>left</m:t>
                              </m:r>
                            </m:sub>
                          </m:sSub>
                          <m:r>
                            <a:rPr lang="en-US" b="0" i="1" smtClean="0">
                              <a:solidFill>
                                <a:schemeClr val="tx1">
                                  <a:lumMod val="85000"/>
                                </a:schemeClr>
                              </a:solidFill>
                              <a:latin typeface="Cambria Math" panose="02040503050406030204" pitchFamily="18" charset="0"/>
                            </a:rPr>
                            <m:t>(</m:t>
                          </m:r>
                          <m:r>
                            <a:rPr lang="en-US" b="0" i="1" smtClean="0">
                              <a:solidFill>
                                <a:schemeClr val="tx1">
                                  <a:lumMod val="85000"/>
                                </a:schemeClr>
                              </a:solidFill>
                              <a:latin typeface="Cambria Math" panose="02040503050406030204" pitchFamily="18" charset="0"/>
                            </a:rPr>
                            <m:t>𝑡</m:t>
                          </m:r>
                          <m:r>
                            <a:rPr lang="en-US" b="0" i="1" smtClean="0">
                              <a:solidFill>
                                <a:schemeClr val="tx1">
                                  <a:lumMod val="85000"/>
                                </a:schemeClr>
                              </a:solidFill>
                              <a:latin typeface="Cambria Math" panose="02040503050406030204" pitchFamily="18" charset="0"/>
                            </a:rPr>
                            <m:t>−</m:t>
                          </m:r>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𝑗</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𝑛</m:t>
                              </m:r>
                            </m:sup>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𝑇</m:t>
                                  </m:r>
                                </m:e>
                                <m:sub>
                                  <m:r>
                                    <a:rPr lang="en-US" b="0" i="1" smtClean="0">
                                      <a:solidFill>
                                        <a:schemeClr val="tx1">
                                          <a:lumMod val="85000"/>
                                        </a:schemeClr>
                                      </a:solidFill>
                                      <a:latin typeface="Cambria Math" panose="02040503050406030204" pitchFamily="18" charset="0"/>
                                    </a:rPr>
                                    <m:t>𝑗</m:t>
                                  </m:r>
                                </m:sub>
                              </m:sSub>
                            </m:e>
                          </m:nary>
                          <m:r>
                            <a:rPr lang="en-US" b="0" i="1" smtClean="0">
                              <a:solidFill>
                                <a:schemeClr val="tx1">
                                  <a:lumMod val="85000"/>
                                </a:schemeClr>
                              </a:solidFill>
                              <a:latin typeface="Cambria Math" panose="02040503050406030204" pitchFamily="18" charset="0"/>
                            </a:rPr>
                            <m:t>)</m:t>
                          </m:r>
                        </m:e>
                      </m:nary>
                    </m:oMath>
                  </m:oMathPara>
                </a14:m>
                <a:endParaRPr lang="en-US" dirty="0">
                  <a:solidFill>
                    <a:schemeClr val="tx1">
                      <a:lumMod val="85000"/>
                    </a:schemeClr>
                  </a:solidFill>
                </a:endParaRPr>
              </a:p>
            </p:txBody>
          </p:sp>
        </mc:Choice>
        <mc:Fallback xmlns="">
          <p:sp>
            <p:nvSpPr>
              <p:cNvPr id="8" name="Content Placeholder 5">
                <a:extLst>
                  <a:ext uri="{FF2B5EF4-FFF2-40B4-BE49-F238E27FC236}">
                    <a16:creationId xmlns:a16="http://schemas.microsoft.com/office/drawing/2014/main" id="{ED76E9F5-E17D-CB5F-6CE2-928AE19E4B3B}"/>
                  </a:ext>
                </a:extLst>
              </p:cNvPr>
              <p:cNvSpPr txBox="1">
                <a:spLocks noRot="1" noChangeAspect="1" noMove="1" noResize="1" noEditPoints="1" noAdjustHandles="1" noChangeArrowheads="1" noChangeShapeType="1" noTextEdit="1"/>
              </p:cNvSpPr>
              <p:nvPr/>
            </p:nvSpPr>
            <p:spPr>
              <a:xfrm>
                <a:off x="71121" y="1681903"/>
                <a:ext cx="5948046" cy="984885"/>
              </a:xfrm>
              <a:prstGeom prst="rect">
                <a:avLst/>
              </a:prstGeom>
              <a:blipFill>
                <a:blip r:embed="rId2"/>
                <a:stretch>
                  <a:fillRect t="-3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0656426-E63A-9184-9AFE-92D8BBD4F0B6}"/>
                  </a:ext>
                </a:extLst>
              </p:cNvPr>
              <p:cNvSpPr txBox="1"/>
              <p:nvPr/>
            </p:nvSpPr>
            <p:spPr>
              <a:xfrm>
                <a:off x="6096000" y="1178560"/>
                <a:ext cx="6024879" cy="1488228"/>
              </a:xfrm>
              <a:prstGeom prst="rect">
                <a:avLst/>
              </a:prstGeom>
              <a:noFill/>
            </p:spPr>
            <p:txBody>
              <a:bodyPr wrap="square">
                <a:spAutoFit/>
              </a:bodyPr>
              <a:lstStyle/>
              <a:p>
                <a:pPr/>
                <a14:m>
                  <m:oMathPara xmlns:m="http://schemas.openxmlformats.org/officeDocument/2006/math">
                    <m:oMath>
                      <m:eqArr>
                        <m:eqArrPr>
                          <m:ctrlPr>
                            <a:rPr lang="en-US" sz="2000" i="1" smtClean="0">
                              <a:latin typeface="Cambria Math" panose="02040503050406030204" pitchFamily="18" charset="0"/>
                            </a:rPr>
                          </m:ctrlPr>
                        </m:eqArrPr>
                        <m:e>
                          <m:eqArr>
                            <m:eqArrPr>
                              <m:ctrlPr>
                                <a:rPr lang="en-US" sz="2000" i="1">
                                  <a:latin typeface="Cambria Math" panose="02040503050406030204" pitchFamily="18" charset="0"/>
                                </a:rPr>
                              </m:ctrlPr>
                            </m:eqArrPr>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0</m:t>
                                  </m:r>
                                </m:sub>
                              </m:sSub>
                              <m:r>
                                <a:rPr lang="en-US" sz="2000" i="0">
                                  <a:latin typeface="Cambria Math" panose="02040503050406030204" pitchFamily="18" charset="0"/>
                                </a:rPr>
                                <m:t>=0,</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1</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e>
                              </m:d>
                              <m:r>
                                <a:rPr lang="en-US" sz="2000" i="0">
                                  <a:latin typeface="Cambria Math" panose="02040503050406030204" pitchFamily="18" charset="0"/>
                                </a:rPr>
                                <m:t>+</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e>
                                  </m:d>
                                </m:e>
                              </m:d>
                              <m:r>
                                <a:rPr lang="en-US" sz="2000" i="0">
                                  <a:latin typeface="Cambria Math" panose="02040503050406030204" pitchFamily="18" charset="0"/>
                                </a:rPr>
                                <m:t>,</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2</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r>
                                    <a:rPr lang="en-US" sz="2000" i="0">
                                      <a:solidFill>
                                        <a:schemeClr val="accent2">
                                          <a:lumMod val="60000"/>
                                          <a:lumOff val="40000"/>
                                        </a:schemeClr>
                                      </a:solidFill>
                                      <a:latin typeface="Cambria Math" panose="02040503050406030204" pitchFamily="18" charset="0"/>
                                    </a:rPr>
                                    <m:t>−</m:t>
                                  </m:r>
                                  <m:sSub>
                                    <m:sSubPr>
                                      <m:ctrlPr>
                                        <a:rPr lang="en-US" sz="2000" i="1">
                                          <a:solidFill>
                                            <a:schemeClr val="accent2">
                                              <a:lumMod val="60000"/>
                                              <a:lumOff val="40000"/>
                                            </a:schemeClr>
                                          </a:solidFill>
                                          <a:latin typeface="Cambria Math" panose="02040503050406030204" pitchFamily="18" charset="0"/>
                                        </a:rPr>
                                      </m:ctrlPr>
                                    </m:sSubPr>
                                    <m:e>
                                      <m:r>
                                        <a:rPr lang="en-US" sz="2000" i="1">
                                          <a:solidFill>
                                            <a:schemeClr val="accent2">
                                              <a:lumMod val="60000"/>
                                              <a:lumOff val="40000"/>
                                            </a:schemeClr>
                                          </a:solidFill>
                                          <a:latin typeface="Cambria Math" panose="02040503050406030204" pitchFamily="18" charset="0"/>
                                        </a:rPr>
                                        <m:t>𝑇</m:t>
                                      </m:r>
                                    </m:e>
                                    <m:sub>
                                      <m:r>
                                        <a:rPr lang="en-US" sz="2000" i="0">
                                          <a:solidFill>
                                            <a:schemeClr val="accent2">
                                              <a:lumMod val="60000"/>
                                              <a:lumOff val="40000"/>
                                            </a:schemeClr>
                                          </a:solidFill>
                                          <a:latin typeface="Cambria Math" panose="02040503050406030204" pitchFamily="18" charset="0"/>
                                        </a:rPr>
                                        <m:t>1</m:t>
                                      </m:r>
                                    </m:sub>
                                  </m:sSub>
                                </m:e>
                              </m:d>
                            </m:e>
                            <m:e>
                              <m:r>
                                <m:rPr>
                                  <m:aln/>
                                </m:rPr>
                                <a:rPr lang="en-US" sz="2000" i="0">
                                  <a:latin typeface="Cambria Math" panose="02040503050406030204" pitchFamily="18" charset="0"/>
                                </a:rPr>
                                <m:t>&amp;</m:t>
                              </m:r>
                              <m:r>
                                <a:rPr lang="en-US" sz="2000" i="0">
                                  <a:latin typeface="Cambria Math" panose="02040503050406030204" pitchFamily="18" charset="0"/>
                                </a:rPr>
                                <m:t>  </m:t>
                              </m:r>
                              <m:r>
                                <a:rPr lang="en-US" sz="2000" b="0" i="1" smtClean="0">
                                  <a:latin typeface="Cambria Math" panose="02040503050406030204" pitchFamily="18" charset="0"/>
                                </a:rPr>
                                <m:t>+ </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e>
                                  </m:d>
                                </m:e>
                              </m:d>
                              <m:r>
                                <a:rPr lang="en-US" sz="2000" i="0">
                                  <a:latin typeface="Cambria Math" panose="02040503050406030204" pitchFamily="18" charset="0"/>
                                </a:rPr>
                                <m:t>,</m:t>
                              </m:r>
                            </m:e>
                          </m:eqArr>
                        </m:e>
                      </m:eqArr>
                    </m:oMath>
                  </m:oMathPara>
                </a14:m>
                <a:endParaRPr lang="en-US" sz="2000" dirty="0"/>
              </a:p>
            </p:txBody>
          </p:sp>
        </mc:Choice>
        <mc:Fallback xmlns="">
          <p:sp>
            <p:nvSpPr>
              <p:cNvPr id="11" name="TextBox 10">
                <a:extLst>
                  <a:ext uri="{FF2B5EF4-FFF2-40B4-BE49-F238E27FC236}">
                    <a16:creationId xmlns:a16="http://schemas.microsoft.com/office/drawing/2014/main" id="{C0656426-E63A-9184-9AFE-92D8BBD4F0B6}"/>
                  </a:ext>
                </a:extLst>
              </p:cNvPr>
              <p:cNvSpPr txBox="1">
                <a:spLocks noRot="1" noChangeAspect="1" noMove="1" noResize="1" noEditPoints="1" noAdjustHandles="1" noChangeArrowheads="1" noChangeShapeType="1" noTextEdit="1"/>
              </p:cNvSpPr>
              <p:nvPr/>
            </p:nvSpPr>
            <p:spPr>
              <a:xfrm>
                <a:off x="6096000" y="1178560"/>
                <a:ext cx="6024879" cy="1488228"/>
              </a:xfrm>
              <a:prstGeom prst="rect">
                <a:avLst/>
              </a:prstGeom>
              <a:blipFill>
                <a:blip r:embed="rId3"/>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6E8F6641-9367-2C2E-5483-FBB7D053F886}"/>
              </a:ext>
            </a:extLst>
          </p:cNvPr>
          <p:cNvSpPr txBox="1"/>
          <p:nvPr/>
        </p:nvSpPr>
        <p:spPr>
          <a:xfrm>
            <a:off x="6959598" y="2615988"/>
            <a:ext cx="3860801" cy="400110"/>
          </a:xfrm>
          <a:prstGeom prst="rect">
            <a:avLst/>
          </a:prstGeom>
          <a:noFill/>
        </p:spPr>
        <p:txBody>
          <a:bodyPr wrap="square" rtlCol="0">
            <a:spAutoFit/>
          </a:bodyPr>
          <a:lstStyle/>
          <a:p>
            <a:r>
              <a:rPr lang="en-US" sz="2000" b="1" dirty="0"/>
              <a:t>(</a:t>
            </a:r>
            <a:r>
              <a:rPr lang="en-US" sz="2000" b="1" dirty="0">
                <a:solidFill>
                  <a:schemeClr val="accent3"/>
                </a:solidFill>
              </a:rPr>
              <a:t>outbound </a:t>
            </a:r>
            <a:r>
              <a:rPr lang="en-US" sz="2000" b="1" dirty="0"/>
              <a:t>and</a:t>
            </a:r>
            <a:r>
              <a:rPr lang="en-US" sz="2000" b="1" dirty="0">
                <a:solidFill>
                  <a:schemeClr val="accent3"/>
                </a:solidFill>
              </a:rPr>
              <a:t> </a:t>
            </a:r>
            <a:r>
              <a:rPr lang="en-US" sz="2000" b="1" dirty="0">
                <a:solidFill>
                  <a:schemeClr val="accent2">
                    <a:lumMod val="60000"/>
                    <a:lumOff val="40000"/>
                  </a:schemeClr>
                </a:solidFill>
              </a:rPr>
              <a:t>return </a:t>
            </a:r>
            <a:r>
              <a:rPr lang="en-US" sz="2000" b="1" dirty="0"/>
              <a:t>trips in cavity)</a:t>
            </a:r>
          </a:p>
        </p:txBody>
      </p:sp>
    </p:spTree>
    <p:extLst>
      <p:ext uri="{BB962C8B-B14F-4D97-AF65-F5344CB8AC3E}">
        <p14:creationId xmlns:p14="http://schemas.microsoft.com/office/powerpoint/2010/main" val="146776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F138A-4F58-0A3A-A4A0-E8262ADA67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96A53A-07C2-952F-4B28-E7EEFA30E8B0}"/>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6318148A-7EE8-506E-B1ED-FEE341725359}"/>
                  </a:ext>
                </a:extLst>
              </p:cNvPr>
              <p:cNvSpPr txBox="1">
                <a:spLocks/>
              </p:cNvSpPr>
              <p:nvPr/>
            </p:nvSpPr>
            <p:spPr>
              <a:xfrm>
                <a:off x="71121" y="1681903"/>
                <a:ext cx="5948046" cy="984885"/>
              </a:xfrm>
              <a:prstGeom prst="rect">
                <a:avLst/>
              </a:prstGeom>
              <a:noFill/>
            </p:spPr>
            <p:txBody>
              <a:bodyPr vert="horz" wrap="square" lIns="91440" tIns="45720" rIns="91440" bIns="45720" rtlCol="0">
                <a:sp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2">
                        <a:lumMod val="7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2">
                        <a:lumMod val="7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2">
                        <a:lumMod val="7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9pPr>
              </a:lstStyle>
              <a:p>
                <a:pPr marL="0" indent="0">
                  <a:buNone/>
                </a:pPr>
                <a14:m>
                  <m:oMathPara xmlns:m="http://schemas.openxmlformats.org/officeDocument/2006/math">
                    <m:oMath>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𝑎</m:t>
                          </m:r>
                        </m:sub>
                      </m:sSub>
                      <m:d>
                        <m:dPr>
                          <m:ctrlPr>
                            <a:rPr lang="en-US" b="0" i="1" smtClean="0">
                              <a:solidFill>
                                <a:schemeClr val="tx1">
                                  <a:lumMod val="85000"/>
                                </a:schemeClr>
                              </a:solidFill>
                              <a:latin typeface="Cambria Math" panose="02040503050406030204" pitchFamily="18" charset="0"/>
                            </a:rPr>
                          </m:ctrlPr>
                        </m:dPr>
                        <m:e>
                          <m:r>
                            <a:rPr lang="en-US" b="0" i="1" smtClean="0">
                              <a:solidFill>
                                <a:schemeClr val="tx1">
                                  <a:lumMod val="85000"/>
                                </a:schemeClr>
                              </a:solidFill>
                              <a:latin typeface="Cambria Math" panose="02040503050406030204" pitchFamily="18" charset="0"/>
                            </a:rPr>
                            <m:t>𝑡</m:t>
                          </m:r>
                        </m:e>
                      </m:d>
                      <m:r>
                        <a:rPr lang="de-DE"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𝜏</m:t>
                          </m:r>
                        </m:e>
                        <m:sub>
                          <m:r>
                            <a:rPr lang="en-US" b="0" i="1" smtClean="0">
                              <a:solidFill>
                                <a:schemeClr val="tx1">
                                  <a:lumMod val="85000"/>
                                </a:schemeClr>
                              </a:solidFill>
                              <a:latin typeface="Cambria Math" panose="02040503050406030204" pitchFamily="18" charset="0"/>
                            </a:rPr>
                            <m:t>1</m:t>
                          </m:r>
                        </m:sub>
                      </m:sSub>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𝑛</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 </m:t>
                          </m:r>
                        </m:sup>
                        <m:e>
                          <m:sSup>
                            <m:sSupPr>
                              <m:ctrlPr>
                                <a:rPr lang="en-US" b="0" i="1" smtClean="0">
                                  <a:solidFill>
                                    <a:schemeClr val="tx1">
                                      <a:lumMod val="85000"/>
                                    </a:schemeClr>
                                  </a:solidFill>
                                  <a:latin typeface="Cambria Math" panose="02040503050406030204" pitchFamily="18" charset="0"/>
                                </a:rPr>
                              </m:ctrlPr>
                            </m:sSupPr>
                            <m:e>
                              <m:d>
                                <m:dPr>
                                  <m:ctrlPr>
                                    <a:rPr lang="en-US" b="0" i="1" smtClean="0">
                                      <a:solidFill>
                                        <a:schemeClr val="tx1">
                                          <a:lumMod val="85000"/>
                                        </a:schemeClr>
                                      </a:solidFill>
                                      <a:latin typeface="Cambria Math" panose="02040503050406030204" pitchFamily="18" charset="0"/>
                                    </a:rPr>
                                  </m:ctrlPr>
                                </m:dPr>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1</m:t>
                                      </m:r>
                                    </m:sub>
                                  </m:sSub>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2</m:t>
                                      </m:r>
                                    </m:sub>
                                  </m:sSub>
                                </m:e>
                              </m:d>
                            </m:e>
                            <m:sup>
                              <m:r>
                                <a:rPr lang="en-US" b="0" i="1" smtClean="0">
                                  <a:solidFill>
                                    <a:schemeClr val="tx1">
                                      <a:lumMod val="85000"/>
                                    </a:schemeClr>
                                  </a:solidFill>
                                  <a:latin typeface="Cambria Math" panose="02040503050406030204" pitchFamily="18" charset="0"/>
                                </a:rPr>
                                <m:t>𝑛</m:t>
                              </m:r>
                            </m:sup>
                          </m:sSup>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𝐸</m:t>
                              </m:r>
                            </m:e>
                            <m:sub>
                              <m:r>
                                <m:rPr>
                                  <m:sty m:val="p"/>
                                </m:rPr>
                                <a:rPr lang="en-US" b="0" i="0" smtClean="0">
                                  <a:solidFill>
                                    <a:schemeClr val="tx1">
                                      <a:lumMod val="85000"/>
                                    </a:schemeClr>
                                  </a:solidFill>
                                  <a:latin typeface="Cambria Math" panose="02040503050406030204" pitchFamily="18" charset="0"/>
                                </a:rPr>
                                <m:t>left</m:t>
                              </m:r>
                            </m:sub>
                          </m:sSub>
                          <m:r>
                            <a:rPr lang="en-US" b="0" i="1" smtClean="0">
                              <a:solidFill>
                                <a:schemeClr val="tx1">
                                  <a:lumMod val="85000"/>
                                </a:schemeClr>
                              </a:solidFill>
                              <a:latin typeface="Cambria Math" panose="02040503050406030204" pitchFamily="18" charset="0"/>
                            </a:rPr>
                            <m:t>(</m:t>
                          </m:r>
                          <m:r>
                            <a:rPr lang="en-US" b="0" i="1" smtClean="0">
                              <a:solidFill>
                                <a:schemeClr val="tx1">
                                  <a:lumMod val="85000"/>
                                </a:schemeClr>
                              </a:solidFill>
                              <a:latin typeface="Cambria Math" panose="02040503050406030204" pitchFamily="18" charset="0"/>
                            </a:rPr>
                            <m:t>𝑡</m:t>
                          </m:r>
                          <m:r>
                            <a:rPr lang="en-US" b="0" i="1" smtClean="0">
                              <a:solidFill>
                                <a:schemeClr val="tx1">
                                  <a:lumMod val="85000"/>
                                </a:schemeClr>
                              </a:solidFill>
                              <a:latin typeface="Cambria Math" panose="02040503050406030204" pitchFamily="18" charset="0"/>
                            </a:rPr>
                            <m:t>−</m:t>
                          </m:r>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𝑗</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𝑛</m:t>
                              </m:r>
                            </m:sup>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𝑇</m:t>
                                  </m:r>
                                </m:e>
                                <m:sub>
                                  <m:r>
                                    <a:rPr lang="en-US" b="0" i="1" smtClean="0">
                                      <a:solidFill>
                                        <a:schemeClr val="tx1">
                                          <a:lumMod val="85000"/>
                                        </a:schemeClr>
                                      </a:solidFill>
                                      <a:latin typeface="Cambria Math" panose="02040503050406030204" pitchFamily="18" charset="0"/>
                                    </a:rPr>
                                    <m:t>𝑗</m:t>
                                  </m:r>
                                </m:sub>
                              </m:sSub>
                            </m:e>
                          </m:nary>
                          <m:r>
                            <a:rPr lang="en-US" b="0" i="1" smtClean="0">
                              <a:solidFill>
                                <a:schemeClr val="tx1">
                                  <a:lumMod val="85000"/>
                                </a:schemeClr>
                              </a:solidFill>
                              <a:latin typeface="Cambria Math" panose="02040503050406030204" pitchFamily="18" charset="0"/>
                            </a:rPr>
                            <m:t>)</m:t>
                          </m:r>
                        </m:e>
                      </m:nary>
                    </m:oMath>
                  </m:oMathPara>
                </a14:m>
                <a:endParaRPr lang="en-US" dirty="0">
                  <a:solidFill>
                    <a:schemeClr val="tx1">
                      <a:lumMod val="85000"/>
                    </a:schemeClr>
                  </a:solidFill>
                </a:endParaRPr>
              </a:p>
            </p:txBody>
          </p:sp>
        </mc:Choice>
        <mc:Fallback xmlns="">
          <p:sp>
            <p:nvSpPr>
              <p:cNvPr id="8" name="Content Placeholder 5">
                <a:extLst>
                  <a:ext uri="{FF2B5EF4-FFF2-40B4-BE49-F238E27FC236}">
                    <a16:creationId xmlns:a16="http://schemas.microsoft.com/office/drawing/2014/main" id="{6318148A-7EE8-506E-B1ED-FEE341725359}"/>
                  </a:ext>
                </a:extLst>
              </p:cNvPr>
              <p:cNvSpPr txBox="1">
                <a:spLocks noRot="1" noChangeAspect="1" noMove="1" noResize="1" noEditPoints="1" noAdjustHandles="1" noChangeArrowheads="1" noChangeShapeType="1" noTextEdit="1"/>
              </p:cNvSpPr>
              <p:nvPr/>
            </p:nvSpPr>
            <p:spPr>
              <a:xfrm>
                <a:off x="71121" y="1681903"/>
                <a:ext cx="5948046" cy="984885"/>
              </a:xfrm>
              <a:prstGeom prst="rect">
                <a:avLst/>
              </a:prstGeom>
              <a:blipFill>
                <a:blip r:embed="rId2"/>
                <a:stretch>
                  <a:fillRect t="-3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516B1C5-3DB8-15CC-B709-5889BD021B1A}"/>
                  </a:ext>
                </a:extLst>
              </p:cNvPr>
              <p:cNvSpPr txBox="1"/>
              <p:nvPr/>
            </p:nvSpPr>
            <p:spPr>
              <a:xfrm>
                <a:off x="6096000" y="1178560"/>
                <a:ext cx="6024879" cy="1488228"/>
              </a:xfrm>
              <a:prstGeom prst="rect">
                <a:avLst/>
              </a:prstGeom>
              <a:noFill/>
            </p:spPr>
            <p:txBody>
              <a:bodyPr wrap="square">
                <a:spAutoFit/>
              </a:bodyPr>
              <a:lstStyle/>
              <a:p>
                <a:pPr/>
                <a14:m>
                  <m:oMathPara xmlns:m="http://schemas.openxmlformats.org/officeDocument/2006/math">
                    <m:oMath>
                      <m:eqArr>
                        <m:eqArrPr>
                          <m:ctrlPr>
                            <a:rPr lang="en-US" sz="2000" i="1" smtClean="0">
                              <a:latin typeface="Cambria Math" panose="02040503050406030204" pitchFamily="18" charset="0"/>
                            </a:rPr>
                          </m:ctrlPr>
                        </m:eqArrPr>
                        <m:e>
                          <m:eqArr>
                            <m:eqArrPr>
                              <m:ctrlPr>
                                <a:rPr lang="en-US" sz="2000" i="1">
                                  <a:latin typeface="Cambria Math" panose="02040503050406030204" pitchFamily="18" charset="0"/>
                                </a:rPr>
                              </m:ctrlPr>
                            </m:eqArrPr>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0</m:t>
                                  </m:r>
                                </m:sub>
                              </m:sSub>
                              <m:r>
                                <a:rPr lang="en-US" sz="2000" i="0">
                                  <a:latin typeface="Cambria Math" panose="02040503050406030204" pitchFamily="18" charset="0"/>
                                </a:rPr>
                                <m:t>=0,</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1</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e>
                              </m:d>
                              <m:r>
                                <a:rPr lang="en-US" sz="2000" i="0">
                                  <a:latin typeface="Cambria Math" panose="02040503050406030204" pitchFamily="18" charset="0"/>
                                </a:rPr>
                                <m:t>+</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e>
                                  </m:d>
                                </m:e>
                              </m:d>
                              <m:r>
                                <a:rPr lang="en-US" sz="2000" i="0">
                                  <a:latin typeface="Cambria Math" panose="02040503050406030204" pitchFamily="18" charset="0"/>
                                </a:rPr>
                                <m:t>,</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2</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r>
                                    <a:rPr lang="en-US" sz="2000" i="0">
                                      <a:solidFill>
                                        <a:schemeClr val="accent2">
                                          <a:lumMod val="60000"/>
                                          <a:lumOff val="40000"/>
                                        </a:schemeClr>
                                      </a:solidFill>
                                      <a:latin typeface="Cambria Math" panose="02040503050406030204" pitchFamily="18" charset="0"/>
                                    </a:rPr>
                                    <m:t>−</m:t>
                                  </m:r>
                                  <m:sSub>
                                    <m:sSubPr>
                                      <m:ctrlPr>
                                        <a:rPr lang="en-US" sz="2000" i="1">
                                          <a:solidFill>
                                            <a:schemeClr val="accent2">
                                              <a:lumMod val="60000"/>
                                              <a:lumOff val="40000"/>
                                            </a:schemeClr>
                                          </a:solidFill>
                                          <a:latin typeface="Cambria Math" panose="02040503050406030204" pitchFamily="18" charset="0"/>
                                        </a:rPr>
                                      </m:ctrlPr>
                                    </m:sSubPr>
                                    <m:e>
                                      <m:r>
                                        <a:rPr lang="en-US" sz="2000" i="1">
                                          <a:solidFill>
                                            <a:schemeClr val="accent2">
                                              <a:lumMod val="60000"/>
                                              <a:lumOff val="40000"/>
                                            </a:schemeClr>
                                          </a:solidFill>
                                          <a:latin typeface="Cambria Math" panose="02040503050406030204" pitchFamily="18" charset="0"/>
                                        </a:rPr>
                                        <m:t>𝑇</m:t>
                                      </m:r>
                                    </m:e>
                                    <m:sub>
                                      <m:r>
                                        <a:rPr lang="en-US" sz="2000" i="0">
                                          <a:solidFill>
                                            <a:schemeClr val="accent2">
                                              <a:lumMod val="60000"/>
                                              <a:lumOff val="40000"/>
                                            </a:schemeClr>
                                          </a:solidFill>
                                          <a:latin typeface="Cambria Math" panose="02040503050406030204" pitchFamily="18" charset="0"/>
                                        </a:rPr>
                                        <m:t>1</m:t>
                                      </m:r>
                                    </m:sub>
                                  </m:sSub>
                                </m:e>
                              </m:d>
                            </m:e>
                            <m:e>
                              <m:r>
                                <m:rPr>
                                  <m:aln/>
                                </m:rPr>
                                <a:rPr lang="en-US" sz="2000" i="0">
                                  <a:latin typeface="Cambria Math" panose="02040503050406030204" pitchFamily="18" charset="0"/>
                                </a:rPr>
                                <m:t>&amp;</m:t>
                              </m:r>
                              <m:r>
                                <a:rPr lang="en-US" sz="2000" i="0">
                                  <a:latin typeface="Cambria Math" panose="02040503050406030204" pitchFamily="18" charset="0"/>
                                </a:rPr>
                                <m:t>  </m:t>
                              </m:r>
                              <m:r>
                                <a:rPr lang="en-US" sz="2000" b="0" i="1" smtClean="0">
                                  <a:latin typeface="Cambria Math" panose="02040503050406030204" pitchFamily="18" charset="0"/>
                                </a:rPr>
                                <m:t>+ </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e>
                                  </m:d>
                                </m:e>
                              </m:d>
                              <m:r>
                                <a:rPr lang="en-US" sz="2000" i="0">
                                  <a:latin typeface="Cambria Math" panose="02040503050406030204" pitchFamily="18" charset="0"/>
                                </a:rPr>
                                <m:t>,</m:t>
                              </m:r>
                            </m:e>
                          </m:eqArr>
                        </m:e>
                      </m:eqArr>
                    </m:oMath>
                  </m:oMathPara>
                </a14:m>
                <a:endParaRPr lang="en-US" sz="2000" dirty="0"/>
              </a:p>
            </p:txBody>
          </p:sp>
        </mc:Choice>
        <mc:Fallback xmlns="">
          <p:sp>
            <p:nvSpPr>
              <p:cNvPr id="11" name="TextBox 10">
                <a:extLst>
                  <a:ext uri="{FF2B5EF4-FFF2-40B4-BE49-F238E27FC236}">
                    <a16:creationId xmlns:a16="http://schemas.microsoft.com/office/drawing/2014/main" id="{D516B1C5-3DB8-15CC-B709-5889BD021B1A}"/>
                  </a:ext>
                </a:extLst>
              </p:cNvPr>
              <p:cNvSpPr txBox="1">
                <a:spLocks noRot="1" noChangeAspect="1" noMove="1" noResize="1" noEditPoints="1" noAdjustHandles="1" noChangeArrowheads="1" noChangeShapeType="1" noTextEdit="1"/>
              </p:cNvSpPr>
              <p:nvPr/>
            </p:nvSpPr>
            <p:spPr>
              <a:xfrm>
                <a:off x="6096000" y="1178560"/>
                <a:ext cx="6024879" cy="1488228"/>
              </a:xfrm>
              <a:prstGeom prst="rect">
                <a:avLst/>
              </a:prstGeom>
              <a:blipFill>
                <a:blip r:embed="rId3"/>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5841E996-EB1D-CEF4-D0AB-4D8D981F2D70}"/>
              </a:ext>
            </a:extLst>
          </p:cNvPr>
          <p:cNvSpPr txBox="1"/>
          <p:nvPr/>
        </p:nvSpPr>
        <p:spPr>
          <a:xfrm>
            <a:off x="6959598" y="2615988"/>
            <a:ext cx="3860801" cy="400110"/>
          </a:xfrm>
          <a:prstGeom prst="rect">
            <a:avLst/>
          </a:prstGeom>
          <a:noFill/>
        </p:spPr>
        <p:txBody>
          <a:bodyPr wrap="square" rtlCol="0">
            <a:spAutoFit/>
          </a:bodyPr>
          <a:lstStyle/>
          <a:p>
            <a:r>
              <a:rPr lang="en-US" sz="2000" b="1" dirty="0"/>
              <a:t>(</a:t>
            </a:r>
            <a:r>
              <a:rPr lang="en-US" sz="2000" b="1" dirty="0">
                <a:solidFill>
                  <a:schemeClr val="accent3"/>
                </a:solidFill>
              </a:rPr>
              <a:t>outbound </a:t>
            </a:r>
            <a:r>
              <a:rPr lang="en-US" sz="2000" b="1" dirty="0"/>
              <a:t>and</a:t>
            </a:r>
            <a:r>
              <a:rPr lang="en-US" sz="2000" b="1" dirty="0">
                <a:solidFill>
                  <a:schemeClr val="accent3"/>
                </a:solidFill>
              </a:rPr>
              <a:t> </a:t>
            </a:r>
            <a:r>
              <a:rPr lang="en-US" sz="2000" b="1" dirty="0">
                <a:solidFill>
                  <a:schemeClr val="accent2">
                    <a:lumMod val="60000"/>
                    <a:lumOff val="40000"/>
                  </a:schemeClr>
                </a:solidFill>
              </a:rPr>
              <a:t>return </a:t>
            </a:r>
            <a:r>
              <a:rPr lang="en-US" sz="2000" b="1" dirty="0"/>
              <a:t>trips in cavity)</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6268412-2941-47D1-0039-87FFDD3E5B67}"/>
                  </a:ext>
                </a:extLst>
              </p:cNvPr>
              <p:cNvSpPr txBox="1"/>
              <p:nvPr/>
            </p:nvSpPr>
            <p:spPr>
              <a:xfrm>
                <a:off x="6124892" y="3198167"/>
                <a:ext cx="3860801" cy="461665"/>
              </a:xfrm>
              <a:prstGeom prst="rect">
                <a:avLst/>
              </a:prstGeom>
              <a:noFill/>
            </p:spPr>
            <p:txBody>
              <a:bodyPr wrap="square" rtlCol="0">
                <a:spAutoFit/>
              </a:bodyPr>
              <a:lstStyle/>
              <a:p>
                <a:r>
                  <a:rPr lang="en-US" sz="2400" dirty="0"/>
                  <a:t>No GW </a:t>
                </a:r>
                <a14:m>
                  <m:oMath xmlns:m="http://schemas.openxmlformats.org/officeDocument/2006/math">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1</m:t>
                        </m:r>
                      </m:sub>
                    </m:sSub>
                    <m:r>
                      <a:rPr lang="en-US" sz="2400" b="0" i="1" smtClean="0">
                        <a:latin typeface="Cambria Math" panose="02040503050406030204" pitchFamily="18" charset="0"/>
                      </a:rPr>
                      <m:t>, </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𝑇</m:t>
                        </m:r>
                      </m:e>
                      <m:sub>
                        <m:r>
                          <a:rPr lang="en-US" sz="2400" b="0" i="1" smtClean="0">
                            <a:latin typeface="Cambria Math" panose="02040503050406030204" pitchFamily="18" charset="0"/>
                          </a:rPr>
                          <m:t>2</m:t>
                        </m:r>
                      </m:sub>
                    </m:sSub>
                    <m:r>
                      <a:rPr lang="en-US" sz="2400" b="0" i="1" smtClean="0">
                        <a:latin typeface="Cambria Math" panose="02040503050406030204" pitchFamily="18" charset="0"/>
                      </a:rPr>
                      <m:t>, …=2</m:t>
                    </m:r>
                    <m:r>
                      <a:rPr lang="en-US" sz="2400" b="0" i="1" smtClean="0">
                        <a:latin typeface="Cambria Math" panose="02040503050406030204" pitchFamily="18" charset="0"/>
                      </a:rPr>
                      <m:t>𝐿</m:t>
                    </m:r>
                    <m:r>
                      <a:rPr lang="en-US" sz="2400" b="0" i="1" smtClean="0">
                        <a:latin typeface="Cambria Math" panose="02040503050406030204" pitchFamily="18" charset="0"/>
                      </a:rPr>
                      <m:t>/</m:t>
                    </m:r>
                    <m:r>
                      <a:rPr lang="en-US" sz="2400" b="0" i="1" smtClean="0">
                        <a:latin typeface="Cambria Math" panose="02040503050406030204" pitchFamily="18" charset="0"/>
                      </a:rPr>
                      <m:t>𝑐</m:t>
                    </m:r>
                  </m:oMath>
                </a14:m>
                <a:endParaRPr lang="en-US" sz="2400" dirty="0"/>
              </a:p>
            </p:txBody>
          </p:sp>
        </mc:Choice>
        <mc:Fallback xmlns="">
          <p:sp>
            <p:nvSpPr>
              <p:cNvPr id="3" name="TextBox 2">
                <a:extLst>
                  <a:ext uri="{FF2B5EF4-FFF2-40B4-BE49-F238E27FC236}">
                    <a16:creationId xmlns:a16="http://schemas.microsoft.com/office/drawing/2014/main" id="{36268412-2941-47D1-0039-87FFDD3E5B67}"/>
                  </a:ext>
                </a:extLst>
              </p:cNvPr>
              <p:cNvSpPr txBox="1">
                <a:spLocks noRot="1" noChangeAspect="1" noMove="1" noResize="1" noEditPoints="1" noAdjustHandles="1" noChangeArrowheads="1" noChangeShapeType="1" noTextEdit="1"/>
              </p:cNvSpPr>
              <p:nvPr/>
            </p:nvSpPr>
            <p:spPr>
              <a:xfrm>
                <a:off x="6124892" y="3198167"/>
                <a:ext cx="3860801" cy="461665"/>
              </a:xfrm>
              <a:prstGeom prst="rect">
                <a:avLst/>
              </a:prstGeom>
              <a:blipFill>
                <a:blip r:embed="rId4"/>
                <a:stretch>
                  <a:fillRect l="-2528" t="-10667" b="-30667"/>
                </a:stretch>
              </a:blipFill>
            </p:spPr>
            <p:txBody>
              <a:bodyPr/>
              <a:lstStyle/>
              <a:p>
                <a:r>
                  <a:rPr lang="en-US">
                    <a:noFill/>
                  </a:rPr>
                  <a:t> </a:t>
                </a:r>
              </a:p>
            </p:txBody>
          </p:sp>
        </mc:Fallback>
      </mc:AlternateContent>
    </p:spTree>
    <p:extLst>
      <p:ext uri="{BB962C8B-B14F-4D97-AF65-F5344CB8AC3E}">
        <p14:creationId xmlns:p14="http://schemas.microsoft.com/office/powerpoint/2010/main" val="3023619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6DE42-1AC0-8D70-64E2-0DE5886B9C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664068-6758-F77A-8E68-EFD09869D402}"/>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DF17A536-3204-9FD6-3EC8-1B928A45FE50}"/>
                  </a:ext>
                </a:extLst>
              </p:cNvPr>
              <p:cNvSpPr txBox="1">
                <a:spLocks/>
              </p:cNvSpPr>
              <p:nvPr/>
            </p:nvSpPr>
            <p:spPr>
              <a:xfrm>
                <a:off x="71121" y="1681903"/>
                <a:ext cx="5948046" cy="984885"/>
              </a:xfrm>
              <a:prstGeom prst="rect">
                <a:avLst/>
              </a:prstGeom>
              <a:noFill/>
            </p:spPr>
            <p:txBody>
              <a:bodyPr vert="horz" wrap="square" lIns="91440" tIns="45720" rIns="91440" bIns="45720" rtlCol="0">
                <a:sp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2">
                        <a:lumMod val="7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2">
                        <a:lumMod val="7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2">
                        <a:lumMod val="7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9pPr>
              </a:lstStyle>
              <a:p>
                <a:pPr marL="0" indent="0">
                  <a:buNone/>
                </a:pPr>
                <a14:m>
                  <m:oMathPara xmlns:m="http://schemas.openxmlformats.org/officeDocument/2006/math">
                    <m:oMath>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𝑎</m:t>
                          </m:r>
                        </m:sub>
                      </m:sSub>
                      <m:d>
                        <m:dPr>
                          <m:ctrlPr>
                            <a:rPr lang="en-US" b="0" i="1" smtClean="0">
                              <a:solidFill>
                                <a:schemeClr val="tx1">
                                  <a:lumMod val="85000"/>
                                </a:schemeClr>
                              </a:solidFill>
                              <a:latin typeface="Cambria Math" panose="02040503050406030204" pitchFamily="18" charset="0"/>
                            </a:rPr>
                          </m:ctrlPr>
                        </m:dPr>
                        <m:e>
                          <m:r>
                            <a:rPr lang="en-US" b="0" i="1" smtClean="0">
                              <a:solidFill>
                                <a:schemeClr val="tx1">
                                  <a:lumMod val="85000"/>
                                </a:schemeClr>
                              </a:solidFill>
                              <a:latin typeface="Cambria Math" panose="02040503050406030204" pitchFamily="18" charset="0"/>
                            </a:rPr>
                            <m:t>𝑡</m:t>
                          </m:r>
                        </m:e>
                      </m:d>
                      <m:r>
                        <a:rPr lang="de-DE"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𝜏</m:t>
                          </m:r>
                        </m:e>
                        <m:sub>
                          <m:r>
                            <a:rPr lang="en-US" b="0" i="1" smtClean="0">
                              <a:solidFill>
                                <a:schemeClr val="tx1">
                                  <a:lumMod val="85000"/>
                                </a:schemeClr>
                              </a:solidFill>
                              <a:latin typeface="Cambria Math" panose="02040503050406030204" pitchFamily="18" charset="0"/>
                            </a:rPr>
                            <m:t>1</m:t>
                          </m:r>
                        </m:sub>
                      </m:sSub>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𝑛</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 </m:t>
                          </m:r>
                        </m:sup>
                        <m:e>
                          <m:sSup>
                            <m:sSupPr>
                              <m:ctrlPr>
                                <a:rPr lang="en-US" b="0" i="1" smtClean="0">
                                  <a:solidFill>
                                    <a:schemeClr val="tx1">
                                      <a:lumMod val="85000"/>
                                    </a:schemeClr>
                                  </a:solidFill>
                                  <a:latin typeface="Cambria Math" panose="02040503050406030204" pitchFamily="18" charset="0"/>
                                </a:rPr>
                              </m:ctrlPr>
                            </m:sSupPr>
                            <m:e>
                              <m:d>
                                <m:dPr>
                                  <m:ctrlPr>
                                    <a:rPr lang="en-US" b="0" i="1" smtClean="0">
                                      <a:solidFill>
                                        <a:schemeClr val="tx1">
                                          <a:lumMod val="85000"/>
                                        </a:schemeClr>
                                      </a:solidFill>
                                      <a:latin typeface="Cambria Math" panose="02040503050406030204" pitchFamily="18" charset="0"/>
                                    </a:rPr>
                                  </m:ctrlPr>
                                </m:dPr>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1</m:t>
                                      </m:r>
                                    </m:sub>
                                  </m:sSub>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2</m:t>
                                      </m:r>
                                    </m:sub>
                                  </m:sSub>
                                </m:e>
                              </m:d>
                            </m:e>
                            <m:sup>
                              <m:r>
                                <a:rPr lang="en-US" b="0" i="1" smtClean="0">
                                  <a:solidFill>
                                    <a:schemeClr val="tx1">
                                      <a:lumMod val="85000"/>
                                    </a:schemeClr>
                                  </a:solidFill>
                                  <a:latin typeface="Cambria Math" panose="02040503050406030204" pitchFamily="18" charset="0"/>
                                </a:rPr>
                                <m:t>𝑛</m:t>
                              </m:r>
                            </m:sup>
                          </m:sSup>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𝐸</m:t>
                              </m:r>
                            </m:e>
                            <m:sub>
                              <m:r>
                                <m:rPr>
                                  <m:sty m:val="p"/>
                                </m:rPr>
                                <a:rPr lang="en-US" b="0" i="0" smtClean="0">
                                  <a:solidFill>
                                    <a:schemeClr val="tx1">
                                      <a:lumMod val="85000"/>
                                    </a:schemeClr>
                                  </a:solidFill>
                                  <a:latin typeface="Cambria Math" panose="02040503050406030204" pitchFamily="18" charset="0"/>
                                </a:rPr>
                                <m:t>left</m:t>
                              </m:r>
                            </m:sub>
                          </m:sSub>
                          <m:r>
                            <a:rPr lang="en-US" b="0" i="1" smtClean="0">
                              <a:solidFill>
                                <a:schemeClr val="tx1">
                                  <a:lumMod val="85000"/>
                                </a:schemeClr>
                              </a:solidFill>
                              <a:latin typeface="Cambria Math" panose="02040503050406030204" pitchFamily="18" charset="0"/>
                            </a:rPr>
                            <m:t>(</m:t>
                          </m:r>
                          <m:r>
                            <a:rPr lang="en-US" b="0" i="1" smtClean="0">
                              <a:solidFill>
                                <a:schemeClr val="tx1">
                                  <a:lumMod val="85000"/>
                                </a:schemeClr>
                              </a:solidFill>
                              <a:latin typeface="Cambria Math" panose="02040503050406030204" pitchFamily="18" charset="0"/>
                            </a:rPr>
                            <m:t>𝑡</m:t>
                          </m:r>
                          <m:r>
                            <a:rPr lang="en-US" b="0" i="1" smtClean="0">
                              <a:solidFill>
                                <a:schemeClr val="tx1">
                                  <a:lumMod val="85000"/>
                                </a:schemeClr>
                              </a:solidFill>
                              <a:latin typeface="Cambria Math" panose="02040503050406030204" pitchFamily="18" charset="0"/>
                            </a:rPr>
                            <m:t>−</m:t>
                          </m:r>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𝑗</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𝑛</m:t>
                              </m:r>
                            </m:sup>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𝑇</m:t>
                                  </m:r>
                                </m:e>
                                <m:sub>
                                  <m:r>
                                    <a:rPr lang="en-US" b="0" i="1" smtClean="0">
                                      <a:solidFill>
                                        <a:schemeClr val="tx1">
                                          <a:lumMod val="85000"/>
                                        </a:schemeClr>
                                      </a:solidFill>
                                      <a:latin typeface="Cambria Math" panose="02040503050406030204" pitchFamily="18" charset="0"/>
                                    </a:rPr>
                                    <m:t>𝑗</m:t>
                                  </m:r>
                                </m:sub>
                              </m:sSub>
                            </m:e>
                          </m:nary>
                          <m:r>
                            <a:rPr lang="en-US" b="0" i="1" smtClean="0">
                              <a:solidFill>
                                <a:schemeClr val="tx1">
                                  <a:lumMod val="85000"/>
                                </a:schemeClr>
                              </a:solidFill>
                              <a:latin typeface="Cambria Math" panose="02040503050406030204" pitchFamily="18" charset="0"/>
                            </a:rPr>
                            <m:t>)</m:t>
                          </m:r>
                        </m:e>
                      </m:nary>
                    </m:oMath>
                  </m:oMathPara>
                </a14:m>
                <a:endParaRPr lang="en-US" dirty="0">
                  <a:solidFill>
                    <a:schemeClr val="tx1">
                      <a:lumMod val="85000"/>
                    </a:schemeClr>
                  </a:solidFill>
                </a:endParaRPr>
              </a:p>
            </p:txBody>
          </p:sp>
        </mc:Choice>
        <mc:Fallback xmlns="">
          <p:sp>
            <p:nvSpPr>
              <p:cNvPr id="8" name="Content Placeholder 5">
                <a:extLst>
                  <a:ext uri="{FF2B5EF4-FFF2-40B4-BE49-F238E27FC236}">
                    <a16:creationId xmlns:a16="http://schemas.microsoft.com/office/drawing/2014/main" id="{DF17A536-3204-9FD6-3EC8-1B928A45FE50}"/>
                  </a:ext>
                </a:extLst>
              </p:cNvPr>
              <p:cNvSpPr txBox="1">
                <a:spLocks noRot="1" noChangeAspect="1" noMove="1" noResize="1" noEditPoints="1" noAdjustHandles="1" noChangeArrowheads="1" noChangeShapeType="1" noTextEdit="1"/>
              </p:cNvSpPr>
              <p:nvPr/>
            </p:nvSpPr>
            <p:spPr>
              <a:xfrm>
                <a:off x="71121" y="1681903"/>
                <a:ext cx="5948046" cy="984885"/>
              </a:xfrm>
              <a:prstGeom prst="rect">
                <a:avLst/>
              </a:prstGeom>
              <a:blipFill>
                <a:blip r:embed="rId2"/>
                <a:stretch>
                  <a:fillRect t="-3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5719017B-BD6B-2413-FAAB-CDFEEECF2815}"/>
                  </a:ext>
                </a:extLst>
              </p:cNvPr>
              <p:cNvSpPr txBox="1"/>
              <p:nvPr/>
            </p:nvSpPr>
            <p:spPr>
              <a:xfrm>
                <a:off x="6096000" y="1178560"/>
                <a:ext cx="6024879" cy="1488228"/>
              </a:xfrm>
              <a:prstGeom prst="rect">
                <a:avLst/>
              </a:prstGeom>
              <a:noFill/>
            </p:spPr>
            <p:txBody>
              <a:bodyPr wrap="square">
                <a:spAutoFit/>
              </a:bodyPr>
              <a:lstStyle/>
              <a:p>
                <a:pPr/>
                <a14:m>
                  <m:oMathPara xmlns:m="http://schemas.openxmlformats.org/officeDocument/2006/math">
                    <m:oMath>
                      <m:eqArr>
                        <m:eqArrPr>
                          <m:ctrlPr>
                            <a:rPr lang="en-US" sz="2000" i="1" smtClean="0">
                              <a:latin typeface="Cambria Math" panose="02040503050406030204" pitchFamily="18" charset="0"/>
                            </a:rPr>
                          </m:ctrlPr>
                        </m:eqArrPr>
                        <m:e>
                          <m:eqArr>
                            <m:eqArrPr>
                              <m:ctrlPr>
                                <a:rPr lang="en-US" sz="2000" i="1">
                                  <a:latin typeface="Cambria Math" panose="02040503050406030204" pitchFamily="18" charset="0"/>
                                </a:rPr>
                              </m:ctrlPr>
                            </m:eqArrPr>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0</m:t>
                                  </m:r>
                                </m:sub>
                              </m:sSub>
                              <m:r>
                                <a:rPr lang="en-US" sz="2000" i="0">
                                  <a:latin typeface="Cambria Math" panose="02040503050406030204" pitchFamily="18" charset="0"/>
                                </a:rPr>
                                <m:t>=0,</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1</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e>
                              </m:d>
                              <m:r>
                                <a:rPr lang="en-US" sz="2000" i="0">
                                  <a:latin typeface="Cambria Math" panose="02040503050406030204" pitchFamily="18" charset="0"/>
                                </a:rPr>
                                <m:t>+</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e>
                                  </m:d>
                                </m:e>
                              </m:d>
                              <m:r>
                                <a:rPr lang="en-US" sz="2000" i="0">
                                  <a:latin typeface="Cambria Math" panose="02040503050406030204" pitchFamily="18" charset="0"/>
                                </a:rPr>
                                <m:t>,</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2</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r>
                                    <a:rPr lang="en-US" sz="2000" i="0">
                                      <a:solidFill>
                                        <a:schemeClr val="accent2">
                                          <a:lumMod val="60000"/>
                                          <a:lumOff val="40000"/>
                                        </a:schemeClr>
                                      </a:solidFill>
                                      <a:latin typeface="Cambria Math" panose="02040503050406030204" pitchFamily="18" charset="0"/>
                                    </a:rPr>
                                    <m:t>−</m:t>
                                  </m:r>
                                  <m:sSub>
                                    <m:sSubPr>
                                      <m:ctrlPr>
                                        <a:rPr lang="en-US" sz="2000" i="1">
                                          <a:solidFill>
                                            <a:schemeClr val="accent2">
                                              <a:lumMod val="60000"/>
                                              <a:lumOff val="40000"/>
                                            </a:schemeClr>
                                          </a:solidFill>
                                          <a:latin typeface="Cambria Math" panose="02040503050406030204" pitchFamily="18" charset="0"/>
                                        </a:rPr>
                                      </m:ctrlPr>
                                    </m:sSubPr>
                                    <m:e>
                                      <m:r>
                                        <a:rPr lang="en-US" sz="2000" i="1">
                                          <a:solidFill>
                                            <a:schemeClr val="accent2">
                                              <a:lumMod val="60000"/>
                                              <a:lumOff val="40000"/>
                                            </a:schemeClr>
                                          </a:solidFill>
                                          <a:latin typeface="Cambria Math" panose="02040503050406030204" pitchFamily="18" charset="0"/>
                                        </a:rPr>
                                        <m:t>𝑇</m:t>
                                      </m:r>
                                    </m:e>
                                    <m:sub>
                                      <m:r>
                                        <a:rPr lang="en-US" sz="2000" i="0">
                                          <a:solidFill>
                                            <a:schemeClr val="accent2">
                                              <a:lumMod val="60000"/>
                                              <a:lumOff val="40000"/>
                                            </a:schemeClr>
                                          </a:solidFill>
                                          <a:latin typeface="Cambria Math" panose="02040503050406030204" pitchFamily="18" charset="0"/>
                                        </a:rPr>
                                        <m:t>1</m:t>
                                      </m:r>
                                    </m:sub>
                                  </m:sSub>
                                </m:e>
                              </m:d>
                            </m:e>
                            <m:e>
                              <m:r>
                                <m:rPr>
                                  <m:aln/>
                                </m:rPr>
                                <a:rPr lang="en-US" sz="2000" i="0">
                                  <a:latin typeface="Cambria Math" panose="02040503050406030204" pitchFamily="18" charset="0"/>
                                </a:rPr>
                                <m:t>&amp;</m:t>
                              </m:r>
                              <m:r>
                                <a:rPr lang="en-US" sz="2000" i="0">
                                  <a:latin typeface="Cambria Math" panose="02040503050406030204" pitchFamily="18" charset="0"/>
                                </a:rPr>
                                <m:t>  </m:t>
                              </m:r>
                              <m:r>
                                <a:rPr lang="en-US" sz="2000" b="0" i="1" smtClean="0">
                                  <a:latin typeface="Cambria Math" panose="02040503050406030204" pitchFamily="18" charset="0"/>
                                </a:rPr>
                                <m:t>+ </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e>
                                  </m:d>
                                </m:e>
                              </m:d>
                              <m:r>
                                <a:rPr lang="en-US" sz="2000" i="0">
                                  <a:latin typeface="Cambria Math" panose="02040503050406030204" pitchFamily="18" charset="0"/>
                                </a:rPr>
                                <m:t>,</m:t>
                              </m:r>
                            </m:e>
                          </m:eqArr>
                        </m:e>
                      </m:eqArr>
                    </m:oMath>
                  </m:oMathPara>
                </a14:m>
                <a:endParaRPr lang="en-US" sz="2000" dirty="0"/>
              </a:p>
            </p:txBody>
          </p:sp>
        </mc:Choice>
        <mc:Fallback xmlns="">
          <p:sp>
            <p:nvSpPr>
              <p:cNvPr id="11" name="TextBox 10">
                <a:extLst>
                  <a:ext uri="{FF2B5EF4-FFF2-40B4-BE49-F238E27FC236}">
                    <a16:creationId xmlns:a16="http://schemas.microsoft.com/office/drawing/2014/main" id="{5719017B-BD6B-2413-FAAB-CDFEEECF2815}"/>
                  </a:ext>
                </a:extLst>
              </p:cNvPr>
              <p:cNvSpPr txBox="1">
                <a:spLocks noRot="1" noChangeAspect="1" noMove="1" noResize="1" noEditPoints="1" noAdjustHandles="1" noChangeArrowheads="1" noChangeShapeType="1" noTextEdit="1"/>
              </p:cNvSpPr>
              <p:nvPr/>
            </p:nvSpPr>
            <p:spPr>
              <a:xfrm>
                <a:off x="6096000" y="1178560"/>
                <a:ext cx="6024879" cy="1488228"/>
              </a:xfrm>
              <a:prstGeom prst="rect">
                <a:avLst/>
              </a:prstGeom>
              <a:blipFill>
                <a:blip r:embed="rId3"/>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3E5FB4F4-E56F-FE37-0598-A2EC479F4016}"/>
              </a:ext>
            </a:extLst>
          </p:cNvPr>
          <p:cNvSpPr txBox="1"/>
          <p:nvPr/>
        </p:nvSpPr>
        <p:spPr>
          <a:xfrm>
            <a:off x="6959598" y="2615988"/>
            <a:ext cx="3860801" cy="400110"/>
          </a:xfrm>
          <a:prstGeom prst="rect">
            <a:avLst/>
          </a:prstGeom>
          <a:noFill/>
        </p:spPr>
        <p:txBody>
          <a:bodyPr wrap="square" rtlCol="0">
            <a:spAutoFit/>
          </a:bodyPr>
          <a:lstStyle/>
          <a:p>
            <a:r>
              <a:rPr lang="en-US" sz="2000" b="1" dirty="0"/>
              <a:t>(</a:t>
            </a:r>
            <a:r>
              <a:rPr lang="en-US" sz="2000" b="1" dirty="0">
                <a:solidFill>
                  <a:schemeClr val="accent3"/>
                </a:solidFill>
              </a:rPr>
              <a:t>outbound </a:t>
            </a:r>
            <a:r>
              <a:rPr lang="en-US" sz="2000" b="1" dirty="0"/>
              <a:t>and</a:t>
            </a:r>
            <a:r>
              <a:rPr lang="en-US" sz="2000" b="1" dirty="0">
                <a:solidFill>
                  <a:schemeClr val="accent3"/>
                </a:solidFill>
              </a:rPr>
              <a:t> </a:t>
            </a:r>
            <a:r>
              <a:rPr lang="en-US" sz="2000" b="1" dirty="0">
                <a:solidFill>
                  <a:schemeClr val="accent2">
                    <a:lumMod val="60000"/>
                    <a:lumOff val="40000"/>
                  </a:schemeClr>
                </a:solidFill>
              </a:rPr>
              <a:t>return </a:t>
            </a:r>
            <a:r>
              <a:rPr lang="en-US" sz="2000" b="1" dirty="0"/>
              <a:t>trips in cavity)</a:t>
            </a:r>
          </a:p>
        </p:txBody>
      </p:sp>
      <p:cxnSp>
        <p:nvCxnSpPr>
          <p:cNvPr id="4" name="Straight Connector 3">
            <a:extLst>
              <a:ext uri="{FF2B5EF4-FFF2-40B4-BE49-F238E27FC236}">
                <a16:creationId xmlns:a16="http://schemas.microsoft.com/office/drawing/2014/main" id="{F8D8BE84-A582-63B2-9DBA-A331A021DBF1}"/>
              </a:ext>
            </a:extLst>
          </p:cNvPr>
          <p:cNvCxnSpPr/>
          <p:nvPr/>
        </p:nvCxnSpPr>
        <p:spPr>
          <a:xfrm>
            <a:off x="121920" y="3124200"/>
            <a:ext cx="11948159" cy="0"/>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A634CCD-1013-A77F-3A06-85F92D901A2F}"/>
              </a:ext>
            </a:extLst>
          </p:cNvPr>
          <p:cNvCxnSpPr>
            <a:cxnSpLocks/>
          </p:cNvCxnSpPr>
          <p:nvPr/>
        </p:nvCxnSpPr>
        <p:spPr>
          <a:xfrm>
            <a:off x="5511167" y="3124200"/>
            <a:ext cx="0" cy="3733800"/>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8C4C0BD-C658-194C-BD1F-B71615CBEBAD}"/>
              </a:ext>
            </a:extLst>
          </p:cNvPr>
          <p:cNvSpPr txBox="1">
            <a:spLocks/>
          </p:cNvSpPr>
          <p:nvPr/>
        </p:nvSpPr>
        <p:spPr>
          <a:xfrm>
            <a:off x="71120" y="3247544"/>
            <a:ext cx="5440043" cy="2585323"/>
          </a:xfrm>
          <a:prstGeom prst="rect">
            <a:avLst/>
          </a:prstGeom>
          <a:noFill/>
        </p:spPr>
        <p:txBody>
          <a:bodyPr wrap="square" rtlCol="0">
            <a:spAutoFit/>
          </a:bodyPr>
          <a:lstStyle/>
          <a:p>
            <a:r>
              <a:rPr lang="en-US" sz="2200" b="1" i="1" u="sng" dirty="0"/>
              <a:t>Transverse-Traceless (TT) Gauge</a:t>
            </a:r>
            <a:endParaRPr lang="en-US" sz="1100" dirty="0">
              <a:solidFill>
                <a:schemeClr val="bg2"/>
              </a:solidFill>
            </a:endParaRPr>
          </a:p>
          <a:p>
            <a:pPr marL="342900" indent="-342900">
              <a:buFont typeface="Arial" panose="020B0604020202020204" pitchFamily="34" charset="0"/>
              <a:buChar char="•"/>
            </a:pPr>
            <a:r>
              <a:rPr lang="en-US" sz="2000" dirty="0"/>
              <a:t>Free masses stay at fixed comoving coordinates, distances change through metric</a:t>
            </a:r>
            <a:br>
              <a:rPr lang="en-US" sz="2000" dirty="0"/>
            </a:br>
            <a:br>
              <a:rPr lang="en-US" sz="2000" dirty="0"/>
            </a:br>
            <a:br>
              <a:rPr lang="en-US" sz="2000" dirty="0"/>
            </a:br>
            <a:br>
              <a:rPr lang="en-US" sz="2000" dirty="0"/>
            </a:br>
            <a:br>
              <a:rPr lang="en-US" sz="2000" dirty="0"/>
            </a:br>
            <a:endParaRPr lang="en-US" sz="2000" dirty="0"/>
          </a:p>
        </p:txBody>
      </p:sp>
    </p:spTree>
    <p:extLst>
      <p:ext uri="{BB962C8B-B14F-4D97-AF65-F5344CB8AC3E}">
        <p14:creationId xmlns:p14="http://schemas.microsoft.com/office/powerpoint/2010/main" val="248521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E07E2-58C4-85D2-6C4D-2CAFECEC5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81A882-7EB1-6C1C-175F-F1D9AA98A4E5}"/>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1EB82C37-6192-F27F-823A-85B0351E863A}"/>
                  </a:ext>
                </a:extLst>
              </p:cNvPr>
              <p:cNvSpPr txBox="1">
                <a:spLocks/>
              </p:cNvSpPr>
              <p:nvPr/>
            </p:nvSpPr>
            <p:spPr>
              <a:xfrm>
                <a:off x="71121" y="1681903"/>
                <a:ext cx="5948046" cy="984885"/>
              </a:xfrm>
              <a:prstGeom prst="rect">
                <a:avLst/>
              </a:prstGeom>
              <a:noFill/>
            </p:spPr>
            <p:txBody>
              <a:bodyPr vert="horz" wrap="square" lIns="91440" tIns="45720" rIns="91440" bIns="45720" rtlCol="0">
                <a:sp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2">
                        <a:lumMod val="7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2">
                        <a:lumMod val="7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2">
                        <a:lumMod val="7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9pPr>
              </a:lstStyle>
              <a:p>
                <a:pPr marL="0" indent="0">
                  <a:buNone/>
                </a:pPr>
                <a14:m>
                  <m:oMathPara xmlns:m="http://schemas.openxmlformats.org/officeDocument/2006/math">
                    <m:oMath>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𝑎</m:t>
                          </m:r>
                        </m:sub>
                      </m:sSub>
                      <m:d>
                        <m:dPr>
                          <m:ctrlPr>
                            <a:rPr lang="en-US" b="0" i="1" smtClean="0">
                              <a:solidFill>
                                <a:schemeClr val="tx1">
                                  <a:lumMod val="85000"/>
                                </a:schemeClr>
                              </a:solidFill>
                              <a:latin typeface="Cambria Math" panose="02040503050406030204" pitchFamily="18" charset="0"/>
                            </a:rPr>
                          </m:ctrlPr>
                        </m:dPr>
                        <m:e>
                          <m:r>
                            <a:rPr lang="en-US" b="0" i="1" smtClean="0">
                              <a:solidFill>
                                <a:schemeClr val="tx1">
                                  <a:lumMod val="85000"/>
                                </a:schemeClr>
                              </a:solidFill>
                              <a:latin typeface="Cambria Math" panose="02040503050406030204" pitchFamily="18" charset="0"/>
                            </a:rPr>
                            <m:t>𝑡</m:t>
                          </m:r>
                        </m:e>
                      </m:d>
                      <m:r>
                        <a:rPr lang="de-DE"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𝜏</m:t>
                          </m:r>
                        </m:e>
                        <m:sub>
                          <m:r>
                            <a:rPr lang="en-US" b="0" i="1" smtClean="0">
                              <a:solidFill>
                                <a:schemeClr val="tx1">
                                  <a:lumMod val="85000"/>
                                </a:schemeClr>
                              </a:solidFill>
                              <a:latin typeface="Cambria Math" panose="02040503050406030204" pitchFamily="18" charset="0"/>
                            </a:rPr>
                            <m:t>1</m:t>
                          </m:r>
                        </m:sub>
                      </m:sSub>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𝑛</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 </m:t>
                          </m:r>
                        </m:sup>
                        <m:e>
                          <m:sSup>
                            <m:sSupPr>
                              <m:ctrlPr>
                                <a:rPr lang="en-US" b="0" i="1" smtClean="0">
                                  <a:solidFill>
                                    <a:schemeClr val="tx1">
                                      <a:lumMod val="85000"/>
                                    </a:schemeClr>
                                  </a:solidFill>
                                  <a:latin typeface="Cambria Math" panose="02040503050406030204" pitchFamily="18" charset="0"/>
                                </a:rPr>
                              </m:ctrlPr>
                            </m:sSupPr>
                            <m:e>
                              <m:d>
                                <m:dPr>
                                  <m:ctrlPr>
                                    <a:rPr lang="en-US" b="0" i="1" smtClean="0">
                                      <a:solidFill>
                                        <a:schemeClr val="tx1">
                                          <a:lumMod val="85000"/>
                                        </a:schemeClr>
                                      </a:solidFill>
                                      <a:latin typeface="Cambria Math" panose="02040503050406030204" pitchFamily="18" charset="0"/>
                                    </a:rPr>
                                  </m:ctrlPr>
                                </m:dPr>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1</m:t>
                                      </m:r>
                                    </m:sub>
                                  </m:sSub>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2</m:t>
                                      </m:r>
                                    </m:sub>
                                  </m:sSub>
                                </m:e>
                              </m:d>
                            </m:e>
                            <m:sup>
                              <m:r>
                                <a:rPr lang="en-US" b="0" i="1" smtClean="0">
                                  <a:solidFill>
                                    <a:schemeClr val="tx1">
                                      <a:lumMod val="85000"/>
                                    </a:schemeClr>
                                  </a:solidFill>
                                  <a:latin typeface="Cambria Math" panose="02040503050406030204" pitchFamily="18" charset="0"/>
                                </a:rPr>
                                <m:t>𝑛</m:t>
                              </m:r>
                            </m:sup>
                          </m:sSup>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𝐸</m:t>
                              </m:r>
                            </m:e>
                            <m:sub>
                              <m:r>
                                <m:rPr>
                                  <m:sty m:val="p"/>
                                </m:rPr>
                                <a:rPr lang="en-US" b="0" i="0" smtClean="0">
                                  <a:solidFill>
                                    <a:schemeClr val="tx1">
                                      <a:lumMod val="85000"/>
                                    </a:schemeClr>
                                  </a:solidFill>
                                  <a:latin typeface="Cambria Math" panose="02040503050406030204" pitchFamily="18" charset="0"/>
                                </a:rPr>
                                <m:t>left</m:t>
                              </m:r>
                            </m:sub>
                          </m:sSub>
                          <m:r>
                            <a:rPr lang="en-US" b="0" i="1" smtClean="0">
                              <a:solidFill>
                                <a:schemeClr val="tx1">
                                  <a:lumMod val="85000"/>
                                </a:schemeClr>
                              </a:solidFill>
                              <a:latin typeface="Cambria Math" panose="02040503050406030204" pitchFamily="18" charset="0"/>
                            </a:rPr>
                            <m:t>(</m:t>
                          </m:r>
                          <m:r>
                            <a:rPr lang="en-US" b="0" i="1" smtClean="0">
                              <a:solidFill>
                                <a:schemeClr val="tx1">
                                  <a:lumMod val="85000"/>
                                </a:schemeClr>
                              </a:solidFill>
                              <a:latin typeface="Cambria Math" panose="02040503050406030204" pitchFamily="18" charset="0"/>
                            </a:rPr>
                            <m:t>𝑡</m:t>
                          </m:r>
                          <m:r>
                            <a:rPr lang="en-US" b="0" i="1" smtClean="0">
                              <a:solidFill>
                                <a:schemeClr val="tx1">
                                  <a:lumMod val="85000"/>
                                </a:schemeClr>
                              </a:solidFill>
                              <a:latin typeface="Cambria Math" panose="02040503050406030204" pitchFamily="18" charset="0"/>
                            </a:rPr>
                            <m:t>−</m:t>
                          </m:r>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𝑗</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𝑛</m:t>
                              </m:r>
                            </m:sup>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𝑇</m:t>
                                  </m:r>
                                </m:e>
                                <m:sub>
                                  <m:r>
                                    <a:rPr lang="en-US" b="0" i="1" smtClean="0">
                                      <a:solidFill>
                                        <a:schemeClr val="tx1">
                                          <a:lumMod val="85000"/>
                                        </a:schemeClr>
                                      </a:solidFill>
                                      <a:latin typeface="Cambria Math" panose="02040503050406030204" pitchFamily="18" charset="0"/>
                                    </a:rPr>
                                    <m:t>𝑗</m:t>
                                  </m:r>
                                </m:sub>
                              </m:sSub>
                            </m:e>
                          </m:nary>
                          <m:r>
                            <a:rPr lang="en-US" b="0" i="1" smtClean="0">
                              <a:solidFill>
                                <a:schemeClr val="tx1">
                                  <a:lumMod val="85000"/>
                                </a:schemeClr>
                              </a:solidFill>
                              <a:latin typeface="Cambria Math" panose="02040503050406030204" pitchFamily="18" charset="0"/>
                            </a:rPr>
                            <m:t>)</m:t>
                          </m:r>
                        </m:e>
                      </m:nary>
                    </m:oMath>
                  </m:oMathPara>
                </a14:m>
                <a:endParaRPr lang="en-US" dirty="0">
                  <a:solidFill>
                    <a:schemeClr val="tx1">
                      <a:lumMod val="85000"/>
                    </a:schemeClr>
                  </a:solidFill>
                </a:endParaRPr>
              </a:p>
            </p:txBody>
          </p:sp>
        </mc:Choice>
        <mc:Fallback xmlns="">
          <p:sp>
            <p:nvSpPr>
              <p:cNvPr id="8" name="Content Placeholder 5">
                <a:extLst>
                  <a:ext uri="{FF2B5EF4-FFF2-40B4-BE49-F238E27FC236}">
                    <a16:creationId xmlns:a16="http://schemas.microsoft.com/office/drawing/2014/main" id="{1EB82C37-6192-F27F-823A-85B0351E863A}"/>
                  </a:ext>
                </a:extLst>
              </p:cNvPr>
              <p:cNvSpPr txBox="1">
                <a:spLocks noRot="1" noChangeAspect="1" noMove="1" noResize="1" noEditPoints="1" noAdjustHandles="1" noChangeArrowheads="1" noChangeShapeType="1" noTextEdit="1"/>
              </p:cNvSpPr>
              <p:nvPr/>
            </p:nvSpPr>
            <p:spPr>
              <a:xfrm>
                <a:off x="71121" y="1681903"/>
                <a:ext cx="5948046" cy="984885"/>
              </a:xfrm>
              <a:prstGeom prst="rect">
                <a:avLst/>
              </a:prstGeom>
              <a:blipFill>
                <a:blip r:embed="rId2"/>
                <a:stretch>
                  <a:fillRect t="-3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32B6CBC-56EA-1FA5-FDB1-3B148C616F64}"/>
                  </a:ext>
                </a:extLst>
              </p:cNvPr>
              <p:cNvSpPr txBox="1"/>
              <p:nvPr/>
            </p:nvSpPr>
            <p:spPr>
              <a:xfrm>
                <a:off x="6096000" y="1178560"/>
                <a:ext cx="6024879" cy="1488228"/>
              </a:xfrm>
              <a:prstGeom prst="rect">
                <a:avLst/>
              </a:prstGeom>
              <a:noFill/>
            </p:spPr>
            <p:txBody>
              <a:bodyPr wrap="square">
                <a:spAutoFit/>
              </a:bodyPr>
              <a:lstStyle/>
              <a:p>
                <a:pPr/>
                <a14:m>
                  <m:oMathPara xmlns:m="http://schemas.openxmlformats.org/officeDocument/2006/math">
                    <m:oMath>
                      <m:eqArr>
                        <m:eqArrPr>
                          <m:ctrlPr>
                            <a:rPr lang="en-US" sz="2000" i="1" smtClean="0">
                              <a:latin typeface="Cambria Math" panose="02040503050406030204" pitchFamily="18" charset="0"/>
                            </a:rPr>
                          </m:ctrlPr>
                        </m:eqArrPr>
                        <m:e>
                          <m:eqArr>
                            <m:eqArrPr>
                              <m:ctrlPr>
                                <a:rPr lang="en-US" sz="2000" i="1">
                                  <a:latin typeface="Cambria Math" panose="02040503050406030204" pitchFamily="18" charset="0"/>
                                </a:rPr>
                              </m:ctrlPr>
                            </m:eqArrPr>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0</m:t>
                                  </m:r>
                                </m:sub>
                              </m:sSub>
                              <m:r>
                                <a:rPr lang="en-US" sz="2000" i="0">
                                  <a:latin typeface="Cambria Math" panose="02040503050406030204" pitchFamily="18" charset="0"/>
                                </a:rPr>
                                <m:t>=0,</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1</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e>
                              </m:d>
                              <m:r>
                                <a:rPr lang="en-US" sz="2000" i="0">
                                  <a:latin typeface="Cambria Math" panose="02040503050406030204" pitchFamily="18" charset="0"/>
                                </a:rPr>
                                <m:t>+</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e>
                                  </m:d>
                                </m:e>
                              </m:d>
                              <m:r>
                                <a:rPr lang="en-US" sz="2000" i="0">
                                  <a:latin typeface="Cambria Math" panose="02040503050406030204" pitchFamily="18" charset="0"/>
                                </a:rPr>
                                <m:t>,</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2</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r>
                                    <a:rPr lang="en-US" sz="2000" i="0">
                                      <a:solidFill>
                                        <a:schemeClr val="accent2">
                                          <a:lumMod val="60000"/>
                                          <a:lumOff val="40000"/>
                                        </a:schemeClr>
                                      </a:solidFill>
                                      <a:latin typeface="Cambria Math" panose="02040503050406030204" pitchFamily="18" charset="0"/>
                                    </a:rPr>
                                    <m:t>−</m:t>
                                  </m:r>
                                  <m:sSub>
                                    <m:sSubPr>
                                      <m:ctrlPr>
                                        <a:rPr lang="en-US" sz="2000" i="1">
                                          <a:solidFill>
                                            <a:schemeClr val="accent2">
                                              <a:lumMod val="60000"/>
                                              <a:lumOff val="40000"/>
                                            </a:schemeClr>
                                          </a:solidFill>
                                          <a:latin typeface="Cambria Math" panose="02040503050406030204" pitchFamily="18" charset="0"/>
                                        </a:rPr>
                                      </m:ctrlPr>
                                    </m:sSubPr>
                                    <m:e>
                                      <m:r>
                                        <a:rPr lang="en-US" sz="2000" i="1">
                                          <a:solidFill>
                                            <a:schemeClr val="accent2">
                                              <a:lumMod val="60000"/>
                                              <a:lumOff val="40000"/>
                                            </a:schemeClr>
                                          </a:solidFill>
                                          <a:latin typeface="Cambria Math" panose="02040503050406030204" pitchFamily="18" charset="0"/>
                                        </a:rPr>
                                        <m:t>𝑇</m:t>
                                      </m:r>
                                    </m:e>
                                    <m:sub>
                                      <m:r>
                                        <a:rPr lang="en-US" sz="2000" i="0">
                                          <a:solidFill>
                                            <a:schemeClr val="accent2">
                                              <a:lumMod val="60000"/>
                                              <a:lumOff val="40000"/>
                                            </a:schemeClr>
                                          </a:solidFill>
                                          <a:latin typeface="Cambria Math" panose="02040503050406030204" pitchFamily="18" charset="0"/>
                                        </a:rPr>
                                        <m:t>1</m:t>
                                      </m:r>
                                    </m:sub>
                                  </m:sSub>
                                </m:e>
                              </m:d>
                            </m:e>
                            <m:e>
                              <m:r>
                                <m:rPr>
                                  <m:aln/>
                                </m:rPr>
                                <a:rPr lang="en-US" sz="2000" i="0">
                                  <a:latin typeface="Cambria Math" panose="02040503050406030204" pitchFamily="18" charset="0"/>
                                </a:rPr>
                                <m:t>&amp;</m:t>
                              </m:r>
                              <m:r>
                                <a:rPr lang="en-US" sz="2000" i="0">
                                  <a:latin typeface="Cambria Math" panose="02040503050406030204" pitchFamily="18" charset="0"/>
                                </a:rPr>
                                <m:t>  </m:t>
                              </m:r>
                              <m:r>
                                <a:rPr lang="en-US" sz="2000" b="0" i="1" smtClean="0">
                                  <a:latin typeface="Cambria Math" panose="02040503050406030204" pitchFamily="18" charset="0"/>
                                </a:rPr>
                                <m:t>+ </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e>
                                  </m:d>
                                </m:e>
                              </m:d>
                              <m:r>
                                <a:rPr lang="en-US" sz="2000" i="0">
                                  <a:latin typeface="Cambria Math" panose="02040503050406030204" pitchFamily="18" charset="0"/>
                                </a:rPr>
                                <m:t>,</m:t>
                              </m:r>
                            </m:e>
                          </m:eqArr>
                        </m:e>
                      </m:eqArr>
                    </m:oMath>
                  </m:oMathPara>
                </a14:m>
                <a:endParaRPr lang="en-US" sz="2000" dirty="0"/>
              </a:p>
            </p:txBody>
          </p:sp>
        </mc:Choice>
        <mc:Fallback xmlns="">
          <p:sp>
            <p:nvSpPr>
              <p:cNvPr id="11" name="TextBox 10">
                <a:extLst>
                  <a:ext uri="{FF2B5EF4-FFF2-40B4-BE49-F238E27FC236}">
                    <a16:creationId xmlns:a16="http://schemas.microsoft.com/office/drawing/2014/main" id="{F32B6CBC-56EA-1FA5-FDB1-3B148C616F64}"/>
                  </a:ext>
                </a:extLst>
              </p:cNvPr>
              <p:cNvSpPr txBox="1">
                <a:spLocks noRot="1" noChangeAspect="1" noMove="1" noResize="1" noEditPoints="1" noAdjustHandles="1" noChangeArrowheads="1" noChangeShapeType="1" noTextEdit="1"/>
              </p:cNvSpPr>
              <p:nvPr/>
            </p:nvSpPr>
            <p:spPr>
              <a:xfrm>
                <a:off x="6096000" y="1178560"/>
                <a:ext cx="6024879" cy="1488228"/>
              </a:xfrm>
              <a:prstGeom prst="rect">
                <a:avLst/>
              </a:prstGeom>
              <a:blipFill>
                <a:blip r:embed="rId3"/>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DCF7FE34-A64B-1701-5D99-7537CF57421D}"/>
              </a:ext>
            </a:extLst>
          </p:cNvPr>
          <p:cNvSpPr txBox="1"/>
          <p:nvPr/>
        </p:nvSpPr>
        <p:spPr>
          <a:xfrm>
            <a:off x="6959598" y="2615988"/>
            <a:ext cx="3860801" cy="400110"/>
          </a:xfrm>
          <a:prstGeom prst="rect">
            <a:avLst/>
          </a:prstGeom>
          <a:noFill/>
        </p:spPr>
        <p:txBody>
          <a:bodyPr wrap="square" rtlCol="0">
            <a:spAutoFit/>
          </a:bodyPr>
          <a:lstStyle/>
          <a:p>
            <a:r>
              <a:rPr lang="en-US" sz="2000" b="1" dirty="0"/>
              <a:t>(</a:t>
            </a:r>
            <a:r>
              <a:rPr lang="en-US" sz="2000" b="1" dirty="0">
                <a:solidFill>
                  <a:schemeClr val="accent3"/>
                </a:solidFill>
              </a:rPr>
              <a:t>outbound </a:t>
            </a:r>
            <a:r>
              <a:rPr lang="en-US" sz="2000" b="1" dirty="0"/>
              <a:t>and</a:t>
            </a:r>
            <a:r>
              <a:rPr lang="en-US" sz="2000" b="1" dirty="0">
                <a:solidFill>
                  <a:schemeClr val="accent3"/>
                </a:solidFill>
              </a:rPr>
              <a:t> </a:t>
            </a:r>
            <a:r>
              <a:rPr lang="en-US" sz="2000" b="1" dirty="0">
                <a:solidFill>
                  <a:schemeClr val="accent2">
                    <a:lumMod val="60000"/>
                    <a:lumOff val="40000"/>
                  </a:schemeClr>
                </a:solidFill>
              </a:rPr>
              <a:t>return </a:t>
            </a:r>
            <a:r>
              <a:rPr lang="en-US" sz="2000" b="1" dirty="0"/>
              <a:t>trips in cavity)</a:t>
            </a:r>
          </a:p>
        </p:txBody>
      </p:sp>
      <p:cxnSp>
        <p:nvCxnSpPr>
          <p:cNvPr id="4" name="Straight Connector 3">
            <a:extLst>
              <a:ext uri="{FF2B5EF4-FFF2-40B4-BE49-F238E27FC236}">
                <a16:creationId xmlns:a16="http://schemas.microsoft.com/office/drawing/2014/main" id="{F1A9F150-A70A-9545-D919-35479AC73AC6}"/>
              </a:ext>
            </a:extLst>
          </p:cNvPr>
          <p:cNvCxnSpPr/>
          <p:nvPr/>
        </p:nvCxnSpPr>
        <p:spPr>
          <a:xfrm>
            <a:off x="121920" y="3124200"/>
            <a:ext cx="11948159" cy="0"/>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5888221-5A3F-6220-BD2C-63252C84B65A}"/>
              </a:ext>
            </a:extLst>
          </p:cNvPr>
          <p:cNvCxnSpPr>
            <a:cxnSpLocks/>
          </p:cNvCxnSpPr>
          <p:nvPr/>
        </p:nvCxnSpPr>
        <p:spPr>
          <a:xfrm>
            <a:off x="5511167" y="3124200"/>
            <a:ext cx="0" cy="3733800"/>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C96D252-C96B-437B-0E7D-920E16C84650}"/>
              </a:ext>
            </a:extLst>
          </p:cNvPr>
          <p:cNvSpPr txBox="1">
            <a:spLocks/>
          </p:cNvSpPr>
          <p:nvPr/>
        </p:nvSpPr>
        <p:spPr>
          <a:xfrm>
            <a:off x="71120" y="3247544"/>
            <a:ext cx="5440043" cy="3200876"/>
          </a:xfrm>
          <a:prstGeom prst="rect">
            <a:avLst/>
          </a:prstGeom>
          <a:noFill/>
        </p:spPr>
        <p:txBody>
          <a:bodyPr wrap="square" rtlCol="0">
            <a:spAutoFit/>
          </a:bodyPr>
          <a:lstStyle/>
          <a:p>
            <a:r>
              <a:rPr lang="en-US" sz="2200" b="1" i="1" u="sng" dirty="0"/>
              <a:t>Transverse-Traceless (TT) Gauge</a:t>
            </a:r>
            <a:endParaRPr lang="en-US" sz="1100" dirty="0">
              <a:solidFill>
                <a:schemeClr val="bg2"/>
              </a:solidFill>
            </a:endParaRPr>
          </a:p>
          <a:p>
            <a:pPr marL="342900" indent="-342900">
              <a:buFont typeface="Arial" panose="020B0604020202020204" pitchFamily="34" charset="0"/>
              <a:buChar char="•"/>
            </a:pPr>
            <a:r>
              <a:rPr lang="en-US" sz="2000" dirty="0"/>
              <a:t>Free masses stay at fixed comoving coordinates, distances change through metric</a:t>
            </a:r>
            <a:br>
              <a:rPr lang="en-US" sz="2000" dirty="0"/>
            </a:br>
            <a:endParaRPr lang="en-US" sz="2000" dirty="0"/>
          </a:p>
          <a:p>
            <a:pPr marL="342900" indent="-342900">
              <a:buFont typeface="Arial" panose="020B0604020202020204" pitchFamily="34" charset="0"/>
              <a:buChar char="•"/>
            </a:pPr>
            <a:r>
              <a:rPr lang="en-US" sz="2000" dirty="0"/>
              <a:t>Modified coordinate velocity of light</a:t>
            </a:r>
            <a:br>
              <a:rPr lang="en-US" sz="2000" dirty="0"/>
            </a:br>
            <a:br>
              <a:rPr lang="en-US" sz="2000" dirty="0"/>
            </a:br>
            <a:br>
              <a:rPr lang="en-US" sz="2000" dirty="0"/>
            </a:br>
            <a:br>
              <a:rPr lang="en-US" sz="2000" dirty="0"/>
            </a:br>
            <a:br>
              <a:rPr lang="en-US" sz="2000" dirty="0"/>
            </a:br>
            <a:endParaRPr lang="en-US" sz="2000"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08F57964-86B7-8F0D-FC66-404A8DD73816}"/>
                  </a:ext>
                </a:extLst>
              </p:cNvPr>
              <p:cNvSpPr txBox="1"/>
              <p:nvPr/>
            </p:nvSpPr>
            <p:spPr>
              <a:xfrm>
                <a:off x="121920" y="4847982"/>
                <a:ext cx="5212712" cy="1356012"/>
              </a:xfrm>
              <a:prstGeom prst="rect">
                <a:avLst/>
              </a:prstGeom>
              <a:noFill/>
            </p:spPr>
            <p:txBody>
              <a:bodyPr wrap="square">
                <a:spAutoFit/>
              </a:bodyPr>
              <a:lstStyle/>
              <a:p>
                <a:pPr/>
                <a14:m>
                  <m:oMathPara xmlns:m="http://schemas.openxmlformats.org/officeDocument/2006/math">
                    <m:oMath>
                      <m:eqArr>
                        <m:eqArrPr>
                          <m:ctrlPr>
                            <a:rPr lang="en-US" i="1" smtClean="0">
                              <a:latin typeface="Cambria Math" panose="02040503050406030204" pitchFamily="18" charset="0"/>
                            </a:rPr>
                          </m:ctrlPr>
                        </m:eqArrPr>
                        <m:e>
                          <m:r>
                            <a:rPr lang="en-US" i="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0">
                                  <a:latin typeface="Cambria Math" panose="02040503050406030204" pitchFamily="18" charset="0"/>
                                </a:rPr>
                                <m:t>2</m:t>
                              </m:r>
                            </m:sup>
                          </m:sSup>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0">
                                      <a:latin typeface="Cambria Math" panose="02040503050406030204" pitchFamily="18" charset="0"/>
                                    </a:rPr>
                                    <m:t>2</m:t>
                                  </m:r>
                                </m:sup>
                              </m:sSup>
                              <m:r>
                                <a:rPr lang="en-US" i="1">
                                  <a:latin typeface="Cambria Math" panose="02040503050406030204" pitchFamily="18" charset="0"/>
                                </a:rPr>
                                <m:t>𝑡</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𝜉</m:t>
                                  </m:r>
                                </m:e>
                                <m:sup>
                                  <m:r>
                                    <a:rPr lang="en-US" i="0">
                                      <a:latin typeface="Cambria Math" panose="02040503050406030204" pitchFamily="18" charset="0"/>
                                    </a:rPr>
                                    <m:t>2</m:t>
                                  </m:r>
                                </m:sup>
                              </m:sSup>
                            </m:den>
                          </m:f>
                          <m:r>
                            <a:rPr lang="en-US" i="0">
                              <a:latin typeface="Cambria Math" panose="02040503050406030204" pitchFamily="18" charset="0"/>
                            </a:rPr>
                            <m:t>+</m:t>
                          </m:r>
                          <m:d>
                            <m:dPr>
                              <m:ctrlPr>
                                <a:rPr lang="en-US" i="0">
                                  <a:latin typeface="Cambria Math" panose="02040503050406030204" pitchFamily="18" charset="0"/>
                                </a:rPr>
                              </m:ctrlPr>
                            </m:dPr>
                            <m:e>
                              <m:r>
                                <a:rPr lang="en-US" i="0">
                                  <a:latin typeface="Cambria Math" panose="02040503050406030204" pitchFamily="18" charset="0"/>
                                </a:rPr>
                                <m:t>1+</m:t>
                              </m:r>
                              <m:r>
                                <a:rPr lang="en-US" i="1">
                                  <a:latin typeface="Cambria Math" panose="02040503050406030204" pitchFamily="18" charset="0"/>
                                </a:rPr>
                                <m:t>ℎ</m:t>
                              </m:r>
                              <m:d>
                                <m:dPr>
                                  <m:ctrlPr>
                                    <a:rPr lang="en-US" i="1">
                                      <a:latin typeface="Cambria Math" panose="02040503050406030204" pitchFamily="18" charset="0"/>
                                    </a:rPr>
                                  </m:ctrlPr>
                                </m:dPr>
                                <m:e>
                                  <m:r>
                                    <a:rPr lang="en-US" i="1">
                                      <a:latin typeface="Cambria Math" panose="02040503050406030204" pitchFamily="18" charset="0"/>
                                    </a:rPr>
                                    <m:t>𝑡</m:t>
                                  </m:r>
                                </m:e>
                              </m:d>
                            </m:e>
                          </m:d>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0">
                                      <a:latin typeface="Cambria Math" panose="02040503050406030204" pitchFamily="18" charset="0"/>
                                    </a:rPr>
                                    <m:t>2</m:t>
                                  </m:r>
                                </m:sup>
                              </m:sSup>
                              <m:r>
                                <a:rPr lang="en-US" i="1">
                                  <a:latin typeface="Cambria Math" panose="02040503050406030204" pitchFamily="18" charset="0"/>
                                </a:rPr>
                                <m:t>𝑥</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𝜉</m:t>
                                  </m:r>
                                </m:e>
                                <m:sup>
                                  <m:r>
                                    <a:rPr lang="en-US" i="0">
                                      <a:latin typeface="Cambria Math" panose="02040503050406030204" pitchFamily="18" charset="0"/>
                                    </a:rPr>
                                    <m:t>2</m:t>
                                  </m:r>
                                </m:sup>
                              </m:sSup>
                            </m:den>
                          </m:f>
                          <m:r>
                            <a:rPr lang="en-US" i="0">
                              <a:latin typeface="Cambria Math" panose="02040503050406030204" pitchFamily="18" charset="0"/>
                            </a:rPr>
                            <m:t>=0</m:t>
                          </m:r>
                        </m:e>
                        <m:e>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𝑑𝑡</m:t>
                              </m:r>
                            </m:num>
                            <m:den>
                              <m:r>
                                <a:rPr lang="en-US" b="0" i="1" smtClean="0">
                                  <a:latin typeface="Cambria Math" panose="02040503050406030204" pitchFamily="18" charset="0"/>
                                </a:rPr>
                                <m:t>𝑑𝑥</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𝑐</m:t>
                              </m:r>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ℎ</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num>
                                <m:den>
                                  <m:r>
                                    <a:rPr lang="en-US" b="0" i="1" smtClean="0">
                                      <a:latin typeface="Cambria Math" panose="02040503050406030204" pitchFamily="18" charset="0"/>
                                    </a:rPr>
                                    <m:t>2</m:t>
                                  </m:r>
                                </m:den>
                              </m:f>
                            </m:e>
                          </m:d>
                        </m:e>
                      </m:eqArr>
                    </m:oMath>
                  </m:oMathPara>
                </a14:m>
                <a:endParaRPr lang="en-US" dirty="0"/>
              </a:p>
            </p:txBody>
          </p:sp>
        </mc:Choice>
        <mc:Fallback xmlns="">
          <p:sp>
            <p:nvSpPr>
              <p:cNvPr id="18" name="TextBox 17">
                <a:extLst>
                  <a:ext uri="{FF2B5EF4-FFF2-40B4-BE49-F238E27FC236}">
                    <a16:creationId xmlns:a16="http://schemas.microsoft.com/office/drawing/2014/main" id="{08F57964-86B7-8F0D-FC66-404A8DD73816}"/>
                  </a:ext>
                </a:extLst>
              </p:cNvPr>
              <p:cNvSpPr txBox="1">
                <a:spLocks noRot="1" noChangeAspect="1" noMove="1" noResize="1" noEditPoints="1" noAdjustHandles="1" noChangeArrowheads="1" noChangeShapeType="1" noTextEdit="1"/>
              </p:cNvSpPr>
              <p:nvPr/>
            </p:nvSpPr>
            <p:spPr>
              <a:xfrm>
                <a:off x="121920" y="4847982"/>
                <a:ext cx="5212712" cy="1356012"/>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5870480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8A526-1485-8A23-DE42-8F65B5386E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724DDC-2A6A-343D-BD13-89B1227ACC1C}"/>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6DC82800-980C-60F7-BE6B-A8F27C0FC07D}"/>
                  </a:ext>
                </a:extLst>
              </p:cNvPr>
              <p:cNvSpPr txBox="1">
                <a:spLocks/>
              </p:cNvSpPr>
              <p:nvPr/>
            </p:nvSpPr>
            <p:spPr>
              <a:xfrm>
                <a:off x="71121" y="1681903"/>
                <a:ext cx="5948046" cy="984885"/>
              </a:xfrm>
              <a:prstGeom prst="rect">
                <a:avLst/>
              </a:prstGeom>
              <a:noFill/>
            </p:spPr>
            <p:txBody>
              <a:bodyPr vert="horz" wrap="square" lIns="91440" tIns="45720" rIns="91440" bIns="45720" rtlCol="0">
                <a:sp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2">
                        <a:lumMod val="7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2">
                        <a:lumMod val="7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2">
                        <a:lumMod val="7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9pPr>
              </a:lstStyle>
              <a:p>
                <a:pPr marL="0" indent="0">
                  <a:buNone/>
                </a:pPr>
                <a14:m>
                  <m:oMathPara xmlns:m="http://schemas.openxmlformats.org/officeDocument/2006/math">
                    <m:oMath>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𝑎</m:t>
                          </m:r>
                        </m:sub>
                      </m:sSub>
                      <m:d>
                        <m:dPr>
                          <m:ctrlPr>
                            <a:rPr lang="en-US" b="0" i="1" smtClean="0">
                              <a:solidFill>
                                <a:schemeClr val="tx1">
                                  <a:lumMod val="85000"/>
                                </a:schemeClr>
                              </a:solidFill>
                              <a:latin typeface="Cambria Math" panose="02040503050406030204" pitchFamily="18" charset="0"/>
                            </a:rPr>
                          </m:ctrlPr>
                        </m:dPr>
                        <m:e>
                          <m:r>
                            <a:rPr lang="en-US" b="0" i="1" smtClean="0">
                              <a:solidFill>
                                <a:schemeClr val="tx1">
                                  <a:lumMod val="85000"/>
                                </a:schemeClr>
                              </a:solidFill>
                              <a:latin typeface="Cambria Math" panose="02040503050406030204" pitchFamily="18" charset="0"/>
                            </a:rPr>
                            <m:t>𝑡</m:t>
                          </m:r>
                        </m:e>
                      </m:d>
                      <m:r>
                        <a:rPr lang="de-DE"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𝜏</m:t>
                          </m:r>
                        </m:e>
                        <m:sub>
                          <m:r>
                            <a:rPr lang="en-US" b="0" i="1" smtClean="0">
                              <a:solidFill>
                                <a:schemeClr val="tx1">
                                  <a:lumMod val="85000"/>
                                </a:schemeClr>
                              </a:solidFill>
                              <a:latin typeface="Cambria Math" panose="02040503050406030204" pitchFamily="18" charset="0"/>
                            </a:rPr>
                            <m:t>1</m:t>
                          </m:r>
                        </m:sub>
                      </m:sSub>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𝑛</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 </m:t>
                          </m:r>
                        </m:sup>
                        <m:e>
                          <m:sSup>
                            <m:sSupPr>
                              <m:ctrlPr>
                                <a:rPr lang="en-US" b="0" i="1" smtClean="0">
                                  <a:solidFill>
                                    <a:schemeClr val="tx1">
                                      <a:lumMod val="85000"/>
                                    </a:schemeClr>
                                  </a:solidFill>
                                  <a:latin typeface="Cambria Math" panose="02040503050406030204" pitchFamily="18" charset="0"/>
                                </a:rPr>
                              </m:ctrlPr>
                            </m:sSupPr>
                            <m:e>
                              <m:d>
                                <m:dPr>
                                  <m:ctrlPr>
                                    <a:rPr lang="en-US" b="0" i="1" smtClean="0">
                                      <a:solidFill>
                                        <a:schemeClr val="tx1">
                                          <a:lumMod val="85000"/>
                                        </a:schemeClr>
                                      </a:solidFill>
                                      <a:latin typeface="Cambria Math" panose="02040503050406030204" pitchFamily="18" charset="0"/>
                                    </a:rPr>
                                  </m:ctrlPr>
                                </m:dPr>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1</m:t>
                                      </m:r>
                                    </m:sub>
                                  </m:sSub>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2</m:t>
                                      </m:r>
                                    </m:sub>
                                  </m:sSub>
                                </m:e>
                              </m:d>
                            </m:e>
                            <m:sup>
                              <m:r>
                                <a:rPr lang="en-US" b="0" i="1" smtClean="0">
                                  <a:solidFill>
                                    <a:schemeClr val="tx1">
                                      <a:lumMod val="85000"/>
                                    </a:schemeClr>
                                  </a:solidFill>
                                  <a:latin typeface="Cambria Math" panose="02040503050406030204" pitchFamily="18" charset="0"/>
                                </a:rPr>
                                <m:t>𝑛</m:t>
                              </m:r>
                            </m:sup>
                          </m:sSup>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𝐸</m:t>
                              </m:r>
                            </m:e>
                            <m:sub>
                              <m:r>
                                <m:rPr>
                                  <m:sty m:val="p"/>
                                </m:rPr>
                                <a:rPr lang="en-US" b="0" i="0" smtClean="0">
                                  <a:solidFill>
                                    <a:schemeClr val="tx1">
                                      <a:lumMod val="85000"/>
                                    </a:schemeClr>
                                  </a:solidFill>
                                  <a:latin typeface="Cambria Math" panose="02040503050406030204" pitchFamily="18" charset="0"/>
                                </a:rPr>
                                <m:t>left</m:t>
                              </m:r>
                            </m:sub>
                          </m:sSub>
                          <m:r>
                            <a:rPr lang="en-US" b="0" i="1" smtClean="0">
                              <a:solidFill>
                                <a:schemeClr val="tx1">
                                  <a:lumMod val="85000"/>
                                </a:schemeClr>
                              </a:solidFill>
                              <a:latin typeface="Cambria Math" panose="02040503050406030204" pitchFamily="18" charset="0"/>
                            </a:rPr>
                            <m:t>(</m:t>
                          </m:r>
                          <m:r>
                            <a:rPr lang="en-US" b="0" i="1" smtClean="0">
                              <a:solidFill>
                                <a:schemeClr val="tx1">
                                  <a:lumMod val="85000"/>
                                </a:schemeClr>
                              </a:solidFill>
                              <a:latin typeface="Cambria Math" panose="02040503050406030204" pitchFamily="18" charset="0"/>
                            </a:rPr>
                            <m:t>𝑡</m:t>
                          </m:r>
                          <m:r>
                            <a:rPr lang="en-US" b="0" i="1" smtClean="0">
                              <a:solidFill>
                                <a:schemeClr val="tx1">
                                  <a:lumMod val="85000"/>
                                </a:schemeClr>
                              </a:solidFill>
                              <a:latin typeface="Cambria Math" panose="02040503050406030204" pitchFamily="18" charset="0"/>
                            </a:rPr>
                            <m:t>−</m:t>
                          </m:r>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𝑗</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𝑛</m:t>
                              </m:r>
                            </m:sup>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𝑇</m:t>
                                  </m:r>
                                </m:e>
                                <m:sub>
                                  <m:r>
                                    <a:rPr lang="en-US" b="0" i="1" smtClean="0">
                                      <a:solidFill>
                                        <a:schemeClr val="tx1">
                                          <a:lumMod val="85000"/>
                                        </a:schemeClr>
                                      </a:solidFill>
                                      <a:latin typeface="Cambria Math" panose="02040503050406030204" pitchFamily="18" charset="0"/>
                                    </a:rPr>
                                    <m:t>𝑗</m:t>
                                  </m:r>
                                </m:sub>
                              </m:sSub>
                            </m:e>
                          </m:nary>
                          <m:r>
                            <a:rPr lang="en-US" b="0" i="1" smtClean="0">
                              <a:solidFill>
                                <a:schemeClr val="tx1">
                                  <a:lumMod val="85000"/>
                                </a:schemeClr>
                              </a:solidFill>
                              <a:latin typeface="Cambria Math" panose="02040503050406030204" pitchFamily="18" charset="0"/>
                            </a:rPr>
                            <m:t>)</m:t>
                          </m:r>
                        </m:e>
                      </m:nary>
                    </m:oMath>
                  </m:oMathPara>
                </a14:m>
                <a:endParaRPr lang="en-US" dirty="0">
                  <a:solidFill>
                    <a:schemeClr val="tx1">
                      <a:lumMod val="85000"/>
                    </a:schemeClr>
                  </a:solidFill>
                </a:endParaRPr>
              </a:p>
            </p:txBody>
          </p:sp>
        </mc:Choice>
        <mc:Fallback xmlns="">
          <p:sp>
            <p:nvSpPr>
              <p:cNvPr id="8" name="Content Placeholder 5">
                <a:extLst>
                  <a:ext uri="{FF2B5EF4-FFF2-40B4-BE49-F238E27FC236}">
                    <a16:creationId xmlns:a16="http://schemas.microsoft.com/office/drawing/2014/main" id="{6DC82800-980C-60F7-BE6B-A8F27C0FC07D}"/>
                  </a:ext>
                </a:extLst>
              </p:cNvPr>
              <p:cNvSpPr txBox="1">
                <a:spLocks noRot="1" noChangeAspect="1" noMove="1" noResize="1" noEditPoints="1" noAdjustHandles="1" noChangeArrowheads="1" noChangeShapeType="1" noTextEdit="1"/>
              </p:cNvSpPr>
              <p:nvPr/>
            </p:nvSpPr>
            <p:spPr>
              <a:xfrm>
                <a:off x="71121" y="1681903"/>
                <a:ext cx="5948046" cy="984885"/>
              </a:xfrm>
              <a:prstGeom prst="rect">
                <a:avLst/>
              </a:prstGeom>
              <a:blipFill>
                <a:blip r:embed="rId2"/>
                <a:stretch>
                  <a:fillRect t="-3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DE188584-6139-42E4-D8A8-3C6C72DCE2E0}"/>
                  </a:ext>
                </a:extLst>
              </p:cNvPr>
              <p:cNvSpPr txBox="1"/>
              <p:nvPr/>
            </p:nvSpPr>
            <p:spPr>
              <a:xfrm>
                <a:off x="6096000" y="1178560"/>
                <a:ext cx="6024879" cy="1488228"/>
              </a:xfrm>
              <a:prstGeom prst="rect">
                <a:avLst/>
              </a:prstGeom>
              <a:noFill/>
            </p:spPr>
            <p:txBody>
              <a:bodyPr wrap="square">
                <a:spAutoFit/>
              </a:bodyPr>
              <a:lstStyle/>
              <a:p>
                <a:pPr/>
                <a14:m>
                  <m:oMathPara xmlns:m="http://schemas.openxmlformats.org/officeDocument/2006/math">
                    <m:oMath>
                      <m:eqArr>
                        <m:eqArrPr>
                          <m:ctrlPr>
                            <a:rPr lang="en-US" sz="2000" i="1" smtClean="0">
                              <a:latin typeface="Cambria Math" panose="02040503050406030204" pitchFamily="18" charset="0"/>
                            </a:rPr>
                          </m:ctrlPr>
                        </m:eqArrPr>
                        <m:e>
                          <m:eqArr>
                            <m:eqArrPr>
                              <m:ctrlPr>
                                <a:rPr lang="en-US" sz="2000" i="1">
                                  <a:latin typeface="Cambria Math" panose="02040503050406030204" pitchFamily="18" charset="0"/>
                                </a:rPr>
                              </m:ctrlPr>
                            </m:eqArrPr>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0</m:t>
                                  </m:r>
                                </m:sub>
                              </m:sSub>
                              <m:r>
                                <a:rPr lang="en-US" sz="2000" i="0">
                                  <a:latin typeface="Cambria Math" panose="02040503050406030204" pitchFamily="18" charset="0"/>
                                </a:rPr>
                                <m:t>=0,</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1</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e>
                              </m:d>
                              <m:r>
                                <a:rPr lang="en-US" sz="2000" i="0">
                                  <a:latin typeface="Cambria Math" panose="02040503050406030204" pitchFamily="18" charset="0"/>
                                </a:rPr>
                                <m:t>+</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e>
                                  </m:d>
                                </m:e>
                              </m:d>
                              <m:r>
                                <a:rPr lang="en-US" sz="2000" i="0">
                                  <a:latin typeface="Cambria Math" panose="02040503050406030204" pitchFamily="18" charset="0"/>
                                </a:rPr>
                                <m:t>,</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2</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r>
                                    <a:rPr lang="en-US" sz="2000" i="0">
                                      <a:solidFill>
                                        <a:schemeClr val="accent2">
                                          <a:lumMod val="60000"/>
                                          <a:lumOff val="40000"/>
                                        </a:schemeClr>
                                      </a:solidFill>
                                      <a:latin typeface="Cambria Math" panose="02040503050406030204" pitchFamily="18" charset="0"/>
                                    </a:rPr>
                                    <m:t>−</m:t>
                                  </m:r>
                                  <m:sSub>
                                    <m:sSubPr>
                                      <m:ctrlPr>
                                        <a:rPr lang="en-US" sz="2000" i="1">
                                          <a:solidFill>
                                            <a:schemeClr val="accent2">
                                              <a:lumMod val="60000"/>
                                              <a:lumOff val="40000"/>
                                            </a:schemeClr>
                                          </a:solidFill>
                                          <a:latin typeface="Cambria Math" panose="02040503050406030204" pitchFamily="18" charset="0"/>
                                        </a:rPr>
                                      </m:ctrlPr>
                                    </m:sSubPr>
                                    <m:e>
                                      <m:r>
                                        <a:rPr lang="en-US" sz="2000" i="1">
                                          <a:solidFill>
                                            <a:schemeClr val="accent2">
                                              <a:lumMod val="60000"/>
                                              <a:lumOff val="40000"/>
                                            </a:schemeClr>
                                          </a:solidFill>
                                          <a:latin typeface="Cambria Math" panose="02040503050406030204" pitchFamily="18" charset="0"/>
                                        </a:rPr>
                                        <m:t>𝑇</m:t>
                                      </m:r>
                                    </m:e>
                                    <m:sub>
                                      <m:r>
                                        <a:rPr lang="en-US" sz="2000" i="0">
                                          <a:solidFill>
                                            <a:schemeClr val="accent2">
                                              <a:lumMod val="60000"/>
                                              <a:lumOff val="40000"/>
                                            </a:schemeClr>
                                          </a:solidFill>
                                          <a:latin typeface="Cambria Math" panose="02040503050406030204" pitchFamily="18" charset="0"/>
                                        </a:rPr>
                                        <m:t>1</m:t>
                                      </m:r>
                                    </m:sub>
                                  </m:sSub>
                                </m:e>
                              </m:d>
                            </m:e>
                            <m:e>
                              <m:r>
                                <m:rPr>
                                  <m:aln/>
                                </m:rPr>
                                <a:rPr lang="en-US" sz="2000" i="0">
                                  <a:latin typeface="Cambria Math" panose="02040503050406030204" pitchFamily="18" charset="0"/>
                                </a:rPr>
                                <m:t>&amp;</m:t>
                              </m:r>
                              <m:r>
                                <a:rPr lang="en-US" sz="2000" i="0">
                                  <a:latin typeface="Cambria Math" panose="02040503050406030204" pitchFamily="18" charset="0"/>
                                </a:rPr>
                                <m:t>  </m:t>
                              </m:r>
                              <m:r>
                                <a:rPr lang="en-US" sz="2000" b="0" i="1" smtClean="0">
                                  <a:latin typeface="Cambria Math" panose="02040503050406030204" pitchFamily="18" charset="0"/>
                                </a:rPr>
                                <m:t>+ </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e>
                                  </m:d>
                                </m:e>
                              </m:d>
                              <m:r>
                                <a:rPr lang="en-US" sz="2000" i="0">
                                  <a:latin typeface="Cambria Math" panose="02040503050406030204" pitchFamily="18" charset="0"/>
                                </a:rPr>
                                <m:t>,</m:t>
                              </m:r>
                            </m:e>
                          </m:eqArr>
                        </m:e>
                      </m:eqArr>
                    </m:oMath>
                  </m:oMathPara>
                </a14:m>
                <a:endParaRPr lang="en-US" sz="2000" dirty="0"/>
              </a:p>
            </p:txBody>
          </p:sp>
        </mc:Choice>
        <mc:Fallback xmlns="">
          <p:sp>
            <p:nvSpPr>
              <p:cNvPr id="11" name="TextBox 10">
                <a:extLst>
                  <a:ext uri="{FF2B5EF4-FFF2-40B4-BE49-F238E27FC236}">
                    <a16:creationId xmlns:a16="http://schemas.microsoft.com/office/drawing/2014/main" id="{DE188584-6139-42E4-D8A8-3C6C72DCE2E0}"/>
                  </a:ext>
                </a:extLst>
              </p:cNvPr>
              <p:cNvSpPr txBox="1">
                <a:spLocks noRot="1" noChangeAspect="1" noMove="1" noResize="1" noEditPoints="1" noAdjustHandles="1" noChangeArrowheads="1" noChangeShapeType="1" noTextEdit="1"/>
              </p:cNvSpPr>
              <p:nvPr/>
            </p:nvSpPr>
            <p:spPr>
              <a:xfrm>
                <a:off x="6096000" y="1178560"/>
                <a:ext cx="6024879" cy="1488228"/>
              </a:xfrm>
              <a:prstGeom prst="rect">
                <a:avLst/>
              </a:prstGeom>
              <a:blipFill>
                <a:blip r:embed="rId3"/>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734A6264-B7F1-C04D-633B-1D5E8CC878FA}"/>
              </a:ext>
            </a:extLst>
          </p:cNvPr>
          <p:cNvSpPr txBox="1"/>
          <p:nvPr/>
        </p:nvSpPr>
        <p:spPr>
          <a:xfrm>
            <a:off x="6959598" y="2615988"/>
            <a:ext cx="3860801" cy="400110"/>
          </a:xfrm>
          <a:prstGeom prst="rect">
            <a:avLst/>
          </a:prstGeom>
          <a:noFill/>
        </p:spPr>
        <p:txBody>
          <a:bodyPr wrap="square" rtlCol="0">
            <a:spAutoFit/>
          </a:bodyPr>
          <a:lstStyle/>
          <a:p>
            <a:r>
              <a:rPr lang="en-US" sz="2000" b="1" dirty="0"/>
              <a:t>(</a:t>
            </a:r>
            <a:r>
              <a:rPr lang="en-US" sz="2000" b="1" dirty="0">
                <a:solidFill>
                  <a:schemeClr val="accent3"/>
                </a:solidFill>
              </a:rPr>
              <a:t>outbound </a:t>
            </a:r>
            <a:r>
              <a:rPr lang="en-US" sz="2000" b="1" dirty="0"/>
              <a:t>and</a:t>
            </a:r>
            <a:r>
              <a:rPr lang="en-US" sz="2000" b="1" dirty="0">
                <a:solidFill>
                  <a:schemeClr val="accent3"/>
                </a:solidFill>
              </a:rPr>
              <a:t> </a:t>
            </a:r>
            <a:r>
              <a:rPr lang="en-US" sz="2000" b="1" dirty="0">
                <a:solidFill>
                  <a:schemeClr val="accent2">
                    <a:lumMod val="60000"/>
                    <a:lumOff val="40000"/>
                  </a:schemeClr>
                </a:solidFill>
              </a:rPr>
              <a:t>return </a:t>
            </a:r>
            <a:r>
              <a:rPr lang="en-US" sz="2000" b="1" dirty="0"/>
              <a:t>trips in cavity)</a:t>
            </a:r>
          </a:p>
        </p:txBody>
      </p:sp>
      <p:cxnSp>
        <p:nvCxnSpPr>
          <p:cNvPr id="4" name="Straight Connector 3">
            <a:extLst>
              <a:ext uri="{FF2B5EF4-FFF2-40B4-BE49-F238E27FC236}">
                <a16:creationId xmlns:a16="http://schemas.microsoft.com/office/drawing/2014/main" id="{182272DD-DDBF-9E06-5FD7-F538CB39BE58}"/>
              </a:ext>
            </a:extLst>
          </p:cNvPr>
          <p:cNvCxnSpPr/>
          <p:nvPr/>
        </p:nvCxnSpPr>
        <p:spPr>
          <a:xfrm>
            <a:off x="121920" y="3124200"/>
            <a:ext cx="11948159" cy="0"/>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7AD3F37-8A45-A8A0-D70A-5DF60D24A311}"/>
              </a:ext>
            </a:extLst>
          </p:cNvPr>
          <p:cNvCxnSpPr>
            <a:cxnSpLocks/>
          </p:cNvCxnSpPr>
          <p:nvPr/>
        </p:nvCxnSpPr>
        <p:spPr>
          <a:xfrm>
            <a:off x="5511167" y="3124200"/>
            <a:ext cx="0" cy="3733800"/>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771E5C8-9561-53CD-E7AB-1B39448EE15A}"/>
              </a:ext>
            </a:extLst>
          </p:cNvPr>
          <p:cNvSpPr txBox="1">
            <a:spLocks/>
          </p:cNvSpPr>
          <p:nvPr/>
        </p:nvSpPr>
        <p:spPr>
          <a:xfrm>
            <a:off x="71120" y="3247544"/>
            <a:ext cx="5440043" cy="3200876"/>
          </a:xfrm>
          <a:prstGeom prst="rect">
            <a:avLst/>
          </a:prstGeom>
          <a:noFill/>
        </p:spPr>
        <p:txBody>
          <a:bodyPr wrap="square" rtlCol="0">
            <a:spAutoFit/>
          </a:bodyPr>
          <a:lstStyle/>
          <a:p>
            <a:r>
              <a:rPr lang="en-US" sz="2200" b="1" i="1" u="sng" dirty="0"/>
              <a:t>Transverse-Traceless (TT) Gauge</a:t>
            </a:r>
            <a:endParaRPr lang="en-US" sz="1100" dirty="0">
              <a:solidFill>
                <a:schemeClr val="bg2"/>
              </a:solidFill>
            </a:endParaRPr>
          </a:p>
          <a:p>
            <a:pPr marL="342900" indent="-342900">
              <a:buFont typeface="Arial" panose="020B0604020202020204" pitchFamily="34" charset="0"/>
              <a:buChar char="•"/>
            </a:pPr>
            <a:r>
              <a:rPr lang="en-US" sz="2000" dirty="0"/>
              <a:t>Free masses stay at fixed comoving coordinates, distances change through metric</a:t>
            </a:r>
            <a:br>
              <a:rPr lang="en-US" sz="2000" dirty="0"/>
            </a:br>
            <a:endParaRPr lang="en-US" sz="2000" dirty="0"/>
          </a:p>
          <a:p>
            <a:pPr marL="342900" indent="-342900">
              <a:buFont typeface="Arial" panose="020B0604020202020204" pitchFamily="34" charset="0"/>
              <a:buChar char="•"/>
            </a:pPr>
            <a:r>
              <a:rPr lang="en-US" sz="2000" dirty="0"/>
              <a:t>Modified coordinate velocity of light</a:t>
            </a:r>
            <a:br>
              <a:rPr lang="en-US" sz="2000" dirty="0"/>
            </a:br>
            <a:br>
              <a:rPr lang="en-US" sz="2000" dirty="0"/>
            </a:br>
            <a:br>
              <a:rPr lang="en-US" sz="2000" dirty="0"/>
            </a:br>
            <a:br>
              <a:rPr lang="en-US" sz="2000" dirty="0"/>
            </a:br>
            <a:br>
              <a:rPr lang="en-US" sz="2000" dirty="0"/>
            </a:br>
            <a:endParaRPr lang="en-US" sz="2000"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9E8F5502-A9C5-FF78-175F-1AF8E45B658D}"/>
                  </a:ext>
                </a:extLst>
              </p:cNvPr>
              <p:cNvSpPr txBox="1"/>
              <p:nvPr/>
            </p:nvSpPr>
            <p:spPr>
              <a:xfrm>
                <a:off x="121920" y="4847982"/>
                <a:ext cx="5212712" cy="1356012"/>
              </a:xfrm>
              <a:prstGeom prst="rect">
                <a:avLst/>
              </a:prstGeom>
              <a:noFill/>
            </p:spPr>
            <p:txBody>
              <a:bodyPr wrap="square">
                <a:spAutoFit/>
              </a:bodyPr>
              <a:lstStyle/>
              <a:p>
                <a:pPr/>
                <a14:m>
                  <m:oMathPara xmlns:m="http://schemas.openxmlformats.org/officeDocument/2006/math">
                    <m:oMath>
                      <m:eqArr>
                        <m:eqArrPr>
                          <m:ctrlPr>
                            <a:rPr lang="en-US" i="1" smtClean="0">
                              <a:latin typeface="Cambria Math" panose="02040503050406030204" pitchFamily="18" charset="0"/>
                            </a:rPr>
                          </m:ctrlPr>
                        </m:eqArrPr>
                        <m:e>
                          <m:r>
                            <a:rPr lang="en-US" i="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0">
                                  <a:latin typeface="Cambria Math" panose="02040503050406030204" pitchFamily="18" charset="0"/>
                                </a:rPr>
                                <m:t>2</m:t>
                              </m:r>
                            </m:sup>
                          </m:sSup>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0">
                                      <a:latin typeface="Cambria Math" panose="02040503050406030204" pitchFamily="18" charset="0"/>
                                    </a:rPr>
                                    <m:t>2</m:t>
                                  </m:r>
                                </m:sup>
                              </m:sSup>
                              <m:r>
                                <a:rPr lang="en-US" i="1">
                                  <a:latin typeface="Cambria Math" panose="02040503050406030204" pitchFamily="18" charset="0"/>
                                </a:rPr>
                                <m:t>𝑡</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𝜉</m:t>
                                  </m:r>
                                </m:e>
                                <m:sup>
                                  <m:r>
                                    <a:rPr lang="en-US" i="0">
                                      <a:latin typeface="Cambria Math" panose="02040503050406030204" pitchFamily="18" charset="0"/>
                                    </a:rPr>
                                    <m:t>2</m:t>
                                  </m:r>
                                </m:sup>
                              </m:sSup>
                            </m:den>
                          </m:f>
                          <m:r>
                            <a:rPr lang="en-US" i="0">
                              <a:latin typeface="Cambria Math" panose="02040503050406030204" pitchFamily="18" charset="0"/>
                            </a:rPr>
                            <m:t>+</m:t>
                          </m:r>
                          <m:d>
                            <m:dPr>
                              <m:ctrlPr>
                                <a:rPr lang="en-US" i="0">
                                  <a:latin typeface="Cambria Math" panose="02040503050406030204" pitchFamily="18" charset="0"/>
                                </a:rPr>
                              </m:ctrlPr>
                            </m:dPr>
                            <m:e>
                              <m:r>
                                <a:rPr lang="en-US" i="0">
                                  <a:latin typeface="Cambria Math" panose="02040503050406030204" pitchFamily="18" charset="0"/>
                                </a:rPr>
                                <m:t>1+</m:t>
                              </m:r>
                              <m:r>
                                <a:rPr lang="en-US" i="1">
                                  <a:latin typeface="Cambria Math" panose="02040503050406030204" pitchFamily="18" charset="0"/>
                                </a:rPr>
                                <m:t>ℎ</m:t>
                              </m:r>
                              <m:d>
                                <m:dPr>
                                  <m:ctrlPr>
                                    <a:rPr lang="en-US" i="1">
                                      <a:latin typeface="Cambria Math" panose="02040503050406030204" pitchFamily="18" charset="0"/>
                                    </a:rPr>
                                  </m:ctrlPr>
                                </m:dPr>
                                <m:e>
                                  <m:r>
                                    <a:rPr lang="en-US" i="1">
                                      <a:latin typeface="Cambria Math" panose="02040503050406030204" pitchFamily="18" charset="0"/>
                                    </a:rPr>
                                    <m:t>𝑡</m:t>
                                  </m:r>
                                </m:e>
                              </m:d>
                            </m:e>
                          </m:d>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0">
                                      <a:latin typeface="Cambria Math" panose="02040503050406030204" pitchFamily="18" charset="0"/>
                                    </a:rPr>
                                    <m:t>2</m:t>
                                  </m:r>
                                </m:sup>
                              </m:sSup>
                              <m:r>
                                <a:rPr lang="en-US" i="1">
                                  <a:latin typeface="Cambria Math" panose="02040503050406030204" pitchFamily="18" charset="0"/>
                                </a:rPr>
                                <m:t>𝑥</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𝜉</m:t>
                                  </m:r>
                                </m:e>
                                <m:sup>
                                  <m:r>
                                    <a:rPr lang="en-US" i="0">
                                      <a:latin typeface="Cambria Math" panose="02040503050406030204" pitchFamily="18" charset="0"/>
                                    </a:rPr>
                                    <m:t>2</m:t>
                                  </m:r>
                                </m:sup>
                              </m:sSup>
                            </m:den>
                          </m:f>
                          <m:r>
                            <a:rPr lang="en-US" i="0">
                              <a:latin typeface="Cambria Math" panose="02040503050406030204" pitchFamily="18" charset="0"/>
                            </a:rPr>
                            <m:t>=0</m:t>
                          </m:r>
                        </m:e>
                        <m:e>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𝑑𝑡</m:t>
                              </m:r>
                            </m:num>
                            <m:den>
                              <m:r>
                                <a:rPr lang="en-US" b="0" i="1" smtClean="0">
                                  <a:latin typeface="Cambria Math" panose="02040503050406030204" pitchFamily="18" charset="0"/>
                                </a:rPr>
                                <m:t>𝑑𝑥</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𝑐</m:t>
                              </m:r>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ℎ</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num>
                                <m:den>
                                  <m:r>
                                    <a:rPr lang="en-US" b="0" i="1" smtClean="0">
                                      <a:latin typeface="Cambria Math" panose="02040503050406030204" pitchFamily="18" charset="0"/>
                                    </a:rPr>
                                    <m:t>2</m:t>
                                  </m:r>
                                </m:den>
                              </m:f>
                            </m:e>
                          </m:d>
                        </m:e>
                      </m:eqArr>
                    </m:oMath>
                  </m:oMathPara>
                </a14:m>
                <a:endParaRPr lang="en-US" dirty="0"/>
              </a:p>
            </p:txBody>
          </p:sp>
        </mc:Choice>
        <mc:Fallback xmlns="">
          <p:sp>
            <p:nvSpPr>
              <p:cNvPr id="18" name="TextBox 17">
                <a:extLst>
                  <a:ext uri="{FF2B5EF4-FFF2-40B4-BE49-F238E27FC236}">
                    <a16:creationId xmlns:a16="http://schemas.microsoft.com/office/drawing/2014/main" id="{9E8F5502-A9C5-FF78-175F-1AF8E45B658D}"/>
                  </a:ext>
                </a:extLst>
              </p:cNvPr>
              <p:cNvSpPr txBox="1">
                <a:spLocks noRot="1" noChangeAspect="1" noMove="1" noResize="1" noEditPoints="1" noAdjustHandles="1" noChangeArrowheads="1" noChangeShapeType="1" noTextEdit="1"/>
              </p:cNvSpPr>
              <p:nvPr/>
            </p:nvSpPr>
            <p:spPr>
              <a:xfrm>
                <a:off x="121920" y="4847982"/>
                <a:ext cx="5212712" cy="135601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18CADB49-EFC1-8C88-37EC-98E208BCA659}"/>
                  </a:ext>
                </a:extLst>
              </p:cNvPr>
              <p:cNvSpPr txBox="1"/>
              <p:nvPr/>
            </p:nvSpPr>
            <p:spPr>
              <a:xfrm>
                <a:off x="5610544" y="3247543"/>
                <a:ext cx="6286814" cy="1046440"/>
              </a:xfrm>
              <a:prstGeom prst="rect">
                <a:avLst/>
              </a:prstGeom>
              <a:noFill/>
            </p:spPr>
            <p:txBody>
              <a:bodyPr wrap="square" rtlCol="0">
                <a:spAutoFit/>
              </a:bodyPr>
              <a:lstStyle/>
              <a:p>
                <a:r>
                  <a:rPr lang="en-US" sz="2200" b="1" i="1" u="sng" dirty="0"/>
                  <a:t>Local Lorentz (LL) Gauge</a:t>
                </a:r>
              </a:p>
              <a:p>
                <a:pPr marL="342900" indent="-342900">
                  <a:buFont typeface="Arial" panose="020B0604020202020204" pitchFamily="34" charset="0"/>
                  <a:buChar char="•"/>
                </a:pPr>
                <a:r>
                  <a:rPr lang="en-US" sz="2000" dirty="0"/>
                  <a:t>Now, free masses move the familiar </a:t>
                </a:r>
                <a14:m>
                  <m:oMath xmlns:m="http://schemas.openxmlformats.org/officeDocument/2006/math">
                    <m:r>
                      <a:rPr lang="en-US" sz="2000" i="1">
                        <a:latin typeface="Cambria Math" panose="02040503050406030204" pitchFamily="18" charset="0"/>
                      </a:rPr>
                      <m:t>𝑥</m:t>
                    </m:r>
                    <m:r>
                      <a:rPr lang="en-US" sz="2000" i="1">
                        <a:latin typeface="Cambria Math" panose="02040503050406030204" pitchFamily="18" charset="0"/>
                      </a:rPr>
                      <m:t>→</m:t>
                    </m:r>
                    <m:r>
                      <a:rPr lang="en-US" sz="2000" i="1">
                        <a:latin typeface="Cambria Math" panose="02040503050406030204" pitchFamily="18" charset="0"/>
                      </a:rPr>
                      <m:t>𝑥</m:t>
                    </m:r>
                    <m:r>
                      <a:rPr lang="en-US" sz="2000" i="1">
                        <a:latin typeface="Cambria Math" panose="02040503050406030204" pitchFamily="18" charset="0"/>
                      </a:rPr>
                      <m:t>(1+</m:t>
                    </m:r>
                    <m:r>
                      <a:rPr lang="en-US" sz="2000" i="1">
                        <a:latin typeface="Cambria Math" panose="02040503050406030204" pitchFamily="18" charset="0"/>
                      </a:rPr>
                      <m:t>ℎ</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r>
                      <a:rPr lang="en-US" sz="2000" b="0" i="1" smtClean="0">
                        <a:latin typeface="Cambria Math" panose="02040503050406030204" pitchFamily="18" charset="0"/>
                      </a:rPr>
                      <m:t>/2)</m:t>
                    </m:r>
                  </m:oMath>
                </a14:m>
                <a:r>
                  <a:rPr lang="en-US" dirty="0"/>
                  <a:t> </a:t>
                </a:r>
                <a:r>
                  <a:rPr lang="en-US" sz="2000" dirty="0"/>
                  <a:t>while coordinates remain fixed</a:t>
                </a:r>
              </a:p>
            </p:txBody>
          </p:sp>
        </mc:Choice>
        <mc:Fallback xmlns="">
          <p:sp>
            <p:nvSpPr>
              <p:cNvPr id="6" name="TextBox 5">
                <a:extLst>
                  <a:ext uri="{FF2B5EF4-FFF2-40B4-BE49-F238E27FC236}">
                    <a16:creationId xmlns:a16="http://schemas.microsoft.com/office/drawing/2014/main" id="{18CADB49-EFC1-8C88-37EC-98E208BCA659}"/>
                  </a:ext>
                </a:extLst>
              </p:cNvPr>
              <p:cNvSpPr txBox="1">
                <a:spLocks noRot="1" noChangeAspect="1" noMove="1" noResize="1" noEditPoints="1" noAdjustHandles="1" noChangeArrowheads="1" noChangeShapeType="1" noTextEdit="1"/>
              </p:cNvSpPr>
              <p:nvPr/>
            </p:nvSpPr>
            <p:spPr>
              <a:xfrm>
                <a:off x="5610544" y="3247543"/>
                <a:ext cx="6286814" cy="1046440"/>
              </a:xfrm>
              <a:prstGeom prst="rect">
                <a:avLst/>
              </a:prstGeom>
              <a:blipFill>
                <a:blip r:embed="rId5"/>
                <a:stretch>
                  <a:fillRect l="-1260" t="-4094" b="-9942"/>
                </a:stretch>
              </a:blipFill>
            </p:spPr>
            <p:txBody>
              <a:bodyPr/>
              <a:lstStyle/>
              <a:p>
                <a:r>
                  <a:rPr lang="en-US">
                    <a:noFill/>
                  </a:rPr>
                  <a:t> </a:t>
                </a:r>
              </a:p>
            </p:txBody>
          </p:sp>
        </mc:Fallback>
      </mc:AlternateContent>
    </p:spTree>
    <p:extLst>
      <p:ext uri="{BB962C8B-B14F-4D97-AF65-F5344CB8AC3E}">
        <p14:creationId xmlns:p14="http://schemas.microsoft.com/office/powerpoint/2010/main" val="287255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DB42E-8AAA-31DF-5E1F-4BAAE644BB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9BC90F-90A3-2F19-9E21-1BC286EBA5A6}"/>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2571A5D7-8020-A415-3E65-F1CD164407B6}"/>
                  </a:ext>
                </a:extLst>
              </p:cNvPr>
              <p:cNvSpPr txBox="1">
                <a:spLocks/>
              </p:cNvSpPr>
              <p:nvPr/>
            </p:nvSpPr>
            <p:spPr>
              <a:xfrm>
                <a:off x="71121" y="1681903"/>
                <a:ext cx="5948046" cy="984885"/>
              </a:xfrm>
              <a:prstGeom prst="rect">
                <a:avLst/>
              </a:prstGeom>
              <a:noFill/>
            </p:spPr>
            <p:txBody>
              <a:bodyPr vert="horz" wrap="square" lIns="91440" tIns="45720" rIns="91440" bIns="45720" rtlCol="0">
                <a:sp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2">
                        <a:lumMod val="7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2">
                        <a:lumMod val="7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2">
                        <a:lumMod val="7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9pPr>
              </a:lstStyle>
              <a:p>
                <a:pPr marL="0" indent="0">
                  <a:buNone/>
                </a:pPr>
                <a14:m>
                  <m:oMathPara xmlns:m="http://schemas.openxmlformats.org/officeDocument/2006/math">
                    <m:oMath>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𝑎</m:t>
                          </m:r>
                        </m:sub>
                      </m:sSub>
                      <m:d>
                        <m:dPr>
                          <m:ctrlPr>
                            <a:rPr lang="en-US" b="0" i="1" smtClean="0">
                              <a:solidFill>
                                <a:schemeClr val="tx1">
                                  <a:lumMod val="85000"/>
                                </a:schemeClr>
                              </a:solidFill>
                              <a:latin typeface="Cambria Math" panose="02040503050406030204" pitchFamily="18" charset="0"/>
                            </a:rPr>
                          </m:ctrlPr>
                        </m:dPr>
                        <m:e>
                          <m:r>
                            <a:rPr lang="en-US" b="0" i="1" smtClean="0">
                              <a:solidFill>
                                <a:schemeClr val="tx1">
                                  <a:lumMod val="85000"/>
                                </a:schemeClr>
                              </a:solidFill>
                              <a:latin typeface="Cambria Math" panose="02040503050406030204" pitchFamily="18" charset="0"/>
                            </a:rPr>
                            <m:t>𝑡</m:t>
                          </m:r>
                        </m:e>
                      </m:d>
                      <m:r>
                        <a:rPr lang="de-DE"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𝜏</m:t>
                          </m:r>
                        </m:e>
                        <m:sub>
                          <m:r>
                            <a:rPr lang="en-US" b="0" i="1" smtClean="0">
                              <a:solidFill>
                                <a:schemeClr val="tx1">
                                  <a:lumMod val="85000"/>
                                </a:schemeClr>
                              </a:solidFill>
                              <a:latin typeface="Cambria Math" panose="02040503050406030204" pitchFamily="18" charset="0"/>
                            </a:rPr>
                            <m:t>1</m:t>
                          </m:r>
                        </m:sub>
                      </m:sSub>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𝑛</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 </m:t>
                          </m:r>
                        </m:sup>
                        <m:e>
                          <m:sSup>
                            <m:sSupPr>
                              <m:ctrlPr>
                                <a:rPr lang="en-US" b="0" i="1" smtClean="0">
                                  <a:solidFill>
                                    <a:schemeClr val="tx1">
                                      <a:lumMod val="85000"/>
                                    </a:schemeClr>
                                  </a:solidFill>
                                  <a:latin typeface="Cambria Math" panose="02040503050406030204" pitchFamily="18" charset="0"/>
                                </a:rPr>
                              </m:ctrlPr>
                            </m:sSupPr>
                            <m:e>
                              <m:d>
                                <m:dPr>
                                  <m:ctrlPr>
                                    <a:rPr lang="en-US" b="0" i="1" smtClean="0">
                                      <a:solidFill>
                                        <a:schemeClr val="tx1">
                                          <a:lumMod val="85000"/>
                                        </a:schemeClr>
                                      </a:solidFill>
                                      <a:latin typeface="Cambria Math" panose="02040503050406030204" pitchFamily="18" charset="0"/>
                                    </a:rPr>
                                  </m:ctrlPr>
                                </m:dPr>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1</m:t>
                                      </m:r>
                                    </m:sub>
                                  </m:sSub>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2</m:t>
                                      </m:r>
                                    </m:sub>
                                  </m:sSub>
                                </m:e>
                              </m:d>
                            </m:e>
                            <m:sup>
                              <m:r>
                                <a:rPr lang="en-US" b="0" i="1" smtClean="0">
                                  <a:solidFill>
                                    <a:schemeClr val="tx1">
                                      <a:lumMod val="85000"/>
                                    </a:schemeClr>
                                  </a:solidFill>
                                  <a:latin typeface="Cambria Math" panose="02040503050406030204" pitchFamily="18" charset="0"/>
                                </a:rPr>
                                <m:t>𝑛</m:t>
                              </m:r>
                            </m:sup>
                          </m:sSup>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𝐸</m:t>
                              </m:r>
                            </m:e>
                            <m:sub>
                              <m:r>
                                <m:rPr>
                                  <m:sty m:val="p"/>
                                </m:rPr>
                                <a:rPr lang="en-US" b="0" i="0" smtClean="0">
                                  <a:solidFill>
                                    <a:schemeClr val="tx1">
                                      <a:lumMod val="85000"/>
                                    </a:schemeClr>
                                  </a:solidFill>
                                  <a:latin typeface="Cambria Math" panose="02040503050406030204" pitchFamily="18" charset="0"/>
                                </a:rPr>
                                <m:t>left</m:t>
                              </m:r>
                            </m:sub>
                          </m:sSub>
                          <m:r>
                            <a:rPr lang="en-US" b="0" i="1" smtClean="0">
                              <a:solidFill>
                                <a:schemeClr val="tx1">
                                  <a:lumMod val="85000"/>
                                </a:schemeClr>
                              </a:solidFill>
                              <a:latin typeface="Cambria Math" panose="02040503050406030204" pitchFamily="18" charset="0"/>
                            </a:rPr>
                            <m:t>(</m:t>
                          </m:r>
                          <m:r>
                            <a:rPr lang="en-US" b="0" i="1" smtClean="0">
                              <a:solidFill>
                                <a:schemeClr val="tx1">
                                  <a:lumMod val="85000"/>
                                </a:schemeClr>
                              </a:solidFill>
                              <a:latin typeface="Cambria Math" panose="02040503050406030204" pitchFamily="18" charset="0"/>
                            </a:rPr>
                            <m:t>𝑡</m:t>
                          </m:r>
                          <m:r>
                            <a:rPr lang="en-US" b="0" i="1" smtClean="0">
                              <a:solidFill>
                                <a:schemeClr val="tx1">
                                  <a:lumMod val="85000"/>
                                </a:schemeClr>
                              </a:solidFill>
                              <a:latin typeface="Cambria Math" panose="02040503050406030204" pitchFamily="18" charset="0"/>
                            </a:rPr>
                            <m:t>−</m:t>
                          </m:r>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𝑗</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𝑛</m:t>
                              </m:r>
                            </m:sup>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𝑇</m:t>
                                  </m:r>
                                </m:e>
                                <m:sub>
                                  <m:r>
                                    <a:rPr lang="en-US" b="0" i="1" smtClean="0">
                                      <a:solidFill>
                                        <a:schemeClr val="tx1">
                                          <a:lumMod val="85000"/>
                                        </a:schemeClr>
                                      </a:solidFill>
                                      <a:latin typeface="Cambria Math" panose="02040503050406030204" pitchFamily="18" charset="0"/>
                                    </a:rPr>
                                    <m:t>𝑗</m:t>
                                  </m:r>
                                </m:sub>
                              </m:sSub>
                            </m:e>
                          </m:nary>
                          <m:r>
                            <a:rPr lang="en-US" b="0" i="1" smtClean="0">
                              <a:solidFill>
                                <a:schemeClr val="tx1">
                                  <a:lumMod val="85000"/>
                                </a:schemeClr>
                              </a:solidFill>
                              <a:latin typeface="Cambria Math" panose="02040503050406030204" pitchFamily="18" charset="0"/>
                            </a:rPr>
                            <m:t>)</m:t>
                          </m:r>
                        </m:e>
                      </m:nary>
                    </m:oMath>
                  </m:oMathPara>
                </a14:m>
                <a:endParaRPr lang="en-US" dirty="0">
                  <a:solidFill>
                    <a:schemeClr val="tx1">
                      <a:lumMod val="85000"/>
                    </a:schemeClr>
                  </a:solidFill>
                </a:endParaRPr>
              </a:p>
            </p:txBody>
          </p:sp>
        </mc:Choice>
        <mc:Fallback xmlns="">
          <p:sp>
            <p:nvSpPr>
              <p:cNvPr id="8" name="Content Placeholder 5">
                <a:extLst>
                  <a:ext uri="{FF2B5EF4-FFF2-40B4-BE49-F238E27FC236}">
                    <a16:creationId xmlns:a16="http://schemas.microsoft.com/office/drawing/2014/main" id="{2571A5D7-8020-A415-3E65-F1CD164407B6}"/>
                  </a:ext>
                </a:extLst>
              </p:cNvPr>
              <p:cNvSpPr txBox="1">
                <a:spLocks noRot="1" noChangeAspect="1" noMove="1" noResize="1" noEditPoints="1" noAdjustHandles="1" noChangeArrowheads="1" noChangeShapeType="1" noTextEdit="1"/>
              </p:cNvSpPr>
              <p:nvPr/>
            </p:nvSpPr>
            <p:spPr>
              <a:xfrm>
                <a:off x="71121" y="1681903"/>
                <a:ext cx="5948046" cy="984885"/>
              </a:xfrm>
              <a:prstGeom prst="rect">
                <a:avLst/>
              </a:prstGeom>
              <a:blipFill>
                <a:blip r:embed="rId2"/>
                <a:stretch>
                  <a:fillRect t="-3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E771FD55-E9A5-5680-5E9B-EEEE165A23BD}"/>
                  </a:ext>
                </a:extLst>
              </p:cNvPr>
              <p:cNvSpPr txBox="1"/>
              <p:nvPr/>
            </p:nvSpPr>
            <p:spPr>
              <a:xfrm>
                <a:off x="6096000" y="1178560"/>
                <a:ext cx="6024879" cy="1488228"/>
              </a:xfrm>
              <a:prstGeom prst="rect">
                <a:avLst/>
              </a:prstGeom>
              <a:noFill/>
            </p:spPr>
            <p:txBody>
              <a:bodyPr wrap="square">
                <a:spAutoFit/>
              </a:bodyPr>
              <a:lstStyle/>
              <a:p>
                <a:pPr/>
                <a14:m>
                  <m:oMathPara xmlns:m="http://schemas.openxmlformats.org/officeDocument/2006/math">
                    <m:oMath>
                      <m:eqArr>
                        <m:eqArrPr>
                          <m:ctrlPr>
                            <a:rPr lang="en-US" sz="2000" i="1" smtClean="0">
                              <a:latin typeface="Cambria Math" panose="02040503050406030204" pitchFamily="18" charset="0"/>
                            </a:rPr>
                          </m:ctrlPr>
                        </m:eqArrPr>
                        <m:e>
                          <m:eqArr>
                            <m:eqArrPr>
                              <m:ctrlPr>
                                <a:rPr lang="en-US" sz="2000" i="1">
                                  <a:latin typeface="Cambria Math" panose="02040503050406030204" pitchFamily="18" charset="0"/>
                                </a:rPr>
                              </m:ctrlPr>
                            </m:eqArrPr>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0</m:t>
                                  </m:r>
                                </m:sub>
                              </m:sSub>
                              <m:r>
                                <a:rPr lang="en-US" sz="2000" i="0">
                                  <a:latin typeface="Cambria Math" panose="02040503050406030204" pitchFamily="18" charset="0"/>
                                </a:rPr>
                                <m:t>=0,</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1</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e>
                              </m:d>
                              <m:r>
                                <a:rPr lang="en-US" sz="2000" i="0">
                                  <a:latin typeface="Cambria Math" panose="02040503050406030204" pitchFamily="18" charset="0"/>
                                </a:rPr>
                                <m:t>+</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e>
                                  </m:d>
                                </m:e>
                              </m:d>
                              <m:r>
                                <a:rPr lang="en-US" sz="2000" i="0">
                                  <a:latin typeface="Cambria Math" panose="02040503050406030204" pitchFamily="18" charset="0"/>
                                </a:rPr>
                                <m:t>,</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2</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r>
                                    <a:rPr lang="en-US" sz="2000" i="0">
                                      <a:solidFill>
                                        <a:schemeClr val="accent2">
                                          <a:lumMod val="60000"/>
                                          <a:lumOff val="40000"/>
                                        </a:schemeClr>
                                      </a:solidFill>
                                      <a:latin typeface="Cambria Math" panose="02040503050406030204" pitchFamily="18" charset="0"/>
                                    </a:rPr>
                                    <m:t>−</m:t>
                                  </m:r>
                                  <m:sSub>
                                    <m:sSubPr>
                                      <m:ctrlPr>
                                        <a:rPr lang="en-US" sz="2000" i="1">
                                          <a:solidFill>
                                            <a:schemeClr val="accent2">
                                              <a:lumMod val="60000"/>
                                              <a:lumOff val="40000"/>
                                            </a:schemeClr>
                                          </a:solidFill>
                                          <a:latin typeface="Cambria Math" panose="02040503050406030204" pitchFamily="18" charset="0"/>
                                        </a:rPr>
                                      </m:ctrlPr>
                                    </m:sSubPr>
                                    <m:e>
                                      <m:r>
                                        <a:rPr lang="en-US" sz="2000" i="1">
                                          <a:solidFill>
                                            <a:schemeClr val="accent2">
                                              <a:lumMod val="60000"/>
                                              <a:lumOff val="40000"/>
                                            </a:schemeClr>
                                          </a:solidFill>
                                          <a:latin typeface="Cambria Math" panose="02040503050406030204" pitchFamily="18" charset="0"/>
                                        </a:rPr>
                                        <m:t>𝑇</m:t>
                                      </m:r>
                                    </m:e>
                                    <m:sub>
                                      <m:r>
                                        <a:rPr lang="en-US" sz="2000" i="0">
                                          <a:solidFill>
                                            <a:schemeClr val="accent2">
                                              <a:lumMod val="60000"/>
                                              <a:lumOff val="40000"/>
                                            </a:schemeClr>
                                          </a:solidFill>
                                          <a:latin typeface="Cambria Math" panose="02040503050406030204" pitchFamily="18" charset="0"/>
                                        </a:rPr>
                                        <m:t>1</m:t>
                                      </m:r>
                                    </m:sub>
                                  </m:sSub>
                                </m:e>
                              </m:d>
                            </m:e>
                            <m:e>
                              <m:r>
                                <m:rPr>
                                  <m:aln/>
                                </m:rPr>
                                <a:rPr lang="en-US" sz="2000" i="0">
                                  <a:latin typeface="Cambria Math" panose="02040503050406030204" pitchFamily="18" charset="0"/>
                                </a:rPr>
                                <m:t>&amp;</m:t>
                              </m:r>
                              <m:r>
                                <a:rPr lang="en-US" sz="2000" i="0">
                                  <a:latin typeface="Cambria Math" panose="02040503050406030204" pitchFamily="18" charset="0"/>
                                </a:rPr>
                                <m:t>  </m:t>
                              </m:r>
                              <m:r>
                                <a:rPr lang="en-US" sz="2000" b="0" i="1" smtClean="0">
                                  <a:latin typeface="Cambria Math" panose="02040503050406030204" pitchFamily="18" charset="0"/>
                                </a:rPr>
                                <m:t>+ </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e>
                                  </m:d>
                                </m:e>
                              </m:d>
                              <m:r>
                                <a:rPr lang="en-US" sz="2000" i="0">
                                  <a:latin typeface="Cambria Math" panose="02040503050406030204" pitchFamily="18" charset="0"/>
                                </a:rPr>
                                <m:t>,</m:t>
                              </m:r>
                            </m:e>
                          </m:eqArr>
                        </m:e>
                      </m:eqArr>
                    </m:oMath>
                  </m:oMathPara>
                </a14:m>
                <a:endParaRPr lang="en-US" sz="2000" dirty="0"/>
              </a:p>
            </p:txBody>
          </p:sp>
        </mc:Choice>
        <mc:Fallback xmlns="">
          <p:sp>
            <p:nvSpPr>
              <p:cNvPr id="11" name="TextBox 10">
                <a:extLst>
                  <a:ext uri="{FF2B5EF4-FFF2-40B4-BE49-F238E27FC236}">
                    <a16:creationId xmlns:a16="http://schemas.microsoft.com/office/drawing/2014/main" id="{E771FD55-E9A5-5680-5E9B-EEEE165A23BD}"/>
                  </a:ext>
                </a:extLst>
              </p:cNvPr>
              <p:cNvSpPr txBox="1">
                <a:spLocks noRot="1" noChangeAspect="1" noMove="1" noResize="1" noEditPoints="1" noAdjustHandles="1" noChangeArrowheads="1" noChangeShapeType="1" noTextEdit="1"/>
              </p:cNvSpPr>
              <p:nvPr/>
            </p:nvSpPr>
            <p:spPr>
              <a:xfrm>
                <a:off x="6096000" y="1178560"/>
                <a:ext cx="6024879" cy="1488228"/>
              </a:xfrm>
              <a:prstGeom prst="rect">
                <a:avLst/>
              </a:prstGeom>
              <a:blipFill>
                <a:blip r:embed="rId3"/>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217E01DA-056F-4C83-B548-F7F027FA11E8}"/>
              </a:ext>
            </a:extLst>
          </p:cNvPr>
          <p:cNvSpPr txBox="1"/>
          <p:nvPr/>
        </p:nvSpPr>
        <p:spPr>
          <a:xfrm>
            <a:off x="6959598" y="2615988"/>
            <a:ext cx="3860801" cy="400110"/>
          </a:xfrm>
          <a:prstGeom prst="rect">
            <a:avLst/>
          </a:prstGeom>
          <a:noFill/>
        </p:spPr>
        <p:txBody>
          <a:bodyPr wrap="square" rtlCol="0">
            <a:spAutoFit/>
          </a:bodyPr>
          <a:lstStyle/>
          <a:p>
            <a:r>
              <a:rPr lang="en-US" sz="2000" b="1" dirty="0"/>
              <a:t>(</a:t>
            </a:r>
            <a:r>
              <a:rPr lang="en-US" sz="2000" b="1" dirty="0">
                <a:solidFill>
                  <a:schemeClr val="accent3"/>
                </a:solidFill>
              </a:rPr>
              <a:t>outbound </a:t>
            </a:r>
            <a:r>
              <a:rPr lang="en-US" sz="2000" b="1" dirty="0"/>
              <a:t>and</a:t>
            </a:r>
            <a:r>
              <a:rPr lang="en-US" sz="2000" b="1" dirty="0">
                <a:solidFill>
                  <a:schemeClr val="accent3"/>
                </a:solidFill>
              </a:rPr>
              <a:t> </a:t>
            </a:r>
            <a:r>
              <a:rPr lang="en-US" sz="2000" b="1" dirty="0">
                <a:solidFill>
                  <a:schemeClr val="accent2">
                    <a:lumMod val="60000"/>
                    <a:lumOff val="40000"/>
                  </a:schemeClr>
                </a:solidFill>
              </a:rPr>
              <a:t>return </a:t>
            </a:r>
            <a:r>
              <a:rPr lang="en-US" sz="2000" b="1" dirty="0"/>
              <a:t>trips in cavity)</a:t>
            </a:r>
          </a:p>
        </p:txBody>
      </p:sp>
      <p:cxnSp>
        <p:nvCxnSpPr>
          <p:cNvPr id="4" name="Straight Connector 3">
            <a:extLst>
              <a:ext uri="{FF2B5EF4-FFF2-40B4-BE49-F238E27FC236}">
                <a16:creationId xmlns:a16="http://schemas.microsoft.com/office/drawing/2014/main" id="{369E9EC1-970C-6E50-2DC1-5742BB96CF95}"/>
              </a:ext>
            </a:extLst>
          </p:cNvPr>
          <p:cNvCxnSpPr/>
          <p:nvPr/>
        </p:nvCxnSpPr>
        <p:spPr>
          <a:xfrm>
            <a:off x="121920" y="3124200"/>
            <a:ext cx="11948159" cy="0"/>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19FDDC8F-49A1-95F3-3FC7-F08CCBED18B1}"/>
              </a:ext>
            </a:extLst>
          </p:cNvPr>
          <p:cNvCxnSpPr>
            <a:cxnSpLocks/>
          </p:cNvCxnSpPr>
          <p:nvPr/>
        </p:nvCxnSpPr>
        <p:spPr>
          <a:xfrm>
            <a:off x="5511167" y="3124200"/>
            <a:ext cx="0" cy="3733800"/>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1815C29-2009-E662-014C-8184D74DDBFE}"/>
              </a:ext>
            </a:extLst>
          </p:cNvPr>
          <p:cNvSpPr txBox="1">
            <a:spLocks/>
          </p:cNvSpPr>
          <p:nvPr/>
        </p:nvSpPr>
        <p:spPr>
          <a:xfrm>
            <a:off x="71120" y="3247544"/>
            <a:ext cx="5440043" cy="3200876"/>
          </a:xfrm>
          <a:prstGeom prst="rect">
            <a:avLst/>
          </a:prstGeom>
          <a:noFill/>
        </p:spPr>
        <p:txBody>
          <a:bodyPr wrap="square" rtlCol="0">
            <a:spAutoFit/>
          </a:bodyPr>
          <a:lstStyle/>
          <a:p>
            <a:r>
              <a:rPr lang="en-US" sz="2200" b="1" i="1" u="sng" dirty="0"/>
              <a:t>Transverse-Traceless (TT) Gauge</a:t>
            </a:r>
            <a:endParaRPr lang="en-US" sz="1100" dirty="0">
              <a:solidFill>
                <a:schemeClr val="bg2"/>
              </a:solidFill>
            </a:endParaRPr>
          </a:p>
          <a:p>
            <a:pPr marL="342900" indent="-342900">
              <a:buFont typeface="Arial" panose="020B0604020202020204" pitchFamily="34" charset="0"/>
              <a:buChar char="•"/>
            </a:pPr>
            <a:r>
              <a:rPr lang="en-US" sz="2000" dirty="0"/>
              <a:t>Free masses stay at fixed comoving coordinates, distances change through metric</a:t>
            </a:r>
            <a:br>
              <a:rPr lang="en-US" sz="2000" dirty="0"/>
            </a:br>
            <a:endParaRPr lang="en-US" sz="2000" dirty="0"/>
          </a:p>
          <a:p>
            <a:pPr marL="342900" indent="-342900">
              <a:buFont typeface="Arial" panose="020B0604020202020204" pitchFamily="34" charset="0"/>
              <a:buChar char="•"/>
            </a:pPr>
            <a:r>
              <a:rPr lang="en-US" sz="2000" dirty="0"/>
              <a:t>Modified coordinate velocity of light</a:t>
            </a:r>
            <a:br>
              <a:rPr lang="en-US" sz="2000" dirty="0"/>
            </a:br>
            <a:br>
              <a:rPr lang="en-US" sz="2000" dirty="0"/>
            </a:br>
            <a:br>
              <a:rPr lang="en-US" sz="2000" dirty="0"/>
            </a:br>
            <a:br>
              <a:rPr lang="en-US" sz="2000" dirty="0"/>
            </a:br>
            <a:br>
              <a:rPr lang="en-US" sz="2000" dirty="0"/>
            </a:br>
            <a:endParaRPr lang="en-US" sz="2000"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8E4441A7-69CC-D2DC-1E58-550E55C8506E}"/>
                  </a:ext>
                </a:extLst>
              </p:cNvPr>
              <p:cNvSpPr txBox="1"/>
              <p:nvPr/>
            </p:nvSpPr>
            <p:spPr>
              <a:xfrm>
                <a:off x="121920" y="4847982"/>
                <a:ext cx="5212712" cy="1356012"/>
              </a:xfrm>
              <a:prstGeom prst="rect">
                <a:avLst/>
              </a:prstGeom>
              <a:noFill/>
            </p:spPr>
            <p:txBody>
              <a:bodyPr wrap="square">
                <a:spAutoFit/>
              </a:bodyPr>
              <a:lstStyle/>
              <a:p>
                <a:pPr/>
                <a14:m>
                  <m:oMathPara xmlns:m="http://schemas.openxmlformats.org/officeDocument/2006/math">
                    <m:oMath>
                      <m:eqArr>
                        <m:eqArrPr>
                          <m:ctrlPr>
                            <a:rPr lang="en-US" i="1" smtClean="0">
                              <a:latin typeface="Cambria Math" panose="02040503050406030204" pitchFamily="18" charset="0"/>
                            </a:rPr>
                          </m:ctrlPr>
                        </m:eqArrPr>
                        <m:e>
                          <m:r>
                            <a:rPr lang="en-US" i="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0">
                                  <a:latin typeface="Cambria Math" panose="02040503050406030204" pitchFamily="18" charset="0"/>
                                </a:rPr>
                                <m:t>2</m:t>
                              </m:r>
                            </m:sup>
                          </m:sSup>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0">
                                      <a:latin typeface="Cambria Math" panose="02040503050406030204" pitchFamily="18" charset="0"/>
                                    </a:rPr>
                                    <m:t>2</m:t>
                                  </m:r>
                                </m:sup>
                              </m:sSup>
                              <m:r>
                                <a:rPr lang="en-US" i="1">
                                  <a:latin typeface="Cambria Math" panose="02040503050406030204" pitchFamily="18" charset="0"/>
                                </a:rPr>
                                <m:t>𝑡</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𝜉</m:t>
                                  </m:r>
                                </m:e>
                                <m:sup>
                                  <m:r>
                                    <a:rPr lang="en-US" i="0">
                                      <a:latin typeface="Cambria Math" panose="02040503050406030204" pitchFamily="18" charset="0"/>
                                    </a:rPr>
                                    <m:t>2</m:t>
                                  </m:r>
                                </m:sup>
                              </m:sSup>
                            </m:den>
                          </m:f>
                          <m:r>
                            <a:rPr lang="en-US" i="0">
                              <a:latin typeface="Cambria Math" panose="02040503050406030204" pitchFamily="18" charset="0"/>
                            </a:rPr>
                            <m:t>+</m:t>
                          </m:r>
                          <m:d>
                            <m:dPr>
                              <m:ctrlPr>
                                <a:rPr lang="en-US" i="0">
                                  <a:latin typeface="Cambria Math" panose="02040503050406030204" pitchFamily="18" charset="0"/>
                                </a:rPr>
                              </m:ctrlPr>
                            </m:dPr>
                            <m:e>
                              <m:r>
                                <a:rPr lang="en-US" i="0">
                                  <a:latin typeface="Cambria Math" panose="02040503050406030204" pitchFamily="18" charset="0"/>
                                </a:rPr>
                                <m:t>1+</m:t>
                              </m:r>
                              <m:r>
                                <a:rPr lang="en-US" i="1">
                                  <a:latin typeface="Cambria Math" panose="02040503050406030204" pitchFamily="18" charset="0"/>
                                </a:rPr>
                                <m:t>ℎ</m:t>
                              </m:r>
                              <m:d>
                                <m:dPr>
                                  <m:ctrlPr>
                                    <a:rPr lang="en-US" i="1">
                                      <a:latin typeface="Cambria Math" panose="02040503050406030204" pitchFamily="18" charset="0"/>
                                    </a:rPr>
                                  </m:ctrlPr>
                                </m:dPr>
                                <m:e>
                                  <m:r>
                                    <a:rPr lang="en-US" i="1">
                                      <a:latin typeface="Cambria Math" panose="02040503050406030204" pitchFamily="18" charset="0"/>
                                    </a:rPr>
                                    <m:t>𝑡</m:t>
                                  </m:r>
                                </m:e>
                              </m:d>
                            </m:e>
                          </m:d>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0">
                                      <a:latin typeface="Cambria Math" panose="02040503050406030204" pitchFamily="18" charset="0"/>
                                    </a:rPr>
                                    <m:t>2</m:t>
                                  </m:r>
                                </m:sup>
                              </m:sSup>
                              <m:r>
                                <a:rPr lang="en-US" i="1">
                                  <a:latin typeface="Cambria Math" panose="02040503050406030204" pitchFamily="18" charset="0"/>
                                </a:rPr>
                                <m:t>𝑥</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𝜉</m:t>
                                  </m:r>
                                </m:e>
                                <m:sup>
                                  <m:r>
                                    <a:rPr lang="en-US" i="0">
                                      <a:latin typeface="Cambria Math" panose="02040503050406030204" pitchFamily="18" charset="0"/>
                                    </a:rPr>
                                    <m:t>2</m:t>
                                  </m:r>
                                </m:sup>
                              </m:sSup>
                            </m:den>
                          </m:f>
                          <m:r>
                            <a:rPr lang="en-US" i="0">
                              <a:latin typeface="Cambria Math" panose="02040503050406030204" pitchFamily="18" charset="0"/>
                            </a:rPr>
                            <m:t>=0</m:t>
                          </m:r>
                        </m:e>
                        <m:e>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𝑑𝑡</m:t>
                              </m:r>
                            </m:num>
                            <m:den>
                              <m:r>
                                <a:rPr lang="en-US" b="0" i="1" smtClean="0">
                                  <a:latin typeface="Cambria Math" panose="02040503050406030204" pitchFamily="18" charset="0"/>
                                </a:rPr>
                                <m:t>𝑑𝑥</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𝑐</m:t>
                              </m:r>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ℎ</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num>
                                <m:den>
                                  <m:r>
                                    <a:rPr lang="en-US" b="0" i="1" smtClean="0">
                                      <a:latin typeface="Cambria Math" panose="02040503050406030204" pitchFamily="18" charset="0"/>
                                    </a:rPr>
                                    <m:t>2</m:t>
                                  </m:r>
                                </m:den>
                              </m:f>
                            </m:e>
                          </m:d>
                        </m:e>
                      </m:eqArr>
                    </m:oMath>
                  </m:oMathPara>
                </a14:m>
                <a:endParaRPr lang="en-US" dirty="0"/>
              </a:p>
            </p:txBody>
          </p:sp>
        </mc:Choice>
        <mc:Fallback xmlns="">
          <p:sp>
            <p:nvSpPr>
              <p:cNvPr id="18" name="TextBox 17">
                <a:extLst>
                  <a:ext uri="{FF2B5EF4-FFF2-40B4-BE49-F238E27FC236}">
                    <a16:creationId xmlns:a16="http://schemas.microsoft.com/office/drawing/2014/main" id="{8E4441A7-69CC-D2DC-1E58-550E55C8506E}"/>
                  </a:ext>
                </a:extLst>
              </p:cNvPr>
              <p:cNvSpPr txBox="1">
                <a:spLocks noRot="1" noChangeAspect="1" noMove="1" noResize="1" noEditPoints="1" noAdjustHandles="1" noChangeArrowheads="1" noChangeShapeType="1" noTextEdit="1"/>
              </p:cNvSpPr>
              <p:nvPr/>
            </p:nvSpPr>
            <p:spPr>
              <a:xfrm>
                <a:off x="121920" y="4847982"/>
                <a:ext cx="5212712" cy="135601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32ACCF8D-6C24-A170-C92C-A6215DB01781}"/>
                  </a:ext>
                </a:extLst>
              </p:cNvPr>
              <p:cNvSpPr txBox="1"/>
              <p:nvPr/>
            </p:nvSpPr>
            <p:spPr>
              <a:xfrm>
                <a:off x="5610544" y="3247543"/>
                <a:ext cx="6286814" cy="2277547"/>
              </a:xfrm>
              <a:prstGeom prst="rect">
                <a:avLst/>
              </a:prstGeom>
              <a:noFill/>
            </p:spPr>
            <p:txBody>
              <a:bodyPr wrap="square" rtlCol="0">
                <a:spAutoFit/>
              </a:bodyPr>
              <a:lstStyle/>
              <a:p>
                <a:r>
                  <a:rPr lang="en-US" sz="2200" b="1" i="1" u="sng" dirty="0"/>
                  <a:t>Local Lorentz (LL) Gauge</a:t>
                </a:r>
              </a:p>
              <a:p>
                <a:pPr marL="342900" indent="-342900">
                  <a:buFont typeface="Arial" panose="020B0604020202020204" pitchFamily="34" charset="0"/>
                  <a:buChar char="•"/>
                </a:pPr>
                <a:r>
                  <a:rPr lang="en-US" sz="2000" dirty="0"/>
                  <a:t>Now, free masses move the familiar </a:t>
                </a:r>
                <a14:m>
                  <m:oMath xmlns:m="http://schemas.openxmlformats.org/officeDocument/2006/math">
                    <m:r>
                      <a:rPr lang="en-US" sz="2000" i="1">
                        <a:latin typeface="Cambria Math" panose="02040503050406030204" pitchFamily="18" charset="0"/>
                      </a:rPr>
                      <m:t>𝑥</m:t>
                    </m:r>
                    <m:r>
                      <a:rPr lang="en-US" sz="2000" i="1">
                        <a:latin typeface="Cambria Math" panose="02040503050406030204" pitchFamily="18" charset="0"/>
                      </a:rPr>
                      <m:t>→</m:t>
                    </m:r>
                    <m:r>
                      <a:rPr lang="en-US" sz="2000" i="1">
                        <a:latin typeface="Cambria Math" panose="02040503050406030204" pitchFamily="18" charset="0"/>
                      </a:rPr>
                      <m:t>𝑥</m:t>
                    </m:r>
                    <m:r>
                      <a:rPr lang="en-US" sz="2000" i="1">
                        <a:latin typeface="Cambria Math" panose="02040503050406030204" pitchFamily="18" charset="0"/>
                      </a:rPr>
                      <m:t>(1+</m:t>
                    </m:r>
                    <m:r>
                      <a:rPr lang="en-US" sz="2000" i="1">
                        <a:latin typeface="Cambria Math" panose="02040503050406030204" pitchFamily="18" charset="0"/>
                      </a:rPr>
                      <m:t>ℎ</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r>
                      <a:rPr lang="en-US" sz="2000" b="0" i="1" smtClean="0">
                        <a:latin typeface="Cambria Math" panose="02040503050406030204" pitchFamily="18" charset="0"/>
                      </a:rPr>
                      <m:t>/2)</m:t>
                    </m:r>
                  </m:oMath>
                </a14:m>
                <a:r>
                  <a:rPr lang="en-US" dirty="0"/>
                  <a:t> </a:t>
                </a:r>
                <a:r>
                  <a:rPr lang="en-US" sz="2000" dirty="0"/>
                  <a:t>while coordinates remain fixed</a:t>
                </a:r>
              </a:p>
              <a:p>
                <a:pPr marL="342900" indent="-342900">
                  <a:buFont typeface="Arial" panose="020B0604020202020204" pitchFamily="34" charset="0"/>
                  <a:buChar char="•"/>
                </a:pPr>
                <a:r>
                  <a:rPr lang="en-US" sz="2000" dirty="0"/>
                  <a:t>Beyond lowest order, photon coordinate velocity is modified again</a:t>
                </a:r>
              </a:p>
              <a:p>
                <a:pPr marL="342900" indent="-342900">
                  <a:buFont typeface="Arial" panose="020B0604020202020204" pitchFamily="34" charset="0"/>
                  <a:buChar char="•"/>
                </a:pPr>
                <a:r>
                  <a:rPr lang="en-US" sz="2000" dirty="0"/>
                  <a:t>Furthermore, GW changes the clock ticking rate at fixed coordinates</a:t>
                </a:r>
              </a:p>
            </p:txBody>
          </p:sp>
        </mc:Choice>
        <mc:Fallback xmlns="">
          <p:sp>
            <p:nvSpPr>
              <p:cNvPr id="6" name="TextBox 5">
                <a:extLst>
                  <a:ext uri="{FF2B5EF4-FFF2-40B4-BE49-F238E27FC236}">
                    <a16:creationId xmlns:a16="http://schemas.microsoft.com/office/drawing/2014/main" id="{32ACCF8D-6C24-A170-C92C-A6215DB01781}"/>
                  </a:ext>
                </a:extLst>
              </p:cNvPr>
              <p:cNvSpPr txBox="1">
                <a:spLocks noRot="1" noChangeAspect="1" noMove="1" noResize="1" noEditPoints="1" noAdjustHandles="1" noChangeArrowheads="1" noChangeShapeType="1" noTextEdit="1"/>
              </p:cNvSpPr>
              <p:nvPr/>
            </p:nvSpPr>
            <p:spPr>
              <a:xfrm>
                <a:off x="5610544" y="3247543"/>
                <a:ext cx="6286814" cy="2277547"/>
              </a:xfrm>
              <a:prstGeom prst="rect">
                <a:avLst/>
              </a:prstGeom>
              <a:blipFill>
                <a:blip r:embed="rId5"/>
                <a:stretch>
                  <a:fillRect l="-1260" t="-1877" r="-291" b="-4021"/>
                </a:stretch>
              </a:blipFill>
            </p:spPr>
            <p:txBody>
              <a:bodyPr/>
              <a:lstStyle/>
              <a:p>
                <a:r>
                  <a:rPr lang="en-US">
                    <a:noFill/>
                  </a:rPr>
                  <a:t> </a:t>
                </a:r>
              </a:p>
            </p:txBody>
          </p:sp>
        </mc:Fallback>
      </mc:AlternateContent>
    </p:spTree>
    <p:extLst>
      <p:ext uri="{BB962C8B-B14F-4D97-AF65-F5344CB8AC3E}">
        <p14:creationId xmlns:p14="http://schemas.microsoft.com/office/powerpoint/2010/main" val="3935815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F6AEFC-D6A6-389C-E9CC-CC2AFCB41C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16198-8BAA-089F-2B73-47DC6CC298E5}"/>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mc:AlternateContent xmlns:mc="http://schemas.openxmlformats.org/markup-compatibility/2006" xmlns:a14="http://schemas.microsoft.com/office/drawing/2010/main">
        <mc:Choice Requires="a14">
          <p:sp>
            <p:nvSpPr>
              <p:cNvPr id="8" name="Content Placeholder 5">
                <a:extLst>
                  <a:ext uri="{FF2B5EF4-FFF2-40B4-BE49-F238E27FC236}">
                    <a16:creationId xmlns:a16="http://schemas.microsoft.com/office/drawing/2014/main" id="{DBFE2D68-B3B4-C46A-FFE7-4AB4913B0091}"/>
                  </a:ext>
                </a:extLst>
              </p:cNvPr>
              <p:cNvSpPr txBox="1">
                <a:spLocks/>
              </p:cNvSpPr>
              <p:nvPr/>
            </p:nvSpPr>
            <p:spPr>
              <a:xfrm>
                <a:off x="71121" y="1681903"/>
                <a:ext cx="5948046" cy="984885"/>
              </a:xfrm>
              <a:prstGeom prst="rect">
                <a:avLst/>
              </a:prstGeom>
              <a:noFill/>
            </p:spPr>
            <p:txBody>
              <a:bodyPr vert="horz" wrap="square" lIns="91440" tIns="45720" rIns="91440" bIns="45720" rtlCol="0">
                <a:spAutoFit/>
              </a:bodyPr>
              <a:lstStyle>
                <a:lvl1pPr marL="91440" indent="-91440" algn="l" defTabSz="914400" rtl="0" eaLnBrk="1" latinLnBrk="0" hangingPunct="1">
                  <a:lnSpc>
                    <a:spcPct val="85000"/>
                  </a:lnSpc>
                  <a:spcBef>
                    <a:spcPts val="1300"/>
                  </a:spcBef>
                  <a:buFont typeface="Arial" pitchFamily="34" charset="0"/>
                  <a:buChar char=" "/>
                  <a:defRPr sz="2400" kern="1200">
                    <a:solidFill>
                      <a:schemeClr val="tx2">
                        <a:lumMod val="7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2">
                        <a:lumMod val="7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2">
                        <a:lumMod val="7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2">
                        <a:lumMod val="75000"/>
                      </a:schemeClr>
                    </a:solidFill>
                    <a:latin typeface="+mn-lt"/>
                    <a:ea typeface="+mn-ea"/>
                    <a:cs typeface="+mn-cs"/>
                  </a:defRPr>
                </a:lvl9pPr>
              </a:lstStyle>
              <a:p>
                <a:pPr marL="0" indent="0">
                  <a:buNone/>
                </a:pPr>
                <a14:m>
                  <m:oMathPara xmlns:m="http://schemas.openxmlformats.org/officeDocument/2006/math">
                    <m:oMath>
                      <m:sSub>
                        <m:sSubPr>
                          <m:ctrlPr>
                            <a:rPr lang="de-DE" i="1" smtClean="0">
                              <a:solidFill>
                                <a:schemeClr val="tx1">
                                  <a:lumMod val="85000"/>
                                </a:schemeClr>
                              </a:solidFill>
                              <a:latin typeface="Cambria Math" panose="02040503050406030204" pitchFamily="18" charset="0"/>
                            </a:rPr>
                          </m:ctrlPr>
                        </m:sSubPr>
                        <m:e>
                          <m:r>
                            <a:rPr lang="de-DE" i="1" smtClean="0">
                              <a:solidFill>
                                <a:schemeClr val="tx1">
                                  <a:lumMod val="85000"/>
                                </a:schemeClr>
                              </a:solidFill>
                              <a:latin typeface="Cambria Math" panose="02040503050406030204" pitchFamily="18" charset="0"/>
                            </a:rPr>
                            <m:t>𝐸</m:t>
                          </m:r>
                        </m:e>
                        <m:sub>
                          <m:r>
                            <a:rPr lang="de-DE" i="1" smtClean="0">
                              <a:solidFill>
                                <a:schemeClr val="tx1">
                                  <a:lumMod val="85000"/>
                                </a:schemeClr>
                              </a:solidFill>
                              <a:latin typeface="Cambria Math" panose="02040503050406030204" pitchFamily="18" charset="0"/>
                            </a:rPr>
                            <m:t>𝑎</m:t>
                          </m:r>
                        </m:sub>
                      </m:sSub>
                      <m:d>
                        <m:dPr>
                          <m:ctrlPr>
                            <a:rPr lang="en-US" b="0" i="1" smtClean="0">
                              <a:solidFill>
                                <a:schemeClr val="tx1">
                                  <a:lumMod val="85000"/>
                                </a:schemeClr>
                              </a:solidFill>
                              <a:latin typeface="Cambria Math" panose="02040503050406030204" pitchFamily="18" charset="0"/>
                            </a:rPr>
                          </m:ctrlPr>
                        </m:dPr>
                        <m:e>
                          <m:r>
                            <a:rPr lang="en-US" b="0" i="1" smtClean="0">
                              <a:solidFill>
                                <a:schemeClr val="tx1">
                                  <a:lumMod val="85000"/>
                                </a:schemeClr>
                              </a:solidFill>
                              <a:latin typeface="Cambria Math" panose="02040503050406030204" pitchFamily="18" charset="0"/>
                            </a:rPr>
                            <m:t>𝑡</m:t>
                          </m:r>
                        </m:e>
                      </m:d>
                      <m:r>
                        <a:rPr lang="de-DE" i="1"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𝜏</m:t>
                          </m:r>
                        </m:e>
                        <m:sub>
                          <m:r>
                            <a:rPr lang="en-US" b="0" i="1" smtClean="0">
                              <a:solidFill>
                                <a:schemeClr val="tx1">
                                  <a:lumMod val="85000"/>
                                </a:schemeClr>
                              </a:solidFill>
                              <a:latin typeface="Cambria Math" panose="02040503050406030204" pitchFamily="18" charset="0"/>
                            </a:rPr>
                            <m:t>1</m:t>
                          </m:r>
                        </m:sub>
                      </m:sSub>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𝑛</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 </m:t>
                          </m:r>
                        </m:sup>
                        <m:e>
                          <m:sSup>
                            <m:sSupPr>
                              <m:ctrlPr>
                                <a:rPr lang="en-US" b="0" i="1" smtClean="0">
                                  <a:solidFill>
                                    <a:schemeClr val="tx1">
                                      <a:lumMod val="85000"/>
                                    </a:schemeClr>
                                  </a:solidFill>
                                  <a:latin typeface="Cambria Math" panose="02040503050406030204" pitchFamily="18" charset="0"/>
                                </a:rPr>
                              </m:ctrlPr>
                            </m:sSupPr>
                            <m:e>
                              <m:d>
                                <m:dPr>
                                  <m:ctrlPr>
                                    <a:rPr lang="en-US" b="0" i="1" smtClean="0">
                                      <a:solidFill>
                                        <a:schemeClr val="tx1">
                                          <a:lumMod val="85000"/>
                                        </a:schemeClr>
                                      </a:solidFill>
                                      <a:latin typeface="Cambria Math" panose="02040503050406030204" pitchFamily="18" charset="0"/>
                                    </a:rPr>
                                  </m:ctrlPr>
                                </m:dPr>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1</m:t>
                                      </m:r>
                                    </m:sub>
                                  </m:sSub>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𝜌</m:t>
                                      </m:r>
                                    </m:e>
                                    <m:sub>
                                      <m:r>
                                        <a:rPr lang="en-US" b="0" i="1" smtClean="0">
                                          <a:solidFill>
                                            <a:schemeClr val="tx1">
                                              <a:lumMod val="85000"/>
                                            </a:schemeClr>
                                          </a:solidFill>
                                          <a:latin typeface="Cambria Math" panose="02040503050406030204" pitchFamily="18" charset="0"/>
                                        </a:rPr>
                                        <m:t>2</m:t>
                                      </m:r>
                                    </m:sub>
                                  </m:sSub>
                                </m:e>
                              </m:d>
                            </m:e>
                            <m:sup>
                              <m:r>
                                <a:rPr lang="en-US" b="0" i="1" smtClean="0">
                                  <a:solidFill>
                                    <a:schemeClr val="tx1">
                                      <a:lumMod val="85000"/>
                                    </a:schemeClr>
                                  </a:solidFill>
                                  <a:latin typeface="Cambria Math" panose="02040503050406030204" pitchFamily="18" charset="0"/>
                                </a:rPr>
                                <m:t>𝑛</m:t>
                              </m:r>
                            </m:sup>
                          </m:sSup>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𝐸</m:t>
                              </m:r>
                            </m:e>
                            <m:sub>
                              <m:r>
                                <m:rPr>
                                  <m:sty m:val="p"/>
                                </m:rPr>
                                <a:rPr lang="en-US" b="0" i="0" smtClean="0">
                                  <a:solidFill>
                                    <a:schemeClr val="tx1">
                                      <a:lumMod val="85000"/>
                                    </a:schemeClr>
                                  </a:solidFill>
                                  <a:latin typeface="Cambria Math" panose="02040503050406030204" pitchFamily="18" charset="0"/>
                                </a:rPr>
                                <m:t>left</m:t>
                              </m:r>
                            </m:sub>
                          </m:sSub>
                          <m:r>
                            <a:rPr lang="en-US" b="0" i="1" smtClean="0">
                              <a:solidFill>
                                <a:schemeClr val="tx1">
                                  <a:lumMod val="85000"/>
                                </a:schemeClr>
                              </a:solidFill>
                              <a:latin typeface="Cambria Math" panose="02040503050406030204" pitchFamily="18" charset="0"/>
                            </a:rPr>
                            <m:t>(</m:t>
                          </m:r>
                          <m:r>
                            <a:rPr lang="en-US" b="0" i="1" smtClean="0">
                              <a:solidFill>
                                <a:schemeClr val="tx1">
                                  <a:lumMod val="85000"/>
                                </a:schemeClr>
                              </a:solidFill>
                              <a:latin typeface="Cambria Math" panose="02040503050406030204" pitchFamily="18" charset="0"/>
                            </a:rPr>
                            <m:t>𝑡</m:t>
                          </m:r>
                          <m:r>
                            <a:rPr lang="en-US" b="0" i="1" smtClean="0">
                              <a:solidFill>
                                <a:schemeClr val="tx1">
                                  <a:lumMod val="85000"/>
                                </a:schemeClr>
                              </a:solidFill>
                              <a:latin typeface="Cambria Math" panose="02040503050406030204" pitchFamily="18" charset="0"/>
                            </a:rPr>
                            <m:t>−</m:t>
                          </m:r>
                          <m:nary>
                            <m:naryPr>
                              <m:chr m:val="∑"/>
                              <m:ctrlPr>
                                <a:rPr lang="en-US" b="0" i="1" smtClean="0">
                                  <a:solidFill>
                                    <a:schemeClr val="tx1">
                                      <a:lumMod val="85000"/>
                                    </a:schemeClr>
                                  </a:solidFill>
                                  <a:latin typeface="Cambria Math" panose="02040503050406030204" pitchFamily="18" charset="0"/>
                                </a:rPr>
                              </m:ctrlPr>
                            </m:naryPr>
                            <m:sub>
                              <m:r>
                                <m:rPr>
                                  <m:brk m:alnAt="23"/>
                                </m:rPr>
                                <a:rPr lang="en-US" b="0" i="1" smtClean="0">
                                  <a:solidFill>
                                    <a:schemeClr val="tx1">
                                      <a:lumMod val="85000"/>
                                    </a:schemeClr>
                                  </a:solidFill>
                                  <a:latin typeface="Cambria Math" panose="02040503050406030204" pitchFamily="18" charset="0"/>
                                </a:rPr>
                                <m:t>𝑗</m:t>
                              </m:r>
                              <m:r>
                                <a:rPr lang="en-US" b="0" i="1" smtClean="0">
                                  <a:solidFill>
                                    <a:schemeClr val="tx1">
                                      <a:lumMod val="85000"/>
                                    </a:schemeClr>
                                  </a:solidFill>
                                  <a:latin typeface="Cambria Math" panose="02040503050406030204" pitchFamily="18" charset="0"/>
                                </a:rPr>
                                <m:t>=0</m:t>
                              </m:r>
                            </m:sub>
                            <m:sup>
                              <m:r>
                                <a:rPr lang="en-US" b="0" i="1" smtClean="0">
                                  <a:solidFill>
                                    <a:schemeClr val="tx1">
                                      <a:lumMod val="85000"/>
                                    </a:schemeClr>
                                  </a:solidFill>
                                  <a:latin typeface="Cambria Math" panose="02040503050406030204" pitchFamily="18" charset="0"/>
                                </a:rPr>
                                <m:t>𝑛</m:t>
                              </m:r>
                            </m:sup>
                            <m:e>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𝑇</m:t>
                                  </m:r>
                                </m:e>
                                <m:sub>
                                  <m:r>
                                    <a:rPr lang="en-US" b="0" i="1" smtClean="0">
                                      <a:solidFill>
                                        <a:schemeClr val="tx1">
                                          <a:lumMod val="85000"/>
                                        </a:schemeClr>
                                      </a:solidFill>
                                      <a:latin typeface="Cambria Math" panose="02040503050406030204" pitchFamily="18" charset="0"/>
                                    </a:rPr>
                                    <m:t>𝑗</m:t>
                                  </m:r>
                                </m:sub>
                              </m:sSub>
                            </m:e>
                          </m:nary>
                          <m:r>
                            <a:rPr lang="en-US" b="0" i="1" smtClean="0">
                              <a:solidFill>
                                <a:schemeClr val="tx1">
                                  <a:lumMod val="85000"/>
                                </a:schemeClr>
                              </a:solidFill>
                              <a:latin typeface="Cambria Math" panose="02040503050406030204" pitchFamily="18" charset="0"/>
                            </a:rPr>
                            <m:t>)</m:t>
                          </m:r>
                        </m:e>
                      </m:nary>
                    </m:oMath>
                  </m:oMathPara>
                </a14:m>
                <a:endParaRPr lang="en-US" dirty="0">
                  <a:solidFill>
                    <a:schemeClr val="tx1">
                      <a:lumMod val="85000"/>
                    </a:schemeClr>
                  </a:solidFill>
                </a:endParaRPr>
              </a:p>
            </p:txBody>
          </p:sp>
        </mc:Choice>
        <mc:Fallback xmlns="">
          <p:sp>
            <p:nvSpPr>
              <p:cNvPr id="8" name="Content Placeholder 5">
                <a:extLst>
                  <a:ext uri="{FF2B5EF4-FFF2-40B4-BE49-F238E27FC236}">
                    <a16:creationId xmlns:a16="http://schemas.microsoft.com/office/drawing/2014/main" id="{DBFE2D68-B3B4-C46A-FFE7-4AB4913B0091}"/>
                  </a:ext>
                </a:extLst>
              </p:cNvPr>
              <p:cNvSpPr txBox="1">
                <a:spLocks noRot="1" noChangeAspect="1" noMove="1" noResize="1" noEditPoints="1" noAdjustHandles="1" noChangeArrowheads="1" noChangeShapeType="1" noTextEdit="1"/>
              </p:cNvSpPr>
              <p:nvPr/>
            </p:nvSpPr>
            <p:spPr>
              <a:xfrm>
                <a:off x="71121" y="1681903"/>
                <a:ext cx="5948046" cy="984885"/>
              </a:xfrm>
              <a:prstGeom prst="rect">
                <a:avLst/>
              </a:prstGeom>
              <a:blipFill>
                <a:blip r:embed="rId2"/>
                <a:stretch>
                  <a:fillRect t="-372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D633A3F-A41C-4884-C0A5-8BB1525F7786}"/>
                  </a:ext>
                </a:extLst>
              </p:cNvPr>
              <p:cNvSpPr txBox="1"/>
              <p:nvPr/>
            </p:nvSpPr>
            <p:spPr>
              <a:xfrm>
                <a:off x="6096000" y="1178560"/>
                <a:ext cx="6024879" cy="1488228"/>
              </a:xfrm>
              <a:prstGeom prst="rect">
                <a:avLst/>
              </a:prstGeom>
              <a:noFill/>
            </p:spPr>
            <p:txBody>
              <a:bodyPr wrap="square">
                <a:spAutoFit/>
              </a:bodyPr>
              <a:lstStyle/>
              <a:p>
                <a:pPr/>
                <a14:m>
                  <m:oMathPara xmlns:m="http://schemas.openxmlformats.org/officeDocument/2006/math">
                    <m:oMath>
                      <m:eqArr>
                        <m:eqArrPr>
                          <m:ctrlPr>
                            <a:rPr lang="en-US" sz="2000" i="1" smtClean="0">
                              <a:latin typeface="Cambria Math" panose="02040503050406030204" pitchFamily="18" charset="0"/>
                            </a:rPr>
                          </m:ctrlPr>
                        </m:eqArrPr>
                        <m:e>
                          <m:eqArr>
                            <m:eqArrPr>
                              <m:ctrlPr>
                                <a:rPr lang="en-US" sz="2000" i="1">
                                  <a:latin typeface="Cambria Math" panose="02040503050406030204" pitchFamily="18" charset="0"/>
                                </a:rPr>
                              </m:ctrlPr>
                            </m:eqArrPr>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0</m:t>
                                  </m:r>
                                </m:sub>
                              </m:sSub>
                              <m:r>
                                <a:rPr lang="en-US" sz="2000" i="0">
                                  <a:latin typeface="Cambria Math" panose="02040503050406030204" pitchFamily="18" charset="0"/>
                                </a:rPr>
                                <m:t>=0,</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1</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e>
                              </m:d>
                              <m:r>
                                <a:rPr lang="en-US" sz="2000" i="0">
                                  <a:latin typeface="Cambria Math" panose="02040503050406030204" pitchFamily="18" charset="0"/>
                                </a:rPr>
                                <m:t>+</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e>
                                  </m:d>
                                </m:e>
                              </m:d>
                              <m:r>
                                <a:rPr lang="en-US" sz="2000" i="0">
                                  <a:latin typeface="Cambria Math" panose="02040503050406030204" pitchFamily="18" charset="0"/>
                                </a:rPr>
                                <m:t>,</m:t>
                              </m:r>
                            </m:e>
                            <m:e>
                              <m:r>
                                <m:rPr>
                                  <m:aln/>
                                </m:rPr>
                                <a:rPr lang="en-US" sz="2000" i="0">
                                  <a:latin typeface="Cambria Math" panose="02040503050406030204" pitchFamily="18" charset="0"/>
                                </a:rPr>
                                <m:t>&amp;</m:t>
                              </m:r>
                              <m:sSub>
                                <m:sSubPr>
                                  <m:ctrlPr>
                                    <a:rPr lang="en-US" sz="2000" i="1">
                                      <a:latin typeface="Cambria Math" panose="02040503050406030204" pitchFamily="18" charset="0"/>
                                    </a:rPr>
                                  </m:ctrlPr>
                                </m:sSubPr>
                                <m:e>
                                  <m:r>
                                    <a:rPr lang="en-US" sz="2000" i="1">
                                      <a:latin typeface="Cambria Math" panose="02040503050406030204" pitchFamily="18" charset="0"/>
                                    </a:rPr>
                                    <m:t>𝑇</m:t>
                                  </m:r>
                                </m:e>
                                <m:sub>
                                  <m:r>
                                    <a:rPr lang="en-US" sz="2000" i="0">
                                      <a:latin typeface="Cambria Math" panose="02040503050406030204" pitchFamily="18" charset="0"/>
                                    </a:rPr>
                                    <m:t>2</m:t>
                                  </m:r>
                                </m:sub>
                              </m:sSub>
                              <m:r>
                                <a:rPr lang="en-US" sz="2000" i="0">
                                  <a:latin typeface="Cambria Math" panose="02040503050406030204" pitchFamily="18" charset="0"/>
                                </a:rPr>
                                <m:t>=</m:t>
                              </m:r>
                              <m:r>
                                <a:rPr lang="en-US" sz="2000" i="1" smtClean="0">
                                  <a:solidFill>
                                    <a:schemeClr val="accent2">
                                      <a:lumMod val="60000"/>
                                      <a:lumOff val="40000"/>
                                    </a:schemeClr>
                                  </a:solidFill>
                                  <a:latin typeface="Cambria Math" panose="02040503050406030204" pitchFamily="18" charset="0"/>
                                </a:rPr>
                                <m:t>𝑇</m:t>
                              </m:r>
                              <m:d>
                                <m:dPr>
                                  <m:ctrlPr>
                                    <a:rPr lang="en-US" sz="2000" i="0">
                                      <a:solidFill>
                                        <a:schemeClr val="accent2">
                                          <a:lumMod val="60000"/>
                                          <a:lumOff val="40000"/>
                                        </a:schemeClr>
                                      </a:solidFill>
                                      <a:latin typeface="Cambria Math" panose="02040503050406030204" pitchFamily="18" charset="0"/>
                                    </a:rPr>
                                  </m:ctrlPr>
                                </m:dPr>
                                <m:e>
                                  <m:r>
                                    <m:rPr>
                                      <m:sty m:val="p"/>
                                    </m:rPr>
                                    <a:rPr lang="en-US" sz="2000" i="0">
                                      <a:solidFill>
                                        <a:schemeClr val="accent2">
                                          <a:lumMod val="60000"/>
                                          <a:lumOff val="40000"/>
                                        </a:schemeClr>
                                      </a:solidFill>
                                      <a:latin typeface="Cambria Math" panose="02040503050406030204" pitchFamily="18" charset="0"/>
                                    </a:rPr>
                                    <m:t>ℓ</m:t>
                                  </m:r>
                                  <m:r>
                                    <a:rPr lang="en-US" sz="2000" i="0">
                                      <a:solidFill>
                                        <a:schemeClr val="accent2">
                                          <a:lumMod val="60000"/>
                                          <a:lumOff val="40000"/>
                                        </a:schemeClr>
                                      </a:solidFill>
                                      <a:latin typeface="Cambria Math" panose="02040503050406030204" pitchFamily="18" charset="0"/>
                                    </a:rPr>
                                    <m:t>+</m:t>
                                  </m:r>
                                  <m:r>
                                    <a:rPr lang="en-US" sz="2000" i="1">
                                      <a:solidFill>
                                        <a:schemeClr val="accent2">
                                          <a:lumMod val="60000"/>
                                          <a:lumOff val="40000"/>
                                        </a:schemeClr>
                                      </a:solidFill>
                                      <a:latin typeface="Cambria Math" panose="02040503050406030204" pitchFamily="18" charset="0"/>
                                    </a:rPr>
                                    <m:t>𝐿</m:t>
                                  </m:r>
                                  <m:r>
                                    <a:rPr lang="en-US" sz="2000" i="0">
                                      <a:solidFill>
                                        <a:schemeClr val="accent2">
                                          <a:lumMod val="60000"/>
                                          <a:lumOff val="40000"/>
                                        </a:schemeClr>
                                      </a:solidFill>
                                      <a:latin typeface="Cambria Math" panose="02040503050406030204" pitchFamily="18" charset="0"/>
                                    </a:rPr>
                                    <m:t>,</m:t>
                                  </m:r>
                                  <m:r>
                                    <m:rPr>
                                      <m:sty m:val="p"/>
                                    </m:rPr>
                                    <a:rPr lang="en-US" sz="2000" i="0">
                                      <a:solidFill>
                                        <a:schemeClr val="accent2">
                                          <a:lumMod val="60000"/>
                                          <a:lumOff val="40000"/>
                                        </a:schemeClr>
                                      </a:solidFill>
                                      <a:latin typeface="Cambria Math" panose="02040503050406030204" pitchFamily="18" charset="0"/>
                                    </a:rPr>
                                    <m:t>ℓ</m:t>
                                  </m:r>
                                </m:e>
                              </m:d>
                              <m:d>
                                <m:dPr>
                                  <m:begChr m:val="["/>
                                  <m:endChr m:val="]"/>
                                  <m:ctrlPr>
                                    <a:rPr lang="en-US" sz="2000" i="1">
                                      <a:solidFill>
                                        <a:schemeClr val="accent2">
                                          <a:lumMod val="60000"/>
                                          <a:lumOff val="40000"/>
                                        </a:schemeClr>
                                      </a:solidFill>
                                      <a:latin typeface="Cambria Math" panose="02040503050406030204" pitchFamily="18" charset="0"/>
                                    </a:rPr>
                                  </m:ctrlPr>
                                </m:dPr>
                                <m:e>
                                  <m:r>
                                    <a:rPr lang="en-US" sz="2000" i="1">
                                      <a:solidFill>
                                        <a:schemeClr val="accent2">
                                          <a:lumMod val="60000"/>
                                          <a:lumOff val="40000"/>
                                        </a:schemeClr>
                                      </a:solidFill>
                                      <a:latin typeface="Cambria Math" panose="02040503050406030204" pitchFamily="18" charset="0"/>
                                    </a:rPr>
                                    <m:t>𝑡</m:t>
                                  </m:r>
                                  <m:r>
                                    <a:rPr lang="en-US" sz="2000" i="0">
                                      <a:solidFill>
                                        <a:schemeClr val="accent2">
                                          <a:lumMod val="60000"/>
                                          <a:lumOff val="40000"/>
                                        </a:schemeClr>
                                      </a:solidFill>
                                      <a:latin typeface="Cambria Math" panose="02040503050406030204" pitchFamily="18" charset="0"/>
                                    </a:rPr>
                                    <m:t>−</m:t>
                                  </m:r>
                                  <m:sSub>
                                    <m:sSubPr>
                                      <m:ctrlPr>
                                        <a:rPr lang="en-US" sz="2000" i="1">
                                          <a:solidFill>
                                            <a:schemeClr val="accent2">
                                              <a:lumMod val="60000"/>
                                              <a:lumOff val="40000"/>
                                            </a:schemeClr>
                                          </a:solidFill>
                                          <a:latin typeface="Cambria Math" panose="02040503050406030204" pitchFamily="18" charset="0"/>
                                        </a:rPr>
                                      </m:ctrlPr>
                                    </m:sSubPr>
                                    <m:e>
                                      <m:r>
                                        <a:rPr lang="en-US" sz="2000" i="1">
                                          <a:solidFill>
                                            <a:schemeClr val="accent2">
                                              <a:lumMod val="60000"/>
                                              <a:lumOff val="40000"/>
                                            </a:schemeClr>
                                          </a:solidFill>
                                          <a:latin typeface="Cambria Math" panose="02040503050406030204" pitchFamily="18" charset="0"/>
                                        </a:rPr>
                                        <m:t>𝑇</m:t>
                                      </m:r>
                                    </m:e>
                                    <m:sub>
                                      <m:r>
                                        <a:rPr lang="en-US" sz="2000" i="0">
                                          <a:solidFill>
                                            <a:schemeClr val="accent2">
                                              <a:lumMod val="60000"/>
                                              <a:lumOff val="40000"/>
                                            </a:schemeClr>
                                          </a:solidFill>
                                          <a:latin typeface="Cambria Math" panose="02040503050406030204" pitchFamily="18" charset="0"/>
                                        </a:rPr>
                                        <m:t>1</m:t>
                                      </m:r>
                                    </m:sub>
                                  </m:sSub>
                                </m:e>
                              </m:d>
                            </m:e>
                            <m:e>
                              <m:r>
                                <m:rPr>
                                  <m:aln/>
                                </m:rPr>
                                <a:rPr lang="en-US" sz="2000" i="0">
                                  <a:latin typeface="Cambria Math" panose="02040503050406030204" pitchFamily="18" charset="0"/>
                                </a:rPr>
                                <m:t>&amp;</m:t>
                              </m:r>
                              <m:r>
                                <a:rPr lang="en-US" sz="2000" i="0">
                                  <a:latin typeface="Cambria Math" panose="02040503050406030204" pitchFamily="18" charset="0"/>
                                </a:rPr>
                                <m:t>  </m:t>
                              </m:r>
                              <m:r>
                                <a:rPr lang="en-US" sz="2000" b="0" i="1" smtClean="0">
                                  <a:latin typeface="Cambria Math" panose="02040503050406030204" pitchFamily="18" charset="0"/>
                                </a:rPr>
                                <m:t>+ </m:t>
                              </m:r>
                              <m:r>
                                <a:rPr lang="en-US" sz="2000" i="1" smtClean="0">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𝑇</m:t>
                                  </m:r>
                                  <m:d>
                                    <m:dPr>
                                      <m:ctrlPr>
                                        <a:rPr lang="en-US" sz="2000" i="0">
                                          <a:solidFill>
                                            <a:schemeClr val="accent3"/>
                                          </a:solidFill>
                                          <a:latin typeface="Cambria Math" panose="02040503050406030204" pitchFamily="18" charset="0"/>
                                        </a:rPr>
                                      </m:ctrlPr>
                                    </m:dPr>
                                    <m:e>
                                      <m:r>
                                        <m:rPr>
                                          <m:sty m:val="p"/>
                                        </m:rPr>
                                        <a:rPr lang="en-US" sz="2000" i="0">
                                          <a:solidFill>
                                            <a:schemeClr val="accent3"/>
                                          </a:solidFill>
                                          <a:latin typeface="Cambria Math" panose="02040503050406030204" pitchFamily="18" charset="0"/>
                                        </a:rPr>
                                        <m:t>ℓ</m:t>
                                      </m:r>
                                      <m:r>
                                        <a:rPr lang="en-US" sz="2000" i="0">
                                          <a:solidFill>
                                            <a:schemeClr val="accent3"/>
                                          </a:solidFill>
                                          <a:latin typeface="Cambria Math" panose="02040503050406030204" pitchFamily="18" charset="0"/>
                                        </a:rPr>
                                        <m:t>+</m:t>
                                      </m:r>
                                      <m:r>
                                        <a:rPr lang="en-US" sz="2000" i="1">
                                          <a:solidFill>
                                            <a:schemeClr val="accent3"/>
                                          </a:solidFill>
                                          <a:latin typeface="Cambria Math" panose="02040503050406030204" pitchFamily="18" charset="0"/>
                                        </a:rPr>
                                        <m:t>𝐿</m:t>
                                      </m:r>
                                      <m:r>
                                        <a:rPr lang="en-US" sz="2000" i="0">
                                          <a:solidFill>
                                            <a:schemeClr val="accent3"/>
                                          </a:solidFill>
                                          <a:latin typeface="Cambria Math" panose="02040503050406030204" pitchFamily="18" charset="0"/>
                                        </a:rPr>
                                        <m:t>,</m:t>
                                      </m:r>
                                      <m:r>
                                        <m:rPr>
                                          <m:sty m:val="p"/>
                                        </m:rPr>
                                        <a:rPr lang="en-US" sz="2000" i="0">
                                          <a:solidFill>
                                            <a:schemeClr val="accent3"/>
                                          </a:solidFill>
                                          <a:latin typeface="Cambria Math" panose="02040503050406030204" pitchFamily="18" charset="0"/>
                                        </a:rPr>
                                        <m:t>ℓ</m:t>
                                      </m:r>
                                    </m:e>
                                  </m:d>
                                  <m:d>
                                    <m:dPr>
                                      <m:begChr m:val="["/>
                                      <m:endChr m:val="]"/>
                                      <m:ctrlPr>
                                        <a:rPr lang="en-US" sz="2000" i="1">
                                          <a:solidFill>
                                            <a:schemeClr val="accent3"/>
                                          </a:solidFill>
                                          <a:latin typeface="Cambria Math" panose="02040503050406030204" pitchFamily="18" charset="0"/>
                                        </a:rPr>
                                      </m:ctrlPr>
                                    </m:dPr>
                                    <m:e>
                                      <m:r>
                                        <a:rPr lang="en-US" sz="2000" i="1">
                                          <a:solidFill>
                                            <a:schemeClr val="accent3"/>
                                          </a:solidFill>
                                          <a:latin typeface="Cambria Math" panose="02040503050406030204" pitchFamily="18" charset="0"/>
                                        </a:rPr>
                                        <m:t>𝑡</m:t>
                                      </m:r>
                                      <m:r>
                                        <a:rPr lang="en-US" sz="2000" i="0">
                                          <a:solidFill>
                                            <a:schemeClr val="accent3"/>
                                          </a:solidFill>
                                          <a:latin typeface="Cambria Math" panose="02040503050406030204" pitchFamily="18" charset="0"/>
                                        </a:rPr>
                                        <m:t>−</m:t>
                                      </m:r>
                                      <m:sSub>
                                        <m:sSubPr>
                                          <m:ctrlPr>
                                            <a:rPr lang="en-US" sz="2000" i="1">
                                              <a:solidFill>
                                                <a:schemeClr val="accent3"/>
                                              </a:solidFill>
                                              <a:latin typeface="Cambria Math" panose="02040503050406030204" pitchFamily="18" charset="0"/>
                                            </a:rPr>
                                          </m:ctrlPr>
                                        </m:sSubPr>
                                        <m:e>
                                          <m:r>
                                            <a:rPr lang="en-US" sz="2000" i="1">
                                              <a:solidFill>
                                                <a:schemeClr val="accent3"/>
                                              </a:solidFill>
                                              <a:latin typeface="Cambria Math" panose="02040503050406030204" pitchFamily="18" charset="0"/>
                                            </a:rPr>
                                            <m:t>𝑇</m:t>
                                          </m:r>
                                        </m:e>
                                        <m:sub>
                                          <m:r>
                                            <a:rPr lang="en-US" sz="2000" i="0">
                                              <a:solidFill>
                                                <a:schemeClr val="accent3"/>
                                              </a:solidFill>
                                              <a:latin typeface="Cambria Math" panose="02040503050406030204" pitchFamily="18" charset="0"/>
                                            </a:rPr>
                                            <m:t>1</m:t>
                                          </m:r>
                                        </m:sub>
                                      </m:sSub>
                                    </m:e>
                                  </m:d>
                                </m:e>
                              </m:d>
                              <m:r>
                                <a:rPr lang="en-US" sz="2000" i="0">
                                  <a:latin typeface="Cambria Math" panose="02040503050406030204" pitchFamily="18" charset="0"/>
                                </a:rPr>
                                <m:t>,</m:t>
                              </m:r>
                            </m:e>
                          </m:eqArr>
                        </m:e>
                      </m:eqArr>
                    </m:oMath>
                  </m:oMathPara>
                </a14:m>
                <a:endParaRPr lang="en-US" sz="2000" dirty="0"/>
              </a:p>
            </p:txBody>
          </p:sp>
        </mc:Choice>
        <mc:Fallback xmlns="">
          <p:sp>
            <p:nvSpPr>
              <p:cNvPr id="11" name="TextBox 10">
                <a:extLst>
                  <a:ext uri="{FF2B5EF4-FFF2-40B4-BE49-F238E27FC236}">
                    <a16:creationId xmlns:a16="http://schemas.microsoft.com/office/drawing/2014/main" id="{7D633A3F-A41C-4884-C0A5-8BB1525F7786}"/>
                  </a:ext>
                </a:extLst>
              </p:cNvPr>
              <p:cNvSpPr txBox="1">
                <a:spLocks noRot="1" noChangeAspect="1" noMove="1" noResize="1" noEditPoints="1" noAdjustHandles="1" noChangeArrowheads="1" noChangeShapeType="1" noTextEdit="1"/>
              </p:cNvSpPr>
              <p:nvPr/>
            </p:nvSpPr>
            <p:spPr>
              <a:xfrm>
                <a:off x="6096000" y="1178560"/>
                <a:ext cx="6024879" cy="1488228"/>
              </a:xfrm>
              <a:prstGeom prst="rect">
                <a:avLst/>
              </a:prstGeom>
              <a:blipFill>
                <a:blip r:embed="rId3"/>
                <a:stretch>
                  <a:fillRect/>
                </a:stretch>
              </a:blipFill>
            </p:spPr>
            <p:txBody>
              <a:bodyPr/>
              <a:lstStyle/>
              <a:p>
                <a:r>
                  <a:rPr lang="en-US">
                    <a:noFill/>
                  </a:rPr>
                  <a:t> </a:t>
                </a:r>
              </a:p>
            </p:txBody>
          </p:sp>
        </mc:Fallback>
      </mc:AlternateContent>
      <p:sp>
        <p:nvSpPr>
          <p:cNvPr id="14" name="TextBox 13">
            <a:extLst>
              <a:ext uri="{FF2B5EF4-FFF2-40B4-BE49-F238E27FC236}">
                <a16:creationId xmlns:a16="http://schemas.microsoft.com/office/drawing/2014/main" id="{C704DAF9-6379-BB99-B8A4-08CEA16FA46E}"/>
              </a:ext>
            </a:extLst>
          </p:cNvPr>
          <p:cNvSpPr txBox="1"/>
          <p:nvPr/>
        </p:nvSpPr>
        <p:spPr>
          <a:xfrm>
            <a:off x="6959598" y="2615988"/>
            <a:ext cx="3860801" cy="400110"/>
          </a:xfrm>
          <a:prstGeom prst="rect">
            <a:avLst/>
          </a:prstGeom>
          <a:noFill/>
        </p:spPr>
        <p:txBody>
          <a:bodyPr wrap="square" rtlCol="0">
            <a:spAutoFit/>
          </a:bodyPr>
          <a:lstStyle/>
          <a:p>
            <a:r>
              <a:rPr lang="en-US" sz="2000" b="1" dirty="0"/>
              <a:t>(</a:t>
            </a:r>
            <a:r>
              <a:rPr lang="en-US" sz="2000" b="1" dirty="0">
                <a:solidFill>
                  <a:schemeClr val="accent3"/>
                </a:solidFill>
              </a:rPr>
              <a:t>outbound </a:t>
            </a:r>
            <a:r>
              <a:rPr lang="en-US" sz="2000" b="1" dirty="0"/>
              <a:t>and</a:t>
            </a:r>
            <a:r>
              <a:rPr lang="en-US" sz="2000" b="1" dirty="0">
                <a:solidFill>
                  <a:schemeClr val="accent3"/>
                </a:solidFill>
              </a:rPr>
              <a:t> </a:t>
            </a:r>
            <a:r>
              <a:rPr lang="en-US" sz="2000" b="1" dirty="0">
                <a:solidFill>
                  <a:schemeClr val="accent2">
                    <a:lumMod val="60000"/>
                    <a:lumOff val="40000"/>
                  </a:schemeClr>
                </a:solidFill>
              </a:rPr>
              <a:t>return </a:t>
            </a:r>
            <a:r>
              <a:rPr lang="en-US" sz="2000" b="1" dirty="0"/>
              <a:t>trips in cavity)</a:t>
            </a:r>
          </a:p>
        </p:txBody>
      </p:sp>
      <p:cxnSp>
        <p:nvCxnSpPr>
          <p:cNvPr id="4" name="Straight Connector 3">
            <a:extLst>
              <a:ext uri="{FF2B5EF4-FFF2-40B4-BE49-F238E27FC236}">
                <a16:creationId xmlns:a16="http://schemas.microsoft.com/office/drawing/2014/main" id="{3CB9CCD5-E1E0-36D8-5B58-A4258B44D613}"/>
              </a:ext>
            </a:extLst>
          </p:cNvPr>
          <p:cNvCxnSpPr/>
          <p:nvPr/>
        </p:nvCxnSpPr>
        <p:spPr>
          <a:xfrm>
            <a:off x="121920" y="3124200"/>
            <a:ext cx="11948159" cy="0"/>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23C46DE-32F1-2A4A-93CA-4D60C034D412}"/>
              </a:ext>
            </a:extLst>
          </p:cNvPr>
          <p:cNvCxnSpPr>
            <a:cxnSpLocks/>
          </p:cNvCxnSpPr>
          <p:nvPr/>
        </p:nvCxnSpPr>
        <p:spPr>
          <a:xfrm>
            <a:off x="5511167" y="3124200"/>
            <a:ext cx="0" cy="3733800"/>
          </a:xfrm>
          <a:prstGeom prst="line">
            <a:avLst/>
          </a:prstGeom>
          <a:ln w="57150">
            <a:prstDash val="sys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7EE9B23B-EDD2-5007-B0C6-E5004EFD6E6F}"/>
              </a:ext>
            </a:extLst>
          </p:cNvPr>
          <p:cNvSpPr txBox="1">
            <a:spLocks/>
          </p:cNvSpPr>
          <p:nvPr/>
        </p:nvSpPr>
        <p:spPr>
          <a:xfrm>
            <a:off x="71120" y="3247544"/>
            <a:ext cx="5440043" cy="3200876"/>
          </a:xfrm>
          <a:prstGeom prst="rect">
            <a:avLst/>
          </a:prstGeom>
          <a:noFill/>
        </p:spPr>
        <p:txBody>
          <a:bodyPr wrap="square" rtlCol="0">
            <a:spAutoFit/>
          </a:bodyPr>
          <a:lstStyle/>
          <a:p>
            <a:r>
              <a:rPr lang="en-US" sz="2200" b="1" i="1" u="sng" dirty="0"/>
              <a:t>Transverse-Traceless (TT) Gauge</a:t>
            </a:r>
            <a:endParaRPr lang="en-US" sz="1100" dirty="0">
              <a:solidFill>
                <a:schemeClr val="bg2"/>
              </a:solidFill>
            </a:endParaRPr>
          </a:p>
          <a:p>
            <a:pPr marL="342900" indent="-342900">
              <a:buFont typeface="Arial" panose="020B0604020202020204" pitchFamily="34" charset="0"/>
              <a:buChar char="•"/>
            </a:pPr>
            <a:r>
              <a:rPr lang="en-US" sz="2000" dirty="0"/>
              <a:t>Free masses stay at fixed comoving coordinates, distances change through metric</a:t>
            </a:r>
            <a:br>
              <a:rPr lang="en-US" sz="2000" dirty="0"/>
            </a:br>
            <a:endParaRPr lang="en-US" sz="2000" dirty="0"/>
          </a:p>
          <a:p>
            <a:pPr marL="342900" indent="-342900">
              <a:buFont typeface="Arial" panose="020B0604020202020204" pitchFamily="34" charset="0"/>
              <a:buChar char="•"/>
            </a:pPr>
            <a:r>
              <a:rPr lang="en-US" sz="2000" dirty="0"/>
              <a:t>Modified coordinate velocity of light</a:t>
            </a:r>
            <a:br>
              <a:rPr lang="en-US" sz="2000" dirty="0"/>
            </a:br>
            <a:br>
              <a:rPr lang="en-US" sz="2000" dirty="0"/>
            </a:br>
            <a:br>
              <a:rPr lang="en-US" sz="2000" dirty="0"/>
            </a:br>
            <a:br>
              <a:rPr lang="en-US" sz="2000" dirty="0"/>
            </a:br>
            <a:br>
              <a:rPr lang="en-US" sz="2000" dirty="0"/>
            </a:br>
            <a:endParaRPr lang="en-US" sz="2000"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6F04715-7BB3-0C99-AE73-ACE06F2D8E54}"/>
                  </a:ext>
                </a:extLst>
              </p:cNvPr>
              <p:cNvSpPr txBox="1"/>
              <p:nvPr/>
            </p:nvSpPr>
            <p:spPr>
              <a:xfrm>
                <a:off x="121920" y="4847982"/>
                <a:ext cx="5212712" cy="1356012"/>
              </a:xfrm>
              <a:prstGeom prst="rect">
                <a:avLst/>
              </a:prstGeom>
              <a:noFill/>
            </p:spPr>
            <p:txBody>
              <a:bodyPr wrap="square">
                <a:spAutoFit/>
              </a:bodyPr>
              <a:lstStyle/>
              <a:p>
                <a:pPr/>
                <a14:m>
                  <m:oMathPara xmlns:m="http://schemas.openxmlformats.org/officeDocument/2006/math">
                    <m:oMath>
                      <m:eqArr>
                        <m:eqArrPr>
                          <m:ctrlPr>
                            <a:rPr lang="en-US" i="1" smtClean="0">
                              <a:latin typeface="Cambria Math" panose="02040503050406030204" pitchFamily="18" charset="0"/>
                            </a:rPr>
                          </m:ctrlPr>
                        </m:eqArrPr>
                        <m:e>
                          <m:r>
                            <a:rPr lang="en-US" i="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𝑐</m:t>
                              </m:r>
                            </m:e>
                            <m:sup>
                              <m:r>
                                <a:rPr lang="en-US" i="0">
                                  <a:latin typeface="Cambria Math" panose="02040503050406030204" pitchFamily="18" charset="0"/>
                                </a:rPr>
                                <m:t>2</m:t>
                              </m:r>
                            </m:sup>
                          </m:sSup>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0">
                                      <a:latin typeface="Cambria Math" panose="02040503050406030204" pitchFamily="18" charset="0"/>
                                    </a:rPr>
                                    <m:t>2</m:t>
                                  </m:r>
                                </m:sup>
                              </m:sSup>
                              <m:r>
                                <a:rPr lang="en-US" i="1">
                                  <a:latin typeface="Cambria Math" panose="02040503050406030204" pitchFamily="18" charset="0"/>
                                </a:rPr>
                                <m:t>𝑡</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𝜉</m:t>
                                  </m:r>
                                </m:e>
                                <m:sup>
                                  <m:r>
                                    <a:rPr lang="en-US" i="0">
                                      <a:latin typeface="Cambria Math" panose="02040503050406030204" pitchFamily="18" charset="0"/>
                                    </a:rPr>
                                    <m:t>2</m:t>
                                  </m:r>
                                </m:sup>
                              </m:sSup>
                            </m:den>
                          </m:f>
                          <m:r>
                            <a:rPr lang="en-US" i="0">
                              <a:latin typeface="Cambria Math" panose="02040503050406030204" pitchFamily="18" charset="0"/>
                            </a:rPr>
                            <m:t>+</m:t>
                          </m:r>
                          <m:d>
                            <m:dPr>
                              <m:ctrlPr>
                                <a:rPr lang="en-US" i="0">
                                  <a:latin typeface="Cambria Math" panose="02040503050406030204" pitchFamily="18" charset="0"/>
                                </a:rPr>
                              </m:ctrlPr>
                            </m:dPr>
                            <m:e>
                              <m:r>
                                <a:rPr lang="en-US" i="0">
                                  <a:latin typeface="Cambria Math" panose="02040503050406030204" pitchFamily="18" charset="0"/>
                                </a:rPr>
                                <m:t>1+</m:t>
                              </m:r>
                              <m:r>
                                <a:rPr lang="en-US" i="1">
                                  <a:latin typeface="Cambria Math" panose="02040503050406030204" pitchFamily="18" charset="0"/>
                                </a:rPr>
                                <m:t>ℎ</m:t>
                              </m:r>
                              <m:d>
                                <m:dPr>
                                  <m:ctrlPr>
                                    <a:rPr lang="en-US" i="1">
                                      <a:latin typeface="Cambria Math" panose="02040503050406030204" pitchFamily="18" charset="0"/>
                                    </a:rPr>
                                  </m:ctrlPr>
                                </m:dPr>
                                <m:e>
                                  <m:r>
                                    <a:rPr lang="en-US" i="1">
                                      <a:latin typeface="Cambria Math" panose="02040503050406030204" pitchFamily="18" charset="0"/>
                                    </a:rPr>
                                    <m:t>𝑡</m:t>
                                  </m:r>
                                </m:e>
                              </m:d>
                            </m:e>
                          </m:d>
                          <m:f>
                            <m:fPr>
                              <m:ctrlPr>
                                <a:rPr lang="en-US" i="1">
                                  <a:latin typeface="Cambria Math" panose="02040503050406030204" pitchFamily="18" charset="0"/>
                                </a:rPr>
                              </m:ctrlPr>
                            </m:fPr>
                            <m:num>
                              <m:sSup>
                                <m:sSupPr>
                                  <m:ctrlPr>
                                    <a:rPr lang="en-US" i="1">
                                      <a:latin typeface="Cambria Math" panose="02040503050406030204" pitchFamily="18" charset="0"/>
                                    </a:rPr>
                                  </m:ctrlPr>
                                </m:sSupPr>
                                <m:e>
                                  <m:r>
                                    <a:rPr lang="en-US" i="1">
                                      <a:latin typeface="Cambria Math" panose="02040503050406030204" pitchFamily="18" charset="0"/>
                                    </a:rPr>
                                    <m:t>𝑑</m:t>
                                  </m:r>
                                </m:e>
                                <m:sup>
                                  <m:r>
                                    <a:rPr lang="en-US" i="0">
                                      <a:latin typeface="Cambria Math" panose="02040503050406030204" pitchFamily="18" charset="0"/>
                                    </a:rPr>
                                    <m:t>2</m:t>
                                  </m:r>
                                </m:sup>
                              </m:sSup>
                              <m:r>
                                <a:rPr lang="en-US" i="1">
                                  <a:latin typeface="Cambria Math" panose="02040503050406030204" pitchFamily="18" charset="0"/>
                                </a:rPr>
                                <m:t>𝑥</m:t>
                              </m:r>
                            </m:num>
                            <m:den>
                              <m:r>
                                <a:rPr lang="en-US" i="1">
                                  <a:latin typeface="Cambria Math" panose="02040503050406030204" pitchFamily="18" charset="0"/>
                                </a:rPr>
                                <m:t>𝑑</m:t>
                              </m:r>
                              <m:sSup>
                                <m:sSupPr>
                                  <m:ctrlPr>
                                    <a:rPr lang="en-US" i="1">
                                      <a:latin typeface="Cambria Math" panose="02040503050406030204" pitchFamily="18" charset="0"/>
                                    </a:rPr>
                                  </m:ctrlPr>
                                </m:sSupPr>
                                <m:e>
                                  <m:r>
                                    <a:rPr lang="en-US" i="1">
                                      <a:latin typeface="Cambria Math" panose="02040503050406030204" pitchFamily="18" charset="0"/>
                                    </a:rPr>
                                    <m:t>𝜉</m:t>
                                  </m:r>
                                </m:e>
                                <m:sup>
                                  <m:r>
                                    <a:rPr lang="en-US" i="0">
                                      <a:latin typeface="Cambria Math" panose="02040503050406030204" pitchFamily="18" charset="0"/>
                                    </a:rPr>
                                    <m:t>2</m:t>
                                  </m:r>
                                </m:sup>
                              </m:sSup>
                            </m:den>
                          </m:f>
                          <m:r>
                            <a:rPr lang="en-US" i="0">
                              <a:latin typeface="Cambria Math" panose="02040503050406030204" pitchFamily="18" charset="0"/>
                            </a:rPr>
                            <m:t>=0</m:t>
                          </m:r>
                        </m:e>
                        <m:e>
                          <m:r>
                            <a:rPr lang="en-US" b="0" i="1" smtClean="0">
                              <a:latin typeface="Cambria Math" panose="02040503050406030204" pitchFamily="18" charset="0"/>
                            </a:rPr>
                            <m:t>                  →</m:t>
                          </m:r>
                          <m:f>
                            <m:fPr>
                              <m:ctrlPr>
                                <a:rPr lang="en-US" b="0" i="1" smtClean="0">
                                  <a:latin typeface="Cambria Math" panose="02040503050406030204" pitchFamily="18" charset="0"/>
                                </a:rPr>
                              </m:ctrlPr>
                            </m:fPr>
                            <m:num>
                              <m:r>
                                <a:rPr lang="en-US" b="0" i="1" smtClean="0">
                                  <a:latin typeface="Cambria Math" panose="02040503050406030204" pitchFamily="18" charset="0"/>
                                </a:rPr>
                                <m:t>𝑑𝑡</m:t>
                              </m:r>
                            </m:num>
                            <m:den>
                              <m:r>
                                <a:rPr lang="en-US" b="0" i="1" smtClean="0">
                                  <a:latin typeface="Cambria Math" panose="02040503050406030204" pitchFamily="18" charset="0"/>
                                </a:rPr>
                                <m:t>𝑑𝑥</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𝑐</m:t>
                              </m:r>
                            </m:den>
                          </m:f>
                          <m:d>
                            <m:dPr>
                              <m:ctrlPr>
                                <a:rPr lang="en-US" b="0" i="1" smtClean="0">
                                  <a:latin typeface="Cambria Math" panose="02040503050406030204" pitchFamily="18" charset="0"/>
                                </a:rPr>
                              </m:ctrlPr>
                            </m:dPr>
                            <m:e>
                              <m:r>
                                <a:rPr lang="en-US" b="0" i="1" smtClean="0">
                                  <a:latin typeface="Cambria Math" panose="02040503050406030204" pitchFamily="18" charset="0"/>
                                </a:rPr>
                                <m:t>1+</m:t>
                              </m:r>
                              <m:f>
                                <m:fPr>
                                  <m:ctrlPr>
                                    <a:rPr lang="en-US" b="0" i="1" smtClean="0">
                                      <a:latin typeface="Cambria Math" panose="02040503050406030204" pitchFamily="18" charset="0"/>
                                    </a:rPr>
                                  </m:ctrlPr>
                                </m:fPr>
                                <m:num>
                                  <m:r>
                                    <a:rPr lang="en-US" b="0" i="1" smtClean="0">
                                      <a:latin typeface="Cambria Math" panose="02040503050406030204" pitchFamily="18" charset="0"/>
                                    </a:rPr>
                                    <m:t>ℎ</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num>
                                <m:den>
                                  <m:r>
                                    <a:rPr lang="en-US" b="0" i="1" smtClean="0">
                                      <a:latin typeface="Cambria Math" panose="02040503050406030204" pitchFamily="18" charset="0"/>
                                    </a:rPr>
                                    <m:t>2</m:t>
                                  </m:r>
                                </m:den>
                              </m:f>
                            </m:e>
                          </m:d>
                        </m:e>
                      </m:eqArr>
                    </m:oMath>
                  </m:oMathPara>
                </a14:m>
                <a:endParaRPr lang="en-US" dirty="0"/>
              </a:p>
            </p:txBody>
          </p:sp>
        </mc:Choice>
        <mc:Fallback xmlns="">
          <p:sp>
            <p:nvSpPr>
              <p:cNvPr id="18" name="TextBox 17">
                <a:extLst>
                  <a:ext uri="{FF2B5EF4-FFF2-40B4-BE49-F238E27FC236}">
                    <a16:creationId xmlns:a16="http://schemas.microsoft.com/office/drawing/2014/main" id="{A6F04715-7BB3-0C99-AE73-ACE06F2D8E54}"/>
                  </a:ext>
                </a:extLst>
              </p:cNvPr>
              <p:cNvSpPr txBox="1">
                <a:spLocks noRot="1" noChangeAspect="1" noMove="1" noResize="1" noEditPoints="1" noAdjustHandles="1" noChangeArrowheads="1" noChangeShapeType="1" noTextEdit="1"/>
              </p:cNvSpPr>
              <p:nvPr/>
            </p:nvSpPr>
            <p:spPr>
              <a:xfrm>
                <a:off x="121920" y="4847982"/>
                <a:ext cx="5212712" cy="135601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56BAD46-9720-5899-BE37-0A320EA6207B}"/>
                  </a:ext>
                </a:extLst>
              </p:cNvPr>
              <p:cNvSpPr txBox="1"/>
              <p:nvPr/>
            </p:nvSpPr>
            <p:spPr>
              <a:xfrm>
                <a:off x="5610544" y="3247543"/>
                <a:ext cx="6286814" cy="2893100"/>
              </a:xfrm>
              <a:prstGeom prst="rect">
                <a:avLst/>
              </a:prstGeom>
              <a:noFill/>
            </p:spPr>
            <p:txBody>
              <a:bodyPr wrap="square" rtlCol="0">
                <a:spAutoFit/>
              </a:bodyPr>
              <a:lstStyle/>
              <a:p>
                <a:r>
                  <a:rPr lang="en-US" sz="2200" b="1" i="1" u="sng" dirty="0"/>
                  <a:t>Local Lorentz (LL) Gauge</a:t>
                </a:r>
              </a:p>
              <a:p>
                <a:pPr marL="342900" indent="-342900">
                  <a:buFont typeface="Arial" panose="020B0604020202020204" pitchFamily="34" charset="0"/>
                  <a:buChar char="•"/>
                </a:pPr>
                <a:r>
                  <a:rPr lang="en-US" sz="2000" dirty="0"/>
                  <a:t>Now, free masses move the familiar </a:t>
                </a:r>
                <a14:m>
                  <m:oMath xmlns:m="http://schemas.openxmlformats.org/officeDocument/2006/math">
                    <m:r>
                      <a:rPr lang="en-US" sz="2000" i="1">
                        <a:latin typeface="Cambria Math" panose="02040503050406030204" pitchFamily="18" charset="0"/>
                      </a:rPr>
                      <m:t>𝑥</m:t>
                    </m:r>
                    <m:r>
                      <a:rPr lang="en-US" sz="2000" i="1">
                        <a:latin typeface="Cambria Math" panose="02040503050406030204" pitchFamily="18" charset="0"/>
                      </a:rPr>
                      <m:t>→</m:t>
                    </m:r>
                    <m:r>
                      <a:rPr lang="en-US" sz="2000" i="1">
                        <a:latin typeface="Cambria Math" panose="02040503050406030204" pitchFamily="18" charset="0"/>
                      </a:rPr>
                      <m:t>𝑥</m:t>
                    </m:r>
                    <m:r>
                      <a:rPr lang="en-US" sz="2000" i="1">
                        <a:latin typeface="Cambria Math" panose="02040503050406030204" pitchFamily="18" charset="0"/>
                      </a:rPr>
                      <m:t>(1+</m:t>
                    </m:r>
                    <m:r>
                      <a:rPr lang="en-US" sz="2000" i="1">
                        <a:latin typeface="Cambria Math" panose="02040503050406030204" pitchFamily="18" charset="0"/>
                      </a:rPr>
                      <m:t>ℎ</m:t>
                    </m:r>
                    <m:d>
                      <m:dPr>
                        <m:ctrlPr>
                          <a:rPr lang="en-US" sz="2000" b="0" i="1" smtClean="0">
                            <a:latin typeface="Cambria Math" panose="02040503050406030204" pitchFamily="18" charset="0"/>
                          </a:rPr>
                        </m:ctrlPr>
                      </m:dPr>
                      <m:e>
                        <m:r>
                          <a:rPr lang="en-US" sz="2000" b="0" i="1" smtClean="0">
                            <a:latin typeface="Cambria Math" panose="02040503050406030204" pitchFamily="18" charset="0"/>
                          </a:rPr>
                          <m:t>𝑡</m:t>
                        </m:r>
                      </m:e>
                    </m:d>
                    <m:r>
                      <a:rPr lang="en-US" sz="2000" b="0" i="1" smtClean="0">
                        <a:latin typeface="Cambria Math" panose="02040503050406030204" pitchFamily="18" charset="0"/>
                      </a:rPr>
                      <m:t>/2)</m:t>
                    </m:r>
                  </m:oMath>
                </a14:m>
                <a:r>
                  <a:rPr lang="en-US" dirty="0"/>
                  <a:t> </a:t>
                </a:r>
                <a:r>
                  <a:rPr lang="en-US" sz="2000" dirty="0"/>
                  <a:t>while coordinates remain fixed</a:t>
                </a:r>
              </a:p>
              <a:p>
                <a:pPr marL="342900" indent="-342900">
                  <a:buFont typeface="Arial" panose="020B0604020202020204" pitchFamily="34" charset="0"/>
                  <a:buChar char="•"/>
                </a:pPr>
                <a:r>
                  <a:rPr lang="en-US" sz="2000" dirty="0"/>
                  <a:t>Beyond lowest order, photon coordinate velocity is modified again</a:t>
                </a:r>
              </a:p>
              <a:p>
                <a:pPr marL="342900" indent="-342900">
                  <a:buFont typeface="Arial" panose="020B0604020202020204" pitchFamily="34" charset="0"/>
                  <a:buChar char="•"/>
                </a:pPr>
                <a:r>
                  <a:rPr lang="en-US" sz="2000" dirty="0"/>
                  <a:t>Furthermore, GW changes the clock ticking rate at fixed coordinates</a:t>
                </a:r>
                <a:br>
                  <a:rPr lang="en-US" sz="2000" dirty="0"/>
                </a:br>
                <a:br>
                  <a:rPr lang="en-US" sz="2000" dirty="0"/>
                </a:br>
                <a14:m>
                  <m:oMath xmlns:m="http://schemas.openxmlformats.org/officeDocument/2006/math">
                    <m:r>
                      <a:rPr lang="en-US" sz="2000" b="0" i="1" smtClean="0">
                        <a:latin typeface="Cambria Math" panose="02040503050406030204" pitchFamily="18" charset="0"/>
                      </a:rPr>
                      <m:t>→ </m:t>
                    </m:r>
                  </m:oMath>
                </a14:m>
                <a:r>
                  <a:rPr lang="en-US" sz="2000" dirty="0"/>
                  <a:t>Much more algebraically complex than TT Gauge</a:t>
                </a:r>
              </a:p>
            </p:txBody>
          </p:sp>
        </mc:Choice>
        <mc:Fallback xmlns="">
          <p:sp>
            <p:nvSpPr>
              <p:cNvPr id="6" name="TextBox 5">
                <a:extLst>
                  <a:ext uri="{FF2B5EF4-FFF2-40B4-BE49-F238E27FC236}">
                    <a16:creationId xmlns:a16="http://schemas.microsoft.com/office/drawing/2014/main" id="{F56BAD46-9720-5899-BE37-0A320EA6207B}"/>
                  </a:ext>
                </a:extLst>
              </p:cNvPr>
              <p:cNvSpPr txBox="1">
                <a:spLocks noRot="1" noChangeAspect="1" noMove="1" noResize="1" noEditPoints="1" noAdjustHandles="1" noChangeArrowheads="1" noChangeShapeType="1" noTextEdit="1"/>
              </p:cNvSpPr>
              <p:nvPr/>
            </p:nvSpPr>
            <p:spPr>
              <a:xfrm>
                <a:off x="5610544" y="3247543"/>
                <a:ext cx="6286814" cy="2893100"/>
              </a:xfrm>
              <a:prstGeom prst="rect">
                <a:avLst/>
              </a:prstGeom>
              <a:blipFill>
                <a:blip r:embed="rId5"/>
                <a:stretch>
                  <a:fillRect l="-1260" t="-1477" r="-291" b="-2954"/>
                </a:stretch>
              </a:blipFill>
            </p:spPr>
            <p:txBody>
              <a:bodyPr/>
              <a:lstStyle/>
              <a:p>
                <a:r>
                  <a:rPr lang="en-US">
                    <a:noFill/>
                  </a:rPr>
                  <a:t> </a:t>
                </a:r>
              </a:p>
            </p:txBody>
          </p:sp>
        </mc:Fallback>
      </mc:AlternateContent>
    </p:spTree>
    <p:extLst>
      <p:ext uri="{BB962C8B-B14F-4D97-AF65-F5344CB8AC3E}">
        <p14:creationId xmlns:p14="http://schemas.microsoft.com/office/powerpoint/2010/main" val="2200932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54D09-3B54-6B8C-046C-1845B63F5C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56A2A2-91F0-E6A3-5E5D-205672D547EE}"/>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6ED712F2-68F9-E528-02B2-DA3AB2CA7B85}"/>
                  </a:ext>
                </a:extLst>
              </p:cNvPr>
              <p:cNvSpPr txBox="1">
                <a:spLocks noGrp="1"/>
              </p:cNvSpPr>
              <p:nvPr>
                <p:ph idx="1"/>
              </p:nvPr>
            </p:nvSpPr>
            <p:spPr>
              <a:xfrm>
                <a:off x="657224" y="1137603"/>
                <a:ext cx="10753725" cy="1745863"/>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1">
                        <a:lumMod val="85000"/>
                      </a:schemeClr>
                    </a:solidFill>
                  </a:rPr>
                  <a:t>The </a:t>
                </a:r>
                <a:r>
                  <a:rPr lang="en-US" sz="2400" b="1" i="1" dirty="0">
                    <a:solidFill>
                      <a:schemeClr val="tx1">
                        <a:lumMod val="85000"/>
                      </a:schemeClr>
                    </a:solidFill>
                  </a:rPr>
                  <a:t>gauge-invariant</a:t>
                </a:r>
                <a:r>
                  <a:rPr lang="en-US" sz="2400" dirty="0">
                    <a:solidFill>
                      <a:schemeClr val="tx1">
                        <a:lumMod val="85000"/>
                      </a:schemeClr>
                    </a:solidFill>
                  </a:rPr>
                  <a:t> relative displacement between levitated sensor and the antinode it sits at for </a:t>
                </a:r>
                <a14:m>
                  <m:oMath xmlns:m="http://schemas.openxmlformats.org/officeDocument/2006/math">
                    <m:r>
                      <a:rPr lang="en-US" sz="2400" b="0" i="1" smtClean="0">
                        <a:solidFill>
                          <a:schemeClr val="tx1">
                            <a:lumMod val="85000"/>
                          </a:schemeClr>
                        </a:solidFill>
                        <a:latin typeface="Cambria Math" panose="02040503050406030204" pitchFamily="18" charset="0"/>
                      </a:rPr>
                      <m:t>ℎ</m:t>
                    </m:r>
                    <m:d>
                      <m:dPr>
                        <m:ctrlPr>
                          <a:rPr lang="en-US" sz="2400" b="0" i="1" smtClean="0">
                            <a:solidFill>
                              <a:schemeClr val="tx1">
                                <a:lumMod val="85000"/>
                              </a:schemeClr>
                            </a:solidFill>
                            <a:latin typeface="Cambria Math" panose="02040503050406030204" pitchFamily="18" charset="0"/>
                          </a:rPr>
                        </m:ctrlPr>
                      </m:dPr>
                      <m:e>
                        <m:r>
                          <a:rPr lang="en-US" sz="2400" b="0" i="1" smtClean="0">
                            <a:solidFill>
                              <a:schemeClr val="tx1">
                                <a:lumMod val="85000"/>
                              </a:schemeClr>
                            </a:solidFill>
                            <a:latin typeface="Cambria Math" panose="02040503050406030204" pitchFamily="18" charset="0"/>
                          </a:rPr>
                          <m:t>𝑡</m:t>
                        </m:r>
                      </m:e>
                    </m:d>
                    <m:r>
                      <a:rPr lang="en-US" sz="2400" b="0" i="1" smtClean="0">
                        <a:solidFill>
                          <a:schemeClr val="tx1">
                            <a:lumMod val="85000"/>
                          </a:schemeClr>
                        </a:solidFill>
                        <a:latin typeface="Cambria Math" panose="02040503050406030204" pitchFamily="18" charset="0"/>
                      </a:rPr>
                      <m:t>=</m:t>
                    </m:r>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ℎ</m:t>
                        </m:r>
                      </m:e>
                      <m:sub>
                        <m:r>
                          <a:rPr lang="en-US" sz="2400" b="0" i="1" smtClean="0">
                            <a:solidFill>
                              <a:schemeClr val="tx1">
                                <a:lumMod val="85000"/>
                              </a:schemeClr>
                            </a:solidFill>
                            <a:latin typeface="Cambria Math" panose="02040503050406030204" pitchFamily="18" charset="0"/>
                          </a:rPr>
                          <m:t>0</m:t>
                        </m:r>
                      </m:sub>
                    </m:sSub>
                    <m:r>
                      <m:rPr>
                        <m:sty m:val="p"/>
                      </m:rPr>
                      <a:rPr lang="en-US" sz="2400" b="0" i="0" smtClean="0">
                        <a:solidFill>
                          <a:schemeClr val="tx1">
                            <a:lumMod val="85000"/>
                          </a:schemeClr>
                        </a:solidFill>
                        <a:latin typeface="Cambria Math" panose="02040503050406030204" pitchFamily="18" charset="0"/>
                      </a:rPr>
                      <m:t>cos</m:t>
                    </m:r>
                    <m:r>
                      <a:rPr lang="en-US" sz="2400" b="0" i="1" smtClean="0">
                        <a:solidFill>
                          <a:schemeClr val="tx1">
                            <a:lumMod val="85000"/>
                          </a:schemeClr>
                        </a:solidFill>
                        <a:latin typeface="Cambria Math" panose="02040503050406030204" pitchFamily="18" charset="0"/>
                      </a:rPr>
                      <m:t>⁡(</m:t>
                    </m:r>
                    <m:r>
                      <m:rPr>
                        <m:sty m:val="p"/>
                      </m:rPr>
                      <a:rPr lang="en-US" sz="2400" b="0" i="0" smtClean="0">
                        <a:solidFill>
                          <a:schemeClr val="tx1">
                            <a:lumMod val="85000"/>
                          </a:schemeClr>
                        </a:solidFill>
                        <a:latin typeface="Cambria Math" panose="02040503050406030204" pitchFamily="18" charset="0"/>
                      </a:rPr>
                      <m:t>Ω</m:t>
                    </m:r>
                    <m:r>
                      <a:rPr lang="en-US" sz="2400" b="0" i="1" smtClean="0">
                        <a:solidFill>
                          <a:schemeClr val="tx1">
                            <a:lumMod val="85000"/>
                          </a:schemeClr>
                        </a:solidFill>
                        <a:latin typeface="Cambria Math" panose="02040503050406030204" pitchFamily="18" charset="0"/>
                      </a:rPr>
                      <m:t>𝑡</m:t>
                    </m:r>
                    <m:r>
                      <a:rPr lang="en-US" sz="2400" b="0" i="1" smtClean="0">
                        <a:solidFill>
                          <a:schemeClr val="tx1">
                            <a:lumMod val="85000"/>
                          </a:schemeClr>
                        </a:solidFill>
                        <a:latin typeface="Cambria Math" panose="02040503050406030204" pitchFamily="18" charset="0"/>
                      </a:rPr>
                      <m:t>)</m:t>
                    </m:r>
                  </m:oMath>
                </a14:m>
                <a:r>
                  <a:rPr lang="en-US" sz="2400" dirty="0">
                    <a:solidFill>
                      <a:schemeClr val="tx1">
                        <a:lumMod val="85000"/>
                      </a:schemeClr>
                    </a:solidFill>
                  </a:rPr>
                  <a:t> is:</a:t>
                </a:r>
                <a:br>
                  <a:rPr lang="en-US" sz="2400" dirty="0">
                    <a:solidFill>
                      <a:schemeClr val="tx1">
                        <a:lumMod val="85000"/>
                      </a:schemeClr>
                    </a:solidFill>
                  </a:rPr>
                </a:br>
                <a:endParaRPr lang="en-US" sz="2400" dirty="0">
                  <a:solidFill>
                    <a:schemeClr val="tx1">
                      <a:lumMod val="85000"/>
                    </a:schemeClr>
                  </a:solidFill>
                </a:endParaRPr>
              </a:p>
              <a:p>
                <a:pPr marL="0" indent="0">
                  <a:buNone/>
                </a:pPr>
                <a14:m>
                  <m:oMathPara xmlns:m="http://schemas.openxmlformats.org/officeDocument/2006/math">
                    <m:oMath>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ℎ</m:t>
                          </m:r>
                        </m:e>
                        <m:sub>
                          <m:r>
                            <a:rPr lang="en-US" sz="2400" b="0" i="1" smtClean="0">
                              <a:solidFill>
                                <a:schemeClr val="tx1">
                                  <a:lumMod val="85000"/>
                                </a:schemeClr>
                              </a:solidFill>
                              <a:latin typeface="Cambria Math" panose="02040503050406030204" pitchFamily="18" charset="0"/>
                            </a:rPr>
                            <m:t>0</m:t>
                          </m:r>
                        </m:sub>
                      </m:sSub>
                      <m:d>
                        <m:dPr>
                          <m:ctrlPr>
                            <a:rPr lang="en-US" sz="2400" b="0" i="1" smtClean="0">
                              <a:solidFill>
                                <a:schemeClr val="tx1">
                                  <a:lumMod val="85000"/>
                                </a:schemeClr>
                              </a:solidFill>
                              <a:latin typeface="Cambria Math" panose="02040503050406030204" pitchFamily="18" charset="0"/>
                            </a:rPr>
                          </m:ctrlPr>
                        </m:dPr>
                        <m:e>
                          <m:r>
                            <a:rPr lang="en-US" sz="2400" b="0" i="1" smtClean="0">
                              <a:solidFill>
                                <a:schemeClr val="tx1">
                                  <a:lumMod val="85000"/>
                                </a:schemeClr>
                              </a:solidFill>
                              <a:latin typeface="Cambria Math" panose="02040503050406030204" pitchFamily="18" charset="0"/>
                            </a:rPr>
                            <m:t>𝐿</m:t>
                          </m:r>
                          <m:r>
                            <a:rPr lang="en-US" sz="2400" b="0" i="1" smtClean="0">
                              <a:solidFill>
                                <a:schemeClr val="tx1">
                                  <a:lumMod val="85000"/>
                                </a:schemeClr>
                              </a:solidFill>
                              <a:latin typeface="Cambria Math" panose="02040503050406030204" pitchFamily="18" charset="0"/>
                            </a:rPr>
                            <m:t>−</m:t>
                          </m:r>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𝑥</m:t>
                              </m:r>
                            </m:e>
                            <m:sub>
                              <m:r>
                                <a:rPr lang="en-US" sz="2400" b="0" i="1" smtClean="0">
                                  <a:solidFill>
                                    <a:schemeClr val="tx1">
                                      <a:lumMod val="85000"/>
                                    </a:schemeClr>
                                  </a:solidFill>
                                  <a:latin typeface="Cambria Math" panose="02040503050406030204" pitchFamily="18" charset="0"/>
                                </a:rPr>
                                <m:t>0</m:t>
                              </m:r>
                            </m:sub>
                          </m:sSub>
                        </m:e>
                      </m:d>
                      <m:r>
                        <a:rPr lang="en-US" sz="2400" b="0" i="1" smtClean="0">
                          <a:solidFill>
                            <a:schemeClr val="tx1">
                              <a:lumMod val="85000"/>
                            </a:schemeClr>
                          </a:solidFill>
                          <a:latin typeface="Cambria Math" panose="02040503050406030204" pitchFamily="18" charset="0"/>
                        </a:rPr>
                        <m:t>/2×</m:t>
                      </m:r>
                      <m:d>
                        <m:dPr>
                          <m:ctrlPr>
                            <a:rPr lang="en-US" i="1">
                              <a:solidFill>
                                <a:schemeClr val="tx1">
                                  <a:lumMod val="85000"/>
                                </a:schemeClr>
                              </a:solidFill>
                              <a:latin typeface="Cambria Math" panose="02040503050406030204" pitchFamily="18" charset="0"/>
                            </a:rPr>
                          </m:ctrlPr>
                        </m:dPr>
                        <m:e>
                          <m:func>
                            <m:funcPr>
                              <m:ctrlPr>
                                <a:rPr lang="en-US">
                                  <a:solidFill>
                                    <a:schemeClr val="tx1">
                                      <a:lumMod val="85000"/>
                                    </a:schemeClr>
                                  </a:solidFill>
                                  <a:latin typeface="Cambria Math" panose="02040503050406030204" pitchFamily="18" charset="0"/>
                                </a:rPr>
                              </m:ctrlPr>
                            </m:funcPr>
                            <m:fName>
                              <m:r>
                                <m:rPr>
                                  <m:sty m:val="p"/>
                                </m:rPr>
                                <a:rPr lang="en-US">
                                  <a:solidFill>
                                    <a:schemeClr val="tx1">
                                      <a:lumMod val="85000"/>
                                    </a:schemeClr>
                                  </a:solidFill>
                                  <a:latin typeface="Cambria Math" panose="02040503050406030204" pitchFamily="18" charset="0"/>
                                </a:rPr>
                                <m:t>cos</m:t>
                              </m:r>
                            </m:fName>
                            <m:e>
                              <m:d>
                                <m:dPr>
                                  <m:ctrlPr>
                                    <a:rPr lang="en-US">
                                      <a:solidFill>
                                        <a:schemeClr val="tx1">
                                          <a:lumMod val="85000"/>
                                        </a:schemeClr>
                                      </a:solidFill>
                                      <a:latin typeface="Cambria Math" panose="02040503050406030204" pitchFamily="18" charset="0"/>
                                    </a:rPr>
                                  </m:ctrlPr>
                                </m:dPr>
                                <m:e>
                                  <m:r>
                                    <m:rPr>
                                      <m:sty m:val="p"/>
                                    </m:rPr>
                                    <a:rPr lang="en-US">
                                      <a:solidFill>
                                        <a:schemeClr val="tx1">
                                          <a:lumMod val="85000"/>
                                        </a:schemeClr>
                                      </a:solidFill>
                                      <a:latin typeface="Cambria Math" panose="02040503050406030204" pitchFamily="18" charset="0"/>
                                    </a:rPr>
                                    <m:t>Ω</m:t>
                                  </m:r>
                                  <m:r>
                                    <a:rPr lang="en-US" i="1">
                                      <a:solidFill>
                                        <a:schemeClr val="tx1">
                                          <a:lumMod val="85000"/>
                                        </a:schemeClr>
                                      </a:solidFill>
                                      <a:latin typeface="Cambria Math" panose="02040503050406030204" pitchFamily="18" charset="0"/>
                                    </a:rPr>
                                    <m:t>𝑡</m:t>
                                  </m:r>
                                </m:e>
                              </m:d>
                            </m:e>
                          </m:func>
                          <m:r>
                            <a:rPr lang="en-US" i="1">
                              <a:solidFill>
                                <a:schemeClr val="tx1">
                                  <a:lumMod val="85000"/>
                                </a:schemeClr>
                              </a:solidFill>
                              <a:latin typeface="Cambria Math" panose="02040503050406030204" pitchFamily="18" charset="0"/>
                            </a:rPr>
                            <m:t>−</m:t>
                          </m:r>
                          <m:f>
                            <m:fPr>
                              <m:ctrlPr>
                                <a:rPr lang="en-US">
                                  <a:solidFill>
                                    <a:schemeClr val="tx1">
                                      <a:lumMod val="85000"/>
                                    </a:schemeClr>
                                  </a:solidFill>
                                  <a:latin typeface="Cambria Math" panose="02040503050406030204" pitchFamily="18" charset="0"/>
                                </a:rPr>
                              </m:ctrlPr>
                            </m:fPr>
                            <m:num>
                              <m:r>
                                <m:rPr>
                                  <m:sty m:val="p"/>
                                </m:rPr>
                                <a:rPr lang="en-US">
                                  <a:solidFill>
                                    <a:schemeClr val="tx1">
                                      <a:lumMod val="85000"/>
                                    </a:schemeClr>
                                  </a:solidFill>
                                  <a:latin typeface="Cambria Math" panose="02040503050406030204" pitchFamily="18" charset="0"/>
                                </a:rPr>
                                <m:t>Ω</m:t>
                              </m:r>
                              <m:r>
                                <a:rPr lang="en-US" i="1">
                                  <a:solidFill>
                                    <a:schemeClr val="tx1">
                                      <a:lumMod val="85000"/>
                                    </a:schemeClr>
                                  </a:solidFill>
                                  <a:latin typeface="Cambria Math" panose="02040503050406030204" pitchFamily="18" charset="0"/>
                                </a:rPr>
                                <m:t>𝐿</m:t>
                              </m:r>
                            </m:num>
                            <m:den>
                              <m:r>
                                <a:rPr lang="en-US" i="1">
                                  <a:solidFill>
                                    <a:schemeClr val="tx1">
                                      <a:lumMod val="85000"/>
                                    </a:schemeClr>
                                  </a:solidFill>
                                  <a:latin typeface="Cambria Math" panose="02040503050406030204" pitchFamily="18" charset="0"/>
                                </a:rPr>
                                <m:t>𝑐</m:t>
                              </m:r>
                            </m:den>
                          </m:f>
                          <m:f>
                            <m:fPr>
                              <m:ctrlPr>
                                <a:rPr lang="en-US" i="1">
                                  <a:solidFill>
                                    <a:schemeClr val="tx1">
                                      <a:lumMod val="85000"/>
                                    </a:schemeClr>
                                  </a:solidFill>
                                  <a:latin typeface="Cambria Math" panose="02040503050406030204" pitchFamily="18" charset="0"/>
                                </a:rPr>
                              </m:ctrlPr>
                            </m:fPr>
                            <m:num>
                              <m:d>
                                <m:dPr>
                                  <m:begChr m:val="|"/>
                                  <m:endChr m:val="|"/>
                                  <m:ctrlPr>
                                    <a:rPr lang="en-US" i="1">
                                      <a:solidFill>
                                        <a:schemeClr val="tx1">
                                          <a:lumMod val="85000"/>
                                        </a:schemeClr>
                                      </a:solidFill>
                                      <a:latin typeface="Cambria Math" panose="02040503050406030204" pitchFamily="18" charset="0"/>
                                    </a:rPr>
                                  </m:ctrlPr>
                                </m:dPr>
                                <m:e>
                                  <m:sSup>
                                    <m:sSupPr>
                                      <m:ctrlPr>
                                        <a:rPr lang="en-US" i="1">
                                          <a:solidFill>
                                            <a:schemeClr val="tx1">
                                              <a:lumMod val="85000"/>
                                            </a:schemeClr>
                                          </a:solidFill>
                                          <a:latin typeface="Cambria Math" panose="02040503050406030204" pitchFamily="18" charset="0"/>
                                        </a:rPr>
                                      </m:ctrlPr>
                                    </m:sSupPr>
                                    <m:e>
                                      <m:r>
                                        <a:rPr lang="en-US" i="1">
                                          <a:solidFill>
                                            <a:schemeClr val="tx1">
                                              <a:lumMod val="85000"/>
                                            </a:schemeClr>
                                          </a:solidFill>
                                          <a:latin typeface="Cambria Math" panose="02040503050406030204" pitchFamily="18" charset="0"/>
                                        </a:rPr>
                                        <m:t>𝑟</m:t>
                                      </m:r>
                                    </m:e>
                                    <m:sup>
                                      <m:r>
                                        <a:rPr lang="en-US" i="1">
                                          <a:solidFill>
                                            <a:schemeClr val="tx1">
                                              <a:lumMod val="85000"/>
                                            </a:schemeClr>
                                          </a:solidFill>
                                          <a:latin typeface="Cambria Math" panose="02040503050406030204" pitchFamily="18" charset="0"/>
                                        </a:rPr>
                                        <m:t>2</m:t>
                                      </m:r>
                                    </m:sup>
                                  </m:sSup>
                                  <m:r>
                                    <a:rPr lang="en-US" i="1">
                                      <a:solidFill>
                                        <a:schemeClr val="tx1">
                                          <a:lumMod val="85000"/>
                                        </a:schemeClr>
                                      </a:solidFill>
                                      <a:latin typeface="Cambria Math" panose="02040503050406030204" pitchFamily="18" charset="0"/>
                                    </a:rPr>
                                    <m:t>−1</m:t>
                                  </m:r>
                                </m:e>
                              </m:d>
                            </m:num>
                            <m:den>
                              <m:sSup>
                                <m:sSupPr>
                                  <m:ctrlPr>
                                    <a:rPr lang="en-US" i="1">
                                      <a:solidFill>
                                        <a:schemeClr val="tx1">
                                          <a:lumMod val="85000"/>
                                        </a:schemeClr>
                                      </a:solidFill>
                                      <a:latin typeface="Cambria Math" panose="02040503050406030204" pitchFamily="18" charset="0"/>
                                    </a:rPr>
                                  </m:ctrlPr>
                                </m:sSupPr>
                                <m:e>
                                  <m:d>
                                    <m:dPr>
                                      <m:begChr m:val="|"/>
                                      <m:endChr m:val="|"/>
                                      <m:ctrlPr>
                                        <a:rPr lang="en-US" i="1">
                                          <a:solidFill>
                                            <a:schemeClr val="tx1">
                                              <a:lumMod val="85000"/>
                                            </a:schemeClr>
                                          </a:solidFill>
                                          <a:latin typeface="Cambria Math" panose="02040503050406030204" pitchFamily="18" charset="0"/>
                                        </a:rPr>
                                      </m:ctrlPr>
                                    </m:dPr>
                                    <m:e>
                                      <m:r>
                                        <a:rPr lang="en-US" i="1">
                                          <a:solidFill>
                                            <a:schemeClr val="tx1">
                                              <a:lumMod val="85000"/>
                                            </a:schemeClr>
                                          </a:solidFill>
                                          <a:latin typeface="Cambria Math" panose="02040503050406030204" pitchFamily="18" charset="0"/>
                                        </a:rPr>
                                        <m:t>𝑟</m:t>
                                      </m:r>
                                      <m:r>
                                        <a:rPr lang="en-US" i="1">
                                          <a:solidFill>
                                            <a:schemeClr val="tx1">
                                              <a:lumMod val="85000"/>
                                            </a:schemeClr>
                                          </a:solidFill>
                                          <a:latin typeface="Cambria Math" panose="02040503050406030204" pitchFamily="18" charset="0"/>
                                        </a:rPr>
                                        <m:t>−1</m:t>
                                      </m:r>
                                    </m:e>
                                  </m:d>
                                </m:e>
                                <m:sup>
                                  <m:r>
                                    <a:rPr lang="en-US" i="1">
                                      <a:solidFill>
                                        <a:schemeClr val="tx1">
                                          <a:lumMod val="85000"/>
                                        </a:schemeClr>
                                      </a:solidFill>
                                      <a:latin typeface="Cambria Math" panose="02040503050406030204" pitchFamily="18" charset="0"/>
                                    </a:rPr>
                                    <m:t>2</m:t>
                                  </m:r>
                                </m:sup>
                              </m:sSup>
                            </m:den>
                          </m:f>
                          <m:func>
                            <m:funcPr>
                              <m:ctrlPr>
                                <a:rPr lang="en-US">
                                  <a:solidFill>
                                    <a:schemeClr val="tx1">
                                      <a:lumMod val="85000"/>
                                    </a:schemeClr>
                                  </a:solidFill>
                                  <a:latin typeface="Cambria Math" panose="02040503050406030204" pitchFamily="18" charset="0"/>
                                </a:rPr>
                              </m:ctrlPr>
                            </m:funcPr>
                            <m:fName>
                              <m:r>
                                <m:rPr>
                                  <m:sty m:val="p"/>
                                </m:rPr>
                                <a:rPr lang="en-US">
                                  <a:solidFill>
                                    <a:schemeClr val="tx1">
                                      <a:lumMod val="85000"/>
                                    </a:schemeClr>
                                  </a:solidFill>
                                  <a:latin typeface="Cambria Math" panose="02040503050406030204" pitchFamily="18" charset="0"/>
                                </a:rPr>
                                <m:t>sin</m:t>
                              </m:r>
                            </m:fName>
                            <m:e>
                              <m:r>
                                <a:rPr lang="en-US">
                                  <a:solidFill>
                                    <a:schemeClr val="tx1">
                                      <a:lumMod val="85000"/>
                                    </a:schemeClr>
                                  </a:solidFill>
                                  <a:latin typeface="Cambria Math" panose="02040503050406030204" pitchFamily="18" charset="0"/>
                                </a:rPr>
                                <m:t>(</m:t>
                              </m:r>
                              <m:r>
                                <m:rPr>
                                  <m:sty m:val="p"/>
                                </m:rPr>
                                <a:rPr lang="en-US">
                                  <a:solidFill>
                                    <a:schemeClr val="tx1">
                                      <a:lumMod val="85000"/>
                                    </a:schemeClr>
                                  </a:solidFill>
                                  <a:latin typeface="Cambria Math" panose="02040503050406030204" pitchFamily="18" charset="0"/>
                                </a:rPr>
                                <m:t>Ω</m:t>
                              </m:r>
                              <m:r>
                                <a:rPr lang="en-US" i="1">
                                  <a:solidFill>
                                    <a:schemeClr val="tx1">
                                      <a:lumMod val="85000"/>
                                    </a:schemeClr>
                                  </a:solidFill>
                                  <a:latin typeface="Cambria Math" panose="02040503050406030204" pitchFamily="18" charset="0"/>
                                </a:rPr>
                                <m:t>𝑡</m:t>
                              </m:r>
                              <m:r>
                                <a:rPr lang="en-US" i="1">
                                  <a:solidFill>
                                    <a:schemeClr val="tx1">
                                      <a:lumMod val="85000"/>
                                    </a:schemeClr>
                                  </a:solidFill>
                                  <a:latin typeface="Cambria Math" panose="02040503050406030204" pitchFamily="18" charset="0"/>
                                </a:rPr>
                                <m:t>)</m:t>
                              </m:r>
                            </m:e>
                          </m:func>
                          <m:r>
                            <a:rPr lang="en-US" i="1">
                              <a:solidFill>
                                <a:schemeClr val="tx1">
                                  <a:lumMod val="85000"/>
                                </a:schemeClr>
                              </a:solidFill>
                              <a:latin typeface="Cambria Math" panose="02040503050406030204" pitchFamily="18" charset="0"/>
                            </a:rPr>
                            <m:t>)</m:t>
                          </m:r>
                        </m:e>
                      </m:d>
                    </m:oMath>
                  </m:oMathPara>
                </a14:m>
                <a:endParaRPr lang="en-US" sz="2400" dirty="0">
                  <a:solidFill>
                    <a:schemeClr val="tx1">
                      <a:lumMod val="85000"/>
                    </a:schemeClr>
                  </a:solidFill>
                </a:endParaRPr>
              </a:p>
            </p:txBody>
          </p:sp>
        </mc:Choice>
        <mc:Fallback xmlns="">
          <p:sp>
            <p:nvSpPr>
              <p:cNvPr id="6" name="Content Placeholder 5">
                <a:extLst>
                  <a:ext uri="{FF2B5EF4-FFF2-40B4-BE49-F238E27FC236}">
                    <a16:creationId xmlns:a16="http://schemas.microsoft.com/office/drawing/2014/main" id="{6ED712F2-68F9-E528-02B2-DA3AB2CA7B85}"/>
                  </a:ext>
                </a:extLst>
              </p:cNvPr>
              <p:cNvSpPr txBox="1">
                <a:spLocks noGrp="1" noRot="1" noChangeAspect="1" noMove="1" noResize="1" noEditPoints="1" noAdjustHandles="1" noChangeArrowheads="1" noChangeShapeType="1" noTextEdit="1"/>
              </p:cNvSpPr>
              <p:nvPr>
                <p:ph idx="1"/>
              </p:nvPr>
            </p:nvSpPr>
            <p:spPr>
              <a:xfrm>
                <a:off x="657224" y="1137603"/>
                <a:ext cx="10753725" cy="1745863"/>
              </a:xfrm>
              <a:prstGeom prst="rect">
                <a:avLst/>
              </a:prstGeom>
              <a:blipFill>
                <a:blip r:embed="rId2"/>
                <a:stretch>
                  <a:fillRect l="-794" t="-5944"/>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3E202085-76D0-B14D-C9EA-03D48732CE63}"/>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6B8BCE7-87A3-9D8B-4C93-7CFA690FB812}"/>
                  </a:ext>
                </a:extLst>
              </p:cNvPr>
              <p:cNvSpPr txBox="1"/>
              <p:nvPr/>
            </p:nvSpPr>
            <p:spPr>
              <a:xfrm>
                <a:off x="7853679" y="1508862"/>
                <a:ext cx="3373121" cy="461665"/>
              </a:xfrm>
              <a:prstGeom prst="rect">
                <a:avLst/>
              </a:prstGeom>
              <a:noFill/>
            </p:spPr>
            <p:txBody>
              <a:bodyPr wrap="square" rtlCol="0">
                <a:spAutoFit/>
              </a:bodyPr>
              <a:lstStyle/>
              <a:p>
                <a14:m>
                  <m:oMath xmlns:m="http://schemas.openxmlformats.org/officeDocument/2006/math">
                    <m:r>
                      <a:rPr lang="en-US" sz="2400" b="0" i="1" smtClean="0">
                        <a:solidFill>
                          <a:schemeClr val="accent3"/>
                        </a:solidFill>
                        <a:latin typeface="Cambria Math" panose="02040503050406030204" pitchFamily="18" charset="0"/>
                        <a:ea typeface="Cambria Math" panose="02040503050406030204" pitchFamily="18" charset="0"/>
                      </a:rPr>
                      <m:t>𝒪</m:t>
                    </m:r>
                    <m:d>
                      <m:dPr>
                        <m:ctrlPr>
                          <a:rPr lang="en-US" sz="2400" b="0" i="0" smtClean="0">
                            <a:solidFill>
                              <a:schemeClr val="accent3"/>
                            </a:solidFill>
                            <a:latin typeface="Cambria Math" panose="02040503050406030204" pitchFamily="18" charset="0"/>
                            <a:ea typeface="Cambria Math" panose="02040503050406030204" pitchFamily="18" charset="0"/>
                          </a:rPr>
                        </m:ctrlPr>
                      </m:dPr>
                      <m:e>
                        <m:r>
                          <m:rPr>
                            <m:sty m:val="p"/>
                          </m:rPr>
                          <a:rPr lang="en-US" sz="2400" b="0" i="0" smtClean="0">
                            <a:solidFill>
                              <a:schemeClr val="accent3"/>
                            </a:solidFill>
                            <a:latin typeface="Cambria Math" panose="02040503050406030204" pitchFamily="18" charset="0"/>
                            <a:ea typeface="Cambria Math" panose="02040503050406030204" pitchFamily="18" charset="0"/>
                          </a:rPr>
                          <m:t>Ω</m:t>
                        </m:r>
                        <m:r>
                          <a:rPr lang="en-US" sz="2400" b="0" i="1" smtClean="0">
                            <a:solidFill>
                              <a:schemeClr val="accent3"/>
                            </a:solidFill>
                            <a:latin typeface="Cambria Math" panose="02040503050406030204" pitchFamily="18" charset="0"/>
                            <a:ea typeface="Cambria Math" panose="02040503050406030204" pitchFamily="18" charset="0"/>
                          </a:rPr>
                          <m:t>𝐿</m:t>
                        </m:r>
                        <m:r>
                          <a:rPr lang="en-US" sz="2400" b="0" i="1" smtClean="0">
                            <a:solidFill>
                              <a:schemeClr val="accent3"/>
                            </a:solidFill>
                            <a:latin typeface="Cambria Math" panose="02040503050406030204" pitchFamily="18" charset="0"/>
                            <a:ea typeface="Cambria Math" panose="02040503050406030204" pitchFamily="18" charset="0"/>
                          </a:rPr>
                          <m:t>/</m:t>
                        </m:r>
                        <m:r>
                          <a:rPr lang="en-US" sz="2400" b="0" i="1" smtClean="0">
                            <a:solidFill>
                              <a:schemeClr val="accent3"/>
                            </a:solidFill>
                            <a:latin typeface="Cambria Math" panose="02040503050406030204" pitchFamily="18" charset="0"/>
                            <a:ea typeface="Cambria Math" panose="02040503050406030204" pitchFamily="18" charset="0"/>
                          </a:rPr>
                          <m:t>𝑐</m:t>
                        </m:r>
                      </m:e>
                    </m:d>
                  </m:oMath>
                </a14:m>
                <a:r>
                  <a:rPr lang="en-US" sz="2400" dirty="0">
                    <a:solidFill>
                      <a:schemeClr val="accent3"/>
                    </a:solidFill>
                  </a:rPr>
                  <a:t> correction </a:t>
                </a:r>
                <a14:m>
                  <m:oMath xmlns:m="http://schemas.openxmlformats.org/officeDocument/2006/math">
                    <m:r>
                      <a:rPr lang="en-US" sz="2400" b="0" i="1" smtClean="0">
                        <a:solidFill>
                          <a:schemeClr val="accent3"/>
                        </a:solidFill>
                        <a:latin typeface="Cambria Math" panose="02040503050406030204" pitchFamily="18" charset="0"/>
                      </a:rPr>
                      <m:t>∼</m:t>
                    </m:r>
                    <m:r>
                      <a:rPr lang="en-US" sz="2400" b="0" i="1" smtClean="0">
                        <a:solidFill>
                          <a:schemeClr val="accent3"/>
                        </a:solidFill>
                        <a:latin typeface="Cambria Math" panose="02040503050406030204" pitchFamily="18" charset="0"/>
                        <a:ea typeface="Cambria Math" panose="02040503050406030204" pitchFamily="18" charset="0"/>
                      </a:rPr>
                      <m:t>ℱ</m:t>
                    </m:r>
                  </m:oMath>
                </a14:m>
                <a:endParaRPr lang="en-US" sz="2400" dirty="0">
                  <a:solidFill>
                    <a:schemeClr val="accent3"/>
                  </a:solidFill>
                </a:endParaRPr>
              </a:p>
            </p:txBody>
          </p:sp>
        </mc:Choice>
        <mc:Fallback xmlns="">
          <p:sp>
            <p:nvSpPr>
              <p:cNvPr id="4" name="TextBox 3">
                <a:extLst>
                  <a:ext uri="{FF2B5EF4-FFF2-40B4-BE49-F238E27FC236}">
                    <a16:creationId xmlns:a16="http://schemas.microsoft.com/office/drawing/2014/main" id="{86B8BCE7-87A3-9D8B-4C93-7CFA690FB812}"/>
                  </a:ext>
                </a:extLst>
              </p:cNvPr>
              <p:cNvSpPr txBox="1">
                <a:spLocks noRot="1" noChangeAspect="1" noMove="1" noResize="1" noEditPoints="1" noAdjustHandles="1" noChangeArrowheads="1" noChangeShapeType="1" noTextEdit="1"/>
              </p:cNvSpPr>
              <p:nvPr/>
            </p:nvSpPr>
            <p:spPr>
              <a:xfrm>
                <a:off x="7853679" y="1508862"/>
                <a:ext cx="3373121" cy="461665"/>
              </a:xfrm>
              <a:prstGeom prst="rect">
                <a:avLst/>
              </a:prstGeom>
              <a:blipFill>
                <a:blip r:embed="rId3"/>
                <a:stretch>
                  <a:fillRect l="-361" t="-10667" b="-30667"/>
                </a:stretch>
              </a:blipFill>
            </p:spPr>
            <p:txBody>
              <a:bodyPr/>
              <a:lstStyle/>
              <a:p>
                <a:r>
                  <a:rPr lang="en-US">
                    <a:noFill/>
                  </a:rPr>
                  <a:t> </a:t>
                </a:r>
              </a:p>
            </p:txBody>
          </p:sp>
        </mc:Fallback>
      </mc:AlternateContent>
      <p:sp>
        <p:nvSpPr>
          <p:cNvPr id="5" name="Freeform: Shape 4">
            <a:extLst>
              <a:ext uri="{FF2B5EF4-FFF2-40B4-BE49-F238E27FC236}">
                <a16:creationId xmlns:a16="http://schemas.microsoft.com/office/drawing/2014/main" id="{13F4AE0D-7C54-9F02-A926-D495DA7A51A4}"/>
              </a:ext>
            </a:extLst>
          </p:cNvPr>
          <p:cNvSpPr/>
          <p:nvPr/>
        </p:nvSpPr>
        <p:spPr>
          <a:xfrm rot="19041402" flipV="1">
            <a:off x="6951673" y="1636548"/>
            <a:ext cx="848975" cy="427950"/>
          </a:xfrm>
          <a:custGeom>
            <a:avLst/>
            <a:gdLst>
              <a:gd name="csX0" fmla="*/ 568960 w 568960"/>
              <a:gd name="csY0" fmla="*/ 0 h 234950"/>
              <a:gd name="csX1" fmla="*/ 0 w 568960"/>
              <a:gd name="csY1" fmla="*/ 233680 h 234950"/>
            </a:gdLst>
            <a:ahLst/>
            <a:cxnLst>
              <a:cxn ang="0">
                <a:pos x="csX0" y="csY0"/>
              </a:cxn>
              <a:cxn ang="0">
                <a:pos x="csX1" y="csY1"/>
              </a:cxn>
            </a:cxnLst>
            <a:rect l="l" t="t" r="r" b="b"/>
            <a:pathLst>
              <a:path w="568960" h="234950">
                <a:moveTo>
                  <a:pt x="568960" y="0"/>
                </a:moveTo>
                <a:cubicBezTo>
                  <a:pt x="364913" y="124460"/>
                  <a:pt x="160867" y="248920"/>
                  <a:pt x="0" y="233680"/>
                </a:cubicBezTo>
              </a:path>
            </a:pathLst>
          </a:custGeom>
          <a:ln w="38100">
            <a:solidFill>
              <a:schemeClr val="accent3"/>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99988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A3AD1-6891-4569-7557-59089D740A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69C36C-F2C7-48DF-FAE4-D99F043C24FE}"/>
              </a:ext>
            </a:extLst>
          </p:cNvPr>
          <p:cNvSpPr>
            <a:spLocks noGrp="1"/>
          </p:cNvSpPr>
          <p:nvPr>
            <p:ph type="title"/>
          </p:nvPr>
        </p:nvSpPr>
        <p:spPr>
          <a:xfrm>
            <a:off x="657224" y="499533"/>
            <a:ext cx="10935336" cy="679027"/>
          </a:xfrm>
        </p:spPr>
        <p:txBody>
          <a:bodyPr>
            <a:noAutofit/>
          </a:bodyPr>
          <a:lstStyle/>
          <a:p>
            <a:r>
              <a:rPr lang="en-US" sz="4400" dirty="0"/>
              <a:t>Relativistic response in small particle limit</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08B277AD-EAE3-9DB5-0E87-183115546357}"/>
                  </a:ext>
                </a:extLst>
              </p:cNvPr>
              <p:cNvSpPr txBox="1">
                <a:spLocks noGrp="1"/>
              </p:cNvSpPr>
              <p:nvPr>
                <p:ph idx="1"/>
              </p:nvPr>
            </p:nvSpPr>
            <p:spPr>
              <a:xfrm>
                <a:off x="657224" y="1137603"/>
                <a:ext cx="10753725" cy="1745863"/>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1">
                        <a:lumMod val="85000"/>
                      </a:schemeClr>
                    </a:solidFill>
                  </a:rPr>
                  <a:t>The </a:t>
                </a:r>
                <a:r>
                  <a:rPr lang="en-US" sz="2400" b="1" i="1" dirty="0">
                    <a:solidFill>
                      <a:schemeClr val="tx1">
                        <a:lumMod val="85000"/>
                      </a:schemeClr>
                    </a:solidFill>
                  </a:rPr>
                  <a:t>gauge-invariant</a:t>
                </a:r>
                <a:r>
                  <a:rPr lang="en-US" sz="2400" dirty="0">
                    <a:solidFill>
                      <a:schemeClr val="tx1">
                        <a:lumMod val="85000"/>
                      </a:schemeClr>
                    </a:solidFill>
                  </a:rPr>
                  <a:t> relative displacement between levitated sensor and the antinode it sits at for </a:t>
                </a:r>
                <a14:m>
                  <m:oMath xmlns:m="http://schemas.openxmlformats.org/officeDocument/2006/math">
                    <m:r>
                      <a:rPr lang="en-US" sz="2400" b="0" i="1" smtClean="0">
                        <a:solidFill>
                          <a:schemeClr val="tx1">
                            <a:lumMod val="85000"/>
                          </a:schemeClr>
                        </a:solidFill>
                        <a:latin typeface="Cambria Math" panose="02040503050406030204" pitchFamily="18" charset="0"/>
                      </a:rPr>
                      <m:t>ℎ</m:t>
                    </m:r>
                    <m:d>
                      <m:dPr>
                        <m:ctrlPr>
                          <a:rPr lang="en-US" sz="2400" b="0" i="1" smtClean="0">
                            <a:solidFill>
                              <a:schemeClr val="tx1">
                                <a:lumMod val="85000"/>
                              </a:schemeClr>
                            </a:solidFill>
                            <a:latin typeface="Cambria Math" panose="02040503050406030204" pitchFamily="18" charset="0"/>
                          </a:rPr>
                        </m:ctrlPr>
                      </m:dPr>
                      <m:e>
                        <m:r>
                          <a:rPr lang="en-US" sz="2400" b="0" i="1" smtClean="0">
                            <a:solidFill>
                              <a:schemeClr val="tx1">
                                <a:lumMod val="85000"/>
                              </a:schemeClr>
                            </a:solidFill>
                            <a:latin typeface="Cambria Math" panose="02040503050406030204" pitchFamily="18" charset="0"/>
                          </a:rPr>
                          <m:t>𝑡</m:t>
                        </m:r>
                      </m:e>
                    </m:d>
                    <m:r>
                      <a:rPr lang="en-US" sz="2400" b="0" i="1" smtClean="0">
                        <a:solidFill>
                          <a:schemeClr val="tx1">
                            <a:lumMod val="85000"/>
                          </a:schemeClr>
                        </a:solidFill>
                        <a:latin typeface="Cambria Math" panose="02040503050406030204" pitchFamily="18" charset="0"/>
                      </a:rPr>
                      <m:t>=</m:t>
                    </m:r>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ℎ</m:t>
                        </m:r>
                      </m:e>
                      <m:sub>
                        <m:r>
                          <a:rPr lang="en-US" sz="2400" b="0" i="1" smtClean="0">
                            <a:solidFill>
                              <a:schemeClr val="tx1">
                                <a:lumMod val="85000"/>
                              </a:schemeClr>
                            </a:solidFill>
                            <a:latin typeface="Cambria Math" panose="02040503050406030204" pitchFamily="18" charset="0"/>
                          </a:rPr>
                          <m:t>0</m:t>
                        </m:r>
                      </m:sub>
                    </m:sSub>
                    <m:r>
                      <m:rPr>
                        <m:sty m:val="p"/>
                      </m:rPr>
                      <a:rPr lang="en-US" sz="2400" b="0" i="0" smtClean="0">
                        <a:solidFill>
                          <a:schemeClr val="tx1">
                            <a:lumMod val="85000"/>
                          </a:schemeClr>
                        </a:solidFill>
                        <a:latin typeface="Cambria Math" panose="02040503050406030204" pitchFamily="18" charset="0"/>
                      </a:rPr>
                      <m:t>cos</m:t>
                    </m:r>
                    <m:r>
                      <a:rPr lang="en-US" sz="2400" b="0" i="1" smtClean="0">
                        <a:solidFill>
                          <a:schemeClr val="tx1">
                            <a:lumMod val="85000"/>
                          </a:schemeClr>
                        </a:solidFill>
                        <a:latin typeface="Cambria Math" panose="02040503050406030204" pitchFamily="18" charset="0"/>
                      </a:rPr>
                      <m:t>⁡(</m:t>
                    </m:r>
                    <m:r>
                      <m:rPr>
                        <m:sty m:val="p"/>
                      </m:rPr>
                      <a:rPr lang="en-US" sz="2400" b="0" i="0" smtClean="0">
                        <a:solidFill>
                          <a:schemeClr val="tx1">
                            <a:lumMod val="85000"/>
                          </a:schemeClr>
                        </a:solidFill>
                        <a:latin typeface="Cambria Math" panose="02040503050406030204" pitchFamily="18" charset="0"/>
                      </a:rPr>
                      <m:t>Ω</m:t>
                    </m:r>
                    <m:r>
                      <a:rPr lang="en-US" sz="2400" b="0" i="1" smtClean="0">
                        <a:solidFill>
                          <a:schemeClr val="tx1">
                            <a:lumMod val="85000"/>
                          </a:schemeClr>
                        </a:solidFill>
                        <a:latin typeface="Cambria Math" panose="02040503050406030204" pitchFamily="18" charset="0"/>
                      </a:rPr>
                      <m:t>𝑡</m:t>
                    </m:r>
                    <m:r>
                      <a:rPr lang="en-US" sz="2400" b="0" i="1" smtClean="0">
                        <a:solidFill>
                          <a:schemeClr val="tx1">
                            <a:lumMod val="85000"/>
                          </a:schemeClr>
                        </a:solidFill>
                        <a:latin typeface="Cambria Math" panose="02040503050406030204" pitchFamily="18" charset="0"/>
                      </a:rPr>
                      <m:t>)</m:t>
                    </m:r>
                  </m:oMath>
                </a14:m>
                <a:r>
                  <a:rPr lang="en-US" sz="2400" dirty="0">
                    <a:solidFill>
                      <a:schemeClr val="tx1">
                        <a:lumMod val="85000"/>
                      </a:schemeClr>
                    </a:solidFill>
                  </a:rPr>
                  <a:t> is:</a:t>
                </a:r>
                <a:br>
                  <a:rPr lang="en-US" sz="2400" dirty="0">
                    <a:solidFill>
                      <a:schemeClr val="tx1">
                        <a:lumMod val="85000"/>
                      </a:schemeClr>
                    </a:solidFill>
                  </a:rPr>
                </a:br>
                <a:endParaRPr lang="en-US" sz="2400" dirty="0">
                  <a:solidFill>
                    <a:schemeClr val="tx1">
                      <a:lumMod val="85000"/>
                    </a:schemeClr>
                  </a:solidFill>
                </a:endParaRPr>
              </a:p>
              <a:p>
                <a:pPr marL="0" indent="0">
                  <a:buNone/>
                </a:pPr>
                <a14:m>
                  <m:oMathPara xmlns:m="http://schemas.openxmlformats.org/officeDocument/2006/math">
                    <m:oMath>
                      <m:sSub>
                        <m:sSubPr>
                          <m:ctrlPr>
                            <a:rPr lang="en-US" i="1">
                              <a:solidFill>
                                <a:schemeClr val="tx1">
                                  <a:lumMod val="85000"/>
                                </a:schemeClr>
                              </a:solidFill>
                              <a:latin typeface="Cambria Math" panose="02040503050406030204" pitchFamily="18" charset="0"/>
                            </a:rPr>
                          </m:ctrlPr>
                        </m:sSubPr>
                        <m:e>
                          <m:r>
                            <a:rPr lang="en-US" i="1">
                              <a:solidFill>
                                <a:schemeClr val="tx1">
                                  <a:lumMod val="85000"/>
                                </a:schemeClr>
                              </a:solidFill>
                              <a:latin typeface="Cambria Math" panose="02040503050406030204" pitchFamily="18" charset="0"/>
                            </a:rPr>
                            <m:t>ℎ</m:t>
                          </m:r>
                        </m:e>
                        <m:sub>
                          <m:r>
                            <a:rPr lang="en-US" i="1">
                              <a:solidFill>
                                <a:schemeClr val="tx1">
                                  <a:lumMod val="85000"/>
                                </a:schemeClr>
                              </a:solidFill>
                              <a:latin typeface="Cambria Math" panose="02040503050406030204" pitchFamily="18" charset="0"/>
                            </a:rPr>
                            <m:t>0</m:t>
                          </m:r>
                        </m:sub>
                      </m:sSub>
                      <m:d>
                        <m:dPr>
                          <m:ctrlPr>
                            <a:rPr lang="en-US" i="1">
                              <a:solidFill>
                                <a:schemeClr val="tx1">
                                  <a:lumMod val="85000"/>
                                </a:schemeClr>
                              </a:solidFill>
                              <a:latin typeface="Cambria Math" panose="02040503050406030204" pitchFamily="18" charset="0"/>
                            </a:rPr>
                          </m:ctrlPr>
                        </m:dPr>
                        <m:e>
                          <m:r>
                            <a:rPr lang="en-US" i="1">
                              <a:solidFill>
                                <a:schemeClr val="tx1">
                                  <a:lumMod val="85000"/>
                                </a:schemeClr>
                              </a:solidFill>
                              <a:latin typeface="Cambria Math" panose="02040503050406030204" pitchFamily="18" charset="0"/>
                            </a:rPr>
                            <m:t>𝐿</m:t>
                          </m:r>
                          <m:r>
                            <a:rPr lang="en-US" i="1">
                              <a:solidFill>
                                <a:schemeClr val="tx1">
                                  <a:lumMod val="85000"/>
                                </a:schemeClr>
                              </a:solidFill>
                              <a:latin typeface="Cambria Math" panose="02040503050406030204" pitchFamily="18" charset="0"/>
                            </a:rPr>
                            <m:t>−</m:t>
                          </m:r>
                          <m:sSub>
                            <m:sSubPr>
                              <m:ctrlPr>
                                <a:rPr lang="en-US" i="1">
                                  <a:solidFill>
                                    <a:schemeClr val="tx1">
                                      <a:lumMod val="85000"/>
                                    </a:schemeClr>
                                  </a:solidFill>
                                  <a:latin typeface="Cambria Math" panose="02040503050406030204" pitchFamily="18" charset="0"/>
                                </a:rPr>
                              </m:ctrlPr>
                            </m:sSubPr>
                            <m:e>
                              <m:r>
                                <a:rPr lang="en-US" i="1">
                                  <a:solidFill>
                                    <a:schemeClr val="tx1">
                                      <a:lumMod val="85000"/>
                                    </a:schemeClr>
                                  </a:solidFill>
                                  <a:latin typeface="Cambria Math" panose="02040503050406030204" pitchFamily="18" charset="0"/>
                                </a:rPr>
                                <m:t>𝑥</m:t>
                              </m:r>
                            </m:e>
                            <m:sub>
                              <m:r>
                                <a:rPr lang="en-US" i="1">
                                  <a:solidFill>
                                    <a:schemeClr val="tx1">
                                      <a:lumMod val="85000"/>
                                    </a:schemeClr>
                                  </a:solidFill>
                                  <a:latin typeface="Cambria Math" panose="02040503050406030204" pitchFamily="18" charset="0"/>
                                </a:rPr>
                                <m:t>0</m:t>
                              </m:r>
                            </m:sub>
                          </m:sSub>
                        </m:e>
                      </m:d>
                      <m:r>
                        <a:rPr lang="en-US" i="1">
                          <a:solidFill>
                            <a:schemeClr val="tx1">
                              <a:lumMod val="85000"/>
                            </a:schemeClr>
                          </a:solidFill>
                          <a:latin typeface="Cambria Math" panose="02040503050406030204" pitchFamily="18" charset="0"/>
                        </a:rPr>
                        <m:t>/2×</m:t>
                      </m:r>
                      <m:d>
                        <m:dPr>
                          <m:ctrlPr>
                            <a:rPr lang="en-US" i="1">
                              <a:solidFill>
                                <a:schemeClr val="tx1">
                                  <a:lumMod val="85000"/>
                                </a:schemeClr>
                              </a:solidFill>
                              <a:latin typeface="Cambria Math" panose="02040503050406030204" pitchFamily="18" charset="0"/>
                            </a:rPr>
                          </m:ctrlPr>
                        </m:dPr>
                        <m:e>
                          <m:func>
                            <m:funcPr>
                              <m:ctrlPr>
                                <a:rPr lang="en-US">
                                  <a:solidFill>
                                    <a:schemeClr val="tx1">
                                      <a:lumMod val="85000"/>
                                    </a:schemeClr>
                                  </a:solidFill>
                                  <a:latin typeface="Cambria Math" panose="02040503050406030204" pitchFamily="18" charset="0"/>
                                </a:rPr>
                              </m:ctrlPr>
                            </m:funcPr>
                            <m:fName>
                              <m:r>
                                <m:rPr>
                                  <m:sty m:val="p"/>
                                </m:rPr>
                                <a:rPr lang="en-US">
                                  <a:solidFill>
                                    <a:schemeClr val="tx1">
                                      <a:lumMod val="85000"/>
                                    </a:schemeClr>
                                  </a:solidFill>
                                  <a:latin typeface="Cambria Math" panose="02040503050406030204" pitchFamily="18" charset="0"/>
                                </a:rPr>
                                <m:t>cos</m:t>
                              </m:r>
                            </m:fName>
                            <m:e>
                              <m:d>
                                <m:dPr>
                                  <m:ctrlPr>
                                    <a:rPr lang="en-US">
                                      <a:solidFill>
                                        <a:schemeClr val="tx1">
                                          <a:lumMod val="85000"/>
                                        </a:schemeClr>
                                      </a:solidFill>
                                      <a:latin typeface="Cambria Math" panose="02040503050406030204" pitchFamily="18" charset="0"/>
                                    </a:rPr>
                                  </m:ctrlPr>
                                </m:dPr>
                                <m:e>
                                  <m:r>
                                    <m:rPr>
                                      <m:sty m:val="p"/>
                                    </m:rPr>
                                    <a:rPr lang="en-US">
                                      <a:solidFill>
                                        <a:schemeClr val="tx1">
                                          <a:lumMod val="85000"/>
                                        </a:schemeClr>
                                      </a:solidFill>
                                      <a:latin typeface="Cambria Math" panose="02040503050406030204" pitchFamily="18" charset="0"/>
                                    </a:rPr>
                                    <m:t>Ω</m:t>
                                  </m:r>
                                  <m:r>
                                    <a:rPr lang="en-US" i="1">
                                      <a:solidFill>
                                        <a:schemeClr val="tx1">
                                          <a:lumMod val="85000"/>
                                        </a:schemeClr>
                                      </a:solidFill>
                                      <a:latin typeface="Cambria Math" panose="02040503050406030204" pitchFamily="18" charset="0"/>
                                    </a:rPr>
                                    <m:t>𝑡</m:t>
                                  </m:r>
                                </m:e>
                              </m:d>
                            </m:e>
                          </m:func>
                          <m:r>
                            <a:rPr lang="en-US" i="1">
                              <a:solidFill>
                                <a:schemeClr val="tx1">
                                  <a:lumMod val="85000"/>
                                </a:schemeClr>
                              </a:solidFill>
                              <a:latin typeface="Cambria Math" panose="02040503050406030204" pitchFamily="18" charset="0"/>
                            </a:rPr>
                            <m:t>−</m:t>
                          </m:r>
                          <m:f>
                            <m:fPr>
                              <m:ctrlPr>
                                <a:rPr lang="en-US">
                                  <a:solidFill>
                                    <a:schemeClr val="tx1">
                                      <a:lumMod val="85000"/>
                                    </a:schemeClr>
                                  </a:solidFill>
                                  <a:latin typeface="Cambria Math" panose="02040503050406030204" pitchFamily="18" charset="0"/>
                                </a:rPr>
                              </m:ctrlPr>
                            </m:fPr>
                            <m:num>
                              <m:r>
                                <m:rPr>
                                  <m:sty m:val="p"/>
                                </m:rPr>
                                <a:rPr lang="en-US">
                                  <a:solidFill>
                                    <a:schemeClr val="tx1">
                                      <a:lumMod val="85000"/>
                                    </a:schemeClr>
                                  </a:solidFill>
                                  <a:latin typeface="Cambria Math" panose="02040503050406030204" pitchFamily="18" charset="0"/>
                                </a:rPr>
                                <m:t>Ω</m:t>
                              </m:r>
                              <m:r>
                                <a:rPr lang="en-US" i="1">
                                  <a:solidFill>
                                    <a:schemeClr val="tx1">
                                      <a:lumMod val="85000"/>
                                    </a:schemeClr>
                                  </a:solidFill>
                                  <a:latin typeface="Cambria Math" panose="02040503050406030204" pitchFamily="18" charset="0"/>
                                </a:rPr>
                                <m:t>𝐿</m:t>
                              </m:r>
                            </m:num>
                            <m:den>
                              <m:r>
                                <a:rPr lang="en-US" i="1">
                                  <a:solidFill>
                                    <a:schemeClr val="tx1">
                                      <a:lumMod val="85000"/>
                                    </a:schemeClr>
                                  </a:solidFill>
                                  <a:latin typeface="Cambria Math" panose="02040503050406030204" pitchFamily="18" charset="0"/>
                                </a:rPr>
                                <m:t>𝑐</m:t>
                              </m:r>
                            </m:den>
                          </m:f>
                          <m:f>
                            <m:fPr>
                              <m:ctrlPr>
                                <a:rPr lang="en-US" i="1">
                                  <a:solidFill>
                                    <a:schemeClr val="tx1">
                                      <a:lumMod val="85000"/>
                                    </a:schemeClr>
                                  </a:solidFill>
                                  <a:latin typeface="Cambria Math" panose="02040503050406030204" pitchFamily="18" charset="0"/>
                                </a:rPr>
                              </m:ctrlPr>
                            </m:fPr>
                            <m:num>
                              <m:d>
                                <m:dPr>
                                  <m:begChr m:val="|"/>
                                  <m:endChr m:val="|"/>
                                  <m:ctrlPr>
                                    <a:rPr lang="en-US" i="1">
                                      <a:solidFill>
                                        <a:schemeClr val="tx1">
                                          <a:lumMod val="85000"/>
                                        </a:schemeClr>
                                      </a:solidFill>
                                      <a:latin typeface="Cambria Math" panose="02040503050406030204" pitchFamily="18" charset="0"/>
                                    </a:rPr>
                                  </m:ctrlPr>
                                </m:dPr>
                                <m:e>
                                  <m:sSup>
                                    <m:sSupPr>
                                      <m:ctrlPr>
                                        <a:rPr lang="en-US" i="1">
                                          <a:solidFill>
                                            <a:schemeClr val="tx1">
                                              <a:lumMod val="85000"/>
                                            </a:schemeClr>
                                          </a:solidFill>
                                          <a:latin typeface="Cambria Math" panose="02040503050406030204" pitchFamily="18" charset="0"/>
                                        </a:rPr>
                                      </m:ctrlPr>
                                    </m:sSupPr>
                                    <m:e>
                                      <m:r>
                                        <a:rPr lang="en-US" i="1">
                                          <a:solidFill>
                                            <a:schemeClr val="tx1">
                                              <a:lumMod val="85000"/>
                                            </a:schemeClr>
                                          </a:solidFill>
                                          <a:latin typeface="Cambria Math" panose="02040503050406030204" pitchFamily="18" charset="0"/>
                                        </a:rPr>
                                        <m:t>𝑟</m:t>
                                      </m:r>
                                    </m:e>
                                    <m:sup>
                                      <m:r>
                                        <a:rPr lang="en-US" i="1">
                                          <a:solidFill>
                                            <a:schemeClr val="tx1">
                                              <a:lumMod val="85000"/>
                                            </a:schemeClr>
                                          </a:solidFill>
                                          <a:latin typeface="Cambria Math" panose="02040503050406030204" pitchFamily="18" charset="0"/>
                                        </a:rPr>
                                        <m:t>2</m:t>
                                      </m:r>
                                    </m:sup>
                                  </m:sSup>
                                  <m:r>
                                    <a:rPr lang="en-US" i="1">
                                      <a:solidFill>
                                        <a:schemeClr val="tx1">
                                          <a:lumMod val="85000"/>
                                        </a:schemeClr>
                                      </a:solidFill>
                                      <a:latin typeface="Cambria Math" panose="02040503050406030204" pitchFamily="18" charset="0"/>
                                    </a:rPr>
                                    <m:t>−1</m:t>
                                  </m:r>
                                </m:e>
                              </m:d>
                            </m:num>
                            <m:den>
                              <m:sSup>
                                <m:sSupPr>
                                  <m:ctrlPr>
                                    <a:rPr lang="en-US" i="1">
                                      <a:solidFill>
                                        <a:schemeClr val="tx1">
                                          <a:lumMod val="85000"/>
                                        </a:schemeClr>
                                      </a:solidFill>
                                      <a:latin typeface="Cambria Math" panose="02040503050406030204" pitchFamily="18" charset="0"/>
                                    </a:rPr>
                                  </m:ctrlPr>
                                </m:sSupPr>
                                <m:e>
                                  <m:d>
                                    <m:dPr>
                                      <m:begChr m:val="|"/>
                                      <m:endChr m:val="|"/>
                                      <m:ctrlPr>
                                        <a:rPr lang="en-US" i="1">
                                          <a:solidFill>
                                            <a:schemeClr val="tx1">
                                              <a:lumMod val="85000"/>
                                            </a:schemeClr>
                                          </a:solidFill>
                                          <a:latin typeface="Cambria Math" panose="02040503050406030204" pitchFamily="18" charset="0"/>
                                        </a:rPr>
                                      </m:ctrlPr>
                                    </m:dPr>
                                    <m:e>
                                      <m:r>
                                        <a:rPr lang="en-US" i="1">
                                          <a:solidFill>
                                            <a:schemeClr val="tx1">
                                              <a:lumMod val="85000"/>
                                            </a:schemeClr>
                                          </a:solidFill>
                                          <a:latin typeface="Cambria Math" panose="02040503050406030204" pitchFamily="18" charset="0"/>
                                        </a:rPr>
                                        <m:t>𝑟</m:t>
                                      </m:r>
                                      <m:r>
                                        <a:rPr lang="en-US" i="1">
                                          <a:solidFill>
                                            <a:schemeClr val="tx1">
                                              <a:lumMod val="85000"/>
                                            </a:schemeClr>
                                          </a:solidFill>
                                          <a:latin typeface="Cambria Math" panose="02040503050406030204" pitchFamily="18" charset="0"/>
                                        </a:rPr>
                                        <m:t>−1</m:t>
                                      </m:r>
                                    </m:e>
                                  </m:d>
                                </m:e>
                                <m:sup>
                                  <m:r>
                                    <a:rPr lang="en-US" i="1">
                                      <a:solidFill>
                                        <a:schemeClr val="tx1">
                                          <a:lumMod val="85000"/>
                                        </a:schemeClr>
                                      </a:solidFill>
                                      <a:latin typeface="Cambria Math" panose="02040503050406030204" pitchFamily="18" charset="0"/>
                                    </a:rPr>
                                    <m:t>2</m:t>
                                  </m:r>
                                </m:sup>
                              </m:sSup>
                            </m:den>
                          </m:f>
                          <m:func>
                            <m:funcPr>
                              <m:ctrlPr>
                                <a:rPr lang="en-US">
                                  <a:solidFill>
                                    <a:schemeClr val="tx1">
                                      <a:lumMod val="85000"/>
                                    </a:schemeClr>
                                  </a:solidFill>
                                  <a:latin typeface="Cambria Math" panose="02040503050406030204" pitchFamily="18" charset="0"/>
                                </a:rPr>
                              </m:ctrlPr>
                            </m:funcPr>
                            <m:fName>
                              <m:r>
                                <m:rPr>
                                  <m:sty m:val="p"/>
                                </m:rPr>
                                <a:rPr lang="en-US">
                                  <a:solidFill>
                                    <a:schemeClr val="tx1">
                                      <a:lumMod val="85000"/>
                                    </a:schemeClr>
                                  </a:solidFill>
                                  <a:latin typeface="Cambria Math" panose="02040503050406030204" pitchFamily="18" charset="0"/>
                                </a:rPr>
                                <m:t>sin</m:t>
                              </m:r>
                            </m:fName>
                            <m:e>
                              <m:r>
                                <a:rPr lang="en-US">
                                  <a:solidFill>
                                    <a:schemeClr val="tx1">
                                      <a:lumMod val="85000"/>
                                    </a:schemeClr>
                                  </a:solidFill>
                                  <a:latin typeface="Cambria Math" panose="02040503050406030204" pitchFamily="18" charset="0"/>
                                </a:rPr>
                                <m:t>(</m:t>
                              </m:r>
                              <m:r>
                                <m:rPr>
                                  <m:sty m:val="p"/>
                                </m:rPr>
                                <a:rPr lang="en-US">
                                  <a:solidFill>
                                    <a:schemeClr val="tx1">
                                      <a:lumMod val="85000"/>
                                    </a:schemeClr>
                                  </a:solidFill>
                                  <a:latin typeface="Cambria Math" panose="02040503050406030204" pitchFamily="18" charset="0"/>
                                </a:rPr>
                                <m:t>Ω</m:t>
                              </m:r>
                              <m:r>
                                <a:rPr lang="en-US" i="1">
                                  <a:solidFill>
                                    <a:schemeClr val="tx1">
                                      <a:lumMod val="85000"/>
                                    </a:schemeClr>
                                  </a:solidFill>
                                  <a:latin typeface="Cambria Math" panose="02040503050406030204" pitchFamily="18" charset="0"/>
                                </a:rPr>
                                <m:t>𝑡</m:t>
                              </m:r>
                              <m:r>
                                <a:rPr lang="en-US" i="1">
                                  <a:solidFill>
                                    <a:schemeClr val="tx1">
                                      <a:lumMod val="85000"/>
                                    </a:schemeClr>
                                  </a:solidFill>
                                  <a:latin typeface="Cambria Math" panose="02040503050406030204" pitchFamily="18" charset="0"/>
                                </a:rPr>
                                <m:t>)</m:t>
                              </m:r>
                            </m:e>
                          </m:func>
                          <m:r>
                            <a:rPr lang="en-US" i="1">
                              <a:solidFill>
                                <a:schemeClr val="tx1">
                                  <a:lumMod val="85000"/>
                                </a:schemeClr>
                              </a:solidFill>
                              <a:latin typeface="Cambria Math" panose="02040503050406030204" pitchFamily="18" charset="0"/>
                            </a:rPr>
                            <m:t>)</m:t>
                          </m:r>
                        </m:e>
                      </m:d>
                    </m:oMath>
                  </m:oMathPara>
                </a14:m>
                <a:endParaRPr lang="en-US" sz="2400" dirty="0">
                  <a:solidFill>
                    <a:schemeClr val="tx1">
                      <a:lumMod val="85000"/>
                    </a:schemeClr>
                  </a:solidFill>
                </a:endParaRPr>
              </a:p>
            </p:txBody>
          </p:sp>
        </mc:Choice>
        <mc:Fallback xmlns="">
          <p:sp>
            <p:nvSpPr>
              <p:cNvPr id="6" name="Content Placeholder 5">
                <a:extLst>
                  <a:ext uri="{FF2B5EF4-FFF2-40B4-BE49-F238E27FC236}">
                    <a16:creationId xmlns:a16="http://schemas.microsoft.com/office/drawing/2014/main" id="{08B277AD-EAE3-9DB5-0E87-183115546357}"/>
                  </a:ext>
                </a:extLst>
              </p:cNvPr>
              <p:cNvSpPr txBox="1">
                <a:spLocks noGrp="1" noRot="1" noChangeAspect="1" noMove="1" noResize="1" noEditPoints="1" noAdjustHandles="1" noChangeArrowheads="1" noChangeShapeType="1" noTextEdit="1"/>
              </p:cNvSpPr>
              <p:nvPr>
                <p:ph idx="1"/>
              </p:nvPr>
            </p:nvSpPr>
            <p:spPr>
              <a:xfrm>
                <a:off x="657224" y="1137603"/>
                <a:ext cx="10753725" cy="1745863"/>
              </a:xfrm>
              <a:prstGeom prst="rect">
                <a:avLst/>
              </a:prstGeom>
              <a:blipFill>
                <a:blip r:embed="rId2"/>
                <a:stretch>
                  <a:fillRect l="-794" t="-5944"/>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1274E829-9656-F739-033D-638BE5DF93FE}"/>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pic>
        <p:nvPicPr>
          <p:cNvPr id="7" name="Picture 6">
            <a:extLst>
              <a:ext uri="{FF2B5EF4-FFF2-40B4-BE49-F238E27FC236}">
                <a16:creationId xmlns:a16="http://schemas.microsoft.com/office/drawing/2014/main" id="{A735D538-1644-688B-8860-5FC7246D60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0720" y="3481847"/>
            <a:ext cx="5629946" cy="2526876"/>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40C9E514-0D8B-92FF-BCE2-9573AD4B5D26}"/>
              </a:ext>
            </a:extLst>
          </p:cNvPr>
          <p:cNvSpPr txBox="1"/>
          <p:nvPr/>
        </p:nvSpPr>
        <p:spPr>
          <a:xfrm>
            <a:off x="7731759" y="4339626"/>
            <a:ext cx="4003041" cy="707886"/>
          </a:xfrm>
          <a:prstGeom prst="rect">
            <a:avLst/>
          </a:prstGeom>
          <a:noFill/>
        </p:spPr>
        <p:txBody>
          <a:bodyPr wrap="square" rtlCol="0">
            <a:spAutoFit/>
          </a:bodyPr>
          <a:lstStyle/>
          <a:p>
            <a:r>
              <a:rPr lang="en-US" sz="2000" dirty="0"/>
              <a:t>Ideally want sensor levitated as close to the input mirror as possible!</a:t>
            </a:r>
          </a:p>
        </p:txBody>
      </p:sp>
      <p:sp>
        <p:nvSpPr>
          <p:cNvPr id="11" name="Arc 10">
            <a:extLst>
              <a:ext uri="{FF2B5EF4-FFF2-40B4-BE49-F238E27FC236}">
                <a16:creationId xmlns:a16="http://schemas.microsoft.com/office/drawing/2014/main" id="{EFC1BC59-05B7-B6D8-6B48-556B1A092572}"/>
              </a:ext>
            </a:extLst>
          </p:cNvPr>
          <p:cNvSpPr/>
          <p:nvPr/>
        </p:nvSpPr>
        <p:spPr>
          <a:xfrm rot="9415485">
            <a:off x="3881867" y="2145690"/>
            <a:ext cx="6832308" cy="3284733"/>
          </a:xfrm>
          <a:prstGeom prst="arc">
            <a:avLst>
              <a:gd name="adj1" fmla="val 15646398"/>
              <a:gd name="adj2" fmla="val 0"/>
            </a:avLst>
          </a:prstGeom>
          <a:ln w="38100">
            <a:solidFill>
              <a:srgbClr val="00B050"/>
            </a:solidFill>
            <a:headEnd type="none" w="med" len="med"/>
            <a:tailEnd type="triangle"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56BDC20-2BE8-E278-C842-605A35D43B05}"/>
                  </a:ext>
                </a:extLst>
              </p:cNvPr>
              <p:cNvSpPr txBox="1"/>
              <p:nvPr/>
            </p:nvSpPr>
            <p:spPr>
              <a:xfrm>
                <a:off x="7853679" y="1508862"/>
                <a:ext cx="3373121" cy="461665"/>
              </a:xfrm>
              <a:prstGeom prst="rect">
                <a:avLst/>
              </a:prstGeom>
              <a:noFill/>
            </p:spPr>
            <p:txBody>
              <a:bodyPr wrap="square" rtlCol="0">
                <a:spAutoFit/>
              </a:bodyPr>
              <a:lstStyle/>
              <a:p>
                <a14:m>
                  <m:oMath xmlns:m="http://schemas.openxmlformats.org/officeDocument/2006/math">
                    <m:r>
                      <a:rPr lang="en-US" sz="2400" b="0" i="1" smtClean="0">
                        <a:solidFill>
                          <a:schemeClr val="accent3"/>
                        </a:solidFill>
                        <a:latin typeface="Cambria Math" panose="02040503050406030204" pitchFamily="18" charset="0"/>
                        <a:ea typeface="Cambria Math" panose="02040503050406030204" pitchFamily="18" charset="0"/>
                      </a:rPr>
                      <m:t>𝒪</m:t>
                    </m:r>
                    <m:d>
                      <m:dPr>
                        <m:ctrlPr>
                          <a:rPr lang="en-US" sz="2400" b="0" i="0" smtClean="0">
                            <a:solidFill>
                              <a:schemeClr val="accent3"/>
                            </a:solidFill>
                            <a:latin typeface="Cambria Math" panose="02040503050406030204" pitchFamily="18" charset="0"/>
                            <a:ea typeface="Cambria Math" panose="02040503050406030204" pitchFamily="18" charset="0"/>
                          </a:rPr>
                        </m:ctrlPr>
                      </m:dPr>
                      <m:e>
                        <m:r>
                          <m:rPr>
                            <m:sty m:val="p"/>
                          </m:rPr>
                          <a:rPr lang="en-US" sz="2400" b="0" i="0" smtClean="0">
                            <a:solidFill>
                              <a:schemeClr val="accent3"/>
                            </a:solidFill>
                            <a:latin typeface="Cambria Math" panose="02040503050406030204" pitchFamily="18" charset="0"/>
                            <a:ea typeface="Cambria Math" panose="02040503050406030204" pitchFamily="18" charset="0"/>
                          </a:rPr>
                          <m:t>Ω</m:t>
                        </m:r>
                        <m:r>
                          <a:rPr lang="en-US" sz="2400" b="0" i="1" smtClean="0">
                            <a:solidFill>
                              <a:schemeClr val="accent3"/>
                            </a:solidFill>
                            <a:latin typeface="Cambria Math" panose="02040503050406030204" pitchFamily="18" charset="0"/>
                            <a:ea typeface="Cambria Math" panose="02040503050406030204" pitchFamily="18" charset="0"/>
                          </a:rPr>
                          <m:t>𝐿</m:t>
                        </m:r>
                        <m:r>
                          <a:rPr lang="en-US" sz="2400" b="0" i="1" smtClean="0">
                            <a:solidFill>
                              <a:schemeClr val="accent3"/>
                            </a:solidFill>
                            <a:latin typeface="Cambria Math" panose="02040503050406030204" pitchFamily="18" charset="0"/>
                            <a:ea typeface="Cambria Math" panose="02040503050406030204" pitchFamily="18" charset="0"/>
                          </a:rPr>
                          <m:t>/</m:t>
                        </m:r>
                        <m:r>
                          <a:rPr lang="en-US" sz="2400" b="0" i="1" smtClean="0">
                            <a:solidFill>
                              <a:schemeClr val="accent3"/>
                            </a:solidFill>
                            <a:latin typeface="Cambria Math" panose="02040503050406030204" pitchFamily="18" charset="0"/>
                            <a:ea typeface="Cambria Math" panose="02040503050406030204" pitchFamily="18" charset="0"/>
                          </a:rPr>
                          <m:t>𝑐</m:t>
                        </m:r>
                      </m:e>
                    </m:d>
                  </m:oMath>
                </a14:m>
                <a:r>
                  <a:rPr lang="en-US" sz="2400" dirty="0">
                    <a:solidFill>
                      <a:schemeClr val="accent3"/>
                    </a:solidFill>
                  </a:rPr>
                  <a:t> correction </a:t>
                </a:r>
                <a14:m>
                  <m:oMath xmlns:m="http://schemas.openxmlformats.org/officeDocument/2006/math">
                    <m:r>
                      <a:rPr lang="en-US" sz="2400" b="0" i="1" smtClean="0">
                        <a:solidFill>
                          <a:schemeClr val="accent3"/>
                        </a:solidFill>
                        <a:latin typeface="Cambria Math" panose="02040503050406030204" pitchFamily="18" charset="0"/>
                      </a:rPr>
                      <m:t>∼</m:t>
                    </m:r>
                    <m:r>
                      <a:rPr lang="en-US" sz="2400" b="0" i="1" smtClean="0">
                        <a:solidFill>
                          <a:schemeClr val="accent3"/>
                        </a:solidFill>
                        <a:latin typeface="Cambria Math" panose="02040503050406030204" pitchFamily="18" charset="0"/>
                        <a:ea typeface="Cambria Math" panose="02040503050406030204" pitchFamily="18" charset="0"/>
                      </a:rPr>
                      <m:t>ℱ</m:t>
                    </m:r>
                  </m:oMath>
                </a14:m>
                <a:endParaRPr lang="en-US" sz="2400" dirty="0">
                  <a:solidFill>
                    <a:schemeClr val="accent3"/>
                  </a:solidFill>
                </a:endParaRPr>
              </a:p>
            </p:txBody>
          </p:sp>
        </mc:Choice>
        <mc:Fallback xmlns="">
          <p:sp>
            <p:nvSpPr>
              <p:cNvPr id="14" name="TextBox 13">
                <a:extLst>
                  <a:ext uri="{FF2B5EF4-FFF2-40B4-BE49-F238E27FC236}">
                    <a16:creationId xmlns:a16="http://schemas.microsoft.com/office/drawing/2014/main" id="{056BDC20-2BE8-E278-C842-605A35D43B05}"/>
                  </a:ext>
                </a:extLst>
              </p:cNvPr>
              <p:cNvSpPr txBox="1">
                <a:spLocks noRot="1" noChangeAspect="1" noMove="1" noResize="1" noEditPoints="1" noAdjustHandles="1" noChangeArrowheads="1" noChangeShapeType="1" noTextEdit="1"/>
              </p:cNvSpPr>
              <p:nvPr/>
            </p:nvSpPr>
            <p:spPr>
              <a:xfrm>
                <a:off x="7853679" y="1508862"/>
                <a:ext cx="3373121" cy="461665"/>
              </a:xfrm>
              <a:prstGeom prst="rect">
                <a:avLst/>
              </a:prstGeom>
              <a:blipFill>
                <a:blip r:embed="rId4"/>
                <a:stretch>
                  <a:fillRect l="-361" t="-10667" b="-30667"/>
                </a:stretch>
              </a:blipFill>
            </p:spPr>
            <p:txBody>
              <a:bodyPr/>
              <a:lstStyle/>
              <a:p>
                <a:r>
                  <a:rPr lang="en-US">
                    <a:noFill/>
                  </a:rPr>
                  <a:t> </a:t>
                </a:r>
              </a:p>
            </p:txBody>
          </p:sp>
        </mc:Fallback>
      </mc:AlternateContent>
      <p:sp>
        <p:nvSpPr>
          <p:cNvPr id="16" name="Freeform: Shape 15">
            <a:extLst>
              <a:ext uri="{FF2B5EF4-FFF2-40B4-BE49-F238E27FC236}">
                <a16:creationId xmlns:a16="http://schemas.microsoft.com/office/drawing/2014/main" id="{7691F12D-8EAC-4D49-8D8D-7FCFAA62D526}"/>
              </a:ext>
            </a:extLst>
          </p:cNvPr>
          <p:cNvSpPr/>
          <p:nvPr/>
        </p:nvSpPr>
        <p:spPr>
          <a:xfrm rot="19041402" flipV="1">
            <a:off x="6951673" y="1636548"/>
            <a:ext cx="848975" cy="427950"/>
          </a:xfrm>
          <a:custGeom>
            <a:avLst/>
            <a:gdLst>
              <a:gd name="csX0" fmla="*/ 568960 w 568960"/>
              <a:gd name="csY0" fmla="*/ 0 h 234950"/>
              <a:gd name="csX1" fmla="*/ 0 w 568960"/>
              <a:gd name="csY1" fmla="*/ 233680 h 234950"/>
            </a:gdLst>
            <a:ahLst/>
            <a:cxnLst>
              <a:cxn ang="0">
                <a:pos x="csX0" y="csY0"/>
              </a:cxn>
              <a:cxn ang="0">
                <a:pos x="csX1" y="csY1"/>
              </a:cxn>
            </a:cxnLst>
            <a:rect l="l" t="t" r="r" b="b"/>
            <a:pathLst>
              <a:path w="568960" h="234950">
                <a:moveTo>
                  <a:pt x="568960" y="0"/>
                </a:moveTo>
                <a:cubicBezTo>
                  <a:pt x="364913" y="124460"/>
                  <a:pt x="160867" y="248920"/>
                  <a:pt x="0" y="233680"/>
                </a:cubicBezTo>
              </a:path>
            </a:pathLst>
          </a:custGeom>
          <a:ln w="38100">
            <a:solidFill>
              <a:schemeClr val="accent3"/>
            </a:solidFill>
            <a:headEnd type="none" w="med" len="med"/>
            <a:tailEnd type="triangle" w="med"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72118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84100-7BC7-50F6-FDC1-BDA0189DE5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2ADD8A-FA44-57DB-842A-C0BB57153607}"/>
              </a:ext>
            </a:extLst>
          </p:cNvPr>
          <p:cNvSpPr>
            <a:spLocks noGrp="1"/>
          </p:cNvSpPr>
          <p:nvPr>
            <p:ph type="title"/>
          </p:nvPr>
        </p:nvSpPr>
        <p:spPr>
          <a:xfrm>
            <a:off x="657224" y="499533"/>
            <a:ext cx="10935336" cy="679027"/>
          </a:xfrm>
        </p:spPr>
        <p:txBody>
          <a:bodyPr>
            <a:noAutofit/>
          </a:bodyPr>
          <a:lstStyle/>
          <a:p>
            <a:r>
              <a:rPr lang="en-US" sz="4400" dirty="0"/>
              <a:t>Input/End-mirror asymmetry and consequences</a:t>
            </a:r>
          </a:p>
        </p:txBody>
      </p:sp>
      <p:pic>
        <p:nvPicPr>
          <p:cNvPr id="5" name="Content Placeholder 4">
            <a:extLst>
              <a:ext uri="{FF2B5EF4-FFF2-40B4-BE49-F238E27FC236}">
                <a16:creationId xmlns:a16="http://schemas.microsoft.com/office/drawing/2014/main" id="{51E93251-352F-4B08-84DB-7229985490C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51894"/>
          <a:stretch>
            <a:fillRect/>
          </a:stretch>
        </p:blipFill>
        <p:spPr>
          <a:xfrm>
            <a:off x="6756400" y="1493520"/>
            <a:ext cx="5321632" cy="193548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3355A82A-B45D-B913-DCCB-521E44D4002C}"/>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sp>
        <p:nvSpPr>
          <p:cNvPr id="9" name="TextBox 8">
            <a:extLst>
              <a:ext uri="{FF2B5EF4-FFF2-40B4-BE49-F238E27FC236}">
                <a16:creationId xmlns:a16="http://schemas.microsoft.com/office/drawing/2014/main" id="{0B89FAB7-0319-EE9D-BF1E-CFFB17459BFB}"/>
              </a:ext>
            </a:extLst>
          </p:cNvPr>
          <p:cNvSpPr txBox="1"/>
          <p:nvPr/>
        </p:nvSpPr>
        <p:spPr>
          <a:xfrm>
            <a:off x="8382000" y="3002522"/>
            <a:ext cx="2479040" cy="400110"/>
          </a:xfrm>
          <a:prstGeom prst="rect">
            <a:avLst/>
          </a:prstGeom>
          <a:solidFill>
            <a:srgbClr val="FFFFFF">
              <a:alpha val="30196"/>
            </a:srgbClr>
          </a:solidFill>
        </p:spPr>
        <p:txBody>
          <a:bodyPr wrap="square" rtlCol="0">
            <a:spAutoFit/>
          </a:bodyPr>
          <a:lstStyle/>
          <a:p>
            <a:r>
              <a:rPr lang="en-US" sz="2000" b="1" dirty="0">
                <a:solidFill>
                  <a:schemeClr val="accent1">
                    <a:lumMod val="75000"/>
                  </a:schemeClr>
                </a:solidFill>
              </a:rPr>
              <a:t>Light propagation path</a:t>
            </a:r>
          </a:p>
        </p:txBody>
      </p:sp>
      <p:sp>
        <p:nvSpPr>
          <p:cNvPr id="7" name="TextBox 6">
            <a:extLst>
              <a:ext uri="{FF2B5EF4-FFF2-40B4-BE49-F238E27FC236}">
                <a16:creationId xmlns:a16="http://schemas.microsoft.com/office/drawing/2014/main" id="{6052EE19-F778-A8DB-2E56-F7FFB837B4F0}"/>
              </a:ext>
            </a:extLst>
          </p:cNvPr>
          <p:cNvSpPr txBox="1"/>
          <p:nvPr/>
        </p:nvSpPr>
        <p:spPr>
          <a:xfrm>
            <a:off x="6654799" y="1065694"/>
            <a:ext cx="3850640" cy="461665"/>
          </a:xfrm>
          <a:prstGeom prst="rect">
            <a:avLst/>
          </a:prstGeom>
          <a:noFill/>
        </p:spPr>
        <p:txBody>
          <a:bodyPr wrap="square" rtlCol="0">
            <a:spAutoFit/>
          </a:bodyPr>
          <a:lstStyle/>
          <a:p>
            <a:r>
              <a:rPr lang="en-US" sz="2400" b="1" dirty="0">
                <a:solidFill>
                  <a:srgbClr val="FF5757"/>
                </a:solidFill>
              </a:rPr>
              <a:t>Phasors of the light field</a:t>
            </a:r>
          </a:p>
        </p:txBody>
      </p:sp>
    </p:spTree>
    <p:extLst>
      <p:ext uri="{BB962C8B-B14F-4D97-AF65-F5344CB8AC3E}">
        <p14:creationId xmlns:p14="http://schemas.microsoft.com/office/powerpoint/2010/main" val="39977875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74CAA-E96C-4E75-B178-8A21D1B1B3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522236-2CA5-D7FB-974C-3971AC687168}"/>
              </a:ext>
            </a:extLst>
          </p:cNvPr>
          <p:cNvSpPr>
            <a:spLocks noGrp="1"/>
          </p:cNvSpPr>
          <p:nvPr>
            <p:ph type="title"/>
          </p:nvPr>
        </p:nvSpPr>
        <p:spPr>
          <a:xfrm>
            <a:off x="657224" y="499533"/>
            <a:ext cx="10935336" cy="679027"/>
          </a:xfrm>
        </p:spPr>
        <p:txBody>
          <a:bodyPr>
            <a:noAutofit/>
          </a:bodyPr>
          <a:lstStyle/>
          <a:p>
            <a:r>
              <a:rPr lang="en-US" sz="4400" dirty="0"/>
              <a:t>Input/End-mirror asymmetry and consequences</a:t>
            </a:r>
          </a:p>
        </p:txBody>
      </p:sp>
      <p:pic>
        <p:nvPicPr>
          <p:cNvPr id="5" name="Content Placeholder 4">
            <a:extLst>
              <a:ext uri="{FF2B5EF4-FFF2-40B4-BE49-F238E27FC236}">
                <a16:creationId xmlns:a16="http://schemas.microsoft.com/office/drawing/2014/main" id="{C43C1552-F572-26CC-1739-047098FA6A4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51894"/>
          <a:stretch>
            <a:fillRect/>
          </a:stretch>
        </p:blipFill>
        <p:spPr>
          <a:xfrm>
            <a:off x="6756400" y="1493520"/>
            <a:ext cx="5321632" cy="193548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F5556948-8C1F-1512-EC2B-F3B4BFF1212A}"/>
              </a:ext>
            </a:extLst>
          </p:cNvPr>
          <p:cNvSpPr txBox="1"/>
          <p:nvPr/>
        </p:nvSpPr>
        <p:spPr>
          <a:xfrm>
            <a:off x="467360" y="1493520"/>
            <a:ext cx="6278880"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Antinodes appear where counterpropagating waves are in phase</a:t>
            </a:r>
          </a:p>
          <a:p>
            <a:pPr marL="285750" indent="-285750">
              <a:buFont typeface="Arial" panose="020B0604020202020204" pitchFamily="34" charset="0"/>
              <a:buChar char="•"/>
            </a:pPr>
            <a:r>
              <a:rPr lang="en-US" sz="2400" dirty="0">
                <a:solidFill>
                  <a:schemeClr val="tx1">
                    <a:lumMod val="85000"/>
                  </a:schemeClr>
                </a:solidFill>
              </a:rPr>
              <a:t>Phase offset is simple for end mirror reflection</a:t>
            </a:r>
          </a:p>
        </p:txBody>
      </p:sp>
      <p:sp>
        <p:nvSpPr>
          <p:cNvPr id="3" name="TextBox 2">
            <a:extLst>
              <a:ext uri="{FF2B5EF4-FFF2-40B4-BE49-F238E27FC236}">
                <a16:creationId xmlns:a16="http://schemas.microsoft.com/office/drawing/2014/main" id="{BDC75391-91BB-D891-74F9-CF21BD570127}"/>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sp>
        <p:nvSpPr>
          <p:cNvPr id="9" name="TextBox 8">
            <a:extLst>
              <a:ext uri="{FF2B5EF4-FFF2-40B4-BE49-F238E27FC236}">
                <a16:creationId xmlns:a16="http://schemas.microsoft.com/office/drawing/2014/main" id="{4F87AF03-A3F2-4973-2043-23E7D7D8E6AC}"/>
              </a:ext>
            </a:extLst>
          </p:cNvPr>
          <p:cNvSpPr txBox="1"/>
          <p:nvPr/>
        </p:nvSpPr>
        <p:spPr>
          <a:xfrm>
            <a:off x="8382000" y="3002522"/>
            <a:ext cx="2479040" cy="400110"/>
          </a:xfrm>
          <a:prstGeom prst="rect">
            <a:avLst/>
          </a:prstGeom>
          <a:solidFill>
            <a:srgbClr val="FFFFFF">
              <a:alpha val="30196"/>
            </a:srgbClr>
          </a:solidFill>
        </p:spPr>
        <p:txBody>
          <a:bodyPr wrap="square" rtlCol="0">
            <a:spAutoFit/>
          </a:bodyPr>
          <a:lstStyle/>
          <a:p>
            <a:r>
              <a:rPr lang="en-US" sz="2000" b="1" dirty="0">
                <a:solidFill>
                  <a:schemeClr val="accent1">
                    <a:lumMod val="75000"/>
                  </a:schemeClr>
                </a:solidFill>
              </a:rPr>
              <a:t>Light propagation path</a:t>
            </a:r>
          </a:p>
        </p:txBody>
      </p:sp>
      <p:sp>
        <p:nvSpPr>
          <p:cNvPr id="8" name="TextBox 7">
            <a:extLst>
              <a:ext uri="{FF2B5EF4-FFF2-40B4-BE49-F238E27FC236}">
                <a16:creationId xmlns:a16="http://schemas.microsoft.com/office/drawing/2014/main" id="{9924068B-B7EE-7B32-97B7-E373417B4468}"/>
              </a:ext>
            </a:extLst>
          </p:cNvPr>
          <p:cNvSpPr txBox="1"/>
          <p:nvPr/>
        </p:nvSpPr>
        <p:spPr>
          <a:xfrm>
            <a:off x="6654799" y="1065694"/>
            <a:ext cx="3850640" cy="461665"/>
          </a:xfrm>
          <a:prstGeom prst="rect">
            <a:avLst/>
          </a:prstGeom>
          <a:noFill/>
        </p:spPr>
        <p:txBody>
          <a:bodyPr wrap="square" rtlCol="0">
            <a:spAutoFit/>
          </a:bodyPr>
          <a:lstStyle/>
          <a:p>
            <a:r>
              <a:rPr lang="en-US" sz="2400" b="1" dirty="0">
                <a:solidFill>
                  <a:srgbClr val="FF5757"/>
                </a:solidFill>
              </a:rPr>
              <a:t>Phasors of the light field</a:t>
            </a:r>
          </a:p>
        </p:txBody>
      </p:sp>
    </p:spTree>
    <p:extLst>
      <p:ext uri="{BB962C8B-B14F-4D97-AF65-F5344CB8AC3E}">
        <p14:creationId xmlns:p14="http://schemas.microsoft.com/office/powerpoint/2010/main" val="27926435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342BD-14F4-413C-C711-6358AC08AE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B884AC-68B4-DB05-4829-BD255B185B4C}"/>
              </a:ext>
            </a:extLst>
          </p:cNvPr>
          <p:cNvSpPr>
            <a:spLocks noGrp="1"/>
          </p:cNvSpPr>
          <p:nvPr>
            <p:ph type="title"/>
          </p:nvPr>
        </p:nvSpPr>
        <p:spPr>
          <a:xfrm>
            <a:off x="657224" y="499533"/>
            <a:ext cx="10935336" cy="679027"/>
          </a:xfrm>
        </p:spPr>
        <p:txBody>
          <a:bodyPr>
            <a:noAutofit/>
          </a:bodyPr>
          <a:lstStyle/>
          <a:p>
            <a:r>
              <a:rPr lang="en-US" sz="4400" dirty="0"/>
              <a:t>Input/End-mirror asymmetry and consequences</a:t>
            </a:r>
          </a:p>
        </p:txBody>
      </p:sp>
      <p:pic>
        <p:nvPicPr>
          <p:cNvPr id="5" name="Content Placeholder 4">
            <a:extLst>
              <a:ext uri="{FF2B5EF4-FFF2-40B4-BE49-F238E27FC236}">
                <a16:creationId xmlns:a16="http://schemas.microsoft.com/office/drawing/2014/main" id="{8F4141F3-0C30-149A-A575-03418A5F618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56400" y="1493520"/>
            <a:ext cx="5321632" cy="402336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A5F1146B-DE03-096A-0555-57C5B899515E}"/>
                  </a:ext>
                </a:extLst>
              </p:cNvPr>
              <p:cNvSpPr txBox="1"/>
              <p:nvPr/>
            </p:nvSpPr>
            <p:spPr>
              <a:xfrm>
                <a:off x="467360" y="1493520"/>
                <a:ext cx="6278880" cy="224676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Antinodes appear where counterpropagating waves are in phase</a:t>
                </a:r>
              </a:p>
              <a:p>
                <a:pPr marL="285750" indent="-285750">
                  <a:buFont typeface="Arial" panose="020B0604020202020204" pitchFamily="34" charset="0"/>
                  <a:buChar char="•"/>
                </a:pPr>
                <a:r>
                  <a:rPr lang="en-US" sz="2400" dirty="0">
                    <a:solidFill>
                      <a:schemeClr val="tx1">
                        <a:lumMod val="85000"/>
                      </a:schemeClr>
                    </a:solidFill>
                  </a:rPr>
                  <a:t>Phase offset is simple for end mirror reflection</a:t>
                </a:r>
              </a:p>
              <a:p>
                <a:pPr marL="742950" lvl="1" indent="-285750">
                  <a:buFont typeface="Arial" panose="020B0604020202020204" pitchFamily="34" charset="0"/>
                  <a:buChar char="•"/>
                </a:pPr>
                <a:r>
                  <a:rPr lang="en-US" sz="2200" dirty="0">
                    <a:solidFill>
                      <a:schemeClr val="tx1">
                        <a:lumMod val="85000"/>
                      </a:schemeClr>
                    </a:solidFill>
                  </a:rPr>
                  <a:t>In slow motion limit, end mirror is the exact midpoint </a:t>
                </a:r>
                <a14:m>
                  <m:oMath xmlns:m="http://schemas.openxmlformats.org/officeDocument/2006/math">
                    <m:r>
                      <a:rPr lang="en-US" sz="2200" b="0" i="1" smtClean="0">
                        <a:solidFill>
                          <a:schemeClr val="tx1">
                            <a:lumMod val="85000"/>
                          </a:schemeClr>
                        </a:solidFill>
                        <a:latin typeface="Cambria Math" panose="02040503050406030204" pitchFamily="18" charset="0"/>
                      </a:rPr>
                      <m:t>→ </m:t>
                    </m:r>
                  </m:oMath>
                </a14:m>
                <a:r>
                  <a:rPr lang="en-US" sz="2200" dirty="0">
                    <a:solidFill>
                      <a:schemeClr val="tx1">
                        <a:lumMod val="85000"/>
                      </a:schemeClr>
                    </a:solidFill>
                  </a:rPr>
                  <a:t>antinodes anchored to end mirror</a:t>
                </a:r>
                <a:endParaRPr lang="en-US" sz="2400" dirty="0">
                  <a:solidFill>
                    <a:schemeClr val="tx1">
                      <a:lumMod val="85000"/>
                    </a:schemeClr>
                  </a:solidFill>
                </a:endParaRPr>
              </a:p>
              <a:p>
                <a:pPr marL="742950" lvl="1" indent="-285750">
                  <a:buFont typeface="Arial" panose="020B0604020202020204" pitchFamily="34" charset="0"/>
                  <a:buChar char="•"/>
                </a:pPr>
                <a:endParaRPr lang="en-US" sz="2400" dirty="0">
                  <a:solidFill>
                    <a:schemeClr val="tx1">
                      <a:lumMod val="85000"/>
                    </a:schemeClr>
                  </a:solidFill>
                </a:endParaRPr>
              </a:p>
            </p:txBody>
          </p:sp>
        </mc:Choice>
        <mc:Fallback xmlns="">
          <p:sp>
            <p:nvSpPr>
              <p:cNvPr id="6" name="TextBox 5">
                <a:extLst>
                  <a:ext uri="{FF2B5EF4-FFF2-40B4-BE49-F238E27FC236}">
                    <a16:creationId xmlns:a16="http://schemas.microsoft.com/office/drawing/2014/main" id="{A5F1146B-DE03-096A-0555-57C5B899515E}"/>
                  </a:ext>
                </a:extLst>
              </p:cNvPr>
              <p:cNvSpPr txBox="1">
                <a:spLocks noRot="1" noChangeAspect="1" noMove="1" noResize="1" noEditPoints="1" noAdjustHandles="1" noChangeArrowheads="1" noChangeShapeType="1" noTextEdit="1"/>
              </p:cNvSpPr>
              <p:nvPr/>
            </p:nvSpPr>
            <p:spPr>
              <a:xfrm>
                <a:off x="467360" y="1493520"/>
                <a:ext cx="6278880" cy="2246769"/>
              </a:xfrm>
              <a:prstGeom prst="rect">
                <a:avLst/>
              </a:prstGeom>
              <a:blipFill>
                <a:blip r:embed="rId3"/>
                <a:stretch>
                  <a:fillRect l="-1359" t="-2168"/>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F6287DCC-7A6A-508C-4591-53681E72B226}"/>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sp>
        <p:nvSpPr>
          <p:cNvPr id="9" name="TextBox 8">
            <a:extLst>
              <a:ext uri="{FF2B5EF4-FFF2-40B4-BE49-F238E27FC236}">
                <a16:creationId xmlns:a16="http://schemas.microsoft.com/office/drawing/2014/main" id="{B5A4BC4C-92C9-A1F1-AE0F-44209547914B}"/>
              </a:ext>
            </a:extLst>
          </p:cNvPr>
          <p:cNvSpPr txBox="1"/>
          <p:nvPr/>
        </p:nvSpPr>
        <p:spPr>
          <a:xfrm>
            <a:off x="8382000" y="3002522"/>
            <a:ext cx="2479040" cy="400110"/>
          </a:xfrm>
          <a:prstGeom prst="rect">
            <a:avLst/>
          </a:prstGeom>
          <a:solidFill>
            <a:srgbClr val="FFFFFF">
              <a:alpha val="30196"/>
            </a:srgbClr>
          </a:solidFill>
        </p:spPr>
        <p:txBody>
          <a:bodyPr wrap="square" rtlCol="0">
            <a:spAutoFit/>
          </a:bodyPr>
          <a:lstStyle/>
          <a:p>
            <a:r>
              <a:rPr lang="en-US" sz="2000" b="1" dirty="0">
                <a:solidFill>
                  <a:schemeClr val="accent1">
                    <a:lumMod val="75000"/>
                  </a:schemeClr>
                </a:solidFill>
              </a:rPr>
              <a:t>Light propagation path</a:t>
            </a:r>
          </a:p>
        </p:txBody>
      </p:sp>
      <p:sp>
        <p:nvSpPr>
          <p:cNvPr id="8" name="TextBox 7">
            <a:extLst>
              <a:ext uri="{FF2B5EF4-FFF2-40B4-BE49-F238E27FC236}">
                <a16:creationId xmlns:a16="http://schemas.microsoft.com/office/drawing/2014/main" id="{63B3DE05-46E7-00E6-59C9-B700C85D3F1F}"/>
              </a:ext>
            </a:extLst>
          </p:cNvPr>
          <p:cNvSpPr txBox="1"/>
          <p:nvPr/>
        </p:nvSpPr>
        <p:spPr>
          <a:xfrm>
            <a:off x="6654799" y="1065694"/>
            <a:ext cx="3850640" cy="461665"/>
          </a:xfrm>
          <a:prstGeom prst="rect">
            <a:avLst/>
          </a:prstGeom>
          <a:noFill/>
        </p:spPr>
        <p:txBody>
          <a:bodyPr wrap="square" rtlCol="0">
            <a:spAutoFit/>
          </a:bodyPr>
          <a:lstStyle/>
          <a:p>
            <a:r>
              <a:rPr lang="en-US" sz="2400" b="1" dirty="0">
                <a:solidFill>
                  <a:srgbClr val="FF5757"/>
                </a:solidFill>
              </a:rPr>
              <a:t>Phasors of the light field</a:t>
            </a:r>
          </a:p>
        </p:txBody>
      </p:sp>
    </p:spTree>
    <p:extLst>
      <p:ext uri="{BB962C8B-B14F-4D97-AF65-F5344CB8AC3E}">
        <p14:creationId xmlns:p14="http://schemas.microsoft.com/office/powerpoint/2010/main" val="16451903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BD599-D608-2A6C-FEFB-F08D32979C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EDB410-E7DF-BAF9-9A9E-D761DE390A83}"/>
              </a:ext>
            </a:extLst>
          </p:cNvPr>
          <p:cNvSpPr>
            <a:spLocks noGrp="1"/>
          </p:cNvSpPr>
          <p:nvPr>
            <p:ph type="title"/>
          </p:nvPr>
        </p:nvSpPr>
        <p:spPr>
          <a:xfrm>
            <a:off x="657224" y="499533"/>
            <a:ext cx="10935336" cy="679027"/>
          </a:xfrm>
        </p:spPr>
        <p:txBody>
          <a:bodyPr>
            <a:noAutofit/>
          </a:bodyPr>
          <a:lstStyle/>
          <a:p>
            <a:r>
              <a:rPr lang="en-US" sz="4400" dirty="0"/>
              <a:t>Input/End-mirror asymmetry and consequences</a:t>
            </a:r>
          </a:p>
        </p:txBody>
      </p:sp>
      <p:pic>
        <p:nvPicPr>
          <p:cNvPr id="5" name="Content Placeholder 4">
            <a:extLst>
              <a:ext uri="{FF2B5EF4-FFF2-40B4-BE49-F238E27FC236}">
                <a16:creationId xmlns:a16="http://schemas.microsoft.com/office/drawing/2014/main" id="{68F159D4-972B-8BDC-63E4-3FF34F7628E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56400" y="1493520"/>
            <a:ext cx="5321632" cy="402336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966BD84-57C3-A7C2-FB9A-98A7DD88E4C1}"/>
                  </a:ext>
                </a:extLst>
              </p:cNvPr>
              <p:cNvSpPr txBox="1"/>
              <p:nvPr/>
            </p:nvSpPr>
            <p:spPr>
              <a:xfrm>
                <a:off x="467360" y="1493520"/>
                <a:ext cx="6278880" cy="302723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Antinodes appear where counterpropagating waves are in phase</a:t>
                </a:r>
              </a:p>
              <a:p>
                <a:pPr marL="285750" indent="-285750">
                  <a:buFont typeface="Arial" panose="020B0604020202020204" pitchFamily="34" charset="0"/>
                  <a:buChar char="•"/>
                </a:pPr>
                <a:r>
                  <a:rPr lang="en-US" sz="2400" dirty="0">
                    <a:solidFill>
                      <a:schemeClr val="tx1">
                        <a:lumMod val="85000"/>
                      </a:schemeClr>
                    </a:solidFill>
                  </a:rPr>
                  <a:t>Phase offset is simple for end mirror reflection</a:t>
                </a:r>
              </a:p>
              <a:p>
                <a:pPr marL="742950" lvl="1" indent="-285750">
                  <a:buFont typeface="Arial" panose="020B0604020202020204" pitchFamily="34" charset="0"/>
                  <a:buChar char="•"/>
                </a:pPr>
                <a:r>
                  <a:rPr lang="en-US" sz="2200" dirty="0">
                    <a:solidFill>
                      <a:schemeClr val="tx1">
                        <a:lumMod val="85000"/>
                      </a:schemeClr>
                    </a:solidFill>
                  </a:rPr>
                  <a:t>In slow motion limit, end mirror is the exact midpoint </a:t>
                </a:r>
                <a14:m>
                  <m:oMath xmlns:m="http://schemas.openxmlformats.org/officeDocument/2006/math">
                    <m:r>
                      <a:rPr lang="en-US" sz="2200" b="0" i="1" smtClean="0">
                        <a:solidFill>
                          <a:schemeClr val="tx1">
                            <a:lumMod val="85000"/>
                          </a:schemeClr>
                        </a:solidFill>
                        <a:latin typeface="Cambria Math" panose="02040503050406030204" pitchFamily="18" charset="0"/>
                      </a:rPr>
                      <m:t>→ </m:t>
                    </m:r>
                  </m:oMath>
                </a14:m>
                <a:r>
                  <a:rPr lang="en-US" sz="2200" dirty="0">
                    <a:solidFill>
                      <a:schemeClr val="tx1">
                        <a:lumMod val="85000"/>
                      </a:schemeClr>
                    </a:solidFill>
                  </a:rPr>
                  <a:t>antinodes anchored to end mirror</a:t>
                </a:r>
              </a:p>
              <a:p>
                <a:pPr marL="285750" indent="-285750">
                  <a:buFont typeface="Arial" panose="020B0604020202020204" pitchFamily="34" charset="0"/>
                  <a:buChar char="•"/>
                </a:pPr>
                <a:r>
                  <a:rPr lang="en-US" sz="2400" dirty="0">
                    <a:solidFill>
                      <a:schemeClr val="tx1">
                        <a:lumMod val="85000"/>
                      </a:schemeClr>
                    </a:solidFill>
                  </a:rPr>
                  <a:t>In the LL gauge, the mirror moves by </a:t>
                </a:r>
                <a:br>
                  <a:rPr lang="en-US" sz="2400" dirty="0">
                    <a:solidFill>
                      <a:schemeClr val="tx1">
                        <a:lumMod val="85000"/>
                      </a:schemeClr>
                    </a:solidFill>
                  </a:rPr>
                </a:br>
                <a14:m>
                  <m:oMath xmlns:m="http://schemas.openxmlformats.org/officeDocument/2006/math">
                    <m:r>
                      <a:rPr lang="en-US" sz="2000" i="1">
                        <a:solidFill>
                          <a:schemeClr val="tx1">
                            <a:lumMod val="85000"/>
                          </a:schemeClr>
                        </a:solidFill>
                        <a:latin typeface="Cambria Math" panose="02040503050406030204" pitchFamily="18" charset="0"/>
                      </a:rPr>
                      <m:t>ℎ</m:t>
                    </m:r>
                    <m:r>
                      <a:rPr lang="en-US" sz="2000" i="1">
                        <a:solidFill>
                          <a:schemeClr val="tx1">
                            <a:lumMod val="85000"/>
                          </a:schemeClr>
                        </a:solidFill>
                        <a:latin typeface="Cambria Math" panose="02040503050406030204" pitchFamily="18" charset="0"/>
                      </a:rPr>
                      <m:t>(</m:t>
                    </m:r>
                    <m:r>
                      <a:rPr lang="en-US" sz="2000" i="1">
                        <a:solidFill>
                          <a:schemeClr val="tx1">
                            <a:lumMod val="85000"/>
                          </a:schemeClr>
                        </a:solidFill>
                        <a:latin typeface="Cambria Math" panose="02040503050406030204" pitchFamily="18" charset="0"/>
                      </a:rPr>
                      <m:t>𝑡</m:t>
                    </m:r>
                    <m:r>
                      <a:rPr lang="en-US" sz="2000" i="1">
                        <a:solidFill>
                          <a:schemeClr val="tx1">
                            <a:lumMod val="85000"/>
                          </a:schemeClr>
                        </a:solidFill>
                        <a:latin typeface="Cambria Math" panose="02040503050406030204" pitchFamily="18" charset="0"/>
                      </a:rPr>
                      <m:t>)(</m:t>
                    </m:r>
                    <m:r>
                      <m:rPr>
                        <m:sty m:val="p"/>
                      </m:rPr>
                      <a:rPr lang="en-US" sz="2000" i="1">
                        <a:solidFill>
                          <a:schemeClr val="tx1">
                            <a:lumMod val="85000"/>
                          </a:schemeClr>
                        </a:solidFill>
                        <a:latin typeface="Cambria Math" panose="02040503050406030204" pitchFamily="18" charset="0"/>
                      </a:rPr>
                      <m:t>ℓ</m:t>
                    </m:r>
                    <m:r>
                      <a:rPr lang="en-US" sz="2000" i="1">
                        <a:solidFill>
                          <a:schemeClr val="tx1">
                            <a:lumMod val="85000"/>
                          </a:schemeClr>
                        </a:solidFill>
                        <a:latin typeface="Cambria Math" panose="02040503050406030204" pitchFamily="18" charset="0"/>
                      </a:rPr>
                      <m:t>+</m:t>
                    </m:r>
                    <m:r>
                      <a:rPr lang="en-US" sz="2000" i="1">
                        <a:solidFill>
                          <a:schemeClr val="tx1">
                            <a:lumMod val="85000"/>
                          </a:schemeClr>
                        </a:solidFill>
                        <a:latin typeface="Cambria Math" panose="02040503050406030204" pitchFamily="18" charset="0"/>
                      </a:rPr>
                      <m:t>𝐿</m:t>
                    </m:r>
                    <m:r>
                      <a:rPr lang="en-US" sz="2000" i="1">
                        <a:solidFill>
                          <a:schemeClr val="tx1">
                            <a:lumMod val="85000"/>
                          </a:schemeClr>
                        </a:solidFill>
                        <a:latin typeface="Cambria Math" panose="02040503050406030204" pitchFamily="18" charset="0"/>
                      </a:rPr>
                      <m:t>)/2</m:t>
                    </m:r>
                  </m:oMath>
                </a14:m>
                <a:r>
                  <a:rPr lang="en-US" sz="2400" dirty="0">
                    <a:solidFill>
                      <a:schemeClr val="tx1">
                        <a:lumMod val="85000"/>
                      </a:schemeClr>
                    </a:solidFill>
                  </a:rPr>
                  <a:t>; all antinodes move same amount</a:t>
                </a:r>
              </a:p>
              <a:p>
                <a:pPr marL="742950" lvl="1" indent="-285750">
                  <a:buFont typeface="Arial" panose="020B0604020202020204" pitchFamily="34" charset="0"/>
                  <a:buChar char="•"/>
                </a:pPr>
                <a:r>
                  <a:rPr lang="en-US" sz="2200" dirty="0">
                    <a:solidFill>
                      <a:schemeClr val="tx1">
                        <a:lumMod val="85000"/>
                      </a:schemeClr>
                    </a:solidFill>
                  </a:rPr>
                  <a:t>Indeed, </a:t>
                </a:r>
                <a14:m>
                  <m:oMath xmlns:m="http://schemas.openxmlformats.org/officeDocument/2006/math">
                    <m:r>
                      <a:rPr lang="en-US" i="1" smtClean="0">
                        <a:solidFill>
                          <a:schemeClr val="tx1">
                            <a:lumMod val="85000"/>
                          </a:schemeClr>
                        </a:solidFill>
                        <a:latin typeface="Cambria Math" panose="02040503050406030204" pitchFamily="18" charset="0"/>
                      </a:rPr>
                      <m:t>𝛿</m:t>
                    </m:r>
                    <m:sSubSup>
                      <m:sSubSupPr>
                        <m:ctrlPr>
                          <a:rPr lang="en-US" i="1">
                            <a:solidFill>
                              <a:schemeClr val="tx1">
                                <a:lumMod val="85000"/>
                              </a:schemeClr>
                            </a:solidFill>
                            <a:latin typeface="Cambria Math" panose="02040503050406030204" pitchFamily="18" charset="0"/>
                          </a:rPr>
                        </m:ctrlPr>
                      </m:sSubSupPr>
                      <m:e>
                        <m:r>
                          <a:rPr lang="en-US" i="1">
                            <a:solidFill>
                              <a:schemeClr val="tx1">
                                <a:lumMod val="85000"/>
                              </a:schemeClr>
                            </a:solidFill>
                            <a:latin typeface="Cambria Math" panose="02040503050406030204" pitchFamily="18" charset="0"/>
                          </a:rPr>
                          <m:t>𝑥</m:t>
                        </m:r>
                      </m:e>
                      <m:sub>
                        <m:r>
                          <m:rPr>
                            <m:nor/>
                          </m:rPr>
                          <a:rPr lang="en-US" i="0">
                            <a:solidFill>
                              <a:schemeClr val="tx1">
                                <a:lumMod val="85000"/>
                              </a:schemeClr>
                            </a:solidFill>
                            <a:latin typeface="Cambria Math" panose="02040503050406030204" pitchFamily="18" charset="0"/>
                          </a:rPr>
                          <m:t>antinode</m:t>
                        </m:r>
                      </m:sub>
                      <m:sup>
                        <m:r>
                          <m:rPr>
                            <m:nor/>
                          </m:rPr>
                          <a:rPr lang="en-US" i="0">
                            <a:solidFill>
                              <a:schemeClr val="tx1">
                                <a:lumMod val="85000"/>
                              </a:schemeClr>
                            </a:solidFill>
                            <a:latin typeface="Cambria Math" panose="02040503050406030204" pitchFamily="18" charset="0"/>
                          </a:rPr>
                          <m:t>LL</m:t>
                        </m:r>
                      </m:sup>
                    </m:sSubSup>
                    <m:r>
                      <a:rPr lang="en-US">
                        <a:solidFill>
                          <a:schemeClr val="tx1">
                            <a:lumMod val="85000"/>
                          </a:schemeClr>
                        </a:solidFill>
                        <a:latin typeface="Cambria Math" panose="02040503050406030204" pitchFamily="18" charset="0"/>
                      </a:rPr>
                      <m:t>≈</m:t>
                    </m:r>
                    <m:sSub>
                      <m:sSubPr>
                        <m:ctrlPr>
                          <a:rPr lang="en-US" i="1">
                            <a:solidFill>
                              <a:schemeClr val="tx1">
                                <a:lumMod val="85000"/>
                              </a:schemeClr>
                            </a:solidFill>
                            <a:latin typeface="Cambria Math" panose="02040503050406030204" pitchFamily="18" charset="0"/>
                          </a:rPr>
                        </m:ctrlPr>
                      </m:sSubPr>
                      <m:e>
                        <m:r>
                          <a:rPr lang="en-US" i="1">
                            <a:solidFill>
                              <a:schemeClr val="tx1">
                                <a:lumMod val="85000"/>
                              </a:schemeClr>
                            </a:solidFill>
                            <a:latin typeface="Cambria Math" panose="02040503050406030204" pitchFamily="18" charset="0"/>
                          </a:rPr>
                          <m:t>ℎ</m:t>
                        </m:r>
                      </m:e>
                      <m:sub>
                        <m:r>
                          <a:rPr lang="en-US">
                            <a:solidFill>
                              <a:schemeClr val="tx1">
                                <a:lumMod val="85000"/>
                              </a:schemeClr>
                            </a:solidFill>
                            <a:latin typeface="Cambria Math" panose="02040503050406030204" pitchFamily="18" charset="0"/>
                          </a:rPr>
                          <m:t>0</m:t>
                        </m:r>
                      </m:sub>
                    </m:sSub>
                    <m:d>
                      <m:dPr>
                        <m:ctrlPr>
                          <a:rPr lang="en-US">
                            <a:solidFill>
                              <a:schemeClr val="tx1">
                                <a:lumMod val="85000"/>
                              </a:schemeClr>
                            </a:solidFill>
                            <a:latin typeface="Cambria Math" panose="02040503050406030204" pitchFamily="18" charset="0"/>
                          </a:rPr>
                        </m:ctrlPr>
                      </m:dPr>
                      <m:e>
                        <m:r>
                          <m:rPr>
                            <m:sty m:val="p"/>
                          </m:rPr>
                          <a:rPr lang="en-US">
                            <a:solidFill>
                              <a:schemeClr val="tx1">
                                <a:lumMod val="85000"/>
                              </a:schemeClr>
                            </a:solidFill>
                            <a:latin typeface="Cambria Math" panose="02040503050406030204" pitchFamily="18" charset="0"/>
                          </a:rPr>
                          <m:t>ℓ</m:t>
                        </m:r>
                        <m:r>
                          <a:rPr lang="en-US">
                            <a:solidFill>
                              <a:schemeClr val="tx1">
                                <a:lumMod val="85000"/>
                              </a:schemeClr>
                            </a:solidFill>
                            <a:latin typeface="Cambria Math" panose="02040503050406030204" pitchFamily="18" charset="0"/>
                          </a:rPr>
                          <m:t>+</m:t>
                        </m:r>
                        <m:r>
                          <a:rPr lang="en-US" i="1">
                            <a:solidFill>
                              <a:schemeClr val="tx1">
                                <a:lumMod val="85000"/>
                              </a:schemeClr>
                            </a:solidFill>
                            <a:latin typeface="Cambria Math" panose="02040503050406030204" pitchFamily="18" charset="0"/>
                          </a:rPr>
                          <m:t>𝐿</m:t>
                        </m:r>
                      </m:e>
                    </m:d>
                    <m:r>
                      <a:rPr lang="en-US" i="1">
                        <a:solidFill>
                          <a:schemeClr val="tx1">
                            <a:lumMod val="85000"/>
                          </a:schemeClr>
                        </a:solidFill>
                        <a:latin typeface="Cambria Math" panose="02040503050406030204" pitchFamily="18" charset="0"/>
                      </a:rPr>
                      <m:t>/2×</m:t>
                    </m:r>
                    <m:func>
                      <m:funcPr>
                        <m:ctrlPr>
                          <a:rPr lang="en-US">
                            <a:solidFill>
                              <a:schemeClr val="tx1">
                                <a:lumMod val="85000"/>
                              </a:schemeClr>
                            </a:solidFill>
                            <a:latin typeface="Cambria Math" panose="02040503050406030204" pitchFamily="18" charset="0"/>
                          </a:rPr>
                        </m:ctrlPr>
                      </m:funcPr>
                      <m:fName>
                        <m:r>
                          <m:rPr>
                            <m:sty m:val="p"/>
                          </m:rPr>
                          <a:rPr lang="en-US">
                            <a:solidFill>
                              <a:schemeClr val="tx1">
                                <a:lumMod val="85000"/>
                              </a:schemeClr>
                            </a:solidFill>
                            <a:latin typeface="Cambria Math" panose="02040503050406030204" pitchFamily="18" charset="0"/>
                          </a:rPr>
                          <m:t>cos</m:t>
                        </m:r>
                      </m:fName>
                      <m:e>
                        <m:r>
                          <m:rPr>
                            <m:sty m:val="p"/>
                          </m:rPr>
                          <a:rPr lang="en-US">
                            <a:solidFill>
                              <a:schemeClr val="tx1">
                                <a:lumMod val="85000"/>
                              </a:schemeClr>
                            </a:solidFill>
                            <a:latin typeface="Cambria Math" panose="02040503050406030204" pitchFamily="18" charset="0"/>
                          </a:rPr>
                          <m:t>Ω</m:t>
                        </m:r>
                        <m:r>
                          <a:rPr lang="en-US" i="1">
                            <a:solidFill>
                              <a:schemeClr val="tx1">
                                <a:lumMod val="85000"/>
                              </a:schemeClr>
                            </a:solidFill>
                            <a:latin typeface="Cambria Math" panose="02040503050406030204" pitchFamily="18" charset="0"/>
                          </a:rPr>
                          <m:t>𝑡</m:t>
                        </m:r>
                      </m:e>
                    </m:func>
                  </m:oMath>
                </a14:m>
                <a:endParaRPr lang="en-US" dirty="0">
                  <a:solidFill>
                    <a:schemeClr val="tx1">
                      <a:lumMod val="85000"/>
                    </a:schemeClr>
                  </a:solidFill>
                </a:endParaRPr>
              </a:p>
            </p:txBody>
          </p:sp>
        </mc:Choice>
        <mc:Fallback xmlns="">
          <p:sp>
            <p:nvSpPr>
              <p:cNvPr id="6" name="TextBox 5">
                <a:extLst>
                  <a:ext uri="{FF2B5EF4-FFF2-40B4-BE49-F238E27FC236}">
                    <a16:creationId xmlns:a16="http://schemas.microsoft.com/office/drawing/2014/main" id="{D966BD84-57C3-A7C2-FB9A-98A7DD88E4C1}"/>
                  </a:ext>
                </a:extLst>
              </p:cNvPr>
              <p:cNvSpPr txBox="1">
                <a:spLocks noRot="1" noChangeAspect="1" noMove="1" noResize="1" noEditPoints="1" noAdjustHandles="1" noChangeArrowheads="1" noChangeShapeType="1" noTextEdit="1"/>
              </p:cNvSpPr>
              <p:nvPr/>
            </p:nvSpPr>
            <p:spPr>
              <a:xfrm>
                <a:off x="467360" y="1493520"/>
                <a:ext cx="6278880" cy="3027239"/>
              </a:xfrm>
              <a:prstGeom prst="rect">
                <a:avLst/>
              </a:prstGeom>
              <a:blipFill>
                <a:blip r:embed="rId3"/>
                <a:stretch>
                  <a:fillRect l="-1359" t="-1610" b="-1408"/>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B408C52D-BBDD-E069-D9D9-97AB741797F9}"/>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sp>
        <p:nvSpPr>
          <p:cNvPr id="11" name="TextBox 10">
            <a:extLst>
              <a:ext uri="{FF2B5EF4-FFF2-40B4-BE49-F238E27FC236}">
                <a16:creationId xmlns:a16="http://schemas.microsoft.com/office/drawing/2014/main" id="{799A28F6-A4C5-D081-13BA-309A20DFF39F}"/>
              </a:ext>
            </a:extLst>
          </p:cNvPr>
          <p:cNvSpPr txBox="1"/>
          <p:nvPr/>
        </p:nvSpPr>
        <p:spPr>
          <a:xfrm>
            <a:off x="8382000" y="3002522"/>
            <a:ext cx="2479040" cy="400110"/>
          </a:xfrm>
          <a:prstGeom prst="rect">
            <a:avLst/>
          </a:prstGeom>
          <a:solidFill>
            <a:srgbClr val="FFFFFF">
              <a:alpha val="30196"/>
            </a:srgbClr>
          </a:solidFill>
        </p:spPr>
        <p:txBody>
          <a:bodyPr wrap="square" rtlCol="0">
            <a:spAutoFit/>
          </a:bodyPr>
          <a:lstStyle/>
          <a:p>
            <a:r>
              <a:rPr lang="en-US" sz="2000" b="1" dirty="0">
                <a:solidFill>
                  <a:schemeClr val="accent1">
                    <a:lumMod val="75000"/>
                  </a:schemeClr>
                </a:solidFill>
              </a:rPr>
              <a:t>Light propagation path</a:t>
            </a:r>
          </a:p>
        </p:txBody>
      </p:sp>
      <p:sp>
        <p:nvSpPr>
          <p:cNvPr id="8" name="TextBox 7">
            <a:extLst>
              <a:ext uri="{FF2B5EF4-FFF2-40B4-BE49-F238E27FC236}">
                <a16:creationId xmlns:a16="http://schemas.microsoft.com/office/drawing/2014/main" id="{61520E29-EFB0-7099-8462-CF9BB25C4E83}"/>
              </a:ext>
            </a:extLst>
          </p:cNvPr>
          <p:cNvSpPr txBox="1"/>
          <p:nvPr/>
        </p:nvSpPr>
        <p:spPr>
          <a:xfrm>
            <a:off x="6654799" y="1065694"/>
            <a:ext cx="3850640" cy="461665"/>
          </a:xfrm>
          <a:prstGeom prst="rect">
            <a:avLst/>
          </a:prstGeom>
          <a:noFill/>
        </p:spPr>
        <p:txBody>
          <a:bodyPr wrap="square" rtlCol="0">
            <a:spAutoFit/>
          </a:bodyPr>
          <a:lstStyle/>
          <a:p>
            <a:r>
              <a:rPr lang="en-US" sz="2400" b="1" dirty="0">
                <a:solidFill>
                  <a:srgbClr val="FF5757"/>
                </a:solidFill>
              </a:rPr>
              <a:t>Phasors of the light field</a:t>
            </a:r>
          </a:p>
        </p:txBody>
      </p:sp>
    </p:spTree>
    <p:extLst>
      <p:ext uri="{BB962C8B-B14F-4D97-AF65-F5344CB8AC3E}">
        <p14:creationId xmlns:p14="http://schemas.microsoft.com/office/powerpoint/2010/main" val="803442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5271-C210-5E46-C027-C1941CC6A2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5CE43-714D-75FB-098E-F9043E40DD87}"/>
              </a:ext>
            </a:extLst>
          </p:cNvPr>
          <p:cNvSpPr>
            <a:spLocks noGrp="1"/>
          </p:cNvSpPr>
          <p:nvPr>
            <p:ph type="title"/>
          </p:nvPr>
        </p:nvSpPr>
        <p:spPr>
          <a:xfrm>
            <a:off x="657224" y="499533"/>
            <a:ext cx="10935336" cy="679027"/>
          </a:xfrm>
        </p:spPr>
        <p:txBody>
          <a:bodyPr>
            <a:noAutofit/>
          </a:bodyPr>
          <a:lstStyle/>
          <a:p>
            <a:r>
              <a:rPr lang="en-US" sz="4400" dirty="0"/>
              <a:t>Input/End-mirror asymmetry and consequences</a:t>
            </a:r>
          </a:p>
        </p:txBody>
      </p:sp>
      <p:pic>
        <p:nvPicPr>
          <p:cNvPr id="5" name="Content Placeholder 4">
            <a:extLst>
              <a:ext uri="{FF2B5EF4-FFF2-40B4-BE49-F238E27FC236}">
                <a16:creationId xmlns:a16="http://schemas.microsoft.com/office/drawing/2014/main" id="{FE322C56-EF62-DC4D-90F2-048A93844F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56400" y="1493520"/>
            <a:ext cx="5321632" cy="402336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83AB56D-0855-B2B4-8A33-31263559AF4A}"/>
                  </a:ext>
                </a:extLst>
              </p:cNvPr>
              <p:cNvSpPr txBox="1"/>
              <p:nvPr/>
            </p:nvSpPr>
            <p:spPr>
              <a:xfrm>
                <a:off x="467360" y="1493520"/>
                <a:ext cx="6278880" cy="4047070"/>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Antinodes appear where counterpropagating waves are in phase</a:t>
                </a:r>
              </a:p>
              <a:p>
                <a:pPr marL="285750" indent="-285750">
                  <a:buFont typeface="Arial" panose="020B0604020202020204" pitchFamily="34" charset="0"/>
                  <a:buChar char="•"/>
                </a:pPr>
                <a:r>
                  <a:rPr lang="en-US" sz="2400" dirty="0">
                    <a:solidFill>
                      <a:schemeClr val="tx1">
                        <a:lumMod val="85000"/>
                      </a:schemeClr>
                    </a:solidFill>
                  </a:rPr>
                  <a:t>Phase offset is simple for end mirror reflection</a:t>
                </a:r>
              </a:p>
              <a:p>
                <a:pPr marL="742950" lvl="1" indent="-285750">
                  <a:buFont typeface="Arial" panose="020B0604020202020204" pitchFamily="34" charset="0"/>
                  <a:buChar char="•"/>
                </a:pPr>
                <a:r>
                  <a:rPr lang="en-US" sz="2200" dirty="0">
                    <a:solidFill>
                      <a:schemeClr val="tx1">
                        <a:lumMod val="85000"/>
                      </a:schemeClr>
                    </a:solidFill>
                  </a:rPr>
                  <a:t>In slow motion limit, end mirror is the exact midpoint </a:t>
                </a:r>
                <a14:m>
                  <m:oMath xmlns:m="http://schemas.openxmlformats.org/officeDocument/2006/math">
                    <m:r>
                      <a:rPr lang="en-US" sz="2200" b="0" i="1" smtClean="0">
                        <a:solidFill>
                          <a:schemeClr val="tx1">
                            <a:lumMod val="85000"/>
                          </a:schemeClr>
                        </a:solidFill>
                        <a:latin typeface="Cambria Math" panose="02040503050406030204" pitchFamily="18" charset="0"/>
                      </a:rPr>
                      <m:t>→ </m:t>
                    </m:r>
                  </m:oMath>
                </a14:m>
                <a:r>
                  <a:rPr lang="en-US" sz="2200" dirty="0">
                    <a:solidFill>
                      <a:schemeClr val="tx1">
                        <a:lumMod val="85000"/>
                      </a:schemeClr>
                    </a:solidFill>
                  </a:rPr>
                  <a:t>antinodes anchored to end mirror</a:t>
                </a:r>
              </a:p>
              <a:p>
                <a:pPr marL="285750" indent="-285750">
                  <a:buFont typeface="Arial" panose="020B0604020202020204" pitchFamily="34" charset="0"/>
                  <a:buChar char="•"/>
                </a:pPr>
                <a:r>
                  <a:rPr lang="en-US" sz="2400" dirty="0">
                    <a:solidFill>
                      <a:schemeClr val="tx1">
                        <a:lumMod val="85000"/>
                      </a:schemeClr>
                    </a:solidFill>
                  </a:rPr>
                  <a:t>In the LL gauge, the mirror moves by </a:t>
                </a:r>
                <a:br>
                  <a:rPr lang="en-US" sz="2400" dirty="0">
                    <a:solidFill>
                      <a:schemeClr val="tx1">
                        <a:lumMod val="85000"/>
                      </a:schemeClr>
                    </a:solidFill>
                  </a:rPr>
                </a:br>
                <a14:m>
                  <m:oMath xmlns:m="http://schemas.openxmlformats.org/officeDocument/2006/math">
                    <m:r>
                      <a:rPr lang="en-US" sz="2000" b="0" i="1" smtClean="0">
                        <a:solidFill>
                          <a:schemeClr val="tx1">
                            <a:lumMod val="85000"/>
                          </a:schemeClr>
                        </a:solidFill>
                        <a:latin typeface="Cambria Math" panose="02040503050406030204" pitchFamily="18" charset="0"/>
                      </a:rPr>
                      <m:t>ℎ</m:t>
                    </m:r>
                    <m:r>
                      <a:rPr lang="en-US" sz="2000" b="0" i="1" smtClean="0">
                        <a:solidFill>
                          <a:schemeClr val="tx1">
                            <a:lumMod val="85000"/>
                          </a:schemeClr>
                        </a:solidFill>
                        <a:latin typeface="Cambria Math" panose="02040503050406030204" pitchFamily="18" charset="0"/>
                      </a:rPr>
                      <m:t>(</m:t>
                    </m:r>
                    <m:r>
                      <a:rPr lang="en-US" sz="2000" b="0" i="1" smtClean="0">
                        <a:solidFill>
                          <a:schemeClr val="tx1">
                            <a:lumMod val="85000"/>
                          </a:schemeClr>
                        </a:solidFill>
                        <a:latin typeface="Cambria Math" panose="02040503050406030204" pitchFamily="18" charset="0"/>
                      </a:rPr>
                      <m:t>𝑡</m:t>
                    </m:r>
                    <m:r>
                      <a:rPr lang="en-US" sz="2000" b="0" i="1" smtClean="0">
                        <a:solidFill>
                          <a:schemeClr val="tx1">
                            <a:lumMod val="85000"/>
                          </a:schemeClr>
                        </a:solidFill>
                        <a:latin typeface="Cambria Math" panose="02040503050406030204" pitchFamily="18" charset="0"/>
                      </a:rPr>
                      <m:t>)(</m:t>
                    </m:r>
                    <m:r>
                      <m:rPr>
                        <m:sty m:val="p"/>
                      </m:rPr>
                      <a:rPr lang="en-US" sz="2000" b="0" i="1" smtClean="0">
                        <a:solidFill>
                          <a:schemeClr val="tx1">
                            <a:lumMod val="85000"/>
                          </a:schemeClr>
                        </a:solidFill>
                        <a:latin typeface="Cambria Math" panose="02040503050406030204" pitchFamily="18" charset="0"/>
                      </a:rPr>
                      <m:t>ℓ</m:t>
                    </m:r>
                    <m:r>
                      <a:rPr lang="en-US" sz="2000" b="0" i="1" smtClean="0">
                        <a:solidFill>
                          <a:schemeClr val="tx1">
                            <a:lumMod val="85000"/>
                          </a:schemeClr>
                        </a:solidFill>
                        <a:latin typeface="Cambria Math" panose="02040503050406030204" pitchFamily="18" charset="0"/>
                      </a:rPr>
                      <m:t>+</m:t>
                    </m:r>
                    <m:r>
                      <a:rPr lang="en-US" sz="2000" b="0" i="1" smtClean="0">
                        <a:solidFill>
                          <a:schemeClr val="tx1">
                            <a:lumMod val="85000"/>
                          </a:schemeClr>
                        </a:solidFill>
                        <a:latin typeface="Cambria Math" panose="02040503050406030204" pitchFamily="18" charset="0"/>
                      </a:rPr>
                      <m:t>𝐿</m:t>
                    </m:r>
                    <m:r>
                      <a:rPr lang="en-US" sz="2000" b="0" i="1" smtClean="0">
                        <a:solidFill>
                          <a:schemeClr val="tx1">
                            <a:lumMod val="85000"/>
                          </a:schemeClr>
                        </a:solidFill>
                        <a:latin typeface="Cambria Math" panose="02040503050406030204" pitchFamily="18" charset="0"/>
                      </a:rPr>
                      <m:t>)/2</m:t>
                    </m:r>
                  </m:oMath>
                </a14:m>
                <a:r>
                  <a:rPr lang="en-US" sz="2400" dirty="0">
                    <a:solidFill>
                      <a:schemeClr val="tx1">
                        <a:lumMod val="85000"/>
                      </a:schemeClr>
                    </a:solidFill>
                  </a:rPr>
                  <a:t>; all antinodes move same amount</a:t>
                </a:r>
              </a:p>
              <a:p>
                <a:pPr marL="742950" lvl="1" indent="-285750">
                  <a:buFont typeface="Arial" panose="020B0604020202020204" pitchFamily="34" charset="0"/>
                  <a:buChar char="•"/>
                </a:pPr>
                <a:r>
                  <a:rPr lang="en-US" sz="2200" dirty="0">
                    <a:solidFill>
                      <a:schemeClr val="tx1">
                        <a:lumMod val="85000"/>
                      </a:schemeClr>
                    </a:solidFill>
                  </a:rPr>
                  <a:t>Indeed, </a:t>
                </a:r>
                <a14:m>
                  <m:oMath xmlns:m="http://schemas.openxmlformats.org/officeDocument/2006/math">
                    <m:r>
                      <a:rPr lang="en-US" i="1" smtClean="0">
                        <a:solidFill>
                          <a:schemeClr val="tx1">
                            <a:lumMod val="85000"/>
                          </a:schemeClr>
                        </a:solidFill>
                        <a:latin typeface="Cambria Math" panose="02040503050406030204" pitchFamily="18" charset="0"/>
                      </a:rPr>
                      <m:t>𝛿</m:t>
                    </m:r>
                    <m:sSubSup>
                      <m:sSubSupPr>
                        <m:ctrlPr>
                          <a:rPr lang="en-US" i="1">
                            <a:solidFill>
                              <a:schemeClr val="tx1">
                                <a:lumMod val="85000"/>
                              </a:schemeClr>
                            </a:solidFill>
                            <a:latin typeface="Cambria Math" panose="02040503050406030204" pitchFamily="18" charset="0"/>
                          </a:rPr>
                        </m:ctrlPr>
                      </m:sSubSupPr>
                      <m:e>
                        <m:r>
                          <a:rPr lang="en-US" i="1">
                            <a:solidFill>
                              <a:schemeClr val="tx1">
                                <a:lumMod val="85000"/>
                              </a:schemeClr>
                            </a:solidFill>
                            <a:latin typeface="Cambria Math" panose="02040503050406030204" pitchFamily="18" charset="0"/>
                          </a:rPr>
                          <m:t>𝑥</m:t>
                        </m:r>
                      </m:e>
                      <m:sub>
                        <m:r>
                          <m:rPr>
                            <m:nor/>
                          </m:rPr>
                          <a:rPr lang="en-US" i="0">
                            <a:solidFill>
                              <a:schemeClr val="tx1">
                                <a:lumMod val="85000"/>
                              </a:schemeClr>
                            </a:solidFill>
                            <a:latin typeface="Cambria Math" panose="02040503050406030204" pitchFamily="18" charset="0"/>
                          </a:rPr>
                          <m:t>antinode</m:t>
                        </m:r>
                      </m:sub>
                      <m:sup>
                        <m:r>
                          <m:rPr>
                            <m:nor/>
                          </m:rPr>
                          <a:rPr lang="en-US" i="0">
                            <a:solidFill>
                              <a:schemeClr val="tx1">
                                <a:lumMod val="85000"/>
                              </a:schemeClr>
                            </a:solidFill>
                            <a:latin typeface="Cambria Math" panose="02040503050406030204" pitchFamily="18" charset="0"/>
                          </a:rPr>
                          <m:t>LL</m:t>
                        </m:r>
                      </m:sup>
                    </m:sSubSup>
                    <m:r>
                      <a:rPr lang="en-US">
                        <a:solidFill>
                          <a:schemeClr val="tx1">
                            <a:lumMod val="85000"/>
                          </a:schemeClr>
                        </a:solidFill>
                        <a:latin typeface="Cambria Math" panose="02040503050406030204" pitchFamily="18" charset="0"/>
                      </a:rPr>
                      <m:t>≈</m:t>
                    </m:r>
                    <m:sSub>
                      <m:sSubPr>
                        <m:ctrlPr>
                          <a:rPr lang="en-US" i="1">
                            <a:solidFill>
                              <a:schemeClr val="tx1">
                                <a:lumMod val="85000"/>
                              </a:schemeClr>
                            </a:solidFill>
                            <a:latin typeface="Cambria Math" panose="02040503050406030204" pitchFamily="18" charset="0"/>
                          </a:rPr>
                        </m:ctrlPr>
                      </m:sSubPr>
                      <m:e>
                        <m:r>
                          <a:rPr lang="en-US" i="1">
                            <a:solidFill>
                              <a:schemeClr val="tx1">
                                <a:lumMod val="85000"/>
                              </a:schemeClr>
                            </a:solidFill>
                            <a:latin typeface="Cambria Math" panose="02040503050406030204" pitchFamily="18" charset="0"/>
                          </a:rPr>
                          <m:t>ℎ</m:t>
                        </m:r>
                      </m:e>
                      <m:sub>
                        <m:r>
                          <a:rPr lang="en-US">
                            <a:solidFill>
                              <a:schemeClr val="tx1">
                                <a:lumMod val="85000"/>
                              </a:schemeClr>
                            </a:solidFill>
                            <a:latin typeface="Cambria Math" panose="02040503050406030204" pitchFamily="18" charset="0"/>
                          </a:rPr>
                          <m:t>0</m:t>
                        </m:r>
                      </m:sub>
                    </m:sSub>
                    <m:d>
                      <m:dPr>
                        <m:ctrlPr>
                          <a:rPr lang="en-US">
                            <a:solidFill>
                              <a:schemeClr val="tx1">
                                <a:lumMod val="85000"/>
                              </a:schemeClr>
                            </a:solidFill>
                            <a:latin typeface="Cambria Math" panose="02040503050406030204" pitchFamily="18" charset="0"/>
                          </a:rPr>
                        </m:ctrlPr>
                      </m:dPr>
                      <m:e>
                        <m:r>
                          <m:rPr>
                            <m:sty m:val="p"/>
                          </m:rPr>
                          <a:rPr lang="en-US">
                            <a:solidFill>
                              <a:schemeClr val="tx1">
                                <a:lumMod val="85000"/>
                              </a:schemeClr>
                            </a:solidFill>
                            <a:latin typeface="Cambria Math" panose="02040503050406030204" pitchFamily="18" charset="0"/>
                          </a:rPr>
                          <m:t>ℓ</m:t>
                        </m:r>
                        <m:r>
                          <a:rPr lang="en-US">
                            <a:solidFill>
                              <a:schemeClr val="tx1">
                                <a:lumMod val="85000"/>
                              </a:schemeClr>
                            </a:solidFill>
                            <a:latin typeface="Cambria Math" panose="02040503050406030204" pitchFamily="18" charset="0"/>
                          </a:rPr>
                          <m:t>+</m:t>
                        </m:r>
                        <m:r>
                          <a:rPr lang="en-US" i="1">
                            <a:solidFill>
                              <a:schemeClr val="tx1">
                                <a:lumMod val="85000"/>
                              </a:schemeClr>
                            </a:solidFill>
                            <a:latin typeface="Cambria Math" panose="02040503050406030204" pitchFamily="18" charset="0"/>
                          </a:rPr>
                          <m:t>𝐿</m:t>
                        </m:r>
                      </m:e>
                    </m:d>
                    <m:r>
                      <a:rPr lang="en-US" b="0" i="1" smtClean="0">
                        <a:solidFill>
                          <a:schemeClr val="tx1">
                            <a:lumMod val="85000"/>
                          </a:schemeClr>
                        </a:solidFill>
                        <a:latin typeface="Cambria Math" panose="02040503050406030204" pitchFamily="18" charset="0"/>
                      </a:rPr>
                      <m:t>/2×</m:t>
                    </m:r>
                    <m:func>
                      <m:funcPr>
                        <m:ctrlPr>
                          <a:rPr lang="en-US">
                            <a:solidFill>
                              <a:schemeClr val="tx1">
                                <a:lumMod val="85000"/>
                              </a:schemeClr>
                            </a:solidFill>
                            <a:latin typeface="Cambria Math" panose="02040503050406030204" pitchFamily="18" charset="0"/>
                          </a:rPr>
                        </m:ctrlPr>
                      </m:funcPr>
                      <m:fName>
                        <m:r>
                          <m:rPr>
                            <m:sty m:val="p"/>
                          </m:rPr>
                          <a:rPr lang="en-US">
                            <a:solidFill>
                              <a:schemeClr val="tx1">
                                <a:lumMod val="85000"/>
                              </a:schemeClr>
                            </a:solidFill>
                            <a:latin typeface="Cambria Math" panose="02040503050406030204" pitchFamily="18" charset="0"/>
                          </a:rPr>
                          <m:t>cos</m:t>
                        </m:r>
                      </m:fName>
                      <m:e>
                        <m:r>
                          <m:rPr>
                            <m:sty m:val="p"/>
                          </m:rPr>
                          <a:rPr lang="en-US">
                            <a:solidFill>
                              <a:schemeClr val="tx1">
                                <a:lumMod val="85000"/>
                              </a:schemeClr>
                            </a:solidFill>
                            <a:latin typeface="Cambria Math" panose="02040503050406030204" pitchFamily="18" charset="0"/>
                          </a:rPr>
                          <m:t>Ω</m:t>
                        </m:r>
                        <m:r>
                          <a:rPr lang="en-US" b="0" i="1" smtClean="0">
                            <a:solidFill>
                              <a:schemeClr val="tx1">
                                <a:lumMod val="85000"/>
                              </a:schemeClr>
                            </a:solidFill>
                            <a:latin typeface="Cambria Math" panose="02040503050406030204" pitchFamily="18" charset="0"/>
                          </a:rPr>
                          <m:t>𝑡</m:t>
                        </m:r>
                      </m:e>
                    </m:func>
                  </m:oMath>
                </a14:m>
                <a:endParaRPr lang="en-US" dirty="0">
                  <a:solidFill>
                    <a:schemeClr val="tx1">
                      <a:lumMod val="85000"/>
                    </a:schemeClr>
                  </a:solidFill>
                </a:endParaRPr>
              </a:p>
              <a:p>
                <a:pPr marL="742950" lvl="1" indent="-285750">
                  <a:buFont typeface="Arial" panose="020B0604020202020204" pitchFamily="34" charset="0"/>
                  <a:buChar char="•"/>
                </a:pPr>
                <a:r>
                  <a:rPr lang="en-US" sz="2200" dirty="0">
                    <a:solidFill>
                      <a:schemeClr val="tx1">
                        <a:lumMod val="85000"/>
                      </a:schemeClr>
                    </a:solidFill>
                  </a:rPr>
                  <a:t>Sensor moves by </a:t>
                </a:r>
                <a14:m>
                  <m:oMath xmlns:m="http://schemas.openxmlformats.org/officeDocument/2006/math">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ℎ</m:t>
                        </m:r>
                      </m:e>
                      <m:sub>
                        <m:r>
                          <a:rPr lang="en-US" b="0" i="0" smtClean="0">
                            <a:solidFill>
                              <a:schemeClr val="tx1">
                                <a:lumMod val="85000"/>
                              </a:schemeClr>
                            </a:solidFill>
                            <a:latin typeface="Cambria Math" panose="02040503050406030204" pitchFamily="18" charset="0"/>
                          </a:rPr>
                          <m:t>0</m:t>
                        </m:r>
                      </m:sub>
                    </m:sSub>
                    <m:d>
                      <m:dPr>
                        <m:ctrlPr>
                          <a:rPr lang="en-US">
                            <a:solidFill>
                              <a:schemeClr val="tx1">
                                <a:lumMod val="85000"/>
                              </a:schemeClr>
                            </a:solidFill>
                            <a:latin typeface="Cambria Math" panose="02040503050406030204" pitchFamily="18" charset="0"/>
                          </a:rPr>
                        </m:ctrlPr>
                      </m:dPr>
                      <m:e>
                        <m:r>
                          <m:rPr>
                            <m:sty m:val="p"/>
                          </m:rPr>
                          <a:rPr lang="en-US">
                            <a:solidFill>
                              <a:schemeClr val="tx1">
                                <a:lumMod val="85000"/>
                              </a:schemeClr>
                            </a:solidFill>
                            <a:latin typeface="Cambria Math" panose="02040503050406030204" pitchFamily="18" charset="0"/>
                          </a:rPr>
                          <m:t>ℓ</m:t>
                        </m:r>
                        <m:r>
                          <a:rPr lang="en-US" b="0" i="0" smtClean="0">
                            <a:solidFill>
                              <a:schemeClr val="tx1">
                                <a:lumMod val="85000"/>
                              </a:schemeClr>
                            </a:solidFill>
                            <a:latin typeface="Cambria Math" panose="02040503050406030204" pitchFamily="18" charset="0"/>
                          </a:rPr>
                          <m:t>+</m:t>
                        </m:r>
                        <m:sSub>
                          <m:sSubPr>
                            <m:ctrlPr>
                              <a:rPr lang="en-US" b="0" i="1" smtClean="0">
                                <a:solidFill>
                                  <a:schemeClr val="tx1">
                                    <a:lumMod val="85000"/>
                                  </a:schemeClr>
                                </a:solidFill>
                                <a:latin typeface="Cambria Math" panose="02040503050406030204" pitchFamily="18" charset="0"/>
                              </a:rPr>
                            </m:ctrlPr>
                          </m:sSubPr>
                          <m:e>
                            <m:r>
                              <a:rPr lang="en-US" b="0" i="1" smtClean="0">
                                <a:solidFill>
                                  <a:schemeClr val="tx1">
                                    <a:lumMod val="85000"/>
                                  </a:schemeClr>
                                </a:solidFill>
                                <a:latin typeface="Cambria Math" panose="02040503050406030204" pitchFamily="18" charset="0"/>
                              </a:rPr>
                              <m:t>𝑥</m:t>
                            </m:r>
                          </m:e>
                          <m:sub>
                            <m:r>
                              <a:rPr lang="en-US" b="0" i="0" smtClean="0">
                                <a:solidFill>
                                  <a:schemeClr val="tx1">
                                    <a:lumMod val="85000"/>
                                  </a:schemeClr>
                                </a:solidFill>
                                <a:latin typeface="Cambria Math" panose="02040503050406030204" pitchFamily="18" charset="0"/>
                              </a:rPr>
                              <m:t>0</m:t>
                            </m:r>
                          </m:sub>
                        </m:sSub>
                      </m:e>
                    </m:d>
                    <m:r>
                      <a:rPr lang="en-US" b="0" i="0" smtClean="0">
                        <a:solidFill>
                          <a:schemeClr val="tx1">
                            <a:lumMod val="85000"/>
                          </a:schemeClr>
                        </a:solidFill>
                        <a:latin typeface="Cambria Math" panose="02040503050406030204" pitchFamily="18" charset="0"/>
                      </a:rPr>
                      <m:t>/2</m:t>
                    </m:r>
                    <m:r>
                      <a:rPr lang="en-US" b="0" i="1" smtClean="0">
                        <a:solidFill>
                          <a:schemeClr val="tx1">
                            <a:lumMod val="85000"/>
                          </a:schemeClr>
                        </a:solidFill>
                        <a:latin typeface="Cambria Math" panose="02040503050406030204" pitchFamily="18" charset="0"/>
                      </a:rPr>
                      <m:t>×</m:t>
                    </m:r>
                    <m:func>
                      <m:funcPr>
                        <m:ctrlPr>
                          <a:rPr lang="en-US">
                            <a:solidFill>
                              <a:schemeClr val="tx1">
                                <a:lumMod val="85000"/>
                              </a:schemeClr>
                            </a:solidFill>
                            <a:latin typeface="Cambria Math" panose="02040503050406030204" pitchFamily="18" charset="0"/>
                          </a:rPr>
                        </m:ctrlPr>
                      </m:funcPr>
                      <m:fName>
                        <m:r>
                          <m:rPr>
                            <m:sty m:val="p"/>
                          </m:rPr>
                          <a:rPr lang="en-US">
                            <a:solidFill>
                              <a:schemeClr val="tx1">
                                <a:lumMod val="85000"/>
                              </a:schemeClr>
                            </a:solidFill>
                            <a:latin typeface="Cambria Math" panose="02040503050406030204" pitchFamily="18" charset="0"/>
                          </a:rPr>
                          <m:t>cos</m:t>
                        </m:r>
                      </m:fName>
                      <m:e>
                        <m:r>
                          <m:rPr>
                            <m:sty m:val="p"/>
                          </m:rPr>
                          <a:rPr lang="en-US">
                            <a:solidFill>
                              <a:schemeClr val="tx1">
                                <a:lumMod val="85000"/>
                              </a:schemeClr>
                            </a:solidFill>
                            <a:latin typeface="Cambria Math" panose="02040503050406030204" pitchFamily="18" charset="0"/>
                          </a:rPr>
                          <m:t>Ω</m:t>
                        </m:r>
                        <m:r>
                          <a:rPr lang="en-US" b="0" i="1" smtClean="0">
                            <a:solidFill>
                              <a:schemeClr val="tx1">
                                <a:lumMod val="85000"/>
                              </a:schemeClr>
                            </a:solidFill>
                            <a:latin typeface="Cambria Math" panose="02040503050406030204" pitchFamily="18" charset="0"/>
                          </a:rPr>
                          <m:t>𝑡</m:t>
                        </m:r>
                      </m:e>
                    </m:func>
                    <m:r>
                      <a:rPr lang="en-US" b="0" i="0" smtClean="0">
                        <a:solidFill>
                          <a:schemeClr val="tx1">
                            <a:lumMod val="85000"/>
                          </a:schemeClr>
                        </a:solidFill>
                        <a:latin typeface="Cambria Math" panose="02040503050406030204" pitchFamily="18" charset="0"/>
                      </a:rPr>
                      <m:t>,</m:t>
                    </m:r>
                  </m:oMath>
                </a14:m>
                <a:r>
                  <a:rPr lang="en-US" sz="2200" dirty="0">
                    <a:solidFill>
                      <a:schemeClr val="tx1">
                        <a:lumMod val="85000"/>
                      </a:schemeClr>
                    </a:solidFill>
                  </a:rPr>
                  <a:t> yielding the asymmetry</a:t>
                </a:r>
                <a:endParaRPr lang="en-US" sz="2400" dirty="0">
                  <a:solidFill>
                    <a:schemeClr val="tx1">
                      <a:lumMod val="85000"/>
                    </a:schemeClr>
                  </a:solidFill>
                </a:endParaRPr>
              </a:p>
              <a:p>
                <a:pPr marL="742950" lvl="1" indent="-285750">
                  <a:buFont typeface="Arial" panose="020B0604020202020204" pitchFamily="34" charset="0"/>
                  <a:buChar char="•"/>
                </a:pPr>
                <a:endParaRPr lang="en-US" sz="2400" dirty="0">
                  <a:solidFill>
                    <a:schemeClr val="tx1">
                      <a:lumMod val="85000"/>
                    </a:schemeClr>
                  </a:solidFill>
                </a:endParaRPr>
              </a:p>
            </p:txBody>
          </p:sp>
        </mc:Choice>
        <mc:Fallback xmlns="">
          <p:sp>
            <p:nvSpPr>
              <p:cNvPr id="6" name="TextBox 5">
                <a:extLst>
                  <a:ext uri="{FF2B5EF4-FFF2-40B4-BE49-F238E27FC236}">
                    <a16:creationId xmlns:a16="http://schemas.microsoft.com/office/drawing/2014/main" id="{E83AB56D-0855-B2B4-8A33-31263559AF4A}"/>
                  </a:ext>
                </a:extLst>
              </p:cNvPr>
              <p:cNvSpPr txBox="1">
                <a:spLocks noRot="1" noChangeAspect="1" noMove="1" noResize="1" noEditPoints="1" noAdjustHandles="1" noChangeArrowheads="1" noChangeShapeType="1" noTextEdit="1"/>
              </p:cNvSpPr>
              <p:nvPr/>
            </p:nvSpPr>
            <p:spPr>
              <a:xfrm>
                <a:off x="467360" y="1493520"/>
                <a:ext cx="6278880" cy="4047070"/>
              </a:xfrm>
              <a:prstGeom prst="rect">
                <a:avLst/>
              </a:prstGeom>
              <a:blipFill>
                <a:blip r:embed="rId3"/>
                <a:stretch>
                  <a:fillRect l="-1359" t="-1205"/>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2C88C152-F085-5968-0199-2C1A0746236E}"/>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sp>
        <p:nvSpPr>
          <p:cNvPr id="9" name="TextBox 8">
            <a:extLst>
              <a:ext uri="{FF2B5EF4-FFF2-40B4-BE49-F238E27FC236}">
                <a16:creationId xmlns:a16="http://schemas.microsoft.com/office/drawing/2014/main" id="{1C6D8CC6-B9C4-55FC-58CF-0C674E549764}"/>
              </a:ext>
            </a:extLst>
          </p:cNvPr>
          <p:cNvSpPr txBox="1"/>
          <p:nvPr/>
        </p:nvSpPr>
        <p:spPr>
          <a:xfrm>
            <a:off x="8382000" y="3002522"/>
            <a:ext cx="2479040" cy="400110"/>
          </a:xfrm>
          <a:prstGeom prst="rect">
            <a:avLst/>
          </a:prstGeom>
          <a:solidFill>
            <a:srgbClr val="FFFFFF">
              <a:alpha val="30196"/>
            </a:srgbClr>
          </a:solidFill>
        </p:spPr>
        <p:txBody>
          <a:bodyPr wrap="square" rtlCol="0">
            <a:spAutoFit/>
          </a:bodyPr>
          <a:lstStyle/>
          <a:p>
            <a:r>
              <a:rPr lang="en-US" sz="2000" b="1" dirty="0">
                <a:solidFill>
                  <a:schemeClr val="accent1">
                    <a:lumMod val="75000"/>
                  </a:schemeClr>
                </a:solidFill>
              </a:rPr>
              <a:t>Light propagation path</a:t>
            </a:r>
          </a:p>
        </p:txBody>
      </p:sp>
      <p:sp>
        <p:nvSpPr>
          <p:cNvPr id="8" name="TextBox 7">
            <a:extLst>
              <a:ext uri="{FF2B5EF4-FFF2-40B4-BE49-F238E27FC236}">
                <a16:creationId xmlns:a16="http://schemas.microsoft.com/office/drawing/2014/main" id="{C59155DB-4A30-70B1-97A4-393CA5AA58F4}"/>
              </a:ext>
            </a:extLst>
          </p:cNvPr>
          <p:cNvSpPr txBox="1"/>
          <p:nvPr/>
        </p:nvSpPr>
        <p:spPr>
          <a:xfrm>
            <a:off x="6654799" y="1065694"/>
            <a:ext cx="3850640" cy="461665"/>
          </a:xfrm>
          <a:prstGeom prst="rect">
            <a:avLst/>
          </a:prstGeom>
          <a:noFill/>
        </p:spPr>
        <p:txBody>
          <a:bodyPr wrap="square" rtlCol="0">
            <a:spAutoFit/>
          </a:bodyPr>
          <a:lstStyle/>
          <a:p>
            <a:r>
              <a:rPr lang="en-US" sz="2400" b="1" dirty="0">
                <a:solidFill>
                  <a:srgbClr val="FF5757"/>
                </a:solidFill>
              </a:rPr>
              <a:t>Phasors of the light field</a:t>
            </a:r>
          </a:p>
        </p:txBody>
      </p:sp>
    </p:spTree>
    <p:extLst>
      <p:ext uri="{BB962C8B-B14F-4D97-AF65-F5344CB8AC3E}">
        <p14:creationId xmlns:p14="http://schemas.microsoft.com/office/powerpoint/2010/main" val="40336386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F64E7-6B7C-7C7E-3B21-7C85AC3169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3F597-F51F-4674-A0BD-71241A8E61D1}"/>
              </a:ext>
            </a:extLst>
          </p:cNvPr>
          <p:cNvSpPr>
            <a:spLocks noGrp="1"/>
          </p:cNvSpPr>
          <p:nvPr>
            <p:ph type="title"/>
          </p:nvPr>
        </p:nvSpPr>
        <p:spPr>
          <a:xfrm>
            <a:off x="657224" y="499533"/>
            <a:ext cx="10935336" cy="679027"/>
          </a:xfrm>
        </p:spPr>
        <p:txBody>
          <a:bodyPr>
            <a:noAutofit/>
          </a:bodyPr>
          <a:lstStyle/>
          <a:p>
            <a:r>
              <a:rPr lang="en-US" sz="4400" dirty="0"/>
              <a:t>Input/End-mirror asymmetry and consequences</a:t>
            </a:r>
          </a:p>
        </p:txBody>
      </p:sp>
      <p:pic>
        <p:nvPicPr>
          <p:cNvPr id="5" name="Content Placeholder 4">
            <a:extLst>
              <a:ext uri="{FF2B5EF4-FFF2-40B4-BE49-F238E27FC236}">
                <a16:creationId xmlns:a16="http://schemas.microsoft.com/office/drawing/2014/main" id="{7A400645-C227-1C97-BEE0-51A50CA84D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56400" y="1493520"/>
            <a:ext cx="5321632" cy="402336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0080850-47AD-0E88-F8C1-9CB0AEC4A49F}"/>
                  </a:ext>
                </a:extLst>
              </p:cNvPr>
              <p:cNvSpPr txBox="1"/>
              <p:nvPr/>
            </p:nvSpPr>
            <p:spPr>
              <a:xfrm>
                <a:off x="467360" y="1493520"/>
                <a:ext cx="6278880" cy="5900590"/>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Antinodes appear where counterpropagating waves are in phase</a:t>
                </a:r>
              </a:p>
              <a:p>
                <a:pPr marL="285750" indent="-285750">
                  <a:buFont typeface="Arial" panose="020B0604020202020204" pitchFamily="34" charset="0"/>
                  <a:buChar char="•"/>
                </a:pPr>
                <a:r>
                  <a:rPr lang="en-US" sz="2400" dirty="0">
                    <a:solidFill>
                      <a:schemeClr val="tx1">
                        <a:lumMod val="85000"/>
                      </a:schemeClr>
                    </a:solidFill>
                  </a:rPr>
                  <a:t>Phase offset is simple for end mirror reflection</a:t>
                </a:r>
              </a:p>
              <a:p>
                <a:pPr marL="742950" lvl="1" indent="-285750">
                  <a:buFont typeface="Arial" panose="020B0604020202020204" pitchFamily="34" charset="0"/>
                  <a:buChar char="•"/>
                </a:pPr>
                <a:r>
                  <a:rPr lang="en-US" sz="2200" dirty="0">
                    <a:solidFill>
                      <a:schemeClr val="tx1">
                        <a:lumMod val="85000"/>
                      </a:schemeClr>
                    </a:solidFill>
                  </a:rPr>
                  <a:t>In slow motion limit, end mirror is the exact midpoint </a:t>
                </a:r>
                <a14:m>
                  <m:oMath xmlns:m="http://schemas.openxmlformats.org/officeDocument/2006/math">
                    <m:r>
                      <a:rPr lang="en-US" sz="2200" b="0" i="1" smtClean="0">
                        <a:solidFill>
                          <a:schemeClr val="tx1">
                            <a:lumMod val="85000"/>
                          </a:schemeClr>
                        </a:solidFill>
                        <a:latin typeface="Cambria Math" panose="02040503050406030204" pitchFamily="18" charset="0"/>
                      </a:rPr>
                      <m:t>→ </m:t>
                    </m:r>
                  </m:oMath>
                </a14:m>
                <a:r>
                  <a:rPr lang="en-US" sz="2200" dirty="0">
                    <a:solidFill>
                      <a:schemeClr val="tx1">
                        <a:lumMod val="85000"/>
                      </a:schemeClr>
                    </a:solidFill>
                  </a:rPr>
                  <a:t>antinodes anchored to end mirror</a:t>
                </a:r>
              </a:p>
              <a:p>
                <a:pPr marL="285750" indent="-285750">
                  <a:buFont typeface="Arial" panose="020B0604020202020204" pitchFamily="34" charset="0"/>
                  <a:buChar char="•"/>
                </a:pPr>
                <a:r>
                  <a:rPr lang="en-US" sz="2400" dirty="0">
                    <a:solidFill>
                      <a:schemeClr val="tx1">
                        <a:lumMod val="85000"/>
                      </a:schemeClr>
                    </a:solidFill>
                  </a:rPr>
                  <a:t>In the LL gauge, the mirror moves by </a:t>
                </a:r>
                <a:br>
                  <a:rPr lang="en-US" sz="2400" dirty="0">
                    <a:solidFill>
                      <a:schemeClr val="tx1">
                        <a:lumMod val="85000"/>
                      </a:schemeClr>
                    </a:solidFill>
                  </a:rPr>
                </a:br>
                <a14:m>
                  <m:oMath xmlns:m="http://schemas.openxmlformats.org/officeDocument/2006/math">
                    <m:r>
                      <a:rPr lang="en-US" sz="2000" i="1">
                        <a:solidFill>
                          <a:schemeClr val="tx1">
                            <a:lumMod val="85000"/>
                          </a:schemeClr>
                        </a:solidFill>
                        <a:latin typeface="Cambria Math" panose="02040503050406030204" pitchFamily="18" charset="0"/>
                      </a:rPr>
                      <m:t>ℎ</m:t>
                    </m:r>
                    <m:r>
                      <a:rPr lang="en-US" sz="2000" i="1">
                        <a:solidFill>
                          <a:schemeClr val="tx1">
                            <a:lumMod val="85000"/>
                          </a:schemeClr>
                        </a:solidFill>
                        <a:latin typeface="Cambria Math" panose="02040503050406030204" pitchFamily="18" charset="0"/>
                      </a:rPr>
                      <m:t>(</m:t>
                    </m:r>
                    <m:r>
                      <a:rPr lang="en-US" sz="2000" i="1">
                        <a:solidFill>
                          <a:schemeClr val="tx1">
                            <a:lumMod val="85000"/>
                          </a:schemeClr>
                        </a:solidFill>
                        <a:latin typeface="Cambria Math" panose="02040503050406030204" pitchFamily="18" charset="0"/>
                      </a:rPr>
                      <m:t>𝑡</m:t>
                    </m:r>
                    <m:r>
                      <a:rPr lang="en-US" sz="2000" i="1">
                        <a:solidFill>
                          <a:schemeClr val="tx1">
                            <a:lumMod val="85000"/>
                          </a:schemeClr>
                        </a:solidFill>
                        <a:latin typeface="Cambria Math" panose="02040503050406030204" pitchFamily="18" charset="0"/>
                      </a:rPr>
                      <m:t>)(</m:t>
                    </m:r>
                    <m:r>
                      <m:rPr>
                        <m:sty m:val="p"/>
                      </m:rPr>
                      <a:rPr lang="en-US" sz="2000" i="1">
                        <a:solidFill>
                          <a:schemeClr val="tx1">
                            <a:lumMod val="85000"/>
                          </a:schemeClr>
                        </a:solidFill>
                        <a:latin typeface="Cambria Math" panose="02040503050406030204" pitchFamily="18" charset="0"/>
                      </a:rPr>
                      <m:t>ℓ</m:t>
                    </m:r>
                    <m:r>
                      <a:rPr lang="en-US" sz="2000" i="1">
                        <a:solidFill>
                          <a:schemeClr val="tx1">
                            <a:lumMod val="85000"/>
                          </a:schemeClr>
                        </a:solidFill>
                        <a:latin typeface="Cambria Math" panose="02040503050406030204" pitchFamily="18" charset="0"/>
                      </a:rPr>
                      <m:t>+</m:t>
                    </m:r>
                    <m:r>
                      <a:rPr lang="en-US" sz="2000" i="1">
                        <a:solidFill>
                          <a:schemeClr val="tx1">
                            <a:lumMod val="85000"/>
                          </a:schemeClr>
                        </a:solidFill>
                        <a:latin typeface="Cambria Math" panose="02040503050406030204" pitchFamily="18" charset="0"/>
                      </a:rPr>
                      <m:t>𝐿</m:t>
                    </m:r>
                    <m:r>
                      <a:rPr lang="en-US" sz="2000" i="1">
                        <a:solidFill>
                          <a:schemeClr val="tx1">
                            <a:lumMod val="85000"/>
                          </a:schemeClr>
                        </a:solidFill>
                        <a:latin typeface="Cambria Math" panose="02040503050406030204" pitchFamily="18" charset="0"/>
                      </a:rPr>
                      <m:t>)/2</m:t>
                    </m:r>
                  </m:oMath>
                </a14:m>
                <a:r>
                  <a:rPr lang="en-US" sz="2400" dirty="0">
                    <a:solidFill>
                      <a:schemeClr val="tx1">
                        <a:lumMod val="85000"/>
                      </a:schemeClr>
                    </a:solidFill>
                  </a:rPr>
                  <a:t>; all antinodes move same amount</a:t>
                </a:r>
              </a:p>
              <a:p>
                <a:pPr marL="742950" lvl="1" indent="-285750">
                  <a:buFont typeface="Arial" panose="020B0604020202020204" pitchFamily="34" charset="0"/>
                  <a:buChar char="•"/>
                </a:pPr>
                <a:r>
                  <a:rPr lang="en-US" sz="2200" dirty="0">
                    <a:solidFill>
                      <a:schemeClr val="tx1">
                        <a:lumMod val="85000"/>
                      </a:schemeClr>
                    </a:solidFill>
                  </a:rPr>
                  <a:t>Indeed, </a:t>
                </a:r>
                <a14:m>
                  <m:oMath xmlns:m="http://schemas.openxmlformats.org/officeDocument/2006/math">
                    <m:r>
                      <a:rPr lang="en-US" i="1">
                        <a:solidFill>
                          <a:schemeClr val="tx1">
                            <a:lumMod val="85000"/>
                          </a:schemeClr>
                        </a:solidFill>
                        <a:latin typeface="Cambria Math" panose="02040503050406030204" pitchFamily="18" charset="0"/>
                      </a:rPr>
                      <m:t>𝛿</m:t>
                    </m:r>
                    <m:sSubSup>
                      <m:sSubSupPr>
                        <m:ctrlPr>
                          <a:rPr lang="en-US" i="1">
                            <a:solidFill>
                              <a:schemeClr val="tx1">
                                <a:lumMod val="85000"/>
                              </a:schemeClr>
                            </a:solidFill>
                            <a:latin typeface="Cambria Math" panose="02040503050406030204" pitchFamily="18" charset="0"/>
                          </a:rPr>
                        </m:ctrlPr>
                      </m:sSubSupPr>
                      <m:e>
                        <m:r>
                          <a:rPr lang="en-US" i="1">
                            <a:solidFill>
                              <a:schemeClr val="tx1">
                                <a:lumMod val="85000"/>
                              </a:schemeClr>
                            </a:solidFill>
                            <a:latin typeface="Cambria Math" panose="02040503050406030204" pitchFamily="18" charset="0"/>
                          </a:rPr>
                          <m:t>𝑥</m:t>
                        </m:r>
                      </m:e>
                      <m:sub>
                        <m:r>
                          <m:rPr>
                            <m:nor/>
                          </m:rPr>
                          <a:rPr lang="en-US" i="0">
                            <a:solidFill>
                              <a:schemeClr val="tx1">
                                <a:lumMod val="85000"/>
                              </a:schemeClr>
                            </a:solidFill>
                            <a:latin typeface="Cambria Math" panose="02040503050406030204" pitchFamily="18" charset="0"/>
                          </a:rPr>
                          <m:t>antinode</m:t>
                        </m:r>
                      </m:sub>
                      <m:sup>
                        <m:r>
                          <m:rPr>
                            <m:nor/>
                          </m:rPr>
                          <a:rPr lang="en-US" i="0">
                            <a:solidFill>
                              <a:schemeClr val="tx1">
                                <a:lumMod val="85000"/>
                              </a:schemeClr>
                            </a:solidFill>
                            <a:latin typeface="Cambria Math" panose="02040503050406030204" pitchFamily="18" charset="0"/>
                          </a:rPr>
                          <m:t>LL</m:t>
                        </m:r>
                      </m:sup>
                    </m:sSubSup>
                    <m:r>
                      <a:rPr lang="en-US">
                        <a:solidFill>
                          <a:schemeClr val="tx1">
                            <a:lumMod val="85000"/>
                          </a:schemeClr>
                        </a:solidFill>
                        <a:latin typeface="Cambria Math" panose="02040503050406030204" pitchFamily="18" charset="0"/>
                      </a:rPr>
                      <m:t>≈</m:t>
                    </m:r>
                    <m:sSub>
                      <m:sSubPr>
                        <m:ctrlPr>
                          <a:rPr lang="en-US" i="1">
                            <a:solidFill>
                              <a:schemeClr val="tx1">
                                <a:lumMod val="85000"/>
                              </a:schemeClr>
                            </a:solidFill>
                            <a:latin typeface="Cambria Math" panose="02040503050406030204" pitchFamily="18" charset="0"/>
                          </a:rPr>
                        </m:ctrlPr>
                      </m:sSubPr>
                      <m:e>
                        <m:r>
                          <a:rPr lang="en-US" i="1">
                            <a:solidFill>
                              <a:schemeClr val="tx1">
                                <a:lumMod val="85000"/>
                              </a:schemeClr>
                            </a:solidFill>
                            <a:latin typeface="Cambria Math" panose="02040503050406030204" pitchFamily="18" charset="0"/>
                          </a:rPr>
                          <m:t>ℎ</m:t>
                        </m:r>
                      </m:e>
                      <m:sub>
                        <m:r>
                          <a:rPr lang="en-US">
                            <a:solidFill>
                              <a:schemeClr val="tx1">
                                <a:lumMod val="85000"/>
                              </a:schemeClr>
                            </a:solidFill>
                            <a:latin typeface="Cambria Math" panose="02040503050406030204" pitchFamily="18" charset="0"/>
                          </a:rPr>
                          <m:t>0</m:t>
                        </m:r>
                      </m:sub>
                    </m:sSub>
                    <m:d>
                      <m:dPr>
                        <m:ctrlPr>
                          <a:rPr lang="en-US">
                            <a:solidFill>
                              <a:schemeClr val="tx1">
                                <a:lumMod val="85000"/>
                              </a:schemeClr>
                            </a:solidFill>
                            <a:latin typeface="Cambria Math" panose="02040503050406030204" pitchFamily="18" charset="0"/>
                          </a:rPr>
                        </m:ctrlPr>
                      </m:dPr>
                      <m:e>
                        <m:r>
                          <m:rPr>
                            <m:sty m:val="p"/>
                          </m:rPr>
                          <a:rPr lang="en-US">
                            <a:solidFill>
                              <a:schemeClr val="tx1">
                                <a:lumMod val="85000"/>
                              </a:schemeClr>
                            </a:solidFill>
                            <a:latin typeface="Cambria Math" panose="02040503050406030204" pitchFamily="18" charset="0"/>
                          </a:rPr>
                          <m:t>ℓ</m:t>
                        </m:r>
                        <m:r>
                          <a:rPr lang="en-US">
                            <a:solidFill>
                              <a:schemeClr val="tx1">
                                <a:lumMod val="85000"/>
                              </a:schemeClr>
                            </a:solidFill>
                            <a:latin typeface="Cambria Math" panose="02040503050406030204" pitchFamily="18" charset="0"/>
                          </a:rPr>
                          <m:t>+</m:t>
                        </m:r>
                        <m:r>
                          <a:rPr lang="en-US" i="1">
                            <a:solidFill>
                              <a:schemeClr val="tx1">
                                <a:lumMod val="85000"/>
                              </a:schemeClr>
                            </a:solidFill>
                            <a:latin typeface="Cambria Math" panose="02040503050406030204" pitchFamily="18" charset="0"/>
                          </a:rPr>
                          <m:t>𝐿</m:t>
                        </m:r>
                      </m:e>
                    </m:d>
                    <m:r>
                      <a:rPr lang="en-US" i="1">
                        <a:solidFill>
                          <a:schemeClr val="tx1">
                            <a:lumMod val="85000"/>
                          </a:schemeClr>
                        </a:solidFill>
                        <a:latin typeface="Cambria Math" panose="02040503050406030204" pitchFamily="18" charset="0"/>
                      </a:rPr>
                      <m:t>/2×</m:t>
                    </m:r>
                    <m:func>
                      <m:funcPr>
                        <m:ctrlPr>
                          <a:rPr lang="en-US">
                            <a:solidFill>
                              <a:schemeClr val="tx1">
                                <a:lumMod val="85000"/>
                              </a:schemeClr>
                            </a:solidFill>
                            <a:latin typeface="Cambria Math" panose="02040503050406030204" pitchFamily="18" charset="0"/>
                          </a:rPr>
                        </m:ctrlPr>
                      </m:funcPr>
                      <m:fName>
                        <m:r>
                          <m:rPr>
                            <m:sty m:val="p"/>
                          </m:rPr>
                          <a:rPr lang="en-US">
                            <a:solidFill>
                              <a:schemeClr val="tx1">
                                <a:lumMod val="85000"/>
                              </a:schemeClr>
                            </a:solidFill>
                            <a:latin typeface="Cambria Math" panose="02040503050406030204" pitchFamily="18" charset="0"/>
                          </a:rPr>
                          <m:t>cos</m:t>
                        </m:r>
                      </m:fName>
                      <m:e>
                        <m:r>
                          <m:rPr>
                            <m:sty m:val="p"/>
                          </m:rPr>
                          <a:rPr lang="en-US">
                            <a:solidFill>
                              <a:schemeClr val="tx1">
                                <a:lumMod val="85000"/>
                              </a:schemeClr>
                            </a:solidFill>
                            <a:latin typeface="Cambria Math" panose="02040503050406030204" pitchFamily="18" charset="0"/>
                          </a:rPr>
                          <m:t>Ω</m:t>
                        </m:r>
                        <m:r>
                          <a:rPr lang="en-US" i="1">
                            <a:solidFill>
                              <a:schemeClr val="tx1">
                                <a:lumMod val="85000"/>
                              </a:schemeClr>
                            </a:solidFill>
                            <a:latin typeface="Cambria Math" panose="02040503050406030204" pitchFamily="18" charset="0"/>
                          </a:rPr>
                          <m:t>𝑡</m:t>
                        </m:r>
                      </m:e>
                    </m:func>
                  </m:oMath>
                </a14:m>
                <a:endParaRPr lang="en-US" dirty="0">
                  <a:solidFill>
                    <a:schemeClr val="tx1">
                      <a:lumMod val="85000"/>
                    </a:schemeClr>
                  </a:solidFill>
                </a:endParaRPr>
              </a:p>
              <a:p>
                <a:pPr marL="742950" lvl="1" indent="-285750">
                  <a:buFont typeface="Arial" panose="020B0604020202020204" pitchFamily="34" charset="0"/>
                  <a:buChar char="•"/>
                </a:pPr>
                <a:r>
                  <a:rPr lang="en-US" sz="2200" dirty="0">
                    <a:solidFill>
                      <a:schemeClr val="tx1">
                        <a:lumMod val="85000"/>
                      </a:schemeClr>
                    </a:solidFill>
                  </a:rPr>
                  <a:t>Sensor moves by </a:t>
                </a:r>
                <a14:m>
                  <m:oMath xmlns:m="http://schemas.openxmlformats.org/officeDocument/2006/math">
                    <m:sSub>
                      <m:sSubPr>
                        <m:ctrlPr>
                          <a:rPr lang="en-US" i="1">
                            <a:solidFill>
                              <a:schemeClr val="tx1">
                                <a:lumMod val="85000"/>
                              </a:schemeClr>
                            </a:solidFill>
                            <a:latin typeface="Cambria Math" panose="02040503050406030204" pitchFamily="18" charset="0"/>
                          </a:rPr>
                        </m:ctrlPr>
                      </m:sSubPr>
                      <m:e>
                        <m:r>
                          <a:rPr lang="en-US" i="1">
                            <a:solidFill>
                              <a:schemeClr val="tx1">
                                <a:lumMod val="85000"/>
                              </a:schemeClr>
                            </a:solidFill>
                            <a:latin typeface="Cambria Math" panose="02040503050406030204" pitchFamily="18" charset="0"/>
                          </a:rPr>
                          <m:t>ℎ</m:t>
                        </m:r>
                      </m:e>
                      <m:sub>
                        <m:r>
                          <a:rPr lang="en-US">
                            <a:solidFill>
                              <a:schemeClr val="tx1">
                                <a:lumMod val="85000"/>
                              </a:schemeClr>
                            </a:solidFill>
                            <a:latin typeface="Cambria Math" panose="02040503050406030204" pitchFamily="18" charset="0"/>
                          </a:rPr>
                          <m:t>0</m:t>
                        </m:r>
                      </m:sub>
                    </m:sSub>
                    <m:d>
                      <m:dPr>
                        <m:ctrlPr>
                          <a:rPr lang="en-US">
                            <a:solidFill>
                              <a:schemeClr val="tx1">
                                <a:lumMod val="85000"/>
                              </a:schemeClr>
                            </a:solidFill>
                            <a:latin typeface="Cambria Math" panose="02040503050406030204" pitchFamily="18" charset="0"/>
                          </a:rPr>
                        </m:ctrlPr>
                      </m:dPr>
                      <m:e>
                        <m:r>
                          <m:rPr>
                            <m:sty m:val="p"/>
                          </m:rPr>
                          <a:rPr lang="en-US">
                            <a:solidFill>
                              <a:schemeClr val="tx1">
                                <a:lumMod val="85000"/>
                              </a:schemeClr>
                            </a:solidFill>
                            <a:latin typeface="Cambria Math" panose="02040503050406030204" pitchFamily="18" charset="0"/>
                          </a:rPr>
                          <m:t>ℓ</m:t>
                        </m:r>
                        <m:r>
                          <a:rPr lang="en-US">
                            <a:solidFill>
                              <a:schemeClr val="tx1">
                                <a:lumMod val="85000"/>
                              </a:schemeClr>
                            </a:solidFill>
                            <a:latin typeface="Cambria Math" panose="02040503050406030204" pitchFamily="18" charset="0"/>
                          </a:rPr>
                          <m:t>+</m:t>
                        </m:r>
                        <m:sSub>
                          <m:sSubPr>
                            <m:ctrlPr>
                              <a:rPr lang="en-US" i="1">
                                <a:solidFill>
                                  <a:schemeClr val="tx1">
                                    <a:lumMod val="85000"/>
                                  </a:schemeClr>
                                </a:solidFill>
                                <a:latin typeface="Cambria Math" panose="02040503050406030204" pitchFamily="18" charset="0"/>
                              </a:rPr>
                            </m:ctrlPr>
                          </m:sSubPr>
                          <m:e>
                            <m:r>
                              <a:rPr lang="en-US" i="1">
                                <a:solidFill>
                                  <a:schemeClr val="tx1">
                                    <a:lumMod val="85000"/>
                                  </a:schemeClr>
                                </a:solidFill>
                                <a:latin typeface="Cambria Math" panose="02040503050406030204" pitchFamily="18" charset="0"/>
                              </a:rPr>
                              <m:t>𝑥</m:t>
                            </m:r>
                          </m:e>
                          <m:sub>
                            <m:r>
                              <a:rPr lang="en-US">
                                <a:solidFill>
                                  <a:schemeClr val="tx1">
                                    <a:lumMod val="85000"/>
                                  </a:schemeClr>
                                </a:solidFill>
                                <a:latin typeface="Cambria Math" panose="02040503050406030204" pitchFamily="18" charset="0"/>
                              </a:rPr>
                              <m:t>0</m:t>
                            </m:r>
                          </m:sub>
                        </m:sSub>
                      </m:e>
                    </m:d>
                    <m:r>
                      <a:rPr lang="en-US">
                        <a:solidFill>
                          <a:schemeClr val="tx1">
                            <a:lumMod val="85000"/>
                          </a:schemeClr>
                        </a:solidFill>
                        <a:latin typeface="Cambria Math" panose="02040503050406030204" pitchFamily="18" charset="0"/>
                      </a:rPr>
                      <m:t>/2</m:t>
                    </m:r>
                    <m:r>
                      <a:rPr lang="en-US" i="1">
                        <a:solidFill>
                          <a:schemeClr val="tx1">
                            <a:lumMod val="85000"/>
                          </a:schemeClr>
                        </a:solidFill>
                        <a:latin typeface="Cambria Math" panose="02040503050406030204" pitchFamily="18" charset="0"/>
                      </a:rPr>
                      <m:t>×</m:t>
                    </m:r>
                    <m:func>
                      <m:funcPr>
                        <m:ctrlPr>
                          <a:rPr lang="en-US">
                            <a:solidFill>
                              <a:schemeClr val="tx1">
                                <a:lumMod val="85000"/>
                              </a:schemeClr>
                            </a:solidFill>
                            <a:latin typeface="Cambria Math" panose="02040503050406030204" pitchFamily="18" charset="0"/>
                          </a:rPr>
                        </m:ctrlPr>
                      </m:funcPr>
                      <m:fName>
                        <m:r>
                          <m:rPr>
                            <m:sty m:val="p"/>
                          </m:rPr>
                          <a:rPr lang="en-US">
                            <a:solidFill>
                              <a:schemeClr val="tx1">
                                <a:lumMod val="85000"/>
                              </a:schemeClr>
                            </a:solidFill>
                            <a:latin typeface="Cambria Math" panose="02040503050406030204" pitchFamily="18" charset="0"/>
                          </a:rPr>
                          <m:t>cos</m:t>
                        </m:r>
                      </m:fName>
                      <m:e>
                        <m:r>
                          <m:rPr>
                            <m:sty m:val="p"/>
                          </m:rPr>
                          <a:rPr lang="en-US">
                            <a:solidFill>
                              <a:schemeClr val="tx1">
                                <a:lumMod val="85000"/>
                              </a:schemeClr>
                            </a:solidFill>
                            <a:latin typeface="Cambria Math" panose="02040503050406030204" pitchFamily="18" charset="0"/>
                          </a:rPr>
                          <m:t>Ω</m:t>
                        </m:r>
                        <m:r>
                          <a:rPr lang="en-US" i="1">
                            <a:solidFill>
                              <a:schemeClr val="tx1">
                                <a:lumMod val="85000"/>
                              </a:schemeClr>
                            </a:solidFill>
                            <a:latin typeface="Cambria Math" panose="02040503050406030204" pitchFamily="18" charset="0"/>
                          </a:rPr>
                          <m:t>𝑡</m:t>
                        </m:r>
                      </m:e>
                    </m:func>
                    <m:r>
                      <a:rPr lang="en-US">
                        <a:solidFill>
                          <a:schemeClr val="tx1">
                            <a:lumMod val="85000"/>
                          </a:schemeClr>
                        </a:solidFill>
                        <a:latin typeface="Cambria Math" panose="02040503050406030204" pitchFamily="18" charset="0"/>
                      </a:rPr>
                      <m:t>,</m:t>
                    </m:r>
                  </m:oMath>
                </a14:m>
                <a:r>
                  <a:rPr lang="en-US" sz="2200" dirty="0">
                    <a:solidFill>
                      <a:schemeClr val="tx1">
                        <a:lumMod val="85000"/>
                      </a:schemeClr>
                    </a:solidFill>
                  </a:rPr>
                  <a:t> yielding the asymmetry</a:t>
                </a:r>
                <a:endParaRPr lang="en-US" sz="2400" dirty="0">
                  <a:solidFill>
                    <a:schemeClr val="tx1">
                      <a:lumMod val="85000"/>
                    </a:schemeClr>
                  </a:solidFill>
                </a:endParaRPr>
              </a:p>
              <a:p>
                <a:pPr marL="285750" indent="-285750">
                  <a:buFont typeface="Arial" panose="020B0604020202020204" pitchFamily="34" charset="0"/>
                  <a:buChar char="•"/>
                </a:pPr>
                <a:r>
                  <a:rPr lang="en-US" sz="2400" dirty="0">
                    <a:solidFill>
                      <a:schemeClr val="tx1">
                        <a:lumMod val="85000"/>
                      </a:schemeClr>
                    </a:solidFill>
                  </a:rPr>
                  <a:t>In TT gauge, the phasors rotate faster in space</a:t>
                </a:r>
              </a:p>
              <a:p>
                <a:pPr marL="742950" lvl="1" indent="-285750">
                  <a:buFont typeface="Arial" panose="020B0604020202020204" pitchFamily="34" charset="0"/>
                  <a:buChar char="•"/>
                </a:pPr>
                <a:r>
                  <a:rPr lang="en-US" sz="2200" dirty="0">
                    <a:solidFill>
                      <a:schemeClr val="tx1">
                        <a:lumMod val="85000"/>
                      </a:schemeClr>
                    </a:solidFill>
                  </a:rPr>
                  <a:t>Antinodes must shift more to the right as they get further from end mirror to balance the increased wavevector</a:t>
                </a:r>
                <a:endParaRPr lang="en-US" sz="2000" dirty="0">
                  <a:solidFill>
                    <a:schemeClr val="tx1">
                      <a:lumMod val="85000"/>
                    </a:schemeClr>
                  </a:solidFill>
                </a:endParaRPr>
              </a:p>
              <a:p>
                <a:pPr marL="742950" lvl="1" indent="-285750">
                  <a:buFont typeface="Arial" panose="020B0604020202020204" pitchFamily="34" charset="0"/>
                  <a:buChar char="•"/>
                </a:pPr>
                <a:endParaRPr lang="en-US" sz="2400" dirty="0">
                  <a:solidFill>
                    <a:schemeClr val="tx1">
                      <a:lumMod val="85000"/>
                    </a:schemeClr>
                  </a:solidFill>
                </a:endParaRPr>
              </a:p>
              <a:p>
                <a:pPr marL="742950" lvl="1" indent="-285750">
                  <a:buFont typeface="Arial" panose="020B0604020202020204" pitchFamily="34" charset="0"/>
                  <a:buChar char="•"/>
                </a:pPr>
                <a:endParaRPr lang="en-US" sz="2400" dirty="0">
                  <a:solidFill>
                    <a:schemeClr val="tx1">
                      <a:lumMod val="85000"/>
                    </a:schemeClr>
                  </a:solidFill>
                </a:endParaRPr>
              </a:p>
            </p:txBody>
          </p:sp>
        </mc:Choice>
        <mc:Fallback xmlns="">
          <p:sp>
            <p:nvSpPr>
              <p:cNvPr id="6" name="TextBox 5">
                <a:extLst>
                  <a:ext uri="{FF2B5EF4-FFF2-40B4-BE49-F238E27FC236}">
                    <a16:creationId xmlns:a16="http://schemas.microsoft.com/office/drawing/2014/main" id="{60080850-47AD-0E88-F8C1-9CB0AEC4A49F}"/>
                  </a:ext>
                </a:extLst>
              </p:cNvPr>
              <p:cNvSpPr txBox="1">
                <a:spLocks noRot="1" noChangeAspect="1" noMove="1" noResize="1" noEditPoints="1" noAdjustHandles="1" noChangeArrowheads="1" noChangeShapeType="1" noTextEdit="1"/>
              </p:cNvSpPr>
              <p:nvPr/>
            </p:nvSpPr>
            <p:spPr>
              <a:xfrm>
                <a:off x="467360" y="1493520"/>
                <a:ext cx="6278880" cy="5900590"/>
              </a:xfrm>
              <a:prstGeom prst="rect">
                <a:avLst/>
              </a:prstGeom>
              <a:blipFill>
                <a:blip r:embed="rId3"/>
                <a:stretch>
                  <a:fillRect l="-1359" t="-826"/>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F232A87F-172B-DF4D-A14E-71160DC99F07}"/>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sp>
        <p:nvSpPr>
          <p:cNvPr id="4" name="TextBox 3">
            <a:extLst>
              <a:ext uri="{FF2B5EF4-FFF2-40B4-BE49-F238E27FC236}">
                <a16:creationId xmlns:a16="http://schemas.microsoft.com/office/drawing/2014/main" id="{8211EB5E-F935-2844-039B-7677D39BBD3F}"/>
              </a:ext>
            </a:extLst>
          </p:cNvPr>
          <p:cNvSpPr txBox="1"/>
          <p:nvPr/>
        </p:nvSpPr>
        <p:spPr>
          <a:xfrm>
            <a:off x="6654799" y="1065694"/>
            <a:ext cx="3850640" cy="461665"/>
          </a:xfrm>
          <a:prstGeom prst="rect">
            <a:avLst/>
          </a:prstGeom>
          <a:noFill/>
        </p:spPr>
        <p:txBody>
          <a:bodyPr wrap="square" rtlCol="0">
            <a:spAutoFit/>
          </a:bodyPr>
          <a:lstStyle/>
          <a:p>
            <a:r>
              <a:rPr lang="en-US" sz="2400" b="1" dirty="0">
                <a:solidFill>
                  <a:srgbClr val="FF5757"/>
                </a:solidFill>
              </a:rPr>
              <a:t>Phasors of the light field</a:t>
            </a:r>
          </a:p>
        </p:txBody>
      </p:sp>
      <p:sp>
        <p:nvSpPr>
          <p:cNvPr id="9" name="TextBox 8">
            <a:extLst>
              <a:ext uri="{FF2B5EF4-FFF2-40B4-BE49-F238E27FC236}">
                <a16:creationId xmlns:a16="http://schemas.microsoft.com/office/drawing/2014/main" id="{6EE6B4D3-886A-7878-1660-B73E6E08D7C2}"/>
              </a:ext>
            </a:extLst>
          </p:cNvPr>
          <p:cNvSpPr txBox="1"/>
          <p:nvPr/>
        </p:nvSpPr>
        <p:spPr>
          <a:xfrm>
            <a:off x="8382000" y="3002522"/>
            <a:ext cx="2479040" cy="400110"/>
          </a:xfrm>
          <a:prstGeom prst="rect">
            <a:avLst/>
          </a:prstGeom>
          <a:solidFill>
            <a:srgbClr val="FFFFFF">
              <a:alpha val="30196"/>
            </a:srgbClr>
          </a:solidFill>
        </p:spPr>
        <p:txBody>
          <a:bodyPr wrap="square" rtlCol="0">
            <a:spAutoFit/>
          </a:bodyPr>
          <a:lstStyle/>
          <a:p>
            <a:r>
              <a:rPr lang="en-US" sz="2000" b="1" dirty="0">
                <a:solidFill>
                  <a:schemeClr val="accent1">
                    <a:lumMod val="75000"/>
                  </a:schemeClr>
                </a:solidFill>
              </a:rPr>
              <a:t>Light propagation path</a:t>
            </a:r>
          </a:p>
        </p:txBody>
      </p:sp>
    </p:spTree>
    <p:extLst>
      <p:ext uri="{BB962C8B-B14F-4D97-AF65-F5344CB8AC3E}">
        <p14:creationId xmlns:p14="http://schemas.microsoft.com/office/powerpoint/2010/main" val="2735670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02AE66-34DB-2BA1-9908-6B011FB670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2F001-3083-515B-CDBB-133FD33945AA}"/>
              </a:ext>
            </a:extLst>
          </p:cNvPr>
          <p:cNvSpPr>
            <a:spLocks noGrp="1"/>
          </p:cNvSpPr>
          <p:nvPr>
            <p:ph type="title"/>
          </p:nvPr>
        </p:nvSpPr>
        <p:spPr>
          <a:xfrm>
            <a:off x="657224" y="499533"/>
            <a:ext cx="10935336" cy="679027"/>
          </a:xfrm>
        </p:spPr>
        <p:txBody>
          <a:bodyPr>
            <a:noAutofit/>
          </a:bodyPr>
          <a:lstStyle/>
          <a:p>
            <a:r>
              <a:rPr lang="en-US" sz="4400" dirty="0"/>
              <a:t>Input/End-mirror asymmetry and consequences</a:t>
            </a:r>
          </a:p>
        </p:txBody>
      </p:sp>
      <p:pic>
        <p:nvPicPr>
          <p:cNvPr id="5" name="Content Placeholder 4">
            <a:extLst>
              <a:ext uri="{FF2B5EF4-FFF2-40B4-BE49-F238E27FC236}">
                <a16:creationId xmlns:a16="http://schemas.microsoft.com/office/drawing/2014/main" id="{5880E471-F1F2-7103-06AA-F6E51B488A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56400" y="1493520"/>
            <a:ext cx="5321632" cy="402336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24926B4-C270-FDF8-E4A1-A62E5EFEB925}"/>
                  </a:ext>
                </a:extLst>
              </p:cNvPr>
              <p:cNvSpPr txBox="1"/>
              <p:nvPr/>
            </p:nvSpPr>
            <p:spPr>
              <a:xfrm>
                <a:off x="467360" y="1493520"/>
                <a:ext cx="6278880" cy="430887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Antinodes appear where counterpropagating waves are in phase</a:t>
                </a:r>
              </a:p>
              <a:p>
                <a:pPr marL="285750" indent="-285750">
                  <a:buFont typeface="Arial" panose="020B0604020202020204" pitchFamily="34" charset="0"/>
                  <a:buChar char="•"/>
                </a:pPr>
                <a:r>
                  <a:rPr lang="en-US" sz="2400" dirty="0">
                    <a:solidFill>
                      <a:schemeClr val="tx1">
                        <a:lumMod val="85000"/>
                      </a:schemeClr>
                    </a:solidFill>
                  </a:rPr>
                  <a:t>Phase offset is simple for end mirror reflection</a:t>
                </a:r>
              </a:p>
              <a:p>
                <a:pPr marL="742950" lvl="1" indent="-285750">
                  <a:buFont typeface="Arial" panose="020B0604020202020204" pitchFamily="34" charset="0"/>
                  <a:buChar char="•"/>
                </a:pPr>
                <a:r>
                  <a:rPr lang="en-US" sz="2200" dirty="0">
                    <a:solidFill>
                      <a:schemeClr val="tx1">
                        <a:lumMod val="85000"/>
                      </a:schemeClr>
                    </a:solidFill>
                  </a:rPr>
                  <a:t>In slow motion limit, end mirror is the exact midpoint </a:t>
                </a:r>
                <a14:m>
                  <m:oMath xmlns:m="http://schemas.openxmlformats.org/officeDocument/2006/math">
                    <m:r>
                      <a:rPr lang="en-US" sz="2200" b="0" i="1" smtClean="0">
                        <a:solidFill>
                          <a:schemeClr val="tx1">
                            <a:lumMod val="85000"/>
                          </a:schemeClr>
                        </a:solidFill>
                        <a:latin typeface="Cambria Math" panose="02040503050406030204" pitchFamily="18" charset="0"/>
                      </a:rPr>
                      <m:t>→ </m:t>
                    </m:r>
                  </m:oMath>
                </a14:m>
                <a:r>
                  <a:rPr lang="en-US" sz="2200" dirty="0">
                    <a:solidFill>
                      <a:schemeClr val="tx1">
                        <a:lumMod val="85000"/>
                      </a:schemeClr>
                    </a:solidFill>
                  </a:rPr>
                  <a:t>antinodes anchored to end mirror</a:t>
                </a:r>
              </a:p>
              <a:p>
                <a:pPr marL="285750" indent="-285750">
                  <a:buFont typeface="Arial" panose="020B0604020202020204" pitchFamily="34" charset="0"/>
                  <a:buChar char="•"/>
                </a:pPr>
                <a:r>
                  <a:rPr lang="en-US" sz="2400" dirty="0">
                    <a:solidFill>
                      <a:schemeClr val="tx1">
                        <a:lumMod val="85000"/>
                      </a:schemeClr>
                    </a:solidFill>
                  </a:rPr>
                  <a:t>Multiple key consequences when </a:t>
                </a:r>
                <a14:m>
                  <m:oMath xmlns:m="http://schemas.openxmlformats.org/officeDocument/2006/math">
                    <m:r>
                      <m:rPr>
                        <m:sty m:val="p"/>
                      </m:rPr>
                      <a:rPr lang="en-US" sz="2400" b="0" i="0" smtClean="0">
                        <a:solidFill>
                          <a:schemeClr val="tx1">
                            <a:lumMod val="85000"/>
                          </a:schemeClr>
                        </a:solidFill>
                        <a:latin typeface="Cambria Math" panose="02040503050406030204" pitchFamily="18" charset="0"/>
                      </a:rPr>
                      <m:t>Ω</m:t>
                    </m:r>
                    <m:r>
                      <a:rPr lang="en-US" sz="2400" i="1">
                        <a:solidFill>
                          <a:schemeClr val="tx1">
                            <a:lumMod val="85000"/>
                          </a:schemeClr>
                        </a:solidFill>
                        <a:latin typeface="Cambria Math" panose="02040503050406030204" pitchFamily="18" charset="0"/>
                      </a:rPr>
                      <m:t>≪</m:t>
                    </m:r>
                    <m:r>
                      <a:rPr lang="en-US" sz="2400" b="0" i="1" smtClean="0">
                        <a:solidFill>
                          <a:schemeClr val="tx1">
                            <a:lumMod val="85000"/>
                          </a:schemeClr>
                        </a:solidFill>
                        <a:latin typeface="Cambria Math" panose="02040503050406030204" pitchFamily="18" charset="0"/>
                      </a:rPr>
                      <m:t>𝜅</m:t>
                    </m:r>
                  </m:oMath>
                </a14:m>
                <a:r>
                  <a:rPr lang="en-US" sz="2400" dirty="0">
                    <a:solidFill>
                      <a:schemeClr val="tx1">
                        <a:lumMod val="85000"/>
                      </a:schemeClr>
                    </a:solidFill>
                  </a:rPr>
                  <a:t>:</a:t>
                </a:r>
              </a:p>
              <a:p>
                <a:pPr marL="742950" lvl="1" indent="-285750">
                  <a:buFont typeface="Arial" panose="020B0604020202020204" pitchFamily="34" charset="0"/>
                  <a:buChar char="•"/>
                </a:pPr>
                <a:r>
                  <a:rPr lang="en-US" sz="2200" dirty="0">
                    <a:solidFill>
                      <a:schemeClr val="tx1">
                        <a:lumMod val="85000"/>
                      </a:schemeClr>
                    </a:solidFill>
                  </a:rPr>
                  <a:t>Input mirror motion does not displace antinodes</a:t>
                </a:r>
              </a:p>
              <a:p>
                <a:pPr marL="1200150" lvl="2" indent="-285750">
                  <a:buFont typeface="Arial" panose="020B0604020202020204" pitchFamily="34" charset="0"/>
                  <a:buChar char="•"/>
                </a:pPr>
                <a:r>
                  <a:rPr lang="en-US" sz="2200" dirty="0">
                    <a:solidFill>
                      <a:schemeClr val="tx1">
                        <a:lumMod val="85000"/>
                      </a:schemeClr>
                    </a:solidFill>
                  </a:rPr>
                  <a:t>Displacement noise highly suppressed</a:t>
                </a:r>
              </a:p>
              <a:p>
                <a:pPr marL="742950" lvl="1" indent="-285750">
                  <a:buFont typeface="Arial" panose="020B0604020202020204" pitchFamily="34" charset="0"/>
                  <a:buChar char="•"/>
                </a:pPr>
                <a:r>
                  <a:rPr lang="en-US" sz="2200" dirty="0">
                    <a:solidFill>
                      <a:schemeClr val="tx1">
                        <a:lumMod val="85000"/>
                      </a:schemeClr>
                    </a:solidFill>
                  </a:rPr>
                  <a:t>Common mode motion </a:t>
                </a:r>
                <a:r>
                  <a:rPr lang="en-US" sz="2200" i="1" dirty="0">
                    <a:solidFill>
                      <a:schemeClr val="tx1">
                        <a:lumMod val="85000"/>
                      </a:schemeClr>
                    </a:solidFill>
                  </a:rPr>
                  <a:t>does </a:t>
                </a:r>
                <a:r>
                  <a:rPr lang="en-US" sz="2200" dirty="0">
                    <a:solidFill>
                      <a:schemeClr val="tx1">
                        <a:lumMod val="85000"/>
                      </a:schemeClr>
                    </a:solidFill>
                  </a:rPr>
                  <a:t>couple significantly</a:t>
                </a:r>
              </a:p>
              <a:p>
                <a:pPr marL="742950" lvl="1" indent="-285750">
                  <a:buFont typeface="Arial" panose="020B0604020202020204" pitchFamily="34" charset="0"/>
                  <a:buChar char="•"/>
                </a:pPr>
                <a:endParaRPr lang="en-US" sz="2400" dirty="0">
                  <a:solidFill>
                    <a:schemeClr val="tx1">
                      <a:lumMod val="85000"/>
                    </a:schemeClr>
                  </a:solidFill>
                </a:endParaRPr>
              </a:p>
            </p:txBody>
          </p:sp>
        </mc:Choice>
        <mc:Fallback xmlns="">
          <p:sp>
            <p:nvSpPr>
              <p:cNvPr id="6" name="TextBox 5">
                <a:extLst>
                  <a:ext uri="{FF2B5EF4-FFF2-40B4-BE49-F238E27FC236}">
                    <a16:creationId xmlns:a16="http://schemas.microsoft.com/office/drawing/2014/main" id="{024926B4-C270-FDF8-E4A1-A62E5EFEB925}"/>
                  </a:ext>
                </a:extLst>
              </p:cNvPr>
              <p:cNvSpPr txBox="1">
                <a:spLocks noRot="1" noChangeAspect="1" noMove="1" noResize="1" noEditPoints="1" noAdjustHandles="1" noChangeArrowheads="1" noChangeShapeType="1" noTextEdit="1"/>
              </p:cNvSpPr>
              <p:nvPr/>
            </p:nvSpPr>
            <p:spPr>
              <a:xfrm>
                <a:off x="467360" y="1493520"/>
                <a:ext cx="6278880" cy="4308872"/>
              </a:xfrm>
              <a:prstGeom prst="rect">
                <a:avLst/>
              </a:prstGeom>
              <a:blipFill>
                <a:blip r:embed="rId3"/>
                <a:stretch>
                  <a:fillRect l="-1359" t="-1132"/>
                </a:stretch>
              </a:blipFill>
            </p:spPr>
            <p:txBody>
              <a:bodyPr/>
              <a:lstStyle/>
              <a:p>
                <a:r>
                  <a:rPr lang="en-US">
                    <a:noFill/>
                  </a:rPr>
                  <a:t> </a:t>
                </a:r>
              </a:p>
            </p:txBody>
          </p:sp>
        </mc:Fallback>
      </mc:AlternateContent>
      <p:sp>
        <p:nvSpPr>
          <p:cNvPr id="3" name="TextBox 2">
            <a:extLst>
              <a:ext uri="{FF2B5EF4-FFF2-40B4-BE49-F238E27FC236}">
                <a16:creationId xmlns:a16="http://schemas.microsoft.com/office/drawing/2014/main" id="{B87A0A49-B0FB-A5C3-CC32-0C6B56DE6DEB}"/>
              </a:ext>
            </a:extLst>
          </p:cNvPr>
          <p:cNvSpPr txBox="1"/>
          <p:nvPr/>
        </p:nvSpPr>
        <p:spPr>
          <a:xfrm>
            <a:off x="8889999" y="6273225"/>
            <a:ext cx="3230881" cy="584775"/>
          </a:xfrm>
          <a:prstGeom prst="rect">
            <a:avLst/>
          </a:prstGeom>
          <a:noFill/>
        </p:spPr>
        <p:txBody>
          <a:bodyPr wrap="square" rtlCol="0">
            <a:spAutoFit/>
          </a:bodyPr>
          <a:lstStyle/>
          <a:p>
            <a:r>
              <a:rPr lang="en-US" sz="3200" b="1" dirty="0">
                <a:solidFill>
                  <a:schemeClr val="accent6">
                    <a:lumMod val="75000"/>
                  </a:schemeClr>
                </a:solidFill>
              </a:rPr>
              <a:t>arXiv:2603.07302</a:t>
            </a:r>
          </a:p>
        </p:txBody>
      </p:sp>
      <p:sp>
        <p:nvSpPr>
          <p:cNvPr id="8" name="TextBox 7">
            <a:extLst>
              <a:ext uri="{FF2B5EF4-FFF2-40B4-BE49-F238E27FC236}">
                <a16:creationId xmlns:a16="http://schemas.microsoft.com/office/drawing/2014/main" id="{D060059E-9B71-7BEE-9C7A-4491BB2FE412}"/>
              </a:ext>
            </a:extLst>
          </p:cNvPr>
          <p:cNvSpPr txBox="1"/>
          <p:nvPr/>
        </p:nvSpPr>
        <p:spPr>
          <a:xfrm>
            <a:off x="8382000" y="3002522"/>
            <a:ext cx="2479040" cy="400110"/>
          </a:xfrm>
          <a:prstGeom prst="rect">
            <a:avLst/>
          </a:prstGeom>
          <a:solidFill>
            <a:srgbClr val="FFFFFF">
              <a:alpha val="30196"/>
            </a:srgbClr>
          </a:solidFill>
        </p:spPr>
        <p:txBody>
          <a:bodyPr wrap="square" rtlCol="0">
            <a:spAutoFit/>
          </a:bodyPr>
          <a:lstStyle/>
          <a:p>
            <a:r>
              <a:rPr lang="en-US" sz="2000" b="1" dirty="0">
                <a:solidFill>
                  <a:schemeClr val="accent1">
                    <a:lumMod val="75000"/>
                  </a:schemeClr>
                </a:solidFill>
              </a:rPr>
              <a:t>Light propagation path</a:t>
            </a:r>
          </a:p>
        </p:txBody>
      </p:sp>
      <p:sp>
        <p:nvSpPr>
          <p:cNvPr id="9" name="TextBox 8">
            <a:extLst>
              <a:ext uri="{FF2B5EF4-FFF2-40B4-BE49-F238E27FC236}">
                <a16:creationId xmlns:a16="http://schemas.microsoft.com/office/drawing/2014/main" id="{35AB0E5E-CB2A-EEAC-EB26-2C3AFE15E4B0}"/>
              </a:ext>
            </a:extLst>
          </p:cNvPr>
          <p:cNvSpPr txBox="1"/>
          <p:nvPr/>
        </p:nvSpPr>
        <p:spPr>
          <a:xfrm>
            <a:off x="6654799" y="1065694"/>
            <a:ext cx="3850640" cy="461665"/>
          </a:xfrm>
          <a:prstGeom prst="rect">
            <a:avLst/>
          </a:prstGeom>
          <a:noFill/>
        </p:spPr>
        <p:txBody>
          <a:bodyPr wrap="square" rtlCol="0">
            <a:spAutoFit/>
          </a:bodyPr>
          <a:lstStyle/>
          <a:p>
            <a:r>
              <a:rPr lang="en-US" sz="2400" b="1" dirty="0">
                <a:solidFill>
                  <a:srgbClr val="FF5757"/>
                </a:solidFill>
              </a:rPr>
              <a:t>Phasors of the light field</a:t>
            </a:r>
          </a:p>
        </p:txBody>
      </p:sp>
    </p:spTree>
    <p:extLst>
      <p:ext uri="{BB962C8B-B14F-4D97-AF65-F5344CB8AC3E}">
        <p14:creationId xmlns:p14="http://schemas.microsoft.com/office/powerpoint/2010/main" val="3208749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5BC7B-C7F2-906B-1209-AC03CCA9DFC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0065A72-E671-7BA1-C7DC-9760F97B6E06}"/>
                  </a:ext>
                </a:extLst>
              </p:cNvPr>
              <p:cNvSpPr>
                <a:spLocks noGrp="1"/>
              </p:cNvSpPr>
              <p:nvPr>
                <p:ph type="title"/>
              </p:nvPr>
            </p:nvSpPr>
            <p:spPr>
              <a:xfrm>
                <a:off x="657224" y="499533"/>
                <a:ext cx="10935336" cy="679027"/>
              </a:xfrm>
            </p:spPr>
            <p:txBody>
              <a:bodyPr>
                <a:noAutofit/>
              </a:bodyPr>
              <a:lstStyle/>
              <a:p>
                <a:r>
                  <a:rPr lang="en-US" sz="4400" dirty="0"/>
                  <a:t>Relativistic antinode-sensor displacement at high </a:t>
                </a:r>
                <a14:m>
                  <m:oMath xmlns:m="http://schemas.openxmlformats.org/officeDocument/2006/math">
                    <m:r>
                      <m:rPr>
                        <m:sty m:val="p"/>
                      </m:rPr>
                      <a:rPr lang="en-US" sz="4400" b="0" i="0" smtClean="0">
                        <a:latin typeface="Cambria Math" panose="02040503050406030204" pitchFamily="18" charset="0"/>
                      </a:rPr>
                      <m:t>Ω</m:t>
                    </m:r>
                  </m:oMath>
                </a14:m>
                <a:endParaRPr lang="en-US" sz="4400" dirty="0"/>
              </a:p>
            </p:txBody>
          </p:sp>
        </mc:Choice>
        <mc:Fallback xmlns="">
          <p:sp>
            <p:nvSpPr>
              <p:cNvPr id="2" name="Title 1">
                <a:extLst>
                  <a:ext uri="{FF2B5EF4-FFF2-40B4-BE49-F238E27FC236}">
                    <a16:creationId xmlns:a16="http://schemas.microsoft.com/office/drawing/2014/main" id="{D0065A72-E671-7BA1-C7DC-9760F97B6E06}"/>
                  </a:ext>
                </a:extLst>
              </p:cNvPr>
              <p:cNvSpPr>
                <a:spLocks noGrp="1" noRot="1" noChangeAspect="1" noMove="1" noResize="1" noEditPoints="1" noAdjustHandles="1" noChangeArrowheads="1" noChangeShapeType="1" noTextEdit="1"/>
              </p:cNvSpPr>
              <p:nvPr>
                <p:ph type="title"/>
              </p:nvPr>
            </p:nvSpPr>
            <p:spPr>
              <a:xfrm>
                <a:off x="657224" y="499533"/>
                <a:ext cx="10935336" cy="679027"/>
              </a:xfrm>
              <a:blipFill>
                <a:blip r:embed="rId2"/>
                <a:stretch>
                  <a:fillRect l="-2285" t="-31532" b="-42342"/>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C2080A04-2364-7819-4856-40CDBC68312E}"/>
              </a:ext>
            </a:extLst>
          </p:cNvPr>
          <p:cNvPicPr>
            <a:picLocks noChangeAspect="1"/>
          </p:cNvPicPr>
          <p:nvPr/>
        </p:nvPicPr>
        <p:blipFill>
          <a:blip r:embed="rId3"/>
          <a:stretch>
            <a:fillRect/>
          </a:stretch>
        </p:blipFill>
        <p:spPr>
          <a:xfrm>
            <a:off x="1611237" y="1119187"/>
            <a:ext cx="9027310" cy="5642069"/>
          </a:xfrm>
          <a:prstGeom prst="rect">
            <a:avLst/>
          </a:prstGeom>
        </p:spPr>
      </p:pic>
    </p:spTree>
    <p:extLst>
      <p:ext uri="{BB962C8B-B14F-4D97-AF65-F5344CB8AC3E}">
        <p14:creationId xmlns:p14="http://schemas.microsoft.com/office/powerpoint/2010/main" val="1505562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E289C-3F2B-36F6-6DC8-1AB2CAB6400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4D65684-953F-FB9A-AC4A-B47173B4F097}"/>
                  </a:ext>
                </a:extLst>
              </p:cNvPr>
              <p:cNvSpPr>
                <a:spLocks noGrp="1"/>
              </p:cNvSpPr>
              <p:nvPr>
                <p:ph type="title"/>
              </p:nvPr>
            </p:nvSpPr>
            <p:spPr>
              <a:xfrm>
                <a:off x="657224" y="499533"/>
                <a:ext cx="10935336" cy="679027"/>
              </a:xfrm>
            </p:spPr>
            <p:txBody>
              <a:bodyPr>
                <a:noAutofit/>
              </a:bodyPr>
              <a:lstStyle/>
              <a:p>
                <a:r>
                  <a:rPr lang="en-US" sz="4400" dirty="0"/>
                  <a:t>Relativistic antinode-sensor displacement at high </a:t>
                </a:r>
                <a14:m>
                  <m:oMath xmlns:m="http://schemas.openxmlformats.org/officeDocument/2006/math">
                    <m:r>
                      <m:rPr>
                        <m:sty m:val="p"/>
                      </m:rPr>
                      <a:rPr lang="en-US" sz="4400" b="0" i="0" smtClean="0">
                        <a:latin typeface="Cambria Math" panose="02040503050406030204" pitchFamily="18" charset="0"/>
                      </a:rPr>
                      <m:t>Ω</m:t>
                    </m:r>
                  </m:oMath>
                </a14:m>
                <a:endParaRPr lang="en-US" sz="4400" dirty="0"/>
              </a:p>
            </p:txBody>
          </p:sp>
        </mc:Choice>
        <mc:Fallback xmlns="">
          <p:sp>
            <p:nvSpPr>
              <p:cNvPr id="2" name="Title 1">
                <a:extLst>
                  <a:ext uri="{FF2B5EF4-FFF2-40B4-BE49-F238E27FC236}">
                    <a16:creationId xmlns:a16="http://schemas.microsoft.com/office/drawing/2014/main" id="{D0065A72-E671-7BA1-C7DC-9760F97B6E06}"/>
                  </a:ext>
                </a:extLst>
              </p:cNvPr>
              <p:cNvSpPr>
                <a:spLocks noGrp="1" noRot="1" noChangeAspect="1" noMove="1" noResize="1" noEditPoints="1" noAdjustHandles="1" noChangeArrowheads="1" noChangeShapeType="1" noTextEdit="1"/>
              </p:cNvSpPr>
              <p:nvPr>
                <p:ph type="title"/>
              </p:nvPr>
            </p:nvSpPr>
            <p:spPr>
              <a:xfrm>
                <a:off x="657224" y="499533"/>
                <a:ext cx="10935336" cy="679027"/>
              </a:xfrm>
              <a:blipFill>
                <a:blip r:embed="rId2"/>
                <a:stretch>
                  <a:fillRect l="-2285" t="-31532" b="-42342"/>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AC5418A8-C21B-D226-BA4F-F3E45307C7CF}"/>
              </a:ext>
            </a:extLst>
          </p:cNvPr>
          <p:cNvPicPr>
            <a:picLocks noChangeAspect="1"/>
          </p:cNvPicPr>
          <p:nvPr/>
        </p:nvPicPr>
        <p:blipFill>
          <a:blip r:embed="rId3"/>
          <a:stretch>
            <a:fillRect/>
          </a:stretch>
        </p:blipFill>
        <p:spPr>
          <a:xfrm>
            <a:off x="2344847" y="1085041"/>
            <a:ext cx="7502305" cy="5611489"/>
          </a:xfrm>
          <a:prstGeom prst="rect">
            <a:avLst/>
          </a:prstGeom>
        </p:spPr>
      </p:pic>
    </p:spTree>
    <p:extLst>
      <p:ext uri="{BB962C8B-B14F-4D97-AF65-F5344CB8AC3E}">
        <p14:creationId xmlns:p14="http://schemas.microsoft.com/office/powerpoint/2010/main" val="3905868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AE30B-FB72-21EF-C146-E57E92BE83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2B256-4D31-ABC0-CA45-E53FF3EE0ECF}"/>
              </a:ext>
            </a:extLst>
          </p:cNvPr>
          <p:cNvSpPr>
            <a:spLocks noGrp="1"/>
          </p:cNvSpPr>
          <p:nvPr>
            <p:ph type="title"/>
          </p:nvPr>
        </p:nvSpPr>
        <p:spPr>
          <a:xfrm>
            <a:off x="657224" y="499533"/>
            <a:ext cx="10935336" cy="679027"/>
          </a:xfrm>
        </p:spPr>
        <p:txBody>
          <a:bodyPr>
            <a:noAutofit/>
          </a:bodyPr>
          <a:lstStyle/>
          <a:p>
            <a:r>
              <a:rPr lang="en-US" sz="4400" dirty="0"/>
              <a:t>Moving beyond the small particle limit</a:t>
            </a:r>
          </a:p>
        </p:txBody>
      </p:sp>
      <p:sp>
        <p:nvSpPr>
          <p:cNvPr id="4" name="TextBox 3">
            <a:extLst>
              <a:ext uri="{FF2B5EF4-FFF2-40B4-BE49-F238E27FC236}">
                <a16:creationId xmlns:a16="http://schemas.microsoft.com/office/drawing/2014/main" id="{6B2866DB-FC36-A63A-DD99-693012B8F7DB}"/>
              </a:ext>
            </a:extLst>
          </p:cNvPr>
          <p:cNvSpPr txBox="1"/>
          <p:nvPr/>
        </p:nvSpPr>
        <p:spPr>
          <a:xfrm>
            <a:off x="711200" y="1168400"/>
            <a:ext cx="10728960" cy="830997"/>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What if the levitated sensor is large enough to affect the global cavity fields?</a:t>
            </a:r>
          </a:p>
          <a:p>
            <a:pPr marL="742950" lvl="1" indent="-285750">
              <a:buFont typeface="Arial" panose="020B0604020202020204" pitchFamily="34" charset="0"/>
              <a:buChar char="•"/>
            </a:pPr>
            <a:r>
              <a:rPr lang="en-US" sz="2400" dirty="0">
                <a:solidFill>
                  <a:schemeClr val="tx1">
                    <a:lumMod val="85000"/>
                  </a:schemeClr>
                </a:solidFill>
              </a:rPr>
              <a:t>Plate-like sensors have been proposed for more efficient detection</a:t>
            </a:r>
          </a:p>
        </p:txBody>
      </p:sp>
      <p:pic>
        <p:nvPicPr>
          <p:cNvPr id="5" name="Picture 4">
            <a:extLst>
              <a:ext uri="{FF2B5EF4-FFF2-40B4-BE49-F238E27FC236}">
                <a16:creationId xmlns:a16="http://schemas.microsoft.com/office/drawing/2014/main" id="{24CB9BC9-F585-4C98-2F40-F5AFC6E19EFD}"/>
              </a:ext>
            </a:extLst>
          </p:cNvPr>
          <p:cNvPicPr>
            <a:picLocks noChangeAspect="1"/>
          </p:cNvPicPr>
          <p:nvPr/>
        </p:nvPicPr>
        <p:blipFill>
          <a:blip r:embed="rId2"/>
          <a:stretch>
            <a:fillRect/>
          </a:stretch>
        </p:blipFill>
        <p:spPr>
          <a:xfrm>
            <a:off x="3604112" y="2151247"/>
            <a:ext cx="4777888" cy="4306526"/>
          </a:xfrm>
          <a:prstGeom prst="rect">
            <a:avLst/>
          </a:prstGeom>
        </p:spPr>
      </p:pic>
      <p:sp>
        <p:nvSpPr>
          <p:cNvPr id="7" name="TextBox 6">
            <a:extLst>
              <a:ext uri="{FF2B5EF4-FFF2-40B4-BE49-F238E27FC236}">
                <a16:creationId xmlns:a16="http://schemas.microsoft.com/office/drawing/2014/main" id="{CBE3A46A-B9ED-2925-C301-4C73B86AFB33}"/>
              </a:ext>
            </a:extLst>
          </p:cNvPr>
          <p:cNvSpPr txBox="1"/>
          <p:nvPr/>
        </p:nvSpPr>
        <p:spPr>
          <a:xfrm rot="16200000">
            <a:off x="7664191" y="5323444"/>
            <a:ext cx="1960880" cy="307777"/>
          </a:xfrm>
          <a:prstGeom prst="rect">
            <a:avLst/>
          </a:prstGeom>
          <a:noFill/>
        </p:spPr>
        <p:txBody>
          <a:bodyPr wrap="square">
            <a:spAutoFit/>
          </a:bodyPr>
          <a:lstStyle/>
          <a:p>
            <a:r>
              <a:rPr lang="en-US" sz="1400" dirty="0"/>
              <a:t>arXiv:2204.10843</a:t>
            </a:r>
          </a:p>
        </p:txBody>
      </p:sp>
    </p:spTree>
    <p:extLst>
      <p:ext uri="{BB962C8B-B14F-4D97-AF65-F5344CB8AC3E}">
        <p14:creationId xmlns:p14="http://schemas.microsoft.com/office/powerpoint/2010/main" val="988274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48948-2ECF-D93F-E4FF-33AEA290AD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DC6F5-A058-282D-1D13-A00DD8AF8315}"/>
              </a:ext>
            </a:extLst>
          </p:cNvPr>
          <p:cNvSpPr>
            <a:spLocks noGrp="1"/>
          </p:cNvSpPr>
          <p:nvPr>
            <p:ph type="title"/>
          </p:nvPr>
        </p:nvSpPr>
        <p:spPr>
          <a:xfrm>
            <a:off x="657224" y="499533"/>
            <a:ext cx="10935336" cy="679027"/>
          </a:xfrm>
        </p:spPr>
        <p:txBody>
          <a:bodyPr>
            <a:noAutofit/>
          </a:bodyPr>
          <a:lstStyle/>
          <a:p>
            <a:r>
              <a:rPr lang="en-US" sz="4400" dirty="0"/>
              <a:t>Moving beyond the small particle limit</a:t>
            </a:r>
          </a:p>
        </p:txBody>
      </p:sp>
      <p:sp>
        <p:nvSpPr>
          <p:cNvPr id="4" name="TextBox 3">
            <a:extLst>
              <a:ext uri="{FF2B5EF4-FFF2-40B4-BE49-F238E27FC236}">
                <a16:creationId xmlns:a16="http://schemas.microsoft.com/office/drawing/2014/main" id="{AD96A745-2A96-9577-352D-7E99BF505AA2}"/>
              </a:ext>
            </a:extLst>
          </p:cNvPr>
          <p:cNvSpPr txBox="1"/>
          <p:nvPr/>
        </p:nvSpPr>
        <p:spPr>
          <a:xfrm>
            <a:off x="711200" y="1168400"/>
            <a:ext cx="10728960"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What if the levitated sensor is large enough to affect the global cavity fields?</a:t>
            </a:r>
          </a:p>
          <a:p>
            <a:pPr marL="742950" lvl="1" indent="-285750">
              <a:buFont typeface="Arial" panose="020B0604020202020204" pitchFamily="34" charset="0"/>
              <a:buChar char="•"/>
            </a:pPr>
            <a:r>
              <a:rPr lang="en-US" sz="2400" dirty="0">
                <a:solidFill>
                  <a:schemeClr val="tx1">
                    <a:lumMod val="85000"/>
                  </a:schemeClr>
                </a:solidFill>
              </a:rPr>
              <a:t>Plate-like sensors have been proposed for more efficient detection</a:t>
            </a:r>
          </a:p>
          <a:p>
            <a:pPr marL="285750" indent="-285750">
              <a:buFont typeface="Arial" panose="020B0604020202020204" pitchFamily="34" charset="0"/>
              <a:buChar char="•"/>
            </a:pPr>
            <a:r>
              <a:rPr lang="en-US" sz="2400" dirty="0">
                <a:solidFill>
                  <a:schemeClr val="tx1">
                    <a:lumMod val="85000"/>
                  </a:schemeClr>
                </a:solidFill>
              </a:rPr>
              <a:t>Aim to compute full field solutions rather than standard perturbative methods</a:t>
            </a:r>
          </a:p>
        </p:txBody>
      </p:sp>
      <p:pic>
        <p:nvPicPr>
          <p:cNvPr id="5" name="Picture 4">
            <a:extLst>
              <a:ext uri="{FF2B5EF4-FFF2-40B4-BE49-F238E27FC236}">
                <a16:creationId xmlns:a16="http://schemas.microsoft.com/office/drawing/2014/main" id="{A86955F7-E71D-D864-2040-D602C39C38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028" y="3505200"/>
            <a:ext cx="10021943" cy="3270677"/>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258397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8BF7B-8EA7-062D-F801-CC899343FA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FEF081-1024-3744-834E-6D270AEC4157}"/>
              </a:ext>
            </a:extLst>
          </p:cNvPr>
          <p:cNvSpPr>
            <a:spLocks noGrp="1"/>
          </p:cNvSpPr>
          <p:nvPr>
            <p:ph type="title"/>
          </p:nvPr>
        </p:nvSpPr>
        <p:spPr>
          <a:xfrm>
            <a:off x="657224" y="499533"/>
            <a:ext cx="10935336" cy="679027"/>
          </a:xfrm>
        </p:spPr>
        <p:txBody>
          <a:bodyPr>
            <a:noAutofit/>
          </a:bodyPr>
          <a:lstStyle/>
          <a:p>
            <a:r>
              <a:rPr lang="en-US" sz="4400" dirty="0"/>
              <a:t>Moving beyond the small particle limit</a:t>
            </a:r>
          </a:p>
        </p:txBody>
      </p:sp>
      <p:sp>
        <p:nvSpPr>
          <p:cNvPr id="4" name="TextBox 3">
            <a:extLst>
              <a:ext uri="{FF2B5EF4-FFF2-40B4-BE49-F238E27FC236}">
                <a16:creationId xmlns:a16="http://schemas.microsoft.com/office/drawing/2014/main" id="{CB8729E9-2A92-3A55-F3B8-5093F6BC9F09}"/>
              </a:ext>
            </a:extLst>
          </p:cNvPr>
          <p:cNvSpPr txBox="1"/>
          <p:nvPr/>
        </p:nvSpPr>
        <p:spPr>
          <a:xfrm>
            <a:off x="711200" y="1168400"/>
            <a:ext cx="10728960"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What if the levitated sensor is large enough to affect the global cavity fields?</a:t>
            </a:r>
          </a:p>
          <a:p>
            <a:pPr marL="742950" lvl="1" indent="-285750">
              <a:buFont typeface="Arial" panose="020B0604020202020204" pitchFamily="34" charset="0"/>
              <a:buChar char="•"/>
            </a:pPr>
            <a:r>
              <a:rPr lang="en-US" sz="2400" dirty="0">
                <a:solidFill>
                  <a:schemeClr val="tx1">
                    <a:lumMod val="85000"/>
                  </a:schemeClr>
                </a:solidFill>
              </a:rPr>
              <a:t>Plate-like sensors have been proposed for more efficient detection</a:t>
            </a:r>
          </a:p>
          <a:p>
            <a:pPr marL="285750" indent="-285750">
              <a:buFont typeface="Arial" panose="020B0604020202020204" pitchFamily="34" charset="0"/>
              <a:buChar char="•"/>
            </a:pPr>
            <a:r>
              <a:rPr lang="en-US" sz="2400" dirty="0">
                <a:solidFill>
                  <a:schemeClr val="tx1">
                    <a:lumMod val="85000"/>
                  </a:schemeClr>
                </a:solidFill>
              </a:rPr>
              <a:t>Aim to compute full field solutions rather than standard perturbative methods</a:t>
            </a:r>
          </a:p>
          <a:p>
            <a:pPr marL="285750" indent="-285750">
              <a:buFont typeface="Arial" panose="020B0604020202020204" pitchFamily="34" charset="0"/>
              <a:buChar char="•"/>
            </a:pPr>
            <a:r>
              <a:rPr lang="en-US" sz="2400" dirty="0">
                <a:solidFill>
                  <a:schemeClr val="tx1">
                    <a:lumMod val="85000"/>
                  </a:schemeClr>
                </a:solidFill>
              </a:rPr>
              <a:t>Operating in between the levitated particle / membrane spaces requires careful calculation of optical forces</a:t>
            </a:r>
          </a:p>
        </p:txBody>
      </p:sp>
      <p:pic>
        <p:nvPicPr>
          <p:cNvPr id="6" name="Picture 5">
            <a:extLst>
              <a:ext uri="{FF2B5EF4-FFF2-40B4-BE49-F238E27FC236}">
                <a16:creationId xmlns:a16="http://schemas.microsoft.com/office/drawing/2014/main" id="{C564DB42-82AF-7124-674C-404293272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028" y="3505200"/>
            <a:ext cx="10021943" cy="3270677"/>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06697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F5F88-F3CB-76A7-43AB-3F1248ABA2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BD77E5-C722-35DD-4734-A787783E2132}"/>
              </a:ext>
            </a:extLst>
          </p:cNvPr>
          <p:cNvSpPr>
            <a:spLocks noGrp="1"/>
          </p:cNvSpPr>
          <p:nvPr>
            <p:ph type="title"/>
          </p:nvPr>
        </p:nvSpPr>
        <p:spPr>
          <a:xfrm>
            <a:off x="657224" y="499533"/>
            <a:ext cx="10935336" cy="679027"/>
          </a:xfrm>
        </p:spPr>
        <p:txBody>
          <a:bodyPr>
            <a:noAutofit/>
          </a:bodyPr>
          <a:lstStyle/>
          <a:p>
            <a:r>
              <a:rPr lang="en-US" sz="4400" dirty="0"/>
              <a:t>Moving beyond the small particle limit</a:t>
            </a:r>
          </a:p>
        </p:txBody>
      </p:sp>
      <p:sp>
        <p:nvSpPr>
          <p:cNvPr id="4" name="TextBox 3">
            <a:extLst>
              <a:ext uri="{FF2B5EF4-FFF2-40B4-BE49-F238E27FC236}">
                <a16:creationId xmlns:a16="http://schemas.microsoft.com/office/drawing/2014/main" id="{B1CDFA14-75B0-7243-3F8E-32C5736FA545}"/>
              </a:ext>
            </a:extLst>
          </p:cNvPr>
          <p:cNvSpPr txBox="1"/>
          <p:nvPr/>
        </p:nvSpPr>
        <p:spPr>
          <a:xfrm>
            <a:off x="711200" y="1168400"/>
            <a:ext cx="10728960"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What if the levitated sensor is large enough to affect the global cavity fields?</a:t>
            </a:r>
          </a:p>
          <a:p>
            <a:pPr marL="742950" lvl="1" indent="-285750">
              <a:buFont typeface="Arial" panose="020B0604020202020204" pitchFamily="34" charset="0"/>
              <a:buChar char="•"/>
            </a:pPr>
            <a:r>
              <a:rPr lang="en-US" sz="2400" dirty="0">
                <a:solidFill>
                  <a:schemeClr val="tx1">
                    <a:lumMod val="85000"/>
                  </a:schemeClr>
                </a:solidFill>
              </a:rPr>
              <a:t>Plate-like sensors have been proposed for more efficient detection</a:t>
            </a:r>
          </a:p>
          <a:p>
            <a:pPr marL="285750" indent="-285750">
              <a:buFont typeface="Arial" panose="020B0604020202020204" pitchFamily="34" charset="0"/>
              <a:buChar char="•"/>
            </a:pPr>
            <a:r>
              <a:rPr lang="en-US" sz="2400" dirty="0">
                <a:solidFill>
                  <a:schemeClr val="tx1">
                    <a:lumMod val="85000"/>
                  </a:schemeClr>
                </a:solidFill>
              </a:rPr>
              <a:t>Aim to compute full field solutions rather than standard perturbative methods</a:t>
            </a:r>
          </a:p>
          <a:p>
            <a:pPr marL="285750" indent="-285750">
              <a:buFont typeface="Arial" panose="020B0604020202020204" pitchFamily="34" charset="0"/>
              <a:buChar char="•"/>
            </a:pPr>
            <a:r>
              <a:rPr lang="en-US" sz="2400" dirty="0">
                <a:solidFill>
                  <a:schemeClr val="tx1">
                    <a:lumMod val="85000"/>
                  </a:schemeClr>
                </a:solidFill>
              </a:rPr>
              <a:t>Operating in between the levitated particle / membrane spaces requires careful calculation of optical forces</a:t>
            </a:r>
          </a:p>
          <a:p>
            <a:pPr marL="285750" indent="-285750">
              <a:buFont typeface="Arial" panose="020B0604020202020204" pitchFamily="34" charset="0"/>
              <a:buChar char="•"/>
            </a:pPr>
            <a:r>
              <a:rPr lang="en-US" sz="2400" dirty="0">
                <a:solidFill>
                  <a:schemeClr val="tx1">
                    <a:lumMod val="85000"/>
                  </a:schemeClr>
                </a:solidFill>
              </a:rPr>
              <a:t>Forthcoming paper on transfer function calculation in the two-photon formalism</a:t>
            </a:r>
          </a:p>
        </p:txBody>
      </p:sp>
      <p:pic>
        <p:nvPicPr>
          <p:cNvPr id="6" name="Picture 5">
            <a:extLst>
              <a:ext uri="{FF2B5EF4-FFF2-40B4-BE49-F238E27FC236}">
                <a16:creationId xmlns:a16="http://schemas.microsoft.com/office/drawing/2014/main" id="{E8A0736A-2804-DBBD-C0AF-B9749CDCA4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028" y="3505200"/>
            <a:ext cx="10021943" cy="3270677"/>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69157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F289A-A16B-A90E-B86A-126469E27A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85E93E-ABB5-A140-BBAF-413BBC38D6CA}"/>
              </a:ext>
            </a:extLst>
          </p:cNvPr>
          <p:cNvSpPr>
            <a:spLocks noGrp="1"/>
          </p:cNvSpPr>
          <p:nvPr>
            <p:ph type="title"/>
          </p:nvPr>
        </p:nvSpPr>
        <p:spPr>
          <a:xfrm>
            <a:off x="657224" y="499533"/>
            <a:ext cx="10935336" cy="679027"/>
          </a:xfrm>
        </p:spPr>
        <p:txBody>
          <a:bodyPr>
            <a:noAutofit/>
          </a:bodyPr>
          <a:lstStyle/>
          <a:p>
            <a:r>
              <a:rPr lang="en-US" sz="4400" dirty="0"/>
              <a:t>Cavity splitting due to thin plate-like dielectrics</a:t>
            </a:r>
          </a:p>
        </p:txBody>
      </p:sp>
      <p:sp>
        <p:nvSpPr>
          <p:cNvPr id="9" name="TextBox 8">
            <a:extLst>
              <a:ext uri="{FF2B5EF4-FFF2-40B4-BE49-F238E27FC236}">
                <a16:creationId xmlns:a16="http://schemas.microsoft.com/office/drawing/2014/main" id="{79E98486-2523-6530-3BA2-F94FC4D63739}"/>
              </a:ext>
            </a:extLst>
          </p:cNvPr>
          <p:cNvSpPr txBox="1"/>
          <p:nvPr/>
        </p:nvSpPr>
        <p:spPr>
          <a:xfrm>
            <a:off x="711200" y="1168400"/>
            <a:ext cx="5737044"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Inserting the dielectric plane into cavity heavily modifies internal fields</a:t>
            </a:r>
          </a:p>
          <a:p>
            <a:pPr marL="742950" lvl="1" indent="-285750">
              <a:buFont typeface="Arial" panose="020B0604020202020204" pitchFamily="34" charset="0"/>
              <a:buChar char="•"/>
            </a:pPr>
            <a:r>
              <a:rPr lang="en-US" sz="2400" dirty="0">
                <a:solidFill>
                  <a:schemeClr val="tx1">
                    <a:lumMod val="85000"/>
                  </a:schemeClr>
                </a:solidFill>
              </a:rPr>
              <a:t>Position-dependent split Lorentzian</a:t>
            </a:r>
          </a:p>
        </p:txBody>
      </p:sp>
      <p:pic>
        <p:nvPicPr>
          <p:cNvPr id="4" name="Picture 3">
            <a:extLst>
              <a:ext uri="{FF2B5EF4-FFF2-40B4-BE49-F238E27FC236}">
                <a16:creationId xmlns:a16="http://schemas.microsoft.com/office/drawing/2014/main" id="{8316217C-9E19-7CDE-4E30-C9D51B5D978B}"/>
              </a:ext>
            </a:extLst>
          </p:cNvPr>
          <p:cNvPicPr>
            <a:picLocks noChangeAspect="1"/>
          </p:cNvPicPr>
          <p:nvPr/>
        </p:nvPicPr>
        <p:blipFill>
          <a:blip r:embed="rId2"/>
          <a:srcRect l="1362"/>
          <a:stretch>
            <a:fillRect/>
          </a:stretch>
        </p:blipFill>
        <p:spPr>
          <a:xfrm>
            <a:off x="6650979" y="1089415"/>
            <a:ext cx="5164094" cy="5654530"/>
          </a:xfrm>
          <a:prstGeom prst="rect">
            <a:avLst/>
          </a:prstGeom>
        </p:spPr>
      </p:pic>
    </p:spTree>
    <p:extLst>
      <p:ext uri="{BB962C8B-B14F-4D97-AF65-F5344CB8AC3E}">
        <p14:creationId xmlns:p14="http://schemas.microsoft.com/office/powerpoint/2010/main" val="529672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E8B649-4C99-D39E-B8AE-77DE7B5B60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AF55BD-4AB7-FB03-93CC-D62C92A9BF55}"/>
              </a:ext>
            </a:extLst>
          </p:cNvPr>
          <p:cNvSpPr>
            <a:spLocks noGrp="1"/>
          </p:cNvSpPr>
          <p:nvPr>
            <p:ph type="title"/>
          </p:nvPr>
        </p:nvSpPr>
        <p:spPr>
          <a:xfrm>
            <a:off x="657224" y="499533"/>
            <a:ext cx="10935336" cy="679027"/>
          </a:xfrm>
        </p:spPr>
        <p:txBody>
          <a:bodyPr>
            <a:noAutofit/>
          </a:bodyPr>
          <a:lstStyle/>
          <a:p>
            <a:r>
              <a:rPr lang="en-US" sz="4400" dirty="0"/>
              <a:t>Cavity splitting due to thin plate-like dielectrics</a:t>
            </a:r>
          </a:p>
        </p:txBody>
      </p:sp>
      <p:sp>
        <p:nvSpPr>
          <p:cNvPr id="9" name="TextBox 8">
            <a:extLst>
              <a:ext uri="{FF2B5EF4-FFF2-40B4-BE49-F238E27FC236}">
                <a16:creationId xmlns:a16="http://schemas.microsoft.com/office/drawing/2014/main" id="{9E485620-B5A6-CEA9-39BC-C08B94E90B21}"/>
              </a:ext>
            </a:extLst>
          </p:cNvPr>
          <p:cNvSpPr txBox="1"/>
          <p:nvPr/>
        </p:nvSpPr>
        <p:spPr>
          <a:xfrm>
            <a:off x="711200" y="1168400"/>
            <a:ext cx="5737044"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Inserting the dielectric plane into cavity heavily modifies internal fields</a:t>
            </a:r>
          </a:p>
          <a:p>
            <a:pPr marL="742950" lvl="1" indent="-285750">
              <a:buFont typeface="Arial" panose="020B0604020202020204" pitchFamily="34" charset="0"/>
              <a:buChar char="•"/>
            </a:pPr>
            <a:r>
              <a:rPr lang="en-US" sz="2400" dirty="0">
                <a:solidFill>
                  <a:schemeClr val="tx1">
                    <a:lumMod val="85000"/>
                  </a:schemeClr>
                </a:solidFill>
              </a:rPr>
              <a:t>Position-dependent split Lorentzian</a:t>
            </a:r>
          </a:p>
          <a:p>
            <a:pPr marL="285750" indent="-285750">
              <a:buFont typeface="Arial" panose="020B0604020202020204" pitchFamily="34" charset="0"/>
              <a:buChar char="•"/>
            </a:pPr>
            <a:r>
              <a:rPr lang="en-US" sz="2400" dirty="0">
                <a:solidFill>
                  <a:schemeClr val="tx1">
                    <a:lumMod val="85000"/>
                  </a:schemeClr>
                </a:solidFill>
              </a:rPr>
              <a:t>Dielectric has effectively split system into two </a:t>
            </a:r>
            <a:r>
              <a:rPr lang="en-US" sz="2400" dirty="0" err="1">
                <a:solidFill>
                  <a:schemeClr val="tx1">
                    <a:lumMod val="85000"/>
                  </a:schemeClr>
                </a:solidFill>
              </a:rPr>
              <a:t>subcavities</a:t>
            </a:r>
            <a:r>
              <a:rPr lang="en-US" sz="2400" dirty="0">
                <a:solidFill>
                  <a:schemeClr val="tx1">
                    <a:lumMod val="85000"/>
                  </a:schemeClr>
                </a:solidFill>
              </a:rPr>
              <a:t> which can each resonate</a:t>
            </a:r>
          </a:p>
        </p:txBody>
      </p:sp>
      <p:pic>
        <p:nvPicPr>
          <p:cNvPr id="4" name="Picture 3">
            <a:extLst>
              <a:ext uri="{FF2B5EF4-FFF2-40B4-BE49-F238E27FC236}">
                <a16:creationId xmlns:a16="http://schemas.microsoft.com/office/drawing/2014/main" id="{EB23C7DE-91BC-A09F-232E-382B931646D5}"/>
              </a:ext>
            </a:extLst>
          </p:cNvPr>
          <p:cNvPicPr>
            <a:picLocks noChangeAspect="1"/>
          </p:cNvPicPr>
          <p:nvPr/>
        </p:nvPicPr>
        <p:blipFill>
          <a:blip r:embed="rId2"/>
          <a:srcRect b="26101"/>
          <a:stretch>
            <a:fillRect/>
          </a:stretch>
        </p:blipFill>
        <p:spPr>
          <a:xfrm>
            <a:off x="508465" y="3107392"/>
            <a:ext cx="5616427" cy="3502866"/>
          </a:xfrm>
          <a:prstGeom prst="rect">
            <a:avLst/>
          </a:prstGeom>
        </p:spPr>
      </p:pic>
      <p:pic>
        <p:nvPicPr>
          <p:cNvPr id="31" name="Picture 30">
            <a:extLst>
              <a:ext uri="{FF2B5EF4-FFF2-40B4-BE49-F238E27FC236}">
                <a16:creationId xmlns:a16="http://schemas.microsoft.com/office/drawing/2014/main" id="{E8A2849B-460D-7A81-6FAA-E0645FF35EAF}"/>
              </a:ext>
            </a:extLst>
          </p:cNvPr>
          <p:cNvPicPr>
            <a:picLocks noChangeAspect="1"/>
          </p:cNvPicPr>
          <p:nvPr/>
        </p:nvPicPr>
        <p:blipFill>
          <a:blip r:embed="rId3"/>
          <a:srcRect l="1362"/>
          <a:stretch>
            <a:fillRect/>
          </a:stretch>
        </p:blipFill>
        <p:spPr>
          <a:xfrm>
            <a:off x="6650979" y="1089415"/>
            <a:ext cx="5164094" cy="5654530"/>
          </a:xfrm>
          <a:prstGeom prst="rect">
            <a:avLst/>
          </a:prstGeom>
        </p:spPr>
      </p:pic>
    </p:spTree>
    <p:extLst>
      <p:ext uri="{BB962C8B-B14F-4D97-AF65-F5344CB8AC3E}">
        <p14:creationId xmlns:p14="http://schemas.microsoft.com/office/powerpoint/2010/main" val="34119665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FE015-5773-1101-8B30-E5ABCE378D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586D65-D670-DC6B-C726-D190CFFECE1B}"/>
              </a:ext>
            </a:extLst>
          </p:cNvPr>
          <p:cNvSpPr>
            <a:spLocks noGrp="1"/>
          </p:cNvSpPr>
          <p:nvPr>
            <p:ph type="title"/>
          </p:nvPr>
        </p:nvSpPr>
        <p:spPr>
          <a:xfrm>
            <a:off x="657224" y="499533"/>
            <a:ext cx="10935336" cy="679027"/>
          </a:xfrm>
        </p:spPr>
        <p:txBody>
          <a:bodyPr>
            <a:noAutofit/>
          </a:bodyPr>
          <a:lstStyle/>
          <a:p>
            <a:r>
              <a:rPr lang="en-US" sz="4400" dirty="0"/>
              <a:t>Cavity splitting due to thin plate-like dielectrics</a:t>
            </a:r>
          </a:p>
        </p:txBody>
      </p:sp>
      <p:sp>
        <p:nvSpPr>
          <p:cNvPr id="9" name="TextBox 8">
            <a:extLst>
              <a:ext uri="{FF2B5EF4-FFF2-40B4-BE49-F238E27FC236}">
                <a16:creationId xmlns:a16="http://schemas.microsoft.com/office/drawing/2014/main" id="{FF91A89E-462B-27FD-FBAE-97A265338F4F}"/>
              </a:ext>
            </a:extLst>
          </p:cNvPr>
          <p:cNvSpPr txBox="1"/>
          <p:nvPr/>
        </p:nvSpPr>
        <p:spPr>
          <a:xfrm>
            <a:off x="711200" y="1168400"/>
            <a:ext cx="5737044"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Inserting the dielectric plane into cavity heavily modifies internal fields</a:t>
            </a:r>
          </a:p>
          <a:p>
            <a:pPr marL="742950" lvl="1" indent="-285750">
              <a:buFont typeface="Arial" panose="020B0604020202020204" pitchFamily="34" charset="0"/>
              <a:buChar char="•"/>
            </a:pPr>
            <a:r>
              <a:rPr lang="en-US" sz="2400" dirty="0">
                <a:solidFill>
                  <a:schemeClr val="tx1">
                    <a:lumMod val="85000"/>
                  </a:schemeClr>
                </a:solidFill>
              </a:rPr>
              <a:t>Position-dependent split Lorentzian</a:t>
            </a:r>
          </a:p>
          <a:p>
            <a:pPr marL="285750" indent="-285750">
              <a:buFont typeface="Arial" panose="020B0604020202020204" pitchFamily="34" charset="0"/>
              <a:buChar char="•"/>
            </a:pPr>
            <a:r>
              <a:rPr lang="en-US" sz="2400" dirty="0">
                <a:solidFill>
                  <a:schemeClr val="tx1">
                    <a:lumMod val="85000"/>
                  </a:schemeClr>
                </a:solidFill>
              </a:rPr>
              <a:t>Dielectric has effectively split system into two </a:t>
            </a:r>
            <a:r>
              <a:rPr lang="en-US" sz="2400" dirty="0" err="1">
                <a:solidFill>
                  <a:schemeClr val="tx1">
                    <a:lumMod val="85000"/>
                  </a:schemeClr>
                </a:solidFill>
              </a:rPr>
              <a:t>subcavities</a:t>
            </a:r>
            <a:r>
              <a:rPr lang="en-US" sz="2400" dirty="0">
                <a:solidFill>
                  <a:schemeClr val="tx1">
                    <a:lumMod val="85000"/>
                  </a:schemeClr>
                </a:solidFill>
              </a:rPr>
              <a:t> which can each resonate</a:t>
            </a:r>
          </a:p>
        </p:txBody>
      </p:sp>
      <p:pic>
        <p:nvPicPr>
          <p:cNvPr id="4" name="Picture 3">
            <a:extLst>
              <a:ext uri="{FF2B5EF4-FFF2-40B4-BE49-F238E27FC236}">
                <a16:creationId xmlns:a16="http://schemas.microsoft.com/office/drawing/2014/main" id="{EC609DF1-9202-658C-CF58-29818891F46B}"/>
              </a:ext>
            </a:extLst>
          </p:cNvPr>
          <p:cNvPicPr>
            <a:picLocks noChangeAspect="1"/>
          </p:cNvPicPr>
          <p:nvPr/>
        </p:nvPicPr>
        <p:blipFill>
          <a:blip r:embed="rId2"/>
          <a:srcRect b="26101"/>
          <a:stretch>
            <a:fillRect/>
          </a:stretch>
        </p:blipFill>
        <p:spPr>
          <a:xfrm>
            <a:off x="508465" y="3107392"/>
            <a:ext cx="5616427" cy="3502866"/>
          </a:xfrm>
          <a:prstGeom prst="rect">
            <a:avLst/>
          </a:prstGeom>
        </p:spPr>
      </p:pic>
      <p:grpSp>
        <p:nvGrpSpPr>
          <p:cNvPr id="23" name="Group 22">
            <a:extLst>
              <a:ext uri="{FF2B5EF4-FFF2-40B4-BE49-F238E27FC236}">
                <a16:creationId xmlns:a16="http://schemas.microsoft.com/office/drawing/2014/main" id="{8EAD7CD2-0123-2FAF-F475-FD064D513CB9}"/>
              </a:ext>
            </a:extLst>
          </p:cNvPr>
          <p:cNvGrpSpPr/>
          <p:nvPr/>
        </p:nvGrpSpPr>
        <p:grpSpPr>
          <a:xfrm>
            <a:off x="6289989" y="3414743"/>
            <a:ext cx="5902011" cy="2888164"/>
            <a:chOff x="6234109" y="3335991"/>
            <a:chExt cx="5902011" cy="2888164"/>
          </a:xfrm>
        </p:grpSpPr>
        <p:pic>
          <p:nvPicPr>
            <p:cNvPr id="10" name="Picture 9">
              <a:extLst>
                <a:ext uri="{FF2B5EF4-FFF2-40B4-BE49-F238E27FC236}">
                  <a16:creationId xmlns:a16="http://schemas.microsoft.com/office/drawing/2014/main" id="{2C985092-14D0-A2CC-AD4B-8084450CDB33}"/>
                </a:ext>
              </a:extLst>
            </p:cNvPr>
            <p:cNvPicPr>
              <a:picLocks noChangeAspect="1"/>
            </p:cNvPicPr>
            <p:nvPr/>
          </p:nvPicPr>
          <p:blipFill>
            <a:blip r:embed="rId3"/>
            <a:srcRect r="91535"/>
            <a:stretch>
              <a:fillRect/>
            </a:stretch>
          </p:blipFill>
          <p:spPr>
            <a:xfrm>
              <a:off x="6234109" y="3335992"/>
              <a:ext cx="491812" cy="2888163"/>
            </a:xfrm>
            <a:prstGeom prst="rect">
              <a:avLst/>
            </a:prstGeom>
          </p:spPr>
        </p:pic>
        <p:pic>
          <p:nvPicPr>
            <p:cNvPr id="16" name="Picture 15">
              <a:extLst>
                <a:ext uri="{FF2B5EF4-FFF2-40B4-BE49-F238E27FC236}">
                  <a16:creationId xmlns:a16="http://schemas.microsoft.com/office/drawing/2014/main" id="{DAB7709D-5767-9AED-C818-81DE38718471}"/>
                </a:ext>
              </a:extLst>
            </p:cNvPr>
            <p:cNvPicPr>
              <a:picLocks noChangeAspect="1"/>
            </p:cNvPicPr>
            <p:nvPr/>
          </p:nvPicPr>
          <p:blipFill>
            <a:blip r:embed="rId3"/>
            <a:srcRect l="8814" r="47817"/>
            <a:stretch>
              <a:fillRect/>
            </a:stretch>
          </p:blipFill>
          <p:spPr>
            <a:xfrm>
              <a:off x="9337040" y="3335991"/>
              <a:ext cx="2519680" cy="2888163"/>
            </a:xfrm>
            <a:prstGeom prst="rect">
              <a:avLst/>
            </a:prstGeom>
          </p:spPr>
        </p:pic>
        <p:pic>
          <p:nvPicPr>
            <p:cNvPr id="18" name="Picture 17">
              <a:extLst>
                <a:ext uri="{FF2B5EF4-FFF2-40B4-BE49-F238E27FC236}">
                  <a16:creationId xmlns:a16="http://schemas.microsoft.com/office/drawing/2014/main" id="{DEBC37AC-4826-AEAF-F2E0-1C27B25D1E07}"/>
                </a:ext>
              </a:extLst>
            </p:cNvPr>
            <p:cNvPicPr>
              <a:picLocks noChangeAspect="1"/>
            </p:cNvPicPr>
            <p:nvPr/>
          </p:nvPicPr>
          <p:blipFill>
            <a:blip r:embed="rId3"/>
            <a:srcRect l="53300" r="4206"/>
            <a:stretch>
              <a:fillRect/>
            </a:stretch>
          </p:blipFill>
          <p:spPr>
            <a:xfrm>
              <a:off x="6725921" y="3335992"/>
              <a:ext cx="2468879" cy="2888163"/>
            </a:xfrm>
            <a:prstGeom prst="rect">
              <a:avLst/>
            </a:prstGeom>
          </p:spPr>
        </p:pic>
        <p:pic>
          <p:nvPicPr>
            <p:cNvPr id="20" name="Picture 19">
              <a:extLst>
                <a:ext uri="{FF2B5EF4-FFF2-40B4-BE49-F238E27FC236}">
                  <a16:creationId xmlns:a16="http://schemas.microsoft.com/office/drawing/2014/main" id="{7886EBD8-D67D-66C8-F60A-C8FCB381CDFA}"/>
                </a:ext>
              </a:extLst>
            </p:cNvPr>
            <p:cNvPicPr>
              <a:picLocks noChangeAspect="1"/>
            </p:cNvPicPr>
            <p:nvPr/>
          </p:nvPicPr>
          <p:blipFill>
            <a:blip r:embed="rId3"/>
            <a:srcRect l="95903" r="-1324"/>
            <a:stretch>
              <a:fillRect/>
            </a:stretch>
          </p:blipFill>
          <p:spPr>
            <a:xfrm>
              <a:off x="11821160" y="3335991"/>
              <a:ext cx="314960" cy="2888163"/>
            </a:xfrm>
            <a:prstGeom prst="rect">
              <a:avLst/>
            </a:prstGeom>
          </p:spPr>
        </p:pic>
        <p:pic>
          <p:nvPicPr>
            <p:cNvPr id="22" name="Picture 21">
              <a:extLst>
                <a:ext uri="{FF2B5EF4-FFF2-40B4-BE49-F238E27FC236}">
                  <a16:creationId xmlns:a16="http://schemas.microsoft.com/office/drawing/2014/main" id="{957EEA5F-47ED-E4CB-7672-3C623A52D0CB}"/>
                </a:ext>
              </a:extLst>
            </p:cNvPr>
            <p:cNvPicPr>
              <a:picLocks noChangeAspect="1"/>
            </p:cNvPicPr>
            <p:nvPr/>
          </p:nvPicPr>
          <p:blipFill>
            <a:blip r:embed="rId3"/>
            <a:srcRect l="50957" r="46418"/>
            <a:stretch>
              <a:fillRect/>
            </a:stretch>
          </p:blipFill>
          <p:spPr>
            <a:xfrm>
              <a:off x="9184641" y="3335991"/>
              <a:ext cx="152399" cy="2888163"/>
            </a:xfrm>
            <a:prstGeom prst="rect">
              <a:avLst/>
            </a:prstGeom>
          </p:spPr>
        </p:pic>
      </p:grpSp>
      <p:sp>
        <p:nvSpPr>
          <p:cNvPr id="25" name="TextBox 24">
            <a:extLst>
              <a:ext uri="{FF2B5EF4-FFF2-40B4-BE49-F238E27FC236}">
                <a16:creationId xmlns:a16="http://schemas.microsoft.com/office/drawing/2014/main" id="{312A4495-43F1-AED8-F62C-9DC8DC6FAED1}"/>
              </a:ext>
            </a:extLst>
          </p:cNvPr>
          <p:cNvSpPr txBox="1"/>
          <p:nvPr/>
        </p:nvSpPr>
        <p:spPr>
          <a:xfrm>
            <a:off x="6208709" y="6077004"/>
            <a:ext cx="6288091" cy="492443"/>
          </a:xfrm>
          <a:prstGeom prst="rect">
            <a:avLst/>
          </a:prstGeom>
          <a:noFill/>
        </p:spPr>
        <p:txBody>
          <a:bodyPr wrap="square" rtlCol="0">
            <a:spAutoFit/>
          </a:bodyPr>
          <a:lstStyle/>
          <a:p>
            <a:br>
              <a:rPr lang="en-US" sz="1300" dirty="0">
                <a:solidFill>
                  <a:schemeClr val="tx1">
                    <a:lumMod val="85000"/>
                  </a:schemeClr>
                </a:solidFill>
              </a:rPr>
            </a:br>
            <a:r>
              <a:rPr lang="en-US" sz="1300" dirty="0">
                <a:solidFill>
                  <a:schemeClr val="tx1">
                    <a:lumMod val="85000"/>
                  </a:schemeClr>
                </a:solidFill>
              </a:rPr>
              <a:t>Dumont, V., et al. </a:t>
            </a:r>
            <a:r>
              <a:rPr lang="en-US" sz="1300" i="1" dirty="0">
                <a:solidFill>
                  <a:schemeClr val="tx1">
                    <a:lumMod val="85000"/>
                  </a:schemeClr>
                </a:solidFill>
              </a:rPr>
              <a:t>Flexure-Tuned Membrane-at-the-Edge Optomechanical System </a:t>
            </a:r>
            <a:r>
              <a:rPr lang="en-US" sz="1300" dirty="0">
                <a:solidFill>
                  <a:schemeClr val="tx1">
                    <a:lumMod val="85000"/>
                  </a:schemeClr>
                </a:solidFill>
              </a:rPr>
              <a:t>(2019).</a:t>
            </a:r>
          </a:p>
        </p:txBody>
      </p:sp>
      <p:sp>
        <p:nvSpPr>
          <p:cNvPr id="27" name="TextBox 26">
            <a:extLst>
              <a:ext uri="{FF2B5EF4-FFF2-40B4-BE49-F238E27FC236}">
                <a16:creationId xmlns:a16="http://schemas.microsoft.com/office/drawing/2014/main" id="{BDB240B5-C305-5B9E-9F00-B0FC3CFC21C8}"/>
              </a:ext>
            </a:extLst>
          </p:cNvPr>
          <p:cNvSpPr txBox="1"/>
          <p:nvPr/>
        </p:nvSpPr>
        <p:spPr>
          <a:xfrm>
            <a:off x="6327627" y="2545272"/>
            <a:ext cx="6131560" cy="769441"/>
          </a:xfrm>
          <a:prstGeom prst="rect">
            <a:avLst/>
          </a:prstGeom>
          <a:noFill/>
        </p:spPr>
        <p:txBody>
          <a:bodyPr wrap="square">
            <a:spAutoFit/>
          </a:bodyPr>
          <a:lstStyle/>
          <a:p>
            <a:r>
              <a:rPr lang="en-US" sz="2400" u="sng" dirty="0">
                <a:solidFill>
                  <a:schemeClr val="tx1">
                    <a:lumMod val="85000"/>
                  </a:schemeClr>
                </a:solidFill>
              </a:rPr>
              <a:t>A thin membrane-in-the-middle:</a:t>
            </a:r>
          </a:p>
          <a:p>
            <a:pPr marL="285750" indent="-285750">
              <a:buFont typeface="Arial" panose="020B0604020202020204" pitchFamily="34" charset="0"/>
              <a:buChar char="•"/>
            </a:pPr>
            <a:r>
              <a:rPr lang="en-US" sz="2000" dirty="0">
                <a:solidFill>
                  <a:schemeClr val="tx1">
                    <a:lumMod val="85000"/>
                  </a:schemeClr>
                </a:solidFill>
              </a:rPr>
              <a:t>Internal non-vacuum propagation gives vertical shifts</a:t>
            </a:r>
            <a:endParaRPr lang="en-US" sz="1600" dirty="0"/>
          </a:p>
        </p:txBody>
      </p:sp>
    </p:spTree>
    <p:extLst>
      <p:ext uri="{BB962C8B-B14F-4D97-AF65-F5344CB8AC3E}">
        <p14:creationId xmlns:p14="http://schemas.microsoft.com/office/powerpoint/2010/main" val="2306412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C6C6A-13BF-9A2B-18E8-2F33BC3D9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1625D2-311C-69A5-961E-F108E6795757}"/>
              </a:ext>
            </a:extLst>
          </p:cNvPr>
          <p:cNvSpPr>
            <a:spLocks noGrp="1"/>
          </p:cNvSpPr>
          <p:nvPr>
            <p:ph type="title"/>
          </p:nvPr>
        </p:nvSpPr>
        <p:spPr>
          <a:xfrm>
            <a:off x="657224" y="499533"/>
            <a:ext cx="10935336" cy="679027"/>
          </a:xfrm>
        </p:spPr>
        <p:txBody>
          <a:bodyPr>
            <a:noAutofit/>
          </a:bodyPr>
          <a:lstStyle/>
          <a:p>
            <a:r>
              <a:rPr lang="en-US" sz="4400" dirty="0"/>
              <a:t>Further shortcomings of perturbation theory</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6C444AB-9E7F-6175-8438-520E97172434}"/>
                  </a:ext>
                </a:extLst>
              </p:cNvPr>
              <p:cNvSpPr txBox="1"/>
              <p:nvPr/>
            </p:nvSpPr>
            <p:spPr>
              <a:xfrm>
                <a:off x="711200" y="1168400"/>
                <a:ext cx="11480800" cy="74828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Optomechanical coupling computed perturbatively: </a:t>
                </a:r>
                <a14:m>
                  <m:oMath xmlns:m="http://schemas.openxmlformats.org/officeDocument/2006/math">
                    <m:r>
                      <a:rPr lang="en-US" sz="2400" b="0" i="1" smtClean="0">
                        <a:solidFill>
                          <a:schemeClr val="tx1">
                            <a:lumMod val="85000"/>
                          </a:schemeClr>
                        </a:solidFill>
                        <a:latin typeface="Cambria Math" panose="02040503050406030204" pitchFamily="18" charset="0"/>
                      </a:rPr>
                      <m:t>𝛿</m:t>
                    </m:r>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𝜔</m:t>
                        </m:r>
                      </m:e>
                      <m:sub>
                        <m:r>
                          <a:rPr lang="en-US" sz="2400" b="0" i="1" smtClean="0">
                            <a:solidFill>
                              <a:schemeClr val="tx1">
                                <a:lumMod val="85000"/>
                              </a:schemeClr>
                            </a:solidFill>
                            <a:latin typeface="Cambria Math" panose="02040503050406030204" pitchFamily="18" charset="0"/>
                          </a:rPr>
                          <m:t>𝑐</m:t>
                        </m:r>
                      </m:sub>
                    </m:sSub>
                    <m:r>
                      <a:rPr lang="en-US" sz="2400" b="0" i="1" smtClean="0">
                        <a:solidFill>
                          <a:schemeClr val="tx1">
                            <a:lumMod val="85000"/>
                          </a:schemeClr>
                        </a:solidFill>
                        <a:latin typeface="Cambria Math" panose="02040503050406030204" pitchFamily="18" charset="0"/>
                      </a:rPr>
                      <m:t>≈</m:t>
                    </m:r>
                    <m:f>
                      <m:fPr>
                        <m:ctrlPr>
                          <a:rPr lang="en-US" sz="2400" b="0" i="1" smtClean="0">
                            <a:solidFill>
                              <a:schemeClr val="tx1">
                                <a:lumMod val="85000"/>
                              </a:schemeClr>
                            </a:solidFill>
                            <a:latin typeface="Cambria Math" panose="02040503050406030204" pitchFamily="18" charset="0"/>
                          </a:rPr>
                        </m:ctrlPr>
                      </m:fPr>
                      <m:num>
                        <m:r>
                          <a:rPr lang="en-US" sz="2400" b="0" i="1" smtClean="0">
                            <a:solidFill>
                              <a:schemeClr val="tx1">
                                <a:lumMod val="85000"/>
                              </a:schemeClr>
                            </a:solidFill>
                            <a:latin typeface="Cambria Math" panose="02040503050406030204" pitchFamily="18" charset="0"/>
                          </a:rPr>
                          <m:t>∫</m:t>
                        </m:r>
                        <m:sSup>
                          <m:sSupPr>
                            <m:ctrlPr>
                              <a:rPr lang="en-US" sz="2400" b="0" i="1" smtClean="0">
                                <a:solidFill>
                                  <a:schemeClr val="tx1">
                                    <a:lumMod val="85000"/>
                                  </a:schemeClr>
                                </a:solidFill>
                                <a:latin typeface="Cambria Math" panose="02040503050406030204" pitchFamily="18" charset="0"/>
                              </a:rPr>
                            </m:ctrlPr>
                          </m:sSupPr>
                          <m:e>
                            <m:r>
                              <a:rPr lang="en-US" sz="2400" b="0" i="1" smtClean="0">
                                <a:solidFill>
                                  <a:schemeClr val="tx1">
                                    <a:lumMod val="85000"/>
                                  </a:schemeClr>
                                </a:solidFill>
                                <a:latin typeface="Cambria Math" panose="02040503050406030204" pitchFamily="18" charset="0"/>
                              </a:rPr>
                              <m:t>𝑑</m:t>
                            </m:r>
                          </m:e>
                          <m:sup>
                            <m:r>
                              <a:rPr lang="en-US" sz="2400" b="0" i="1" smtClean="0">
                                <a:solidFill>
                                  <a:schemeClr val="tx1">
                                    <a:lumMod val="85000"/>
                                  </a:schemeClr>
                                </a:solidFill>
                                <a:latin typeface="Cambria Math" panose="02040503050406030204" pitchFamily="18" charset="0"/>
                              </a:rPr>
                              <m:t>3</m:t>
                            </m:r>
                          </m:sup>
                        </m:sSup>
                        <m:acc>
                          <m:accPr>
                            <m:chr m:val="⃗"/>
                            <m:ctrlPr>
                              <a:rPr lang="en-US" sz="2400" b="0" i="1" smtClean="0">
                                <a:solidFill>
                                  <a:schemeClr val="tx1">
                                    <a:lumMod val="85000"/>
                                  </a:schemeClr>
                                </a:solidFill>
                                <a:latin typeface="Cambria Math" panose="02040503050406030204" pitchFamily="18" charset="0"/>
                              </a:rPr>
                            </m:ctrlPr>
                          </m:accPr>
                          <m:e>
                            <m:r>
                              <a:rPr lang="en-US" sz="2400" b="0" i="1" smtClean="0">
                                <a:solidFill>
                                  <a:schemeClr val="tx1">
                                    <a:lumMod val="85000"/>
                                  </a:schemeClr>
                                </a:solidFill>
                                <a:latin typeface="Cambria Math" panose="02040503050406030204" pitchFamily="18" charset="0"/>
                              </a:rPr>
                              <m:t>𝑥</m:t>
                            </m:r>
                          </m:e>
                        </m:acc>
                        <m:r>
                          <a:rPr lang="en-US" sz="2400" b="0" i="1" smtClean="0">
                            <a:solidFill>
                              <a:schemeClr val="tx1">
                                <a:lumMod val="85000"/>
                              </a:schemeClr>
                            </a:solidFill>
                            <a:latin typeface="Cambria Math" panose="02040503050406030204" pitchFamily="18" charset="0"/>
                          </a:rPr>
                          <m:t> </m:t>
                        </m:r>
                        <m:r>
                          <a:rPr lang="en-US" sz="2400" b="0" i="1" smtClean="0">
                            <a:solidFill>
                              <a:schemeClr val="tx1">
                                <a:lumMod val="85000"/>
                              </a:schemeClr>
                            </a:solidFill>
                            <a:latin typeface="Cambria Math" panose="02040503050406030204" pitchFamily="18" charset="0"/>
                          </a:rPr>
                          <m:t>𝛿𝜖</m:t>
                        </m:r>
                        <m:d>
                          <m:dPr>
                            <m:ctrlPr>
                              <a:rPr lang="en-US" sz="2400" b="0" i="1" smtClean="0">
                                <a:solidFill>
                                  <a:schemeClr val="tx1">
                                    <a:lumMod val="85000"/>
                                  </a:schemeClr>
                                </a:solidFill>
                                <a:latin typeface="Cambria Math" panose="02040503050406030204" pitchFamily="18" charset="0"/>
                              </a:rPr>
                            </m:ctrlPr>
                          </m:dPr>
                          <m:e>
                            <m:acc>
                              <m:accPr>
                                <m:chr m:val="⃗"/>
                                <m:ctrlPr>
                                  <a:rPr lang="en-US" sz="2400" b="0" i="1" smtClean="0">
                                    <a:solidFill>
                                      <a:schemeClr val="tx1">
                                        <a:lumMod val="85000"/>
                                      </a:schemeClr>
                                    </a:solidFill>
                                    <a:latin typeface="Cambria Math" panose="02040503050406030204" pitchFamily="18" charset="0"/>
                                  </a:rPr>
                                </m:ctrlPr>
                              </m:accPr>
                              <m:e>
                                <m:r>
                                  <a:rPr lang="en-US" sz="2400" b="0" i="1" smtClean="0">
                                    <a:solidFill>
                                      <a:schemeClr val="tx1">
                                        <a:lumMod val="85000"/>
                                      </a:schemeClr>
                                    </a:solidFill>
                                    <a:latin typeface="Cambria Math" panose="02040503050406030204" pitchFamily="18" charset="0"/>
                                  </a:rPr>
                                  <m:t>𝑥</m:t>
                                </m:r>
                              </m:e>
                            </m:acc>
                          </m:e>
                        </m:d>
                        <m:sSubSup>
                          <m:sSubSupPr>
                            <m:ctrlPr>
                              <a:rPr lang="en-US" sz="2400" b="0" i="1" smtClean="0">
                                <a:solidFill>
                                  <a:schemeClr val="tx1">
                                    <a:lumMod val="85000"/>
                                  </a:schemeClr>
                                </a:solidFill>
                                <a:latin typeface="Cambria Math" panose="02040503050406030204" pitchFamily="18" charset="0"/>
                              </a:rPr>
                            </m:ctrlPr>
                          </m:sSubSupPr>
                          <m:e>
                            <m:acc>
                              <m:accPr>
                                <m:chr m:val="⃗"/>
                                <m:ctrlPr>
                                  <a:rPr lang="en-US" sz="2400" b="0" i="1" smtClean="0">
                                    <a:solidFill>
                                      <a:schemeClr val="tx1">
                                        <a:lumMod val="85000"/>
                                      </a:schemeClr>
                                    </a:solidFill>
                                    <a:latin typeface="Cambria Math" panose="02040503050406030204" pitchFamily="18" charset="0"/>
                                  </a:rPr>
                                </m:ctrlPr>
                              </m:accPr>
                              <m:e>
                                <m:r>
                                  <a:rPr lang="en-US" sz="2400" b="0" i="1" smtClean="0">
                                    <a:solidFill>
                                      <a:schemeClr val="tx1">
                                        <a:lumMod val="85000"/>
                                      </a:schemeClr>
                                    </a:solidFill>
                                    <a:latin typeface="Cambria Math" panose="02040503050406030204" pitchFamily="18" charset="0"/>
                                  </a:rPr>
                                  <m:t>𝐸</m:t>
                                </m:r>
                              </m:e>
                            </m:acc>
                          </m:e>
                          <m:sub>
                            <m:r>
                              <a:rPr lang="en-US" sz="2400" b="0" i="1" smtClean="0">
                                <a:solidFill>
                                  <a:schemeClr val="tx1">
                                    <a:lumMod val="85000"/>
                                  </a:schemeClr>
                                </a:solidFill>
                                <a:latin typeface="Cambria Math" panose="02040503050406030204" pitchFamily="18" charset="0"/>
                              </a:rPr>
                              <m:t>0</m:t>
                            </m:r>
                          </m:sub>
                          <m:sup>
                            <m:r>
                              <a:rPr lang="en-US" sz="2400" b="0" i="1" smtClean="0">
                                <a:solidFill>
                                  <a:schemeClr val="tx1">
                                    <a:lumMod val="85000"/>
                                  </a:schemeClr>
                                </a:solidFill>
                                <a:latin typeface="Cambria Math" panose="02040503050406030204" pitchFamily="18" charset="0"/>
                              </a:rPr>
                              <m:t>2</m:t>
                            </m:r>
                          </m:sup>
                        </m:sSubSup>
                        <m:r>
                          <a:rPr lang="en-US" sz="2400" b="0" i="1" smtClean="0">
                            <a:solidFill>
                              <a:schemeClr val="tx1">
                                <a:lumMod val="85000"/>
                              </a:schemeClr>
                            </a:solidFill>
                            <a:latin typeface="Cambria Math" panose="02040503050406030204" pitchFamily="18" charset="0"/>
                          </a:rPr>
                          <m:t>(</m:t>
                        </m:r>
                        <m:acc>
                          <m:accPr>
                            <m:chr m:val="⃗"/>
                            <m:ctrlPr>
                              <a:rPr lang="en-US" sz="2400" b="0" i="1" smtClean="0">
                                <a:solidFill>
                                  <a:schemeClr val="tx1">
                                    <a:lumMod val="85000"/>
                                  </a:schemeClr>
                                </a:solidFill>
                                <a:latin typeface="Cambria Math" panose="02040503050406030204" pitchFamily="18" charset="0"/>
                              </a:rPr>
                            </m:ctrlPr>
                          </m:accPr>
                          <m:e>
                            <m:r>
                              <a:rPr lang="en-US" sz="2400" b="0" i="1" smtClean="0">
                                <a:solidFill>
                                  <a:schemeClr val="tx1">
                                    <a:lumMod val="85000"/>
                                  </a:schemeClr>
                                </a:solidFill>
                                <a:latin typeface="Cambria Math" panose="02040503050406030204" pitchFamily="18" charset="0"/>
                              </a:rPr>
                              <m:t>𝑥</m:t>
                            </m:r>
                          </m:e>
                        </m:acc>
                        <m:r>
                          <a:rPr lang="en-US" sz="2400" b="0" i="1" smtClean="0">
                            <a:solidFill>
                              <a:schemeClr val="tx1">
                                <a:lumMod val="85000"/>
                              </a:schemeClr>
                            </a:solidFill>
                            <a:latin typeface="Cambria Math" panose="02040503050406030204" pitchFamily="18" charset="0"/>
                          </a:rPr>
                          <m:t>)</m:t>
                        </m:r>
                      </m:num>
                      <m:den>
                        <m:r>
                          <a:rPr lang="en-US" sz="2400" i="1">
                            <a:solidFill>
                              <a:schemeClr val="tx1">
                                <a:lumMod val="85000"/>
                              </a:schemeClr>
                            </a:solidFill>
                            <a:latin typeface="Cambria Math" panose="02040503050406030204" pitchFamily="18" charset="0"/>
                          </a:rPr>
                          <m:t>∫</m:t>
                        </m:r>
                        <m:sSup>
                          <m:sSupPr>
                            <m:ctrlPr>
                              <a:rPr lang="en-US" sz="2400" i="1">
                                <a:solidFill>
                                  <a:schemeClr val="tx1">
                                    <a:lumMod val="85000"/>
                                  </a:schemeClr>
                                </a:solidFill>
                                <a:latin typeface="Cambria Math" panose="02040503050406030204" pitchFamily="18" charset="0"/>
                              </a:rPr>
                            </m:ctrlPr>
                          </m:sSupPr>
                          <m:e>
                            <m:r>
                              <a:rPr lang="en-US" sz="2400" i="1">
                                <a:solidFill>
                                  <a:schemeClr val="tx1">
                                    <a:lumMod val="85000"/>
                                  </a:schemeClr>
                                </a:solidFill>
                                <a:latin typeface="Cambria Math" panose="02040503050406030204" pitchFamily="18" charset="0"/>
                              </a:rPr>
                              <m:t>𝑑</m:t>
                            </m:r>
                          </m:e>
                          <m:sup>
                            <m:r>
                              <a:rPr lang="en-US" sz="2400" i="1">
                                <a:solidFill>
                                  <a:schemeClr val="tx1">
                                    <a:lumMod val="85000"/>
                                  </a:schemeClr>
                                </a:solidFill>
                                <a:latin typeface="Cambria Math" panose="02040503050406030204" pitchFamily="18" charset="0"/>
                              </a:rPr>
                              <m:t>3</m:t>
                            </m:r>
                          </m:sup>
                        </m:sSup>
                        <m:acc>
                          <m:accPr>
                            <m:chr m:val="⃗"/>
                            <m:ctrlPr>
                              <a:rPr lang="en-US" sz="2400" i="1">
                                <a:solidFill>
                                  <a:schemeClr val="tx1">
                                    <a:lumMod val="85000"/>
                                  </a:schemeClr>
                                </a:solidFill>
                                <a:latin typeface="Cambria Math" panose="02040503050406030204" pitchFamily="18" charset="0"/>
                              </a:rPr>
                            </m:ctrlPr>
                          </m:accPr>
                          <m:e>
                            <m:r>
                              <a:rPr lang="en-US" sz="2400" i="1">
                                <a:solidFill>
                                  <a:schemeClr val="tx1">
                                    <a:lumMod val="85000"/>
                                  </a:schemeClr>
                                </a:solidFill>
                                <a:latin typeface="Cambria Math" panose="02040503050406030204" pitchFamily="18" charset="0"/>
                              </a:rPr>
                              <m:t>𝑥</m:t>
                            </m:r>
                          </m:e>
                        </m:acc>
                        <m:r>
                          <a:rPr lang="en-US" sz="2400" i="1">
                            <a:solidFill>
                              <a:schemeClr val="tx1">
                                <a:lumMod val="85000"/>
                              </a:schemeClr>
                            </a:solidFill>
                            <a:latin typeface="Cambria Math" panose="02040503050406030204" pitchFamily="18" charset="0"/>
                          </a:rPr>
                          <m:t> </m:t>
                        </m:r>
                        <m:sSubSup>
                          <m:sSubSupPr>
                            <m:ctrlPr>
                              <a:rPr lang="en-US" sz="2400" i="1">
                                <a:solidFill>
                                  <a:schemeClr val="tx1">
                                    <a:lumMod val="85000"/>
                                  </a:schemeClr>
                                </a:solidFill>
                                <a:latin typeface="Cambria Math" panose="02040503050406030204" pitchFamily="18" charset="0"/>
                              </a:rPr>
                            </m:ctrlPr>
                          </m:sSubSupPr>
                          <m:e>
                            <m:acc>
                              <m:accPr>
                                <m:chr m:val="⃗"/>
                                <m:ctrlPr>
                                  <a:rPr lang="en-US" sz="2400" i="1">
                                    <a:solidFill>
                                      <a:schemeClr val="tx1">
                                        <a:lumMod val="85000"/>
                                      </a:schemeClr>
                                    </a:solidFill>
                                    <a:latin typeface="Cambria Math" panose="02040503050406030204" pitchFamily="18" charset="0"/>
                                  </a:rPr>
                                </m:ctrlPr>
                              </m:accPr>
                              <m:e>
                                <m:r>
                                  <a:rPr lang="en-US" sz="2400" i="1">
                                    <a:solidFill>
                                      <a:schemeClr val="tx1">
                                        <a:lumMod val="85000"/>
                                      </a:schemeClr>
                                    </a:solidFill>
                                    <a:latin typeface="Cambria Math" panose="02040503050406030204" pitchFamily="18" charset="0"/>
                                  </a:rPr>
                                  <m:t>𝐸</m:t>
                                </m:r>
                              </m:e>
                            </m:acc>
                          </m:e>
                          <m:sub>
                            <m:r>
                              <a:rPr lang="en-US" sz="2400" b="0" i="1" smtClean="0">
                                <a:solidFill>
                                  <a:schemeClr val="tx1">
                                    <a:lumMod val="85000"/>
                                  </a:schemeClr>
                                </a:solidFill>
                                <a:latin typeface="Cambria Math" panose="02040503050406030204" pitchFamily="18" charset="0"/>
                              </a:rPr>
                              <m:t>0</m:t>
                            </m:r>
                          </m:sub>
                          <m:sup>
                            <m:r>
                              <a:rPr lang="en-US" sz="2400" i="1">
                                <a:solidFill>
                                  <a:schemeClr val="tx1">
                                    <a:lumMod val="85000"/>
                                  </a:schemeClr>
                                </a:solidFill>
                                <a:latin typeface="Cambria Math" panose="02040503050406030204" pitchFamily="18" charset="0"/>
                              </a:rPr>
                              <m:t>2</m:t>
                            </m:r>
                          </m:sup>
                        </m:sSubSup>
                        <m:r>
                          <a:rPr lang="en-US" sz="2400" i="1">
                            <a:solidFill>
                              <a:schemeClr val="tx1">
                                <a:lumMod val="85000"/>
                              </a:schemeClr>
                            </a:solidFill>
                            <a:latin typeface="Cambria Math" panose="02040503050406030204" pitchFamily="18" charset="0"/>
                          </a:rPr>
                          <m:t>(</m:t>
                        </m:r>
                        <m:acc>
                          <m:accPr>
                            <m:chr m:val="⃗"/>
                            <m:ctrlPr>
                              <a:rPr lang="en-US" sz="2400" i="1">
                                <a:solidFill>
                                  <a:schemeClr val="tx1">
                                    <a:lumMod val="85000"/>
                                  </a:schemeClr>
                                </a:solidFill>
                                <a:latin typeface="Cambria Math" panose="02040503050406030204" pitchFamily="18" charset="0"/>
                              </a:rPr>
                            </m:ctrlPr>
                          </m:accPr>
                          <m:e>
                            <m:r>
                              <a:rPr lang="en-US" sz="2400" i="1">
                                <a:solidFill>
                                  <a:schemeClr val="tx1">
                                    <a:lumMod val="85000"/>
                                  </a:schemeClr>
                                </a:solidFill>
                                <a:latin typeface="Cambria Math" panose="02040503050406030204" pitchFamily="18" charset="0"/>
                              </a:rPr>
                              <m:t>𝑥</m:t>
                            </m:r>
                          </m:e>
                        </m:acc>
                        <m:r>
                          <a:rPr lang="en-US" sz="2400" b="0" i="1" smtClean="0">
                            <a:solidFill>
                              <a:schemeClr val="tx1">
                                <a:lumMod val="85000"/>
                              </a:schemeClr>
                            </a:solidFill>
                            <a:latin typeface="Cambria Math" panose="02040503050406030204" pitchFamily="18" charset="0"/>
                          </a:rPr>
                          <m:t>)</m:t>
                        </m:r>
                      </m:den>
                    </m:f>
                  </m:oMath>
                </a14:m>
                <a:r>
                  <a:rPr lang="en-US" sz="2400" dirty="0">
                    <a:solidFill>
                      <a:schemeClr val="tx1">
                        <a:lumMod val="85000"/>
                      </a:schemeClr>
                    </a:solidFill>
                  </a:rPr>
                  <a:t>, </a:t>
                </a:r>
                <a14:m>
                  <m:oMath xmlns:m="http://schemas.openxmlformats.org/officeDocument/2006/math">
                    <m:sSub>
                      <m:sSubPr>
                        <m:ctrlPr>
                          <a:rPr lang="en-US" sz="2400" i="1">
                            <a:solidFill>
                              <a:schemeClr val="tx1">
                                <a:lumMod val="85000"/>
                              </a:schemeClr>
                            </a:solidFill>
                            <a:latin typeface="Cambria Math" panose="02040503050406030204" pitchFamily="18" charset="0"/>
                          </a:rPr>
                        </m:ctrlPr>
                      </m:sSubPr>
                      <m:e>
                        <m:r>
                          <a:rPr lang="en-US" sz="2400" i="1">
                            <a:solidFill>
                              <a:schemeClr val="tx1">
                                <a:lumMod val="85000"/>
                              </a:schemeClr>
                            </a:solidFill>
                            <a:latin typeface="Cambria Math" panose="02040503050406030204" pitchFamily="18" charset="0"/>
                          </a:rPr>
                          <m:t>𝑔</m:t>
                        </m:r>
                      </m:e>
                      <m:sub>
                        <m:r>
                          <a:rPr lang="en-US" sz="2400" i="1">
                            <a:solidFill>
                              <a:schemeClr val="tx1">
                                <a:lumMod val="85000"/>
                              </a:schemeClr>
                            </a:solidFill>
                            <a:latin typeface="Cambria Math" panose="02040503050406030204" pitchFamily="18" charset="0"/>
                          </a:rPr>
                          <m:t>0</m:t>
                        </m:r>
                      </m:sub>
                    </m:sSub>
                    <m:r>
                      <a:rPr lang="en-US" sz="2400" i="1">
                        <a:solidFill>
                          <a:schemeClr val="tx1">
                            <a:lumMod val="85000"/>
                          </a:schemeClr>
                        </a:solidFill>
                        <a:latin typeface="Cambria Math" panose="02040503050406030204" pitchFamily="18" charset="0"/>
                      </a:rPr>
                      <m:t>≡</m:t>
                    </m:r>
                    <m:f>
                      <m:fPr>
                        <m:ctrlPr>
                          <a:rPr lang="en-US" sz="2400" i="1">
                            <a:solidFill>
                              <a:schemeClr val="tx1">
                                <a:lumMod val="85000"/>
                              </a:schemeClr>
                            </a:solidFill>
                            <a:latin typeface="Cambria Math" panose="02040503050406030204" pitchFamily="18" charset="0"/>
                          </a:rPr>
                        </m:ctrlPr>
                      </m:fPr>
                      <m:num>
                        <m:r>
                          <a:rPr lang="en-US" sz="2400" i="1">
                            <a:solidFill>
                              <a:schemeClr val="tx1">
                                <a:lumMod val="85000"/>
                              </a:schemeClr>
                            </a:solidFill>
                            <a:latin typeface="Cambria Math" panose="02040503050406030204" pitchFamily="18" charset="0"/>
                          </a:rPr>
                          <m:t>𝜕</m:t>
                        </m:r>
                        <m:sSub>
                          <m:sSubPr>
                            <m:ctrlPr>
                              <a:rPr lang="en-US" sz="2400" i="1">
                                <a:solidFill>
                                  <a:schemeClr val="tx1">
                                    <a:lumMod val="85000"/>
                                  </a:schemeClr>
                                </a:solidFill>
                                <a:latin typeface="Cambria Math" panose="02040503050406030204" pitchFamily="18" charset="0"/>
                              </a:rPr>
                            </m:ctrlPr>
                          </m:sSubPr>
                          <m:e>
                            <m:r>
                              <a:rPr lang="en-US" sz="2400" i="1">
                                <a:solidFill>
                                  <a:schemeClr val="tx1">
                                    <a:lumMod val="85000"/>
                                  </a:schemeClr>
                                </a:solidFill>
                                <a:latin typeface="Cambria Math" panose="02040503050406030204" pitchFamily="18" charset="0"/>
                              </a:rPr>
                              <m:t>𝜔</m:t>
                            </m:r>
                          </m:e>
                          <m:sub>
                            <m:r>
                              <a:rPr lang="en-US" sz="2400" i="1">
                                <a:solidFill>
                                  <a:schemeClr val="tx1">
                                    <a:lumMod val="85000"/>
                                  </a:schemeClr>
                                </a:solidFill>
                                <a:latin typeface="Cambria Math" panose="02040503050406030204" pitchFamily="18" charset="0"/>
                              </a:rPr>
                              <m:t>𝑐</m:t>
                            </m:r>
                          </m:sub>
                        </m:sSub>
                      </m:num>
                      <m:den>
                        <m:r>
                          <a:rPr lang="en-US" sz="2400" i="1">
                            <a:solidFill>
                              <a:schemeClr val="tx1">
                                <a:lumMod val="85000"/>
                              </a:schemeClr>
                            </a:solidFill>
                            <a:latin typeface="Cambria Math" panose="02040503050406030204" pitchFamily="18" charset="0"/>
                          </a:rPr>
                          <m:t>𝜕</m:t>
                        </m:r>
                        <m:r>
                          <a:rPr lang="en-US" sz="2400" i="1">
                            <a:solidFill>
                              <a:schemeClr val="tx1">
                                <a:lumMod val="85000"/>
                              </a:schemeClr>
                            </a:solidFill>
                            <a:latin typeface="Cambria Math" panose="02040503050406030204" pitchFamily="18" charset="0"/>
                          </a:rPr>
                          <m:t>𝑥</m:t>
                        </m:r>
                      </m:den>
                    </m:f>
                  </m:oMath>
                </a14:m>
                <a:endParaRPr lang="en-US" sz="2400" dirty="0">
                  <a:solidFill>
                    <a:schemeClr val="tx1">
                      <a:lumMod val="85000"/>
                    </a:schemeClr>
                  </a:solidFill>
                </a:endParaRPr>
              </a:p>
            </p:txBody>
          </p:sp>
        </mc:Choice>
        <mc:Fallback xmlns="">
          <p:sp>
            <p:nvSpPr>
              <p:cNvPr id="4" name="TextBox 3">
                <a:extLst>
                  <a:ext uri="{FF2B5EF4-FFF2-40B4-BE49-F238E27FC236}">
                    <a16:creationId xmlns:a16="http://schemas.microsoft.com/office/drawing/2014/main" id="{B6C444AB-9E7F-6175-8438-520E97172434}"/>
                  </a:ext>
                </a:extLst>
              </p:cNvPr>
              <p:cNvSpPr txBox="1">
                <a:spLocks noRot="1" noChangeAspect="1" noMove="1" noResize="1" noEditPoints="1" noAdjustHandles="1" noChangeArrowheads="1" noChangeShapeType="1" noTextEdit="1"/>
              </p:cNvSpPr>
              <p:nvPr/>
            </p:nvSpPr>
            <p:spPr>
              <a:xfrm>
                <a:off x="711200" y="1168400"/>
                <a:ext cx="11480800" cy="748282"/>
              </a:xfrm>
              <a:prstGeom prst="rect">
                <a:avLst/>
              </a:prstGeom>
              <a:blipFill>
                <a:blip r:embed="rId2"/>
                <a:stretch>
                  <a:fillRect l="-743"/>
                </a:stretch>
              </a:blipFill>
            </p:spPr>
            <p:txBody>
              <a:bodyPr/>
              <a:lstStyle/>
              <a:p>
                <a:r>
                  <a:rPr lang="en-US">
                    <a:noFill/>
                  </a:rPr>
                  <a:t> </a:t>
                </a:r>
              </a:p>
            </p:txBody>
          </p:sp>
        </mc:Fallback>
      </mc:AlternateContent>
    </p:spTree>
    <p:extLst>
      <p:ext uri="{BB962C8B-B14F-4D97-AF65-F5344CB8AC3E}">
        <p14:creationId xmlns:p14="http://schemas.microsoft.com/office/powerpoint/2010/main" val="2842673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21CA9-C598-642A-1C2A-23F378EB511E}"/>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F9FE90C8-5C57-20C9-9BEF-35A5A3994C79}"/>
              </a:ext>
            </a:extLst>
          </p:cNvPr>
          <p:cNvPicPr>
            <a:picLocks noChangeAspect="1"/>
          </p:cNvPicPr>
          <p:nvPr/>
        </p:nvPicPr>
        <p:blipFill>
          <a:blip r:embed="rId2"/>
          <a:stretch>
            <a:fillRect/>
          </a:stretch>
        </p:blipFill>
        <p:spPr>
          <a:xfrm>
            <a:off x="2200593" y="2608106"/>
            <a:ext cx="7695247" cy="415387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54C9E198-E552-059A-EEB3-935CB43031CB}"/>
              </a:ext>
            </a:extLst>
          </p:cNvPr>
          <p:cNvSpPr>
            <a:spLocks noGrp="1"/>
          </p:cNvSpPr>
          <p:nvPr>
            <p:ph type="title"/>
          </p:nvPr>
        </p:nvSpPr>
        <p:spPr>
          <a:xfrm>
            <a:off x="657224" y="499533"/>
            <a:ext cx="10935336" cy="679027"/>
          </a:xfrm>
        </p:spPr>
        <p:txBody>
          <a:bodyPr>
            <a:noAutofit/>
          </a:bodyPr>
          <a:lstStyle/>
          <a:p>
            <a:r>
              <a:rPr lang="en-US" sz="4400" dirty="0"/>
              <a:t>Further shortcomings of perturbation theory</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8847A748-BEC1-EE0E-6E9D-1DAF257E37A3}"/>
                  </a:ext>
                </a:extLst>
              </p:cNvPr>
              <p:cNvSpPr txBox="1"/>
              <p:nvPr/>
            </p:nvSpPr>
            <p:spPr>
              <a:xfrm>
                <a:off x="711200" y="1168400"/>
                <a:ext cx="10881360" cy="111761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Optomechanical coupling computed perturbatively: </a:t>
                </a:r>
                <a14:m>
                  <m:oMath xmlns:m="http://schemas.openxmlformats.org/officeDocument/2006/math">
                    <m:r>
                      <a:rPr lang="en-US" sz="2400" b="0" i="1" smtClean="0">
                        <a:solidFill>
                          <a:schemeClr val="tx1">
                            <a:lumMod val="85000"/>
                          </a:schemeClr>
                        </a:solidFill>
                        <a:latin typeface="Cambria Math" panose="02040503050406030204" pitchFamily="18" charset="0"/>
                      </a:rPr>
                      <m:t>𝛿</m:t>
                    </m:r>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𝜔</m:t>
                        </m:r>
                      </m:e>
                      <m:sub>
                        <m:r>
                          <a:rPr lang="en-US" sz="2400" b="0" i="1" smtClean="0">
                            <a:solidFill>
                              <a:schemeClr val="tx1">
                                <a:lumMod val="85000"/>
                              </a:schemeClr>
                            </a:solidFill>
                            <a:latin typeface="Cambria Math" panose="02040503050406030204" pitchFamily="18" charset="0"/>
                          </a:rPr>
                          <m:t>𝑐</m:t>
                        </m:r>
                      </m:sub>
                    </m:sSub>
                    <m:r>
                      <a:rPr lang="en-US" sz="2400" b="0" i="1" smtClean="0">
                        <a:solidFill>
                          <a:schemeClr val="tx1">
                            <a:lumMod val="85000"/>
                          </a:schemeClr>
                        </a:solidFill>
                        <a:latin typeface="Cambria Math" panose="02040503050406030204" pitchFamily="18" charset="0"/>
                      </a:rPr>
                      <m:t>≈</m:t>
                    </m:r>
                    <m:f>
                      <m:fPr>
                        <m:ctrlPr>
                          <a:rPr lang="en-US" sz="2400" b="0" i="1" smtClean="0">
                            <a:solidFill>
                              <a:schemeClr val="tx1">
                                <a:lumMod val="85000"/>
                              </a:schemeClr>
                            </a:solidFill>
                            <a:latin typeface="Cambria Math" panose="02040503050406030204" pitchFamily="18" charset="0"/>
                          </a:rPr>
                        </m:ctrlPr>
                      </m:fPr>
                      <m:num>
                        <m:r>
                          <a:rPr lang="en-US" sz="2400" b="0" i="1" smtClean="0">
                            <a:solidFill>
                              <a:schemeClr val="tx1">
                                <a:lumMod val="85000"/>
                              </a:schemeClr>
                            </a:solidFill>
                            <a:latin typeface="Cambria Math" panose="02040503050406030204" pitchFamily="18" charset="0"/>
                          </a:rPr>
                          <m:t>∫</m:t>
                        </m:r>
                        <m:sSup>
                          <m:sSupPr>
                            <m:ctrlPr>
                              <a:rPr lang="en-US" sz="2400" b="0" i="1" smtClean="0">
                                <a:solidFill>
                                  <a:schemeClr val="tx1">
                                    <a:lumMod val="85000"/>
                                  </a:schemeClr>
                                </a:solidFill>
                                <a:latin typeface="Cambria Math" panose="02040503050406030204" pitchFamily="18" charset="0"/>
                              </a:rPr>
                            </m:ctrlPr>
                          </m:sSupPr>
                          <m:e>
                            <m:r>
                              <a:rPr lang="en-US" sz="2400" b="0" i="1" smtClean="0">
                                <a:solidFill>
                                  <a:schemeClr val="tx1">
                                    <a:lumMod val="85000"/>
                                  </a:schemeClr>
                                </a:solidFill>
                                <a:latin typeface="Cambria Math" panose="02040503050406030204" pitchFamily="18" charset="0"/>
                              </a:rPr>
                              <m:t>𝑑</m:t>
                            </m:r>
                          </m:e>
                          <m:sup>
                            <m:r>
                              <a:rPr lang="en-US" sz="2400" b="0" i="1" smtClean="0">
                                <a:solidFill>
                                  <a:schemeClr val="tx1">
                                    <a:lumMod val="85000"/>
                                  </a:schemeClr>
                                </a:solidFill>
                                <a:latin typeface="Cambria Math" panose="02040503050406030204" pitchFamily="18" charset="0"/>
                              </a:rPr>
                              <m:t>3</m:t>
                            </m:r>
                          </m:sup>
                        </m:sSup>
                        <m:acc>
                          <m:accPr>
                            <m:chr m:val="⃗"/>
                            <m:ctrlPr>
                              <a:rPr lang="en-US" sz="2400" b="0" i="1" smtClean="0">
                                <a:solidFill>
                                  <a:schemeClr val="tx1">
                                    <a:lumMod val="85000"/>
                                  </a:schemeClr>
                                </a:solidFill>
                                <a:latin typeface="Cambria Math" panose="02040503050406030204" pitchFamily="18" charset="0"/>
                              </a:rPr>
                            </m:ctrlPr>
                          </m:accPr>
                          <m:e>
                            <m:r>
                              <a:rPr lang="en-US" sz="2400" b="0" i="1" smtClean="0">
                                <a:solidFill>
                                  <a:schemeClr val="tx1">
                                    <a:lumMod val="85000"/>
                                  </a:schemeClr>
                                </a:solidFill>
                                <a:latin typeface="Cambria Math" panose="02040503050406030204" pitchFamily="18" charset="0"/>
                              </a:rPr>
                              <m:t>𝑥</m:t>
                            </m:r>
                          </m:e>
                        </m:acc>
                        <m:r>
                          <a:rPr lang="en-US" sz="2400" b="0" i="1" smtClean="0">
                            <a:solidFill>
                              <a:schemeClr val="tx1">
                                <a:lumMod val="85000"/>
                              </a:schemeClr>
                            </a:solidFill>
                            <a:latin typeface="Cambria Math" panose="02040503050406030204" pitchFamily="18" charset="0"/>
                          </a:rPr>
                          <m:t> </m:t>
                        </m:r>
                        <m:r>
                          <a:rPr lang="en-US" sz="2400" b="0" i="1" smtClean="0">
                            <a:solidFill>
                              <a:schemeClr val="tx1">
                                <a:lumMod val="85000"/>
                              </a:schemeClr>
                            </a:solidFill>
                            <a:latin typeface="Cambria Math" panose="02040503050406030204" pitchFamily="18" charset="0"/>
                          </a:rPr>
                          <m:t>𝛿𝜖</m:t>
                        </m:r>
                        <m:d>
                          <m:dPr>
                            <m:ctrlPr>
                              <a:rPr lang="en-US" sz="2400" b="0" i="1" smtClean="0">
                                <a:solidFill>
                                  <a:schemeClr val="tx1">
                                    <a:lumMod val="85000"/>
                                  </a:schemeClr>
                                </a:solidFill>
                                <a:latin typeface="Cambria Math" panose="02040503050406030204" pitchFamily="18" charset="0"/>
                              </a:rPr>
                            </m:ctrlPr>
                          </m:dPr>
                          <m:e>
                            <m:acc>
                              <m:accPr>
                                <m:chr m:val="⃗"/>
                                <m:ctrlPr>
                                  <a:rPr lang="en-US" sz="2400" b="0" i="1" smtClean="0">
                                    <a:solidFill>
                                      <a:schemeClr val="tx1">
                                        <a:lumMod val="85000"/>
                                      </a:schemeClr>
                                    </a:solidFill>
                                    <a:latin typeface="Cambria Math" panose="02040503050406030204" pitchFamily="18" charset="0"/>
                                  </a:rPr>
                                </m:ctrlPr>
                              </m:accPr>
                              <m:e>
                                <m:r>
                                  <a:rPr lang="en-US" sz="2400" b="0" i="1" smtClean="0">
                                    <a:solidFill>
                                      <a:schemeClr val="tx1">
                                        <a:lumMod val="85000"/>
                                      </a:schemeClr>
                                    </a:solidFill>
                                    <a:latin typeface="Cambria Math" panose="02040503050406030204" pitchFamily="18" charset="0"/>
                                  </a:rPr>
                                  <m:t>𝑥</m:t>
                                </m:r>
                              </m:e>
                            </m:acc>
                          </m:e>
                        </m:d>
                        <m:sSubSup>
                          <m:sSubSupPr>
                            <m:ctrlPr>
                              <a:rPr lang="en-US" sz="2400" b="0" i="1" smtClean="0">
                                <a:solidFill>
                                  <a:schemeClr val="tx1">
                                    <a:lumMod val="85000"/>
                                  </a:schemeClr>
                                </a:solidFill>
                                <a:latin typeface="Cambria Math" panose="02040503050406030204" pitchFamily="18" charset="0"/>
                              </a:rPr>
                            </m:ctrlPr>
                          </m:sSubSupPr>
                          <m:e>
                            <m:acc>
                              <m:accPr>
                                <m:chr m:val="⃗"/>
                                <m:ctrlPr>
                                  <a:rPr lang="en-US" sz="2400" b="0" i="1" smtClean="0">
                                    <a:solidFill>
                                      <a:schemeClr val="tx1">
                                        <a:lumMod val="85000"/>
                                      </a:schemeClr>
                                    </a:solidFill>
                                    <a:latin typeface="Cambria Math" panose="02040503050406030204" pitchFamily="18" charset="0"/>
                                  </a:rPr>
                                </m:ctrlPr>
                              </m:accPr>
                              <m:e>
                                <m:r>
                                  <a:rPr lang="en-US" sz="2400" b="0" i="1" smtClean="0">
                                    <a:solidFill>
                                      <a:schemeClr val="tx1">
                                        <a:lumMod val="85000"/>
                                      </a:schemeClr>
                                    </a:solidFill>
                                    <a:latin typeface="Cambria Math" panose="02040503050406030204" pitchFamily="18" charset="0"/>
                                  </a:rPr>
                                  <m:t>𝐸</m:t>
                                </m:r>
                              </m:e>
                            </m:acc>
                          </m:e>
                          <m:sub>
                            <m:r>
                              <a:rPr lang="en-US" sz="2400" b="0" i="1" smtClean="0">
                                <a:solidFill>
                                  <a:schemeClr val="tx1">
                                    <a:lumMod val="85000"/>
                                  </a:schemeClr>
                                </a:solidFill>
                                <a:latin typeface="Cambria Math" panose="02040503050406030204" pitchFamily="18" charset="0"/>
                              </a:rPr>
                              <m:t>0</m:t>
                            </m:r>
                          </m:sub>
                          <m:sup>
                            <m:r>
                              <a:rPr lang="en-US" sz="2400" b="0" i="1" smtClean="0">
                                <a:solidFill>
                                  <a:schemeClr val="tx1">
                                    <a:lumMod val="85000"/>
                                  </a:schemeClr>
                                </a:solidFill>
                                <a:latin typeface="Cambria Math" panose="02040503050406030204" pitchFamily="18" charset="0"/>
                              </a:rPr>
                              <m:t>2</m:t>
                            </m:r>
                          </m:sup>
                        </m:sSubSup>
                        <m:r>
                          <a:rPr lang="en-US" sz="2400" b="0" i="1" smtClean="0">
                            <a:solidFill>
                              <a:schemeClr val="tx1">
                                <a:lumMod val="85000"/>
                              </a:schemeClr>
                            </a:solidFill>
                            <a:latin typeface="Cambria Math" panose="02040503050406030204" pitchFamily="18" charset="0"/>
                          </a:rPr>
                          <m:t>(</m:t>
                        </m:r>
                        <m:acc>
                          <m:accPr>
                            <m:chr m:val="⃗"/>
                            <m:ctrlPr>
                              <a:rPr lang="en-US" sz="2400" b="0" i="1" smtClean="0">
                                <a:solidFill>
                                  <a:schemeClr val="tx1">
                                    <a:lumMod val="85000"/>
                                  </a:schemeClr>
                                </a:solidFill>
                                <a:latin typeface="Cambria Math" panose="02040503050406030204" pitchFamily="18" charset="0"/>
                              </a:rPr>
                            </m:ctrlPr>
                          </m:accPr>
                          <m:e>
                            <m:r>
                              <a:rPr lang="en-US" sz="2400" b="0" i="1" smtClean="0">
                                <a:solidFill>
                                  <a:schemeClr val="tx1">
                                    <a:lumMod val="85000"/>
                                  </a:schemeClr>
                                </a:solidFill>
                                <a:latin typeface="Cambria Math" panose="02040503050406030204" pitchFamily="18" charset="0"/>
                              </a:rPr>
                              <m:t>𝑥</m:t>
                            </m:r>
                          </m:e>
                        </m:acc>
                        <m:r>
                          <a:rPr lang="en-US" sz="2400" b="0" i="1" smtClean="0">
                            <a:solidFill>
                              <a:schemeClr val="tx1">
                                <a:lumMod val="85000"/>
                              </a:schemeClr>
                            </a:solidFill>
                            <a:latin typeface="Cambria Math" panose="02040503050406030204" pitchFamily="18" charset="0"/>
                          </a:rPr>
                          <m:t>)</m:t>
                        </m:r>
                      </m:num>
                      <m:den>
                        <m:r>
                          <a:rPr lang="en-US" sz="2400" i="1">
                            <a:solidFill>
                              <a:schemeClr val="tx1">
                                <a:lumMod val="85000"/>
                              </a:schemeClr>
                            </a:solidFill>
                            <a:latin typeface="Cambria Math" panose="02040503050406030204" pitchFamily="18" charset="0"/>
                          </a:rPr>
                          <m:t>∫</m:t>
                        </m:r>
                        <m:sSup>
                          <m:sSupPr>
                            <m:ctrlPr>
                              <a:rPr lang="en-US" sz="2400" i="1">
                                <a:solidFill>
                                  <a:schemeClr val="tx1">
                                    <a:lumMod val="85000"/>
                                  </a:schemeClr>
                                </a:solidFill>
                                <a:latin typeface="Cambria Math" panose="02040503050406030204" pitchFamily="18" charset="0"/>
                              </a:rPr>
                            </m:ctrlPr>
                          </m:sSupPr>
                          <m:e>
                            <m:r>
                              <a:rPr lang="en-US" sz="2400" i="1">
                                <a:solidFill>
                                  <a:schemeClr val="tx1">
                                    <a:lumMod val="85000"/>
                                  </a:schemeClr>
                                </a:solidFill>
                                <a:latin typeface="Cambria Math" panose="02040503050406030204" pitchFamily="18" charset="0"/>
                              </a:rPr>
                              <m:t>𝑑</m:t>
                            </m:r>
                          </m:e>
                          <m:sup>
                            <m:r>
                              <a:rPr lang="en-US" sz="2400" i="1">
                                <a:solidFill>
                                  <a:schemeClr val="tx1">
                                    <a:lumMod val="85000"/>
                                  </a:schemeClr>
                                </a:solidFill>
                                <a:latin typeface="Cambria Math" panose="02040503050406030204" pitchFamily="18" charset="0"/>
                              </a:rPr>
                              <m:t>3</m:t>
                            </m:r>
                          </m:sup>
                        </m:sSup>
                        <m:acc>
                          <m:accPr>
                            <m:chr m:val="⃗"/>
                            <m:ctrlPr>
                              <a:rPr lang="en-US" sz="2400" i="1">
                                <a:solidFill>
                                  <a:schemeClr val="tx1">
                                    <a:lumMod val="85000"/>
                                  </a:schemeClr>
                                </a:solidFill>
                                <a:latin typeface="Cambria Math" panose="02040503050406030204" pitchFamily="18" charset="0"/>
                              </a:rPr>
                            </m:ctrlPr>
                          </m:accPr>
                          <m:e>
                            <m:r>
                              <a:rPr lang="en-US" sz="2400" i="1">
                                <a:solidFill>
                                  <a:schemeClr val="tx1">
                                    <a:lumMod val="85000"/>
                                  </a:schemeClr>
                                </a:solidFill>
                                <a:latin typeface="Cambria Math" panose="02040503050406030204" pitchFamily="18" charset="0"/>
                              </a:rPr>
                              <m:t>𝑥</m:t>
                            </m:r>
                          </m:e>
                        </m:acc>
                        <m:r>
                          <a:rPr lang="en-US" sz="2400" i="1">
                            <a:solidFill>
                              <a:schemeClr val="tx1">
                                <a:lumMod val="85000"/>
                              </a:schemeClr>
                            </a:solidFill>
                            <a:latin typeface="Cambria Math" panose="02040503050406030204" pitchFamily="18" charset="0"/>
                          </a:rPr>
                          <m:t> </m:t>
                        </m:r>
                        <m:sSubSup>
                          <m:sSubSupPr>
                            <m:ctrlPr>
                              <a:rPr lang="en-US" sz="2400" i="1">
                                <a:solidFill>
                                  <a:schemeClr val="tx1">
                                    <a:lumMod val="85000"/>
                                  </a:schemeClr>
                                </a:solidFill>
                                <a:latin typeface="Cambria Math" panose="02040503050406030204" pitchFamily="18" charset="0"/>
                              </a:rPr>
                            </m:ctrlPr>
                          </m:sSubSupPr>
                          <m:e>
                            <m:acc>
                              <m:accPr>
                                <m:chr m:val="⃗"/>
                                <m:ctrlPr>
                                  <a:rPr lang="en-US" sz="2400" i="1">
                                    <a:solidFill>
                                      <a:schemeClr val="tx1">
                                        <a:lumMod val="85000"/>
                                      </a:schemeClr>
                                    </a:solidFill>
                                    <a:latin typeface="Cambria Math" panose="02040503050406030204" pitchFamily="18" charset="0"/>
                                  </a:rPr>
                                </m:ctrlPr>
                              </m:accPr>
                              <m:e>
                                <m:r>
                                  <a:rPr lang="en-US" sz="2400" i="1">
                                    <a:solidFill>
                                      <a:schemeClr val="tx1">
                                        <a:lumMod val="85000"/>
                                      </a:schemeClr>
                                    </a:solidFill>
                                    <a:latin typeface="Cambria Math" panose="02040503050406030204" pitchFamily="18" charset="0"/>
                                  </a:rPr>
                                  <m:t>𝐸</m:t>
                                </m:r>
                              </m:e>
                            </m:acc>
                          </m:e>
                          <m:sub>
                            <m:r>
                              <a:rPr lang="en-US" sz="2400" b="0" i="1" smtClean="0">
                                <a:solidFill>
                                  <a:schemeClr val="tx1">
                                    <a:lumMod val="85000"/>
                                  </a:schemeClr>
                                </a:solidFill>
                                <a:latin typeface="Cambria Math" panose="02040503050406030204" pitchFamily="18" charset="0"/>
                              </a:rPr>
                              <m:t>0</m:t>
                            </m:r>
                          </m:sub>
                          <m:sup>
                            <m:r>
                              <a:rPr lang="en-US" sz="2400" i="1">
                                <a:solidFill>
                                  <a:schemeClr val="tx1">
                                    <a:lumMod val="85000"/>
                                  </a:schemeClr>
                                </a:solidFill>
                                <a:latin typeface="Cambria Math" panose="02040503050406030204" pitchFamily="18" charset="0"/>
                              </a:rPr>
                              <m:t>2</m:t>
                            </m:r>
                          </m:sup>
                        </m:sSubSup>
                        <m:r>
                          <a:rPr lang="en-US" sz="2400" i="1">
                            <a:solidFill>
                              <a:schemeClr val="tx1">
                                <a:lumMod val="85000"/>
                              </a:schemeClr>
                            </a:solidFill>
                            <a:latin typeface="Cambria Math" panose="02040503050406030204" pitchFamily="18" charset="0"/>
                          </a:rPr>
                          <m:t>(</m:t>
                        </m:r>
                        <m:acc>
                          <m:accPr>
                            <m:chr m:val="⃗"/>
                            <m:ctrlPr>
                              <a:rPr lang="en-US" sz="2400" i="1">
                                <a:solidFill>
                                  <a:schemeClr val="tx1">
                                    <a:lumMod val="85000"/>
                                  </a:schemeClr>
                                </a:solidFill>
                                <a:latin typeface="Cambria Math" panose="02040503050406030204" pitchFamily="18" charset="0"/>
                              </a:rPr>
                            </m:ctrlPr>
                          </m:accPr>
                          <m:e>
                            <m:r>
                              <a:rPr lang="en-US" sz="2400" i="1">
                                <a:solidFill>
                                  <a:schemeClr val="tx1">
                                    <a:lumMod val="85000"/>
                                  </a:schemeClr>
                                </a:solidFill>
                                <a:latin typeface="Cambria Math" panose="02040503050406030204" pitchFamily="18" charset="0"/>
                              </a:rPr>
                              <m:t>𝑥</m:t>
                            </m:r>
                          </m:e>
                        </m:acc>
                        <m:r>
                          <a:rPr lang="en-US" sz="2400" b="0" i="1" smtClean="0">
                            <a:solidFill>
                              <a:schemeClr val="tx1">
                                <a:lumMod val="85000"/>
                              </a:schemeClr>
                            </a:solidFill>
                            <a:latin typeface="Cambria Math" panose="02040503050406030204" pitchFamily="18" charset="0"/>
                          </a:rPr>
                          <m:t>)</m:t>
                        </m:r>
                      </m:den>
                    </m:f>
                  </m:oMath>
                </a14:m>
                <a:r>
                  <a:rPr lang="en-US" sz="2400" dirty="0">
                    <a:solidFill>
                      <a:schemeClr val="tx1">
                        <a:lumMod val="85000"/>
                      </a:schemeClr>
                    </a:solidFill>
                  </a:rPr>
                  <a:t>, </a:t>
                </a:r>
                <a14:m>
                  <m:oMath xmlns:m="http://schemas.openxmlformats.org/officeDocument/2006/math">
                    <m:sSub>
                      <m:sSubPr>
                        <m:ctrlPr>
                          <a:rPr lang="en-US" sz="2400" i="1">
                            <a:solidFill>
                              <a:schemeClr val="tx1">
                                <a:lumMod val="85000"/>
                              </a:schemeClr>
                            </a:solidFill>
                            <a:latin typeface="Cambria Math" panose="02040503050406030204" pitchFamily="18" charset="0"/>
                          </a:rPr>
                        </m:ctrlPr>
                      </m:sSubPr>
                      <m:e>
                        <m:r>
                          <a:rPr lang="en-US" sz="2400" i="1">
                            <a:solidFill>
                              <a:schemeClr val="tx1">
                                <a:lumMod val="85000"/>
                              </a:schemeClr>
                            </a:solidFill>
                            <a:latin typeface="Cambria Math" panose="02040503050406030204" pitchFamily="18" charset="0"/>
                          </a:rPr>
                          <m:t>𝑔</m:t>
                        </m:r>
                      </m:e>
                      <m:sub>
                        <m:r>
                          <a:rPr lang="en-US" sz="2400" i="1">
                            <a:solidFill>
                              <a:schemeClr val="tx1">
                                <a:lumMod val="85000"/>
                              </a:schemeClr>
                            </a:solidFill>
                            <a:latin typeface="Cambria Math" panose="02040503050406030204" pitchFamily="18" charset="0"/>
                          </a:rPr>
                          <m:t>0</m:t>
                        </m:r>
                      </m:sub>
                    </m:sSub>
                    <m:r>
                      <a:rPr lang="en-US" sz="2400" i="1">
                        <a:solidFill>
                          <a:schemeClr val="tx1">
                            <a:lumMod val="85000"/>
                          </a:schemeClr>
                        </a:solidFill>
                        <a:latin typeface="Cambria Math" panose="02040503050406030204" pitchFamily="18" charset="0"/>
                      </a:rPr>
                      <m:t>≡</m:t>
                    </m:r>
                    <m:f>
                      <m:fPr>
                        <m:ctrlPr>
                          <a:rPr lang="en-US" sz="2400" i="1">
                            <a:solidFill>
                              <a:schemeClr val="tx1">
                                <a:lumMod val="85000"/>
                              </a:schemeClr>
                            </a:solidFill>
                            <a:latin typeface="Cambria Math" panose="02040503050406030204" pitchFamily="18" charset="0"/>
                          </a:rPr>
                        </m:ctrlPr>
                      </m:fPr>
                      <m:num>
                        <m:r>
                          <a:rPr lang="en-US" sz="2400" i="1">
                            <a:solidFill>
                              <a:schemeClr val="tx1">
                                <a:lumMod val="85000"/>
                              </a:schemeClr>
                            </a:solidFill>
                            <a:latin typeface="Cambria Math" panose="02040503050406030204" pitchFamily="18" charset="0"/>
                          </a:rPr>
                          <m:t>𝜕</m:t>
                        </m:r>
                        <m:sSub>
                          <m:sSubPr>
                            <m:ctrlPr>
                              <a:rPr lang="en-US" sz="2400" i="1">
                                <a:solidFill>
                                  <a:schemeClr val="tx1">
                                    <a:lumMod val="85000"/>
                                  </a:schemeClr>
                                </a:solidFill>
                                <a:latin typeface="Cambria Math" panose="02040503050406030204" pitchFamily="18" charset="0"/>
                              </a:rPr>
                            </m:ctrlPr>
                          </m:sSubPr>
                          <m:e>
                            <m:r>
                              <a:rPr lang="en-US" sz="2400" i="1">
                                <a:solidFill>
                                  <a:schemeClr val="tx1">
                                    <a:lumMod val="85000"/>
                                  </a:schemeClr>
                                </a:solidFill>
                                <a:latin typeface="Cambria Math" panose="02040503050406030204" pitchFamily="18" charset="0"/>
                              </a:rPr>
                              <m:t>𝜔</m:t>
                            </m:r>
                          </m:e>
                          <m:sub>
                            <m:r>
                              <a:rPr lang="en-US" sz="2400" i="1">
                                <a:solidFill>
                                  <a:schemeClr val="tx1">
                                    <a:lumMod val="85000"/>
                                  </a:schemeClr>
                                </a:solidFill>
                                <a:latin typeface="Cambria Math" panose="02040503050406030204" pitchFamily="18" charset="0"/>
                              </a:rPr>
                              <m:t>𝑐</m:t>
                            </m:r>
                          </m:sub>
                        </m:sSub>
                      </m:num>
                      <m:den>
                        <m:r>
                          <a:rPr lang="en-US" sz="2400" i="1">
                            <a:solidFill>
                              <a:schemeClr val="tx1">
                                <a:lumMod val="85000"/>
                              </a:schemeClr>
                            </a:solidFill>
                            <a:latin typeface="Cambria Math" panose="02040503050406030204" pitchFamily="18" charset="0"/>
                          </a:rPr>
                          <m:t>𝜕</m:t>
                        </m:r>
                        <m:r>
                          <a:rPr lang="en-US" sz="2400" i="1">
                            <a:solidFill>
                              <a:schemeClr val="tx1">
                                <a:lumMod val="85000"/>
                              </a:schemeClr>
                            </a:solidFill>
                            <a:latin typeface="Cambria Math" panose="02040503050406030204" pitchFamily="18" charset="0"/>
                          </a:rPr>
                          <m:t>𝑥</m:t>
                        </m:r>
                      </m:den>
                    </m:f>
                  </m:oMath>
                </a14:m>
                <a:endParaRPr lang="en-US" sz="2400" dirty="0">
                  <a:solidFill>
                    <a:schemeClr val="tx1">
                      <a:lumMod val="85000"/>
                    </a:schemeClr>
                  </a:solidFill>
                </a:endParaRPr>
              </a:p>
              <a:p>
                <a:pPr marL="285750" indent="-285750">
                  <a:buFont typeface="Arial" panose="020B0604020202020204" pitchFamily="34" charset="0"/>
                  <a:buChar char="•"/>
                </a:pPr>
                <a:r>
                  <a:rPr lang="en-US" sz="2400" dirty="0">
                    <a:solidFill>
                      <a:schemeClr val="tx1">
                        <a:lumMod val="85000"/>
                      </a:schemeClr>
                    </a:solidFill>
                  </a:rPr>
                  <a:t>This approximation scheme breaks down even at </a:t>
                </a:r>
                <a14:m>
                  <m:oMath xmlns:m="http://schemas.openxmlformats.org/officeDocument/2006/math">
                    <m:r>
                      <a:rPr lang="en-US" sz="2400" b="0" i="1" smtClean="0">
                        <a:solidFill>
                          <a:schemeClr val="tx1">
                            <a:lumMod val="85000"/>
                          </a:schemeClr>
                        </a:solidFill>
                        <a:latin typeface="Cambria Math" panose="02040503050406030204" pitchFamily="18" charset="0"/>
                      </a:rPr>
                      <m:t>∼</m:t>
                    </m:r>
                    <m:r>
                      <a:rPr lang="en-US" sz="2400" b="0" i="1" smtClean="0">
                        <a:solidFill>
                          <a:schemeClr val="tx1">
                            <a:lumMod val="85000"/>
                          </a:schemeClr>
                        </a:solidFill>
                        <a:latin typeface="Cambria Math" panose="02040503050406030204" pitchFamily="18" charset="0"/>
                      </a:rPr>
                      <m:t>𝜆</m:t>
                    </m:r>
                    <m:r>
                      <a:rPr lang="en-US" sz="2400" b="0" i="1" smtClean="0">
                        <a:solidFill>
                          <a:schemeClr val="tx1">
                            <a:lumMod val="85000"/>
                          </a:schemeClr>
                        </a:solidFill>
                        <a:latin typeface="Cambria Math" panose="02040503050406030204" pitchFamily="18" charset="0"/>
                      </a:rPr>
                      <m:t>/10</m:t>
                    </m:r>
                    <m:r>
                      <a:rPr lang="en-US" sz="2400" b="0" i="1" smtClean="0">
                        <a:solidFill>
                          <a:schemeClr val="tx1">
                            <a:lumMod val="85000"/>
                          </a:schemeClr>
                        </a:solidFill>
                        <a:latin typeface="Cambria Math" panose="02040503050406030204" pitchFamily="18" charset="0"/>
                      </a:rPr>
                      <m:t>𝑛</m:t>
                    </m:r>
                  </m:oMath>
                </a14:m>
                <a:endParaRPr lang="en-US" sz="2400" dirty="0">
                  <a:solidFill>
                    <a:schemeClr val="tx1">
                      <a:lumMod val="85000"/>
                    </a:schemeClr>
                  </a:solidFill>
                </a:endParaRPr>
              </a:p>
            </p:txBody>
          </p:sp>
        </mc:Choice>
        <mc:Fallback xmlns="">
          <p:sp>
            <p:nvSpPr>
              <p:cNvPr id="3" name="TextBox 2">
                <a:extLst>
                  <a:ext uri="{FF2B5EF4-FFF2-40B4-BE49-F238E27FC236}">
                    <a16:creationId xmlns:a16="http://schemas.microsoft.com/office/drawing/2014/main" id="{8847A748-BEC1-EE0E-6E9D-1DAF257E37A3}"/>
                  </a:ext>
                </a:extLst>
              </p:cNvPr>
              <p:cNvSpPr txBox="1">
                <a:spLocks noRot="1" noChangeAspect="1" noMove="1" noResize="1" noEditPoints="1" noAdjustHandles="1" noChangeArrowheads="1" noChangeShapeType="1" noTextEdit="1"/>
              </p:cNvSpPr>
              <p:nvPr/>
            </p:nvSpPr>
            <p:spPr>
              <a:xfrm>
                <a:off x="711200" y="1168400"/>
                <a:ext cx="10881360" cy="1117614"/>
              </a:xfrm>
              <a:prstGeom prst="rect">
                <a:avLst/>
              </a:prstGeom>
              <a:blipFill>
                <a:blip r:embed="rId3"/>
                <a:stretch>
                  <a:fillRect l="-784" b="-12022"/>
                </a:stretch>
              </a:blipFill>
            </p:spPr>
            <p:txBody>
              <a:bodyPr/>
              <a:lstStyle/>
              <a:p>
                <a:r>
                  <a:rPr lang="en-US">
                    <a:noFill/>
                  </a:rPr>
                  <a:t> </a:t>
                </a:r>
              </a:p>
            </p:txBody>
          </p:sp>
        </mc:Fallback>
      </mc:AlternateContent>
    </p:spTree>
    <p:extLst>
      <p:ext uri="{BB962C8B-B14F-4D97-AF65-F5344CB8AC3E}">
        <p14:creationId xmlns:p14="http://schemas.microsoft.com/office/powerpoint/2010/main" val="8163022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E7DA2-9FF2-5969-8290-AB2500238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31A4BB-D565-E450-3CBC-D4003439DF08}"/>
              </a:ext>
            </a:extLst>
          </p:cNvPr>
          <p:cNvSpPr>
            <a:spLocks noGrp="1"/>
          </p:cNvSpPr>
          <p:nvPr>
            <p:ph type="title"/>
          </p:nvPr>
        </p:nvSpPr>
        <p:spPr>
          <a:xfrm>
            <a:off x="657224" y="499533"/>
            <a:ext cx="10935336" cy="679027"/>
          </a:xfrm>
        </p:spPr>
        <p:txBody>
          <a:bodyPr>
            <a:noAutofit/>
          </a:bodyPr>
          <a:lstStyle/>
          <a:p>
            <a:r>
              <a:rPr lang="en-US" sz="4400" dirty="0"/>
              <a:t>Conclusions</a:t>
            </a:r>
          </a:p>
        </p:txBody>
      </p:sp>
      <p:sp>
        <p:nvSpPr>
          <p:cNvPr id="4" name="Content Placeholder 5">
            <a:extLst>
              <a:ext uri="{FF2B5EF4-FFF2-40B4-BE49-F238E27FC236}">
                <a16:creationId xmlns:a16="http://schemas.microsoft.com/office/drawing/2014/main" id="{80B735CC-53DC-8653-368C-C1D628A99B7A}"/>
              </a:ext>
            </a:extLst>
          </p:cNvPr>
          <p:cNvSpPr txBox="1">
            <a:spLocks noGrp="1"/>
          </p:cNvSpPr>
          <p:nvPr>
            <p:ph idx="1"/>
          </p:nvPr>
        </p:nvSpPr>
        <p:spPr>
          <a:xfrm>
            <a:off x="657224" y="1279843"/>
            <a:ext cx="10935336" cy="2478820"/>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Levitated sensors appear to be a promising avenue for high-frequency GW detection</a:t>
            </a:r>
          </a:p>
          <a:p>
            <a:pPr marL="285750" indent="-285750">
              <a:buFont typeface="Arial" panose="020B0604020202020204" pitchFamily="34" charset="0"/>
              <a:buChar char="•"/>
            </a:pPr>
            <a:r>
              <a:rPr lang="en-US" i="0" dirty="0">
                <a:solidFill>
                  <a:schemeClr val="tx1">
                    <a:lumMod val="85000"/>
                  </a:schemeClr>
                </a:solidFill>
              </a:rPr>
              <a:t>We are closing </a:t>
            </a:r>
            <a:r>
              <a:rPr lang="en-US" dirty="0">
                <a:solidFill>
                  <a:schemeClr val="tx1">
                    <a:lumMod val="85000"/>
                  </a:schemeClr>
                </a:solidFill>
              </a:rPr>
              <a:t>gaps in our knowledge of how to design and operate such detectors</a:t>
            </a:r>
          </a:p>
          <a:p>
            <a:pPr marL="285750" indent="-285750">
              <a:buFont typeface="Arial" panose="020B0604020202020204" pitchFamily="34" charset="0"/>
              <a:buChar char="•"/>
            </a:pPr>
            <a:r>
              <a:rPr lang="en-US" dirty="0">
                <a:solidFill>
                  <a:schemeClr val="tx1">
                    <a:lumMod val="85000"/>
                  </a:schemeClr>
                </a:solidFill>
              </a:rPr>
              <a:t>A careful derivation of the gauge-invariant trap site offset due to a GW clarifies the origin of a non-intuitive, yet exploitable, asymmetry in the result</a:t>
            </a:r>
          </a:p>
          <a:p>
            <a:pPr marL="285750" indent="-285750">
              <a:buFont typeface="Arial" panose="020B0604020202020204" pitchFamily="34" charset="0"/>
              <a:buChar char="•"/>
            </a:pPr>
            <a:r>
              <a:rPr lang="en-US" dirty="0">
                <a:solidFill>
                  <a:schemeClr val="tx1">
                    <a:lumMod val="85000"/>
                  </a:schemeClr>
                </a:solidFill>
              </a:rPr>
              <a:t>It also reveals phenomena at higher frequencies which must be accounted for in designs of future iterations of these experiments</a:t>
            </a:r>
          </a:p>
        </p:txBody>
      </p:sp>
      <p:sp>
        <p:nvSpPr>
          <p:cNvPr id="3" name="TextBox 2">
            <a:extLst>
              <a:ext uri="{FF2B5EF4-FFF2-40B4-BE49-F238E27FC236}">
                <a16:creationId xmlns:a16="http://schemas.microsoft.com/office/drawing/2014/main" id="{E724B1AD-FF14-382F-3452-FAF8F8A961A2}"/>
              </a:ext>
            </a:extLst>
          </p:cNvPr>
          <p:cNvSpPr txBox="1"/>
          <p:nvPr/>
        </p:nvSpPr>
        <p:spPr>
          <a:xfrm>
            <a:off x="7731760" y="5817555"/>
            <a:ext cx="4155440" cy="523220"/>
          </a:xfrm>
          <a:prstGeom prst="rect">
            <a:avLst/>
          </a:prstGeom>
          <a:noFill/>
        </p:spPr>
        <p:txBody>
          <a:bodyPr wrap="square" rtlCol="0">
            <a:spAutoFit/>
          </a:bodyPr>
          <a:lstStyle/>
          <a:p>
            <a:r>
              <a:rPr lang="en-US" sz="2800" dirty="0">
                <a:solidFill>
                  <a:schemeClr val="tx1">
                    <a:lumMod val="85000"/>
                  </a:schemeClr>
                </a:solidFill>
              </a:rPr>
              <a:t>alaeuger@caltech.edu</a:t>
            </a:r>
          </a:p>
        </p:txBody>
      </p:sp>
    </p:spTree>
    <p:extLst>
      <p:ext uri="{BB962C8B-B14F-4D97-AF65-F5344CB8AC3E}">
        <p14:creationId xmlns:p14="http://schemas.microsoft.com/office/powerpoint/2010/main" val="39900414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63355-9778-12CA-F400-8608239740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7FBA5C-255F-3B34-AA3B-83EB95503A07}"/>
              </a:ext>
            </a:extLst>
          </p:cNvPr>
          <p:cNvSpPr>
            <a:spLocks noGrp="1"/>
          </p:cNvSpPr>
          <p:nvPr>
            <p:ph type="title"/>
          </p:nvPr>
        </p:nvSpPr>
        <p:spPr>
          <a:xfrm>
            <a:off x="657224" y="499533"/>
            <a:ext cx="10935336" cy="679027"/>
          </a:xfrm>
        </p:spPr>
        <p:txBody>
          <a:bodyPr>
            <a:noAutofit/>
          </a:bodyPr>
          <a:lstStyle/>
          <a:p>
            <a:r>
              <a:rPr lang="en-US" sz="4400" dirty="0"/>
              <a:t>Conclusions</a:t>
            </a:r>
          </a:p>
        </p:txBody>
      </p:sp>
      <p:sp>
        <p:nvSpPr>
          <p:cNvPr id="4" name="Content Placeholder 5">
            <a:extLst>
              <a:ext uri="{FF2B5EF4-FFF2-40B4-BE49-F238E27FC236}">
                <a16:creationId xmlns:a16="http://schemas.microsoft.com/office/drawing/2014/main" id="{90FC055C-272B-AA09-221C-65AB21787779}"/>
              </a:ext>
            </a:extLst>
          </p:cNvPr>
          <p:cNvSpPr txBox="1">
            <a:spLocks noGrp="1"/>
          </p:cNvSpPr>
          <p:nvPr>
            <p:ph idx="1"/>
          </p:nvPr>
        </p:nvSpPr>
        <p:spPr>
          <a:xfrm>
            <a:off x="657224" y="1279843"/>
            <a:ext cx="10935336" cy="4067973"/>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Levitated sensors appear to be a promising avenue for high-frequency GW detection</a:t>
            </a:r>
          </a:p>
          <a:p>
            <a:pPr marL="285750" indent="-285750">
              <a:buFont typeface="Arial" panose="020B0604020202020204" pitchFamily="34" charset="0"/>
              <a:buChar char="•"/>
            </a:pPr>
            <a:r>
              <a:rPr lang="en-US" dirty="0">
                <a:solidFill>
                  <a:schemeClr val="tx1">
                    <a:lumMod val="85000"/>
                  </a:schemeClr>
                </a:solidFill>
              </a:rPr>
              <a:t>We are closing gaps in our knowledge of how to design and operate such detectors</a:t>
            </a:r>
          </a:p>
          <a:p>
            <a:pPr marL="285750" indent="-285750">
              <a:buFont typeface="Arial" panose="020B0604020202020204" pitchFamily="34" charset="0"/>
              <a:buChar char="•"/>
            </a:pPr>
            <a:r>
              <a:rPr lang="en-US" dirty="0">
                <a:solidFill>
                  <a:schemeClr val="tx1">
                    <a:lumMod val="85000"/>
                  </a:schemeClr>
                </a:solidFill>
              </a:rPr>
              <a:t>A careful derivation of the gauge-invariant trap site offset due to a GW clarifies the origin of a non-intuitive, yet exploitable, asymmetry in the result</a:t>
            </a:r>
          </a:p>
          <a:p>
            <a:pPr marL="285750" indent="-285750">
              <a:buFont typeface="Arial" panose="020B0604020202020204" pitchFamily="34" charset="0"/>
              <a:buChar char="•"/>
            </a:pPr>
            <a:r>
              <a:rPr lang="en-US" dirty="0">
                <a:solidFill>
                  <a:schemeClr val="tx1">
                    <a:lumMod val="85000"/>
                  </a:schemeClr>
                </a:solidFill>
              </a:rPr>
              <a:t>It also reveals phenomena at higher frequencies which must be accounted for in designs of future iterations of these experiments</a:t>
            </a:r>
          </a:p>
          <a:p>
            <a:pPr marL="285750" indent="-285750">
              <a:buFont typeface="Arial" panose="020B0604020202020204" pitchFamily="34" charset="0"/>
              <a:buChar char="•"/>
            </a:pPr>
            <a:r>
              <a:rPr lang="en-US" sz="2400" i="0" dirty="0">
                <a:solidFill>
                  <a:schemeClr val="tx1">
                    <a:lumMod val="85000"/>
                  </a:schemeClr>
                </a:solidFill>
              </a:rPr>
              <a:t>W</a:t>
            </a:r>
            <a:r>
              <a:rPr lang="en-US" dirty="0">
                <a:solidFill>
                  <a:schemeClr val="tx1">
                    <a:lumMod val="85000"/>
                  </a:schemeClr>
                </a:solidFill>
              </a:rPr>
              <a:t>hen the sensor is large and captures entire beam cross-section, a new procedure for computing full field response to incident perturbations is needed</a:t>
            </a:r>
          </a:p>
          <a:p>
            <a:pPr marL="285750" indent="-285750">
              <a:buFont typeface="Arial" panose="020B0604020202020204" pitchFamily="34" charset="0"/>
              <a:buChar char="•"/>
            </a:pPr>
            <a:r>
              <a:rPr lang="en-US" sz="2400" i="0" dirty="0">
                <a:solidFill>
                  <a:schemeClr val="tx1">
                    <a:lumMod val="85000"/>
                  </a:schemeClr>
                </a:solidFill>
              </a:rPr>
              <a:t>We demonstrated this system can easily violate perturbative expectations used to a</a:t>
            </a:r>
            <a:r>
              <a:rPr lang="en-US" dirty="0">
                <a:solidFill>
                  <a:schemeClr val="tx1">
                    <a:lumMod val="85000"/>
                  </a:schemeClr>
                </a:solidFill>
              </a:rPr>
              <a:t>nalyze more typical levitated sensor experiments</a:t>
            </a:r>
          </a:p>
        </p:txBody>
      </p:sp>
      <p:sp>
        <p:nvSpPr>
          <p:cNvPr id="3" name="TextBox 2">
            <a:extLst>
              <a:ext uri="{FF2B5EF4-FFF2-40B4-BE49-F238E27FC236}">
                <a16:creationId xmlns:a16="http://schemas.microsoft.com/office/drawing/2014/main" id="{4A8833B5-1857-D564-8C6D-FEEF30AF344F}"/>
              </a:ext>
            </a:extLst>
          </p:cNvPr>
          <p:cNvSpPr txBox="1"/>
          <p:nvPr/>
        </p:nvSpPr>
        <p:spPr>
          <a:xfrm>
            <a:off x="7731760" y="5817555"/>
            <a:ext cx="4155440" cy="523220"/>
          </a:xfrm>
          <a:prstGeom prst="rect">
            <a:avLst/>
          </a:prstGeom>
          <a:noFill/>
        </p:spPr>
        <p:txBody>
          <a:bodyPr wrap="square" rtlCol="0">
            <a:spAutoFit/>
          </a:bodyPr>
          <a:lstStyle/>
          <a:p>
            <a:r>
              <a:rPr lang="en-US" sz="2800" dirty="0">
                <a:solidFill>
                  <a:schemeClr val="tx1">
                    <a:lumMod val="85000"/>
                  </a:schemeClr>
                </a:solidFill>
              </a:rPr>
              <a:t>alaeuger@caltech.edu</a:t>
            </a:r>
          </a:p>
        </p:txBody>
      </p:sp>
    </p:spTree>
    <p:extLst>
      <p:ext uri="{BB962C8B-B14F-4D97-AF65-F5344CB8AC3E}">
        <p14:creationId xmlns:p14="http://schemas.microsoft.com/office/powerpoint/2010/main" val="2581202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23B89-9FA1-8A26-A4AB-E90BB0C044DA}"/>
              </a:ext>
            </a:extLst>
          </p:cNvPr>
          <p:cNvSpPr>
            <a:spLocks noGrp="1"/>
          </p:cNvSpPr>
          <p:nvPr>
            <p:ph type="title"/>
          </p:nvPr>
        </p:nvSpPr>
        <p:spPr/>
        <p:txBody>
          <a:bodyPr/>
          <a:lstStyle/>
          <a:p>
            <a:r>
              <a:rPr lang="en-US" dirty="0"/>
              <a:t>Additional Slides</a:t>
            </a:r>
          </a:p>
        </p:txBody>
      </p:sp>
    </p:spTree>
    <p:extLst>
      <p:ext uri="{BB962C8B-B14F-4D97-AF65-F5344CB8AC3E}">
        <p14:creationId xmlns:p14="http://schemas.microsoft.com/office/powerpoint/2010/main" val="20975936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92D75-FFE5-8E6C-B071-7D48C343995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E349686-A88B-2B80-2134-90568CD1BF25}"/>
              </a:ext>
            </a:extLst>
          </p:cNvPr>
          <p:cNvPicPr>
            <a:picLocks noChangeAspect="1"/>
          </p:cNvPicPr>
          <p:nvPr/>
        </p:nvPicPr>
        <p:blipFill>
          <a:blip r:embed="rId2"/>
          <a:stretch>
            <a:fillRect/>
          </a:stretch>
        </p:blipFill>
        <p:spPr>
          <a:xfrm>
            <a:off x="6567995" y="1087118"/>
            <a:ext cx="5144316" cy="5679439"/>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5F418FED-8F98-90A9-110C-A63D7EF6561C}"/>
              </a:ext>
            </a:extLst>
          </p:cNvPr>
          <p:cNvSpPr>
            <a:spLocks noGrp="1"/>
          </p:cNvSpPr>
          <p:nvPr>
            <p:ph type="title"/>
          </p:nvPr>
        </p:nvSpPr>
        <p:spPr>
          <a:xfrm>
            <a:off x="657224" y="499533"/>
            <a:ext cx="10935336" cy="679027"/>
          </a:xfrm>
        </p:spPr>
        <p:txBody>
          <a:bodyPr>
            <a:noAutofit/>
          </a:bodyPr>
          <a:lstStyle/>
          <a:p>
            <a:r>
              <a:rPr lang="en-US" sz="4400" dirty="0"/>
              <a:t>Cavity splitting due to thin plate-like dielectrics</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AEBA014-BAA2-662C-A062-09F5B592836E}"/>
                  </a:ext>
                </a:extLst>
              </p:cNvPr>
              <p:cNvSpPr txBox="1"/>
              <p:nvPr/>
            </p:nvSpPr>
            <p:spPr>
              <a:xfrm>
                <a:off x="711200" y="1168400"/>
                <a:ext cx="5737044"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Inserting the dielectric plane into cavity heavily modifies internal fields</a:t>
                </a:r>
              </a:p>
              <a:p>
                <a:pPr marL="742950" lvl="1" indent="-285750">
                  <a:buFont typeface="Arial" panose="020B0604020202020204" pitchFamily="34" charset="0"/>
                  <a:buChar char="•"/>
                </a:pPr>
                <a:r>
                  <a:rPr lang="en-US" sz="2400" dirty="0">
                    <a:solidFill>
                      <a:schemeClr val="tx1">
                        <a:lumMod val="85000"/>
                      </a:schemeClr>
                    </a:solidFill>
                  </a:rPr>
                  <a:t>Position-dependent split Lorentzian</a:t>
                </a:r>
              </a:p>
              <a:p>
                <a:pPr marL="285750" indent="-285750">
                  <a:buFont typeface="Arial" panose="020B0604020202020204" pitchFamily="34" charset="0"/>
                  <a:buChar char="•"/>
                </a:pPr>
                <a:r>
                  <a:rPr lang="en-US" sz="2400" dirty="0">
                    <a:solidFill>
                      <a:schemeClr val="tx1">
                        <a:lumMod val="85000"/>
                      </a:schemeClr>
                    </a:solidFill>
                  </a:rPr>
                  <a:t>Dielectric has effectively split system into two </a:t>
                </a:r>
                <a:r>
                  <a:rPr lang="en-US" sz="2400" dirty="0" err="1">
                    <a:solidFill>
                      <a:schemeClr val="tx1">
                        <a:lumMod val="85000"/>
                      </a:schemeClr>
                    </a:solidFill>
                  </a:rPr>
                  <a:t>subcavities</a:t>
                </a:r>
                <a:r>
                  <a:rPr lang="en-US" sz="2400" dirty="0">
                    <a:solidFill>
                      <a:schemeClr val="tx1">
                        <a:lumMod val="85000"/>
                      </a:schemeClr>
                    </a:solidFill>
                  </a:rPr>
                  <a:t> which can each resonate</a:t>
                </a:r>
              </a:p>
              <a:p>
                <a:pPr marL="285750" indent="-285750">
                  <a:buFont typeface="Arial" panose="020B0604020202020204" pitchFamily="34" charset="0"/>
                  <a:buChar char="•"/>
                </a:pPr>
                <a:r>
                  <a:rPr lang="en-US" sz="2400" dirty="0">
                    <a:solidFill>
                      <a:schemeClr val="tx1">
                        <a:lumMod val="85000"/>
                      </a:schemeClr>
                    </a:solidFill>
                  </a:rPr>
                  <a:t>Sensor equilibrium position lies in between the split peaks </a:t>
                </a:r>
                <a14:m>
                  <m:oMath xmlns:m="http://schemas.openxmlformats.org/officeDocument/2006/math">
                    <m:r>
                      <a:rPr lang="en-US" sz="2400" b="0" i="1" smtClean="0">
                        <a:solidFill>
                          <a:schemeClr val="tx1">
                            <a:lumMod val="85000"/>
                          </a:schemeClr>
                        </a:solidFill>
                        <a:latin typeface="Cambria Math" panose="02040503050406030204" pitchFamily="18" charset="0"/>
                      </a:rPr>
                      <m:t>→</m:t>
                    </m:r>
                  </m:oMath>
                </a14:m>
                <a:r>
                  <a:rPr lang="en-US" sz="2400" dirty="0">
                    <a:solidFill>
                      <a:schemeClr val="tx1">
                        <a:lumMod val="85000"/>
                      </a:schemeClr>
                    </a:solidFill>
                  </a:rPr>
                  <a:t> low spring constant</a:t>
                </a:r>
                <a:br>
                  <a:rPr lang="en-US" sz="2400" dirty="0">
                    <a:solidFill>
                      <a:schemeClr val="tx1">
                        <a:lumMod val="85000"/>
                      </a:schemeClr>
                    </a:solidFill>
                  </a:rPr>
                </a:br>
                <a:endParaRPr lang="en-US" sz="2400" dirty="0">
                  <a:solidFill>
                    <a:schemeClr val="tx1">
                      <a:lumMod val="85000"/>
                    </a:schemeClr>
                  </a:solidFill>
                </a:endParaRPr>
              </a:p>
              <a:p>
                <a:pPr marL="285750" indent="-285750">
                  <a:buFont typeface="Arial" panose="020B0604020202020204" pitchFamily="34" charset="0"/>
                  <a:buChar char="•"/>
                </a:pPr>
                <a:r>
                  <a:rPr lang="en-US" sz="2400" dirty="0">
                    <a:solidFill>
                      <a:schemeClr val="tx1">
                        <a:lumMod val="85000"/>
                      </a:schemeClr>
                    </a:solidFill>
                  </a:rPr>
                  <a:t>What if we allow for cavity locking? </a:t>
                </a:r>
              </a:p>
              <a:p>
                <a:pPr marL="742950" lvl="1" indent="-285750">
                  <a:buFont typeface="Arial" panose="020B0604020202020204" pitchFamily="34" charset="0"/>
                  <a:buChar char="•"/>
                </a:pPr>
                <a:r>
                  <a:rPr lang="en-US" sz="2400" dirty="0">
                    <a:solidFill>
                      <a:schemeClr val="tx1">
                        <a:lumMod val="85000"/>
                      </a:schemeClr>
                    </a:solidFill>
                  </a:rPr>
                  <a:t>Basic model: lock to max </a:t>
                </a:r>
                <a14:m>
                  <m:oMath xmlns:m="http://schemas.openxmlformats.org/officeDocument/2006/math">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𝑃</m:t>
                        </m:r>
                      </m:e>
                      <m:sub>
                        <m:r>
                          <m:rPr>
                            <m:sty m:val="p"/>
                          </m:rPr>
                          <a:rPr lang="en-US" sz="2400" b="0" i="0" smtClean="0">
                            <a:solidFill>
                              <a:schemeClr val="tx1">
                                <a:lumMod val="85000"/>
                              </a:schemeClr>
                            </a:solidFill>
                            <a:latin typeface="Cambria Math" panose="02040503050406030204" pitchFamily="18" charset="0"/>
                          </a:rPr>
                          <m:t>trans</m:t>
                        </m:r>
                      </m:sub>
                    </m:sSub>
                  </m:oMath>
                </a14:m>
                <a:endParaRPr lang="en-US" sz="2400" dirty="0">
                  <a:solidFill>
                    <a:schemeClr val="tx1">
                      <a:lumMod val="85000"/>
                    </a:schemeClr>
                  </a:solidFill>
                </a:endParaRPr>
              </a:p>
              <a:p>
                <a:pPr marL="285750" indent="-285750">
                  <a:buFont typeface="Arial" panose="020B0604020202020204" pitchFamily="34" charset="0"/>
                  <a:buChar char="•"/>
                </a:pPr>
                <a:r>
                  <a:rPr lang="en-US" sz="2400" dirty="0">
                    <a:solidFill>
                      <a:schemeClr val="tx1">
                        <a:lumMod val="85000"/>
                      </a:schemeClr>
                    </a:solidFill>
                  </a:rPr>
                  <a:t>Split </a:t>
                </a:r>
                <a:r>
                  <a:rPr lang="en-US" sz="2400" dirty="0" err="1">
                    <a:solidFill>
                      <a:schemeClr val="tx1">
                        <a:lumMod val="85000"/>
                      </a:schemeClr>
                    </a:solidFill>
                  </a:rPr>
                  <a:t>Lorentzians</a:t>
                </a:r>
                <a:r>
                  <a:rPr lang="en-US" sz="2400" dirty="0">
                    <a:solidFill>
                      <a:schemeClr val="tx1">
                        <a:lumMod val="85000"/>
                      </a:schemeClr>
                    </a:solidFill>
                  </a:rPr>
                  <a:t> nearly converge, trap site can lie where </a:t>
                </a:r>
                <a:r>
                  <a:rPr lang="en-US" sz="2400" dirty="0" err="1">
                    <a:solidFill>
                      <a:schemeClr val="tx1">
                        <a:lumMod val="85000"/>
                      </a:schemeClr>
                    </a:solidFill>
                  </a:rPr>
                  <a:t>subcavity</a:t>
                </a:r>
                <a:r>
                  <a:rPr lang="en-US" sz="2400" dirty="0">
                    <a:solidFill>
                      <a:schemeClr val="tx1">
                        <a:lumMod val="85000"/>
                      </a:schemeClr>
                    </a:solidFill>
                  </a:rPr>
                  <a:t> powers are high</a:t>
                </a:r>
              </a:p>
              <a:p>
                <a:pPr marL="742950" lvl="1" indent="-285750">
                  <a:buFont typeface="Arial" panose="020B0604020202020204" pitchFamily="34" charset="0"/>
                  <a:buChar char="•"/>
                </a:pPr>
                <a:r>
                  <a:rPr lang="en-US" sz="2400" dirty="0">
                    <a:solidFill>
                      <a:schemeClr val="tx1">
                        <a:lumMod val="85000"/>
                      </a:schemeClr>
                    </a:solidFill>
                  </a:rPr>
                  <a:t>Trap frequencies should be magnified</a:t>
                </a:r>
              </a:p>
            </p:txBody>
          </p:sp>
        </mc:Choice>
        <mc:Fallback xmlns="">
          <p:sp>
            <p:nvSpPr>
              <p:cNvPr id="10" name="TextBox 9">
                <a:extLst>
                  <a:ext uri="{FF2B5EF4-FFF2-40B4-BE49-F238E27FC236}">
                    <a16:creationId xmlns:a16="http://schemas.microsoft.com/office/drawing/2014/main" id="{EAEBA014-BAA2-662C-A062-09F5B592836E}"/>
                  </a:ext>
                </a:extLst>
              </p:cNvPr>
              <p:cNvSpPr txBox="1">
                <a:spLocks noRot="1" noChangeAspect="1" noMove="1" noResize="1" noEditPoints="1" noAdjustHandles="1" noChangeArrowheads="1" noChangeShapeType="1" noTextEdit="1"/>
              </p:cNvSpPr>
              <p:nvPr/>
            </p:nvSpPr>
            <p:spPr>
              <a:xfrm>
                <a:off x="711200" y="1168400"/>
                <a:ext cx="5737044" cy="4893647"/>
              </a:xfrm>
              <a:prstGeom prst="rect">
                <a:avLst/>
              </a:prstGeom>
              <a:blipFill>
                <a:blip r:embed="rId3"/>
                <a:stretch>
                  <a:fillRect l="-1488" t="-998" r="-2657" b="-1995"/>
                </a:stretch>
              </a:blipFill>
            </p:spPr>
            <p:txBody>
              <a:bodyPr/>
              <a:lstStyle/>
              <a:p>
                <a:r>
                  <a:rPr lang="en-US">
                    <a:noFill/>
                  </a:rPr>
                  <a:t> </a:t>
                </a:r>
              </a:p>
            </p:txBody>
          </p:sp>
        </mc:Fallback>
      </mc:AlternateContent>
    </p:spTree>
    <p:extLst>
      <p:ext uri="{BB962C8B-B14F-4D97-AF65-F5344CB8AC3E}">
        <p14:creationId xmlns:p14="http://schemas.microsoft.com/office/powerpoint/2010/main" val="3984147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83C4F6-1FDF-0261-EC85-24EFE472BF7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DC475EF-CA0C-8023-F198-02AAF8A8015D}"/>
              </a:ext>
            </a:extLst>
          </p:cNvPr>
          <p:cNvPicPr>
            <a:picLocks noChangeAspect="1"/>
          </p:cNvPicPr>
          <p:nvPr/>
        </p:nvPicPr>
        <p:blipFill>
          <a:blip r:embed="rId2"/>
          <a:stretch>
            <a:fillRect/>
          </a:stretch>
        </p:blipFill>
        <p:spPr>
          <a:xfrm>
            <a:off x="6567995" y="1087118"/>
            <a:ext cx="5144316" cy="5679439"/>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Title 1">
            <a:extLst>
              <a:ext uri="{FF2B5EF4-FFF2-40B4-BE49-F238E27FC236}">
                <a16:creationId xmlns:a16="http://schemas.microsoft.com/office/drawing/2014/main" id="{BDF98974-986B-2805-F5E7-E0E3ABAECF02}"/>
              </a:ext>
            </a:extLst>
          </p:cNvPr>
          <p:cNvSpPr>
            <a:spLocks noGrp="1"/>
          </p:cNvSpPr>
          <p:nvPr>
            <p:ph type="title"/>
          </p:nvPr>
        </p:nvSpPr>
        <p:spPr>
          <a:xfrm>
            <a:off x="657224" y="499533"/>
            <a:ext cx="10935336" cy="679027"/>
          </a:xfrm>
        </p:spPr>
        <p:txBody>
          <a:bodyPr>
            <a:noAutofit/>
          </a:bodyPr>
          <a:lstStyle/>
          <a:p>
            <a:r>
              <a:rPr lang="en-US" sz="4400" dirty="0"/>
              <a:t>Cavity splitting due to thin plate-like dielectrics</a:t>
            </a:r>
          </a:p>
        </p:txBody>
      </p:sp>
      <p:grpSp>
        <p:nvGrpSpPr>
          <p:cNvPr id="8" name="Group 7">
            <a:extLst>
              <a:ext uri="{FF2B5EF4-FFF2-40B4-BE49-F238E27FC236}">
                <a16:creationId xmlns:a16="http://schemas.microsoft.com/office/drawing/2014/main" id="{A7B080F9-3D30-41B7-1739-12E403EBFBB9}"/>
              </a:ext>
            </a:extLst>
          </p:cNvPr>
          <p:cNvGrpSpPr/>
          <p:nvPr/>
        </p:nvGrpSpPr>
        <p:grpSpPr>
          <a:xfrm>
            <a:off x="377004" y="1947541"/>
            <a:ext cx="7396480" cy="3332480"/>
            <a:chOff x="377004" y="1947541"/>
            <a:chExt cx="7396480" cy="3332480"/>
          </a:xfrm>
        </p:grpSpPr>
        <p:sp>
          <p:nvSpPr>
            <p:cNvPr id="6" name="Rectangle 5">
              <a:extLst>
                <a:ext uri="{FF2B5EF4-FFF2-40B4-BE49-F238E27FC236}">
                  <a16:creationId xmlns:a16="http://schemas.microsoft.com/office/drawing/2014/main" id="{CCFA8C76-D8FE-4225-CAEB-188F964A899B}"/>
                </a:ext>
              </a:extLst>
            </p:cNvPr>
            <p:cNvSpPr/>
            <p:nvPr/>
          </p:nvSpPr>
          <p:spPr>
            <a:xfrm>
              <a:off x="377004" y="1947541"/>
              <a:ext cx="7396480" cy="3332480"/>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8A059708-809A-D85D-AD75-7C5DBF656107}"/>
                </a:ext>
              </a:extLst>
            </p:cNvPr>
            <p:cNvGrpSpPr/>
            <p:nvPr/>
          </p:nvGrpSpPr>
          <p:grpSpPr>
            <a:xfrm>
              <a:off x="479689" y="2032000"/>
              <a:ext cx="7211431" cy="3159761"/>
              <a:chOff x="479689" y="1087119"/>
              <a:chExt cx="5781842" cy="2255521"/>
            </a:xfrm>
          </p:grpSpPr>
          <p:pic>
            <p:nvPicPr>
              <p:cNvPr id="4" name="Picture 3">
                <a:extLst>
                  <a:ext uri="{FF2B5EF4-FFF2-40B4-BE49-F238E27FC236}">
                    <a16:creationId xmlns:a16="http://schemas.microsoft.com/office/drawing/2014/main" id="{4215C4E1-1C6B-3AA7-6F8A-B13E1F2FEA9F}"/>
                  </a:ext>
                </a:extLst>
              </p:cNvPr>
              <p:cNvPicPr>
                <a:picLocks noChangeAspect="1"/>
              </p:cNvPicPr>
              <p:nvPr/>
            </p:nvPicPr>
            <p:blipFill>
              <a:blip r:embed="rId3"/>
              <a:srcRect t="537" b="64937"/>
              <a:stretch>
                <a:fillRect/>
              </a:stretch>
            </p:blipFill>
            <p:spPr>
              <a:xfrm>
                <a:off x="479689" y="1087119"/>
                <a:ext cx="5781842" cy="1960882"/>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D54EBB03-95C9-7E58-56E3-EE7B35CA9F50}"/>
                  </a:ext>
                </a:extLst>
              </p:cNvPr>
              <p:cNvPicPr>
                <a:picLocks noChangeAspect="1"/>
              </p:cNvPicPr>
              <p:nvPr/>
            </p:nvPicPr>
            <p:blipFill>
              <a:blip r:embed="rId3"/>
              <a:srcRect t="94277" b="535"/>
              <a:stretch>
                <a:fillRect/>
              </a:stretch>
            </p:blipFill>
            <p:spPr>
              <a:xfrm>
                <a:off x="479689" y="3048001"/>
                <a:ext cx="5781842" cy="294639"/>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spTree>
    <p:extLst>
      <p:ext uri="{BB962C8B-B14F-4D97-AF65-F5344CB8AC3E}">
        <p14:creationId xmlns:p14="http://schemas.microsoft.com/office/powerpoint/2010/main" val="38634091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E53DF-5E8D-9987-9820-B90C96A7ED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49F723-D0CE-E60E-1651-00434FA8DE9F}"/>
              </a:ext>
            </a:extLst>
          </p:cNvPr>
          <p:cNvSpPr>
            <a:spLocks noGrp="1"/>
          </p:cNvSpPr>
          <p:nvPr>
            <p:ph type="title"/>
          </p:nvPr>
        </p:nvSpPr>
        <p:spPr>
          <a:xfrm>
            <a:off x="657224" y="499533"/>
            <a:ext cx="10935336" cy="679027"/>
          </a:xfrm>
        </p:spPr>
        <p:txBody>
          <a:bodyPr>
            <a:noAutofit/>
          </a:bodyPr>
          <a:lstStyle/>
          <a:p>
            <a:r>
              <a:rPr lang="en-US" sz="4400" dirty="0"/>
              <a:t>Transfer functions from GW and noise ports</a:t>
            </a:r>
          </a:p>
        </p:txBody>
      </p:sp>
      <p:pic>
        <p:nvPicPr>
          <p:cNvPr id="7" name="Picture 6">
            <a:extLst>
              <a:ext uri="{FF2B5EF4-FFF2-40B4-BE49-F238E27FC236}">
                <a16:creationId xmlns:a16="http://schemas.microsoft.com/office/drawing/2014/main" id="{3A82A8BF-476E-4796-A8B1-1258522854B8}"/>
              </a:ext>
            </a:extLst>
          </p:cNvPr>
          <p:cNvPicPr>
            <a:picLocks noChangeAspect="1"/>
          </p:cNvPicPr>
          <p:nvPr/>
        </p:nvPicPr>
        <p:blipFill>
          <a:blip r:embed="rId2"/>
          <a:srcRect b="65515"/>
          <a:stretch>
            <a:fillRect/>
          </a:stretch>
        </p:blipFill>
        <p:spPr>
          <a:xfrm>
            <a:off x="114091" y="1178560"/>
            <a:ext cx="7532911" cy="290576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77BCA976-0C6A-58B8-925A-18E63D98316C}"/>
                  </a:ext>
                </a:extLst>
              </p:cNvPr>
              <p:cNvSpPr txBox="1"/>
              <p:nvPr/>
            </p:nvSpPr>
            <p:spPr>
              <a:xfrm>
                <a:off x="7772400" y="1168400"/>
                <a:ext cx="3820160" cy="230832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Force transfer functions peak at the cooled resonant frequency</a:t>
                </a:r>
              </a:p>
              <a:p>
                <a:pPr marL="285750" indent="-285750">
                  <a:buFont typeface="Arial" panose="020B0604020202020204" pitchFamily="34" charset="0"/>
                  <a:buChar char="•"/>
                </a:pPr>
                <a:r>
                  <a:rPr lang="en-US" sz="2400" dirty="0">
                    <a:solidFill>
                      <a:schemeClr val="tx1">
                        <a:lumMod val="85000"/>
                      </a:schemeClr>
                    </a:solidFill>
                  </a:rPr>
                  <a:t>Hierarchy in coupling to </a:t>
                </a:r>
                <a14:m>
                  <m:oMath xmlns:m="http://schemas.openxmlformats.org/officeDocument/2006/math">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𝑏</m:t>
                        </m:r>
                      </m:e>
                      <m:sub>
                        <m:r>
                          <a:rPr lang="en-US" sz="2400" b="0" i="1" smtClean="0">
                            <a:solidFill>
                              <a:schemeClr val="tx1">
                                <a:lumMod val="85000"/>
                              </a:schemeClr>
                            </a:solidFill>
                            <a:latin typeface="Cambria Math" panose="02040503050406030204" pitchFamily="18" charset="0"/>
                          </a:rPr>
                          <m:t>1</m:t>
                        </m:r>
                      </m:sub>
                    </m:sSub>
                  </m:oMath>
                </a14:m>
                <a:r>
                  <a:rPr lang="en-US" sz="2400" dirty="0">
                    <a:solidFill>
                      <a:schemeClr val="tx1">
                        <a:lumMod val="85000"/>
                      </a:schemeClr>
                    </a:solidFill>
                  </a:rPr>
                  <a:t> and </a:t>
                </a:r>
                <a14:m>
                  <m:oMath xmlns:m="http://schemas.openxmlformats.org/officeDocument/2006/math">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𝑏</m:t>
                        </m:r>
                      </m:e>
                      <m:sub>
                        <m:r>
                          <a:rPr lang="en-US" sz="2400" b="0" i="1" smtClean="0">
                            <a:solidFill>
                              <a:schemeClr val="tx1">
                                <a:lumMod val="85000"/>
                              </a:schemeClr>
                            </a:solidFill>
                            <a:latin typeface="Cambria Math" panose="02040503050406030204" pitchFamily="18" charset="0"/>
                          </a:rPr>
                          <m:t>2</m:t>
                        </m:r>
                      </m:sub>
                    </m:sSub>
                  </m:oMath>
                </a14:m>
                <a:r>
                  <a:rPr lang="en-US" sz="2400" dirty="0">
                    <a:solidFill>
                      <a:schemeClr val="tx1">
                        <a:lumMod val="85000"/>
                      </a:schemeClr>
                    </a:solidFill>
                  </a:rPr>
                  <a:t> dictated by detuning </a:t>
                </a:r>
              </a:p>
            </p:txBody>
          </p:sp>
        </mc:Choice>
        <mc:Fallback xmlns="">
          <p:sp>
            <p:nvSpPr>
              <p:cNvPr id="12" name="TextBox 11">
                <a:extLst>
                  <a:ext uri="{FF2B5EF4-FFF2-40B4-BE49-F238E27FC236}">
                    <a16:creationId xmlns:a16="http://schemas.microsoft.com/office/drawing/2014/main" id="{77BCA976-0C6A-58B8-925A-18E63D98316C}"/>
                  </a:ext>
                </a:extLst>
              </p:cNvPr>
              <p:cNvSpPr txBox="1">
                <a:spLocks noRot="1" noChangeAspect="1" noMove="1" noResize="1" noEditPoints="1" noAdjustHandles="1" noChangeArrowheads="1" noChangeShapeType="1" noTextEdit="1"/>
              </p:cNvSpPr>
              <p:nvPr/>
            </p:nvSpPr>
            <p:spPr>
              <a:xfrm>
                <a:off x="7772400" y="1168400"/>
                <a:ext cx="3820160" cy="2308324"/>
              </a:xfrm>
              <a:prstGeom prst="rect">
                <a:avLst/>
              </a:prstGeom>
              <a:blipFill>
                <a:blip r:embed="rId3"/>
                <a:stretch>
                  <a:fillRect l="-2073" t="-2116" b="-5291"/>
                </a:stretch>
              </a:blipFill>
            </p:spPr>
            <p:txBody>
              <a:bodyPr/>
              <a:lstStyle/>
              <a:p>
                <a:r>
                  <a:rPr lang="en-US">
                    <a:noFill/>
                  </a:rPr>
                  <a:t> </a:t>
                </a:r>
              </a:p>
            </p:txBody>
          </p:sp>
        </mc:Fallback>
      </mc:AlternateContent>
    </p:spTree>
    <p:extLst>
      <p:ext uri="{BB962C8B-B14F-4D97-AF65-F5344CB8AC3E}">
        <p14:creationId xmlns:p14="http://schemas.microsoft.com/office/powerpoint/2010/main" val="2178029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D676CD-1412-8FF1-698C-6BEE385042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2FB0AD-6F5E-7382-E946-A26D9E53E471}"/>
              </a:ext>
            </a:extLst>
          </p:cNvPr>
          <p:cNvSpPr>
            <a:spLocks noGrp="1"/>
          </p:cNvSpPr>
          <p:nvPr>
            <p:ph type="title"/>
          </p:nvPr>
        </p:nvSpPr>
        <p:spPr>
          <a:xfrm>
            <a:off x="657224" y="499533"/>
            <a:ext cx="10935336" cy="679027"/>
          </a:xfrm>
        </p:spPr>
        <p:txBody>
          <a:bodyPr>
            <a:noAutofit/>
          </a:bodyPr>
          <a:lstStyle/>
          <a:p>
            <a:r>
              <a:rPr lang="en-US" sz="4400" dirty="0"/>
              <a:t>Transfer functions from GW and noise ports</a:t>
            </a:r>
          </a:p>
        </p:txBody>
      </p:sp>
      <p:pic>
        <p:nvPicPr>
          <p:cNvPr id="7" name="Picture 6">
            <a:extLst>
              <a:ext uri="{FF2B5EF4-FFF2-40B4-BE49-F238E27FC236}">
                <a16:creationId xmlns:a16="http://schemas.microsoft.com/office/drawing/2014/main" id="{858C22E5-7A2D-78B2-FC60-AD5787100411}"/>
              </a:ext>
            </a:extLst>
          </p:cNvPr>
          <p:cNvPicPr>
            <a:picLocks noChangeAspect="1"/>
          </p:cNvPicPr>
          <p:nvPr/>
        </p:nvPicPr>
        <p:blipFill>
          <a:blip r:embed="rId2"/>
          <a:srcRect b="33803"/>
          <a:stretch>
            <a:fillRect/>
          </a:stretch>
        </p:blipFill>
        <p:spPr>
          <a:xfrm>
            <a:off x="114091" y="1178560"/>
            <a:ext cx="7532911" cy="557784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FED409B-23A1-68E6-9F26-0BD3C58DFE3B}"/>
                  </a:ext>
                </a:extLst>
              </p:cNvPr>
              <p:cNvSpPr txBox="1"/>
              <p:nvPr/>
            </p:nvSpPr>
            <p:spPr>
              <a:xfrm>
                <a:off x="7772400" y="1168400"/>
                <a:ext cx="3820160" cy="3785652"/>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Force transfer functions peak at the cooled resonant frequency</a:t>
                </a:r>
              </a:p>
              <a:p>
                <a:pPr marL="285750" indent="-285750">
                  <a:buFont typeface="Arial" panose="020B0604020202020204" pitchFamily="34" charset="0"/>
                  <a:buChar char="•"/>
                </a:pPr>
                <a:r>
                  <a:rPr lang="en-US" sz="2400" dirty="0">
                    <a:solidFill>
                      <a:schemeClr val="tx1">
                        <a:lumMod val="85000"/>
                      </a:schemeClr>
                    </a:solidFill>
                  </a:rPr>
                  <a:t>Hierarchy in coupling to </a:t>
                </a:r>
                <a14:m>
                  <m:oMath xmlns:m="http://schemas.openxmlformats.org/officeDocument/2006/math">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𝑏</m:t>
                        </m:r>
                      </m:e>
                      <m:sub>
                        <m:r>
                          <a:rPr lang="en-US" sz="2400" b="0" i="1" smtClean="0">
                            <a:solidFill>
                              <a:schemeClr val="tx1">
                                <a:lumMod val="85000"/>
                              </a:schemeClr>
                            </a:solidFill>
                            <a:latin typeface="Cambria Math" panose="02040503050406030204" pitchFamily="18" charset="0"/>
                          </a:rPr>
                          <m:t>1</m:t>
                        </m:r>
                      </m:sub>
                    </m:sSub>
                  </m:oMath>
                </a14:m>
                <a:r>
                  <a:rPr lang="en-US" sz="2400" dirty="0">
                    <a:solidFill>
                      <a:schemeClr val="tx1">
                        <a:lumMod val="85000"/>
                      </a:schemeClr>
                    </a:solidFill>
                  </a:rPr>
                  <a:t> and </a:t>
                </a:r>
                <a14:m>
                  <m:oMath xmlns:m="http://schemas.openxmlformats.org/officeDocument/2006/math">
                    <m:sSub>
                      <m:sSubPr>
                        <m:ctrlPr>
                          <a:rPr lang="en-US" sz="2400" b="0" i="1" smtClean="0">
                            <a:solidFill>
                              <a:schemeClr val="tx1">
                                <a:lumMod val="85000"/>
                              </a:schemeClr>
                            </a:solidFill>
                            <a:latin typeface="Cambria Math" panose="02040503050406030204" pitchFamily="18" charset="0"/>
                          </a:rPr>
                        </m:ctrlPr>
                      </m:sSubPr>
                      <m:e>
                        <m:r>
                          <a:rPr lang="en-US" sz="2400" b="0" i="1" smtClean="0">
                            <a:solidFill>
                              <a:schemeClr val="tx1">
                                <a:lumMod val="85000"/>
                              </a:schemeClr>
                            </a:solidFill>
                            <a:latin typeface="Cambria Math" panose="02040503050406030204" pitchFamily="18" charset="0"/>
                          </a:rPr>
                          <m:t>𝑏</m:t>
                        </m:r>
                      </m:e>
                      <m:sub>
                        <m:r>
                          <a:rPr lang="en-US" sz="2400" b="0" i="1" smtClean="0">
                            <a:solidFill>
                              <a:schemeClr val="tx1">
                                <a:lumMod val="85000"/>
                              </a:schemeClr>
                            </a:solidFill>
                            <a:latin typeface="Cambria Math" panose="02040503050406030204" pitchFamily="18" charset="0"/>
                          </a:rPr>
                          <m:t>2</m:t>
                        </m:r>
                      </m:sub>
                    </m:sSub>
                  </m:oMath>
                </a14:m>
                <a:r>
                  <a:rPr lang="en-US" sz="2400" dirty="0">
                    <a:solidFill>
                      <a:schemeClr val="tx1">
                        <a:lumMod val="85000"/>
                      </a:schemeClr>
                    </a:solidFill>
                  </a:rPr>
                  <a:t> dictated by detuning </a:t>
                </a:r>
              </a:p>
              <a:p>
                <a:pPr marL="285750" indent="-285750">
                  <a:buFont typeface="Arial" panose="020B0604020202020204" pitchFamily="34" charset="0"/>
                  <a:buChar char="•"/>
                </a:pPr>
                <a:r>
                  <a:rPr lang="en-US" sz="2400" dirty="0">
                    <a:solidFill>
                      <a:schemeClr val="tx1">
                        <a:lumMod val="85000"/>
                      </a:schemeClr>
                    </a:solidFill>
                  </a:rPr>
                  <a:t>Trap beam fluctuation transfer functions couple primarily through force on sensor</a:t>
                </a:r>
              </a:p>
            </p:txBody>
          </p:sp>
        </mc:Choice>
        <mc:Fallback xmlns="">
          <p:sp>
            <p:nvSpPr>
              <p:cNvPr id="12" name="TextBox 11">
                <a:extLst>
                  <a:ext uri="{FF2B5EF4-FFF2-40B4-BE49-F238E27FC236}">
                    <a16:creationId xmlns:a16="http://schemas.microsoft.com/office/drawing/2014/main" id="{6FED409B-23A1-68E6-9F26-0BD3C58DFE3B}"/>
                  </a:ext>
                </a:extLst>
              </p:cNvPr>
              <p:cNvSpPr txBox="1">
                <a:spLocks noRot="1" noChangeAspect="1" noMove="1" noResize="1" noEditPoints="1" noAdjustHandles="1" noChangeArrowheads="1" noChangeShapeType="1" noTextEdit="1"/>
              </p:cNvSpPr>
              <p:nvPr/>
            </p:nvSpPr>
            <p:spPr>
              <a:xfrm>
                <a:off x="7772400" y="1168400"/>
                <a:ext cx="3820160" cy="3785652"/>
              </a:xfrm>
              <a:prstGeom prst="rect">
                <a:avLst/>
              </a:prstGeom>
              <a:blipFill>
                <a:blip r:embed="rId3"/>
                <a:stretch>
                  <a:fillRect l="-2073" t="-1288" r="-478" b="-2738"/>
                </a:stretch>
              </a:blipFill>
            </p:spPr>
            <p:txBody>
              <a:bodyPr/>
              <a:lstStyle/>
              <a:p>
                <a:r>
                  <a:rPr lang="en-US">
                    <a:noFill/>
                  </a:rPr>
                  <a:t> </a:t>
                </a:r>
              </a:p>
            </p:txBody>
          </p:sp>
        </mc:Fallback>
      </mc:AlternateContent>
    </p:spTree>
    <p:extLst>
      <p:ext uri="{BB962C8B-B14F-4D97-AF65-F5344CB8AC3E}">
        <p14:creationId xmlns:p14="http://schemas.microsoft.com/office/powerpoint/2010/main" val="15180827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2C51C-B4B5-0B5C-FC5D-D1CAC38676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6FADAB-0677-73E7-D3D6-74E6B8F93921}"/>
              </a:ext>
            </a:extLst>
          </p:cNvPr>
          <p:cNvSpPr>
            <a:spLocks noGrp="1"/>
          </p:cNvSpPr>
          <p:nvPr>
            <p:ph type="title"/>
          </p:nvPr>
        </p:nvSpPr>
        <p:spPr>
          <a:xfrm>
            <a:off x="657224" y="499533"/>
            <a:ext cx="10935336" cy="679027"/>
          </a:xfrm>
        </p:spPr>
        <p:txBody>
          <a:bodyPr>
            <a:noAutofit/>
          </a:bodyPr>
          <a:lstStyle/>
          <a:p>
            <a:r>
              <a:rPr lang="en-US" sz="4400" dirty="0"/>
              <a:t>Transfer functions from GW and noise ports</a:t>
            </a:r>
          </a:p>
        </p:txBody>
      </p:sp>
      <p:pic>
        <p:nvPicPr>
          <p:cNvPr id="5" name="Picture 4">
            <a:extLst>
              <a:ext uri="{FF2B5EF4-FFF2-40B4-BE49-F238E27FC236}">
                <a16:creationId xmlns:a16="http://schemas.microsoft.com/office/drawing/2014/main" id="{A97AED0C-B768-7670-239D-BE2E3B1321FF}"/>
              </a:ext>
            </a:extLst>
          </p:cNvPr>
          <p:cNvPicPr>
            <a:picLocks noChangeAspect="1"/>
          </p:cNvPicPr>
          <p:nvPr/>
        </p:nvPicPr>
        <p:blipFill>
          <a:blip r:embed="rId2"/>
          <a:srcRect b="8244"/>
          <a:stretch>
            <a:fillRect/>
          </a:stretch>
        </p:blipFill>
        <p:spPr>
          <a:xfrm>
            <a:off x="4935756" y="1148080"/>
            <a:ext cx="7134084" cy="288544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9F6B618E-F2BE-E070-84D5-C08281345DAC}"/>
              </a:ext>
            </a:extLst>
          </p:cNvPr>
          <p:cNvSpPr txBox="1"/>
          <p:nvPr/>
        </p:nvSpPr>
        <p:spPr>
          <a:xfrm>
            <a:off x="599440" y="1178560"/>
            <a:ext cx="4155440" cy="1200329"/>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Mirror displacement transfer functions feature a direct and indirect component</a:t>
            </a:r>
          </a:p>
        </p:txBody>
      </p:sp>
    </p:spTree>
    <p:extLst>
      <p:ext uri="{BB962C8B-B14F-4D97-AF65-F5344CB8AC3E}">
        <p14:creationId xmlns:p14="http://schemas.microsoft.com/office/powerpoint/2010/main" val="36645004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9DB6C-B92A-4BA3-4D17-F9DECE220C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9AEDEE-68CA-9859-95D6-9DEE2C11E7E3}"/>
              </a:ext>
            </a:extLst>
          </p:cNvPr>
          <p:cNvSpPr>
            <a:spLocks noGrp="1"/>
          </p:cNvSpPr>
          <p:nvPr>
            <p:ph type="title"/>
          </p:nvPr>
        </p:nvSpPr>
        <p:spPr>
          <a:xfrm>
            <a:off x="657224" y="499533"/>
            <a:ext cx="10935336" cy="679027"/>
          </a:xfrm>
        </p:spPr>
        <p:txBody>
          <a:bodyPr>
            <a:noAutofit/>
          </a:bodyPr>
          <a:lstStyle/>
          <a:p>
            <a:r>
              <a:rPr lang="en-US" sz="4400" dirty="0"/>
              <a:t>Transfer functions from GW and noise ports</a:t>
            </a:r>
          </a:p>
        </p:txBody>
      </p:sp>
      <p:pic>
        <p:nvPicPr>
          <p:cNvPr id="5" name="Picture 4">
            <a:extLst>
              <a:ext uri="{FF2B5EF4-FFF2-40B4-BE49-F238E27FC236}">
                <a16:creationId xmlns:a16="http://schemas.microsoft.com/office/drawing/2014/main" id="{6AFBF720-7987-5A62-167D-CB12D6E72EAD}"/>
              </a:ext>
            </a:extLst>
          </p:cNvPr>
          <p:cNvPicPr>
            <a:picLocks noChangeAspect="1"/>
          </p:cNvPicPr>
          <p:nvPr/>
        </p:nvPicPr>
        <p:blipFill>
          <a:blip r:embed="rId2"/>
          <a:srcRect b="8244"/>
          <a:stretch>
            <a:fillRect/>
          </a:stretch>
        </p:blipFill>
        <p:spPr>
          <a:xfrm>
            <a:off x="4935756" y="1148080"/>
            <a:ext cx="7134084" cy="2885440"/>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9C5FF35E-A744-0119-778F-B7381C69747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935756" y="4133022"/>
            <a:ext cx="7142152" cy="2633536"/>
          </a:xfrm>
          <a:prstGeom prst="rect">
            <a:avLst/>
          </a:prstGeom>
          <a:solidFill>
            <a:srgbClr val="FFFFFF">
              <a:shade val="85000"/>
            </a:srgbClr>
          </a:solidFill>
          <a:ln w="31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B3C19ACA-3F36-0964-C6E7-0F2BB732FBA7}"/>
              </a:ext>
            </a:extLst>
          </p:cNvPr>
          <p:cNvSpPr txBox="1"/>
          <p:nvPr/>
        </p:nvSpPr>
        <p:spPr>
          <a:xfrm>
            <a:off x="599440" y="1178560"/>
            <a:ext cx="4155440"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chemeClr val="tx1">
                    <a:lumMod val="85000"/>
                  </a:schemeClr>
                </a:solidFill>
              </a:rPr>
              <a:t>Mirror displacement transfer functions feature a direct and indirect component</a:t>
            </a:r>
          </a:p>
          <a:p>
            <a:pPr marL="285750" indent="-285750">
              <a:buFont typeface="Arial" panose="020B0604020202020204" pitchFamily="34" charset="0"/>
              <a:buChar char="•"/>
            </a:pPr>
            <a:r>
              <a:rPr lang="en-US" sz="2400" dirty="0">
                <a:solidFill>
                  <a:schemeClr val="tx1">
                    <a:lumMod val="85000"/>
                  </a:schemeClr>
                </a:solidFill>
              </a:rPr>
              <a:t>We can compute effective trap site displacement due to mirror motion by normalizing by force TF</a:t>
            </a:r>
          </a:p>
          <a:p>
            <a:pPr marL="285750" indent="-285750">
              <a:buFont typeface="Arial" panose="020B0604020202020204" pitchFamily="34" charset="0"/>
              <a:buChar char="•"/>
            </a:pPr>
            <a:r>
              <a:rPr lang="en-US" sz="2400" dirty="0">
                <a:solidFill>
                  <a:schemeClr val="tx1">
                    <a:lumMod val="85000"/>
                  </a:schemeClr>
                </a:solidFill>
              </a:rPr>
              <a:t>Even with the cavity split into </a:t>
            </a:r>
            <a:r>
              <a:rPr lang="en-US" sz="2400" dirty="0" err="1">
                <a:solidFill>
                  <a:schemeClr val="tx1">
                    <a:lumMod val="85000"/>
                  </a:schemeClr>
                </a:solidFill>
              </a:rPr>
              <a:t>subcavities</a:t>
            </a:r>
            <a:r>
              <a:rPr lang="en-US" sz="2400" dirty="0">
                <a:solidFill>
                  <a:schemeClr val="tx1">
                    <a:lumMod val="85000"/>
                  </a:schemeClr>
                </a:solidFill>
              </a:rPr>
              <a:t>, the low frequency results of relativistic calculation hold!</a:t>
            </a:r>
          </a:p>
        </p:txBody>
      </p:sp>
    </p:spTree>
    <p:extLst>
      <p:ext uri="{BB962C8B-B14F-4D97-AF65-F5344CB8AC3E}">
        <p14:creationId xmlns:p14="http://schemas.microsoft.com/office/powerpoint/2010/main" val="2407883000"/>
      </p:ext>
    </p:extLst>
  </p:cSld>
  <p:clrMapOvr>
    <a:masterClrMapping/>
  </p:clrMapOvr>
</p:sld>
</file>

<file path=ppt/theme/theme1.xml><?xml version="1.0" encoding="utf-8"?>
<a:theme xmlns:a="http://schemas.openxmlformats.org/drawingml/2006/main" name="Metropolitan">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D5487D36-20B9-4AF8-9845-4EE893DA08C1}"/>
    </a:ext>
  </a:extLst>
</a:theme>
</file>

<file path=docProps/app.xml><?xml version="1.0" encoding="utf-8"?>
<Properties xmlns="http://schemas.openxmlformats.org/officeDocument/2006/extended-properties" xmlns:vt="http://schemas.openxmlformats.org/officeDocument/2006/docPropsVTypes">
  <Template>TM03457491[[fn=Metropolitan]]</Template>
  <TotalTime>11204</TotalTime>
  <Words>2240</Words>
  <Application>Microsoft Office PowerPoint</Application>
  <PresentationFormat>Widescreen</PresentationFormat>
  <Paragraphs>236</Paragraphs>
  <Slides>44</Slides>
  <Notes>0</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 Light</vt:lpstr>
      <vt:lpstr>Cambria Math</vt:lpstr>
      <vt:lpstr>Metropolitan</vt:lpstr>
      <vt:lpstr>Response of a Fabry-Perot optical trap to a gravitational wave:</vt:lpstr>
      <vt:lpstr>PowerPoint Presentation</vt:lpstr>
      <vt:lpstr>Levitated sensors for high frequency GW detection</vt:lpstr>
      <vt:lpstr>Levitated sensors for high frequency GW detection</vt:lpstr>
      <vt:lpstr>Relativistic response in small particle limit</vt:lpstr>
      <vt:lpstr>Relativistic response in small particle limit</vt:lpstr>
      <vt:lpstr>Relativistic response in small particle limit</vt:lpstr>
      <vt:lpstr>Relativistic response in small particle limit</vt:lpstr>
      <vt:lpstr>Relativistic response in small particle limit</vt:lpstr>
      <vt:lpstr>Relativistic response in small particle limit</vt:lpstr>
      <vt:lpstr>Relativistic response in small particle limit</vt:lpstr>
      <vt:lpstr>Relativistic response in small particle limit</vt:lpstr>
      <vt:lpstr>Relativistic response in small particle limit</vt:lpstr>
      <vt:lpstr>Relativistic response in small particle limit</vt:lpstr>
      <vt:lpstr>Relativistic response in small particle limit</vt:lpstr>
      <vt:lpstr>Relativistic response in small particle limit</vt:lpstr>
      <vt:lpstr>Relativistic response in small particle limit</vt:lpstr>
      <vt:lpstr>Input/End-mirror asymmetry and consequences</vt:lpstr>
      <vt:lpstr>Input/End-mirror asymmetry and consequences</vt:lpstr>
      <vt:lpstr>Input/End-mirror asymmetry and consequences</vt:lpstr>
      <vt:lpstr>Input/End-mirror asymmetry and consequences</vt:lpstr>
      <vt:lpstr>Input/End-mirror asymmetry and consequences</vt:lpstr>
      <vt:lpstr>Input/End-mirror asymmetry and consequences</vt:lpstr>
      <vt:lpstr>Input/End-mirror asymmetry and consequences</vt:lpstr>
      <vt:lpstr>Relativistic antinode-sensor displacement at high Ω</vt:lpstr>
      <vt:lpstr>Relativistic antinode-sensor displacement at high Ω</vt:lpstr>
      <vt:lpstr>Moving beyond the small particle limit</vt:lpstr>
      <vt:lpstr>Moving beyond the small particle limit</vt:lpstr>
      <vt:lpstr>Moving beyond the small particle limit</vt:lpstr>
      <vt:lpstr>Moving beyond the small particle limit</vt:lpstr>
      <vt:lpstr>Cavity splitting due to thin plate-like dielectrics</vt:lpstr>
      <vt:lpstr>Cavity splitting due to thin plate-like dielectrics</vt:lpstr>
      <vt:lpstr>Cavity splitting due to thin plate-like dielectrics</vt:lpstr>
      <vt:lpstr>Further shortcomings of perturbation theory</vt:lpstr>
      <vt:lpstr>Further shortcomings of perturbation theory</vt:lpstr>
      <vt:lpstr>Conclusions</vt:lpstr>
      <vt:lpstr>Conclusions</vt:lpstr>
      <vt:lpstr>Additional Slides</vt:lpstr>
      <vt:lpstr>Cavity splitting due to thin plate-like dielectrics</vt:lpstr>
      <vt:lpstr>Cavity splitting due to thin plate-like dielectrics</vt:lpstr>
      <vt:lpstr>Transfer functions from GW and noise ports</vt:lpstr>
      <vt:lpstr>Transfer functions from GW and noise ports</vt:lpstr>
      <vt:lpstr>Transfer functions from GW and noise ports</vt:lpstr>
      <vt:lpstr>Transfer functions from GW and noise ports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Laeuger, Andrew S.</dc:creator>
  <cp:lastModifiedBy>Laeuger, Andrew S.</cp:lastModifiedBy>
  <cp:revision>94</cp:revision>
  <dcterms:created xsi:type="dcterms:W3CDTF">2026-03-03T19:06:48Z</dcterms:created>
  <dcterms:modified xsi:type="dcterms:W3CDTF">2026-09-24T14:14:43Z</dcterms:modified>
</cp:coreProperties>
</file>