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444" r:id="rId2"/>
    <p:sldId id="612" r:id="rId3"/>
    <p:sldId id="614" r:id="rId4"/>
    <p:sldId id="613" r:id="rId5"/>
    <p:sldId id="615" r:id="rId6"/>
    <p:sldId id="515" r:id="rId7"/>
    <p:sldId id="507" r:id="rId8"/>
    <p:sldId id="568" r:id="rId9"/>
    <p:sldId id="619" r:id="rId10"/>
    <p:sldId id="625" r:id="rId11"/>
    <p:sldId id="621" r:id="rId12"/>
    <p:sldId id="617" r:id="rId13"/>
    <p:sldId id="622" r:id="rId14"/>
    <p:sldId id="623" r:id="rId15"/>
    <p:sldId id="624" r:id="rId16"/>
    <p:sldId id="626" r:id="rId17"/>
    <p:sldId id="627" r:id="rId18"/>
    <p:sldId id="605" r:id="rId19"/>
    <p:sldId id="628" r:id="rId20"/>
    <p:sldId id="629" r:id="rId21"/>
    <p:sldId id="630" r:id="rId22"/>
    <p:sldId id="4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7A3C"/>
    <a:srgbClr val="0432FF"/>
    <a:srgbClr val="B32221"/>
    <a:srgbClr val="1E3F99"/>
    <a:srgbClr val="1F3F9A"/>
    <a:srgbClr val="7092D0"/>
    <a:srgbClr val="0173B2"/>
    <a:srgbClr val="D45A00"/>
    <a:srgbClr val="FF2600"/>
    <a:srgbClr val="9FC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73"/>
    <p:restoredTop sz="96104"/>
  </p:normalViewPr>
  <p:slideViewPr>
    <p:cSldViewPr snapToGrid="0" snapToObjects="1">
      <p:cViewPr varScale="1">
        <p:scale>
          <a:sx n="100" d="100"/>
          <a:sy n="100" d="100"/>
        </p:scale>
        <p:origin x="184" y="5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C029B-EF03-7E42-933B-2F71F0E1A47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2568C-814D-F54D-9AEF-6E37C805B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89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05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C4B67-5CFC-CA7C-E389-559CABB7B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89E220-CDD1-3366-C7E4-311FB5AF1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EF4A1-B74A-F518-870B-B13EA6926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6AAEF-77D2-F842-84DD-7A428F0E1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77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97248-A6BE-2C92-F0AB-3EC52236A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EC3AD2-B3B4-6AF4-CDCD-25FB74C3D2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629B1A-97A8-ACC3-7C24-DD9DAF34DD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7B2E1-D021-B728-EA81-0C173B79EF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34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8CAC8-E55B-3CFD-0EF3-006DEFEA2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00D776-07F2-124C-A418-F82D73656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9BA57-E766-85FB-3097-53B4CF795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FCC26-6D8B-541C-2AFA-48F91F61B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43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55949-7696-11CC-8FC2-86D5CF810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0030C-5C88-74CD-7154-C4F0B55236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5BC1AB-C986-AECC-E7E5-CFC313510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A6513-BE6D-44F0-6EA6-D9819C2E8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56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19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14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2B320-BCE5-2C96-8E8A-EF55574C3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1379EE-FEF4-E081-983C-ED6A4C42C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010D19-81F5-74B9-E16A-2C0EE7E23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27453-C972-9AC7-61A2-07DC68011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01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50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92E2A-BA7A-BA80-7AB0-C3AA53A32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A32371-39CD-03A6-29EA-09B00D93A4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9F610-8AC6-A402-A651-783538E3E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D6ABE-2898-35DF-A3DF-20D646FF3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34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DB536-2AEE-672C-50B5-F4B185CD4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BE001-E4A2-EDFE-85D2-59FB3A919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25FB6B-A5FD-2FDB-F63F-675DEAAF9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30562-D5EF-5AE4-4035-5C7ADDED15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80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EE071-630E-31BA-EE46-4254EA04D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020894-25E1-78AC-1052-EB75D1B02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22DA7E-FD81-7BB0-C408-C98B40A07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CAC84-8923-25C5-05C2-BF0FB2157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69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43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41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84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94BBF-4EC5-3242-9706-6F493877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21DE06-7123-470D-2EDF-97A4F4DA2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478580-EA77-8D59-D62F-6CD422572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47BB1-9278-4955-6A50-EF82B90A1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2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4B207-0D86-4584-670D-8FEB7CB88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F4126-3FA3-046C-A33D-91508EB7F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D00BCE-AAE9-1FB0-251C-2F3B90C5B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29F5C-EB04-D2FB-EA2A-A2098C794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69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57C56-F7B6-5F4E-68CC-76085CF11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20AF55-1024-EE84-F768-59AE90695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C772AA-4828-5769-E021-9DDF89926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630AA-3854-7841-2385-ACDF6389B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67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3BDA7-F08C-4884-72B5-475D1B325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E32A5-8463-8C5F-DA98-16C0208EC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D4C2E-E8DE-D6AE-912E-936F47E58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203E2-FBFB-9123-89D0-74C3682C4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09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FF6B-D50E-3334-1D31-E6982FE06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A8946B-01A4-FF17-D05C-D574C67E4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8DFE3-31AD-6A2F-692E-D75DFCD85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8AE36-EF65-6FAE-7CDD-37FF48E40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229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A9F1A-21C7-D713-ADCD-BD5B36C9B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170C21-A227-A5D3-1718-9AC044EDB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8E0D7B-66CA-9488-626F-9EFA0ED7F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B9380-8F6E-6F39-3695-8F6EF0D5A2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38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568C-814D-F54D-9AEF-6E37C805B1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0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DBD86-594E-9A4C-8256-79ED3187B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BF351-825C-EA44-AFEB-B0D1E7024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5DE19-2469-3B40-A585-FA2F181B7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C262-8DAB-9240-ABC2-B626DF835C49}" type="datetime1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63481-3116-B247-9084-783BC076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2FDCD-43A0-8F4D-9863-BFDD95E6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77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8D05-D4BD-E148-B26B-E84BD131C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161D0-4168-3942-9D7C-2672E1A76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8DCAF-3D40-EE4F-A978-CF279EA54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A6906-D42F-C44B-8D78-FDCFD870C88D}" type="datetime1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D7FBC-39B6-B747-BF76-D9802CF3E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8916E-CF23-A745-B474-1834B8BD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4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FD690-1639-F747-8F66-4D75887BD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EFCB8-7CC7-634C-8ABA-47DED5D18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F043B-995F-474B-8ED8-BC2231573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F5EB9-D653-ED44-9A28-58D291A5D861}" type="datetime1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C77D0-C7B1-694C-913F-87E8EB97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65FC-88C7-A945-BD58-88F89DA0C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6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35CC-3D51-5E41-BDED-1EC23B0C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C95BC-B80E-DC48-BA26-B0794E77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704438-F312-074C-B0DE-D052AFAA3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FDE2D-5A48-DA47-9FB0-A76EB27D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41768-276E-8646-809A-7984D2B60BE4}" type="datetime1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B4C2C-BC5C-A344-AE18-876FD331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AADCD-C07F-734A-8D0E-D6DAAC1BB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9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792B-1510-E741-ABC0-D79757EAC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75557-8BA1-1542-81BE-69D070C2F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CFB7D-EF84-AB4F-A234-F54C22FD5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D37F51-3B2A-FD46-B87E-31A8DED051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6A3785-A149-1A4B-9B13-FEB4E90837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AEBD4-B25B-DE43-A619-954B706B9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C69E-8A9B-9E4E-A216-557063A2AF8C}" type="datetime1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0DD5E-6C7B-D343-97F6-3ABFB262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D120DA-C6E4-F746-93A6-09A5EB753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B9D22-568E-CE47-9D17-AA77EF0E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ABF65B-BC16-9140-9802-B84C11D99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628D-8D17-E64D-BC1E-904738017E0D}" type="datetime1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4BF37-B75D-7343-A1CE-FC1EE587A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C94AC-A501-B244-9967-12988BE87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13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1963A0-FE11-E643-99C1-D30A9A3DE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B4280-B1A9-CB4C-B001-EC2FC7C9ABC3}" type="datetime1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6FFE6E-2D69-0048-B1E2-8867F5A1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3F3E7-0F40-C34C-9853-E736B28C4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33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59D18-FA4A-8D4B-B223-A1EC301F6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9E79F-13AA-474B-BA61-9CEE81411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A3B8-9166-334A-8BD4-E4549800E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B0377-B9DF-D94B-A973-285A9272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A101-4390-C44F-9CFB-06520BDE10FE}" type="datetime1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A5FAC-6B3B-7640-9A8F-3BF0EEFA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A7E6C-E9D6-1F4A-B78B-CB2ADF2B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04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F3120-DC4E-4F49-9E68-3BADC30D2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47A5B6-F6C6-B441-93F0-789B18A92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20FD6-A704-E440-AD75-0C05264D9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3A12D-0E6D-594D-B66E-35F7CA351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EDDB0-363E-2843-94D2-D93C89527D52}" type="datetime1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28A4E-819C-0A49-9ADA-D160072BA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A1BA8-C789-FA4B-9420-7962FE1EE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6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C9078-E221-FC45-8210-CFBCA327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B50C1-9221-9A43-B550-558FF48E5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5A1F1-F554-4840-863A-A4DCD0C6B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067C2-D5C5-8D4A-88E0-A75479899BDD}" type="datetime1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5DEAE-A490-7244-9E23-2EBD2A032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51FC5-6C0B-9646-9C95-2312B65D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6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B8EEDE-AFAA-F948-95B3-D0170E1F5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69ED9F-DC01-6B45-BA42-51EF24418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E8FC9-2EE3-3C42-8DA8-8C707459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0779A-4283-1F4C-AAF2-5470BA3312F8}" type="datetime1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1FBDF-099C-0C4B-AA50-8ADD21AA0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Queen's - 24 Sept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D892E-3FDB-1346-9530-A314E88D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CAA5C9-1F25-E848-84C7-192961274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58651-8077-F54F-9092-3C41276AD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780FA-E2DE-A04F-A26D-9D6D413AC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21C2C-CF01-F646-A821-B2C9CE6613D4}" type="datetime1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66A58-D4A0-B34C-AD15-6DACF8692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Queen's - 24 Sept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1847F-90C6-4B4B-B1CE-5BBF7ADBE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7E2E4-175D-584E-9681-AC5289B12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2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jpg"/><Relationship Id="rId4" Type="http://schemas.openxmlformats.org/officeDocument/2006/relationships/image" Target="../media/image12.png"/><Relationship Id="rId9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1.png"/><Relationship Id="rId3" Type="http://schemas.openxmlformats.org/officeDocument/2006/relationships/image" Target="../media/image22.jpeg"/><Relationship Id="rId7" Type="http://schemas.openxmlformats.org/officeDocument/2006/relationships/image" Target="../media/image97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80.png"/><Relationship Id="rId5" Type="http://schemas.openxmlformats.org/officeDocument/2006/relationships/image" Target="../media/image24.png"/><Relationship Id="rId10" Type="http://schemas.openxmlformats.org/officeDocument/2006/relationships/image" Target="../media/image370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6.emf"/><Relationship Id="rId7" Type="http://schemas.openxmlformats.org/officeDocument/2006/relationships/image" Target="../media/image290.png"/><Relationship Id="rId12" Type="http://schemas.openxmlformats.org/officeDocument/2006/relationships/image" Target="../media/image3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0.pn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image" Target="../media/image29.png"/><Relationship Id="rId4" Type="http://schemas.openxmlformats.org/officeDocument/2006/relationships/image" Target="../media/image231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37.emf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8.png"/><Relationship Id="rId10" Type="http://schemas.openxmlformats.org/officeDocument/2006/relationships/image" Target="../media/image44.png"/><Relationship Id="rId4" Type="http://schemas.openxmlformats.org/officeDocument/2006/relationships/image" Target="../media/image37.emf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4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60.png"/><Relationship Id="rId9" Type="http://schemas.openxmlformats.org/officeDocument/2006/relationships/image" Target="../media/image6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enasque.org/2026qels/talks_contr/1710_2026-08_Benasque.pdf" TargetMode="Externa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g"/><Relationship Id="rId5" Type="http://schemas.openxmlformats.org/officeDocument/2006/relationships/image" Target="../media/image72.png"/><Relationship Id="rId4" Type="http://schemas.openxmlformats.org/officeDocument/2006/relationships/image" Target="../media/image7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jpg"/><Relationship Id="rId4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70F43F-94F5-B3BC-39EE-EC950E8A71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939" y="0"/>
            <a:ext cx="12208255" cy="6867144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87C86094-DFCA-F34D-BC11-E65C69C3C938}"/>
              </a:ext>
            </a:extLst>
          </p:cNvPr>
          <p:cNvSpPr txBox="1">
            <a:spLocks/>
          </p:cNvSpPr>
          <p:nvPr/>
        </p:nvSpPr>
        <p:spPr>
          <a:xfrm>
            <a:off x="-14939" y="-5907"/>
            <a:ext cx="9235139" cy="1275235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vert="horz" lIns="101870" tIns="50935" rIns="101870" bIns="50935" rtlCol="0" anchor="ctr">
            <a:noAutofit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b="1" dirty="0">
                <a:latin typeface="Helvetica"/>
                <a:ea typeface="ＭＳ Ｐゴシック" charset="0"/>
                <a:cs typeface="Helvetica"/>
              </a:rPr>
              <a:t>Experimental platforms for fundamental physics applications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9EBCFC7-B017-8841-8A0F-88AB539CBE87}"/>
              </a:ext>
            </a:extLst>
          </p:cNvPr>
          <p:cNvSpPr txBox="1">
            <a:spLocks/>
          </p:cNvSpPr>
          <p:nvPr/>
        </p:nvSpPr>
        <p:spPr>
          <a:xfrm>
            <a:off x="-14941" y="1269329"/>
            <a:ext cx="3101041" cy="1325841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vert="horz" wrap="none" lIns="91440" tIns="91440" rIns="91440" bIns="91440" rtlCol="0" anchor="t" anchorCtr="0">
            <a:noAutofit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600"/>
              </a:spcBef>
              <a:defRPr/>
            </a:pPr>
            <a:r>
              <a:rPr lang="en-US" sz="2400" b="1" dirty="0">
                <a:solidFill>
                  <a:srgbClr val="000000"/>
                </a:solidFill>
                <a:latin typeface="Helvetica"/>
                <a:ea typeface="ＭＳ Ｐゴシック" charset="0"/>
                <a:cs typeface="Helvetica"/>
              </a:rPr>
              <a:t>David Moore, Yale</a:t>
            </a:r>
            <a:endParaRPr lang="en-US" sz="2400" b="1" i="1" dirty="0">
              <a:solidFill>
                <a:srgbClr val="000000"/>
              </a:solidFill>
              <a:latin typeface="Helvetica"/>
              <a:ea typeface="ＭＳ Ｐゴシック" charset="0"/>
              <a:cs typeface="Helvetica"/>
            </a:endParaRPr>
          </a:p>
          <a:p>
            <a:pPr algn="l">
              <a:spcBef>
                <a:spcPts val="600"/>
              </a:spcBef>
              <a:defRPr/>
            </a:pPr>
            <a:r>
              <a:rPr lang="en-US" sz="2400" b="1" i="1" dirty="0">
                <a:solidFill>
                  <a:srgbClr val="000000"/>
                </a:solidFill>
                <a:latin typeface="Helvetica"/>
                <a:ea typeface="ＭＳ Ｐゴシック" charset="0"/>
                <a:cs typeface="Helvetica"/>
              </a:rPr>
              <a:t>Queen’s University</a:t>
            </a:r>
          </a:p>
          <a:p>
            <a:pPr algn="l">
              <a:spcBef>
                <a:spcPts val="600"/>
              </a:spcBef>
              <a:defRPr/>
            </a:pPr>
            <a:r>
              <a:rPr lang="en-US" sz="2400" b="1" i="1" dirty="0">
                <a:solidFill>
                  <a:srgbClr val="000000"/>
                </a:solidFill>
                <a:latin typeface="Helvetica"/>
                <a:ea typeface="ＭＳ Ｐゴシック" charset="0"/>
                <a:cs typeface="Helvetica"/>
              </a:rPr>
              <a:t>September 24, 2026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3B63D38-8025-A14F-A768-FEE5B4681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0289" y="5827756"/>
            <a:ext cx="1577037" cy="9462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AF7641-EC8E-AD35-6331-5847698E6F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674" y="5930756"/>
            <a:ext cx="3372885" cy="84322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25279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E6E2B-D325-CAEC-937F-A471A46B8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7F1228-4C0A-0441-FE2B-5DF4D236E4B8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A3D44737-5857-F8EB-D0FD-AA45BA32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8EACB6-6E4E-96CA-09E5-97FA9CD691F1}"/>
              </a:ext>
            </a:extLst>
          </p:cNvPr>
          <p:cNvSpPr txBox="1">
            <a:spLocks/>
          </p:cNvSpPr>
          <p:nvPr/>
        </p:nvSpPr>
        <p:spPr>
          <a:xfrm>
            <a:off x="419101" y="248716"/>
            <a:ext cx="6067038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Mechanical systems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852C6A-78F2-CFFC-EB48-91CD3359C936}"/>
              </a:ext>
            </a:extLst>
          </p:cNvPr>
          <p:cNvSpPr txBox="1"/>
          <p:nvPr/>
        </p:nvSpPr>
        <p:spPr>
          <a:xfrm>
            <a:off x="419098" y="881251"/>
            <a:ext cx="6032668" cy="3875693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A wide variety of mechanical quantum systems are revolutionizing how we measure tiny forces</a:t>
            </a:r>
          </a:p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Huge variety of systems now allow mechanical DOF to be read out in the quantum regime</a:t>
            </a:r>
          </a:p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These sensors can detect extremely tiny forces or accelerations </a:t>
            </a:r>
          </a:p>
          <a:p>
            <a:pPr marL="775546" lvl="1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In the large mass range, excellent accelerometers (e.g. gravity, dark matter, …)</a:t>
            </a:r>
          </a:p>
          <a:p>
            <a:pPr marL="775546" lvl="1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In the sub-ng range, reaching sensitivity to the forces imparted by single sub-atomic particles</a:t>
            </a:r>
          </a:p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See also yesterday’s talk by Zhen Liu for theory motivation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A33429F0-32A4-D09C-E0A3-661B10954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FB2FF14B-B470-5864-9098-875B01BF3AA6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E97789-A099-F40A-F94D-1F9A9B7F0763}"/>
              </a:ext>
            </a:extLst>
          </p:cNvPr>
          <p:cNvSpPr/>
          <p:nvPr/>
        </p:nvSpPr>
        <p:spPr>
          <a:xfrm>
            <a:off x="419098" y="4816486"/>
            <a:ext cx="6032668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See also, e.g.: 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“Snowmass 2021: Quantum Sensors for HEP Science,” arXiv:2203.07250.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"Mechanical Quantum Sensing in the Search for Dark Matter,” Quant. Sci. Tech. 6 024002 (2021), arXiv:2008.06074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“Searching for new physics using optically levitated sensors,” Quant. Sci. Tech. 6 014008 (2021), arXiv:2008.13197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“Quantum sensing for particle physics,” Nature Reviews Physics 6, 329 (2024)</a:t>
            </a:r>
          </a:p>
          <a:p>
            <a:pPr lvl="1">
              <a:spcBef>
                <a:spcPts val="300"/>
              </a:spcBef>
            </a:pPr>
            <a:r>
              <a:rPr lang="en-US" sz="1200" i="1" dirty="0">
                <a:latin typeface="Helvetica" pitchFamily="2" charset="0"/>
              </a:rPr>
              <a:t>…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0A56E1C-4642-B548-A384-CBE5279A0B53}"/>
              </a:ext>
            </a:extLst>
          </p:cNvPr>
          <p:cNvGrpSpPr/>
          <p:nvPr/>
        </p:nvGrpSpPr>
        <p:grpSpPr>
          <a:xfrm>
            <a:off x="6686568" y="348178"/>
            <a:ext cx="5505432" cy="6252772"/>
            <a:chOff x="6686568" y="348178"/>
            <a:chExt cx="5505432" cy="6252772"/>
          </a:xfrm>
        </p:grpSpPr>
        <p:pic>
          <p:nvPicPr>
            <p:cNvPr id="16" name="Picture 15" descr="Screen Shot 2018-01-16 at 2.18.53 PM.png">
              <a:extLst>
                <a:ext uri="{FF2B5EF4-FFF2-40B4-BE49-F238E27FC236}">
                  <a16:creationId xmlns:a16="http://schemas.microsoft.com/office/drawing/2014/main" id="{76DAB83E-736C-88D8-0EE3-B1BDE19FC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6568" y="348178"/>
              <a:ext cx="5405520" cy="5963232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1BD9A65-63C5-FAD1-4159-4C0C4D079CC4}"/>
                </a:ext>
              </a:extLst>
            </p:cNvPr>
            <p:cNvSpPr/>
            <p:nvPr/>
          </p:nvSpPr>
          <p:spPr>
            <a:xfrm>
              <a:off x="8492076" y="6323951"/>
              <a:ext cx="36999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 dirty="0" err="1">
                  <a:solidFill>
                    <a:srgbClr val="000000"/>
                  </a:solidFill>
                  <a:latin typeface="Helvetica" pitchFamily="2" charset="0"/>
                </a:rPr>
                <a:t>Aspelmeyer</a:t>
              </a:r>
              <a:r>
                <a:rPr lang="en-US" sz="1200" i="1" dirty="0">
                  <a:solidFill>
                    <a:srgbClr val="000000"/>
                  </a:solidFill>
                  <a:latin typeface="Helvetica" pitchFamily="2" charset="0"/>
                </a:rPr>
                <a:t> et al., Rev. Mod. Phys. 86, 1391 (2014)</a:t>
              </a:r>
              <a:endParaRPr lang="en-US" sz="1200" i="1" dirty="0">
                <a:latin typeface="Helvetica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34DDCD-2A55-9808-D828-016AF9C51B67}"/>
              </a:ext>
            </a:extLst>
          </p:cNvPr>
          <p:cNvGrpSpPr/>
          <p:nvPr/>
        </p:nvGrpSpPr>
        <p:grpSpPr>
          <a:xfrm>
            <a:off x="6940365" y="-6562"/>
            <a:ext cx="2420658" cy="338554"/>
            <a:chOff x="6940365" y="-6562"/>
            <a:chExt cx="2420658" cy="33855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1FFE1D-02EB-E7BA-61B7-2E0E1501D905}"/>
                </a:ext>
              </a:extLst>
            </p:cNvPr>
            <p:cNvSpPr txBox="1"/>
            <p:nvPr/>
          </p:nvSpPr>
          <p:spPr>
            <a:xfrm>
              <a:off x="6962331" y="-6562"/>
              <a:ext cx="23986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LIGO, VIRGO, KAGRA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50990FF-C523-C900-5016-739520811BD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40365" y="65836"/>
              <a:ext cx="0" cy="18288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9838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99435-6BB3-A6C8-27D7-D9BF16528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A49DFC-0498-EF22-FDEB-282CFB0E1769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71CD4A3-6AF3-BA6A-5B1F-8E2DD9F8F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3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5CCCD1-FE95-918A-BEFD-9ECB71742FD1}"/>
              </a:ext>
            </a:extLst>
          </p:cNvPr>
          <p:cNvSpPr txBox="1">
            <a:spLocks/>
          </p:cNvSpPr>
          <p:nvPr/>
        </p:nvSpPr>
        <p:spPr>
          <a:xfrm>
            <a:off x="419101" y="248716"/>
            <a:ext cx="11196794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Noise and sensitivity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5DF0F6-EEEE-73F3-4ACA-713B8FC8B4A2}"/>
              </a:ext>
            </a:extLst>
          </p:cNvPr>
          <p:cNvSpPr txBox="1"/>
          <p:nvPr/>
        </p:nvSpPr>
        <p:spPr>
          <a:xfrm>
            <a:off x="419097" y="881251"/>
            <a:ext cx="11196793" cy="2400930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To make a precise sensor with a mechanical system, need two things:</a:t>
            </a:r>
          </a:p>
          <a:p>
            <a:pPr marL="775546" lvl="1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Need to have enough precision to detect tiny changes in its motion (</a:t>
            </a:r>
            <a:r>
              <a:rPr lang="en-US" b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“</a:t>
            </a:r>
            <a:r>
              <a:rPr lang="en-US" b="1" i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displacement sensitivity</a:t>
            </a:r>
            <a:r>
              <a:rPr lang="en-US" b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”</a:t>
            </a: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)</a:t>
            </a:r>
          </a:p>
          <a:p>
            <a:pPr marL="775546" lvl="1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Need to minimize any forces acting on the mass that could otherwise obscure what we want to sense (</a:t>
            </a:r>
            <a:r>
              <a:rPr lang="en-US" b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“</a:t>
            </a:r>
            <a:r>
              <a:rPr lang="en-US" b="1" i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force noise</a:t>
            </a:r>
            <a:r>
              <a:rPr lang="en-US" b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”</a:t>
            </a: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)</a:t>
            </a:r>
          </a:p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Many sources of noise can contribute to these (e.g. thermal noise, noisy electronics, …), but noise from the measurement itself is a fundamental contributor to both:</a:t>
            </a:r>
          </a:p>
          <a:p>
            <a:pPr marL="775546" lvl="1" indent="-318346">
              <a:spcBef>
                <a:spcPts val="700"/>
              </a:spcBef>
              <a:buFont typeface="Arial"/>
              <a:buChar char="•"/>
            </a:pPr>
            <a:endParaRPr lang="en-US" dirty="0">
              <a:latin typeface="Helvetica" pitchFamily="2" charset="0"/>
              <a:cs typeface="Times New Roman" panose="02020603050405020304" pitchFamily="18" charset="0"/>
              <a:sym typeface="Wingdings" pitchFamily="2" charset="2"/>
            </a:endParaRP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277AAE66-FC16-8F54-C2B5-1F330EE2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B00317A0-2AFA-AB1F-DC41-1AD294160E1F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1F6E5-C69B-572D-6191-58FBAE5663EB}"/>
              </a:ext>
            </a:extLst>
          </p:cNvPr>
          <p:cNvGrpSpPr>
            <a:grpSpLocks noChangeAspect="1"/>
          </p:cNvGrpSpPr>
          <p:nvPr/>
        </p:nvGrpSpPr>
        <p:grpSpPr>
          <a:xfrm>
            <a:off x="1492885" y="3247841"/>
            <a:ext cx="3383280" cy="2294352"/>
            <a:chOff x="986684" y="3194705"/>
            <a:chExt cx="4154187" cy="281714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3D3D4BC-01F9-9F71-868F-C6B362447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84" y="3194705"/>
              <a:ext cx="4154187" cy="276025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CB3B21C-CDCF-83E0-D43B-460EA7381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4096" y="3410033"/>
              <a:ext cx="3815991" cy="2601812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4E3E0A5-F99B-9AD8-52E8-CD8CF55A95E1}"/>
              </a:ext>
            </a:extLst>
          </p:cNvPr>
          <p:cNvSpPr txBox="1"/>
          <p:nvPr/>
        </p:nvSpPr>
        <p:spPr>
          <a:xfrm>
            <a:off x="101600" y="5412789"/>
            <a:ext cx="5915893" cy="110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700"/>
              </a:spcBef>
            </a:pPr>
            <a:r>
              <a:rPr lang="en-US" sz="1500" b="1" i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Imprecision: </a:t>
            </a:r>
            <a:r>
              <a:rPr lang="en-US" sz="1500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Uncertainty in mirror position due to shot noise fluctuations in measured phase</a:t>
            </a:r>
          </a:p>
          <a:p>
            <a:pPr lvl="1">
              <a:spcBef>
                <a:spcPts val="700"/>
              </a:spcBef>
            </a:pPr>
            <a:r>
              <a:rPr lang="en-US" sz="1500" b="1" i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Backaction:</a:t>
            </a:r>
            <a:r>
              <a:rPr lang="en-US" sz="1500" i="1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en-US" sz="1500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Fluctuations in mirror position due to shot noise in radiation pressure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556CFB-CF2B-353D-13F3-3FB806ED5549}"/>
              </a:ext>
            </a:extLst>
          </p:cNvPr>
          <p:cNvSpPr txBox="1"/>
          <p:nvPr/>
        </p:nvSpPr>
        <p:spPr>
          <a:xfrm>
            <a:off x="694159" y="3053878"/>
            <a:ext cx="47244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“Canonical” optomechanical system: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0979BA-B33C-686D-B5D8-FCEED47E1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406" y="3079278"/>
            <a:ext cx="5282123" cy="37358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9C1481F-AEDB-830A-EA75-60F9287CD2A7}"/>
              </a:ext>
            </a:extLst>
          </p:cNvPr>
          <p:cNvSpPr txBox="1"/>
          <p:nvPr/>
        </p:nvSpPr>
        <p:spPr>
          <a:xfrm rot="1716756">
            <a:off x="9719923" y="5157958"/>
            <a:ext cx="161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173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Imprecision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7BCE1E-324E-E48F-F234-8AB6732ACF5C}"/>
              </a:ext>
            </a:extLst>
          </p:cNvPr>
          <p:cNvSpPr txBox="1"/>
          <p:nvPr/>
        </p:nvSpPr>
        <p:spPr>
          <a:xfrm rot="19897715">
            <a:off x="7043976" y="4970308"/>
            <a:ext cx="161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D45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Backaction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85F250-5564-36B6-E66A-DEBD8BB734B6}"/>
              </a:ext>
            </a:extLst>
          </p:cNvPr>
          <p:cNvSpPr txBox="1"/>
          <p:nvPr/>
        </p:nvSpPr>
        <p:spPr>
          <a:xfrm>
            <a:off x="8750300" y="4162819"/>
            <a:ext cx="82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SQL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1AA1A0-6252-210B-E224-56D7F718C8D9}"/>
              </a:ext>
            </a:extLst>
          </p:cNvPr>
          <p:cNvSpPr txBox="1"/>
          <p:nvPr/>
        </p:nvSpPr>
        <p:spPr>
          <a:xfrm>
            <a:off x="10718577" y="4414447"/>
            <a:ext cx="96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i="1" baseline="-250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zpf</a:t>
            </a:r>
            <a:endParaRPr lang="en-US" i="1" baseline="-25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6497F1-A870-4A7F-6F24-0B2E6E20E936}"/>
              </a:ext>
            </a:extLst>
          </p:cNvPr>
          <p:cNvSpPr txBox="1"/>
          <p:nvPr/>
        </p:nvSpPr>
        <p:spPr>
          <a:xfrm>
            <a:off x="6632678" y="3115454"/>
            <a:ext cx="47244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Cartoon of SQL:</a:t>
            </a:r>
          </a:p>
        </p:txBody>
      </p:sp>
    </p:spTree>
    <p:extLst>
      <p:ext uri="{BB962C8B-B14F-4D97-AF65-F5344CB8AC3E}">
        <p14:creationId xmlns:p14="http://schemas.microsoft.com/office/powerpoint/2010/main" val="4052935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10DD8-7A84-65ED-D4D2-E50F9C02C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F8878C-08A8-B43D-45C0-5A75D4A130C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BBD978B7-716D-0803-7435-D99F18410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4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4902DF-0E66-3F67-6133-738E635E803B}"/>
              </a:ext>
            </a:extLst>
          </p:cNvPr>
          <p:cNvSpPr txBox="1">
            <a:spLocks/>
          </p:cNvSpPr>
          <p:nvPr/>
        </p:nvSpPr>
        <p:spPr>
          <a:xfrm>
            <a:off x="419101" y="248716"/>
            <a:ext cx="11196794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Sensitivity at SQL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E39AC4-C5C9-C58F-3390-1472A2139424}"/>
              </a:ext>
            </a:extLst>
          </p:cNvPr>
          <p:cNvSpPr txBox="1"/>
          <p:nvPr/>
        </p:nvSpPr>
        <p:spPr>
          <a:xfrm>
            <a:off x="419097" y="881251"/>
            <a:ext cx="11196793" cy="656863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700"/>
              </a:spcBef>
              <a:buFont typeface="Arial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  <a:sym typeface="Wingdings" pitchFamily="2" charset="2"/>
              </a:rPr>
              <a:t>While not a fundamental limit (see e.g. talks by M. Rossi, V. Sudhir), the standard quantum limit (SQL) represents a sensitivity benchmark that is often of interest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E0F957C6-8BEB-29F7-0A57-D76339338055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952981-D253-A09E-E3B5-F2C0D17B877B}"/>
              </a:ext>
            </a:extLst>
          </p:cNvPr>
          <p:cNvGrpSpPr>
            <a:grpSpLocks noChangeAspect="1"/>
          </p:cNvGrpSpPr>
          <p:nvPr/>
        </p:nvGrpSpPr>
        <p:grpSpPr>
          <a:xfrm>
            <a:off x="1725591" y="1535109"/>
            <a:ext cx="8433979" cy="5175075"/>
            <a:chOff x="2190566" y="2042810"/>
            <a:chExt cx="7288736" cy="447235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5A6224A-F1D4-1DC3-93DB-778E88006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190566" y="2139674"/>
              <a:ext cx="7288736" cy="437549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503D68C-B047-7F95-25C5-C2870C90548D}"/>
                </a:ext>
              </a:extLst>
            </p:cNvPr>
            <p:cNvSpPr txBox="1"/>
            <p:nvPr/>
          </p:nvSpPr>
          <p:spPr>
            <a:xfrm>
              <a:off x="3383834" y="2042810"/>
              <a:ext cx="472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On-resonance SQL vs. mass, frequency:</a:t>
              </a:r>
            </a:p>
          </p:txBody>
        </p:sp>
      </p:grp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68EAD109-BA05-DB40-6C05-63AB85B16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FEAA07-10F2-1FFC-56B9-A60470D596DD}"/>
              </a:ext>
            </a:extLst>
          </p:cNvPr>
          <p:cNvSpPr txBox="1"/>
          <p:nvPr/>
        </p:nvSpPr>
        <p:spPr>
          <a:xfrm>
            <a:off x="10287000" y="2669314"/>
            <a:ext cx="1905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B32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physics targets: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B32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B32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Ultra-light dark matter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B32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Gravitational waves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B322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CF8E63-D749-36C3-B4FF-AB7F48FDE4B3}"/>
              </a:ext>
            </a:extLst>
          </p:cNvPr>
          <p:cNvSpPr txBox="1"/>
          <p:nvPr/>
        </p:nvSpPr>
        <p:spPr>
          <a:xfrm>
            <a:off x="50797" y="2476207"/>
            <a:ext cx="175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physics targets: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Forces from fundamental particles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Particle dark matter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Neutrinos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367F91-B016-EBA1-54EA-C71A0B586180}"/>
                  </a:ext>
                </a:extLst>
              </p:cNvPr>
              <p:cNvSpPr txBox="1"/>
              <p:nvPr/>
            </p:nvSpPr>
            <p:spPr>
              <a:xfrm rot="20452883">
                <a:off x="3150143" y="4406386"/>
                <a:ext cx="1193800" cy="46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solidFill>
                            <a:srgbClr val="1F3F9A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US" sz="2400" b="1" i="1" smtClean="0">
                              <a:solidFill>
                                <a:srgbClr val="1F3F9A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1" i="1" smtClean="0">
                              <a:solidFill>
                                <a:srgbClr val="1F3F9A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</m:rad>
                    </m:oMath>
                  </m:oMathPara>
                </a14:m>
                <a:endParaRPr lang="en-US" sz="2400" b="1" dirty="0">
                  <a:solidFill>
                    <a:srgbClr val="1F3F9A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367F91-B016-EBA1-54EA-C71A0B586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452883">
                <a:off x="3150143" y="4406386"/>
                <a:ext cx="1193800" cy="4684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DBF748-76EE-7674-D619-FB9551092695}"/>
                  </a:ext>
                </a:extLst>
              </p:cNvPr>
              <p:cNvSpPr txBox="1"/>
              <p:nvPr/>
            </p:nvSpPr>
            <p:spPr>
              <a:xfrm rot="1275389">
                <a:off x="7200450" y="4416003"/>
                <a:ext cx="1397077" cy="468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solidFill>
                            <a:srgbClr val="B32221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sz="2400" b="1" i="1" smtClean="0">
                          <a:solidFill>
                            <a:srgbClr val="B3222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solidFill>
                            <a:srgbClr val="B3222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b="1" i="1" smtClean="0">
                              <a:solidFill>
                                <a:srgbClr val="B3222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1" i="1" smtClean="0">
                              <a:solidFill>
                                <a:srgbClr val="B3222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</m:rad>
                    </m:oMath>
                  </m:oMathPara>
                </a14:m>
                <a:endParaRPr lang="en-US" sz="2400" b="1" dirty="0">
                  <a:solidFill>
                    <a:srgbClr val="B32221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DBF748-76EE-7674-D619-FB9551092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5389">
                <a:off x="7200450" y="4416003"/>
                <a:ext cx="1397077" cy="4684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CA88512-8FD8-A3BC-142C-718431CCB581}"/>
              </a:ext>
            </a:extLst>
          </p:cNvPr>
          <p:cNvCxnSpPr>
            <a:cxnSpLocks/>
          </p:cNvCxnSpPr>
          <p:nvPr/>
        </p:nvCxnSpPr>
        <p:spPr>
          <a:xfrm>
            <a:off x="3184525" y="2159000"/>
            <a:ext cx="0" cy="355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0152ED8-4BF1-7DD8-0C06-3C25F70B433E}"/>
              </a:ext>
            </a:extLst>
          </p:cNvPr>
          <p:cNvSpPr txBox="1"/>
          <p:nvPr/>
        </p:nvSpPr>
        <p:spPr>
          <a:xfrm>
            <a:off x="3106349" y="2110975"/>
            <a:ext cx="1095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Increasing Q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2D2B313-B519-974D-4C9C-BC129A6897AA}"/>
              </a:ext>
            </a:extLst>
          </p:cNvPr>
          <p:cNvCxnSpPr>
            <a:cxnSpLocks/>
          </p:cNvCxnSpPr>
          <p:nvPr/>
        </p:nvCxnSpPr>
        <p:spPr>
          <a:xfrm>
            <a:off x="8460430" y="2372585"/>
            <a:ext cx="0" cy="1056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8AF75BA-E042-CBFE-AFBB-F999CB3AEAF5}"/>
              </a:ext>
            </a:extLst>
          </p:cNvPr>
          <p:cNvSpPr txBox="1"/>
          <p:nvPr/>
        </p:nvSpPr>
        <p:spPr>
          <a:xfrm>
            <a:off x="7457936" y="2774306"/>
            <a:ext cx="1095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Lower frequency</a:t>
            </a:r>
          </a:p>
        </p:txBody>
      </p:sp>
    </p:spTree>
    <p:extLst>
      <p:ext uri="{BB962C8B-B14F-4D97-AF65-F5344CB8AC3E}">
        <p14:creationId xmlns:p14="http://schemas.microsoft.com/office/powerpoint/2010/main" val="414054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2088D-3868-D0D2-90AD-7C417C5DE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DA2A81-8728-FF2B-B12B-4338FEB9E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50" y="1036679"/>
            <a:ext cx="9467850" cy="572729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CF95B2-F3C3-6FEB-6ED6-1267573FCDE5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59F3C88B-803C-5E9B-BE0C-0034076C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5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FC86C4-744D-1D47-9925-CB4C48F84C7C}"/>
              </a:ext>
            </a:extLst>
          </p:cNvPr>
          <p:cNvSpPr txBox="1">
            <a:spLocks/>
          </p:cNvSpPr>
          <p:nvPr/>
        </p:nvSpPr>
        <p:spPr>
          <a:xfrm>
            <a:off x="419101" y="248716"/>
            <a:ext cx="11196794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Survey of experimental systems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6EF8F47D-CF50-E27E-C98B-D80CA81B64F7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F9EF84A4-DE95-7AEE-59BE-8FCB2887A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E62977-A7DD-CD8A-954B-97B7B6B8AC9B}"/>
              </a:ext>
            </a:extLst>
          </p:cNvPr>
          <p:cNvSpPr txBox="1"/>
          <p:nvPr/>
        </p:nvSpPr>
        <p:spPr>
          <a:xfrm>
            <a:off x="3009184" y="898003"/>
            <a:ext cx="5466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Summary of experimental platforms: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52CDF3-B0D0-C705-A8E0-11F6870E41CB}"/>
                  </a:ext>
                </a:extLst>
              </p:cNvPr>
              <p:cNvSpPr txBox="1"/>
              <p:nvPr/>
            </p:nvSpPr>
            <p:spPr>
              <a:xfrm>
                <a:off x="8475906" y="949136"/>
                <a:ext cx="19558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latin typeface="Arial" panose="020B0604020202020204" pitchFamily="34" charset="0"/>
                    <a:cs typeface="Arial" panose="020B0604020202020204" pitchFamily="34" charset="0"/>
                  </a:rPr>
                  <a:t>SQL (</a:t>
                </a:r>
                <a14:m>
                  <m:oMath xmlns:m="http://schemas.openxmlformats.org/officeDocument/2006/math">
                    <m:r>
                      <a:rPr lang="en-US" sz="15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𝑄</m:t>
                    </m:r>
                    <m:r>
                      <a:rPr lang="en-US" sz="1500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 </m:t>
                    </m:r>
                    <m:sSup>
                      <m:sSupPr>
                        <m:ctrlPr>
                          <a:rPr lang="en-US" sz="1500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500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1500" b="0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15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52CDF3-B0D0-C705-A8E0-11F6870E4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906" y="949136"/>
                <a:ext cx="1955800" cy="323165"/>
              </a:xfrm>
              <a:prstGeom prst="rect">
                <a:avLst/>
              </a:prstGeom>
              <a:blipFill>
                <a:blip r:embed="rId4"/>
                <a:stretch>
                  <a:fillRect l="-1290" t="-3704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5676467-D714-2C22-D72B-C79A20010E27}"/>
              </a:ext>
            </a:extLst>
          </p:cNvPr>
          <p:cNvCxnSpPr/>
          <p:nvPr/>
        </p:nvCxnSpPr>
        <p:spPr>
          <a:xfrm flipH="1">
            <a:off x="8877300" y="1267335"/>
            <a:ext cx="127000" cy="2058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A17CF2A-8212-C996-2AB4-866A8F48734D}"/>
              </a:ext>
            </a:extLst>
          </p:cNvPr>
          <p:cNvCxnSpPr>
            <a:cxnSpLocks/>
          </p:cNvCxnSpPr>
          <p:nvPr/>
        </p:nvCxnSpPr>
        <p:spPr>
          <a:xfrm>
            <a:off x="9156700" y="1258350"/>
            <a:ext cx="248994" cy="2243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49B1C6E-1EFA-AA7C-64EE-AD4C4A562759}"/>
              </a:ext>
            </a:extLst>
          </p:cNvPr>
          <p:cNvSpPr txBox="1"/>
          <p:nvPr/>
        </p:nvSpPr>
        <p:spPr>
          <a:xfrm>
            <a:off x="209550" y="1579890"/>
            <a:ext cx="1174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Single atoms/ions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7AD97F7-9AEB-C5E7-01D6-B8E1742A0D8E}"/>
              </a:ext>
            </a:extLst>
          </p:cNvPr>
          <p:cNvCxnSpPr>
            <a:cxnSpLocks/>
          </p:cNvCxnSpPr>
          <p:nvPr/>
        </p:nvCxnSpPr>
        <p:spPr>
          <a:xfrm flipH="1">
            <a:off x="101600" y="1841500"/>
            <a:ext cx="3175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4BC9674-3BB4-AE76-4930-4311EC70B1C8}"/>
              </a:ext>
            </a:extLst>
          </p:cNvPr>
          <p:cNvSpPr txBox="1"/>
          <p:nvPr/>
        </p:nvSpPr>
        <p:spPr>
          <a:xfrm rot="1049743">
            <a:off x="3989386" y="166526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1E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Tethered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6C591A-B9C9-B150-97CE-FCDB555B9942}"/>
              </a:ext>
            </a:extLst>
          </p:cNvPr>
          <p:cNvSpPr txBox="1"/>
          <p:nvPr/>
        </p:nvSpPr>
        <p:spPr>
          <a:xfrm rot="1224932">
            <a:off x="3010182" y="4587432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1E7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Levitated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4A3ADD7-DB4D-CC7E-13D3-F1873C0186D7}"/>
              </a:ext>
            </a:extLst>
          </p:cNvPr>
          <p:cNvGrpSpPr/>
          <p:nvPr/>
        </p:nvGrpSpPr>
        <p:grpSpPr>
          <a:xfrm>
            <a:off x="2298700" y="2329585"/>
            <a:ext cx="8040644" cy="2864204"/>
            <a:chOff x="2298700" y="2329585"/>
            <a:chExt cx="8040644" cy="2864204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0E0F9A7-1126-32BE-5083-CFB5D4BC57B3}"/>
                </a:ext>
              </a:extLst>
            </p:cNvPr>
            <p:cNvCxnSpPr/>
            <p:nvPr/>
          </p:nvCxnSpPr>
          <p:spPr>
            <a:xfrm>
              <a:off x="9243097" y="4721298"/>
              <a:ext cx="172609" cy="0"/>
            </a:xfrm>
            <a:prstGeom prst="straightConnector1">
              <a:avLst/>
            </a:prstGeom>
            <a:ln>
              <a:solidFill>
                <a:srgbClr val="1E3F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31A4942-8688-8077-7883-CFAA5EFE205D}"/>
                </a:ext>
              </a:extLst>
            </p:cNvPr>
            <p:cNvGrpSpPr/>
            <p:nvPr/>
          </p:nvGrpSpPr>
          <p:grpSpPr>
            <a:xfrm>
              <a:off x="2298700" y="2329585"/>
              <a:ext cx="1224788" cy="1144336"/>
              <a:chOff x="2298700" y="2329585"/>
              <a:chExt cx="1224788" cy="1144336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251C136-3EC1-50ED-40EA-CFFA02728108}"/>
                  </a:ext>
                </a:extLst>
              </p:cNvPr>
              <p:cNvGrpSpPr/>
              <p:nvPr/>
            </p:nvGrpSpPr>
            <p:grpSpPr>
              <a:xfrm>
                <a:off x="2362200" y="2329585"/>
                <a:ext cx="1161288" cy="1099415"/>
                <a:chOff x="2362200" y="2329585"/>
                <a:chExt cx="1161288" cy="1099415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A3FDCB6-3EEE-0A9B-E21F-CF667C7ADA4F}"/>
                    </a:ext>
                  </a:extLst>
                </p:cNvPr>
                <p:cNvSpPr/>
                <p:nvPr/>
              </p:nvSpPr>
              <p:spPr>
                <a:xfrm>
                  <a:off x="2362200" y="2329585"/>
                  <a:ext cx="1161288" cy="1099415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8AD014AC-C8E0-1F95-19E2-CAAE49684B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l="10132" r="18443"/>
                <a:stretch>
                  <a:fillRect/>
                </a:stretch>
              </p:blipFill>
              <p:spPr>
                <a:xfrm rot="5400000">
                  <a:off x="2541565" y="2154981"/>
                  <a:ext cx="807318" cy="1156528"/>
                </a:xfrm>
                <a:prstGeom prst="rect">
                  <a:avLst/>
                </a:prstGeom>
              </p:spPr>
            </p:pic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F6A436-6799-825C-5030-9E37FE7B06C9}"/>
                  </a:ext>
                </a:extLst>
              </p:cNvPr>
              <p:cNvSpPr txBox="1"/>
              <p:nvPr/>
            </p:nvSpPr>
            <p:spPr>
              <a:xfrm>
                <a:off x="2298700" y="3073811"/>
                <a:ext cx="1156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Talks by Rossi, </a:t>
                </a:r>
                <a:r>
                  <a:rPr lang="en-US" sz="10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Kodroff</a:t>
                </a:r>
                <a:endParaRPr lang="en-US" sz="10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854346C-C035-46B2-FFFD-F14D622A6D33}"/>
                </a:ext>
              </a:extLst>
            </p:cNvPr>
            <p:cNvGrpSpPr/>
            <p:nvPr/>
          </p:nvGrpSpPr>
          <p:grpSpPr>
            <a:xfrm>
              <a:off x="7824619" y="2747479"/>
              <a:ext cx="1156528" cy="1141419"/>
              <a:chOff x="2293940" y="2329585"/>
              <a:chExt cx="1156528" cy="1141419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F0C39628-4BAA-1F76-4288-149C749CBA8D}"/>
                  </a:ext>
                </a:extLst>
              </p:cNvPr>
              <p:cNvGrpSpPr/>
              <p:nvPr/>
            </p:nvGrpSpPr>
            <p:grpSpPr>
              <a:xfrm>
                <a:off x="2362200" y="2329585"/>
                <a:ext cx="958114" cy="1099415"/>
                <a:chOff x="2362200" y="2329585"/>
                <a:chExt cx="958114" cy="1099415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39725740-7606-4C20-0A46-BD5B249EDD2C}"/>
                    </a:ext>
                  </a:extLst>
                </p:cNvPr>
                <p:cNvSpPr/>
                <p:nvPr/>
              </p:nvSpPr>
              <p:spPr>
                <a:xfrm>
                  <a:off x="2362200" y="2329585"/>
                  <a:ext cx="958114" cy="1099415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53EB1516-E40E-C047-1614-AE270A0F0E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 l="1293" r="2507"/>
                <a:stretch>
                  <a:fillRect/>
                </a:stretch>
              </p:blipFill>
              <p:spPr>
                <a:xfrm rot="5400000">
                  <a:off x="2401681" y="2317006"/>
                  <a:ext cx="879151" cy="926472"/>
                </a:xfrm>
                <a:prstGeom prst="rect">
                  <a:avLst/>
                </a:prstGeom>
              </p:spPr>
            </p:pic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574CAE9-C8A3-5ECB-A66C-E38B7061CD9F}"/>
                  </a:ext>
                </a:extLst>
              </p:cNvPr>
              <p:cNvSpPr txBox="1"/>
              <p:nvPr/>
            </p:nvSpPr>
            <p:spPr>
              <a:xfrm>
                <a:off x="2293940" y="3224783"/>
                <a:ext cx="115652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Talk by Davis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BA43FFB-DE79-5882-C208-B5E9F1AC5F98}"/>
                </a:ext>
              </a:extLst>
            </p:cNvPr>
            <p:cNvGrpSpPr/>
            <p:nvPr/>
          </p:nvGrpSpPr>
          <p:grpSpPr>
            <a:xfrm>
              <a:off x="3939546" y="3029057"/>
              <a:ext cx="1156528" cy="1209131"/>
              <a:chOff x="4673110" y="2802557"/>
              <a:chExt cx="1156528" cy="1209131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EF329270-8699-28E6-628D-1069D342207C}"/>
                  </a:ext>
                </a:extLst>
              </p:cNvPr>
              <p:cNvGrpSpPr/>
              <p:nvPr/>
            </p:nvGrpSpPr>
            <p:grpSpPr>
              <a:xfrm>
                <a:off x="4673110" y="2802557"/>
                <a:ext cx="1156528" cy="1209131"/>
                <a:chOff x="2298700" y="2264790"/>
                <a:chExt cx="1156528" cy="1209131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83D91B04-B251-561D-DB69-2EDA90DB9DA0}"/>
                    </a:ext>
                  </a:extLst>
                </p:cNvPr>
                <p:cNvSpPr/>
                <p:nvPr/>
              </p:nvSpPr>
              <p:spPr>
                <a:xfrm>
                  <a:off x="2362200" y="2264790"/>
                  <a:ext cx="959509" cy="116421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1083A80-6EFA-E0EA-AE9E-4E6413E190C0}"/>
                    </a:ext>
                  </a:extLst>
                </p:cNvPr>
                <p:cNvSpPr txBox="1"/>
                <p:nvPr/>
              </p:nvSpPr>
              <p:spPr>
                <a:xfrm>
                  <a:off x="2298700" y="3073811"/>
                  <a:ext cx="115652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Talks by </a:t>
                  </a:r>
                  <a:r>
                    <a:rPr lang="en-US" sz="1000" i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Laeuger</a:t>
                  </a:r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Geraci</a:t>
                  </a:r>
                </a:p>
              </p:txBody>
            </p:sp>
          </p:grp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A910B69C-912E-6BFD-85DD-007BB2558D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68529" y="2826506"/>
                <a:ext cx="914890" cy="819809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F6D1F4B-D724-512F-1CC0-B0DA11122F05}"/>
                </a:ext>
              </a:extLst>
            </p:cNvPr>
            <p:cNvGrpSpPr/>
            <p:nvPr/>
          </p:nvGrpSpPr>
          <p:grpSpPr>
            <a:xfrm>
              <a:off x="4681883" y="2359784"/>
              <a:ext cx="1156528" cy="1006807"/>
              <a:chOff x="4639601" y="2802557"/>
              <a:chExt cx="1156528" cy="1006807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1782261-56AD-B6F7-2B97-17F342130FF9}"/>
                  </a:ext>
                </a:extLst>
              </p:cNvPr>
              <p:cNvGrpSpPr/>
              <p:nvPr/>
            </p:nvGrpSpPr>
            <p:grpSpPr>
              <a:xfrm>
                <a:off x="4639601" y="2802557"/>
                <a:ext cx="1156528" cy="1006807"/>
                <a:chOff x="2265191" y="2264790"/>
                <a:chExt cx="1156528" cy="1006807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D34DDC0-D233-A521-4B14-1F1224BC0720}"/>
                    </a:ext>
                  </a:extLst>
                </p:cNvPr>
                <p:cNvSpPr/>
                <p:nvPr/>
              </p:nvSpPr>
              <p:spPr>
                <a:xfrm>
                  <a:off x="2362201" y="2264790"/>
                  <a:ext cx="830368" cy="948618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9406186-7772-5679-5420-2C36B08CF6C6}"/>
                    </a:ext>
                  </a:extLst>
                </p:cNvPr>
                <p:cNvSpPr txBox="1"/>
                <p:nvPr/>
              </p:nvSpPr>
              <p:spPr>
                <a:xfrm>
                  <a:off x="2265191" y="3025376"/>
                  <a:ext cx="115652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Talk by Wilson</a:t>
                  </a:r>
                </a:p>
              </p:txBody>
            </p:sp>
          </p:grp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72CF7DDC-350D-68CF-A4B3-4424768559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/>
            </p:blipFill>
            <p:spPr>
              <a:xfrm>
                <a:off x="4758221" y="2810759"/>
                <a:ext cx="787147" cy="819809"/>
              </a:xfrm>
              <a:prstGeom prst="rect">
                <a:avLst/>
              </a:prstGeom>
            </p:spPr>
          </p:pic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787AAD3-A9BD-4D73-FBF2-5F0C7997AE9C}"/>
                </a:ext>
              </a:extLst>
            </p:cNvPr>
            <p:cNvGrpSpPr/>
            <p:nvPr/>
          </p:nvGrpSpPr>
          <p:grpSpPr>
            <a:xfrm>
              <a:off x="9182816" y="4052370"/>
              <a:ext cx="1156528" cy="1141419"/>
              <a:chOff x="2293940" y="2329585"/>
              <a:chExt cx="1156528" cy="1141419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0558C4F-FC9C-FC96-83C0-6EF2E0E974D2}"/>
                  </a:ext>
                </a:extLst>
              </p:cNvPr>
              <p:cNvGrpSpPr/>
              <p:nvPr/>
            </p:nvGrpSpPr>
            <p:grpSpPr>
              <a:xfrm>
                <a:off x="2362200" y="2329585"/>
                <a:ext cx="907083" cy="1099415"/>
                <a:chOff x="2362200" y="2329585"/>
                <a:chExt cx="907083" cy="1099415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460CD15F-9E97-5B59-54D6-3535CAD7E49E}"/>
                    </a:ext>
                  </a:extLst>
                </p:cNvPr>
                <p:cNvSpPr/>
                <p:nvPr/>
              </p:nvSpPr>
              <p:spPr>
                <a:xfrm>
                  <a:off x="2362200" y="2329585"/>
                  <a:ext cx="907083" cy="1099415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54710392-1476-A681-CECF-2106F26D63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 l="14415" r="14415"/>
                <a:stretch/>
              </p:blipFill>
              <p:spPr>
                <a:xfrm>
                  <a:off x="2366965" y="2336008"/>
                  <a:ext cx="902318" cy="950886"/>
                </a:xfrm>
                <a:prstGeom prst="rect">
                  <a:avLst/>
                </a:prstGeom>
              </p:spPr>
            </p:pic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39C9B34-A1F5-CE28-F09C-C10D9B4CD734}"/>
                  </a:ext>
                </a:extLst>
              </p:cNvPr>
              <p:cNvSpPr txBox="1"/>
              <p:nvPr/>
            </p:nvSpPr>
            <p:spPr>
              <a:xfrm>
                <a:off x="2293940" y="3224783"/>
                <a:ext cx="115652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Talk by Sudhir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BEA42E1-BACA-A5E5-88E8-85069B8C415F}"/>
                </a:ext>
              </a:extLst>
            </p:cNvPr>
            <p:cNvGrpSpPr/>
            <p:nvPr/>
          </p:nvGrpSpPr>
          <p:grpSpPr>
            <a:xfrm>
              <a:off x="8835172" y="2579000"/>
              <a:ext cx="1304905" cy="873265"/>
              <a:chOff x="2293939" y="2597739"/>
              <a:chExt cx="1304905" cy="873265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EB2A5250-716B-ED19-843E-002AB51BBF71}"/>
                  </a:ext>
                </a:extLst>
              </p:cNvPr>
              <p:cNvGrpSpPr/>
              <p:nvPr/>
            </p:nvGrpSpPr>
            <p:grpSpPr>
              <a:xfrm>
                <a:off x="2362199" y="2597739"/>
                <a:ext cx="1131642" cy="831261"/>
                <a:chOff x="2362199" y="2597739"/>
                <a:chExt cx="1131642" cy="831261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7B20D9A-582B-D2A8-54AB-4071F9CD3E1E}"/>
                    </a:ext>
                  </a:extLst>
                </p:cNvPr>
                <p:cNvSpPr/>
                <p:nvPr/>
              </p:nvSpPr>
              <p:spPr>
                <a:xfrm>
                  <a:off x="2362199" y="2597739"/>
                  <a:ext cx="1131642" cy="831261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63" name="Picture 62">
                  <a:extLst>
                    <a:ext uri="{FF2B5EF4-FFF2-40B4-BE49-F238E27FC236}">
                      <a16:creationId xmlns:a16="http://schemas.microsoft.com/office/drawing/2014/main" id="{7719710E-CAC8-A661-3B4A-854F2FCDFE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rcRect t="14544" b="31253"/>
                <a:stretch>
                  <a:fillRect/>
                </a:stretch>
              </p:blipFill>
              <p:spPr>
                <a:xfrm>
                  <a:off x="2379990" y="2618053"/>
                  <a:ext cx="1072880" cy="657559"/>
                </a:xfrm>
                <a:prstGeom prst="rect">
                  <a:avLst/>
                </a:prstGeom>
              </p:spPr>
            </p:pic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0226F28-783E-2900-87EE-002F491266FE}"/>
                  </a:ext>
                </a:extLst>
              </p:cNvPr>
              <p:cNvSpPr txBox="1"/>
              <p:nvPr/>
            </p:nvSpPr>
            <p:spPr>
              <a:xfrm>
                <a:off x="2293939" y="3224783"/>
                <a:ext cx="130490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Talk by Deshpande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5CC08C8-6CE8-404B-7E3C-CAD200EEFA3A}"/>
                </a:ext>
              </a:extLst>
            </p:cNvPr>
            <p:cNvGrpSpPr/>
            <p:nvPr/>
          </p:nvGrpSpPr>
          <p:grpSpPr>
            <a:xfrm>
              <a:off x="5230630" y="3690544"/>
              <a:ext cx="1304905" cy="873265"/>
              <a:chOff x="2293939" y="2597739"/>
              <a:chExt cx="1304905" cy="873265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1E042CF-1888-ECF6-93F0-88E80A7F9BAF}"/>
                  </a:ext>
                </a:extLst>
              </p:cNvPr>
              <p:cNvGrpSpPr/>
              <p:nvPr/>
            </p:nvGrpSpPr>
            <p:grpSpPr>
              <a:xfrm>
                <a:off x="2362199" y="2597739"/>
                <a:ext cx="1131642" cy="831261"/>
                <a:chOff x="2362199" y="2597739"/>
                <a:chExt cx="1131642" cy="831261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25C63E98-000B-4140-B994-C543CB1D9071}"/>
                    </a:ext>
                  </a:extLst>
                </p:cNvPr>
                <p:cNvSpPr/>
                <p:nvPr/>
              </p:nvSpPr>
              <p:spPr>
                <a:xfrm>
                  <a:off x="2362199" y="2597739"/>
                  <a:ext cx="1131642" cy="831261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68" name="Picture 67">
                  <a:extLst>
                    <a:ext uri="{FF2B5EF4-FFF2-40B4-BE49-F238E27FC236}">
                      <a16:creationId xmlns:a16="http://schemas.microsoft.com/office/drawing/2014/main" id="{66ED0022-50B7-91CD-B03E-C7C32A554B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t="4551" b="4551"/>
                <a:stretch/>
              </p:blipFill>
              <p:spPr>
                <a:xfrm>
                  <a:off x="2379990" y="2618053"/>
                  <a:ext cx="1072880" cy="657559"/>
                </a:xfrm>
                <a:prstGeom prst="rect">
                  <a:avLst/>
                </a:prstGeom>
              </p:spPr>
            </p:pic>
          </p:grp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DEB3506-89EA-B544-C045-3C92A5902032}"/>
                  </a:ext>
                </a:extLst>
              </p:cNvPr>
              <p:cNvSpPr txBox="1"/>
              <p:nvPr/>
            </p:nvSpPr>
            <p:spPr>
              <a:xfrm>
                <a:off x="2293939" y="3224783"/>
                <a:ext cx="130490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Talk by Penny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2887C124-74AF-9D90-F8ED-8DBB71552E29}"/>
                </a:ext>
              </a:extLst>
            </p:cNvPr>
            <p:cNvGrpSpPr/>
            <p:nvPr/>
          </p:nvGrpSpPr>
          <p:grpSpPr>
            <a:xfrm>
              <a:off x="2514796" y="3485317"/>
              <a:ext cx="1285153" cy="1118936"/>
              <a:chOff x="2514796" y="3485317"/>
              <a:chExt cx="1285153" cy="1118936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6ACFE613-2752-D837-DC94-90FB98CBDECC}"/>
                  </a:ext>
                </a:extLst>
              </p:cNvPr>
              <p:cNvGrpSpPr/>
              <p:nvPr/>
            </p:nvGrpSpPr>
            <p:grpSpPr>
              <a:xfrm>
                <a:off x="2514796" y="3485317"/>
                <a:ext cx="1224788" cy="1118936"/>
                <a:chOff x="2298700" y="2329585"/>
                <a:chExt cx="1224788" cy="1118936"/>
              </a:xfrm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188F02B0-ECA6-FDF9-F3A1-2DCB833890E7}"/>
                    </a:ext>
                  </a:extLst>
                </p:cNvPr>
                <p:cNvGrpSpPr/>
                <p:nvPr/>
              </p:nvGrpSpPr>
              <p:grpSpPr>
                <a:xfrm>
                  <a:off x="2362200" y="2329585"/>
                  <a:ext cx="1161288" cy="1099415"/>
                  <a:chOff x="2362200" y="2329585"/>
                  <a:chExt cx="1161288" cy="1099415"/>
                </a:xfrm>
              </p:grpSpPr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58FD8AFD-9992-3063-E38D-1B131D0AD398}"/>
                      </a:ext>
                    </a:extLst>
                  </p:cNvPr>
                  <p:cNvSpPr/>
                  <p:nvPr/>
                </p:nvSpPr>
                <p:spPr>
                  <a:xfrm>
                    <a:off x="2362200" y="2329585"/>
                    <a:ext cx="1161288" cy="109941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80" name="Picture 79">
                    <a:extLst>
                      <a:ext uri="{FF2B5EF4-FFF2-40B4-BE49-F238E27FC236}">
                        <a16:creationId xmlns:a16="http://schemas.microsoft.com/office/drawing/2014/main" id="{DE1700C6-51CC-EC3E-3CD8-5630C5504F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/>
                  <a:srcRect l="19074" r="19738" b="-2919"/>
                  <a:stretch>
                    <a:fillRect/>
                  </a:stretch>
                </p:blipFill>
                <p:spPr>
                  <a:xfrm rot="5400000">
                    <a:off x="2558089" y="2190836"/>
                    <a:ext cx="746972" cy="1089362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39589B5A-E517-A220-D468-05055AD74309}"/>
                    </a:ext>
                  </a:extLst>
                </p:cNvPr>
                <p:cNvSpPr txBox="1"/>
                <p:nvPr/>
              </p:nvSpPr>
              <p:spPr>
                <a:xfrm>
                  <a:off x="2298700" y="3048411"/>
                  <a:ext cx="117755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Talks by Juan, Sangiorgio</a:t>
                  </a: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DE9DB91-38D5-77E1-D143-FE689DF3D7A9}"/>
                  </a:ext>
                </a:extLst>
              </p:cNvPr>
              <p:cNvSpPr txBox="1"/>
              <p:nvPr/>
            </p:nvSpPr>
            <p:spPr>
              <a:xfrm>
                <a:off x="3040906" y="4082800"/>
                <a:ext cx="759043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1906.09580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174B9F7-4204-9018-2359-3184E91FFBDB}"/>
                </a:ext>
              </a:extLst>
            </p:cNvPr>
            <p:cNvGrpSpPr/>
            <p:nvPr/>
          </p:nvGrpSpPr>
          <p:grpSpPr>
            <a:xfrm>
              <a:off x="6083232" y="4052105"/>
              <a:ext cx="1304905" cy="1065254"/>
              <a:chOff x="10658420" y="3033173"/>
              <a:chExt cx="1304905" cy="1065254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EDE9415-EF33-64D5-C9FC-2C714EE14820}"/>
                  </a:ext>
                </a:extLst>
              </p:cNvPr>
              <p:cNvGrpSpPr/>
              <p:nvPr/>
            </p:nvGrpSpPr>
            <p:grpSpPr>
              <a:xfrm>
                <a:off x="10658420" y="3033173"/>
                <a:ext cx="1304905" cy="1065254"/>
                <a:chOff x="2281239" y="2597739"/>
                <a:chExt cx="1304905" cy="1065254"/>
              </a:xfrm>
            </p:grpSpPr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4155EA83-A622-EDD5-2863-4DADF7B0CCB3}"/>
                    </a:ext>
                  </a:extLst>
                </p:cNvPr>
                <p:cNvSpPr/>
                <p:nvPr/>
              </p:nvSpPr>
              <p:spPr>
                <a:xfrm>
                  <a:off x="2362199" y="2597739"/>
                  <a:ext cx="907083" cy="1022397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6BD3782B-F00C-2747-FB76-FBFB165F0545}"/>
                    </a:ext>
                  </a:extLst>
                </p:cNvPr>
                <p:cNvSpPr txBox="1"/>
                <p:nvPr/>
              </p:nvSpPr>
              <p:spPr>
                <a:xfrm>
                  <a:off x="2281239" y="3262883"/>
                  <a:ext cx="130490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Talks by Harris, Darroch</a:t>
                  </a:r>
                </a:p>
              </p:txBody>
            </p:sp>
          </p:grpSp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0903A3BA-A986-1998-AF5C-1F037EEBBF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845416" y="3054830"/>
                <a:ext cx="701489" cy="68144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6163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13E6DDE-FE91-AC48-BD62-43043F24447A}"/>
              </a:ext>
            </a:extLst>
          </p:cNvPr>
          <p:cNvGrpSpPr/>
          <p:nvPr/>
        </p:nvGrpSpPr>
        <p:grpSpPr>
          <a:xfrm>
            <a:off x="7153002" y="20875"/>
            <a:ext cx="4919474" cy="2454199"/>
            <a:chOff x="7219837" y="-52133"/>
            <a:chExt cx="4919474" cy="24541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B22D51F-493D-4349-BA15-A4B3A1446F30}"/>
                </a:ext>
              </a:extLst>
            </p:cNvPr>
            <p:cNvSpPr txBox="1"/>
            <p:nvPr/>
          </p:nvSpPr>
          <p:spPr>
            <a:xfrm>
              <a:off x="7219837" y="-52133"/>
              <a:ext cx="4919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Helvetica"/>
                  <a:cs typeface="Helvetica"/>
                </a:rPr>
                <a:t>Photographs of trapped nano/micro particles at Yale: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84FAF4B-CB21-1341-A598-DC4F7C501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18101" y="587270"/>
              <a:ext cx="1981092" cy="1814796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BC29667-46E2-754C-A634-26C1DFA359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504262" y="1377244"/>
              <a:ext cx="350624" cy="84875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3142883-A8FA-59EB-3F91-02A03569BC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30"/>
          <a:stretch/>
        </p:blipFill>
        <p:spPr>
          <a:xfrm>
            <a:off x="10537946" y="3449068"/>
            <a:ext cx="1213526" cy="340893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C48813-6FC4-BB4C-81F6-2CAD125D5D8D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6784588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6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Optical levitation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B87F89-7F30-D441-BCF1-8FDC9826D6B3}"/>
              </a:ext>
            </a:extLst>
          </p:cNvPr>
          <p:cNvSpPr txBox="1"/>
          <p:nvPr/>
        </p:nvSpPr>
        <p:spPr>
          <a:xfrm>
            <a:off x="419099" y="946453"/>
            <a:ext cx="6002927" cy="2903632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Nano- to micro-sized dielectric masses can be optically trapped with ~100 </a:t>
            </a:r>
            <a:r>
              <a:rPr lang="en-US" sz="2000" dirty="0" err="1">
                <a:latin typeface="Helvetica"/>
                <a:cs typeface="Helvetica"/>
              </a:rPr>
              <a:t>mW</a:t>
            </a:r>
            <a:r>
              <a:rPr lang="en-US" sz="2000" dirty="0">
                <a:latin typeface="Helvetica"/>
                <a:cs typeface="Helvetica"/>
              </a:rPr>
              <a:t> of laser power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Levitated masses are isolated both electrically and thermally</a:t>
            </a:r>
          </a:p>
          <a:p>
            <a:pPr marL="775546" lvl="1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Ultra-low decoherence allows quantum control of motional degrees of freedom</a:t>
            </a:r>
          </a:p>
          <a:p>
            <a:pPr marL="775546" lvl="1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Force sensitivities at the </a:t>
            </a:r>
            <a:r>
              <a:rPr lang="en-US" dirty="0" err="1">
                <a:latin typeface="Helvetica"/>
                <a:cs typeface="Helvetica"/>
              </a:rPr>
              <a:t>zN</a:t>
            </a:r>
            <a:r>
              <a:rPr lang="en-US" dirty="0">
                <a:latin typeface="Helvetica"/>
                <a:cs typeface="Helvetica"/>
              </a:rPr>
              <a:t> level, with acceleration sensitivities near a nano-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CDAA8D-097C-45CF-BD79-93E72ACF79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2497" y="3969819"/>
            <a:ext cx="3798975" cy="17730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86C14E-B649-01C5-6856-730F7306B04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8498" y="664513"/>
            <a:ext cx="2406040" cy="18063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0228DF9-CAA3-FBFA-49F0-72E815D6082F}"/>
              </a:ext>
            </a:extLst>
          </p:cNvPr>
          <p:cNvSpPr txBox="1"/>
          <p:nvPr/>
        </p:nvSpPr>
        <p:spPr>
          <a:xfrm>
            <a:off x="6812101" y="3029872"/>
            <a:ext cx="2934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/>
                <a:cs typeface="Helvetica"/>
              </a:rPr>
              <a:t>Highly focused tweezers (~0.1 – 1𝜇m):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79C7F8-BF4D-BD51-7734-7321AEF32472}"/>
              </a:ext>
            </a:extLst>
          </p:cNvPr>
          <p:cNvSpPr txBox="1"/>
          <p:nvPr/>
        </p:nvSpPr>
        <p:spPr>
          <a:xfrm>
            <a:off x="10178745" y="2611704"/>
            <a:ext cx="182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/>
                <a:cs typeface="Helvetica"/>
              </a:rPr>
              <a:t>Levitation trap </a:t>
            </a:r>
          </a:p>
          <a:p>
            <a:pPr algn="ctr"/>
            <a:r>
              <a:rPr lang="en-US" b="1" dirty="0">
                <a:latin typeface="Helvetica"/>
                <a:cs typeface="Helvetica"/>
              </a:rPr>
              <a:t>(~1 – 30 𝜇m):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54550C-0EF4-A40B-2F44-1B9288BFE123}"/>
              </a:ext>
            </a:extLst>
          </p:cNvPr>
          <p:cNvSpPr txBox="1"/>
          <p:nvPr/>
        </p:nvSpPr>
        <p:spPr>
          <a:xfrm>
            <a:off x="7504028" y="3609042"/>
            <a:ext cx="1577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~1 </a:t>
            </a:r>
            <a:r>
              <a:rPr lang="en-US" dirty="0" err="1">
                <a:latin typeface="Helvetica"/>
                <a:cs typeface="Helvetica"/>
              </a:rPr>
              <a:t>fg</a:t>
            </a:r>
            <a:r>
              <a:rPr lang="en-US" dirty="0">
                <a:latin typeface="Helvetica"/>
                <a:cs typeface="Helvetica"/>
              </a:rPr>
              <a:t> – 1 </a:t>
            </a:r>
            <a:r>
              <a:rPr lang="en-US" dirty="0" err="1">
                <a:latin typeface="Helvetica"/>
                <a:cs typeface="Helvetica"/>
              </a:rPr>
              <a:t>pg</a:t>
            </a:r>
            <a:r>
              <a:rPr lang="en-US" dirty="0">
                <a:latin typeface="Helvetica"/>
                <a:cs typeface="Helvetica"/>
              </a:rPr>
              <a:t> 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11BFC6-F7A7-CA33-2603-A55CE0CA3CAC}"/>
              </a:ext>
            </a:extLst>
          </p:cNvPr>
          <p:cNvSpPr txBox="1"/>
          <p:nvPr/>
        </p:nvSpPr>
        <p:spPr>
          <a:xfrm>
            <a:off x="10268331" y="3160015"/>
            <a:ext cx="1703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~1 </a:t>
            </a:r>
            <a:r>
              <a:rPr lang="en-US" dirty="0" err="1">
                <a:latin typeface="Helvetica"/>
                <a:cs typeface="Helvetica"/>
              </a:rPr>
              <a:t>pg</a:t>
            </a:r>
            <a:r>
              <a:rPr lang="en-US" dirty="0">
                <a:latin typeface="Helvetica"/>
                <a:cs typeface="Helvetica"/>
              </a:rPr>
              <a:t> – 30 ng 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16C2F45-3488-12E8-4478-8A1E715A3016}"/>
              </a:ext>
            </a:extLst>
          </p:cNvPr>
          <p:cNvGrpSpPr/>
          <p:nvPr/>
        </p:nvGrpSpPr>
        <p:grpSpPr>
          <a:xfrm>
            <a:off x="9612739" y="5725555"/>
            <a:ext cx="844737" cy="589355"/>
            <a:chOff x="2339788" y="5742910"/>
            <a:chExt cx="844737" cy="5893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233DAAF-FD0C-E4A0-C259-28C648BEF27C}"/>
                    </a:ext>
                  </a:extLst>
                </p:cNvPr>
                <p:cNvSpPr txBox="1"/>
                <p:nvPr/>
              </p:nvSpPr>
              <p:spPr>
                <a:xfrm>
                  <a:off x="2339788" y="5742910"/>
                  <a:ext cx="84473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233DAAF-FD0C-E4A0-C259-28C648BEF2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9788" y="5742910"/>
                  <a:ext cx="844737" cy="369332"/>
                </a:xfrm>
                <a:prstGeom prst="rect">
                  <a:avLst/>
                </a:prstGeom>
                <a:blipFill>
                  <a:blip r:embed="rId7"/>
                  <a:stretch>
                    <a:fillRect t="-967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524F2D4-0A11-8E1A-82EB-8BF747E4D597}"/>
                </a:ext>
              </a:extLst>
            </p:cNvPr>
            <p:cNvCxnSpPr>
              <a:cxnSpLocks/>
            </p:cNvCxnSpPr>
            <p:nvPr/>
          </p:nvCxnSpPr>
          <p:spPr>
            <a:xfrm>
              <a:off x="2888691" y="5914129"/>
              <a:ext cx="0" cy="418136"/>
            </a:xfrm>
            <a:prstGeom prst="straightConnector1">
              <a:avLst/>
            </a:prstGeom>
            <a:ln>
              <a:solidFill>
                <a:srgbClr val="20201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53CDAA0-0707-BFC6-40B9-735EE3565849}"/>
              </a:ext>
            </a:extLst>
          </p:cNvPr>
          <p:cNvCxnSpPr>
            <a:cxnSpLocks/>
          </p:cNvCxnSpPr>
          <p:nvPr/>
        </p:nvCxnSpPr>
        <p:spPr>
          <a:xfrm>
            <a:off x="1079565" y="6113563"/>
            <a:ext cx="389079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E67FC8B-ACA3-313C-48BF-398654F6C48F}"/>
              </a:ext>
            </a:extLst>
          </p:cNvPr>
          <p:cNvSpPr txBox="1"/>
          <p:nvPr/>
        </p:nvSpPr>
        <p:spPr>
          <a:xfrm>
            <a:off x="3889784" y="6301507"/>
            <a:ext cx="1949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Particle mass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85565B3-B09A-18C9-9388-C91C2C625543}"/>
              </a:ext>
            </a:extLst>
          </p:cNvPr>
          <p:cNvCxnSpPr>
            <a:cxnSpLocks noChangeAspect="1"/>
          </p:cNvCxnSpPr>
          <p:nvPr/>
        </p:nvCxnSpPr>
        <p:spPr>
          <a:xfrm>
            <a:off x="1695572" y="6070838"/>
            <a:ext cx="0" cy="91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9417268-F1E1-4BA7-1004-DB98D80BE10B}"/>
              </a:ext>
            </a:extLst>
          </p:cNvPr>
          <p:cNvCxnSpPr>
            <a:cxnSpLocks noChangeAspect="1"/>
          </p:cNvCxnSpPr>
          <p:nvPr/>
        </p:nvCxnSpPr>
        <p:spPr>
          <a:xfrm>
            <a:off x="3112894" y="6070838"/>
            <a:ext cx="0" cy="91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0D7516E-5B6E-061E-F1D5-17DAB67345E0}"/>
              </a:ext>
            </a:extLst>
          </p:cNvPr>
          <p:cNvCxnSpPr>
            <a:cxnSpLocks noChangeAspect="1"/>
          </p:cNvCxnSpPr>
          <p:nvPr/>
        </p:nvCxnSpPr>
        <p:spPr>
          <a:xfrm>
            <a:off x="4530212" y="6070838"/>
            <a:ext cx="0" cy="91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BCFA672-2159-2279-FAC4-7ECCA6D59B15}"/>
              </a:ext>
            </a:extLst>
          </p:cNvPr>
          <p:cNvSpPr txBox="1"/>
          <p:nvPr/>
        </p:nvSpPr>
        <p:spPr>
          <a:xfrm>
            <a:off x="1529449" y="6074813"/>
            <a:ext cx="36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AD7346A-62ED-86CB-7067-50EF5D22C018}"/>
              </a:ext>
            </a:extLst>
          </p:cNvPr>
          <p:cNvSpPr txBox="1"/>
          <p:nvPr/>
        </p:nvSpPr>
        <p:spPr>
          <a:xfrm>
            <a:off x="2946948" y="6074813"/>
            <a:ext cx="424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30D035-213E-9B84-ED72-CD09D918BDEC}"/>
              </a:ext>
            </a:extLst>
          </p:cNvPr>
          <p:cNvSpPr txBox="1"/>
          <p:nvPr/>
        </p:nvSpPr>
        <p:spPr>
          <a:xfrm>
            <a:off x="4349934" y="6074813"/>
            <a:ext cx="424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382B111-EFD7-F69A-E9DA-1E45CDC174DD}"/>
                  </a:ext>
                </a:extLst>
              </p:cNvPr>
              <p:cNvSpPr txBox="1"/>
              <p:nvPr/>
            </p:nvSpPr>
            <p:spPr>
              <a:xfrm rot="16200000">
                <a:off x="-540568" y="4895344"/>
                <a:ext cx="2424320" cy="328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Force sensitivity [N/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382B111-EFD7-F69A-E9DA-1E45CDC17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540568" y="4895344"/>
                <a:ext cx="2424320" cy="328039"/>
              </a:xfrm>
              <a:prstGeom prst="rect">
                <a:avLst/>
              </a:prstGeom>
              <a:blipFill>
                <a:blip r:embed="rId10"/>
                <a:stretch>
                  <a:fillRect r="-18519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0E8FB7E-5E55-1957-63F3-27639D590E92}"/>
                  </a:ext>
                </a:extLst>
              </p:cNvPr>
              <p:cNvSpPr txBox="1"/>
              <p:nvPr/>
            </p:nvSpPr>
            <p:spPr>
              <a:xfrm rot="16200000">
                <a:off x="4342693" y="4874899"/>
                <a:ext cx="2424320" cy="328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Accel. sensitivity [</a:t>
                </a:r>
                <a:r>
                  <a:rPr lang="en-US" sz="1400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  <a:r>
                  <a:rPr 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0E8FB7E-5E55-1957-63F3-27639D590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42693" y="4874899"/>
                <a:ext cx="2424320" cy="328039"/>
              </a:xfrm>
              <a:prstGeom prst="rect">
                <a:avLst/>
              </a:prstGeom>
              <a:blipFill>
                <a:blip r:embed="rId11"/>
                <a:stretch>
                  <a:fillRect r="-18519" b="-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797960-F369-5B42-07F3-9A1C107E1687}"/>
              </a:ext>
            </a:extLst>
          </p:cNvPr>
          <p:cNvCxnSpPr>
            <a:cxnSpLocks/>
          </p:cNvCxnSpPr>
          <p:nvPr/>
        </p:nvCxnSpPr>
        <p:spPr>
          <a:xfrm flipV="1">
            <a:off x="1706837" y="4561256"/>
            <a:ext cx="2832686" cy="1291325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FA5D415-71FA-31D0-C503-CA958BCD0A1A}"/>
              </a:ext>
            </a:extLst>
          </p:cNvPr>
          <p:cNvCxnSpPr>
            <a:cxnSpLocks/>
          </p:cNvCxnSpPr>
          <p:nvPr/>
        </p:nvCxnSpPr>
        <p:spPr>
          <a:xfrm>
            <a:off x="1809404" y="4576005"/>
            <a:ext cx="2781988" cy="125895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D8611B3-938D-F70A-8C6D-D715E85EF798}"/>
              </a:ext>
            </a:extLst>
          </p:cNvPr>
          <p:cNvCxnSpPr>
            <a:cxnSpLocks/>
          </p:cNvCxnSpPr>
          <p:nvPr/>
        </p:nvCxnSpPr>
        <p:spPr>
          <a:xfrm flipV="1">
            <a:off x="1295523" y="4373044"/>
            <a:ext cx="0" cy="193051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4F1C1AC-3CCB-D092-B939-1D56BF2812FD}"/>
              </a:ext>
            </a:extLst>
          </p:cNvPr>
          <p:cNvSpPr txBox="1"/>
          <p:nvPr/>
        </p:nvSpPr>
        <p:spPr>
          <a:xfrm>
            <a:off x="779736" y="5662175"/>
            <a:ext cx="66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-21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70B07F-B7F6-C641-1F8C-BF4B1DFBA40E}"/>
              </a:ext>
            </a:extLst>
          </p:cNvPr>
          <p:cNvSpPr txBox="1"/>
          <p:nvPr/>
        </p:nvSpPr>
        <p:spPr>
          <a:xfrm>
            <a:off x="779736" y="4768822"/>
            <a:ext cx="66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-19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E94ED3C-7000-012F-0E53-E3182DEA4C56}"/>
              </a:ext>
            </a:extLst>
          </p:cNvPr>
          <p:cNvSpPr txBox="1"/>
          <p:nvPr/>
        </p:nvSpPr>
        <p:spPr>
          <a:xfrm>
            <a:off x="779736" y="4348211"/>
            <a:ext cx="66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-18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9A0D24-1EF0-EBF7-C3E5-1334C2A159B3}"/>
              </a:ext>
            </a:extLst>
          </p:cNvPr>
          <p:cNvCxnSpPr>
            <a:cxnSpLocks/>
          </p:cNvCxnSpPr>
          <p:nvPr/>
        </p:nvCxnSpPr>
        <p:spPr>
          <a:xfrm flipV="1">
            <a:off x="4896162" y="4301381"/>
            <a:ext cx="0" cy="193051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8620D45D-4FDE-850A-D5D8-85C40AA5D992}"/>
              </a:ext>
            </a:extLst>
          </p:cNvPr>
          <p:cNvSpPr txBox="1"/>
          <p:nvPr/>
        </p:nvSpPr>
        <p:spPr>
          <a:xfrm>
            <a:off x="4883074" y="5738281"/>
            <a:ext cx="663719" cy="401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-8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3224A72-73D4-C188-BD74-9A8011E0B5B9}"/>
              </a:ext>
            </a:extLst>
          </p:cNvPr>
          <p:cNvSpPr txBox="1"/>
          <p:nvPr/>
        </p:nvSpPr>
        <p:spPr>
          <a:xfrm>
            <a:off x="4880947" y="5292776"/>
            <a:ext cx="663719" cy="401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-7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CDCE99F-3457-12CA-672E-C9EBA6727C75}"/>
              </a:ext>
            </a:extLst>
          </p:cNvPr>
          <p:cNvSpPr txBox="1"/>
          <p:nvPr/>
        </p:nvSpPr>
        <p:spPr>
          <a:xfrm>
            <a:off x="4873112" y="4822892"/>
            <a:ext cx="663719" cy="401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2AA865E-C702-62B8-99BC-A68EBE782EE8}"/>
              </a:ext>
            </a:extLst>
          </p:cNvPr>
          <p:cNvSpPr txBox="1"/>
          <p:nvPr/>
        </p:nvSpPr>
        <p:spPr>
          <a:xfrm>
            <a:off x="257567" y="3924498"/>
            <a:ext cx="57106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latin typeface="Helvetica"/>
                <a:cs typeface="Helvetica"/>
              </a:rPr>
              <a:t>Force and acceleration sensitivity vs particle mass: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3FEA406-055A-3621-A153-781551C3BB01}"/>
                  </a:ext>
                </a:extLst>
              </p:cNvPr>
              <p:cNvSpPr txBox="1"/>
              <p:nvPr/>
            </p:nvSpPr>
            <p:spPr>
              <a:xfrm rot="1523991">
                <a:off x="3832174" y="5385216"/>
                <a:ext cx="901470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∝</m:t>
                      </m:r>
                      <m:r>
                        <a:rPr lang="en-US" sz="1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1/</m:t>
                      </m:r>
                      <m:rad>
                        <m:radPr>
                          <m:degHide m:val="on"/>
                          <m:ctrlPr>
                            <a:rPr lang="en-US" sz="14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</m:rad>
                    </m:oMath>
                  </m:oMathPara>
                </a14:m>
                <a:endParaRPr lang="en-US" sz="1400" baseline="30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3FEA406-055A-3621-A153-781551C3B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23991">
                <a:off x="3832174" y="5385216"/>
                <a:ext cx="901470" cy="31015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17F6D66F-A57E-8079-4A34-46A7B34DBA93}"/>
                  </a:ext>
                </a:extLst>
              </p:cNvPr>
              <p:cNvSpPr txBox="1"/>
              <p:nvPr/>
            </p:nvSpPr>
            <p:spPr>
              <a:xfrm rot="20121709">
                <a:off x="3776051" y="4413556"/>
                <a:ext cx="901470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US" sz="140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</m:rad>
                    </m:oMath>
                  </m:oMathPara>
                </a14:m>
                <a:endParaRPr lang="en-US" sz="1400" baseline="30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17F6D66F-A57E-8079-4A34-46A7B34DB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21709">
                <a:off x="3776051" y="4413556"/>
                <a:ext cx="901470" cy="3101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176AA9F-8EA5-80D2-F997-421124EED585}"/>
              </a:ext>
            </a:extLst>
          </p:cNvPr>
          <p:cNvSpPr txBox="1"/>
          <p:nvPr/>
        </p:nvSpPr>
        <p:spPr>
          <a:xfrm>
            <a:off x="6169390" y="6335676"/>
            <a:ext cx="4727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Moore and Geraci, Quantum Sci. Technol. 6 014008 (2021)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A03B5DC-7825-6958-E2F2-EAAFC72FA712}"/>
              </a:ext>
            </a:extLst>
          </p:cNvPr>
          <p:cNvGrpSpPr/>
          <p:nvPr/>
        </p:nvGrpSpPr>
        <p:grpSpPr>
          <a:xfrm>
            <a:off x="1243350" y="4511922"/>
            <a:ext cx="106727" cy="1367651"/>
            <a:chOff x="1249803" y="4591437"/>
            <a:chExt cx="91440" cy="1114482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C5FCC8B-8952-5634-8653-162FD20FB0D1}"/>
                </a:ext>
              </a:extLst>
            </p:cNvPr>
            <p:cNvGrpSpPr/>
            <p:nvPr/>
          </p:nvGrpSpPr>
          <p:grpSpPr>
            <a:xfrm>
              <a:off x="1249803" y="4974399"/>
              <a:ext cx="91440" cy="731520"/>
              <a:chOff x="1249803" y="4982630"/>
              <a:chExt cx="91440" cy="914400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6418BB4-2F6B-B9D7-C884-6126EE4EE99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58513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BB95F21-01CB-4488-DC6B-43B724D3814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53941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174AAB67-CEB2-E7E7-D17C-617FE4C4DAF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49369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2BF7C0-1A88-9787-AB36-FBF1E6C6FDDE}"/>
                </a:ext>
              </a:extLst>
            </p:cNvPr>
            <p:cNvCxnSpPr>
              <a:cxnSpLocks noChangeAspect="1"/>
            </p:cNvCxnSpPr>
            <p:nvPr/>
          </p:nvCxnSpPr>
          <p:spPr>
            <a:xfrm rot="16200000">
              <a:off x="1295523" y="4545717"/>
              <a:ext cx="0" cy="914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58556F5-9117-8116-0953-7B369757FB89}"/>
              </a:ext>
            </a:extLst>
          </p:cNvPr>
          <p:cNvSpPr txBox="1"/>
          <p:nvPr/>
        </p:nvSpPr>
        <p:spPr>
          <a:xfrm>
            <a:off x="779736" y="5223522"/>
            <a:ext cx="66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-20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9F76DE-46F4-B356-C90E-83FEB8126296}"/>
              </a:ext>
            </a:extLst>
          </p:cNvPr>
          <p:cNvGrpSpPr/>
          <p:nvPr/>
        </p:nvGrpSpPr>
        <p:grpSpPr>
          <a:xfrm>
            <a:off x="4846096" y="4529123"/>
            <a:ext cx="106727" cy="1367651"/>
            <a:chOff x="1249803" y="4591437"/>
            <a:chExt cx="91440" cy="111448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834C023-49DE-5A05-8C32-9858A9E4278E}"/>
                </a:ext>
              </a:extLst>
            </p:cNvPr>
            <p:cNvGrpSpPr/>
            <p:nvPr/>
          </p:nvGrpSpPr>
          <p:grpSpPr>
            <a:xfrm>
              <a:off x="1249803" y="4974399"/>
              <a:ext cx="91440" cy="731520"/>
              <a:chOff x="1249803" y="4982630"/>
              <a:chExt cx="91440" cy="914400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94674C2-313A-7B19-3974-705364494FB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58513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BC2DE34-96EE-BCE7-1C21-1D3C6CBDDE7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53941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64999E6-294D-85C8-B1C4-DE4A57C0705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6200000">
                <a:off x="1295523" y="4936910"/>
                <a:ext cx="0" cy="914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36DCAEF-7B40-A25A-44EE-408BF6226804}"/>
                </a:ext>
              </a:extLst>
            </p:cNvPr>
            <p:cNvCxnSpPr>
              <a:cxnSpLocks noChangeAspect="1"/>
            </p:cNvCxnSpPr>
            <p:nvPr/>
          </p:nvCxnSpPr>
          <p:spPr>
            <a:xfrm rot="16200000">
              <a:off x="1295523" y="4545717"/>
              <a:ext cx="0" cy="914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E0296FB-2AF9-301E-0516-FE39D3A799FD}"/>
              </a:ext>
            </a:extLst>
          </p:cNvPr>
          <p:cNvSpPr txBox="1"/>
          <p:nvPr/>
        </p:nvSpPr>
        <p:spPr>
          <a:xfrm>
            <a:off x="4878600" y="4364678"/>
            <a:ext cx="66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-5</a:t>
            </a:r>
          </a:p>
        </p:txBody>
      </p:sp>
    </p:spTree>
    <p:extLst>
      <p:ext uri="{BB962C8B-B14F-4D97-AF65-F5344CB8AC3E}">
        <p14:creationId xmlns:p14="http://schemas.microsoft.com/office/powerpoint/2010/main" val="2309349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8E753BE-A4A7-5346-A63A-7395193C3EAC}"/>
              </a:ext>
            </a:extLst>
          </p:cNvPr>
          <p:cNvGrpSpPr>
            <a:grpSpLocks noChangeAspect="1"/>
          </p:cNvGrpSpPr>
          <p:nvPr/>
        </p:nvGrpSpPr>
        <p:grpSpPr>
          <a:xfrm>
            <a:off x="-97608" y="3805694"/>
            <a:ext cx="4147509" cy="2693566"/>
            <a:chOff x="-77039" y="3422246"/>
            <a:chExt cx="5596734" cy="363475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2F7FEA2-82B1-BF4B-9ABE-375A13E0A771}"/>
                </a:ext>
              </a:extLst>
            </p:cNvPr>
            <p:cNvSpPr txBox="1"/>
            <p:nvPr/>
          </p:nvSpPr>
          <p:spPr>
            <a:xfrm>
              <a:off x="696096" y="3422246"/>
              <a:ext cx="4523636" cy="498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Helvetica" pitchFamily="2" charset="0"/>
                </a:rPr>
                <a:t>Step 3: Stabilize spin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D769D4F-FCA2-0242-972A-FCF628579B77}"/>
                </a:ext>
              </a:extLst>
            </p:cNvPr>
            <p:cNvGrpSpPr/>
            <p:nvPr/>
          </p:nvGrpSpPr>
          <p:grpSpPr>
            <a:xfrm>
              <a:off x="-77039" y="3951292"/>
              <a:ext cx="5596734" cy="3105706"/>
              <a:chOff x="-77039" y="3951292"/>
              <a:chExt cx="5596734" cy="3105706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ADEE702-D553-014C-B8C4-909057C2CAA7}"/>
                  </a:ext>
                </a:extLst>
              </p:cNvPr>
              <p:cNvGrpSpPr/>
              <p:nvPr/>
            </p:nvGrpSpPr>
            <p:grpSpPr>
              <a:xfrm>
                <a:off x="196164" y="3951292"/>
                <a:ext cx="5323531" cy="3105706"/>
                <a:chOff x="-244280" y="4042357"/>
                <a:chExt cx="5323531" cy="3105706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F14754DD-ADE3-F544-A051-942B056D0723}"/>
                    </a:ext>
                  </a:extLst>
                </p:cNvPr>
                <p:cNvGrpSpPr/>
                <p:nvPr/>
              </p:nvGrpSpPr>
              <p:grpSpPr>
                <a:xfrm>
                  <a:off x="2082052" y="4042357"/>
                  <a:ext cx="2997199" cy="2756679"/>
                  <a:chOff x="5992155" y="4585714"/>
                  <a:chExt cx="3970541" cy="3642440"/>
                </a:xfrm>
              </p:grpSpPr>
              <p:pic>
                <p:nvPicPr>
                  <p:cNvPr id="66" name="Picture 65" descr="3plots.pdf">
                    <a:extLst>
                      <a:ext uri="{FF2B5EF4-FFF2-40B4-BE49-F238E27FC236}">
                        <a16:creationId xmlns:a16="http://schemas.microsoft.com/office/drawing/2014/main" id="{10666C93-1C32-E340-9CCF-432DA97D71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8078"/>
                  <a:stretch/>
                </p:blipFill>
                <p:spPr>
                  <a:xfrm>
                    <a:off x="5992155" y="4585714"/>
                    <a:ext cx="3970541" cy="3642440"/>
                  </a:xfrm>
                  <a:prstGeom prst="rect">
                    <a:avLst/>
                  </a:prstGeom>
                </p:spPr>
              </p:pic>
              <p:pic>
                <p:nvPicPr>
                  <p:cNvPr id="65" name="Picture 64" descr="3plots.pdf">
                    <a:extLst>
                      <a:ext uri="{FF2B5EF4-FFF2-40B4-BE49-F238E27FC236}">
                        <a16:creationId xmlns:a16="http://schemas.microsoft.com/office/drawing/2014/main" id="{25FB1573-AAC2-9248-8501-675CED44EE1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-435" r="98297"/>
                  <a:stretch/>
                </p:blipFill>
                <p:spPr>
                  <a:xfrm>
                    <a:off x="6084717" y="4632457"/>
                    <a:ext cx="205027" cy="280720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088973DD-1055-F44A-8B70-A7BD313D8D0F}"/>
                    </a:ext>
                  </a:extLst>
                </p:cNvPr>
                <p:cNvGrpSpPr/>
                <p:nvPr/>
              </p:nvGrpSpPr>
              <p:grpSpPr>
                <a:xfrm>
                  <a:off x="723259" y="4108678"/>
                  <a:ext cx="970268" cy="1959105"/>
                  <a:chOff x="8590166" y="1414608"/>
                  <a:chExt cx="1414108" cy="2855277"/>
                </a:xfrm>
              </p:grpSpPr>
              <p:cxnSp>
                <p:nvCxnSpPr>
                  <p:cNvPr id="78" name="Straight Arrow Connector 77">
                    <a:extLst>
                      <a:ext uri="{FF2B5EF4-FFF2-40B4-BE49-F238E27FC236}">
                        <a16:creationId xmlns:a16="http://schemas.microsoft.com/office/drawing/2014/main" id="{DB5768FD-245D-B349-98F8-9F1C151D4CE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235833" y="2074398"/>
                    <a:ext cx="0" cy="2195487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prstDash val="dash"/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B23FC715-BF2E-5E45-A926-438F776DA2DB}"/>
                      </a:ext>
                    </a:extLst>
                  </p:cNvPr>
                  <p:cNvSpPr/>
                  <p:nvPr/>
                </p:nvSpPr>
                <p:spPr>
                  <a:xfrm>
                    <a:off x="8663841" y="2529572"/>
                    <a:ext cx="1122993" cy="1374995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cxnSp>
                <p:nvCxnSpPr>
                  <p:cNvPr id="80" name="Straight Arrow Connector 79">
                    <a:extLst>
                      <a:ext uri="{FF2B5EF4-FFF2-40B4-BE49-F238E27FC236}">
                        <a16:creationId xmlns:a16="http://schemas.microsoft.com/office/drawing/2014/main" id="{AB05502C-89EF-1449-840D-B34EC57E3BD9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235833" y="2833961"/>
                    <a:ext cx="0" cy="451334"/>
                  </a:xfrm>
                  <a:prstGeom prst="straightConnector1">
                    <a:avLst/>
                  </a:prstGeom>
                  <a:ln>
                    <a:solidFill>
                      <a:srgbClr val="0000FF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1" name="Freeform 80">
                    <a:extLst>
                      <a:ext uri="{FF2B5EF4-FFF2-40B4-BE49-F238E27FC236}">
                        <a16:creationId xmlns:a16="http://schemas.microsoft.com/office/drawing/2014/main" id="{670929FC-2799-7C42-8462-9DFB7C5EDBD4}"/>
                      </a:ext>
                    </a:extLst>
                  </p:cNvPr>
                  <p:cNvSpPr/>
                  <p:nvPr/>
                </p:nvSpPr>
                <p:spPr>
                  <a:xfrm>
                    <a:off x="8920852" y="2440196"/>
                    <a:ext cx="566991" cy="178752"/>
                  </a:xfrm>
                  <a:custGeom>
                    <a:avLst/>
                    <a:gdLst>
                      <a:gd name="connsiteX0" fmla="*/ 441048 w 913429"/>
                      <a:gd name="connsiteY0" fmla="*/ 10496 h 178752"/>
                      <a:gd name="connsiteX1" fmla="*/ 247 w 913429"/>
                      <a:gd name="connsiteY1" fmla="*/ 94465 h 178752"/>
                      <a:gd name="connsiteX2" fmla="*/ 493525 w 913429"/>
                      <a:gd name="connsiteY2" fmla="*/ 178435 h 178752"/>
                      <a:gd name="connsiteX3" fmla="*/ 913335 w 913429"/>
                      <a:gd name="connsiteY3" fmla="*/ 62977 h 178752"/>
                      <a:gd name="connsiteX4" fmla="*/ 535506 w 913429"/>
                      <a:gd name="connsiteY4" fmla="*/ 0 h 178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3429" h="178752">
                        <a:moveTo>
                          <a:pt x="441048" y="10496"/>
                        </a:moveTo>
                        <a:cubicBezTo>
                          <a:pt x="216274" y="38485"/>
                          <a:pt x="-8499" y="66475"/>
                          <a:pt x="247" y="94465"/>
                        </a:cubicBezTo>
                        <a:cubicBezTo>
                          <a:pt x="8993" y="122455"/>
                          <a:pt x="341344" y="183683"/>
                          <a:pt x="493525" y="178435"/>
                        </a:cubicBezTo>
                        <a:cubicBezTo>
                          <a:pt x="645706" y="173187"/>
                          <a:pt x="906338" y="92716"/>
                          <a:pt x="913335" y="62977"/>
                        </a:cubicBezTo>
                        <a:cubicBezTo>
                          <a:pt x="920332" y="33238"/>
                          <a:pt x="535506" y="0"/>
                          <a:pt x="535506" y="0"/>
                        </a:cubicBezTo>
                      </a:path>
                    </a:pathLst>
                  </a:custGeom>
                  <a:ln>
                    <a:solidFill>
                      <a:schemeClr val="tx1"/>
                    </a:solidFill>
                    <a:tailEnd type="arrow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4BCB9962-4DC1-F240-B20E-DCD29CB68517}"/>
                      </a:ext>
                    </a:extLst>
                  </p:cNvPr>
                  <p:cNvSpPr txBox="1"/>
                  <p:nvPr/>
                </p:nvSpPr>
                <p:spPr>
                  <a:xfrm>
                    <a:off x="9185315" y="2969155"/>
                    <a:ext cx="818959" cy="6053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400" i="1" dirty="0">
                        <a:solidFill>
                          <a:srgbClr val="0000FF"/>
                        </a:solidFill>
                      </a:rPr>
                      <a:t>p</a:t>
                    </a:r>
                    <a:r>
                      <a:rPr lang="en-US" sz="1400" i="1" baseline="-25000" dirty="0">
                        <a:solidFill>
                          <a:srgbClr val="0000FF"/>
                        </a:solidFill>
                      </a:rPr>
                      <a:t>0</a:t>
                    </a:r>
                    <a:endParaRPr lang="en-US" sz="1400" i="1" dirty="0">
                      <a:solidFill>
                        <a:srgbClr val="0000FF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CB88B0DA-0690-9C47-ABFC-5802635FD3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590166" y="1414608"/>
                        <a:ext cx="506571" cy="7263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~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𝑀𝐻𝑧</m:t>
                              </m:r>
                            </m:oMath>
                          </m:oMathPara>
                        </a14:m>
                        <a:endParaRPr lang="en-US" i="1" dirty="0">
                          <a:latin typeface="Helvetica"/>
                          <a:cs typeface="Helvetica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3" name="TextBox 82">
                        <a:extLst>
                          <a:ext uri="{FF2B5EF4-FFF2-40B4-BE49-F238E27FC236}">
                            <a16:creationId xmlns:a16="http://schemas.microsoft.com/office/drawing/2014/main" id="{CB88B0DA-0690-9C47-ABFC-5802635FD32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590166" y="1414608"/>
                        <a:ext cx="506571" cy="726365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r="-290476" b="-16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4BBBF5AA-9D4F-4C4D-85E2-9EDC7F8C791D}"/>
                    </a:ext>
                  </a:extLst>
                </p:cNvPr>
                <p:cNvSpPr txBox="1"/>
                <p:nvPr/>
              </p:nvSpPr>
              <p:spPr>
                <a:xfrm>
                  <a:off x="-244280" y="6566615"/>
                  <a:ext cx="3511756" cy="5814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s-IS" sz="1100" i="1" dirty="0">
                      <a:latin typeface="Helvetica"/>
                      <a:cs typeface="Helvetica"/>
                    </a:rPr>
                    <a:t>Monteiro et al., </a:t>
                  </a:r>
                  <a:r>
                    <a:rPr lang="pt-BR" sz="1100" i="1" dirty="0">
                      <a:latin typeface="Helvetica"/>
                      <a:cs typeface="Helvetica"/>
                    </a:rPr>
                    <a:t>PRA 97, 051802(</a:t>
                  </a:r>
                  <a:r>
                    <a:rPr lang="pt-BR" sz="1100" i="1" dirty="0" err="1">
                      <a:latin typeface="Helvetica"/>
                      <a:cs typeface="Helvetica"/>
                    </a:rPr>
                    <a:t>R</a:t>
                  </a:r>
                  <a:r>
                    <a:rPr lang="pt-BR" sz="1100" i="1" dirty="0">
                      <a:latin typeface="Helvetica"/>
                      <a:cs typeface="Helvetica"/>
                    </a:rPr>
                    <a:t>),</a:t>
                  </a:r>
                  <a:r>
                    <a:rPr lang="is-IS" sz="1100" i="1" dirty="0">
                      <a:latin typeface="Helvetica"/>
                      <a:cs typeface="Helvetica"/>
                    </a:rPr>
                    <a:t> arXiv:</a:t>
                  </a:r>
                  <a:r>
                    <a:rPr lang="hr-HR" sz="1100" i="1" dirty="0">
                      <a:latin typeface="Helvetica"/>
                      <a:cs typeface="Helvetica"/>
                    </a:rPr>
                    <a:t>1803.04297 </a:t>
                  </a:r>
                  <a:r>
                    <a:rPr lang="is-IS" sz="1100" i="1" dirty="0">
                      <a:latin typeface="Helvetica"/>
                      <a:cs typeface="Helvetica"/>
                    </a:rPr>
                    <a:t>(2018)</a:t>
                  </a:r>
                  <a:endParaRPr lang="en-US" sz="1100" i="1" dirty="0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FE2C4CE4-A3D8-6744-946B-9702265D292F}"/>
                  </a:ext>
                </a:extLst>
              </p:cNvPr>
              <p:cNvGrpSpPr/>
              <p:nvPr/>
            </p:nvGrpSpPr>
            <p:grpSpPr>
              <a:xfrm>
                <a:off x="-77039" y="3991430"/>
                <a:ext cx="1365624" cy="1621912"/>
                <a:chOff x="3677075" y="769482"/>
                <a:chExt cx="1365624" cy="1621912"/>
              </a:xfrm>
            </p:grpSpPr>
            <p:sp>
              <p:nvSpPr>
                <p:cNvPr id="91" name="Right Arrow 90">
                  <a:extLst>
                    <a:ext uri="{FF2B5EF4-FFF2-40B4-BE49-F238E27FC236}">
                      <a16:creationId xmlns:a16="http://schemas.microsoft.com/office/drawing/2014/main" id="{50D26912-4E34-D741-9B2A-3F5E759A490B}"/>
                    </a:ext>
                  </a:extLst>
                </p:cNvPr>
                <p:cNvSpPr/>
                <p:nvPr/>
              </p:nvSpPr>
              <p:spPr>
                <a:xfrm>
                  <a:off x="3857740" y="2008659"/>
                  <a:ext cx="832891" cy="382735"/>
                </a:xfrm>
                <a:prstGeom prst="rightArrow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AC6823F5-9A6B-794A-AC25-0D4A9D5CCB27}"/>
                    </a:ext>
                  </a:extLst>
                </p:cNvPr>
                <p:cNvSpPr txBox="1"/>
                <p:nvPr/>
              </p:nvSpPr>
              <p:spPr>
                <a:xfrm>
                  <a:off x="3677075" y="769482"/>
                  <a:ext cx="1365624" cy="12874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>
                      <a:solidFill>
                        <a:schemeClr val="accent1">
                          <a:lumMod val="7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Optically spin to &gt;MHz frequency </a:t>
                  </a:r>
                </a:p>
              </p:txBody>
            </p:sp>
          </p:grpSp>
        </p:grp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7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Experimental sequence (&gt;ng spheres)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9667539-2617-6841-AC20-DE395777511D}"/>
              </a:ext>
            </a:extLst>
          </p:cNvPr>
          <p:cNvGrpSpPr>
            <a:grpSpLocks noChangeAspect="1"/>
          </p:cNvGrpSpPr>
          <p:nvPr/>
        </p:nvGrpSpPr>
        <p:grpSpPr>
          <a:xfrm>
            <a:off x="4027716" y="3710099"/>
            <a:ext cx="6091286" cy="2855480"/>
            <a:chOff x="6152174" y="3514940"/>
            <a:chExt cx="6848458" cy="321042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C6571BD-DAFA-EF46-BB4D-B6EAD5048ECE}"/>
                </a:ext>
              </a:extLst>
            </p:cNvPr>
            <p:cNvGrpSpPr/>
            <p:nvPr/>
          </p:nvGrpSpPr>
          <p:grpSpPr>
            <a:xfrm>
              <a:off x="7449491" y="3514940"/>
              <a:ext cx="5551141" cy="3210429"/>
              <a:chOff x="7246289" y="3514940"/>
              <a:chExt cx="5551141" cy="321042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4D33D24-1F86-AA41-84D1-C4D67D50F3E4}"/>
                  </a:ext>
                </a:extLst>
              </p:cNvPr>
              <p:cNvGrpSpPr/>
              <p:nvPr/>
            </p:nvGrpSpPr>
            <p:grpSpPr>
              <a:xfrm>
                <a:off x="7246289" y="3890635"/>
                <a:ext cx="5551141" cy="2834734"/>
                <a:chOff x="7361976" y="3975658"/>
                <a:chExt cx="5551141" cy="2834734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D3DD7632-DB77-6A49-AA60-A6F5F6BCCB6D}"/>
                    </a:ext>
                  </a:extLst>
                </p:cNvPr>
                <p:cNvSpPr txBox="1"/>
                <p:nvPr/>
              </p:nvSpPr>
              <p:spPr>
                <a:xfrm>
                  <a:off x="7437086" y="6379503"/>
                  <a:ext cx="5476031" cy="4308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s-IS" sz="1100" i="1" dirty="0">
                      <a:latin typeface="Helvetica"/>
                      <a:cs typeface="Helvetica"/>
                    </a:rPr>
                    <a:t>Monteiro et al., PRA 101, 053835, arXiv:2001.10931(2020)</a:t>
                  </a:r>
                </a:p>
                <a:p>
                  <a:r>
                    <a:rPr lang="is-IS" sz="1100" i="1" dirty="0">
                      <a:latin typeface="Helvetica"/>
                      <a:cs typeface="Helvetica"/>
                    </a:rPr>
                    <a:t>Monteiro et al., PRA 96, 063841, arXiv:1711.04675 (2017)</a:t>
                  </a:r>
                  <a:endParaRPr lang="en-US" sz="1100" i="1" dirty="0"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3C72718-2878-D44A-9B8E-9A331B09FD2B}"/>
                    </a:ext>
                  </a:extLst>
                </p:cNvPr>
                <p:cNvGrpSpPr/>
                <p:nvPr/>
              </p:nvGrpSpPr>
              <p:grpSpPr>
                <a:xfrm>
                  <a:off x="7361976" y="3975658"/>
                  <a:ext cx="4315675" cy="2468264"/>
                  <a:chOff x="7361976" y="4133704"/>
                  <a:chExt cx="4315675" cy="2468264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13420E0-5A1D-BB47-8F81-4D6957285672}"/>
                      </a:ext>
                    </a:extLst>
                  </p:cNvPr>
                  <p:cNvGrpSpPr/>
                  <p:nvPr/>
                </p:nvGrpSpPr>
                <p:grpSpPr>
                  <a:xfrm>
                    <a:off x="7361976" y="4133704"/>
                    <a:ext cx="4012169" cy="2232000"/>
                    <a:chOff x="7017769" y="4145106"/>
                    <a:chExt cx="4012169" cy="2232000"/>
                  </a:xfrm>
                </p:grpSpPr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287B8F59-9A17-2F44-9991-318680975E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7769" y="4145106"/>
                      <a:ext cx="4012169" cy="2232000"/>
                      <a:chOff x="7017769" y="4145106"/>
                      <a:chExt cx="4012169" cy="2232000"/>
                    </a:xfrm>
                  </p:grpSpPr>
                  <p:grpSp>
                    <p:nvGrpSpPr>
                      <p:cNvPr id="6" name="Group 5">
                        <a:extLst>
                          <a:ext uri="{FF2B5EF4-FFF2-40B4-BE49-F238E27FC236}">
                            <a16:creationId xmlns:a16="http://schemas.microsoft.com/office/drawing/2014/main" id="{F8B17A5A-59CD-1141-86C4-954663A3279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17769" y="4145106"/>
                        <a:ext cx="4012169" cy="2232000"/>
                        <a:chOff x="3457115" y="1184813"/>
                        <a:chExt cx="4181193" cy="2326031"/>
                      </a:xfrm>
                    </p:grpSpPr>
                    <p:pic>
                      <p:nvPicPr>
                        <p:cNvPr id="59" name="Picture 58">
                          <a:extLst>
                            <a:ext uri="{FF2B5EF4-FFF2-40B4-BE49-F238E27FC236}">
                              <a16:creationId xmlns:a16="http://schemas.microsoft.com/office/drawing/2014/main" id="{9EA8779F-F0FB-6749-A45A-C2460E13DFB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5"/>
                        <a:srcRect r="2527" b="53939"/>
                        <a:stretch/>
                      </p:blipFill>
                      <p:spPr>
                        <a:xfrm>
                          <a:off x="3457115" y="1184813"/>
                          <a:ext cx="4181193" cy="2078939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5" name="Rectangle 4">
                          <a:extLst>
                            <a:ext uri="{FF2B5EF4-FFF2-40B4-BE49-F238E27FC236}">
                              <a16:creationId xmlns:a16="http://schemas.microsoft.com/office/drawing/2014/main" id="{333956CF-EC0E-494C-A49A-A0036E9CE4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951111" y="3239567"/>
                          <a:ext cx="530578" cy="27127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61" name="TextBox 60">
                        <a:extLst>
                          <a:ext uri="{FF2B5EF4-FFF2-40B4-BE49-F238E27FC236}">
                            <a16:creationId xmlns:a16="http://schemas.microsoft.com/office/drawing/2014/main" id="{936974FE-34CD-E34E-BDBD-57BE2A118B7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874489" y="4344822"/>
                        <a:ext cx="1200692" cy="484448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100" b="1" dirty="0">
                            <a:latin typeface="Helvetica"/>
                            <a:cs typeface="Helvetica"/>
                          </a:rPr>
                          <a:t>Out-of-loop sensor</a:t>
                        </a:r>
                        <a:endParaRPr lang="en-US" sz="1100" b="1" dirty="0"/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3" name="Rectangle 62">
                          <a:extLst>
                            <a:ext uri="{FF2B5EF4-FFF2-40B4-BE49-F238E27FC236}">
                              <a16:creationId xmlns:a16="http://schemas.microsoft.com/office/drawing/2014/main" id="{EB3FA1B7-074F-1D42-BBB2-A4256799B3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396576" y="4851574"/>
                          <a:ext cx="1390760" cy="34603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pPr algn="ctr">
                            <a:spcBef>
                              <a:spcPts val="120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sz="1400" b="1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𝟓𝟎</m:t>
                              </m:r>
                              <m:r>
                                <a:rPr lang="en-US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±</m:t>
                              </m:r>
                              <m:r>
                                <a:rPr lang="en-US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𝟐𝟐</m:t>
                              </m:r>
                              <m:r>
                                <a:rPr lang="en-US" sz="1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 </m:t>
                              </m:r>
                              <m:r>
                                <a:rPr lang="en-US" sz="14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/>
                                </a:rPr>
                                <m:t>𝝁</m:t>
                              </m:r>
                            </m:oMath>
                          </a14:m>
                          <a:r>
                            <a:rPr lang="en-US" sz="1400" b="1" dirty="0">
                              <a:solidFill>
                                <a:srgbClr val="C00000"/>
                              </a:solidFill>
                              <a:latin typeface="Helvetica"/>
                              <a:cs typeface="Helvetica"/>
                            </a:rPr>
                            <a:t>K</a:t>
                          </a:r>
                        </a:p>
                      </p:txBody>
                    </p:sp>
                  </mc:Choice>
                  <mc:Fallback xmlns="">
                    <p:sp>
                      <p:nvSpPr>
                        <p:cNvPr id="63" name="Rectangle 62">
                          <a:extLst>
                            <a:ext uri="{FF2B5EF4-FFF2-40B4-BE49-F238E27FC236}">
                              <a16:creationId xmlns:a16="http://schemas.microsoft.com/office/drawing/2014/main" id="{EB3FA1B7-074F-1D42-BBB2-A4256799B354}"/>
                            </a:ext>
                          </a:extLst>
                        </p:cNvPr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9396576" y="4851574"/>
                          <a:ext cx="1390760" cy="346035"/>
                        </a:xfrm>
                        <a:prstGeom prst="rect">
                          <a:avLst/>
                        </a:prstGeom>
                        <a:blipFill>
                          <a:blip r:embed="rId6"/>
                          <a:stretch>
                            <a:fillRect t="-4000" b="-2000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64" name="Straight Arrow Connector 63">
                      <a:extLst>
                        <a:ext uri="{FF2B5EF4-FFF2-40B4-BE49-F238E27FC236}">
                          <a16:creationId xmlns:a16="http://schemas.microsoft.com/office/drawing/2014/main" id="{946B37B9-22E3-7748-8E4D-62D7960658B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9684030" y="5224633"/>
                      <a:ext cx="279440" cy="636792"/>
                    </a:xfrm>
                    <a:prstGeom prst="straightConnector1">
                      <a:avLst/>
                    </a:prstGeom>
                    <a:ln w="22225">
                      <a:solidFill>
                        <a:srgbClr val="C00000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86" name="Picture 85">
                    <a:extLst>
                      <a:ext uri="{FF2B5EF4-FFF2-40B4-BE49-F238E27FC236}">
                        <a16:creationId xmlns:a16="http://schemas.microsoft.com/office/drawing/2014/main" id="{27299E0F-B8C1-3944-825E-E86F7AA8D89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t="88752"/>
                  <a:stretch/>
                </p:blipFill>
                <p:spPr>
                  <a:xfrm>
                    <a:off x="7561259" y="6094307"/>
                    <a:ext cx="4116392" cy="507661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BF4B64F-914E-FB43-AFAA-CFEFF779BBD4}"/>
                  </a:ext>
                </a:extLst>
              </p:cNvPr>
              <p:cNvSpPr txBox="1"/>
              <p:nvPr/>
            </p:nvSpPr>
            <p:spPr>
              <a:xfrm>
                <a:off x="7321263" y="3514940"/>
                <a:ext cx="4523636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Helvetica" pitchFamily="2" charset="0"/>
                  </a:rPr>
                  <a:t>Step 4: Cool center-of-mass mode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F5969047-C6B4-CB46-8F73-68032D2F96D8}"/>
                </a:ext>
              </a:extLst>
            </p:cNvPr>
            <p:cNvGrpSpPr/>
            <p:nvPr/>
          </p:nvGrpSpPr>
          <p:grpSpPr>
            <a:xfrm>
              <a:off x="6152174" y="4030675"/>
              <a:ext cx="1475345" cy="1417305"/>
              <a:chOff x="3596360" y="999021"/>
              <a:chExt cx="1475345" cy="1417305"/>
            </a:xfrm>
          </p:grpSpPr>
          <p:sp>
            <p:nvSpPr>
              <p:cNvPr id="94" name="Right Arrow 93">
                <a:extLst>
                  <a:ext uri="{FF2B5EF4-FFF2-40B4-BE49-F238E27FC236}">
                    <a16:creationId xmlns:a16="http://schemas.microsoft.com/office/drawing/2014/main" id="{1752D033-9D93-4641-9175-894E1EC59016}"/>
                  </a:ext>
                </a:extLst>
              </p:cNvPr>
              <p:cNvSpPr/>
              <p:nvPr/>
            </p:nvSpPr>
            <p:spPr>
              <a:xfrm>
                <a:off x="4029084" y="2008657"/>
                <a:ext cx="463030" cy="407669"/>
              </a:xfrm>
              <a:prstGeom prst="rightArrow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2F65F410-0CEF-A941-9B58-AAC5031CF2CE}"/>
                      </a:ext>
                    </a:extLst>
                  </p:cNvPr>
                  <p:cNvSpPr txBox="1"/>
                  <p:nvPr/>
                </p:nvSpPr>
                <p:spPr>
                  <a:xfrm>
                    <a:off x="3596360" y="999021"/>
                    <a:ext cx="1475345" cy="10727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Active feedback cooling to </a:t>
                    </a:r>
                    <a14:m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oMath>
                    </a14:m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K temperatures</a:t>
                    </a:r>
                  </a:p>
                </p:txBody>
              </p:sp>
            </mc:Choice>
            <mc:Fallback xmlns="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2F65F410-0CEF-A941-9B58-AAC5031CF2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96360" y="999021"/>
                    <a:ext cx="1475345" cy="107270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316" r="-962" b="-52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3B4D7A-5BBE-E84D-BFFD-00D81FA287A6}"/>
              </a:ext>
            </a:extLst>
          </p:cNvPr>
          <p:cNvGrpSpPr/>
          <p:nvPr/>
        </p:nvGrpSpPr>
        <p:grpSpPr>
          <a:xfrm>
            <a:off x="3429000" y="36156"/>
            <a:ext cx="8683970" cy="3509187"/>
            <a:chOff x="3563322" y="36156"/>
            <a:chExt cx="8683970" cy="350918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2C0F626-90FE-5846-A85A-91C994131A39}"/>
                </a:ext>
              </a:extLst>
            </p:cNvPr>
            <p:cNvGrpSpPr/>
            <p:nvPr/>
          </p:nvGrpSpPr>
          <p:grpSpPr>
            <a:xfrm>
              <a:off x="3563322" y="1554355"/>
              <a:ext cx="1365624" cy="837039"/>
              <a:chOff x="3563322" y="1554355"/>
              <a:chExt cx="1365624" cy="837039"/>
            </a:xfrm>
          </p:grpSpPr>
          <p:sp>
            <p:nvSpPr>
              <p:cNvPr id="16" name="Right Arrow 15">
                <a:extLst>
                  <a:ext uri="{FF2B5EF4-FFF2-40B4-BE49-F238E27FC236}">
                    <a16:creationId xmlns:a16="http://schemas.microsoft.com/office/drawing/2014/main" id="{99345719-3EEA-F94C-9B7B-7A8A59DED4C7}"/>
                  </a:ext>
                </a:extLst>
              </p:cNvPr>
              <p:cNvSpPr/>
              <p:nvPr/>
            </p:nvSpPr>
            <p:spPr>
              <a:xfrm>
                <a:off x="3857740" y="2008659"/>
                <a:ext cx="832891" cy="382735"/>
              </a:xfrm>
              <a:prstGeom prst="rightArrow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50018528-D788-D04A-9C98-1D222586B87F}"/>
                      </a:ext>
                    </a:extLst>
                  </p:cNvPr>
                  <p:cNvSpPr txBox="1"/>
                  <p:nvPr/>
                </p:nvSpPr>
                <p:spPr>
                  <a:xfrm>
                    <a:off x="3563322" y="1554355"/>
                    <a:ext cx="1365624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Pump to        </a:t>
                    </a:r>
                    <a14:m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4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≲</m:t>
                        </m:r>
                      </m:oMath>
                    </a14:m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</a:t>
                    </a:r>
                    <a:r>
                      <a:rPr lang="en-US" sz="1400" i="1" baseline="30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-7</a:t>
                    </a:r>
                    <a:r>
                      <a:rPr lang="en-US" sz="14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mbar</a:t>
                    </a:r>
                  </a:p>
                </p:txBody>
              </p:sp>
            </mc:Choice>
            <mc:Fallback xmlns="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50018528-D788-D04A-9C98-1D222586B87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63322" y="1554355"/>
                    <a:ext cx="1365624" cy="52322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t="-2381" b="-952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3A759C9-A91F-034F-B7E6-4E19FF449BCE}"/>
                </a:ext>
              </a:extLst>
            </p:cNvPr>
            <p:cNvGrpSpPr/>
            <p:nvPr/>
          </p:nvGrpSpPr>
          <p:grpSpPr>
            <a:xfrm>
              <a:off x="5076659" y="36156"/>
              <a:ext cx="7170633" cy="3509187"/>
              <a:chOff x="5076659" y="36156"/>
              <a:chExt cx="7170633" cy="3509187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A50B04B-201F-D94B-8434-D9050F0FF6ED}"/>
                  </a:ext>
                </a:extLst>
              </p:cNvPr>
              <p:cNvGrpSpPr/>
              <p:nvPr/>
            </p:nvGrpSpPr>
            <p:grpSpPr>
              <a:xfrm>
                <a:off x="5076659" y="921262"/>
                <a:ext cx="7170633" cy="2624081"/>
                <a:chOff x="5076659" y="921262"/>
                <a:chExt cx="7170633" cy="2624081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CDF70D5-5FA1-CA44-ACF3-2FFBFB71A94B}"/>
                    </a:ext>
                  </a:extLst>
                </p:cNvPr>
                <p:cNvGrpSpPr/>
                <p:nvPr/>
              </p:nvGrpSpPr>
              <p:grpSpPr>
                <a:xfrm>
                  <a:off x="5076659" y="1052420"/>
                  <a:ext cx="7170633" cy="2492923"/>
                  <a:chOff x="5087948" y="1199177"/>
                  <a:chExt cx="7170633" cy="2492923"/>
                </a:xfrm>
              </p:grpSpPr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54801E0A-EFB5-7440-A3D7-BF85C1950DB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5087948" y="1199177"/>
                    <a:ext cx="7050461" cy="2285998"/>
                    <a:chOff x="1324506" y="3322840"/>
                    <a:chExt cx="9930251" cy="3219724"/>
                  </a:xfrm>
                </p:grpSpPr>
                <p:pic>
                  <p:nvPicPr>
                    <p:cNvPr id="70" name="Picture 69">
                      <a:extLst>
                        <a:ext uri="{FF2B5EF4-FFF2-40B4-BE49-F238E27FC236}">
                          <a16:creationId xmlns:a16="http://schemas.microsoft.com/office/drawing/2014/main" id="{0852EF19-5B90-B041-8D1D-3349FC7BB61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1324506" y="3720255"/>
                      <a:ext cx="9819282" cy="282230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FA97C175-F8E7-7C4A-86C1-D969215440D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447813" y="5381626"/>
                      <a:ext cx="1806944" cy="4334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400" i="1" dirty="0">
                          <a:latin typeface="Helvetica" pitchFamily="2" charset="0"/>
                        </a:rPr>
                        <a:t>E ~ 1 V/mm</a:t>
                      </a:r>
                    </a:p>
                  </p:txBody>
                </p:sp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1AA3B978-6759-8D43-AD16-CA4A0CA514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76301" y="3322840"/>
                      <a:ext cx="1496291" cy="4334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400" i="1" dirty="0" err="1">
                          <a:latin typeface="Helvetica" pitchFamily="2" charset="0"/>
                        </a:rPr>
                        <a:t>q</a:t>
                      </a:r>
                      <a:r>
                        <a:rPr lang="en-US" sz="1400" i="1" baseline="-25000" dirty="0" err="1">
                          <a:latin typeface="Helvetica" pitchFamily="2" charset="0"/>
                        </a:rPr>
                        <a:t>init</a:t>
                      </a:r>
                      <a:r>
                        <a:rPr lang="en-US" sz="1400" i="1" dirty="0">
                          <a:latin typeface="Helvetica" pitchFamily="2" charset="0"/>
                        </a:rPr>
                        <a:t> &gt;10</a:t>
                      </a:r>
                      <a:r>
                        <a:rPr lang="en-US" sz="1400" i="1" baseline="30000" dirty="0">
                          <a:latin typeface="Helvetica" pitchFamily="2" charset="0"/>
                        </a:rPr>
                        <a:t>4</a:t>
                      </a:r>
                      <a:r>
                        <a:rPr lang="en-US" sz="1400" i="1" dirty="0">
                          <a:latin typeface="Helvetica" pitchFamily="2" charset="0"/>
                        </a:rPr>
                        <a:t> e</a:t>
                      </a:r>
                      <a:r>
                        <a:rPr lang="en-US" sz="1400" i="1" baseline="30000" dirty="0">
                          <a:latin typeface="Helvetica" pitchFamily="2" charset="0"/>
                        </a:rPr>
                        <a:t>-</a:t>
                      </a:r>
                      <a:endParaRPr lang="en-US" sz="1400" i="1" dirty="0">
                        <a:latin typeface="Helvetica" pitchFamily="2" charset="0"/>
                      </a:endParaRPr>
                    </a:p>
                  </p:txBody>
                </p:sp>
                <p:cxnSp>
                  <p:nvCxnSpPr>
                    <p:cNvPr id="73" name="Straight Arrow Connector 72">
                      <a:extLst>
                        <a:ext uri="{FF2B5EF4-FFF2-40B4-BE49-F238E27FC236}">
                          <a16:creationId xmlns:a16="http://schemas.microsoft.com/office/drawing/2014/main" id="{F249939C-CB9A-8844-B2BA-2BF91E3B17E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24447" y="3664088"/>
                      <a:ext cx="438378" cy="265775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98DD4D64-8629-7D4F-845C-E5EE2EFE0A6B}"/>
                      </a:ext>
                    </a:extLst>
                  </p:cNvPr>
                  <p:cNvSpPr/>
                  <p:nvPr/>
                </p:nvSpPr>
                <p:spPr>
                  <a:xfrm>
                    <a:off x="8637276" y="3261213"/>
                    <a:ext cx="3621305" cy="43088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r"/>
                    <a:r>
                      <a:rPr lang="is-IS" sz="1100" i="1" dirty="0">
                        <a:latin typeface="Helvetica"/>
                        <a:cs typeface="Helvetica"/>
                      </a:rPr>
                      <a:t>Monteiro et al., PRA 101, 053835, arXiv:2001.10931(2020)</a:t>
                    </a:r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CC116715-92E4-604C-986E-2E6D6E5B7AE7}"/>
                    </a:ext>
                  </a:extLst>
                </p:cNvPr>
                <p:cNvSpPr txBox="1"/>
                <p:nvPr/>
              </p:nvSpPr>
              <p:spPr>
                <a:xfrm>
                  <a:off x="6431377" y="921262"/>
                  <a:ext cx="45236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Helvetica" pitchFamily="2" charset="0"/>
                    </a:rPr>
                    <a:t>Step 2: Electrically neutralize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EA9D7BF8-5191-9C41-88B0-7F9FABA8BF3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633694" y="36156"/>
                <a:ext cx="1482333" cy="1429082"/>
                <a:chOff x="6960738" y="1346290"/>
                <a:chExt cx="2849594" cy="2747229"/>
              </a:xfrm>
            </p:grpSpPr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D1C50A71-4CAF-5D4C-9A9F-8D22A7A5D8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/>
                <a:srcRect l="33579" t="5020" r="2619" b="6052"/>
                <a:stretch/>
              </p:blipFill>
              <p:spPr>
                <a:xfrm>
                  <a:off x="6960738" y="1346290"/>
                  <a:ext cx="2254513" cy="2144112"/>
                </a:xfrm>
                <a:prstGeom prst="rect">
                  <a:avLst/>
                </a:prstGeom>
              </p:spPr>
            </p:pic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17559827-9DF9-CA4B-89B6-B537F337C2E6}"/>
                    </a:ext>
                  </a:extLst>
                </p:cNvPr>
                <p:cNvCxnSpPr/>
                <p:nvPr/>
              </p:nvCxnSpPr>
              <p:spPr>
                <a:xfrm>
                  <a:off x="7839992" y="3559076"/>
                  <a:ext cx="89253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AE4BC24F-D9D0-D743-98AC-32AAA94635BB}"/>
                    </a:ext>
                  </a:extLst>
                </p:cNvPr>
                <p:cNvSpPr txBox="1"/>
                <p:nvPr/>
              </p:nvSpPr>
              <p:spPr>
                <a:xfrm>
                  <a:off x="7477965" y="3590607"/>
                  <a:ext cx="1656209" cy="5029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</a:rPr>
                    <a:t>~1-10 mm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0B5FA9F7-CCED-A049-8D7E-DD2D2D7F72BF}"/>
                    </a:ext>
                  </a:extLst>
                </p:cNvPr>
                <p:cNvSpPr txBox="1"/>
                <p:nvPr/>
              </p:nvSpPr>
              <p:spPr>
                <a:xfrm rot="5400000">
                  <a:off x="8730772" y="2241378"/>
                  <a:ext cx="1656207" cy="5029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</a:rPr>
                    <a:t>25 mm</a:t>
                  </a:r>
                </a:p>
              </p:txBody>
            </p:sp>
            <p:cxnSp>
              <p:nvCxnSpPr>
                <p:cNvPr id="101" name="Straight Arrow Connector 100">
                  <a:extLst>
                    <a:ext uri="{FF2B5EF4-FFF2-40B4-BE49-F238E27FC236}">
                      <a16:creationId xmlns:a16="http://schemas.microsoft.com/office/drawing/2014/main" id="{91310476-9FC5-6443-8EAF-A263B92F00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59936" y="1468320"/>
                  <a:ext cx="0" cy="191614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8C53323-8E85-3C45-9A88-20D75A6CE3A7}"/>
              </a:ext>
            </a:extLst>
          </p:cNvPr>
          <p:cNvGrpSpPr/>
          <p:nvPr/>
        </p:nvGrpSpPr>
        <p:grpSpPr>
          <a:xfrm>
            <a:off x="8647112" y="3649729"/>
            <a:ext cx="3676380" cy="2578878"/>
            <a:chOff x="8647112" y="3649729"/>
            <a:chExt cx="3676380" cy="257887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098F201-B0C6-254A-BA3D-F105D3F02AF1}"/>
                </a:ext>
              </a:extLst>
            </p:cNvPr>
            <p:cNvGrpSpPr/>
            <p:nvPr/>
          </p:nvGrpSpPr>
          <p:grpSpPr>
            <a:xfrm>
              <a:off x="8647112" y="3649729"/>
              <a:ext cx="3676380" cy="2141471"/>
              <a:chOff x="8647112" y="3649729"/>
              <a:chExt cx="3676380" cy="2141471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53506BAB-75C4-0F43-AC79-E39123F58A2A}"/>
                  </a:ext>
                </a:extLst>
              </p:cNvPr>
              <p:cNvSpPr txBox="1"/>
              <p:nvPr/>
            </p:nvSpPr>
            <p:spPr>
              <a:xfrm>
                <a:off x="9514710" y="3649729"/>
                <a:ext cx="28087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Helvetica" pitchFamily="2" charset="0"/>
                  </a:rPr>
                  <a:t>Step 5: Orient electric dipole moment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E7AA051-08B0-D548-BF3E-CB8546BDC69E}"/>
                  </a:ext>
                </a:extLst>
              </p:cNvPr>
              <p:cNvGrpSpPr/>
              <p:nvPr/>
            </p:nvGrpSpPr>
            <p:grpSpPr>
              <a:xfrm>
                <a:off x="8647112" y="4350068"/>
                <a:ext cx="3544888" cy="1441132"/>
                <a:chOff x="8647112" y="4350068"/>
                <a:chExt cx="3544888" cy="1441132"/>
              </a:xfrm>
            </p:grpSpPr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E9599859-D78B-0147-B0E6-3C412D474A81}"/>
                    </a:ext>
                  </a:extLst>
                </p:cNvPr>
                <p:cNvSpPr txBox="1"/>
                <p:nvPr/>
              </p:nvSpPr>
              <p:spPr>
                <a:xfrm>
                  <a:off x="8647112" y="4350068"/>
                  <a:ext cx="1182688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>
                      <a:solidFill>
                        <a:schemeClr val="accent1">
                          <a:lumMod val="7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Apply electric field (if desired)</a:t>
                  </a: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E6F9FDC-A6C3-C041-9A59-394F7E1A6DFC}"/>
                    </a:ext>
                  </a:extLst>
                </p:cNvPr>
                <p:cNvGrpSpPr/>
                <p:nvPr/>
              </p:nvGrpSpPr>
              <p:grpSpPr>
                <a:xfrm>
                  <a:off x="9052620" y="4542268"/>
                  <a:ext cx="3139380" cy="1248932"/>
                  <a:chOff x="9052620" y="4542268"/>
                  <a:chExt cx="3139380" cy="1248932"/>
                </a:xfrm>
              </p:grpSpPr>
              <p:sp>
                <p:nvSpPr>
                  <p:cNvPr id="103" name="Right Arrow 102">
                    <a:extLst>
                      <a:ext uri="{FF2B5EF4-FFF2-40B4-BE49-F238E27FC236}">
                        <a16:creationId xmlns:a16="http://schemas.microsoft.com/office/drawing/2014/main" id="{6FCD00BC-A832-9844-AADD-54546139DAAC}"/>
                      </a:ext>
                    </a:extLst>
                  </p:cNvPr>
                  <p:cNvSpPr/>
                  <p:nvPr/>
                </p:nvSpPr>
                <p:spPr>
                  <a:xfrm>
                    <a:off x="9052620" y="5173054"/>
                    <a:ext cx="411837" cy="362597"/>
                  </a:xfrm>
                  <a:prstGeom prst="rightArrow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3" name="Picture 12">
                    <a:extLst>
                      <a:ext uri="{FF2B5EF4-FFF2-40B4-BE49-F238E27FC236}">
                        <a16:creationId xmlns:a16="http://schemas.microsoft.com/office/drawing/2014/main" id="{5C1221A1-1E7F-D24A-BFDB-889B6EC913A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13833" y="4542268"/>
                    <a:ext cx="2378167" cy="1156442"/>
                  </a:xfrm>
                  <a:prstGeom prst="rect">
                    <a:avLst/>
                  </a:prstGeom>
                </p:spPr>
              </p:pic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4657D4F8-4311-B34C-ADFE-871884AB7162}"/>
                      </a:ext>
                    </a:extLst>
                  </p:cNvPr>
                  <p:cNvSpPr/>
                  <p:nvPr/>
                </p:nvSpPr>
                <p:spPr>
                  <a:xfrm>
                    <a:off x="9737633" y="5543422"/>
                    <a:ext cx="320767" cy="24777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EE74F5-35F9-564F-AC77-8ACB16741615}"/>
                </a:ext>
              </a:extLst>
            </p:cNvPr>
            <p:cNvSpPr/>
            <p:nvPr/>
          </p:nvSpPr>
          <p:spPr>
            <a:xfrm>
              <a:off x="9597966" y="5797720"/>
              <a:ext cx="259403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100" i="1" dirty="0" err="1">
                  <a:latin typeface="Helvetica" pitchFamily="2" charset="0"/>
                </a:rPr>
                <a:t>Afek</a:t>
              </a:r>
              <a:r>
                <a:rPr lang="en-US" sz="1100" i="1" dirty="0">
                  <a:latin typeface="Helvetica" pitchFamily="2" charset="0"/>
                </a:rPr>
                <a:t> et al., PRA 104, 053512, arXiv:2108.04406 (2021)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8CA8DB2-203F-BD48-9556-23A4C566D120}"/>
              </a:ext>
            </a:extLst>
          </p:cNvPr>
          <p:cNvGrpSpPr/>
          <p:nvPr/>
        </p:nvGrpSpPr>
        <p:grpSpPr>
          <a:xfrm>
            <a:off x="-34165" y="894704"/>
            <a:ext cx="3795852" cy="2326569"/>
            <a:chOff x="-34165" y="894704"/>
            <a:chExt cx="3795852" cy="232656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6C8CE3-F549-4943-93AB-3514B557ABF4}"/>
                </a:ext>
              </a:extLst>
            </p:cNvPr>
            <p:cNvSpPr txBox="1"/>
            <p:nvPr/>
          </p:nvSpPr>
          <p:spPr>
            <a:xfrm>
              <a:off x="-34165" y="894704"/>
              <a:ext cx="3795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Helvetica" pitchFamily="2" charset="0"/>
                </a:rPr>
                <a:t>Step 1: Trap sphere (~1 mbar)</a:t>
              </a:r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D139A80F-DA7D-5E44-A1B4-3745E6914EB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200" y="1309481"/>
              <a:ext cx="1763165" cy="1911792"/>
              <a:chOff x="1084849" y="4946261"/>
              <a:chExt cx="2870203" cy="3112148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2212CB8B-F711-9040-8E13-F66592ED1719}"/>
                  </a:ext>
                </a:extLst>
              </p:cNvPr>
              <p:cNvGrpSpPr/>
              <p:nvPr/>
            </p:nvGrpSpPr>
            <p:grpSpPr>
              <a:xfrm>
                <a:off x="1084849" y="4946261"/>
                <a:ext cx="2870203" cy="2247760"/>
                <a:chOff x="520697" y="4796719"/>
                <a:chExt cx="2870203" cy="2456816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39E006B9-AF37-2343-8AE3-92A4BA9D4DA1}"/>
                    </a:ext>
                  </a:extLst>
                </p:cNvPr>
                <p:cNvGrpSpPr/>
                <p:nvPr/>
              </p:nvGrpSpPr>
              <p:grpSpPr>
                <a:xfrm>
                  <a:off x="1101541" y="4796719"/>
                  <a:ext cx="1140635" cy="2429584"/>
                  <a:chOff x="-1071125" y="-1077019"/>
                  <a:chExt cx="4226557" cy="8426666"/>
                </a:xfrm>
              </p:grpSpPr>
              <p:sp>
                <p:nvSpPr>
                  <p:cNvPr id="119" name="Rectangle 2">
                    <a:extLst>
                      <a:ext uri="{FF2B5EF4-FFF2-40B4-BE49-F238E27FC236}">
                        <a16:creationId xmlns:a16="http://schemas.microsoft.com/office/drawing/2014/main" id="{DEDD83CC-0E3F-FB4F-AD49-BEA2C775ED6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-1819901" y="2374314"/>
                    <a:ext cx="8426666" cy="1524000"/>
                  </a:xfrm>
                  <a:custGeom>
                    <a:avLst/>
                    <a:gdLst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  <a:gd name="connsiteX0" fmla="*/ 0 w 5562600"/>
                      <a:gd name="connsiteY0" fmla="*/ 0 h 990600"/>
                      <a:gd name="connsiteX1" fmla="*/ 5562600 w 5562600"/>
                      <a:gd name="connsiteY1" fmla="*/ 0 h 990600"/>
                      <a:gd name="connsiteX2" fmla="*/ 5562600 w 5562600"/>
                      <a:gd name="connsiteY2" fmla="*/ 990600 h 990600"/>
                      <a:gd name="connsiteX3" fmla="*/ 0 w 5562600"/>
                      <a:gd name="connsiteY3" fmla="*/ 990600 h 990600"/>
                      <a:gd name="connsiteX4" fmla="*/ 0 w 5562600"/>
                      <a:gd name="connsiteY4" fmla="*/ 0 h 990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2600" h="990600">
                        <a:moveTo>
                          <a:pt x="0" y="0"/>
                        </a:moveTo>
                        <a:cubicBezTo>
                          <a:pt x="2791750" y="486136"/>
                          <a:pt x="2794000" y="462987"/>
                          <a:pt x="5562600" y="0"/>
                        </a:cubicBezTo>
                        <a:lnTo>
                          <a:pt x="5562600" y="990600"/>
                        </a:lnTo>
                        <a:cubicBezTo>
                          <a:pt x="2805575" y="492888"/>
                          <a:pt x="2791749" y="492888"/>
                          <a:pt x="0" y="99060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id="{78CE0D46-4F2A-104D-844B-78E819750E4E}"/>
                      </a:ext>
                    </a:extLst>
                  </p:cNvPr>
                  <p:cNvSpPr/>
                  <p:nvPr/>
                </p:nvSpPr>
                <p:spPr>
                  <a:xfrm>
                    <a:off x="-1071125" y="3931852"/>
                    <a:ext cx="1142999" cy="114300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baseline="-25000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55A809BD-C815-904A-A8DE-E0E3E3B93EB1}"/>
                    </a:ext>
                  </a:extLst>
                </p:cNvPr>
                <p:cNvSpPr/>
                <p:nvPr/>
              </p:nvSpPr>
              <p:spPr>
                <a:xfrm>
                  <a:off x="692875" y="6253581"/>
                  <a:ext cx="308465" cy="32955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baseline="-25000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7626BCB3-6EF9-AB46-864B-92434BB0EB3F}"/>
                    </a:ext>
                  </a:extLst>
                </p:cNvPr>
                <p:cNvSpPr/>
                <p:nvPr/>
              </p:nvSpPr>
              <p:spPr>
                <a:xfrm>
                  <a:off x="2570353" y="6253581"/>
                  <a:ext cx="308465" cy="32955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baseline="-25000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77CC0F53-1B70-0341-A852-37DC2991E230}"/>
                    </a:ext>
                  </a:extLst>
                </p:cNvPr>
                <p:cNvSpPr/>
                <p:nvPr/>
              </p:nvSpPr>
              <p:spPr>
                <a:xfrm>
                  <a:off x="2784644" y="6253581"/>
                  <a:ext cx="308465" cy="32955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baseline="-25000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7D00D55A-0AE8-104E-A7BD-A64472CF921D}"/>
                    </a:ext>
                  </a:extLst>
                </p:cNvPr>
                <p:cNvSpPr/>
                <p:nvPr/>
              </p:nvSpPr>
              <p:spPr>
                <a:xfrm>
                  <a:off x="1897700" y="6240880"/>
                  <a:ext cx="308465" cy="32955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baseline="-25000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91B7480D-01AD-7A4D-8F7D-863162204CD9}"/>
                    </a:ext>
                  </a:extLst>
                </p:cNvPr>
                <p:cNvSpPr/>
                <p:nvPr/>
              </p:nvSpPr>
              <p:spPr>
                <a:xfrm>
                  <a:off x="520697" y="6557732"/>
                  <a:ext cx="2870203" cy="45719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6" name="Straight Arrow Connector 115">
                  <a:extLst>
                    <a:ext uri="{FF2B5EF4-FFF2-40B4-BE49-F238E27FC236}">
                      <a16:creationId xmlns:a16="http://schemas.microsoft.com/office/drawing/2014/main" id="{AA014DBE-0A97-7346-B27C-13796CB18B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209800" y="5867400"/>
                  <a:ext cx="0" cy="37348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DB331511-A884-4C4F-A346-05D8A7F661A7}"/>
                    </a:ext>
                  </a:extLst>
                </p:cNvPr>
                <p:cNvSpPr/>
                <p:nvPr/>
              </p:nvSpPr>
              <p:spPr>
                <a:xfrm>
                  <a:off x="520697" y="6628851"/>
                  <a:ext cx="355603" cy="622853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F805A091-344D-D14A-80EB-9C6D19BF8A74}"/>
                    </a:ext>
                  </a:extLst>
                </p:cNvPr>
                <p:cNvSpPr/>
                <p:nvPr/>
              </p:nvSpPr>
              <p:spPr>
                <a:xfrm>
                  <a:off x="3024264" y="6630682"/>
                  <a:ext cx="355603" cy="622853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57386EB0-7DD0-EA46-8032-4F727DB2E2C9}"/>
                  </a:ext>
                </a:extLst>
              </p:cNvPr>
              <p:cNvSpPr txBox="1"/>
              <p:nvPr/>
            </p:nvSpPr>
            <p:spPr>
              <a:xfrm>
                <a:off x="1522135" y="7457185"/>
                <a:ext cx="2250624" cy="601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Piezo stack</a:t>
                </a:r>
              </a:p>
            </p:txBody>
          </p: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BD67D69D-5AE0-D248-A6EC-019442A222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504023" y="7119104"/>
                <a:ext cx="426718" cy="344146"/>
              </a:xfrm>
              <a:prstGeom prst="straightConnector1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FD5C677D-84EF-4743-B32A-DC5586CAEB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21014" r="22846"/>
            <a:stretch/>
          </p:blipFill>
          <p:spPr>
            <a:xfrm>
              <a:off x="1917577" y="1411065"/>
              <a:ext cx="1497760" cy="1500700"/>
            </a:xfrm>
            <a:prstGeom prst="rect">
              <a:avLst/>
            </a:pr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C8CBEC9-0D4C-0C4C-BABF-F88DCB59347F}"/>
              </a:ext>
            </a:extLst>
          </p:cNvPr>
          <p:cNvSpPr/>
          <p:nvPr/>
        </p:nvSpPr>
        <p:spPr>
          <a:xfrm>
            <a:off x="-76200" y="3124200"/>
            <a:ext cx="4267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100" i="1" dirty="0">
                <a:latin typeface="Helvetica"/>
                <a:cs typeface="Helvetica"/>
              </a:rPr>
              <a:t>Monteiro et al., PRA 101, 053835, arXiv:2001.10931(2020)</a:t>
            </a:r>
          </a:p>
        </p:txBody>
      </p:sp>
      <p:sp>
        <p:nvSpPr>
          <p:cNvPr id="109" name="Footer Placeholder 7">
            <a:extLst>
              <a:ext uri="{FF2B5EF4-FFF2-40B4-BE49-F238E27FC236}">
                <a16:creationId xmlns:a16="http://schemas.microsoft.com/office/drawing/2014/main" id="{7C447C2C-64D9-4148-B4D8-270C9E7FE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7516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E5450-53E8-9863-3CA7-D022B7D83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white square with small dots&#10;&#10;AI-generated content may be incorrect.">
            <a:extLst>
              <a:ext uri="{FF2B5EF4-FFF2-40B4-BE49-F238E27FC236}">
                <a16:creationId xmlns:a16="http://schemas.microsoft.com/office/drawing/2014/main" id="{67D4346E-3943-77F3-6A76-F8C81376D8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brightnessContrast bright="-4000" contrast="40000"/>
                    </a14:imgEffect>
                  </a14:imgLayer>
                </a14:imgProps>
              </a:ext>
            </a:extLst>
          </a:blip>
          <a:srcRect l="9407" t="9617" r="9342" b="15111"/>
          <a:stretch/>
        </p:blipFill>
        <p:spPr>
          <a:xfrm>
            <a:off x="419099" y="3217225"/>
            <a:ext cx="3559894" cy="329793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F39961C-A826-13D7-B58A-54A1CCEF0D1B}"/>
              </a:ext>
            </a:extLst>
          </p:cNvPr>
          <p:cNvSpPr txBox="1"/>
          <p:nvPr/>
        </p:nvSpPr>
        <p:spPr>
          <a:xfrm>
            <a:off x="419098" y="946453"/>
            <a:ext cx="10622281" cy="1487859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Also upgraded our system with high power laser (100 W) to demonstrate first microparticle arrays up to ~10 x 10 in vacuum</a:t>
            </a:r>
          </a:p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Similar technology to tweezer arrays for neutral atom quantum computing </a:t>
            </a:r>
          </a:p>
          <a:p>
            <a:pPr marL="800100" lvl="1" indent="-342900">
              <a:spcBef>
                <a:spcPts val="600"/>
              </a:spcBef>
              <a:buFont typeface="System Font Regular"/>
              <a:buChar char="→"/>
            </a:pPr>
            <a:r>
              <a:rPr lang="en-US" sz="2000" dirty="0">
                <a:latin typeface="Helvetica"/>
                <a:cs typeface="Helvetica"/>
              </a:rPr>
              <a:t>Additionally require closed loop feedback on trap positions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FBC233E-5DB7-DBD7-E99D-9DA48C5E8A36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Microsphere arrays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CE33FDD-CAF1-2C43-35CF-1F3D61A4214A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A5C610-9412-095C-60AF-21FE0C071D5E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0332720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8100731-8762-62F3-3F1B-36B2D5B147B3}"/>
              </a:ext>
            </a:extLst>
          </p:cNvPr>
          <p:cNvSpPr txBox="1"/>
          <p:nvPr/>
        </p:nvSpPr>
        <p:spPr>
          <a:xfrm>
            <a:off x="325426" y="2863282"/>
            <a:ext cx="38780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Helvetica" pitchFamily="2" charset="0"/>
              </a:rPr>
              <a:t>7x7 array of spheres in vacuum: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D4C81BC-007F-A282-FD2E-394261F775FD}"/>
              </a:ext>
            </a:extLst>
          </p:cNvPr>
          <p:cNvGrpSpPr/>
          <p:nvPr/>
        </p:nvGrpSpPr>
        <p:grpSpPr>
          <a:xfrm>
            <a:off x="892379" y="6260656"/>
            <a:ext cx="2595405" cy="307777"/>
            <a:chOff x="9315160" y="4232758"/>
            <a:chExt cx="2315001" cy="27452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8951DC7-52F8-438D-2377-B26D669312F5}"/>
                </a:ext>
              </a:extLst>
            </p:cNvPr>
            <p:cNvCxnSpPr>
              <a:cxnSpLocks/>
            </p:cNvCxnSpPr>
            <p:nvPr/>
          </p:nvCxnSpPr>
          <p:spPr>
            <a:xfrm>
              <a:off x="9315160" y="4272344"/>
              <a:ext cx="2315001" cy="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DA08BF4-9617-7748-FD2B-6ECF2CD7D792}"/>
                    </a:ext>
                  </a:extLst>
                </p:cNvPr>
                <p:cNvSpPr txBox="1"/>
                <p:nvPr/>
              </p:nvSpPr>
              <p:spPr>
                <a:xfrm>
                  <a:off x="10088982" y="4232758"/>
                  <a:ext cx="1058238" cy="27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~500 </a:t>
                  </a:r>
                  <a14:m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DA08BF4-9617-7748-FD2B-6ECF2CD7D7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8982" y="4232758"/>
                  <a:ext cx="1058238" cy="274525"/>
                </a:xfrm>
                <a:prstGeom prst="rect">
                  <a:avLst/>
                </a:prstGeom>
                <a:blipFill>
                  <a:blip r:embed="rId8"/>
                  <a:stretch>
                    <a:fillRect l="-2128" b="-2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1C9E7B7A-5A89-48E7-8632-BCACF1A13E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2536" y="1704028"/>
            <a:ext cx="8107225" cy="501830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0048C2F-BE22-D83B-645C-7DB5084CCE4C}"/>
              </a:ext>
            </a:extLst>
          </p:cNvPr>
          <p:cNvSpPr txBox="1"/>
          <p:nvPr/>
        </p:nvSpPr>
        <p:spPr>
          <a:xfrm>
            <a:off x="5001431" y="2957921"/>
            <a:ext cx="38780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Helvetica" pitchFamily="2" charset="0"/>
              </a:rPr>
              <a:t>Simplified schematic: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66062CE-918C-D81F-6CE8-03CE6AD2AB06}"/>
              </a:ext>
            </a:extLst>
          </p:cNvPr>
          <p:cNvSpPr txBox="1"/>
          <p:nvPr/>
        </p:nvSpPr>
        <p:spPr>
          <a:xfrm>
            <a:off x="1486443" y="6583833"/>
            <a:ext cx="29696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Siegel et al. PRA 111, 033514 (2025)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C0351B-110B-CCDE-7DCE-AD4F5AE2992B}"/>
              </a:ext>
            </a:extLst>
          </p:cNvPr>
          <p:cNvSpPr>
            <a:spLocks noChangeAspect="1"/>
          </p:cNvSpPr>
          <p:nvPr/>
        </p:nvSpPr>
        <p:spPr>
          <a:xfrm>
            <a:off x="5206181" y="260265"/>
            <a:ext cx="6955854" cy="63892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Yshape_fast.mp4">
            <a:hlinkClick r:id="" action="ppaction://media"/>
            <a:extLst>
              <a:ext uri="{FF2B5EF4-FFF2-40B4-BE49-F238E27FC236}">
                <a16:creationId xmlns:a16="http://schemas.microsoft.com/office/drawing/2014/main" id="{51CC10E9-FE87-B297-E45C-3F0E8F3323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r="18160"/>
          <a:stretch/>
        </p:blipFill>
        <p:spPr>
          <a:xfrm>
            <a:off x="5630994" y="594270"/>
            <a:ext cx="6235580" cy="57238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5E4754-0161-5F23-6CE4-BACCFBD1C3F6}"/>
              </a:ext>
            </a:extLst>
          </p:cNvPr>
          <p:cNvSpPr txBox="1"/>
          <p:nvPr/>
        </p:nvSpPr>
        <p:spPr>
          <a:xfrm>
            <a:off x="10318512" y="6267435"/>
            <a:ext cx="1773661" cy="330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Played at 8x speed</a:t>
            </a:r>
          </a:p>
        </p:txBody>
      </p:sp>
      <p:pic>
        <p:nvPicPr>
          <p:cNvPr id="19" name="Picture 18" descr="A blue letter y with white outline&#10;&#10;Description automatically generated">
            <a:extLst>
              <a:ext uri="{FF2B5EF4-FFF2-40B4-BE49-F238E27FC236}">
                <a16:creationId xmlns:a16="http://schemas.microsoft.com/office/drawing/2014/main" id="{1094B224-D811-06AE-BE90-B187382EC8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49968" y="5019222"/>
            <a:ext cx="2090507" cy="117785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2656E57-1251-5432-E379-4DEB67C9E9ED}"/>
              </a:ext>
            </a:extLst>
          </p:cNvPr>
          <p:cNvSpPr/>
          <p:nvPr/>
        </p:nvSpPr>
        <p:spPr>
          <a:xfrm rot="20522461">
            <a:off x="5707875" y="1225413"/>
            <a:ext cx="3179654" cy="5428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spheres = 10</a:t>
            </a:r>
            <a:r>
              <a:rPr lang="en-US" sz="2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atoms! 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568234AB-88F8-2535-FC22-29D9535BC65A}"/>
              </a:ext>
            </a:extLst>
          </p:cNvPr>
          <p:cNvSpPr txBox="1">
            <a:spLocks/>
          </p:cNvSpPr>
          <p:nvPr/>
        </p:nvSpPr>
        <p:spPr>
          <a:xfrm>
            <a:off x="9845040" y="6515429"/>
            <a:ext cx="2346960" cy="41380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8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47BDF289-8D00-D328-1E03-B9943A055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4183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9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Impulse sensing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5056839-F8B7-F268-69ED-D240B9F96412}"/>
              </a:ext>
            </a:extLst>
          </p:cNvPr>
          <p:cNvGrpSpPr>
            <a:grpSpLocks noChangeAspect="1"/>
          </p:cNvGrpSpPr>
          <p:nvPr/>
        </p:nvGrpSpPr>
        <p:grpSpPr>
          <a:xfrm>
            <a:off x="-16586" y="3316042"/>
            <a:ext cx="5232692" cy="3223770"/>
            <a:chOff x="7325877" y="2452142"/>
            <a:chExt cx="6764960" cy="4167768"/>
          </a:xfrm>
        </p:grpSpPr>
        <p:pic>
          <p:nvPicPr>
            <p:cNvPr id="5" name="Google Shape;199;p23">
              <a:extLst>
                <a:ext uri="{FF2B5EF4-FFF2-40B4-BE49-F238E27FC236}">
                  <a16:creationId xmlns:a16="http://schemas.microsoft.com/office/drawing/2014/main" id="{7ED9E009-8099-5429-97BD-736C3374B6BF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684067" y="2599579"/>
              <a:ext cx="3560900" cy="33832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E5DFAC-C68D-AC1D-31BB-3137D0474F7E}"/>
                </a:ext>
              </a:extLst>
            </p:cNvPr>
            <p:cNvSpPr txBox="1"/>
            <p:nvPr/>
          </p:nvSpPr>
          <p:spPr>
            <a:xfrm>
              <a:off x="7325877" y="2452142"/>
              <a:ext cx="2079960" cy="7560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Phase space trajectory: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9521C96-6447-693B-076F-CFD3CDFAE495}"/>
                </a:ext>
              </a:extLst>
            </p:cNvPr>
            <p:cNvGrpSpPr/>
            <p:nvPr/>
          </p:nvGrpSpPr>
          <p:grpSpPr>
            <a:xfrm>
              <a:off x="7562373" y="5845171"/>
              <a:ext cx="6528464" cy="774739"/>
              <a:chOff x="-85118" y="6193972"/>
              <a:chExt cx="6528464" cy="77473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131E412-6BF7-384C-0804-1334338264C0}"/>
                  </a:ext>
                </a:extLst>
              </p:cNvPr>
              <p:cNvGrpSpPr/>
              <p:nvPr/>
            </p:nvGrpSpPr>
            <p:grpSpPr>
              <a:xfrm>
                <a:off x="-19310" y="6487965"/>
                <a:ext cx="6462656" cy="480746"/>
                <a:chOff x="-19310" y="6411763"/>
                <a:chExt cx="6462656" cy="480746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3F0E3341-8325-92DC-D092-A7C3AE67D251}"/>
                    </a:ext>
                  </a:extLst>
                </p:cNvPr>
                <p:cNvSpPr txBox="1"/>
                <p:nvPr/>
              </p:nvSpPr>
              <p:spPr>
                <a:xfrm>
                  <a:off x="-9072" y="6411763"/>
                  <a:ext cx="6452418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i="1" dirty="0">
                      <a:latin typeface="Helvetica" pitchFamily="2" charset="0"/>
                    </a:rPr>
                    <a:t>Magrini et al., Nature 595, 373 (2021)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A4E2739-9455-BB21-EDE4-BB3D20520DA5}"/>
                    </a:ext>
                  </a:extLst>
                </p:cNvPr>
                <p:cNvSpPr txBox="1"/>
                <p:nvPr/>
              </p:nvSpPr>
              <p:spPr>
                <a:xfrm>
                  <a:off x="-19310" y="6615510"/>
                  <a:ext cx="6452418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i="1" dirty="0" err="1">
                      <a:latin typeface="Helvetica" pitchFamily="2" charset="0"/>
                    </a:rPr>
                    <a:t>Tebbenjohanns</a:t>
                  </a:r>
                  <a:r>
                    <a:rPr lang="en-US" sz="1200" i="1" dirty="0">
                      <a:latin typeface="Helvetica" pitchFamily="2" charset="0"/>
                    </a:rPr>
                    <a:t> et al., Nature 595, 378 (2021)</a:t>
                  </a: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C2EA21-48D6-1438-8648-2A2A215331D6}"/>
                  </a:ext>
                </a:extLst>
              </p:cNvPr>
              <p:cNvSpPr txBox="1"/>
              <p:nvPr/>
            </p:nvSpPr>
            <p:spPr>
              <a:xfrm>
                <a:off x="-85118" y="6193972"/>
                <a:ext cx="1843465" cy="39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See, e.g.:</a:t>
                </a: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5B129A6-D3CB-9433-7A0C-C3AF94D35191}"/>
              </a:ext>
            </a:extLst>
          </p:cNvPr>
          <p:cNvSpPr txBox="1"/>
          <p:nvPr/>
        </p:nvSpPr>
        <p:spPr>
          <a:xfrm>
            <a:off x="419098" y="946453"/>
            <a:ext cx="11196795" cy="718418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Levitated sensors are now reaching sufficient sensitivity to detect the tiny forces imparted by single sub-atomic particles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59F4F71-E16C-00B0-CB51-63C65364ED40}"/>
              </a:ext>
            </a:extLst>
          </p:cNvPr>
          <p:cNvGrpSpPr/>
          <p:nvPr/>
        </p:nvGrpSpPr>
        <p:grpSpPr>
          <a:xfrm>
            <a:off x="6134100" y="1749273"/>
            <a:ext cx="6309360" cy="3917237"/>
            <a:chOff x="6096000" y="2625573"/>
            <a:chExt cx="6309360" cy="391723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5E6F0A-011C-2C03-BB84-3CE426A282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96000" y="2625573"/>
              <a:ext cx="6309360" cy="3649511"/>
              <a:chOff x="0" y="2444296"/>
              <a:chExt cx="6711089" cy="388188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7BBCC38-E3FA-C6EE-8D42-945F7CF7716A}"/>
                  </a:ext>
                </a:extLst>
              </p:cNvPr>
              <p:cNvGrpSpPr/>
              <p:nvPr/>
            </p:nvGrpSpPr>
            <p:grpSpPr>
              <a:xfrm>
                <a:off x="0" y="2444296"/>
                <a:ext cx="6458299" cy="3881880"/>
                <a:chOff x="60960" y="2745857"/>
                <a:chExt cx="6458299" cy="388188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1E273931-2321-3D31-5257-FDA21F8AF4D2}"/>
                    </a:ext>
                  </a:extLst>
                </p:cNvPr>
                <p:cNvGrpSpPr/>
                <p:nvPr/>
              </p:nvGrpSpPr>
              <p:grpSpPr>
                <a:xfrm>
                  <a:off x="60960" y="2745857"/>
                  <a:ext cx="6458299" cy="3881880"/>
                  <a:chOff x="60960" y="2745857"/>
                  <a:chExt cx="6458299" cy="388188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5BE77F13-281F-FBF9-25D1-FB7582901A61}"/>
                      </a:ext>
                    </a:extLst>
                  </p:cNvPr>
                  <p:cNvGrpSpPr/>
                  <p:nvPr/>
                </p:nvGrpSpPr>
                <p:grpSpPr>
                  <a:xfrm>
                    <a:off x="60960" y="2745857"/>
                    <a:ext cx="6458299" cy="3881880"/>
                    <a:chOff x="202854" y="2633284"/>
                    <a:chExt cx="6458299" cy="3881880"/>
                  </a:xfrm>
                </p:grpSpPr>
                <p:pic>
                  <p:nvPicPr>
                    <p:cNvPr id="43" name="Picture 42">
                      <a:extLst>
                        <a:ext uri="{FF2B5EF4-FFF2-40B4-BE49-F238E27FC236}">
                          <a16:creationId xmlns:a16="http://schemas.microsoft.com/office/drawing/2014/main" id="{D682B1CD-2C82-B7DE-CC08-1B1631D5124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rcRect l="1236" t="53328" r="1801"/>
                    <a:stretch>
                      <a:fillRect/>
                    </a:stretch>
                  </p:blipFill>
                  <p:spPr>
                    <a:xfrm>
                      <a:off x="202854" y="2888410"/>
                      <a:ext cx="6458299" cy="362675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059E8905-B1EA-B966-0041-64085CA27C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14565" y="2633284"/>
                      <a:ext cx="5646588" cy="3928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Measured force noise, 5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fg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particle:</a:t>
                      </a:r>
                    </a:p>
                  </p:txBody>
                </p:sp>
              </p:grpSp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9FB13814-3395-43D3-1BC4-DEB052F67332}"/>
                      </a:ext>
                    </a:extLst>
                  </p:cNvPr>
                  <p:cNvSpPr/>
                  <p:nvPr/>
                </p:nvSpPr>
                <p:spPr>
                  <a:xfrm>
                    <a:off x="3611201" y="4793420"/>
                    <a:ext cx="2540776" cy="9563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91479804-CEBB-5407-3F92-B15D01A1D1A1}"/>
                    </a:ext>
                  </a:extLst>
                </p:cNvPr>
                <p:cNvGrpSpPr/>
                <p:nvPr/>
              </p:nvGrpSpPr>
              <p:grpSpPr>
                <a:xfrm>
                  <a:off x="3640028" y="4782674"/>
                  <a:ext cx="2589637" cy="369332"/>
                  <a:chOff x="3671560" y="4750302"/>
                  <a:chExt cx="2589637" cy="369332"/>
                </a:xfrm>
              </p:grpSpPr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F5FA75A2-B69C-DBE1-DFF7-A0C64574286B}"/>
                      </a:ext>
                    </a:extLst>
                  </p:cNvPr>
                  <p:cNvCxnSpPr/>
                  <p:nvPr/>
                </p:nvCxnSpPr>
                <p:spPr>
                  <a:xfrm>
                    <a:off x="3671560" y="4934968"/>
                    <a:ext cx="307127" cy="0"/>
                  </a:xfrm>
                  <a:prstGeom prst="line">
                    <a:avLst/>
                  </a:prstGeom>
                  <a:ln w="28575">
                    <a:solidFill>
                      <a:srgbClr val="327BC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49BAEDE2-B7B5-5DDB-EFFC-0E86B210A52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78687" y="4750302"/>
                        <a:ext cx="228251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14:m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1600" b="0" i="1" baseline="-25000" smtClean="0">
                                <a:latin typeface="Cambria Math" panose="02040503050406030204" pitchFamily="18" charset="0"/>
                              </a:rPr>
                              <m:t>𝑚𝑒𝑎𝑠</m:t>
                            </m:r>
                            <m:r>
                              <m:rPr>
                                <m:nor/>
                              </m:rPr>
                              <a:rPr lang="en-US" sz="1600" b="0" i="0" baseline="-2500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 65</m:t>
                            </m:r>
                            <m:r>
                              <a:rPr lang="en-US" sz="16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</m:t>
                            </m:r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oMath>
                        </a14:m>
                        <a:r>
                          <a: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 keV/c</a:t>
                        </a:r>
                      </a:p>
                    </p:txBody>
                  </p:sp>
                </mc:Choice>
                <mc:Fallback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49BAEDE2-B7B5-5DDB-EFFC-0E86B210A52D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687" y="4750302"/>
                        <a:ext cx="2282510" cy="369332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t="-3571" b="-1785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E036C45A-B300-5FF9-ED15-3942F221EDEE}"/>
                    </a:ext>
                  </a:extLst>
                </p:cNvPr>
                <p:cNvGrpSpPr/>
                <p:nvPr/>
              </p:nvGrpSpPr>
              <p:grpSpPr>
                <a:xfrm>
                  <a:off x="3640028" y="5165416"/>
                  <a:ext cx="2455972" cy="649291"/>
                  <a:chOff x="3640028" y="5262696"/>
                  <a:chExt cx="2455972" cy="649291"/>
                </a:xfrm>
              </p:grpSpPr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39DED1DE-298C-E63A-85D8-CA7788C938F3}"/>
                      </a:ext>
                    </a:extLst>
                  </p:cNvPr>
                  <p:cNvCxnSpPr/>
                  <p:nvPr/>
                </p:nvCxnSpPr>
                <p:spPr>
                  <a:xfrm>
                    <a:off x="3640028" y="5488236"/>
                    <a:ext cx="307127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2EFE61B1-1232-279D-F025-D69B61651CB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47155" y="5262696"/>
                        <a:ext cx="2148845" cy="64929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571500" indent="-571500"/>
                        <a14:m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m:rPr>
                                <m:nor/>
                              </m:rPr>
                              <a:rPr lang="en-US" sz="1600" b="0" i="0" baseline="-2500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SQL = </m:t>
                            </m:r>
                            <m:rad>
                              <m:radPr>
                                <m:degHide m:val="on"/>
                                <m:ctrlPr>
                                  <a:rPr lang="en-US" sz="160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ℏ</m:t>
                                </m:r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Ω</m:t>
                                </m:r>
                              </m:e>
                            </m:rad>
                            <m:r>
                              <m:rPr>
                                <m:nor/>
                              </m:rPr>
                              <a:rPr lang="en-US" sz="1600" b="0" i="0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        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16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oMath>
                        </a14:m>
                        <a:r>
                          <a: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 keV/c</a:t>
                        </a:r>
                      </a:p>
                    </p:txBody>
                  </p:sp>
                </mc:Choice>
                <mc:Fallback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2EFE61B1-1232-279D-F025-D69B61651CB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47155" y="5262696"/>
                        <a:ext cx="2148845" cy="649291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b="-1428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543505B-1E16-3417-6B71-F0FB895D864B}"/>
                  </a:ext>
                </a:extLst>
              </p:cNvPr>
              <p:cNvSpPr txBox="1"/>
              <p:nvPr/>
            </p:nvSpPr>
            <p:spPr>
              <a:xfrm>
                <a:off x="4755829" y="4117103"/>
                <a:ext cx="19552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rgbClr val="E0578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Backaction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898E805-34AD-205B-AC14-B263E5FB6207}"/>
                  </a:ext>
                </a:extLst>
              </p:cNvPr>
              <p:cNvSpPr txBox="1"/>
              <p:nvPr/>
            </p:nvSpPr>
            <p:spPr>
              <a:xfrm>
                <a:off x="1201068" y="5089395"/>
                <a:ext cx="19552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Imprecision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538280B3-2144-579F-6475-93E645BBDD2A}"/>
                  </a:ext>
                </a:extLst>
              </p:cNvPr>
              <p:cNvCxnSpPr/>
              <p:nvPr/>
            </p:nvCxnSpPr>
            <p:spPr>
              <a:xfrm flipV="1">
                <a:off x="2302861" y="4970017"/>
                <a:ext cx="194553" cy="231430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D9ADBE83-40A3-9E32-8354-6FB0CDA939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677510" y="4169564"/>
                <a:ext cx="130284" cy="112086"/>
              </a:xfrm>
              <a:prstGeom prst="straightConnector1">
                <a:avLst/>
              </a:prstGeom>
              <a:ln>
                <a:solidFill>
                  <a:srgbClr val="E0578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1CA259-2E79-7A07-0B9A-E6DC48E56220}"/>
                </a:ext>
              </a:extLst>
            </p:cNvPr>
            <p:cNvSpPr txBox="1"/>
            <p:nvPr/>
          </p:nvSpPr>
          <p:spPr>
            <a:xfrm>
              <a:off x="7100805" y="6235033"/>
              <a:ext cx="506689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Helvetica"/>
                </a:rPr>
                <a:t>PRX Quantum 6, 040367 (2025), arXiv:2508.00815</a:t>
              </a:r>
              <a:endParaRPr lang="en-US" sz="140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FCD4599-E9D3-9C54-3A9E-06E57D90FD84}"/>
              </a:ext>
            </a:extLst>
          </p:cNvPr>
          <p:cNvGrpSpPr>
            <a:grpSpLocks noChangeAspect="1"/>
          </p:cNvGrpSpPr>
          <p:nvPr/>
        </p:nvGrpSpPr>
        <p:grpSpPr>
          <a:xfrm>
            <a:off x="453307" y="1705698"/>
            <a:ext cx="5729910" cy="3694076"/>
            <a:chOff x="-1500030" y="2471158"/>
            <a:chExt cx="6804470" cy="4386842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B18B616-D0F8-A57E-B043-870D94C63F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4709" y="2743200"/>
              <a:ext cx="5219731" cy="4114800"/>
              <a:chOff x="-23446" y="2560320"/>
              <a:chExt cx="5451719" cy="4297680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5052293D-B13D-CB01-0EAE-5BEFBFD5D94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-23446" y="2560320"/>
                <a:ext cx="5451719" cy="4297680"/>
                <a:chOff x="568946" y="2188809"/>
                <a:chExt cx="5856787" cy="4617001"/>
              </a:xfrm>
            </p:grpSpPr>
            <p:pic>
              <p:nvPicPr>
                <p:cNvPr id="63" name="Picture 62">
                  <a:extLst>
                    <a:ext uri="{FF2B5EF4-FFF2-40B4-BE49-F238E27FC236}">
                      <a16:creationId xmlns:a16="http://schemas.microsoft.com/office/drawing/2014/main" id="{B9BB756E-6875-70BC-1A4C-85E6523D63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08299" y="4683938"/>
                  <a:ext cx="2946294" cy="2121872"/>
                </a:xfrm>
                <a:prstGeom prst="rect">
                  <a:avLst/>
                </a:prstGeom>
              </p:spPr>
            </p:pic>
            <p:pic>
              <p:nvPicPr>
                <p:cNvPr id="71" name="Picture 70" descr="A diagram of a cell&#10;&#10;AI-generated content may be incorrect.">
                  <a:extLst>
                    <a:ext uri="{FF2B5EF4-FFF2-40B4-BE49-F238E27FC236}">
                      <a16:creationId xmlns:a16="http://schemas.microsoft.com/office/drawing/2014/main" id="{CC875453-DE56-5310-C921-11D96D48B5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15272" y="2969810"/>
                  <a:ext cx="2410461" cy="1956851"/>
                </a:xfrm>
                <a:prstGeom prst="rect">
                  <a:avLst/>
                </a:prstGeom>
              </p:spPr>
            </p:pic>
            <p:pic>
              <p:nvPicPr>
                <p:cNvPr id="75" name="Picture 74">
                  <a:extLst>
                    <a:ext uri="{FF2B5EF4-FFF2-40B4-BE49-F238E27FC236}">
                      <a16:creationId xmlns:a16="http://schemas.microsoft.com/office/drawing/2014/main" id="{79F4D80D-B3DD-8235-9630-27BFCE7AA9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b="1575"/>
                <a:stretch>
                  <a:fillRect/>
                </a:stretch>
              </p:blipFill>
              <p:spPr>
                <a:xfrm>
                  <a:off x="568946" y="2188809"/>
                  <a:ext cx="3394831" cy="2562261"/>
                </a:xfrm>
                <a:prstGeom prst="rect">
                  <a:avLst/>
                </a:prstGeom>
              </p:spPr>
            </p:pic>
          </p:grp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8587BA0F-5CE5-0B70-111A-B1064ADFEA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4492" y="4724400"/>
                <a:ext cx="445477" cy="65300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0E5F8A0-C6BC-7A55-549C-DC6046420B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7638" y="5441202"/>
                <a:ext cx="1176854" cy="0"/>
              </a:xfrm>
              <a:prstGeom prst="line">
                <a:avLst/>
              </a:prstGeom>
              <a:ln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13A0DE20-8960-1AE7-8691-7045B07BC7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4492" y="5377407"/>
                <a:ext cx="982243" cy="0"/>
              </a:xfrm>
              <a:prstGeom prst="line">
                <a:avLst/>
              </a:prstGeom>
              <a:ln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2BA615F-8CD5-E058-874E-6CA5C746097A}"/>
                </a:ext>
              </a:extLst>
            </p:cNvPr>
            <p:cNvSpPr txBox="1"/>
            <p:nvPr/>
          </p:nvSpPr>
          <p:spPr>
            <a:xfrm>
              <a:off x="-1500030" y="2471158"/>
              <a:ext cx="5646588" cy="382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Schematic of impulse measurement: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3A89DC06-2AB9-5CFD-C87A-9DFD2B65D078}"/>
              </a:ext>
            </a:extLst>
          </p:cNvPr>
          <p:cNvSpPr txBox="1"/>
          <p:nvPr/>
        </p:nvSpPr>
        <p:spPr>
          <a:xfrm>
            <a:off x="4973005" y="5843043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See talk by M. Rossi for how to do even better!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→ Also applications in talks by S. Sangiorgio, D.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Kodroff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673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73D39-7FD4-830F-7412-BBA01D0A1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7A72C9BB-4742-DC26-663D-FE356C04C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10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BBB052-8B4D-EEA6-D4A9-03517237E333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Impulse sensing</a:t>
            </a:r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845D1A-0211-C81D-67EE-D3F73CA6E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0142C3DE-0ED9-8E0F-9DB0-8674858664AE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BB14C0-5964-1BB5-DD9D-B14916EDF27D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586FEAB-5F76-EF35-7A9F-BEDDE2BD7BE6}"/>
              </a:ext>
            </a:extLst>
          </p:cNvPr>
          <p:cNvGrpSpPr>
            <a:grpSpLocks noChangeAspect="1"/>
          </p:cNvGrpSpPr>
          <p:nvPr/>
        </p:nvGrpSpPr>
        <p:grpSpPr>
          <a:xfrm>
            <a:off x="-16586" y="3316042"/>
            <a:ext cx="5232692" cy="3223770"/>
            <a:chOff x="7325877" y="2452142"/>
            <a:chExt cx="6764960" cy="4167768"/>
          </a:xfrm>
        </p:grpSpPr>
        <p:pic>
          <p:nvPicPr>
            <p:cNvPr id="5" name="Google Shape;199;p23">
              <a:extLst>
                <a:ext uri="{FF2B5EF4-FFF2-40B4-BE49-F238E27FC236}">
                  <a16:creationId xmlns:a16="http://schemas.microsoft.com/office/drawing/2014/main" id="{6FD023A4-E231-7194-6F3E-519346DF487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684067" y="2599579"/>
              <a:ext cx="3560900" cy="33832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AE07F1-78B6-FFB8-BB97-030258754EE0}"/>
                </a:ext>
              </a:extLst>
            </p:cNvPr>
            <p:cNvSpPr txBox="1"/>
            <p:nvPr/>
          </p:nvSpPr>
          <p:spPr>
            <a:xfrm>
              <a:off x="7325877" y="2452142"/>
              <a:ext cx="2079960" cy="7560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i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Phase space trajectory: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4253301-E1E3-C1D9-A056-A3906E6B261B}"/>
                </a:ext>
              </a:extLst>
            </p:cNvPr>
            <p:cNvGrpSpPr/>
            <p:nvPr/>
          </p:nvGrpSpPr>
          <p:grpSpPr>
            <a:xfrm>
              <a:off x="7562373" y="5845171"/>
              <a:ext cx="6528464" cy="774739"/>
              <a:chOff x="-85118" y="6193972"/>
              <a:chExt cx="6528464" cy="77473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72167CD-354C-B94E-A5E6-6222F59D5BA8}"/>
                  </a:ext>
                </a:extLst>
              </p:cNvPr>
              <p:cNvGrpSpPr/>
              <p:nvPr/>
            </p:nvGrpSpPr>
            <p:grpSpPr>
              <a:xfrm>
                <a:off x="-19310" y="6487965"/>
                <a:ext cx="6462656" cy="480746"/>
                <a:chOff x="-19310" y="6411763"/>
                <a:chExt cx="6462656" cy="480746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E5F5CEE-0B41-0D39-B8DC-9F518984AD8E}"/>
                    </a:ext>
                  </a:extLst>
                </p:cNvPr>
                <p:cNvSpPr txBox="1"/>
                <p:nvPr/>
              </p:nvSpPr>
              <p:spPr>
                <a:xfrm>
                  <a:off x="-9072" y="6411763"/>
                  <a:ext cx="6452418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i="1" dirty="0">
                      <a:latin typeface="Helvetica" pitchFamily="2" charset="0"/>
                    </a:rPr>
                    <a:t>Magrini et al., Nature 595, 373 (2021)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3E2FAB4-329B-821E-5ECF-BEF021F9670E}"/>
                    </a:ext>
                  </a:extLst>
                </p:cNvPr>
                <p:cNvSpPr txBox="1"/>
                <p:nvPr/>
              </p:nvSpPr>
              <p:spPr>
                <a:xfrm>
                  <a:off x="-19310" y="6615510"/>
                  <a:ext cx="6452418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i="1" dirty="0" err="1">
                      <a:latin typeface="Helvetica" pitchFamily="2" charset="0"/>
                    </a:rPr>
                    <a:t>Tebbenjohanns</a:t>
                  </a:r>
                  <a:r>
                    <a:rPr lang="en-US" sz="1200" i="1" dirty="0">
                      <a:latin typeface="Helvetica" pitchFamily="2" charset="0"/>
                    </a:rPr>
                    <a:t> et al., Nature 595, 378 (2021)</a:t>
                  </a: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ADBABD2-C3AB-B668-5325-18C7DB6F6C73}"/>
                  </a:ext>
                </a:extLst>
              </p:cNvPr>
              <p:cNvSpPr txBox="1"/>
              <p:nvPr/>
            </p:nvSpPr>
            <p:spPr>
              <a:xfrm>
                <a:off x="-85118" y="6193972"/>
                <a:ext cx="1843465" cy="39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See, e.g.:</a:t>
                </a: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FDB093A-EF07-1A26-BC51-7DBD87CFF45E}"/>
              </a:ext>
            </a:extLst>
          </p:cNvPr>
          <p:cNvSpPr txBox="1"/>
          <p:nvPr/>
        </p:nvSpPr>
        <p:spPr>
          <a:xfrm>
            <a:off x="419098" y="946453"/>
            <a:ext cx="11196795" cy="718418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Levitated sensors are now reaching sufficient sensitivity to detect the tiny forces imparted by single sub-atomic particles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B19B089-6D03-E7BD-7E7A-BB6E348B7684}"/>
              </a:ext>
            </a:extLst>
          </p:cNvPr>
          <p:cNvGrpSpPr/>
          <p:nvPr/>
        </p:nvGrpSpPr>
        <p:grpSpPr>
          <a:xfrm>
            <a:off x="6134100" y="1749273"/>
            <a:ext cx="6309360" cy="3917237"/>
            <a:chOff x="6096000" y="2625573"/>
            <a:chExt cx="6309360" cy="391723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FBA17D2-3A99-C5BF-DD6B-050EF6CE618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96000" y="2625573"/>
              <a:ext cx="6309360" cy="3649511"/>
              <a:chOff x="0" y="2444296"/>
              <a:chExt cx="6711089" cy="388188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08ADF96-AD66-E65B-F6CC-D2FAB59255A4}"/>
                  </a:ext>
                </a:extLst>
              </p:cNvPr>
              <p:cNvGrpSpPr/>
              <p:nvPr/>
            </p:nvGrpSpPr>
            <p:grpSpPr>
              <a:xfrm>
                <a:off x="0" y="2444296"/>
                <a:ext cx="6458299" cy="3881880"/>
                <a:chOff x="60960" y="2745857"/>
                <a:chExt cx="6458299" cy="388188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B5788559-915C-1AC6-E290-C465FBB82B90}"/>
                    </a:ext>
                  </a:extLst>
                </p:cNvPr>
                <p:cNvGrpSpPr/>
                <p:nvPr/>
              </p:nvGrpSpPr>
              <p:grpSpPr>
                <a:xfrm>
                  <a:off x="60960" y="2745857"/>
                  <a:ext cx="6458299" cy="3881880"/>
                  <a:chOff x="60960" y="2745857"/>
                  <a:chExt cx="6458299" cy="388188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76343B11-B1EC-0E98-0074-E004C04368FF}"/>
                      </a:ext>
                    </a:extLst>
                  </p:cNvPr>
                  <p:cNvGrpSpPr/>
                  <p:nvPr/>
                </p:nvGrpSpPr>
                <p:grpSpPr>
                  <a:xfrm>
                    <a:off x="60960" y="2745857"/>
                    <a:ext cx="6458299" cy="3881880"/>
                    <a:chOff x="202854" y="2633284"/>
                    <a:chExt cx="6458299" cy="3881880"/>
                  </a:xfrm>
                </p:grpSpPr>
                <p:pic>
                  <p:nvPicPr>
                    <p:cNvPr id="43" name="Picture 42">
                      <a:extLst>
                        <a:ext uri="{FF2B5EF4-FFF2-40B4-BE49-F238E27FC236}">
                          <a16:creationId xmlns:a16="http://schemas.microsoft.com/office/drawing/2014/main" id="{8FEE6A56-229D-A5BD-A816-927AEC5FB20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rcRect l="1236" t="53328" r="1801"/>
                    <a:stretch>
                      <a:fillRect/>
                    </a:stretch>
                  </p:blipFill>
                  <p:spPr>
                    <a:xfrm>
                      <a:off x="202854" y="2888410"/>
                      <a:ext cx="6458299" cy="362675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CB338BEA-48A3-75E3-44A5-EF3154CF74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14565" y="2633284"/>
                      <a:ext cx="5646588" cy="3928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Measured force noise, 5 </a:t>
                      </a:r>
                      <a:r>
                        <a:rPr lang="en-US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fg</a:t>
                      </a: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particle:</a:t>
                      </a:r>
                    </a:p>
                  </p:txBody>
                </p:sp>
              </p:grpSp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577BD2D8-86E4-8734-5AB4-3717EEF729C4}"/>
                      </a:ext>
                    </a:extLst>
                  </p:cNvPr>
                  <p:cNvSpPr/>
                  <p:nvPr/>
                </p:nvSpPr>
                <p:spPr>
                  <a:xfrm>
                    <a:off x="3611201" y="4793420"/>
                    <a:ext cx="2540776" cy="95631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/>
                  </a:p>
                </p:txBody>
              </p: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86C3274E-0E8F-AF85-5900-7141A87269CA}"/>
                    </a:ext>
                  </a:extLst>
                </p:cNvPr>
                <p:cNvGrpSpPr/>
                <p:nvPr/>
              </p:nvGrpSpPr>
              <p:grpSpPr>
                <a:xfrm>
                  <a:off x="3640028" y="4782674"/>
                  <a:ext cx="2589637" cy="369332"/>
                  <a:chOff x="3671560" y="4750302"/>
                  <a:chExt cx="2589637" cy="369332"/>
                </a:xfrm>
              </p:grpSpPr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D06A5614-A531-CD30-9F31-98593ED730DE}"/>
                      </a:ext>
                    </a:extLst>
                  </p:cNvPr>
                  <p:cNvCxnSpPr/>
                  <p:nvPr/>
                </p:nvCxnSpPr>
                <p:spPr>
                  <a:xfrm>
                    <a:off x="3671560" y="4934968"/>
                    <a:ext cx="307127" cy="0"/>
                  </a:xfrm>
                  <a:prstGeom prst="line">
                    <a:avLst/>
                  </a:prstGeom>
                  <a:ln w="28575">
                    <a:solidFill>
                      <a:srgbClr val="327BC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8F980E7E-0700-08DD-5104-4002F3DF1A0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78687" y="4750302"/>
                        <a:ext cx="228251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14:m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1600" b="0" i="1" baseline="-25000" smtClean="0">
                                <a:latin typeface="Cambria Math" panose="02040503050406030204" pitchFamily="18" charset="0"/>
                              </a:rPr>
                              <m:t>𝑚𝑒𝑎𝑠</m:t>
                            </m:r>
                            <m:r>
                              <m:rPr>
                                <m:nor/>
                              </m:rPr>
                              <a:rPr lang="en-US" sz="1600" b="0" i="0" baseline="-2500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 65</m:t>
                            </m:r>
                            <m:r>
                              <a:rPr lang="en-US" sz="16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</m:t>
                            </m:r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oMath>
                        </a14:m>
                        <a:r>
                          <a: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 keV/c</a:t>
                        </a:r>
                      </a:p>
                    </p:txBody>
                  </p:sp>
                </mc:Choice>
                <mc:Fallback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8F980E7E-0700-08DD-5104-4002F3DF1A0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78687" y="4750302"/>
                        <a:ext cx="2282510" cy="369332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t="-3571" b="-1785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EE055484-C803-05C6-0A01-A5145376F00B}"/>
                    </a:ext>
                  </a:extLst>
                </p:cNvPr>
                <p:cNvGrpSpPr/>
                <p:nvPr/>
              </p:nvGrpSpPr>
              <p:grpSpPr>
                <a:xfrm>
                  <a:off x="3640028" y="5165416"/>
                  <a:ext cx="2455972" cy="649291"/>
                  <a:chOff x="3640028" y="5262696"/>
                  <a:chExt cx="2455972" cy="649291"/>
                </a:xfrm>
              </p:grpSpPr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738DB3A7-26A5-8C16-7DC7-30292AD222DF}"/>
                      </a:ext>
                    </a:extLst>
                  </p:cNvPr>
                  <p:cNvCxnSpPr/>
                  <p:nvPr/>
                </p:nvCxnSpPr>
                <p:spPr>
                  <a:xfrm>
                    <a:off x="3640028" y="5488236"/>
                    <a:ext cx="307127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A547A616-DF1F-C5B6-1E4D-FC478003B32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47155" y="5262696"/>
                        <a:ext cx="2148845" cy="64929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571500" indent="-571500"/>
                        <a14:m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m:rPr>
                                <m:nor/>
                              </m:rPr>
                              <a:rPr lang="en-US" sz="1600" b="0" i="0" baseline="-2500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SQL = </m:t>
                            </m:r>
                            <m:rad>
                              <m:radPr>
                                <m:degHide m:val="on"/>
                                <m:ctrlPr>
                                  <a:rPr lang="en-US" sz="160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ℏ</m:t>
                                </m:r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Ω</m:t>
                                </m:r>
                              </m:e>
                            </m:rad>
                            <m:r>
                              <m:rPr>
                                <m:nor/>
                              </m:rPr>
                              <a:rPr lang="en-US" sz="1600" b="0" i="0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        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sz="16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oMath>
                        </a14:m>
                        <a:r>
                          <a: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 keV/c</a:t>
                        </a:r>
                      </a:p>
                    </p:txBody>
                  </p:sp>
                </mc:Choice>
                <mc:Fallback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A547A616-DF1F-C5B6-1E4D-FC478003B32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47155" y="5262696"/>
                        <a:ext cx="2148845" cy="649291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b="-1428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784FBF6-841D-3AC2-AC1E-032A1832DE82}"/>
                  </a:ext>
                </a:extLst>
              </p:cNvPr>
              <p:cNvSpPr txBox="1"/>
              <p:nvPr/>
            </p:nvSpPr>
            <p:spPr>
              <a:xfrm>
                <a:off x="4755829" y="4117103"/>
                <a:ext cx="19552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rgbClr val="E0578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Backaction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6C6E8FB-EA4C-C221-6DFD-2DF12F342D7E}"/>
                  </a:ext>
                </a:extLst>
              </p:cNvPr>
              <p:cNvSpPr txBox="1"/>
              <p:nvPr/>
            </p:nvSpPr>
            <p:spPr>
              <a:xfrm>
                <a:off x="1201068" y="5089395"/>
                <a:ext cx="19552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Imprecision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E825D674-BDD8-AA0F-1B00-29082D1FDBF6}"/>
                  </a:ext>
                </a:extLst>
              </p:cNvPr>
              <p:cNvCxnSpPr/>
              <p:nvPr/>
            </p:nvCxnSpPr>
            <p:spPr>
              <a:xfrm flipV="1">
                <a:off x="2302861" y="4970017"/>
                <a:ext cx="194553" cy="231430"/>
              </a:xfrm>
              <a:prstGeom prst="straightConnector1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0E3B5601-07AA-D451-578C-3DB4E6ED65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677510" y="4169564"/>
                <a:ext cx="130284" cy="112086"/>
              </a:xfrm>
              <a:prstGeom prst="straightConnector1">
                <a:avLst/>
              </a:prstGeom>
              <a:ln>
                <a:solidFill>
                  <a:srgbClr val="E0578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53DE2A-6171-82AC-AC0D-C1A25F333182}"/>
                </a:ext>
              </a:extLst>
            </p:cNvPr>
            <p:cNvSpPr txBox="1"/>
            <p:nvPr/>
          </p:nvSpPr>
          <p:spPr>
            <a:xfrm>
              <a:off x="7100805" y="6235033"/>
              <a:ext cx="506689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Helvetica"/>
                </a:rPr>
                <a:t>PRX Quantum 6, 040367 (2025), arXiv:2508.00815</a:t>
              </a:r>
              <a:endParaRPr lang="en-US" sz="140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2B34950-FBCE-9DC8-3F71-8DA88C217096}"/>
              </a:ext>
            </a:extLst>
          </p:cNvPr>
          <p:cNvGrpSpPr>
            <a:grpSpLocks noChangeAspect="1"/>
          </p:cNvGrpSpPr>
          <p:nvPr/>
        </p:nvGrpSpPr>
        <p:grpSpPr>
          <a:xfrm>
            <a:off x="453307" y="1705698"/>
            <a:ext cx="5729910" cy="3694076"/>
            <a:chOff x="-1500030" y="2471158"/>
            <a:chExt cx="6804470" cy="4386842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EAD71EE-A0B5-9DD0-251C-1B5B0281CB9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4709" y="2743200"/>
              <a:ext cx="5219731" cy="4114800"/>
              <a:chOff x="-23446" y="2560320"/>
              <a:chExt cx="5451719" cy="4297680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4936139-73F0-3310-30BF-412D135908B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-23446" y="2560320"/>
                <a:ext cx="5451719" cy="4297680"/>
                <a:chOff x="568946" y="2188809"/>
                <a:chExt cx="5856787" cy="4617001"/>
              </a:xfrm>
            </p:grpSpPr>
            <p:pic>
              <p:nvPicPr>
                <p:cNvPr id="63" name="Picture 62">
                  <a:extLst>
                    <a:ext uri="{FF2B5EF4-FFF2-40B4-BE49-F238E27FC236}">
                      <a16:creationId xmlns:a16="http://schemas.microsoft.com/office/drawing/2014/main" id="{BBC9EF71-D6E1-BE9F-DA40-950619CDC6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08299" y="4683938"/>
                  <a:ext cx="2946294" cy="2121872"/>
                </a:xfrm>
                <a:prstGeom prst="rect">
                  <a:avLst/>
                </a:prstGeom>
              </p:spPr>
            </p:pic>
            <p:pic>
              <p:nvPicPr>
                <p:cNvPr id="71" name="Picture 70" descr="A diagram of a cell&#10;&#10;AI-generated content may be incorrect.">
                  <a:extLst>
                    <a:ext uri="{FF2B5EF4-FFF2-40B4-BE49-F238E27FC236}">
                      <a16:creationId xmlns:a16="http://schemas.microsoft.com/office/drawing/2014/main" id="{E953D595-A632-A28E-4503-679A9200C7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015272" y="2969810"/>
                  <a:ext cx="2410461" cy="1956851"/>
                </a:xfrm>
                <a:prstGeom prst="rect">
                  <a:avLst/>
                </a:prstGeom>
              </p:spPr>
            </p:pic>
            <p:pic>
              <p:nvPicPr>
                <p:cNvPr id="75" name="Picture 74">
                  <a:extLst>
                    <a:ext uri="{FF2B5EF4-FFF2-40B4-BE49-F238E27FC236}">
                      <a16:creationId xmlns:a16="http://schemas.microsoft.com/office/drawing/2014/main" id="{AA44C42E-9D58-47B9-FE9D-6256B0B172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b="1575"/>
                <a:stretch>
                  <a:fillRect/>
                </a:stretch>
              </p:blipFill>
              <p:spPr>
                <a:xfrm>
                  <a:off x="568946" y="2188809"/>
                  <a:ext cx="3394831" cy="2562261"/>
                </a:xfrm>
                <a:prstGeom prst="rect">
                  <a:avLst/>
                </a:prstGeom>
              </p:spPr>
            </p:pic>
          </p:grp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BB7BDA02-E5E9-C831-BD7D-564D388940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4492" y="4724400"/>
                <a:ext cx="445477" cy="65300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493748E-B47D-CAA1-3348-A4C66A4ABD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7638" y="5441202"/>
                <a:ext cx="1176854" cy="0"/>
              </a:xfrm>
              <a:prstGeom prst="line">
                <a:avLst/>
              </a:prstGeom>
              <a:ln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6A690B3D-FEDE-922B-9013-A66D30ABC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4492" y="5377407"/>
                <a:ext cx="982243" cy="0"/>
              </a:xfrm>
              <a:prstGeom prst="line">
                <a:avLst/>
              </a:prstGeom>
              <a:ln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67D10A3-2E29-4CEB-D735-14F0A432ABAA}"/>
                </a:ext>
              </a:extLst>
            </p:cNvPr>
            <p:cNvSpPr txBox="1"/>
            <p:nvPr/>
          </p:nvSpPr>
          <p:spPr>
            <a:xfrm>
              <a:off x="-1500030" y="2471158"/>
              <a:ext cx="5646588" cy="382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Schematic of impulse measurement: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ADB1EBAD-D5C6-EC42-260A-526CAEE88839}"/>
              </a:ext>
            </a:extLst>
          </p:cNvPr>
          <p:cNvSpPr txBox="1"/>
          <p:nvPr/>
        </p:nvSpPr>
        <p:spPr>
          <a:xfrm>
            <a:off x="4973005" y="5843043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See talk by M. Rossi for how to do even better!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→ Also applications in talks by S. Sangiorgio, D.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Kodroff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F4C8BC6-0E0C-2222-C7D8-CB92F18A19D1}"/>
              </a:ext>
            </a:extLst>
          </p:cNvPr>
          <p:cNvGrpSpPr/>
          <p:nvPr/>
        </p:nvGrpSpPr>
        <p:grpSpPr>
          <a:xfrm>
            <a:off x="2182593" y="4942933"/>
            <a:ext cx="2735691" cy="1536579"/>
            <a:chOff x="2182593" y="4942933"/>
            <a:chExt cx="2735691" cy="153657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32013EC-930C-B261-43C9-A39C2C264588}"/>
                    </a:ext>
                  </a:extLst>
                </p:cNvPr>
                <p:cNvSpPr txBox="1"/>
                <p:nvPr/>
              </p:nvSpPr>
              <p:spPr>
                <a:xfrm>
                  <a:off x="2182593" y="5614595"/>
                  <a:ext cx="2735691" cy="864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𝑆𝑄𝐿</m:t>
                            </m:r>
                          </m:sup>
                        </m:sSup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ℏ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sz="1600" b="0" i="1" baseline="-2500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rad>
                      </m:oMath>
                    </m:oMathPara>
                  </a14:m>
                  <a:endParaRPr lang="en-US" sz="1600" dirty="0">
                    <a:solidFill>
                      <a:srgbClr val="C00000"/>
                    </a:solidFill>
                  </a:endParaRPr>
                </a:p>
                <a:p>
                  <a:pPr/>
                  <a:r>
                    <a:rPr lang="en-US" sz="1600" dirty="0">
                      <a:solidFill>
                        <a:srgbClr val="C00000"/>
                      </a:solidFill>
                    </a:rPr>
                    <a:t> ~15 keV (100 nm @ 50 kHz)</a:t>
                  </a:r>
                </a:p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</m:oMath>
                    </m:oMathPara>
                  </a14:m>
                  <a:endParaRPr lang="en-US" sz="1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32013EC-930C-B261-43C9-A39C2C2645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2593" y="5614595"/>
                  <a:ext cx="2735691" cy="864917"/>
                </a:xfrm>
                <a:prstGeom prst="rect">
                  <a:avLst/>
                </a:prstGeom>
                <a:blipFill>
                  <a:blip r:embed="rId10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EB2B9C5-59E9-462B-E641-60318E8DA7F0}"/>
                </a:ext>
              </a:extLst>
            </p:cNvPr>
            <p:cNvGrpSpPr/>
            <p:nvPr/>
          </p:nvGrpSpPr>
          <p:grpSpPr>
            <a:xfrm>
              <a:off x="2398162" y="4942933"/>
              <a:ext cx="692136" cy="486317"/>
              <a:chOff x="2398162" y="4942933"/>
              <a:chExt cx="692136" cy="486317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B41BCCB0-BE26-4DEC-6255-6B7456CF8E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98162" y="5146934"/>
                <a:ext cx="0" cy="282316"/>
              </a:xfrm>
              <a:prstGeom prst="straightConnector1">
                <a:avLst/>
              </a:prstGeom>
              <a:ln w="25400">
                <a:solidFill>
                  <a:srgbClr val="B3222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7CEBF42-D07B-5790-A2C1-A4123C2E32C6}"/>
                      </a:ext>
                    </a:extLst>
                  </p:cNvPr>
                  <p:cNvSpPr txBox="1"/>
                  <p:nvPr/>
                </p:nvSpPr>
                <p:spPr>
                  <a:xfrm>
                    <a:off x="2444800" y="4942933"/>
                    <a:ext cx="645498" cy="29841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B3222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3222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3222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B32221"/>
                                  </a:solidFill>
                                  <a:latin typeface="Cambria Math" panose="02040503050406030204" pitchFamily="18" charset="0"/>
                                </a:rPr>
                                <m:t>𝑖𝑚𝑝</m:t>
                              </m:r>
                            </m:sub>
                          </m:sSub>
                        </m:oMath>
                      </m:oMathPara>
                    </a14:m>
                    <a:endParaRPr lang="en-US" dirty="0">
                      <a:solidFill>
                        <a:srgbClr val="B3222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7CEBF42-D07B-5790-A2C1-A4123C2E32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4800" y="4942933"/>
                    <a:ext cx="645498" cy="29841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692" r="-5769" b="-291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503158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70F1A-6BD6-2037-EE33-D9D28F1F6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045323F-B29B-9C32-4A35-BE4B5FFED710}"/>
              </a:ext>
            </a:extLst>
          </p:cNvPr>
          <p:cNvGrpSpPr/>
          <p:nvPr/>
        </p:nvGrpSpPr>
        <p:grpSpPr>
          <a:xfrm>
            <a:off x="-80319" y="1944543"/>
            <a:ext cx="5646588" cy="4775229"/>
            <a:chOff x="-80319" y="2082771"/>
            <a:chExt cx="5646588" cy="477522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085DF35-0615-02C5-D467-27ED0BA3C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022"/>
            <a:stretch>
              <a:fillRect/>
            </a:stretch>
          </p:blipFill>
          <p:spPr>
            <a:xfrm>
              <a:off x="265816" y="2465274"/>
              <a:ext cx="4954318" cy="439272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0098F9-4D77-EFC2-3004-F79542B28C73}"/>
                </a:ext>
              </a:extLst>
            </p:cNvPr>
            <p:cNvSpPr txBox="1"/>
            <p:nvPr/>
          </p:nvSpPr>
          <p:spPr>
            <a:xfrm>
              <a:off x="-80319" y="2082771"/>
              <a:ext cx="5646588" cy="382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Example measured gas collision:</a:t>
              </a:r>
            </a:p>
          </p:txBody>
        </p: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5C28F0D2-83C5-C1FC-F488-F0770AEE0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11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F7ACD5-E937-EB79-0622-42465B648EB3}"/>
              </a:ext>
            </a:extLst>
          </p:cNvPr>
          <p:cNvSpPr txBox="1">
            <a:spLocks/>
          </p:cNvSpPr>
          <p:nvPr/>
        </p:nvSpPr>
        <p:spPr>
          <a:xfrm>
            <a:off x="419099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Proof-of-principle (gas collisions)</a:t>
            </a:r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FFFAF0D0-0C1C-6EDE-D475-124F6084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7F6101C0-C283-E4D9-AA0C-DE799E940318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18FF9F-4343-379A-C5F0-9BB7658E066E}"/>
              </a:ext>
            </a:extLst>
          </p:cNvPr>
          <p:cNvSpPr txBox="1"/>
          <p:nvPr/>
        </p:nvSpPr>
        <p:spPr>
          <a:xfrm>
            <a:off x="365047" y="909610"/>
            <a:ext cx="11196795" cy="99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8346" indent="-318346">
              <a:spcBef>
                <a:spcPts val="3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Sensitivity needed to see single room temperature gas molecules collide with the particle similar to 𝜈 </a:t>
            </a:r>
          </a:p>
          <a:p>
            <a:pPr marL="775546" lvl="1" indent="-318346">
              <a:spcBef>
                <a:spcPts val="3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Injected trace levels of heavy gases (Kr, Xe, SF</a:t>
            </a:r>
            <a:r>
              <a:rPr lang="en-US" baseline="-25000" dirty="0">
                <a:latin typeface="Helvetica"/>
                <a:cs typeface="Helvetica"/>
              </a:rPr>
              <a:t>6</a:t>
            </a:r>
            <a:r>
              <a:rPr lang="en-US" dirty="0">
                <a:latin typeface="Helvetica"/>
                <a:cs typeface="Helvetica"/>
              </a:rPr>
              <a:t>) and reconstructed the momentum transfers from individual collisions</a:t>
            </a:r>
            <a:endParaRPr lang="en-US" baseline="-25000" dirty="0">
              <a:latin typeface="Helvetica"/>
              <a:cs typeface="Helvetica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63CFD9-AD2B-D0CC-7627-AA2AB0AA5315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F3D991F-2671-CCDC-BBDF-7B90135A1BBB}"/>
              </a:ext>
            </a:extLst>
          </p:cNvPr>
          <p:cNvSpPr txBox="1"/>
          <p:nvPr/>
        </p:nvSpPr>
        <p:spPr>
          <a:xfrm>
            <a:off x="8048847" y="6515164"/>
            <a:ext cx="243440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i="1" dirty="0">
                <a:latin typeface="Arial" panose="020B0604020202020204" pitchFamily="34" charset="0"/>
                <a:cs typeface="Arial" panose="020B0604020202020204" pitchFamily="34" charset="0"/>
              </a:rPr>
              <a:t>arXiv:2604.18371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8326AC-D136-0C29-5C99-EF2FD86776ED}"/>
              </a:ext>
            </a:extLst>
          </p:cNvPr>
          <p:cNvGrpSpPr/>
          <p:nvPr/>
        </p:nvGrpSpPr>
        <p:grpSpPr>
          <a:xfrm>
            <a:off x="5566269" y="1824893"/>
            <a:ext cx="6631316" cy="4623997"/>
            <a:chOff x="5566269" y="1824893"/>
            <a:chExt cx="6631316" cy="462399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21998E3-5322-BECE-FCE0-6775B4179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30643"/>
            <a:stretch>
              <a:fillRect/>
            </a:stretch>
          </p:blipFill>
          <p:spPr>
            <a:xfrm>
              <a:off x="5566269" y="2278013"/>
              <a:ext cx="6631316" cy="417087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C007BC-A7C1-B2B6-4963-3F3AD4F754C2}"/>
                </a:ext>
              </a:extLst>
            </p:cNvPr>
            <p:cNvSpPr txBox="1"/>
            <p:nvPr/>
          </p:nvSpPr>
          <p:spPr>
            <a:xfrm>
              <a:off x="6355923" y="1824893"/>
              <a:ext cx="5646588" cy="382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Collision spectrum vs. pressure: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A68EBFD-01B0-8C4A-D947-E55A81C7207A}"/>
              </a:ext>
            </a:extLst>
          </p:cNvPr>
          <p:cNvCxnSpPr>
            <a:cxnSpLocks/>
          </p:cNvCxnSpPr>
          <p:nvPr/>
        </p:nvCxnSpPr>
        <p:spPr>
          <a:xfrm flipV="1">
            <a:off x="10929949" y="4363451"/>
            <a:ext cx="298032" cy="574888"/>
          </a:xfrm>
          <a:prstGeom prst="straightConnector1">
            <a:avLst/>
          </a:prstGeom>
          <a:ln w="28575">
            <a:gradFill>
              <a:gsLst>
                <a:gs pos="0">
                  <a:srgbClr val="493880"/>
                </a:gs>
                <a:gs pos="20000">
                  <a:srgbClr val="286189"/>
                </a:gs>
                <a:gs pos="37000">
                  <a:srgbClr val="20938B"/>
                </a:gs>
                <a:gs pos="100000">
                  <a:srgbClr val="AFDD2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F839C30-3EB3-BB1A-AC87-23CBF0FF7276}"/>
              </a:ext>
            </a:extLst>
          </p:cNvPr>
          <p:cNvSpPr txBox="1"/>
          <p:nvPr/>
        </p:nvSpPr>
        <p:spPr>
          <a:xfrm>
            <a:off x="10723940" y="4207971"/>
            <a:ext cx="19114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solidFill>
                  <a:srgbClr val="AFD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p</a:t>
            </a:r>
          </a:p>
        </p:txBody>
      </p:sp>
    </p:spTree>
    <p:extLst>
      <p:ext uri="{BB962C8B-B14F-4D97-AF65-F5344CB8AC3E}">
        <p14:creationId xmlns:p14="http://schemas.microsoft.com/office/powerpoint/2010/main" val="4009879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9F07B-3B6F-C60F-5961-5AFEB957B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31EA93FF-7B6A-7ECC-E4FE-F8636A996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12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255ABFC-93C0-677C-7613-867E1FED07BB}"/>
              </a:ext>
            </a:extLst>
          </p:cNvPr>
          <p:cNvSpPr txBox="1">
            <a:spLocks/>
          </p:cNvSpPr>
          <p:nvPr/>
        </p:nvSpPr>
        <p:spPr>
          <a:xfrm>
            <a:off x="419099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Dark matter search (nanospheres)</a:t>
            </a:r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610B4A8E-54A4-4C84-C685-1BD5A5669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223BDE3A-F8DC-5BF1-DE2B-DF2832291A07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C8E746-493E-37B0-CD2F-F1D10A6373D4}"/>
              </a:ext>
            </a:extLst>
          </p:cNvPr>
          <p:cNvSpPr txBox="1"/>
          <p:nvPr/>
        </p:nvSpPr>
        <p:spPr>
          <a:xfrm>
            <a:off x="365047" y="909610"/>
            <a:ext cx="1119679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8346" indent="-318346">
              <a:spcBef>
                <a:spcPts val="3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Performed search for dark matter with two nanospheres (total exposure ~5 </a:t>
            </a:r>
            <a:r>
              <a:rPr lang="en-US" dirty="0" err="1">
                <a:latin typeface="Helvetica"/>
                <a:cs typeface="Helvetica"/>
              </a:rPr>
              <a:t>fg</a:t>
            </a:r>
            <a:r>
              <a:rPr lang="en-US" dirty="0">
                <a:latin typeface="Helvetica"/>
                <a:cs typeface="Helvetica"/>
              </a:rPr>
              <a:t> x month)</a:t>
            </a:r>
          </a:p>
          <a:p>
            <a:pPr marL="775546" lvl="1" indent="-318346">
              <a:spcBef>
                <a:spcPts val="3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Tail of events above Gaussian noise background observed</a:t>
            </a:r>
          </a:p>
          <a:p>
            <a:pPr marL="775546" lvl="1" indent="-318346">
              <a:spcBef>
                <a:spcPts val="3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Conservatively set new limits on dark matter-neutron coupling, assuming events could either be dark matter or unidentified backgrounds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E8D68ED-2334-B1A9-4BA7-F2681E6DF97A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1DD15FB2-225F-4BF9-8492-2D835FA206D4}"/>
              </a:ext>
            </a:extLst>
          </p:cNvPr>
          <p:cNvSpPr txBox="1"/>
          <p:nvPr/>
        </p:nvSpPr>
        <p:spPr>
          <a:xfrm>
            <a:off x="6785942" y="6401166"/>
            <a:ext cx="5066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PRX Quantum 6, 040367 (2025), arXiv:2508.00815</a:t>
            </a:r>
            <a:endParaRPr lang="en-US" sz="16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EF7672-B403-74C2-FE9F-7971862A94DA}"/>
              </a:ext>
            </a:extLst>
          </p:cNvPr>
          <p:cNvGrpSpPr/>
          <p:nvPr/>
        </p:nvGrpSpPr>
        <p:grpSpPr>
          <a:xfrm>
            <a:off x="264986" y="2234636"/>
            <a:ext cx="11435966" cy="4105179"/>
            <a:chOff x="264986" y="2234636"/>
            <a:chExt cx="11435966" cy="410517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6AAC9B5-37FC-71AC-78BE-B3A21F4F0204}"/>
                </a:ext>
              </a:extLst>
            </p:cNvPr>
            <p:cNvGrpSpPr/>
            <p:nvPr/>
          </p:nvGrpSpPr>
          <p:grpSpPr>
            <a:xfrm>
              <a:off x="264986" y="2465264"/>
              <a:ext cx="11296856" cy="3874551"/>
              <a:chOff x="248298" y="2482880"/>
              <a:chExt cx="11296856" cy="3874551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4E085CA-AAC1-4C80-5A75-6FBC46D9B4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21093" y="2482880"/>
                <a:ext cx="5224061" cy="3874551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450669F-DD0F-B835-9571-70358635E180}"/>
                  </a:ext>
                </a:extLst>
              </p:cNvPr>
              <p:cNvGrpSpPr/>
              <p:nvPr/>
            </p:nvGrpSpPr>
            <p:grpSpPr>
              <a:xfrm>
                <a:off x="248298" y="2545358"/>
                <a:ext cx="5715146" cy="3812073"/>
                <a:chOff x="248298" y="2545358"/>
                <a:chExt cx="5715146" cy="3812073"/>
              </a:xfrm>
            </p:grpSpPr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DA46174A-BF14-0B8F-381A-32386AEEAB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48298" y="2545358"/>
                  <a:ext cx="5715146" cy="3812073"/>
                </a:xfrm>
                <a:prstGeom prst="rect">
                  <a:avLst/>
                </a:prstGeom>
              </p:spPr>
            </p:pic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143AE021-20BC-CFEB-E59B-507CAD91469B}"/>
                    </a:ext>
                  </a:extLst>
                </p:cNvPr>
                <p:cNvSpPr/>
                <p:nvPr/>
              </p:nvSpPr>
              <p:spPr>
                <a:xfrm>
                  <a:off x="248298" y="2545358"/>
                  <a:ext cx="279240" cy="3033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76EF3F-45A7-E098-CF33-77F4639234FD}"/>
                </a:ext>
              </a:extLst>
            </p:cNvPr>
            <p:cNvSpPr txBox="1"/>
            <p:nvPr/>
          </p:nvSpPr>
          <p:spPr>
            <a:xfrm>
              <a:off x="1385044" y="2257588"/>
              <a:ext cx="4021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Measured recoil spectrum: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F053063-79B6-C627-798C-5EE1CC11C89D}"/>
                </a:ext>
              </a:extLst>
            </p:cNvPr>
            <p:cNvSpPr txBox="1"/>
            <p:nvPr/>
          </p:nvSpPr>
          <p:spPr>
            <a:xfrm>
              <a:off x="6785942" y="2234636"/>
              <a:ext cx="49150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Limits on dark matter/neutron coupling: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3A74237-45C4-3381-C76A-50861F15542B}"/>
              </a:ext>
            </a:extLst>
          </p:cNvPr>
          <p:cNvSpPr txBox="1"/>
          <p:nvPr/>
        </p:nvSpPr>
        <p:spPr>
          <a:xfrm rot="2558053">
            <a:off x="2207116" y="4539739"/>
            <a:ext cx="1195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FC1E3"/>
                </a:solidFill>
              </a:rPr>
              <a:t>Sphere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2F809E-0A67-75AF-4A7B-9D41F8A0E384}"/>
              </a:ext>
            </a:extLst>
          </p:cNvPr>
          <p:cNvSpPr txBox="1"/>
          <p:nvPr/>
        </p:nvSpPr>
        <p:spPr>
          <a:xfrm rot="3725376">
            <a:off x="1448548" y="4786447"/>
            <a:ext cx="1195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5AB5"/>
                </a:solidFill>
              </a:rPr>
              <a:t>Sphere 1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3B18AB0-A943-8F65-5843-7A994B2024D6}"/>
              </a:ext>
            </a:extLst>
          </p:cNvPr>
          <p:cNvGrpSpPr/>
          <p:nvPr/>
        </p:nvGrpSpPr>
        <p:grpSpPr>
          <a:xfrm>
            <a:off x="1918044" y="208882"/>
            <a:ext cx="9934795" cy="3483887"/>
            <a:chOff x="1918044" y="208882"/>
            <a:chExt cx="9934795" cy="348388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6B171FE-DBEC-9FF0-8475-C2A4AA56B510}"/>
                </a:ext>
              </a:extLst>
            </p:cNvPr>
            <p:cNvSpPr/>
            <p:nvPr/>
          </p:nvSpPr>
          <p:spPr>
            <a:xfrm>
              <a:off x="1934308" y="248716"/>
              <a:ext cx="9918531" cy="344405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D90D142-42B5-1E0F-E5DB-6B57BB33AEF3}"/>
                </a:ext>
              </a:extLst>
            </p:cNvPr>
            <p:cNvGrpSpPr/>
            <p:nvPr/>
          </p:nvGrpSpPr>
          <p:grpSpPr>
            <a:xfrm>
              <a:off x="1918044" y="208882"/>
              <a:ext cx="5415936" cy="3094025"/>
              <a:chOff x="7511166" y="-270669"/>
              <a:chExt cx="5415936" cy="3094025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9064843D-F914-F9DA-16F6-6F78F240E8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-22933" b="-1"/>
              <a:stretch/>
            </p:blipFill>
            <p:spPr>
              <a:xfrm>
                <a:off x="7847318" y="81377"/>
                <a:ext cx="4051033" cy="274197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DE7514C-920E-993B-70A8-C3699D93A025}"/>
                  </a:ext>
                </a:extLst>
              </p:cNvPr>
              <p:cNvSpPr txBox="1"/>
              <p:nvPr/>
            </p:nvSpPr>
            <p:spPr>
              <a:xfrm>
                <a:off x="7511166" y="-270669"/>
                <a:ext cx="54159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i="1" dirty="0">
                    <a:latin typeface="Helvetica" pitchFamily="2" charset="0"/>
                  </a:rPr>
                  <a:t>Natural directionality </a:t>
                </a:r>
                <a:r>
                  <a:rPr lang="en-US" sz="1600" i="1" dirty="0">
                    <a:latin typeface="Helvetica" pitchFamily="2" charset="0"/>
                    <a:sym typeface="Wingdings" pitchFamily="2" charset="2"/>
                  </a:rPr>
                  <a:t> any detection would be definitive!</a:t>
                </a:r>
                <a:endParaRPr lang="en-US" sz="1600" i="1" dirty="0">
                  <a:latin typeface="Helvetica" pitchFamily="2" charset="0"/>
                </a:endParaRPr>
              </a:p>
            </p:txBody>
          </p:sp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AF94E38-C0BF-2659-6B7A-CAF53D4D2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4980" y="518185"/>
              <a:ext cx="4740789" cy="3047955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DC2AD7-38BD-E704-ADAE-E41A9A4B5529}"/>
                </a:ext>
              </a:extLst>
            </p:cNvPr>
            <p:cNvSpPr txBox="1"/>
            <p:nvPr/>
          </p:nvSpPr>
          <p:spPr>
            <a:xfrm>
              <a:off x="7420708" y="248716"/>
              <a:ext cx="39155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Event rate vs sidereal time: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2832AFA-6B1A-5231-94BE-D25A26D618D1}"/>
              </a:ext>
            </a:extLst>
          </p:cNvPr>
          <p:cNvGrpSpPr/>
          <p:nvPr/>
        </p:nvGrpSpPr>
        <p:grpSpPr>
          <a:xfrm>
            <a:off x="7734811" y="4290208"/>
            <a:ext cx="4192203" cy="1718539"/>
            <a:chOff x="5854220" y="4662385"/>
            <a:chExt cx="4192203" cy="171853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6315E68-2C6B-F7DE-240D-E552EBA2752C}"/>
                </a:ext>
              </a:extLst>
            </p:cNvPr>
            <p:cNvSpPr/>
            <p:nvPr/>
          </p:nvSpPr>
          <p:spPr>
            <a:xfrm>
              <a:off x="5854220" y="4662385"/>
              <a:ext cx="4188088" cy="11211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See also recent results from POLONAISE at heavier mass, smaller coupling: </a:t>
              </a:r>
              <a:r>
                <a:rPr lang="en-US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arXiv:2608.20464</a:t>
              </a:r>
              <a:endParaRPr 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A3C05A0-B873-791C-E893-62E9F30F84DA}"/>
                </a:ext>
              </a:extLst>
            </p:cNvPr>
            <p:cNvCxnSpPr>
              <a:cxnSpLocks/>
            </p:cNvCxnSpPr>
            <p:nvPr/>
          </p:nvCxnSpPr>
          <p:spPr>
            <a:xfrm>
              <a:off x="9286739" y="5783485"/>
              <a:ext cx="759684" cy="5974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239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13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239D3153-5246-3B4A-BE65-88C8A1F339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9100" y="248716"/>
                <a:ext cx="11196795" cy="636587"/>
              </a:xfrm>
              <a:prstGeom prst="rect">
                <a:avLst/>
              </a:prstGeom>
            </p:spPr>
            <p:txBody>
              <a:bodyPr vert="horz" lIns="101870" tIns="50935" rIns="101870" bIns="50935" rtlCol="0" anchor="ctr">
                <a:normAutofit fontScale="90000" lnSpcReduction="20000"/>
              </a:bodyPr>
              <a:lstStyle>
                <a:lvl1pPr algn="ctr" defTabSz="509352" rtl="0" eaLnBrk="1" latinLnBrk="0" hangingPunct="1">
                  <a:spcBef>
                    <a:spcPct val="0"/>
                  </a:spcBef>
                  <a:buNone/>
                  <a:defRPr sz="49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defRPr/>
                </a:pPr>
                <a:r>
                  <a:rPr lang="en-US" sz="4400" dirty="0">
                    <a:solidFill>
                      <a:srgbClr val="984807"/>
                    </a:solidFill>
                    <a:latin typeface="Helvetica"/>
                    <a:ea typeface="ＭＳ Ｐゴシック" charset="0"/>
                    <a:cs typeface="Helvetica"/>
                  </a:rPr>
                  <a:t>Radioisotope loading (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rgbClr val="98480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𝛼</m:t>
                    </m:r>
                  </m:oMath>
                </a14:m>
                <a:r>
                  <a:rPr lang="en-US" sz="4400" dirty="0">
                    <a:solidFill>
                      <a:srgbClr val="984807"/>
                    </a:solidFill>
                    <a:latin typeface="Helvetica"/>
                    <a:ea typeface="ＭＳ Ｐゴシック" charset="0"/>
                    <a:cs typeface="Helvetica"/>
                  </a:rPr>
                  <a:t> decays)</a:t>
                </a:r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239D3153-5246-3B4A-BE65-88C8A1F33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248716"/>
                <a:ext cx="11196795" cy="636587"/>
              </a:xfrm>
              <a:prstGeom prst="rect">
                <a:avLst/>
              </a:prstGeom>
              <a:blipFill>
                <a:blip r:embed="rId3"/>
                <a:stretch>
                  <a:fillRect l="-1927" t="-29412" b="-39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89E71EF2-AD17-4F4A-8C39-48ACB40E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5D2A2A8-2EBA-1441-82B0-7360C27BF425}"/>
                  </a:ext>
                </a:extLst>
              </p:cNvPr>
              <p:cNvSpPr txBox="1"/>
              <p:nvPr/>
            </p:nvSpPr>
            <p:spPr>
              <a:xfrm>
                <a:off x="419099" y="946453"/>
                <a:ext cx="11196795" cy="1218555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As a proof-of-principle, we have detected single 𝛼 decays with &gt;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𝜇</m:t>
                    </m:r>
                  </m:oMath>
                </a14:m>
                <a:r>
                  <a:rPr lang="en-US" sz="2000" dirty="0">
                    <a:latin typeface="Helvetica"/>
                    <a:cs typeface="Helvetica"/>
                  </a:rPr>
                  <a:t>m sized spheres</a:t>
                </a:r>
              </a:p>
              <a:p>
                <a:pPr marL="775546" lvl="1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Momentum is ~200 MeV/c (compared to 0.1-1 MeV/c for typical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/>
                      </a:rPr>
                      <m:t>𝛾</m:t>
                    </m:r>
                  </m:oMath>
                </a14:m>
                <a:r>
                  <a:rPr lang="en-US" sz="2000" dirty="0">
                    <a:latin typeface="Helvetica"/>
                    <a:cs typeface="Helvetica"/>
                  </a:rPr>
                  <a:t>)</a:t>
                </a:r>
              </a:p>
              <a:p>
                <a:pPr marL="318346" indent="-318346">
                  <a:spcBef>
                    <a:spcPts val="9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Have demonstrated loading of small quantities of </a:t>
                </a:r>
                <a:r>
                  <a:rPr lang="en-US" sz="2000" baseline="30000" dirty="0">
                    <a:latin typeface="Helvetica"/>
                    <a:cs typeface="Helvetica"/>
                  </a:rPr>
                  <a:t>212</a:t>
                </a:r>
                <a:r>
                  <a:rPr lang="en-US" sz="2000" dirty="0">
                    <a:latin typeface="Helvetica"/>
                    <a:cs typeface="Helvetica"/>
                  </a:rPr>
                  <a:t>Pb into trapped microspheres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5D2A2A8-2EBA-1441-82B0-7360C27BF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9" y="946453"/>
                <a:ext cx="11196795" cy="1218555"/>
              </a:xfrm>
              <a:prstGeom prst="rect">
                <a:avLst/>
              </a:prstGeom>
              <a:blipFill>
                <a:blip r:embed="rId4"/>
                <a:stretch>
                  <a:fillRect l="-454" t="-2062" b="-7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878C106-39F1-B0B0-1C2D-474462FA283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970"/>
          <a:stretch/>
        </p:blipFill>
        <p:spPr>
          <a:xfrm>
            <a:off x="8101348" y="2648774"/>
            <a:ext cx="4086064" cy="378353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C06AF43-6794-E1A4-5F36-6DCE0BAFC5C7}"/>
              </a:ext>
            </a:extLst>
          </p:cNvPr>
          <p:cNvSpPr txBox="1"/>
          <p:nvPr/>
        </p:nvSpPr>
        <p:spPr>
          <a:xfrm>
            <a:off x="8101348" y="2225048"/>
            <a:ext cx="4039438" cy="344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itchFamily="2" charset="0"/>
              </a:rPr>
              <a:t>Rn-220 decay chain: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052F44A-0E25-A10D-5D20-2ECBA27E60F6}"/>
              </a:ext>
            </a:extLst>
          </p:cNvPr>
          <p:cNvGrpSpPr/>
          <p:nvPr/>
        </p:nvGrpSpPr>
        <p:grpSpPr>
          <a:xfrm>
            <a:off x="539882" y="2641060"/>
            <a:ext cx="7101541" cy="3305874"/>
            <a:chOff x="89210" y="3209290"/>
            <a:chExt cx="7101541" cy="330587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71E2E02-824F-AD35-4765-B9E3050E53B8}"/>
                </a:ext>
              </a:extLst>
            </p:cNvPr>
            <p:cNvSpPr txBox="1"/>
            <p:nvPr/>
          </p:nvSpPr>
          <p:spPr>
            <a:xfrm>
              <a:off x="1434413" y="3209290"/>
              <a:ext cx="4039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Helvetica" pitchFamily="2" charset="0"/>
                </a:rPr>
                <a:t>Schematic of loading scheme: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16AA450-C40B-4B27-5D49-246E520DF1CB}"/>
                </a:ext>
              </a:extLst>
            </p:cNvPr>
            <p:cNvGrpSpPr/>
            <p:nvPr/>
          </p:nvGrpSpPr>
          <p:grpSpPr>
            <a:xfrm>
              <a:off x="89210" y="3601480"/>
              <a:ext cx="7101541" cy="2913684"/>
              <a:chOff x="89210" y="3601480"/>
              <a:chExt cx="7101541" cy="291368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E8B282A-F95E-2748-578B-B0F88A8B2D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77062" y="3601480"/>
                <a:ext cx="2913689" cy="2913684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B83CDE43-8016-CE94-2CE9-F5FFE9EE48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20486" y="4157566"/>
                <a:ext cx="344586" cy="354843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77CABBFA-B4DE-B2E0-5BD9-2842006279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1443" y="4666804"/>
                <a:ext cx="344586" cy="354843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80797D02-E28A-0DCA-F370-3242BFB8F5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72886" y="4822921"/>
                <a:ext cx="344586" cy="354843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DF7AC25B-942A-78C7-75A7-57F8F31B6F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68087" y="5622089"/>
                <a:ext cx="344586" cy="354843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B65DD1-DC3B-16C1-196F-BA25A7F7109B}"/>
                  </a:ext>
                </a:extLst>
              </p:cNvPr>
              <p:cNvSpPr txBox="1"/>
              <p:nvPr/>
            </p:nvSpPr>
            <p:spPr>
              <a:xfrm>
                <a:off x="351755" y="3683428"/>
                <a:ext cx="12266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220</a:t>
                </a: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Rn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92A8868-0097-76B4-AEF8-4DAF692A2802}"/>
                  </a:ext>
                </a:extLst>
              </p:cNvPr>
              <p:cNvSpPr txBox="1"/>
              <p:nvPr/>
            </p:nvSpPr>
            <p:spPr>
              <a:xfrm>
                <a:off x="1718377" y="3807895"/>
                <a:ext cx="12266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216</a:t>
                </a: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Po</a:t>
                </a:r>
                <a:r>
                  <a:rPr lang="en-US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7F848234-E239-D01F-F4DB-1B29B041277F}"/>
                  </a:ext>
                </a:extLst>
              </p:cNvPr>
              <p:cNvGrpSpPr/>
              <p:nvPr/>
            </p:nvGrpSpPr>
            <p:grpSpPr>
              <a:xfrm rot="18579330">
                <a:off x="4126992" y="4301599"/>
                <a:ext cx="912354" cy="729059"/>
                <a:chOff x="1285620" y="4010247"/>
                <a:chExt cx="912354" cy="729059"/>
              </a:xfrm>
            </p:grpSpPr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3C38AAA1-7537-F62B-4C1C-D130FDA936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53388" y="4384463"/>
                  <a:ext cx="344586" cy="354843"/>
                </a:xfrm>
                <a:prstGeom prst="rect">
                  <a:avLst/>
                </a:prstGeom>
              </p:spPr>
            </p:pic>
            <p:sp>
              <p:nvSpPr>
                <p:cNvPr id="47" name="Explosion 1 46">
                  <a:extLst>
                    <a:ext uri="{FF2B5EF4-FFF2-40B4-BE49-F238E27FC236}">
                      <a16:creationId xmlns:a16="http://schemas.microsoft.com/office/drawing/2014/main" id="{4B570F9A-0702-CC4D-5495-0AF5E04C8E2C}"/>
                    </a:ext>
                  </a:extLst>
                </p:cNvPr>
                <p:cNvSpPr/>
                <p:nvPr/>
              </p:nvSpPr>
              <p:spPr>
                <a:xfrm rot="19680758">
                  <a:off x="1616021" y="4254099"/>
                  <a:ext cx="263421" cy="237028"/>
                </a:xfrm>
                <a:prstGeom prst="irregularSeal1">
                  <a:avLst/>
                </a:prstGeom>
                <a:solidFill>
                  <a:srgbClr val="FFFC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9F7770F5-3EEC-CE1A-2B07-C537F4128B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18171160" flipH="1">
                  <a:off x="1300188" y="3995679"/>
                  <a:ext cx="144082" cy="173217"/>
                </a:xfrm>
                <a:prstGeom prst="rect">
                  <a:avLst/>
                </a:prstGeom>
              </p:spPr>
            </p:pic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6978E043-5B50-18AA-FCC4-54D8C13B4B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427666" y="4129271"/>
                  <a:ext cx="302744" cy="22762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A99901E0-0BC9-AE3F-32CA-C624445603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34763" y="4358237"/>
                  <a:ext cx="220934" cy="15169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id="{3CC78118-32E9-E491-74AC-DE8B3B1651A7}"/>
                  </a:ext>
                </a:extLst>
              </p:cNvPr>
              <p:cNvSpPr/>
              <p:nvPr/>
            </p:nvSpPr>
            <p:spPr>
              <a:xfrm>
                <a:off x="343839" y="4537505"/>
                <a:ext cx="4334665" cy="459648"/>
              </a:xfrm>
              <a:prstGeom prst="arc">
                <a:avLst>
                  <a:gd name="adj1" fmla="val 12672222"/>
                  <a:gd name="adj2" fmla="val 21471037"/>
                </a:avLst>
              </a:prstGeom>
              <a:ln w="19050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7BDBCCC-C1AA-F46D-FAE6-FD93FFE1D31B}"/>
                  </a:ext>
                </a:extLst>
              </p:cNvPr>
              <p:cNvSpPr txBox="1"/>
              <p:nvPr/>
            </p:nvSpPr>
            <p:spPr>
              <a:xfrm rot="222244">
                <a:off x="2409429" y="4215707"/>
                <a:ext cx="17658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Drift in E-field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60304C-813B-6F80-3587-2A5D26E77102}"/>
                  </a:ext>
                </a:extLst>
              </p:cNvPr>
              <p:cNvSpPr txBox="1"/>
              <p:nvPr/>
            </p:nvSpPr>
            <p:spPr>
              <a:xfrm>
                <a:off x="4723390" y="4688990"/>
                <a:ext cx="12266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212</a:t>
                </a: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Pb</a:t>
                </a:r>
                <a:endParaRPr lang="en-US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33216EF8-641C-7802-F8E9-16636F004574}"/>
                  </a:ext>
                </a:extLst>
              </p:cNvPr>
              <p:cNvGrpSpPr/>
              <p:nvPr/>
            </p:nvGrpSpPr>
            <p:grpSpPr>
              <a:xfrm>
                <a:off x="1285620" y="4010247"/>
                <a:ext cx="912354" cy="729059"/>
                <a:chOff x="1285620" y="4010247"/>
                <a:chExt cx="912354" cy="729059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C7E2D7D6-B974-0A34-E6E5-783BF61474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53388" y="4384463"/>
                  <a:ext cx="344586" cy="354843"/>
                </a:xfrm>
                <a:prstGeom prst="rect">
                  <a:avLst/>
                </a:prstGeom>
              </p:spPr>
            </p:pic>
            <p:sp>
              <p:nvSpPr>
                <p:cNvPr id="23" name="Explosion 1 22">
                  <a:extLst>
                    <a:ext uri="{FF2B5EF4-FFF2-40B4-BE49-F238E27FC236}">
                      <a16:creationId xmlns:a16="http://schemas.microsoft.com/office/drawing/2014/main" id="{4D262B43-C90C-502B-9A74-878546C45136}"/>
                    </a:ext>
                  </a:extLst>
                </p:cNvPr>
                <p:cNvSpPr/>
                <p:nvPr/>
              </p:nvSpPr>
              <p:spPr>
                <a:xfrm rot="19680758">
                  <a:off x="1616020" y="4254100"/>
                  <a:ext cx="263421" cy="237028"/>
                </a:xfrm>
                <a:prstGeom prst="irregularSeal1">
                  <a:avLst/>
                </a:prstGeom>
                <a:solidFill>
                  <a:srgbClr val="FFFC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BC2DB336-C832-43B6-AAAE-29321A814C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rot="18171160" flipH="1">
                  <a:off x="1300188" y="3995679"/>
                  <a:ext cx="144082" cy="173217"/>
                </a:xfrm>
                <a:prstGeom prst="rect">
                  <a:avLst/>
                </a:prstGeom>
              </p:spPr>
            </p:pic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58E46F7D-61DB-461C-F40F-D2F29C1694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427666" y="4129271"/>
                  <a:ext cx="302744" cy="22762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EB48E75F-7C5C-A662-7D4D-A19F0F153C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34763" y="4358237"/>
                  <a:ext cx="220934" cy="15169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56926B3F-4C90-59F8-EF8B-6F037A0A7C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0932" y="4239182"/>
                <a:ext cx="294520" cy="17251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D29543D-E630-BD13-E42A-DA1C6563479E}"/>
                  </a:ext>
                </a:extLst>
              </p:cNvPr>
              <p:cNvSpPr txBox="1"/>
              <p:nvPr/>
            </p:nvSpPr>
            <p:spPr>
              <a:xfrm>
                <a:off x="4829064" y="4084515"/>
                <a:ext cx="75308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~100 nm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827ABCA-564B-76AB-9B11-0CD4EAD884E1}"/>
                  </a:ext>
                </a:extLst>
              </p:cNvPr>
              <p:cNvSpPr txBox="1"/>
              <p:nvPr/>
            </p:nvSpPr>
            <p:spPr>
              <a:xfrm>
                <a:off x="89210" y="6079381"/>
                <a:ext cx="11711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1/2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= 56 s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AA1F274-E922-EE2A-E506-18EED7A363E1}"/>
                  </a:ext>
                </a:extLst>
              </p:cNvPr>
              <p:cNvSpPr txBox="1"/>
              <p:nvPr/>
            </p:nvSpPr>
            <p:spPr>
              <a:xfrm>
                <a:off x="1389638" y="6079380"/>
                <a:ext cx="11711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1/2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= 0.14 s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9D24E30-B7F7-BEEB-E31E-74B783F89AF1}"/>
                  </a:ext>
                </a:extLst>
              </p:cNvPr>
              <p:cNvSpPr txBox="1"/>
              <p:nvPr/>
            </p:nvSpPr>
            <p:spPr>
              <a:xfrm>
                <a:off x="4446408" y="6079138"/>
                <a:ext cx="11711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1/2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10.6 h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F9274C5-9633-D556-721F-AE7D0025E9E2}"/>
                  </a:ext>
                </a:extLst>
              </p:cNvPr>
              <p:cNvSpPr txBox="1"/>
              <p:nvPr/>
            </p:nvSpPr>
            <p:spPr>
              <a:xfrm>
                <a:off x="6268030" y="5554653"/>
                <a:ext cx="15601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m diameter SiO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 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sphere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F9274C5-9633-D556-721F-AE7D0025E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030" y="5554653"/>
                <a:ext cx="1560126" cy="523220"/>
              </a:xfrm>
              <a:prstGeom prst="rect">
                <a:avLst/>
              </a:prstGeom>
              <a:blipFill>
                <a:blip r:embed="rId9"/>
                <a:stretch>
                  <a:fillRect t="-238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9C4C393C-2F57-D4CB-B9F5-82EECE0F9B76}"/>
              </a:ext>
            </a:extLst>
          </p:cNvPr>
          <p:cNvSpPr/>
          <p:nvPr/>
        </p:nvSpPr>
        <p:spPr>
          <a:xfrm>
            <a:off x="10041777" y="4480788"/>
            <a:ext cx="545007" cy="193302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55D94A-31FC-C3AE-258D-431DF192BC67}"/>
              </a:ext>
            </a:extLst>
          </p:cNvPr>
          <p:cNvSpPr/>
          <p:nvPr/>
        </p:nvSpPr>
        <p:spPr>
          <a:xfrm>
            <a:off x="10676363" y="3879170"/>
            <a:ext cx="545007" cy="193302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7B8CCD-2CDB-988F-EC35-077DA66DDCEE}"/>
              </a:ext>
            </a:extLst>
          </p:cNvPr>
          <p:cNvSpPr txBox="1"/>
          <p:nvPr/>
        </p:nvSpPr>
        <p:spPr>
          <a:xfrm>
            <a:off x="939739" y="6159029"/>
            <a:ext cx="43346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latin typeface="Helvetica" pitchFamily="2" charset="0"/>
              </a:rPr>
              <a:t>PRL133, 023602 (2024), arXiv:2402.13257</a:t>
            </a:r>
            <a:endParaRPr lang="en-US" sz="16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B1EF976-8124-7FAA-3554-FBCA8DE322F3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252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1519919-2D90-055D-0632-19EEEFAC4C46}"/>
              </a:ext>
            </a:extLst>
          </p:cNvPr>
          <p:cNvGrpSpPr/>
          <p:nvPr/>
        </p:nvGrpSpPr>
        <p:grpSpPr>
          <a:xfrm>
            <a:off x="449305" y="1595617"/>
            <a:ext cx="10599715" cy="5077530"/>
            <a:chOff x="190891" y="1585678"/>
            <a:chExt cx="10599715" cy="50775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EB4351-8EB4-6E52-F30C-D7A540BD0B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8885"/>
            <a:stretch/>
          </p:blipFill>
          <p:spPr>
            <a:xfrm>
              <a:off x="190891" y="1585678"/>
              <a:ext cx="10599715" cy="507753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921FCF-081F-A295-F409-7248E864E78A}"/>
                </a:ext>
              </a:extLst>
            </p:cNvPr>
            <p:cNvSpPr/>
            <p:nvPr/>
          </p:nvSpPr>
          <p:spPr>
            <a:xfrm>
              <a:off x="230647" y="1585678"/>
              <a:ext cx="396781" cy="585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14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Detection of single nuclear decays (charge)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D2A2A8-2EBA-1441-82B0-7360C27BF425}"/>
              </a:ext>
            </a:extLst>
          </p:cNvPr>
          <p:cNvSpPr txBox="1"/>
          <p:nvPr/>
        </p:nvSpPr>
        <p:spPr>
          <a:xfrm>
            <a:off x="419099" y="946453"/>
            <a:ext cx="11412345" cy="410641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Can detect single nuclear decays through the change in net charge of the particle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CABE3AF-B55E-D392-1C32-0C3AC40DC69E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B7F0584-06D7-1F8B-DDBF-6BFB6BA9B17A}"/>
              </a:ext>
            </a:extLst>
          </p:cNvPr>
          <p:cNvSpPr txBox="1"/>
          <p:nvPr/>
        </p:nvSpPr>
        <p:spPr>
          <a:xfrm>
            <a:off x="2474842" y="1391123"/>
            <a:ext cx="673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Example of measured charge changes vs. time: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698E8D7-A249-39AC-380E-D6C281B6789B}"/>
                  </a:ext>
                </a:extLst>
              </p:cNvPr>
              <p:cNvSpPr txBox="1"/>
              <p:nvPr/>
            </p:nvSpPr>
            <p:spPr>
              <a:xfrm>
                <a:off x="7342370" y="2464905"/>
                <a:ext cx="151808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A5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b="1" i="1" smtClean="0">
                        <a:solidFill>
                          <a:srgbClr val="FFA5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1" i="1" smtClean="0">
                        <a:solidFill>
                          <a:srgbClr val="FFA5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b="1" dirty="0">
                    <a:solidFill>
                      <a:srgbClr val="FFA500"/>
                    </a:solidFill>
                  </a:rPr>
                  <a:t> </a:t>
                </a:r>
                <a:r>
                  <a:rPr lang="en-US" b="1" dirty="0">
                    <a:solidFill>
                      <a:srgbClr val="FFA5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decays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698E8D7-A249-39AC-380E-D6C281B67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370" y="2464905"/>
                <a:ext cx="1518088" cy="369332"/>
              </a:xfrm>
              <a:prstGeom prst="rect">
                <a:avLst/>
              </a:prstGeom>
              <a:blipFill>
                <a:blip r:embed="rId4"/>
                <a:stretch>
                  <a:fillRect t="-6452" r="-8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B0EF2F-69AD-7A7E-3F39-9434CC06654E}"/>
              </a:ext>
            </a:extLst>
          </p:cNvPr>
          <p:cNvCxnSpPr/>
          <p:nvPr/>
        </p:nvCxnSpPr>
        <p:spPr>
          <a:xfrm flipH="1">
            <a:off x="7663070" y="2872409"/>
            <a:ext cx="238539" cy="556591"/>
          </a:xfrm>
          <a:prstGeom prst="straightConnector1">
            <a:avLst/>
          </a:prstGeom>
          <a:ln>
            <a:solidFill>
              <a:srgbClr val="FFA5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C748825-FF2C-6C85-DD1C-D9E1226A8947}"/>
              </a:ext>
            </a:extLst>
          </p:cNvPr>
          <p:cNvCxnSpPr>
            <a:cxnSpLocks/>
          </p:cNvCxnSpPr>
          <p:nvPr/>
        </p:nvCxnSpPr>
        <p:spPr>
          <a:xfrm>
            <a:off x="8050696" y="2834237"/>
            <a:ext cx="180948" cy="507411"/>
          </a:xfrm>
          <a:prstGeom prst="straightConnector1">
            <a:avLst/>
          </a:prstGeom>
          <a:ln>
            <a:solidFill>
              <a:srgbClr val="FFA5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599346-BD67-D20B-75AD-92E95BC58EEF}"/>
              </a:ext>
            </a:extLst>
          </p:cNvPr>
          <p:cNvCxnSpPr>
            <a:cxnSpLocks/>
          </p:cNvCxnSpPr>
          <p:nvPr/>
        </p:nvCxnSpPr>
        <p:spPr>
          <a:xfrm>
            <a:off x="8762371" y="2655546"/>
            <a:ext cx="758691" cy="135015"/>
          </a:xfrm>
          <a:prstGeom prst="straightConnector1">
            <a:avLst/>
          </a:prstGeom>
          <a:ln>
            <a:solidFill>
              <a:srgbClr val="FFA5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084A91D-546F-B076-D924-2271A4617F25}"/>
              </a:ext>
            </a:extLst>
          </p:cNvPr>
          <p:cNvCxnSpPr>
            <a:cxnSpLocks/>
          </p:cNvCxnSpPr>
          <p:nvPr/>
        </p:nvCxnSpPr>
        <p:spPr>
          <a:xfrm>
            <a:off x="8635760" y="2790561"/>
            <a:ext cx="264454" cy="337248"/>
          </a:xfrm>
          <a:prstGeom prst="straightConnector1">
            <a:avLst/>
          </a:prstGeom>
          <a:ln>
            <a:solidFill>
              <a:srgbClr val="FFA5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8AA679F-548E-F06C-305B-0D71503AB2AD}"/>
              </a:ext>
            </a:extLst>
          </p:cNvPr>
          <p:cNvSpPr txBox="1"/>
          <p:nvPr/>
        </p:nvSpPr>
        <p:spPr>
          <a:xfrm>
            <a:off x="7782339" y="1850118"/>
            <a:ext cx="16969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82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Auto-discharge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59E6E6-8E3F-3966-72EE-53694BD9DB11}"/>
              </a:ext>
            </a:extLst>
          </p:cNvPr>
          <p:cNvCxnSpPr>
            <a:cxnSpLocks/>
          </p:cNvCxnSpPr>
          <p:nvPr/>
        </p:nvCxnSpPr>
        <p:spPr>
          <a:xfrm flipV="1">
            <a:off x="9391849" y="1906085"/>
            <a:ext cx="279626" cy="124834"/>
          </a:xfrm>
          <a:prstGeom prst="straightConnector1">
            <a:avLst/>
          </a:prstGeom>
          <a:ln>
            <a:solidFill>
              <a:srgbClr val="FF827F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Footer Placeholder 7">
            <a:extLst>
              <a:ext uri="{FF2B5EF4-FFF2-40B4-BE49-F238E27FC236}">
                <a16:creationId xmlns:a16="http://schemas.microsoft.com/office/drawing/2014/main" id="{5573A060-3C9C-8B13-9D1C-36278386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81E124-4D02-CAFD-7216-797E31ADABBB}"/>
              </a:ext>
            </a:extLst>
          </p:cNvPr>
          <p:cNvSpPr txBox="1"/>
          <p:nvPr/>
        </p:nvSpPr>
        <p:spPr>
          <a:xfrm>
            <a:off x="439680" y="6591737"/>
            <a:ext cx="37320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PRL133, 023602 (2024), arXiv:2402.13257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26313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66217F4-8554-6CB8-3D8E-FFC6E7AE3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801" y="1601797"/>
            <a:ext cx="5384962" cy="50571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B8FCBA-3B33-4C24-6A82-499DF6D06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27" y="1601797"/>
            <a:ext cx="5384962" cy="5057182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15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Detection of single nuclear decays (recoil)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D2A2A8-2EBA-1441-82B0-7360C27BF425}"/>
              </a:ext>
            </a:extLst>
          </p:cNvPr>
          <p:cNvSpPr txBox="1"/>
          <p:nvPr/>
        </p:nvSpPr>
        <p:spPr>
          <a:xfrm>
            <a:off x="419099" y="946453"/>
            <a:ext cx="11412345" cy="410641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Helvetica"/>
                <a:cs typeface="Helvetica"/>
              </a:rPr>
              <a:t>Reconstruct recoil of the entire particle correlated with the decay time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CABE3AF-B55E-D392-1C32-0C3AC40DC69E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6B01732-26FD-8FD7-D0BF-584D048DD8D8}"/>
              </a:ext>
            </a:extLst>
          </p:cNvPr>
          <p:cNvSpPr txBox="1"/>
          <p:nvPr/>
        </p:nvSpPr>
        <p:spPr>
          <a:xfrm>
            <a:off x="1033237" y="1357094"/>
            <a:ext cx="4450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Recoil coincident with charge change: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3BD175-4974-E7D1-5617-B0CBBD7A652D}"/>
              </a:ext>
            </a:extLst>
          </p:cNvPr>
          <p:cNvSpPr txBox="1"/>
          <p:nvPr/>
        </p:nvSpPr>
        <p:spPr>
          <a:xfrm>
            <a:off x="2750525" y="1794977"/>
            <a:ext cx="273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Signal to noise = 13</a:t>
            </a:r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FE02B124-704D-FEE6-639C-F17C6AD8F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DACA2F-EAD7-7D66-B2CD-6EA285655143}"/>
              </a:ext>
            </a:extLst>
          </p:cNvPr>
          <p:cNvSpPr txBox="1"/>
          <p:nvPr/>
        </p:nvSpPr>
        <p:spPr>
          <a:xfrm>
            <a:off x="439680" y="6591737"/>
            <a:ext cx="37320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PRL133, 023602 (2024), arXiv:2402.13257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C99AEE-1E34-B938-F9FE-67847BE5CEF5}"/>
              </a:ext>
            </a:extLst>
          </p:cNvPr>
          <p:cNvSpPr txBox="1"/>
          <p:nvPr/>
        </p:nvSpPr>
        <p:spPr>
          <a:xfrm>
            <a:off x="6346791" y="1345678"/>
            <a:ext cx="4450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Zoom to decay time:</a:t>
            </a:r>
          </a:p>
        </p:txBody>
      </p:sp>
    </p:spTree>
    <p:extLst>
      <p:ext uri="{BB962C8B-B14F-4D97-AF65-F5344CB8AC3E}">
        <p14:creationId xmlns:p14="http://schemas.microsoft.com/office/powerpoint/2010/main" val="1406714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EF056-5F52-E5DA-718F-32EDF2ED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5BF6D22-4D2F-8C94-3A76-1071EAB57E6E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4563447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14F29E28-B59D-A42D-63DE-CBCD465C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16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96CC95-36FB-0402-14B9-312EEAB9011C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Magnetic levitation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58B3DC6C-8D85-8BA2-32FF-853CC782FE2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A3052BB-B612-6A92-AB97-BE91CED65D7C}"/>
                  </a:ext>
                </a:extLst>
              </p:cNvPr>
              <p:cNvSpPr txBox="1"/>
              <p:nvPr/>
            </p:nvSpPr>
            <p:spPr>
              <a:xfrm>
                <a:off x="419100" y="946453"/>
                <a:ext cx="4671270" cy="5542816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2000" dirty="0">
                    <a:latin typeface="Helvetica"/>
                    <a:cs typeface="Helvetica"/>
                  </a:rPr>
                  <a:t>Magnetic levitation typically allows larger objects to be trapped:</a:t>
                </a:r>
              </a:p>
              <a:p>
                <a:pPr marL="775546" lvl="1" indent="-318346">
                  <a:spcBef>
                    <a:spcPts val="1200"/>
                  </a:spcBef>
                  <a:buFont typeface="Arial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𝜇</m:t>
                    </m:r>
                  </m:oMath>
                </a14:m>
                <a:r>
                  <a:rPr lang="en-US" i="1" dirty="0">
                    <a:latin typeface="Helvetica"/>
                    <a:cs typeface="Times New Roman" panose="02020603050405020304" pitchFamily="18" charset="0"/>
                  </a:rPr>
                  <a:t>g-mg up to “frog scale”</a:t>
                </a:r>
              </a:p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Times New Roman" panose="02020603050405020304" pitchFamily="18" charset="0"/>
                  </a:rPr>
                  <a:t>Diverse set of platforms now exist, giving lots of engineering freedom</a:t>
                </a:r>
              </a:p>
              <a:p>
                <a:pPr marL="318346" indent="-318346">
                  <a:spcBef>
                    <a:spcPts val="1200"/>
                  </a:spcBef>
                  <a:buFont typeface="Arial"/>
                  <a:buChar char="•"/>
                </a:pPr>
                <a:r>
                  <a:rPr lang="en-US" sz="1600" b="1" dirty="0">
                    <a:latin typeface="Helvetica"/>
                    <a:cs typeface="Times New Roman" panose="02020603050405020304" pitchFamily="18" charset="0"/>
                  </a:rPr>
                  <a:t>Benefits: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sz="1500" dirty="0">
                    <a:latin typeface="Helvetica"/>
                    <a:cs typeface="Times New Roman" panose="02020603050405020304" pitchFamily="18" charset="0"/>
                  </a:rPr>
                  <a:t>Can trap charge neutral particles (unlike RF traps, similar to optical traps)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sz="1500" dirty="0">
                    <a:latin typeface="Helvetica"/>
                    <a:cs typeface="Times New Roman" panose="02020603050405020304" pitchFamily="18" charset="0"/>
                  </a:rPr>
                  <a:t>No need for a laser (and associated heating)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sz="1500" dirty="0">
                    <a:latin typeface="Helvetica"/>
                    <a:cs typeface="Times New Roman" panose="02020603050405020304" pitchFamily="18" charset="0"/>
                  </a:rPr>
                  <a:t>Possibly read out directly with superconducting circuits (</a:t>
                </a:r>
                <a:r>
                  <a:rPr lang="en-US" sz="1500" i="1" dirty="0">
                    <a:latin typeface="Helvetica"/>
                    <a:cs typeface="Times New Roman" panose="02020603050405020304" pitchFamily="18" charset="0"/>
                  </a:rPr>
                  <a:t>see talks by M. Juan, T. Penny</a:t>
                </a:r>
                <a:r>
                  <a:rPr lang="en-US" sz="1500" dirty="0">
                    <a:latin typeface="Helvetica"/>
                    <a:cs typeface="Times New Roman" panose="02020603050405020304" pitchFamily="18" charset="0"/>
                  </a:rPr>
                  <a:t>)</a:t>
                </a:r>
              </a:p>
              <a:p>
                <a:pPr marL="318346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sz="1600" b="1" dirty="0">
                    <a:latin typeface="Helvetica"/>
                    <a:cs typeface="Times New Roman" panose="02020603050405020304" pitchFamily="18" charset="0"/>
                  </a:rPr>
                  <a:t>Possible challenges: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sz="1500" dirty="0">
                    <a:latin typeface="Helvetica"/>
                    <a:cs typeface="Times New Roman" panose="02020603050405020304" pitchFamily="18" charset="0"/>
                  </a:rPr>
                  <a:t>Displacement sensitivity (at least to date)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sz="1500" dirty="0">
                    <a:latin typeface="Helvetica"/>
                    <a:cs typeface="Times New Roman" panose="02020603050405020304" pitchFamily="18" charset="0"/>
                  </a:rPr>
                  <a:t>Some options need cryogenics (+ low vibrations)</a:t>
                </a:r>
              </a:p>
              <a:p>
                <a:pPr marL="775546" lvl="1" indent="-318346">
                  <a:spcBef>
                    <a:spcPts val="300"/>
                  </a:spcBef>
                  <a:buFont typeface="Arial"/>
                  <a:buChar char="•"/>
                </a:pPr>
                <a:r>
                  <a:rPr lang="en-US" sz="1500" dirty="0">
                    <a:latin typeface="Helvetica"/>
                    <a:cs typeface="Times New Roman" panose="02020603050405020304" pitchFamily="18" charset="0"/>
                  </a:rPr>
                  <a:t>Low trapping frequencies (similar to others in this mass range)</a:t>
                </a:r>
                <a:endParaRPr lang="en-US" sz="1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A3052BB-B612-6A92-AB97-BE91CED65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946453"/>
                <a:ext cx="4671270" cy="5542816"/>
              </a:xfrm>
              <a:prstGeom prst="rect">
                <a:avLst/>
              </a:prstGeom>
              <a:blipFill>
                <a:blip r:embed="rId3"/>
                <a:stretch>
                  <a:fillRect l="-1087" t="-457" r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625E5F95-F206-3FF1-19F4-AECAB1707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8728" y="440009"/>
            <a:ext cx="6774672" cy="60751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E5E03BF-4274-240C-3D48-F947BA76DF90}"/>
              </a:ext>
            </a:extLst>
          </p:cNvPr>
          <p:cNvSpPr txBox="1"/>
          <p:nvPr/>
        </p:nvSpPr>
        <p:spPr>
          <a:xfrm>
            <a:off x="4632648" y="-13869"/>
            <a:ext cx="765732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Family tree of magnetic trapping techniques (from Bas Hensen):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7E3267-573D-1F6A-D1AF-351048C4CC58}"/>
              </a:ext>
            </a:extLst>
          </p:cNvPr>
          <p:cNvSpPr txBox="1"/>
          <p:nvPr/>
        </p:nvSpPr>
        <p:spPr>
          <a:xfrm>
            <a:off x="6302829" y="6552568"/>
            <a:ext cx="61115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5"/>
              </a:rPr>
              <a:t>https://benasque.org/2026qels/talks_contr/1710_2026-08_Benasque.pdf</a:t>
            </a:r>
            <a:r>
              <a:rPr lang="en-US" sz="1400" dirty="0"/>
              <a:t>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9A8F09-6CAC-C7AE-B558-011016078464}"/>
              </a:ext>
            </a:extLst>
          </p:cNvPr>
          <p:cNvSpPr/>
          <p:nvPr/>
        </p:nvSpPr>
        <p:spPr>
          <a:xfrm>
            <a:off x="8372864" y="2984500"/>
            <a:ext cx="800100" cy="47307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18FC489-3B95-C553-7FDB-7173B532CA3E}"/>
              </a:ext>
            </a:extLst>
          </p:cNvPr>
          <p:cNvSpPr/>
          <p:nvPr/>
        </p:nvSpPr>
        <p:spPr>
          <a:xfrm>
            <a:off x="10577997" y="2118060"/>
            <a:ext cx="911476" cy="850392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AC08FA3-24C4-C22D-DA4A-0B57BEA99D5B}"/>
              </a:ext>
            </a:extLst>
          </p:cNvPr>
          <p:cNvSpPr txBox="1"/>
          <p:nvPr/>
        </p:nvSpPr>
        <p:spPr>
          <a:xfrm>
            <a:off x="9271322" y="3137171"/>
            <a:ext cx="9375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xenon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19F7B0C-0452-7592-0067-D71E8C14D8F3}"/>
              </a:ext>
            </a:extLst>
          </p:cNvPr>
          <p:cNvGrpSpPr/>
          <p:nvPr/>
        </p:nvGrpSpPr>
        <p:grpSpPr>
          <a:xfrm>
            <a:off x="9271321" y="1707697"/>
            <a:ext cx="2657084" cy="1866248"/>
            <a:chOff x="9271321" y="1707697"/>
            <a:chExt cx="2657084" cy="1866248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797D73B-7FBA-9B9D-FBB6-31B810CAE57E}"/>
                </a:ext>
              </a:extLst>
            </p:cNvPr>
            <p:cNvGrpSpPr/>
            <p:nvPr/>
          </p:nvGrpSpPr>
          <p:grpSpPr>
            <a:xfrm>
              <a:off x="9271322" y="2787805"/>
              <a:ext cx="2288818" cy="434783"/>
              <a:chOff x="9271322" y="2787805"/>
              <a:chExt cx="2288818" cy="434783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413027E-87F8-BE24-FCDC-7EAA0597D2C9}"/>
                  </a:ext>
                </a:extLst>
              </p:cNvPr>
              <p:cNvSpPr/>
              <p:nvPr/>
            </p:nvSpPr>
            <p:spPr>
              <a:xfrm>
                <a:off x="9271322" y="2787805"/>
                <a:ext cx="937549" cy="393970"/>
              </a:xfrm>
              <a:prstGeom prst="rect">
                <a:avLst/>
              </a:prstGeom>
              <a:noFill/>
              <a:ln>
                <a:solidFill>
                  <a:srgbClr val="0432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3AB690B-B4E2-E87A-DAA2-9617A44173AD}"/>
                  </a:ext>
                </a:extLst>
              </p:cNvPr>
              <p:cNvSpPr txBox="1"/>
              <p:nvPr/>
            </p:nvSpPr>
            <p:spPr>
              <a:xfrm>
                <a:off x="10145931" y="2960978"/>
                <a:ext cx="141420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Talk by J. Harris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8E816B6-D99E-55F8-78C2-A59A815EE7B9}"/>
                </a:ext>
              </a:extLst>
            </p:cNvPr>
            <p:cNvGrpSpPr/>
            <p:nvPr/>
          </p:nvGrpSpPr>
          <p:grpSpPr>
            <a:xfrm>
              <a:off x="9271321" y="3198776"/>
              <a:ext cx="1581714" cy="375169"/>
              <a:chOff x="9271321" y="3198776"/>
              <a:chExt cx="1581714" cy="375169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E620948-EEDE-BF07-4CE2-ECA873BB58F4}"/>
                  </a:ext>
                </a:extLst>
              </p:cNvPr>
              <p:cNvSpPr/>
              <p:nvPr/>
            </p:nvSpPr>
            <p:spPr>
              <a:xfrm>
                <a:off x="9271321" y="3198776"/>
                <a:ext cx="573719" cy="15919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45C515A-F653-BE9E-C424-B5AD3316A285}"/>
                  </a:ext>
                </a:extLst>
              </p:cNvPr>
              <p:cNvSpPr txBox="1"/>
              <p:nvPr/>
            </p:nvSpPr>
            <p:spPr>
              <a:xfrm>
                <a:off x="9438826" y="3312335"/>
                <a:ext cx="141420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Talk by L. Darroch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B0CBABC-39F5-F836-E55C-B1E280FACE24}"/>
                </a:ext>
              </a:extLst>
            </p:cNvPr>
            <p:cNvGrpSpPr/>
            <p:nvPr/>
          </p:nvGrpSpPr>
          <p:grpSpPr>
            <a:xfrm>
              <a:off x="10577997" y="1707697"/>
              <a:ext cx="1350408" cy="1253281"/>
              <a:chOff x="10577997" y="1707697"/>
              <a:chExt cx="1350408" cy="1253281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4EA6A448-6FFE-C5DA-66A5-A7C8EE838D56}"/>
                  </a:ext>
                </a:extLst>
              </p:cNvPr>
              <p:cNvSpPr/>
              <p:nvPr/>
            </p:nvSpPr>
            <p:spPr>
              <a:xfrm>
                <a:off x="10577997" y="2118060"/>
                <a:ext cx="911476" cy="842918"/>
              </a:xfrm>
              <a:prstGeom prst="rect">
                <a:avLst/>
              </a:prstGeom>
              <a:noFill/>
              <a:ln>
                <a:solidFill>
                  <a:srgbClr val="1E7A3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309595F-8622-14FF-481A-7B821EA42D14}"/>
                  </a:ext>
                </a:extLst>
              </p:cNvPr>
              <p:cNvSpPr txBox="1"/>
              <p:nvPr/>
            </p:nvSpPr>
            <p:spPr>
              <a:xfrm>
                <a:off x="11153325" y="1707697"/>
                <a:ext cx="77508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solidFill>
                      <a:srgbClr val="1E7A3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Talk by T. Penny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896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31325-FB7A-1EDA-B743-2D8132B53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C4BA96-B217-0F58-B377-834BABE50CD0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2D56A7E-160B-37E1-02D1-3E2C8CADE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17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4B946F-E7EF-46F4-1833-9596CB890AEB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Magnetic levitation (optical detection)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1967D370-C3CF-0B69-37E7-868ED111BB17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FF2580F-C45D-F4DA-6366-55090E05DC6E}"/>
              </a:ext>
            </a:extLst>
          </p:cNvPr>
          <p:cNvSpPr txBox="1"/>
          <p:nvPr/>
        </p:nvSpPr>
        <p:spPr>
          <a:xfrm>
            <a:off x="419100" y="946453"/>
            <a:ext cx="7654180" cy="1364749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/>
                <a:cs typeface="Times New Roman" panose="02020603050405020304" pitchFamily="18" charset="0"/>
              </a:rPr>
              <a:t>Vienna group has recently demonstrated optical detection of the motion of a levitated micromirror</a:t>
            </a:r>
          </a:p>
          <a:p>
            <a:pPr marL="775546" lvl="1" indent="-318346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Helvetica"/>
                <a:cs typeface="Times New Roman" panose="02020603050405020304" pitchFamily="18" charset="0"/>
              </a:rPr>
              <a:t>Previous work shining lasers directly on a superconductor quickly heats it and the particle drops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07421D-3D8C-CB85-AE7F-63F45F2D19A6}"/>
              </a:ext>
            </a:extLst>
          </p:cNvPr>
          <p:cNvSpPr txBox="1"/>
          <p:nvPr/>
        </p:nvSpPr>
        <p:spPr>
          <a:xfrm>
            <a:off x="3990903" y="6532818"/>
            <a:ext cx="439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Koller et al., arXiv:2609.17787 (2026)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CE9C28-CC89-EE0F-65A7-174B3973C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080" y="1069968"/>
            <a:ext cx="3640840" cy="28664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DDBFEF-75D5-37CC-C760-CB29D7655F0A}"/>
                  </a:ext>
                </a:extLst>
              </p:cNvPr>
              <p:cNvSpPr txBox="1"/>
              <p:nvPr/>
            </p:nvSpPr>
            <p:spPr>
              <a:xfrm>
                <a:off x="7761915" y="824320"/>
                <a:ext cx="48107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Magnetically levitated mirror (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𝒎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≈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𝟑𝟎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𝝁</m:t>
                    </m:r>
                  </m:oMath>
                </a14:m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g):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DDBFEF-75D5-37CC-C760-CB29D7655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915" y="824320"/>
                <a:ext cx="4810739" cy="338554"/>
              </a:xfrm>
              <a:prstGeom prst="rect">
                <a:avLst/>
              </a:prstGeom>
              <a:blipFill>
                <a:blip r:embed="rId4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C9B99A4-6A70-15AE-3F04-1B913DBF153A}"/>
              </a:ext>
            </a:extLst>
          </p:cNvPr>
          <p:cNvCxnSpPr>
            <a:cxnSpLocks/>
          </p:cNvCxnSpPr>
          <p:nvPr/>
        </p:nvCxnSpPr>
        <p:spPr>
          <a:xfrm flipV="1">
            <a:off x="8228882" y="2914861"/>
            <a:ext cx="364002" cy="173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DA72162-2670-DA86-2434-9A82591A6CF4}"/>
              </a:ext>
            </a:extLst>
          </p:cNvPr>
          <p:cNvCxnSpPr>
            <a:cxnSpLocks/>
          </p:cNvCxnSpPr>
          <p:nvPr/>
        </p:nvCxnSpPr>
        <p:spPr>
          <a:xfrm>
            <a:off x="8073280" y="3425618"/>
            <a:ext cx="311204" cy="113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8D42B7D-C09A-08AC-AD3A-089E7EB3F05D}"/>
              </a:ext>
            </a:extLst>
          </p:cNvPr>
          <p:cNvSpPr txBox="1"/>
          <p:nvPr/>
        </p:nvSpPr>
        <p:spPr>
          <a:xfrm>
            <a:off x="8749432" y="3877388"/>
            <a:ext cx="1605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Micromirror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5EB250-D910-AEDA-9B12-97655FF2B7DC}"/>
              </a:ext>
            </a:extLst>
          </p:cNvPr>
          <p:cNvCxnSpPr>
            <a:cxnSpLocks/>
          </p:cNvCxnSpPr>
          <p:nvPr/>
        </p:nvCxnSpPr>
        <p:spPr>
          <a:xfrm flipH="1" flipV="1">
            <a:off x="8896555" y="3315569"/>
            <a:ext cx="319928" cy="620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DC2EE7E-B8B4-3905-7820-D7FC9958AB95}"/>
              </a:ext>
            </a:extLst>
          </p:cNvPr>
          <p:cNvCxnSpPr>
            <a:cxnSpLocks/>
          </p:cNvCxnSpPr>
          <p:nvPr/>
        </p:nvCxnSpPr>
        <p:spPr>
          <a:xfrm flipV="1">
            <a:off x="9528231" y="3625972"/>
            <a:ext cx="255604" cy="318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9306692-144F-5708-C981-B82F023AAF7F}"/>
              </a:ext>
            </a:extLst>
          </p:cNvPr>
          <p:cNvGrpSpPr/>
          <p:nvPr/>
        </p:nvGrpSpPr>
        <p:grpSpPr>
          <a:xfrm>
            <a:off x="0" y="2580060"/>
            <a:ext cx="7432346" cy="3974251"/>
            <a:chOff x="0" y="2580060"/>
            <a:chExt cx="7432346" cy="397425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415E58F-8B7B-492F-9965-5C40AA6EFF00}"/>
                </a:ext>
              </a:extLst>
            </p:cNvPr>
            <p:cNvGrpSpPr/>
            <p:nvPr/>
          </p:nvGrpSpPr>
          <p:grpSpPr>
            <a:xfrm>
              <a:off x="0" y="2580060"/>
              <a:ext cx="7432346" cy="3974251"/>
              <a:chOff x="0" y="2628577"/>
              <a:chExt cx="7432346" cy="3974251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D8D8D7B-444D-8FB7-C46F-E8E5884874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2914861"/>
                <a:ext cx="7432346" cy="3687967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88D9374-30DE-4C99-6400-CB9825B64172}"/>
                      </a:ext>
                    </a:extLst>
                  </p:cNvPr>
                  <p:cNvSpPr txBox="1"/>
                  <p:nvPr/>
                </p:nvSpPr>
                <p:spPr>
                  <a:xfrm>
                    <a:off x="1483726" y="2628577"/>
                    <a:ext cx="4481170" cy="3731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Displacement sensitivity at ~10 pm/</a:t>
                    </a:r>
                    <a14:m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1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𝐇𝐳</m:t>
                            </m:r>
                          </m:e>
                        </m:rad>
                      </m:oMath>
                    </a14:m>
                    <a:r>
                      <a: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:</a:t>
                    </a:r>
                  </a:p>
                </p:txBody>
              </p:sp>
            </mc:Choice>
            <mc:Fallback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888D9374-30DE-4C99-6400-CB9825B641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83726" y="2628577"/>
                    <a:ext cx="4481170" cy="37317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3333" b="-1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BD33BA6-5AE8-76BD-AE1F-DA05A5A10426}"/>
                </a:ext>
              </a:extLst>
            </p:cNvPr>
            <p:cNvSpPr/>
            <p:nvPr/>
          </p:nvSpPr>
          <p:spPr>
            <a:xfrm>
              <a:off x="78059" y="2914861"/>
              <a:ext cx="341041" cy="3189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2E16DD3-C63C-C5C4-6D2A-D704BCB4B44E}"/>
                </a:ext>
              </a:extLst>
            </p:cNvPr>
            <p:cNvSpPr/>
            <p:nvPr/>
          </p:nvSpPr>
          <p:spPr>
            <a:xfrm>
              <a:off x="4998846" y="2866344"/>
              <a:ext cx="341041" cy="3189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6895586-EC2C-1736-E8F1-4DBEB4CEB64E}"/>
              </a:ext>
            </a:extLst>
          </p:cNvPr>
          <p:cNvSpPr txBox="1"/>
          <p:nvPr/>
        </p:nvSpPr>
        <p:spPr>
          <a:xfrm>
            <a:off x="6959027" y="2954008"/>
            <a:ext cx="1605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Levitators (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PbSn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E2F3A80-AFB9-C316-C07B-C685F650AC5C}"/>
                  </a:ext>
                </a:extLst>
              </p:cNvPr>
              <p:cNvSpPr txBox="1"/>
              <p:nvPr/>
            </p:nvSpPr>
            <p:spPr>
              <a:xfrm>
                <a:off x="7580662" y="4425735"/>
                <a:ext cx="4528755" cy="2239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To cool to ground state (or reach broadband SQL at this </a:t>
                </a:r>
                <a:r>
                  <a:rPr 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freq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) requires ~10</a:t>
                </a:r>
                <a:r>
                  <a:rPr lang="en-US" sz="16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-17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m/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600" b="0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:</a:t>
                </a: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To keep improving need: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Higher reflectivity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More laser power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Optical cavity</a:t>
                </a: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Or non-optical readout with sufficiently strong coupling (?)</a:t>
                </a: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E2F3A80-AFB9-C316-C07B-C685F650A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0662" y="4425735"/>
                <a:ext cx="4528755" cy="2239203"/>
              </a:xfrm>
              <a:prstGeom prst="rect">
                <a:avLst/>
              </a:prstGeom>
              <a:blipFill>
                <a:blip r:embed="rId7"/>
                <a:stretch>
                  <a:fillRect l="-840" t="-565" b="-2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2384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898C-4F79-DA3B-A9FD-D07A02AE6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306D584-3CC3-7D36-E973-0983B713BB26}"/>
              </a:ext>
            </a:extLst>
          </p:cNvPr>
          <p:cNvGrpSpPr>
            <a:grpSpLocks noChangeAspect="1"/>
          </p:cNvGrpSpPr>
          <p:nvPr/>
        </p:nvGrpSpPr>
        <p:grpSpPr>
          <a:xfrm>
            <a:off x="6782967" y="2435709"/>
            <a:ext cx="4776965" cy="4173575"/>
            <a:chOff x="6224102" y="1002477"/>
            <a:chExt cx="6122894" cy="534949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A71A1E2-4807-27DC-0B42-E178EFFCA7A8}"/>
                </a:ext>
              </a:extLst>
            </p:cNvPr>
            <p:cNvGrpSpPr/>
            <p:nvPr/>
          </p:nvGrpSpPr>
          <p:grpSpPr>
            <a:xfrm>
              <a:off x="6224102" y="1002477"/>
              <a:ext cx="6122894" cy="5349497"/>
              <a:chOff x="6224102" y="1002477"/>
              <a:chExt cx="6122894" cy="534949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9CB3FDC-5F8A-F05A-9296-CEECBD1AE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24102" y="1410425"/>
                <a:ext cx="5973826" cy="4941549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12888B1-7F66-3F8A-A289-494B46B47D07}"/>
                  </a:ext>
                </a:extLst>
              </p:cNvPr>
              <p:cNvSpPr txBox="1"/>
              <p:nvPr/>
            </p:nvSpPr>
            <p:spPr>
              <a:xfrm>
                <a:off x="6373170" y="1002477"/>
                <a:ext cx="5973826" cy="473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Current and projected ULDM sensitivity: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E63EEF-147B-EA8D-684A-53608FD5AA3D}"/>
                </a:ext>
              </a:extLst>
            </p:cNvPr>
            <p:cNvSpPr txBox="1"/>
            <p:nvPr/>
          </p:nvSpPr>
          <p:spPr>
            <a:xfrm>
              <a:off x="9490822" y="2560320"/>
              <a:ext cx="14659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B322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2025 result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28ADAD1-6A15-A3B7-7E40-3DEE4E289C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180576" y="2682240"/>
              <a:ext cx="359014" cy="78135"/>
            </a:xfrm>
            <a:prstGeom prst="straightConnector1">
              <a:avLst/>
            </a:prstGeom>
            <a:ln>
              <a:solidFill>
                <a:srgbClr val="B3222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01F2B83-F418-7083-E5E8-44150E9BF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254" y="2760286"/>
            <a:ext cx="4293746" cy="4107619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85B01A0-E237-AF90-D926-392E867CF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18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905A1DB-5A6B-7FA9-CE9E-C7539C843514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Vibration isolation + ULDM (POLONAISE)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95745C73-94CB-D380-7036-71569E7F14AA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E1B38A6-E4FD-1819-C3DE-AA67548CE046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C479A3-6953-054C-7232-19FAEDF8A725}"/>
                  </a:ext>
                </a:extLst>
              </p:cNvPr>
              <p:cNvSpPr txBox="1"/>
              <p:nvPr/>
            </p:nvSpPr>
            <p:spPr>
              <a:xfrm>
                <a:off x="419098" y="924151"/>
                <a:ext cx="11196795" cy="1396681"/>
              </a:xfrm>
              <a:prstGeom prst="rect">
                <a:avLst/>
              </a:prstGeom>
              <a:noFill/>
            </p:spPr>
            <p:txBody>
              <a:bodyPr wrap="square" lIns="101870" tIns="50935" rIns="101870" bIns="50935" rtlCol="0">
                <a:spAutoFit/>
              </a:bodyPr>
              <a:lstStyle/>
              <a:p>
                <a:pPr marL="318346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Additional challenge in many cryogenic setups is vibrations from cryostat</a:t>
                </a:r>
              </a:p>
              <a:p>
                <a:pPr marL="318346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POLONAISE/Leiden group have reached 110 to 130 dB vibration isolation at 27 Hz resonance (acceleration noise at ~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cs typeface="Helvetica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cs typeface="Helvetica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−11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cs typeface="Helvetica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Helvetica"/>
                      </a:rPr>
                      <m:t>𝑔</m:t>
                    </m:r>
                  </m:oMath>
                </a14:m>
                <a:r>
                  <a:rPr lang="en-US" dirty="0">
                    <a:latin typeface="Helvetica"/>
                    <a:cs typeface="Helvetica"/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dirty="0">
                            <a:latin typeface="Helvetica"/>
                            <a:cs typeface="Helvetica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dirty="0">
                    <a:latin typeface="Helvetica"/>
                    <a:cs typeface="Helvetica"/>
                  </a:rPr>
                  <a:t>)</a:t>
                </a:r>
              </a:p>
              <a:p>
                <a:pPr marL="318346" indent="-318346">
                  <a:spcBef>
                    <a:spcPts val="600"/>
                  </a:spcBef>
                  <a:buFont typeface="Arial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Vibrations are about 20 dB above thermal noise at 50 </a:t>
                </a:r>
                <a:r>
                  <a:rPr lang="en-US" dirty="0" err="1">
                    <a:latin typeface="Helvetica"/>
                    <a:cs typeface="Helvetica"/>
                  </a:rPr>
                  <a:t>mK</a:t>
                </a:r>
                <a:r>
                  <a:rPr lang="en-US" dirty="0">
                    <a:latin typeface="Helvetica"/>
                    <a:cs typeface="Helvetica"/>
                  </a:rPr>
                  <a:t>, 40 dB above off-res SQL</a:t>
                </a: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C479A3-6953-054C-7232-19FAEDF8A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8" y="924151"/>
                <a:ext cx="11196795" cy="1396681"/>
              </a:xfrm>
              <a:prstGeom prst="rect">
                <a:avLst/>
              </a:prstGeom>
              <a:blipFill>
                <a:blip r:embed="rId5"/>
                <a:stretch>
                  <a:fillRect l="-340" t="-901" b="-6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9D27CE-3E1C-0EE5-4D71-792AF0579F17}"/>
                  </a:ext>
                </a:extLst>
              </p:cNvPr>
              <p:cNvSpPr txBox="1"/>
              <p:nvPr/>
            </p:nvSpPr>
            <p:spPr>
              <a:xfrm>
                <a:off x="1241982" y="2390954"/>
                <a:ext cx="46877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Magnetically levitated 400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𝝁</m:t>
                    </m:r>
                  </m:oMath>
                </a14:m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 mass: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9D27CE-3E1C-0EE5-4D71-792AF0579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982" y="2390954"/>
                <a:ext cx="4687740" cy="369332"/>
              </a:xfrm>
              <a:prstGeom prst="rect">
                <a:avLst/>
              </a:prstGeom>
              <a:blipFill>
                <a:blip r:embed="rId6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26ED780-055B-8251-9458-B6C2B37D9E97}"/>
              </a:ext>
            </a:extLst>
          </p:cNvPr>
          <p:cNvSpPr txBox="1"/>
          <p:nvPr/>
        </p:nvSpPr>
        <p:spPr>
          <a:xfrm>
            <a:off x="4922520" y="63782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i="1" dirty="0">
                <a:solidFill>
                  <a:srgbClr val="1A1718"/>
                </a:solidFill>
                <a:effectLst/>
                <a:latin typeface="Helvetica" pitchFamily="2" charset="0"/>
              </a:rPr>
              <a:t>Amaral et al., PRL 134, 251001 (2025)</a:t>
            </a:r>
          </a:p>
          <a:p>
            <a:r>
              <a:rPr lang="en-US" sz="1400" i="1" dirty="0">
                <a:solidFill>
                  <a:srgbClr val="1A1718"/>
                </a:solidFill>
                <a:latin typeface="Helvetica" pitchFamily="2" charset="0"/>
              </a:rPr>
              <a:t>Uitenbroek et al., arXiv:2605.28479 (2026)</a:t>
            </a:r>
            <a:endParaRPr lang="en-US" sz="1400" i="1" dirty="0">
              <a:solidFill>
                <a:srgbClr val="1A1718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955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1D233-F434-B142-BA5B-19864FDF0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31D0DA92-4457-3609-8EAE-A4431827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19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507E8D3-8604-2F9A-07D7-E21EB6E12914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Charged particle trapping (Paul traps)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F0ED9ECA-88F6-8A92-E4AA-A9F4412D96F2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ED562D-BF47-8BB5-6C14-710FD52528BD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6FC7511-9575-4D49-4194-0392A594CDDE}"/>
              </a:ext>
            </a:extLst>
          </p:cNvPr>
          <p:cNvSpPr txBox="1"/>
          <p:nvPr/>
        </p:nvSpPr>
        <p:spPr>
          <a:xfrm>
            <a:off x="419098" y="924151"/>
            <a:ext cx="11196795" cy="733807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For charged particles, also possible to levitate with RF fields (see talks by M. Juan, S. Sangiorgio)</a:t>
            </a:r>
          </a:p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Additional examples (not comprehensive, see also Barker group [UCL], Millen group [KCL]):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ECE343-F9B0-3B53-CE8C-0490494391F3}"/>
              </a:ext>
            </a:extLst>
          </p:cNvPr>
          <p:cNvSpPr txBox="1"/>
          <p:nvPr/>
        </p:nvSpPr>
        <p:spPr>
          <a:xfrm>
            <a:off x="508308" y="5262701"/>
            <a:ext cx="7353302" cy="1364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n-US" sz="1600" b="1" dirty="0">
                <a:latin typeface="Helvetica"/>
                <a:cs typeface="Times New Roman" panose="02020603050405020304" pitchFamily="18" charset="0"/>
              </a:rPr>
              <a:t>Benefits:</a:t>
            </a:r>
          </a:p>
          <a:p>
            <a:pPr marL="317500" indent="-196850">
              <a:spcBef>
                <a:spcPts val="200"/>
              </a:spcBef>
              <a:buFont typeface="Arial"/>
              <a:buChar char="•"/>
            </a:pPr>
            <a:r>
              <a:rPr lang="en-US" sz="1500" dirty="0">
                <a:latin typeface="Helvetica"/>
                <a:cs typeface="Times New Roman" panose="02020603050405020304" pitchFamily="18" charset="0"/>
              </a:rPr>
              <a:t>Deep, large traps for a range of particle sizes (from ions to microparticles)</a:t>
            </a:r>
          </a:p>
          <a:p>
            <a:pPr marL="317500" indent="-196850">
              <a:spcBef>
                <a:spcPts val="200"/>
              </a:spcBef>
              <a:buFont typeface="Arial"/>
              <a:buChar char="•"/>
            </a:pPr>
            <a:r>
              <a:rPr lang="en-US" sz="1500" dirty="0">
                <a:latin typeface="Helvetica"/>
                <a:cs typeface="Times New Roman" panose="02020603050405020304" pitchFamily="18" charset="0"/>
              </a:rPr>
              <a:t>Dark traps are possible, with no recoil heating or internal heating from laser</a:t>
            </a:r>
          </a:p>
          <a:p>
            <a:pPr marL="774700" lvl="2" indent="-196850">
              <a:spcBef>
                <a:spcPts val="200"/>
              </a:spcBef>
              <a:buFont typeface="Arial"/>
              <a:buChar char="•"/>
            </a:pPr>
            <a:r>
              <a:rPr lang="en-US" sz="1500" dirty="0">
                <a:latin typeface="Helvetica"/>
                <a:cs typeface="Times New Roman" panose="02020603050405020304" pitchFamily="18" charset="0"/>
              </a:rPr>
              <a:t>Alternatively, can combine with optical detection or trapping</a:t>
            </a:r>
          </a:p>
          <a:p>
            <a:pPr marL="317500" indent="-196850">
              <a:spcBef>
                <a:spcPts val="200"/>
              </a:spcBef>
              <a:buFont typeface="Arial"/>
              <a:buChar char="•"/>
            </a:pPr>
            <a:r>
              <a:rPr lang="en-US" sz="1500" dirty="0">
                <a:latin typeface="Helvetica"/>
                <a:cs typeface="Times New Roman" panose="02020603050405020304" pitchFamily="18" charset="0"/>
              </a:rPr>
              <a:t>Co-trapping with ions possible (Northup group)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68CE820-A5D7-D47B-C462-9840D36114F9}"/>
              </a:ext>
            </a:extLst>
          </p:cNvPr>
          <p:cNvGrpSpPr/>
          <p:nvPr/>
        </p:nvGrpSpPr>
        <p:grpSpPr>
          <a:xfrm>
            <a:off x="814039" y="1747461"/>
            <a:ext cx="4017229" cy="3353107"/>
            <a:chOff x="8486078" y="1382751"/>
            <a:chExt cx="4017229" cy="335310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AED8CB0-5BFF-85F0-91D2-62BD4934F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32127" y="1817405"/>
              <a:ext cx="2131719" cy="209761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220963C-2779-2ACD-A3CA-A84C5FF5B962}"/>
                </a:ext>
              </a:extLst>
            </p:cNvPr>
            <p:cNvSpPr txBox="1"/>
            <p:nvPr/>
          </p:nvSpPr>
          <p:spPr>
            <a:xfrm>
              <a:off x="8664498" y="1382751"/>
              <a:ext cx="28435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Northup group (Innsbruck):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AFAB27D-C01E-AE71-CF1D-F7849357C676}"/>
                </a:ext>
              </a:extLst>
            </p:cNvPr>
            <p:cNvSpPr txBox="1"/>
            <p:nvPr/>
          </p:nvSpPr>
          <p:spPr>
            <a:xfrm>
              <a:off x="8486078" y="3941040"/>
              <a:ext cx="37059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Co-trapping of nanosphere + 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Demonstrated ultra-high 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Q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= 10</a:t>
              </a:r>
              <a:r>
                <a:rPr lang="en-US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21878B-341A-63BF-59C9-7D47F9139C10}"/>
                </a:ext>
              </a:extLst>
            </p:cNvPr>
            <p:cNvSpPr txBox="1"/>
            <p:nvPr/>
          </p:nvSpPr>
          <p:spPr>
            <a:xfrm>
              <a:off x="8915400" y="4428081"/>
              <a:ext cx="35879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See e.g. PRL </a:t>
              </a:r>
              <a:r>
                <a:rPr lang="en-US" sz="1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132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, 133602 (2024)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5D722CC-FC30-37C7-2842-E6BF124BA8E3}"/>
              </a:ext>
            </a:extLst>
          </p:cNvPr>
          <p:cNvSpPr txBox="1"/>
          <p:nvPr/>
        </p:nvSpPr>
        <p:spPr>
          <a:xfrm>
            <a:off x="7968476" y="5239724"/>
            <a:ext cx="4223524" cy="1313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n-US" sz="1600" b="1" dirty="0">
                <a:latin typeface="Helvetica"/>
                <a:cs typeface="Times New Roman" panose="02020603050405020304" pitchFamily="18" charset="0"/>
              </a:rPr>
              <a:t>Possible challenges:</a:t>
            </a:r>
          </a:p>
          <a:p>
            <a:pPr marL="463550" lvl="1" indent="-231775">
              <a:spcBef>
                <a:spcPts val="200"/>
              </a:spcBef>
              <a:buFont typeface="Arial"/>
              <a:buChar char="•"/>
            </a:pPr>
            <a:r>
              <a:rPr lang="en-US" sz="1500" dirty="0">
                <a:latin typeface="Helvetica"/>
                <a:cs typeface="Times New Roman" panose="02020603050405020304" pitchFamily="18" charset="0"/>
              </a:rPr>
              <a:t>Particles are electrically charged and may couple to stray fields</a:t>
            </a:r>
          </a:p>
          <a:p>
            <a:pPr marL="463550" lvl="1" indent="-231775">
              <a:spcBef>
                <a:spcPts val="200"/>
              </a:spcBef>
              <a:buFont typeface="Arial"/>
              <a:buChar char="•"/>
            </a:pPr>
            <a:r>
              <a:rPr lang="en-US" sz="1500" dirty="0">
                <a:latin typeface="Helvetica"/>
                <a:cs typeface="Times New Roman" panose="02020603050405020304" pitchFamily="18" charset="0"/>
              </a:rPr>
              <a:t>Charge changes (e.g. from nuclear decays) can produce impulses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8ABCBFA-9B52-F432-1D24-08DAD8F57464}"/>
              </a:ext>
            </a:extLst>
          </p:cNvPr>
          <p:cNvGrpSpPr/>
          <p:nvPr/>
        </p:nvGrpSpPr>
        <p:grpSpPr>
          <a:xfrm>
            <a:off x="4265342" y="1744084"/>
            <a:ext cx="3906571" cy="3568923"/>
            <a:chOff x="4293645" y="1726655"/>
            <a:chExt cx="3906571" cy="356892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CE2BD3-1B57-FCCC-D75D-BC1DD78CAB10}"/>
                </a:ext>
              </a:extLst>
            </p:cNvPr>
            <p:cNvSpPr txBox="1"/>
            <p:nvPr/>
          </p:nvSpPr>
          <p:spPr>
            <a:xfrm>
              <a:off x="4727719" y="1726655"/>
              <a:ext cx="25795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Hétet</a:t>
              </a: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group (ENS Paris):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BE2AD6C-6C5B-0918-B2C0-2F61CA37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19961" y="2144999"/>
              <a:ext cx="1886302" cy="1508417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A79F48B-1083-CDF1-F160-3B63A173A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83520" y="2991373"/>
              <a:ext cx="1886302" cy="8132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3541A29-A299-BE10-F8CF-46E602993A23}"/>
                </a:ext>
              </a:extLst>
            </p:cNvPr>
            <p:cNvSpPr/>
            <p:nvPr/>
          </p:nvSpPr>
          <p:spPr>
            <a:xfrm>
              <a:off x="5429659" y="2542478"/>
              <a:ext cx="335522" cy="3455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430A9B1-1E57-DD1C-302E-048D0CCDB5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29659" y="2888056"/>
              <a:ext cx="453861" cy="92749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E0BAA54-56B8-5462-8A6F-ECBE2982E6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65181" y="2542478"/>
              <a:ext cx="2004641" cy="4379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6293B0F-8895-DC7D-BDDF-1708C9CBBA99}"/>
                </a:ext>
              </a:extLst>
            </p:cNvPr>
            <p:cNvSpPr txBox="1"/>
            <p:nvPr/>
          </p:nvSpPr>
          <p:spPr>
            <a:xfrm>
              <a:off x="4293645" y="4057265"/>
              <a:ext cx="321112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Trap microdiamonds with NVs while avoiding heating</a:t>
              </a:r>
              <a:endParaRPr lang="en-US" sz="14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Spin cooling of diamond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libration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25A3AC-8D1D-44E9-5E84-6ED23B80BA94}"/>
                </a:ext>
              </a:extLst>
            </p:cNvPr>
            <p:cNvSpPr txBox="1"/>
            <p:nvPr/>
          </p:nvSpPr>
          <p:spPr>
            <a:xfrm>
              <a:off x="4612309" y="4772358"/>
              <a:ext cx="35879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See e.g. Nature 580, 56 (2020), as well as work by T. Li (Purdue)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A081020-E1BA-8F1B-B63B-7CBAE37E6BC4}"/>
              </a:ext>
            </a:extLst>
          </p:cNvPr>
          <p:cNvGrpSpPr/>
          <p:nvPr/>
        </p:nvGrpSpPr>
        <p:grpSpPr>
          <a:xfrm>
            <a:off x="8142364" y="1721808"/>
            <a:ext cx="4105247" cy="3394978"/>
            <a:chOff x="8142364" y="1676088"/>
            <a:chExt cx="4105247" cy="339497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DC5E7C0-4558-D60D-783B-3397A4AB2314}"/>
                </a:ext>
              </a:extLst>
            </p:cNvPr>
            <p:cNvGrpSpPr/>
            <p:nvPr/>
          </p:nvGrpSpPr>
          <p:grpSpPr>
            <a:xfrm>
              <a:off x="8142364" y="1676088"/>
              <a:ext cx="3773025" cy="2401501"/>
              <a:chOff x="8142364" y="1676088"/>
              <a:chExt cx="3773025" cy="2401501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229E3426-C60B-03E6-AF19-C28ADC4E1B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87509" y="2042772"/>
                <a:ext cx="2374900" cy="1181100"/>
              </a:xfrm>
              <a:prstGeom prst="rect">
                <a:avLst/>
              </a:prstGeom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914093-4819-10E1-0AAF-8A45CD3BE718}"/>
                  </a:ext>
                </a:extLst>
              </p:cNvPr>
              <p:cNvSpPr txBox="1"/>
              <p:nvPr/>
            </p:nvSpPr>
            <p:spPr>
              <a:xfrm>
                <a:off x="8142364" y="1676088"/>
                <a:ext cx="31133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Novotny group (ETH Zurich):</a:t>
                </a:r>
              </a:p>
            </p:txBody>
          </p: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314CEDEB-3B01-4339-A705-ED6EABF97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4729"/>
              <a:stretch>
                <a:fillRect/>
              </a:stretch>
            </p:blipFill>
            <p:spPr>
              <a:xfrm>
                <a:off x="10288366" y="2392071"/>
                <a:ext cx="1627023" cy="1685518"/>
              </a:xfrm>
              <a:prstGeom prst="rect">
                <a:avLst/>
              </a:prstGeom>
            </p:spPr>
          </p:pic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EA18ADC-9840-1B73-4C64-7324A1BF1EA2}"/>
                  </a:ext>
                </a:extLst>
              </p:cNvPr>
              <p:cNvSpPr/>
              <p:nvPr/>
            </p:nvSpPr>
            <p:spPr>
              <a:xfrm>
                <a:off x="10288366" y="2559907"/>
                <a:ext cx="131984" cy="2245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498651E-CCDE-BFE1-45C3-C9F55722EA82}"/>
                  </a:ext>
                </a:extLst>
              </p:cNvPr>
              <p:cNvSpPr/>
              <p:nvPr/>
            </p:nvSpPr>
            <p:spPr>
              <a:xfrm>
                <a:off x="11647265" y="2392070"/>
                <a:ext cx="268123" cy="4177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5FF7B3D-947A-6A63-74D7-1800279AA5F0}"/>
                </a:ext>
              </a:extLst>
            </p:cNvPr>
            <p:cNvSpPr txBox="1"/>
            <p:nvPr/>
          </p:nvSpPr>
          <p:spPr>
            <a:xfrm>
              <a:off x="8341040" y="4048196"/>
              <a:ext cx="321112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Hybrid RF + optical trap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Aim for large state expansion in dark trap (no photon recoil)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23B5ADC-EFE8-8F7D-6203-8F5B363D083F}"/>
                </a:ext>
              </a:extLst>
            </p:cNvPr>
            <p:cNvSpPr txBox="1"/>
            <p:nvPr/>
          </p:nvSpPr>
          <p:spPr>
            <a:xfrm>
              <a:off x="8659704" y="4763289"/>
              <a:ext cx="35879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See e.g. PRL 132, 253602 (2024)</a:t>
              </a:r>
            </a:p>
          </p:txBody>
        </p:sp>
      </p:grpSp>
      <p:sp>
        <p:nvSpPr>
          <p:cNvPr id="65" name="Footer Placeholder 7">
            <a:extLst>
              <a:ext uri="{FF2B5EF4-FFF2-40B4-BE49-F238E27FC236}">
                <a16:creationId xmlns:a16="http://schemas.microsoft.com/office/drawing/2014/main" id="{8FD5B455-4F93-1DAC-41D3-A4EE2CDE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6296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F5AE3-3663-B4CD-40F8-0412A3F74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8850B9-C6CE-3362-99C4-7645F628F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390" y="5618857"/>
            <a:ext cx="4069582" cy="950738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AFCC66C9-407A-4B24-318B-3065CF5D8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20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B19D197-F7DE-FDE4-D93C-3BDDF5C82895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Tethered oscillators (isolation without levitation)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D10AB189-8FE3-AFE6-F657-37A7C60E0A0B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DF9100D-BD9D-535B-2A54-67810C4804BA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1C00767-2872-7148-D1C6-9D8A995E671A}"/>
              </a:ext>
            </a:extLst>
          </p:cNvPr>
          <p:cNvSpPr txBox="1"/>
          <p:nvPr/>
        </p:nvSpPr>
        <p:spPr>
          <a:xfrm>
            <a:off x="419098" y="924151"/>
            <a:ext cx="11177383" cy="1087750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Levitation is only one method for decoupling force noise (thermal noise, vibrations, </a:t>
            </a:r>
            <a:r>
              <a:rPr lang="en-US" dirty="0" err="1">
                <a:latin typeface="Helvetica"/>
                <a:cs typeface="Helvetica"/>
              </a:rPr>
              <a:t>etc</a:t>
            </a:r>
            <a:r>
              <a:rPr lang="en-US" dirty="0">
                <a:latin typeface="Helvetica"/>
                <a:cs typeface="Helvetica"/>
              </a:rPr>
              <a:t>)</a:t>
            </a:r>
          </a:p>
          <a:p>
            <a:pPr marL="318346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049AB-D6CC-22C8-1F79-55AD889A434D}"/>
              </a:ext>
            </a:extLst>
          </p:cNvPr>
          <p:cNvSpPr txBox="1"/>
          <p:nvPr/>
        </p:nvSpPr>
        <p:spPr>
          <a:xfrm>
            <a:off x="417594" y="1935193"/>
            <a:ext cx="7006602" cy="4473292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775546" lvl="1" indent="-318346">
              <a:spcBef>
                <a:spcPts val="18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Cool environment to low temperatures (10 </a:t>
            </a:r>
            <a:r>
              <a:rPr lang="en-US" dirty="0" err="1">
                <a:latin typeface="Helvetica"/>
                <a:cs typeface="Helvetica"/>
              </a:rPr>
              <a:t>mK</a:t>
            </a:r>
            <a:r>
              <a:rPr lang="en-US" dirty="0">
                <a:latin typeface="Helvetica"/>
                <a:cs typeface="Helvetica"/>
              </a:rPr>
              <a:t> ~ 200 MHz)</a:t>
            </a:r>
          </a:p>
          <a:p>
            <a:pPr lvl="1">
              <a:spcBef>
                <a:spcPts val="600"/>
              </a:spcBef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lvl="1">
              <a:spcBef>
                <a:spcPts val="600"/>
              </a:spcBef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Decouple from phonon bath using a </a:t>
            </a:r>
            <a:r>
              <a:rPr lang="en-US" dirty="0" err="1">
                <a:latin typeface="Helvetica"/>
                <a:cs typeface="Helvetica"/>
              </a:rPr>
              <a:t>phononic</a:t>
            </a:r>
            <a:r>
              <a:rPr lang="en-US" dirty="0">
                <a:latin typeface="Helvetica"/>
                <a:cs typeface="Helvetica"/>
              </a:rPr>
              <a:t> crystal (with bandgap)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lvl="1">
              <a:spcBef>
                <a:spcPts val="600"/>
              </a:spcBef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Reach extremely high Q (e.g. via dissipation dilution and soft clamping, </a:t>
            </a:r>
            <a:r>
              <a:rPr lang="en-US" i="1" dirty="0">
                <a:latin typeface="Helvetica"/>
                <a:cs typeface="Helvetica"/>
              </a:rPr>
              <a:t>see talk by D. Wilson</a:t>
            </a:r>
            <a:r>
              <a:rPr lang="en-US" dirty="0">
                <a:latin typeface="Helvetica"/>
                <a:cs typeface="Helvetica"/>
              </a:rPr>
              <a:t>)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D6DDE4-C592-A37D-DFA6-DD6B7D592DB4}"/>
              </a:ext>
            </a:extLst>
          </p:cNvPr>
          <p:cNvGrpSpPr>
            <a:grpSpLocks noChangeAspect="1"/>
          </p:cNvGrpSpPr>
          <p:nvPr/>
        </p:nvGrpSpPr>
        <p:grpSpPr>
          <a:xfrm>
            <a:off x="8389108" y="3344439"/>
            <a:ext cx="2286000" cy="1595763"/>
            <a:chOff x="7830413" y="2453750"/>
            <a:chExt cx="3355747" cy="234250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66253D-AD39-7B06-DA5F-CC14A93E9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5270"/>
            <a:stretch>
              <a:fillRect/>
            </a:stretch>
          </p:blipFill>
          <p:spPr>
            <a:xfrm>
              <a:off x="7830413" y="2565329"/>
              <a:ext cx="2859493" cy="223092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1D1A517-A225-05EB-BDBA-ACE5EA5DF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-1480" r="49265" b="64481"/>
            <a:stretch>
              <a:fillRect/>
            </a:stretch>
          </p:blipFill>
          <p:spPr>
            <a:xfrm>
              <a:off x="9476333" y="2453750"/>
              <a:ext cx="1709827" cy="150287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E0560E8-65EF-D7DD-091D-4D149F546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761" y="1511091"/>
            <a:ext cx="3503240" cy="10679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FDAF6C3-3924-C4F7-7DA0-C96B27DA0FA5}"/>
              </a:ext>
            </a:extLst>
          </p:cNvPr>
          <p:cNvSpPr txBox="1"/>
          <p:nvPr/>
        </p:nvSpPr>
        <p:spPr>
          <a:xfrm>
            <a:off x="8093599" y="1275065"/>
            <a:ext cx="3502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Bulk acoustics (Chu, ETH Zurich):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6D47C9-9082-6293-5C87-212A0DF63D39}"/>
              </a:ext>
            </a:extLst>
          </p:cNvPr>
          <p:cNvSpPr txBox="1"/>
          <p:nvPr/>
        </p:nvSpPr>
        <p:spPr>
          <a:xfrm>
            <a:off x="432834" y="125180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8346" indent="-318346">
              <a:spcBef>
                <a:spcPts val="600"/>
              </a:spcBef>
              <a:buFont typeface="Arial"/>
              <a:buChar char="•"/>
            </a:pPr>
            <a:r>
              <a:rPr lang="en-US" sz="1800" dirty="0">
                <a:latin typeface="Helvetica"/>
                <a:cs typeface="Helvetica"/>
              </a:rPr>
              <a:t>Tethered systems also reach extreme performance with a number of techniques, e.g.: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EAD2F4-E188-5E9D-0094-7CD93519C47C}"/>
              </a:ext>
            </a:extLst>
          </p:cNvPr>
          <p:cNvSpPr txBox="1"/>
          <p:nvPr/>
        </p:nvSpPr>
        <p:spPr>
          <a:xfrm>
            <a:off x="5877367" y="2577009"/>
            <a:ext cx="6411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Excited state population ~1e-5 in GHz modes, PRL 136, 180802 (2026)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755213-CE0C-C1CC-A0DD-A8212F9DD879}"/>
              </a:ext>
            </a:extLst>
          </p:cNvPr>
          <p:cNvSpPr txBox="1"/>
          <p:nvPr/>
        </p:nvSpPr>
        <p:spPr>
          <a:xfrm>
            <a:off x="7424196" y="3021125"/>
            <a:ext cx="47243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Membranes at room temp (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Kippenberg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, EPFL):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AD8560-C138-20E4-8C9B-22ACF6486CA9}"/>
              </a:ext>
            </a:extLst>
          </p:cNvPr>
          <p:cNvSpPr txBox="1"/>
          <p:nvPr/>
        </p:nvSpPr>
        <p:spPr>
          <a:xfrm>
            <a:off x="5840051" y="4902635"/>
            <a:ext cx="6411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Isolated membrane near ground state at room temp, Nature 626, 512 (2024)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CF315E-242A-4353-BB35-1A127125990D}"/>
              </a:ext>
            </a:extLst>
          </p:cNvPr>
          <p:cNvSpPr txBox="1"/>
          <p:nvPr/>
        </p:nvSpPr>
        <p:spPr>
          <a:xfrm>
            <a:off x="7233438" y="5281239"/>
            <a:ext cx="5105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Ultra-high aspect ratio Si</a:t>
            </a:r>
            <a:r>
              <a: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strings (Norte, Delft):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788B60-60EF-E11E-4BC2-15BBC096C93C}"/>
              </a:ext>
            </a:extLst>
          </p:cNvPr>
          <p:cNvSpPr txBox="1"/>
          <p:nvPr/>
        </p:nvSpPr>
        <p:spPr>
          <a:xfrm>
            <a:off x="5352584" y="6569595"/>
            <a:ext cx="6552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3 cm long, 70 nm thick string with Q = 6.6x10</a:t>
            </a:r>
            <a:r>
              <a:rPr lang="en-US" sz="14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, Nat Commun 15, 4255 (2024)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F21CF15-D593-FB79-5242-7A3296A23BC7}"/>
              </a:ext>
            </a:extLst>
          </p:cNvPr>
          <p:cNvSpPr/>
          <p:nvPr/>
        </p:nvSpPr>
        <p:spPr>
          <a:xfrm>
            <a:off x="10203366" y="6504013"/>
            <a:ext cx="1635303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96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CE631-8AA8-438E-3A0A-EEF63FC50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64943C7D-3997-21E2-4541-C76023480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21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818F9F4-5312-DD0C-8EB4-A09D52C065B6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Tethered oscillators (cont’d)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145E20BF-52F2-E58A-6ACA-85C207D4BDEB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2C34D29-8F22-7878-7700-779251B5D84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7216140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31810FB-3A23-4C43-098A-1C6047465B4E}"/>
              </a:ext>
            </a:extLst>
          </p:cNvPr>
          <p:cNvSpPr txBox="1"/>
          <p:nvPr/>
        </p:nvSpPr>
        <p:spPr>
          <a:xfrm>
            <a:off x="419099" y="1095225"/>
            <a:ext cx="7877407" cy="4396348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775546" lvl="1" indent="-318346">
              <a:spcBef>
                <a:spcPts val="18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Use extremely low-loss materials (e.g., superfluid He, high-purity sapphire/quartz, </a:t>
            </a:r>
            <a:r>
              <a:rPr lang="en-US" dirty="0" err="1">
                <a:latin typeface="Helvetica"/>
                <a:cs typeface="Helvetica"/>
              </a:rPr>
              <a:t>etc</a:t>
            </a:r>
            <a:r>
              <a:rPr lang="en-US" dirty="0">
                <a:latin typeface="Helvetica"/>
                <a:cs typeface="Helvetica"/>
              </a:rPr>
              <a:t>, </a:t>
            </a:r>
            <a:r>
              <a:rPr lang="en-US" i="1" dirty="0">
                <a:latin typeface="Helvetica"/>
                <a:cs typeface="Helvetica"/>
              </a:rPr>
              <a:t>see talks by J. Davis, J. Harris, T. Deshpande</a:t>
            </a:r>
            <a:r>
              <a:rPr lang="en-US" dirty="0">
                <a:latin typeface="Helvetica"/>
                <a:cs typeface="Helvetica"/>
              </a:rPr>
              <a:t>)</a:t>
            </a: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endParaRPr lang="en-US" dirty="0">
              <a:latin typeface="Helvetica"/>
              <a:cs typeface="Helvetica"/>
            </a:endParaRPr>
          </a:p>
          <a:p>
            <a:pPr marL="775546" lvl="1" indent="-318346">
              <a:spcBef>
                <a:spcPts val="600"/>
              </a:spcBef>
              <a:buFont typeface="Arial"/>
              <a:buChar char="•"/>
            </a:pPr>
            <a:r>
              <a:rPr lang="en-US" dirty="0">
                <a:latin typeface="Helvetica"/>
                <a:cs typeface="Helvetica"/>
              </a:rPr>
              <a:t>“Win with mass”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/>
                <a:cs typeface="Helvetica"/>
              </a:rPr>
              <a:t>Especially for accelerations, classical masses can significantly outperform smaller “quantum limited” masses</a:t>
            </a:r>
          </a:p>
          <a:p>
            <a:pPr marL="1657350" lvl="3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/>
                <a:cs typeface="Helvetica"/>
              </a:rPr>
              <a:t>Anyone who has ever tried to “beat </a:t>
            </a:r>
            <a:r>
              <a:rPr lang="en-US" sz="1600" dirty="0" err="1">
                <a:latin typeface="Helvetica"/>
                <a:cs typeface="Helvetica"/>
              </a:rPr>
              <a:t>Eot</a:t>
            </a:r>
            <a:r>
              <a:rPr lang="en-US" sz="1600" dirty="0">
                <a:latin typeface="Helvetica"/>
                <a:cs typeface="Helvetica"/>
              </a:rPr>
              <a:t>-Wash” in a fundamental physics measurement probably knows this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/>
                <a:cs typeface="Helvetica"/>
              </a:rPr>
              <a:t>Tethers often allow much larger masses to be used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170BEC-E1A6-D3AD-634B-735BD7B497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485"/>
          <a:stretch>
            <a:fillRect/>
          </a:stretch>
        </p:blipFill>
        <p:spPr>
          <a:xfrm>
            <a:off x="8452087" y="402156"/>
            <a:ext cx="2346960" cy="19884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1F055D5-DBBE-AE93-43C9-B5BC7A0C2833}"/>
              </a:ext>
            </a:extLst>
          </p:cNvPr>
          <p:cNvSpPr txBox="1"/>
          <p:nvPr/>
        </p:nvSpPr>
        <p:spPr>
          <a:xfrm>
            <a:off x="7166530" y="-25522"/>
            <a:ext cx="5136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High-Q superfluid He resonator (Schwab, Caltech):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455EB4-25D6-AD27-AB52-02B462CFBFB6}"/>
              </a:ext>
            </a:extLst>
          </p:cNvPr>
          <p:cNvSpPr txBox="1"/>
          <p:nvPr/>
        </p:nvSpPr>
        <p:spPr>
          <a:xfrm>
            <a:off x="4314593" y="2390595"/>
            <a:ext cx="7877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Q &gt;10</a:t>
            </a:r>
            <a:r>
              <a:rPr lang="en-US" sz="14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 for acoustic modes in superfluid He, J. Low Temp. Phys. 186, 233 (2017)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C6497DC-BB71-D073-9085-622619511CDA}"/>
                  </a:ext>
                </a:extLst>
              </p:cNvPr>
              <p:cNvSpPr txBox="1"/>
              <p:nvPr/>
            </p:nvSpPr>
            <p:spPr>
              <a:xfrm>
                <a:off x="3184525" y="6250943"/>
                <a:ext cx="9007474" cy="3324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(Differential) acceleration sensitivity ~10</a:t>
                </a:r>
                <a:r>
                  <a:rPr lang="en-US" sz="1400" i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-14</a:t>
                </a:r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g/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Hz</m:t>
                        </m:r>
                      </m:e>
                    </m:rad>
                  </m:oMath>
                </a14:m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at </a:t>
                </a:r>
                <a:r>
                  <a:rPr lang="en-US" sz="14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mHz</a:t>
                </a:r>
                <a:r>
                  <a:rPr lang="en-US" sz="1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frequencies for ~cm scale mass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C6497DC-BB71-D073-9085-622619511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525" y="6250943"/>
                <a:ext cx="9007474" cy="332463"/>
              </a:xfrm>
              <a:prstGeom prst="rect">
                <a:avLst/>
              </a:prstGeom>
              <a:blipFill>
                <a:blip r:embed="rId4"/>
                <a:stretch>
                  <a:fillRect r="-141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23A01FF4-4636-E7A5-22CD-CBFAE03165DD}"/>
              </a:ext>
            </a:extLst>
          </p:cNvPr>
          <p:cNvSpPr txBox="1"/>
          <p:nvPr/>
        </p:nvSpPr>
        <p:spPr>
          <a:xfrm>
            <a:off x="8189348" y="3190381"/>
            <a:ext cx="2829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Eot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-Wash Torsion Balance:</a:t>
            </a:r>
          </a:p>
        </p:txBody>
      </p:sp>
      <p:sp>
        <p:nvSpPr>
          <p:cNvPr id="29" name="Footer Placeholder 7">
            <a:extLst>
              <a:ext uri="{FF2B5EF4-FFF2-40B4-BE49-F238E27FC236}">
                <a16:creationId xmlns:a16="http://schemas.microsoft.com/office/drawing/2014/main" id="{1CC8728F-BD1D-0409-3009-8D33695C8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30" name="Picture 29" descr="wedgepic.jpg">
            <a:extLst>
              <a:ext uri="{FF2B5EF4-FFF2-40B4-BE49-F238E27FC236}">
                <a16:creationId xmlns:a16="http://schemas.microsoft.com/office/drawing/2014/main" id="{886156E5-2FCE-2B9B-51B1-F069801425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217" y="3528935"/>
            <a:ext cx="2044700" cy="272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40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B8293C-95D5-F341-A25D-2F3FFCDD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45040" y="6515429"/>
            <a:ext cx="2346960" cy="413808"/>
          </a:xfrm>
        </p:spPr>
        <p:txBody>
          <a:bodyPr/>
          <a:lstStyle/>
          <a:p>
            <a:fld id="{321454C5-E992-0B4A-8BCD-5A61630EA55B}" type="slidenum">
              <a:rPr lang="en-US" smtClean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pPr/>
              <a:t>22</a:t>
            </a:fld>
            <a:endParaRPr lang="en-US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9D3153-5246-3B4A-BE65-88C8A1F3399A}"/>
              </a:ext>
            </a:extLst>
          </p:cNvPr>
          <p:cNvSpPr txBox="1">
            <a:spLocks/>
          </p:cNvSpPr>
          <p:nvPr/>
        </p:nvSpPr>
        <p:spPr>
          <a:xfrm>
            <a:off x="419100" y="248716"/>
            <a:ext cx="11196795" cy="636587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 fontScale="90000" lnSpcReduction="20000"/>
          </a:bodyPr>
          <a:lstStyle>
            <a:lvl1pPr algn="ctr" defTabSz="509352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dirty="0">
                <a:solidFill>
                  <a:srgbClr val="984807"/>
                </a:solidFill>
                <a:latin typeface="Helvetica"/>
                <a:ea typeface="ＭＳ Ｐゴシック" charset="0"/>
                <a:cs typeface="Helvetica"/>
              </a:rPr>
              <a:t>Summary</a:t>
            </a:r>
          </a:p>
        </p:txBody>
      </p:sp>
      <p:sp>
        <p:nvSpPr>
          <p:cNvPr id="31" name="Footer Placeholder 7">
            <a:extLst>
              <a:ext uri="{FF2B5EF4-FFF2-40B4-BE49-F238E27FC236}">
                <a16:creationId xmlns:a16="http://schemas.microsoft.com/office/drawing/2014/main" id="{7709E6F1-0E46-C64E-97AE-133A134300FD}"/>
              </a:ext>
            </a:extLst>
          </p:cNvPr>
          <p:cNvSpPr txBox="1">
            <a:spLocks/>
          </p:cNvSpPr>
          <p:nvPr/>
        </p:nvSpPr>
        <p:spPr bwMode="auto">
          <a:xfrm>
            <a:off x="0" y="6515164"/>
            <a:ext cx="31845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D. Moore, Yale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E4AB17-061C-C84E-8835-D486C5612DE4}"/>
              </a:ext>
            </a:extLst>
          </p:cNvPr>
          <p:cNvCxnSpPr>
            <a:cxnSpLocks/>
          </p:cNvCxnSpPr>
          <p:nvPr/>
        </p:nvCxnSpPr>
        <p:spPr>
          <a:xfrm>
            <a:off x="419100" y="846155"/>
            <a:ext cx="11196795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7F1C3E3A-F0A4-2048-B540-8099CFF791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31" b="14111"/>
          <a:stretch/>
        </p:blipFill>
        <p:spPr>
          <a:xfrm>
            <a:off x="0" y="3986556"/>
            <a:ext cx="12192000" cy="25989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8F00C3-977D-6A8E-9A5D-B6F169D4C9B8}"/>
              </a:ext>
            </a:extLst>
          </p:cNvPr>
          <p:cNvSpPr txBox="1"/>
          <p:nvPr/>
        </p:nvSpPr>
        <p:spPr>
          <a:xfrm>
            <a:off x="419098" y="946453"/>
            <a:ext cx="11391902" cy="2934409"/>
          </a:xfrm>
          <a:prstGeom prst="rect">
            <a:avLst/>
          </a:prstGeom>
          <a:noFill/>
        </p:spPr>
        <p:txBody>
          <a:bodyPr wrap="square" lIns="101870" tIns="50935" rIns="101870" bIns="50935" rtlCol="0">
            <a:spAutoFit/>
          </a:bodyPr>
          <a:lstStyle/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Optomechanical systems are revolutionizing how we measure tiny forces and accelerations acting on masses in the lab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These systems have significant potential to impact searches for various weakly coupled phenomena in fundamental physics, with many applications already underway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There is a huge experimental toolbox already developed, which is likely only to grow in its capabilities in future years</a:t>
            </a:r>
          </a:p>
          <a:p>
            <a:pPr marL="318346" indent="-318346">
              <a:spcBef>
                <a:spcPts val="1200"/>
              </a:spcBef>
              <a:buFont typeface="Arial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Many of the best ideas are likely still to be identified, so excellent time to be creative</a:t>
            </a:r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081D0CEF-DF00-EA34-FF37-E1525726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37859" y="6515164"/>
            <a:ext cx="4359275" cy="4143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ro-RO" sz="1300" dirty="0" err="1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Queen's</a:t>
            </a:r>
            <a:r>
              <a:rPr lang="ro-RO" sz="1300" dirty="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rPr>
              <a:t> - 24 Sept 2026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38293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118193</TotalTime>
  <Words>2682</Words>
  <Application>Microsoft Macintosh PowerPoint</Application>
  <PresentationFormat>Widescreen</PresentationFormat>
  <Paragraphs>392</Paragraphs>
  <Slides>22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Helvetica</vt:lpstr>
      <vt:lpstr>System Font Regular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Moore, David</dc:creator>
  <cp:lastModifiedBy>David Moore</cp:lastModifiedBy>
  <cp:revision>3847</cp:revision>
  <dcterms:created xsi:type="dcterms:W3CDTF">2020-08-03T17:41:34Z</dcterms:created>
  <dcterms:modified xsi:type="dcterms:W3CDTF">2026-09-24T10:35:08Z</dcterms:modified>
</cp:coreProperties>
</file>