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59" r:id="rId1"/>
  </p:sldMasterIdLst>
  <p:notesMasterIdLst>
    <p:notesMasterId r:id="rId30"/>
  </p:notesMasterIdLst>
  <p:sldIdLst>
    <p:sldId id="256" r:id="rId2"/>
    <p:sldId id="258" r:id="rId3"/>
    <p:sldId id="262" r:id="rId4"/>
    <p:sldId id="266" r:id="rId5"/>
    <p:sldId id="267" r:id="rId6"/>
    <p:sldId id="307" r:id="rId7"/>
    <p:sldId id="304" r:id="rId8"/>
    <p:sldId id="310" r:id="rId9"/>
    <p:sldId id="294" r:id="rId10"/>
    <p:sldId id="315" r:id="rId11"/>
    <p:sldId id="295" r:id="rId12"/>
    <p:sldId id="297" r:id="rId13"/>
    <p:sldId id="317" r:id="rId14"/>
    <p:sldId id="303" r:id="rId15"/>
    <p:sldId id="313" r:id="rId16"/>
    <p:sldId id="279" r:id="rId17"/>
    <p:sldId id="289" r:id="rId18"/>
    <p:sldId id="260" r:id="rId19"/>
    <p:sldId id="263" r:id="rId20"/>
    <p:sldId id="284" r:id="rId21"/>
    <p:sldId id="286" r:id="rId22"/>
    <p:sldId id="290" r:id="rId23"/>
    <p:sldId id="276" r:id="rId24"/>
    <p:sldId id="283" r:id="rId25"/>
    <p:sldId id="316" r:id="rId26"/>
    <p:sldId id="285" r:id="rId27"/>
    <p:sldId id="314" r:id="rId28"/>
    <p:sldId id="302" r:id="rId29"/>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355B836-59D2-40EC-8B30-8544A9FEDCE9}" v="151" dt="2026-09-24T05:57:23.1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3" d="100"/>
          <a:sy n="93" d="100"/>
        </p:scale>
        <p:origin x="520" y="5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microsoft.com/office/2015/10/relationships/revisionInfo" Target="revisionInfo.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 name="Google Shape;5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3b4e9a92727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3b4e9a92727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3b725e7261b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3b725e7261b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3b4e9a9272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3b4e9a9272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Many of our experiments are searches for rare interactions, and the residual multipoles can interact more strongly than the forces we are searching for. Our calculations have shown that for the particles to vaporize at these pressure, the absorption must be ~ 3 orders of magnitude higher than what is achievable in high purity silica used in optical fibers.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3b4e9a92727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 name="Google Shape;242;g3b4e9a92727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An alternative to optical grade silica particles is noble gas or hydrogen solid particles. Optical and magnetic trapping of levitated helium droplets in high vacuum has been demonstrated. To our knowledge this has not been done with solid hydrogen or nobles.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a:extLst>
            <a:ext uri="{FF2B5EF4-FFF2-40B4-BE49-F238E27FC236}">
              <a16:creationId xmlns:a16="http://schemas.microsoft.com/office/drawing/2014/main" id="{82B45109-B36C-E93B-6991-1108C8EBDC8E}"/>
            </a:ext>
          </a:extLst>
        </p:cNvPr>
        <p:cNvGrpSpPr/>
        <p:nvPr/>
      </p:nvGrpSpPr>
      <p:grpSpPr>
        <a:xfrm>
          <a:off x="0" y="0"/>
          <a:ext cx="0" cy="0"/>
          <a:chOff x="0" y="0"/>
          <a:chExt cx="0" cy="0"/>
        </a:xfrm>
      </p:grpSpPr>
      <p:sp>
        <p:nvSpPr>
          <p:cNvPr id="287" name="Google Shape;287;g3b4e9a92727_0_47:notes">
            <a:extLst>
              <a:ext uri="{FF2B5EF4-FFF2-40B4-BE49-F238E27FC236}">
                <a16:creationId xmlns:a16="http://schemas.microsoft.com/office/drawing/2014/main" id="{D5B9BF48-ABC3-D7D7-1785-120DB8EAC51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8" name="Google Shape;288;g3b4e9a92727_0_47:notes">
            <a:extLst>
              <a:ext uri="{FF2B5EF4-FFF2-40B4-BE49-F238E27FC236}">
                <a16:creationId xmlns:a16="http://schemas.microsoft.com/office/drawing/2014/main" id="{93CD6351-9A52-6DAD-D9BE-5D162A85D2C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2341251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a:extLst>
            <a:ext uri="{FF2B5EF4-FFF2-40B4-BE49-F238E27FC236}">
              <a16:creationId xmlns:a16="http://schemas.microsoft.com/office/drawing/2014/main" id="{892B4F92-16D6-4565-4DC2-DBF5BB724BBE}"/>
            </a:ext>
          </a:extLst>
        </p:cNvPr>
        <p:cNvGrpSpPr/>
        <p:nvPr/>
      </p:nvGrpSpPr>
      <p:grpSpPr>
        <a:xfrm>
          <a:off x="0" y="0"/>
          <a:ext cx="0" cy="0"/>
          <a:chOff x="0" y="0"/>
          <a:chExt cx="0" cy="0"/>
        </a:xfrm>
      </p:grpSpPr>
      <p:sp>
        <p:nvSpPr>
          <p:cNvPr id="296" name="Google Shape;296;g3928e4575c3_0_166:notes">
            <a:extLst>
              <a:ext uri="{FF2B5EF4-FFF2-40B4-BE49-F238E27FC236}">
                <a16:creationId xmlns:a16="http://schemas.microsoft.com/office/drawing/2014/main" id="{ED11DF7B-6E19-1C8E-DCCD-BC4F30140DC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7" name="Google Shape;297;g3928e4575c3_0_166:notes">
            <a:extLst>
              <a:ext uri="{FF2B5EF4-FFF2-40B4-BE49-F238E27FC236}">
                <a16:creationId xmlns:a16="http://schemas.microsoft.com/office/drawing/2014/main" id="{E6146CDF-B5EF-23E4-0131-9CE67373168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034483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a:extLst>
            <a:ext uri="{FF2B5EF4-FFF2-40B4-BE49-F238E27FC236}">
              <a16:creationId xmlns:a16="http://schemas.microsoft.com/office/drawing/2014/main" id="{B9F2FBAB-68D7-625A-1C26-E67EFF3389BD}"/>
            </a:ext>
          </a:extLst>
        </p:cNvPr>
        <p:cNvGrpSpPr/>
        <p:nvPr/>
      </p:nvGrpSpPr>
      <p:grpSpPr>
        <a:xfrm>
          <a:off x="0" y="0"/>
          <a:ext cx="0" cy="0"/>
          <a:chOff x="0" y="0"/>
          <a:chExt cx="0" cy="0"/>
        </a:xfrm>
      </p:grpSpPr>
      <p:sp>
        <p:nvSpPr>
          <p:cNvPr id="296" name="Google Shape;296;g3928e4575c3_0_166:notes">
            <a:extLst>
              <a:ext uri="{FF2B5EF4-FFF2-40B4-BE49-F238E27FC236}">
                <a16:creationId xmlns:a16="http://schemas.microsoft.com/office/drawing/2014/main" id="{2403DC87-5B7B-EB14-4930-C32034832CE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7" name="Google Shape;297;g3928e4575c3_0_166:notes">
            <a:extLst>
              <a:ext uri="{FF2B5EF4-FFF2-40B4-BE49-F238E27FC236}">
                <a16:creationId xmlns:a16="http://schemas.microsoft.com/office/drawing/2014/main" id="{7E43BA36-7C16-49E1-1F42-1F643A3C7BF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058048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F4428FC7-60BA-A331-890A-17CDA670A210}"/>
            </a:ext>
          </a:extLst>
        </p:cNvPr>
        <p:cNvGrpSpPr/>
        <p:nvPr/>
      </p:nvGrpSpPr>
      <p:grpSpPr>
        <a:xfrm>
          <a:off x="0" y="0"/>
          <a:ext cx="0" cy="0"/>
          <a:chOff x="0" y="0"/>
          <a:chExt cx="0" cy="0"/>
        </a:xfrm>
      </p:grpSpPr>
      <p:sp>
        <p:nvSpPr>
          <p:cNvPr id="313" name="Google Shape;313;g3b4e9a92727_0_52:notes">
            <a:extLst>
              <a:ext uri="{FF2B5EF4-FFF2-40B4-BE49-F238E27FC236}">
                <a16:creationId xmlns:a16="http://schemas.microsoft.com/office/drawing/2014/main" id="{F861ED5E-EDEA-F0C4-B584-060AE29FF2F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3b4e9a92727_0_52:notes">
            <a:extLst>
              <a:ext uri="{FF2B5EF4-FFF2-40B4-BE49-F238E27FC236}">
                <a16:creationId xmlns:a16="http://schemas.microsoft.com/office/drawing/2014/main" id="{0E0883D3-16A4-38A7-9C0F-E0B47A721A3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616125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C0541E34-ED58-C285-4EEC-5F97EC9FA2B0}"/>
            </a:ext>
          </a:extLst>
        </p:cNvPr>
        <p:cNvGrpSpPr/>
        <p:nvPr/>
      </p:nvGrpSpPr>
      <p:grpSpPr>
        <a:xfrm>
          <a:off x="0" y="0"/>
          <a:ext cx="0" cy="0"/>
          <a:chOff x="0" y="0"/>
          <a:chExt cx="0" cy="0"/>
        </a:xfrm>
      </p:grpSpPr>
      <p:sp>
        <p:nvSpPr>
          <p:cNvPr id="313" name="Google Shape;313;g3b4e9a92727_0_52:notes">
            <a:extLst>
              <a:ext uri="{FF2B5EF4-FFF2-40B4-BE49-F238E27FC236}">
                <a16:creationId xmlns:a16="http://schemas.microsoft.com/office/drawing/2014/main" id="{236E6F95-9895-0C8F-7B8A-7DB1EDE2BDB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3b4e9a92727_0_52:notes">
            <a:extLst>
              <a:ext uri="{FF2B5EF4-FFF2-40B4-BE49-F238E27FC236}">
                <a16:creationId xmlns:a16="http://schemas.microsoft.com/office/drawing/2014/main" id="{3AF51279-C491-A147-62F2-DFD995BC2FF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072460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FD9BF78E-E988-5D29-8BD3-852F28DBA25D}"/>
            </a:ext>
          </a:extLst>
        </p:cNvPr>
        <p:cNvGrpSpPr/>
        <p:nvPr/>
      </p:nvGrpSpPr>
      <p:grpSpPr>
        <a:xfrm>
          <a:off x="0" y="0"/>
          <a:ext cx="0" cy="0"/>
          <a:chOff x="0" y="0"/>
          <a:chExt cx="0" cy="0"/>
        </a:xfrm>
      </p:grpSpPr>
      <p:sp>
        <p:nvSpPr>
          <p:cNvPr id="313" name="Google Shape;313;g3b4e9a92727_0_52:notes">
            <a:extLst>
              <a:ext uri="{FF2B5EF4-FFF2-40B4-BE49-F238E27FC236}">
                <a16:creationId xmlns:a16="http://schemas.microsoft.com/office/drawing/2014/main" id="{09977214-87A0-55E6-C4FB-B8EA64F8E1A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3b4e9a92727_0_52:notes">
            <a:extLst>
              <a:ext uri="{FF2B5EF4-FFF2-40B4-BE49-F238E27FC236}">
                <a16:creationId xmlns:a16="http://schemas.microsoft.com/office/drawing/2014/main" id="{232DB7A0-2AD3-94C7-87E0-EC610B01629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431715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E56087A1-01BC-0482-7D6A-6FA9E5B0D457}"/>
            </a:ext>
          </a:extLst>
        </p:cNvPr>
        <p:cNvGrpSpPr/>
        <p:nvPr/>
      </p:nvGrpSpPr>
      <p:grpSpPr>
        <a:xfrm>
          <a:off x="0" y="0"/>
          <a:ext cx="0" cy="0"/>
          <a:chOff x="0" y="0"/>
          <a:chExt cx="0" cy="0"/>
        </a:xfrm>
      </p:grpSpPr>
      <p:sp>
        <p:nvSpPr>
          <p:cNvPr id="313" name="Google Shape;313;g3b4e9a92727_0_52:notes">
            <a:extLst>
              <a:ext uri="{FF2B5EF4-FFF2-40B4-BE49-F238E27FC236}">
                <a16:creationId xmlns:a16="http://schemas.microsoft.com/office/drawing/2014/main" id="{E274EB44-992F-CB64-5E95-C449DB42F7A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3b4e9a92727_0_52:notes">
            <a:extLst>
              <a:ext uri="{FF2B5EF4-FFF2-40B4-BE49-F238E27FC236}">
                <a16:creationId xmlns:a16="http://schemas.microsoft.com/office/drawing/2014/main" id="{DD41DB97-7061-F699-9692-B24ECC00479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997508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2EA6C528-13A0-94E3-7E5B-E8B6468DB2B1}"/>
            </a:ext>
          </a:extLst>
        </p:cNvPr>
        <p:cNvGrpSpPr/>
        <p:nvPr/>
      </p:nvGrpSpPr>
      <p:grpSpPr>
        <a:xfrm>
          <a:off x="0" y="0"/>
          <a:ext cx="0" cy="0"/>
          <a:chOff x="0" y="0"/>
          <a:chExt cx="0" cy="0"/>
        </a:xfrm>
      </p:grpSpPr>
      <p:sp>
        <p:nvSpPr>
          <p:cNvPr id="313" name="Google Shape;313;g3b4e9a92727_0_52:notes">
            <a:extLst>
              <a:ext uri="{FF2B5EF4-FFF2-40B4-BE49-F238E27FC236}">
                <a16:creationId xmlns:a16="http://schemas.microsoft.com/office/drawing/2014/main" id="{26432A63-CB56-5753-9EDA-2B6EE5581EC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3b4e9a92727_0_52:notes">
            <a:extLst>
              <a:ext uri="{FF2B5EF4-FFF2-40B4-BE49-F238E27FC236}">
                <a16:creationId xmlns:a16="http://schemas.microsoft.com/office/drawing/2014/main" id="{744B5BC0-1716-845F-A3EF-E8538300B07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770095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g3b4e9a92727_0_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4" name="Google Shape;344;g3b4e9a92727_0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3b57c81d1fe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3b57c81d1fe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3b725e7261b_0_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3b725e7261b_0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a:extLst>
            <a:ext uri="{FF2B5EF4-FFF2-40B4-BE49-F238E27FC236}">
              <a16:creationId xmlns:a16="http://schemas.microsoft.com/office/drawing/2014/main" id="{8452F257-ED41-CDD6-8935-0C91A3EE6BD4}"/>
            </a:ext>
          </a:extLst>
        </p:cNvPr>
        <p:cNvGrpSpPr/>
        <p:nvPr/>
      </p:nvGrpSpPr>
      <p:grpSpPr>
        <a:xfrm>
          <a:off x="0" y="0"/>
          <a:ext cx="0" cy="0"/>
          <a:chOff x="0" y="0"/>
          <a:chExt cx="0" cy="0"/>
        </a:xfrm>
      </p:grpSpPr>
      <p:sp>
        <p:nvSpPr>
          <p:cNvPr id="173" name="Google Shape;173;g3b4e9a92727_0_20:notes">
            <a:extLst>
              <a:ext uri="{FF2B5EF4-FFF2-40B4-BE49-F238E27FC236}">
                <a16:creationId xmlns:a16="http://schemas.microsoft.com/office/drawing/2014/main" id="{F3E5BE8C-D388-F290-09B9-69D725EA617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3b4e9a92727_0_20:notes">
            <a:extLst>
              <a:ext uri="{FF2B5EF4-FFF2-40B4-BE49-F238E27FC236}">
                <a16:creationId xmlns:a16="http://schemas.microsoft.com/office/drawing/2014/main" id="{CC9E0B16-FB31-6368-D7DB-95ACFBA70B8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087226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g3b4e9a92727_0_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8" name="Google Shape;288;g3b4e9a92727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g3928e4575c3_0_1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2" name="Google Shape;322;g3928e4575c3_0_1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a:extLst>
            <a:ext uri="{FF2B5EF4-FFF2-40B4-BE49-F238E27FC236}">
              <a16:creationId xmlns:a16="http://schemas.microsoft.com/office/drawing/2014/main" id="{13759135-8060-E854-5CE0-0267716C6E0B}"/>
            </a:ext>
          </a:extLst>
        </p:cNvPr>
        <p:cNvGrpSpPr/>
        <p:nvPr/>
      </p:nvGrpSpPr>
      <p:grpSpPr>
        <a:xfrm>
          <a:off x="0" y="0"/>
          <a:ext cx="0" cy="0"/>
          <a:chOff x="0" y="0"/>
          <a:chExt cx="0" cy="0"/>
        </a:xfrm>
      </p:grpSpPr>
      <p:sp>
        <p:nvSpPr>
          <p:cNvPr id="321" name="Google Shape;321;g3928e4575c3_0_192:notes">
            <a:extLst>
              <a:ext uri="{FF2B5EF4-FFF2-40B4-BE49-F238E27FC236}">
                <a16:creationId xmlns:a16="http://schemas.microsoft.com/office/drawing/2014/main" id="{0C25737D-1C34-3B29-24C6-9CBFBE997B4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2" name="Google Shape;322;g3928e4575c3_0_192:notes">
            <a:extLst>
              <a:ext uri="{FF2B5EF4-FFF2-40B4-BE49-F238E27FC236}">
                <a16:creationId xmlns:a16="http://schemas.microsoft.com/office/drawing/2014/main" id="{8A8F5295-EA4F-64A9-1009-0C7988DB79B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647183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C734D745-BA13-C115-BD56-84655D978592}"/>
            </a:ext>
          </a:extLst>
        </p:cNvPr>
        <p:cNvGrpSpPr/>
        <p:nvPr/>
      </p:nvGrpSpPr>
      <p:grpSpPr>
        <a:xfrm>
          <a:off x="0" y="0"/>
          <a:ext cx="0" cy="0"/>
          <a:chOff x="0" y="0"/>
          <a:chExt cx="0" cy="0"/>
        </a:xfrm>
      </p:grpSpPr>
      <p:sp>
        <p:nvSpPr>
          <p:cNvPr id="313" name="Google Shape;313;g3b4e9a92727_0_52:notes">
            <a:extLst>
              <a:ext uri="{FF2B5EF4-FFF2-40B4-BE49-F238E27FC236}">
                <a16:creationId xmlns:a16="http://schemas.microsoft.com/office/drawing/2014/main" id="{249846E8-99F6-465A-C1D8-ACF44381C12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3b4e9a92727_0_52:notes">
            <a:extLst>
              <a:ext uri="{FF2B5EF4-FFF2-40B4-BE49-F238E27FC236}">
                <a16:creationId xmlns:a16="http://schemas.microsoft.com/office/drawing/2014/main" id="{468184DE-04DF-0F3A-65CE-AF5BF597722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804436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3" name="Google Shape;13;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4" name="Google Shape;14;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8"/>
        <p:cNvGrpSpPr/>
        <p:nvPr/>
      </p:nvGrpSpPr>
      <p:grpSpPr>
        <a:xfrm>
          <a:off x="0" y="0"/>
          <a:ext cx="0" cy="0"/>
          <a:chOff x="0" y="0"/>
          <a:chExt cx="0" cy="0"/>
        </a:xfrm>
      </p:grpSpPr>
      <p:sp>
        <p:nvSpPr>
          <p:cNvPr id="19" name="Google Shape;19;p4"/>
          <p:cNvSpPr txBox="1">
            <a:spLocks noGrp="1"/>
          </p:cNvSpPr>
          <p:nvPr>
            <p:ph type="title"/>
          </p:nvPr>
        </p:nvSpPr>
        <p:spPr>
          <a:xfrm>
            <a:off x="227150" y="114300"/>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0" name="Google Shape;20;p4"/>
          <p:cNvSpPr txBox="1">
            <a:spLocks noGrp="1"/>
          </p:cNvSpPr>
          <p:nvPr>
            <p:ph type="body" idx="1"/>
          </p:nvPr>
        </p:nvSpPr>
        <p:spPr>
          <a:xfrm>
            <a:off x="311700" y="811575"/>
            <a:ext cx="8520600" cy="37572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1" name="Google Shape;21;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7"/>
        <p:cNvGrpSpPr/>
        <p:nvPr/>
      </p:nvGrpSpPr>
      <p:grpSpPr>
        <a:xfrm>
          <a:off x="0" y="0"/>
          <a:ext cx="0" cy="0"/>
          <a:chOff x="0" y="0"/>
          <a:chExt cx="0" cy="0"/>
        </a:xfrm>
      </p:grpSpPr>
      <p:sp>
        <p:nvSpPr>
          <p:cNvPr id="28" name="Google Shape;28;p6"/>
          <p:cNvSpPr txBox="1">
            <a:spLocks noGrp="1"/>
          </p:cNvSpPr>
          <p:nvPr>
            <p:ph type="title"/>
          </p:nvPr>
        </p:nvSpPr>
        <p:spPr>
          <a:xfrm>
            <a:off x="227150" y="114300"/>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9" name="Google Shape;29;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0"/>
        <p:cNvGrpSpPr/>
        <p:nvPr/>
      </p:nvGrpSpPr>
      <p:grpSpPr>
        <a:xfrm>
          <a:off x="0" y="0"/>
          <a:ext cx="0" cy="0"/>
          <a:chOff x="0" y="0"/>
          <a:chExt cx="0" cy="0"/>
        </a:xfrm>
      </p:grpSpPr>
      <p:sp>
        <p:nvSpPr>
          <p:cNvPr id="31" name="Google Shape;31;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2" name="Google Shape;32;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3" name="Google Shape;33;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4"/>
        <p:cNvGrpSpPr/>
        <p:nvPr/>
      </p:nvGrpSpPr>
      <p:grpSpPr>
        <a:xfrm>
          <a:off x="0" y="0"/>
          <a:ext cx="0" cy="0"/>
          <a:chOff x="0" y="0"/>
          <a:chExt cx="0" cy="0"/>
        </a:xfrm>
      </p:grpSpPr>
      <p:sp>
        <p:nvSpPr>
          <p:cNvPr id="35" name="Google Shape;35;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6" name="Google Shape;36;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7"/>
        <p:cNvGrpSpPr/>
        <p:nvPr/>
      </p:nvGrpSpPr>
      <p:grpSpPr>
        <a:xfrm>
          <a:off x="0" y="0"/>
          <a:ext cx="0" cy="0"/>
          <a:chOff x="0" y="0"/>
          <a:chExt cx="0" cy="0"/>
        </a:xfrm>
      </p:grpSpPr>
      <p:sp>
        <p:nvSpPr>
          <p:cNvPr id="38" name="Google Shape;38;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0" name="Google Shape;40;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1" name="Google Shape;41;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2" name="Google Shape;42;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3"/>
        <p:cNvGrpSpPr/>
        <p:nvPr/>
      </p:nvGrpSpPr>
      <p:grpSpPr>
        <a:xfrm>
          <a:off x="0" y="0"/>
          <a:ext cx="0" cy="0"/>
          <a:chOff x="0" y="0"/>
          <a:chExt cx="0" cy="0"/>
        </a:xfrm>
      </p:grpSpPr>
      <p:sp>
        <p:nvSpPr>
          <p:cNvPr id="44" name="Google Shape;44;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5" name="Google Shape;45;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6"/>
        <p:cNvGrpSpPr/>
        <p:nvPr/>
      </p:nvGrpSpPr>
      <p:grpSpPr>
        <a:xfrm>
          <a:off x="0" y="0"/>
          <a:ext cx="0" cy="0"/>
          <a:chOff x="0" y="0"/>
          <a:chExt cx="0" cy="0"/>
        </a:xfrm>
      </p:grpSpPr>
      <p:sp>
        <p:nvSpPr>
          <p:cNvPr id="47" name="Google Shape;47;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8" name="Google Shape;48;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9" name="Google Shape;49;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27150" y="114300"/>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811575"/>
            <a:ext cx="8520600" cy="3757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
        <p:nvSpPr>
          <p:cNvPr id="9" name="Google Shape;9;p1"/>
          <p:cNvSpPr txBox="1"/>
          <p:nvPr/>
        </p:nvSpPr>
        <p:spPr>
          <a:xfrm>
            <a:off x="233500" y="4663225"/>
            <a:ext cx="2324400" cy="39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dirty="0">
                <a:solidFill>
                  <a:schemeClr val="dk2"/>
                </a:solidFill>
              </a:rPr>
              <a:t>L. Darroch, Yale</a:t>
            </a:r>
            <a:endParaRPr sz="1000" dirty="0">
              <a:solidFill>
                <a:schemeClr val="dk2"/>
              </a:solidFill>
            </a:endParaRPr>
          </a:p>
        </p:txBody>
      </p:sp>
      <p:sp>
        <p:nvSpPr>
          <p:cNvPr id="10" name="Google Shape;10;p1"/>
          <p:cNvSpPr txBox="1"/>
          <p:nvPr/>
        </p:nvSpPr>
        <p:spPr>
          <a:xfrm>
            <a:off x="3048108" y="4663217"/>
            <a:ext cx="3047784" cy="393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dirty="0">
                <a:solidFill>
                  <a:schemeClr val="dk2"/>
                </a:solidFill>
              </a:rPr>
              <a:t>OSSAP Workshop - September 23 2026</a:t>
            </a:r>
            <a:endParaRPr sz="1000" dirty="0">
              <a:solidFill>
                <a:schemeClr val="dk2"/>
              </a:solidFill>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2" r:id="rId3"/>
    <p:sldLayoutId id="2147483653" r:id="rId4"/>
    <p:sldLayoutId id="2147483654" r:id="rId5"/>
    <p:sldLayoutId id="2147483655" r:id="rId6"/>
    <p:sldLayoutId id="2147483656" r:id="rId7"/>
    <p:sldLayoutId id="2147483657" r:id="rId8"/>
    <p:sldLayoutId id="2147483658" r:id="rId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https://www.symmetrymagazine.org/article/december-2013/four-things-you-might-not-know-about-dark-matter"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hyperlink" Target="https://www.symmetrymagazine.org/article/the-hidden-neutrino" TargetMode="Externa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4.png"/><Relationship Id="rId7"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png"/><Relationship Id="rId10" Type="http://schemas.openxmlformats.org/officeDocument/2006/relationships/image" Target="../media/image8.png"/><Relationship Id="rId4" Type="http://schemas.openxmlformats.org/officeDocument/2006/relationships/image" Target="../media/image5.pn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sv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3.svg"/><Relationship Id="rId5" Type="http://schemas.openxmlformats.org/officeDocument/2006/relationships/image" Target="../media/image12.sv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8.JP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1.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8" Type="http://schemas.openxmlformats.org/officeDocument/2006/relationships/image" Target="../media/image26.png"/><Relationship Id="rId3" Type="http://schemas.microsoft.com/office/2007/relationships/media" Target="../media/media4.mp4"/><Relationship Id="rId7" Type="http://schemas.openxmlformats.org/officeDocument/2006/relationships/image" Target="../media/image25.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notesSlide" Target="../notesSlides/notesSlide9.xml"/><Relationship Id="rId5" Type="http://schemas.openxmlformats.org/officeDocument/2006/relationships/slideLayout" Target="../slideLayouts/slideLayout2.xml"/><Relationship Id="rId4" Type="http://schemas.openxmlformats.org/officeDocument/2006/relationships/video" Target="../media/media4.mp4"/></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JPG"/></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11.xml"/><Relationship Id="rId3" Type="http://schemas.microsoft.com/office/2007/relationships/media" Target="../media/media6.mp4"/><Relationship Id="rId7" Type="http://schemas.openxmlformats.org/officeDocument/2006/relationships/slideLayout" Target="../slideLayouts/slideLayout2.xml"/><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video" Target="../media/media7.mp4"/><Relationship Id="rId11" Type="http://schemas.openxmlformats.org/officeDocument/2006/relationships/image" Target="../media/image34.png"/><Relationship Id="rId5" Type="http://schemas.microsoft.com/office/2007/relationships/media" Target="../media/media7.mp4"/><Relationship Id="rId10" Type="http://schemas.openxmlformats.org/officeDocument/2006/relationships/image" Target="../media/image33.png"/><Relationship Id="rId4" Type="http://schemas.openxmlformats.org/officeDocument/2006/relationships/video" Target="../media/media6.mp4"/><Relationship Id="rId9" Type="http://schemas.openxmlformats.org/officeDocument/2006/relationships/image" Target="../media/image32.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JPG"/></Relationships>
</file>

<file path=ppt/slides/_rels/slide14.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microsoft.com/office/2007/relationships/media" Target="../media/media9.mp4"/><Relationship Id="rId7" Type="http://schemas.openxmlformats.org/officeDocument/2006/relationships/slideLayout" Target="../slideLayouts/slideLayout2.xml"/><Relationship Id="rId12" Type="http://schemas.openxmlformats.org/officeDocument/2006/relationships/image" Target="../media/image38.png"/><Relationship Id="rId2" Type="http://schemas.openxmlformats.org/officeDocument/2006/relationships/video" Target="../media/media8.mp4"/><Relationship Id="rId1" Type="http://schemas.microsoft.com/office/2007/relationships/media" Target="../media/media8.mp4"/><Relationship Id="rId6" Type="http://schemas.openxmlformats.org/officeDocument/2006/relationships/video" Target="../media/media10.mp4"/><Relationship Id="rId11" Type="http://schemas.openxmlformats.org/officeDocument/2006/relationships/image" Target="../media/image37.png"/><Relationship Id="rId5" Type="http://schemas.microsoft.com/office/2007/relationships/media" Target="../media/media10.mp4"/><Relationship Id="rId10" Type="http://schemas.openxmlformats.org/officeDocument/2006/relationships/image" Target="../media/image36.png"/><Relationship Id="rId4" Type="http://schemas.openxmlformats.org/officeDocument/2006/relationships/video" Target="../media/media9.mp4"/><Relationship Id="rId9" Type="http://schemas.openxmlformats.org/officeDocument/2006/relationships/image" Target="../media/image35.png"/></Relationships>
</file>

<file path=ppt/slides/_rels/slide1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5.svg"/></Relationships>
</file>

<file path=ppt/slides/_rels/slide20.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slideLayout" Target="../slideLayouts/slideLayout2.xml"/><Relationship Id="rId7" Type="http://schemas.openxmlformats.org/officeDocument/2006/relationships/image" Target="../media/image48.png"/><Relationship Id="rId2" Type="http://schemas.openxmlformats.org/officeDocument/2006/relationships/video" Target="../media/media11.mp4"/><Relationship Id="rId1" Type="http://schemas.microsoft.com/office/2007/relationships/media" Target="../media/media11.mp4"/><Relationship Id="rId6" Type="http://schemas.openxmlformats.org/officeDocument/2006/relationships/image" Target="../media/image190.png"/><Relationship Id="rId11" Type="http://schemas.openxmlformats.org/officeDocument/2006/relationships/image" Target="../media/image50.png"/><Relationship Id="rId5" Type="http://schemas.openxmlformats.org/officeDocument/2006/relationships/image" Target="../media/image47.png"/><Relationship Id="rId10" Type="http://schemas.openxmlformats.org/officeDocument/2006/relationships/image" Target="../media/image11.png"/><Relationship Id="rId4" Type="http://schemas.openxmlformats.org/officeDocument/2006/relationships/notesSlide" Target="../notesSlides/notesSlide17.xml"/><Relationship Id="rId9" Type="http://schemas.openxmlformats.org/officeDocument/2006/relationships/image" Target="../media/image220.png"/></Relationships>
</file>

<file path=ppt/slides/_rels/slide2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 Id="rId5" Type="http://schemas.openxmlformats.org/officeDocument/2006/relationships/image" Target="../media/image54.svg"/><Relationship Id="rId4" Type="http://schemas.openxmlformats.org/officeDocument/2006/relationships/image" Target="../media/image53.png"/></Relationships>
</file>

<file path=ppt/slides/_rels/slide2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56.png"/></Relationships>
</file>

<file path=ppt/slides/_rels/slide2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24.xml.rels><?xml version="1.0" encoding="UTF-8" standalone="yes"?>
<Relationships xmlns="http://schemas.openxmlformats.org/package/2006/relationships"><Relationship Id="rId3" Type="http://schemas.openxmlformats.org/officeDocument/2006/relationships/image" Target="../media/image54.sv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19.png"/><Relationship Id="rId3" Type="http://schemas.microsoft.com/office/2007/relationships/media" Target="../media/media13.mp4"/><Relationship Id="rId7" Type="http://schemas.openxmlformats.org/officeDocument/2006/relationships/slideLayout" Target="../slideLayouts/slideLayout2.xml"/><Relationship Id="rId12" Type="http://schemas.openxmlformats.org/officeDocument/2006/relationships/image" Target="../media/image61.png"/><Relationship Id="rId2" Type="http://schemas.openxmlformats.org/officeDocument/2006/relationships/video" Target="../media/media12.mp4"/><Relationship Id="rId1" Type="http://schemas.microsoft.com/office/2007/relationships/media" Target="../media/media12.mp4"/><Relationship Id="rId6" Type="http://schemas.openxmlformats.org/officeDocument/2006/relationships/video" Target="../media/media14.mp4"/><Relationship Id="rId11" Type="http://schemas.openxmlformats.org/officeDocument/2006/relationships/image" Target="../media/image60.png"/><Relationship Id="rId5" Type="http://schemas.microsoft.com/office/2007/relationships/media" Target="../media/media14.mp4"/><Relationship Id="rId10" Type="http://schemas.openxmlformats.org/officeDocument/2006/relationships/image" Target="../media/image59.png"/><Relationship Id="rId4" Type="http://schemas.openxmlformats.org/officeDocument/2006/relationships/video" Target="../media/media13.mp4"/><Relationship Id="rId9" Type="http://schemas.openxmlformats.org/officeDocument/2006/relationships/image" Target="../media/image21.png"/></Relationships>
</file>

<file path=ppt/slides/_rels/slide2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500.png"/><Relationship Id="rId4" Type="http://schemas.openxmlformats.org/officeDocument/2006/relationships/image" Target="../media/image6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sp>
        <p:nvSpPr>
          <p:cNvPr id="56" name="Google Shape;56;p1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dirty="0"/>
              <a:t>Noble Gas Optomechanical Sensors</a:t>
            </a:r>
            <a:endParaRPr dirty="0"/>
          </a:p>
        </p:txBody>
      </p:sp>
      <p:sp>
        <p:nvSpPr>
          <p:cNvPr id="57" name="Google Shape;57;p13"/>
          <p:cNvSpPr txBox="1">
            <a:spLocks noGrp="1"/>
          </p:cNvSpPr>
          <p:nvPr>
            <p:ph type="subTitle" idx="1"/>
          </p:nvPr>
        </p:nvSpPr>
        <p:spPr>
          <a:xfrm>
            <a:off x="311700" y="2834125"/>
            <a:ext cx="8520600" cy="1162590"/>
          </a:xfrm>
          <a:prstGeom prst="rect">
            <a:avLst/>
          </a:prstGeom>
        </p:spPr>
        <p:txBody>
          <a:bodyPr spcFirstLastPara="1" wrap="square" lIns="91425" tIns="91425" rIns="91425" bIns="91425" anchor="t" anchorCtr="0">
            <a:normAutofit fontScale="70000" lnSpcReduction="20000"/>
          </a:bodyPr>
          <a:lstStyle/>
          <a:p>
            <a:pPr marL="0" lvl="0" indent="0"/>
            <a:r>
              <a:rPr lang="en-US" b="1" dirty="0"/>
              <a:t>Lucas Darroch</a:t>
            </a:r>
            <a:r>
              <a:rPr lang="en-US" dirty="0"/>
              <a:t>, Siddhant Mehrotra, Sylvie Sanok Dufallo, Jackie Baeza-Rubio, Joaquin Fernandez Odell, Clarke Hardy, Cecily Lowe, Aaron Markowitz, Yu-Han Tseng, Molly Watts, and David Moore</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5"/>
          <p:cNvSpPr txBox="1">
            <a:spLocks noGrp="1"/>
          </p:cNvSpPr>
          <p:nvPr>
            <p:ph type="title"/>
          </p:nvPr>
        </p:nvSpPr>
        <p:spPr>
          <a:xfrm>
            <a:off x="227150" y="11430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Why measure the faintest forces?</a:t>
            </a:r>
            <a:endParaRPr/>
          </a:p>
        </p:txBody>
      </p:sp>
      <p:sp>
        <p:nvSpPr>
          <p:cNvPr id="70" name="Google Shape;70;p15"/>
          <p:cNvSpPr txBox="1">
            <a:spLocks noGrp="1"/>
          </p:cNvSpPr>
          <p:nvPr>
            <p:ph type="body" idx="1"/>
          </p:nvPr>
        </p:nvSpPr>
        <p:spPr>
          <a:xfrm>
            <a:off x="311700" y="787959"/>
            <a:ext cx="8520600" cy="4836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sz="2000" b="1"/>
              <a:t>Big questions share a theme: weak coupling</a:t>
            </a:r>
            <a:r>
              <a:rPr lang="en" sz="2000"/>
              <a:t> → </a:t>
            </a:r>
            <a:r>
              <a:rPr lang="en" sz="2000" b="1"/>
              <a:t>weak forces</a:t>
            </a:r>
            <a:endParaRPr sz="2000" b="1" i="1"/>
          </a:p>
        </p:txBody>
      </p:sp>
      <p:sp>
        <p:nvSpPr>
          <p:cNvPr id="71" name="Google Shape;71;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a:t>
            </a:fld>
            <a:endParaRPr/>
          </a:p>
        </p:txBody>
      </p:sp>
      <p:sp>
        <p:nvSpPr>
          <p:cNvPr id="72" name="Google Shape;72;p15"/>
          <p:cNvSpPr txBox="1">
            <a:spLocks noGrp="1"/>
          </p:cNvSpPr>
          <p:nvPr>
            <p:ph type="body" idx="1"/>
          </p:nvPr>
        </p:nvSpPr>
        <p:spPr>
          <a:xfrm>
            <a:off x="311700" y="4179613"/>
            <a:ext cx="8520600" cy="483600"/>
          </a:xfrm>
          <a:prstGeom prst="rect">
            <a:avLst/>
          </a:prstGeom>
        </p:spPr>
        <p:txBody>
          <a:bodyPr spcFirstLastPara="1" wrap="square" lIns="91425" tIns="91425" rIns="91425" bIns="91425" anchor="t" anchorCtr="0">
            <a:normAutofit/>
          </a:bodyPr>
          <a:lstStyle/>
          <a:p>
            <a:pPr marL="457200" lvl="0" indent="-317182" algn="l" rtl="0">
              <a:spcBef>
                <a:spcPts val="0"/>
              </a:spcBef>
              <a:spcAft>
                <a:spcPts val="0"/>
              </a:spcAft>
              <a:buSzPct val="100000"/>
              <a:buChar char="●"/>
            </a:pPr>
            <a:r>
              <a:rPr lang="en" sz="1400"/>
              <a:t>These questions remain unanswered largely due to the extremely weak interactions of interest</a:t>
            </a:r>
            <a:endParaRPr sz="1400"/>
          </a:p>
        </p:txBody>
      </p:sp>
      <p:sp>
        <p:nvSpPr>
          <p:cNvPr id="74" name="Google Shape;74;p15"/>
          <p:cNvSpPr/>
          <p:nvPr/>
        </p:nvSpPr>
        <p:spPr>
          <a:xfrm>
            <a:off x="280995" y="1589150"/>
            <a:ext cx="2820600" cy="25275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5" name="Google Shape;75;p15"/>
          <p:cNvSpPr/>
          <p:nvPr/>
        </p:nvSpPr>
        <p:spPr>
          <a:xfrm>
            <a:off x="6096250" y="1589150"/>
            <a:ext cx="2820600" cy="25275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7" name="Google Shape;77;p15"/>
          <p:cNvSpPr txBox="1"/>
          <p:nvPr/>
        </p:nvSpPr>
        <p:spPr>
          <a:xfrm>
            <a:off x="418970" y="1224314"/>
            <a:ext cx="25584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dk2"/>
                </a:solidFill>
              </a:rPr>
              <a:t>Neutrinos</a:t>
            </a:r>
            <a:endParaRPr sz="1800" b="1">
              <a:solidFill>
                <a:schemeClr val="dk2"/>
              </a:solidFill>
            </a:endParaRPr>
          </a:p>
        </p:txBody>
      </p:sp>
      <p:sp>
        <p:nvSpPr>
          <p:cNvPr id="78" name="Google Shape;78;p15"/>
          <p:cNvSpPr txBox="1"/>
          <p:nvPr/>
        </p:nvSpPr>
        <p:spPr>
          <a:xfrm>
            <a:off x="6227350" y="1224314"/>
            <a:ext cx="25584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dk2"/>
                </a:solidFill>
              </a:rPr>
              <a:t>Gravity</a:t>
            </a:r>
            <a:endParaRPr sz="1800" b="1">
              <a:solidFill>
                <a:schemeClr val="dk2"/>
              </a:solidFill>
            </a:endParaRPr>
          </a:p>
        </p:txBody>
      </p:sp>
      <p:pic>
        <p:nvPicPr>
          <p:cNvPr id="79" name="Google Shape;79;p15"/>
          <p:cNvPicPr preferRelativeResize="0"/>
          <p:nvPr/>
        </p:nvPicPr>
        <p:blipFill rotWithShape="1">
          <a:blip r:embed="rId3">
            <a:alphaModFix/>
          </a:blip>
          <a:srcRect l="2591"/>
          <a:stretch/>
        </p:blipFill>
        <p:spPr>
          <a:xfrm>
            <a:off x="772547" y="1686025"/>
            <a:ext cx="1706395" cy="1468925"/>
          </a:xfrm>
          <a:prstGeom prst="rect">
            <a:avLst/>
          </a:prstGeom>
          <a:noFill/>
          <a:ln>
            <a:noFill/>
          </a:ln>
        </p:spPr>
      </p:pic>
      <p:pic>
        <p:nvPicPr>
          <p:cNvPr id="81" name="Google Shape;81;p15"/>
          <p:cNvPicPr preferRelativeResize="0"/>
          <p:nvPr/>
        </p:nvPicPr>
        <p:blipFill>
          <a:blip r:embed="rId4">
            <a:alphaModFix/>
          </a:blip>
          <a:stretch>
            <a:fillRect/>
          </a:stretch>
        </p:blipFill>
        <p:spPr>
          <a:xfrm>
            <a:off x="6496960" y="1686024"/>
            <a:ext cx="2019190" cy="1468925"/>
          </a:xfrm>
          <a:prstGeom prst="rect">
            <a:avLst/>
          </a:prstGeom>
          <a:noFill/>
          <a:ln>
            <a:noFill/>
          </a:ln>
        </p:spPr>
      </p:pic>
      <p:sp>
        <p:nvSpPr>
          <p:cNvPr id="82" name="Google Shape;82;p15"/>
          <p:cNvSpPr txBox="1"/>
          <p:nvPr/>
        </p:nvSpPr>
        <p:spPr>
          <a:xfrm>
            <a:off x="412095" y="3174250"/>
            <a:ext cx="2558400" cy="276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600" b="1" u="sng">
                <a:solidFill>
                  <a:schemeClr val="hlink"/>
                </a:solidFill>
                <a:hlinkClick r:id="rId5"/>
              </a:rPr>
              <a:t>https://www.symmetrymagazine.org/article/the-hidden-neutrino</a:t>
            </a:r>
            <a:endParaRPr sz="600"/>
          </a:p>
        </p:txBody>
      </p:sp>
      <p:sp>
        <p:nvSpPr>
          <p:cNvPr id="84" name="Google Shape;84;p15"/>
          <p:cNvSpPr txBox="1"/>
          <p:nvPr/>
        </p:nvSpPr>
        <p:spPr>
          <a:xfrm>
            <a:off x="412095" y="3537600"/>
            <a:ext cx="25584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i="1">
                <a:solidFill>
                  <a:schemeClr val="dk2"/>
                </a:solidFill>
              </a:rPr>
              <a:t>Are there heavy, right-handed neutrinos that haven’t been observed?</a:t>
            </a:r>
            <a:endParaRPr sz="1000" i="1">
              <a:solidFill>
                <a:schemeClr val="dk2"/>
              </a:solidFill>
            </a:endParaRPr>
          </a:p>
        </p:txBody>
      </p:sp>
      <p:sp>
        <p:nvSpPr>
          <p:cNvPr id="86" name="Google Shape;86;p15"/>
          <p:cNvSpPr txBox="1"/>
          <p:nvPr/>
        </p:nvSpPr>
        <p:spPr>
          <a:xfrm>
            <a:off x="6227350" y="3560700"/>
            <a:ext cx="25584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i="1">
                <a:solidFill>
                  <a:schemeClr val="dk2"/>
                </a:solidFill>
              </a:rPr>
              <a:t>What is the gravitational field sourced by a massive, delocalized particle?</a:t>
            </a:r>
            <a:endParaRPr sz="1000" i="1">
              <a:solidFill>
                <a:schemeClr val="dk2"/>
              </a:solidFill>
            </a:endParaRPr>
          </a:p>
        </p:txBody>
      </p:sp>
      <p:sp>
        <p:nvSpPr>
          <p:cNvPr id="3" name="Google Shape;73;p15">
            <a:extLst>
              <a:ext uri="{FF2B5EF4-FFF2-40B4-BE49-F238E27FC236}">
                <a16:creationId xmlns:a16="http://schemas.microsoft.com/office/drawing/2014/main" id="{8F030E92-AEC0-0CE3-0300-56E4B9E1F490}"/>
              </a:ext>
            </a:extLst>
          </p:cNvPr>
          <p:cNvSpPr/>
          <p:nvPr/>
        </p:nvSpPr>
        <p:spPr>
          <a:xfrm>
            <a:off x="3197231" y="1589150"/>
            <a:ext cx="2820600" cy="25275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 name="Google Shape;76;p15">
            <a:extLst>
              <a:ext uri="{FF2B5EF4-FFF2-40B4-BE49-F238E27FC236}">
                <a16:creationId xmlns:a16="http://schemas.microsoft.com/office/drawing/2014/main" id="{EDDBABD9-28A4-4F34-8738-91F85A9E18FF}"/>
              </a:ext>
            </a:extLst>
          </p:cNvPr>
          <p:cNvSpPr txBox="1"/>
          <p:nvPr/>
        </p:nvSpPr>
        <p:spPr>
          <a:xfrm>
            <a:off x="3328331" y="1224314"/>
            <a:ext cx="25584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dk2"/>
                </a:solidFill>
              </a:rPr>
              <a:t>Dark Matter</a:t>
            </a:r>
            <a:endParaRPr sz="1800" b="1">
              <a:solidFill>
                <a:schemeClr val="dk2"/>
              </a:solidFill>
            </a:endParaRPr>
          </a:p>
        </p:txBody>
      </p:sp>
      <p:pic>
        <p:nvPicPr>
          <p:cNvPr id="7" name="Google Shape;80;p15">
            <a:extLst>
              <a:ext uri="{FF2B5EF4-FFF2-40B4-BE49-F238E27FC236}">
                <a16:creationId xmlns:a16="http://schemas.microsoft.com/office/drawing/2014/main" id="{74E0723F-41DC-A660-3B7D-795B0D5DE834}"/>
              </a:ext>
            </a:extLst>
          </p:cNvPr>
          <p:cNvPicPr preferRelativeResize="0"/>
          <p:nvPr/>
        </p:nvPicPr>
        <p:blipFill>
          <a:blip r:embed="rId6">
            <a:alphaModFix/>
          </a:blip>
          <a:stretch>
            <a:fillRect/>
          </a:stretch>
        </p:blipFill>
        <p:spPr>
          <a:xfrm>
            <a:off x="3328331" y="1686036"/>
            <a:ext cx="2558401" cy="1442014"/>
          </a:xfrm>
          <a:prstGeom prst="rect">
            <a:avLst/>
          </a:prstGeom>
          <a:noFill/>
          <a:ln>
            <a:noFill/>
          </a:ln>
        </p:spPr>
      </p:pic>
      <p:sp>
        <p:nvSpPr>
          <p:cNvPr id="9" name="Google Shape;83;p15">
            <a:extLst>
              <a:ext uri="{FF2B5EF4-FFF2-40B4-BE49-F238E27FC236}">
                <a16:creationId xmlns:a16="http://schemas.microsoft.com/office/drawing/2014/main" id="{950BF6E8-CCEF-055B-8FEB-84C30C711B65}"/>
              </a:ext>
            </a:extLst>
          </p:cNvPr>
          <p:cNvSpPr txBox="1"/>
          <p:nvPr/>
        </p:nvSpPr>
        <p:spPr>
          <a:xfrm>
            <a:off x="3328331" y="3128050"/>
            <a:ext cx="25584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600" b="1" u="sng">
                <a:solidFill>
                  <a:schemeClr val="hlink"/>
                </a:solidFill>
                <a:hlinkClick r:id="rId7"/>
              </a:rPr>
              <a:t>https://www.symmetrymagazine.org/article/december-2013/four-things-you-might-not-know-about-dark-matter</a:t>
            </a:r>
            <a:endParaRPr sz="600"/>
          </a:p>
        </p:txBody>
      </p:sp>
      <p:sp>
        <p:nvSpPr>
          <p:cNvPr id="11" name="Google Shape;85;p15">
            <a:extLst>
              <a:ext uri="{FF2B5EF4-FFF2-40B4-BE49-F238E27FC236}">
                <a16:creationId xmlns:a16="http://schemas.microsoft.com/office/drawing/2014/main" id="{50D1F885-B5D9-97C8-73EA-F9D3C59ACA2B}"/>
              </a:ext>
            </a:extLst>
          </p:cNvPr>
          <p:cNvSpPr txBox="1"/>
          <p:nvPr/>
        </p:nvSpPr>
        <p:spPr>
          <a:xfrm>
            <a:off x="3328331" y="3560700"/>
            <a:ext cx="25584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i="1">
                <a:solidFill>
                  <a:schemeClr val="dk2"/>
                </a:solidFill>
              </a:rPr>
              <a:t>Can we detect dark matter directly through it gravitational interactions?</a:t>
            </a:r>
            <a:endParaRPr sz="1000" i="1">
              <a:solidFill>
                <a:schemeClr val="dk2"/>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19"/>
          <p:cNvSpPr txBox="1">
            <a:spLocks noGrp="1"/>
          </p:cNvSpPr>
          <p:nvPr>
            <p:ph type="title"/>
          </p:nvPr>
        </p:nvSpPr>
        <p:spPr>
          <a:xfrm>
            <a:off x="227150" y="11430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Clr>
                <a:schemeClr val="dk1"/>
              </a:buClr>
              <a:buSzPct val="39285"/>
              <a:buFont typeface="Arial"/>
              <a:buNone/>
            </a:pPr>
            <a:r>
              <a:rPr lang="en"/>
              <a:t>Optically levitated sensors</a:t>
            </a:r>
            <a:endParaRPr/>
          </a:p>
          <a:p>
            <a:pPr marL="0" lvl="0" indent="0" algn="l" rtl="0">
              <a:spcBef>
                <a:spcPts val="0"/>
              </a:spcBef>
              <a:spcAft>
                <a:spcPts val="0"/>
              </a:spcAft>
              <a:buNone/>
            </a:pPr>
            <a:endParaRPr/>
          </a:p>
        </p:txBody>
      </p:sp>
      <p:sp>
        <p:nvSpPr>
          <p:cNvPr id="120" name="Google Shape;120;p19"/>
          <p:cNvSpPr txBox="1">
            <a:spLocks noGrp="1"/>
          </p:cNvSpPr>
          <p:nvPr>
            <p:ph type="body" idx="1"/>
          </p:nvPr>
        </p:nvSpPr>
        <p:spPr>
          <a:xfrm>
            <a:off x="227150" y="2953716"/>
            <a:ext cx="4244314" cy="1615159"/>
          </a:xfrm>
          <a:prstGeom prst="rect">
            <a:avLst/>
          </a:prstGeom>
        </p:spPr>
        <p:txBody>
          <a:bodyPr spcFirstLastPara="1" wrap="square" lIns="91425" tIns="91425" rIns="91425" bIns="91425" anchor="t" anchorCtr="0">
            <a:normAutofit fontScale="85000" lnSpcReduction="20000"/>
          </a:bodyPr>
          <a:lstStyle/>
          <a:p>
            <a:r>
              <a:rPr lang="en-US" dirty="0">
                <a:solidFill>
                  <a:schemeClr val="tx1"/>
                </a:solidFill>
              </a:rPr>
              <a:t>Trap with light (~ 100 </a:t>
            </a:r>
            <a:r>
              <a:rPr lang="en-US" dirty="0" err="1">
                <a:solidFill>
                  <a:schemeClr val="tx1"/>
                </a:solidFill>
              </a:rPr>
              <a:t>mW</a:t>
            </a:r>
            <a:r>
              <a:rPr lang="en-US" dirty="0">
                <a:solidFill>
                  <a:schemeClr val="tx1"/>
                </a:solidFill>
              </a:rPr>
              <a:t>): gradient forces create a stable potential well</a:t>
            </a:r>
          </a:p>
          <a:p>
            <a:pPr marL="457200" lvl="0" indent="-342900" algn="l" rtl="0">
              <a:spcBef>
                <a:spcPts val="0"/>
              </a:spcBef>
              <a:spcAft>
                <a:spcPts val="0"/>
              </a:spcAft>
              <a:buSzPts val="1800"/>
              <a:buChar char="●"/>
            </a:pPr>
            <a:r>
              <a:rPr lang="en-US" dirty="0">
                <a:solidFill>
                  <a:schemeClr val="tx1"/>
                </a:solidFill>
              </a:rPr>
              <a:t>Read out motion optically: scattered light → position signal</a:t>
            </a:r>
          </a:p>
          <a:p>
            <a:pPr marL="457200" lvl="0" indent="-342900" algn="l" rtl="0">
              <a:spcBef>
                <a:spcPts val="0"/>
              </a:spcBef>
              <a:spcAft>
                <a:spcPts val="0"/>
              </a:spcAft>
              <a:buSzPts val="1800"/>
              <a:buChar char="●"/>
            </a:pPr>
            <a:r>
              <a:rPr lang="en-US" dirty="0">
                <a:solidFill>
                  <a:schemeClr val="tx1"/>
                </a:solidFill>
              </a:rPr>
              <a:t>Force sensor: external forces shift the particle’s motion in the trap</a:t>
            </a:r>
          </a:p>
        </p:txBody>
      </p:sp>
      <p:sp>
        <p:nvSpPr>
          <p:cNvPr id="121" name="Google Shape;121;p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a:t>
            </a:fld>
            <a:endParaRPr/>
          </a:p>
        </p:txBody>
      </p:sp>
      <p:sp>
        <p:nvSpPr>
          <p:cNvPr id="126" name="Google Shape;126;p19"/>
          <p:cNvSpPr/>
          <p:nvPr/>
        </p:nvSpPr>
        <p:spPr>
          <a:xfrm>
            <a:off x="227150" y="773575"/>
            <a:ext cx="3855643" cy="2089976"/>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27" name="Google Shape;127;p19"/>
          <p:cNvSpPr/>
          <p:nvPr/>
        </p:nvSpPr>
        <p:spPr>
          <a:xfrm>
            <a:off x="4229520" y="773575"/>
            <a:ext cx="4706406" cy="2089976"/>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128" name="Google Shape;128;p19"/>
          <p:cNvPicPr preferRelativeResize="0"/>
          <p:nvPr/>
        </p:nvPicPr>
        <p:blipFill>
          <a:blip r:embed="rId3">
            <a:alphaModFix/>
          </a:blip>
          <a:stretch>
            <a:fillRect/>
          </a:stretch>
        </p:blipFill>
        <p:spPr>
          <a:xfrm>
            <a:off x="4316380" y="860007"/>
            <a:ext cx="2509415" cy="1885226"/>
          </a:xfrm>
          <a:prstGeom prst="rect">
            <a:avLst/>
          </a:prstGeom>
          <a:noFill/>
          <a:ln>
            <a:noFill/>
          </a:ln>
        </p:spPr>
      </p:pic>
      <p:sp>
        <p:nvSpPr>
          <p:cNvPr id="2" name="TextBox 1">
            <a:extLst>
              <a:ext uri="{FF2B5EF4-FFF2-40B4-BE49-F238E27FC236}">
                <a16:creationId xmlns:a16="http://schemas.microsoft.com/office/drawing/2014/main" id="{C72989C8-35C3-B792-BE94-C99366825836}"/>
              </a:ext>
            </a:extLst>
          </p:cNvPr>
          <p:cNvSpPr txBox="1"/>
          <p:nvPr/>
        </p:nvSpPr>
        <p:spPr>
          <a:xfrm>
            <a:off x="6845811" y="860007"/>
            <a:ext cx="1998408" cy="400110"/>
          </a:xfrm>
          <a:prstGeom prst="rect">
            <a:avLst/>
          </a:prstGeom>
          <a:noFill/>
        </p:spPr>
        <p:txBody>
          <a:bodyPr wrap="square" rtlCol="0">
            <a:spAutoFit/>
          </a:bodyPr>
          <a:lstStyle/>
          <a:p>
            <a:pPr algn="ctr"/>
            <a:r>
              <a:rPr lang="en-US" sz="1000" b="1">
                <a:latin typeface="Helvetica"/>
                <a:cs typeface="Helvetica"/>
              </a:rPr>
              <a:t>Highly focused tweezers </a:t>
            </a:r>
          </a:p>
          <a:p>
            <a:pPr algn="ctr"/>
            <a:r>
              <a:rPr lang="en-US" sz="1000" b="1">
                <a:latin typeface="Helvetica"/>
                <a:cs typeface="Helvetica"/>
              </a:rPr>
              <a:t>(~0.1 – 1𝜇m):</a:t>
            </a:r>
          </a:p>
        </p:txBody>
      </p:sp>
      <p:sp>
        <p:nvSpPr>
          <p:cNvPr id="3" name="TextBox 2">
            <a:extLst>
              <a:ext uri="{FF2B5EF4-FFF2-40B4-BE49-F238E27FC236}">
                <a16:creationId xmlns:a16="http://schemas.microsoft.com/office/drawing/2014/main" id="{3F44F76F-36E8-2302-443E-6FCE97FC20A3}"/>
              </a:ext>
            </a:extLst>
          </p:cNvPr>
          <p:cNvSpPr txBox="1"/>
          <p:nvPr/>
        </p:nvSpPr>
        <p:spPr>
          <a:xfrm>
            <a:off x="7367717" y="1224813"/>
            <a:ext cx="1051831" cy="246221"/>
          </a:xfrm>
          <a:prstGeom prst="rect">
            <a:avLst/>
          </a:prstGeom>
          <a:noFill/>
        </p:spPr>
        <p:txBody>
          <a:bodyPr wrap="square">
            <a:spAutoFit/>
          </a:bodyPr>
          <a:lstStyle/>
          <a:p>
            <a:r>
              <a:rPr lang="en-US" sz="1000" dirty="0">
                <a:latin typeface="Helvetica"/>
                <a:cs typeface="Helvetica"/>
              </a:rPr>
              <a:t>(~1 </a:t>
            </a:r>
            <a:r>
              <a:rPr lang="en-US" sz="1000" dirty="0" err="1">
                <a:latin typeface="Helvetica"/>
                <a:cs typeface="Helvetica"/>
              </a:rPr>
              <a:t>fg</a:t>
            </a:r>
            <a:r>
              <a:rPr lang="en-US" sz="1000" dirty="0">
                <a:latin typeface="Helvetica"/>
                <a:cs typeface="Helvetica"/>
              </a:rPr>
              <a:t> – 1 </a:t>
            </a:r>
            <a:r>
              <a:rPr lang="en-US" sz="1000" dirty="0" err="1">
                <a:latin typeface="Helvetica"/>
                <a:cs typeface="Helvetica"/>
              </a:rPr>
              <a:t>pg</a:t>
            </a:r>
            <a:r>
              <a:rPr lang="en-US" sz="1000" dirty="0">
                <a:latin typeface="Helvetica"/>
                <a:cs typeface="Helvetica"/>
              </a:rPr>
              <a:t>) </a:t>
            </a:r>
            <a:endParaRPr lang="en-US" sz="1000" dirty="0"/>
          </a:p>
        </p:txBody>
      </p:sp>
      <p:pic>
        <p:nvPicPr>
          <p:cNvPr id="4" name="Picture 3">
            <a:extLst>
              <a:ext uri="{FF2B5EF4-FFF2-40B4-BE49-F238E27FC236}">
                <a16:creationId xmlns:a16="http://schemas.microsoft.com/office/drawing/2014/main" id="{EFECE1F0-96BC-6CC9-13A1-A08D994C8717}"/>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7036440" y="1446152"/>
            <a:ext cx="1899486" cy="886545"/>
          </a:xfrm>
          <a:prstGeom prst="rect">
            <a:avLst/>
          </a:prstGeom>
        </p:spPr>
      </p:pic>
      <p:grpSp>
        <p:nvGrpSpPr>
          <p:cNvPr id="7" name="Group 6">
            <a:extLst>
              <a:ext uri="{FF2B5EF4-FFF2-40B4-BE49-F238E27FC236}">
                <a16:creationId xmlns:a16="http://schemas.microsoft.com/office/drawing/2014/main" id="{66E91C42-A4B0-3AC5-4DD0-DEA02E5275EB}"/>
              </a:ext>
            </a:extLst>
          </p:cNvPr>
          <p:cNvGrpSpPr/>
          <p:nvPr/>
        </p:nvGrpSpPr>
        <p:grpSpPr>
          <a:xfrm>
            <a:off x="6692396" y="1931787"/>
            <a:ext cx="581904" cy="444467"/>
            <a:chOff x="2339788" y="5742910"/>
            <a:chExt cx="844737" cy="589355"/>
          </a:xfrm>
        </p:grpSpPr>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B1D61F04-BA10-E5FF-CF04-41E42B99486F}"/>
                    </a:ext>
                  </a:extLst>
                </p:cNvPr>
                <p:cNvSpPr txBox="1"/>
                <p:nvPr/>
              </p:nvSpPr>
              <p:spPr>
                <a:xfrm>
                  <a:off x="2339788" y="5742910"/>
                  <a:ext cx="844737" cy="369332"/>
                </a:xfrm>
                <a:prstGeom prst="rect">
                  <a:avLst/>
                </a:prstGeom>
                <a:noFill/>
              </p:spPr>
              <p:txBody>
                <a:bodyPr wrap="square" rtlCol="0">
                  <a:spAutoFit/>
                </a:bodyPr>
                <a:lstStyle/>
                <a:p>
                  <a:pPr/>
                  <a14:m>
                    <m:oMathPara xmlns:m="http://schemas.openxmlformats.org/officeDocument/2006/math">
                      <m:oMath>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𝑔</m:t>
                            </m:r>
                          </m:e>
                        </m:acc>
                      </m:oMath>
                    </m:oMathPara>
                  </a14:m>
                  <a:endParaRPr lang="en-US"/>
                </a:p>
              </p:txBody>
            </p:sp>
          </mc:Choice>
          <mc:Fallback xmlns="">
            <p:sp>
              <p:nvSpPr>
                <p:cNvPr id="8" name="TextBox 7">
                  <a:extLst>
                    <a:ext uri="{FF2B5EF4-FFF2-40B4-BE49-F238E27FC236}">
                      <a16:creationId xmlns:a16="http://schemas.microsoft.com/office/drawing/2014/main" id="{B1D61F04-BA10-E5FF-CF04-41E42B99486F}"/>
                    </a:ext>
                  </a:extLst>
                </p:cNvPr>
                <p:cNvSpPr txBox="1">
                  <a:spLocks noRot="1" noChangeAspect="1" noMove="1" noResize="1" noEditPoints="1" noAdjustHandles="1" noChangeArrowheads="1" noChangeShapeType="1" noTextEdit="1"/>
                </p:cNvSpPr>
                <p:nvPr/>
              </p:nvSpPr>
              <p:spPr>
                <a:xfrm>
                  <a:off x="2339788" y="5742910"/>
                  <a:ext cx="844737" cy="369332"/>
                </a:xfrm>
                <a:prstGeom prst="rect">
                  <a:avLst/>
                </a:prstGeom>
                <a:blipFill>
                  <a:blip r:embed="rId6"/>
                  <a:stretch>
                    <a:fillRect t="-10870" r="-8421" b="-13043"/>
                  </a:stretch>
                </a:blipFill>
              </p:spPr>
              <p:txBody>
                <a:bodyPr/>
                <a:lstStyle/>
                <a:p>
                  <a:r>
                    <a:rPr lang="en-US">
                      <a:noFill/>
                    </a:rPr>
                    <a:t> </a:t>
                  </a:r>
                </a:p>
              </p:txBody>
            </p:sp>
          </mc:Fallback>
        </mc:AlternateContent>
        <p:cxnSp>
          <p:nvCxnSpPr>
            <p:cNvPr id="9" name="Straight Arrow Connector 8">
              <a:extLst>
                <a:ext uri="{FF2B5EF4-FFF2-40B4-BE49-F238E27FC236}">
                  <a16:creationId xmlns:a16="http://schemas.microsoft.com/office/drawing/2014/main" id="{F02883E2-CDF0-091B-E584-5F4584D1A672}"/>
                </a:ext>
              </a:extLst>
            </p:cNvPr>
            <p:cNvCxnSpPr>
              <a:cxnSpLocks/>
            </p:cNvCxnSpPr>
            <p:nvPr/>
          </p:nvCxnSpPr>
          <p:spPr>
            <a:xfrm>
              <a:off x="2888691" y="5914129"/>
              <a:ext cx="0" cy="418136"/>
            </a:xfrm>
            <a:prstGeom prst="straightConnector1">
              <a:avLst/>
            </a:prstGeom>
            <a:ln>
              <a:solidFill>
                <a:srgbClr val="20201A"/>
              </a:solidFill>
              <a:tailEnd type="triangle"/>
            </a:ln>
          </p:spPr>
          <p:style>
            <a:lnRef idx="1">
              <a:schemeClr val="accent1"/>
            </a:lnRef>
            <a:fillRef idx="0">
              <a:schemeClr val="accent1"/>
            </a:fillRef>
            <a:effectRef idx="0">
              <a:schemeClr val="accent1"/>
            </a:effectRef>
            <a:fontRef idx="minor">
              <a:schemeClr val="tx1"/>
            </a:fontRef>
          </p:style>
        </p:cxnSp>
      </p:grpSp>
      <p:pic>
        <p:nvPicPr>
          <p:cNvPr id="11" name="Picture 10">
            <a:extLst>
              <a:ext uri="{FF2B5EF4-FFF2-40B4-BE49-F238E27FC236}">
                <a16:creationId xmlns:a16="http://schemas.microsoft.com/office/drawing/2014/main" id="{FA4073D8-69DA-B140-A815-1140C3890B16}"/>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318857" y="855728"/>
            <a:ext cx="2045250" cy="1873569"/>
          </a:xfrm>
          <a:prstGeom prst="rect">
            <a:avLst/>
          </a:prstGeom>
        </p:spPr>
      </p:pic>
      <p:pic>
        <p:nvPicPr>
          <p:cNvPr id="12" name="Picture 11">
            <a:extLst>
              <a:ext uri="{FF2B5EF4-FFF2-40B4-BE49-F238E27FC236}">
                <a16:creationId xmlns:a16="http://schemas.microsoft.com/office/drawing/2014/main" id="{3A7E6CFD-3174-654C-21F0-0BAAAB019462}"/>
              </a:ext>
            </a:extLst>
          </p:cNvPr>
          <p:cNvPicPr>
            <a:picLocks noChangeAspect="1"/>
          </p:cNvPicPr>
          <p:nvPr/>
        </p:nvPicPr>
        <p:blipFill rotWithShape="1">
          <a:blip r:embed="rId8"/>
          <a:srcRect b="1930"/>
          <a:stretch/>
        </p:blipFill>
        <p:spPr>
          <a:xfrm>
            <a:off x="2441960" y="882776"/>
            <a:ext cx="631917" cy="1775130"/>
          </a:xfrm>
          <a:prstGeom prst="rect">
            <a:avLst/>
          </a:prstGeom>
        </p:spPr>
      </p:pic>
      <p:grpSp>
        <p:nvGrpSpPr>
          <p:cNvPr id="13" name="Group 12">
            <a:extLst>
              <a:ext uri="{FF2B5EF4-FFF2-40B4-BE49-F238E27FC236}">
                <a16:creationId xmlns:a16="http://schemas.microsoft.com/office/drawing/2014/main" id="{38B0B946-D8B1-4495-300B-BC633D633F48}"/>
              </a:ext>
            </a:extLst>
          </p:cNvPr>
          <p:cNvGrpSpPr/>
          <p:nvPr/>
        </p:nvGrpSpPr>
        <p:grpSpPr>
          <a:xfrm>
            <a:off x="2816997" y="2101946"/>
            <a:ext cx="581904" cy="444467"/>
            <a:chOff x="2339788" y="5742910"/>
            <a:chExt cx="844737" cy="589355"/>
          </a:xfrm>
        </p:grpSpPr>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6730594A-BCA7-F07B-52B7-CDB276EE7AE2}"/>
                    </a:ext>
                  </a:extLst>
                </p:cNvPr>
                <p:cNvSpPr txBox="1"/>
                <p:nvPr/>
              </p:nvSpPr>
              <p:spPr>
                <a:xfrm>
                  <a:off x="2339788" y="5742910"/>
                  <a:ext cx="844737" cy="369332"/>
                </a:xfrm>
                <a:prstGeom prst="rect">
                  <a:avLst/>
                </a:prstGeom>
                <a:noFill/>
              </p:spPr>
              <p:txBody>
                <a:bodyPr wrap="square" rtlCol="0">
                  <a:spAutoFit/>
                </a:bodyPr>
                <a:lstStyle/>
                <a:p>
                  <a:pPr/>
                  <a14:m>
                    <m:oMathPara xmlns:m="http://schemas.openxmlformats.org/officeDocument/2006/math">
                      <m:oMath>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𝑔</m:t>
                            </m:r>
                          </m:e>
                        </m:acc>
                      </m:oMath>
                    </m:oMathPara>
                  </a14:m>
                  <a:endParaRPr lang="en-US"/>
                </a:p>
              </p:txBody>
            </p:sp>
          </mc:Choice>
          <mc:Fallback xmlns="">
            <p:sp>
              <p:nvSpPr>
                <p:cNvPr id="14" name="TextBox 13">
                  <a:extLst>
                    <a:ext uri="{FF2B5EF4-FFF2-40B4-BE49-F238E27FC236}">
                      <a16:creationId xmlns:a16="http://schemas.microsoft.com/office/drawing/2014/main" id="{6730594A-BCA7-F07B-52B7-CDB276EE7AE2}"/>
                    </a:ext>
                  </a:extLst>
                </p:cNvPr>
                <p:cNvSpPr txBox="1">
                  <a:spLocks noRot="1" noChangeAspect="1" noMove="1" noResize="1" noEditPoints="1" noAdjustHandles="1" noChangeArrowheads="1" noChangeShapeType="1" noTextEdit="1"/>
                </p:cNvSpPr>
                <p:nvPr/>
              </p:nvSpPr>
              <p:spPr>
                <a:xfrm>
                  <a:off x="2339788" y="5742910"/>
                  <a:ext cx="844737" cy="369332"/>
                </a:xfrm>
                <a:prstGeom prst="rect">
                  <a:avLst/>
                </a:prstGeom>
                <a:blipFill>
                  <a:blip r:embed="rId9"/>
                  <a:stretch>
                    <a:fillRect t="-11111" r="-8333" b="-15556"/>
                  </a:stretch>
                </a:blipFill>
              </p:spPr>
              <p:txBody>
                <a:bodyPr/>
                <a:lstStyle/>
                <a:p>
                  <a:r>
                    <a:rPr lang="en-US">
                      <a:noFill/>
                    </a:rPr>
                    <a:t> </a:t>
                  </a:r>
                </a:p>
              </p:txBody>
            </p:sp>
          </mc:Fallback>
        </mc:AlternateContent>
        <p:cxnSp>
          <p:nvCxnSpPr>
            <p:cNvPr id="15" name="Straight Arrow Connector 14">
              <a:extLst>
                <a:ext uri="{FF2B5EF4-FFF2-40B4-BE49-F238E27FC236}">
                  <a16:creationId xmlns:a16="http://schemas.microsoft.com/office/drawing/2014/main" id="{8B722287-323C-DDC9-9E1F-6AE0DB4B13FC}"/>
                </a:ext>
              </a:extLst>
            </p:cNvPr>
            <p:cNvCxnSpPr>
              <a:cxnSpLocks/>
            </p:cNvCxnSpPr>
            <p:nvPr/>
          </p:nvCxnSpPr>
          <p:spPr>
            <a:xfrm>
              <a:off x="2888691" y="5914129"/>
              <a:ext cx="0" cy="418136"/>
            </a:xfrm>
            <a:prstGeom prst="straightConnector1">
              <a:avLst/>
            </a:prstGeom>
            <a:ln>
              <a:solidFill>
                <a:srgbClr val="20201A"/>
              </a:solidFill>
              <a:tailEnd type="triangle"/>
            </a:ln>
          </p:spPr>
          <p:style>
            <a:lnRef idx="1">
              <a:schemeClr val="accent1"/>
            </a:lnRef>
            <a:fillRef idx="0">
              <a:schemeClr val="accent1"/>
            </a:fillRef>
            <a:effectRef idx="0">
              <a:schemeClr val="accent1"/>
            </a:effectRef>
            <a:fontRef idx="minor">
              <a:schemeClr val="tx1"/>
            </a:fontRef>
          </p:style>
        </p:cxnSp>
      </p:grpSp>
      <p:sp>
        <p:nvSpPr>
          <p:cNvPr id="16" name="TextBox 15">
            <a:extLst>
              <a:ext uri="{FF2B5EF4-FFF2-40B4-BE49-F238E27FC236}">
                <a16:creationId xmlns:a16="http://schemas.microsoft.com/office/drawing/2014/main" id="{CBB0B7B3-7E96-8FEE-21CF-9A8093B8A321}"/>
              </a:ext>
            </a:extLst>
          </p:cNvPr>
          <p:cNvSpPr txBox="1"/>
          <p:nvPr/>
        </p:nvSpPr>
        <p:spPr>
          <a:xfrm>
            <a:off x="2983481" y="1178586"/>
            <a:ext cx="1099312" cy="246221"/>
          </a:xfrm>
          <a:prstGeom prst="rect">
            <a:avLst/>
          </a:prstGeom>
          <a:noFill/>
        </p:spPr>
        <p:txBody>
          <a:bodyPr wrap="square">
            <a:spAutoFit/>
          </a:bodyPr>
          <a:lstStyle/>
          <a:p>
            <a:r>
              <a:rPr lang="en-US" sz="1000" dirty="0">
                <a:latin typeface="Helvetica"/>
                <a:cs typeface="Helvetica"/>
              </a:rPr>
              <a:t>(~1 </a:t>
            </a:r>
            <a:r>
              <a:rPr lang="en-US" sz="1000" dirty="0" err="1">
                <a:latin typeface="Helvetica"/>
                <a:cs typeface="Helvetica"/>
              </a:rPr>
              <a:t>pg</a:t>
            </a:r>
            <a:r>
              <a:rPr lang="en-US" sz="1000" dirty="0">
                <a:latin typeface="Helvetica"/>
                <a:cs typeface="Helvetica"/>
              </a:rPr>
              <a:t> – 30 ng) </a:t>
            </a:r>
            <a:endParaRPr lang="en-US" sz="1000" dirty="0"/>
          </a:p>
        </p:txBody>
      </p:sp>
      <p:sp>
        <p:nvSpPr>
          <p:cNvPr id="17" name="TextBox 16">
            <a:extLst>
              <a:ext uri="{FF2B5EF4-FFF2-40B4-BE49-F238E27FC236}">
                <a16:creationId xmlns:a16="http://schemas.microsoft.com/office/drawing/2014/main" id="{17A47376-257C-A431-1E22-55E6DA572259}"/>
              </a:ext>
            </a:extLst>
          </p:cNvPr>
          <p:cNvSpPr txBox="1"/>
          <p:nvPr/>
        </p:nvSpPr>
        <p:spPr>
          <a:xfrm>
            <a:off x="2983481" y="829759"/>
            <a:ext cx="1099312" cy="400110"/>
          </a:xfrm>
          <a:prstGeom prst="rect">
            <a:avLst/>
          </a:prstGeom>
          <a:noFill/>
        </p:spPr>
        <p:txBody>
          <a:bodyPr wrap="square" rtlCol="0">
            <a:spAutoFit/>
          </a:bodyPr>
          <a:lstStyle/>
          <a:p>
            <a:pPr algn="ctr"/>
            <a:r>
              <a:rPr lang="en-US" sz="1000" b="1">
                <a:latin typeface="Helvetica"/>
                <a:cs typeface="Helvetica"/>
              </a:rPr>
              <a:t>Levitation trap </a:t>
            </a:r>
          </a:p>
          <a:p>
            <a:pPr algn="ctr"/>
            <a:r>
              <a:rPr lang="en-US" sz="1000" b="1">
                <a:latin typeface="Helvetica"/>
                <a:cs typeface="Helvetica"/>
              </a:rPr>
              <a:t>(~1 – 30 𝜇m):</a:t>
            </a:r>
          </a:p>
        </p:txBody>
      </p:sp>
      <p:pic>
        <p:nvPicPr>
          <p:cNvPr id="84" name="Picture 83">
            <a:extLst>
              <a:ext uri="{FF2B5EF4-FFF2-40B4-BE49-F238E27FC236}">
                <a16:creationId xmlns:a16="http://schemas.microsoft.com/office/drawing/2014/main" id="{E36E3CF9-CC00-8DB1-2056-771A27B3A852}"/>
              </a:ext>
            </a:extLst>
          </p:cNvPr>
          <p:cNvPicPr>
            <a:picLocks noChangeAspect="1"/>
          </p:cNvPicPr>
          <p:nvPr/>
        </p:nvPicPr>
        <p:blipFill>
          <a:blip r:embed="rId10"/>
          <a:stretch>
            <a:fillRect/>
          </a:stretch>
        </p:blipFill>
        <p:spPr>
          <a:xfrm>
            <a:off x="4733786" y="2863551"/>
            <a:ext cx="3738122" cy="1859087"/>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20" name="Google Shape;220;p23"/>
          <p:cNvSpPr/>
          <p:nvPr/>
        </p:nvSpPr>
        <p:spPr>
          <a:xfrm>
            <a:off x="4049242" y="687000"/>
            <a:ext cx="4971908" cy="40014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0" name="Google Shape;220;p23">
            <a:extLst>
              <a:ext uri="{FF2B5EF4-FFF2-40B4-BE49-F238E27FC236}">
                <a16:creationId xmlns:a16="http://schemas.microsoft.com/office/drawing/2014/main" id="{75967CC8-BF72-0668-4018-3716CA5C7F91}"/>
              </a:ext>
            </a:extLst>
          </p:cNvPr>
          <p:cNvSpPr/>
          <p:nvPr/>
        </p:nvSpPr>
        <p:spPr>
          <a:xfrm>
            <a:off x="279250" y="687000"/>
            <a:ext cx="3633314" cy="40014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15" name="Google Shape;215;p23"/>
          <p:cNvSpPr txBox="1">
            <a:spLocks noGrp="1"/>
          </p:cNvSpPr>
          <p:nvPr>
            <p:ph type="title"/>
          </p:nvPr>
        </p:nvSpPr>
        <p:spPr>
          <a:xfrm>
            <a:off x="227150" y="11430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dirty="0"/>
              <a:t>Silica challenges: heating and residual electrostatics</a:t>
            </a:r>
            <a:endParaRPr dirty="0"/>
          </a:p>
        </p:txBody>
      </p:sp>
      <p:sp>
        <p:nvSpPr>
          <p:cNvPr id="217" name="Google Shape;217;p2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4</a:t>
            </a:fld>
            <a:endParaRPr/>
          </a:p>
        </p:txBody>
      </p:sp>
      <p:pic>
        <p:nvPicPr>
          <p:cNvPr id="218" name="Google Shape;218;p23"/>
          <p:cNvPicPr preferRelativeResize="0"/>
          <p:nvPr/>
        </p:nvPicPr>
        <p:blipFill>
          <a:blip r:embed="rId3">
            <a:alphaModFix/>
          </a:blip>
          <a:stretch>
            <a:fillRect/>
          </a:stretch>
        </p:blipFill>
        <p:spPr>
          <a:xfrm>
            <a:off x="578627" y="3115216"/>
            <a:ext cx="1321510" cy="1478200"/>
          </a:xfrm>
          <a:prstGeom prst="rect">
            <a:avLst/>
          </a:prstGeom>
          <a:noFill/>
          <a:ln>
            <a:noFill/>
          </a:ln>
        </p:spPr>
      </p:pic>
      <p:sp>
        <p:nvSpPr>
          <p:cNvPr id="219" name="Google Shape;219;p23"/>
          <p:cNvSpPr txBox="1"/>
          <p:nvPr/>
        </p:nvSpPr>
        <p:spPr>
          <a:xfrm>
            <a:off x="1975481" y="3209386"/>
            <a:ext cx="1719189" cy="954077"/>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dirty="0">
                <a:solidFill>
                  <a:schemeClr val="accent1"/>
                </a:solidFill>
              </a:rPr>
              <a:t>Monteiro, et al. "Optical levitation of 10-ng spheres with nano-g acceleration sensitivity." </a:t>
            </a:r>
            <a:r>
              <a:rPr lang="en" sz="1000" i="1" dirty="0">
                <a:solidFill>
                  <a:schemeClr val="accent1"/>
                </a:solidFill>
              </a:rPr>
              <a:t>Phys. Rev. A</a:t>
            </a:r>
            <a:r>
              <a:rPr lang="en" sz="1000" dirty="0">
                <a:solidFill>
                  <a:schemeClr val="accent1"/>
                </a:solidFill>
              </a:rPr>
              <a:t> 96.6 (2017): 063841.</a:t>
            </a:r>
            <a:endParaRPr sz="1000" dirty="0">
              <a:solidFill>
                <a:schemeClr val="accent1"/>
              </a:solidFill>
            </a:endParaRPr>
          </a:p>
        </p:txBody>
      </p:sp>
      <p:grpSp>
        <p:nvGrpSpPr>
          <p:cNvPr id="24" name="Group 23">
            <a:extLst>
              <a:ext uri="{FF2B5EF4-FFF2-40B4-BE49-F238E27FC236}">
                <a16:creationId xmlns:a16="http://schemas.microsoft.com/office/drawing/2014/main" id="{90136329-86D1-4031-8406-6569BF54FC49}"/>
              </a:ext>
            </a:extLst>
          </p:cNvPr>
          <p:cNvGrpSpPr/>
          <p:nvPr/>
        </p:nvGrpSpPr>
        <p:grpSpPr>
          <a:xfrm>
            <a:off x="4172305" y="687000"/>
            <a:ext cx="2785092" cy="1539799"/>
            <a:chOff x="4117828" y="687000"/>
            <a:chExt cx="2785092" cy="1539799"/>
          </a:xfrm>
        </p:grpSpPr>
        <p:sp>
          <p:nvSpPr>
            <p:cNvPr id="23" name="Rectangle 22">
              <a:extLst>
                <a:ext uri="{FF2B5EF4-FFF2-40B4-BE49-F238E27FC236}">
                  <a16:creationId xmlns:a16="http://schemas.microsoft.com/office/drawing/2014/main" id="{A84FD731-20F9-B5B5-6377-ACDFE0913F85}"/>
                </a:ext>
              </a:extLst>
            </p:cNvPr>
            <p:cNvSpPr/>
            <p:nvPr/>
          </p:nvSpPr>
          <p:spPr>
            <a:xfrm>
              <a:off x="4117828" y="772577"/>
              <a:ext cx="2785092" cy="145422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EEC1AEC-BE3F-1372-67EA-2BCEA712677F}"/>
                </a:ext>
              </a:extLst>
            </p:cNvPr>
            <p:cNvPicPr>
              <a:picLocks noChangeAspect="1"/>
            </p:cNvPicPr>
            <p:nvPr/>
          </p:nvPicPr>
          <p:blipFill>
            <a:blip r:embed="rId4"/>
            <a:srcRect l="61028" b="24938"/>
            <a:stretch>
              <a:fillRect/>
            </a:stretch>
          </p:blipFill>
          <p:spPr>
            <a:xfrm>
              <a:off x="5854856" y="687000"/>
              <a:ext cx="1048064" cy="1091559"/>
            </a:xfrm>
            <a:prstGeom prst="rect">
              <a:avLst/>
            </a:prstGeom>
          </p:spPr>
        </p:pic>
        <p:pic>
          <p:nvPicPr>
            <p:cNvPr id="8" name="Picture 7">
              <a:extLst>
                <a:ext uri="{FF2B5EF4-FFF2-40B4-BE49-F238E27FC236}">
                  <a16:creationId xmlns:a16="http://schemas.microsoft.com/office/drawing/2014/main" id="{44F3B42D-F367-CF85-7C33-A25BB7930EA9}"/>
                </a:ext>
              </a:extLst>
            </p:cNvPr>
            <p:cNvPicPr>
              <a:picLocks noChangeAspect="1"/>
            </p:cNvPicPr>
            <p:nvPr/>
          </p:nvPicPr>
          <p:blipFill>
            <a:blip r:embed="rId4"/>
            <a:srcRect r="39594"/>
            <a:stretch>
              <a:fillRect/>
            </a:stretch>
          </p:blipFill>
          <p:spPr>
            <a:xfrm>
              <a:off x="4172305" y="772577"/>
              <a:ext cx="1624469" cy="1454222"/>
            </a:xfrm>
            <a:prstGeom prst="rect">
              <a:avLst/>
            </a:prstGeom>
          </p:spPr>
        </p:pic>
      </p:grpSp>
      <p:pic>
        <p:nvPicPr>
          <p:cNvPr id="10" name="Graphic 9">
            <a:extLst>
              <a:ext uri="{FF2B5EF4-FFF2-40B4-BE49-F238E27FC236}">
                <a16:creationId xmlns:a16="http://schemas.microsoft.com/office/drawing/2014/main" id="{8262E42B-FF1E-1B81-6C10-D0E10136411C}"/>
              </a:ext>
            </a:extLst>
          </p:cNvPr>
          <p:cNvPicPr>
            <a:picLocks noChangeAspect="1"/>
          </p:cNvPicPr>
          <p:nvPr/>
        </p:nvPicPr>
        <p:blipFill>
          <a:blip>
            <a:extLst>
              <a:ext uri="{96DAC541-7B7A-43D3-8B79-37D633B846F1}">
                <asvg:svgBlip xmlns:asvg="http://schemas.microsoft.com/office/drawing/2016/SVG/main" r:embed="rId5"/>
              </a:ext>
            </a:extLst>
          </a:blip>
          <a:srcRect l="17295" r="18154"/>
          <a:stretch>
            <a:fillRect/>
          </a:stretch>
        </p:blipFill>
        <p:spPr>
          <a:xfrm>
            <a:off x="2241080" y="796371"/>
            <a:ext cx="1458059" cy="2258774"/>
          </a:xfrm>
          <a:prstGeom prst="rect">
            <a:avLst/>
          </a:prstGeom>
        </p:spPr>
      </p:pic>
      <p:pic>
        <p:nvPicPr>
          <p:cNvPr id="14" name="Graphic 13">
            <a:extLst>
              <a:ext uri="{FF2B5EF4-FFF2-40B4-BE49-F238E27FC236}">
                <a16:creationId xmlns:a16="http://schemas.microsoft.com/office/drawing/2014/main" id="{8408A643-E7A2-2FB8-B40F-B8ED87BE6D8E}"/>
              </a:ext>
            </a:extLst>
          </p:cNvPr>
          <p:cNvPicPr>
            <a:picLocks noChangeAspect="1"/>
          </p:cNvPicPr>
          <p:nvPr/>
        </p:nvPicPr>
        <p:blipFill>
          <a:blip>
            <a:extLst>
              <a:ext uri="{96DAC541-7B7A-43D3-8B79-37D633B846F1}">
                <asvg:svgBlip xmlns:asvg="http://schemas.microsoft.com/office/drawing/2016/SVG/main" r:embed="rId6"/>
              </a:ext>
            </a:extLst>
          </a:blip>
          <a:srcRect b="17203"/>
          <a:stretch>
            <a:fillRect/>
          </a:stretch>
        </p:blipFill>
        <p:spPr>
          <a:xfrm>
            <a:off x="4172305" y="2402545"/>
            <a:ext cx="4649423" cy="1924793"/>
          </a:xfrm>
          <a:prstGeom prst="rect">
            <a:avLst/>
          </a:prstGeom>
        </p:spPr>
      </p:pic>
      <p:pic>
        <p:nvPicPr>
          <p:cNvPr id="16" name="Graphic 15">
            <a:extLst>
              <a:ext uri="{FF2B5EF4-FFF2-40B4-BE49-F238E27FC236}">
                <a16:creationId xmlns:a16="http://schemas.microsoft.com/office/drawing/2014/main" id="{55C46307-0AB4-C685-85D0-FA632A697B5E}"/>
              </a:ext>
            </a:extLst>
          </p:cNvPr>
          <p:cNvPicPr>
            <a:picLocks noChangeAspect="1"/>
          </p:cNvPicPr>
          <p:nvPr/>
        </p:nvPicPr>
        <p:blipFill>
          <a:blip>
            <a:extLst>
              <a:ext uri="{96DAC541-7B7A-43D3-8B79-37D633B846F1}">
                <asvg:svgBlip xmlns:asvg="http://schemas.microsoft.com/office/drawing/2016/SVG/main" r:embed="rId7"/>
              </a:ext>
            </a:extLst>
          </a:blip>
          <a:srcRect l="16108" r="29574"/>
          <a:stretch>
            <a:fillRect/>
          </a:stretch>
        </p:blipFill>
        <p:spPr>
          <a:xfrm>
            <a:off x="415928" y="796372"/>
            <a:ext cx="1226928" cy="2258774"/>
          </a:xfrm>
          <a:prstGeom prst="rect">
            <a:avLst/>
          </a:prstGeom>
        </p:spPr>
      </p:pic>
      <p:sp>
        <p:nvSpPr>
          <p:cNvPr id="17" name="Arrow: Right 16">
            <a:extLst>
              <a:ext uri="{FF2B5EF4-FFF2-40B4-BE49-F238E27FC236}">
                <a16:creationId xmlns:a16="http://schemas.microsoft.com/office/drawing/2014/main" id="{2CC051C4-70FD-2F2D-4E4D-91A111EF4820}"/>
              </a:ext>
            </a:extLst>
          </p:cNvPr>
          <p:cNvSpPr/>
          <p:nvPr/>
        </p:nvSpPr>
        <p:spPr>
          <a:xfrm>
            <a:off x="1798203" y="1899280"/>
            <a:ext cx="412272" cy="327519"/>
          </a:xfrm>
          <a:prstGeom prst="rightArrow">
            <a:avLst/>
          </a:prstGeom>
          <a:solidFill>
            <a:schemeClr val="tx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92947489-73DE-C8E5-4ED0-FC0AF791114F}"/>
              </a:ext>
            </a:extLst>
          </p:cNvPr>
          <p:cNvSpPr txBox="1"/>
          <p:nvPr/>
        </p:nvSpPr>
        <p:spPr>
          <a:xfrm>
            <a:off x="1389427" y="1556329"/>
            <a:ext cx="1229824" cy="307777"/>
          </a:xfrm>
          <a:prstGeom prst="rect">
            <a:avLst/>
          </a:prstGeom>
          <a:noFill/>
        </p:spPr>
        <p:txBody>
          <a:bodyPr wrap="none" rtlCol="0">
            <a:spAutoFit/>
          </a:bodyPr>
          <a:lstStyle/>
          <a:p>
            <a:r>
              <a:rPr lang="en-US" dirty="0"/>
              <a:t>High vacuum</a:t>
            </a:r>
          </a:p>
        </p:txBody>
      </p:sp>
      <p:sp>
        <p:nvSpPr>
          <p:cNvPr id="26" name="TextBox 25">
            <a:extLst>
              <a:ext uri="{FF2B5EF4-FFF2-40B4-BE49-F238E27FC236}">
                <a16:creationId xmlns:a16="http://schemas.microsoft.com/office/drawing/2014/main" id="{990A82AB-D20D-9480-C96C-AC4B75881A1E}"/>
              </a:ext>
            </a:extLst>
          </p:cNvPr>
          <p:cNvSpPr txBox="1"/>
          <p:nvPr/>
        </p:nvSpPr>
        <p:spPr>
          <a:xfrm>
            <a:off x="7080460" y="883512"/>
            <a:ext cx="1784290" cy="954107"/>
          </a:xfrm>
          <a:prstGeom prst="rect">
            <a:avLst/>
          </a:prstGeom>
          <a:noFill/>
        </p:spPr>
        <p:txBody>
          <a:bodyPr wrap="square" rtlCol="0">
            <a:spAutoFit/>
          </a:bodyPr>
          <a:lstStyle/>
          <a:p>
            <a:r>
              <a:rPr lang="en-US" dirty="0"/>
              <a:t>Net zero charge</a:t>
            </a:r>
          </a:p>
          <a:p>
            <a:endParaRPr lang="en-US" dirty="0"/>
          </a:p>
          <a:p>
            <a:r>
              <a:rPr lang="en-US" dirty="0"/>
              <a:t>Permanent multipole moments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 name="Rectangle 1">
            <a:extLst>
              <a:ext uri="{FF2B5EF4-FFF2-40B4-BE49-F238E27FC236}">
                <a16:creationId xmlns:a16="http://schemas.microsoft.com/office/drawing/2014/main" id="{41C8DA30-2309-B64F-8FF7-1373A60F1A05}"/>
              </a:ext>
            </a:extLst>
          </p:cNvPr>
          <p:cNvSpPr/>
          <p:nvPr/>
        </p:nvSpPr>
        <p:spPr>
          <a:xfrm>
            <a:off x="411483" y="3220392"/>
            <a:ext cx="3965525" cy="968101"/>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245" name="Google Shape;245;p24"/>
          <p:cNvSpPr txBox="1">
            <a:spLocks noGrp="1"/>
          </p:cNvSpPr>
          <p:nvPr>
            <p:ph type="title"/>
          </p:nvPr>
        </p:nvSpPr>
        <p:spPr>
          <a:xfrm>
            <a:off x="227150" y="11430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dirty="0"/>
              <a:t>Noble gas sensors</a:t>
            </a:r>
            <a:endParaRPr dirty="0"/>
          </a:p>
        </p:txBody>
      </p:sp>
      <p:sp>
        <p:nvSpPr>
          <p:cNvPr id="247" name="Google Shape;247;p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5</a:t>
            </a:fld>
            <a:endParaRPr/>
          </a:p>
        </p:txBody>
      </p:sp>
      <p:sp>
        <p:nvSpPr>
          <p:cNvPr id="3" name="TextBox 2">
            <a:extLst>
              <a:ext uri="{FF2B5EF4-FFF2-40B4-BE49-F238E27FC236}">
                <a16:creationId xmlns:a16="http://schemas.microsoft.com/office/drawing/2014/main" id="{46CC998B-9CC8-B0AF-6674-04A3DE7E3E41}"/>
              </a:ext>
            </a:extLst>
          </p:cNvPr>
          <p:cNvSpPr txBox="1"/>
          <p:nvPr/>
        </p:nvSpPr>
        <p:spPr>
          <a:xfrm>
            <a:off x="417902" y="3726828"/>
            <a:ext cx="3990596" cy="461665"/>
          </a:xfrm>
          <a:prstGeom prst="rect">
            <a:avLst/>
          </a:prstGeom>
          <a:noFill/>
        </p:spPr>
        <p:txBody>
          <a:bodyPr wrap="square">
            <a:spAutoFit/>
          </a:bodyPr>
          <a:lstStyle/>
          <a:p>
            <a:r>
              <a:rPr lang="en-US" sz="1200" b="0" i="0" dirty="0">
                <a:solidFill>
                  <a:schemeClr val="accent1"/>
                </a:solidFill>
                <a:effectLst/>
                <a:latin typeface="Arial" panose="020B0604020202020204" pitchFamily="34" charset="0"/>
              </a:rPr>
              <a:t>Weilert, et al. "Laser levitation of superfluid helium." </a:t>
            </a:r>
            <a:r>
              <a:rPr lang="en-US" sz="1200" b="0" i="1" dirty="0">
                <a:solidFill>
                  <a:schemeClr val="accent1"/>
                </a:solidFill>
                <a:effectLst/>
                <a:latin typeface="Arial" panose="020B0604020202020204" pitchFamily="34" charset="0"/>
              </a:rPr>
              <a:t>Journal of low temp. phys.</a:t>
            </a:r>
            <a:r>
              <a:rPr lang="en-US" sz="1200" b="0" i="0" dirty="0">
                <a:solidFill>
                  <a:schemeClr val="accent1"/>
                </a:solidFill>
                <a:effectLst/>
                <a:latin typeface="Arial" panose="020B0604020202020204" pitchFamily="34" charset="0"/>
              </a:rPr>
              <a:t> 98.1 (1995): 17-35.</a:t>
            </a:r>
            <a:endParaRPr lang="en-US" sz="1200" dirty="0">
              <a:solidFill>
                <a:schemeClr val="accent1"/>
              </a:solidFill>
            </a:endParaRPr>
          </a:p>
        </p:txBody>
      </p:sp>
      <p:sp>
        <p:nvSpPr>
          <p:cNvPr id="4" name="TextBox 3">
            <a:extLst>
              <a:ext uri="{FF2B5EF4-FFF2-40B4-BE49-F238E27FC236}">
                <a16:creationId xmlns:a16="http://schemas.microsoft.com/office/drawing/2014/main" id="{FEF98363-AFF9-19E7-0BAB-0E6D468C7030}"/>
              </a:ext>
            </a:extLst>
          </p:cNvPr>
          <p:cNvSpPr txBox="1"/>
          <p:nvPr/>
        </p:nvSpPr>
        <p:spPr>
          <a:xfrm>
            <a:off x="417902" y="3234845"/>
            <a:ext cx="3957173" cy="523220"/>
          </a:xfrm>
          <a:prstGeom prst="rect">
            <a:avLst/>
          </a:prstGeom>
          <a:noFill/>
        </p:spPr>
        <p:txBody>
          <a:bodyPr wrap="square" rtlCol="0">
            <a:spAutoFit/>
          </a:bodyPr>
          <a:lstStyle/>
          <a:p>
            <a:r>
              <a:rPr lang="en-US" dirty="0"/>
              <a:t>Optical levitation of superfluid He has been demonstrated by </a:t>
            </a:r>
            <a:r>
              <a:rPr lang="en-US" dirty="0" err="1"/>
              <a:t>Weilbert</a:t>
            </a:r>
            <a:r>
              <a:rPr lang="en-US" dirty="0"/>
              <a:t>, et al.:</a:t>
            </a:r>
          </a:p>
        </p:txBody>
      </p:sp>
      <p:sp>
        <p:nvSpPr>
          <p:cNvPr id="6" name="Rectangle 5">
            <a:extLst>
              <a:ext uri="{FF2B5EF4-FFF2-40B4-BE49-F238E27FC236}">
                <a16:creationId xmlns:a16="http://schemas.microsoft.com/office/drawing/2014/main" id="{5CA4215C-8B01-1B7C-1329-C76A0BF8B06F}"/>
              </a:ext>
            </a:extLst>
          </p:cNvPr>
          <p:cNvSpPr/>
          <p:nvPr/>
        </p:nvSpPr>
        <p:spPr>
          <a:xfrm>
            <a:off x="5239799" y="287560"/>
            <a:ext cx="3312276" cy="401567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pic>
        <p:nvPicPr>
          <p:cNvPr id="8" name="Picture 2">
            <a:extLst>
              <a:ext uri="{FF2B5EF4-FFF2-40B4-BE49-F238E27FC236}">
                <a16:creationId xmlns:a16="http://schemas.microsoft.com/office/drawing/2014/main" id="{EADE2BA2-5D6E-B302-8195-403BB7DA86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1056" y="957024"/>
            <a:ext cx="2863942" cy="1477794"/>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E7CC2F1A-CF6B-C2B9-267D-2E0834EDE435}"/>
              </a:ext>
            </a:extLst>
          </p:cNvPr>
          <p:cNvSpPr txBox="1"/>
          <p:nvPr/>
        </p:nvSpPr>
        <p:spPr>
          <a:xfrm>
            <a:off x="5240320" y="3605373"/>
            <a:ext cx="3232138" cy="646331"/>
          </a:xfrm>
          <a:prstGeom prst="rect">
            <a:avLst/>
          </a:prstGeom>
          <a:noFill/>
        </p:spPr>
        <p:txBody>
          <a:bodyPr wrap="square">
            <a:spAutoFit/>
          </a:bodyPr>
          <a:lstStyle/>
          <a:p>
            <a:r>
              <a:rPr lang="en-US" sz="1200" b="0" i="0">
                <a:solidFill>
                  <a:schemeClr val="accent1"/>
                </a:solidFill>
                <a:effectLst/>
                <a:latin typeface="Arial" panose="020B0604020202020204" pitchFamily="34" charset="0"/>
              </a:rPr>
              <a:t>Brown, et al. "Superfluid helium drops levitated in high vacuum." </a:t>
            </a:r>
            <a:r>
              <a:rPr lang="en-US" sz="1200" b="0" i="1">
                <a:solidFill>
                  <a:schemeClr val="accent1"/>
                </a:solidFill>
                <a:effectLst/>
                <a:latin typeface="Arial" panose="020B0604020202020204" pitchFamily="34" charset="0"/>
              </a:rPr>
              <a:t>Phys. Rev. Lett.</a:t>
            </a:r>
            <a:r>
              <a:rPr lang="en-US" sz="1200" b="0" i="0">
                <a:solidFill>
                  <a:schemeClr val="accent1"/>
                </a:solidFill>
                <a:effectLst/>
                <a:latin typeface="Arial" panose="020B0604020202020204" pitchFamily="34" charset="0"/>
              </a:rPr>
              <a:t> 130.21 (2023): 216001.</a:t>
            </a:r>
            <a:endParaRPr lang="en-US" sz="1200">
              <a:solidFill>
                <a:schemeClr val="accent1"/>
              </a:solidFill>
            </a:endParaRPr>
          </a:p>
        </p:txBody>
      </p:sp>
      <p:sp>
        <p:nvSpPr>
          <p:cNvPr id="12" name="TextBox 11">
            <a:extLst>
              <a:ext uri="{FF2B5EF4-FFF2-40B4-BE49-F238E27FC236}">
                <a16:creationId xmlns:a16="http://schemas.microsoft.com/office/drawing/2014/main" id="{8C8BEB0A-D95D-604F-A2F8-2A1113F99846}"/>
              </a:ext>
            </a:extLst>
          </p:cNvPr>
          <p:cNvSpPr txBox="1"/>
          <p:nvPr/>
        </p:nvSpPr>
        <p:spPr>
          <a:xfrm>
            <a:off x="5240458" y="2462267"/>
            <a:ext cx="3312276" cy="1165782"/>
          </a:xfrm>
          <a:prstGeom prst="rect">
            <a:avLst/>
          </a:prstGeom>
          <a:noFill/>
        </p:spPr>
        <p:txBody>
          <a:bodyPr wrap="square" rtlCol="0">
            <a:spAutoFit/>
          </a:bodyPr>
          <a:lstStyle/>
          <a:p>
            <a:r>
              <a:rPr lang="en-US" dirty="0"/>
              <a:t>A levitated droplet of superfluid He can cooled below its initial temperature, in equilibrium with its saturated vapor, through evaporative cooling in high vacuum</a:t>
            </a:r>
          </a:p>
        </p:txBody>
      </p:sp>
      <p:sp>
        <p:nvSpPr>
          <p:cNvPr id="13" name="Google Shape;223;p23">
            <a:extLst>
              <a:ext uri="{FF2B5EF4-FFF2-40B4-BE49-F238E27FC236}">
                <a16:creationId xmlns:a16="http://schemas.microsoft.com/office/drawing/2014/main" id="{8550AA94-8FDF-E4F0-C7C4-4250AB58955D}"/>
              </a:ext>
            </a:extLst>
          </p:cNvPr>
          <p:cNvSpPr txBox="1">
            <a:spLocks noGrp="1"/>
          </p:cNvSpPr>
          <p:nvPr>
            <p:ph type="body" idx="1"/>
          </p:nvPr>
        </p:nvSpPr>
        <p:spPr>
          <a:xfrm>
            <a:off x="311150" y="811213"/>
            <a:ext cx="4191000" cy="3757612"/>
          </a:xfrm>
          <a:prstGeom prst="rect">
            <a:avLst/>
          </a:prstGeom>
        </p:spPr>
        <p:txBody>
          <a:bodyPr spcFirstLastPara="1" wrap="square" lIns="91425" tIns="91425" rIns="91425" bIns="91425" anchor="t" anchorCtr="0">
            <a:normAutofit/>
          </a:bodyPr>
          <a:lstStyle/>
          <a:p>
            <a:pPr marL="114300" indent="0">
              <a:buNone/>
            </a:pPr>
            <a:r>
              <a:rPr lang="en" dirty="0">
                <a:solidFill>
                  <a:schemeClr val="tx1"/>
                </a:solidFill>
              </a:rPr>
              <a:t>Noble gas properties</a:t>
            </a:r>
          </a:p>
          <a:p>
            <a:r>
              <a:rPr lang="en" dirty="0">
                <a:solidFill>
                  <a:schemeClr val="tx1"/>
                </a:solidFill>
              </a:rPr>
              <a:t>High bandgap</a:t>
            </a:r>
          </a:p>
          <a:p>
            <a:pPr marL="457200" lvl="0" indent="-342900" algn="l" rtl="0">
              <a:spcBef>
                <a:spcPts val="0"/>
              </a:spcBef>
              <a:spcAft>
                <a:spcPts val="0"/>
              </a:spcAft>
              <a:buSzPts val="1800"/>
              <a:buChar char="●"/>
            </a:pPr>
            <a:r>
              <a:rPr lang="en" dirty="0">
                <a:solidFill>
                  <a:schemeClr val="tx1"/>
                </a:solidFill>
              </a:rPr>
              <a:t>High purity</a:t>
            </a:r>
          </a:p>
          <a:p>
            <a:pPr marL="457200" lvl="0" indent="-342900" algn="l" rtl="0">
              <a:spcBef>
                <a:spcPts val="0"/>
              </a:spcBef>
              <a:spcAft>
                <a:spcPts val="0"/>
              </a:spcAft>
              <a:buSzPts val="1800"/>
              <a:buChar char="●"/>
            </a:pPr>
            <a:r>
              <a:rPr lang="en" dirty="0">
                <a:solidFill>
                  <a:schemeClr val="tx1"/>
                </a:solidFill>
              </a:rPr>
              <a:t>No optical phonons</a:t>
            </a:r>
          </a:p>
          <a:p>
            <a:r>
              <a:rPr lang="en" dirty="0">
                <a:solidFill>
                  <a:schemeClr val="tx1"/>
                </a:solidFill>
              </a:rPr>
              <a:t>Van der Waals attraction</a:t>
            </a:r>
          </a:p>
          <a:p>
            <a:pPr lvl="0"/>
            <a:r>
              <a:rPr lang="en" dirty="0">
                <a:solidFill>
                  <a:schemeClr val="tx1"/>
                </a:solidFill>
              </a:rPr>
              <a:t>Scintillation</a:t>
            </a:r>
          </a:p>
          <a:p>
            <a:pPr marL="457200" lvl="0" indent="-342900" algn="l" rtl="0">
              <a:spcBef>
                <a:spcPts val="0"/>
              </a:spcBef>
              <a:spcAft>
                <a:spcPts val="0"/>
              </a:spcAft>
              <a:buSzPts val="1800"/>
              <a:buChar char="●"/>
            </a:pPr>
            <a:r>
              <a:rPr lang="en" dirty="0">
                <a:solidFill>
                  <a:schemeClr val="tx1"/>
                </a:solidFill>
              </a:rPr>
              <a:t>Isotopically enrichable</a:t>
            </a:r>
          </a:p>
        </p:txBody>
      </p:sp>
      <p:sp>
        <p:nvSpPr>
          <p:cNvPr id="7" name="TextBox 6">
            <a:extLst>
              <a:ext uri="{FF2B5EF4-FFF2-40B4-BE49-F238E27FC236}">
                <a16:creationId xmlns:a16="http://schemas.microsoft.com/office/drawing/2014/main" id="{0BC2A538-66A7-0C9C-6249-BB88644A8C04}"/>
              </a:ext>
            </a:extLst>
          </p:cNvPr>
          <p:cNvSpPr txBox="1"/>
          <p:nvPr/>
        </p:nvSpPr>
        <p:spPr>
          <a:xfrm>
            <a:off x="5181645" y="283245"/>
            <a:ext cx="3002985" cy="646331"/>
          </a:xfrm>
          <a:prstGeom prst="rect">
            <a:avLst/>
          </a:prstGeom>
          <a:noFill/>
        </p:spPr>
        <p:txBody>
          <a:bodyPr wrap="square">
            <a:spAutoFit/>
          </a:bodyPr>
          <a:lstStyle/>
          <a:p>
            <a:pPr marL="114300" indent="0">
              <a:buNone/>
            </a:pPr>
            <a:r>
              <a:rPr lang="en" sz="1800" dirty="0">
                <a:solidFill>
                  <a:schemeClr val="tx1"/>
                </a:solidFill>
              </a:rPr>
              <a:t>Technology demonstrated in high vacuum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89">
          <a:extLst>
            <a:ext uri="{FF2B5EF4-FFF2-40B4-BE49-F238E27FC236}">
              <a16:creationId xmlns:a16="http://schemas.microsoft.com/office/drawing/2014/main" id="{9A6AED38-644C-5716-EAF7-E1FC312EC493}"/>
            </a:ext>
          </a:extLst>
        </p:cNvPr>
        <p:cNvGrpSpPr/>
        <p:nvPr/>
      </p:nvGrpSpPr>
      <p:grpSpPr>
        <a:xfrm>
          <a:off x="0" y="0"/>
          <a:ext cx="0" cy="0"/>
          <a:chOff x="0" y="0"/>
          <a:chExt cx="0" cy="0"/>
        </a:xfrm>
      </p:grpSpPr>
      <p:sp>
        <p:nvSpPr>
          <p:cNvPr id="290" name="Google Shape;290;p29">
            <a:extLst>
              <a:ext uri="{FF2B5EF4-FFF2-40B4-BE49-F238E27FC236}">
                <a16:creationId xmlns:a16="http://schemas.microsoft.com/office/drawing/2014/main" id="{D149DC5F-5AD3-9264-0683-2D6AB3D3066F}"/>
              </a:ext>
            </a:extLst>
          </p:cNvPr>
          <p:cNvSpPr txBox="1">
            <a:spLocks noGrp="1"/>
          </p:cNvSpPr>
          <p:nvPr>
            <p:ph type="title"/>
          </p:nvPr>
        </p:nvSpPr>
        <p:spPr>
          <a:xfrm>
            <a:off x="227150" y="114300"/>
            <a:ext cx="8520600" cy="572700"/>
          </a:xfrm>
          <a:prstGeom prst="rect">
            <a:avLst/>
          </a:prstGeom>
        </p:spPr>
        <p:txBody>
          <a:bodyPr spcFirstLastPara="1" wrap="square" lIns="91425" tIns="91425" rIns="91425" bIns="91425" anchor="t" anchorCtr="0">
            <a:normAutofit fontScale="90000"/>
          </a:bodyPr>
          <a:lstStyle/>
          <a:p>
            <a:pPr lvl="0"/>
            <a:r>
              <a:rPr lang="en-US" dirty="0"/>
              <a:t>Optical cryostat</a:t>
            </a:r>
            <a:endParaRPr dirty="0"/>
          </a:p>
        </p:txBody>
      </p:sp>
      <p:sp>
        <p:nvSpPr>
          <p:cNvPr id="291" name="Google Shape;291;p29">
            <a:extLst>
              <a:ext uri="{FF2B5EF4-FFF2-40B4-BE49-F238E27FC236}">
                <a16:creationId xmlns:a16="http://schemas.microsoft.com/office/drawing/2014/main" id="{953424B0-2939-B377-0221-7C44F9804184}"/>
              </a:ext>
            </a:extLst>
          </p:cNvPr>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6</a:t>
            </a:fld>
            <a:endParaRPr/>
          </a:p>
        </p:txBody>
      </p:sp>
      <p:pic>
        <p:nvPicPr>
          <p:cNvPr id="5" name="Picture 4">
            <a:extLst>
              <a:ext uri="{FF2B5EF4-FFF2-40B4-BE49-F238E27FC236}">
                <a16:creationId xmlns:a16="http://schemas.microsoft.com/office/drawing/2014/main" id="{720A186F-405D-E35B-C53A-F643DBF23FF5}"/>
              </a:ext>
            </a:extLst>
          </p:cNvPr>
          <p:cNvPicPr>
            <a:picLocks noChangeAspect="1"/>
          </p:cNvPicPr>
          <p:nvPr/>
        </p:nvPicPr>
        <p:blipFill>
          <a:blip r:embed="rId3"/>
          <a:stretch>
            <a:fillRect/>
          </a:stretch>
        </p:blipFill>
        <p:spPr>
          <a:xfrm rot="5400000">
            <a:off x="2785587" y="1141508"/>
            <a:ext cx="3636072" cy="2727054"/>
          </a:xfrm>
          <a:prstGeom prst="rect">
            <a:avLst/>
          </a:prstGeom>
        </p:spPr>
      </p:pic>
      <p:pic>
        <p:nvPicPr>
          <p:cNvPr id="3" name="Picture 2" descr="Close-up of a machine in a factory&#10;&#10;AI-generated content may be incorrect.">
            <a:extLst>
              <a:ext uri="{FF2B5EF4-FFF2-40B4-BE49-F238E27FC236}">
                <a16:creationId xmlns:a16="http://schemas.microsoft.com/office/drawing/2014/main" id="{C8E7F75A-96E6-1F29-2A7D-BCE21A5491BE}"/>
              </a:ext>
            </a:extLst>
          </p:cNvPr>
          <p:cNvPicPr>
            <a:picLocks noChangeAspect="1"/>
          </p:cNvPicPr>
          <p:nvPr/>
        </p:nvPicPr>
        <p:blipFill>
          <a:blip r:embed="rId4"/>
          <a:stretch>
            <a:fillRect/>
          </a:stretch>
        </p:blipFill>
        <p:spPr>
          <a:xfrm>
            <a:off x="396250" y="687000"/>
            <a:ext cx="2727054" cy="3636072"/>
          </a:xfrm>
          <a:prstGeom prst="rect">
            <a:avLst/>
          </a:prstGeom>
        </p:spPr>
      </p:pic>
      <p:pic>
        <p:nvPicPr>
          <p:cNvPr id="4" name="Picture 3">
            <a:extLst>
              <a:ext uri="{FF2B5EF4-FFF2-40B4-BE49-F238E27FC236}">
                <a16:creationId xmlns:a16="http://schemas.microsoft.com/office/drawing/2014/main" id="{E0D81F70-8127-A5F9-1B16-633006908533}"/>
              </a:ext>
            </a:extLst>
          </p:cNvPr>
          <p:cNvPicPr>
            <a:picLocks noChangeAspect="1"/>
          </p:cNvPicPr>
          <p:nvPr/>
        </p:nvPicPr>
        <p:blipFill>
          <a:blip r:embed="rId5"/>
          <a:stretch>
            <a:fillRect/>
          </a:stretch>
        </p:blipFill>
        <p:spPr>
          <a:xfrm rot="5400000">
            <a:off x="5629433" y="1141508"/>
            <a:ext cx="3636073" cy="2727055"/>
          </a:xfrm>
          <a:prstGeom prst="rect">
            <a:avLst/>
          </a:prstGeom>
        </p:spPr>
      </p:pic>
    </p:spTree>
    <p:extLst>
      <p:ext uri="{BB962C8B-B14F-4D97-AF65-F5344CB8AC3E}">
        <p14:creationId xmlns:p14="http://schemas.microsoft.com/office/powerpoint/2010/main" val="13572766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98">
          <a:extLst>
            <a:ext uri="{FF2B5EF4-FFF2-40B4-BE49-F238E27FC236}">
              <a16:creationId xmlns:a16="http://schemas.microsoft.com/office/drawing/2014/main" id="{B9E0C575-7F02-8E24-4A71-B9D83A070BBC}"/>
            </a:ext>
          </a:extLst>
        </p:cNvPr>
        <p:cNvGrpSpPr/>
        <p:nvPr/>
      </p:nvGrpSpPr>
      <p:grpSpPr>
        <a:xfrm>
          <a:off x="0" y="0"/>
          <a:ext cx="0" cy="0"/>
          <a:chOff x="0" y="0"/>
          <a:chExt cx="0" cy="0"/>
        </a:xfrm>
      </p:grpSpPr>
      <p:sp>
        <p:nvSpPr>
          <p:cNvPr id="299" name="Google Shape;299;p30">
            <a:extLst>
              <a:ext uri="{FF2B5EF4-FFF2-40B4-BE49-F238E27FC236}">
                <a16:creationId xmlns:a16="http://schemas.microsoft.com/office/drawing/2014/main" id="{CC754779-7FAF-336B-BE0F-3BC0B3824DA0}"/>
              </a:ext>
            </a:extLst>
          </p:cNvPr>
          <p:cNvSpPr txBox="1">
            <a:spLocks noGrp="1"/>
          </p:cNvSpPr>
          <p:nvPr>
            <p:ph type="title"/>
          </p:nvPr>
        </p:nvSpPr>
        <p:spPr>
          <a:xfrm>
            <a:off x="227150" y="114300"/>
            <a:ext cx="8520600" cy="572700"/>
          </a:xfrm>
          <a:prstGeom prst="rect">
            <a:avLst/>
          </a:prstGeom>
        </p:spPr>
        <p:txBody>
          <a:bodyPr spcFirstLastPara="1" wrap="square" lIns="91425" tIns="91425" rIns="91425" bIns="91425" anchor="t" anchorCtr="0">
            <a:normAutofit fontScale="90000"/>
          </a:bodyPr>
          <a:lstStyle/>
          <a:p>
            <a:pPr lvl="0"/>
            <a:r>
              <a:rPr lang="en" dirty="0"/>
              <a:t>Tests with water</a:t>
            </a:r>
            <a:endParaRPr dirty="0"/>
          </a:p>
        </p:txBody>
      </p:sp>
      <p:sp>
        <p:nvSpPr>
          <p:cNvPr id="300" name="Google Shape;300;p30">
            <a:extLst>
              <a:ext uri="{FF2B5EF4-FFF2-40B4-BE49-F238E27FC236}">
                <a16:creationId xmlns:a16="http://schemas.microsoft.com/office/drawing/2014/main" id="{5062F671-9D37-3873-4157-F0157AA4D6AA}"/>
              </a:ext>
            </a:extLst>
          </p:cNvPr>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7</a:t>
            </a:fld>
            <a:endParaRPr/>
          </a:p>
        </p:txBody>
      </p:sp>
      <p:pic>
        <p:nvPicPr>
          <p:cNvPr id="301" name="Google Shape;301;p30">
            <a:extLst>
              <a:ext uri="{FF2B5EF4-FFF2-40B4-BE49-F238E27FC236}">
                <a16:creationId xmlns:a16="http://schemas.microsoft.com/office/drawing/2014/main" id="{29A2F87F-6A76-3701-8178-98C63EE19F07}"/>
              </a:ext>
            </a:extLst>
          </p:cNvPr>
          <p:cNvPicPr preferRelativeResize="0"/>
          <p:nvPr/>
        </p:nvPicPr>
        <p:blipFill rotWithShape="1">
          <a:blip r:embed="rId3">
            <a:alphaModFix/>
          </a:blip>
          <a:srcRect t="31048" r="13156"/>
          <a:stretch/>
        </p:blipFill>
        <p:spPr>
          <a:xfrm>
            <a:off x="5513616" y="772802"/>
            <a:ext cx="3234132" cy="3423821"/>
          </a:xfrm>
          <a:prstGeom prst="rect">
            <a:avLst/>
          </a:prstGeom>
          <a:noFill/>
          <a:ln>
            <a:noFill/>
          </a:ln>
        </p:spPr>
      </p:pic>
      <p:pic>
        <p:nvPicPr>
          <p:cNvPr id="302" name="Google Shape;302;p30">
            <a:extLst>
              <a:ext uri="{FF2B5EF4-FFF2-40B4-BE49-F238E27FC236}">
                <a16:creationId xmlns:a16="http://schemas.microsoft.com/office/drawing/2014/main" id="{550AF3E7-07CB-0F5B-64A6-B3CF4768D356}"/>
              </a:ext>
            </a:extLst>
          </p:cNvPr>
          <p:cNvPicPr preferRelativeResize="0"/>
          <p:nvPr/>
        </p:nvPicPr>
        <p:blipFill rotWithShape="1">
          <a:blip r:embed="rId4">
            <a:alphaModFix/>
          </a:blip>
          <a:srcRect b="9206"/>
          <a:stretch/>
        </p:blipFill>
        <p:spPr>
          <a:xfrm>
            <a:off x="396252" y="772801"/>
            <a:ext cx="5028113" cy="3423821"/>
          </a:xfrm>
          <a:prstGeom prst="rect">
            <a:avLst/>
          </a:prstGeom>
          <a:noFill/>
          <a:ln>
            <a:noFill/>
          </a:ln>
        </p:spPr>
      </p:pic>
    </p:spTree>
    <p:extLst>
      <p:ext uri="{BB962C8B-B14F-4D97-AF65-F5344CB8AC3E}">
        <p14:creationId xmlns:p14="http://schemas.microsoft.com/office/powerpoint/2010/main" val="2258546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98">
          <a:extLst>
            <a:ext uri="{FF2B5EF4-FFF2-40B4-BE49-F238E27FC236}">
              <a16:creationId xmlns:a16="http://schemas.microsoft.com/office/drawing/2014/main" id="{192F6D33-CBB2-6BD9-7AC7-47942F1FA84A}"/>
            </a:ext>
          </a:extLst>
        </p:cNvPr>
        <p:cNvGrpSpPr/>
        <p:nvPr/>
      </p:nvGrpSpPr>
      <p:grpSpPr>
        <a:xfrm>
          <a:off x="0" y="0"/>
          <a:ext cx="0" cy="0"/>
          <a:chOff x="0" y="0"/>
          <a:chExt cx="0" cy="0"/>
        </a:xfrm>
      </p:grpSpPr>
      <p:sp>
        <p:nvSpPr>
          <p:cNvPr id="299" name="Google Shape;299;p30">
            <a:extLst>
              <a:ext uri="{FF2B5EF4-FFF2-40B4-BE49-F238E27FC236}">
                <a16:creationId xmlns:a16="http://schemas.microsoft.com/office/drawing/2014/main" id="{B4618F96-AAD1-0330-CC41-5B64BA7A3C88}"/>
              </a:ext>
            </a:extLst>
          </p:cNvPr>
          <p:cNvSpPr txBox="1">
            <a:spLocks noGrp="1"/>
          </p:cNvSpPr>
          <p:nvPr>
            <p:ph type="title"/>
          </p:nvPr>
        </p:nvSpPr>
        <p:spPr>
          <a:xfrm>
            <a:off x="227150" y="114300"/>
            <a:ext cx="8520600" cy="572700"/>
          </a:xfrm>
          <a:prstGeom prst="rect">
            <a:avLst/>
          </a:prstGeom>
        </p:spPr>
        <p:txBody>
          <a:bodyPr spcFirstLastPara="1" wrap="square" lIns="91425" tIns="91425" rIns="91425" bIns="91425" anchor="t" anchorCtr="0">
            <a:normAutofit fontScale="90000"/>
          </a:bodyPr>
          <a:lstStyle/>
          <a:p>
            <a:pPr lvl="0"/>
            <a:r>
              <a:rPr lang="en" dirty="0"/>
              <a:t>Tests with water</a:t>
            </a:r>
            <a:endParaRPr dirty="0"/>
          </a:p>
        </p:txBody>
      </p:sp>
      <p:sp>
        <p:nvSpPr>
          <p:cNvPr id="300" name="Google Shape;300;p30">
            <a:extLst>
              <a:ext uri="{FF2B5EF4-FFF2-40B4-BE49-F238E27FC236}">
                <a16:creationId xmlns:a16="http://schemas.microsoft.com/office/drawing/2014/main" id="{1DE308E8-D70B-173F-ED69-7BE3595957CB}"/>
              </a:ext>
            </a:extLst>
          </p:cNvPr>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8</a:t>
            </a:fld>
            <a:endParaRPr/>
          </a:p>
        </p:txBody>
      </p:sp>
      <p:pic>
        <p:nvPicPr>
          <p:cNvPr id="301" name="Google Shape;301;p30">
            <a:extLst>
              <a:ext uri="{FF2B5EF4-FFF2-40B4-BE49-F238E27FC236}">
                <a16:creationId xmlns:a16="http://schemas.microsoft.com/office/drawing/2014/main" id="{A2423645-71D5-8264-8761-17EC1707B5FB}"/>
              </a:ext>
            </a:extLst>
          </p:cNvPr>
          <p:cNvPicPr preferRelativeResize="0"/>
          <p:nvPr/>
        </p:nvPicPr>
        <p:blipFill rotWithShape="1">
          <a:blip r:embed="rId5">
            <a:alphaModFix/>
          </a:blip>
          <a:srcRect t="31048" r="13156"/>
          <a:stretch/>
        </p:blipFill>
        <p:spPr>
          <a:xfrm>
            <a:off x="5513616" y="772802"/>
            <a:ext cx="3234132" cy="3423821"/>
          </a:xfrm>
          <a:prstGeom prst="rect">
            <a:avLst/>
          </a:prstGeom>
          <a:noFill/>
          <a:ln>
            <a:noFill/>
          </a:ln>
        </p:spPr>
      </p:pic>
      <p:pic>
        <p:nvPicPr>
          <p:cNvPr id="302" name="Google Shape;302;p30">
            <a:extLst>
              <a:ext uri="{FF2B5EF4-FFF2-40B4-BE49-F238E27FC236}">
                <a16:creationId xmlns:a16="http://schemas.microsoft.com/office/drawing/2014/main" id="{89629088-42ED-2EB7-9A64-4AC529AFC232}"/>
              </a:ext>
            </a:extLst>
          </p:cNvPr>
          <p:cNvPicPr preferRelativeResize="0"/>
          <p:nvPr/>
        </p:nvPicPr>
        <p:blipFill rotWithShape="1">
          <a:blip r:embed="rId6">
            <a:alphaModFix/>
          </a:blip>
          <a:srcRect b="9206"/>
          <a:stretch/>
        </p:blipFill>
        <p:spPr>
          <a:xfrm>
            <a:off x="396252" y="772802"/>
            <a:ext cx="5028113" cy="3423821"/>
          </a:xfrm>
          <a:prstGeom prst="rect">
            <a:avLst/>
          </a:prstGeom>
          <a:noFill/>
          <a:ln>
            <a:noFill/>
          </a:ln>
        </p:spPr>
      </p:pic>
      <p:pic>
        <p:nvPicPr>
          <p:cNvPr id="3" name="IMG_6907.MOV">
            <a:hlinkClick r:id="" action="ppaction://media"/>
            <a:extLst>
              <a:ext uri="{FF2B5EF4-FFF2-40B4-BE49-F238E27FC236}">
                <a16:creationId xmlns:a16="http://schemas.microsoft.com/office/drawing/2014/main" id="{E67AEC3F-3193-01F7-6CEF-2A84C6354AC2}"/>
              </a:ext>
            </a:extLst>
          </p:cNvPr>
          <p:cNvPicPr>
            <a:picLocks noChangeAspect="1"/>
          </p:cNvPicPr>
          <p:nvPr>
            <a:videoFile r:link="rId2"/>
            <p:extLst>
              <p:ext uri="{DAA4B4D4-6D71-4841-9C94-3DE7FCFB9230}">
                <p14:media xmlns:p14="http://schemas.microsoft.com/office/powerpoint/2010/main" r:embed="rId1"/>
              </p:ext>
            </p:extLst>
          </p:nvPr>
        </p:nvPicPr>
        <p:blipFill>
          <a:blip r:embed="rId7">
            <a:lum bright="-6000"/>
          </a:blip>
          <a:srcRect t="17567" b="-901"/>
          <a:stretch>
            <a:fillRect/>
          </a:stretch>
        </p:blipFill>
        <p:spPr>
          <a:xfrm flipH="1">
            <a:off x="6806285" y="1335693"/>
            <a:ext cx="1155218" cy="1724475"/>
          </a:xfrm>
          <a:prstGeom prst="rect">
            <a:avLst/>
          </a:prstGeom>
        </p:spPr>
      </p:pic>
    </p:spTree>
    <p:extLst>
      <p:ext uri="{BB962C8B-B14F-4D97-AF65-F5344CB8AC3E}">
        <p14:creationId xmlns:p14="http://schemas.microsoft.com/office/powerpoint/2010/main" val="2038695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8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remove"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A08EEB-007C-9E70-8C19-ABDC289C94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124A61-6D41-BB2F-0EBC-6D8D0DA196A5}"/>
              </a:ext>
            </a:extLst>
          </p:cNvPr>
          <p:cNvSpPr>
            <a:spLocks noGrp="1"/>
          </p:cNvSpPr>
          <p:nvPr>
            <p:ph type="title"/>
          </p:nvPr>
        </p:nvSpPr>
        <p:spPr/>
        <p:txBody>
          <a:bodyPr>
            <a:normAutofit fontScale="90000"/>
          </a:bodyPr>
          <a:lstStyle/>
          <a:p>
            <a:r>
              <a:rPr lang="en-US" dirty="0"/>
              <a:t>Nozzle for nucleating condensed xenon</a:t>
            </a:r>
          </a:p>
        </p:txBody>
      </p:sp>
      <p:sp>
        <p:nvSpPr>
          <p:cNvPr id="4" name="Slide Number Placeholder 3">
            <a:extLst>
              <a:ext uri="{FF2B5EF4-FFF2-40B4-BE49-F238E27FC236}">
                <a16:creationId xmlns:a16="http://schemas.microsoft.com/office/drawing/2014/main" id="{7747B461-B0FC-D9E6-E82E-0CEFE531EB5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9</a:t>
            </a:fld>
            <a:endParaRPr lang="en"/>
          </a:p>
        </p:txBody>
      </p:sp>
      <p:pic>
        <p:nvPicPr>
          <p:cNvPr id="6" name="Picture 5" descr="A close up of a machine&#10;&#10;AI-generated content may be incorrect.">
            <a:extLst>
              <a:ext uri="{FF2B5EF4-FFF2-40B4-BE49-F238E27FC236}">
                <a16:creationId xmlns:a16="http://schemas.microsoft.com/office/drawing/2014/main" id="{BB1B6681-7228-692E-F796-DDCB426763FF}"/>
              </a:ext>
            </a:extLst>
          </p:cNvPr>
          <p:cNvPicPr>
            <a:picLocks noChangeAspect="1"/>
          </p:cNvPicPr>
          <p:nvPr/>
        </p:nvPicPr>
        <p:blipFill>
          <a:blip r:embed="rId4"/>
          <a:srcRect l="33958" t="27401" r="11204" b="42122"/>
          <a:stretch>
            <a:fillRect/>
          </a:stretch>
        </p:blipFill>
        <p:spPr>
          <a:xfrm flipH="1">
            <a:off x="534510" y="797522"/>
            <a:ext cx="3760729" cy="1567543"/>
          </a:xfrm>
          <a:prstGeom prst="rect">
            <a:avLst/>
          </a:prstGeom>
        </p:spPr>
      </p:pic>
      <p:pic>
        <p:nvPicPr>
          <p:cNvPr id="8" name="Picture 7" descr="A close-up of a metal object&#10;&#10;AI-generated content may be incorrect.">
            <a:extLst>
              <a:ext uri="{FF2B5EF4-FFF2-40B4-BE49-F238E27FC236}">
                <a16:creationId xmlns:a16="http://schemas.microsoft.com/office/drawing/2014/main" id="{22092480-A43F-ADC7-5E4C-93D23ECAE16F}"/>
              </a:ext>
            </a:extLst>
          </p:cNvPr>
          <p:cNvPicPr>
            <a:picLocks noChangeAspect="1"/>
          </p:cNvPicPr>
          <p:nvPr/>
        </p:nvPicPr>
        <p:blipFill>
          <a:blip r:embed="rId5"/>
          <a:srcRect t="32608" b="30099"/>
          <a:stretch>
            <a:fillRect/>
          </a:stretch>
        </p:blipFill>
        <p:spPr>
          <a:xfrm>
            <a:off x="534510" y="2475587"/>
            <a:ext cx="3760729" cy="1870051"/>
          </a:xfrm>
          <a:prstGeom prst="rect">
            <a:avLst/>
          </a:prstGeom>
        </p:spPr>
      </p:pic>
      <p:pic>
        <p:nvPicPr>
          <p:cNvPr id="12" name="converted_video">
            <a:hlinkClick r:id="" action="ppaction://media"/>
            <a:extLst>
              <a:ext uri="{FF2B5EF4-FFF2-40B4-BE49-F238E27FC236}">
                <a16:creationId xmlns:a16="http://schemas.microsoft.com/office/drawing/2014/main" id="{5C1F0981-13F9-A178-7AAE-790EA0FC2193}"/>
              </a:ext>
            </a:extLst>
          </p:cNvPr>
          <p:cNvPicPr>
            <a:picLocks noChangeAspect="1"/>
          </p:cNvPicPr>
          <p:nvPr>
            <a:videoFile r:link="rId2"/>
            <p:extLst>
              <p:ext uri="{DAA4B4D4-6D71-4841-9C94-3DE7FCFB9230}">
                <p14:media xmlns:p14="http://schemas.microsoft.com/office/powerpoint/2010/main" r:embed="rId1"/>
              </p:ext>
            </p:extLst>
          </p:nvPr>
        </p:nvPicPr>
        <p:blipFill>
          <a:blip r:embed="rId6">
            <a:lum bright="26000"/>
          </a:blip>
          <a:srcRect l="10024" t="960" r="30191" b="6646"/>
          <a:stretch>
            <a:fillRect/>
          </a:stretch>
        </p:blipFill>
        <p:spPr>
          <a:xfrm rot="5400000">
            <a:off x="4717996" y="516818"/>
            <a:ext cx="3553395" cy="4114800"/>
          </a:xfrm>
          <a:prstGeom prst="rect">
            <a:avLst/>
          </a:prstGeom>
        </p:spPr>
      </p:pic>
      <p:sp>
        <p:nvSpPr>
          <p:cNvPr id="13" name="Rectangle 12">
            <a:extLst>
              <a:ext uri="{FF2B5EF4-FFF2-40B4-BE49-F238E27FC236}">
                <a16:creationId xmlns:a16="http://schemas.microsoft.com/office/drawing/2014/main" id="{9983D937-1BB5-D876-7B88-CC3873627562}"/>
              </a:ext>
            </a:extLst>
          </p:cNvPr>
          <p:cNvSpPr/>
          <p:nvPr/>
        </p:nvSpPr>
        <p:spPr>
          <a:xfrm>
            <a:off x="3288563" y="3960264"/>
            <a:ext cx="2120930" cy="5727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t>Sintered brass ball nozzle (50 </a:t>
            </a:r>
            <a:r>
              <a:rPr lang="el-GR" dirty="0"/>
              <a:t>μ</a:t>
            </a:r>
            <a:r>
              <a:rPr lang="en-US" dirty="0"/>
              <a:t>m pores) </a:t>
            </a:r>
          </a:p>
        </p:txBody>
      </p:sp>
      <p:cxnSp>
        <p:nvCxnSpPr>
          <p:cNvPr id="16" name="Straight Arrow Connector 15">
            <a:extLst>
              <a:ext uri="{FF2B5EF4-FFF2-40B4-BE49-F238E27FC236}">
                <a16:creationId xmlns:a16="http://schemas.microsoft.com/office/drawing/2014/main" id="{E93555A0-36F3-D0AE-D4EF-8A568C74F9E7}"/>
              </a:ext>
            </a:extLst>
          </p:cNvPr>
          <p:cNvCxnSpPr>
            <a:cxnSpLocks/>
            <a:stCxn id="13" idx="0"/>
          </p:cNvCxnSpPr>
          <p:nvPr/>
        </p:nvCxnSpPr>
        <p:spPr>
          <a:xfrm flipH="1" flipV="1">
            <a:off x="2458891" y="3503919"/>
            <a:ext cx="1890137" cy="45634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794F7DEA-6C58-4EA1-E935-8C9D1FD32EB6}"/>
              </a:ext>
            </a:extLst>
          </p:cNvPr>
          <p:cNvCxnSpPr>
            <a:cxnSpLocks/>
            <a:stCxn id="13" idx="0"/>
          </p:cNvCxnSpPr>
          <p:nvPr/>
        </p:nvCxnSpPr>
        <p:spPr>
          <a:xfrm flipH="1" flipV="1">
            <a:off x="3696020" y="1997849"/>
            <a:ext cx="653008" cy="196241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497CDF1A-0E39-8678-28A8-91A84D3559EB}"/>
              </a:ext>
            </a:extLst>
          </p:cNvPr>
          <p:cNvCxnSpPr>
            <a:cxnSpLocks/>
            <a:stCxn id="13" idx="0"/>
          </p:cNvCxnSpPr>
          <p:nvPr/>
        </p:nvCxnSpPr>
        <p:spPr>
          <a:xfrm flipV="1">
            <a:off x="4349028" y="2475587"/>
            <a:ext cx="1690622" cy="148467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4F557712-2A71-E339-1833-49A81C74BD0B}"/>
              </a:ext>
            </a:extLst>
          </p:cNvPr>
          <p:cNvSpPr/>
          <p:nvPr/>
        </p:nvSpPr>
        <p:spPr>
          <a:xfrm>
            <a:off x="6653866" y="506234"/>
            <a:ext cx="2262984" cy="5727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t>Rayleigh scattering of xenon vapor shows beam</a:t>
            </a:r>
          </a:p>
        </p:txBody>
      </p:sp>
      <p:cxnSp>
        <p:nvCxnSpPr>
          <p:cNvPr id="32" name="Straight Arrow Connector 31">
            <a:extLst>
              <a:ext uri="{FF2B5EF4-FFF2-40B4-BE49-F238E27FC236}">
                <a16:creationId xmlns:a16="http://schemas.microsoft.com/office/drawing/2014/main" id="{28EA0C0C-BCAC-D7CD-B93C-888A6FA0D3CB}"/>
              </a:ext>
            </a:extLst>
          </p:cNvPr>
          <p:cNvCxnSpPr>
            <a:cxnSpLocks/>
            <a:stCxn id="31" idx="2"/>
          </p:cNvCxnSpPr>
          <p:nvPr/>
        </p:nvCxnSpPr>
        <p:spPr>
          <a:xfrm flipH="1">
            <a:off x="7522669" y="1078934"/>
            <a:ext cx="262689" cy="50235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5" name="Rectangle 34">
            <a:extLst>
              <a:ext uri="{FF2B5EF4-FFF2-40B4-BE49-F238E27FC236}">
                <a16:creationId xmlns:a16="http://schemas.microsoft.com/office/drawing/2014/main" id="{8257E603-19C0-30E3-A048-A2C8D9F5C095}"/>
              </a:ext>
            </a:extLst>
          </p:cNvPr>
          <p:cNvSpPr/>
          <p:nvPr/>
        </p:nvSpPr>
        <p:spPr>
          <a:xfrm>
            <a:off x="6777317" y="3772861"/>
            <a:ext cx="1953887" cy="760103"/>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t>Flashes are xenon droplets passing through beam</a:t>
            </a:r>
          </a:p>
        </p:txBody>
      </p:sp>
    </p:spTree>
    <p:extLst>
      <p:ext uri="{BB962C8B-B14F-4D97-AF65-F5344CB8AC3E}">
        <p14:creationId xmlns:p14="http://schemas.microsoft.com/office/powerpoint/2010/main" val="3421952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999"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remove" display="0">
                  <p:stCondLst>
                    <p:cond delay="indefinite"/>
                  </p:stCondLst>
                </p:cTn>
                <p:tgtEl>
                  <p:spTgt spid="12"/>
                </p:tgtEl>
              </p:cMediaNode>
            </p:video>
            <p:seq concurrent="1" nextAc="seek">
              <p:cTn id="8" restart="whenNotActive" fill="hold" evtFilter="cancelBubble" nodeType="interactiveSeq">
                <p:stCondLst>
                  <p:cond evt="onClick" delay="0">
                    <p:tgtEl>
                      <p:spTgt spid="1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15">
          <a:extLst>
            <a:ext uri="{FF2B5EF4-FFF2-40B4-BE49-F238E27FC236}">
              <a16:creationId xmlns:a16="http://schemas.microsoft.com/office/drawing/2014/main" id="{00EC5F4E-56A8-2C73-2407-94592B6BA15B}"/>
            </a:ext>
          </a:extLst>
        </p:cNvPr>
        <p:cNvGrpSpPr/>
        <p:nvPr/>
      </p:nvGrpSpPr>
      <p:grpSpPr>
        <a:xfrm>
          <a:off x="0" y="0"/>
          <a:ext cx="0" cy="0"/>
          <a:chOff x="0" y="0"/>
          <a:chExt cx="0" cy="0"/>
        </a:xfrm>
      </p:grpSpPr>
      <p:sp>
        <p:nvSpPr>
          <p:cNvPr id="316" name="Google Shape;316;p32">
            <a:extLst>
              <a:ext uri="{FF2B5EF4-FFF2-40B4-BE49-F238E27FC236}">
                <a16:creationId xmlns:a16="http://schemas.microsoft.com/office/drawing/2014/main" id="{9D335500-694B-9B3F-C34C-1966BEE325E6}"/>
              </a:ext>
            </a:extLst>
          </p:cNvPr>
          <p:cNvSpPr txBox="1">
            <a:spLocks noGrp="1"/>
          </p:cNvSpPr>
          <p:nvPr>
            <p:ph type="title"/>
          </p:nvPr>
        </p:nvSpPr>
        <p:spPr>
          <a:xfrm>
            <a:off x="227150" y="11430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dirty="0"/>
              <a:t>Initial results with xenon</a:t>
            </a:r>
            <a:endParaRPr dirty="0"/>
          </a:p>
        </p:txBody>
      </p:sp>
      <p:sp>
        <p:nvSpPr>
          <p:cNvPr id="317" name="Google Shape;317;p32">
            <a:extLst>
              <a:ext uri="{FF2B5EF4-FFF2-40B4-BE49-F238E27FC236}">
                <a16:creationId xmlns:a16="http://schemas.microsoft.com/office/drawing/2014/main" id="{328DBDFD-9F46-A23F-4B3A-DB43215D3479}"/>
              </a:ext>
            </a:extLst>
          </p:cNvPr>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10</a:t>
            </a:fld>
            <a:endParaRPr/>
          </a:p>
        </p:txBody>
      </p:sp>
      <p:pic>
        <p:nvPicPr>
          <p:cNvPr id="10" name="wind-still-2">
            <a:hlinkClick r:id="" action="ppaction://media"/>
            <a:extLst>
              <a:ext uri="{FF2B5EF4-FFF2-40B4-BE49-F238E27FC236}">
                <a16:creationId xmlns:a16="http://schemas.microsoft.com/office/drawing/2014/main" id="{96A8907F-F7E6-B87E-B25C-A4418C00EB91}"/>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645152" y="826001"/>
            <a:ext cx="4206558" cy="3154919"/>
          </a:xfrm>
          <a:prstGeom prst="rect">
            <a:avLst/>
          </a:prstGeom>
        </p:spPr>
      </p:pic>
      <p:pic>
        <p:nvPicPr>
          <p:cNvPr id="12" name="xenon-wind-3">
            <a:hlinkClick r:id="" action="ppaction://media"/>
            <a:extLst>
              <a:ext uri="{FF2B5EF4-FFF2-40B4-BE49-F238E27FC236}">
                <a16:creationId xmlns:a16="http://schemas.microsoft.com/office/drawing/2014/main" id="{8F9243FA-C8FE-5F85-968A-2F861B6FFBFD}"/>
              </a:ext>
            </a:extLst>
          </p:cNvPr>
          <p:cNvPicPr>
            <a:picLocks noChangeAspect="1"/>
          </p:cNvPicPr>
          <p:nvPr>
            <a:videoFile r:link="rId4"/>
            <p:extLst>
              <p:ext uri="{DAA4B4D4-6D71-4841-9C94-3DE7FCFB9230}">
                <p14:media xmlns:p14="http://schemas.microsoft.com/office/powerpoint/2010/main" r:embed="rId3"/>
              </p:ext>
            </p:extLst>
          </p:nvPr>
        </p:nvPicPr>
        <p:blipFill>
          <a:blip r:embed="rId8"/>
          <a:stretch>
            <a:fillRect/>
          </a:stretch>
        </p:blipFill>
        <p:spPr>
          <a:xfrm>
            <a:off x="233824" y="826001"/>
            <a:ext cx="4206559" cy="3154919"/>
          </a:xfrm>
          <a:prstGeom prst="rect">
            <a:avLst/>
          </a:prstGeom>
        </p:spPr>
      </p:pic>
    </p:spTree>
    <p:extLst>
      <p:ext uri="{BB962C8B-B14F-4D97-AF65-F5344CB8AC3E}">
        <p14:creationId xmlns:p14="http://schemas.microsoft.com/office/powerpoint/2010/main" val="697200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47"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1208" fill="hold"/>
                                        <p:tgtEl>
                                          <p:spTgt spid="10"/>
                                        </p:tgtEl>
                                      </p:cBhvr>
                                    </p:cmd>
                                  </p:childTnLst>
                                </p:cTn>
                              </p:par>
                              <p:par>
                                <p:cTn id="11" presetID="2" presetClass="mediacall" presetSubtype="0" fill="hold" nodeType="withEffect">
                                  <p:stCondLst>
                                    <p:cond delay="0"/>
                                  </p:stCondLst>
                                  <p:childTnLst>
                                    <p:cmd type="call" cmd="togglePause">
                                      <p:cBhvr>
                                        <p:cTn id="12"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repeatCount="indefinite" fill="remove" display="0">
                  <p:stCondLst>
                    <p:cond delay="indefinite"/>
                  </p:stCondLst>
                </p:cTn>
                <p:tgtEl>
                  <p:spTgt spid="10"/>
                </p:tgtEl>
              </p:cMediaNode>
            </p:video>
            <p:seq concurrent="1" nextAc="seek">
              <p:cTn id="14" restart="whenNotActive" fill="hold" evtFilter="cancelBubble" nodeType="interactiveSeq">
                <p:stCondLst>
                  <p:cond evt="onClick" delay="0">
                    <p:tgtEl>
                      <p:spTgt spid="10"/>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clickEffect">
                                  <p:stCondLst>
                                    <p:cond delay="0"/>
                                  </p:stCondLst>
                                  <p:childTnLst>
                                    <p:cmd type="call" cmd="togglePause">
                                      <p:cBhvr>
                                        <p:cTn id="18" dur="1" fill="hold"/>
                                        <p:tgtEl>
                                          <p:spTgt spid="10"/>
                                        </p:tgtEl>
                                      </p:cBhvr>
                                    </p:cmd>
                                  </p:childTnLst>
                                </p:cTn>
                              </p:par>
                            </p:childTnLst>
                          </p:cTn>
                        </p:par>
                      </p:childTnLst>
                    </p:cTn>
                  </p:par>
                </p:childTnLst>
              </p:cTn>
              <p:nextCondLst>
                <p:cond evt="onClick" delay="0">
                  <p:tgtEl>
                    <p:spTgt spid="10"/>
                  </p:tgtEl>
                </p:cond>
              </p:nextCondLst>
            </p:seq>
            <p:video>
              <p:cMediaNode vol="80000">
                <p:cTn id="19" repeatCount="indefinite" fill="remove" display="0">
                  <p:stCondLst>
                    <p:cond delay="indefinite"/>
                  </p:stCondLst>
                </p:cTn>
                <p:tgtEl>
                  <p:spTgt spid="12"/>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15">
          <a:extLst>
            <a:ext uri="{FF2B5EF4-FFF2-40B4-BE49-F238E27FC236}">
              <a16:creationId xmlns:a16="http://schemas.microsoft.com/office/drawing/2014/main" id="{2E31BCC3-4DFD-4936-3B34-67A2A76CA76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1131F23-63B3-8A91-1C8C-2DC07AE01017}"/>
              </a:ext>
            </a:extLst>
          </p:cNvPr>
          <p:cNvSpPr/>
          <p:nvPr/>
        </p:nvSpPr>
        <p:spPr>
          <a:xfrm>
            <a:off x="5543849" y="339908"/>
            <a:ext cx="3477310" cy="2671388"/>
          </a:xfrm>
          <a:prstGeom prst="rect">
            <a:avLst/>
          </a:prstGeom>
          <a:solidFill>
            <a:schemeClr val="tx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6" name="Google Shape;316;p32">
            <a:extLst>
              <a:ext uri="{FF2B5EF4-FFF2-40B4-BE49-F238E27FC236}">
                <a16:creationId xmlns:a16="http://schemas.microsoft.com/office/drawing/2014/main" id="{E35B33E1-8B29-82C5-3BD5-5CC8F5E4F07F}"/>
              </a:ext>
            </a:extLst>
          </p:cNvPr>
          <p:cNvSpPr txBox="1">
            <a:spLocks noGrp="1"/>
          </p:cNvSpPr>
          <p:nvPr>
            <p:ph type="title"/>
          </p:nvPr>
        </p:nvSpPr>
        <p:spPr>
          <a:xfrm>
            <a:off x="227150" y="11430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dirty="0"/>
              <a:t>Magnetic Trap</a:t>
            </a:r>
            <a:endParaRPr dirty="0"/>
          </a:p>
        </p:txBody>
      </p:sp>
      <p:sp>
        <p:nvSpPr>
          <p:cNvPr id="317" name="Google Shape;317;p32">
            <a:extLst>
              <a:ext uri="{FF2B5EF4-FFF2-40B4-BE49-F238E27FC236}">
                <a16:creationId xmlns:a16="http://schemas.microsoft.com/office/drawing/2014/main" id="{7E505FC7-6498-0008-AB88-802F262C6F8B}"/>
              </a:ext>
            </a:extLst>
          </p:cNvPr>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11</a:t>
            </a:fld>
            <a:endParaRPr/>
          </a:p>
        </p:txBody>
      </p:sp>
      <p:pic>
        <p:nvPicPr>
          <p:cNvPr id="10" name="Picture 9">
            <a:extLst>
              <a:ext uri="{FF2B5EF4-FFF2-40B4-BE49-F238E27FC236}">
                <a16:creationId xmlns:a16="http://schemas.microsoft.com/office/drawing/2014/main" id="{D0C38C22-F754-7001-7DD3-1F02A2CBAC13}"/>
              </a:ext>
            </a:extLst>
          </p:cNvPr>
          <p:cNvPicPr>
            <a:picLocks noChangeAspect="1"/>
          </p:cNvPicPr>
          <p:nvPr/>
        </p:nvPicPr>
        <p:blipFill>
          <a:blip r:embed="rId3"/>
          <a:srcRect l="4747" t="10930" b="5078"/>
          <a:stretch>
            <a:fillRect/>
          </a:stretch>
        </p:blipFill>
        <p:spPr>
          <a:xfrm>
            <a:off x="5770316" y="438181"/>
            <a:ext cx="3024375" cy="1029298"/>
          </a:xfrm>
          <a:prstGeom prst="rect">
            <a:avLst/>
          </a:prstGeom>
        </p:spPr>
      </p:pic>
      <p:sp>
        <p:nvSpPr>
          <p:cNvPr id="18" name="TextBox 17">
            <a:extLst>
              <a:ext uri="{FF2B5EF4-FFF2-40B4-BE49-F238E27FC236}">
                <a16:creationId xmlns:a16="http://schemas.microsoft.com/office/drawing/2014/main" id="{7C4E8EC9-33CD-528A-00DC-A710BD42557A}"/>
              </a:ext>
            </a:extLst>
          </p:cNvPr>
          <p:cNvSpPr txBox="1"/>
          <p:nvPr/>
        </p:nvSpPr>
        <p:spPr>
          <a:xfrm>
            <a:off x="5639598" y="1571949"/>
            <a:ext cx="3288911" cy="1384995"/>
          </a:xfrm>
          <a:prstGeom prst="rect">
            <a:avLst/>
          </a:prstGeom>
          <a:noFill/>
        </p:spPr>
        <p:txBody>
          <a:bodyPr wrap="square">
            <a:spAutoFit/>
          </a:bodyPr>
          <a:lstStyle/>
          <a:p>
            <a:r>
              <a:rPr lang="en-US" sz="1400" b="0" i="0" dirty="0">
                <a:solidFill>
                  <a:srgbClr val="000000"/>
                </a:solidFill>
                <a:effectLst/>
                <a:latin typeface="Arial"/>
              </a:rPr>
              <a:t>Hsu, JF., Ji, P., Lewandowski, C. </a:t>
            </a:r>
            <a:r>
              <a:rPr lang="en-US" sz="1400" b="0" i="1" dirty="0">
                <a:solidFill>
                  <a:srgbClr val="000000"/>
                </a:solidFill>
                <a:effectLst/>
                <a:latin typeface="Arial"/>
              </a:rPr>
              <a:t>et al.</a:t>
            </a:r>
            <a:r>
              <a:rPr lang="en-US" sz="1400" b="0" i="0" dirty="0">
                <a:solidFill>
                  <a:srgbClr val="000000"/>
                </a:solidFill>
                <a:effectLst/>
                <a:latin typeface="Arial"/>
              </a:rPr>
              <a:t> Cooling the Motion of Diamond Nanocrystals in a Magneto-Gravitational Trap in High Vacuum. </a:t>
            </a:r>
            <a:r>
              <a:rPr lang="en-US" sz="1400" b="0" i="1" dirty="0">
                <a:solidFill>
                  <a:srgbClr val="000000"/>
                </a:solidFill>
                <a:effectLst/>
                <a:latin typeface="Arial"/>
              </a:rPr>
              <a:t>Sci Rep</a:t>
            </a:r>
            <a:r>
              <a:rPr lang="en-US" sz="1400" b="0" i="0" dirty="0">
                <a:solidFill>
                  <a:srgbClr val="000000"/>
                </a:solidFill>
                <a:effectLst/>
                <a:latin typeface="Arial"/>
              </a:rPr>
              <a:t> </a:t>
            </a:r>
            <a:r>
              <a:rPr lang="en-US" sz="1400" b="1" i="0" dirty="0">
                <a:solidFill>
                  <a:srgbClr val="000000"/>
                </a:solidFill>
                <a:effectLst/>
                <a:latin typeface="Arial"/>
              </a:rPr>
              <a:t>6</a:t>
            </a:r>
            <a:r>
              <a:rPr lang="en-US" sz="1400" b="0" i="0" dirty="0">
                <a:solidFill>
                  <a:srgbClr val="000000"/>
                </a:solidFill>
                <a:effectLst/>
                <a:latin typeface="Arial"/>
              </a:rPr>
              <a:t>, 30125 (2016). https://doi.org/10.1038/srep30125</a:t>
            </a:r>
            <a:endParaRPr lang="en-US" dirty="0"/>
          </a:p>
        </p:txBody>
      </p:sp>
      <p:pic>
        <p:nvPicPr>
          <p:cNvPr id="8" name="Picture 7">
            <a:extLst>
              <a:ext uri="{FF2B5EF4-FFF2-40B4-BE49-F238E27FC236}">
                <a16:creationId xmlns:a16="http://schemas.microsoft.com/office/drawing/2014/main" id="{A7986489-AD0B-0EF8-1557-62AAE591A54F}"/>
              </a:ext>
            </a:extLst>
          </p:cNvPr>
          <p:cNvPicPr>
            <a:picLocks noChangeAspect="1"/>
          </p:cNvPicPr>
          <p:nvPr/>
        </p:nvPicPr>
        <p:blipFill>
          <a:blip r:embed="rId4"/>
          <a:srcRect t="7664" b="8838"/>
          <a:stretch>
            <a:fillRect/>
          </a:stretch>
        </p:blipFill>
        <p:spPr>
          <a:xfrm rot="5400000">
            <a:off x="2096576" y="1319836"/>
            <a:ext cx="3998150" cy="2503829"/>
          </a:xfrm>
          <a:prstGeom prst="rect">
            <a:avLst/>
          </a:prstGeom>
        </p:spPr>
      </p:pic>
      <p:pic>
        <p:nvPicPr>
          <p:cNvPr id="4" name="Picture 3">
            <a:extLst>
              <a:ext uri="{FF2B5EF4-FFF2-40B4-BE49-F238E27FC236}">
                <a16:creationId xmlns:a16="http://schemas.microsoft.com/office/drawing/2014/main" id="{98CB6CD2-0E93-F2A3-2DE7-C87D1110A289}"/>
              </a:ext>
            </a:extLst>
          </p:cNvPr>
          <p:cNvPicPr>
            <a:picLocks noChangeAspect="1"/>
          </p:cNvPicPr>
          <p:nvPr/>
        </p:nvPicPr>
        <p:blipFill>
          <a:blip r:embed="rId5"/>
          <a:stretch>
            <a:fillRect/>
          </a:stretch>
        </p:blipFill>
        <p:spPr>
          <a:xfrm>
            <a:off x="227150" y="768803"/>
            <a:ext cx="2451167" cy="1397351"/>
          </a:xfrm>
          <a:prstGeom prst="rect">
            <a:avLst/>
          </a:prstGeom>
        </p:spPr>
      </p:pic>
      <p:pic>
        <p:nvPicPr>
          <p:cNvPr id="6" name="Picture 5">
            <a:extLst>
              <a:ext uri="{FF2B5EF4-FFF2-40B4-BE49-F238E27FC236}">
                <a16:creationId xmlns:a16="http://schemas.microsoft.com/office/drawing/2014/main" id="{76B05615-4D2A-130B-07F6-63E4A82F8A24}"/>
              </a:ext>
            </a:extLst>
          </p:cNvPr>
          <p:cNvPicPr>
            <a:picLocks noChangeAspect="1"/>
          </p:cNvPicPr>
          <p:nvPr/>
        </p:nvPicPr>
        <p:blipFill>
          <a:blip r:embed="rId6"/>
          <a:stretch>
            <a:fillRect/>
          </a:stretch>
        </p:blipFill>
        <p:spPr>
          <a:xfrm>
            <a:off x="5543849" y="3126634"/>
            <a:ext cx="2451167" cy="1430517"/>
          </a:xfrm>
          <a:prstGeom prst="rect">
            <a:avLst/>
          </a:prstGeom>
        </p:spPr>
      </p:pic>
      <p:sp>
        <p:nvSpPr>
          <p:cNvPr id="11" name="TextBox 10">
            <a:extLst>
              <a:ext uri="{FF2B5EF4-FFF2-40B4-BE49-F238E27FC236}">
                <a16:creationId xmlns:a16="http://schemas.microsoft.com/office/drawing/2014/main" id="{C27C8E36-514D-F808-6563-65CAF8BA1857}"/>
              </a:ext>
            </a:extLst>
          </p:cNvPr>
          <p:cNvSpPr txBox="1"/>
          <p:nvPr/>
        </p:nvSpPr>
        <p:spPr>
          <a:xfrm>
            <a:off x="275024" y="1571949"/>
            <a:ext cx="570990" cy="230832"/>
          </a:xfrm>
          <a:prstGeom prst="rect">
            <a:avLst/>
          </a:prstGeom>
          <a:noFill/>
        </p:spPr>
        <p:txBody>
          <a:bodyPr wrap="none" rtlCol="0">
            <a:spAutoFit/>
          </a:bodyPr>
          <a:lstStyle/>
          <a:p>
            <a:r>
              <a:rPr lang="en-US" sz="900" dirty="0"/>
              <a:t>200 µm</a:t>
            </a:r>
          </a:p>
        </p:txBody>
      </p:sp>
      <p:sp>
        <p:nvSpPr>
          <p:cNvPr id="13" name="Rectangle 12">
            <a:extLst>
              <a:ext uri="{FF2B5EF4-FFF2-40B4-BE49-F238E27FC236}">
                <a16:creationId xmlns:a16="http://schemas.microsoft.com/office/drawing/2014/main" id="{1275BAD6-0A47-4BE8-A79E-38D09FA62C72}"/>
              </a:ext>
            </a:extLst>
          </p:cNvPr>
          <p:cNvSpPr/>
          <p:nvPr/>
        </p:nvSpPr>
        <p:spPr>
          <a:xfrm>
            <a:off x="376491" y="1779921"/>
            <a:ext cx="337767" cy="4571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8AF1EF5-8C94-143B-9843-D185FAA84160}"/>
              </a:ext>
            </a:extLst>
          </p:cNvPr>
          <p:cNvSpPr/>
          <p:nvPr/>
        </p:nvSpPr>
        <p:spPr>
          <a:xfrm>
            <a:off x="6295609" y="4326319"/>
            <a:ext cx="337767" cy="4571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a:extLst>
              <a:ext uri="{FF2B5EF4-FFF2-40B4-BE49-F238E27FC236}">
                <a16:creationId xmlns:a16="http://schemas.microsoft.com/office/drawing/2014/main" id="{9FA0F1AE-FB3A-8A66-E4B4-90939CF44035}"/>
              </a:ext>
            </a:extLst>
          </p:cNvPr>
          <p:cNvPicPr>
            <a:picLocks noChangeAspect="1"/>
          </p:cNvPicPr>
          <p:nvPr/>
        </p:nvPicPr>
        <p:blipFill>
          <a:blip r:embed="rId7"/>
          <a:srcRect l="2452"/>
          <a:stretch>
            <a:fillRect/>
          </a:stretch>
        </p:blipFill>
        <p:spPr>
          <a:xfrm>
            <a:off x="210690" y="2374127"/>
            <a:ext cx="2467626" cy="2196700"/>
          </a:xfrm>
          <a:prstGeom prst="rect">
            <a:avLst/>
          </a:prstGeom>
        </p:spPr>
      </p:pic>
      <p:sp>
        <p:nvSpPr>
          <p:cNvPr id="264" name="TextBox 263">
            <a:extLst>
              <a:ext uri="{FF2B5EF4-FFF2-40B4-BE49-F238E27FC236}">
                <a16:creationId xmlns:a16="http://schemas.microsoft.com/office/drawing/2014/main" id="{2B821DE1-DA40-2E95-A5DE-3A8EAB5256F0}"/>
              </a:ext>
            </a:extLst>
          </p:cNvPr>
          <p:cNvSpPr txBox="1"/>
          <p:nvPr/>
        </p:nvSpPr>
        <p:spPr>
          <a:xfrm>
            <a:off x="6227890" y="4326319"/>
            <a:ext cx="473206" cy="230832"/>
          </a:xfrm>
          <a:prstGeom prst="rect">
            <a:avLst/>
          </a:prstGeom>
          <a:noFill/>
        </p:spPr>
        <p:txBody>
          <a:bodyPr wrap="none" rtlCol="0">
            <a:spAutoFit/>
          </a:bodyPr>
          <a:lstStyle/>
          <a:p>
            <a:r>
              <a:rPr lang="en-US" sz="900" dirty="0"/>
              <a:t>2 mm</a:t>
            </a:r>
          </a:p>
        </p:txBody>
      </p:sp>
    </p:spTree>
    <p:extLst>
      <p:ext uri="{BB962C8B-B14F-4D97-AF65-F5344CB8AC3E}">
        <p14:creationId xmlns:p14="http://schemas.microsoft.com/office/powerpoint/2010/main" val="36560467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15">
          <a:extLst>
            <a:ext uri="{FF2B5EF4-FFF2-40B4-BE49-F238E27FC236}">
              <a16:creationId xmlns:a16="http://schemas.microsoft.com/office/drawing/2014/main" id="{B37D0D79-E3ED-73A6-326C-C04E952B2B48}"/>
            </a:ext>
          </a:extLst>
        </p:cNvPr>
        <p:cNvGrpSpPr/>
        <p:nvPr/>
      </p:nvGrpSpPr>
      <p:grpSpPr>
        <a:xfrm>
          <a:off x="0" y="0"/>
          <a:ext cx="0" cy="0"/>
          <a:chOff x="0" y="0"/>
          <a:chExt cx="0" cy="0"/>
        </a:xfrm>
      </p:grpSpPr>
      <p:sp>
        <p:nvSpPr>
          <p:cNvPr id="316" name="Google Shape;316;p32">
            <a:extLst>
              <a:ext uri="{FF2B5EF4-FFF2-40B4-BE49-F238E27FC236}">
                <a16:creationId xmlns:a16="http://schemas.microsoft.com/office/drawing/2014/main" id="{C2009D48-A33A-34CF-52B2-94F350BC4D91}"/>
              </a:ext>
            </a:extLst>
          </p:cNvPr>
          <p:cNvSpPr txBox="1">
            <a:spLocks noGrp="1"/>
          </p:cNvSpPr>
          <p:nvPr>
            <p:ph type="title"/>
          </p:nvPr>
        </p:nvSpPr>
        <p:spPr>
          <a:xfrm>
            <a:off x="227150" y="11430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dirty="0"/>
              <a:t>Initial results with magnetic trap</a:t>
            </a:r>
            <a:endParaRPr dirty="0"/>
          </a:p>
        </p:txBody>
      </p:sp>
      <p:sp>
        <p:nvSpPr>
          <p:cNvPr id="317" name="Google Shape;317;p32">
            <a:extLst>
              <a:ext uri="{FF2B5EF4-FFF2-40B4-BE49-F238E27FC236}">
                <a16:creationId xmlns:a16="http://schemas.microsoft.com/office/drawing/2014/main" id="{A7DD832E-0713-A049-61E1-E055B6104974}"/>
              </a:ext>
            </a:extLst>
          </p:cNvPr>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12</a:t>
            </a:fld>
            <a:endParaRPr/>
          </a:p>
        </p:txBody>
      </p:sp>
      <p:pic>
        <p:nvPicPr>
          <p:cNvPr id="4" name="Recording_2026-08-11_101729 - Trim">
            <a:hlinkClick r:id="" action="ppaction://media"/>
            <a:extLst>
              <a:ext uri="{FF2B5EF4-FFF2-40B4-BE49-F238E27FC236}">
                <a16:creationId xmlns:a16="http://schemas.microsoft.com/office/drawing/2014/main" id="{CAA6F297-3837-4A37-8BE0-5D985146BC89}"/>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358127" y="687000"/>
            <a:ext cx="8033694" cy="1881501"/>
          </a:xfrm>
          <a:prstGeom prst="rect">
            <a:avLst/>
          </a:prstGeom>
        </p:spPr>
      </p:pic>
      <p:pic>
        <p:nvPicPr>
          <p:cNvPr id="6" name="cs165mu_20260806_141113_899670">
            <a:hlinkClick r:id="" action="ppaction://media"/>
            <a:extLst>
              <a:ext uri="{FF2B5EF4-FFF2-40B4-BE49-F238E27FC236}">
                <a16:creationId xmlns:a16="http://schemas.microsoft.com/office/drawing/2014/main" id="{4F50D7EB-02FE-2447-82D0-7EBB25862519}"/>
              </a:ext>
            </a:extLst>
          </p:cNvPr>
          <p:cNvPicPr>
            <a:picLocks noChangeAspect="1"/>
          </p:cNvPicPr>
          <p:nvPr>
            <a:videoFile r:link="rId4"/>
            <p:extLst>
              <p:ext uri="{DAA4B4D4-6D71-4841-9C94-3DE7FCFB9230}">
                <p14:media xmlns:p14="http://schemas.microsoft.com/office/powerpoint/2010/main" r:embed="rId3"/>
              </p:ext>
            </p:extLst>
          </p:nvPr>
        </p:nvPicPr>
        <p:blipFill>
          <a:blip r:embed="rId10"/>
          <a:stretch>
            <a:fillRect/>
          </a:stretch>
        </p:blipFill>
        <p:spPr>
          <a:xfrm>
            <a:off x="4790685" y="2659623"/>
            <a:ext cx="3601136" cy="1924745"/>
          </a:xfrm>
          <a:prstGeom prst="rect">
            <a:avLst/>
          </a:prstGeom>
        </p:spPr>
      </p:pic>
      <p:pic>
        <p:nvPicPr>
          <p:cNvPr id="7" name="cs165mu_20260806_141448_179368">
            <a:hlinkClick r:id="" action="ppaction://media"/>
            <a:extLst>
              <a:ext uri="{FF2B5EF4-FFF2-40B4-BE49-F238E27FC236}">
                <a16:creationId xmlns:a16="http://schemas.microsoft.com/office/drawing/2014/main" id="{42363A75-4B46-AD96-1EA2-ECB9CC1F6CA4}"/>
              </a:ext>
            </a:extLst>
          </p:cNvPr>
          <p:cNvPicPr>
            <a:picLocks noChangeAspect="1"/>
          </p:cNvPicPr>
          <p:nvPr>
            <a:videoFile r:link="rId6"/>
            <p:extLst>
              <p:ext uri="{DAA4B4D4-6D71-4841-9C94-3DE7FCFB9230}">
                <p14:media xmlns:p14="http://schemas.microsoft.com/office/powerpoint/2010/main" r:embed="rId5"/>
              </p:ext>
            </p:extLst>
          </p:nvPr>
        </p:nvPicPr>
        <p:blipFill>
          <a:blip r:embed="rId11"/>
          <a:srcRect l="7160" t="6715" r="12706" b="46890"/>
          <a:stretch>
            <a:fillRect/>
          </a:stretch>
        </p:blipFill>
        <p:spPr>
          <a:xfrm>
            <a:off x="358127" y="2659623"/>
            <a:ext cx="4432558" cy="1924745"/>
          </a:xfrm>
          <a:prstGeom prst="rect">
            <a:avLst/>
          </a:prstGeom>
        </p:spPr>
      </p:pic>
    </p:spTree>
    <p:extLst>
      <p:ext uri="{BB962C8B-B14F-4D97-AF65-F5344CB8AC3E}">
        <p14:creationId xmlns:p14="http://schemas.microsoft.com/office/powerpoint/2010/main" val="2029261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674"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2" presetClass="mediacall" presetSubtype="0" fill="hold" nodeType="clickEffect">
                                  <p:stCondLst>
                                    <p:cond delay="0"/>
                                  </p:stCondLst>
                                  <p:childTnLst>
                                    <p:cmd type="call" cmd="togglePause">
                                      <p:cBhvr>
                                        <p:cTn id="10" dur="1" fill="hold"/>
                                        <p:tgtEl>
                                          <p:spTgt spid="4"/>
                                        </p:tgtEl>
                                      </p:cBhvr>
                                    </p:cmd>
                                  </p:childTnLst>
                                </p:cTn>
                              </p:par>
                              <p:par>
                                <p:cTn id="11" presetID="1" presetClass="mediacall" presetSubtype="0" fill="hold" nodeType="withEffect">
                                  <p:stCondLst>
                                    <p:cond delay="0"/>
                                  </p:stCondLst>
                                  <p:childTnLst>
                                    <p:cmd type="call" cmd="playFrom(0.0)">
                                      <p:cBhvr>
                                        <p:cTn id="12" dur="10170" fill="hold"/>
                                        <p:tgtEl>
                                          <p:spTgt spid="7"/>
                                        </p:tgtEl>
                                      </p:cBhvr>
                                    </p:cmd>
                                  </p:childTnLst>
                                </p:cTn>
                              </p:par>
                              <p:par>
                                <p:cTn id="13" presetID="1" presetClass="mediacall" presetSubtype="0" fill="hold" nodeType="withEffect">
                                  <p:stCondLst>
                                    <p:cond delay="0"/>
                                  </p:stCondLst>
                                  <p:childTnLst>
                                    <p:cmd type="call" cmd="playFrom(0.0)">
                                      <p:cBhvr>
                                        <p:cTn id="14" dur="1022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 repeatCount="indefinite" fill="remove" display="0">
                  <p:stCondLst>
                    <p:cond delay="indefinite"/>
                  </p:stCondLst>
                </p:cTn>
                <p:tgtEl>
                  <p:spTgt spid="7"/>
                </p:tgtEl>
              </p:cMediaNode>
            </p:video>
            <p:video>
              <p:cMediaNode vol="80000">
                <p:cTn id="16" repeatCount="indefinite" fill="remove" display="0">
                  <p:stCondLst>
                    <p:cond delay="indefinite"/>
                  </p:stCondLst>
                </p:cTn>
                <p:tgtEl>
                  <p:spTgt spid="6"/>
                </p:tgtEl>
              </p:cMediaNode>
            </p:video>
            <p:video>
              <p:cMediaNode vol="80000">
                <p:cTn id="17" repeatCount="indefinite" fill="remove" display="0">
                  <p:stCondLst>
                    <p:cond delay="indefinite"/>
                  </p:stCondLst>
                </p:cTn>
                <p:tgtEl>
                  <p:spTgt spid="4"/>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15">
          <a:extLst>
            <a:ext uri="{FF2B5EF4-FFF2-40B4-BE49-F238E27FC236}">
              <a16:creationId xmlns:a16="http://schemas.microsoft.com/office/drawing/2014/main" id="{B87F7FED-869F-07B9-F818-1B26FDCE435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D6C3D74-04C6-25FB-1DF4-62271484739A}"/>
              </a:ext>
            </a:extLst>
          </p:cNvPr>
          <p:cNvSpPr/>
          <p:nvPr/>
        </p:nvSpPr>
        <p:spPr>
          <a:xfrm>
            <a:off x="5543849" y="339908"/>
            <a:ext cx="3477310" cy="2671388"/>
          </a:xfrm>
          <a:prstGeom prst="rect">
            <a:avLst/>
          </a:prstGeom>
          <a:solidFill>
            <a:schemeClr val="tx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6" name="Google Shape;316;p32">
            <a:extLst>
              <a:ext uri="{FF2B5EF4-FFF2-40B4-BE49-F238E27FC236}">
                <a16:creationId xmlns:a16="http://schemas.microsoft.com/office/drawing/2014/main" id="{ED30C6E2-6789-B871-7F37-0A0727855FCC}"/>
              </a:ext>
            </a:extLst>
          </p:cNvPr>
          <p:cNvSpPr txBox="1">
            <a:spLocks noGrp="1"/>
          </p:cNvSpPr>
          <p:nvPr>
            <p:ph type="title"/>
          </p:nvPr>
        </p:nvSpPr>
        <p:spPr>
          <a:xfrm>
            <a:off x="227150" y="11430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dirty="0"/>
              <a:t>Magnetic Trap</a:t>
            </a:r>
            <a:endParaRPr dirty="0"/>
          </a:p>
        </p:txBody>
      </p:sp>
      <p:sp>
        <p:nvSpPr>
          <p:cNvPr id="317" name="Google Shape;317;p32">
            <a:extLst>
              <a:ext uri="{FF2B5EF4-FFF2-40B4-BE49-F238E27FC236}">
                <a16:creationId xmlns:a16="http://schemas.microsoft.com/office/drawing/2014/main" id="{CDC0127D-5788-16E7-D91C-BBCC7E5E5FB2}"/>
              </a:ext>
            </a:extLst>
          </p:cNvPr>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13</a:t>
            </a:fld>
            <a:endParaRPr/>
          </a:p>
        </p:txBody>
      </p:sp>
      <p:pic>
        <p:nvPicPr>
          <p:cNvPr id="10" name="Picture 9">
            <a:extLst>
              <a:ext uri="{FF2B5EF4-FFF2-40B4-BE49-F238E27FC236}">
                <a16:creationId xmlns:a16="http://schemas.microsoft.com/office/drawing/2014/main" id="{47C46392-0AEA-6230-AA09-7BB0638FCDB0}"/>
              </a:ext>
            </a:extLst>
          </p:cNvPr>
          <p:cNvPicPr>
            <a:picLocks noChangeAspect="1"/>
          </p:cNvPicPr>
          <p:nvPr/>
        </p:nvPicPr>
        <p:blipFill>
          <a:blip r:embed="rId3"/>
          <a:srcRect l="4747" t="10930" b="5078"/>
          <a:stretch>
            <a:fillRect/>
          </a:stretch>
        </p:blipFill>
        <p:spPr>
          <a:xfrm>
            <a:off x="5770316" y="438181"/>
            <a:ext cx="3024375" cy="1029298"/>
          </a:xfrm>
          <a:prstGeom prst="rect">
            <a:avLst/>
          </a:prstGeom>
        </p:spPr>
      </p:pic>
      <p:sp>
        <p:nvSpPr>
          <p:cNvPr id="18" name="TextBox 17">
            <a:extLst>
              <a:ext uri="{FF2B5EF4-FFF2-40B4-BE49-F238E27FC236}">
                <a16:creationId xmlns:a16="http://schemas.microsoft.com/office/drawing/2014/main" id="{C5DB7636-1A16-BB46-54C1-6842498C7DE3}"/>
              </a:ext>
            </a:extLst>
          </p:cNvPr>
          <p:cNvSpPr txBox="1"/>
          <p:nvPr/>
        </p:nvSpPr>
        <p:spPr>
          <a:xfrm>
            <a:off x="5639598" y="1571949"/>
            <a:ext cx="3288911" cy="1384995"/>
          </a:xfrm>
          <a:prstGeom prst="rect">
            <a:avLst/>
          </a:prstGeom>
          <a:noFill/>
        </p:spPr>
        <p:txBody>
          <a:bodyPr wrap="square">
            <a:spAutoFit/>
          </a:bodyPr>
          <a:lstStyle/>
          <a:p>
            <a:r>
              <a:rPr lang="en-US" sz="1400" b="0" i="0" dirty="0">
                <a:solidFill>
                  <a:srgbClr val="000000"/>
                </a:solidFill>
                <a:effectLst/>
                <a:latin typeface="Arial"/>
              </a:rPr>
              <a:t>Hsu, JF., Ji, P., Lewandowski, C. </a:t>
            </a:r>
            <a:r>
              <a:rPr lang="en-US" sz="1400" b="0" i="1" dirty="0">
                <a:solidFill>
                  <a:srgbClr val="000000"/>
                </a:solidFill>
                <a:effectLst/>
                <a:latin typeface="Arial"/>
              </a:rPr>
              <a:t>et al.</a:t>
            </a:r>
            <a:r>
              <a:rPr lang="en-US" sz="1400" b="0" i="0" dirty="0">
                <a:solidFill>
                  <a:srgbClr val="000000"/>
                </a:solidFill>
                <a:effectLst/>
                <a:latin typeface="Arial"/>
              </a:rPr>
              <a:t> Cooling the Motion of Diamond Nanocrystals in a Magneto-Gravitational Trap in High Vacuum. </a:t>
            </a:r>
            <a:r>
              <a:rPr lang="en-US" sz="1400" b="0" i="1" dirty="0">
                <a:solidFill>
                  <a:srgbClr val="000000"/>
                </a:solidFill>
                <a:effectLst/>
                <a:latin typeface="Arial"/>
              </a:rPr>
              <a:t>Sci Rep</a:t>
            </a:r>
            <a:r>
              <a:rPr lang="en-US" sz="1400" b="0" i="0" dirty="0">
                <a:solidFill>
                  <a:srgbClr val="000000"/>
                </a:solidFill>
                <a:effectLst/>
                <a:latin typeface="Arial"/>
              </a:rPr>
              <a:t> </a:t>
            </a:r>
            <a:r>
              <a:rPr lang="en-US" sz="1400" b="1" i="0" dirty="0">
                <a:solidFill>
                  <a:srgbClr val="000000"/>
                </a:solidFill>
                <a:effectLst/>
                <a:latin typeface="Arial"/>
              </a:rPr>
              <a:t>6</a:t>
            </a:r>
            <a:r>
              <a:rPr lang="en-US" sz="1400" b="0" i="0" dirty="0">
                <a:solidFill>
                  <a:srgbClr val="000000"/>
                </a:solidFill>
                <a:effectLst/>
                <a:latin typeface="Arial"/>
              </a:rPr>
              <a:t>, 30125 (2016). https://doi.org/10.1038/srep30125</a:t>
            </a:r>
            <a:endParaRPr lang="en-US" dirty="0"/>
          </a:p>
        </p:txBody>
      </p:sp>
      <p:pic>
        <p:nvPicPr>
          <p:cNvPr id="8" name="Picture 7">
            <a:extLst>
              <a:ext uri="{FF2B5EF4-FFF2-40B4-BE49-F238E27FC236}">
                <a16:creationId xmlns:a16="http://schemas.microsoft.com/office/drawing/2014/main" id="{1A54FCD9-A4CB-B82A-51F3-9228BCE0F28F}"/>
              </a:ext>
            </a:extLst>
          </p:cNvPr>
          <p:cNvPicPr>
            <a:picLocks noChangeAspect="1"/>
          </p:cNvPicPr>
          <p:nvPr/>
        </p:nvPicPr>
        <p:blipFill>
          <a:blip r:embed="rId4"/>
          <a:srcRect t="7664" b="8838"/>
          <a:stretch>
            <a:fillRect/>
          </a:stretch>
        </p:blipFill>
        <p:spPr>
          <a:xfrm rot="5400000">
            <a:off x="2096576" y="1319836"/>
            <a:ext cx="3998150" cy="2503829"/>
          </a:xfrm>
          <a:prstGeom prst="rect">
            <a:avLst/>
          </a:prstGeom>
        </p:spPr>
      </p:pic>
      <p:pic>
        <p:nvPicPr>
          <p:cNvPr id="4" name="Picture 3">
            <a:extLst>
              <a:ext uri="{FF2B5EF4-FFF2-40B4-BE49-F238E27FC236}">
                <a16:creationId xmlns:a16="http://schemas.microsoft.com/office/drawing/2014/main" id="{F8812BE1-FB8D-43E3-D220-D181ED4D5C23}"/>
              </a:ext>
            </a:extLst>
          </p:cNvPr>
          <p:cNvPicPr>
            <a:picLocks noChangeAspect="1"/>
          </p:cNvPicPr>
          <p:nvPr/>
        </p:nvPicPr>
        <p:blipFill>
          <a:blip r:embed="rId5"/>
          <a:stretch>
            <a:fillRect/>
          </a:stretch>
        </p:blipFill>
        <p:spPr>
          <a:xfrm>
            <a:off x="227150" y="768803"/>
            <a:ext cx="2451167" cy="1397351"/>
          </a:xfrm>
          <a:prstGeom prst="rect">
            <a:avLst/>
          </a:prstGeom>
        </p:spPr>
      </p:pic>
      <p:pic>
        <p:nvPicPr>
          <p:cNvPr id="6" name="Picture 5">
            <a:extLst>
              <a:ext uri="{FF2B5EF4-FFF2-40B4-BE49-F238E27FC236}">
                <a16:creationId xmlns:a16="http://schemas.microsoft.com/office/drawing/2014/main" id="{C364BDB8-3804-AFC7-313F-46A4DC74B17E}"/>
              </a:ext>
            </a:extLst>
          </p:cNvPr>
          <p:cNvPicPr>
            <a:picLocks noChangeAspect="1"/>
          </p:cNvPicPr>
          <p:nvPr/>
        </p:nvPicPr>
        <p:blipFill>
          <a:blip r:embed="rId6"/>
          <a:stretch>
            <a:fillRect/>
          </a:stretch>
        </p:blipFill>
        <p:spPr>
          <a:xfrm>
            <a:off x="5543849" y="3126634"/>
            <a:ext cx="2451167" cy="1430517"/>
          </a:xfrm>
          <a:prstGeom prst="rect">
            <a:avLst/>
          </a:prstGeom>
        </p:spPr>
      </p:pic>
      <p:sp>
        <p:nvSpPr>
          <p:cNvPr id="11" name="TextBox 10">
            <a:extLst>
              <a:ext uri="{FF2B5EF4-FFF2-40B4-BE49-F238E27FC236}">
                <a16:creationId xmlns:a16="http://schemas.microsoft.com/office/drawing/2014/main" id="{D2B0031B-8938-04EC-37CC-BAE0EC42B0A5}"/>
              </a:ext>
            </a:extLst>
          </p:cNvPr>
          <p:cNvSpPr txBox="1"/>
          <p:nvPr/>
        </p:nvSpPr>
        <p:spPr>
          <a:xfrm>
            <a:off x="275024" y="1571949"/>
            <a:ext cx="570990" cy="230832"/>
          </a:xfrm>
          <a:prstGeom prst="rect">
            <a:avLst/>
          </a:prstGeom>
          <a:noFill/>
        </p:spPr>
        <p:txBody>
          <a:bodyPr wrap="none" rtlCol="0">
            <a:spAutoFit/>
          </a:bodyPr>
          <a:lstStyle/>
          <a:p>
            <a:r>
              <a:rPr lang="en-US" sz="900" dirty="0"/>
              <a:t>200 µm</a:t>
            </a:r>
          </a:p>
        </p:txBody>
      </p:sp>
      <p:sp>
        <p:nvSpPr>
          <p:cNvPr id="13" name="Rectangle 12">
            <a:extLst>
              <a:ext uri="{FF2B5EF4-FFF2-40B4-BE49-F238E27FC236}">
                <a16:creationId xmlns:a16="http://schemas.microsoft.com/office/drawing/2014/main" id="{C0EA3602-3E29-634B-DA3A-E67B65733912}"/>
              </a:ext>
            </a:extLst>
          </p:cNvPr>
          <p:cNvSpPr/>
          <p:nvPr/>
        </p:nvSpPr>
        <p:spPr>
          <a:xfrm>
            <a:off x="376491" y="1779921"/>
            <a:ext cx="337767" cy="4571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BE228F45-B343-EB12-625D-20B860AB4EFD}"/>
              </a:ext>
            </a:extLst>
          </p:cNvPr>
          <p:cNvSpPr/>
          <p:nvPr/>
        </p:nvSpPr>
        <p:spPr>
          <a:xfrm>
            <a:off x="6295609" y="4326319"/>
            <a:ext cx="337767" cy="4571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a:extLst>
              <a:ext uri="{FF2B5EF4-FFF2-40B4-BE49-F238E27FC236}">
                <a16:creationId xmlns:a16="http://schemas.microsoft.com/office/drawing/2014/main" id="{403B59A8-78D0-A803-E271-66F0A9C4C8D7}"/>
              </a:ext>
            </a:extLst>
          </p:cNvPr>
          <p:cNvPicPr>
            <a:picLocks noChangeAspect="1"/>
          </p:cNvPicPr>
          <p:nvPr/>
        </p:nvPicPr>
        <p:blipFill>
          <a:blip r:embed="rId7"/>
          <a:srcRect l="2452"/>
          <a:stretch>
            <a:fillRect/>
          </a:stretch>
        </p:blipFill>
        <p:spPr>
          <a:xfrm>
            <a:off x="210690" y="2374127"/>
            <a:ext cx="2467626" cy="2196700"/>
          </a:xfrm>
          <a:prstGeom prst="rect">
            <a:avLst/>
          </a:prstGeom>
        </p:spPr>
      </p:pic>
      <p:sp>
        <p:nvSpPr>
          <p:cNvPr id="264" name="TextBox 263">
            <a:extLst>
              <a:ext uri="{FF2B5EF4-FFF2-40B4-BE49-F238E27FC236}">
                <a16:creationId xmlns:a16="http://schemas.microsoft.com/office/drawing/2014/main" id="{5887C419-06BC-4895-1452-C81BDA4071FD}"/>
              </a:ext>
            </a:extLst>
          </p:cNvPr>
          <p:cNvSpPr txBox="1"/>
          <p:nvPr/>
        </p:nvSpPr>
        <p:spPr>
          <a:xfrm>
            <a:off x="6227890" y="4326319"/>
            <a:ext cx="473206" cy="230832"/>
          </a:xfrm>
          <a:prstGeom prst="rect">
            <a:avLst/>
          </a:prstGeom>
          <a:noFill/>
        </p:spPr>
        <p:txBody>
          <a:bodyPr wrap="none" rtlCol="0">
            <a:spAutoFit/>
          </a:bodyPr>
          <a:lstStyle/>
          <a:p>
            <a:r>
              <a:rPr lang="en-US" sz="900" dirty="0"/>
              <a:t>2 mm</a:t>
            </a:r>
          </a:p>
        </p:txBody>
      </p:sp>
    </p:spTree>
    <p:extLst>
      <p:ext uri="{BB962C8B-B14F-4D97-AF65-F5344CB8AC3E}">
        <p14:creationId xmlns:p14="http://schemas.microsoft.com/office/powerpoint/2010/main" val="927913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15">
          <a:extLst>
            <a:ext uri="{FF2B5EF4-FFF2-40B4-BE49-F238E27FC236}">
              <a16:creationId xmlns:a16="http://schemas.microsoft.com/office/drawing/2014/main" id="{B5556D38-5E17-74E7-6D17-E09ED5C09369}"/>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492C836D-9336-A670-29A8-C826E8AD193E}"/>
              </a:ext>
            </a:extLst>
          </p:cNvPr>
          <p:cNvPicPr>
            <a:picLocks noChangeAspect="1"/>
          </p:cNvPicPr>
          <p:nvPr/>
        </p:nvPicPr>
        <p:blipFill>
          <a:blip r:embed="rId9"/>
          <a:srcRect t="21877" r="50681" b="1834"/>
          <a:stretch>
            <a:fillRect/>
          </a:stretch>
        </p:blipFill>
        <p:spPr>
          <a:xfrm>
            <a:off x="2240735" y="2679978"/>
            <a:ext cx="3267989" cy="2081523"/>
          </a:xfrm>
          <a:prstGeom prst="rect">
            <a:avLst/>
          </a:prstGeom>
        </p:spPr>
      </p:pic>
      <p:sp>
        <p:nvSpPr>
          <p:cNvPr id="316" name="Google Shape;316;p32">
            <a:extLst>
              <a:ext uri="{FF2B5EF4-FFF2-40B4-BE49-F238E27FC236}">
                <a16:creationId xmlns:a16="http://schemas.microsoft.com/office/drawing/2014/main" id="{3E16348A-FF5D-83E5-A2EE-190EFFB101DC}"/>
              </a:ext>
            </a:extLst>
          </p:cNvPr>
          <p:cNvSpPr txBox="1">
            <a:spLocks noGrp="1"/>
          </p:cNvSpPr>
          <p:nvPr>
            <p:ph type="title"/>
          </p:nvPr>
        </p:nvSpPr>
        <p:spPr>
          <a:xfrm>
            <a:off x="227150" y="11430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dirty="0"/>
              <a:t>Initial results with nebulizer</a:t>
            </a:r>
            <a:endParaRPr dirty="0"/>
          </a:p>
        </p:txBody>
      </p:sp>
      <p:sp>
        <p:nvSpPr>
          <p:cNvPr id="317" name="Google Shape;317;p32">
            <a:extLst>
              <a:ext uri="{FF2B5EF4-FFF2-40B4-BE49-F238E27FC236}">
                <a16:creationId xmlns:a16="http://schemas.microsoft.com/office/drawing/2014/main" id="{48D9F566-F7EF-8F31-EAE8-4D5BDCDE6605}"/>
              </a:ext>
            </a:extLst>
          </p:cNvPr>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14</a:t>
            </a:fld>
            <a:endParaRPr/>
          </a:p>
        </p:txBody>
      </p:sp>
      <p:pic>
        <p:nvPicPr>
          <p:cNvPr id="3" name="20260917-1630-47.0627458">
            <a:hlinkClick r:id="" action="ppaction://media"/>
            <a:extLst>
              <a:ext uri="{FF2B5EF4-FFF2-40B4-BE49-F238E27FC236}">
                <a16:creationId xmlns:a16="http://schemas.microsoft.com/office/drawing/2014/main" id="{F4F5B012-5E10-7CC1-CDE9-3F32421C9C44}"/>
              </a:ext>
            </a:extLst>
          </p:cNvPr>
          <p:cNvPicPr>
            <a:picLocks noChangeAspect="1"/>
          </p:cNvPicPr>
          <p:nvPr>
            <a:videoFile r:link="rId2"/>
            <p:extLst>
              <p:ext uri="{DAA4B4D4-6D71-4841-9C94-3DE7FCFB9230}">
                <p14:media xmlns:p14="http://schemas.microsoft.com/office/powerpoint/2010/main" r:embed="rId1"/>
              </p:ext>
            </p:extLst>
          </p:nvPr>
        </p:nvPicPr>
        <p:blipFill>
          <a:blip r:embed="rId10"/>
          <a:srcRect l="619" t="5231" r="63182" b="52325"/>
          <a:stretch>
            <a:fillRect/>
          </a:stretch>
        </p:blipFill>
        <p:spPr>
          <a:xfrm>
            <a:off x="263309" y="856951"/>
            <a:ext cx="2706575" cy="1763561"/>
          </a:xfrm>
          <a:prstGeom prst="rect">
            <a:avLst/>
          </a:prstGeom>
        </p:spPr>
      </p:pic>
      <p:pic>
        <p:nvPicPr>
          <p:cNvPr id="6" name="20260917-1630-47.0627458">
            <a:hlinkClick r:id="" action="ppaction://media"/>
            <a:extLst>
              <a:ext uri="{FF2B5EF4-FFF2-40B4-BE49-F238E27FC236}">
                <a16:creationId xmlns:a16="http://schemas.microsoft.com/office/drawing/2014/main" id="{73188057-50A4-E260-D6FA-5F9516FBA8C1}"/>
              </a:ext>
            </a:extLst>
          </p:cNvPr>
          <p:cNvPicPr>
            <a:picLocks noChangeAspect="1"/>
          </p:cNvPicPr>
          <p:nvPr>
            <a:videoFile r:link="rId4"/>
            <p:extLst>
              <p:ext uri="{DAA4B4D4-6D71-4841-9C94-3DE7FCFB9230}">
                <p14:media xmlns:p14="http://schemas.microsoft.com/office/powerpoint/2010/main" r:embed="rId3"/>
              </p:ext>
            </p:extLst>
          </p:nvPr>
        </p:nvPicPr>
        <p:blipFill>
          <a:blip r:embed="rId10"/>
          <a:srcRect l="50673" t="5024" r="13128" b="52533"/>
          <a:stretch>
            <a:fillRect/>
          </a:stretch>
        </p:blipFill>
        <p:spPr>
          <a:xfrm>
            <a:off x="5854175" y="856950"/>
            <a:ext cx="2706575" cy="1763563"/>
          </a:xfrm>
          <a:prstGeom prst="rect">
            <a:avLst/>
          </a:prstGeom>
        </p:spPr>
      </p:pic>
      <p:pic>
        <p:nvPicPr>
          <p:cNvPr id="7" name="20260917-1630-47.0627458">
            <a:hlinkClick r:id="" action="ppaction://media"/>
            <a:extLst>
              <a:ext uri="{FF2B5EF4-FFF2-40B4-BE49-F238E27FC236}">
                <a16:creationId xmlns:a16="http://schemas.microsoft.com/office/drawing/2014/main" id="{8E7DFDB4-64AF-AD35-5435-1FD8C713A501}"/>
              </a:ext>
            </a:extLst>
          </p:cNvPr>
          <p:cNvPicPr>
            <a:picLocks noChangeAspect="1"/>
          </p:cNvPicPr>
          <p:nvPr>
            <a:videoFile r:link="rId6"/>
            <p:extLst>
              <p:ext uri="{DAA4B4D4-6D71-4841-9C94-3DE7FCFB9230}">
                <p14:media xmlns:p14="http://schemas.microsoft.com/office/powerpoint/2010/main" r:embed="rId5"/>
              </p:ext>
            </p:extLst>
          </p:nvPr>
        </p:nvPicPr>
        <p:blipFill>
          <a:blip r:embed="rId10"/>
          <a:srcRect l="491" t="53644" r="63309" b="6528"/>
          <a:stretch>
            <a:fillRect/>
          </a:stretch>
        </p:blipFill>
        <p:spPr>
          <a:xfrm>
            <a:off x="2969884" y="856950"/>
            <a:ext cx="2884291" cy="1763561"/>
          </a:xfrm>
          <a:prstGeom prst="rect">
            <a:avLst/>
          </a:prstGeom>
        </p:spPr>
      </p:pic>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019CB45F-30E3-705F-F15F-2B3242B2EC04}"/>
                  </a:ext>
                </a:extLst>
              </p:cNvPr>
              <p:cNvSpPr/>
              <p:nvPr/>
            </p:nvSpPr>
            <p:spPr>
              <a:xfrm>
                <a:off x="6202339" y="2907158"/>
                <a:ext cx="2419831" cy="1379392"/>
              </a:xfrm>
              <a:prstGeom prst="rect">
                <a:avLst/>
              </a:prstGeom>
              <a:solidFill>
                <a:schemeClr val="tx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q = 38 </a:t>
                </a:r>
                <a14:m>
                  <m:oMath xmlns:m="http://schemas.openxmlformats.org/officeDocument/2006/math">
                    <m:r>
                      <a:rPr lang="en-US" i="1" dirty="0" smtClean="0">
                        <a:solidFill>
                          <a:schemeClr val="tx1"/>
                        </a:solidFill>
                        <a:latin typeface="Cambria Math" panose="02040503050406030204" pitchFamily="18" charset="0"/>
                        <a:ea typeface="Cambria Math" panose="02040503050406030204" pitchFamily="18" charset="0"/>
                      </a:rPr>
                      <m:t>±</m:t>
                    </m:r>
                  </m:oMath>
                </a14:m>
                <a:r>
                  <a:rPr lang="en-US" dirty="0">
                    <a:solidFill>
                      <a:schemeClr val="tx1"/>
                    </a:solidFill>
                  </a:rPr>
                  <a:t> 7 </a:t>
                </a:r>
                <a14:m>
                  <m:oMath xmlns:m="http://schemas.openxmlformats.org/officeDocument/2006/math">
                    <m:r>
                      <a:rPr lang="en-US" i="1" dirty="0">
                        <a:solidFill>
                          <a:schemeClr val="tx1"/>
                        </a:solidFill>
                        <a:latin typeface="Cambria Math" panose="02040503050406030204" pitchFamily="18" charset="0"/>
                        <a:ea typeface="Cambria Math" panose="02040503050406030204" pitchFamily="18" charset="0"/>
                      </a:rPr>
                      <m:t>±</m:t>
                    </m:r>
                  </m:oMath>
                </a14:m>
                <a:r>
                  <a:rPr lang="en-US" dirty="0">
                    <a:solidFill>
                      <a:schemeClr val="tx1"/>
                    </a:solidFill>
                  </a:rPr>
                  <a:t> 1 </a:t>
                </a:r>
                <a14:m>
                  <m:oMath xmlns:m="http://schemas.openxmlformats.org/officeDocument/2006/math">
                    <m:sSup>
                      <m:sSupPr>
                        <m:ctrlPr>
                          <a:rPr lang="en-US" b="0" i="1" dirty="0" smtClean="0">
                            <a:solidFill>
                              <a:schemeClr val="tx1"/>
                            </a:solidFill>
                            <a:latin typeface="Cambria Math" panose="02040503050406030204" pitchFamily="18" charset="0"/>
                          </a:rPr>
                        </m:ctrlPr>
                      </m:sSupPr>
                      <m:e>
                        <m:r>
                          <a:rPr lang="en-US" b="0" i="1" dirty="0" smtClean="0">
                            <a:solidFill>
                              <a:schemeClr val="tx1"/>
                            </a:solidFill>
                            <a:latin typeface="Cambria Math" panose="02040503050406030204" pitchFamily="18" charset="0"/>
                          </a:rPr>
                          <m:t>𝑊𝑚</m:t>
                        </m:r>
                      </m:e>
                      <m:sup>
                        <m:r>
                          <a:rPr lang="en-US" b="0" i="1" dirty="0" smtClean="0">
                            <a:solidFill>
                              <a:schemeClr val="tx1"/>
                            </a:solidFill>
                            <a:latin typeface="Cambria Math" panose="02040503050406030204" pitchFamily="18" charset="0"/>
                          </a:rPr>
                          <m:t>−2</m:t>
                        </m:r>
                      </m:sup>
                    </m:sSup>
                  </m:oMath>
                </a14:m>
                <a:endParaRPr lang="en-US" dirty="0">
                  <a:solidFill>
                    <a:schemeClr val="tx1"/>
                  </a:solidFill>
                </a:endParaRPr>
              </a:p>
              <a:p>
                <a:pPr algn="ctr"/>
                <a:endParaRPr lang="en-US" dirty="0">
                  <a:solidFill>
                    <a:schemeClr val="tx1"/>
                  </a:solidFill>
                </a:endParaRPr>
              </a:p>
              <a:p>
                <a:pPr algn="ctr"/>
                <a:r>
                  <a:rPr lang="en-US" dirty="0">
                    <a:solidFill>
                      <a:schemeClr val="tx1"/>
                    </a:solidFill>
                  </a:rPr>
                  <a:t>thermal conductivity ~ r </a:t>
                </a:r>
              </a:p>
              <a:p>
                <a:pPr algn="ctr"/>
                <a:r>
                  <a:rPr lang="en-US" dirty="0">
                    <a:solidFill>
                      <a:schemeClr val="tx1"/>
                    </a:solidFill>
                  </a:rPr>
                  <a:t>if </a:t>
                </a:r>
                <a:r>
                  <a:rPr lang="en-US" dirty="0" err="1">
                    <a:solidFill>
                      <a:schemeClr val="tx1"/>
                    </a:solidFill>
                  </a:rPr>
                  <a:t>r_wall</a:t>
                </a:r>
                <a:r>
                  <a:rPr lang="en-US" dirty="0">
                    <a:solidFill>
                      <a:schemeClr val="tx1"/>
                    </a:solidFill>
                  </a:rPr>
                  <a:t> &gt;&gt; </a:t>
                </a:r>
                <a:r>
                  <a:rPr lang="en-US" dirty="0" err="1">
                    <a:solidFill>
                      <a:schemeClr val="tx1"/>
                    </a:solidFill>
                  </a:rPr>
                  <a:t>r_sphere</a:t>
                </a:r>
                <a:endParaRPr lang="en-US" dirty="0">
                  <a:solidFill>
                    <a:schemeClr val="tx1"/>
                  </a:solidFill>
                </a:endParaRPr>
              </a:p>
              <a:p>
                <a:pPr algn="ctr"/>
                <a:endParaRPr lang="en-US" dirty="0">
                  <a:solidFill>
                    <a:schemeClr val="tx1"/>
                  </a:solidFill>
                </a:endParaRPr>
              </a:p>
              <a:p>
                <a:pPr algn="ctr"/>
                <a:r>
                  <a:rPr lang="el-GR" dirty="0">
                    <a:solidFill>
                      <a:schemeClr val="tx1"/>
                    </a:solidFill>
                  </a:rPr>
                  <a:t>Δ</a:t>
                </a:r>
                <a:r>
                  <a:rPr lang="en-US" dirty="0">
                    <a:solidFill>
                      <a:schemeClr val="tx1"/>
                    </a:solidFill>
                  </a:rPr>
                  <a:t>T ~ 200 </a:t>
                </a:r>
                <a:r>
                  <a:rPr lang="en-US" dirty="0" err="1">
                    <a:solidFill>
                      <a:schemeClr val="tx1"/>
                    </a:solidFill>
                  </a:rPr>
                  <a:t>mK</a:t>
                </a:r>
                <a:endParaRPr lang="en-US" dirty="0">
                  <a:solidFill>
                    <a:schemeClr val="tx1"/>
                  </a:solidFill>
                </a:endParaRPr>
              </a:p>
            </p:txBody>
          </p:sp>
        </mc:Choice>
        <mc:Fallback xmlns="">
          <p:sp>
            <p:nvSpPr>
              <p:cNvPr id="14" name="Rectangle 13">
                <a:extLst>
                  <a:ext uri="{FF2B5EF4-FFF2-40B4-BE49-F238E27FC236}">
                    <a16:creationId xmlns:a16="http://schemas.microsoft.com/office/drawing/2014/main" id="{019CB45F-30E3-705F-F15F-2B3242B2EC04}"/>
                  </a:ext>
                </a:extLst>
              </p:cNvPr>
              <p:cNvSpPr>
                <a:spLocks noRot="1" noChangeAspect="1" noMove="1" noResize="1" noEditPoints="1" noAdjustHandles="1" noChangeArrowheads="1" noChangeShapeType="1" noTextEdit="1"/>
              </p:cNvSpPr>
              <p:nvPr/>
            </p:nvSpPr>
            <p:spPr>
              <a:xfrm>
                <a:off x="6202339" y="2907158"/>
                <a:ext cx="2419831" cy="1379392"/>
              </a:xfrm>
              <a:prstGeom prst="rect">
                <a:avLst/>
              </a:prstGeom>
              <a:blipFill>
                <a:blip r:embed="rId11"/>
                <a:stretch>
                  <a:fillRect b="-3478"/>
                </a:stretch>
              </a:blipFill>
              <a:ln>
                <a:solidFill>
                  <a:schemeClr val="bg2"/>
                </a:solidFill>
              </a:ln>
            </p:spPr>
            <p:txBody>
              <a:bodyPr/>
              <a:lstStyle/>
              <a:p>
                <a:r>
                  <a:rPr lang="en-US">
                    <a:noFill/>
                  </a:rPr>
                  <a:t> </a:t>
                </a:r>
              </a:p>
            </p:txBody>
          </p:sp>
        </mc:Fallback>
      </mc:AlternateContent>
      <p:pic>
        <p:nvPicPr>
          <p:cNvPr id="18" name="Picture 17">
            <a:extLst>
              <a:ext uri="{FF2B5EF4-FFF2-40B4-BE49-F238E27FC236}">
                <a16:creationId xmlns:a16="http://schemas.microsoft.com/office/drawing/2014/main" id="{37DB9149-A60B-8877-9852-57003F62012A}"/>
              </a:ext>
            </a:extLst>
          </p:cNvPr>
          <p:cNvPicPr>
            <a:picLocks noChangeAspect="1"/>
          </p:cNvPicPr>
          <p:nvPr/>
        </p:nvPicPr>
        <p:blipFill>
          <a:blip r:embed="rId12"/>
          <a:srcRect l="4604" t="15045" r="65484" b="41267"/>
          <a:stretch>
            <a:fillRect/>
          </a:stretch>
        </p:blipFill>
        <p:spPr>
          <a:xfrm>
            <a:off x="227150" y="2679978"/>
            <a:ext cx="2013585" cy="1829913"/>
          </a:xfrm>
          <a:prstGeom prst="rect">
            <a:avLst/>
          </a:prstGeom>
        </p:spPr>
      </p:pic>
      <p:sp>
        <p:nvSpPr>
          <p:cNvPr id="24" name="TextBox 23">
            <a:extLst>
              <a:ext uri="{FF2B5EF4-FFF2-40B4-BE49-F238E27FC236}">
                <a16:creationId xmlns:a16="http://schemas.microsoft.com/office/drawing/2014/main" id="{D1079C93-5D95-2861-FD00-43A543D7052A}"/>
              </a:ext>
            </a:extLst>
          </p:cNvPr>
          <p:cNvSpPr txBox="1"/>
          <p:nvPr/>
        </p:nvSpPr>
        <p:spPr>
          <a:xfrm>
            <a:off x="7162306" y="3110461"/>
            <a:ext cx="356664" cy="184666"/>
          </a:xfrm>
          <a:prstGeom prst="rect">
            <a:avLst/>
          </a:prstGeom>
          <a:noFill/>
        </p:spPr>
        <p:txBody>
          <a:bodyPr wrap="square">
            <a:spAutoFit/>
          </a:bodyPr>
          <a:lstStyle/>
          <a:p>
            <a:r>
              <a:rPr lang="en-US" sz="600" i="1" dirty="0">
                <a:solidFill>
                  <a:schemeClr val="tx1"/>
                </a:solidFill>
              </a:rPr>
              <a:t>Stat.</a:t>
            </a:r>
            <a:endParaRPr lang="en-US" dirty="0"/>
          </a:p>
        </p:txBody>
      </p:sp>
      <p:sp>
        <p:nvSpPr>
          <p:cNvPr id="26" name="TextBox 25">
            <a:extLst>
              <a:ext uri="{FF2B5EF4-FFF2-40B4-BE49-F238E27FC236}">
                <a16:creationId xmlns:a16="http://schemas.microsoft.com/office/drawing/2014/main" id="{333AA57F-9755-92CE-2BF1-7DEADB0C180E}"/>
              </a:ext>
            </a:extLst>
          </p:cNvPr>
          <p:cNvSpPr txBox="1"/>
          <p:nvPr/>
        </p:nvSpPr>
        <p:spPr>
          <a:xfrm>
            <a:off x="7512912" y="3110461"/>
            <a:ext cx="353862" cy="184666"/>
          </a:xfrm>
          <a:prstGeom prst="rect">
            <a:avLst/>
          </a:prstGeom>
          <a:noFill/>
        </p:spPr>
        <p:txBody>
          <a:bodyPr wrap="square">
            <a:spAutoFit/>
          </a:bodyPr>
          <a:lstStyle/>
          <a:p>
            <a:r>
              <a:rPr lang="en-US" sz="600" i="1" dirty="0">
                <a:solidFill>
                  <a:schemeClr val="tx1"/>
                </a:solidFill>
              </a:rPr>
              <a:t>Sys.</a:t>
            </a:r>
            <a:endParaRPr lang="en-US" dirty="0"/>
          </a:p>
        </p:txBody>
      </p:sp>
    </p:spTree>
    <p:extLst>
      <p:ext uri="{BB962C8B-B14F-4D97-AF65-F5344CB8AC3E}">
        <p14:creationId xmlns:p14="http://schemas.microsoft.com/office/powerpoint/2010/main" val="2315142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015" fill="hold"/>
                                        <p:tgtEl>
                                          <p:spTgt spid="3"/>
                                        </p:tgtEl>
                                      </p:cBhvr>
                                    </p:cmd>
                                  </p:childTnLst>
                                </p:cTn>
                              </p:par>
                              <p:par>
                                <p:cTn id="7" presetID="1" presetClass="mediacall" presetSubtype="0" fill="hold" nodeType="withEffect">
                                  <p:stCondLst>
                                    <p:cond delay="0"/>
                                  </p:stCondLst>
                                  <p:childTnLst>
                                    <p:cmd type="call" cmd="playFrom(0.0)">
                                      <p:cBhvr>
                                        <p:cTn id="8" dur="14015" fill="hold"/>
                                        <p:tgtEl>
                                          <p:spTgt spid="7"/>
                                        </p:tgtEl>
                                      </p:cBhvr>
                                    </p:cmd>
                                  </p:childTnLst>
                                </p:cTn>
                              </p:par>
                              <p:par>
                                <p:cTn id="9" presetID="1" presetClass="mediacall" presetSubtype="0" fill="hold" nodeType="withEffect">
                                  <p:stCondLst>
                                    <p:cond delay="0"/>
                                  </p:stCondLst>
                                  <p:childTnLst>
                                    <p:cmd type="call" cmd="playFrom(0.0)">
                                      <p:cBhvr>
                                        <p:cTn id="10" dur="14015"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repeatCount="indefinite" fill="remove" display="0">
                  <p:stCondLst>
                    <p:cond delay="indefinite"/>
                  </p:stCondLst>
                </p:cTn>
                <p:tgtEl>
                  <p:spTgt spid="3"/>
                </p:tgtEl>
              </p:cMediaNode>
            </p:video>
            <p:video>
              <p:cMediaNode vol="80000">
                <p:cTn id="12" repeatCount="indefinite" fill="remove" display="0">
                  <p:stCondLst>
                    <p:cond delay="indefinite"/>
                  </p:stCondLst>
                </p:cTn>
                <p:tgtEl>
                  <p:spTgt spid="7"/>
                </p:tgtEl>
              </p:cMediaNode>
            </p:video>
            <p:video>
              <p:cMediaNode vol="80000">
                <p:cTn id="13" repeatCount="indefinite" fill="remove" display="0">
                  <p:stCondLst>
                    <p:cond delay="indefinite"/>
                  </p:stCondLst>
                </p:cTn>
                <p:tgtEl>
                  <p:spTgt spid="6"/>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D4FEB-43E6-8B01-A1F4-7A3C46868500}"/>
              </a:ext>
            </a:extLst>
          </p:cNvPr>
          <p:cNvSpPr>
            <a:spLocks noGrp="1"/>
          </p:cNvSpPr>
          <p:nvPr>
            <p:ph type="title"/>
          </p:nvPr>
        </p:nvSpPr>
        <p:spPr/>
        <p:txBody>
          <a:bodyPr>
            <a:normAutofit fontScale="90000"/>
          </a:bodyPr>
          <a:lstStyle/>
          <a:p>
            <a:r>
              <a:rPr lang="en-US" dirty="0"/>
              <a:t>Next Steps</a:t>
            </a:r>
          </a:p>
        </p:txBody>
      </p:sp>
      <p:sp>
        <p:nvSpPr>
          <p:cNvPr id="3" name="Text Placeholder 2">
            <a:extLst>
              <a:ext uri="{FF2B5EF4-FFF2-40B4-BE49-F238E27FC236}">
                <a16:creationId xmlns:a16="http://schemas.microsoft.com/office/drawing/2014/main" id="{C5233CE3-4A99-F419-091D-8D93A14C8FD2}"/>
              </a:ext>
            </a:extLst>
          </p:cNvPr>
          <p:cNvSpPr>
            <a:spLocks noGrp="1"/>
          </p:cNvSpPr>
          <p:nvPr>
            <p:ph type="body" idx="1"/>
          </p:nvPr>
        </p:nvSpPr>
        <p:spPr>
          <a:xfrm>
            <a:off x="311700" y="811575"/>
            <a:ext cx="5120973" cy="3757200"/>
          </a:xfrm>
        </p:spPr>
        <p:txBody>
          <a:bodyPr/>
          <a:lstStyle/>
          <a:p>
            <a:r>
              <a:rPr lang="en-US" dirty="0"/>
              <a:t>Pump sphere to high vacuum</a:t>
            </a:r>
          </a:p>
          <a:p>
            <a:pPr lvl="1"/>
            <a:r>
              <a:rPr lang="en-US" dirty="0"/>
              <a:t>Have demonstrated with water before evaporating (medium vac.)</a:t>
            </a:r>
          </a:p>
          <a:p>
            <a:pPr lvl="2"/>
            <a:r>
              <a:rPr lang="en-US" dirty="0"/>
              <a:t>Must pump fast enough to reduce heat load from environment</a:t>
            </a:r>
          </a:p>
          <a:p>
            <a:pPr lvl="2"/>
            <a:r>
              <a:rPr lang="en-US" dirty="0"/>
              <a:t>Slow enough to reduce effects of wind</a:t>
            </a:r>
          </a:p>
          <a:p>
            <a:endParaRPr lang="en-US" dirty="0"/>
          </a:p>
          <a:p>
            <a:r>
              <a:rPr lang="en-US" dirty="0"/>
              <a:t>Setup counter propagating beam</a:t>
            </a:r>
          </a:p>
          <a:p>
            <a:pPr lvl="1"/>
            <a:r>
              <a:rPr lang="en-US" dirty="0"/>
              <a:t>Measure position and control through feedback loop</a:t>
            </a:r>
          </a:p>
          <a:p>
            <a:pPr lvl="1"/>
            <a:r>
              <a:rPr lang="en-US" dirty="0"/>
              <a:t>Cool cryostat to minimum temperature</a:t>
            </a:r>
          </a:p>
          <a:p>
            <a:pPr lvl="1"/>
            <a:r>
              <a:rPr lang="en-US" dirty="0"/>
              <a:t>Shrink xenon via sublimation</a:t>
            </a:r>
          </a:p>
          <a:p>
            <a:pPr lvl="1"/>
            <a:r>
              <a:rPr lang="en-US" dirty="0"/>
              <a:t>How small of a particle can remained trapped?</a:t>
            </a:r>
          </a:p>
          <a:p>
            <a:pPr lvl="1"/>
            <a:endParaRPr lang="en-US" dirty="0"/>
          </a:p>
        </p:txBody>
      </p:sp>
      <p:sp>
        <p:nvSpPr>
          <p:cNvPr id="4" name="Slide Number Placeholder 3">
            <a:extLst>
              <a:ext uri="{FF2B5EF4-FFF2-40B4-BE49-F238E27FC236}">
                <a16:creationId xmlns:a16="http://schemas.microsoft.com/office/drawing/2014/main" id="{98EAC39E-F530-1B15-B67F-71FC7848946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15</a:t>
            </a:fld>
            <a:endParaRPr lang="en"/>
          </a:p>
        </p:txBody>
      </p:sp>
      <p:grpSp>
        <p:nvGrpSpPr>
          <p:cNvPr id="12" name="Group 11">
            <a:extLst>
              <a:ext uri="{FF2B5EF4-FFF2-40B4-BE49-F238E27FC236}">
                <a16:creationId xmlns:a16="http://schemas.microsoft.com/office/drawing/2014/main" id="{DFEC4CA5-1371-4DDA-2E7F-60AAED6F957F}"/>
              </a:ext>
            </a:extLst>
          </p:cNvPr>
          <p:cNvGrpSpPr/>
          <p:nvPr/>
        </p:nvGrpSpPr>
        <p:grpSpPr>
          <a:xfrm>
            <a:off x="5681009" y="2049031"/>
            <a:ext cx="2915548" cy="2404006"/>
            <a:chOff x="5997962" y="1612652"/>
            <a:chExt cx="2915548" cy="2404006"/>
          </a:xfrm>
        </p:grpSpPr>
        <p:sp>
          <p:nvSpPr>
            <p:cNvPr id="11" name="Rectangle 10">
              <a:extLst>
                <a:ext uri="{FF2B5EF4-FFF2-40B4-BE49-F238E27FC236}">
                  <a16:creationId xmlns:a16="http://schemas.microsoft.com/office/drawing/2014/main" id="{51E58023-39F8-BE3F-FA45-4A79FDB815F6}"/>
                </a:ext>
              </a:extLst>
            </p:cNvPr>
            <p:cNvSpPr/>
            <p:nvPr/>
          </p:nvSpPr>
          <p:spPr>
            <a:xfrm>
              <a:off x="5997962" y="1612652"/>
              <a:ext cx="2915548" cy="2404006"/>
            </a:xfrm>
            <a:prstGeom prst="rect">
              <a:avLst/>
            </a:prstGeom>
            <a:solidFill>
              <a:schemeClr val="tx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BBED0614-FE58-1BE7-C89D-DB27937024E5}"/>
                </a:ext>
              </a:extLst>
            </p:cNvPr>
            <p:cNvPicPr>
              <a:picLocks noChangeAspect="1"/>
            </p:cNvPicPr>
            <p:nvPr/>
          </p:nvPicPr>
          <p:blipFill>
            <a:blip r:embed="rId2"/>
            <a:stretch>
              <a:fillRect/>
            </a:stretch>
          </p:blipFill>
          <p:spPr>
            <a:xfrm>
              <a:off x="6079172" y="2243961"/>
              <a:ext cx="2753128" cy="1738818"/>
            </a:xfrm>
            <a:prstGeom prst="rect">
              <a:avLst/>
            </a:prstGeom>
          </p:spPr>
        </p:pic>
        <p:sp>
          <p:nvSpPr>
            <p:cNvPr id="8" name="TextBox 7">
              <a:extLst>
                <a:ext uri="{FF2B5EF4-FFF2-40B4-BE49-F238E27FC236}">
                  <a16:creationId xmlns:a16="http://schemas.microsoft.com/office/drawing/2014/main" id="{FF5FE147-C3D9-88BE-A049-25B33B2506FB}"/>
                </a:ext>
              </a:extLst>
            </p:cNvPr>
            <p:cNvSpPr txBox="1"/>
            <p:nvPr/>
          </p:nvSpPr>
          <p:spPr>
            <a:xfrm>
              <a:off x="7061744" y="1935452"/>
              <a:ext cx="1099312" cy="246221"/>
            </a:xfrm>
            <a:prstGeom prst="rect">
              <a:avLst/>
            </a:prstGeom>
            <a:noFill/>
          </p:spPr>
          <p:txBody>
            <a:bodyPr wrap="square">
              <a:spAutoFit/>
            </a:bodyPr>
            <a:lstStyle/>
            <a:p>
              <a:r>
                <a:rPr lang="en-US" sz="1000" dirty="0">
                  <a:latin typeface="Helvetica"/>
                  <a:cs typeface="Helvetica"/>
                </a:rPr>
                <a:t>(? – 30 ng) </a:t>
              </a:r>
              <a:endParaRPr lang="en-US" sz="1000" dirty="0"/>
            </a:p>
          </p:txBody>
        </p:sp>
        <p:sp>
          <p:nvSpPr>
            <p:cNvPr id="10" name="TextBox 9">
              <a:extLst>
                <a:ext uri="{FF2B5EF4-FFF2-40B4-BE49-F238E27FC236}">
                  <a16:creationId xmlns:a16="http://schemas.microsoft.com/office/drawing/2014/main" id="{7EC1CEE0-3F0E-D724-02BC-DE6D3348BB2B}"/>
                </a:ext>
              </a:extLst>
            </p:cNvPr>
            <p:cNvSpPr txBox="1"/>
            <p:nvPr/>
          </p:nvSpPr>
          <p:spPr>
            <a:xfrm>
              <a:off x="6520247" y="1612652"/>
              <a:ext cx="1870978" cy="400110"/>
            </a:xfrm>
            <a:prstGeom prst="rect">
              <a:avLst/>
            </a:prstGeom>
            <a:noFill/>
          </p:spPr>
          <p:txBody>
            <a:bodyPr wrap="square" rtlCol="0">
              <a:spAutoFit/>
            </a:bodyPr>
            <a:lstStyle/>
            <a:p>
              <a:pPr algn="ctr"/>
              <a:r>
                <a:rPr lang="en-US" sz="1000" b="1" dirty="0">
                  <a:latin typeface="Helvetica"/>
                  <a:cs typeface="Helvetica"/>
                </a:rPr>
                <a:t>Counter-propagating trap </a:t>
              </a:r>
            </a:p>
            <a:p>
              <a:pPr algn="ctr"/>
              <a:r>
                <a:rPr lang="en-US" sz="1000" b="1" dirty="0">
                  <a:latin typeface="Helvetica"/>
                  <a:cs typeface="Helvetica"/>
                </a:rPr>
                <a:t>(? – 100 𝜇m):</a:t>
              </a:r>
            </a:p>
          </p:txBody>
        </p:sp>
      </p:grpSp>
      <p:pic>
        <p:nvPicPr>
          <p:cNvPr id="7" name="Picture 6" descr="A graph with a line going up&#10;&#10;AI-generated content may be incorrect.">
            <a:extLst>
              <a:ext uri="{FF2B5EF4-FFF2-40B4-BE49-F238E27FC236}">
                <a16:creationId xmlns:a16="http://schemas.microsoft.com/office/drawing/2014/main" id="{3599DA01-8263-2C92-E7DB-09C84EA2A662}"/>
              </a:ext>
            </a:extLst>
          </p:cNvPr>
          <p:cNvPicPr>
            <a:picLocks noChangeAspect="1"/>
          </p:cNvPicPr>
          <p:nvPr/>
        </p:nvPicPr>
        <p:blipFill>
          <a:blip r:embed="rId3"/>
          <a:stretch>
            <a:fillRect/>
          </a:stretch>
        </p:blipFill>
        <p:spPr>
          <a:xfrm>
            <a:off x="5643429" y="346605"/>
            <a:ext cx="2990707" cy="1568614"/>
          </a:xfrm>
          <a:prstGeom prst="rect">
            <a:avLst/>
          </a:prstGeom>
        </p:spPr>
      </p:pic>
    </p:spTree>
    <p:extLst>
      <p:ext uri="{BB962C8B-B14F-4D97-AF65-F5344CB8AC3E}">
        <p14:creationId xmlns:p14="http://schemas.microsoft.com/office/powerpoint/2010/main" val="34637036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6" name="Google Shape;346;p36"/>
          <p:cNvSpPr txBox="1">
            <a:spLocks noGrp="1"/>
          </p:cNvSpPr>
          <p:nvPr>
            <p:ph type="title"/>
          </p:nvPr>
        </p:nvSpPr>
        <p:spPr>
          <a:xfrm>
            <a:off x="227150" y="11430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Thank you</a:t>
            </a:r>
            <a:endParaRPr/>
          </a:p>
        </p:txBody>
      </p:sp>
      <p:sp>
        <p:nvSpPr>
          <p:cNvPr id="348" name="Google Shape;348;p3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16</a:t>
            </a:fld>
            <a:endParaRPr/>
          </a:p>
        </p:txBody>
      </p:sp>
      <p:pic>
        <p:nvPicPr>
          <p:cNvPr id="38" name="Picture 37">
            <a:extLst>
              <a:ext uri="{FF2B5EF4-FFF2-40B4-BE49-F238E27FC236}">
                <a16:creationId xmlns:a16="http://schemas.microsoft.com/office/drawing/2014/main" id="{2B641392-D1F4-2C26-DA0D-019DC77615F4}"/>
              </a:ext>
            </a:extLst>
          </p:cNvPr>
          <p:cNvPicPr>
            <a:picLocks noChangeAspect="1"/>
          </p:cNvPicPr>
          <p:nvPr/>
        </p:nvPicPr>
        <p:blipFill>
          <a:blip r:embed="rId3"/>
          <a:stretch>
            <a:fillRect/>
          </a:stretch>
        </p:blipFill>
        <p:spPr>
          <a:xfrm>
            <a:off x="813998" y="687000"/>
            <a:ext cx="7516003" cy="4003852"/>
          </a:xfrm>
          <a:prstGeom prst="rect">
            <a:avLst/>
          </a:prstGeom>
        </p:spPr>
      </p:pic>
      <p:pic>
        <p:nvPicPr>
          <p:cNvPr id="3" name="Picture 2">
            <a:extLst>
              <a:ext uri="{FF2B5EF4-FFF2-40B4-BE49-F238E27FC236}">
                <a16:creationId xmlns:a16="http://schemas.microsoft.com/office/drawing/2014/main" id="{DD04EDF5-F638-3BA3-3ED8-7332BB883E11}"/>
              </a:ext>
            </a:extLst>
          </p:cNvPr>
          <p:cNvPicPr>
            <a:picLocks noChangeAspect="1"/>
          </p:cNvPicPr>
          <p:nvPr/>
        </p:nvPicPr>
        <p:blipFill>
          <a:blip r:embed="rId4"/>
          <a:srcRect l="721" t="10951"/>
          <a:stretch>
            <a:fillRect/>
          </a:stretch>
        </p:blipFill>
        <p:spPr>
          <a:xfrm>
            <a:off x="4693112" y="687000"/>
            <a:ext cx="3546161" cy="2385539"/>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D45DB-21D0-8B7B-F011-562D8FE7ACC3}"/>
              </a:ext>
            </a:extLst>
          </p:cNvPr>
          <p:cNvSpPr>
            <a:spLocks noGrp="1"/>
          </p:cNvSpPr>
          <p:nvPr>
            <p:ph type="title"/>
          </p:nvPr>
        </p:nvSpPr>
        <p:spPr/>
        <p:txBody>
          <a:bodyPr>
            <a:normAutofit fontScale="90000"/>
          </a:bodyPr>
          <a:lstStyle/>
          <a:p>
            <a:r>
              <a:rPr lang="en-US" dirty="0"/>
              <a:t>Backup slides</a:t>
            </a:r>
          </a:p>
        </p:txBody>
      </p:sp>
      <p:sp>
        <p:nvSpPr>
          <p:cNvPr id="4" name="Slide Number Placeholder 3">
            <a:extLst>
              <a:ext uri="{FF2B5EF4-FFF2-40B4-BE49-F238E27FC236}">
                <a16:creationId xmlns:a16="http://schemas.microsoft.com/office/drawing/2014/main" id="{C669880B-5CE8-6149-0A04-3F5666ADB03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17</a:t>
            </a:fld>
            <a:endParaRPr lang="en"/>
          </a:p>
        </p:txBody>
      </p:sp>
    </p:spTree>
    <p:extLst>
      <p:ext uri="{BB962C8B-B14F-4D97-AF65-F5344CB8AC3E}">
        <p14:creationId xmlns:p14="http://schemas.microsoft.com/office/powerpoint/2010/main" val="19761096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17"/>
          <p:cNvSpPr txBox="1">
            <a:spLocks noGrp="1"/>
          </p:cNvSpPr>
          <p:nvPr>
            <p:ph type="title"/>
          </p:nvPr>
        </p:nvSpPr>
        <p:spPr>
          <a:xfrm>
            <a:off x="227150" y="11430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Clr>
                <a:schemeClr val="dk1"/>
              </a:buClr>
              <a:buSzPct val="39285"/>
              <a:buFont typeface="Arial"/>
              <a:buNone/>
            </a:pPr>
            <a:r>
              <a:rPr lang="en"/>
              <a:t>Optomechanical force-sensing landscape</a:t>
            </a:r>
            <a:endParaRPr/>
          </a:p>
          <a:p>
            <a:pPr marL="0" lvl="0" indent="0" algn="l" rtl="0">
              <a:spcBef>
                <a:spcPts val="0"/>
              </a:spcBef>
              <a:spcAft>
                <a:spcPts val="0"/>
              </a:spcAft>
              <a:buNone/>
            </a:pPr>
            <a:endParaRPr/>
          </a:p>
        </p:txBody>
      </p:sp>
      <p:pic>
        <p:nvPicPr>
          <p:cNvPr id="101" name="Google Shape;101;p17"/>
          <p:cNvPicPr preferRelativeResize="0"/>
          <p:nvPr/>
        </p:nvPicPr>
        <p:blipFill>
          <a:blip r:embed="rId3">
            <a:alphaModFix/>
          </a:blip>
          <a:stretch>
            <a:fillRect/>
          </a:stretch>
        </p:blipFill>
        <p:spPr>
          <a:xfrm>
            <a:off x="5415268" y="803975"/>
            <a:ext cx="3317657" cy="3669988"/>
          </a:xfrm>
          <a:prstGeom prst="rect">
            <a:avLst/>
          </a:prstGeom>
          <a:noFill/>
          <a:ln>
            <a:noFill/>
          </a:ln>
        </p:spPr>
      </p:pic>
      <p:sp>
        <p:nvSpPr>
          <p:cNvPr id="102" name="Google Shape;102;p17"/>
          <p:cNvSpPr txBox="1"/>
          <p:nvPr/>
        </p:nvSpPr>
        <p:spPr>
          <a:xfrm>
            <a:off x="5574100" y="4590950"/>
            <a:ext cx="30000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accent1"/>
                </a:solidFill>
              </a:rPr>
              <a:t>Aspelmeyer, et al. "Cavity optomechanics." </a:t>
            </a:r>
            <a:r>
              <a:rPr lang="en" sz="1000" i="1">
                <a:solidFill>
                  <a:schemeClr val="accent1"/>
                </a:solidFill>
              </a:rPr>
              <a:t>Rev. Mod. Phys.</a:t>
            </a:r>
            <a:r>
              <a:rPr lang="en" sz="1000">
                <a:solidFill>
                  <a:schemeClr val="accent1"/>
                </a:solidFill>
              </a:rPr>
              <a:t> 86.4 (2014): 1391-1452.</a:t>
            </a:r>
            <a:endParaRPr>
              <a:solidFill>
                <a:schemeClr val="accent1"/>
              </a:solidFill>
            </a:endParaRPr>
          </a:p>
        </p:txBody>
      </p:sp>
      <p:sp>
        <p:nvSpPr>
          <p:cNvPr id="103" name="Google Shape;103;p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18</a:t>
            </a:fld>
            <a:endParaRPr/>
          </a:p>
        </p:txBody>
      </p:sp>
      <p:sp>
        <p:nvSpPr>
          <p:cNvPr id="104" name="Google Shape;104;p17"/>
          <p:cNvSpPr/>
          <p:nvPr/>
        </p:nvSpPr>
        <p:spPr>
          <a:xfrm>
            <a:off x="5321600" y="2015925"/>
            <a:ext cx="1781100" cy="2647200"/>
          </a:xfrm>
          <a:prstGeom prst="rect">
            <a:avLst/>
          </a:prstGeom>
          <a:noFill/>
          <a:ln w="9525" cap="flat" cmpd="sng">
            <a:solidFill>
              <a:srgbClr val="FF0000"/>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endParaRPr>
          </a:p>
        </p:txBody>
      </p:sp>
      <p:sp>
        <p:nvSpPr>
          <p:cNvPr id="105" name="Google Shape;105;p17"/>
          <p:cNvSpPr txBox="1"/>
          <p:nvPr/>
        </p:nvSpPr>
        <p:spPr>
          <a:xfrm>
            <a:off x="4932950" y="4378300"/>
            <a:ext cx="2558400" cy="338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000">
                <a:solidFill>
                  <a:srgbClr val="FF0000"/>
                </a:solidFill>
              </a:rPr>
              <a:t>Levitated objects: ~fg to mg</a:t>
            </a:r>
            <a:endParaRPr sz="1000">
              <a:solidFill>
                <a:srgbClr val="FF0000"/>
              </a:solidFill>
            </a:endParaRPr>
          </a:p>
        </p:txBody>
      </p:sp>
      <p:sp>
        <p:nvSpPr>
          <p:cNvPr id="2" name="TextBox 1">
            <a:extLst>
              <a:ext uri="{FF2B5EF4-FFF2-40B4-BE49-F238E27FC236}">
                <a16:creationId xmlns:a16="http://schemas.microsoft.com/office/drawing/2014/main" id="{FD6CA0CF-04D3-A6E1-971C-A55F64F61C5D}"/>
              </a:ext>
            </a:extLst>
          </p:cNvPr>
          <p:cNvSpPr txBox="1"/>
          <p:nvPr/>
        </p:nvSpPr>
        <p:spPr>
          <a:xfrm>
            <a:off x="253565" y="640987"/>
            <a:ext cx="4873710" cy="2359893"/>
          </a:xfrm>
          <a:prstGeom prst="rect">
            <a:avLst/>
          </a:prstGeom>
          <a:noFill/>
        </p:spPr>
        <p:txBody>
          <a:bodyPr wrap="square" lIns="101870" tIns="50935" rIns="101870" bIns="50935" rtlCol="0">
            <a:spAutoFit/>
          </a:bodyPr>
          <a:lstStyle/>
          <a:p>
            <a:pPr marL="318346" indent="-318346">
              <a:spcAft>
                <a:spcPts val="200"/>
              </a:spcAft>
              <a:buFont typeface="Arial"/>
              <a:buChar char="•"/>
            </a:pPr>
            <a:r>
              <a:rPr lang="en-US">
                <a:latin typeface="Helvetica" pitchFamily="2" charset="0"/>
                <a:cs typeface="Times New Roman" panose="02020603050405020304" pitchFamily="18" charset="0"/>
                <a:sym typeface="Wingdings" pitchFamily="2" charset="2"/>
              </a:rPr>
              <a:t>Optomechanical systems are revolutionizing how we measure tiny forces</a:t>
            </a:r>
          </a:p>
          <a:p>
            <a:pPr marL="775546" lvl="1" indent="-318346">
              <a:spcAft>
                <a:spcPts val="200"/>
              </a:spcAft>
              <a:buFont typeface="Arial"/>
              <a:buChar char="•"/>
            </a:pPr>
            <a:r>
              <a:rPr lang="en-US">
                <a:latin typeface="Helvetica" pitchFamily="2" charset="0"/>
                <a:cs typeface="Times New Roman" panose="02020603050405020304" pitchFamily="18" charset="0"/>
                <a:sym typeface="Wingdings" pitchFamily="2" charset="2"/>
              </a:rPr>
              <a:t>Pioneering work by the gravitational wave community</a:t>
            </a:r>
          </a:p>
          <a:p>
            <a:pPr marL="775546" lvl="1" indent="-318346">
              <a:spcAft>
                <a:spcPts val="200"/>
              </a:spcAft>
              <a:buFont typeface="Arial"/>
              <a:buChar char="•"/>
            </a:pPr>
            <a:r>
              <a:rPr lang="en-US">
                <a:latin typeface="Helvetica" pitchFamily="2" charset="0"/>
                <a:cs typeface="Times New Roman" panose="02020603050405020304" pitchFamily="18" charset="0"/>
                <a:sym typeface="Wingdings" pitchFamily="2" charset="2"/>
              </a:rPr>
              <a:t>A wide range of “optomechanical” sensors are now reaching quantum measurement limits</a:t>
            </a:r>
          </a:p>
          <a:p>
            <a:pPr marL="318346" indent="-318346">
              <a:spcAft>
                <a:spcPts val="200"/>
              </a:spcAft>
              <a:buFont typeface="Arial"/>
              <a:buChar char="•"/>
            </a:pPr>
            <a:r>
              <a:rPr lang="en-US">
                <a:latin typeface="Helvetica" pitchFamily="2" charset="0"/>
                <a:cs typeface="Times New Roman" panose="02020603050405020304" pitchFamily="18" charset="0"/>
                <a:sym typeface="Wingdings" pitchFamily="2" charset="2"/>
              </a:rPr>
              <a:t>These sensors are extremely sensitive to tiny forces or accelerations </a:t>
            </a:r>
          </a:p>
          <a:p>
            <a:pPr marL="775546" lvl="1" indent="-318346">
              <a:spcAft>
                <a:spcPts val="200"/>
              </a:spcAft>
              <a:buFont typeface="Arial"/>
              <a:buChar char="•"/>
            </a:pPr>
            <a:r>
              <a:rPr lang="en-US">
                <a:latin typeface="Helvetica" pitchFamily="2" charset="0"/>
                <a:cs typeface="Times New Roman" panose="02020603050405020304" pitchFamily="18" charset="0"/>
                <a:sym typeface="Wingdings" pitchFamily="2" charset="2"/>
              </a:rPr>
              <a:t>In the sub-ng range, reaching sensitivity to the </a:t>
            </a:r>
            <a:r>
              <a:rPr lang="en-US" i="1">
                <a:latin typeface="Helvetica" pitchFamily="2" charset="0"/>
                <a:cs typeface="Times New Roman" panose="02020603050405020304" pitchFamily="18" charset="0"/>
                <a:sym typeface="Wingdings" pitchFamily="2" charset="2"/>
              </a:rPr>
              <a:t>forces imparted by single sub-atomic particle</a:t>
            </a:r>
            <a:r>
              <a:rPr lang="en-US">
                <a:latin typeface="Helvetica" pitchFamily="2" charset="0"/>
                <a:cs typeface="Times New Roman" panose="02020603050405020304" pitchFamily="18" charset="0"/>
                <a:sym typeface="Wingdings" pitchFamily="2" charset="2"/>
              </a:rPr>
              <a:t>s!</a:t>
            </a:r>
          </a:p>
        </p:txBody>
      </p:sp>
      <p:sp>
        <p:nvSpPr>
          <p:cNvPr id="3" name="Rectangle 2">
            <a:extLst>
              <a:ext uri="{FF2B5EF4-FFF2-40B4-BE49-F238E27FC236}">
                <a16:creationId xmlns:a16="http://schemas.microsoft.com/office/drawing/2014/main" id="{E2BACE05-2E15-83AB-A091-A708181D2D45}"/>
              </a:ext>
            </a:extLst>
          </p:cNvPr>
          <p:cNvSpPr/>
          <p:nvPr/>
        </p:nvSpPr>
        <p:spPr>
          <a:xfrm>
            <a:off x="227150" y="3044452"/>
            <a:ext cx="4899892" cy="1623521"/>
          </a:xfrm>
          <a:prstGeom prst="rect">
            <a:avLst/>
          </a:prstGeom>
        </p:spPr>
        <p:txBody>
          <a:bodyPr wrap="square">
            <a:spAutoFit/>
          </a:bodyPr>
          <a:lstStyle/>
          <a:p>
            <a:r>
              <a:rPr lang="en-US" sz="1200" i="1">
                <a:latin typeface="Helvetica" pitchFamily="2" charset="0"/>
              </a:rPr>
              <a:t>For more details see, e.g.: </a:t>
            </a:r>
          </a:p>
          <a:p>
            <a:pPr lvl="4">
              <a:spcBef>
                <a:spcPts val="300"/>
              </a:spcBef>
            </a:pPr>
            <a:r>
              <a:rPr lang="en-US" sz="1000" i="1">
                <a:solidFill>
                  <a:schemeClr val="accent1"/>
                </a:solidFill>
                <a:latin typeface="Helvetica" pitchFamily="2" charset="0"/>
              </a:rPr>
              <a:t>        “Snowmass 2021: Quantum Sensors for HEP Science,” arXiv:2203.07250.</a:t>
            </a:r>
          </a:p>
          <a:p>
            <a:pPr lvl="4">
              <a:spcBef>
                <a:spcPts val="300"/>
              </a:spcBef>
            </a:pPr>
            <a:r>
              <a:rPr lang="en-US" sz="1000" i="1">
                <a:solidFill>
                  <a:schemeClr val="accent1"/>
                </a:solidFill>
                <a:latin typeface="Helvetica" pitchFamily="2" charset="0"/>
              </a:rPr>
              <a:t>        "Mechanical Quantum Sensing in the Search for Dark Matter,” Quant. Sci. </a:t>
            </a:r>
          </a:p>
          <a:p>
            <a:pPr lvl="4">
              <a:spcBef>
                <a:spcPts val="300"/>
              </a:spcBef>
            </a:pPr>
            <a:r>
              <a:rPr lang="en-US" sz="1000" i="1">
                <a:solidFill>
                  <a:schemeClr val="accent1"/>
                </a:solidFill>
                <a:latin typeface="Helvetica" pitchFamily="2" charset="0"/>
              </a:rPr>
              <a:t>        Tech. 6 024002 (2021), arXiv:2008.06074</a:t>
            </a:r>
          </a:p>
          <a:p>
            <a:pPr lvl="4">
              <a:spcBef>
                <a:spcPts val="300"/>
              </a:spcBef>
            </a:pPr>
            <a:r>
              <a:rPr lang="en-US" sz="1000" i="1">
                <a:solidFill>
                  <a:schemeClr val="accent1"/>
                </a:solidFill>
                <a:latin typeface="Helvetica" pitchFamily="2" charset="0"/>
              </a:rPr>
              <a:t>        “Searching for new physics using optically levitated sensors,” Quant. Sci. Tech. </a:t>
            </a:r>
          </a:p>
          <a:p>
            <a:pPr lvl="4">
              <a:spcBef>
                <a:spcPts val="300"/>
              </a:spcBef>
            </a:pPr>
            <a:r>
              <a:rPr lang="en-US" sz="1000" i="1">
                <a:solidFill>
                  <a:schemeClr val="accent1"/>
                </a:solidFill>
                <a:latin typeface="Helvetica" pitchFamily="2" charset="0"/>
              </a:rPr>
              <a:t>        6 014008 (2021), arXiv:2008.13197</a:t>
            </a:r>
          </a:p>
          <a:p>
            <a:pPr lvl="4">
              <a:spcBef>
                <a:spcPts val="300"/>
              </a:spcBef>
            </a:pPr>
            <a:r>
              <a:rPr lang="en-US" sz="1000" i="1">
                <a:solidFill>
                  <a:schemeClr val="accent1"/>
                </a:solidFill>
                <a:latin typeface="Helvetica" pitchFamily="2" charset="0"/>
              </a:rPr>
              <a:t>        “Quantum sensing for particle physics,” Nature Reviews Physics 6, 329 (2024)</a:t>
            </a:r>
          </a:p>
          <a:p>
            <a:pPr lvl="4">
              <a:spcBef>
                <a:spcPts val="300"/>
              </a:spcBef>
            </a:pPr>
            <a:r>
              <a:rPr lang="en-US" sz="1000" i="1">
                <a:solidFill>
                  <a:schemeClr val="accent1"/>
                </a:solidFill>
                <a:latin typeface="Helvetica" pitchFamily="2" charset="0"/>
              </a:rPr>
              <a:t>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20"/>
          <p:cNvSpPr txBox="1">
            <a:spLocks noGrp="1"/>
          </p:cNvSpPr>
          <p:nvPr>
            <p:ph type="title"/>
          </p:nvPr>
        </p:nvSpPr>
        <p:spPr>
          <a:xfrm>
            <a:off x="227150" y="11430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Clr>
                <a:schemeClr val="dk1"/>
              </a:buClr>
              <a:buSzPct val="39285"/>
              <a:buFont typeface="Arial"/>
              <a:buNone/>
            </a:pPr>
            <a:r>
              <a:rPr lang="en"/>
              <a:t>Cold damping of a levitated mass</a:t>
            </a:r>
            <a:endParaRPr/>
          </a:p>
          <a:p>
            <a:pPr marL="0" lvl="0" indent="0" algn="l" rtl="0">
              <a:spcBef>
                <a:spcPts val="0"/>
              </a:spcBef>
              <a:spcAft>
                <a:spcPts val="0"/>
              </a:spcAft>
              <a:buNone/>
            </a:pPr>
            <a:endParaRPr/>
          </a:p>
        </p:txBody>
      </p:sp>
      <p:sp>
        <p:nvSpPr>
          <p:cNvPr id="135" name="Google Shape;135;p2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19</a:t>
            </a:fld>
            <a:endParaRPr/>
          </a:p>
        </p:txBody>
      </p:sp>
      <p:sp>
        <p:nvSpPr>
          <p:cNvPr id="136" name="Google Shape;136;p20"/>
          <p:cNvSpPr txBox="1">
            <a:spLocks noGrp="1"/>
          </p:cNvSpPr>
          <p:nvPr>
            <p:ph type="body" idx="1"/>
          </p:nvPr>
        </p:nvSpPr>
        <p:spPr>
          <a:xfrm>
            <a:off x="311700" y="687000"/>
            <a:ext cx="4260300" cy="1608083"/>
          </a:xfrm>
          <a:prstGeom prst="rect">
            <a:avLst/>
          </a:prstGeom>
        </p:spPr>
        <p:txBody>
          <a:bodyPr spcFirstLastPara="1" wrap="square" lIns="91425" tIns="91425" rIns="91425" bIns="91425" anchor="t" anchorCtr="0">
            <a:normAutofit fontScale="77500" lnSpcReduction="20000"/>
          </a:bodyPr>
          <a:lstStyle/>
          <a:p>
            <a:pPr marL="457200" lvl="0" indent="-342900" algn="l" rtl="0">
              <a:spcBef>
                <a:spcPts val="0"/>
              </a:spcBef>
              <a:spcAft>
                <a:spcPts val="0"/>
              </a:spcAft>
              <a:buSzPts val="1800"/>
              <a:buChar char="●"/>
            </a:pPr>
            <a:r>
              <a:rPr lang="en-US">
                <a:solidFill>
                  <a:schemeClr val="tx1"/>
                </a:solidFill>
              </a:rPr>
              <a:t>Readout: scattered light encodes x(t)</a:t>
            </a:r>
          </a:p>
          <a:p>
            <a:pPr marL="457200" lvl="0" indent="-342900" algn="l" rtl="0">
              <a:spcBef>
                <a:spcPts val="0"/>
              </a:spcBef>
              <a:spcAft>
                <a:spcPts val="0"/>
              </a:spcAft>
              <a:buSzPts val="1800"/>
              <a:buChar char="●"/>
            </a:pPr>
            <a:r>
              <a:rPr lang="en-US">
                <a:solidFill>
                  <a:schemeClr val="tx1"/>
                </a:solidFill>
              </a:rPr>
              <a:t>Controller: estimate velocity v(t) and apply negative damping</a:t>
            </a:r>
          </a:p>
          <a:p>
            <a:pPr marL="457200" lvl="0" indent="-342900" algn="l" rtl="0">
              <a:spcBef>
                <a:spcPts val="0"/>
              </a:spcBef>
              <a:spcAft>
                <a:spcPts val="0"/>
              </a:spcAft>
              <a:buSzPts val="1800"/>
              <a:buChar char="●"/>
            </a:pPr>
            <a:r>
              <a:rPr lang="en-US">
                <a:solidFill>
                  <a:schemeClr val="tx1"/>
                </a:solidFill>
              </a:rPr>
              <a:t>Actuation: modulate beam pointing or trap power</a:t>
            </a:r>
          </a:p>
          <a:p>
            <a:pPr marL="457200" lvl="0" indent="-342900" algn="l" rtl="0">
              <a:spcBef>
                <a:spcPts val="0"/>
              </a:spcBef>
              <a:spcAft>
                <a:spcPts val="0"/>
              </a:spcAft>
              <a:buSzPts val="1800"/>
              <a:buChar char="●"/>
            </a:pPr>
            <a:r>
              <a:rPr lang="en-US">
                <a:solidFill>
                  <a:schemeClr val="tx1"/>
                </a:solidFill>
              </a:rPr>
              <a:t>Outcome: lower COM temperature / amplitude</a:t>
            </a:r>
          </a:p>
        </p:txBody>
      </p:sp>
      <p:pic>
        <p:nvPicPr>
          <p:cNvPr id="34" name="Picture 33">
            <a:extLst>
              <a:ext uri="{FF2B5EF4-FFF2-40B4-BE49-F238E27FC236}">
                <a16:creationId xmlns:a16="http://schemas.microsoft.com/office/drawing/2014/main" id="{207571E2-52EE-0FD8-3C32-4C42E230D56D}"/>
              </a:ext>
            </a:extLst>
          </p:cNvPr>
          <p:cNvPicPr>
            <a:picLocks noChangeAspect="1"/>
          </p:cNvPicPr>
          <p:nvPr/>
        </p:nvPicPr>
        <p:blipFill>
          <a:blip r:embed="rId3"/>
          <a:stretch>
            <a:fillRect/>
          </a:stretch>
        </p:blipFill>
        <p:spPr>
          <a:xfrm>
            <a:off x="4764383" y="3193176"/>
            <a:ext cx="3982425" cy="995606"/>
          </a:xfrm>
          <a:prstGeom prst="rect">
            <a:avLst/>
          </a:prstGeom>
          <a:ln>
            <a:solidFill>
              <a:schemeClr val="tx1"/>
            </a:solidFill>
          </a:ln>
        </p:spPr>
      </p:pic>
      <p:pic>
        <p:nvPicPr>
          <p:cNvPr id="37" name="Graphic 36">
            <a:extLst>
              <a:ext uri="{FF2B5EF4-FFF2-40B4-BE49-F238E27FC236}">
                <a16:creationId xmlns:a16="http://schemas.microsoft.com/office/drawing/2014/main" id="{A2F90FC7-D18D-3ED0-EFC5-A68928446A2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568209" y="702444"/>
            <a:ext cx="4264091" cy="1885391"/>
          </a:xfrm>
          <a:prstGeom prst="rect">
            <a:avLst/>
          </a:prstGeom>
        </p:spPr>
      </p:pic>
      <p:cxnSp>
        <p:nvCxnSpPr>
          <p:cNvPr id="39" name="Straight Arrow Connector 38">
            <a:extLst>
              <a:ext uri="{FF2B5EF4-FFF2-40B4-BE49-F238E27FC236}">
                <a16:creationId xmlns:a16="http://schemas.microsoft.com/office/drawing/2014/main" id="{EAE6B8EA-95BA-C068-EB7F-1FFF443CACE8}"/>
              </a:ext>
            </a:extLst>
          </p:cNvPr>
          <p:cNvCxnSpPr>
            <a:cxnSpLocks/>
            <a:endCxn id="34" idx="0"/>
          </p:cNvCxnSpPr>
          <p:nvPr/>
        </p:nvCxnSpPr>
        <p:spPr>
          <a:xfrm>
            <a:off x="6662738" y="2455069"/>
            <a:ext cx="92858" cy="73810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41" name="Google Shape;187;p22">
            <a:extLst>
              <a:ext uri="{FF2B5EF4-FFF2-40B4-BE49-F238E27FC236}">
                <a16:creationId xmlns:a16="http://schemas.microsoft.com/office/drawing/2014/main" id="{EFDB9E07-42BA-4F50-AB0D-6334468CE76B}"/>
              </a:ext>
            </a:extLst>
          </p:cNvPr>
          <p:cNvSpPr txBox="1"/>
          <p:nvPr/>
        </p:nvSpPr>
        <p:spPr>
          <a:xfrm>
            <a:off x="750931" y="4238922"/>
            <a:ext cx="3381838"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accent1"/>
                </a:solidFill>
              </a:rPr>
              <a:t>Monteiro, et al. "Force and acceleration sensing…" </a:t>
            </a:r>
            <a:r>
              <a:rPr lang="en" sz="1000" i="1">
                <a:solidFill>
                  <a:schemeClr val="accent1"/>
                </a:solidFill>
              </a:rPr>
              <a:t>Phys. Rev. A</a:t>
            </a:r>
            <a:r>
              <a:rPr lang="en" sz="1000">
                <a:solidFill>
                  <a:schemeClr val="accent1"/>
                </a:solidFill>
              </a:rPr>
              <a:t> 101.5 (2020): 053835.</a:t>
            </a:r>
            <a:endParaRPr>
              <a:solidFill>
                <a:schemeClr val="accent1"/>
              </a:solidFill>
            </a:endParaRPr>
          </a:p>
        </p:txBody>
      </p:sp>
      <p:grpSp>
        <p:nvGrpSpPr>
          <p:cNvPr id="43" name="Group 42">
            <a:extLst>
              <a:ext uri="{FF2B5EF4-FFF2-40B4-BE49-F238E27FC236}">
                <a16:creationId xmlns:a16="http://schemas.microsoft.com/office/drawing/2014/main" id="{A64CB83C-727C-419C-78D3-FC1E7311C8D6}"/>
              </a:ext>
            </a:extLst>
          </p:cNvPr>
          <p:cNvGrpSpPr/>
          <p:nvPr/>
        </p:nvGrpSpPr>
        <p:grpSpPr>
          <a:xfrm>
            <a:off x="592232" y="2323805"/>
            <a:ext cx="3350415" cy="1962814"/>
            <a:chOff x="592232" y="2295083"/>
            <a:chExt cx="3350415" cy="1962814"/>
          </a:xfrm>
        </p:grpSpPr>
        <p:grpSp>
          <p:nvGrpSpPr>
            <p:cNvPr id="35" name="Group 34">
              <a:extLst>
                <a:ext uri="{FF2B5EF4-FFF2-40B4-BE49-F238E27FC236}">
                  <a16:creationId xmlns:a16="http://schemas.microsoft.com/office/drawing/2014/main" id="{FFE66930-8B7B-750B-07C9-4223B23AEE02}"/>
                </a:ext>
              </a:extLst>
            </p:cNvPr>
            <p:cNvGrpSpPr/>
            <p:nvPr/>
          </p:nvGrpSpPr>
          <p:grpSpPr>
            <a:xfrm>
              <a:off x="592232" y="2295083"/>
              <a:ext cx="3350415" cy="1962814"/>
              <a:chOff x="6355929" y="1955178"/>
              <a:chExt cx="2279283" cy="1335300"/>
            </a:xfrm>
          </p:grpSpPr>
          <p:pic>
            <p:nvPicPr>
              <p:cNvPr id="5" name="Google Shape;182;p22">
                <a:extLst>
                  <a:ext uri="{FF2B5EF4-FFF2-40B4-BE49-F238E27FC236}">
                    <a16:creationId xmlns:a16="http://schemas.microsoft.com/office/drawing/2014/main" id="{7464D1D4-FF67-5354-69D8-C3381EDBEDD0}"/>
                  </a:ext>
                </a:extLst>
              </p:cNvPr>
              <p:cNvPicPr preferRelativeResize="0"/>
              <p:nvPr/>
            </p:nvPicPr>
            <p:blipFill rotWithShape="1">
              <a:blip r:embed="rId5">
                <a:alphaModFix/>
              </a:blip>
              <a:srcRect b="54518"/>
              <a:stretch/>
            </p:blipFill>
            <p:spPr>
              <a:xfrm>
                <a:off x="6355929" y="1955178"/>
                <a:ext cx="2279283" cy="1098136"/>
              </a:xfrm>
              <a:prstGeom prst="rect">
                <a:avLst/>
              </a:prstGeom>
              <a:noFill/>
              <a:ln>
                <a:noFill/>
              </a:ln>
            </p:spPr>
          </p:pic>
          <p:pic>
            <p:nvPicPr>
              <p:cNvPr id="6" name="Google Shape;183;p22">
                <a:extLst>
                  <a:ext uri="{FF2B5EF4-FFF2-40B4-BE49-F238E27FC236}">
                    <a16:creationId xmlns:a16="http://schemas.microsoft.com/office/drawing/2014/main" id="{6BEB6704-8CCE-62F4-60BF-A8EC416C1DA1}"/>
                  </a:ext>
                </a:extLst>
              </p:cNvPr>
              <p:cNvPicPr preferRelativeResize="0"/>
              <p:nvPr/>
            </p:nvPicPr>
            <p:blipFill rotWithShape="1">
              <a:blip r:embed="rId5">
                <a:alphaModFix/>
              </a:blip>
              <a:srcRect t="89666"/>
              <a:stretch/>
            </p:blipFill>
            <p:spPr>
              <a:xfrm>
                <a:off x="6355929" y="3040975"/>
                <a:ext cx="2279283" cy="249503"/>
              </a:xfrm>
              <a:prstGeom prst="rect">
                <a:avLst/>
              </a:prstGeom>
              <a:noFill/>
              <a:ln>
                <a:noFill/>
              </a:ln>
            </p:spPr>
          </p:pic>
        </p:grpSp>
        <p:sp>
          <p:nvSpPr>
            <p:cNvPr id="42" name="Rectangle 41">
              <a:extLst>
                <a:ext uri="{FF2B5EF4-FFF2-40B4-BE49-F238E27FC236}">
                  <a16:creationId xmlns:a16="http://schemas.microsoft.com/office/drawing/2014/main" id="{0DD2529B-7ABC-A2C0-61EE-FE1BCCA1A0DE}"/>
                </a:ext>
              </a:extLst>
            </p:cNvPr>
            <p:cNvSpPr/>
            <p:nvPr/>
          </p:nvSpPr>
          <p:spPr>
            <a:xfrm>
              <a:off x="1017346" y="3839269"/>
              <a:ext cx="151390" cy="12111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Google Shape;206;p22">
            <a:extLst>
              <a:ext uri="{FF2B5EF4-FFF2-40B4-BE49-F238E27FC236}">
                <a16:creationId xmlns:a16="http://schemas.microsoft.com/office/drawing/2014/main" id="{931D9454-754F-2900-DEAE-6BBF7B29FAB0}"/>
              </a:ext>
            </a:extLst>
          </p:cNvPr>
          <p:cNvSpPr txBox="1"/>
          <p:nvPr/>
        </p:nvSpPr>
        <p:spPr>
          <a:xfrm>
            <a:off x="6769093" y="2546876"/>
            <a:ext cx="2252065" cy="646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accent1"/>
                </a:solidFill>
              </a:rPr>
              <a:t>Wang, et al. "Mechanical detection of nuclear decays." </a:t>
            </a:r>
            <a:r>
              <a:rPr lang="en" sz="1000" i="1">
                <a:solidFill>
                  <a:schemeClr val="accent1"/>
                </a:solidFill>
              </a:rPr>
              <a:t>Phys. Rev. Lett.</a:t>
            </a:r>
            <a:r>
              <a:rPr lang="en" sz="1000">
                <a:solidFill>
                  <a:schemeClr val="accent1"/>
                </a:solidFill>
              </a:rPr>
              <a:t> 133.2 (2024): 023602.</a:t>
            </a:r>
            <a:endParaRPr sz="1000">
              <a:solidFill>
                <a:schemeClr val="accent1"/>
              </a:solidFill>
            </a:endParaRPr>
          </a:p>
        </p:txBody>
      </p:sp>
      <p:sp>
        <p:nvSpPr>
          <p:cNvPr id="51" name="TextBox 50">
            <a:extLst>
              <a:ext uri="{FF2B5EF4-FFF2-40B4-BE49-F238E27FC236}">
                <a16:creationId xmlns:a16="http://schemas.microsoft.com/office/drawing/2014/main" id="{DC724736-49CE-AE32-1669-84A26D070573}"/>
              </a:ext>
            </a:extLst>
          </p:cNvPr>
          <p:cNvSpPr txBox="1"/>
          <p:nvPr/>
        </p:nvSpPr>
        <p:spPr>
          <a:xfrm>
            <a:off x="5644560" y="311338"/>
            <a:ext cx="3187740" cy="307777"/>
          </a:xfrm>
          <a:prstGeom prst="rect">
            <a:avLst/>
          </a:prstGeom>
          <a:noFill/>
        </p:spPr>
        <p:txBody>
          <a:bodyPr wrap="square" rtlCol="0">
            <a:spAutoFit/>
          </a:bodyPr>
          <a:lstStyle/>
          <a:p>
            <a:r>
              <a:rPr lang="en-US"/>
              <a:t>Microsphere detection and feedback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75">
          <a:extLst>
            <a:ext uri="{FF2B5EF4-FFF2-40B4-BE49-F238E27FC236}">
              <a16:creationId xmlns:a16="http://schemas.microsoft.com/office/drawing/2014/main" id="{D2045C11-91D9-FD5D-3377-CFD50CD784A2}"/>
            </a:ext>
          </a:extLst>
        </p:cNvPr>
        <p:cNvGrpSpPr/>
        <p:nvPr/>
      </p:nvGrpSpPr>
      <p:grpSpPr>
        <a:xfrm>
          <a:off x="0" y="0"/>
          <a:ext cx="0" cy="0"/>
          <a:chOff x="0" y="0"/>
          <a:chExt cx="0" cy="0"/>
        </a:xfrm>
      </p:grpSpPr>
      <p:sp>
        <p:nvSpPr>
          <p:cNvPr id="176" name="Google Shape;176;p22">
            <a:extLst>
              <a:ext uri="{FF2B5EF4-FFF2-40B4-BE49-F238E27FC236}">
                <a16:creationId xmlns:a16="http://schemas.microsoft.com/office/drawing/2014/main" id="{BDA0CDE1-FD20-FDF6-8BF2-36D9BB315C83}"/>
              </a:ext>
            </a:extLst>
          </p:cNvPr>
          <p:cNvSpPr txBox="1">
            <a:spLocks noGrp="1"/>
          </p:cNvSpPr>
          <p:nvPr>
            <p:ph type="title"/>
          </p:nvPr>
        </p:nvSpPr>
        <p:spPr>
          <a:xfrm>
            <a:off x="227150" y="11430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Techniques with levitated sensors</a:t>
            </a:r>
            <a:endParaRPr/>
          </a:p>
        </p:txBody>
      </p:sp>
      <p:sp>
        <p:nvSpPr>
          <p:cNvPr id="177" name="Google Shape;177;p22">
            <a:extLst>
              <a:ext uri="{FF2B5EF4-FFF2-40B4-BE49-F238E27FC236}">
                <a16:creationId xmlns:a16="http://schemas.microsoft.com/office/drawing/2014/main" id="{CCC12DF5-C2FA-61E9-6B86-F84D1A804575}"/>
              </a:ext>
            </a:extLst>
          </p:cNvPr>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20</a:t>
            </a:fld>
            <a:endParaRPr/>
          </a:p>
        </p:txBody>
      </p:sp>
      <p:sp>
        <p:nvSpPr>
          <p:cNvPr id="179" name="Google Shape;179;p22">
            <a:extLst>
              <a:ext uri="{FF2B5EF4-FFF2-40B4-BE49-F238E27FC236}">
                <a16:creationId xmlns:a16="http://schemas.microsoft.com/office/drawing/2014/main" id="{580D6145-75A7-6511-31FB-ACDD15E3608E}"/>
              </a:ext>
            </a:extLst>
          </p:cNvPr>
          <p:cNvSpPr/>
          <p:nvPr/>
        </p:nvSpPr>
        <p:spPr>
          <a:xfrm>
            <a:off x="227150" y="2735975"/>
            <a:ext cx="4267200" cy="19272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80" name="Google Shape;180;p22">
            <a:extLst>
              <a:ext uri="{FF2B5EF4-FFF2-40B4-BE49-F238E27FC236}">
                <a16:creationId xmlns:a16="http://schemas.microsoft.com/office/drawing/2014/main" id="{0720EE1F-4DBB-7B0C-9B42-DBD990E3C3C9}"/>
              </a:ext>
            </a:extLst>
          </p:cNvPr>
          <p:cNvSpPr/>
          <p:nvPr/>
        </p:nvSpPr>
        <p:spPr>
          <a:xfrm>
            <a:off x="227150" y="687000"/>
            <a:ext cx="4267200" cy="19272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85" name="Google Shape;185;p22">
            <a:extLst>
              <a:ext uri="{FF2B5EF4-FFF2-40B4-BE49-F238E27FC236}">
                <a16:creationId xmlns:a16="http://schemas.microsoft.com/office/drawing/2014/main" id="{5CE93113-C6DE-A037-C42F-0FE86CBE5853}"/>
              </a:ext>
            </a:extLst>
          </p:cNvPr>
          <p:cNvSpPr txBox="1"/>
          <p:nvPr/>
        </p:nvSpPr>
        <p:spPr>
          <a:xfrm>
            <a:off x="318475" y="2800400"/>
            <a:ext cx="1951500" cy="147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a:solidFill>
                  <a:schemeClr val="dk2"/>
                </a:solidFill>
              </a:rPr>
              <a:t>Optical tweezer nanosphere readout approaches the SQL, demonstrating quantum-sensing performance in a levitated platform.</a:t>
            </a:r>
            <a:endParaRPr sz="1200">
              <a:solidFill>
                <a:schemeClr val="dk2"/>
              </a:solidFill>
            </a:endParaRPr>
          </a:p>
        </p:txBody>
      </p:sp>
      <p:sp>
        <p:nvSpPr>
          <p:cNvPr id="187" name="Google Shape;187;p22">
            <a:extLst>
              <a:ext uri="{FF2B5EF4-FFF2-40B4-BE49-F238E27FC236}">
                <a16:creationId xmlns:a16="http://schemas.microsoft.com/office/drawing/2014/main" id="{7346BA95-F4C7-E512-D2EE-95B43693CF18}"/>
              </a:ext>
            </a:extLst>
          </p:cNvPr>
          <p:cNvSpPr txBox="1"/>
          <p:nvPr/>
        </p:nvSpPr>
        <p:spPr>
          <a:xfrm>
            <a:off x="357050" y="2197788"/>
            <a:ext cx="40074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accent1"/>
                </a:solidFill>
              </a:rPr>
              <a:t>Monteiro, et al. "Force and acceleration sensing…" </a:t>
            </a:r>
            <a:r>
              <a:rPr lang="en" sz="1000" i="1">
                <a:solidFill>
                  <a:schemeClr val="accent1"/>
                </a:solidFill>
              </a:rPr>
              <a:t>Phys. Rev. A</a:t>
            </a:r>
            <a:r>
              <a:rPr lang="en" sz="1000">
                <a:solidFill>
                  <a:schemeClr val="accent1"/>
                </a:solidFill>
              </a:rPr>
              <a:t> 101.5 (2020): 053835.</a:t>
            </a:r>
            <a:endParaRPr>
              <a:solidFill>
                <a:schemeClr val="accent1"/>
              </a:solidFill>
            </a:endParaRPr>
          </a:p>
        </p:txBody>
      </p:sp>
      <p:sp>
        <p:nvSpPr>
          <p:cNvPr id="188" name="Google Shape;188;p22">
            <a:extLst>
              <a:ext uri="{FF2B5EF4-FFF2-40B4-BE49-F238E27FC236}">
                <a16:creationId xmlns:a16="http://schemas.microsoft.com/office/drawing/2014/main" id="{1D4B078D-DE6F-1E9A-CFD5-E8224ED9D02D}"/>
              </a:ext>
            </a:extLst>
          </p:cNvPr>
          <p:cNvSpPr txBox="1"/>
          <p:nvPr/>
        </p:nvSpPr>
        <p:spPr>
          <a:xfrm>
            <a:off x="357050" y="4236115"/>
            <a:ext cx="40074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accent1"/>
                </a:solidFill>
              </a:rPr>
              <a:t>Tseng, et al. "Search for dark matter scattering from optically levitated nanoparticles." </a:t>
            </a:r>
            <a:r>
              <a:rPr lang="en" sz="1000" i="1">
                <a:solidFill>
                  <a:schemeClr val="accent1"/>
                </a:solidFill>
              </a:rPr>
              <a:t>PRX Q.</a:t>
            </a:r>
            <a:r>
              <a:rPr lang="en" sz="1000">
                <a:solidFill>
                  <a:schemeClr val="accent1"/>
                </a:solidFill>
              </a:rPr>
              <a:t> 6.4 (2025): 040367.</a:t>
            </a:r>
            <a:endParaRPr>
              <a:solidFill>
                <a:schemeClr val="accent1"/>
              </a:solidFill>
            </a:endParaRPr>
          </a:p>
        </p:txBody>
      </p:sp>
      <p:grpSp>
        <p:nvGrpSpPr>
          <p:cNvPr id="189" name="Google Shape;189;p22">
            <a:extLst>
              <a:ext uri="{FF2B5EF4-FFF2-40B4-BE49-F238E27FC236}">
                <a16:creationId xmlns:a16="http://schemas.microsoft.com/office/drawing/2014/main" id="{71470429-4B44-0B0B-1456-0D698D6760FD}"/>
              </a:ext>
            </a:extLst>
          </p:cNvPr>
          <p:cNvGrpSpPr/>
          <p:nvPr/>
        </p:nvGrpSpPr>
        <p:grpSpPr>
          <a:xfrm>
            <a:off x="2270056" y="2800390"/>
            <a:ext cx="2117219" cy="1479687"/>
            <a:chOff x="6796856" y="2800390"/>
            <a:chExt cx="2117219" cy="1479687"/>
          </a:xfrm>
        </p:grpSpPr>
        <p:pic>
          <p:nvPicPr>
            <p:cNvPr id="190" name="Google Shape;190;p22">
              <a:extLst>
                <a:ext uri="{FF2B5EF4-FFF2-40B4-BE49-F238E27FC236}">
                  <a16:creationId xmlns:a16="http://schemas.microsoft.com/office/drawing/2014/main" id="{07FC10EF-DCD6-B302-6114-C375D7AAB321}"/>
                </a:ext>
              </a:extLst>
            </p:cNvPr>
            <p:cNvPicPr preferRelativeResize="0"/>
            <p:nvPr/>
          </p:nvPicPr>
          <p:blipFill rotWithShape="1">
            <a:blip r:embed="rId5">
              <a:alphaModFix/>
            </a:blip>
            <a:srcRect l="41928" r="14676"/>
            <a:stretch/>
          </p:blipFill>
          <p:spPr>
            <a:xfrm>
              <a:off x="6796856" y="2800390"/>
              <a:ext cx="2071318" cy="1479687"/>
            </a:xfrm>
            <a:prstGeom prst="rect">
              <a:avLst/>
            </a:prstGeom>
            <a:noFill/>
            <a:ln>
              <a:noFill/>
            </a:ln>
          </p:spPr>
        </p:pic>
        <p:sp>
          <p:nvSpPr>
            <p:cNvPr id="191" name="Google Shape;191;p22">
              <a:extLst>
                <a:ext uri="{FF2B5EF4-FFF2-40B4-BE49-F238E27FC236}">
                  <a16:creationId xmlns:a16="http://schemas.microsoft.com/office/drawing/2014/main" id="{9376BDD4-3B37-96FE-59E9-127C1873D91B}"/>
                </a:ext>
              </a:extLst>
            </p:cNvPr>
            <p:cNvSpPr/>
            <p:nvPr/>
          </p:nvSpPr>
          <p:spPr>
            <a:xfrm>
              <a:off x="8775825" y="2800399"/>
              <a:ext cx="138000" cy="1123800"/>
            </a:xfrm>
            <a:prstGeom prst="rect">
              <a:avLst/>
            </a:prstGeom>
            <a:solidFill>
              <a:schemeClr val="lt1"/>
            </a:solidFill>
            <a:ln>
              <a:noFill/>
            </a:ln>
          </p:spPr>
          <p:txBody>
            <a:bodyPr spcFirstLastPara="1" wrap="square" lIns="78125" tIns="78125" rIns="78125" bIns="78125" anchor="ctr" anchorCtr="0">
              <a:noAutofit/>
            </a:bodyPr>
            <a:lstStyle/>
            <a:p>
              <a:pPr marL="0" lvl="0" indent="0" algn="ctr" rtl="0">
                <a:spcBef>
                  <a:spcPts val="0"/>
                </a:spcBef>
                <a:spcAft>
                  <a:spcPts val="0"/>
                </a:spcAft>
                <a:buNone/>
              </a:pPr>
              <a:endParaRPr sz="1196"/>
            </a:p>
          </p:txBody>
        </p:sp>
        <p:pic>
          <p:nvPicPr>
            <p:cNvPr id="192" name="Google Shape;192;p22">
              <a:extLst>
                <a:ext uri="{FF2B5EF4-FFF2-40B4-BE49-F238E27FC236}">
                  <a16:creationId xmlns:a16="http://schemas.microsoft.com/office/drawing/2014/main" id="{5518DAF5-6000-2352-103D-09BC6D33F89A}"/>
                </a:ext>
              </a:extLst>
            </p:cNvPr>
            <p:cNvPicPr preferRelativeResize="0"/>
            <p:nvPr/>
          </p:nvPicPr>
          <p:blipFill rotWithShape="1">
            <a:blip r:embed="rId5">
              <a:alphaModFix/>
            </a:blip>
            <a:srcRect l="83548" t="16816" b="25573"/>
            <a:stretch/>
          </p:blipFill>
          <p:spPr>
            <a:xfrm>
              <a:off x="8193740" y="3466957"/>
              <a:ext cx="507542" cy="551004"/>
            </a:xfrm>
            <a:prstGeom prst="rect">
              <a:avLst/>
            </a:prstGeom>
            <a:noFill/>
            <a:ln>
              <a:noFill/>
            </a:ln>
          </p:spPr>
        </p:pic>
        <p:sp>
          <p:nvSpPr>
            <p:cNvPr id="193" name="Google Shape;193;p22">
              <a:extLst>
                <a:ext uri="{FF2B5EF4-FFF2-40B4-BE49-F238E27FC236}">
                  <a16:creationId xmlns:a16="http://schemas.microsoft.com/office/drawing/2014/main" id="{7EA6F831-CFE5-F8A1-D1EF-0915B6853FA2}"/>
                </a:ext>
              </a:extLst>
            </p:cNvPr>
            <p:cNvSpPr/>
            <p:nvPr/>
          </p:nvSpPr>
          <p:spPr>
            <a:xfrm>
              <a:off x="8868175" y="3156275"/>
              <a:ext cx="45900" cy="1123800"/>
            </a:xfrm>
            <a:prstGeom prst="rect">
              <a:avLst/>
            </a:prstGeom>
            <a:solidFill>
              <a:schemeClr val="lt1"/>
            </a:solidFill>
            <a:ln>
              <a:noFill/>
            </a:ln>
          </p:spPr>
          <p:txBody>
            <a:bodyPr spcFirstLastPara="1" wrap="square" lIns="78125" tIns="78125" rIns="78125" bIns="78125" anchor="ctr" anchorCtr="0">
              <a:noAutofit/>
            </a:bodyPr>
            <a:lstStyle/>
            <a:p>
              <a:pPr marL="0" lvl="0" indent="0" algn="ctr" rtl="0">
                <a:spcBef>
                  <a:spcPts val="0"/>
                </a:spcBef>
                <a:spcAft>
                  <a:spcPts val="0"/>
                </a:spcAft>
                <a:buNone/>
              </a:pPr>
              <a:endParaRPr sz="1196"/>
            </a:p>
          </p:txBody>
        </p:sp>
      </p:grpSp>
      <p:sp>
        <p:nvSpPr>
          <p:cNvPr id="195" name="Google Shape;195;p22">
            <a:extLst>
              <a:ext uri="{FF2B5EF4-FFF2-40B4-BE49-F238E27FC236}">
                <a16:creationId xmlns:a16="http://schemas.microsoft.com/office/drawing/2014/main" id="{90E476DE-E18F-39BC-91AD-CE66294986A5}"/>
              </a:ext>
            </a:extLst>
          </p:cNvPr>
          <p:cNvSpPr/>
          <p:nvPr/>
        </p:nvSpPr>
        <p:spPr>
          <a:xfrm>
            <a:off x="4649652" y="2735975"/>
            <a:ext cx="4267200" cy="19272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mc:AlternateContent xmlns:mc="http://schemas.openxmlformats.org/markup-compatibility/2006" xmlns:a14="http://schemas.microsoft.com/office/drawing/2010/main">
        <mc:Choice Requires="a14">
          <p:sp>
            <p:nvSpPr>
              <p:cNvPr id="203" name="Google Shape;203;p22">
                <a:extLst>
                  <a:ext uri="{FF2B5EF4-FFF2-40B4-BE49-F238E27FC236}">
                    <a16:creationId xmlns:a16="http://schemas.microsoft.com/office/drawing/2014/main" id="{CEBDE522-6AD3-F145-BF38-2695CF774FD0}"/>
                  </a:ext>
                </a:extLst>
              </p:cNvPr>
              <p:cNvSpPr txBox="1"/>
              <p:nvPr/>
            </p:nvSpPr>
            <p:spPr>
              <a:xfrm>
                <a:off x="6238614" y="2832148"/>
                <a:ext cx="2644200" cy="110796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a:solidFill>
                      <a:schemeClr val="dk2"/>
                    </a:solidFill>
                  </a:rPr>
                  <a:t>A 5</a:t>
                </a:r>
                <a14:m>
                  <m:oMath xmlns:m="http://schemas.openxmlformats.org/officeDocument/2006/math">
                    <m:r>
                      <a:rPr lang="en" sz="1200" i="1" smtClean="0">
                        <a:solidFill>
                          <a:schemeClr val="dk2"/>
                        </a:solidFill>
                        <a:latin typeface="Cambria Math" panose="02040503050406030204" pitchFamily="18" charset="0"/>
                        <a:ea typeface="Cambria Math" panose="02040503050406030204" pitchFamily="18" charset="0"/>
                      </a:rPr>
                      <m:t>×</m:t>
                    </m:r>
                  </m:oMath>
                </a14:m>
                <a:r>
                  <a:rPr lang="en" sz="1200">
                    <a:solidFill>
                      <a:schemeClr val="dk2"/>
                    </a:solidFill>
                  </a:rPr>
                  <a:t>5 array of levitated microsphere in vacuum with individual feedback via time-sharing shows a scalable route to parallel sensing. Played at 8x speed.</a:t>
                </a:r>
                <a:endParaRPr sz="1200">
                  <a:solidFill>
                    <a:schemeClr val="dk2"/>
                  </a:solidFill>
                </a:endParaRPr>
              </a:p>
            </p:txBody>
          </p:sp>
        </mc:Choice>
        <mc:Fallback xmlns="">
          <p:sp>
            <p:nvSpPr>
              <p:cNvPr id="203" name="Google Shape;203;p22">
                <a:extLst>
                  <a:ext uri="{FF2B5EF4-FFF2-40B4-BE49-F238E27FC236}">
                    <a16:creationId xmlns:a16="http://schemas.microsoft.com/office/drawing/2014/main" id="{CEBDE522-6AD3-F145-BF38-2695CF774FD0}"/>
                  </a:ext>
                </a:extLst>
              </p:cNvPr>
              <p:cNvSpPr txBox="1">
                <a:spLocks noRot="1" noChangeAspect="1" noMove="1" noResize="1" noEditPoints="1" noAdjustHandles="1" noChangeArrowheads="1" noChangeShapeType="1" noTextEdit="1"/>
              </p:cNvSpPr>
              <p:nvPr/>
            </p:nvSpPr>
            <p:spPr>
              <a:xfrm>
                <a:off x="6238614" y="2832148"/>
                <a:ext cx="2644200" cy="1107965"/>
              </a:xfrm>
              <a:prstGeom prst="rect">
                <a:avLst/>
              </a:prstGeom>
              <a:blipFill>
                <a:blip r:embed="rId6"/>
                <a:stretch>
                  <a:fillRect/>
                </a:stretch>
              </a:blipFill>
              <a:ln>
                <a:noFill/>
              </a:ln>
            </p:spPr>
            <p:txBody>
              <a:bodyPr/>
              <a:lstStyle/>
              <a:p>
                <a:r>
                  <a:rPr lang="en-US">
                    <a:noFill/>
                  </a:rPr>
                  <a:t> </a:t>
                </a:r>
              </a:p>
            </p:txBody>
          </p:sp>
        </mc:Fallback>
      </mc:AlternateContent>
      <p:sp>
        <p:nvSpPr>
          <p:cNvPr id="205" name="Google Shape;205;p22">
            <a:extLst>
              <a:ext uri="{FF2B5EF4-FFF2-40B4-BE49-F238E27FC236}">
                <a16:creationId xmlns:a16="http://schemas.microsoft.com/office/drawing/2014/main" id="{4AC98A73-283C-E94B-FCDE-36517A93F17D}"/>
              </a:ext>
            </a:extLst>
          </p:cNvPr>
          <p:cNvSpPr txBox="1"/>
          <p:nvPr/>
        </p:nvSpPr>
        <p:spPr>
          <a:xfrm>
            <a:off x="4779552" y="4246775"/>
            <a:ext cx="40074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accent1"/>
                </a:solidFill>
              </a:rPr>
              <a:t>Siegel, et al. "Optical levitation of arrays of microspheres." </a:t>
            </a:r>
            <a:r>
              <a:rPr lang="en" sz="1000" i="1">
                <a:solidFill>
                  <a:schemeClr val="accent1"/>
                </a:solidFill>
              </a:rPr>
              <a:t>Phys. Rev. A</a:t>
            </a:r>
            <a:r>
              <a:rPr lang="en" sz="1000">
                <a:solidFill>
                  <a:schemeClr val="accent1"/>
                </a:solidFill>
              </a:rPr>
              <a:t> 111.3 (2025): 033514.</a:t>
            </a:r>
            <a:endParaRPr sz="1000">
              <a:solidFill>
                <a:schemeClr val="accent1"/>
              </a:solidFill>
            </a:endParaRPr>
          </a:p>
        </p:txBody>
      </p:sp>
      <p:sp>
        <p:nvSpPr>
          <p:cNvPr id="2" name="Google Shape;196;p22">
            <a:extLst>
              <a:ext uri="{FF2B5EF4-FFF2-40B4-BE49-F238E27FC236}">
                <a16:creationId xmlns:a16="http://schemas.microsoft.com/office/drawing/2014/main" id="{398E593D-5411-D2C5-E1EE-B6040390B558}"/>
              </a:ext>
            </a:extLst>
          </p:cNvPr>
          <p:cNvSpPr/>
          <p:nvPr/>
        </p:nvSpPr>
        <p:spPr>
          <a:xfrm>
            <a:off x="4649650" y="702085"/>
            <a:ext cx="4267200" cy="19272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4" name="Google Shape;197;p22">
            <a:extLst>
              <a:ext uri="{FF2B5EF4-FFF2-40B4-BE49-F238E27FC236}">
                <a16:creationId xmlns:a16="http://schemas.microsoft.com/office/drawing/2014/main" id="{E6FEF998-7A15-2565-2924-0489BE3A2344}"/>
              </a:ext>
            </a:extLst>
          </p:cNvPr>
          <p:cNvGrpSpPr/>
          <p:nvPr/>
        </p:nvGrpSpPr>
        <p:grpSpPr>
          <a:xfrm>
            <a:off x="6363313" y="798858"/>
            <a:ext cx="2491763" cy="1447325"/>
            <a:chOff x="1074879" y="2889627"/>
            <a:chExt cx="2839616" cy="1649373"/>
          </a:xfrm>
        </p:grpSpPr>
        <p:grpSp>
          <p:nvGrpSpPr>
            <p:cNvPr id="6" name="Google Shape;198;p22">
              <a:extLst>
                <a:ext uri="{FF2B5EF4-FFF2-40B4-BE49-F238E27FC236}">
                  <a16:creationId xmlns:a16="http://schemas.microsoft.com/office/drawing/2014/main" id="{33D169AB-FA7C-1A0F-71E6-D0F45C4C41B8}"/>
                </a:ext>
              </a:extLst>
            </p:cNvPr>
            <p:cNvGrpSpPr/>
            <p:nvPr/>
          </p:nvGrpSpPr>
          <p:grpSpPr>
            <a:xfrm>
              <a:off x="1074879" y="2889627"/>
              <a:ext cx="2839616" cy="1649373"/>
              <a:chOff x="1074879" y="2889627"/>
              <a:chExt cx="2839616" cy="1649373"/>
            </a:xfrm>
          </p:grpSpPr>
          <p:pic>
            <p:nvPicPr>
              <p:cNvPr id="8" name="Google Shape;199;p22">
                <a:extLst>
                  <a:ext uri="{FF2B5EF4-FFF2-40B4-BE49-F238E27FC236}">
                    <a16:creationId xmlns:a16="http://schemas.microsoft.com/office/drawing/2014/main" id="{0722CDA9-9897-1175-5787-8C507EDCB887}"/>
                  </a:ext>
                </a:extLst>
              </p:cNvPr>
              <p:cNvPicPr preferRelativeResize="0"/>
              <p:nvPr/>
            </p:nvPicPr>
            <p:blipFill rotWithShape="1">
              <a:blip r:embed="rId7">
                <a:alphaModFix/>
              </a:blip>
              <a:srcRect l="6558" t="68399" r="3107"/>
              <a:stretch/>
            </p:blipFill>
            <p:spPr>
              <a:xfrm>
                <a:off x="1074879" y="3601194"/>
                <a:ext cx="2839615" cy="937806"/>
              </a:xfrm>
              <a:prstGeom prst="rect">
                <a:avLst/>
              </a:prstGeom>
              <a:noFill/>
              <a:ln>
                <a:noFill/>
              </a:ln>
            </p:spPr>
          </p:pic>
          <p:pic>
            <p:nvPicPr>
              <p:cNvPr id="9" name="Google Shape;200;p22">
                <a:extLst>
                  <a:ext uri="{FF2B5EF4-FFF2-40B4-BE49-F238E27FC236}">
                    <a16:creationId xmlns:a16="http://schemas.microsoft.com/office/drawing/2014/main" id="{3FF2DE43-ACFC-C9E8-1C2B-18FF8D353979}"/>
                  </a:ext>
                </a:extLst>
              </p:cNvPr>
              <p:cNvPicPr preferRelativeResize="0"/>
              <p:nvPr/>
            </p:nvPicPr>
            <p:blipFill rotWithShape="1">
              <a:blip r:embed="rId7">
                <a:alphaModFix/>
              </a:blip>
              <a:srcRect l="6557" r="3116" b="76022"/>
              <a:stretch/>
            </p:blipFill>
            <p:spPr>
              <a:xfrm>
                <a:off x="1074893" y="2889627"/>
                <a:ext cx="2839601" cy="711567"/>
              </a:xfrm>
              <a:prstGeom prst="rect">
                <a:avLst/>
              </a:prstGeom>
              <a:noFill/>
              <a:ln>
                <a:noFill/>
              </a:ln>
            </p:spPr>
          </p:pic>
        </p:grpSp>
        <p:sp>
          <p:nvSpPr>
            <p:cNvPr id="7" name="Google Shape;201;p22">
              <a:extLst>
                <a:ext uri="{FF2B5EF4-FFF2-40B4-BE49-F238E27FC236}">
                  <a16:creationId xmlns:a16="http://schemas.microsoft.com/office/drawing/2014/main" id="{CF7E0169-28B4-F68E-E717-004461C0EA3D}"/>
                </a:ext>
              </a:extLst>
            </p:cNvPr>
            <p:cNvSpPr/>
            <p:nvPr/>
          </p:nvSpPr>
          <p:spPr>
            <a:xfrm>
              <a:off x="1177675" y="3573300"/>
              <a:ext cx="101100" cy="58500"/>
            </a:xfrm>
            <a:prstGeom prst="rect">
              <a:avLst/>
            </a:prstGeom>
            <a:solidFill>
              <a:schemeClr val="lt1"/>
            </a:solidFill>
            <a:ln>
              <a:noFill/>
            </a:ln>
          </p:spPr>
          <p:txBody>
            <a:bodyPr spcFirstLastPara="1" wrap="square" lIns="80225" tIns="80225" rIns="80225" bIns="80225" anchor="ctr" anchorCtr="0">
              <a:noAutofit/>
            </a:bodyPr>
            <a:lstStyle/>
            <a:p>
              <a:pPr marL="0" lvl="0" indent="0" algn="ctr" rtl="0">
                <a:spcBef>
                  <a:spcPts val="0"/>
                </a:spcBef>
                <a:spcAft>
                  <a:spcPts val="0"/>
                </a:spcAft>
                <a:buNone/>
              </a:pPr>
              <a:endParaRPr sz="1228"/>
            </a:p>
          </p:txBody>
        </p:sp>
      </p:grpSp>
      <p:sp>
        <p:nvSpPr>
          <p:cNvPr id="10" name="Google Shape;204;p22">
            <a:extLst>
              <a:ext uri="{FF2B5EF4-FFF2-40B4-BE49-F238E27FC236}">
                <a16:creationId xmlns:a16="http://schemas.microsoft.com/office/drawing/2014/main" id="{B9AEAC6E-0F81-8B45-5501-5D6A4AEE3CF0}"/>
              </a:ext>
            </a:extLst>
          </p:cNvPr>
          <p:cNvSpPr txBox="1"/>
          <p:nvPr/>
        </p:nvSpPr>
        <p:spPr>
          <a:xfrm>
            <a:off x="4649650" y="798858"/>
            <a:ext cx="1665000" cy="147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a:solidFill>
                  <a:schemeClr val="dk2"/>
                </a:solidFill>
              </a:rPr>
              <a:t>Mechanical detection of nuclear decay recoil; a large charge step coincident with a motional “kick” from an escaping alpha particle.</a:t>
            </a:r>
            <a:endParaRPr sz="1200">
              <a:solidFill>
                <a:schemeClr val="dk2"/>
              </a:solidFill>
            </a:endParaRPr>
          </a:p>
        </p:txBody>
      </p:sp>
      <p:sp>
        <p:nvSpPr>
          <p:cNvPr id="11" name="Google Shape;206;p22">
            <a:extLst>
              <a:ext uri="{FF2B5EF4-FFF2-40B4-BE49-F238E27FC236}">
                <a16:creationId xmlns:a16="http://schemas.microsoft.com/office/drawing/2014/main" id="{491027DB-79FF-9DE9-211A-216FAC68E527}"/>
              </a:ext>
            </a:extLst>
          </p:cNvPr>
          <p:cNvSpPr txBox="1"/>
          <p:nvPr/>
        </p:nvSpPr>
        <p:spPr>
          <a:xfrm>
            <a:off x="4779550" y="2197788"/>
            <a:ext cx="40074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accent1"/>
                </a:solidFill>
              </a:rPr>
              <a:t>Wang, et al. "Mechanical detection of nuclear decays." </a:t>
            </a:r>
            <a:r>
              <a:rPr lang="en" sz="1000" i="1">
                <a:solidFill>
                  <a:schemeClr val="accent1"/>
                </a:solidFill>
              </a:rPr>
              <a:t>Phys. Rev. Lett.</a:t>
            </a:r>
            <a:r>
              <a:rPr lang="en" sz="1000">
                <a:solidFill>
                  <a:schemeClr val="accent1"/>
                </a:solidFill>
              </a:rPr>
              <a:t> 133.2 (2024): 023602.</a:t>
            </a:r>
            <a:endParaRPr sz="1000">
              <a:solidFill>
                <a:schemeClr val="accent1"/>
              </a:solidFill>
            </a:endParaRPr>
          </a:p>
        </p:txBody>
      </p:sp>
      <p:grpSp>
        <p:nvGrpSpPr>
          <p:cNvPr id="12" name="Google Shape;207;p22">
            <a:extLst>
              <a:ext uri="{FF2B5EF4-FFF2-40B4-BE49-F238E27FC236}">
                <a16:creationId xmlns:a16="http://schemas.microsoft.com/office/drawing/2014/main" id="{D55EF48F-C268-BFC3-8A1C-C846C0F18B76}"/>
              </a:ext>
            </a:extLst>
          </p:cNvPr>
          <p:cNvGrpSpPr/>
          <p:nvPr/>
        </p:nvGrpSpPr>
        <p:grpSpPr>
          <a:xfrm>
            <a:off x="6263275" y="798858"/>
            <a:ext cx="100052" cy="1447325"/>
            <a:chOff x="868687" y="2889627"/>
            <a:chExt cx="114019" cy="1649373"/>
          </a:xfrm>
        </p:grpSpPr>
        <p:pic>
          <p:nvPicPr>
            <p:cNvPr id="13" name="Google Shape;208;p22">
              <a:extLst>
                <a:ext uri="{FF2B5EF4-FFF2-40B4-BE49-F238E27FC236}">
                  <a16:creationId xmlns:a16="http://schemas.microsoft.com/office/drawing/2014/main" id="{30A4638F-5122-59DC-F048-915B95DA4BCD}"/>
                </a:ext>
              </a:extLst>
            </p:cNvPr>
            <p:cNvPicPr preferRelativeResize="0"/>
            <p:nvPr/>
          </p:nvPicPr>
          <p:blipFill rotWithShape="1">
            <a:blip r:embed="rId7">
              <a:alphaModFix/>
            </a:blip>
            <a:srcRect t="68399" r="96373"/>
            <a:stretch/>
          </p:blipFill>
          <p:spPr>
            <a:xfrm>
              <a:off x="868687" y="3601194"/>
              <a:ext cx="114017" cy="937806"/>
            </a:xfrm>
            <a:prstGeom prst="rect">
              <a:avLst/>
            </a:prstGeom>
            <a:noFill/>
            <a:ln>
              <a:noFill/>
            </a:ln>
          </p:spPr>
        </p:pic>
        <p:pic>
          <p:nvPicPr>
            <p:cNvPr id="14" name="Google Shape;209;p22">
              <a:extLst>
                <a:ext uri="{FF2B5EF4-FFF2-40B4-BE49-F238E27FC236}">
                  <a16:creationId xmlns:a16="http://schemas.microsoft.com/office/drawing/2014/main" id="{6AFAE35E-FBB4-E1A5-5976-FF73536C19B6}"/>
                </a:ext>
              </a:extLst>
            </p:cNvPr>
            <p:cNvPicPr preferRelativeResize="0"/>
            <p:nvPr/>
          </p:nvPicPr>
          <p:blipFill rotWithShape="1">
            <a:blip r:embed="rId7">
              <a:alphaModFix/>
            </a:blip>
            <a:srcRect r="96373" b="76022"/>
            <a:stretch/>
          </p:blipFill>
          <p:spPr>
            <a:xfrm>
              <a:off x="868688" y="2889627"/>
              <a:ext cx="114017" cy="711567"/>
            </a:xfrm>
            <a:prstGeom prst="rect">
              <a:avLst/>
            </a:prstGeom>
            <a:noFill/>
            <a:ln>
              <a:noFill/>
            </a:ln>
          </p:spPr>
        </p:pic>
      </p:grpSp>
      <p:pic>
        <p:nvPicPr>
          <p:cNvPr id="15" name="Yshape_fast.mp4">
            <a:hlinkClick r:id="" action="ppaction://media"/>
            <a:extLst>
              <a:ext uri="{FF2B5EF4-FFF2-40B4-BE49-F238E27FC236}">
                <a16:creationId xmlns:a16="http://schemas.microsoft.com/office/drawing/2014/main" id="{920AD4FE-EBD7-B4F0-AACE-B282287FB409}"/>
              </a:ext>
            </a:extLst>
          </p:cNvPr>
          <p:cNvPicPr>
            <a:picLocks noChangeAspect="1"/>
          </p:cNvPicPr>
          <p:nvPr>
            <a:videoFile r:link="rId2"/>
            <p:extLst>
              <p:ext uri="{DAA4B4D4-6D71-4841-9C94-3DE7FCFB9230}">
                <p14:media xmlns:p14="http://schemas.microsoft.com/office/powerpoint/2010/main" r:embed="rId1"/>
              </p:ext>
            </p:extLst>
          </p:nvPr>
        </p:nvPicPr>
        <p:blipFill>
          <a:blip r:embed="rId8"/>
          <a:srcRect l="6160" t="4733" r="22239" b="-1251"/>
          <a:stretch>
            <a:fillRect/>
          </a:stretch>
        </p:blipFill>
        <p:spPr>
          <a:xfrm>
            <a:off x="4741048" y="2797078"/>
            <a:ext cx="1463040" cy="1481581"/>
          </a:xfrm>
          <a:prstGeom prst="rect">
            <a:avLst/>
          </a:prstGeom>
        </p:spPr>
      </p:pic>
      <p:cxnSp>
        <p:nvCxnSpPr>
          <p:cNvPr id="18" name="Straight Arrow Connector 17">
            <a:extLst>
              <a:ext uri="{FF2B5EF4-FFF2-40B4-BE49-F238E27FC236}">
                <a16:creationId xmlns:a16="http://schemas.microsoft.com/office/drawing/2014/main" id="{8D08FA00-1ECF-BF9F-F4EF-5A357F739B3D}"/>
              </a:ext>
            </a:extLst>
          </p:cNvPr>
          <p:cNvCxnSpPr>
            <a:cxnSpLocks/>
          </p:cNvCxnSpPr>
          <p:nvPr/>
        </p:nvCxnSpPr>
        <p:spPr>
          <a:xfrm>
            <a:off x="4916874" y="4210463"/>
            <a:ext cx="154588" cy="0"/>
          </a:xfrm>
          <a:prstGeom prst="straightConnector1">
            <a:avLst/>
          </a:prstGeom>
          <a:ln w="38100">
            <a:headEnd type="none" w="med" len="med"/>
            <a:tailEnd type="none" w="med" len="med"/>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ACE8A6E9-1756-5DC0-B68A-858235900EA6}"/>
                  </a:ext>
                </a:extLst>
              </p:cNvPr>
              <p:cNvSpPr txBox="1"/>
              <p:nvPr/>
            </p:nvSpPr>
            <p:spPr>
              <a:xfrm>
                <a:off x="4675199" y="3918611"/>
                <a:ext cx="961574" cy="396359"/>
              </a:xfrm>
              <a:prstGeom prst="rect">
                <a:avLst/>
              </a:prstGeom>
              <a:noFill/>
            </p:spPr>
            <p:txBody>
              <a:bodyPr wrap="square" rtlCol="0">
                <a:spAutoFit/>
              </a:bodyPr>
              <a:lstStyle/>
              <a:p>
                <a:r>
                  <a:rPr lang="en-US"/>
                  <a:t>100 </a:t>
                </a:r>
                <a14:m>
                  <m:oMath xmlns:m="http://schemas.openxmlformats.org/officeDocument/2006/math">
                    <m:r>
                      <a:rPr lang="en-US" i="1" smtClean="0">
                        <a:latin typeface="Cambria Math" panose="02040503050406030204" pitchFamily="18" charset="0"/>
                        <a:ea typeface="Cambria Math" panose="02040503050406030204" pitchFamily="18" charset="0"/>
                      </a:rPr>
                      <m:t>𝜇</m:t>
                    </m:r>
                  </m:oMath>
                </a14:m>
                <a:r>
                  <a:rPr lang="en-US"/>
                  <a:t>m</a:t>
                </a:r>
              </a:p>
            </p:txBody>
          </p:sp>
        </mc:Choice>
        <mc:Fallback xmlns="">
          <p:sp>
            <p:nvSpPr>
              <p:cNvPr id="19" name="TextBox 18">
                <a:extLst>
                  <a:ext uri="{FF2B5EF4-FFF2-40B4-BE49-F238E27FC236}">
                    <a16:creationId xmlns:a16="http://schemas.microsoft.com/office/drawing/2014/main" id="{ACE8A6E9-1756-5DC0-B68A-858235900EA6}"/>
                  </a:ext>
                </a:extLst>
              </p:cNvPr>
              <p:cNvSpPr txBox="1">
                <a:spLocks noRot="1" noChangeAspect="1" noMove="1" noResize="1" noEditPoints="1" noAdjustHandles="1" noChangeArrowheads="1" noChangeShapeType="1" noTextEdit="1"/>
              </p:cNvSpPr>
              <p:nvPr/>
            </p:nvSpPr>
            <p:spPr>
              <a:xfrm>
                <a:off x="4675199" y="3918611"/>
                <a:ext cx="961574" cy="396359"/>
              </a:xfrm>
              <a:prstGeom prst="rect">
                <a:avLst/>
              </a:prstGeom>
              <a:blipFill>
                <a:blip r:embed="rId9"/>
                <a:stretch>
                  <a:fillRect l="-1899" t="-3077"/>
                </a:stretch>
              </a:blipFill>
            </p:spPr>
            <p:txBody>
              <a:bodyPr/>
              <a:lstStyle/>
              <a:p>
                <a:r>
                  <a:rPr lang="en-US">
                    <a:noFill/>
                  </a:rPr>
                  <a:t> </a:t>
                </a:r>
              </a:p>
            </p:txBody>
          </p:sp>
        </mc:Fallback>
      </mc:AlternateContent>
      <p:sp>
        <p:nvSpPr>
          <p:cNvPr id="53" name="Rectangle 52">
            <a:extLst>
              <a:ext uri="{FF2B5EF4-FFF2-40B4-BE49-F238E27FC236}">
                <a16:creationId xmlns:a16="http://schemas.microsoft.com/office/drawing/2014/main" id="{752B0F83-5C46-11DF-1CEE-2AC4D1EBD3F1}"/>
              </a:ext>
            </a:extLst>
          </p:cNvPr>
          <p:cNvSpPr/>
          <p:nvPr/>
        </p:nvSpPr>
        <p:spPr>
          <a:xfrm>
            <a:off x="307515" y="2128478"/>
            <a:ext cx="1638759" cy="9608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Google Shape;204;p22">
            <a:extLst>
              <a:ext uri="{FF2B5EF4-FFF2-40B4-BE49-F238E27FC236}">
                <a16:creationId xmlns:a16="http://schemas.microsoft.com/office/drawing/2014/main" id="{2BBEECAB-6D6C-3328-6F59-7FC004A08758}"/>
              </a:ext>
            </a:extLst>
          </p:cNvPr>
          <p:cNvSpPr txBox="1"/>
          <p:nvPr/>
        </p:nvSpPr>
        <p:spPr>
          <a:xfrm>
            <a:off x="2958354" y="807945"/>
            <a:ext cx="1497575" cy="1292631"/>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a:solidFill>
                  <a:schemeClr val="dk2"/>
                </a:solidFill>
              </a:rPr>
              <a:t>Control charge state with single electron accuracy. Calibrate forces with dynamic electric fields.  </a:t>
            </a:r>
            <a:endParaRPr sz="1200">
              <a:solidFill>
                <a:schemeClr val="dk2"/>
              </a:solidFill>
            </a:endParaRPr>
          </a:p>
        </p:txBody>
      </p:sp>
      <p:pic>
        <p:nvPicPr>
          <p:cNvPr id="51" name="Picture 50">
            <a:extLst>
              <a:ext uri="{FF2B5EF4-FFF2-40B4-BE49-F238E27FC236}">
                <a16:creationId xmlns:a16="http://schemas.microsoft.com/office/drawing/2014/main" id="{106BB289-B897-AEA8-AD5E-CB77B236EE8F}"/>
              </a:ext>
            </a:extLst>
          </p:cNvPr>
          <p:cNvPicPr>
            <a:picLocks noChangeAspect="1"/>
          </p:cNvPicPr>
          <p:nvPr/>
        </p:nvPicPr>
        <p:blipFill>
          <a:blip r:embed="rId10"/>
          <a:stretch>
            <a:fillRect/>
          </a:stretch>
        </p:blipFill>
        <p:spPr>
          <a:xfrm>
            <a:off x="307517" y="770335"/>
            <a:ext cx="2689257" cy="1454222"/>
          </a:xfrm>
          <a:prstGeom prst="rect">
            <a:avLst/>
          </a:prstGeom>
        </p:spPr>
      </p:pic>
      <p:pic>
        <p:nvPicPr>
          <p:cNvPr id="3" name="Picture 2" descr="A blue letter y with white outline&#10;&#10;Description automatically generated">
            <a:extLst>
              <a:ext uri="{FF2B5EF4-FFF2-40B4-BE49-F238E27FC236}">
                <a16:creationId xmlns:a16="http://schemas.microsoft.com/office/drawing/2014/main" id="{04C45A95-EE72-6BC7-EA55-E93DF103E76A}"/>
              </a:ext>
            </a:extLst>
          </p:cNvPr>
          <p:cNvPicPr>
            <a:picLocks noChangeAspect="1"/>
          </p:cNvPicPr>
          <p:nvPr/>
        </p:nvPicPr>
        <p:blipFill>
          <a:blip r:embed="rId11"/>
          <a:stretch>
            <a:fillRect/>
          </a:stretch>
        </p:blipFill>
        <p:spPr>
          <a:xfrm>
            <a:off x="5558520" y="3804237"/>
            <a:ext cx="784899" cy="442234"/>
          </a:xfrm>
          <a:prstGeom prst="rect">
            <a:avLst/>
          </a:prstGeom>
        </p:spPr>
      </p:pic>
    </p:spTree>
    <p:extLst>
      <p:ext uri="{BB962C8B-B14F-4D97-AF65-F5344CB8AC3E}">
        <p14:creationId xmlns:p14="http://schemas.microsoft.com/office/powerpoint/2010/main" val="882652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5"/>
                                        </p:tgtEl>
                                      </p:cBhvr>
                                    </p:cmd>
                                  </p:childTnLst>
                                </p:cTn>
                              </p:par>
                            </p:childTnLst>
                          </p:cTn>
                        </p:par>
                      </p:childTnLst>
                    </p:cTn>
                  </p:par>
                </p:childTnLst>
              </p:cTn>
              <p:nextCondLst>
                <p:cond evt="onClick" delay="0">
                  <p:tgtEl>
                    <p:spTgt spid="15"/>
                  </p:tgtEl>
                </p:cond>
              </p:nextCondLst>
            </p:seq>
            <p:video>
              <p:cMediaNode vol="80000">
                <p:cTn id="12" fill="hold" display="0">
                  <p:stCondLst>
                    <p:cond delay="indefinite"/>
                  </p:stCondLst>
                </p:cTn>
                <p:tgtEl>
                  <p:spTgt spid="15"/>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65303-63CD-0A9C-57BA-2161C7CD31B3}"/>
              </a:ext>
            </a:extLst>
          </p:cNvPr>
          <p:cNvSpPr>
            <a:spLocks noGrp="1"/>
          </p:cNvSpPr>
          <p:nvPr>
            <p:ph type="title"/>
          </p:nvPr>
        </p:nvSpPr>
        <p:spPr/>
        <p:txBody>
          <a:bodyPr>
            <a:normAutofit fontScale="90000"/>
          </a:bodyPr>
          <a:lstStyle/>
          <a:p>
            <a:r>
              <a:rPr lang="en-US" dirty="0"/>
              <a:t>Optical cryostat for levitating solid nobles</a:t>
            </a:r>
          </a:p>
        </p:txBody>
      </p:sp>
      <p:sp>
        <p:nvSpPr>
          <p:cNvPr id="4" name="Slide Number Placeholder 3">
            <a:extLst>
              <a:ext uri="{FF2B5EF4-FFF2-40B4-BE49-F238E27FC236}">
                <a16:creationId xmlns:a16="http://schemas.microsoft.com/office/drawing/2014/main" id="{03414DA3-090F-86A6-AA31-05434175A3C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21</a:t>
            </a:fld>
            <a:endParaRPr lang="en"/>
          </a:p>
        </p:txBody>
      </p:sp>
      <p:pic>
        <p:nvPicPr>
          <p:cNvPr id="14" name="Picture 13">
            <a:extLst>
              <a:ext uri="{FF2B5EF4-FFF2-40B4-BE49-F238E27FC236}">
                <a16:creationId xmlns:a16="http://schemas.microsoft.com/office/drawing/2014/main" id="{1D74BF36-E839-87B4-CFB9-BEF65C509F6F}"/>
              </a:ext>
            </a:extLst>
          </p:cNvPr>
          <p:cNvPicPr>
            <a:picLocks noChangeAspect="1"/>
          </p:cNvPicPr>
          <p:nvPr/>
        </p:nvPicPr>
        <p:blipFill>
          <a:blip r:embed="rId2"/>
          <a:stretch>
            <a:fillRect/>
          </a:stretch>
        </p:blipFill>
        <p:spPr>
          <a:xfrm>
            <a:off x="4163635" y="1022051"/>
            <a:ext cx="2212106" cy="3342098"/>
          </a:xfrm>
          <a:prstGeom prst="rect">
            <a:avLst/>
          </a:prstGeom>
        </p:spPr>
      </p:pic>
      <p:pic>
        <p:nvPicPr>
          <p:cNvPr id="16" name="Picture 15">
            <a:extLst>
              <a:ext uri="{FF2B5EF4-FFF2-40B4-BE49-F238E27FC236}">
                <a16:creationId xmlns:a16="http://schemas.microsoft.com/office/drawing/2014/main" id="{7D36CF23-8AF3-F9EC-4C9F-E68D50824E4A}"/>
              </a:ext>
            </a:extLst>
          </p:cNvPr>
          <p:cNvPicPr>
            <a:picLocks noChangeAspect="1"/>
          </p:cNvPicPr>
          <p:nvPr/>
        </p:nvPicPr>
        <p:blipFill>
          <a:blip r:embed="rId3"/>
          <a:stretch>
            <a:fillRect/>
          </a:stretch>
        </p:blipFill>
        <p:spPr>
          <a:xfrm>
            <a:off x="396250" y="687000"/>
            <a:ext cx="3736466" cy="3989110"/>
          </a:xfrm>
          <a:prstGeom prst="rect">
            <a:avLst/>
          </a:prstGeom>
          <a:ln>
            <a:solidFill>
              <a:schemeClr val="bg2"/>
            </a:solidFill>
          </a:ln>
        </p:spPr>
      </p:pic>
      <p:sp>
        <p:nvSpPr>
          <p:cNvPr id="17" name="TextBox 16">
            <a:extLst>
              <a:ext uri="{FF2B5EF4-FFF2-40B4-BE49-F238E27FC236}">
                <a16:creationId xmlns:a16="http://schemas.microsoft.com/office/drawing/2014/main" id="{EC9065D8-6E32-1C02-A87E-8B935D79DBEC}"/>
              </a:ext>
            </a:extLst>
          </p:cNvPr>
          <p:cNvSpPr txBox="1"/>
          <p:nvPr/>
        </p:nvSpPr>
        <p:spPr>
          <a:xfrm>
            <a:off x="4724168" y="540871"/>
            <a:ext cx="3908387" cy="1477328"/>
          </a:xfrm>
          <a:prstGeom prst="rect">
            <a:avLst/>
          </a:prstGeom>
          <a:noFill/>
        </p:spPr>
        <p:txBody>
          <a:bodyPr wrap="square" rtlCol="0">
            <a:spAutoFit/>
          </a:bodyPr>
          <a:lstStyle/>
          <a:p>
            <a:pPr marL="214313" indent="-214313">
              <a:buFont typeface="Arial" panose="020B0604020202020204" pitchFamily="34" charset="0"/>
              <a:buChar char="•"/>
            </a:pPr>
            <a:endParaRPr lang="en-US" sz="1800" dirty="0">
              <a:latin typeface="Arial" panose="020B0604020202020204" pitchFamily="34" charset="0"/>
              <a:cs typeface="Arial" panose="020B0604020202020204" pitchFamily="34" charset="0"/>
            </a:endParaRPr>
          </a:p>
          <a:p>
            <a:pPr marL="214313" indent="-214313">
              <a:buFont typeface="Arial" panose="020B0604020202020204" pitchFamily="34" charset="0"/>
              <a:buChar char="•"/>
            </a:pPr>
            <a:endParaRPr lang="en-US" sz="1800" dirty="0">
              <a:latin typeface="Arial" panose="020B0604020202020204" pitchFamily="34" charset="0"/>
              <a:cs typeface="Arial" panose="020B0604020202020204" pitchFamily="34" charset="0"/>
            </a:endParaRPr>
          </a:p>
          <a:p>
            <a:pPr marL="214313" indent="-214313">
              <a:buFont typeface="Arial" panose="020B0604020202020204" pitchFamily="34" charset="0"/>
              <a:buChar char="•"/>
            </a:pPr>
            <a:endParaRPr lang="en-US" sz="1800" dirty="0">
              <a:latin typeface="Arial" panose="020B0604020202020204" pitchFamily="34" charset="0"/>
              <a:cs typeface="Arial" panose="020B0604020202020204" pitchFamily="34" charset="0"/>
            </a:endParaRPr>
          </a:p>
          <a:p>
            <a:pPr marL="214313" indent="-214313">
              <a:buFont typeface="Arial" panose="020B0604020202020204" pitchFamily="34" charset="0"/>
              <a:buChar char="•"/>
            </a:pPr>
            <a:endParaRPr lang="en-US" sz="1800" dirty="0">
              <a:latin typeface="Arial" panose="020B0604020202020204" pitchFamily="34" charset="0"/>
              <a:cs typeface="Arial" panose="020B0604020202020204" pitchFamily="34" charset="0"/>
            </a:endParaRPr>
          </a:p>
          <a:p>
            <a:pPr marL="214313" indent="-214313">
              <a:buFont typeface="Arial" panose="020B0604020202020204" pitchFamily="34" charset="0"/>
              <a:buChar char="•"/>
            </a:pPr>
            <a:endParaRPr lang="en-US" sz="1800" dirty="0">
              <a:latin typeface="Arial" panose="020B0604020202020204" pitchFamily="34" charset="0"/>
              <a:cs typeface="Arial" panose="020B0604020202020204" pitchFamily="34" charset="0"/>
            </a:endParaRPr>
          </a:p>
        </p:txBody>
      </p:sp>
      <p:cxnSp>
        <p:nvCxnSpPr>
          <p:cNvPr id="19" name="Straight Arrow Connector 18">
            <a:extLst>
              <a:ext uri="{FF2B5EF4-FFF2-40B4-BE49-F238E27FC236}">
                <a16:creationId xmlns:a16="http://schemas.microsoft.com/office/drawing/2014/main" id="{B50BFDFB-A5D0-A223-FB90-CD16033A3152}"/>
              </a:ext>
            </a:extLst>
          </p:cNvPr>
          <p:cNvCxnSpPr>
            <a:cxnSpLocks/>
          </p:cNvCxnSpPr>
          <p:nvPr/>
        </p:nvCxnSpPr>
        <p:spPr>
          <a:xfrm flipH="1" flipV="1">
            <a:off x="5645192" y="2979280"/>
            <a:ext cx="95498" cy="1168039"/>
          </a:xfrm>
          <a:prstGeom prst="straightConnector1">
            <a:avLst/>
          </a:prstGeom>
          <a:ln w="127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0665D74B-7FE1-B64D-140C-7D8F48375ED5}"/>
              </a:ext>
            </a:extLst>
          </p:cNvPr>
          <p:cNvCxnSpPr>
            <a:cxnSpLocks/>
          </p:cNvCxnSpPr>
          <p:nvPr/>
        </p:nvCxnSpPr>
        <p:spPr>
          <a:xfrm>
            <a:off x="913810" y="3042877"/>
            <a:ext cx="1528096" cy="0"/>
          </a:xfrm>
          <a:prstGeom prst="straightConnector1">
            <a:avLst/>
          </a:prstGeom>
          <a:ln w="28575">
            <a:gradFill flip="none" rotWithShape="1">
              <a:gsLst>
                <a:gs pos="0">
                  <a:srgbClr val="FF0000">
                    <a:lumMod val="99000"/>
                    <a:lumOff val="1000"/>
                    <a:alpha val="99000"/>
                  </a:srgbClr>
                </a:gs>
                <a:gs pos="100000">
                  <a:schemeClr val="accent1">
                    <a:lumMod val="75000"/>
                  </a:schemeClr>
                </a:gs>
              </a:gsLst>
              <a:lin ang="0" scaled="1"/>
              <a:tileRect/>
            </a:gradFill>
            <a:tailEnd type="triangle"/>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B9E0BEC2-2198-1B4E-0DB2-D34B0CB241E6}"/>
              </a:ext>
            </a:extLst>
          </p:cNvPr>
          <p:cNvCxnSpPr/>
          <p:nvPr/>
        </p:nvCxnSpPr>
        <p:spPr>
          <a:xfrm>
            <a:off x="4132716" y="1352390"/>
            <a:ext cx="1044082" cy="768403"/>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957053CE-A779-061C-58BB-FBE57D0BF090}"/>
              </a:ext>
            </a:extLst>
          </p:cNvPr>
          <p:cNvCxnSpPr>
            <a:cxnSpLocks/>
          </p:cNvCxnSpPr>
          <p:nvPr/>
        </p:nvCxnSpPr>
        <p:spPr>
          <a:xfrm flipV="1">
            <a:off x="4132716" y="3112034"/>
            <a:ext cx="1230739" cy="902531"/>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pic>
        <p:nvPicPr>
          <p:cNvPr id="35" name="Picture 34" descr="A machine with pipes and tubes&#10;&#10;AI-generated content may be incorrect.">
            <a:extLst>
              <a:ext uri="{FF2B5EF4-FFF2-40B4-BE49-F238E27FC236}">
                <a16:creationId xmlns:a16="http://schemas.microsoft.com/office/drawing/2014/main" id="{05F8E911-025A-3413-E5F8-1B2ADBD1CBC9}"/>
              </a:ext>
            </a:extLst>
          </p:cNvPr>
          <p:cNvPicPr>
            <a:picLocks noChangeAspect="1"/>
          </p:cNvPicPr>
          <p:nvPr/>
        </p:nvPicPr>
        <p:blipFill>
          <a:blip r:embed="rId4"/>
          <a:stretch>
            <a:fillRect/>
          </a:stretch>
        </p:blipFill>
        <p:spPr>
          <a:xfrm>
            <a:off x="6550614" y="818928"/>
            <a:ext cx="2306573" cy="3545221"/>
          </a:xfrm>
          <a:prstGeom prst="rect">
            <a:avLst/>
          </a:prstGeom>
        </p:spPr>
      </p:pic>
      <p:cxnSp>
        <p:nvCxnSpPr>
          <p:cNvPr id="38" name="Straight Connector 37">
            <a:extLst>
              <a:ext uri="{FF2B5EF4-FFF2-40B4-BE49-F238E27FC236}">
                <a16:creationId xmlns:a16="http://schemas.microsoft.com/office/drawing/2014/main" id="{249AA6F4-59F5-D680-CDE5-62A78B719888}"/>
              </a:ext>
            </a:extLst>
          </p:cNvPr>
          <p:cNvCxnSpPr>
            <a:cxnSpLocks/>
          </p:cNvCxnSpPr>
          <p:nvPr/>
        </p:nvCxnSpPr>
        <p:spPr>
          <a:xfrm flipV="1">
            <a:off x="5586292" y="952820"/>
            <a:ext cx="1636700" cy="188889"/>
          </a:xfrm>
          <a:prstGeom prst="line">
            <a:avLst/>
          </a:prstGeom>
          <a:ln w="28575">
            <a:solidFill>
              <a:schemeClr val="tx2">
                <a:lumMod val="50000"/>
              </a:schemeClr>
            </a:solidFill>
          </a:ln>
        </p:spPr>
        <p:style>
          <a:lnRef idx="1">
            <a:schemeClr val="dk1"/>
          </a:lnRef>
          <a:fillRef idx="0">
            <a:schemeClr val="dk1"/>
          </a:fillRef>
          <a:effectRef idx="0">
            <a:schemeClr val="dk1"/>
          </a:effectRef>
          <a:fontRef idx="minor">
            <a:schemeClr val="tx1"/>
          </a:fontRef>
        </p:style>
      </p:cxnSp>
      <p:sp>
        <p:nvSpPr>
          <p:cNvPr id="40" name="TextBox 39">
            <a:extLst>
              <a:ext uri="{FF2B5EF4-FFF2-40B4-BE49-F238E27FC236}">
                <a16:creationId xmlns:a16="http://schemas.microsoft.com/office/drawing/2014/main" id="{EBCF2B12-53FB-C043-E480-C46219EA4298}"/>
              </a:ext>
            </a:extLst>
          </p:cNvPr>
          <p:cNvSpPr txBox="1"/>
          <p:nvPr/>
        </p:nvSpPr>
        <p:spPr>
          <a:xfrm>
            <a:off x="6888273" y="522730"/>
            <a:ext cx="1856598" cy="307777"/>
          </a:xfrm>
          <a:prstGeom prst="rect">
            <a:avLst/>
          </a:prstGeom>
          <a:noFill/>
        </p:spPr>
        <p:txBody>
          <a:bodyPr wrap="none" rtlCol="0">
            <a:spAutoFit/>
          </a:bodyPr>
          <a:lstStyle/>
          <a:p>
            <a:r>
              <a:rPr lang="en-US" dirty="0"/>
              <a:t>Gas handling system</a:t>
            </a:r>
          </a:p>
        </p:txBody>
      </p:sp>
      <p:sp>
        <p:nvSpPr>
          <p:cNvPr id="41" name="TextBox 40">
            <a:extLst>
              <a:ext uri="{FF2B5EF4-FFF2-40B4-BE49-F238E27FC236}">
                <a16:creationId xmlns:a16="http://schemas.microsoft.com/office/drawing/2014/main" id="{1FB9BEB7-C64B-4D96-0926-E6593EC27BB9}"/>
              </a:ext>
            </a:extLst>
          </p:cNvPr>
          <p:cNvSpPr txBox="1"/>
          <p:nvPr/>
        </p:nvSpPr>
        <p:spPr>
          <a:xfrm>
            <a:off x="5636265" y="765317"/>
            <a:ext cx="971741" cy="307777"/>
          </a:xfrm>
          <a:prstGeom prst="rect">
            <a:avLst/>
          </a:prstGeom>
          <a:noFill/>
        </p:spPr>
        <p:txBody>
          <a:bodyPr wrap="none" rtlCol="0">
            <a:spAutoFit/>
          </a:bodyPr>
          <a:lstStyle/>
          <a:p>
            <a:r>
              <a:rPr lang="en-US" dirty="0"/>
              <a:t>Xe supply</a:t>
            </a:r>
          </a:p>
        </p:txBody>
      </p:sp>
      <p:sp>
        <p:nvSpPr>
          <p:cNvPr id="42" name="TextBox 41">
            <a:extLst>
              <a:ext uri="{FF2B5EF4-FFF2-40B4-BE49-F238E27FC236}">
                <a16:creationId xmlns:a16="http://schemas.microsoft.com/office/drawing/2014/main" id="{9CDABAA8-CB78-301F-C76A-CD6995579BAA}"/>
              </a:ext>
            </a:extLst>
          </p:cNvPr>
          <p:cNvSpPr txBox="1"/>
          <p:nvPr/>
        </p:nvSpPr>
        <p:spPr>
          <a:xfrm>
            <a:off x="2858538" y="1557161"/>
            <a:ext cx="413896" cy="307777"/>
          </a:xfrm>
          <a:prstGeom prst="rect">
            <a:avLst/>
          </a:prstGeom>
          <a:noFill/>
        </p:spPr>
        <p:txBody>
          <a:bodyPr wrap="none" rtlCol="0">
            <a:spAutoFit/>
          </a:bodyPr>
          <a:lstStyle/>
          <a:p>
            <a:r>
              <a:rPr lang="en-US" dirty="0"/>
              <a:t>LN</a:t>
            </a:r>
          </a:p>
        </p:txBody>
      </p:sp>
      <p:cxnSp>
        <p:nvCxnSpPr>
          <p:cNvPr id="49" name="Straight Arrow Connector 48">
            <a:extLst>
              <a:ext uri="{FF2B5EF4-FFF2-40B4-BE49-F238E27FC236}">
                <a16:creationId xmlns:a16="http://schemas.microsoft.com/office/drawing/2014/main" id="{51C67C4C-143C-D1DC-D84C-DBDAE1ECBAAF}"/>
              </a:ext>
            </a:extLst>
          </p:cNvPr>
          <p:cNvCxnSpPr>
            <a:cxnSpLocks/>
          </p:cNvCxnSpPr>
          <p:nvPr/>
        </p:nvCxnSpPr>
        <p:spPr>
          <a:xfrm>
            <a:off x="913810" y="4378236"/>
            <a:ext cx="2221276" cy="0"/>
          </a:xfrm>
          <a:prstGeom prst="straightConnector1">
            <a:avLst/>
          </a:prstGeom>
          <a:ln w="28575">
            <a:gradFill flip="none" rotWithShape="1">
              <a:gsLst>
                <a:gs pos="0">
                  <a:srgbClr val="FF0000">
                    <a:lumMod val="99000"/>
                    <a:lumOff val="1000"/>
                    <a:alpha val="99000"/>
                  </a:srgbClr>
                </a:gs>
                <a:gs pos="100000">
                  <a:schemeClr val="accent1">
                    <a:lumMod val="75000"/>
                  </a:schemeClr>
                </a:gs>
              </a:gsLst>
              <a:lin ang="0" scaled="1"/>
              <a:tileRect/>
            </a:gradFill>
            <a:tailEnd type="triangle"/>
          </a:ln>
        </p:spPr>
        <p:style>
          <a:lnRef idx="2">
            <a:schemeClr val="accent1"/>
          </a:lnRef>
          <a:fillRef idx="0">
            <a:schemeClr val="accent1"/>
          </a:fillRef>
          <a:effectRef idx="1">
            <a:schemeClr val="accent1"/>
          </a:effectRef>
          <a:fontRef idx="minor">
            <a:schemeClr val="tx1"/>
          </a:fontRef>
        </p:style>
      </p:cxnSp>
      <p:cxnSp>
        <p:nvCxnSpPr>
          <p:cNvPr id="51" name="Straight Arrow Connector 50">
            <a:extLst>
              <a:ext uri="{FF2B5EF4-FFF2-40B4-BE49-F238E27FC236}">
                <a16:creationId xmlns:a16="http://schemas.microsoft.com/office/drawing/2014/main" id="{07A10822-2EE3-F6D9-72C0-CEA70AE5D248}"/>
              </a:ext>
            </a:extLst>
          </p:cNvPr>
          <p:cNvCxnSpPr>
            <a:cxnSpLocks/>
          </p:cNvCxnSpPr>
          <p:nvPr/>
        </p:nvCxnSpPr>
        <p:spPr>
          <a:xfrm flipV="1">
            <a:off x="3156242" y="2896881"/>
            <a:ext cx="0" cy="1117684"/>
          </a:xfrm>
          <a:prstGeom prst="straightConnector1">
            <a:avLst/>
          </a:prstGeom>
          <a:ln w="28575">
            <a:gradFill flip="none" rotWithShape="1">
              <a:gsLst>
                <a:gs pos="0">
                  <a:srgbClr val="002060"/>
                </a:gs>
                <a:gs pos="100000">
                  <a:schemeClr val="accent1">
                    <a:lumMod val="75000"/>
                  </a:schemeClr>
                </a:gs>
              </a:gsLst>
              <a:lin ang="16200000" scaled="1"/>
              <a:tileRect/>
            </a:gradFill>
            <a:tailEnd type="triangle"/>
          </a:ln>
        </p:spPr>
        <p:style>
          <a:lnRef idx="2">
            <a:schemeClr val="accent1"/>
          </a:lnRef>
          <a:fillRef idx="0">
            <a:schemeClr val="accent1"/>
          </a:fillRef>
          <a:effectRef idx="1">
            <a:schemeClr val="accent1"/>
          </a:effectRef>
          <a:fontRef idx="minor">
            <a:schemeClr val="tx1"/>
          </a:fontRef>
        </p:style>
      </p:cxnSp>
      <p:sp>
        <p:nvSpPr>
          <p:cNvPr id="53" name="TextBox 52">
            <a:extLst>
              <a:ext uri="{FF2B5EF4-FFF2-40B4-BE49-F238E27FC236}">
                <a16:creationId xmlns:a16="http://schemas.microsoft.com/office/drawing/2014/main" id="{87751552-7971-B54A-56A1-380852A5BFFB}"/>
              </a:ext>
            </a:extLst>
          </p:cNvPr>
          <p:cNvSpPr txBox="1"/>
          <p:nvPr/>
        </p:nvSpPr>
        <p:spPr>
          <a:xfrm>
            <a:off x="1461473" y="2735100"/>
            <a:ext cx="562975" cy="307777"/>
          </a:xfrm>
          <a:prstGeom prst="rect">
            <a:avLst/>
          </a:prstGeom>
          <a:noFill/>
        </p:spPr>
        <p:txBody>
          <a:bodyPr wrap="none" rtlCol="0">
            <a:spAutoFit/>
          </a:bodyPr>
          <a:lstStyle/>
          <a:p>
            <a:r>
              <a:rPr lang="en-US" dirty="0"/>
              <a:t>Heat</a:t>
            </a:r>
          </a:p>
        </p:txBody>
      </p:sp>
      <p:sp>
        <p:nvSpPr>
          <p:cNvPr id="54" name="TextBox 53">
            <a:extLst>
              <a:ext uri="{FF2B5EF4-FFF2-40B4-BE49-F238E27FC236}">
                <a16:creationId xmlns:a16="http://schemas.microsoft.com/office/drawing/2014/main" id="{5521DE30-B089-5B84-99EE-86FDFA28AC88}"/>
              </a:ext>
            </a:extLst>
          </p:cNvPr>
          <p:cNvSpPr txBox="1"/>
          <p:nvPr/>
        </p:nvSpPr>
        <p:spPr>
          <a:xfrm>
            <a:off x="5096271" y="4173253"/>
            <a:ext cx="1308371" cy="307777"/>
          </a:xfrm>
          <a:prstGeom prst="rect">
            <a:avLst/>
          </a:prstGeom>
          <a:noFill/>
        </p:spPr>
        <p:txBody>
          <a:bodyPr wrap="none" rtlCol="0">
            <a:spAutoFit/>
          </a:bodyPr>
          <a:lstStyle/>
          <a:p>
            <a:r>
              <a:rPr lang="en-US" dirty="0"/>
              <a:t>Outer vacuum</a:t>
            </a:r>
          </a:p>
        </p:txBody>
      </p:sp>
      <p:pic>
        <p:nvPicPr>
          <p:cNvPr id="55" name="Graphic 54">
            <a:extLst>
              <a:ext uri="{FF2B5EF4-FFF2-40B4-BE49-F238E27FC236}">
                <a16:creationId xmlns:a16="http://schemas.microsoft.com/office/drawing/2014/main" id="{7D571960-DF6E-C10B-DFA7-7ABE055EA33A}"/>
              </a:ext>
            </a:extLst>
          </p:cNvPr>
          <p:cNvPicPr>
            <a:picLocks noChangeAspect="1"/>
          </p:cNvPicPr>
          <p:nvPr/>
        </p:nvPicPr>
        <p:blipFill>
          <a:blip>
            <a:extLst>
              <a:ext uri="{96DAC541-7B7A-43D3-8B79-37D633B846F1}">
                <asvg:svgBlip xmlns:asvg="http://schemas.microsoft.com/office/drawing/2016/SVG/main" r:embed="rId5"/>
              </a:ext>
            </a:extLst>
          </a:blip>
          <a:srcRect l="21866" r="53656"/>
          <a:stretch>
            <a:fillRect/>
          </a:stretch>
        </p:blipFill>
        <p:spPr>
          <a:xfrm>
            <a:off x="456915" y="765262"/>
            <a:ext cx="1682171" cy="1927349"/>
          </a:xfrm>
          <a:prstGeom prst="rect">
            <a:avLst/>
          </a:prstGeom>
        </p:spPr>
      </p:pic>
      <p:sp>
        <p:nvSpPr>
          <p:cNvPr id="56" name="Rectangle 55">
            <a:extLst>
              <a:ext uri="{FF2B5EF4-FFF2-40B4-BE49-F238E27FC236}">
                <a16:creationId xmlns:a16="http://schemas.microsoft.com/office/drawing/2014/main" id="{D3902EF1-F9D2-F4DD-BAC0-AC1283888D63}"/>
              </a:ext>
            </a:extLst>
          </p:cNvPr>
          <p:cNvSpPr/>
          <p:nvPr/>
        </p:nvSpPr>
        <p:spPr>
          <a:xfrm>
            <a:off x="472283" y="687000"/>
            <a:ext cx="196228" cy="2658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571308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1" name="Google Shape;291;p2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22</a:t>
            </a:fld>
            <a:endParaRPr/>
          </a:p>
        </p:txBody>
      </p:sp>
      <p:pic>
        <p:nvPicPr>
          <p:cNvPr id="292" name="Google Shape;292;p29"/>
          <p:cNvPicPr preferRelativeResize="0"/>
          <p:nvPr/>
        </p:nvPicPr>
        <p:blipFill>
          <a:blip r:embed="rId3">
            <a:alphaModFix/>
          </a:blip>
          <a:stretch>
            <a:fillRect/>
          </a:stretch>
        </p:blipFill>
        <p:spPr>
          <a:xfrm>
            <a:off x="476097" y="824281"/>
            <a:ext cx="2621199" cy="3494932"/>
          </a:xfrm>
          <a:prstGeom prst="rect">
            <a:avLst/>
          </a:prstGeom>
          <a:noFill/>
          <a:ln>
            <a:noFill/>
          </a:ln>
        </p:spPr>
      </p:pic>
      <p:pic>
        <p:nvPicPr>
          <p:cNvPr id="3" name="Google Shape;294;p29">
            <a:extLst>
              <a:ext uri="{FF2B5EF4-FFF2-40B4-BE49-F238E27FC236}">
                <a16:creationId xmlns:a16="http://schemas.microsoft.com/office/drawing/2014/main" id="{0C709355-C7E3-6CBB-31CC-6E8B02EE0F5A}"/>
              </a:ext>
            </a:extLst>
          </p:cNvPr>
          <p:cNvPicPr preferRelativeResize="0"/>
          <p:nvPr/>
        </p:nvPicPr>
        <p:blipFill>
          <a:blip r:embed="rId4">
            <a:alphaModFix/>
          </a:blip>
          <a:stretch>
            <a:fillRect/>
          </a:stretch>
        </p:blipFill>
        <p:spPr>
          <a:xfrm flipH="1">
            <a:off x="5986274" y="824287"/>
            <a:ext cx="2621199" cy="3494926"/>
          </a:xfrm>
          <a:prstGeom prst="rect">
            <a:avLst/>
          </a:prstGeom>
          <a:noFill/>
          <a:ln>
            <a:noFill/>
          </a:ln>
        </p:spPr>
      </p:pic>
      <p:pic>
        <p:nvPicPr>
          <p:cNvPr id="5" name="Picture 4" descr="Close-up of a machine in a factory&#10;&#10;AI-generated content may be incorrect.">
            <a:extLst>
              <a:ext uri="{FF2B5EF4-FFF2-40B4-BE49-F238E27FC236}">
                <a16:creationId xmlns:a16="http://schemas.microsoft.com/office/drawing/2014/main" id="{A443FD02-E8E5-B779-9F1E-1D0D5D228DDB}"/>
              </a:ext>
            </a:extLst>
          </p:cNvPr>
          <p:cNvPicPr>
            <a:picLocks noChangeAspect="1"/>
          </p:cNvPicPr>
          <p:nvPr/>
        </p:nvPicPr>
        <p:blipFill>
          <a:blip r:embed="rId5"/>
          <a:stretch>
            <a:fillRect/>
          </a:stretch>
        </p:blipFill>
        <p:spPr>
          <a:xfrm>
            <a:off x="3231185" y="824281"/>
            <a:ext cx="2621200" cy="3494933"/>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p33"/>
          <p:cNvSpPr txBox="1">
            <a:spLocks noGrp="1"/>
          </p:cNvSpPr>
          <p:nvPr>
            <p:ph type="title"/>
          </p:nvPr>
        </p:nvSpPr>
        <p:spPr>
          <a:xfrm>
            <a:off x="227150" y="11430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dirty="0"/>
              <a:t>Commissioning cryostat</a:t>
            </a:r>
            <a:endParaRPr dirty="0"/>
          </a:p>
        </p:txBody>
      </p:sp>
      <p:sp>
        <p:nvSpPr>
          <p:cNvPr id="325" name="Google Shape;325;p3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23</a:t>
            </a:fld>
            <a:endParaRPr/>
          </a:p>
        </p:txBody>
      </p:sp>
      <p:pic>
        <p:nvPicPr>
          <p:cNvPr id="327" name="Google Shape;327;p33"/>
          <p:cNvPicPr preferRelativeResize="0"/>
          <p:nvPr/>
        </p:nvPicPr>
        <p:blipFill rotWithShape="1">
          <a:blip r:embed="rId3">
            <a:alphaModFix/>
          </a:blip>
          <a:srcRect t="19712" b="17410"/>
          <a:stretch/>
        </p:blipFill>
        <p:spPr>
          <a:xfrm>
            <a:off x="4656736" y="783875"/>
            <a:ext cx="4090072" cy="3429002"/>
          </a:xfrm>
          <a:prstGeom prst="rect">
            <a:avLst/>
          </a:prstGeom>
          <a:noFill/>
          <a:ln>
            <a:noFill/>
          </a:ln>
        </p:spPr>
      </p:pic>
      <p:pic>
        <p:nvPicPr>
          <p:cNvPr id="2" name="Picture 1" descr="A graph with a line going up&#10;&#10;AI-generated content may be incorrect.">
            <a:extLst>
              <a:ext uri="{FF2B5EF4-FFF2-40B4-BE49-F238E27FC236}">
                <a16:creationId xmlns:a16="http://schemas.microsoft.com/office/drawing/2014/main" id="{676537B8-95DC-38BB-F9FB-6A36A0B50B91}"/>
              </a:ext>
            </a:extLst>
          </p:cNvPr>
          <p:cNvPicPr>
            <a:picLocks noChangeAspect="1"/>
          </p:cNvPicPr>
          <p:nvPr/>
        </p:nvPicPr>
        <p:blipFill>
          <a:blip r:embed="rId4"/>
          <a:stretch>
            <a:fillRect/>
          </a:stretch>
        </p:blipFill>
        <p:spPr>
          <a:xfrm>
            <a:off x="234808" y="2220685"/>
            <a:ext cx="4252457" cy="2230396"/>
          </a:xfrm>
          <a:prstGeom prst="rect">
            <a:avLst/>
          </a:prstGeom>
        </p:spPr>
      </p:pic>
      <p:sp>
        <p:nvSpPr>
          <p:cNvPr id="3" name="TextBox 2">
            <a:extLst>
              <a:ext uri="{FF2B5EF4-FFF2-40B4-BE49-F238E27FC236}">
                <a16:creationId xmlns:a16="http://schemas.microsoft.com/office/drawing/2014/main" id="{83B853F7-62F7-2A31-72DD-6FDCC25B16CA}"/>
              </a:ext>
            </a:extLst>
          </p:cNvPr>
          <p:cNvSpPr txBox="1"/>
          <p:nvPr/>
        </p:nvSpPr>
        <p:spPr>
          <a:xfrm>
            <a:off x="368834" y="768403"/>
            <a:ext cx="4090072" cy="1600438"/>
          </a:xfrm>
          <a:prstGeom prst="rect">
            <a:avLst/>
          </a:prstGeom>
          <a:noFill/>
        </p:spPr>
        <p:txBody>
          <a:bodyPr wrap="square" rtlCol="0">
            <a:spAutoFit/>
          </a:bodyPr>
          <a:lstStyle/>
          <a:p>
            <a:pPr marL="285750" indent="-285750">
              <a:buFont typeface="Arial" panose="020B0604020202020204" pitchFamily="34" charset="0"/>
              <a:buChar char="•"/>
            </a:pPr>
            <a:r>
              <a:rPr lang="en-US" dirty="0"/>
              <a:t>Can cool cell to ~ 110 K (Kr/Xe trapping)</a:t>
            </a:r>
          </a:p>
          <a:p>
            <a:pPr marL="285750" indent="-285750">
              <a:buFont typeface="Arial" panose="020B0604020202020204" pitchFamily="34" charset="0"/>
              <a:buChar char="•"/>
            </a:pPr>
            <a:r>
              <a:rPr lang="en-US" dirty="0"/>
              <a:t>Froze xenon to chamber walls with first run → temperature sensors ~ 10 K hotter than internal wall temperature</a:t>
            </a:r>
          </a:p>
          <a:p>
            <a:pPr marL="285750" indent="-285750">
              <a:buFont typeface="Arial" panose="020B0604020202020204" pitchFamily="34" charset="0"/>
              <a:buChar char="•"/>
            </a:pPr>
            <a:r>
              <a:rPr lang="en-US" dirty="0"/>
              <a:t>Calibrate temperature sensors to phase transition and triple point → primary thermometer</a:t>
            </a:r>
          </a:p>
        </p:txBody>
      </p:sp>
      <p:cxnSp>
        <p:nvCxnSpPr>
          <p:cNvPr id="8" name="Straight Arrow Connector 7">
            <a:extLst>
              <a:ext uri="{FF2B5EF4-FFF2-40B4-BE49-F238E27FC236}">
                <a16:creationId xmlns:a16="http://schemas.microsoft.com/office/drawing/2014/main" id="{968751EB-1D2F-0856-85DB-1AD6372318D8}"/>
              </a:ext>
            </a:extLst>
          </p:cNvPr>
          <p:cNvCxnSpPr>
            <a:cxnSpLocks/>
          </p:cNvCxnSpPr>
          <p:nvPr/>
        </p:nvCxnSpPr>
        <p:spPr>
          <a:xfrm flipH="1" flipV="1">
            <a:off x="7292148" y="2843092"/>
            <a:ext cx="508124" cy="79913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507DF9F9-10D2-393F-5C21-18183C1B1B28}"/>
              </a:ext>
            </a:extLst>
          </p:cNvPr>
          <p:cNvSpPr/>
          <p:nvPr/>
        </p:nvSpPr>
        <p:spPr>
          <a:xfrm>
            <a:off x="7080744" y="3651941"/>
            <a:ext cx="1439056" cy="3936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t>Frozen xenon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23">
          <a:extLst>
            <a:ext uri="{FF2B5EF4-FFF2-40B4-BE49-F238E27FC236}">
              <a16:creationId xmlns:a16="http://schemas.microsoft.com/office/drawing/2014/main" id="{30D5E1B2-44B5-1834-48CE-E9796DCFF737}"/>
            </a:ext>
          </a:extLst>
        </p:cNvPr>
        <p:cNvGrpSpPr/>
        <p:nvPr/>
      </p:nvGrpSpPr>
      <p:grpSpPr>
        <a:xfrm>
          <a:off x="0" y="0"/>
          <a:ext cx="0" cy="0"/>
          <a:chOff x="0" y="0"/>
          <a:chExt cx="0" cy="0"/>
        </a:xfrm>
      </p:grpSpPr>
      <p:sp>
        <p:nvSpPr>
          <p:cNvPr id="324" name="Google Shape;324;p33">
            <a:extLst>
              <a:ext uri="{FF2B5EF4-FFF2-40B4-BE49-F238E27FC236}">
                <a16:creationId xmlns:a16="http://schemas.microsoft.com/office/drawing/2014/main" id="{880FA48F-0D47-EA1B-EA69-19FF3B1EF90D}"/>
              </a:ext>
            </a:extLst>
          </p:cNvPr>
          <p:cNvSpPr txBox="1">
            <a:spLocks noGrp="1"/>
          </p:cNvSpPr>
          <p:nvPr>
            <p:ph type="title"/>
          </p:nvPr>
        </p:nvSpPr>
        <p:spPr>
          <a:xfrm>
            <a:off x="227150" y="11430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dirty="0"/>
              <a:t>Solid xenon temperature and sublimation time</a:t>
            </a:r>
            <a:endParaRPr dirty="0"/>
          </a:p>
        </p:txBody>
      </p:sp>
      <p:sp>
        <p:nvSpPr>
          <p:cNvPr id="325" name="Google Shape;325;p33">
            <a:extLst>
              <a:ext uri="{FF2B5EF4-FFF2-40B4-BE49-F238E27FC236}">
                <a16:creationId xmlns:a16="http://schemas.microsoft.com/office/drawing/2014/main" id="{4252E724-651E-AED7-9F80-8687ADF39B65}"/>
              </a:ext>
            </a:extLst>
          </p:cNvPr>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24</a:t>
            </a:fld>
            <a:endParaRPr/>
          </a:p>
        </p:txBody>
      </p:sp>
      <p:pic>
        <p:nvPicPr>
          <p:cNvPr id="7" name="Graphic 6">
            <a:extLst>
              <a:ext uri="{FF2B5EF4-FFF2-40B4-BE49-F238E27FC236}">
                <a16:creationId xmlns:a16="http://schemas.microsoft.com/office/drawing/2014/main" id="{CFBDFD75-AC77-9BAB-F178-2657B0F3C80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55234" y="1917681"/>
            <a:ext cx="8433531" cy="2365173"/>
          </a:xfrm>
          <a:prstGeom prst="rect">
            <a:avLst/>
          </a:prstGeom>
        </p:spPr>
      </p:pic>
      <p:sp>
        <p:nvSpPr>
          <p:cNvPr id="3" name="Google Shape;333;p34">
            <a:extLst>
              <a:ext uri="{FF2B5EF4-FFF2-40B4-BE49-F238E27FC236}">
                <a16:creationId xmlns:a16="http://schemas.microsoft.com/office/drawing/2014/main" id="{8F22A9C5-6A3C-FA1E-472A-F6A95D58B488}"/>
              </a:ext>
            </a:extLst>
          </p:cNvPr>
          <p:cNvSpPr txBox="1">
            <a:spLocks noGrp="1"/>
          </p:cNvSpPr>
          <p:nvPr>
            <p:ph type="body" idx="1"/>
          </p:nvPr>
        </p:nvSpPr>
        <p:spPr>
          <a:xfrm>
            <a:off x="311700" y="811575"/>
            <a:ext cx="8520600" cy="986489"/>
          </a:xfrm>
          <a:prstGeom prst="rect">
            <a:avLst/>
          </a:prstGeom>
        </p:spPr>
        <p:txBody>
          <a:bodyPr spcFirstLastPara="1" wrap="square" lIns="91425" tIns="91425" rIns="91425" bIns="91425" anchor="t" anchorCtr="0">
            <a:normAutofit fontScale="85000" lnSpcReduction="10000"/>
          </a:bodyPr>
          <a:lstStyle/>
          <a:p>
            <a:pPr marL="285750" indent="-285750">
              <a:spcAft>
                <a:spcPts val="1200"/>
              </a:spcAft>
            </a:pPr>
            <a:r>
              <a:rPr lang="en-US" dirty="0"/>
              <a:t>Dominant heat source likely thermal radiation from walls exciting phonons </a:t>
            </a:r>
          </a:p>
          <a:p>
            <a:pPr marL="285750" indent="-285750">
              <a:spcAft>
                <a:spcPts val="1200"/>
              </a:spcAft>
            </a:pPr>
            <a:r>
              <a:rPr lang="en-US" dirty="0"/>
              <a:t>Assume </a:t>
            </a:r>
            <a:r>
              <a:rPr lang="el-GR" dirty="0"/>
              <a:t>ε</a:t>
            </a:r>
            <a:r>
              <a:rPr lang="en-US" dirty="0"/>
              <a:t> = 1 for thermal radiation → calculate sphere temperature and sublimation time</a:t>
            </a:r>
            <a:endParaRPr dirty="0"/>
          </a:p>
        </p:txBody>
      </p:sp>
    </p:spTree>
    <p:extLst>
      <p:ext uri="{BB962C8B-B14F-4D97-AF65-F5344CB8AC3E}">
        <p14:creationId xmlns:p14="http://schemas.microsoft.com/office/powerpoint/2010/main" val="33714695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4863B-5927-A1AB-47A9-D454C5DDB1D8}"/>
              </a:ext>
            </a:extLst>
          </p:cNvPr>
          <p:cNvSpPr>
            <a:spLocks noGrp="1"/>
          </p:cNvSpPr>
          <p:nvPr>
            <p:ph type="title"/>
          </p:nvPr>
        </p:nvSpPr>
        <p:spPr/>
        <p:txBody>
          <a:bodyPr>
            <a:normAutofit fontScale="90000"/>
          </a:bodyPr>
          <a:lstStyle/>
          <a:p>
            <a:r>
              <a:rPr lang="en-US" dirty="0"/>
              <a:t>Sensitivity for various experiments</a:t>
            </a:r>
          </a:p>
        </p:txBody>
      </p:sp>
      <p:sp>
        <p:nvSpPr>
          <p:cNvPr id="4" name="Slide Number Placeholder 3">
            <a:extLst>
              <a:ext uri="{FF2B5EF4-FFF2-40B4-BE49-F238E27FC236}">
                <a16:creationId xmlns:a16="http://schemas.microsoft.com/office/drawing/2014/main" id="{93D6F3E8-5077-400D-DC08-DEF1B6BB907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25</a:t>
            </a:fld>
            <a:endParaRPr lang="en"/>
          </a:p>
        </p:txBody>
      </p:sp>
      <p:pic>
        <p:nvPicPr>
          <p:cNvPr id="6" name="Picture 5">
            <a:extLst>
              <a:ext uri="{FF2B5EF4-FFF2-40B4-BE49-F238E27FC236}">
                <a16:creationId xmlns:a16="http://schemas.microsoft.com/office/drawing/2014/main" id="{9D71E667-0FAE-A8BE-1A2B-6D5C25E0957E}"/>
              </a:ext>
            </a:extLst>
          </p:cNvPr>
          <p:cNvPicPr>
            <a:picLocks noChangeAspect="1"/>
          </p:cNvPicPr>
          <p:nvPr/>
        </p:nvPicPr>
        <p:blipFill>
          <a:blip r:embed="rId2"/>
          <a:stretch>
            <a:fillRect/>
          </a:stretch>
        </p:blipFill>
        <p:spPr>
          <a:xfrm>
            <a:off x="190875" y="817979"/>
            <a:ext cx="6340557" cy="3507542"/>
          </a:xfrm>
          <a:prstGeom prst="rect">
            <a:avLst/>
          </a:prstGeom>
        </p:spPr>
      </p:pic>
      <p:sp>
        <p:nvSpPr>
          <p:cNvPr id="8" name="TextBox 7">
            <a:extLst>
              <a:ext uri="{FF2B5EF4-FFF2-40B4-BE49-F238E27FC236}">
                <a16:creationId xmlns:a16="http://schemas.microsoft.com/office/drawing/2014/main" id="{814176F2-1A8A-22D0-A24C-5D5065BFCC69}"/>
              </a:ext>
            </a:extLst>
          </p:cNvPr>
          <p:cNvSpPr txBox="1"/>
          <p:nvPr/>
        </p:nvSpPr>
        <p:spPr>
          <a:xfrm>
            <a:off x="6531432" y="1014432"/>
            <a:ext cx="2489726" cy="1600438"/>
          </a:xfrm>
          <a:prstGeom prst="rect">
            <a:avLst/>
          </a:prstGeom>
          <a:noFill/>
        </p:spPr>
        <p:txBody>
          <a:bodyPr wrap="square">
            <a:spAutoFit/>
          </a:bodyPr>
          <a:lstStyle/>
          <a:p>
            <a:r>
              <a:rPr lang="en-US" sz="1400" b="0" i="0" dirty="0">
                <a:solidFill>
                  <a:schemeClr val="accent1"/>
                </a:solidFill>
                <a:effectLst/>
                <a:latin typeface="Arial"/>
              </a:rPr>
              <a:t>Moore, David C., and Andrew A. Geraci. "Searching for new physics using optically levitated sensors." </a:t>
            </a:r>
            <a:r>
              <a:rPr lang="en-US" sz="1400" b="0" i="1" dirty="0">
                <a:solidFill>
                  <a:schemeClr val="accent1"/>
                </a:solidFill>
                <a:effectLst/>
                <a:latin typeface="Arial"/>
              </a:rPr>
              <a:t>Quantum Science &amp; Technology</a:t>
            </a:r>
            <a:r>
              <a:rPr lang="en-US" sz="1400" b="0" i="0" dirty="0">
                <a:solidFill>
                  <a:schemeClr val="accent1"/>
                </a:solidFill>
                <a:effectLst/>
                <a:latin typeface="Arial"/>
              </a:rPr>
              <a:t> 6.1 (2021): 014008.</a:t>
            </a:r>
            <a:endParaRPr lang="en-US" dirty="0">
              <a:solidFill>
                <a:schemeClr val="accent1"/>
              </a:solidFill>
            </a:endParaRPr>
          </a:p>
        </p:txBody>
      </p:sp>
    </p:spTree>
    <p:extLst>
      <p:ext uri="{BB962C8B-B14F-4D97-AF65-F5344CB8AC3E}">
        <p14:creationId xmlns:p14="http://schemas.microsoft.com/office/powerpoint/2010/main" val="9033166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CA1D1-D753-2C4F-FD07-1346B7DF8203}"/>
              </a:ext>
            </a:extLst>
          </p:cNvPr>
          <p:cNvSpPr>
            <a:spLocks noGrp="1"/>
          </p:cNvSpPr>
          <p:nvPr>
            <p:ph type="title"/>
          </p:nvPr>
        </p:nvSpPr>
        <p:spPr/>
        <p:txBody>
          <a:bodyPr>
            <a:normAutofit fontScale="90000"/>
          </a:bodyPr>
          <a:lstStyle/>
          <a:p>
            <a:r>
              <a:rPr lang="en-US"/>
              <a:t>Demonstration with water droplets</a:t>
            </a:r>
          </a:p>
        </p:txBody>
      </p:sp>
      <p:sp>
        <p:nvSpPr>
          <p:cNvPr id="3" name="Text Placeholder 2">
            <a:extLst>
              <a:ext uri="{FF2B5EF4-FFF2-40B4-BE49-F238E27FC236}">
                <a16:creationId xmlns:a16="http://schemas.microsoft.com/office/drawing/2014/main" id="{41A9312B-6B50-EA71-C6BE-8D2CF66A3B7A}"/>
              </a:ext>
            </a:extLst>
          </p:cNvPr>
          <p:cNvSpPr>
            <a:spLocks noGrp="1"/>
          </p:cNvSpPr>
          <p:nvPr>
            <p:ph type="body" idx="1"/>
          </p:nvPr>
        </p:nvSpPr>
        <p:spPr>
          <a:xfrm>
            <a:off x="311700" y="687000"/>
            <a:ext cx="5612690" cy="1072643"/>
          </a:xfrm>
        </p:spPr>
        <p:txBody>
          <a:bodyPr>
            <a:normAutofit lnSpcReduction="10000"/>
          </a:bodyPr>
          <a:lstStyle/>
          <a:p>
            <a:r>
              <a:rPr lang="en-US"/>
              <a:t>Optical trapping of water droplets extensively studied, e.g., </a:t>
            </a:r>
          </a:p>
          <a:p>
            <a:r>
              <a:rPr lang="en-US"/>
              <a:t>Gain experience trapping liquid from a cloud</a:t>
            </a:r>
          </a:p>
        </p:txBody>
      </p:sp>
      <p:sp>
        <p:nvSpPr>
          <p:cNvPr id="4" name="Slide Number Placeholder 3">
            <a:extLst>
              <a:ext uri="{FF2B5EF4-FFF2-40B4-BE49-F238E27FC236}">
                <a16:creationId xmlns:a16="http://schemas.microsoft.com/office/drawing/2014/main" id="{108FA105-5FED-37B1-E365-BA77DC38348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26</a:t>
            </a:fld>
            <a:endParaRPr lang="en"/>
          </a:p>
        </p:txBody>
      </p:sp>
      <p:pic>
        <p:nvPicPr>
          <p:cNvPr id="5" name="Google Shape;301;p30">
            <a:extLst>
              <a:ext uri="{FF2B5EF4-FFF2-40B4-BE49-F238E27FC236}">
                <a16:creationId xmlns:a16="http://schemas.microsoft.com/office/drawing/2014/main" id="{61BAAD71-4BEA-18CF-1490-4944612EC699}"/>
              </a:ext>
            </a:extLst>
          </p:cNvPr>
          <p:cNvPicPr preferRelativeResize="0"/>
          <p:nvPr/>
        </p:nvPicPr>
        <p:blipFill rotWithShape="1">
          <a:blip r:embed="rId8">
            <a:alphaModFix/>
          </a:blip>
          <a:srcRect l="4949" t="31048" r="20443"/>
          <a:stretch>
            <a:fillRect/>
          </a:stretch>
        </p:blipFill>
        <p:spPr>
          <a:xfrm>
            <a:off x="111916" y="1825160"/>
            <a:ext cx="2194560" cy="2704269"/>
          </a:xfrm>
          <a:prstGeom prst="rect">
            <a:avLst/>
          </a:prstGeom>
          <a:noFill/>
          <a:ln>
            <a:noFill/>
          </a:ln>
        </p:spPr>
      </p:pic>
      <p:pic>
        <p:nvPicPr>
          <p:cNvPr id="6" name="IMG_6907.MOV">
            <a:hlinkClick r:id="" action="ppaction://media"/>
            <a:extLst>
              <a:ext uri="{FF2B5EF4-FFF2-40B4-BE49-F238E27FC236}">
                <a16:creationId xmlns:a16="http://schemas.microsoft.com/office/drawing/2014/main" id="{482880DA-4E9F-BA63-3815-2009CFBA8B39}"/>
              </a:ext>
            </a:extLst>
          </p:cNvPr>
          <p:cNvPicPr>
            <a:picLocks noChangeAspect="1"/>
          </p:cNvPicPr>
          <p:nvPr>
            <a:videoFile r:link="rId2"/>
            <p:extLst>
              <p:ext uri="{DAA4B4D4-6D71-4841-9C94-3DE7FCFB9230}">
                <p14:media xmlns:p14="http://schemas.microsoft.com/office/powerpoint/2010/main" r:embed="rId1"/>
              </p:ext>
            </p:extLst>
          </p:nvPr>
        </p:nvPicPr>
        <p:blipFill>
          <a:blip r:embed="rId9">
            <a:lum bright="-6000"/>
          </a:blip>
          <a:srcRect t="17567" b="-901"/>
          <a:stretch>
            <a:fillRect/>
          </a:stretch>
        </p:blipFill>
        <p:spPr>
          <a:xfrm>
            <a:off x="2368242" y="1825160"/>
            <a:ext cx="1837658" cy="2743200"/>
          </a:xfrm>
          <a:prstGeom prst="rect">
            <a:avLst/>
          </a:prstGeom>
        </p:spPr>
      </p:pic>
      <p:pic>
        <p:nvPicPr>
          <p:cNvPr id="7" name="251220123259">
            <a:hlinkClick r:id="" action="ppaction://media"/>
            <a:extLst>
              <a:ext uri="{FF2B5EF4-FFF2-40B4-BE49-F238E27FC236}">
                <a16:creationId xmlns:a16="http://schemas.microsoft.com/office/drawing/2014/main" id="{5563B532-EE71-E8BB-464C-7296ED2FF31A}"/>
              </a:ext>
            </a:extLst>
          </p:cNvPr>
          <p:cNvPicPr>
            <a:picLocks noChangeAspect="1"/>
          </p:cNvPicPr>
          <p:nvPr>
            <a:videoFile r:link="rId4"/>
            <p:extLst>
              <p:ext uri="{DAA4B4D4-6D71-4841-9C94-3DE7FCFB9230}">
                <p14:media xmlns:p14="http://schemas.microsoft.com/office/powerpoint/2010/main" r:embed="rId3"/>
              </p:ext>
            </p:extLst>
          </p:nvPr>
        </p:nvPicPr>
        <p:blipFill>
          <a:blip r:embed="rId10"/>
          <a:srcRect l="19583" t="2445" r="12194" b="17555"/>
          <a:stretch>
            <a:fillRect/>
          </a:stretch>
        </p:blipFill>
        <p:spPr>
          <a:xfrm rot="16200000">
            <a:off x="3837783" y="2275872"/>
            <a:ext cx="2704268" cy="1802845"/>
          </a:xfrm>
          <a:prstGeom prst="rect">
            <a:avLst/>
          </a:prstGeom>
        </p:spPr>
      </p:pic>
      <p:pic>
        <p:nvPicPr>
          <p:cNvPr id="8" name="300mW_trap_evaporate_2">
            <a:hlinkClick r:id="" action="ppaction://media"/>
            <a:extLst>
              <a:ext uri="{FF2B5EF4-FFF2-40B4-BE49-F238E27FC236}">
                <a16:creationId xmlns:a16="http://schemas.microsoft.com/office/drawing/2014/main" id="{F02DB635-0069-9348-D199-5E861B10D887}"/>
              </a:ext>
            </a:extLst>
          </p:cNvPr>
          <p:cNvPicPr>
            <a:picLocks noChangeAspect="1"/>
          </p:cNvPicPr>
          <p:nvPr>
            <a:videoFile r:link="rId6"/>
            <p:extLst>
              <p:ext uri="{DAA4B4D4-6D71-4841-9C94-3DE7FCFB9230}">
                <p14:media xmlns:p14="http://schemas.microsoft.com/office/powerpoint/2010/main" r:embed="rId5"/>
              </p:ext>
            </p:extLst>
          </p:nvPr>
        </p:nvPicPr>
        <p:blipFill>
          <a:blip r:embed="rId11"/>
          <a:srcRect l="43141" t="19058" r="2434" b="6747"/>
          <a:stretch>
            <a:fillRect/>
          </a:stretch>
        </p:blipFill>
        <p:spPr>
          <a:xfrm rot="16200000">
            <a:off x="5771471" y="1268816"/>
            <a:ext cx="3691260" cy="2829966"/>
          </a:xfrm>
          <a:prstGeom prst="rect">
            <a:avLst/>
          </a:prstGeom>
        </p:spPr>
      </p:pic>
      <p:pic>
        <p:nvPicPr>
          <p:cNvPr id="9" name="Picture 8">
            <a:extLst>
              <a:ext uri="{FF2B5EF4-FFF2-40B4-BE49-F238E27FC236}">
                <a16:creationId xmlns:a16="http://schemas.microsoft.com/office/drawing/2014/main" id="{D753B383-B7DB-B8C5-DF99-6E739D94F34A}"/>
              </a:ext>
            </a:extLst>
          </p:cNvPr>
          <p:cNvPicPr>
            <a:picLocks noChangeAspect="1"/>
          </p:cNvPicPr>
          <p:nvPr/>
        </p:nvPicPr>
        <p:blipFill>
          <a:blip r:embed="rId12">
            <a:alphaModFix amt="23000"/>
          </a:blip>
          <a:srcRect l="77489" t="34750" r="12725" b="51953"/>
          <a:stretch>
            <a:fillRect/>
          </a:stretch>
        </p:blipFill>
        <p:spPr>
          <a:xfrm rot="16200000">
            <a:off x="5824388" y="1215899"/>
            <a:ext cx="3585425" cy="2829963"/>
          </a:xfrm>
          <a:prstGeom prst="rect">
            <a:avLst/>
          </a:prstGeom>
        </p:spPr>
      </p:pic>
      <p:cxnSp>
        <p:nvCxnSpPr>
          <p:cNvPr id="13" name="Straight Arrow Connector 12">
            <a:extLst>
              <a:ext uri="{FF2B5EF4-FFF2-40B4-BE49-F238E27FC236}">
                <a16:creationId xmlns:a16="http://schemas.microsoft.com/office/drawing/2014/main" id="{072B7A3D-A3D3-6905-57CB-4059CA0DBA2D}"/>
              </a:ext>
            </a:extLst>
          </p:cNvPr>
          <p:cNvCxnSpPr>
            <a:cxnSpLocks/>
          </p:cNvCxnSpPr>
          <p:nvPr/>
        </p:nvCxnSpPr>
        <p:spPr>
          <a:xfrm>
            <a:off x="6319903" y="4266693"/>
            <a:ext cx="219010" cy="0"/>
          </a:xfrm>
          <a:prstGeom prst="straightConnector1">
            <a:avLst/>
          </a:prstGeom>
          <a:ln w="19050"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5" name="TextBox 14">
            <a:extLst>
              <a:ext uri="{FF2B5EF4-FFF2-40B4-BE49-F238E27FC236}">
                <a16:creationId xmlns:a16="http://schemas.microsoft.com/office/drawing/2014/main" id="{EAC0A91D-747E-7EB9-201F-C1ACFFB4EF1C}"/>
              </a:ext>
            </a:extLst>
          </p:cNvPr>
          <p:cNvSpPr txBox="1"/>
          <p:nvPr/>
        </p:nvSpPr>
        <p:spPr>
          <a:xfrm>
            <a:off x="6224068" y="3934225"/>
            <a:ext cx="686406" cy="307777"/>
          </a:xfrm>
          <a:prstGeom prst="rect">
            <a:avLst/>
          </a:prstGeom>
          <a:noFill/>
        </p:spPr>
        <p:txBody>
          <a:bodyPr wrap="none" rtlCol="0">
            <a:spAutoFit/>
          </a:bodyPr>
          <a:lstStyle/>
          <a:p>
            <a:r>
              <a:rPr lang="en-US" dirty="0">
                <a:solidFill>
                  <a:schemeClr val="bg1"/>
                </a:solidFill>
              </a:rPr>
              <a:t>50 </a:t>
            </a:r>
            <a:r>
              <a:rPr lang="el-GR" dirty="0">
                <a:solidFill>
                  <a:schemeClr val="bg1"/>
                </a:solidFill>
              </a:rPr>
              <a:t>μ</a:t>
            </a:r>
            <a:r>
              <a:rPr lang="en-US" dirty="0">
                <a:solidFill>
                  <a:schemeClr val="bg1"/>
                </a:solidFill>
              </a:rPr>
              <a:t>m</a:t>
            </a:r>
          </a:p>
        </p:txBody>
      </p:sp>
      <p:cxnSp>
        <p:nvCxnSpPr>
          <p:cNvPr id="14" name="Straight Arrow Connector 13">
            <a:extLst>
              <a:ext uri="{FF2B5EF4-FFF2-40B4-BE49-F238E27FC236}">
                <a16:creationId xmlns:a16="http://schemas.microsoft.com/office/drawing/2014/main" id="{D58FA7DD-4F17-65DF-06E4-98F7BB10F142}"/>
              </a:ext>
            </a:extLst>
          </p:cNvPr>
          <p:cNvCxnSpPr>
            <a:cxnSpLocks/>
          </p:cNvCxnSpPr>
          <p:nvPr/>
        </p:nvCxnSpPr>
        <p:spPr>
          <a:xfrm>
            <a:off x="4403189" y="4313411"/>
            <a:ext cx="219010" cy="0"/>
          </a:xfrm>
          <a:prstGeom prst="straightConnector1">
            <a:avLst/>
          </a:prstGeom>
          <a:ln w="19050"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6" name="TextBox 15">
            <a:extLst>
              <a:ext uri="{FF2B5EF4-FFF2-40B4-BE49-F238E27FC236}">
                <a16:creationId xmlns:a16="http://schemas.microsoft.com/office/drawing/2014/main" id="{2A597CE5-9792-C98F-04A2-74ADEB4841F0}"/>
              </a:ext>
            </a:extLst>
          </p:cNvPr>
          <p:cNvSpPr txBox="1"/>
          <p:nvPr/>
        </p:nvSpPr>
        <p:spPr>
          <a:xfrm>
            <a:off x="4289666" y="3970032"/>
            <a:ext cx="785793" cy="307777"/>
          </a:xfrm>
          <a:prstGeom prst="rect">
            <a:avLst/>
          </a:prstGeom>
          <a:noFill/>
        </p:spPr>
        <p:txBody>
          <a:bodyPr wrap="none" rtlCol="0">
            <a:spAutoFit/>
          </a:bodyPr>
          <a:lstStyle/>
          <a:p>
            <a:r>
              <a:rPr lang="en-US" dirty="0">
                <a:solidFill>
                  <a:schemeClr val="bg1"/>
                </a:solidFill>
              </a:rPr>
              <a:t>100 </a:t>
            </a:r>
            <a:r>
              <a:rPr lang="el-GR" dirty="0">
                <a:solidFill>
                  <a:schemeClr val="bg1"/>
                </a:solidFill>
              </a:rPr>
              <a:t>μ</a:t>
            </a:r>
            <a:r>
              <a:rPr lang="en-US" dirty="0">
                <a:solidFill>
                  <a:schemeClr val="bg1"/>
                </a:solidFill>
              </a:rPr>
              <a:t>m</a:t>
            </a:r>
          </a:p>
        </p:txBody>
      </p:sp>
    </p:spTree>
    <p:extLst>
      <p:ext uri="{BB962C8B-B14F-4D97-AF65-F5344CB8AC3E}">
        <p14:creationId xmlns:p14="http://schemas.microsoft.com/office/powerpoint/2010/main" val="68202977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mute="1">
                <p:cTn id="7" repeatCount="indefinite" fill="hold" display="0">
                  <p:stCondLst>
                    <p:cond delay="indefinite"/>
                  </p:stCondLst>
                </p:cTn>
                <p:tgtEl>
                  <p:spTgt spid="6"/>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video>
              <p:cMediaNode vol="80000">
                <p:cTn id="13" repeatCount="indefinite" fill="hold" display="0">
                  <p:stCondLst>
                    <p:cond delay="indefinite"/>
                  </p:stCondLst>
                </p:cTn>
                <p:tgtEl>
                  <p:spTgt spid="7"/>
                </p:tgtEl>
              </p:cMediaNode>
            </p:video>
            <p:seq concurrent="1" nextAc="seek">
              <p:cTn id="14" restart="whenNotActive" fill="hold" evtFilter="cancelBubble" nodeType="interactiveSeq">
                <p:stCondLst>
                  <p:cond evt="onClick" delay="0">
                    <p:tgtEl>
                      <p:spTgt spid="8"/>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clickEffect">
                                  <p:stCondLst>
                                    <p:cond delay="0"/>
                                  </p:stCondLst>
                                  <p:childTnLst>
                                    <p:cmd type="call" cmd="togglePause">
                                      <p:cBhvr>
                                        <p:cTn id="18" dur="1" fill="hold"/>
                                        <p:tgtEl>
                                          <p:spTgt spid="8"/>
                                        </p:tgtEl>
                                      </p:cBhvr>
                                    </p:cmd>
                                  </p:childTnLst>
                                </p:cTn>
                              </p:par>
                            </p:childTnLst>
                          </p:cTn>
                        </p:par>
                      </p:childTnLst>
                    </p:cTn>
                  </p:par>
                </p:childTnLst>
              </p:cTn>
              <p:nextCondLst>
                <p:cond evt="onClick" delay="0">
                  <p:tgtEl>
                    <p:spTgt spid="8"/>
                  </p:tgtEl>
                </p:cond>
              </p:nextCondLst>
            </p:seq>
            <p:video>
              <p:cMediaNode vol="80000">
                <p:cTn id="19" repeatCount="indefinite" fill="hold" display="0">
                  <p:stCondLst>
                    <p:cond delay="indefinite"/>
                  </p:stCondLst>
                </p:cTn>
                <p:tgtEl>
                  <p:spTgt spid="8"/>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890F25-EB70-EB45-E5F7-2A15A74D0B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3DD87C-7B72-F9C3-6086-F6907A0367AA}"/>
              </a:ext>
            </a:extLst>
          </p:cNvPr>
          <p:cNvSpPr>
            <a:spLocks noGrp="1"/>
          </p:cNvSpPr>
          <p:nvPr>
            <p:ph type="title"/>
          </p:nvPr>
        </p:nvSpPr>
        <p:spPr/>
        <p:txBody>
          <a:bodyPr>
            <a:normAutofit fontScale="90000"/>
          </a:bodyPr>
          <a:lstStyle/>
          <a:p>
            <a:r>
              <a:rPr lang="en-US" dirty="0"/>
              <a:t>Geometric patterns in xenon ice</a:t>
            </a:r>
          </a:p>
        </p:txBody>
      </p:sp>
      <p:sp>
        <p:nvSpPr>
          <p:cNvPr id="4" name="Slide Number Placeholder 3">
            <a:extLst>
              <a:ext uri="{FF2B5EF4-FFF2-40B4-BE49-F238E27FC236}">
                <a16:creationId xmlns:a16="http://schemas.microsoft.com/office/drawing/2014/main" id="{C9EB8419-1691-6C50-EE87-8A2BD2296A7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27</a:t>
            </a:fld>
            <a:endParaRPr lang="en"/>
          </a:p>
        </p:txBody>
      </p:sp>
      <p:pic>
        <p:nvPicPr>
          <p:cNvPr id="5" name="Picture 4">
            <a:extLst>
              <a:ext uri="{FF2B5EF4-FFF2-40B4-BE49-F238E27FC236}">
                <a16:creationId xmlns:a16="http://schemas.microsoft.com/office/drawing/2014/main" id="{E2CAC79E-74E1-ABCF-4B10-5CDF4EEFAF3C}"/>
              </a:ext>
            </a:extLst>
          </p:cNvPr>
          <p:cNvPicPr>
            <a:picLocks noChangeAspect="1"/>
          </p:cNvPicPr>
          <p:nvPr/>
        </p:nvPicPr>
        <p:blipFill>
          <a:blip r:embed="rId2"/>
          <a:stretch>
            <a:fillRect/>
          </a:stretch>
        </p:blipFill>
        <p:spPr>
          <a:xfrm>
            <a:off x="653959" y="1232613"/>
            <a:ext cx="3918041" cy="2982474"/>
          </a:xfrm>
          <a:prstGeom prst="rect">
            <a:avLst/>
          </a:prstGeom>
        </p:spPr>
      </p:pic>
      <p:pic>
        <p:nvPicPr>
          <p:cNvPr id="6" name="Picture 5">
            <a:extLst>
              <a:ext uri="{FF2B5EF4-FFF2-40B4-BE49-F238E27FC236}">
                <a16:creationId xmlns:a16="http://schemas.microsoft.com/office/drawing/2014/main" id="{77E73AF2-9E13-88A8-8207-BBAE177EE8B2}"/>
              </a:ext>
            </a:extLst>
          </p:cNvPr>
          <p:cNvPicPr>
            <a:picLocks noChangeAspect="1"/>
          </p:cNvPicPr>
          <p:nvPr/>
        </p:nvPicPr>
        <p:blipFill>
          <a:blip r:embed="rId3"/>
          <a:stretch>
            <a:fillRect/>
          </a:stretch>
        </p:blipFill>
        <p:spPr>
          <a:xfrm>
            <a:off x="4742766" y="1232614"/>
            <a:ext cx="4136440" cy="2982474"/>
          </a:xfrm>
          <a:prstGeom prst="rect">
            <a:avLst/>
          </a:prstGeom>
        </p:spPr>
      </p:pic>
    </p:spTree>
    <p:extLst>
      <p:ext uri="{BB962C8B-B14F-4D97-AF65-F5344CB8AC3E}">
        <p14:creationId xmlns:p14="http://schemas.microsoft.com/office/powerpoint/2010/main" val="26483019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15">
          <a:extLst>
            <a:ext uri="{FF2B5EF4-FFF2-40B4-BE49-F238E27FC236}">
              <a16:creationId xmlns:a16="http://schemas.microsoft.com/office/drawing/2014/main" id="{A043933D-1421-D3D4-61EE-A478E0A9B21D}"/>
            </a:ext>
          </a:extLst>
        </p:cNvPr>
        <p:cNvGrpSpPr/>
        <p:nvPr/>
      </p:nvGrpSpPr>
      <p:grpSpPr>
        <a:xfrm>
          <a:off x="0" y="0"/>
          <a:ext cx="0" cy="0"/>
          <a:chOff x="0" y="0"/>
          <a:chExt cx="0" cy="0"/>
        </a:xfrm>
      </p:grpSpPr>
      <p:sp>
        <p:nvSpPr>
          <p:cNvPr id="316" name="Google Shape;316;p32">
            <a:extLst>
              <a:ext uri="{FF2B5EF4-FFF2-40B4-BE49-F238E27FC236}">
                <a16:creationId xmlns:a16="http://schemas.microsoft.com/office/drawing/2014/main" id="{3B0F6D68-68D9-61B7-59B7-5CF540859DD7}"/>
              </a:ext>
            </a:extLst>
          </p:cNvPr>
          <p:cNvSpPr txBox="1">
            <a:spLocks noGrp="1"/>
          </p:cNvSpPr>
          <p:nvPr>
            <p:ph type="title"/>
          </p:nvPr>
        </p:nvSpPr>
        <p:spPr>
          <a:xfrm>
            <a:off x="227150" y="11430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dirty="0"/>
              <a:t>Coherent enhancement</a:t>
            </a:r>
            <a:endParaRPr dirty="0"/>
          </a:p>
        </p:txBody>
      </p:sp>
      <p:sp>
        <p:nvSpPr>
          <p:cNvPr id="317" name="Google Shape;317;p32">
            <a:extLst>
              <a:ext uri="{FF2B5EF4-FFF2-40B4-BE49-F238E27FC236}">
                <a16:creationId xmlns:a16="http://schemas.microsoft.com/office/drawing/2014/main" id="{BC9FCBF8-A847-9DBC-7B3A-EB7483065780}"/>
              </a:ext>
            </a:extLst>
          </p:cNvPr>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28</a:t>
            </a:fld>
            <a:endParaRPr/>
          </a:p>
        </p:txBody>
      </p:sp>
      <p:pic>
        <p:nvPicPr>
          <p:cNvPr id="3" name="Picture 2">
            <a:extLst>
              <a:ext uri="{FF2B5EF4-FFF2-40B4-BE49-F238E27FC236}">
                <a16:creationId xmlns:a16="http://schemas.microsoft.com/office/drawing/2014/main" id="{0A48495E-802C-00F6-EF8E-81A9F8B6C5DF}"/>
              </a:ext>
            </a:extLst>
          </p:cNvPr>
          <p:cNvPicPr>
            <a:picLocks noChangeAspect="1"/>
          </p:cNvPicPr>
          <p:nvPr/>
        </p:nvPicPr>
        <p:blipFill>
          <a:blip r:embed="rId3"/>
          <a:stretch>
            <a:fillRect/>
          </a:stretch>
        </p:blipFill>
        <p:spPr>
          <a:xfrm>
            <a:off x="5342776" y="400650"/>
            <a:ext cx="3489525" cy="1884343"/>
          </a:xfrm>
          <a:prstGeom prst="rect">
            <a:avLst/>
          </a:prstGeom>
        </p:spPr>
      </p:pic>
      <p:pic>
        <p:nvPicPr>
          <p:cNvPr id="5" name="Picture 4">
            <a:extLst>
              <a:ext uri="{FF2B5EF4-FFF2-40B4-BE49-F238E27FC236}">
                <a16:creationId xmlns:a16="http://schemas.microsoft.com/office/drawing/2014/main" id="{AD44D384-A630-0085-15D4-53A31E5054DA}"/>
              </a:ext>
            </a:extLst>
          </p:cNvPr>
          <p:cNvPicPr>
            <a:picLocks noChangeAspect="1"/>
          </p:cNvPicPr>
          <p:nvPr/>
        </p:nvPicPr>
        <p:blipFill>
          <a:blip r:embed="rId4"/>
          <a:stretch>
            <a:fillRect/>
          </a:stretch>
        </p:blipFill>
        <p:spPr>
          <a:xfrm>
            <a:off x="5342776" y="2284993"/>
            <a:ext cx="3489525" cy="1884343"/>
          </a:xfrm>
          <a:prstGeom prst="rect">
            <a:avLst/>
          </a:prstGeom>
        </p:spPr>
      </p:pic>
      <mc:AlternateContent xmlns:mc="http://schemas.openxmlformats.org/markup-compatibility/2006" xmlns:a14="http://schemas.microsoft.com/office/drawing/2010/main">
        <mc:Choice Requires="a14">
          <p:sp>
            <p:nvSpPr>
              <p:cNvPr id="8" name="Text Placeholder 2">
                <a:extLst>
                  <a:ext uri="{FF2B5EF4-FFF2-40B4-BE49-F238E27FC236}">
                    <a16:creationId xmlns:a16="http://schemas.microsoft.com/office/drawing/2014/main" id="{FBE18863-E652-5CD6-56A9-B95B53EF0B22}"/>
                  </a:ext>
                </a:extLst>
              </p:cNvPr>
              <p:cNvSpPr>
                <a:spLocks noGrp="1"/>
              </p:cNvSpPr>
              <p:nvPr>
                <p:ph type="body" idx="1"/>
              </p:nvPr>
            </p:nvSpPr>
            <p:spPr>
              <a:xfrm>
                <a:off x="311699" y="811575"/>
                <a:ext cx="5031077" cy="3757200"/>
              </a:xfrm>
            </p:spPr>
            <p:txBody>
              <a:bodyPr/>
              <a:lstStyle/>
              <a:p>
                <a:r>
                  <a:rPr lang="en-US" dirty="0"/>
                  <a:t>Recoil felt by any number nuclei if λ </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dirty="0"/>
                  <a:t> L</a:t>
                </a:r>
              </a:p>
              <a:p>
                <a:r>
                  <a:rPr lang="en-US" dirty="0"/>
                  <a:t>Recoil felt by whole sphere is λ </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dirty="0"/>
                  <a:t> L</a:t>
                </a:r>
              </a:p>
              <a:p>
                <a:endParaRPr lang="en-US" dirty="0"/>
              </a:p>
              <a:p>
                <a:r>
                  <a:rPr lang="en-US" dirty="0"/>
                  <a:t>Bound state beta decay emits only </a:t>
                </a:r>
                <a14:m>
                  <m:oMath xmlns:m="http://schemas.openxmlformats.org/officeDocument/2006/math">
                    <m:acc>
                      <m:accPr>
                        <m:chr m:val="̅"/>
                        <m:ctrlPr>
                          <a:rPr lang="en-US" i="1">
                            <a:latin typeface="Cambria Math" panose="02040503050406030204" pitchFamily="18" charset="0"/>
                            <a:ea typeface="Cambria Math" panose="02040503050406030204" pitchFamily="18" charset="0"/>
                          </a:rPr>
                        </m:ctrlPr>
                      </m:accPr>
                      <m:e>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𝜐</m:t>
                            </m:r>
                          </m:e>
                          <m:sub>
                            <m:r>
                              <a:rPr lang="en-US" i="1">
                                <a:latin typeface="Cambria Math" panose="02040503050406030204" pitchFamily="18" charset="0"/>
                                <a:ea typeface="Cambria Math" panose="02040503050406030204" pitchFamily="18" charset="0"/>
                              </a:rPr>
                              <m:t>𝑒</m:t>
                            </m:r>
                          </m:sub>
                        </m:sSub>
                      </m:e>
                    </m:acc>
                  </m:oMath>
                </a14:m>
                <a:endParaRPr lang="en-US" dirty="0"/>
              </a:p>
              <a:p>
                <a:r>
                  <a:rPr lang="en-US" dirty="0"/>
                  <a:t>Can the entire sphere recoil with exactly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𝑄</m:t>
                        </m:r>
                      </m:e>
                      <m:sub>
                        <m:r>
                          <a:rPr lang="en-US" i="1" dirty="0" smtClean="0">
                            <a:latin typeface="Cambria Math" panose="02040503050406030204" pitchFamily="18" charset="0"/>
                            <a:ea typeface="Cambria Math" panose="02040503050406030204" pitchFamily="18" charset="0"/>
                          </a:rPr>
                          <m:t>𝛽</m:t>
                        </m:r>
                      </m:sub>
                    </m:sSub>
                  </m:oMath>
                </a14:m>
                <a:endParaRPr lang="en-US" dirty="0"/>
              </a:p>
              <a:p>
                <a:pPr lvl="1"/>
                <a:endParaRPr lang="en-US" dirty="0"/>
              </a:p>
            </p:txBody>
          </p:sp>
        </mc:Choice>
        <mc:Fallback xmlns="">
          <p:sp>
            <p:nvSpPr>
              <p:cNvPr id="8" name="Text Placeholder 2">
                <a:extLst>
                  <a:ext uri="{FF2B5EF4-FFF2-40B4-BE49-F238E27FC236}">
                    <a16:creationId xmlns:a16="http://schemas.microsoft.com/office/drawing/2014/main" id="{FBE18863-E652-5CD6-56A9-B95B53EF0B22}"/>
                  </a:ext>
                </a:extLst>
              </p:cNvPr>
              <p:cNvSpPr>
                <a:spLocks noGrp="1" noRot="1" noChangeAspect="1" noMove="1" noResize="1" noEditPoints="1" noAdjustHandles="1" noChangeArrowheads="1" noChangeShapeType="1" noTextEdit="1"/>
              </p:cNvSpPr>
              <p:nvPr>
                <p:ph type="body" idx="1"/>
              </p:nvPr>
            </p:nvSpPr>
            <p:spPr>
              <a:xfrm>
                <a:off x="311699" y="811575"/>
                <a:ext cx="5031077" cy="3757200"/>
              </a:xfrm>
              <a:blipFill>
                <a:blip r:embed="rId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813433651"/>
      </p:ext>
    </p:extLst>
  </p:cSld>
  <p:clrMapOvr>
    <a:masterClrMapping/>
  </p:clrMapOvr>
</p:sld>
</file>

<file path=ppt/theme/theme1.xml><?xml version="1.0" encoding="utf-8"?>
<a:theme xmlns:a="http://schemas.openxmlformats.org/drawingml/2006/main" name="Simple Lucas">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dd8cbebb-2139-4df8-b411-4e3e87abeb5c}" enabled="0" method="" siteId="{dd8cbebb-2139-4df8-b411-4e3e87abeb5c}" removed="1"/>
</clbl:labelList>
</file>

<file path=docProps/app.xml><?xml version="1.0" encoding="utf-8"?>
<Properties xmlns="http://schemas.openxmlformats.org/officeDocument/2006/extended-properties" xmlns:vt="http://schemas.openxmlformats.org/officeDocument/2006/docPropsVTypes">
  <TotalTime>2816</TotalTime>
  <Words>1417</Words>
  <Application>Microsoft Office PowerPoint</Application>
  <PresentationFormat>On-screen Show (16:9)</PresentationFormat>
  <Paragraphs>180</Paragraphs>
  <Slides>28</Slides>
  <Notes>21</Notes>
  <HiddenSlides>0</HiddenSlides>
  <MMClips>14</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Cambria Math</vt:lpstr>
      <vt:lpstr>Helvetica</vt:lpstr>
      <vt:lpstr>Simple Lucas</vt:lpstr>
      <vt:lpstr>Noble Gas Optomechanical Sensors</vt:lpstr>
      <vt:lpstr>Why measure the faintest forces?</vt:lpstr>
      <vt:lpstr>Optically levitated sensors </vt:lpstr>
      <vt:lpstr>Silica challenges: heating and residual electrostatics</vt:lpstr>
      <vt:lpstr>Noble gas sensors</vt:lpstr>
      <vt:lpstr>Optical cryostat</vt:lpstr>
      <vt:lpstr>Tests with water</vt:lpstr>
      <vt:lpstr>Tests with water</vt:lpstr>
      <vt:lpstr>Nozzle for nucleating condensed xenon</vt:lpstr>
      <vt:lpstr>Initial results with xenon</vt:lpstr>
      <vt:lpstr>Magnetic Trap</vt:lpstr>
      <vt:lpstr>Initial results with magnetic trap</vt:lpstr>
      <vt:lpstr>Magnetic Trap</vt:lpstr>
      <vt:lpstr>Initial results with nebulizer</vt:lpstr>
      <vt:lpstr>Next Steps</vt:lpstr>
      <vt:lpstr>Thank you</vt:lpstr>
      <vt:lpstr>Backup slides</vt:lpstr>
      <vt:lpstr>Optomechanical force-sensing landscape </vt:lpstr>
      <vt:lpstr>Cold damping of a levitated mass </vt:lpstr>
      <vt:lpstr>Techniques with levitated sensors</vt:lpstr>
      <vt:lpstr>Optical cryostat for levitating solid nobles</vt:lpstr>
      <vt:lpstr>PowerPoint Presentation</vt:lpstr>
      <vt:lpstr>Commissioning cryostat</vt:lpstr>
      <vt:lpstr>Solid xenon temperature and sublimation time</vt:lpstr>
      <vt:lpstr>Sensitivity for various experiments</vt:lpstr>
      <vt:lpstr>Demonstration with water droplets</vt:lpstr>
      <vt:lpstr>Geometric patterns in xenon ice</vt:lpstr>
      <vt:lpstr>Coherent enhancement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Darroch, Lucas</cp:lastModifiedBy>
  <cp:revision>3</cp:revision>
  <dcterms:modified xsi:type="dcterms:W3CDTF">2026-09-24T06:03:51Z</dcterms:modified>
</cp:coreProperties>
</file>