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4"/>
  </p:sldMasterIdLst>
  <p:notesMasterIdLst>
    <p:notesMasterId r:id="rId35"/>
  </p:notesMasterIdLst>
  <p:sldIdLst>
    <p:sldId id="256" r:id="rId5"/>
    <p:sldId id="358" r:id="rId6"/>
    <p:sldId id="361" r:id="rId7"/>
    <p:sldId id="360" r:id="rId8"/>
    <p:sldId id="359" r:id="rId9"/>
    <p:sldId id="313" r:id="rId10"/>
    <p:sldId id="348" r:id="rId11"/>
    <p:sldId id="322" r:id="rId12"/>
    <p:sldId id="364" r:id="rId13"/>
    <p:sldId id="363" r:id="rId14"/>
    <p:sldId id="333" r:id="rId15"/>
    <p:sldId id="324" r:id="rId16"/>
    <p:sldId id="362" r:id="rId17"/>
    <p:sldId id="321" r:id="rId18"/>
    <p:sldId id="284" r:id="rId19"/>
    <p:sldId id="332" r:id="rId20"/>
    <p:sldId id="323" r:id="rId21"/>
    <p:sldId id="365" r:id="rId22"/>
    <p:sldId id="341" r:id="rId23"/>
    <p:sldId id="345" r:id="rId24"/>
    <p:sldId id="328" r:id="rId25"/>
    <p:sldId id="355" r:id="rId26"/>
    <p:sldId id="356" r:id="rId27"/>
    <p:sldId id="335" r:id="rId28"/>
    <p:sldId id="336" r:id="rId29"/>
    <p:sldId id="344" r:id="rId30"/>
    <p:sldId id="350" r:id="rId31"/>
    <p:sldId id="347" r:id="rId32"/>
    <p:sldId id="349" r:id="rId33"/>
    <p:sldId id="352" r:id="rId34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9E3611"/>
    <a:srgbClr val="FF7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6D1887-33D9-4BDE-8AB7-A6862D26EA1A}" v="105" dt="2026-06-22T20:33:45.0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4660"/>
  </p:normalViewPr>
  <p:slideViewPr>
    <p:cSldViewPr snapToGrid="0">
      <p:cViewPr varScale="1">
        <p:scale>
          <a:sx n="90" d="100"/>
          <a:sy n="90" d="100"/>
        </p:scale>
        <p:origin x="2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6T19:23:27.715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1 24575,'4'13'0,"2"8"0,-1 6 0,-1 2 0,0 0 0,-3 0 0,0-1 0,0 0 0,-1-2 0,0 0 0,-1-5-8191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6T19:23:35.20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7-26T19:23:36.71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C63E24F-402C-42EF-AA75-F3EE3690B1FD}" type="datetimeFigureOut">
              <a:rPr lang="en-CA" smtClean="0"/>
              <a:t>2026-09-22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58AB343-4DFE-414E-AEAB-491B4099014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53804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8AB343-4DFE-414E-AEAB-491B4099014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078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8AB343-4DFE-414E-AEAB-491B4099014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7738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 algn="ctr">
              <a:buNone/>
              <a:defRPr sz="2400"/>
            </a:lvl2pPr>
            <a:lvl3pPr marL="914377" indent="0" algn="ctr">
              <a:buNone/>
              <a:defRPr sz="2400"/>
            </a:lvl3pPr>
            <a:lvl4pPr marL="1371566" indent="0" algn="ctr">
              <a:buNone/>
              <a:defRPr sz="2000"/>
            </a:lvl4pPr>
            <a:lvl5pPr marL="1828754" indent="0" algn="ctr">
              <a:buNone/>
              <a:defRPr sz="2000"/>
            </a:lvl5pPr>
            <a:lvl6pPr marL="2285943" indent="0" algn="ctr">
              <a:buNone/>
              <a:defRPr sz="2000"/>
            </a:lvl6pPr>
            <a:lvl7pPr marL="2743131" indent="0" algn="ctr">
              <a:buNone/>
              <a:defRPr sz="2000"/>
            </a:lvl7pPr>
            <a:lvl8pPr marL="3200320" indent="0" algn="ctr">
              <a:buNone/>
              <a:defRPr sz="2000"/>
            </a:lvl8pPr>
            <a:lvl9pPr marL="3657509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665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014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174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150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9650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0734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CA"/>
              <a:t>OSSAP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7748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9/23/2026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CA"/>
              <a:t>OSSAP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8446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83187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78037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45016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itle Text"/>
          <p:cNvSpPr txBox="1">
            <a:spLocks noGrp="1"/>
          </p:cNvSpPr>
          <p:nvPr>
            <p:ph type="title"/>
          </p:nvPr>
        </p:nvSpPr>
        <p:spPr>
          <a:xfrm>
            <a:off x="2416969" y="1151929"/>
            <a:ext cx="7358064" cy="2321720"/>
          </a:xfrm>
          <a:prstGeom prst="rect">
            <a:avLst/>
          </a:prstGeom>
        </p:spPr>
        <p:txBody>
          <a:bodyPr lIns="71436" tIns="71436" rIns="71436" bIns="71436" anchor="b"/>
          <a:lstStyle>
            <a:lvl1pPr defTabSz="410765"/>
          </a:lstStyle>
          <a:p>
            <a:r>
              <a:t>Title Text</a:t>
            </a:r>
          </a:p>
        </p:txBody>
      </p:sp>
      <p:sp>
        <p:nvSpPr>
          <p:cNvPr id="1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416969" y="3545086"/>
            <a:ext cx="7358064" cy="794744"/>
          </a:xfrm>
          <a:prstGeom prst="rect">
            <a:avLst/>
          </a:prstGeom>
        </p:spPr>
        <p:txBody>
          <a:bodyPr lIns="71436" tIns="71436" rIns="71436" bIns="71436" anchor="t"/>
          <a:lstStyle>
            <a:lvl1pPr marL="0" indent="0" algn="ctr" defTabSz="410765">
              <a:spcBef>
                <a:spcPts val="0"/>
              </a:spcBef>
              <a:buSzTx/>
              <a:buNone/>
              <a:defRPr sz="2600"/>
            </a:lvl1pPr>
            <a:lvl2pPr marL="0" indent="0" algn="ctr" defTabSz="410765">
              <a:spcBef>
                <a:spcPts val="0"/>
              </a:spcBef>
              <a:buSzTx/>
              <a:buNone/>
              <a:defRPr sz="2600"/>
            </a:lvl2pPr>
            <a:lvl3pPr marL="0" indent="0" algn="ctr" defTabSz="410765">
              <a:spcBef>
                <a:spcPts val="0"/>
              </a:spcBef>
              <a:buSzTx/>
              <a:buNone/>
              <a:defRPr sz="2600"/>
            </a:lvl3pPr>
            <a:lvl4pPr marL="0" indent="0" algn="ctr" defTabSz="410765">
              <a:spcBef>
                <a:spcPts val="0"/>
              </a:spcBef>
              <a:buSzTx/>
              <a:buNone/>
              <a:defRPr sz="2600"/>
            </a:lvl4pPr>
            <a:lvl5pPr marL="0" indent="0" algn="ctr" defTabSz="410765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0FCB4B3A-2E1A-01AB-3D68-E348FE0FA1A7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5976938" y="6536532"/>
            <a:ext cx="233363" cy="238919"/>
          </a:xfrm>
        </p:spPr>
        <p:txBody>
          <a:bodyPr lIns="71436" tIns="71436" rIns="71436" bIns="71436"/>
          <a:lstStyle>
            <a:lvl1pPr defTabSz="410369">
              <a:defRPr sz="11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309A291C-0E8F-48C5-B868-C0EFADF42C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518448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17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CA"/>
              <a:t>OSSAP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D12E0FF8-979D-4E91-940C-799527AB8B5D}" type="slidenum">
              <a:rPr lang="en-CA" smtClean="0"/>
              <a:t>‹#›</a:t>
            </a:fld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230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5" r:id="rId12"/>
  </p:sldLayoutIdLst>
  <p:hf hdr="0"/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0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9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51.png"/><Relationship Id="rId7" Type="http://schemas.openxmlformats.org/officeDocument/2006/relationships/image" Target="../media/image42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.xml"/><Relationship Id="rId5" Type="http://schemas.openxmlformats.org/officeDocument/2006/relationships/image" Target="../media/image53.png"/><Relationship Id="rId10" Type="http://schemas.openxmlformats.org/officeDocument/2006/relationships/customXml" Target="../ink/ink3.xml"/><Relationship Id="rId4" Type="http://schemas.openxmlformats.org/officeDocument/2006/relationships/image" Target="../media/image52.png"/><Relationship Id="rId9" Type="http://schemas.openxmlformats.org/officeDocument/2006/relationships/image" Target="../media/image4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0.png"/><Relationship Id="rId4" Type="http://schemas.openxmlformats.org/officeDocument/2006/relationships/image" Target="../media/image7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0.png"/><Relationship Id="rId4" Type="http://schemas.openxmlformats.org/officeDocument/2006/relationships/image" Target="../media/image6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8FBA5-9E6C-2BEB-FA57-78FE972B31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Searching for Dark Matter with Two-Stage Atomic Transitions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B24CF5-F58A-4F21-C086-90DC4DA91F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72555"/>
            <a:ext cx="10058400" cy="1143000"/>
          </a:xfrm>
        </p:spPr>
        <p:txBody>
          <a:bodyPr/>
          <a:lstStyle/>
          <a:p>
            <a:r>
              <a:rPr lang="en-CA"/>
              <a:t>Andrew Buchanan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77B2CE-29D6-74DF-5E8C-8EE2F3849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997" y="4455621"/>
            <a:ext cx="1991083" cy="15140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0A2FD2-1EE9-FD01-DD55-49C3CAC86E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4817605"/>
            <a:ext cx="3210560" cy="96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3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1E4BE-9BAE-3B1F-A936-59276437A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9AD09-671C-01B7-B3F9-D161FCB10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Dark Photon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A28FA-658A-088A-92A9-9EFCDE9D5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pic>
        <p:nvPicPr>
          <p:cNvPr id="57" name="Image 0" descr="assets/s30_lag.png">
            <a:extLst>
              <a:ext uri="{FF2B5EF4-FFF2-40B4-BE49-F238E27FC236}">
                <a16:creationId xmlns:a16="http://schemas.microsoft.com/office/drawing/2014/main" id="{6981C4FE-3E04-236B-4ED8-402D6E0AA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65379"/>
            <a:ext cx="10607040" cy="603496"/>
          </a:xfrm>
          <a:prstGeom prst="rect">
            <a:avLst/>
          </a:prstGeom>
        </p:spPr>
      </p:pic>
      <p:pic>
        <p:nvPicPr>
          <p:cNvPr id="59" name="Image 1" descr="assets/s30_mix.png">
            <a:extLst>
              <a:ext uri="{FF2B5EF4-FFF2-40B4-BE49-F238E27FC236}">
                <a16:creationId xmlns:a16="http://schemas.microsoft.com/office/drawing/2014/main" id="{54E9982E-AA32-AB48-B1CC-0C28F48801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80"/>
          <a:stretch>
            <a:fillRect/>
          </a:stretch>
        </p:blipFill>
        <p:spPr>
          <a:xfrm>
            <a:off x="4312920" y="2176815"/>
            <a:ext cx="3931920" cy="93891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87917-292E-32EB-8063-488267AE9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738D67-9D6B-C304-DC16-D3D23C09DF22}"/>
              </a:ext>
            </a:extLst>
          </p:cNvPr>
          <p:cNvSpPr txBox="1"/>
          <p:nvPr/>
        </p:nvSpPr>
        <p:spPr>
          <a:xfrm>
            <a:off x="2500441" y="3251199"/>
            <a:ext cx="755687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/>
              <a:t>Partner to photon with nonzero mass</a:t>
            </a:r>
          </a:p>
          <a:p>
            <a:pPr algn="ctr"/>
            <a:r>
              <a:rPr lang="en-CA" sz="2400" dirty="0"/>
              <a:t>Photon can transition to dark photon and vice versa</a:t>
            </a:r>
          </a:p>
          <a:p>
            <a:endParaRPr lang="en-CA" sz="2400" dirty="0"/>
          </a:p>
          <a:p>
            <a:pPr marL="514350" indent="-514350" algn="ctr">
              <a:buFont typeface="+mj-lt"/>
              <a:buAutoNum type="romanLcPeriod"/>
            </a:pPr>
            <a:r>
              <a:rPr lang="en-CA" sz="2400" dirty="0"/>
              <a:t>Could make up bulk of dark matter mass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CA" sz="2400" dirty="0"/>
              <a:t>Could be a mediator between SM and DM</a:t>
            </a:r>
          </a:p>
          <a:p>
            <a:pPr marL="514350" indent="-514350" algn="ctr">
              <a:buFont typeface="+mj-lt"/>
              <a:buAutoNum type="romanLcPeriod"/>
            </a:pPr>
            <a:r>
              <a:rPr lang="en-CA" sz="2400" dirty="0"/>
              <a:t>Could just exist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079F8-AF0C-90BA-6E21-D8029C9CE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2148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FB9D4-DB43-3606-E040-C1D4D85B8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EA5BE-67D1-E8B8-F533-873D8F2D3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Dark Photon Searches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A35E0-DB10-BC6C-9D34-BDBEC67E4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33" name="Shape 3">
            <a:extLst>
              <a:ext uri="{FF2B5EF4-FFF2-40B4-BE49-F238E27FC236}">
                <a16:creationId xmlns:a16="http://schemas.microsoft.com/office/drawing/2014/main" id="{89479240-04D9-19B9-4673-F5C11EE4EF12}"/>
              </a:ext>
            </a:extLst>
          </p:cNvPr>
          <p:cNvSpPr/>
          <p:nvPr/>
        </p:nvSpPr>
        <p:spPr>
          <a:xfrm>
            <a:off x="681735" y="3437291"/>
            <a:ext cx="3575304" cy="2522074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 w="19050">
            <a:solidFill>
              <a:srgbClr val="6B6B6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57" name="Image 0" descr="assets/s30_lag.png">
            <a:extLst>
              <a:ext uri="{FF2B5EF4-FFF2-40B4-BE49-F238E27FC236}">
                <a16:creationId xmlns:a16="http://schemas.microsoft.com/office/drawing/2014/main" id="{C7B12399-CD8A-381A-3658-201A2F55D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65379"/>
            <a:ext cx="10607040" cy="603496"/>
          </a:xfrm>
          <a:prstGeom prst="rect">
            <a:avLst/>
          </a:prstGeom>
        </p:spPr>
      </p:pic>
      <p:pic>
        <p:nvPicPr>
          <p:cNvPr id="59" name="Image 1" descr="assets/s30_mix.png">
            <a:extLst>
              <a:ext uri="{FF2B5EF4-FFF2-40B4-BE49-F238E27FC236}">
                <a16:creationId xmlns:a16="http://schemas.microsoft.com/office/drawing/2014/main" id="{746FFB26-5C6B-83B6-80A9-94292A8CDE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" b="-113"/>
          <a:stretch>
            <a:fillRect/>
          </a:stretch>
        </p:blipFill>
        <p:spPr>
          <a:xfrm>
            <a:off x="4312920" y="2176815"/>
            <a:ext cx="3931920" cy="947385"/>
          </a:xfrm>
          <a:prstGeom prst="rect">
            <a:avLst/>
          </a:prstGeom>
        </p:spPr>
      </p:pic>
      <p:sp>
        <p:nvSpPr>
          <p:cNvPr id="63" name="Text 7">
            <a:extLst>
              <a:ext uri="{FF2B5EF4-FFF2-40B4-BE49-F238E27FC236}">
                <a16:creationId xmlns:a16="http://schemas.microsoft.com/office/drawing/2014/main" id="{0E79F58F-8D64-DB00-31CE-DC5B72FCB9AC}"/>
              </a:ext>
            </a:extLst>
          </p:cNvPr>
          <p:cNvSpPr/>
          <p:nvPr/>
        </p:nvSpPr>
        <p:spPr>
          <a:xfrm>
            <a:off x="827245" y="5408594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Halo</a:t>
            </a:r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25D3D95-C74E-5962-DC81-08FF76603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61" y="3628037"/>
            <a:ext cx="3575304" cy="161301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76EB0E-F05A-D438-4963-862EF105F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063072-E6E8-56E3-07F6-0DF30273F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6899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8F169-FE07-0694-C1C2-1B895BE07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9">
            <a:extLst>
              <a:ext uri="{FF2B5EF4-FFF2-40B4-BE49-F238E27FC236}">
                <a16:creationId xmlns:a16="http://schemas.microsoft.com/office/drawing/2014/main" id="{BDFA61B6-DCCA-ADE0-AA90-AACCCEBBE1BA}"/>
              </a:ext>
            </a:extLst>
          </p:cNvPr>
          <p:cNvSpPr/>
          <p:nvPr/>
        </p:nvSpPr>
        <p:spPr>
          <a:xfrm>
            <a:off x="8198103" y="3437293"/>
            <a:ext cx="3575304" cy="2522072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 w="19050">
            <a:solidFill>
              <a:srgbClr val="6B6B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CE4DCB-07AC-A77E-D66D-C6EE4B4C0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Dark Photon Searches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EB5BE-BABE-0887-EF66-484EA45DC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33" name="Shape 3">
            <a:extLst>
              <a:ext uri="{FF2B5EF4-FFF2-40B4-BE49-F238E27FC236}">
                <a16:creationId xmlns:a16="http://schemas.microsoft.com/office/drawing/2014/main" id="{9FCA0E73-CDA1-B296-13C8-30D700F93059}"/>
              </a:ext>
            </a:extLst>
          </p:cNvPr>
          <p:cNvSpPr/>
          <p:nvPr/>
        </p:nvSpPr>
        <p:spPr>
          <a:xfrm>
            <a:off x="681735" y="3437291"/>
            <a:ext cx="3575304" cy="2522074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 w="19050">
            <a:solidFill>
              <a:srgbClr val="6B6B6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5" name="Image 0" descr="assets/n1_lsw.png">
            <a:extLst>
              <a:ext uri="{FF2B5EF4-FFF2-40B4-BE49-F238E27FC236}">
                <a16:creationId xmlns:a16="http://schemas.microsoft.com/office/drawing/2014/main" id="{FE7F9084-97DD-82A7-CEAD-6989DCCD0E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79" b="23086"/>
          <a:stretch>
            <a:fillRect/>
          </a:stretch>
        </p:blipFill>
        <p:spPr>
          <a:xfrm>
            <a:off x="8215037" y="3437293"/>
            <a:ext cx="3818212" cy="1589231"/>
          </a:xfrm>
          <a:prstGeom prst="rect">
            <a:avLst/>
          </a:prstGeom>
        </p:spPr>
      </p:pic>
      <p:sp>
        <p:nvSpPr>
          <p:cNvPr id="37" name="Text 4">
            <a:extLst>
              <a:ext uri="{FF2B5EF4-FFF2-40B4-BE49-F238E27FC236}">
                <a16:creationId xmlns:a16="http://schemas.microsoft.com/office/drawing/2014/main" id="{1A541A08-8916-0D80-65D3-1C54FFF25A00}"/>
              </a:ext>
            </a:extLst>
          </p:cNvPr>
          <p:cNvSpPr/>
          <p:nvPr/>
        </p:nvSpPr>
        <p:spPr>
          <a:xfrm>
            <a:off x="8385555" y="5241053"/>
            <a:ext cx="3200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cs typeface="Arial" pitchFamily="34" charset="-120"/>
              </a:rPr>
              <a:t>Light Shining Through a Wall</a:t>
            </a:r>
            <a:endParaRPr lang="en-US" sz="2000" dirty="0"/>
          </a:p>
        </p:txBody>
      </p:sp>
      <p:sp>
        <p:nvSpPr>
          <p:cNvPr id="41" name="Shape 6">
            <a:extLst>
              <a:ext uri="{FF2B5EF4-FFF2-40B4-BE49-F238E27FC236}">
                <a16:creationId xmlns:a16="http://schemas.microsoft.com/office/drawing/2014/main" id="{24707C8B-CF14-09DF-F9F1-9FDF0AC5B94F}"/>
              </a:ext>
            </a:extLst>
          </p:cNvPr>
          <p:cNvSpPr/>
          <p:nvPr/>
        </p:nvSpPr>
        <p:spPr>
          <a:xfrm>
            <a:off x="4439919" y="3437291"/>
            <a:ext cx="3575304" cy="2522073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 w="19050">
            <a:solidFill>
              <a:srgbClr val="6B6B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488E669A-95D6-9CD1-D199-9521CB64CF36}"/>
              </a:ext>
            </a:extLst>
          </p:cNvPr>
          <p:cNvSpPr/>
          <p:nvPr/>
        </p:nvSpPr>
        <p:spPr>
          <a:xfrm>
            <a:off x="4619413" y="5426783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Sun</a:t>
            </a:r>
            <a:endParaRPr lang="en-US" sz="2000" dirty="0"/>
          </a:p>
        </p:txBody>
      </p:sp>
      <p:sp>
        <p:nvSpPr>
          <p:cNvPr id="53" name="Text 10">
            <a:extLst>
              <a:ext uri="{FF2B5EF4-FFF2-40B4-BE49-F238E27FC236}">
                <a16:creationId xmlns:a16="http://schemas.microsoft.com/office/drawing/2014/main" id="{40AAFEE3-4919-1710-9346-A025908FD8F8}"/>
              </a:ext>
            </a:extLst>
          </p:cNvPr>
          <p:cNvSpPr/>
          <p:nvPr/>
        </p:nvSpPr>
        <p:spPr>
          <a:xfrm>
            <a:off x="8399271" y="5008389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55" name="Text 11">
            <a:extLst>
              <a:ext uri="{FF2B5EF4-FFF2-40B4-BE49-F238E27FC236}">
                <a16:creationId xmlns:a16="http://schemas.microsoft.com/office/drawing/2014/main" id="{BE048560-EF17-53FD-D791-BE0551365905}"/>
              </a:ext>
            </a:extLst>
          </p:cNvPr>
          <p:cNvSpPr/>
          <p:nvPr/>
        </p:nvSpPr>
        <p:spPr>
          <a:xfrm>
            <a:off x="8399271" y="5319285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pic>
        <p:nvPicPr>
          <p:cNvPr id="57" name="Image 0" descr="assets/s30_lag.png">
            <a:extLst>
              <a:ext uri="{FF2B5EF4-FFF2-40B4-BE49-F238E27FC236}">
                <a16:creationId xmlns:a16="http://schemas.microsoft.com/office/drawing/2014/main" id="{760CA107-2E21-4CBC-3A0D-C3BB66C01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865379"/>
            <a:ext cx="10607040" cy="603496"/>
          </a:xfrm>
          <a:prstGeom prst="rect">
            <a:avLst/>
          </a:prstGeom>
        </p:spPr>
      </p:pic>
      <p:pic>
        <p:nvPicPr>
          <p:cNvPr id="59" name="Image 1" descr="assets/s30_mix.png">
            <a:extLst>
              <a:ext uri="{FF2B5EF4-FFF2-40B4-BE49-F238E27FC236}">
                <a16:creationId xmlns:a16="http://schemas.microsoft.com/office/drawing/2014/main" id="{4794F7F5-ECCF-64E3-770A-D1A4D5220E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-2262"/>
          <a:stretch>
            <a:fillRect/>
          </a:stretch>
        </p:blipFill>
        <p:spPr>
          <a:xfrm>
            <a:off x="4312920" y="2176815"/>
            <a:ext cx="3931920" cy="967715"/>
          </a:xfrm>
          <a:prstGeom prst="rect">
            <a:avLst/>
          </a:prstGeom>
        </p:spPr>
      </p:pic>
      <p:sp>
        <p:nvSpPr>
          <p:cNvPr id="63" name="Text 7">
            <a:extLst>
              <a:ext uri="{FF2B5EF4-FFF2-40B4-BE49-F238E27FC236}">
                <a16:creationId xmlns:a16="http://schemas.microsoft.com/office/drawing/2014/main" id="{4C8853A0-DCBE-FA0D-1032-F8B4E8AC2845}"/>
              </a:ext>
            </a:extLst>
          </p:cNvPr>
          <p:cNvSpPr/>
          <p:nvPr/>
        </p:nvSpPr>
        <p:spPr>
          <a:xfrm>
            <a:off x="827245" y="5408594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Halo</a:t>
            </a:r>
            <a:endParaRPr lang="en-US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22FB27-9BCB-5CD5-DF1D-933301D05E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6"/>
          <a:stretch>
            <a:fillRect/>
          </a:stretch>
        </p:blipFill>
        <p:spPr>
          <a:xfrm>
            <a:off x="4456853" y="3540670"/>
            <a:ext cx="3700068" cy="17605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DCB9E77-D47C-BDC0-B44F-E4C5F40C45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61" y="3628037"/>
            <a:ext cx="3575304" cy="1613016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A51CAB-D487-26B2-8E05-0270FAA30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6A3249-081B-FB59-D10B-E3D7AB54C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82176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CC9A4-09C7-B513-CF43-E4139E7E7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9">
            <a:extLst>
              <a:ext uri="{FF2B5EF4-FFF2-40B4-BE49-F238E27FC236}">
                <a16:creationId xmlns:a16="http://schemas.microsoft.com/office/drawing/2014/main" id="{40AA22C2-E64A-B24E-C571-D50359CE37B5}"/>
              </a:ext>
            </a:extLst>
          </p:cNvPr>
          <p:cNvSpPr/>
          <p:nvPr/>
        </p:nvSpPr>
        <p:spPr>
          <a:xfrm>
            <a:off x="8198103" y="3437293"/>
            <a:ext cx="3575304" cy="2522072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 w="19050">
            <a:solidFill>
              <a:srgbClr val="6B6B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0C4729-E087-4743-DA90-D74220FC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Dark Photon Searches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43FA8E-919F-319F-134F-9E5196E88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33" name="Shape 3">
            <a:extLst>
              <a:ext uri="{FF2B5EF4-FFF2-40B4-BE49-F238E27FC236}">
                <a16:creationId xmlns:a16="http://schemas.microsoft.com/office/drawing/2014/main" id="{C5564618-B326-205F-67E8-4D5269CB4900}"/>
              </a:ext>
            </a:extLst>
          </p:cNvPr>
          <p:cNvSpPr/>
          <p:nvPr/>
        </p:nvSpPr>
        <p:spPr>
          <a:xfrm>
            <a:off x="681735" y="3437291"/>
            <a:ext cx="3575304" cy="2522074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 w="19050">
            <a:solidFill>
              <a:srgbClr val="6B6B6B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5" name="Image 0" descr="assets/n1_lsw.png">
            <a:extLst>
              <a:ext uri="{FF2B5EF4-FFF2-40B4-BE49-F238E27FC236}">
                <a16:creationId xmlns:a16="http://schemas.microsoft.com/office/drawing/2014/main" id="{692629B4-8D83-7575-8FDB-10F817C458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479" b="23086"/>
          <a:stretch>
            <a:fillRect/>
          </a:stretch>
        </p:blipFill>
        <p:spPr>
          <a:xfrm>
            <a:off x="8215037" y="3437293"/>
            <a:ext cx="3818212" cy="1589231"/>
          </a:xfrm>
          <a:prstGeom prst="rect">
            <a:avLst/>
          </a:prstGeom>
        </p:spPr>
      </p:pic>
      <p:sp>
        <p:nvSpPr>
          <p:cNvPr id="37" name="Text 4">
            <a:extLst>
              <a:ext uri="{FF2B5EF4-FFF2-40B4-BE49-F238E27FC236}">
                <a16:creationId xmlns:a16="http://schemas.microsoft.com/office/drawing/2014/main" id="{D5F626D7-E37E-C206-DE64-88C3A73516AF}"/>
              </a:ext>
            </a:extLst>
          </p:cNvPr>
          <p:cNvSpPr/>
          <p:nvPr/>
        </p:nvSpPr>
        <p:spPr>
          <a:xfrm>
            <a:off x="8385555" y="5241053"/>
            <a:ext cx="3200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cs typeface="Arial" pitchFamily="34" charset="-120"/>
              </a:rPr>
              <a:t>Light Shining Through a Wall</a:t>
            </a:r>
            <a:endParaRPr lang="en-US" sz="2000" dirty="0"/>
          </a:p>
        </p:txBody>
      </p:sp>
      <p:sp>
        <p:nvSpPr>
          <p:cNvPr id="41" name="Shape 6">
            <a:extLst>
              <a:ext uri="{FF2B5EF4-FFF2-40B4-BE49-F238E27FC236}">
                <a16:creationId xmlns:a16="http://schemas.microsoft.com/office/drawing/2014/main" id="{586B8794-2E6F-0019-AB15-2967B3A0A52B}"/>
              </a:ext>
            </a:extLst>
          </p:cNvPr>
          <p:cNvSpPr/>
          <p:nvPr/>
        </p:nvSpPr>
        <p:spPr>
          <a:xfrm>
            <a:off x="4439919" y="3437291"/>
            <a:ext cx="3575304" cy="2522073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 w="19050">
            <a:solidFill>
              <a:srgbClr val="6B6B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C8A7726B-9B8B-5396-5146-071D6F859202}"/>
              </a:ext>
            </a:extLst>
          </p:cNvPr>
          <p:cNvSpPr/>
          <p:nvPr/>
        </p:nvSpPr>
        <p:spPr>
          <a:xfrm>
            <a:off x="4619413" y="5426783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Sun</a:t>
            </a:r>
            <a:endParaRPr lang="en-US" sz="2000" dirty="0"/>
          </a:p>
        </p:txBody>
      </p:sp>
      <p:sp>
        <p:nvSpPr>
          <p:cNvPr id="53" name="Text 10">
            <a:extLst>
              <a:ext uri="{FF2B5EF4-FFF2-40B4-BE49-F238E27FC236}">
                <a16:creationId xmlns:a16="http://schemas.microsoft.com/office/drawing/2014/main" id="{75D762F9-DEBB-AFF5-0020-EAF89E33BF4A}"/>
              </a:ext>
            </a:extLst>
          </p:cNvPr>
          <p:cNvSpPr/>
          <p:nvPr/>
        </p:nvSpPr>
        <p:spPr>
          <a:xfrm>
            <a:off x="8399271" y="5008389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55" name="Text 11">
            <a:extLst>
              <a:ext uri="{FF2B5EF4-FFF2-40B4-BE49-F238E27FC236}">
                <a16:creationId xmlns:a16="http://schemas.microsoft.com/office/drawing/2014/main" id="{601EED87-9514-2B06-6A03-01DCBE07C744}"/>
              </a:ext>
            </a:extLst>
          </p:cNvPr>
          <p:cNvSpPr/>
          <p:nvPr/>
        </p:nvSpPr>
        <p:spPr>
          <a:xfrm>
            <a:off x="8399271" y="5319285"/>
            <a:ext cx="3200400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endParaRPr lang="en-US" sz="1200" dirty="0"/>
          </a:p>
        </p:txBody>
      </p:sp>
      <p:pic>
        <p:nvPicPr>
          <p:cNvPr id="57" name="Image 0" descr="assets/s30_lag.png">
            <a:extLst>
              <a:ext uri="{FF2B5EF4-FFF2-40B4-BE49-F238E27FC236}">
                <a16:creationId xmlns:a16="http://schemas.microsoft.com/office/drawing/2014/main" id="{7923BAF0-B754-B93E-6C46-D2C21AE33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778" y="1866600"/>
            <a:ext cx="10607040" cy="603496"/>
          </a:xfrm>
          <a:prstGeom prst="rect">
            <a:avLst/>
          </a:prstGeom>
        </p:spPr>
      </p:pic>
      <p:pic>
        <p:nvPicPr>
          <p:cNvPr id="59" name="Image 1" descr="assets/s30_mix.png">
            <a:extLst>
              <a:ext uri="{FF2B5EF4-FFF2-40B4-BE49-F238E27FC236}">
                <a16:creationId xmlns:a16="http://schemas.microsoft.com/office/drawing/2014/main" id="{71047007-CD63-181E-AD18-ABD7DF7B76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0037"/>
          <a:stretch>
            <a:fillRect/>
          </a:stretch>
        </p:blipFill>
        <p:spPr>
          <a:xfrm>
            <a:off x="4312920" y="2176815"/>
            <a:ext cx="3931920" cy="662065"/>
          </a:xfrm>
          <a:prstGeom prst="rect">
            <a:avLst/>
          </a:prstGeom>
        </p:spPr>
      </p:pic>
      <p:sp>
        <p:nvSpPr>
          <p:cNvPr id="63" name="Text 7">
            <a:extLst>
              <a:ext uri="{FF2B5EF4-FFF2-40B4-BE49-F238E27FC236}">
                <a16:creationId xmlns:a16="http://schemas.microsoft.com/office/drawing/2014/main" id="{22642D3F-BBCA-E8BD-907E-76C5F9812B42}"/>
              </a:ext>
            </a:extLst>
          </p:cNvPr>
          <p:cNvSpPr/>
          <p:nvPr/>
        </p:nvSpPr>
        <p:spPr>
          <a:xfrm>
            <a:off x="827245" y="5408594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4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Halo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C173D2-8E6A-E832-F2F3-D3C387334317}"/>
              </a:ext>
            </a:extLst>
          </p:cNvPr>
          <p:cNvSpPr txBox="1"/>
          <p:nvPr/>
        </p:nvSpPr>
        <p:spPr>
          <a:xfrm>
            <a:off x="4540503" y="2838880"/>
            <a:ext cx="3361818" cy="46166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CA" sz="2400" dirty="0"/>
              <a:t>New detection method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0680BDE-8248-0B8E-9650-8D45E6934120}"/>
              </a:ext>
            </a:extLst>
          </p:cNvPr>
          <p:cNvCxnSpPr>
            <a:cxnSpLocks/>
          </p:cNvCxnSpPr>
          <p:nvPr/>
        </p:nvCxnSpPr>
        <p:spPr>
          <a:xfrm flipH="1">
            <a:off x="3686186" y="3079005"/>
            <a:ext cx="848624" cy="8241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82A0B69-F9DB-090B-536E-9C3E130F6832}"/>
              </a:ext>
            </a:extLst>
          </p:cNvPr>
          <p:cNvCxnSpPr>
            <a:cxnSpLocks/>
          </p:cNvCxnSpPr>
          <p:nvPr/>
        </p:nvCxnSpPr>
        <p:spPr>
          <a:xfrm>
            <a:off x="6227571" y="3300545"/>
            <a:ext cx="977562" cy="6025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FAC7BDE-7B48-0C6A-4067-D617DC3E4860}"/>
              </a:ext>
            </a:extLst>
          </p:cNvPr>
          <p:cNvCxnSpPr>
            <a:cxnSpLocks/>
          </p:cNvCxnSpPr>
          <p:nvPr/>
        </p:nvCxnSpPr>
        <p:spPr>
          <a:xfrm>
            <a:off x="7911188" y="3138272"/>
            <a:ext cx="2570545" cy="7648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0067BA1-965D-B2B6-AD7D-363FE27EC5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76"/>
          <a:stretch>
            <a:fillRect/>
          </a:stretch>
        </p:blipFill>
        <p:spPr>
          <a:xfrm>
            <a:off x="4456853" y="3540670"/>
            <a:ext cx="3700068" cy="17605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1C01941-2107-A639-3FD0-84A74FD12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61" y="3628037"/>
            <a:ext cx="3575304" cy="1613016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690CF-E731-B49F-294A-16F0CEE71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F136125-2CA8-1707-3842-A4D4E3090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6672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29725-DC3D-43D3-761F-574854F54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Quantum Detection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51459-A5C1-8D54-969C-9B51785DE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0" name="Equation"/>
              <p:cNvSpPr txBox="1"/>
              <p:nvPr/>
            </p:nvSpPr>
            <p:spPr>
              <a:xfrm>
                <a:off x="2407207" y="2059196"/>
                <a:ext cx="3125599" cy="49244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CA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Signal</m:t>
                      </m:r>
                      <m:r>
                        <a:rPr lang="en-CA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CA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NΓ</m:t>
                      </m:r>
                      <m:r>
                        <a:rPr lang="el-GR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l-GR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207" y="2059196"/>
                <a:ext cx="3125599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1" name="Equation"/>
              <p:cNvSpPr txBox="1"/>
              <p:nvPr/>
            </p:nvSpPr>
            <p:spPr>
              <a:xfrm>
                <a:off x="1130203" y="2719473"/>
                <a:ext cx="2406428" cy="4308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l-GR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p>
                        <m:sSupPr>
                          <m:ctrlP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b>
                        <m:sSubPr>
                          <m:ctrlP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𝑛𝑥</m:t>
                          </m:r>
                        </m:sub>
                      </m:sSub>
                    </m:oMath>
                  </m:oMathPara>
                </a14:m>
                <a:endParaRPr lang="ar-AE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203" y="2719473"/>
                <a:ext cx="2406428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2" name="Group"/>
          <p:cNvGrpSpPr/>
          <p:nvPr/>
        </p:nvGrpSpPr>
        <p:grpSpPr>
          <a:xfrm>
            <a:off x="8266176" y="1826538"/>
            <a:ext cx="2523744" cy="2040373"/>
            <a:chOff x="0" y="0"/>
            <a:chExt cx="7567316" cy="5904732"/>
          </a:xfrm>
        </p:grpSpPr>
        <p:sp>
          <p:nvSpPr>
            <p:cNvPr id="382" name="Rounded Rectangle"/>
            <p:cNvSpPr/>
            <p:nvPr/>
          </p:nvSpPr>
          <p:spPr>
            <a:xfrm>
              <a:off x="1135941" y="0"/>
              <a:ext cx="6431376" cy="5904733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grpSp>
          <p:nvGrpSpPr>
            <p:cNvPr id="399" name="Group"/>
            <p:cNvGrpSpPr/>
            <p:nvPr/>
          </p:nvGrpSpPr>
          <p:grpSpPr>
            <a:xfrm>
              <a:off x="3748179" y="2791030"/>
              <a:ext cx="1206898" cy="1065941"/>
              <a:chOff x="0" y="0"/>
              <a:chExt cx="1206897" cy="1065939"/>
            </a:xfrm>
          </p:grpSpPr>
          <p:sp>
            <p:nvSpPr>
              <p:cNvPr id="383" name="Oval"/>
              <p:cNvSpPr/>
              <p:nvPr/>
            </p:nvSpPr>
            <p:spPr>
              <a:xfrm>
                <a:off x="385885" y="-1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4" name="Oval"/>
              <p:cNvSpPr/>
              <p:nvPr/>
            </p:nvSpPr>
            <p:spPr>
              <a:xfrm>
                <a:off x="643142" y="-1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5" name="Oval"/>
              <p:cNvSpPr/>
              <p:nvPr/>
            </p:nvSpPr>
            <p:spPr>
              <a:xfrm>
                <a:off x="0" y="344605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6" name="Oval"/>
              <p:cNvSpPr/>
              <p:nvPr/>
            </p:nvSpPr>
            <p:spPr>
              <a:xfrm>
                <a:off x="714602" y="344605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7" name="Oval"/>
              <p:cNvSpPr/>
              <p:nvPr/>
            </p:nvSpPr>
            <p:spPr>
              <a:xfrm>
                <a:off x="300132" y="178244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8" name="Oval"/>
              <p:cNvSpPr/>
              <p:nvPr/>
            </p:nvSpPr>
            <p:spPr>
              <a:xfrm>
                <a:off x="585975" y="760508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9" name="Oval"/>
              <p:cNvSpPr/>
              <p:nvPr/>
            </p:nvSpPr>
            <p:spPr>
              <a:xfrm>
                <a:off x="171505" y="606030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0" name="Oval"/>
              <p:cNvSpPr/>
              <p:nvPr/>
            </p:nvSpPr>
            <p:spPr>
              <a:xfrm>
                <a:off x="357300" y="760508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1" name="Oval"/>
              <p:cNvSpPr/>
              <p:nvPr/>
            </p:nvSpPr>
            <p:spPr>
              <a:xfrm>
                <a:off x="92898" y="162833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2" name="Oval"/>
              <p:cNvSpPr/>
              <p:nvPr/>
            </p:nvSpPr>
            <p:spPr>
              <a:xfrm>
                <a:off x="471637" y="546615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3" name="Oval"/>
              <p:cNvSpPr/>
              <p:nvPr/>
            </p:nvSpPr>
            <p:spPr>
              <a:xfrm>
                <a:off x="200088" y="344605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4" name="Oval"/>
              <p:cNvSpPr/>
              <p:nvPr/>
            </p:nvSpPr>
            <p:spPr>
              <a:xfrm>
                <a:off x="557390" y="249542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5" name="Oval"/>
              <p:cNvSpPr/>
              <p:nvPr/>
            </p:nvSpPr>
            <p:spPr>
              <a:xfrm>
                <a:off x="714602" y="534732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6" name="Oval"/>
              <p:cNvSpPr/>
              <p:nvPr/>
            </p:nvSpPr>
            <p:spPr>
              <a:xfrm>
                <a:off x="857523" y="202010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7" name="Oval"/>
              <p:cNvSpPr/>
              <p:nvPr/>
            </p:nvSpPr>
            <p:spPr>
              <a:xfrm>
                <a:off x="28584" y="522849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8" name="Oval"/>
              <p:cNvSpPr/>
              <p:nvPr/>
            </p:nvSpPr>
            <p:spPr>
              <a:xfrm>
                <a:off x="385884" y="380254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</p:grpSp>
        <p:sp>
          <p:nvSpPr>
            <p:cNvPr id="400" name="Line"/>
            <p:cNvSpPr/>
            <p:nvPr/>
          </p:nvSpPr>
          <p:spPr>
            <a:xfrm>
              <a:off x="743460" y="1761117"/>
              <a:ext cx="2678443" cy="1207782"/>
            </a:xfrm>
            <a:prstGeom prst="line">
              <a:avLst/>
            </a:prstGeom>
            <a:noFill/>
            <a:ln w="228600" cap="flat">
              <a:solidFill>
                <a:srgbClr val="000000"/>
              </a:solidFill>
              <a:custDash>
                <a:ds d="200000" sp="200000"/>
              </a:custDash>
              <a:miter lim="400000"/>
              <a:tailEnd type="triangle" w="med" len="med"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endParaRPr sz="900"/>
            </a:p>
          </p:txBody>
        </p:sp>
        <p:sp>
          <p:nvSpPr>
            <p:cNvPr id="401" name="Oval"/>
            <p:cNvSpPr/>
            <p:nvPr/>
          </p:nvSpPr>
          <p:spPr>
            <a:xfrm>
              <a:off x="-1" y="1363212"/>
              <a:ext cx="370201" cy="396031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Equation">
                <a:extLst>
                  <a:ext uri="{FF2B5EF4-FFF2-40B4-BE49-F238E27FC236}">
                    <a16:creationId xmlns:a16="http://schemas.microsoft.com/office/drawing/2014/main" id="{79E22505-7843-A8B3-968F-1FFD48438979}"/>
                  </a:ext>
                </a:extLst>
              </p:cNvPr>
              <p:cNvSpPr txBox="1"/>
              <p:nvPr/>
            </p:nvSpPr>
            <p:spPr>
              <a:xfrm>
                <a:off x="4175376" y="2714531"/>
                <a:ext cx="3108672" cy="4308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spcBef>
                    <a:spcPts val="0"/>
                  </a:spcBef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=#</m:t>
                      </m:r>
                      <m:r>
                        <m:rPr>
                          <m:sty m:val="p"/>
                        </m:rP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Argon</m:t>
                      </m:r>
                      <m: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Xenon</m:t>
                      </m:r>
                    </m:oMath>
                  </m:oMathPara>
                </a14:m>
                <a:endParaRPr lang="en-CA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Equation">
                <a:extLst>
                  <a:ext uri="{FF2B5EF4-FFF2-40B4-BE49-F238E27FC236}">
                    <a16:creationId xmlns:a16="http://schemas.microsoft.com/office/drawing/2014/main" id="{79E22505-7843-A8B3-968F-1FFD48438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376" y="2714531"/>
                <a:ext cx="3108672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A63AC424-9BC7-5770-B68E-03A276D65897}"/>
                  </a:ext>
                </a:extLst>
              </p:cNvPr>
              <p:cNvSpPr txBox="1"/>
              <p:nvPr/>
            </p:nvSpPr>
            <p:spPr>
              <a:xfrm>
                <a:off x="1056990" y="3361727"/>
                <a:ext cx="6236771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Can we get better scaling with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CA" sz="2800" dirty="0"/>
                  <a:t>?</a:t>
                </a:r>
              </a:p>
              <a:p>
                <a:pPr algn="ctr"/>
                <a:endParaRPr lang="en-CA" sz="2800" dirty="0"/>
              </a:p>
            </p:txBody>
          </p:sp>
        </mc:Choice>
        <mc:Fallback xmlns=""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A63AC424-9BC7-5770-B68E-03A276D65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990" y="3361727"/>
                <a:ext cx="6236771" cy="954107"/>
              </a:xfrm>
              <a:prstGeom prst="rect">
                <a:avLst/>
              </a:prstGeom>
              <a:blipFill>
                <a:blip r:embed="rId5"/>
                <a:stretch>
                  <a:fillRect l="-1271" t="-6369" r="-156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583935-70DE-7946-9759-B1EDB6B9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88EE3E-CE20-4736-05D6-5A0B4B35A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7924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75DBE-F8FE-7CAA-7926-45A9562D1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F4F38-2913-EF3D-877C-446E28256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Quantum Detection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1E7E7-F53A-D243-1A7E-19C3D60FA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0" name="Equation">
                <a:extLst>
                  <a:ext uri="{FF2B5EF4-FFF2-40B4-BE49-F238E27FC236}">
                    <a16:creationId xmlns:a16="http://schemas.microsoft.com/office/drawing/2014/main" id="{5C3F78DA-E1E8-09C0-FAF5-7966A18B3BE6}"/>
                  </a:ext>
                </a:extLst>
              </p:cNvPr>
              <p:cNvSpPr txBox="1"/>
              <p:nvPr/>
            </p:nvSpPr>
            <p:spPr>
              <a:xfrm>
                <a:off x="2407207" y="2059196"/>
                <a:ext cx="3125599" cy="49244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CA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Signal</m:t>
                      </m:r>
                      <m:r>
                        <a:rPr lang="en-CA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CA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NΓ</m:t>
                      </m:r>
                      <m:r>
                        <a:rPr lang="el-GR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l-GR" sz="3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207" y="2059196"/>
                <a:ext cx="3125599" cy="492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1" name="Equation">
                <a:extLst>
                  <a:ext uri="{FF2B5EF4-FFF2-40B4-BE49-F238E27FC236}">
                    <a16:creationId xmlns:a16="http://schemas.microsoft.com/office/drawing/2014/main" id="{3EB695D6-D2DB-91B5-9C77-FD7B14823BB4}"/>
                  </a:ext>
                </a:extLst>
              </p:cNvPr>
              <p:cNvSpPr txBox="1"/>
              <p:nvPr/>
            </p:nvSpPr>
            <p:spPr>
              <a:xfrm>
                <a:off x="1130203" y="2719473"/>
                <a:ext cx="2406428" cy="4308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Γ</m:t>
                      </m:r>
                      <m:r>
                        <a:rPr lang="el-GR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p>
                        <m:sSupPr>
                          <m:ctrlP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b>
                        <m:sSubPr>
                          <m:ctrlP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ar-AE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𝑛𝑥</m:t>
                          </m:r>
                        </m:sub>
                      </m:sSub>
                    </m:oMath>
                  </m:oMathPara>
                </a14:m>
                <a:endParaRPr lang="ar-AE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203" y="2719473"/>
                <a:ext cx="2406428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2" name="Group">
            <a:extLst>
              <a:ext uri="{FF2B5EF4-FFF2-40B4-BE49-F238E27FC236}">
                <a16:creationId xmlns:a16="http://schemas.microsoft.com/office/drawing/2014/main" id="{B21DFC72-CB69-A878-FE2E-32C60CFA04EB}"/>
              </a:ext>
            </a:extLst>
          </p:cNvPr>
          <p:cNvGrpSpPr/>
          <p:nvPr/>
        </p:nvGrpSpPr>
        <p:grpSpPr>
          <a:xfrm>
            <a:off x="8266176" y="1826538"/>
            <a:ext cx="2523744" cy="2040373"/>
            <a:chOff x="0" y="0"/>
            <a:chExt cx="7567316" cy="5904732"/>
          </a:xfrm>
        </p:grpSpPr>
        <p:sp>
          <p:nvSpPr>
            <p:cNvPr id="382" name="Rounded Rectangle">
              <a:extLst>
                <a:ext uri="{FF2B5EF4-FFF2-40B4-BE49-F238E27FC236}">
                  <a16:creationId xmlns:a16="http://schemas.microsoft.com/office/drawing/2014/main" id="{E5F43B9B-646D-44E3-BDE7-C8D861EC5C32}"/>
                </a:ext>
              </a:extLst>
            </p:cNvPr>
            <p:cNvSpPr/>
            <p:nvPr/>
          </p:nvSpPr>
          <p:spPr>
            <a:xfrm>
              <a:off x="1135941" y="0"/>
              <a:ext cx="6431376" cy="5904733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  <p:grpSp>
          <p:nvGrpSpPr>
            <p:cNvPr id="399" name="Group">
              <a:extLst>
                <a:ext uri="{FF2B5EF4-FFF2-40B4-BE49-F238E27FC236}">
                  <a16:creationId xmlns:a16="http://schemas.microsoft.com/office/drawing/2014/main" id="{3B787886-61BD-5C8D-4124-DD001272A63D}"/>
                </a:ext>
              </a:extLst>
            </p:cNvPr>
            <p:cNvGrpSpPr/>
            <p:nvPr/>
          </p:nvGrpSpPr>
          <p:grpSpPr>
            <a:xfrm>
              <a:off x="3748179" y="2791030"/>
              <a:ext cx="1206898" cy="1065941"/>
              <a:chOff x="0" y="0"/>
              <a:chExt cx="1206897" cy="1065939"/>
            </a:xfrm>
          </p:grpSpPr>
          <p:sp>
            <p:nvSpPr>
              <p:cNvPr id="383" name="Oval">
                <a:extLst>
                  <a:ext uri="{FF2B5EF4-FFF2-40B4-BE49-F238E27FC236}">
                    <a16:creationId xmlns:a16="http://schemas.microsoft.com/office/drawing/2014/main" id="{BA3CADF8-AF01-C632-27DF-44E1257F5D7D}"/>
                  </a:ext>
                </a:extLst>
              </p:cNvPr>
              <p:cNvSpPr/>
              <p:nvPr/>
            </p:nvSpPr>
            <p:spPr>
              <a:xfrm>
                <a:off x="385885" y="-1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4" name="Oval">
                <a:extLst>
                  <a:ext uri="{FF2B5EF4-FFF2-40B4-BE49-F238E27FC236}">
                    <a16:creationId xmlns:a16="http://schemas.microsoft.com/office/drawing/2014/main" id="{EEFFADBC-648A-A586-58DB-16C3D85BD427}"/>
                  </a:ext>
                </a:extLst>
              </p:cNvPr>
              <p:cNvSpPr/>
              <p:nvPr/>
            </p:nvSpPr>
            <p:spPr>
              <a:xfrm>
                <a:off x="643142" y="-1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5" name="Oval">
                <a:extLst>
                  <a:ext uri="{FF2B5EF4-FFF2-40B4-BE49-F238E27FC236}">
                    <a16:creationId xmlns:a16="http://schemas.microsoft.com/office/drawing/2014/main" id="{5EF2690B-3CC0-8BAA-F2D6-03AE8D5C3FD3}"/>
                  </a:ext>
                </a:extLst>
              </p:cNvPr>
              <p:cNvSpPr/>
              <p:nvPr/>
            </p:nvSpPr>
            <p:spPr>
              <a:xfrm>
                <a:off x="0" y="344605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6" name="Oval">
                <a:extLst>
                  <a:ext uri="{FF2B5EF4-FFF2-40B4-BE49-F238E27FC236}">
                    <a16:creationId xmlns:a16="http://schemas.microsoft.com/office/drawing/2014/main" id="{AFDEBF22-2FF7-C318-B8C1-DE0601C80294}"/>
                  </a:ext>
                </a:extLst>
              </p:cNvPr>
              <p:cNvSpPr/>
              <p:nvPr/>
            </p:nvSpPr>
            <p:spPr>
              <a:xfrm>
                <a:off x="714602" y="344605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7" name="Oval">
                <a:extLst>
                  <a:ext uri="{FF2B5EF4-FFF2-40B4-BE49-F238E27FC236}">
                    <a16:creationId xmlns:a16="http://schemas.microsoft.com/office/drawing/2014/main" id="{46D6DA8A-934B-7794-684C-DE87019A643A}"/>
                  </a:ext>
                </a:extLst>
              </p:cNvPr>
              <p:cNvSpPr/>
              <p:nvPr/>
            </p:nvSpPr>
            <p:spPr>
              <a:xfrm>
                <a:off x="300132" y="178244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8" name="Oval">
                <a:extLst>
                  <a:ext uri="{FF2B5EF4-FFF2-40B4-BE49-F238E27FC236}">
                    <a16:creationId xmlns:a16="http://schemas.microsoft.com/office/drawing/2014/main" id="{1FF76AC2-4E1A-B2D6-9E86-41A427AF5778}"/>
                  </a:ext>
                </a:extLst>
              </p:cNvPr>
              <p:cNvSpPr/>
              <p:nvPr/>
            </p:nvSpPr>
            <p:spPr>
              <a:xfrm>
                <a:off x="585975" y="760508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89" name="Oval">
                <a:extLst>
                  <a:ext uri="{FF2B5EF4-FFF2-40B4-BE49-F238E27FC236}">
                    <a16:creationId xmlns:a16="http://schemas.microsoft.com/office/drawing/2014/main" id="{6BA50797-85E2-F1F9-43C3-C5FA220A8DC5}"/>
                  </a:ext>
                </a:extLst>
              </p:cNvPr>
              <p:cNvSpPr/>
              <p:nvPr/>
            </p:nvSpPr>
            <p:spPr>
              <a:xfrm>
                <a:off x="171505" y="606030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0" name="Oval">
                <a:extLst>
                  <a:ext uri="{FF2B5EF4-FFF2-40B4-BE49-F238E27FC236}">
                    <a16:creationId xmlns:a16="http://schemas.microsoft.com/office/drawing/2014/main" id="{11A8190C-376D-DA90-63CD-61C6E47317AB}"/>
                  </a:ext>
                </a:extLst>
              </p:cNvPr>
              <p:cNvSpPr/>
              <p:nvPr/>
            </p:nvSpPr>
            <p:spPr>
              <a:xfrm>
                <a:off x="357300" y="760508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1" name="Oval">
                <a:extLst>
                  <a:ext uri="{FF2B5EF4-FFF2-40B4-BE49-F238E27FC236}">
                    <a16:creationId xmlns:a16="http://schemas.microsoft.com/office/drawing/2014/main" id="{0A0A775A-C58A-CD8B-755F-1F9A753B0BD4}"/>
                  </a:ext>
                </a:extLst>
              </p:cNvPr>
              <p:cNvSpPr/>
              <p:nvPr/>
            </p:nvSpPr>
            <p:spPr>
              <a:xfrm>
                <a:off x="92898" y="162833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2" name="Oval">
                <a:extLst>
                  <a:ext uri="{FF2B5EF4-FFF2-40B4-BE49-F238E27FC236}">
                    <a16:creationId xmlns:a16="http://schemas.microsoft.com/office/drawing/2014/main" id="{0B8BDBFA-6B2E-AD3A-9E8A-EDC43153FDDF}"/>
                  </a:ext>
                </a:extLst>
              </p:cNvPr>
              <p:cNvSpPr/>
              <p:nvPr/>
            </p:nvSpPr>
            <p:spPr>
              <a:xfrm>
                <a:off x="471637" y="546615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3" name="Oval">
                <a:extLst>
                  <a:ext uri="{FF2B5EF4-FFF2-40B4-BE49-F238E27FC236}">
                    <a16:creationId xmlns:a16="http://schemas.microsoft.com/office/drawing/2014/main" id="{A918C773-E23E-1E15-3DA9-766AF8EC6B5A}"/>
                  </a:ext>
                </a:extLst>
              </p:cNvPr>
              <p:cNvSpPr/>
              <p:nvPr/>
            </p:nvSpPr>
            <p:spPr>
              <a:xfrm>
                <a:off x="200088" y="344605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4" name="Oval">
                <a:extLst>
                  <a:ext uri="{FF2B5EF4-FFF2-40B4-BE49-F238E27FC236}">
                    <a16:creationId xmlns:a16="http://schemas.microsoft.com/office/drawing/2014/main" id="{BACB3C71-0546-D4EB-16DB-F4CA52A4097F}"/>
                  </a:ext>
                </a:extLst>
              </p:cNvPr>
              <p:cNvSpPr/>
              <p:nvPr/>
            </p:nvSpPr>
            <p:spPr>
              <a:xfrm>
                <a:off x="557390" y="249542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5" name="Oval">
                <a:extLst>
                  <a:ext uri="{FF2B5EF4-FFF2-40B4-BE49-F238E27FC236}">
                    <a16:creationId xmlns:a16="http://schemas.microsoft.com/office/drawing/2014/main" id="{AC31C2E2-D2FF-C721-3A86-38E8F02FD36B}"/>
                  </a:ext>
                </a:extLst>
              </p:cNvPr>
              <p:cNvSpPr/>
              <p:nvPr/>
            </p:nvSpPr>
            <p:spPr>
              <a:xfrm>
                <a:off x="714602" y="534732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6" name="Oval">
                <a:extLst>
                  <a:ext uri="{FF2B5EF4-FFF2-40B4-BE49-F238E27FC236}">
                    <a16:creationId xmlns:a16="http://schemas.microsoft.com/office/drawing/2014/main" id="{787AEB22-0042-038E-4FFA-83C86C8E3A25}"/>
                  </a:ext>
                </a:extLst>
              </p:cNvPr>
              <p:cNvSpPr/>
              <p:nvPr/>
            </p:nvSpPr>
            <p:spPr>
              <a:xfrm>
                <a:off x="857523" y="202010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B51600"/>
                  </a:gs>
                  <a:gs pos="100000">
                    <a:srgbClr val="3B0903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7" name="Oval">
                <a:extLst>
                  <a:ext uri="{FF2B5EF4-FFF2-40B4-BE49-F238E27FC236}">
                    <a16:creationId xmlns:a16="http://schemas.microsoft.com/office/drawing/2014/main" id="{9726B10F-7B21-4471-5AF9-FEF30B32B951}"/>
                  </a:ext>
                </a:extLst>
              </p:cNvPr>
              <p:cNvSpPr/>
              <p:nvPr/>
            </p:nvSpPr>
            <p:spPr>
              <a:xfrm>
                <a:off x="28584" y="522849"/>
                <a:ext cx="349377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  <p:sp>
            <p:nvSpPr>
              <p:cNvPr id="398" name="Oval">
                <a:extLst>
                  <a:ext uri="{FF2B5EF4-FFF2-40B4-BE49-F238E27FC236}">
                    <a16:creationId xmlns:a16="http://schemas.microsoft.com/office/drawing/2014/main" id="{2EB387FA-2BB3-336B-5E30-E591151A6A7F}"/>
                  </a:ext>
                </a:extLst>
              </p:cNvPr>
              <p:cNvSpPr/>
              <p:nvPr/>
            </p:nvSpPr>
            <p:spPr>
              <a:xfrm>
                <a:off x="385884" y="380254"/>
                <a:ext cx="349375" cy="305431"/>
              </a:xfrm>
              <a:prstGeom prst="ellipse">
                <a:avLst/>
              </a:prstGeom>
              <a:gradFill flip="none" rotWithShape="1">
                <a:gsLst>
                  <a:gs pos="0">
                    <a:srgbClr val="004D80"/>
                  </a:gs>
                  <a:gs pos="100000">
                    <a:srgbClr val="002F4B"/>
                  </a:gs>
                </a:gsLst>
                <a:lin ang="16063665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 defTabSz="172469">
                  <a:defRPr sz="1100">
                    <a:solidFill>
                      <a:srgbClr val="FFFFFF"/>
                    </a:solidFill>
                    <a:latin typeface="Helvetica Neue Medium"/>
                    <a:ea typeface="Helvetica Neue Medium"/>
                    <a:cs typeface="Helvetica Neue Medium"/>
                    <a:sym typeface="Helvetica Neue Medium"/>
                  </a:defRPr>
                </a:pPr>
                <a:endParaRPr sz="550"/>
              </a:p>
            </p:txBody>
          </p:sp>
        </p:grpSp>
        <p:sp>
          <p:nvSpPr>
            <p:cNvPr id="400" name="Line">
              <a:extLst>
                <a:ext uri="{FF2B5EF4-FFF2-40B4-BE49-F238E27FC236}">
                  <a16:creationId xmlns:a16="http://schemas.microsoft.com/office/drawing/2014/main" id="{2B5CF061-88C2-7665-591D-F1513406A3AA}"/>
                </a:ext>
              </a:extLst>
            </p:cNvPr>
            <p:cNvSpPr/>
            <p:nvPr/>
          </p:nvSpPr>
          <p:spPr>
            <a:xfrm>
              <a:off x="743460" y="1761117"/>
              <a:ext cx="2678443" cy="1207782"/>
            </a:xfrm>
            <a:prstGeom prst="line">
              <a:avLst/>
            </a:prstGeom>
            <a:noFill/>
            <a:ln w="228600" cap="flat">
              <a:solidFill>
                <a:srgbClr val="000000"/>
              </a:solidFill>
              <a:custDash>
                <a:ds d="200000" sp="200000"/>
              </a:custDash>
              <a:miter lim="400000"/>
              <a:tailEnd type="triangle" w="med" len="med"/>
            </a:ln>
            <a:effectLst/>
          </p:spPr>
          <p:txBody>
            <a:bodyPr wrap="square" lIns="22859" tIns="22859" rIns="22859" bIns="22859" numCol="1" anchor="t">
              <a:noAutofit/>
            </a:bodyPr>
            <a:lstStyle/>
            <a:p>
              <a:pPr>
                <a:defRPr sz="18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endParaRPr sz="900"/>
            </a:p>
          </p:txBody>
        </p:sp>
        <p:sp>
          <p:nvSpPr>
            <p:cNvPr id="401" name="Oval">
              <a:extLst>
                <a:ext uri="{FF2B5EF4-FFF2-40B4-BE49-F238E27FC236}">
                  <a16:creationId xmlns:a16="http://schemas.microsoft.com/office/drawing/2014/main" id="{54D31EF8-CCBC-2A86-E053-A14AC7C558A2}"/>
                </a:ext>
              </a:extLst>
            </p:cNvPr>
            <p:cNvSpPr/>
            <p:nvPr/>
          </p:nvSpPr>
          <p:spPr>
            <a:xfrm>
              <a:off x="-1" y="1363212"/>
              <a:ext cx="370201" cy="396031"/>
            </a:xfrm>
            <a:prstGeom prst="ellipse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 sz="160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Equation">
                <a:extLst>
                  <a:ext uri="{FF2B5EF4-FFF2-40B4-BE49-F238E27FC236}">
                    <a16:creationId xmlns:a16="http://schemas.microsoft.com/office/drawing/2014/main" id="{67799B28-3E51-75C7-8D82-385EBFE572A4}"/>
                  </a:ext>
                </a:extLst>
              </p:cNvPr>
              <p:cNvSpPr txBox="1"/>
              <p:nvPr/>
            </p:nvSpPr>
            <p:spPr>
              <a:xfrm>
                <a:off x="4175376" y="2714531"/>
                <a:ext cx="3108672" cy="4308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spcBef>
                    <a:spcPts val="0"/>
                  </a:spcBef>
                  <a:defRPr sz="1800">
                    <a:solidFill>
                      <a:srgbClr val="000000"/>
                    </a:solidFill>
                  </a:defRPr>
                </a:pPr>
                <a14:m>
                  <m:oMathPara xmlns:m="http://schemas.openxmlformats.org/officeDocument/2006/math">
                    <m:oMath>
                      <m: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=#</m:t>
                      </m:r>
                      <m:r>
                        <m:rPr>
                          <m:sty m:val="p"/>
                        </m:rP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Argon</m:t>
                      </m:r>
                      <m: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en-CA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Xenon</m:t>
                      </m:r>
                    </m:oMath>
                  </m:oMathPara>
                </a14:m>
                <a:endParaRPr lang="en-CA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Equation">
                <a:extLst>
                  <a:ext uri="{FF2B5EF4-FFF2-40B4-BE49-F238E27FC236}">
                    <a16:creationId xmlns:a16="http://schemas.microsoft.com/office/drawing/2014/main" id="{79E22505-7843-A8B3-968F-1FFD48438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376" y="2714531"/>
                <a:ext cx="3108672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7310B6EB-A106-D5A1-6966-8E156DEA1295}"/>
                  </a:ext>
                </a:extLst>
              </p:cNvPr>
              <p:cNvSpPr txBox="1"/>
              <p:nvPr/>
            </p:nvSpPr>
            <p:spPr>
              <a:xfrm>
                <a:off x="212592" y="3361727"/>
                <a:ext cx="7925568" cy="26776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Can we get better scaling with </a:t>
                </a:r>
                <a14:m>
                  <m:oMath xmlns:m="http://schemas.openxmlformats.org/officeDocument/2006/math"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CA" sz="2800" dirty="0"/>
                  <a:t>?</a:t>
                </a:r>
              </a:p>
              <a:p>
                <a:pPr algn="ctr"/>
                <a:endParaRPr lang="en-CA" sz="2800" dirty="0"/>
              </a:p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CA" sz="2800" dirty="0"/>
                  <a:t>Quantum effects can make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sz="2800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CA" sz="2800" b="0" i="0" smtClean="0">
                            <a:latin typeface="Cambria Math" panose="02040503050406030204" pitchFamily="18" charset="0"/>
                          </a:rPr>
                          <m:t>signal</m:t>
                        </m:r>
                        <m:r>
                          <a:rPr lang="en-CA" sz="2800" b="0" i="0" smtClean="0">
                            <a:latin typeface="Cambria Math" panose="02040503050406030204" pitchFamily="18" charset="0"/>
                          </a:rPr>
                          <m:t> ~ </m:t>
                        </m:r>
                        <m:r>
                          <a:rPr lang="en-CA" sz="2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CA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CA" sz="28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CA" sz="2800" b="0" dirty="0"/>
              </a:p>
              <a:p>
                <a:pPr marL="457200" indent="-457200" algn="ctr">
                  <a:buFont typeface="Arial" panose="020B0604020202020204" pitchFamily="34" charset="0"/>
                  <a:buChar char="•"/>
                </a:pPr>
                <a:r>
                  <a:rPr lang="en-CA" sz="2800" b="0" dirty="0"/>
                  <a:t>CATCHY (</a:t>
                </a:r>
                <a:r>
                  <a:rPr lang="en-US" sz="2800" b="0" dirty="0"/>
                  <a:t>Coherent Atomic Transition </a:t>
                </a:r>
              </a:p>
              <a:p>
                <a:pPr algn="ctr"/>
                <a:r>
                  <a:rPr lang="en-US" sz="2800" b="0" dirty="0"/>
                  <a:t>from Counter-pulsed Hydrogen)</a:t>
                </a:r>
                <a:endParaRPr lang="en-CA" sz="2800" dirty="0"/>
              </a:p>
              <a:p>
                <a:pPr algn="ctr"/>
                <a:r>
                  <a:rPr lang="en-CA" sz="2800" b="0" dirty="0"/>
                  <a:t>Detects dark photons with a quantum detector</a:t>
                </a:r>
              </a:p>
            </p:txBody>
          </p:sp>
        </mc:Choice>
        <mc:Fallback xmlns="">
          <p:sp>
            <p:nvSpPr>
              <p:cNvPr id="331" name="TextBox 330">
                <a:extLst>
                  <a:ext uri="{FF2B5EF4-FFF2-40B4-BE49-F238E27FC236}">
                    <a16:creationId xmlns:a16="http://schemas.microsoft.com/office/drawing/2014/main" id="{A63AC424-9BC7-5770-B68E-03A276D65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592" y="3361727"/>
                <a:ext cx="7925568" cy="2677656"/>
              </a:xfrm>
              <a:prstGeom prst="rect">
                <a:avLst/>
              </a:prstGeom>
              <a:blipFill>
                <a:blip r:embed="rId5"/>
                <a:stretch>
                  <a:fillRect l="-1154" t="-2273" r="-1077" b="-522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5" name="pasted-movie.png" descr="pasted-movie.png">
            <a:extLst>
              <a:ext uri="{FF2B5EF4-FFF2-40B4-BE49-F238E27FC236}">
                <a16:creationId xmlns:a16="http://schemas.microsoft.com/office/drawing/2014/main" id="{D3C69F4F-D392-4726-2169-1B8182C184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616" y="3923697"/>
            <a:ext cx="3031920" cy="2274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AE0D3C-72A7-8CEB-7D9D-77CE811FB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275C53-C07B-9942-3137-6B416D56F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1662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21AAB7-B36B-65BE-9B1F-5A3A2F035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745FA-CA2F-6AB2-CCEC-EF3CBC666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Coherent Atomic Emission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D214A6-C178-ECAC-FF37-2093335D4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772C94C9-887D-1069-7C3C-BCB001C9E6A5}"/>
              </a:ext>
            </a:extLst>
          </p:cNvPr>
          <p:cNvSpPr/>
          <p:nvPr/>
        </p:nvSpPr>
        <p:spPr>
          <a:xfrm>
            <a:off x="1005838" y="2249062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kern="0" spc="1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 QUANTUM PHASES</a:t>
            </a:r>
            <a:endParaRPr lang="en-US" sz="2000" dirty="0"/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FE258726-F2AC-AA68-E977-F5FFF90F5D0C}"/>
              </a:ext>
            </a:extLst>
          </p:cNvPr>
          <p:cNvSpPr/>
          <p:nvPr/>
        </p:nvSpPr>
        <p:spPr>
          <a:xfrm>
            <a:off x="7345682" y="2377078"/>
            <a:ext cx="3840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kern="0" spc="150" dirty="0">
                <a:solidFill>
                  <a:srgbClr val="1F7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LOCKED QUANTUM PHASES</a:t>
            </a:r>
            <a:endParaRPr lang="en-US" sz="200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A4A32016-1325-5C63-3E58-1151036FC2A4}"/>
              </a:ext>
            </a:extLst>
          </p:cNvPr>
          <p:cNvSpPr/>
          <p:nvPr/>
        </p:nvSpPr>
        <p:spPr>
          <a:xfrm>
            <a:off x="11155680" y="6327648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b="0" dirty="0">
                <a:solidFill>
                  <a:srgbClr val="AFAF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pic>
        <p:nvPicPr>
          <p:cNvPr id="19" name="Picture 18" descr="s7_random.gif">
            <a:extLst>
              <a:ext uri="{FF2B5EF4-FFF2-40B4-BE49-F238E27FC236}">
                <a16:creationId xmlns:a16="http://schemas.microsoft.com/office/drawing/2014/main" id="{31681A0E-4916-0281-AEE0-70DC7E3BFB8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10258" b="10258"/>
          <a:stretch>
            <a:fillRect/>
          </a:stretch>
        </p:blipFill>
        <p:spPr>
          <a:xfrm>
            <a:off x="502920" y="2333783"/>
            <a:ext cx="4937760" cy="2743200"/>
          </a:xfrm>
          <a:prstGeom prst="rect">
            <a:avLst/>
          </a:prstGeom>
        </p:spPr>
      </p:pic>
      <p:pic>
        <p:nvPicPr>
          <p:cNvPr id="21" name="Picture 20" descr="s7_locked.gif">
            <a:extLst>
              <a:ext uri="{FF2B5EF4-FFF2-40B4-BE49-F238E27FC236}">
                <a16:creationId xmlns:a16="http://schemas.microsoft.com/office/drawing/2014/main" id="{7F2F7C25-33D7-C20F-C795-C4F1E7953C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8667"/>
          <a:stretch>
            <a:fillRect/>
          </a:stretch>
        </p:blipFill>
        <p:spPr>
          <a:xfrm>
            <a:off x="6812280" y="2779777"/>
            <a:ext cx="4937760" cy="25054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36B45AC-67BC-C05E-7722-339A07683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8570" y="5450377"/>
            <a:ext cx="2115590" cy="7983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BE6EFBC-87AE-D660-7284-66E7200315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233" y="5366021"/>
            <a:ext cx="2124371" cy="8287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B08E97-3415-BCEE-6453-F831767182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316" y="4666509"/>
            <a:ext cx="3580725" cy="1152927"/>
          </a:xfrm>
          <a:prstGeom prst="rect">
            <a:avLst/>
          </a:prstGeom>
        </p:spPr>
      </p:pic>
      <p:sp>
        <p:nvSpPr>
          <p:cNvPr id="18" name="Equation">
            <a:extLst>
              <a:ext uri="{FF2B5EF4-FFF2-40B4-BE49-F238E27FC236}">
                <a16:creationId xmlns:a16="http://schemas.microsoft.com/office/drawing/2014/main" id="{33A3C435-732E-15D3-0734-85320FF57824}"/>
              </a:ext>
            </a:extLst>
          </p:cNvPr>
          <p:cNvSpPr txBox="1"/>
          <p:nvPr/>
        </p:nvSpPr>
        <p:spPr>
          <a:xfrm>
            <a:off x="3569553" y="3987006"/>
            <a:ext cx="5230925" cy="738664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spAutoFit/>
          </a:bodyPr>
          <a:lstStyle/>
          <a:p>
            <a:pPr algn="ctr" latinLnBrk="1">
              <a:defRPr sz="1800">
                <a:solidFill>
                  <a:srgbClr val="000000"/>
                </a:solidFill>
              </a:defRPr>
            </a:pPr>
            <a:r>
              <a:rPr lang="en-CA" sz="2400" dirty="0">
                <a:solidFill>
                  <a:schemeClr val="tx1"/>
                </a:solidFill>
              </a:rPr>
              <a:t>Emission triggered by an </a:t>
            </a:r>
          </a:p>
          <a:p>
            <a:pPr algn="ctr" latinLnBrk="1">
              <a:defRPr sz="1800">
                <a:solidFill>
                  <a:srgbClr val="000000"/>
                </a:solidFill>
              </a:defRPr>
            </a:pPr>
            <a:r>
              <a:rPr lang="en-CA" sz="2400" dirty="0">
                <a:solidFill>
                  <a:schemeClr val="tx1"/>
                </a:solidFill>
              </a:rPr>
              <a:t>incoming dark photon</a:t>
            </a:r>
            <a:endParaRPr lang="el-GR" sz="2400" dirty="0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96AFBC-B511-017B-3750-6E8848F87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4DAA0BED-243B-9072-3515-91EED195BA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154" y="1871941"/>
            <a:ext cx="1435527" cy="2115065"/>
          </a:xfrm>
          <a:prstGeom prst="rect">
            <a:avLst/>
          </a:prstGeom>
        </p:spPr>
      </p:pic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5ABBB614-7098-F68D-C273-93E18E44A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1684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01D4A-9350-36C2-E0EA-5F9350036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93D4FBDB-C934-A424-B631-1B9DC231A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8" y="3055289"/>
            <a:ext cx="5747964" cy="12141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004BB9-5D84-9CB5-AFF8-DF2600F55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Stimulated One-Photon Emission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C4E67-74AF-694B-9286-0D13A9E6F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C193F-BD2F-6AFF-6CA3-53489A856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E3A2C54D-F489-5555-02E8-D56057411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733" y="1899663"/>
            <a:ext cx="1763433" cy="98082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10F1A81-4CCA-0677-2D3F-6E19774698C5}"/>
              </a:ext>
            </a:extLst>
          </p:cNvPr>
          <p:cNvCxnSpPr>
            <a:cxnSpLocks/>
          </p:cNvCxnSpPr>
          <p:nvPr/>
        </p:nvCxnSpPr>
        <p:spPr>
          <a:xfrm flipH="1">
            <a:off x="254000" y="2573867"/>
            <a:ext cx="237067" cy="8551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F31CE0CA-98F6-2953-A70C-DDA52386F268}"/>
              </a:ext>
            </a:extLst>
          </p:cNvPr>
          <p:cNvSpPr txBox="1"/>
          <p:nvPr/>
        </p:nvSpPr>
        <p:spPr>
          <a:xfrm>
            <a:off x="331501" y="2148699"/>
            <a:ext cx="18226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CA" sz="2400" dirty="0"/>
              <a:t>Dark Photon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1DCC8A1-E7C0-6A24-114B-9DC48E8E8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768" y="3068282"/>
            <a:ext cx="5427679" cy="120118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1CBC7A8-1268-22C6-62F7-BFF8EC97B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01" y="4325300"/>
            <a:ext cx="5486400" cy="12141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14F7610-D434-C57F-5930-B40C83BBE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6701" y="4343667"/>
            <a:ext cx="5878122" cy="120118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3F4E880-D758-93CD-2B6C-CCA3DA76C1DE}"/>
              </a:ext>
            </a:extLst>
          </p:cNvPr>
          <p:cNvSpPr txBox="1"/>
          <p:nvPr/>
        </p:nvSpPr>
        <p:spPr>
          <a:xfrm>
            <a:off x="10006584" y="5777005"/>
            <a:ext cx="200375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CA" sz="2400" dirty="0"/>
              <a:t>Photon Signal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106C969-FACF-00A2-B4A2-FDE8480F187E}"/>
              </a:ext>
            </a:extLst>
          </p:cNvPr>
          <p:cNvCxnSpPr>
            <a:cxnSpLocks/>
          </p:cNvCxnSpPr>
          <p:nvPr/>
        </p:nvCxnSpPr>
        <p:spPr>
          <a:xfrm flipV="1">
            <a:off x="11750980" y="5411105"/>
            <a:ext cx="0" cy="3659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7A66EB7C-CE99-3D99-F2BD-6573509C82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167" y="5539477"/>
            <a:ext cx="3575311" cy="637033"/>
          </a:xfrm>
          <a:prstGeom prst="rect">
            <a:avLst/>
          </a:prstGeom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2361C2D-3B72-C16F-88BB-00D794CECFC7}"/>
              </a:ext>
            </a:extLst>
          </p:cNvPr>
          <p:cNvCxnSpPr>
            <a:cxnSpLocks/>
          </p:cNvCxnSpPr>
          <p:nvPr/>
        </p:nvCxnSpPr>
        <p:spPr>
          <a:xfrm>
            <a:off x="5054599" y="2390075"/>
            <a:ext cx="16848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9076E8E3-20A4-8B33-ACB9-C5085218A0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8" b="7293"/>
          <a:stretch>
            <a:fillRect/>
          </a:stretch>
        </p:blipFill>
        <p:spPr>
          <a:xfrm>
            <a:off x="7150530" y="1798268"/>
            <a:ext cx="1768078" cy="1273359"/>
          </a:xfrm>
          <a:prstGeom prst="rect">
            <a:avLst/>
          </a:prstGeom>
        </p:spPr>
      </p:pic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417B4E9E-3A7A-902E-EFAE-11FBBAAF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2770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D74AE-DCDA-DF26-B3E6-A241B9359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96">
            <a:extLst>
              <a:ext uri="{FF2B5EF4-FFF2-40B4-BE49-F238E27FC236}">
                <a16:creationId xmlns:a16="http://schemas.microsoft.com/office/drawing/2014/main" id="{E90B390A-9F00-EC04-EF3C-8F95A24176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0"/>
          <a:stretch>
            <a:fillRect/>
          </a:stretch>
        </p:blipFill>
        <p:spPr>
          <a:xfrm>
            <a:off x="6854683" y="1781711"/>
            <a:ext cx="2357913" cy="12749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C664B3-7BB8-66F0-12B3-519685A80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Stimulated Two-Photon Emission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83CA2E-D9CF-CF9C-1CF2-F37212CBA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F0DE8-F00E-9221-0624-64E096662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10ECE6B6-079B-4FBB-2392-A17E5ACB78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64" y="3035947"/>
            <a:ext cx="5872282" cy="124043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B79FEC08-7342-22BD-7B26-8CE1235066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185" y="4314927"/>
            <a:ext cx="5605061" cy="1240437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78873977-D9B5-2A38-E2F6-1CA313910E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8" y="4314179"/>
            <a:ext cx="5608441" cy="1241185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6E5DC1BB-E6F7-6674-A4C6-AC270F3252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915" y="3037860"/>
            <a:ext cx="5605061" cy="1240437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E9303E55-9509-4D06-2D0D-541BFFCC4FB6}"/>
              </a:ext>
            </a:extLst>
          </p:cNvPr>
          <p:cNvSpPr txBox="1"/>
          <p:nvPr/>
        </p:nvSpPr>
        <p:spPr>
          <a:xfrm>
            <a:off x="331501" y="2148699"/>
            <a:ext cx="182261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CA" sz="2400" dirty="0"/>
              <a:t>Dark Photon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CDC7119C-08F4-2A0E-7118-2224CD223764}"/>
              </a:ext>
            </a:extLst>
          </p:cNvPr>
          <p:cNvCxnSpPr>
            <a:cxnSpLocks/>
          </p:cNvCxnSpPr>
          <p:nvPr/>
        </p:nvCxnSpPr>
        <p:spPr>
          <a:xfrm flipH="1">
            <a:off x="254000" y="2573867"/>
            <a:ext cx="237067" cy="855133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TextBox 113">
            <a:extLst>
              <a:ext uri="{FF2B5EF4-FFF2-40B4-BE49-F238E27FC236}">
                <a16:creationId xmlns:a16="http://schemas.microsoft.com/office/drawing/2014/main" id="{AB411AA6-D62F-3C26-886F-BC01B084A517}"/>
              </a:ext>
            </a:extLst>
          </p:cNvPr>
          <p:cNvSpPr txBox="1"/>
          <p:nvPr/>
        </p:nvSpPr>
        <p:spPr>
          <a:xfrm>
            <a:off x="9343278" y="5567077"/>
            <a:ext cx="2257028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CA" sz="2400" dirty="0"/>
              <a:t>Building signal </a:t>
            </a:r>
          </a:p>
          <a:p>
            <a:pPr algn="ctr"/>
            <a:r>
              <a:rPr lang="en-CA" sz="2400" dirty="0"/>
              <a:t>in centre</a:t>
            </a:r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BF04C14C-5D8E-64BA-86F5-51B81CFA456B}"/>
              </a:ext>
            </a:extLst>
          </p:cNvPr>
          <p:cNvCxnSpPr>
            <a:cxnSpLocks/>
          </p:cNvCxnSpPr>
          <p:nvPr/>
        </p:nvCxnSpPr>
        <p:spPr>
          <a:xfrm flipH="1" flipV="1">
            <a:off x="8900218" y="4934771"/>
            <a:ext cx="1403715" cy="66494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9" name="Picture 118">
            <a:extLst>
              <a:ext uri="{FF2B5EF4-FFF2-40B4-BE49-F238E27FC236}">
                <a16:creationId xmlns:a16="http://schemas.microsoft.com/office/drawing/2014/main" id="{F09B72F3-CEE7-A3EB-3F19-3153F35618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105" y="5694563"/>
            <a:ext cx="5305421" cy="483692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94AF95A2-EB80-7709-2BD5-5718E51185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583" y="1825346"/>
            <a:ext cx="1879853" cy="1054469"/>
          </a:xfrm>
          <a:prstGeom prst="rect">
            <a:avLst/>
          </a:prstGeom>
        </p:spPr>
      </p:pic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527A4F3C-3905-4666-A1D8-C31EE8284F20}"/>
              </a:ext>
            </a:extLst>
          </p:cNvPr>
          <p:cNvCxnSpPr>
            <a:cxnSpLocks/>
          </p:cNvCxnSpPr>
          <p:nvPr/>
        </p:nvCxnSpPr>
        <p:spPr>
          <a:xfrm>
            <a:off x="5152811" y="2394913"/>
            <a:ext cx="16848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6" name="Slide Number Placeholder 125">
            <a:extLst>
              <a:ext uri="{FF2B5EF4-FFF2-40B4-BE49-F238E27FC236}">
                <a16:creationId xmlns:a16="http://schemas.microsoft.com/office/drawing/2014/main" id="{7B5DAA67-4167-3BAA-6FBE-B45459492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75022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6BE69-37AC-4135-9F94-6583580B1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D0518-9C61-C09C-7FC9-2A935C2A1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Two-Stage Emission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7F0B4-20F0-2C70-B3BF-26F1A2CB3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CAAB6EF-FD6F-8167-3670-B937DCB007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8656"/>
          <a:stretch>
            <a:fillRect/>
          </a:stretch>
        </p:blipFill>
        <p:spPr>
          <a:xfrm>
            <a:off x="3245316" y="2442088"/>
            <a:ext cx="5525271" cy="342849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4A1D5ED-ED95-8624-6FDA-26E1B52280D4}"/>
                  </a:ext>
                </a:extLst>
              </p:cNvPr>
              <p:cNvSpPr txBox="1"/>
              <p:nvPr/>
            </p:nvSpPr>
            <p:spPr>
              <a:xfrm>
                <a:off x="1386631" y="3618196"/>
                <a:ext cx="2299555" cy="3994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𝑒𝑔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𝑗𝑔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𝑗𝑒</m:t>
                        </m:r>
                      </m:sub>
                    </m:sSub>
                  </m:oMath>
                </a14:m>
                <a:r>
                  <a:rPr lang="en-CA" sz="2400" b="0" dirty="0"/>
                  <a:t> </a:t>
                </a: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4A1D5ED-ED95-8624-6FDA-26E1B52280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631" y="3618196"/>
                <a:ext cx="2299555" cy="399405"/>
              </a:xfrm>
              <a:prstGeom prst="rect">
                <a:avLst/>
              </a:prstGeom>
              <a:blipFill>
                <a:blip r:embed="rId4"/>
                <a:stretch>
                  <a:fillRect b="-2769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0D0F65-5DF7-0414-E88E-2775137BC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C0CFE0-B634-8200-3B47-3B8269C64F11}"/>
              </a:ext>
            </a:extLst>
          </p:cNvPr>
          <p:cNvSpPr txBox="1"/>
          <p:nvPr/>
        </p:nvSpPr>
        <p:spPr>
          <a:xfrm>
            <a:off x="3384653" y="1957231"/>
            <a:ext cx="572592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CA" sz="2400" dirty="0"/>
              <a:t>Need atom/molecule with this structure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396D7E1-F757-A259-295F-EA47F7A38CF2}"/>
                  </a:ext>
                </a:extLst>
              </p:cNvPr>
              <p:cNvSpPr txBox="1"/>
              <p:nvPr/>
            </p:nvSpPr>
            <p:spPr>
              <a:xfrm>
                <a:off x="8056229" y="3263900"/>
                <a:ext cx="3473708" cy="11079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begChr m:val="|"/>
                        <m:endChr m:val="⟩"/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→|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CA" dirty="0"/>
                  <a:t> </a:t>
                </a:r>
                <a:r>
                  <a:rPr lang="en-CA" sz="2400" dirty="0"/>
                  <a:t>is two-photon </a:t>
                </a:r>
              </a:p>
              <a:p>
                <a:pPr algn="ctr"/>
                <a:r>
                  <a:rPr lang="en-CA" sz="2400" dirty="0"/>
                  <a:t>dominated and does not </a:t>
                </a:r>
              </a:p>
              <a:p>
                <a:pPr algn="ctr"/>
                <a:r>
                  <a:rPr lang="en-CA" sz="2400" dirty="0"/>
                  <a:t>happen spontaneously</a:t>
                </a:r>
                <a:endParaRPr lang="en-CA" dirty="0"/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396D7E1-F757-A259-295F-EA47F7A38C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6229" y="3263900"/>
                <a:ext cx="3473708" cy="1107996"/>
              </a:xfrm>
              <a:prstGeom prst="rect">
                <a:avLst/>
              </a:prstGeom>
              <a:blipFill>
                <a:blip r:embed="rId5"/>
                <a:stretch>
                  <a:fillRect l="-4921" t="-8242" r="-4921" b="-15934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A1C072A-D7E1-A9CB-9A9C-F0FC30C5B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3247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Content Placeholder 10">
            <a:extLst>
              <a:ext uri="{FF2B5EF4-FFF2-40B4-BE49-F238E27FC236}">
                <a16:creationId xmlns:a16="http://schemas.microsoft.com/office/drawing/2014/main" id="{B09246C7-A859-0007-82E6-2DC7CC85B6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08" t="7388" r="9257" b="4685"/>
          <a:stretch>
            <a:fillRect/>
          </a:stretch>
        </p:blipFill>
        <p:spPr>
          <a:xfrm>
            <a:off x="5265482" y="2709246"/>
            <a:ext cx="3977202" cy="29905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19178B-F6AE-ECBD-3425-ACDC8BFE9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221" y="239785"/>
            <a:ext cx="10058400" cy="1450757"/>
          </a:xfrm>
        </p:spPr>
        <p:txBody>
          <a:bodyPr/>
          <a:lstStyle/>
          <a:p>
            <a:r>
              <a:rPr lang="en-CA" dirty="0"/>
              <a:t>A Candidate: Parahydrogen</a:t>
            </a:r>
          </a:p>
        </p:txBody>
      </p: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6939EEDA-AAF1-5394-8A08-DB0DF130C8F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85607" y="2709246"/>
            <a:ext cx="2208120" cy="33399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0" name="Content Placeholder 29">
                <a:extLst>
                  <a:ext uri="{FF2B5EF4-FFF2-40B4-BE49-F238E27FC236}">
                    <a16:creationId xmlns:a16="http://schemas.microsoft.com/office/drawing/2014/main" id="{30205A8D-93A1-E9B0-1AEA-0AF4A35B253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385741" y="1831328"/>
                <a:ext cx="3576659" cy="992407"/>
              </a:xfrm>
            </p:spPr>
            <p:txBody>
              <a:bodyPr>
                <a:normAutofit/>
              </a:bodyPr>
              <a:lstStyle/>
              <a:p>
                <a:pPr marL="201163" lvl="1" indent="0" algn="ctr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CA" sz="2400" dirty="0"/>
                  <a:t> molecule with opposite proton spins</a:t>
                </a:r>
                <a:endParaRPr lang="en-CA" sz="2400" i="1" dirty="0"/>
              </a:p>
              <a:p>
                <a:pPr lvl="1">
                  <a:buClr>
                    <a:schemeClr val="tx1"/>
                  </a:buClr>
                  <a:buFont typeface="Wingdings" panose="05000000000000000000" pitchFamily="2" charset="2"/>
                  <a:buChar char="§"/>
                </a:pPr>
                <a:endParaRPr lang="en-CA" sz="2200" i="1" dirty="0"/>
              </a:p>
            </p:txBody>
          </p:sp>
        </mc:Choice>
        <mc:Fallback>
          <p:sp>
            <p:nvSpPr>
              <p:cNvPr id="30" name="Content Placeholder 29">
                <a:extLst>
                  <a:ext uri="{FF2B5EF4-FFF2-40B4-BE49-F238E27FC236}">
                    <a16:creationId xmlns:a16="http://schemas.microsoft.com/office/drawing/2014/main" id="{30205A8D-93A1-E9B0-1AEA-0AF4A35B25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385741" y="1831328"/>
                <a:ext cx="3576659" cy="992407"/>
              </a:xfrm>
              <a:blipFill>
                <a:blip r:embed="rId4"/>
                <a:stretch>
                  <a:fillRect t="-85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AC6A30-EC8A-05E3-3790-F71E75113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A94D89-4FDF-D767-11EF-7E1A2CBA7F17}"/>
              </a:ext>
            </a:extLst>
          </p:cNvPr>
          <p:cNvSpPr txBox="1"/>
          <p:nvPr/>
        </p:nvSpPr>
        <p:spPr>
          <a:xfrm>
            <a:off x="5694626" y="321127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CA" dirty="0"/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1A5F467D-FDA2-6213-7398-2591CFC92BB8}"/>
              </a:ext>
            </a:extLst>
          </p:cNvPr>
          <p:cNvSpPr/>
          <p:nvPr/>
        </p:nvSpPr>
        <p:spPr>
          <a:xfrm>
            <a:off x="9704795" y="5145535"/>
            <a:ext cx="224266" cy="302498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2A15AA2-6F2B-185A-EB01-F84E259622D2}"/>
                  </a:ext>
                </a:extLst>
              </p:cNvPr>
              <p:cNvSpPr txBox="1"/>
              <p:nvPr/>
            </p:nvSpPr>
            <p:spPr>
              <a:xfrm>
                <a:off x="10126580" y="5081190"/>
                <a:ext cx="1959138" cy="491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𝑒𝑔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≈0.5</m:t>
                    </m:r>
                  </m:oMath>
                </a14:m>
                <a:r>
                  <a:rPr lang="en-CA" sz="2400" dirty="0"/>
                  <a:t> eV</a:t>
                </a:r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2A15AA2-6F2B-185A-EB01-F84E259622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6580" y="5081190"/>
                <a:ext cx="1959138" cy="491738"/>
              </a:xfrm>
              <a:prstGeom prst="rect">
                <a:avLst/>
              </a:prstGeom>
              <a:blipFill>
                <a:blip r:embed="rId5"/>
                <a:stretch>
                  <a:fillRect t="-11250" r="-3106" b="-2125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ight Brace 35">
            <a:extLst>
              <a:ext uri="{FF2B5EF4-FFF2-40B4-BE49-F238E27FC236}">
                <a16:creationId xmlns:a16="http://schemas.microsoft.com/office/drawing/2014/main" id="{EEAF7D83-A3AA-29D2-D858-8223E2B47CF3}"/>
              </a:ext>
            </a:extLst>
          </p:cNvPr>
          <p:cNvSpPr/>
          <p:nvPr/>
        </p:nvSpPr>
        <p:spPr>
          <a:xfrm>
            <a:off x="9453577" y="3093042"/>
            <a:ext cx="251217" cy="2354991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ADDEF4F-4C63-C562-4568-D87EDFCDAE6C}"/>
                  </a:ext>
                </a:extLst>
              </p:cNvPr>
              <p:cNvSpPr txBox="1"/>
              <p:nvPr/>
            </p:nvSpPr>
            <p:spPr>
              <a:xfrm>
                <a:off x="9892486" y="4074586"/>
                <a:ext cx="1959138" cy="4917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𝑗𝑔</m:t>
                        </m:r>
                      </m:sub>
                    </m:sSub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≈10</m:t>
                    </m:r>
                  </m:oMath>
                </a14:m>
                <a:r>
                  <a:rPr lang="en-CA" sz="2400" dirty="0"/>
                  <a:t> eV</a:t>
                </a:r>
              </a:p>
            </p:txBody>
          </p:sp>
        </mc:Choice>
        <mc:Fallback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ADDEF4F-4C63-C562-4568-D87EDFCDAE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2486" y="4074586"/>
                <a:ext cx="1959138" cy="491738"/>
              </a:xfrm>
              <a:prstGeom prst="rect">
                <a:avLst/>
              </a:prstGeom>
              <a:blipFill>
                <a:blip r:embed="rId6"/>
                <a:stretch>
                  <a:fillRect t="-11111" b="-1975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5E1F07-BD3A-CD55-55DC-1FB3341D7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EB270F-D118-1358-6C68-BCE5E94C68C0}"/>
                  </a:ext>
                </a:extLst>
              </p:cNvPr>
              <p:cNvSpPr txBox="1"/>
              <p:nvPr/>
            </p:nvSpPr>
            <p:spPr>
              <a:xfrm>
                <a:off x="3402017" y="4684178"/>
                <a:ext cx="1959138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000" dirty="0"/>
                  <a:t>First excited vibrational</a:t>
                </a:r>
              </a:p>
              <a:p>
                <a:pPr algn="ctr"/>
                <a:r>
                  <a:rPr lang="en-CA" sz="2000" dirty="0"/>
                  <a:t>proton state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=0)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1EB270F-D118-1358-6C68-BCE5E94C6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2017" y="4684178"/>
                <a:ext cx="1959138" cy="1323439"/>
              </a:xfrm>
              <a:prstGeom prst="rect">
                <a:avLst/>
              </a:prstGeom>
              <a:blipFill>
                <a:blip r:embed="rId7"/>
                <a:stretch>
                  <a:fillRect t="-2294" b="-458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CD1244-7DCD-4916-1BCB-45781537504E}"/>
                  </a:ext>
                </a:extLst>
              </p:cNvPr>
              <p:cNvSpPr txBox="1"/>
              <p:nvPr/>
            </p:nvSpPr>
            <p:spPr>
              <a:xfrm>
                <a:off x="4169283" y="2450488"/>
                <a:ext cx="1959138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000" dirty="0"/>
                  <a:t>First excited electron state</a:t>
                </a:r>
              </a:p>
              <a:p>
                <a:pPr algn="ctr"/>
                <a:r>
                  <a:rPr lang="en-CA" sz="2000" dirty="0"/>
                  <a:t>(</a:t>
                </a:r>
                <a14:m>
                  <m:oMath xmlns:m="http://schemas.openxmlformats.org/officeDocument/2006/math">
                    <m:r>
                      <a:rPr lang="en-CA" sz="2000" i="1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CA" sz="20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CA" sz="2000" dirty="0"/>
                  <a:t>)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0CD1244-7DCD-4916-1BCB-457815375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9283" y="2450488"/>
                <a:ext cx="1959138" cy="1015663"/>
              </a:xfrm>
              <a:prstGeom prst="rect">
                <a:avLst/>
              </a:prstGeom>
              <a:blipFill>
                <a:blip r:embed="rId8"/>
                <a:stretch>
                  <a:fillRect t="-3593" b="-958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C94E90-18ED-4605-6889-FEDCC808006D}"/>
                  </a:ext>
                </a:extLst>
              </p:cNvPr>
              <p:cNvSpPr txBox="1"/>
              <p:nvPr/>
            </p:nvSpPr>
            <p:spPr>
              <a:xfrm>
                <a:off x="7332910" y="5572928"/>
                <a:ext cx="1959139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2000" dirty="0"/>
                  <a:t>Ground state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CA" sz="2000" b="0" i="1" smtClean="0">
                          <a:latin typeface="Cambria Math" panose="02040503050406030204" pitchFamily="18" charset="0"/>
                        </a:rPr>
                        <m:t>=0)</m:t>
                      </m:r>
                    </m:oMath>
                  </m:oMathPara>
                </a14:m>
                <a:endParaRPr lang="en-CA" sz="2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C94E90-18ED-4605-6889-FEDCC8080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2910" y="5572928"/>
                <a:ext cx="1959139" cy="707886"/>
              </a:xfrm>
              <a:prstGeom prst="rect">
                <a:avLst/>
              </a:prstGeom>
              <a:blipFill>
                <a:blip r:embed="rId9"/>
                <a:stretch>
                  <a:fillRect t="-4310" b="-10345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0393E8E-6667-DBF4-29CF-26E9A4323B76}"/>
                  </a:ext>
                </a:extLst>
              </p:cNvPr>
              <p:cNvSpPr txBox="1"/>
              <p:nvPr/>
            </p:nvSpPr>
            <p:spPr>
              <a:xfrm>
                <a:off x="7762984" y="2127338"/>
                <a:ext cx="2363596" cy="3016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spontaneous</m:t>
                          </m:r>
                        </m:sub>
                      </m:sSub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CA" b="0" i="0" smtClean="0">
                          <a:latin typeface="Cambria Math" panose="02040503050406030204" pitchFamily="18" charset="0"/>
                        </a:rPr>
                        <m:t>100</m:t>
                      </m:r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CA" b="0" i="0" smtClean="0">
                          <a:latin typeface="Cambria Math" panose="02040503050406030204" pitchFamily="18" charset="0"/>
                        </a:rPr>
                        <m:t>Myr</m:t>
                      </m:r>
                    </m:oMath>
                  </m:oMathPara>
                </a14:m>
                <a:endParaRPr lang="en-CA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0393E8E-6667-DBF4-29CF-26E9A4323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2984" y="2127338"/>
                <a:ext cx="2363596" cy="301686"/>
              </a:xfrm>
              <a:prstGeom prst="rect">
                <a:avLst/>
              </a:prstGeom>
              <a:blipFill>
                <a:blip r:embed="rId10"/>
                <a:stretch>
                  <a:fillRect l="-1546" r="-3093" b="-2449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E6F1BEA-5B82-27A5-F7D4-5EC596D90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39413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4EFD1-E8E3-A865-2C79-D8CD21027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B780C7BD-D1E0-7085-2F6D-9E49948A66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4" b="1"/>
          <a:stretch>
            <a:fillRect/>
          </a:stretch>
        </p:blipFill>
        <p:spPr>
          <a:xfrm>
            <a:off x="7495223" y="3509905"/>
            <a:ext cx="1957882" cy="120057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37654B-1040-513F-4E66-5AEE32544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Collisional Decoherence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7C9ED-20FD-EB3C-D3A4-84792C43A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74C53-A675-5ED7-17A3-1EF05518C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96E6CA-3F9D-C67C-7164-1D85AC4E9F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851" y="4774541"/>
            <a:ext cx="4590670" cy="92286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2B8255D-F154-93DC-5928-3BA9D3AD7957}"/>
              </a:ext>
            </a:extLst>
          </p:cNvPr>
          <p:cNvSpPr txBox="1"/>
          <p:nvPr/>
        </p:nvSpPr>
        <p:spPr>
          <a:xfrm>
            <a:off x="1063162" y="2105399"/>
            <a:ext cx="52460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Atoms collide and their dipoles misalign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Enough collisions kill the overall coherent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No infinite gain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400" dirty="0"/>
              <a:t>Want to minimize temperature— </a:t>
            </a:r>
          </a:p>
        </p:txBody>
      </p: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2E33B1FA-1CAF-6662-2AB1-9337CD9582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868" y="2556141"/>
            <a:ext cx="2442136" cy="930527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3905150C-3A17-C06C-E9CD-4A2DB1130EA5}"/>
              </a:ext>
            </a:extLst>
          </p:cNvPr>
          <p:cNvSpPr/>
          <p:nvPr/>
        </p:nvSpPr>
        <p:spPr>
          <a:xfrm>
            <a:off x="9944430" y="2989878"/>
            <a:ext cx="234492" cy="1784663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CF1DF5-FB4D-2CDB-269D-753D3740CD09}"/>
              </a:ext>
            </a:extLst>
          </p:cNvPr>
          <p:cNvSpPr txBox="1"/>
          <p:nvPr/>
        </p:nvSpPr>
        <p:spPr>
          <a:xfrm>
            <a:off x="10408348" y="3466710"/>
            <a:ext cx="1493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many </a:t>
            </a:r>
          </a:p>
          <a:p>
            <a:pPr algn="ctr"/>
            <a:r>
              <a:rPr lang="en-CA" sz="2400" dirty="0"/>
              <a:t>collisions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608BF8-47E6-BD72-E40F-CA4529854A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921" y="1758661"/>
            <a:ext cx="4397255" cy="87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E4A2EC-AAFA-D841-5165-B6FCA87D95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867" y="4882223"/>
            <a:ext cx="4293599" cy="8559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7F89E2-E164-0DF9-AB00-7CC0BA0FCB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1" t="17922" r="19822" b="26100"/>
          <a:stretch>
            <a:fillRect/>
          </a:stretch>
        </p:blipFill>
        <p:spPr>
          <a:xfrm>
            <a:off x="8234073" y="2661980"/>
            <a:ext cx="549833" cy="182562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AB685CC9-23E7-B6DC-2874-5AAF8B4F8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98744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40DC6-06D1-9C4B-53E5-A16DF14E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Protocol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C83A3-E2D2-C97C-028F-156EDA3E4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020794-3454-C857-4165-D87DD1BAF00C}"/>
              </a:ext>
            </a:extLst>
          </p:cNvPr>
          <p:cNvSpPr txBox="1"/>
          <p:nvPr/>
        </p:nvSpPr>
        <p:spPr>
          <a:xfrm>
            <a:off x="1293926" y="1881921"/>
            <a:ext cx="9975488" cy="338554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200" b="1" i="0" dirty="0">
                <a:solidFill>
                  <a:srgbClr val="1A1A1A"/>
                </a:solidFill>
                <a:latin typeface="Arial"/>
              </a:rPr>
              <a:t>(</a:t>
            </a:r>
            <a:r>
              <a:rPr lang="en-CA" sz="2200" b="1" i="0" dirty="0">
                <a:solidFill>
                  <a:srgbClr val="1A1A1A"/>
                </a:solidFill>
                <a:latin typeface="Arial"/>
              </a:rPr>
              <a:t>a</a:t>
            </a:r>
            <a:r>
              <a:rPr sz="2200" b="1" i="0" dirty="0">
                <a:solidFill>
                  <a:srgbClr val="1A1A1A"/>
                </a:solidFill>
                <a:latin typeface="Arial"/>
              </a:rPr>
              <a:t>)   </a:t>
            </a:r>
            <a:r>
              <a:rPr lang="en-CA" sz="2200" b="1" dirty="0">
                <a:solidFill>
                  <a:srgbClr val="1A1A1A"/>
                </a:solidFill>
                <a:latin typeface="Arial"/>
              </a:rPr>
              <a:t>P</a:t>
            </a:r>
            <a:r>
              <a:rPr sz="2200" b="1" i="0" dirty="0">
                <a:solidFill>
                  <a:srgbClr val="1A1A1A"/>
                </a:solidFill>
                <a:latin typeface="Arial"/>
              </a:rPr>
              <a:t>ump </a:t>
            </a:r>
            <a:r>
              <a:rPr lang="en-CA" sz="2200" b="1" i="0" dirty="0">
                <a:solidFill>
                  <a:srgbClr val="1A1A1A"/>
                </a:solidFill>
                <a:latin typeface="Arial"/>
              </a:rPr>
              <a:t>Phase </a:t>
            </a:r>
            <a:r>
              <a:rPr sz="2200" b="1" i="0" dirty="0">
                <a:solidFill>
                  <a:srgbClr val="1A1A1A"/>
                </a:solidFill>
                <a:latin typeface="Arial"/>
              </a:rPr>
              <a:t>— two counter-propagating lasers phase-lock the sample</a:t>
            </a:r>
          </a:p>
        </p:txBody>
      </p:sp>
      <p:sp>
        <p:nvSpPr>
          <p:cNvPr id="9" name="Rounded Rectangle 39">
            <a:extLst>
              <a:ext uri="{FF2B5EF4-FFF2-40B4-BE49-F238E27FC236}">
                <a16:creationId xmlns:a16="http://schemas.microsoft.com/office/drawing/2014/main" id="{4EBB4FF5-B3B3-598A-3455-B15A0A6FEA56}"/>
              </a:ext>
            </a:extLst>
          </p:cNvPr>
          <p:cNvSpPr/>
          <p:nvPr/>
        </p:nvSpPr>
        <p:spPr>
          <a:xfrm>
            <a:off x="3906429" y="2496768"/>
            <a:ext cx="4297680" cy="1097280"/>
          </a:xfrm>
          <a:prstGeom prst="roundRect">
            <a:avLst>
              <a:gd name="adj" fmla="val 7000"/>
            </a:avLst>
          </a:prstGeom>
          <a:solidFill>
            <a:srgbClr val="EAF3EA"/>
          </a:solidFill>
          <a:ln w="31750">
            <a:solidFill>
              <a:srgbClr val="1E7A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6D92469-86C7-0C45-065A-2F6332601F68}"/>
              </a:ext>
            </a:extLst>
          </p:cNvPr>
          <p:cNvSpPr/>
          <p:nvPr/>
        </p:nvSpPr>
        <p:spPr>
          <a:xfrm>
            <a:off x="6597000" y="3153613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540871A-1C28-160C-3C7B-44FE8A69516E}"/>
              </a:ext>
            </a:extLst>
          </p:cNvPr>
          <p:cNvSpPr/>
          <p:nvPr/>
        </p:nvSpPr>
        <p:spPr>
          <a:xfrm>
            <a:off x="7812532" y="3152266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9C478B9-5A7F-01C0-482E-2FC02C89991F}"/>
              </a:ext>
            </a:extLst>
          </p:cNvPr>
          <p:cNvSpPr/>
          <p:nvPr/>
        </p:nvSpPr>
        <p:spPr>
          <a:xfrm>
            <a:off x="4337875" y="2956643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884BE3D-851F-C850-4036-E7673E68BADE}"/>
              </a:ext>
            </a:extLst>
          </p:cNvPr>
          <p:cNvSpPr/>
          <p:nvPr/>
        </p:nvSpPr>
        <p:spPr>
          <a:xfrm>
            <a:off x="6696178" y="3267098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1638B46-186C-EF4C-F7B6-62460F1F7815}"/>
              </a:ext>
            </a:extLst>
          </p:cNvPr>
          <p:cNvSpPr/>
          <p:nvPr/>
        </p:nvSpPr>
        <p:spPr>
          <a:xfrm>
            <a:off x="6773902" y="3312818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017B66C-B675-207A-E483-2346DC9B6D86}"/>
              </a:ext>
            </a:extLst>
          </p:cNvPr>
          <p:cNvSpPr/>
          <p:nvPr/>
        </p:nvSpPr>
        <p:spPr>
          <a:xfrm>
            <a:off x="6011835" y="2800410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026E8B7-C371-85EE-5E80-A39999C93C21}"/>
              </a:ext>
            </a:extLst>
          </p:cNvPr>
          <p:cNvSpPr/>
          <p:nvPr/>
        </p:nvSpPr>
        <p:spPr>
          <a:xfrm>
            <a:off x="6410759" y="2633900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C4546FB-F5DE-CF91-6F29-77B9C140ED30}"/>
              </a:ext>
            </a:extLst>
          </p:cNvPr>
          <p:cNvSpPr/>
          <p:nvPr/>
        </p:nvSpPr>
        <p:spPr>
          <a:xfrm>
            <a:off x="6488483" y="2679620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FA6D5C7-C718-722D-AD09-4D0B2462EF67}"/>
              </a:ext>
            </a:extLst>
          </p:cNvPr>
          <p:cNvSpPr/>
          <p:nvPr/>
        </p:nvSpPr>
        <p:spPr>
          <a:xfrm>
            <a:off x="5290666" y="3278113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CE1F82E-6D36-C822-4421-3170D10BE136}"/>
              </a:ext>
            </a:extLst>
          </p:cNvPr>
          <p:cNvSpPr/>
          <p:nvPr/>
        </p:nvSpPr>
        <p:spPr>
          <a:xfrm>
            <a:off x="4834661" y="3193097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B48690B-D984-053A-5D69-4510B60C8811}"/>
              </a:ext>
            </a:extLst>
          </p:cNvPr>
          <p:cNvSpPr/>
          <p:nvPr/>
        </p:nvSpPr>
        <p:spPr>
          <a:xfrm>
            <a:off x="4912385" y="3238817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D623BC9-6BED-998A-DB0E-85A318C4C6E4}"/>
              </a:ext>
            </a:extLst>
          </p:cNvPr>
          <p:cNvSpPr/>
          <p:nvPr/>
        </p:nvSpPr>
        <p:spPr>
          <a:xfrm>
            <a:off x="6576272" y="2714912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3F00EB08-B995-CCBA-4FD2-FC9163B1156A}"/>
              </a:ext>
            </a:extLst>
          </p:cNvPr>
          <p:cNvSpPr/>
          <p:nvPr/>
        </p:nvSpPr>
        <p:spPr>
          <a:xfrm>
            <a:off x="6653996" y="2760632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DE0CCD6A-37B6-7058-DF4F-A30CCAD2A382}"/>
              </a:ext>
            </a:extLst>
          </p:cNvPr>
          <p:cNvSpPr/>
          <p:nvPr/>
        </p:nvSpPr>
        <p:spPr>
          <a:xfrm>
            <a:off x="7542281" y="2773937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879472F-B818-6764-FA1F-520A2E95103B}"/>
              </a:ext>
            </a:extLst>
          </p:cNvPr>
          <p:cNvSpPr/>
          <p:nvPr/>
        </p:nvSpPr>
        <p:spPr>
          <a:xfrm>
            <a:off x="7620005" y="2819657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94797FE-AE00-A16C-8BFB-002EDE7E83DC}"/>
              </a:ext>
            </a:extLst>
          </p:cNvPr>
          <p:cNvSpPr/>
          <p:nvPr/>
        </p:nvSpPr>
        <p:spPr>
          <a:xfrm>
            <a:off x="7964577" y="3246776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69ACD2D-9531-5B0C-143B-E0E1A5B8A4DA}"/>
              </a:ext>
            </a:extLst>
          </p:cNvPr>
          <p:cNvSpPr/>
          <p:nvPr/>
        </p:nvSpPr>
        <p:spPr>
          <a:xfrm>
            <a:off x="8042301" y="3292496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A8AC479-A1D9-02BC-44FE-01F838F97343}"/>
              </a:ext>
            </a:extLst>
          </p:cNvPr>
          <p:cNvSpPr/>
          <p:nvPr/>
        </p:nvSpPr>
        <p:spPr>
          <a:xfrm>
            <a:off x="7884911" y="3009138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3672E3AF-8822-AE46-62F3-80313325689B}"/>
              </a:ext>
            </a:extLst>
          </p:cNvPr>
          <p:cNvSpPr/>
          <p:nvPr/>
        </p:nvSpPr>
        <p:spPr>
          <a:xfrm>
            <a:off x="5006503" y="3295681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098CDE0-E45D-153A-AED9-4C977AFB6E99}"/>
              </a:ext>
            </a:extLst>
          </p:cNvPr>
          <p:cNvSpPr/>
          <p:nvPr/>
        </p:nvSpPr>
        <p:spPr>
          <a:xfrm>
            <a:off x="7904259" y="3261992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03856AC-CA7F-8403-15E0-0FCED4858E36}"/>
              </a:ext>
            </a:extLst>
          </p:cNvPr>
          <p:cNvSpPr/>
          <p:nvPr/>
        </p:nvSpPr>
        <p:spPr>
          <a:xfrm>
            <a:off x="7981983" y="3307712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4A75860-796F-49F0-AEEE-A90D923F22C9}"/>
              </a:ext>
            </a:extLst>
          </p:cNvPr>
          <p:cNvSpPr/>
          <p:nvPr/>
        </p:nvSpPr>
        <p:spPr>
          <a:xfrm>
            <a:off x="5601473" y="2742912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9AEC8F5-77B6-BCF1-D31C-31BA9EE06297}"/>
              </a:ext>
            </a:extLst>
          </p:cNvPr>
          <p:cNvSpPr/>
          <p:nvPr/>
        </p:nvSpPr>
        <p:spPr>
          <a:xfrm>
            <a:off x="5679197" y="2788632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A3B3F9C-605B-D03A-04B8-17349C81E582}"/>
              </a:ext>
            </a:extLst>
          </p:cNvPr>
          <p:cNvSpPr/>
          <p:nvPr/>
        </p:nvSpPr>
        <p:spPr>
          <a:xfrm>
            <a:off x="4475327" y="2839485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9E78697-2251-CA5D-0EBD-72622A5616B3}"/>
              </a:ext>
            </a:extLst>
          </p:cNvPr>
          <p:cNvSpPr/>
          <p:nvPr/>
        </p:nvSpPr>
        <p:spPr>
          <a:xfrm>
            <a:off x="4240411" y="3108071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46002B0-AD70-009B-3B5C-ECD18C377CAA}"/>
              </a:ext>
            </a:extLst>
          </p:cNvPr>
          <p:cNvSpPr/>
          <p:nvPr/>
        </p:nvSpPr>
        <p:spPr>
          <a:xfrm>
            <a:off x="4318135" y="3153791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F63D48F6-ECDC-EB27-D571-C8FAA5445CBA}"/>
              </a:ext>
            </a:extLst>
          </p:cNvPr>
          <p:cNvSpPr/>
          <p:nvPr/>
        </p:nvSpPr>
        <p:spPr>
          <a:xfrm>
            <a:off x="5406592" y="3208340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8AA4BC5C-1B51-FC1C-1C64-15DC04F88F6B}"/>
              </a:ext>
            </a:extLst>
          </p:cNvPr>
          <p:cNvSpPr/>
          <p:nvPr/>
        </p:nvSpPr>
        <p:spPr>
          <a:xfrm>
            <a:off x="5428788" y="2967767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12069A00-5BE4-A657-4543-F1185740C368}"/>
              </a:ext>
            </a:extLst>
          </p:cNvPr>
          <p:cNvSpPr/>
          <p:nvPr/>
        </p:nvSpPr>
        <p:spPr>
          <a:xfrm>
            <a:off x="4444368" y="3320019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D2A1970E-53D3-5A15-AB01-672B293BDB21}"/>
              </a:ext>
            </a:extLst>
          </p:cNvPr>
          <p:cNvSpPr/>
          <p:nvPr/>
        </p:nvSpPr>
        <p:spPr>
          <a:xfrm>
            <a:off x="4522092" y="3365739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Freeform 70">
            <a:extLst>
              <a:ext uri="{FF2B5EF4-FFF2-40B4-BE49-F238E27FC236}">
                <a16:creationId xmlns:a16="http://schemas.microsoft.com/office/drawing/2014/main" id="{AFF1F9F8-36BA-5EF8-9B97-B4639A215E83}"/>
              </a:ext>
            </a:extLst>
          </p:cNvPr>
          <p:cNvSpPr/>
          <p:nvPr/>
        </p:nvSpPr>
        <p:spPr>
          <a:xfrm>
            <a:off x="879765" y="2937500"/>
            <a:ext cx="2834639" cy="192024"/>
          </a:xfrm>
          <a:custGeom>
            <a:avLst/>
            <a:gdLst/>
            <a:ahLst/>
            <a:cxnLst/>
            <a:rect l="l" t="t" r="r" b="b"/>
            <a:pathLst>
              <a:path w="2834639" h="192024">
                <a:moveTo>
                  <a:pt x="0" y="96012"/>
                </a:moveTo>
                <a:lnTo>
                  <a:pt x="17716" y="66342"/>
                </a:lnTo>
                <a:lnTo>
                  <a:pt x="35433" y="39577"/>
                </a:lnTo>
                <a:lnTo>
                  <a:pt x="53149" y="18336"/>
                </a:lnTo>
                <a:lnTo>
                  <a:pt x="70865" y="4699"/>
                </a:lnTo>
                <a:lnTo>
                  <a:pt x="88582" y="0"/>
                </a:lnTo>
                <a:lnTo>
                  <a:pt x="106299" y="4699"/>
                </a:lnTo>
                <a:lnTo>
                  <a:pt x="124015" y="18336"/>
                </a:lnTo>
                <a:lnTo>
                  <a:pt x="141732" y="39577"/>
                </a:lnTo>
                <a:lnTo>
                  <a:pt x="159448" y="66342"/>
                </a:lnTo>
                <a:lnTo>
                  <a:pt x="177165" y="96012"/>
                </a:lnTo>
                <a:lnTo>
                  <a:pt x="194881" y="125681"/>
                </a:lnTo>
                <a:lnTo>
                  <a:pt x="212598" y="152446"/>
                </a:lnTo>
                <a:lnTo>
                  <a:pt x="230314" y="173687"/>
                </a:lnTo>
                <a:lnTo>
                  <a:pt x="248031" y="187324"/>
                </a:lnTo>
                <a:lnTo>
                  <a:pt x="265747" y="192024"/>
                </a:lnTo>
                <a:lnTo>
                  <a:pt x="283464" y="187324"/>
                </a:lnTo>
                <a:lnTo>
                  <a:pt x="301180" y="173687"/>
                </a:lnTo>
                <a:lnTo>
                  <a:pt x="318897" y="152446"/>
                </a:lnTo>
                <a:lnTo>
                  <a:pt x="336613" y="125681"/>
                </a:lnTo>
                <a:lnTo>
                  <a:pt x="354330" y="96012"/>
                </a:lnTo>
                <a:lnTo>
                  <a:pt x="372046" y="66342"/>
                </a:lnTo>
                <a:lnTo>
                  <a:pt x="389763" y="39577"/>
                </a:lnTo>
                <a:lnTo>
                  <a:pt x="407479" y="18336"/>
                </a:lnTo>
                <a:lnTo>
                  <a:pt x="425195" y="4699"/>
                </a:lnTo>
                <a:lnTo>
                  <a:pt x="442912" y="0"/>
                </a:lnTo>
                <a:lnTo>
                  <a:pt x="460629" y="4699"/>
                </a:lnTo>
                <a:lnTo>
                  <a:pt x="478345" y="18336"/>
                </a:lnTo>
                <a:lnTo>
                  <a:pt x="496062" y="39577"/>
                </a:lnTo>
                <a:lnTo>
                  <a:pt x="513778" y="66342"/>
                </a:lnTo>
                <a:lnTo>
                  <a:pt x="531494" y="96012"/>
                </a:lnTo>
                <a:lnTo>
                  <a:pt x="549211" y="125681"/>
                </a:lnTo>
                <a:lnTo>
                  <a:pt x="566928" y="152446"/>
                </a:lnTo>
                <a:lnTo>
                  <a:pt x="584644" y="173687"/>
                </a:lnTo>
                <a:lnTo>
                  <a:pt x="602361" y="187324"/>
                </a:lnTo>
                <a:lnTo>
                  <a:pt x="620077" y="192024"/>
                </a:lnTo>
                <a:lnTo>
                  <a:pt x="637793" y="187324"/>
                </a:lnTo>
                <a:lnTo>
                  <a:pt x="655510" y="173687"/>
                </a:lnTo>
                <a:lnTo>
                  <a:pt x="673226" y="152446"/>
                </a:lnTo>
                <a:lnTo>
                  <a:pt x="690943" y="125681"/>
                </a:lnTo>
                <a:lnTo>
                  <a:pt x="708660" y="96012"/>
                </a:lnTo>
                <a:lnTo>
                  <a:pt x="726376" y="66342"/>
                </a:lnTo>
                <a:lnTo>
                  <a:pt x="744093" y="39577"/>
                </a:lnTo>
                <a:lnTo>
                  <a:pt x="761809" y="18336"/>
                </a:lnTo>
                <a:lnTo>
                  <a:pt x="779526" y="4699"/>
                </a:lnTo>
                <a:lnTo>
                  <a:pt x="797242" y="0"/>
                </a:lnTo>
                <a:lnTo>
                  <a:pt x="814959" y="4699"/>
                </a:lnTo>
                <a:lnTo>
                  <a:pt x="832675" y="18336"/>
                </a:lnTo>
                <a:lnTo>
                  <a:pt x="850391" y="39577"/>
                </a:lnTo>
                <a:lnTo>
                  <a:pt x="868108" y="66342"/>
                </a:lnTo>
                <a:lnTo>
                  <a:pt x="885825" y="96012"/>
                </a:lnTo>
                <a:lnTo>
                  <a:pt x="903541" y="125681"/>
                </a:lnTo>
                <a:lnTo>
                  <a:pt x="921257" y="152446"/>
                </a:lnTo>
                <a:lnTo>
                  <a:pt x="938974" y="173687"/>
                </a:lnTo>
                <a:lnTo>
                  <a:pt x="956690" y="187324"/>
                </a:lnTo>
                <a:lnTo>
                  <a:pt x="974407" y="192024"/>
                </a:lnTo>
                <a:lnTo>
                  <a:pt x="992124" y="187324"/>
                </a:lnTo>
                <a:lnTo>
                  <a:pt x="1009840" y="173687"/>
                </a:lnTo>
                <a:lnTo>
                  <a:pt x="1027556" y="152446"/>
                </a:lnTo>
                <a:lnTo>
                  <a:pt x="1045273" y="125681"/>
                </a:lnTo>
                <a:lnTo>
                  <a:pt x="1062989" y="96012"/>
                </a:lnTo>
                <a:lnTo>
                  <a:pt x="1080706" y="66342"/>
                </a:lnTo>
                <a:lnTo>
                  <a:pt x="1098423" y="39577"/>
                </a:lnTo>
                <a:lnTo>
                  <a:pt x="1116139" y="18336"/>
                </a:lnTo>
                <a:lnTo>
                  <a:pt x="1133856" y="4699"/>
                </a:lnTo>
                <a:lnTo>
                  <a:pt x="1151572" y="0"/>
                </a:lnTo>
                <a:lnTo>
                  <a:pt x="1169288" y="4699"/>
                </a:lnTo>
                <a:lnTo>
                  <a:pt x="1187005" y="18336"/>
                </a:lnTo>
                <a:lnTo>
                  <a:pt x="1204722" y="39577"/>
                </a:lnTo>
                <a:lnTo>
                  <a:pt x="1222438" y="66342"/>
                </a:lnTo>
                <a:lnTo>
                  <a:pt x="1240154" y="96012"/>
                </a:lnTo>
                <a:lnTo>
                  <a:pt x="1257871" y="125681"/>
                </a:lnTo>
                <a:lnTo>
                  <a:pt x="1275587" y="152446"/>
                </a:lnTo>
                <a:lnTo>
                  <a:pt x="1293304" y="173687"/>
                </a:lnTo>
                <a:lnTo>
                  <a:pt x="1311021" y="187324"/>
                </a:lnTo>
                <a:lnTo>
                  <a:pt x="1328737" y="192024"/>
                </a:lnTo>
                <a:lnTo>
                  <a:pt x="1346453" y="187324"/>
                </a:lnTo>
                <a:lnTo>
                  <a:pt x="1364170" y="173687"/>
                </a:lnTo>
                <a:lnTo>
                  <a:pt x="1381886" y="152446"/>
                </a:lnTo>
                <a:lnTo>
                  <a:pt x="1399603" y="125681"/>
                </a:lnTo>
                <a:lnTo>
                  <a:pt x="1417320" y="96012"/>
                </a:lnTo>
                <a:lnTo>
                  <a:pt x="1435036" y="66342"/>
                </a:lnTo>
                <a:lnTo>
                  <a:pt x="1452752" y="39577"/>
                </a:lnTo>
                <a:lnTo>
                  <a:pt x="1470469" y="18336"/>
                </a:lnTo>
                <a:lnTo>
                  <a:pt x="1488186" y="4699"/>
                </a:lnTo>
                <a:lnTo>
                  <a:pt x="1505902" y="0"/>
                </a:lnTo>
                <a:lnTo>
                  <a:pt x="1523619" y="4699"/>
                </a:lnTo>
                <a:lnTo>
                  <a:pt x="1541335" y="18336"/>
                </a:lnTo>
                <a:lnTo>
                  <a:pt x="1559052" y="39577"/>
                </a:lnTo>
                <a:lnTo>
                  <a:pt x="1576768" y="66342"/>
                </a:lnTo>
                <a:lnTo>
                  <a:pt x="1594485" y="96012"/>
                </a:lnTo>
                <a:lnTo>
                  <a:pt x="1612201" y="125681"/>
                </a:lnTo>
                <a:lnTo>
                  <a:pt x="1629918" y="152446"/>
                </a:lnTo>
                <a:lnTo>
                  <a:pt x="1647634" y="173687"/>
                </a:lnTo>
                <a:lnTo>
                  <a:pt x="1665351" y="187324"/>
                </a:lnTo>
                <a:lnTo>
                  <a:pt x="1683067" y="192024"/>
                </a:lnTo>
                <a:lnTo>
                  <a:pt x="1700783" y="187324"/>
                </a:lnTo>
                <a:lnTo>
                  <a:pt x="1718500" y="173687"/>
                </a:lnTo>
                <a:lnTo>
                  <a:pt x="1736216" y="152446"/>
                </a:lnTo>
                <a:lnTo>
                  <a:pt x="1753933" y="125681"/>
                </a:lnTo>
                <a:lnTo>
                  <a:pt x="1771650" y="96012"/>
                </a:lnTo>
                <a:lnTo>
                  <a:pt x="1789366" y="66342"/>
                </a:lnTo>
                <a:lnTo>
                  <a:pt x="1807082" y="39577"/>
                </a:lnTo>
                <a:lnTo>
                  <a:pt x="1824799" y="18336"/>
                </a:lnTo>
                <a:lnTo>
                  <a:pt x="1842515" y="4699"/>
                </a:lnTo>
                <a:lnTo>
                  <a:pt x="1860232" y="0"/>
                </a:lnTo>
                <a:lnTo>
                  <a:pt x="1877948" y="4699"/>
                </a:lnTo>
                <a:lnTo>
                  <a:pt x="1895665" y="18336"/>
                </a:lnTo>
                <a:lnTo>
                  <a:pt x="1913382" y="39577"/>
                </a:lnTo>
                <a:lnTo>
                  <a:pt x="1931098" y="66342"/>
                </a:lnTo>
                <a:lnTo>
                  <a:pt x="1948814" y="96012"/>
                </a:lnTo>
                <a:lnTo>
                  <a:pt x="1966531" y="125681"/>
                </a:lnTo>
                <a:lnTo>
                  <a:pt x="1984247" y="152446"/>
                </a:lnTo>
                <a:lnTo>
                  <a:pt x="2001964" y="173687"/>
                </a:lnTo>
                <a:lnTo>
                  <a:pt x="2019681" y="187324"/>
                </a:lnTo>
                <a:lnTo>
                  <a:pt x="2037397" y="192024"/>
                </a:lnTo>
                <a:lnTo>
                  <a:pt x="2055113" y="187324"/>
                </a:lnTo>
                <a:lnTo>
                  <a:pt x="2072830" y="173687"/>
                </a:lnTo>
                <a:lnTo>
                  <a:pt x="2090547" y="152446"/>
                </a:lnTo>
                <a:lnTo>
                  <a:pt x="2108263" y="125681"/>
                </a:lnTo>
                <a:lnTo>
                  <a:pt x="2125979" y="96012"/>
                </a:lnTo>
                <a:lnTo>
                  <a:pt x="2143696" y="66342"/>
                </a:lnTo>
                <a:lnTo>
                  <a:pt x="2161412" y="39577"/>
                </a:lnTo>
                <a:lnTo>
                  <a:pt x="2179129" y="18336"/>
                </a:lnTo>
                <a:lnTo>
                  <a:pt x="2196846" y="4699"/>
                </a:lnTo>
                <a:lnTo>
                  <a:pt x="2214562" y="0"/>
                </a:lnTo>
                <a:lnTo>
                  <a:pt x="2232278" y="4699"/>
                </a:lnTo>
                <a:lnTo>
                  <a:pt x="2249995" y="18336"/>
                </a:lnTo>
                <a:lnTo>
                  <a:pt x="2267712" y="39577"/>
                </a:lnTo>
                <a:lnTo>
                  <a:pt x="2285428" y="66342"/>
                </a:lnTo>
                <a:lnTo>
                  <a:pt x="2303145" y="96012"/>
                </a:lnTo>
                <a:lnTo>
                  <a:pt x="2320861" y="125681"/>
                </a:lnTo>
                <a:lnTo>
                  <a:pt x="2338577" y="152446"/>
                </a:lnTo>
                <a:lnTo>
                  <a:pt x="2356294" y="173687"/>
                </a:lnTo>
                <a:lnTo>
                  <a:pt x="2374011" y="187324"/>
                </a:lnTo>
                <a:lnTo>
                  <a:pt x="2391727" y="192024"/>
                </a:lnTo>
                <a:lnTo>
                  <a:pt x="2409444" y="187324"/>
                </a:lnTo>
                <a:lnTo>
                  <a:pt x="2427160" y="173687"/>
                </a:lnTo>
                <a:lnTo>
                  <a:pt x="2444876" y="152446"/>
                </a:lnTo>
                <a:lnTo>
                  <a:pt x="2462593" y="125681"/>
                </a:lnTo>
                <a:lnTo>
                  <a:pt x="2480309" y="96012"/>
                </a:lnTo>
                <a:lnTo>
                  <a:pt x="2498026" y="66342"/>
                </a:lnTo>
                <a:lnTo>
                  <a:pt x="2515743" y="39577"/>
                </a:lnTo>
                <a:lnTo>
                  <a:pt x="2533459" y="18336"/>
                </a:lnTo>
                <a:lnTo>
                  <a:pt x="2551175" y="4699"/>
                </a:lnTo>
                <a:lnTo>
                  <a:pt x="2568892" y="0"/>
                </a:lnTo>
                <a:lnTo>
                  <a:pt x="2586608" y="4699"/>
                </a:lnTo>
                <a:lnTo>
                  <a:pt x="2604325" y="18336"/>
                </a:lnTo>
                <a:lnTo>
                  <a:pt x="2622041" y="39577"/>
                </a:lnTo>
                <a:lnTo>
                  <a:pt x="2639758" y="66342"/>
                </a:lnTo>
                <a:lnTo>
                  <a:pt x="2657474" y="96012"/>
                </a:lnTo>
                <a:lnTo>
                  <a:pt x="2675191" y="125681"/>
                </a:lnTo>
                <a:lnTo>
                  <a:pt x="2692907" y="152446"/>
                </a:lnTo>
                <a:lnTo>
                  <a:pt x="2710624" y="173687"/>
                </a:lnTo>
                <a:lnTo>
                  <a:pt x="2728340" y="187324"/>
                </a:lnTo>
                <a:lnTo>
                  <a:pt x="2746057" y="192024"/>
                </a:lnTo>
                <a:lnTo>
                  <a:pt x="2763773" y="187324"/>
                </a:lnTo>
                <a:lnTo>
                  <a:pt x="2781490" y="173687"/>
                </a:lnTo>
                <a:lnTo>
                  <a:pt x="2799206" y="152446"/>
                </a:lnTo>
                <a:lnTo>
                  <a:pt x="2816923" y="125681"/>
                </a:lnTo>
                <a:lnTo>
                  <a:pt x="2834639" y="96012"/>
                </a:lnTo>
              </a:path>
            </a:pathLst>
          </a:custGeom>
          <a:noFill/>
          <a:ln w="40640">
            <a:solidFill>
              <a:srgbClr val="5C2D91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Freeform 71">
            <a:extLst>
              <a:ext uri="{FF2B5EF4-FFF2-40B4-BE49-F238E27FC236}">
                <a16:creationId xmlns:a16="http://schemas.microsoft.com/office/drawing/2014/main" id="{3E422204-8E3C-C39C-A21B-ABE63FD8ADAA}"/>
              </a:ext>
            </a:extLst>
          </p:cNvPr>
          <p:cNvSpPr/>
          <p:nvPr/>
        </p:nvSpPr>
        <p:spPr>
          <a:xfrm>
            <a:off x="8377845" y="2937500"/>
            <a:ext cx="2834640" cy="192024"/>
          </a:xfrm>
          <a:custGeom>
            <a:avLst/>
            <a:gdLst/>
            <a:ahLst/>
            <a:cxnLst/>
            <a:rect l="l" t="t" r="r" b="b"/>
            <a:pathLst>
              <a:path w="2834640" h="192024">
                <a:moveTo>
                  <a:pt x="2834640" y="96012"/>
                </a:moveTo>
                <a:lnTo>
                  <a:pt x="2816923" y="66342"/>
                </a:lnTo>
                <a:lnTo>
                  <a:pt x="2799207" y="39577"/>
                </a:lnTo>
                <a:lnTo>
                  <a:pt x="2781490" y="18336"/>
                </a:lnTo>
                <a:lnTo>
                  <a:pt x="2763774" y="4699"/>
                </a:lnTo>
                <a:lnTo>
                  <a:pt x="2746057" y="0"/>
                </a:lnTo>
                <a:lnTo>
                  <a:pt x="2728341" y="4699"/>
                </a:lnTo>
                <a:lnTo>
                  <a:pt x="2710624" y="18336"/>
                </a:lnTo>
                <a:lnTo>
                  <a:pt x="2692908" y="39577"/>
                </a:lnTo>
                <a:lnTo>
                  <a:pt x="2675191" y="66342"/>
                </a:lnTo>
                <a:lnTo>
                  <a:pt x="2657475" y="96012"/>
                </a:lnTo>
                <a:lnTo>
                  <a:pt x="2639758" y="125681"/>
                </a:lnTo>
                <a:lnTo>
                  <a:pt x="2622042" y="152446"/>
                </a:lnTo>
                <a:lnTo>
                  <a:pt x="2604325" y="173687"/>
                </a:lnTo>
                <a:lnTo>
                  <a:pt x="2586609" y="187324"/>
                </a:lnTo>
                <a:lnTo>
                  <a:pt x="2568892" y="192024"/>
                </a:lnTo>
                <a:lnTo>
                  <a:pt x="2551176" y="187324"/>
                </a:lnTo>
                <a:lnTo>
                  <a:pt x="2533459" y="173687"/>
                </a:lnTo>
                <a:lnTo>
                  <a:pt x="2515743" y="152446"/>
                </a:lnTo>
                <a:lnTo>
                  <a:pt x="2498026" y="125681"/>
                </a:lnTo>
                <a:lnTo>
                  <a:pt x="2480310" y="96012"/>
                </a:lnTo>
                <a:lnTo>
                  <a:pt x="2462593" y="66342"/>
                </a:lnTo>
                <a:lnTo>
                  <a:pt x="2444877" y="39577"/>
                </a:lnTo>
                <a:lnTo>
                  <a:pt x="2427160" y="18336"/>
                </a:lnTo>
                <a:lnTo>
                  <a:pt x="2409444" y="4699"/>
                </a:lnTo>
                <a:lnTo>
                  <a:pt x="2391727" y="0"/>
                </a:lnTo>
                <a:lnTo>
                  <a:pt x="2374011" y="4699"/>
                </a:lnTo>
                <a:lnTo>
                  <a:pt x="2356294" y="18336"/>
                </a:lnTo>
                <a:lnTo>
                  <a:pt x="2338578" y="39577"/>
                </a:lnTo>
                <a:lnTo>
                  <a:pt x="2320861" y="66342"/>
                </a:lnTo>
                <a:lnTo>
                  <a:pt x="2303145" y="96012"/>
                </a:lnTo>
                <a:lnTo>
                  <a:pt x="2285428" y="125681"/>
                </a:lnTo>
                <a:lnTo>
                  <a:pt x="2267712" y="152446"/>
                </a:lnTo>
                <a:lnTo>
                  <a:pt x="2249995" y="173687"/>
                </a:lnTo>
                <a:lnTo>
                  <a:pt x="2232279" y="187324"/>
                </a:lnTo>
                <a:lnTo>
                  <a:pt x="2214562" y="192024"/>
                </a:lnTo>
                <a:lnTo>
                  <a:pt x="2196846" y="187324"/>
                </a:lnTo>
                <a:lnTo>
                  <a:pt x="2179129" y="173687"/>
                </a:lnTo>
                <a:lnTo>
                  <a:pt x="2161413" y="152446"/>
                </a:lnTo>
                <a:lnTo>
                  <a:pt x="2143696" y="125681"/>
                </a:lnTo>
                <a:lnTo>
                  <a:pt x="2125980" y="96012"/>
                </a:lnTo>
                <a:lnTo>
                  <a:pt x="2108263" y="66342"/>
                </a:lnTo>
                <a:lnTo>
                  <a:pt x="2090547" y="39577"/>
                </a:lnTo>
                <a:lnTo>
                  <a:pt x="2072830" y="18336"/>
                </a:lnTo>
                <a:lnTo>
                  <a:pt x="2055114" y="4699"/>
                </a:lnTo>
                <a:lnTo>
                  <a:pt x="2037397" y="0"/>
                </a:lnTo>
                <a:lnTo>
                  <a:pt x="2019681" y="4699"/>
                </a:lnTo>
                <a:lnTo>
                  <a:pt x="2001964" y="18336"/>
                </a:lnTo>
                <a:lnTo>
                  <a:pt x="1984248" y="39577"/>
                </a:lnTo>
                <a:lnTo>
                  <a:pt x="1966531" y="66342"/>
                </a:lnTo>
                <a:lnTo>
                  <a:pt x="1948815" y="96012"/>
                </a:lnTo>
                <a:lnTo>
                  <a:pt x="1931098" y="125681"/>
                </a:lnTo>
                <a:lnTo>
                  <a:pt x="1913382" y="152446"/>
                </a:lnTo>
                <a:lnTo>
                  <a:pt x="1895665" y="173687"/>
                </a:lnTo>
                <a:lnTo>
                  <a:pt x="1877949" y="187324"/>
                </a:lnTo>
                <a:lnTo>
                  <a:pt x="1860232" y="192024"/>
                </a:lnTo>
                <a:lnTo>
                  <a:pt x="1842516" y="187324"/>
                </a:lnTo>
                <a:lnTo>
                  <a:pt x="1824799" y="173687"/>
                </a:lnTo>
                <a:lnTo>
                  <a:pt x="1807083" y="152446"/>
                </a:lnTo>
                <a:lnTo>
                  <a:pt x="1789366" y="125681"/>
                </a:lnTo>
                <a:lnTo>
                  <a:pt x="1771650" y="96012"/>
                </a:lnTo>
                <a:lnTo>
                  <a:pt x="1753933" y="66342"/>
                </a:lnTo>
                <a:lnTo>
                  <a:pt x="1736217" y="39577"/>
                </a:lnTo>
                <a:lnTo>
                  <a:pt x="1718500" y="18336"/>
                </a:lnTo>
                <a:lnTo>
                  <a:pt x="1700784" y="4699"/>
                </a:lnTo>
                <a:lnTo>
                  <a:pt x="1683067" y="0"/>
                </a:lnTo>
                <a:lnTo>
                  <a:pt x="1665351" y="4699"/>
                </a:lnTo>
                <a:lnTo>
                  <a:pt x="1647634" y="18336"/>
                </a:lnTo>
                <a:lnTo>
                  <a:pt x="1629918" y="39577"/>
                </a:lnTo>
                <a:lnTo>
                  <a:pt x="1612201" y="66342"/>
                </a:lnTo>
                <a:lnTo>
                  <a:pt x="1594485" y="96012"/>
                </a:lnTo>
                <a:lnTo>
                  <a:pt x="1576768" y="125681"/>
                </a:lnTo>
                <a:lnTo>
                  <a:pt x="1559052" y="152446"/>
                </a:lnTo>
                <a:lnTo>
                  <a:pt x="1541335" y="173687"/>
                </a:lnTo>
                <a:lnTo>
                  <a:pt x="1523619" y="187324"/>
                </a:lnTo>
                <a:lnTo>
                  <a:pt x="1505902" y="192024"/>
                </a:lnTo>
                <a:lnTo>
                  <a:pt x="1488186" y="187324"/>
                </a:lnTo>
                <a:lnTo>
                  <a:pt x="1470469" y="173687"/>
                </a:lnTo>
                <a:lnTo>
                  <a:pt x="1452753" y="152446"/>
                </a:lnTo>
                <a:lnTo>
                  <a:pt x="1435036" y="125681"/>
                </a:lnTo>
                <a:lnTo>
                  <a:pt x="1417320" y="96012"/>
                </a:lnTo>
                <a:lnTo>
                  <a:pt x="1399603" y="66342"/>
                </a:lnTo>
                <a:lnTo>
                  <a:pt x="1381887" y="39577"/>
                </a:lnTo>
                <a:lnTo>
                  <a:pt x="1364170" y="18336"/>
                </a:lnTo>
                <a:lnTo>
                  <a:pt x="1346454" y="4699"/>
                </a:lnTo>
                <a:lnTo>
                  <a:pt x="1328737" y="0"/>
                </a:lnTo>
                <a:lnTo>
                  <a:pt x="1311021" y="4699"/>
                </a:lnTo>
                <a:lnTo>
                  <a:pt x="1293304" y="18336"/>
                </a:lnTo>
                <a:lnTo>
                  <a:pt x="1275587" y="39577"/>
                </a:lnTo>
                <a:lnTo>
                  <a:pt x="1257871" y="66342"/>
                </a:lnTo>
                <a:lnTo>
                  <a:pt x="1240155" y="96012"/>
                </a:lnTo>
                <a:lnTo>
                  <a:pt x="1222438" y="125681"/>
                </a:lnTo>
                <a:lnTo>
                  <a:pt x="1204722" y="152446"/>
                </a:lnTo>
                <a:lnTo>
                  <a:pt x="1187005" y="173687"/>
                </a:lnTo>
                <a:lnTo>
                  <a:pt x="1169289" y="187324"/>
                </a:lnTo>
                <a:lnTo>
                  <a:pt x="1151572" y="192024"/>
                </a:lnTo>
                <a:lnTo>
                  <a:pt x="1133856" y="187324"/>
                </a:lnTo>
                <a:lnTo>
                  <a:pt x="1116139" y="173687"/>
                </a:lnTo>
                <a:lnTo>
                  <a:pt x="1098423" y="152446"/>
                </a:lnTo>
                <a:lnTo>
                  <a:pt x="1080706" y="125681"/>
                </a:lnTo>
                <a:lnTo>
                  <a:pt x="1062990" y="96012"/>
                </a:lnTo>
                <a:lnTo>
                  <a:pt x="1045273" y="66342"/>
                </a:lnTo>
                <a:lnTo>
                  <a:pt x="1027557" y="39577"/>
                </a:lnTo>
                <a:lnTo>
                  <a:pt x="1009840" y="18336"/>
                </a:lnTo>
                <a:lnTo>
                  <a:pt x="992124" y="4699"/>
                </a:lnTo>
                <a:lnTo>
                  <a:pt x="974407" y="0"/>
                </a:lnTo>
                <a:lnTo>
                  <a:pt x="956691" y="4699"/>
                </a:lnTo>
                <a:lnTo>
                  <a:pt x="938974" y="18336"/>
                </a:lnTo>
                <a:lnTo>
                  <a:pt x="921258" y="39577"/>
                </a:lnTo>
                <a:lnTo>
                  <a:pt x="903541" y="66342"/>
                </a:lnTo>
                <a:lnTo>
                  <a:pt x="885825" y="96012"/>
                </a:lnTo>
                <a:lnTo>
                  <a:pt x="868108" y="125681"/>
                </a:lnTo>
                <a:lnTo>
                  <a:pt x="850392" y="152446"/>
                </a:lnTo>
                <a:lnTo>
                  <a:pt x="832675" y="173687"/>
                </a:lnTo>
                <a:lnTo>
                  <a:pt x="814958" y="187324"/>
                </a:lnTo>
                <a:lnTo>
                  <a:pt x="797242" y="192024"/>
                </a:lnTo>
                <a:lnTo>
                  <a:pt x="779526" y="187324"/>
                </a:lnTo>
                <a:lnTo>
                  <a:pt x="761809" y="173687"/>
                </a:lnTo>
                <a:lnTo>
                  <a:pt x="744093" y="152446"/>
                </a:lnTo>
                <a:lnTo>
                  <a:pt x="726376" y="125681"/>
                </a:lnTo>
                <a:lnTo>
                  <a:pt x="708660" y="96012"/>
                </a:lnTo>
                <a:lnTo>
                  <a:pt x="690943" y="66342"/>
                </a:lnTo>
                <a:lnTo>
                  <a:pt x="673227" y="39577"/>
                </a:lnTo>
                <a:lnTo>
                  <a:pt x="655510" y="18336"/>
                </a:lnTo>
                <a:lnTo>
                  <a:pt x="637794" y="4699"/>
                </a:lnTo>
                <a:lnTo>
                  <a:pt x="620077" y="0"/>
                </a:lnTo>
                <a:lnTo>
                  <a:pt x="602361" y="4699"/>
                </a:lnTo>
                <a:lnTo>
                  <a:pt x="584644" y="18336"/>
                </a:lnTo>
                <a:lnTo>
                  <a:pt x="566928" y="39577"/>
                </a:lnTo>
                <a:lnTo>
                  <a:pt x="549211" y="66342"/>
                </a:lnTo>
                <a:lnTo>
                  <a:pt x="531495" y="96012"/>
                </a:lnTo>
                <a:lnTo>
                  <a:pt x="513778" y="125681"/>
                </a:lnTo>
                <a:lnTo>
                  <a:pt x="496062" y="152446"/>
                </a:lnTo>
                <a:lnTo>
                  <a:pt x="478345" y="173687"/>
                </a:lnTo>
                <a:lnTo>
                  <a:pt x="460629" y="187324"/>
                </a:lnTo>
                <a:lnTo>
                  <a:pt x="442912" y="192024"/>
                </a:lnTo>
                <a:lnTo>
                  <a:pt x="425196" y="187324"/>
                </a:lnTo>
                <a:lnTo>
                  <a:pt x="407479" y="173687"/>
                </a:lnTo>
                <a:lnTo>
                  <a:pt x="389762" y="152446"/>
                </a:lnTo>
                <a:lnTo>
                  <a:pt x="372046" y="125681"/>
                </a:lnTo>
                <a:lnTo>
                  <a:pt x="354329" y="96012"/>
                </a:lnTo>
                <a:lnTo>
                  <a:pt x="336613" y="66342"/>
                </a:lnTo>
                <a:lnTo>
                  <a:pt x="318897" y="39577"/>
                </a:lnTo>
                <a:lnTo>
                  <a:pt x="301180" y="18336"/>
                </a:lnTo>
                <a:lnTo>
                  <a:pt x="283464" y="4699"/>
                </a:lnTo>
                <a:lnTo>
                  <a:pt x="265747" y="0"/>
                </a:lnTo>
                <a:lnTo>
                  <a:pt x="248031" y="4699"/>
                </a:lnTo>
                <a:lnTo>
                  <a:pt x="230314" y="18336"/>
                </a:lnTo>
                <a:lnTo>
                  <a:pt x="212598" y="39577"/>
                </a:lnTo>
                <a:lnTo>
                  <a:pt x="194881" y="66342"/>
                </a:lnTo>
                <a:lnTo>
                  <a:pt x="177164" y="96012"/>
                </a:lnTo>
                <a:lnTo>
                  <a:pt x="159448" y="125681"/>
                </a:lnTo>
                <a:lnTo>
                  <a:pt x="141732" y="152446"/>
                </a:lnTo>
                <a:lnTo>
                  <a:pt x="124015" y="173687"/>
                </a:lnTo>
                <a:lnTo>
                  <a:pt x="106299" y="187324"/>
                </a:lnTo>
                <a:lnTo>
                  <a:pt x="88582" y="192024"/>
                </a:lnTo>
                <a:lnTo>
                  <a:pt x="70866" y="187324"/>
                </a:lnTo>
                <a:lnTo>
                  <a:pt x="53149" y="173687"/>
                </a:lnTo>
                <a:lnTo>
                  <a:pt x="35433" y="152446"/>
                </a:lnTo>
                <a:lnTo>
                  <a:pt x="17716" y="125681"/>
                </a:lnTo>
                <a:lnTo>
                  <a:pt x="0" y="96012"/>
                </a:lnTo>
              </a:path>
            </a:pathLst>
          </a:custGeom>
          <a:noFill/>
          <a:ln w="40640">
            <a:solidFill>
              <a:srgbClr val="5C2D91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ounded Rectangle 76">
            <a:extLst>
              <a:ext uri="{FF2B5EF4-FFF2-40B4-BE49-F238E27FC236}">
                <a16:creationId xmlns:a16="http://schemas.microsoft.com/office/drawing/2014/main" id="{F4CA0792-2EB0-0A21-418B-5628D3164DF4}"/>
              </a:ext>
            </a:extLst>
          </p:cNvPr>
          <p:cNvSpPr/>
          <p:nvPr/>
        </p:nvSpPr>
        <p:spPr>
          <a:xfrm>
            <a:off x="3906429" y="4256457"/>
            <a:ext cx="4297680" cy="1097280"/>
          </a:xfrm>
          <a:prstGeom prst="roundRect">
            <a:avLst>
              <a:gd name="adj" fmla="val 7000"/>
            </a:avLst>
          </a:prstGeom>
          <a:solidFill>
            <a:srgbClr val="EAF3EA"/>
          </a:solidFill>
          <a:ln w="31750">
            <a:solidFill>
              <a:srgbClr val="1E7A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9DFE496C-F5C6-C505-0155-66177658E461}"/>
              </a:ext>
            </a:extLst>
          </p:cNvPr>
          <p:cNvSpPr/>
          <p:nvPr/>
        </p:nvSpPr>
        <p:spPr>
          <a:xfrm>
            <a:off x="6477055" y="4931827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id="{988A7539-D018-6A59-0D43-CB7113F54279}"/>
              </a:ext>
            </a:extLst>
          </p:cNvPr>
          <p:cNvSpPr/>
          <p:nvPr/>
        </p:nvSpPr>
        <p:spPr>
          <a:xfrm>
            <a:off x="7692587" y="4930480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949B5CB1-B5B8-EAA5-9C46-5A1D2AC8A8B8}"/>
              </a:ext>
            </a:extLst>
          </p:cNvPr>
          <p:cNvSpPr/>
          <p:nvPr/>
        </p:nvSpPr>
        <p:spPr>
          <a:xfrm>
            <a:off x="4217930" y="4734857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5802947E-BE09-D0DF-8707-247A53D9F1B4}"/>
              </a:ext>
            </a:extLst>
          </p:cNvPr>
          <p:cNvSpPr/>
          <p:nvPr/>
        </p:nvSpPr>
        <p:spPr>
          <a:xfrm>
            <a:off x="6576233" y="5045312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7E0DF62D-36F8-DDA1-30D9-CBCD52110C77}"/>
              </a:ext>
            </a:extLst>
          </p:cNvPr>
          <p:cNvSpPr/>
          <p:nvPr/>
        </p:nvSpPr>
        <p:spPr>
          <a:xfrm>
            <a:off x="6653957" y="5091032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988A5097-4DD3-008F-B103-C7C465B65DD1}"/>
              </a:ext>
            </a:extLst>
          </p:cNvPr>
          <p:cNvSpPr/>
          <p:nvPr/>
        </p:nvSpPr>
        <p:spPr>
          <a:xfrm>
            <a:off x="5891890" y="4578624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A07372B6-F3BC-D031-E44C-F7890A873B01}"/>
              </a:ext>
            </a:extLst>
          </p:cNvPr>
          <p:cNvSpPr/>
          <p:nvPr/>
        </p:nvSpPr>
        <p:spPr>
          <a:xfrm>
            <a:off x="6290814" y="4412114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1B7CDCB4-871A-3E52-46D5-397055A085A6}"/>
              </a:ext>
            </a:extLst>
          </p:cNvPr>
          <p:cNvSpPr/>
          <p:nvPr/>
        </p:nvSpPr>
        <p:spPr>
          <a:xfrm>
            <a:off x="6368538" y="4457834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CC8B41C3-90E0-811C-8CD2-21D1AD772F5F}"/>
              </a:ext>
            </a:extLst>
          </p:cNvPr>
          <p:cNvSpPr/>
          <p:nvPr/>
        </p:nvSpPr>
        <p:spPr>
          <a:xfrm>
            <a:off x="5170721" y="5056327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E3ADB0C9-79A3-4922-4E2C-5C6AA379FC90}"/>
              </a:ext>
            </a:extLst>
          </p:cNvPr>
          <p:cNvSpPr/>
          <p:nvPr/>
        </p:nvSpPr>
        <p:spPr>
          <a:xfrm>
            <a:off x="4714716" y="4971311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542E531E-1538-A4EE-6C52-9BC253E09B11}"/>
              </a:ext>
            </a:extLst>
          </p:cNvPr>
          <p:cNvSpPr/>
          <p:nvPr/>
        </p:nvSpPr>
        <p:spPr>
          <a:xfrm>
            <a:off x="4792440" y="5017031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4C2419D3-0BB1-ACFE-D5D0-D177CA6880AD}"/>
              </a:ext>
            </a:extLst>
          </p:cNvPr>
          <p:cNvSpPr/>
          <p:nvPr/>
        </p:nvSpPr>
        <p:spPr>
          <a:xfrm>
            <a:off x="6456327" y="4493126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861B9581-C8D5-07EF-0536-2660D92330AC}"/>
              </a:ext>
            </a:extLst>
          </p:cNvPr>
          <p:cNvSpPr/>
          <p:nvPr/>
        </p:nvSpPr>
        <p:spPr>
          <a:xfrm>
            <a:off x="6534051" y="4538846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D86F443E-F1D2-9FB0-DC1B-7EA4C49954F5}"/>
              </a:ext>
            </a:extLst>
          </p:cNvPr>
          <p:cNvSpPr/>
          <p:nvPr/>
        </p:nvSpPr>
        <p:spPr>
          <a:xfrm>
            <a:off x="7422336" y="4552151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D872256D-0F9C-2309-201B-AFFA6390304F}"/>
              </a:ext>
            </a:extLst>
          </p:cNvPr>
          <p:cNvSpPr/>
          <p:nvPr/>
        </p:nvSpPr>
        <p:spPr>
          <a:xfrm>
            <a:off x="7500060" y="4597871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E16124AA-365F-1725-7205-AA41C0F01FF0}"/>
              </a:ext>
            </a:extLst>
          </p:cNvPr>
          <p:cNvSpPr/>
          <p:nvPr/>
        </p:nvSpPr>
        <p:spPr>
          <a:xfrm>
            <a:off x="7844632" y="5024990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540B04F-3B8D-C60C-4459-F1A90A297985}"/>
              </a:ext>
            </a:extLst>
          </p:cNvPr>
          <p:cNvSpPr/>
          <p:nvPr/>
        </p:nvSpPr>
        <p:spPr>
          <a:xfrm>
            <a:off x="7922356" y="5070710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0412D7C9-8CDA-B0FE-55D8-2E2532D34975}"/>
              </a:ext>
            </a:extLst>
          </p:cNvPr>
          <p:cNvSpPr/>
          <p:nvPr/>
        </p:nvSpPr>
        <p:spPr>
          <a:xfrm>
            <a:off x="7764966" y="4787352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4901BE5-61C7-A581-A954-EC4FF9C8F0AE}"/>
              </a:ext>
            </a:extLst>
          </p:cNvPr>
          <p:cNvSpPr/>
          <p:nvPr/>
        </p:nvSpPr>
        <p:spPr>
          <a:xfrm>
            <a:off x="4886558" y="5073895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835790A8-FA9F-DB46-69C7-AB80EF0E84D0}"/>
              </a:ext>
            </a:extLst>
          </p:cNvPr>
          <p:cNvSpPr/>
          <p:nvPr/>
        </p:nvSpPr>
        <p:spPr>
          <a:xfrm>
            <a:off x="7784314" y="5040206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FE28229D-89F3-6D2F-9690-EF8622555416}"/>
              </a:ext>
            </a:extLst>
          </p:cNvPr>
          <p:cNvSpPr/>
          <p:nvPr/>
        </p:nvSpPr>
        <p:spPr>
          <a:xfrm>
            <a:off x="7862038" y="5085926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28F1D619-FB3E-17BA-2EEC-E37A94AC54C7}"/>
              </a:ext>
            </a:extLst>
          </p:cNvPr>
          <p:cNvSpPr/>
          <p:nvPr/>
        </p:nvSpPr>
        <p:spPr>
          <a:xfrm>
            <a:off x="5481528" y="4521126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465E383-6A39-3806-406F-1677BC6EB7BB}"/>
              </a:ext>
            </a:extLst>
          </p:cNvPr>
          <p:cNvSpPr/>
          <p:nvPr/>
        </p:nvSpPr>
        <p:spPr>
          <a:xfrm>
            <a:off x="5559252" y="4566846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33D7A735-0DC6-CE27-53F6-8D9636202846}"/>
              </a:ext>
            </a:extLst>
          </p:cNvPr>
          <p:cNvSpPr/>
          <p:nvPr/>
        </p:nvSpPr>
        <p:spPr>
          <a:xfrm>
            <a:off x="4355382" y="4617699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B570518-9B97-E5C6-F6BC-14062FCE261D}"/>
              </a:ext>
            </a:extLst>
          </p:cNvPr>
          <p:cNvSpPr/>
          <p:nvPr/>
        </p:nvSpPr>
        <p:spPr>
          <a:xfrm>
            <a:off x="4120466" y="4886285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683D185B-03FE-EA06-9D31-4EADCA2246AF}"/>
              </a:ext>
            </a:extLst>
          </p:cNvPr>
          <p:cNvSpPr/>
          <p:nvPr/>
        </p:nvSpPr>
        <p:spPr>
          <a:xfrm>
            <a:off x="4198190" y="4932005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EC523519-757A-1956-37AD-86E3D58F5ABB}"/>
              </a:ext>
            </a:extLst>
          </p:cNvPr>
          <p:cNvSpPr/>
          <p:nvPr/>
        </p:nvSpPr>
        <p:spPr>
          <a:xfrm>
            <a:off x="5286647" y="4986554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DAB86D07-6A09-489B-00B5-F12E6A48BF3B}"/>
              </a:ext>
            </a:extLst>
          </p:cNvPr>
          <p:cNvSpPr/>
          <p:nvPr/>
        </p:nvSpPr>
        <p:spPr>
          <a:xfrm>
            <a:off x="5308843" y="4745981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A369C1AA-060A-F5E0-9415-C74D3B0D54C6}"/>
              </a:ext>
            </a:extLst>
          </p:cNvPr>
          <p:cNvSpPr/>
          <p:nvPr/>
        </p:nvSpPr>
        <p:spPr>
          <a:xfrm>
            <a:off x="4324423" y="5098233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A5C3E89B-D5DE-F215-33E9-4AD2DC8FE1B9}"/>
              </a:ext>
            </a:extLst>
          </p:cNvPr>
          <p:cNvSpPr/>
          <p:nvPr/>
        </p:nvSpPr>
        <p:spPr>
          <a:xfrm>
            <a:off x="4402147" y="5143953"/>
            <a:ext cx="86868" cy="86868"/>
          </a:xfrm>
          <a:prstGeom prst="ellipse">
            <a:avLst/>
          </a:prstGeom>
          <a:solidFill>
            <a:srgbClr val="35A1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3" name="Freeform 107">
            <a:extLst>
              <a:ext uri="{FF2B5EF4-FFF2-40B4-BE49-F238E27FC236}">
                <a16:creationId xmlns:a16="http://schemas.microsoft.com/office/drawing/2014/main" id="{620DC389-D913-A3DE-CDC8-7793CF0CEEDE}"/>
              </a:ext>
            </a:extLst>
          </p:cNvPr>
          <p:cNvSpPr/>
          <p:nvPr/>
        </p:nvSpPr>
        <p:spPr>
          <a:xfrm>
            <a:off x="888909" y="5074845"/>
            <a:ext cx="2834639" cy="118872"/>
          </a:xfrm>
          <a:custGeom>
            <a:avLst/>
            <a:gdLst/>
            <a:ahLst/>
            <a:cxnLst/>
            <a:rect l="l" t="t" r="r" b="b"/>
            <a:pathLst>
              <a:path w="2834639" h="118872">
                <a:moveTo>
                  <a:pt x="0" y="59436"/>
                </a:moveTo>
                <a:lnTo>
                  <a:pt x="17716" y="36690"/>
                </a:lnTo>
                <a:lnTo>
                  <a:pt x="35433" y="17408"/>
                </a:lnTo>
                <a:lnTo>
                  <a:pt x="53149" y="4524"/>
                </a:lnTo>
                <a:lnTo>
                  <a:pt x="70865" y="0"/>
                </a:lnTo>
                <a:lnTo>
                  <a:pt x="88582" y="4524"/>
                </a:lnTo>
                <a:lnTo>
                  <a:pt x="106299" y="17408"/>
                </a:lnTo>
                <a:lnTo>
                  <a:pt x="124015" y="36690"/>
                </a:lnTo>
                <a:lnTo>
                  <a:pt x="141732" y="59436"/>
                </a:lnTo>
                <a:lnTo>
                  <a:pt x="159448" y="82181"/>
                </a:lnTo>
                <a:lnTo>
                  <a:pt x="177165" y="101463"/>
                </a:lnTo>
                <a:lnTo>
                  <a:pt x="194881" y="114347"/>
                </a:lnTo>
                <a:lnTo>
                  <a:pt x="212598" y="118872"/>
                </a:lnTo>
                <a:lnTo>
                  <a:pt x="230314" y="114347"/>
                </a:lnTo>
                <a:lnTo>
                  <a:pt x="248031" y="101463"/>
                </a:lnTo>
                <a:lnTo>
                  <a:pt x="265747" y="82181"/>
                </a:lnTo>
                <a:lnTo>
                  <a:pt x="283464" y="59436"/>
                </a:lnTo>
                <a:lnTo>
                  <a:pt x="301180" y="36690"/>
                </a:lnTo>
                <a:lnTo>
                  <a:pt x="318897" y="17408"/>
                </a:lnTo>
                <a:lnTo>
                  <a:pt x="336613" y="4524"/>
                </a:lnTo>
                <a:lnTo>
                  <a:pt x="354330" y="0"/>
                </a:lnTo>
                <a:lnTo>
                  <a:pt x="372046" y="4524"/>
                </a:lnTo>
                <a:lnTo>
                  <a:pt x="389763" y="17408"/>
                </a:lnTo>
                <a:lnTo>
                  <a:pt x="407479" y="36690"/>
                </a:lnTo>
                <a:lnTo>
                  <a:pt x="425195" y="59436"/>
                </a:lnTo>
                <a:lnTo>
                  <a:pt x="442912" y="82181"/>
                </a:lnTo>
                <a:lnTo>
                  <a:pt x="460629" y="101463"/>
                </a:lnTo>
                <a:lnTo>
                  <a:pt x="478345" y="114347"/>
                </a:lnTo>
                <a:lnTo>
                  <a:pt x="496062" y="118872"/>
                </a:lnTo>
                <a:lnTo>
                  <a:pt x="513778" y="114347"/>
                </a:lnTo>
                <a:lnTo>
                  <a:pt x="531494" y="101463"/>
                </a:lnTo>
                <a:lnTo>
                  <a:pt x="549211" y="82181"/>
                </a:lnTo>
                <a:lnTo>
                  <a:pt x="566928" y="59436"/>
                </a:lnTo>
                <a:lnTo>
                  <a:pt x="584644" y="36690"/>
                </a:lnTo>
                <a:lnTo>
                  <a:pt x="602361" y="17408"/>
                </a:lnTo>
                <a:lnTo>
                  <a:pt x="620077" y="4524"/>
                </a:lnTo>
                <a:lnTo>
                  <a:pt x="637793" y="0"/>
                </a:lnTo>
                <a:lnTo>
                  <a:pt x="655510" y="4524"/>
                </a:lnTo>
                <a:lnTo>
                  <a:pt x="673226" y="17408"/>
                </a:lnTo>
                <a:lnTo>
                  <a:pt x="690943" y="36690"/>
                </a:lnTo>
                <a:lnTo>
                  <a:pt x="708660" y="59436"/>
                </a:lnTo>
                <a:lnTo>
                  <a:pt x="726376" y="82181"/>
                </a:lnTo>
                <a:lnTo>
                  <a:pt x="744093" y="101463"/>
                </a:lnTo>
                <a:lnTo>
                  <a:pt x="761809" y="114347"/>
                </a:lnTo>
                <a:lnTo>
                  <a:pt x="779526" y="118872"/>
                </a:lnTo>
                <a:lnTo>
                  <a:pt x="797242" y="114347"/>
                </a:lnTo>
                <a:lnTo>
                  <a:pt x="814959" y="101463"/>
                </a:lnTo>
                <a:lnTo>
                  <a:pt x="832675" y="82181"/>
                </a:lnTo>
                <a:lnTo>
                  <a:pt x="850391" y="59436"/>
                </a:lnTo>
                <a:lnTo>
                  <a:pt x="868108" y="36690"/>
                </a:lnTo>
                <a:lnTo>
                  <a:pt x="885825" y="17408"/>
                </a:lnTo>
                <a:lnTo>
                  <a:pt x="903541" y="4524"/>
                </a:lnTo>
                <a:lnTo>
                  <a:pt x="921257" y="0"/>
                </a:lnTo>
                <a:lnTo>
                  <a:pt x="938974" y="4524"/>
                </a:lnTo>
                <a:lnTo>
                  <a:pt x="956690" y="17408"/>
                </a:lnTo>
                <a:lnTo>
                  <a:pt x="974407" y="36690"/>
                </a:lnTo>
                <a:lnTo>
                  <a:pt x="992124" y="59436"/>
                </a:lnTo>
                <a:lnTo>
                  <a:pt x="1009840" y="82181"/>
                </a:lnTo>
                <a:lnTo>
                  <a:pt x="1027556" y="101463"/>
                </a:lnTo>
                <a:lnTo>
                  <a:pt x="1045273" y="114347"/>
                </a:lnTo>
                <a:lnTo>
                  <a:pt x="1062989" y="118872"/>
                </a:lnTo>
                <a:lnTo>
                  <a:pt x="1080706" y="114347"/>
                </a:lnTo>
                <a:lnTo>
                  <a:pt x="1098423" y="101463"/>
                </a:lnTo>
                <a:lnTo>
                  <a:pt x="1116139" y="82181"/>
                </a:lnTo>
                <a:lnTo>
                  <a:pt x="1133856" y="59436"/>
                </a:lnTo>
                <a:lnTo>
                  <a:pt x="1151572" y="36690"/>
                </a:lnTo>
                <a:lnTo>
                  <a:pt x="1169288" y="17408"/>
                </a:lnTo>
                <a:lnTo>
                  <a:pt x="1187005" y="4524"/>
                </a:lnTo>
                <a:lnTo>
                  <a:pt x="1204722" y="0"/>
                </a:lnTo>
                <a:lnTo>
                  <a:pt x="1222438" y="4524"/>
                </a:lnTo>
                <a:lnTo>
                  <a:pt x="1240154" y="17408"/>
                </a:lnTo>
                <a:lnTo>
                  <a:pt x="1257871" y="36690"/>
                </a:lnTo>
                <a:lnTo>
                  <a:pt x="1275587" y="59436"/>
                </a:lnTo>
                <a:lnTo>
                  <a:pt x="1293304" y="82181"/>
                </a:lnTo>
                <a:lnTo>
                  <a:pt x="1311021" y="101463"/>
                </a:lnTo>
                <a:lnTo>
                  <a:pt x="1328737" y="114347"/>
                </a:lnTo>
                <a:lnTo>
                  <a:pt x="1346453" y="118872"/>
                </a:lnTo>
                <a:lnTo>
                  <a:pt x="1364170" y="114347"/>
                </a:lnTo>
                <a:lnTo>
                  <a:pt x="1381886" y="101463"/>
                </a:lnTo>
                <a:lnTo>
                  <a:pt x="1399603" y="82181"/>
                </a:lnTo>
                <a:lnTo>
                  <a:pt x="1417320" y="59436"/>
                </a:lnTo>
                <a:lnTo>
                  <a:pt x="1435036" y="36690"/>
                </a:lnTo>
                <a:lnTo>
                  <a:pt x="1452752" y="17408"/>
                </a:lnTo>
                <a:lnTo>
                  <a:pt x="1470469" y="4524"/>
                </a:lnTo>
                <a:lnTo>
                  <a:pt x="1488186" y="0"/>
                </a:lnTo>
                <a:lnTo>
                  <a:pt x="1505902" y="4524"/>
                </a:lnTo>
                <a:lnTo>
                  <a:pt x="1523619" y="17408"/>
                </a:lnTo>
                <a:lnTo>
                  <a:pt x="1541335" y="36690"/>
                </a:lnTo>
                <a:lnTo>
                  <a:pt x="1559052" y="59436"/>
                </a:lnTo>
                <a:lnTo>
                  <a:pt x="1576768" y="82181"/>
                </a:lnTo>
                <a:lnTo>
                  <a:pt x="1594485" y="101463"/>
                </a:lnTo>
                <a:lnTo>
                  <a:pt x="1612201" y="114347"/>
                </a:lnTo>
                <a:lnTo>
                  <a:pt x="1629918" y="118872"/>
                </a:lnTo>
                <a:lnTo>
                  <a:pt x="1647634" y="114347"/>
                </a:lnTo>
                <a:lnTo>
                  <a:pt x="1665351" y="101463"/>
                </a:lnTo>
                <a:lnTo>
                  <a:pt x="1683067" y="82181"/>
                </a:lnTo>
                <a:lnTo>
                  <a:pt x="1700783" y="59436"/>
                </a:lnTo>
                <a:lnTo>
                  <a:pt x="1718500" y="36690"/>
                </a:lnTo>
                <a:lnTo>
                  <a:pt x="1736216" y="17408"/>
                </a:lnTo>
                <a:lnTo>
                  <a:pt x="1753933" y="4524"/>
                </a:lnTo>
                <a:lnTo>
                  <a:pt x="1771650" y="0"/>
                </a:lnTo>
                <a:lnTo>
                  <a:pt x="1789366" y="4524"/>
                </a:lnTo>
                <a:lnTo>
                  <a:pt x="1807082" y="17408"/>
                </a:lnTo>
                <a:lnTo>
                  <a:pt x="1824799" y="36690"/>
                </a:lnTo>
                <a:lnTo>
                  <a:pt x="1842515" y="59436"/>
                </a:lnTo>
                <a:lnTo>
                  <a:pt x="1860232" y="82181"/>
                </a:lnTo>
                <a:lnTo>
                  <a:pt x="1877948" y="101463"/>
                </a:lnTo>
                <a:lnTo>
                  <a:pt x="1895665" y="114347"/>
                </a:lnTo>
                <a:lnTo>
                  <a:pt x="1913382" y="118872"/>
                </a:lnTo>
                <a:lnTo>
                  <a:pt x="1931098" y="114347"/>
                </a:lnTo>
                <a:lnTo>
                  <a:pt x="1948814" y="101463"/>
                </a:lnTo>
                <a:lnTo>
                  <a:pt x="1966531" y="82181"/>
                </a:lnTo>
                <a:lnTo>
                  <a:pt x="1984247" y="59436"/>
                </a:lnTo>
                <a:lnTo>
                  <a:pt x="2001964" y="36690"/>
                </a:lnTo>
                <a:lnTo>
                  <a:pt x="2019681" y="17408"/>
                </a:lnTo>
                <a:lnTo>
                  <a:pt x="2037397" y="4524"/>
                </a:lnTo>
                <a:lnTo>
                  <a:pt x="2055113" y="0"/>
                </a:lnTo>
                <a:lnTo>
                  <a:pt x="2072830" y="4524"/>
                </a:lnTo>
                <a:lnTo>
                  <a:pt x="2090547" y="17408"/>
                </a:lnTo>
                <a:lnTo>
                  <a:pt x="2108263" y="36690"/>
                </a:lnTo>
                <a:lnTo>
                  <a:pt x="2125979" y="59436"/>
                </a:lnTo>
                <a:lnTo>
                  <a:pt x="2143696" y="82181"/>
                </a:lnTo>
                <a:lnTo>
                  <a:pt x="2161412" y="101463"/>
                </a:lnTo>
                <a:lnTo>
                  <a:pt x="2179129" y="114347"/>
                </a:lnTo>
                <a:lnTo>
                  <a:pt x="2196846" y="118872"/>
                </a:lnTo>
                <a:lnTo>
                  <a:pt x="2214562" y="114347"/>
                </a:lnTo>
                <a:lnTo>
                  <a:pt x="2232278" y="101463"/>
                </a:lnTo>
                <a:lnTo>
                  <a:pt x="2249995" y="82181"/>
                </a:lnTo>
                <a:lnTo>
                  <a:pt x="2267712" y="59436"/>
                </a:lnTo>
                <a:lnTo>
                  <a:pt x="2285428" y="36690"/>
                </a:lnTo>
                <a:lnTo>
                  <a:pt x="2303145" y="17408"/>
                </a:lnTo>
                <a:lnTo>
                  <a:pt x="2320861" y="4524"/>
                </a:lnTo>
                <a:lnTo>
                  <a:pt x="2338577" y="0"/>
                </a:lnTo>
                <a:lnTo>
                  <a:pt x="2356294" y="4524"/>
                </a:lnTo>
                <a:lnTo>
                  <a:pt x="2374011" y="17408"/>
                </a:lnTo>
                <a:lnTo>
                  <a:pt x="2391727" y="36690"/>
                </a:lnTo>
                <a:lnTo>
                  <a:pt x="2409444" y="59436"/>
                </a:lnTo>
                <a:lnTo>
                  <a:pt x="2427160" y="82181"/>
                </a:lnTo>
                <a:lnTo>
                  <a:pt x="2444876" y="101463"/>
                </a:lnTo>
                <a:lnTo>
                  <a:pt x="2462593" y="114347"/>
                </a:lnTo>
                <a:lnTo>
                  <a:pt x="2480309" y="118872"/>
                </a:lnTo>
                <a:lnTo>
                  <a:pt x="2498026" y="114347"/>
                </a:lnTo>
                <a:lnTo>
                  <a:pt x="2515743" y="101463"/>
                </a:lnTo>
                <a:lnTo>
                  <a:pt x="2533459" y="82181"/>
                </a:lnTo>
                <a:lnTo>
                  <a:pt x="2551175" y="59436"/>
                </a:lnTo>
                <a:lnTo>
                  <a:pt x="2568892" y="36690"/>
                </a:lnTo>
                <a:lnTo>
                  <a:pt x="2586608" y="17408"/>
                </a:lnTo>
                <a:lnTo>
                  <a:pt x="2604325" y="4524"/>
                </a:lnTo>
                <a:lnTo>
                  <a:pt x="2622041" y="0"/>
                </a:lnTo>
                <a:lnTo>
                  <a:pt x="2639758" y="4524"/>
                </a:lnTo>
                <a:lnTo>
                  <a:pt x="2657474" y="17408"/>
                </a:lnTo>
                <a:lnTo>
                  <a:pt x="2675191" y="36690"/>
                </a:lnTo>
                <a:lnTo>
                  <a:pt x="2692907" y="59436"/>
                </a:lnTo>
                <a:lnTo>
                  <a:pt x="2710624" y="82181"/>
                </a:lnTo>
                <a:lnTo>
                  <a:pt x="2728340" y="101463"/>
                </a:lnTo>
                <a:lnTo>
                  <a:pt x="2746057" y="114347"/>
                </a:lnTo>
                <a:lnTo>
                  <a:pt x="2763773" y="118872"/>
                </a:lnTo>
                <a:lnTo>
                  <a:pt x="2781490" y="114347"/>
                </a:lnTo>
                <a:lnTo>
                  <a:pt x="2799206" y="101463"/>
                </a:lnTo>
                <a:lnTo>
                  <a:pt x="2816923" y="82181"/>
                </a:lnTo>
                <a:lnTo>
                  <a:pt x="2834639" y="59436"/>
                </a:lnTo>
              </a:path>
            </a:pathLst>
          </a:custGeom>
          <a:noFill/>
          <a:ln w="22860">
            <a:solidFill>
              <a:srgbClr val="A81E3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5" name="Freeform 108">
            <a:extLst>
              <a:ext uri="{FF2B5EF4-FFF2-40B4-BE49-F238E27FC236}">
                <a16:creationId xmlns:a16="http://schemas.microsoft.com/office/drawing/2014/main" id="{5F8C32DD-1563-2FD0-5053-FAE152D9A4B4}"/>
              </a:ext>
            </a:extLst>
          </p:cNvPr>
          <p:cNvSpPr/>
          <p:nvPr/>
        </p:nvSpPr>
        <p:spPr>
          <a:xfrm>
            <a:off x="888909" y="4407332"/>
            <a:ext cx="2834639" cy="192025"/>
          </a:xfrm>
          <a:custGeom>
            <a:avLst/>
            <a:gdLst/>
            <a:ahLst/>
            <a:cxnLst/>
            <a:rect l="l" t="t" r="r" b="b"/>
            <a:pathLst>
              <a:path w="2834639" h="192025">
                <a:moveTo>
                  <a:pt x="2834639" y="96013"/>
                </a:moveTo>
                <a:lnTo>
                  <a:pt x="2816923" y="66343"/>
                </a:lnTo>
                <a:lnTo>
                  <a:pt x="2799206" y="39578"/>
                </a:lnTo>
                <a:lnTo>
                  <a:pt x="2781490" y="18337"/>
                </a:lnTo>
                <a:lnTo>
                  <a:pt x="2763774" y="4700"/>
                </a:lnTo>
                <a:lnTo>
                  <a:pt x="2746057" y="0"/>
                </a:lnTo>
                <a:lnTo>
                  <a:pt x="2728340" y="4700"/>
                </a:lnTo>
                <a:lnTo>
                  <a:pt x="2710624" y="18337"/>
                </a:lnTo>
                <a:lnTo>
                  <a:pt x="2692908" y="39578"/>
                </a:lnTo>
                <a:lnTo>
                  <a:pt x="2675191" y="66343"/>
                </a:lnTo>
                <a:lnTo>
                  <a:pt x="2657474" y="96013"/>
                </a:lnTo>
                <a:lnTo>
                  <a:pt x="2639758" y="125682"/>
                </a:lnTo>
                <a:lnTo>
                  <a:pt x="2622041" y="152447"/>
                </a:lnTo>
                <a:lnTo>
                  <a:pt x="2604325" y="173688"/>
                </a:lnTo>
                <a:lnTo>
                  <a:pt x="2586609" y="187325"/>
                </a:lnTo>
                <a:lnTo>
                  <a:pt x="2568892" y="192025"/>
                </a:lnTo>
                <a:lnTo>
                  <a:pt x="2551175" y="187325"/>
                </a:lnTo>
                <a:lnTo>
                  <a:pt x="2533459" y="173688"/>
                </a:lnTo>
                <a:lnTo>
                  <a:pt x="2515743" y="152447"/>
                </a:lnTo>
                <a:lnTo>
                  <a:pt x="2498026" y="125682"/>
                </a:lnTo>
                <a:lnTo>
                  <a:pt x="2480309" y="96013"/>
                </a:lnTo>
                <a:lnTo>
                  <a:pt x="2462593" y="66343"/>
                </a:lnTo>
                <a:lnTo>
                  <a:pt x="2444876" y="39578"/>
                </a:lnTo>
                <a:lnTo>
                  <a:pt x="2427160" y="18337"/>
                </a:lnTo>
                <a:lnTo>
                  <a:pt x="2409444" y="4700"/>
                </a:lnTo>
                <a:lnTo>
                  <a:pt x="2391727" y="0"/>
                </a:lnTo>
                <a:lnTo>
                  <a:pt x="2374010" y="4700"/>
                </a:lnTo>
                <a:lnTo>
                  <a:pt x="2356294" y="18337"/>
                </a:lnTo>
                <a:lnTo>
                  <a:pt x="2338577" y="39578"/>
                </a:lnTo>
                <a:lnTo>
                  <a:pt x="2320861" y="66343"/>
                </a:lnTo>
                <a:lnTo>
                  <a:pt x="2303145" y="96013"/>
                </a:lnTo>
                <a:lnTo>
                  <a:pt x="2285428" y="125682"/>
                </a:lnTo>
                <a:lnTo>
                  <a:pt x="2267711" y="152447"/>
                </a:lnTo>
                <a:lnTo>
                  <a:pt x="2249995" y="173688"/>
                </a:lnTo>
                <a:lnTo>
                  <a:pt x="2232278" y="187325"/>
                </a:lnTo>
                <a:lnTo>
                  <a:pt x="2214562" y="192025"/>
                </a:lnTo>
                <a:lnTo>
                  <a:pt x="2196846" y="187325"/>
                </a:lnTo>
                <a:lnTo>
                  <a:pt x="2179129" y="173688"/>
                </a:lnTo>
                <a:lnTo>
                  <a:pt x="2161412" y="152447"/>
                </a:lnTo>
                <a:lnTo>
                  <a:pt x="2143696" y="125682"/>
                </a:lnTo>
                <a:lnTo>
                  <a:pt x="2125979" y="96013"/>
                </a:lnTo>
                <a:lnTo>
                  <a:pt x="2108263" y="66343"/>
                </a:lnTo>
                <a:lnTo>
                  <a:pt x="2090547" y="39578"/>
                </a:lnTo>
                <a:lnTo>
                  <a:pt x="2072830" y="18337"/>
                </a:lnTo>
                <a:lnTo>
                  <a:pt x="2055113" y="4700"/>
                </a:lnTo>
                <a:lnTo>
                  <a:pt x="2037397" y="0"/>
                </a:lnTo>
                <a:lnTo>
                  <a:pt x="2019681" y="4700"/>
                </a:lnTo>
                <a:lnTo>
                  <a:pt x="2001964" y="18337"/>
                </a:lnTo>
                <a:lnTo>
                  <a:pt x="1984248" y="39578"/>
                </a:lnTo>
                <a:lnTo>
                  <a:pt x="1966531" y="66343"/>
                </a:lnTo>
                <a:lnTo>
                  <a:pt x="1948814" y="96013"/>
                </a:lnTo>
                <a:lnTo>
                  <a:pt x="1931098" y="125682"/>
                </a:lnTo>
                <a:lnTo>
                  <a:pt x="1913382" y="152447"/>
                </a:lnTo>
                <a:lnTo>
                  <a:pt x="1895665" y="173688"/>
                </a:lnTo>
                <a:lnTo>
                  <a:pt x="1877949" y="187325"/>
                </a:lnTo>
                <a:lnTo>
                  <a:pt x="1860232" y="192025"/>
                </a:lnTo>
                <a:lnTo>
                  <a:pt x="1842515" y="187325"/>
                </a:lnTo>
                <a:lnTo>
                  <a:pt x="1824799" y="173688"/>
                </a:lnTo>
                <a:lnTo>
                  <a:pt x="1807083" y="152447"/>
                </a:lnTo>
                <a:lnTo>
                  <a:pt x="1789366" y="125682"/>
                </a:lnTo>
                <a:lnTo>
                  <a:pt x="1771650" y="96013"/>
                </a:lnTo>
                <a:lnTo>
                  <a:pt x="1753933" y="66343"/>
                </a:lnTo>
                <a:lnTo>
                  <a:pt x="1736216" y="39578"/>
                </a:lnTo>
                <a:lnTo>
                  <a:pt x="1718500" y="18337"/>
                </a:lnTo>
                <a:lnTo>
                  <a:pt x="1700783" y="4700"/>
                </a:lnTo>
                <a:lnTo>
                  <a:pt x="1683067" y="0"/>
                </a:lnTo>
                <a:lnTo>
                  <a:pt x="1665351" y="4700"/>
                </a:lnTo>
                <a:lnTo>
                  <a:pt x="1647634" y="18337"/>
                </a:lnTo>
                <a:lnTo>
                  <a:pt x="1629918" y="39578"/>
                </a:lnTo>
                <a:lnTo>
                  <a:pt x="1612201" y="66343"/>
                </a:lnTo>
                <a:lnTo>
                  <a:pt x="1594485" y="96013"/>
                </a:lnTo>
                <a:lnTo>
                  <a:pt x="1576768" y="125682"/>
                </a:lnTo>
                <a:lnTo>
                  <a:pt x="1559052" y="152447"/>
                </a:lnTo>
                <a:lnTo>
                  <a:pt x="1541335" y="173688"/>
                </a:lnTo>
                <a:lnTo>
                  <a:pt x="1523619" y="187325"/>
                </a:lnTo>
                <a:lnTo>
                  <a:pt x="1505902" y="192025"/>
                </a:lnTo>
                <a:lnTo>
                  <a:pt x="1488186" y="187325"/>
                </a:lnTo>
                <a:lnTo>
                  <a:pt x="1470469" y="173688"/>
                </a:lnTo>
                <a:lnTo>
                  <a:pt x="1452753" y="152447"/>
                </a:lnTo>
                <a:lnTo>
                  <a:pt x="1435036" y="125682"/>
                </a:lnTo>
                <a:lnTo>
                  <a:pt x="1417320" y="96013"/>
                </a:lnTo>
                <a:lnTo>
                  <a:pt x="1399603" y="66343"/>
                </a:lnTo>
                <a:lnTo>
                  <a:pt x="1381887" y="39578"/>
                </a:lnTo>
                <a:lnTo>
                  <a:pt x="1364170" y="18337"/>
                </a:lnTo>
                <a:lnTo>
                  <a:pt x="1346453" y="4700"/>
                </a:lnTo>
                <a:lnTo>
                  <a:pt x="1328737" y="0"/>
                </a:lnTo>
                <a:lnTo>
                  <a:pt x="1311021" y="4700"/>
                </a:lnTo>
                <a:lnTo>
                  <a:pt x="1293304" y="18337"/>
                </a:lnTo>
                <a:lnTo>
                  <a:pt x="1275587" y="39578"/>
                </a:lnTo>
                <a:lnTo>
                  <a:pt x="1257871" y="66343"/>
                </a:lnTo>
                <a:lnTo>
                  <a:pt x="1240154" y="96013"/>
                </a:lnTo>
                <a:lnTo>
                  <a:pt x="1222438" y="125682"/>
                </a:lnTo>
                <a:lnTo>
                  <a:pt x="1204722" y="152447"/>
                </a:lnTo>
                <a:lnTo>
                  <a:pt x="1187005" y="173688"/>
                </a:lnTo>
                <a:lnTo>
                  <a:pt x="1169288" y="187325"/>
                </a:lnTo>
                <a:lnTo>
                  <a:pt x="1151572" y="192025"/>
                </a:lnTo>
                <a:lnTo>
                  <a:pt x="1133856" y="187325"/>
                </a:lnTo>
                <a:lnTo>
                  <a:pt x="1116139" y="173688"/>
                </a:lnTo>
                <a:lnTo>
                  <a:pt x="1098423" y="152447"/>
                </a:lnTo>
                <a:lnTo>
                  <a:pt x="1080706" y="125682"/>
                </a:lnTo>
                <a:lnTo>
                  <a:pt x="1062989" y="96013"/>
                </a:lnTo>
                <a:lnTo>
                  <a:pt x="1045273" y="66343"/>
                </a:lnTo>
                <a:lnTo>
                  <a:pt x="1027557" y="39578"/>
                </a:lnTo>
                <a:lnTo>
                  <a:pt x="1009840" y="18337"/>
                </a:lnTo>
                <a:lnTo>
                  <a:pt x="992124" y="4700"/>
                </a:lnTo>
                <a:lnTo>
                  <a:pt x="974407" y="0"/>
                </a:lnTo>
                <a:lnTo>
                  <a:pt x="956691" y="4700"/>
                </a:lnTo>
                <a:lnTo>
                  <a:pt x="938974" y="18337"/>
                </a:lnTo>
                <a:lnTo>
                  <a:pt x="921257" y="39578"/>
                </a:lnTo>
                <a:lnTo>
                  <a:pt x="903541" y="66343"/>
                </a:lnTo>
                <a:lnTo>
                  <a:pt x="885825" y="96013"/>
                </a:lnTo>
                <a:lnTo>
                  <a:pt x="868108" y="125682"/>
                </a:lnTo>
                <a:lnTo>
                  <a:pt x="850392" y="152447"/>
                </a:lnTo>
                <a:lnTo>
                  <a:pt x="832675" y="173688"/>
                </a:lnTo>
                <a:lnTo>
                  <a:pt x="814959" y="187325"/>
                </a:lnTo>
                <a:lnTo>
                  <a:pt x="797242" y="192025"/>
                </a:lnTo>
                <a:lnTo>
                  <a:pt x="779526" y="187325"/>
                </a:lnTo>
                <a:lnTo>
                  <a:pt x="761809" y="173688"/>
                </a:lnTo>
                <a:lnTo>
                  <a:pt x="744092" y="152447"/>
                </a:lnTo>
                <a:lnTo>
                  <a:pt x="726376" y="125682"/>
                </a:lnTo>
                <a:lnTo>
                  <a:pt x="708660" y="96013"/>
                </a:lnTo>
                <a:lnTo>
                  <a:pt x="690943" y="66343"/>
                </a:lnTo>
                <a:lnTo>
                  <a:pt x="673227" y="39578"/>
                </a:lnTo>
                <a:lnTo>
                  <a:pt x="655510" y="18337"/>
                </a:lnTo>
                <a:lnTo>
                  <a:pt x="637793" y="4700"/>
                </a:lnTo>
                <a:lnTo>
                  <a:pt x="620077" y="0"/>
                </a:lnTo>
                <a:lnTo>
                  <a:pt x="602361" y="4700"/>
                </a:lnTo>
                <a:lnTo>
                  <a:pt x="584644" y="18337"/>
                </a:lnTo>
                <a:lnTo>
                  <a:pt x="566927" y="39578"/>
                </a:lnTo>
                <a:lnTo>
                  <a:pt x="549211" y="66343"/>
                </a:lnTo>
                <a:lnTo>
                  <a:pt x="531494" y="96012"/>
                </a:lnTo>
                <a:lnTo>
                  <a:pt x="513778" y="125682"/>
                </a:lnTo>
                <a:lnTo>
                  <a:pt x="496062" y="152447"/>
                </a:lnTo>
                <a:lnTo>
                  <a:pt x="478345" y="173688"/>
                </a:lnTo>
                <a:lnTo>
                  <a:pt x="460628" y="187325"/>
                </a:lnTo>
                <a:lnTo>
                  <a:pt x="442912" y="192025"/>
                </a:lnTo>
                <a:lnTo>
                  <a:pt x="425195" y="187325"/>
                </a:lnTo>
                <a:lnTo>
                  <a:pt x="407479" y="173688"/>
                </a:lnTo>
                <a:lnTo>
                  <a:pt x="389763" y="152447"/>
                </a:lnTo>
                <a:lnTo>
                  <a:pt x="372046" y="125682"/>
                </a:lnTo>
                <a:lnTo>
                  <a:pt x="354330" y="96013"/>
                </a:lnTo>
                <a:lnTo>
                  <a:pt x="336613" y="66343"/>
                </a:lnTo>
                <a:lnTo>
                  <a:pt x="318897" y="39578"/>
                </a:lnTo>
                <a:lnTo>
                  <a:pt x="301180" y="18337"/>
                </a:lnTo>
                <a:lnTo>
                  <a:pt x="283464" y="4700"/>
                </a:lnTo>
                <a:lnTo>
                  <a:pt x="265747" y="0"/>
                </a:lnTo>
                <a:lnTo>
                  <a:pt x="248031" y="4700"/>
                </a:lnTo>
                <a:lnTo>
                  <a:pt x="230314" y="18337"/>
                </a:lnTo>
                <a:lnTo>
                  <a:pt x="212598" y="39578"/>
                </a:lnTo>
                <a:lnTo>
                  <a:pt x="194881" y="66343"/>
                </a:lnTo>
                <a:lnTo>
                  <a:pt x="177165" y="96012"/>
                </a:lnTo>
                <a:lnTo>
                  <a:pt x="159448" y="125682"/>
                </a:lnTo>
                <a:lnTo>
                  <a:pt x="141732" y="152447"/>
                </a:lnTo>
                <a:lnTo>
                  <a:pt x="124015" y="173688"/>
                </a:lnTo>
                <a:lnTo>
                  <a:pt x="106299" y="187325"/>
                </a:lnTo>
                <a:lnTo>
                  <a:pt x="88582" y="192025"/>
                </a:lnTo>
                <a:lnTo>
                  <a:pt x="70866" y="187325"/>
                </a:lnTo>
                <a:lnTo>
                  <a:pt x="53149" y="173688"/>
                </a:lnTo>
                <a:lnTo>
                  <a:pt x="35432" y="152447"/>
                </a:lnTo>
                <a:lnTo>
                  <a:pt x="17716" y="125682"/>
                </a:lnTo>
                <a:lnTo>
                  <a:pt x="0" y="96013"/>
                </a:lnTo>
              </a:path>
            </a:pathLst>
          </a:custGeom>
          <a:noFill/>
          <a:ln w="38100">
            <a:solidFill>
              <a:srgbClr val="A81E3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7" name="Freeform 109">
            <a:extLst>
              <a:ext uri="{FF2B5EF4-FFF2-40B4-BE49-F238E27FC236}">
                <a16:creationId xmlns:a16="http://schemas.microsoft.com/office/drawing/2014/main" id="{E6A5E1EA-8392-2305-C8F6-7A89C3701AD3}"/>
              </a:ext>
            </a:extLst>
          </p:cNvPr>
          <p:cNvSpPr/>
          <p:nvPr/>
        </p:nvSpPr>
        <p:spPr>
          <a:xfrm>
            <a:off x="8386989" y="4709084"/>
            <a:ext cx="2834640" cy="192025"/>
          </a:xfrm>
          <a:custGeom>
            <a:avLst/>
            <a:gdLst/>
            <a:ahLst/>
            <a:cxnLst/>
            <a:rect l="l" t="t" r="r" b="b"/>
            <a:pathLst>
              <a:path w="2834640" h="192025">
                <a:moveTo>
                  <a:pt x="0" y="96013"/>
                </a:moveTo>
                <a:lnTo>
                  <a:pt x="17716" y="66343"/>
                </a:lnTo>
                <a:lnTo>
                  <a:pt x="35433" y="39578"/>
                </a:lnTo>
                <a:lnTo>
                  <a:pt x="53149" y="18337"/>
                </a:lnTo>
                <a:lnTo>
                  <a:pt x="70866" y="4700"/>
                </a:lnTo>
                <a:lnTo>
                  <a:pt x="88582" y="0"/>
                </a:lnTo>
                <a:lnTo>
                  <a:pt x="106299" y="4700"/>
                </a:lnTo>
                <a:lnTo>
                  <a:pt x="124015" y="18337"/>
                </a:lnTo>
                <a:lnTo>
                  <a:pt x="141731" y="39578"/>
                </a:lnTo>
                <a:lnTo>
                  <a:pt x="159448" y="66343"/>
                </a:lnTo>
                <a:lnTo>
                  <a:pt x="177164" y="96013"/>
                </a:lnTo>
                <a:lnTo>
                  <a:pt x="194881" y="125682"/>
                </a:lnTo>
                <a:lnTo>
                  <a:pt x="212598" y="152447"/>
                </a:lnTo>
                <a:lnTo>
                  <a:pt x="230314" y="173688"/>
                </a:lnTo>
                <a:lnTo>
                  <a:pt x="248031" y="187325"/>
                </a:lnTo>
                <a:lnTo>
                  <a:pt x="265747" y="192025"/>
                </a:lnTo>
                <a:lnTo>
                  <a:pt x="283464" y="187325"/>
                </a:lnTo>
                <a:lnTo>
                  <a:pt x="301180" y="173688"/>
                </a:lnTo>
                <a:lnTo>
                  <a:pt x="318897" y="152447"/>
                </a:lnTo>
                <a:lnTo>
                  <a:pt x="336613" y="125682"/>
                </a:lnTo>
                <a:lnTo>
                  <a:pt x="354329" y="96013"/>
                </a:lnTo>
                <a:lnTo>
                  <a:pt x="372046" y="66343"/>
                </a:lnTo>
                <a:lnTo>
                  <a:pt x="389762" y="39578"/>
                </a:lnTo>
                <a:lnTo>
                  <a:pt x="407479" y="18337"/>
                </a:lnTo>
                <a:lnTo>
                  <a:pt x="425196" y="4700"/>
                </a:lnTo>
                <a:lnTo>
                  <a:pt x="442912" y="0"/>
                </a:lnTo>
                <a:lnTo>
                  <a:pt x="460629" y="4700"/>
                </a:lnTo>
                <a:lnTo>
                  <a:pt x="478345" y="18337"/>
                </a:lnTo>
                <a:lnTo>
                  <a:pt x="496062" y="39578"/>
                </a:lnTo>
                <a:lnTo>
                  <a:pt x="513778" y="66343"/>
                </a:lnTo>
                <a:lnTo>
                  <a:pt x="531495" y="96013"/>
                </a:lnTo>
                <a:lnTo>
                  <a:pt x="549211" y="125682"/>
                </a:lnTo>
                <a:lnTo>
                  <a:pt x="566928" y="152447"/>
                </a:lnTo>
                <a:lnTo>
                  <a:pt x="584644" y="173688"/>
                </a:lnTo>
                <a:lnTo>
                  <a:pt x="602360" y="187325"/>
                </a:lnTo>
                <a:lnTo>
                  <a:pt x="620077" y="192025"/>
                </a:lnTo>
                <a:lnTo>
                  <a:pt x="637794" y="187325"/>
                </a:lnTo>
                <a:lnTo>
                  <a:pt x="655510" y="173688"/>
                </a:lnTo>
                <a:lnTo>
                  <a:pt x="673227" y="152447"/>
                </a:lnTo>
                <a:lnTo>
                  <a:pt x="690943" y="125682"/>
                </a:lnTo>
                <a:lnTo>
                  <a:pt x="708660" y="96013"/>
                </a:lnTo>
                <a:lnTo>
                  <a:pt x="726376" y="66343"/>
                </a:lnTo>
                <a:lnTo>
                  <a:pt x="744093" y="39578"/>
                </a:lnTo>
                <a:lnTo>
                  <a:pt x="761809" y="18337"/>
                </a:lnTo>
                <a:lnTo>
                  <a:pt x="779526" y="4700"/>
                </a:lnTo>
                <a:lnTo>
                  <a:pt x="797242" y="0"/>
                </a:lnTo>
                <a:lnTo>
                  <a:pt x="814958" y="4700"/>
                </a:lnTo>
                <a:lnTo>
                  <a:pt x="832675" y="18337"/>
                </a:lnTo>
                <a:lnTo>
                  <a:pt x="850392" y="39578"/>
                </a:lnTo>
                <a:lnTo>
                  <a:pt x="868108" y="66343"/>
                </a:lnTo>
                <a:lnTo>
                  <a:pt x="885825" y="96013"/>
                </a:lnTo>
                <a:lnTo>
                  <a:pt x="903541" y="125682"/>
                </a:lnTo>
                <a:lnTo>
                  <a:pt x="921258" y="152447"/>
                </a:lnTo>
                <a:lnTo>
                  <a:pt x="938974" y="173688"/>
                </a:lnTo>
                <a:lnTo>
                  <a:pt x="956691" y="187325"/>
                </a:lnTo>
                <a:lnTo>
                  <a:pt x="974407" y="192025"/>
                </a:lnTo>
                <a:lnTo>
                  <a:pt x="992124" y="187325"/>
                </a:lnTo>
                <a:lnTo>
                  <a:pt x="1009840" y="173688"/>
                </a:lnTo>
                <a:lnTo>
                  <a:pt x="1027557" y="152447"/>
                </a:lnTo>
                <a:lnTo>
                  <a:pt x="1045273" y="125682"/>
                </a:lnTo>
                <a:lnTo>
                  <a:pt x="1062990" y="96013"/>
                </a:lnTo>
                <a:lnTo>
                  <a:pt x="1080706" y="66343"/>
                </a:lnTo>
                <a:lnTo>
                  <a:pt x="1098423" y="39578"/>
                </a:lnTo>
                <a:lnTo>
                  <a:pt x="1116139" y="18337"/>
                </a:lnTo>
                <a:lnTo>
                  <a:pt x="1133856" y="4700"/>
                </a:lnTo>
                <a:lnTo>
                  <a:pt x="1151572" y="0"/>
                </a:lnTo>
                <a:lnTo>
                  <a:pt x="1169289" y="4700"/>
                </a:lnTo>
                <a:lnTo>
                  <a:pt x="1187005" y="18337"/>
                </a:lnTo>
                <a:lnTo>
                  <a:pt x="1204722" y="39578"/>
                </a:lnTo>
                <a:lnTo>
                  <a:pt x="1222438" y="66343"/>
                </a:lnTo>
                <a:lnTo>
                  <a:pt x="1240155" y="96013"/>
                </a:lnTo>
                <a:lnTo>
                  <a:pt x="1257871" y="125682"/>
                </a:lnTo>
                <a:lnTo>
                  <a:pt x="1275588" y="152447"/>
                </a:lnTo>
                <a:lnTo>
                  <a:pt x="1293304" y="173688"/>
                </a:lnTo>
                <a:lnTo>
                  <a:pt x="1311021" y="187325"/>
                </a:lnTo>
                <a:lnTo>
                  <a:pt x="1328737" y="192025"/>
                </a:lnTo>
                <a:lnTo>
                  <a:pt x="1346454" y="187325"/>
                </a:lnTo>
                <a:lnTo>
                  <a:pt x="1364170" y="173688"/>
                </a:lnTo>
                <a:lnTo>
                  <a:pt x="1381887" y="152447"/>
                </a:lnTo>
                <a:lnTo>
                  <a:pt x="1399603" y="125682"/>
                </a:lnTo>
                <a:lnTo>
                  <a:pt x="1417320" y="96013"/>
                </a:lnTo>
                <a:lnTo>
                  <a:pt x="1435036" y="66343"/>
                </a:lnTo>
                <a:lnTo>
                  <a:pt x="1452753" y="39578"/>
                </a:lnTo>
                <a:lnTo>
                  <a:pt x="1470469" y="18337"/>
                </a:lnTo>
                <a:lnTo>
                  <a:pt x="1488186" y="4700"/>
                </a:lnTo>
                <a:lnTo>
                  <a:pt x="1505902" y="0"/>
                </a:lnTo>
                <a:lnTo>
                  <a:pt x="1523619" y="4700"/>
                </a:lnTo>
                <a:lnTo>
                  <a:pt x="1541335" y="18337"/>
                </a:lnTo>
                <a:lnTo>
                  <a:pt x="1559052" y="39578"/>
                </a:lnTo>
                <a:lnTo>
                  <a:pt x="1576768" y="66343"/>
                </a:lnTo>
                <a:lnTo>
                  <a:pt x="1594485" y="96013"/>
                </a:lnTo>
                <a:lnTo>
                  <a:pt x="1612201" y="125682"/>
                </a:lnTo>
                <a:lnTo>
                  <a:pt x="1629918" y="152447"/>
                </a:lnTo>
                <a:lnTo>
                  <a:pt x="1647634" y="173688"/>
                </a:lnTo>
                <a:lnTo>
                  <a:pt x="1665351" y="187325"/>
                </a:lnTo>
                <a:lnTo>
                  <a:pt x="1683067" y="192025"/>
                </a:lnTo>
                <a:lnTo>
                  <a:pt x="1700784" y="187325"/>
                </a:lnTo>
                <a:lnTo>
                  <a:pt x="1718500" y="173688"/>
                </a:lnTo>
                <a:lnTo>
                  <a:pt x="1736217" y="152447"/>
                </a:lnTo>
                <a:lnTo>
                  <a:pt x="1753933" y="125682"/>
                </a:lnTo>
                <a:lnTo>
                  <a:pt x="1771650" y="96013"/>
                </a:lnTo>
                <a:lnTo>
                  <a:pt x="1789366" y="66343"/>
                </a:lnTo>
                <a:lnTo>
                  <a:pt x="1807083" y="39578"/>
                </a:lnTo>
                <a:lnTo>
                  <a:pt x="1824799" y="18337"/>
                </a:lnTo>
                <a:lnTo>
                  <a:pt x="1842516" y="4700"/>
                </a:lnTo>
                <a:lnTo>
                  <a:pt x="1860232" y="0"/>
                </a:lnTo>
                <a:lnTo>
                  <a:pt x="1877949" y="4700"/>
                </a:lnTo>
                <a:lnTo>
                  <a:pt x="1895665" y="18337"/>
                </a:lnTo>
                <a:lnTo>
                  <a:pt x="1913382" y="39578"/>
                </a:lnTo>
                <a:lnTo>
                  <a:pt x="1931098" y="66343"/>
                </a:lnTo>
                <a:lnTo>
                  <a:pt x="1948815" y="96013"/>
                </a:lnTo>
                <a:lnTo>
                  <a:pt x="1966531" y="125682"/>
                </a:lnTo>
                <a:lnTo>
                  <a:pt x="1984248" y="152447"/>
                </a:lnTo>
                <a:lnTo>
                  <a:pt x="2001964" y="173688"/>
                </a:lnTo>
                <a:lnTo>
                  <a:pt x="2019681" y="187325"/>
                </a:lnTo>
                <a:lnTo>
                  <a:pt x="2037397" y="192025"/>
                </a:lnTo>
                <a:lnTo>
                  <a:pt x="2055114" y="187325"/>
                </a:lnTo>
                <a:lnTo>
                  <a:pt x="2072830" y="173688"/>
                </a:lnTo>
                <a:lnTo>
                  <a:pt x="2090547" y="152447"/>
                </a:lnTo>
                <a:lnTo>
                  <a:pt x="2108263" y="125682"/>
                </a:lnTo>
                <a:lnTo>
                  <a:pt x="2125980" y="96013"/>
                </a:lnTo>
                <a:lnTo>
                  <a:pt x="2143696" y="66343"/>
                </a:lnTo>
                <a:lnTo>
                  <a:pt x="2161413" y="39578"/>
                </a:lnTo>
                <a:lnTo>
                  <a:pt x="2179129" y="18337"/>
                </a:lnTo>
                <a:lnTo>
                  <a:pt x="2196846" y="4700"/>
                </a:lnTo>
                <a:lnTo>
                  <a:pt x="2214562" y="0"/>
                </a:lnTo>
                <a:lnTo>
                  <a:pt x="2232279" y="4700"/>
                </a:lnTo>
                <a:lnTo>
                  <a:pt x="2249995" y="18337"/>
                </a:lnTo>
                <a:lnTo>
                  <a:pt x="2267712" y="39578"/>
                </a:lnTo>
                <a:lnTo>
                  <a:pt x="2285428" y="66343"/>
                </a:lnTo>
                <a:lnTo>
                  <a:pt x="2303145" y="96012"/>
                </a:lnTo>
                <a:lnTo>
                  <a:pt x="2320861" y="125682"/>
                </a:lnTo>
                <a:lnTo>
                  <a:pt x="2338578" y="152447"/>
                </a:lnTo>
                <a:lnTo>
                  <a:pt x="2356294" y="173688"/>
                </a:lnTo>
                <a:lnTo>
                  <a:pt x="2374011" y="187325"/>
                </a:lnTo>
                <a:lnTo>
                  <a:pt x="2391727" y="192025"/>
                </a:lnTo>
                <a:lnTo>
                  <a:pt x="2409444" y="187325"/>
                </a:lnTo>
                <a:lnTo>
                  <a:pt x="2427160" y="173688"/>
                </a:lnTo>
                <a:lnTo>
                  <a:pt x="2444877" y="152447"/>
                </a:lnTo>
                <a:lnTo>
                  <a:pt x="2462593" y="125682"/>
                </a:lnTo>
                <a:lnTo>
                  <a:pt x="2480310" y="96013"/>
                </a:lnTo>
                <a:lnTo>
                  <a:pt x="2498026" y="66343"/>
                </a:lnTo>
                <a:lnTo>
                  <a:pt x="2515743" y="39578"/>
                </a:lnTo>
                <a:lnTo>
                  <a:pt x="2533459" y="18337"/>
                </a:lnTo>
                <a:lnTo>
                  <a:pt x="2551176" y="4700"/>
                </a:lnTo>
                <a:lnTo>
                  <a:pt x="2568892" y="0"/>
                </a:lnTo>
                <a:lnTo>
                  <a:pt x="2586609" y="4700"/>
                </a:lnTo>
                <a:lnTo>
                  <a:pt x="2604325" y="18337"/>
                </a:lnTo>
                <a:lnTo>
                  <a:pt x="2622042" y="39578"/>
                </a:lnTo>
                <a:lnTo>
                  <a:pt x="2639758" y="66343"/>
                </a:lnTo>
                <a:lnTo>
                  <a:pt x="2657475" y="96012"/>
                </a:lnTo>
                <a:lnTo>
                  <a:pt x="2675191" y="125682"/>
                </a:lnTo>
                <a:lnTo>
                  <a:pt x="2692908" y="152447"/>
                </a:lnTo>
                <a:lnTo>
                  <a:pt x="2710624" y="173688"/>
                </a:lnTo>
                <a:lnTo>
                  <a:pt x="2728341" y="187325"/>
                </a:lnTo>
                <a:lnTo>
                  <a:pt x="2746057" y="192025"/>
                </a:lnTo>
                <a:lnTo>
                  <a:pt x="2763774" y="187325"/>
                </a:lnTo>
                <a:lnTo>
                  <a:pt x="2781490" y="173688"/>
                </a:lnTo>
                <a:lnTo>
                  <a:pt x="2799207" y="152447"/>
                </a:lnTo>
                <a:lnTo>
                  <a:pt x="2816923" y="125682"/>
                </a:lnTo>
                <a:lnTo>
                  <a:pt x="2834640" y="96013"/>
                </a:lnTo>
              </a:path>
            </a:pathLst>
          </a:custGeom>
          <a:noFill/>
          <a:ln w="38100">
            <a:solidFill>
              <a:srgbClr val="A81E36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CF693785-4555-4310-9033-AC3F97B6F50C}"/>
              </a:ext>
            </a:extLst>
          </p:cNvPr>
          <p:cNvSpPr txBox="1"/>
          <p:nvPr/>
        </p:nvSpPr>
        <p:spPr>
          <a:xfrm>
            <a:off x="1153843" y="4653714"/>
            <a:ext cx="710131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2000" b="0" i="1" dirty="0">
                <a:solidFill>
                  <a:srgbClr val="A81E36"/>
                </a:solidFill>
                <a:latin typeface="Times New Roman"/>
              </a:rPr>
              <a:t>trigger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AAFC118D-1386-ED11-7F02-6FCA68911025}"/>
              </a:ext>
            </a:extLst>
          </p:cNvPr>
          <p:cNvSpPr txBox="1"/>
          <p:nvPr/>
        </p:nvSpPr>
        <p:spPr>
          <a:xfrm>
            <a:off x="2055145" y="3840639"/>
            <a:ext cx="8626786" cy="3385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1" i="0" dirty="0">
                <a:solidFill>
                  <a:srgbClr val="1A1A1A"/>
                </a:solidFill>
                <a:latin typeface="Arial"/>
              </a:rPr>
              <a:t>(</a:t>
            </a:r>
            <a:r>
              <a:rPr lang="en-CA" sz="2200" b="1" i="0" dirty="0">
                <a:solidFill>
                  <a:srgbClr val="1A1A1A"/>
                </a:solidFill>
                <a:latin typeface="Arial"/>
              </a:rPr>
              <a:t>b</a:t>
            </a:r>
            <a:r>
              <a:rPr sz="2200" b="1" i="0" dirty="0">
                <a:solidFill>
                  <a:srgbClr val="1A1A1A"/>
                </a:solidFill>
                <a:latin typeface="Arial"/>
              </a:rPr>
              <a:t>)</a:t>
            </a:r>
            <a:r>
              <a:rPr lang="en-CA" sz="2200" b="1" dirty="0">
                <a:solidFill>
                  <a:srgbClr val="1A1A1A"/>
                </a:solidFill>
                <a:latin typeface="Arial"/>
              </a:rPr>
              <a:t> Trigger Phase </a:t>
            </a:r>
            <a:r>
              <a:rPr sz="2200" b="1" i="0" dirty="0">
                <a:solidFill>
                  <a:srgbClr val="1A1A1A"/>
                </a:solidFill>
                <a:latin typeface="Arial"/>
              </a:rPr>
              <a:t>— </a:t>
            </a:r>
            <a:r>
              <a:rPr lang="en-CA" sz="2200" b="1" i="0" dirty="0">
                <a:solidFill>
                  <a:srgbClr val="1A1A1A"/>
                </a:solidFill>
                <a:latin typeface="Arial"/>
              </a:rPr>
              <a:t>a trigger laser deexcites the sample</a:t>
            </a:r>
            <a:endParaRPr sz="2200" b="1" i="0" dirty="0">
              <a:solidFill>
                <a:srgbClr val="1A1A1A"/>
              </a:solid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7CF3ADAC-EEB6-7A26-AAFF-C33F718DDD42}"/>
                  </a:ext>
                </a:extLst>
              </p:cNvPr>
              <p:cNvSpPr txBox="1"/>
              <p:nvPr/>
            </p:nvSpPr>
            <p:spPr>
              <a:xfrm>
                <a:off x="1973492" y="5715362"/>
                <a:ext cx="8699497" cy="5018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CA" sz="2200" b="0" dirty="0"/>
                  <a:t>All light is circularly polarized has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CA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CA" sz="22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num>
                      <m:den>
                        <m:r>
                          <a:rPr lang="en-CA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CA" sz="2200" b="0" i="1" smtClean="0">
                            <a:latin typeface="Cambria Math" panose="02040503050406030204" pitchFamily="18" charset="0"/>
                          </a:rPr>
                          <m:t>ℏ</m:t>
                        </m:r>
                      </m:den>
                    </m:f>
                    <m:r>
                      <a:rPr lang="en-CA" sz="2200" b="0" i="0" smtClean="0">
                        <a:latin typeface="Cambria Math" panose="02040503050406030204" pitchFamily="18" charset="0"/>
                      </a:rPr>
                      <m:t>=0.26 </m:t>
                    </m:r>
                    <m:r>
                      <m:rPr>
                        <m:sty m:val="p"/>
                      </m:rPr>
                      <a:rPr lang="en-CA" sz="2200" b="0" i="0" smtClean="0">
                        <a:latin typeface="Cambria Math" panose="02040503050406030204" pitchFamily="18" charset="0"/>
                      </a:rPr>
                      <m:t>eV</m:t>
                    </m:r>
                  </m:oMath>
                </a14:m>
                <a:r>
                  <a:rPr lang="en-CA" sz="2200" dirty="0"/>
                  <a:t> and </a:t>
                </a:r>
                <a14:m>
                  <m:oMath xmlns:m="http://schemas.openxmlformats.org/officeDocument/2006/math"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4.8 </m:t>
                    </m:r>
                    <m:r>
                      <a:rPr lang="en-CA" sz="22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CA" sz="2200" dirty="0"/>
                  <a:t>m. </a:t>
                </a:r>
              </a:p>
            </p:txBody>
          </p:sp>
        </mc:Choice>
        <mc:Fallback xmlns=""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id="{7CF3ADAC-EEB6-7A26-AAFF-C33F718DD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492" y="5715362"/>
                <a:ext cx="8699497" cy="501869"/>
              </a:xfrm>
              <a:prstGeom prst="rect">
                <a:avLst/>
              </a:prstGeom>
              <a:blipFill>
                <a:blip r:embed="rId2"/>
                <a:stretch>
                  <a:fillRect l="-1962" t="-2439" r="-1051" b="-1707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0" name="TextBox 159">
            <a:extLst>
              <a:ext uri="{FF2B5EF4-FFF2-40B4-BE49-F238E27FC236}">
                <a16:creationId xmlns:a16="http://schemas.microsoft.com/office/drawing/2014/main" id="{1F8EB176-4178-890D-046A-0D707BC7323A}"/>
              </a:ext>
            </a:extLst>
          </p:cNvPr>
          <p:cNvSpPr txBox="1"/>
          <p:nvPr/>
        </p:nvSpPr>
        <p:spPr>
          <a:xfrm>
            <a:off x="1097280" y="3268621"/>
            <a:ext cx="22608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A" sz="2200" dirty="0"/>
              <a:t>L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81512864-6FFC-964F-189A-FE9B1D2E09DB}"/>
              </a:ext>
            </a:extLst>
          </p:cNvPr>
          <p:cNvSpPr txBox="1"/>
          <p:nvPr/>
        </p:nvSpPr>
        <p:spPr>
          <a:xfrm>
            <a:off x="11371245" y="4396630"/>
            <a:ext cx="22608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A" sz="2200" dirty="0"/>
              <a:t>L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86E3B29-765F-12A2-32EF-8D9B0970ABBF}"/>
              </a:ext>
            </a:extLst>
          </p:cNvPr>
          <p:cNvSpPr txBox="1"/>
          <p:nvPr/>
        </p:nvSpPr>
        <p:spPr>
          <a:xfrm>
            <a:off x="561040" y="4772734"/>
            <a:ext cx="22608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A" sz="2200" dirty="0"/>
              <a:t>L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CD7FD743-CBCE-9668-2D81-9E4FCC6FA672}"/>
              </a:ext>
            </a:extLst>
          </p:cNvPr>
          <p:cNvSpPr txBox="1"/>
          <p:nvPr/>
        </p:nvSpPr>
        <p:spPr>
          <a:xfrm>
            <a:off x="11179221" y="2543575"/>
            <a:ext cx="22608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A" sz="2200" dirty="0"/>
              <a:t>R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1715972-BA0C-1060-64A0-12AB39F4D958}"/>
              </a:ext>
            </a:extLst>
          </p:cNvPr>
          <p:cNvSpPr txBox="1"/>
          <p:nvPr/>
        </p:nvSpPr>
        <p:spPr>
          <a:xfrm>
            <a:off x="549329" y="4163504"/>
            <a:ext cx="226080" cy="3385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A" sz="2200" dirty="0"/>
              <a:t>R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0D2914D9-738D-112F-ACD2-E34FBB61E5B0}"/>
              </a:ext>
            </a:extLst>
          </p:cNvPr>
          <p:cNvSpPr txBox="1"/>
          <p:nvPr/>
        </p:nvSpPr>
        <p:spPr>
          <a:xfrm>
            <a:off x="968294" y="2499262"/>
            <a:ext cx="570669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CA" sz="2000" i="1" dirty="0">
                <a:solidFill>
                  <a:srgbClr val="A81E36"/>
                </a:solidFill>
                <a:latin typeface="Times New Roman"/>
              </a:rPr>
              <a:t>pump</a:t>
            </a:r>
            <a:endParaRPr sz="2000" b="0" i="1" dirty="0">
              <a:solidFill>
                <a:srgbClr val="A81E36"/>
              </a:solidFill>
              <a:latin typeface="Times New Roman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CBADF729-B49C-237E-CA85-73E830CE4C4B}"/>
              </a:ext>
            </a:extLst>
          </p:cNvPr>
          <p:cNvSpPr txBox="1"/>
          <p:nvPr/>
        </p:nvSpPr>
        <p:spPr>
          <a:xfrm>
            <a:off x="10396596" y="2459467"/>
            <a:ext cx="570669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CA" sz="2000" i="1" dirty="0">
                <a:solidFill>
                  <a:srgbClr val="A81E36"/>
                </a:solidFill>
                <a:latin typeface="Times New Roman"/>
              </a:rPr>
              <a:t>pump</a:t>
            </a:r>
            <a:endParaRPr sz="2000" b="0" i="1" dirty="0">
              <a:solidFill>
                <a:srgbClr val="A81E36"/>
              </a:solidFill>
              <a:latin typeface="Times New Roman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33381FAF-F1E1-1B69-D831-37752620472D}"/>
              </a:ext>
            </a:extLst>
          </p:cNvPr>
          <p:cNvSpPr txBox="1"/>
          <p:nvPr/>
        </p:nvSpPr>
        <p:spPr>
          <a:xfrm>
            <a:off x="958639" y="3906025"/>
            <a:ext cx="625171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CA" sz="2000" b="0" i="1" dirty="0">
                <a:solidFill>
                  <a:srgbClr val="A81E36"/>
                </a:solidFill>
                <a:latin typeface="Times New Roman"/>
              </a:rPr>
              <a:t>signal</a:t>
            </a:r>
            <a:endParaRPr sz="2000" b="0" i="1" dirty="0">
              <a:solidFill>
                <a:srgbClr val="A81E36"/>
              </a:solidFill>
              <a:latin typeface="Times New Roman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DB490C41-A405-7959-D122-800194A23B1C}"/>
              </a:ext>
            </a:extLst>
          </p:cNvPr>
          <p:cNvSpPr txBox="1"/>
          <p:nvPr/>
        </p:nvSpPr>
        <p:spPr>
          <a:xfrm>
            <a:off x="10369345" y="4244374"/>
            <a:ext cx="625171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CA" sz="2000" b="0" i="1" dirty="0">
                <a:solidFill>
                  <a:srgbClr val="A81E36"/>
                </a:solidFill>
                <a:latin typeface="Times New Roman"/>
              </a:rPr>
              <a:t>signal</a:t>
            </a:r>
            <a:endParaRPr sz="2000" b="0" i="1" dirty="0">
              <a:solidFill>
                <a:srgbClr val="A81E36"/>
              </a:solidFill>
              <a:latin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9CB68D-E21E-D12A-4AED-7B65DC9293D6}"/>
                  </a:ext>
                </a:extLst>
              </p:cNvPr>
              <p:cNvSpPr txBox="1"/>
              <p:nvPr/>
            </p:nvSpPr>
            <p:spPr>
              <a:xfrm>
                <a:off x="1684686" y="2394431"/>
                <a:ext cx="975652" cy="4876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CA" sz="2200" b="0" i="0" smtClean="0">
                        <a:latin typeface="Cambria Math" panose="02040503050406030204" pitchFamily="18" charset="0"/>
                      </a:rPr>
                      <m:t>2.5</m:t>
                    </m:r>
                    <m:f>
                      <m:fPr>
                        <m:ctrlPr>
                          <a:rPr lang="en-CA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CA" sz="2200" b="0" i="0" smtClean="0">
                            <a:latin typeface="Cambria Math" panose="02040503050406030204" pitchFamily="18" charset="0"/>
                          </a:rPr>
                          <m:t>MW</m:t>
                        </m:r>
                      </m:num>
                      <m:den>
                        <m:sSup>
                          <m:sSupPr>
                            <m:ctrlPr>
                              <a:rPr lang="en-CA" sz="2200" b="0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CA" sz="2200" b="0" i="0" smtClean="0">
                                <a:latin typeface="Cambria Math" panose="02040503050406030204" pitchFamily="18" charset="0"/>
                              </a:rPr>
                              <m:t>cm</m:t>
                            </m:r>
                          </m:e>
                          <m:sup>
                            <m:r>
                              <a:rPr lang="en-CA" sz="22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CA" sz="2200" dirty="0"/>
                  <a:t>.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9CB68D-E21E-D12A-4AED-7B65DC9293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686" y="2394431"/>
                <a:ext cx="975652" cy="487698"/>
              </a:xfrm>
              <a:prstGeom prst="rect">
                <a:avLst/>
              </a:prstGeom>
              <a:blipFill>
                <a:blip r:embed="rId3"/>
                <a:stretch>
                  <a:fillRect t="-3750" r="-16875" b="-175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4317553-F71B-F7EE-1853-12B8534AAEC3}"/>
                  </a:ext>
                </a:extLst>
              </p:cNvPr>
              <p:cNvSpPr txBox="1"/>
              <p:nvPr/>
            </p:nvSpPr>
            <p:spPr>
              <a:xfrm>
                <a:off x="9099086" y="2394431"/>
                <a:ext cx="975652" cy="4876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CA" sz="2200" b="0" i="0" smtClean="0">
                        <a:latin typeface="Cambria Math" panose="02040503050406030204" pitchFamily="18" charset="0"/>
                      </a:rPr>
                      <m:t>2.5</m:t>
                    </m:r>
                    <m:f>
                      <m:fPr>
                        <m:ctrlPr>
                          <a:rPr lang="en-CA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CA" sz="2200" b="0" i="0" smtClean="0">
                            <a:latin typeface="Cambria Math" panose="02040503050406030204" pitchFamily="18" charset="0"/>
                          </a:rPr>
                          <m:t>MW</m:t>
                        </m:r>
                      </m:num>
                      <m:den>
                        <m:sSup>
                          <m:sSupPr>
                            <m:ctrlPr>
                              <a:rPr lang="en-CA" sz="2200" b="0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CA" sz="2200" b="0" i="0" smtClean="0">
                                <a:latin typeface="Cambria Math" panose="02040503050406030204" pitchFamily="18" charset="0"/>
                              </a:rPr>
                              <m:t>cm</m:t>
                            </m:r>
                          </m:e>
                          <m:sup>
                            <m:r>
                              <a:rPr lang="en-CA" sz="22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CA" sz="2200" dirty="0"/>
                  <a:t>.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4317553-F71B-F7EE-1853-12B8534AA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9086" y="2394431"/>
                <a:ext cx="975652" cy="487698"/>
              </a:xfrm>
              <a:prstGeom prst="rect">
                <a:avLst/>
              </a:prstGeom>
              <a:blipFill>
                <a:blip r:embed="rId4"/>
                <a:stretch>
                  <a:fillRect t="-3750" r="-16875" b="-175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69691B-5CC8-B976-BCD3-AE1C3171DA00}"/>
                  </a:ext>
                </a:extLst>
              </p:cNvPr>
              <p:cNvSpPr txBox="1"/>
              <p:nvPr/>
            </p:nvSpPr>
            <p:spPr>
              <a:xfrm>
                <a:off x="1042219" y="5239287"/>
                <a:ext cx="2609112" cy="4876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CA" sz="220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CA" sz="2200" b="0" i="0" smtClean="0">
                        <a:latin typeface="Cambria Math" panose="02040503050406030204" pitchFamily="18" charset="0"/>
                      </a:rPr>
                      <m:t>.25</m:t>
                    </m:r>
                    <m:f>
                      <m:fPr>
                        <m:ctrlPr>
                          <a:rPr lang="en-CA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CA" sz="2200" b="0" i="0" smtClean="0">
                            <a:latin typeface="Cambria Math" panose="02040503050406030204" pitchFamily="18" charset="0"/>
                          </a:rPr>
                          <m:t>MW</m:t>
                        </m:r>
                      </m:num>
                      <m:den>
                        <m:sSup>
                          <m:sSupPr>
                            <m:ctrlPr>
                              <a:rPr lang="en-CA" sz="2200" b="0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CA" sz="2200" b="0" i="0" smtClean="0">
                                <a:latin typeface="Cambria Math" panose="02040503050406030204" pitchFamily="18" charset="0"/>
                              </a:rPr>
                              <m:t>cm</m:t>
                            </m:r>
                          </m:e>
                          <m:sup>
                            <m:r>
                              <a:rPr lang="en-CA" sz="2200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CA" sz="2200" dirty="0"/>
                  <a:t> in pilot run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B69691B-5CC8-B976-BCD3-AE1C3171DA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219" y="5239287"/>
                <a:ext cx="2609112" cy="487698"/>
              </a:xfrm>
              <a:prstGeom prst="rect">
                <a:avLst/>
              </a:prstGeom>
              <a:blipFill>
                <a:blip r:embed="rId5"/>
                <a:stretch>
                  <a:fillRect t="-3750" r="-5607" b="-17500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B72D7C-B163-A8C4-2662-B53078D7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AFDE923-0ECC-2C43-AF8F-0FF7B36DA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29655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https://www.proquest.com/docview/3161889593">
            <a:extLst>
              <a:ext uri="{FF2B5EF4-FFF2-40B4-BE49-F238E27FC236}">
                <a16:creationId xmlns:a16="http://schemas.microsoft.com/office/drawing/2014/main" id="{9BEB0F90-D936-EC6D-4968-086BBF632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47207"/>
            <a:ext cx="4681538" cy="31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>
              <a:spcBef>
                <a:spcPts val="2950"/>
              </a:spcBef>
            </a:pPr>
            <a:r>
              <a:rPr lang="en-US" altLang="en-US" sz="17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https://www.proquest.com/docview/3161889593</a:t>
            </a:r>
          </a:p>
        </p:txBody>
      </p:sp>
      <p:pic>
        <p:nvPicPr>
          <p:cNvPr id="43012" name="CATCHY Main Layout no title.png" descr="CATCHY Main Layout no title.png">
            <a:extLst>
              <a:ext uri="{FF2B5EF4-FFF2-40B4-BE49-F238E27FC236}">
                <a16:creationId xmlns:a16="http://schemas.microsoft.com/office/drawing/2014/main" id="{AC228F91-602D-D538-B3F0-F4AC7FEE6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686" y="2049492"/>
            <a:ext cx="6230938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996" name="Line">
            <a:extLst>
              <a:ext uri="{FF2B5EF4-FFF2-40B4-BE49-F238E27FC236}">
                <a16:creationId xmlns:a16="http://schemas.microsoft.com/office/drawing/2014/main" id="{B05AD79B-2155-A0C2-BF8C-C7643D9BA203}"/>
              </a:ext>
            </a:extLst>
          </p:cNvPr>
          <p:cNvSpPr/>
          <p:nvPr/>
        </p:nvSpPr>
        <p:spPr>
          <a:xfrm flipH="1" flipV="1">
            <a:off x="8628624" y="4343399"/>
            <a:ext cx="2241721" cy="658367"/>
          </a:xfrm>
          <a:prstGeom prst="line">
            <a:avLst/>
          </a:prstGeom>
          <a:ln w="28575">
            <a:solidFill>
              <a:srgbClr val="000000"/>
            </a:solidFill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 sz="900" kern="0">
              <a:solidFill>
                <a:srgbClr val="000000"/>
              </a:solidFill>
              <a:sym typeface="Helvetica Neue"/>
            </a:endParaRPr>
          </a:p>
        </p:txBody>
      </p:sp>
      <p:sp>
        <p:nvSpPr>
          <p:cNvPr id="1006" name="Line">
            <a:extLst>
              <a:ext uri="{FF2B5EF4-FFF2-40B4-BE49-F238E27FC236}">
                <a16:creationId xmlns:a16="http://schemas.microsoft.com/office/drawing/2014/main" id="{93591BC8-D92E-89F0-97E8-33C4D47337F7}"/>
              </a:ext>
            </a:extLst>
          </p:cNvPr>
          <p:cNvSpPr/>
          <p:nvPr/>
        </p:nvSpPr>
        <p:spPr>
          <a:xfrm flipH="1">
            <a:off x="7315200" y="2981864"/>
            <a:ext cx="2770500" cy="1015708"/>
          </a:xfrm>
          <a:prstGeom prst="line">
            <a:avLst/>
          </a:prstGeom>
          <a:ln w="28575">
            <a:solidFill>
              <a:srgbClr val="000000"/>
            </a:solidFill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 sz="900" kern="0">
              <a:solidFill>
                <a:srgbClr val="000000"/>
              </a:solidFill>
              <a:sym typeface="Helvetica Neue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9002CE-4846-1ABF-6766-29AA71B70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CA" dirty="0"/>
              <a:t>Experimental Setup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982CFA-CC87-9F01-418C-859DACBD021D}"/>
              </a:ext>
            </a:extLst>
          </p:cNvPr>
          <p:cNvSpPr txBox="1"/>
          <p:nvPr/>
        </p:nvSpPr>
        <p:spPr>
          <a:xfrm>
            <a:off x="10085700" y="2559690"/>
            <a:ext cx="570669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CA" sz="2000" i="1" dirty="0">
                <a:solidFill>
                  <a:srgbClr val="A81E36"/>
                </a:solidFill>
                <a:latin typeface="Times New Roman"/>
              </a:rPr>
              <a:t>pump</a:t>
            </a:r>
            <a:endParaRPr sz="2000" b="0" i="1" dirty="0">
              <a:solidFill>
                <a:srgbClr val="A81E36"/>
              </a:solidFill>
              <a:latin typeface="Times New Roman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2B88A4-3506-9924-EB22-C38D631DA5A7}"/>
              </a:ext>
            </a:extLst>
          </p:cNvPr>
          <p:cNvSpPr txBox="1"/>
          <p:nvPr/>
        </p:nvSpPr>
        <p:spPr>
          <a:xfrm>
            <a:off x="10870345" y="4812862"/>
            <a:ext cx="710131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CA" sz="2000" b="0" i="1" dirty="0">
                <a:solidFill>
                  <a:srgbClr val="A81E36"/>
                </a:solidFill>
                <a:latin typeface="Times New Roman"/>
              </a:rPr>
              <a:t>trigger</a:t>
            </a:r>
            <a:endParaRPr sz="2000" b="0" i="1" dirty="0">
              <a:solidFill>
                <a:srgbClr val="A81E36"/>
              </a:solidFill>
              <a:latin typeface="Times New Roman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888C36-8668-9F50-038E-91170E09BEA5}"/>
              </a:ext>
            </a:extLst>
          </p:cNvPr>
          <p:cNvSpPr txBox="1"/>
          <p:nvPr/>
        </p:nvSpPr>
        <p:spPr>
          <a:xfrm>
            <a:off x="1165460" y="4224598"/>
            <a:ext cx="838371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lang="en-CA" sz="2000" b="0" i="1" dirty="0">
                <a:solidFill>
                  <a:srgbClr val="A81E36"/>
                </a:solidFill>
                <a:latin typeface="Times New Roman"/>
              </a:rPr>
              <a:t>detector</a:t>
            </a:r>
            <a:endParaRPr sz="2000" b="0" i="1" dirty="0">
              <a:solidFill>
                <a:srgbClr val="A81E36"/>
              </a:solidFill>
              <a:latin typeface="Times New Roman"/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DABE77CC-F9C0-8CE1-C4CC-E859D98365B2}"/>
              </a:ext>
            </a:extLst>
          </p:cNvPr>
          <p:cNvSpPr/>
          <p:nvPr/>
        </p:nvSpPr>
        <p:spPr>
          <a:xfrm>
            <a:off x="2203608" y="4335884"/>
            <a:ext cx="2304383" cy="196491"/>
          </a:xfrm>
          <a:prstGeom prst="line">
            <a:avLst/>
          </a:prstGeom>
          <a:ln w="28575">
            <a:solidFill>
              <a:srgbClr val="000000"/>
            </a:solidFill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 sz="900" kern="0" dirty="0">
              <a:solidFill>
                <a:srgbClr val="000000"/>
              </a:solidFill>
              <a:sym typeface="Helvetica Neue"/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AC4F54DB-B8D2-271D-E840-8D85D74F676E}"/>
              </a:ext>
            </a:extLst>
          </p:cNvPr>
          <p:cNvSpPr/>
          <p:nvPr/>
        </p:nvSpPr>
        <p:spPr>
          <a:xfrm flipH="1">
            <a:off x="4959097" y="2867467"/>
            <a:ext cx="4928484" cy="758031"/>
          </a:xfrm>
          <a:prstGeom prst="line">
            <a:avLst/>
          </a:prstGeom>
          <a:ln w="28575">
            <a:solidFill>
              <a:srgbClr val="000000"/>
            </a:solidFill>
            <a:miter lim="400000"/>
            <a:tailEnd type="triangle"/>
          </a:ln>
        </p:spPr>
        <p:txBody>
          <a:bodyPr lIns="22859" tIns="22859" rIns="22859" bIns="22859"/>
          <a:lstStyle/>
          <a:p>
            <a:pPr>
              <a:defRPr sz="18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defRPr>
            </a:pPr>
            <a:endParaRPr sz="900" kern="0">
              <a:solidFill>
                <a:srgbClr val="000000"/>
              </a:solidFill>
              <a:sym typeface="Helvetica Neue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4A3AFA-1045-A070-6E30-D8CB1A9CAE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A291C-0E8F-48C5-B868-C0EFADF42CEC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0AEE0F36-7ABC-323A-E211-A052D12FA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294" y="4626914"/>
            <a:ext cx="6178309" cy="16689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F3DDCB-21E0-1E35-F4D7-19DCB81F9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Maxwell-Bloch Equations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94D096D-EC91-3ED5-E59F-AC4F231223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0" y="1854519"/>
            <a:ext cx="4937760" cy="736282"/>
          </a:xfrm>
        </p:spPr>
        <p:txBody>
          <a:bodyPr/>
          <a:lstStyle/>
          <a:p>
            <a:r>
              <a:rPr lang="en-CA" dirty="0"/>
              <a:t>Atoms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91850292-0CA2-99B8-3F93-0299B0EE12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12496" y="4810279"/>
            <a:ext cx="4938712" cy="1114353"/>
          </a:xfrm>
          <a:prstGeom prst="rect">
            <a:avLst/>
          </a:prstGeom>
        </p:spPr>
      </p:pic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0C8B4196-9AB5-FB8B-92DF-0DD12B8377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CA" dirty="0"/>
              <a:t>Fields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57D09-5EBB-44A7-00D1-BABF120AC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F05089-54F5-8FC1-70AA-744B03F50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6744"/>
            <a:ext cx="1811293" cy="9275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E0A549F-DC44-ADC0-5D5A-EFC62DAE3CFF}"/>
              </a:ext>
            </a:extLst>
          </p:cNvPr>
          <p:cNvSpPr txBox="1"/>
          <p:nvPr/>
        </p:nvSpPr>
        <p:spPr>
          <a:xfrm>
            <a:off x="5637276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CA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60B020-4A2E-AF1A-CD92-22681D5F63EF}"/>
                  </a:ext>
                </a:extLst>
              </p:cNvPr>
              <p:cNvSpPr txBox="1"/>
              <p:nvPr/>
            </p:nvSpPr>
            <p:spPr>
              <a:xfrm>
                <a:off x="1564155" y="2523978"/>
                <a:ext cx="407312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2×2</m:t>
                    </m:r>
                  </m:oMath>
                </a14:m>
                <a:r>
                  <a:rPr lang="en-CA" sz="2400" dirty="0"/>
                  <a:t> density matrix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CA" sz="2400" dirty="0"/>
              </a:p>
              <a:p>
                <a:pPr marL="285750" indent="-285750" algn="ctr">
                  <a:buFont typeface="Wingdings" panose="05000000000000000000" pitchFamily="2" charset="2"/>
                  <a:buChar char="§"/>
                </a:pPr>
                <a:r>
                  <a:rPr lang="en-CA" sz="2400" dirty="0"/>
                  <a:t>Parameterized with Bloch Sphere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§"/>
                </a:pPr>
                <a:r>
                  <a:rPr lang="en-CA" sz="2400" dirty="0"/>
                  <a:t>Schrodinger evolved by coupling to local E-field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960B020-4A2E-AF1A-CD92-22681D5F63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155" y="2523978"/>
                <a:ext cx="4073121" cy="1938992"/>
              </a:xfrm>
              <a:prstGeom prst="rect">
                <a:avLst/>
              </a:prstGeom>
              <a:blipFill>
                <a:blip r:embed="rId5"/>
                <a:stretch>
                  <a:fillRect l="-1796" t="-4088" r="-6437" b="-628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3B7ED66A-390C-DA2B-BC98-FF9DEBBCB7C1}"/>
                  </a:ext>
                </a:extLst>
              </p14:cNvPr>
              <p14:cNvContentPartPr/>
              <p14:nvPr/>
            </p14:nvContentPartPr>
            <p14:xfrm>
              <a:off x="11850408" y="4973976"/>
              <a:ext cx="9720" cy="1004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3B7ED66A-390C-DA2B-BC98-FF9DEBBCB7C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844288" y="4967856"/>
                <a:ext cx="21960" cy="11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DC36EC05-E997-B49D-FE05-3697BFE8C8A9}"/>
                  </a:ext>
                </a:extLst>
              </p14:cNvPr>
              <p14:cNvContentPartPr/>
              <p14:nvPr/>
            </p14:nvContentPartPr>
            <p14:xfrm>
              <a:off x="11951208" y="4928616"/>
              <a:ext cx="360" cy="3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DC36EC05-E997-B49D-FE05-3697BFE8C8A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888208" y="4865616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A9115EE6-8C34-4320-8A37-877D4167284F}"/>
                  </a:ext>
                </a:extLst>
              </p14:cNvPr>
              <p14:cNvContentPartPr/>
              <p14:nvPr/>
            </p14:nvContentPartPr>
            <p14:xfrm>
              <a:off x="11978568" y="5367456"/>
              <a:ext cx="360" cy="36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A9115EE6-8C34-4320-8A37-877D4167284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915568" y="5304456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CE84BEE0-849B-F28E-6A6D-5F155EEE0E7C}"/>
              </a:ext>
            </a:extLst>
          </p:cNvPr>
          <p:cNvSpPr txBox="1"/>
          <p:nvPr/>
        </p:nvSpPr>
        <p:spPr>
          <a:xfrm>
            <a:off x="7082559" y="2764978"/>
            <a:ext cx="40731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CA" sz="2400" dirty="0"/>
              <a:t>Atoms induce a polarization</a:t>
            </a:r>
          </a:p>
          <a:p>
            <a:pPr marL="285750" indent="-285750" algn="ctr">
              <a:buFont typeface="Wingdings" panose="05000000000000000000" pitchFamily="2" charset="2"/>
              <a:buChar char="§"/>
            </a:pPr>
            <a:r>
              <a:rPr lang="en-CA" sz="2400" dirty="0"/>
              <a:t>Acts as a source for E-fields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B8922A-822C-F204-8477-EAB710843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A0FD8F-5B21-BB6A-930A-B3648FC6E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7723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AA85-D1CB-10F0-F440-181EAE269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Importance of Phase Alignment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10BC7E-94E3-AC4A-292B-838F7574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/>
              <a:t>9/23/2026</a:t>
            </a:r>
            <a:endParaRPr lang="en-CA"/>
          </a:p>
        </p:txBody>
      </p:sp>
      <p:pic>
        <p:nvPicPr>
          <p:cNvPr id="9" name="Image 0" descr="assets/s37_fields.png">
            <a:extLst>
              <a:ext uri="{FF2B5EF4-FFF2-40B4-BE49-F238E27FC236}">
                <a16:creationId xmlns:a16="http://schemas.microsoft.com/office/drawing/2014/main" id="{AE50CD11-007E-C055-69E7-4BA698367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03" y="2132280"/>
            <a:ext cx="5212080" cy="17478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FC5CF215-476F-268C-E46E-7D75A82E78A2}"/>
                  </a:ext>
                </a:extLst>
              </p:cNvPr>
              <p:cNvSpPr/>
              <p:nvPr/>
            </p:nvSpPr>
            <p:spPr>
              <a:xfrm>
                <a:off x="5715022" y="1971370"/>
                <a:ext cx="2019808" cy="873387"/>
              </a:xfrm>
              <a:prstGeom prst="rect">
                <a:avLst/>
              </a:prstGeom>
              <a:noFill/>
              <a:ln/>
            </p:spPr>
            <p:txBody>
              <a:bodyPr wrap="square" rtlCol="0" anchor="t"/>
              <a:lstStyle/>
              <a:p>
                <a:pPr marL="0" indent="0" algn="ctr">
                  <a:lnSpc>
                    <a:spcPct val="110000"/>
                  </a:lnSpc>
                  <a:buNone/>
                </a:pPr>
                <a:r>
                  <a:rPr lang="en-US" sz="1600" dirty="0">
                    <a:solidFill>
                      <a:srgbClr val="3A3A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condense field equations</a:t>
                </a:r>
              </a:p>
              <a:p>
                <a:pPr marL="0" indent="0" algn="ctr">
                  <a:lnSpc>
                    <a:spcPct val="110000"/>
                  </a:lnSpc>
                  <a:buNone/>
                </a:pPr>
                <a:r>
                  <a:rPr lang="en-US" sz="1600" dirty="0">
                    <a:solidFill>
                      <a:srgbClr val="3A3A3A"/>
                    </a:solidFill>
                    <a:latin typeface="Arial" pitchFamily="34" charset="0"/>
                    <a:cs typeface="Arial" pitchFamily="34" charset="-120"/>
                  </a:rPr>
                  <a:t>Ignore dark photon, Set</a:t>
                </a:r>
                <a:r>
                  <a:rPr lang="en-US" sz="1600" dirty="0">
                    <a:solidFill>
                      <a:srgbClr val="3A3A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</m:ctrlPr>
                      </m:sSubPr>
                      <m:e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𝐸</m:t>
                        </m:r>
                      </m:e>
                      <m:sub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2</m:t>
                        </m:r>
                      </m:sub>
                    </m:sSub>
                    <m:r>
                      <a:rPr lang="en-CA" sz="1600" b="0" i="1" smtClean="0">
                        <a:solidFill>
                          <a:srgbClr val="3A3A3A"/>
                        </a:solidFill>
                        <a:latin typeface="Cambria Math" panose="02040503050406030204" pitchFamily="18" charset="0"/>
                        <a:ea typeface="Arial" pitchFamily="34" charset="-122"/>
                        <a:cs typeface="Arial" pitchFamily="34" charset="-120"/>
                      </a:rPr>
                      <m:t>∝</m:t>
                    </m:r>
                    <m:sSubSup>
                      <m:sSubSupPr>
                        <m:ctrlP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</m:ctrlPr>
                      </m:sSubSupPr>
                      <m:e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𝐸</m:t>
                        </m:r>
                      </m:e>
                      <m:sub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1</m:t>
                        </m:r>
                      </m:sub>
                      <m:sup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</a:p>
            </p:txBody>
          </p:sp>
        </mc:Choice>
        <mc:Fallback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FC5CF215-476F-268C-E46E-7D75A82E78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22" y="1971370"/>
                <a:ext cx="2019808" cy="873387"/>
              </a:xfrm>
              <a:prstGeom prst="rect">
                <a:avLst/>
              </a:prstGeom>
              <a:blipFill>
                <a:blip r:embed="rId3"/>
                <a:stretch>
                  <a:fillRect t="-1389" r="-3323" b="-39583"/>
                </a:stretch>
              </a:blipFill>
              <a:ln/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hape 3">
            <a:extLst>
              <a:ext uri="{FF2B5EF4-FFF2-40B4-BE49-F238E27FC236}">
                <a16:creationId xmlns:a16="http://schemas.microsoft.com/office/drawing/2014/main" id="{8A43C8BB-BC04-17A4-CDE4-983C6ADBB3FA}"/>
              </a:ext>
            </a:extLst>
          </p:cNvPr>
          <p:cNvSpPr/>
          <p:nvPr/>
        </p:nvSpPr>
        <p:spPr>
          <a:xfrm>
            <a:off x="6126480" y="3033227"/>
            <a:ext cx="1371600" cy="365760"/>
          </a:xfrm>
          <a:prstGeom prst="rightArrow">
            <a:avLst/>
          </a:prstGeom>
          <a:solidFill>
            <a:srgbClr val="6B6B6B"/>
          </a:solidFill>
          <a:ln/>
        </p:spPr>
        <p:txBody>
          <a:bodyPr/>
          <a:lstStyle/>
          <a:p>
            <a:pPr algn="ctr"/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184C0F-99D6-EBC6-EFDF-CB57102B4BA1}"/>
                  </a:ext>
                </a:extLst>
              </p:cNvPr>
              <p:cNvSpPr txBox="1"/>
              <p:nvPr/>
            </p:nvSpPr>
            <p:spPr>
              <a:xfrm>
                <a:off x="8067371" y="3027192"/>
                <a:ext cx="3333161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CA" sz="2400" dirty="0"/>
                  <a:t> is 2x2 density matrix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CA" sz="2400" dirty="0"/>
                  <a:t> is num. dens. 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D184C0F-99D6-EBC6-EFDF-CB57102B4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371" y="3027192"/>
                <a:ext cx="3333161" cy="738664"/>
              </a:xfrm>
              <a:prstGeom prst="rect">
                <a:avLst/>
              </a:prstGeom>
              <a:blipFill>
                <a:blip r:embed="rId4"/>
                <a:stretch>
                  <a:fillRect l="-1828" t="-13223" r="-4205" b="-239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74C4C7-1AAD-74AB-8FB6-AF76927FA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DE98E50-D9B3-BFF0-944B-CBFAE5D07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190" y="2463805"/>
            <a:ext cx="3609524" cy="380952"/>
          </a:xfrm>
          <a:prstGeom prst="rect">
            <a:avLst/>
          </a:prstGeom>
        </p:spPr>
      </p:pic>
      <p:sp>
        <p:nvSpPr>
          <p:cNvPr id="34" name="Slide Number Placeholder 33">
            <a:extLst>
              <a:ext uri="{FF2B5EF4-FFF2-40B4-BE49-F238E27FC236}">
                <a16:creationId xmlns:a16="http://schemas.microsoft.com/office/drawing/2014/main" id="{53B36FE8-84C1-3F30-1DC5-BC336418C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9930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C0B73-73F8-CB4A-DDBB-CFEC49ACB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CAEA9-D68C-BFE5-D2D6-AA174E1E4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Importance of Phase Alignment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5D841-CF2E-91CB-5FD6-056A4230A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/>
              <a:t>9/23/2026</a:t>
            </a:r>
            <a:endParaRPr lang="en-CA"/>
          </a:p>
        </p:txBody>
      </p:sp>
      <p:pic>
        <p:nvPicPr>
          <p:cNvPr id="9" name="Image 0" descr="assets/s37_fields.png">
            <a:extLst>
              <a:ext uri="{FF2B5EF4-FFF2-40B4-BE49-F238E27FC236}">
                <a16:creationId xmlns:a16="http://schemas.microsoft.com/office/drawing/2014/main" id="{CBF36BA3-A2AD-3FD8-2F03-F3ACC7D80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03" y="2132280"/>
            <a:ext cx="5212080" cy="174784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D214F857-EE8F-92A5-119B-1F8A0BB8CE9A}"/>
                  </a:ext>
                </a:extLst>
              </p:cNvPr>
              <p:cNvSpPr/>
              <p:nvPr/>
            </p:nvSpPr>
            <p:spPr>
              <a:xfrm>
                <a:off x="5715022" y="1971370"/>
                <a:ext cx="2019808" cy="873387"/>
              </a:xfrm>
              <a:prstGeom prst="rect">
                <a:avLst/>
              </a:prstGeom>
              <a:noFill/>
              <a:ln/>
            </p:spPr>
            <p:txBody>
              <a:bodyPr wrap="square" rtlCol="0" anchor="t"/>
              <a:lstStyle/>
              <a:p>
                <a:pPr marL="0" indent="0" algn="ctr">
                  <a:lnSpc>
                    <a:spcPct val="110000"/>
                  </a:lnSpc>
                  <a:buNone/>
                </a:pPr>
                <a:r>
                  <a:rPr lang="en-US" sz="1600" dirty="0">
                    <a:solidFill>
                      <a:srgbClr val="3A3A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condense field equations</a:t>
                </a:r>
              </a:p>
              <a:p>
                <a:pPr marL="0" indent="0" algn="ctr">
                  <a:lnSpc>
                    <a:spcPct val="110000"/>
                  </a:lnSpc>
                  <a:buNone/>
                </a:pPr>
                <a:r>
                  <a:rPr lang="en-US" sz="1600" dirty="0">
                    <a:solidFill>
                      <a:srgbClr val="3A3A3A"/>
                    </a:solidFill>
                    <a:latin typeface="Arial" pitchFamily="34" charset="0"/>
                    <a:cs typeface="Arial" pitchFamily="34" charset="-120"/>
                  </a:rPr>
                  <a:t>Ignore dark photon, Set</a:t>
                </a:r>
                <a:r>
                  <a:rPr lang="en-US" sz="1600" dirty="0">
                    <a:solidFill>
                      <a:srgbClr val="3A3A3A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</m:ctrlPr>
                      </m:sSubPr>
                      <m:e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𝐸</m:t>
                        </m:r>
                      </m:e>
                      <m:sub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2</m:t>
                        </m:r>
                      </m:sub>
                    </m:sSub>
                    <m:r>
                      <a:rPr lang="en-CA" sz="1600" b="0" i="1" smtClean="0">
                        <a:solidFill>
                          <a:srgbClr val="3A3A3A"/>
                        </a:solidFill>
                        <a:latin typeface="Cambria Math" panose="02040503050406030204" pitchFamily="18" charset="0"/>
                        <a:ea typeface="Arial" pitchFamily="34" charset="-122"/>
                        <a:cs typeface="Arial" pitchFamily="34" charset="-120"/>
                      </a:rPr>
                      <m:t>∝</m:t>
                    </m:r>
                    <m:sSubSup>
                      <m:sSubSupPr>
                        <m:ctrlP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</m:ctrlPr>
                      </m:sSubSupPr>
                      <m:e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𝐸</m:t>
                        </m:r>
                      </m:e>
                      <m:sub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1</m:t>
                        </m:r>
                      </m:sub>
                      <m:sup>
                        <m:r>
                          <a:rPr lang="en-CA" sz="1600" b="0" i="1" smtClean="0">
                            <a:solidFill>
                              <a:srgbClr val="3A3A3A"/>
                            </a:solidFill>
                            <a:latin typeface="Cambria Math" panose="02040503050406030204" pitchFamily="18" charset="0"/>
                            <a:ea typeface="Arial" pitchFamily="34" charset="-122"/>
                            <a:cs typeface="Arial" pitchFamily="34" charset="-12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/>
                  <a:t>.</a:t>
                </a:r>
              </a:p>
            </p:txBody>
          </p:sp>
        </mc:Choice>
        <mc:Fallback>
          <p:sp>
            <p:nvSpPr>
              <p:cNvPr id="11" name="Text 2">
                <a:extLst>
                  <a:ext uri="{FF2B5EF4-FFF2-40B4-BE49-F238E27FC236}">
                    <a16:creationId xmlns:a16="http://schemas.microsoft.com/office/drawing/2014/main" id="{D214F857-EE8F-92A5-119B-1F8A0BB8CE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22" y="1971370"/>
                <a:ext cx="2019808" cy="873387"/>
              </a:xfrm>
              <a:prstGeom prst="rect">
                <a:avLst/>
              </a:prstGeom>
              <a:blipFill>
                <a:blip r:embed="rId3"/>
                <a:stretch>
                  <a:fillRect t="-1389" r="-3323" b="-39583"/>
                </a:stretch>
              </a:blipFill>
              <a:ln/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hape 3">
            <a:extLst>
              <a:ext uri="{FF2B5EF4-FFF2-40B4-BE49-F238E27FC236}">
                <a16:creationId xmlns:a16="http://schemas.microsoft.com/office/drawing/2014/main" id="{FC80AA45-6663-5947-7C0C-C7398DFC6390}"/>
              </a:ext>
            </a:extLst>
          </p:cNvPr>
          <p:cNvSpPr/>
          <p:nvPr/>
        </p:nvSpPr>
        <p:spPr>
          <a:xfrm>
            <a:off x="6126480" y="3033227"/>
            <a:ext cx="1371600" cy="365760"/>
          </a:xfrm>
          <a:prstGeom prst="rightArrow">
            <a:avLst/>
          </a:prstGeom>
          <a:solidFill>
            <a:srgbClr val="6B6B6B"/>
          </a:solidFill>
          <a:ln/>
        </p:spPr>
        <p:txBody>
          <a:bodyPr/>
          <a:lstStyle/>
          <a:p>
            <a:pPr algn="ctr"/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881A38-1202-C05C-E43B-1BB8BA8B16D9}"/>
                  </a:ext>
                </a:extLst>
              </p:cNvPr>
              <p:cNvSpPr txBox="1"/>
              <p:nvPr/>
            </p:nvSpPr>
            <p:spPr>
              <a:xfrm>
                <a:off x="8067371" y="3027192"/>
                <a:ext cx="3333161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CA" sz="2400" dirty="0"/>
                  <a:t> is 2x2 density matrix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CA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CA" sz="2400" dirty="0"/>
                  <a:t> is num. dens. </a:t>
                </a: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8881A38-1202-C05C-E43B-1BB8BA8B16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7371" y="3027192"/>
                <a:ext cx="3333161" cy="738664"/>
              </a:xfrm>
              <a:prstGeom prst="rect">
                <a:avLst/>
              </a:prstGeom>
              <a:blipFill>
                <a:blip r:embed="rId4"/>
                <a:stretch>
                  <a:fillRect l="-1828" t="-13223" r="-4205" b="-239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23E3D3-6F91-F4E4-6DE5-E339CEFD7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7E3FCED-87F4-CD10-2536-E64036AE3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190" y="2463805"/>
            <a:ext cx="3609524" cy="38095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7DEFF1C-F623-9122-9227-ECE7148521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368" y="4157779"/>
            <a:ext cx="4470511" cy="87322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31C30F5-9242-C96C-EDA5-E451A86A09B6}"/>
                  </a:ext>
                </a:extLst>
              </p:cNvPr>
              <p:cNvSpPr txBox="1"/>
              <p:nvPr/>
            </p:nvSpPr>
            <p:spPr>
              <a:xfrm>
                <a:off x="2254415" y="5040048"/>
                <a:ext cx="4470511" cy="768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CA" sz="2400" dirty="0"/>
                  <a:t>Phases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𝑔𝑒</m:t>
                        </m:r>
                      </m:sub>
                    </m:sSub>
                  </m:oMath>
                </a14:m>
                <a:r>
                  <a:rPr lang="en-CA" sz="2400" dirty="0"/>
                  <a:t> must be aligned along the photon’s path.</a:t>
                </a: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31C30F5-9242-C96C-EDA5-E451A86A0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4415" y="5040048"/>
                <a:ext cx="4470511" cy="768737"/>
              </a:xfrm>
              <a:prstGeom prst="rect">
                <a:avLst/>
              </a:prstGeom>
              <a:blipFill>
                <a:blip r:embed="rId7"/>
                <a:stretch>
                  <a:fillRect l="-1228" t="-13492" r="-2729" b="-2301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Picture 30">
            <a:extLst>
              <a:ext uri="{FF2B5EF4-FFF2-40B4-BE49-F238E27FC236}">
                <a16:creationId xmlns:a16="http://schemas.microsoft.com/office/drawing/2014/main" id="{AE65913C-03C0-3330-2EAC-716B22A0F6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3" r="2869"/>
          <a:stretch>
            <a:fillRect/>
          </a:stretch>
        </p:blipFill>
        <p:spPr>
          <a:xfrm>
            <a:off x="7498080" y="4891516"/>
            <a:ext cx="3081921" cy="8094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44ED382-DB73-5272-BEBA-4BD01FC8C41D}"/>
                  </a:ext>
                </a:extLst>
              </p:cNvPr>
              <p:cNvSpPr txBox="1"/>
              <p:nvPr/>
            </p:nvSpPr>
            <p:spPr>
              <a:xfrm>
                <a:off x="8623223" y="4459054"/>
                <a:ext cx="831633" cy="39940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𝑔𝑒</m:t>
                        </m:r>
                      </m:sub>
                    </m:sSub>
                  </m:oMath>
                </a14:m>
                <a:r>
                  <a:rPr lang="en-CA" sz="2400" dirty="0"/>
                  <a:t> </a:t>
                </a: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44ED382-DB73-5272-BEBA-4BD01FC8C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3223" y="4459054"/>
                <a:ext cx="831633" cy="399405"/>
              </a:xfrm>
              <a:prstGeom prst="rect">
                <a:avLst/>
              </a:prstGeom>
              <a:blipFill>
                <a:blip r:embed="rId9"/>
                <a:stretch>
                  <a:fillRect b="-21212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401BF8-B7CC-F59B-7CFB-1A31227E0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9922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97659-5996-C62A-B470-76BD791FB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19" y="193815"/>
            <a:ext cx="11094720" cy="1450757"/>
          </a:xfrm>
        </p:spPr>
        <p:txBody>
          <a:bodyPr/>
          <a:lstStyle/>
          <a:p>
            <a:r>
              <a:rPr lang="en-CA" dirty="0"/>
              <a:t>The Intensity Spike from Laser Trigger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3910A-DD84-DFCF-736F-7AC227B84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3689C8-60FF-1B62-E7A6-B9D6DEC3B2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6"/>
          <a:stretch>
            <a:fillRect/>
          </a:stretch>
        </p:blipFill>
        <p:spPr>
          <a:xfrm>
            <a:off x="1212277" y="1794935"/>
            <a:ext cx="9828405" cy="4472093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AB53096-B90D-F5DC-0C9A-D496DDBF7F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8519" t="7249" r="8580" b="3346"/>
          <a:stretch>
            <a:fillRect/>
          </a:stretch>
        </p:blipFill>
        <p:spPr>
          <a:xfrm>
            <a:off x="2319867" y="2328332"/>
            <a:ext cx="3708400" cy="202353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90BE53-7595-B752-7321-AF57464FD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8ACF85-D0AD-D1E1-496A-541322CD7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69391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C3AE0D1B-5DF0-A241-9270-FD58FAD78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4"/>
          <a:stretch>
            <a:fillRect/>
          </a:stretch>
        </p:blipFill>
        <p:spPr>
          <a:xfrm>
            <a:off x="733320" y="1820333"/>
            <a:ext cx="6531840" cy="44893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01DD219-6976-BE1B-63CF-E7BACB125993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CA" dirty="0"/>
                  <a:t>Is the Sensitivity</a:t>
                </a:r>
                <a:r>
                  <a:rPr lang="en-CA" i="1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CA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CA" dirty="0"/>
                  <a:t>?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01DD219-6976-BE1B-63CF-E7BACB1259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727" b="-22269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495CC-BE03-940C-9E98-2B771FF67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528ED04-3314-DD56-E44A-EC18E413C9A9}"/>
              </a:ext>
            </a:extLst>
          </p:cNvPr>
          <p:cNvCxnSpPr>
            <a:cxnSpLocks/>
            <a:stCxn id="29" idx="1"/>
          </p:cNvCxnSpPr>
          <p:nvPr/>
        </p:nvCxnSpPr>
        <p:spPr>
          <a:xfrm flipH="1" flipV="1">
            <a:off x="6350000" y="2514600"/>
            <a:ext cx="1059433" cy="1540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0CB8CA3-A12B-D0C4-2DE2-482BB0D9A200}"/>
              </a:ext>
            </a:extLst>
          </p:cNvPr>
          <p:cNvSpPr txBox="1"/>
          <p:nvPr/>
        </p:nvSpPr>
        <p:spPr>
          <a:xfrm>
            <a:off x="7409433" y="2253106"/>
            <a:ext cx="46618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CA" sz="2400" dirty="0"/>
              <a:t>Max intensity is super-linear</a:t>
            </a:r>
          </a:p>
          <a:p>
            <a:pPr algn="ctr"/>
            <a:r>
              <a:rPr lang="en-CA" sz="2400" dirty="0"/>
              <a:t>for fixed length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F25D01A-204A-322A-6F25-D516D817E5E4}"/>
              </a:ext>
            </a:extLst>
          </p:cNvPr>
          <p:cNvSpPr txBox="1"/>
          <p:nvPr/>
        </p:nvSpPr>
        <p:spPr>
          <a:xfrm>
            <a:off x="7265160" y="3208667"/>
            <a:ext cx="49503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CA" sz="2400" dirty="0"/>
              <a:t>Reminiscent of other quantum </a:t>
            </a:r>
          </a:p>
          <a:p>
            <a:pPr algn="ctr"/>
            <a:r>
              <a:rPr lang="en-CA" sz="2400" dirty="0"/>
              <a:t>coherent processes </a:t>
            </a:r>
          </a:p>
          <a:p>
            <a:pPr algn="ctr"/>
            <a:r>
              <a:rPr lang="en-CA" sz="2400" dirty="0"/>
              <a:t>(e.g. Dicke </a:t>
            </a:r>
            <a:r>
              <a:rPr lang="en-CA" sz="2400" dirty="0" err="1"/>
              <a:t>Superadiance</a:t>
            </a:r>
            <a:r>
              <a:rPr lang="en-CA" sz="2400" dirty="0"/>
              <a:t>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E1FD90-D28F-E6DD-DE16-725C60956F4B}"/>
                  </a:ext>
                </a:extLst>
              </p:cNvPr>
              <p:cNvSpPr txBox="1"/>
              <p:nvPr/>
            </p:nvSpPr>
            <p:spPr>
              <a:xfrm>
                <a:off x="7338898" y="4633114"/>
                <a:ext cx="4802918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 algn="ctr">
                  <a:buFont typeface="Wingdings" panose="05000000000000000000" pitchFamily="2" charset="2"/>
                  <a:buChar char="§"/>
                </a:pPr>
                <a:r>
                  <a:rPr lang="en-CA" sz="2400" dirty="0"/>
                  <a:t>Neglects collisional dephasing</a:t>
                </a:r>
              </a:p>
              <a:p>
                <a:pPr algn="ctr"/>
                <a:r>
                  <a:rPr lang="en-CA" sz="2400" dirty="0"/>
                  <a:t>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CA" sz="2400">
                            <a:latin typeface="Cambria Math" panose="02040503050406030204" pitchFamily="18" charset="0"/>
                          </a:rPr>
                          <m:t>pH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CA" sz="2400" dirty="0"/>
                  <a:t> molecules</a:t>
                </a: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8E1FD90-D28F-E6DD-DE16-725C60956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8898" y="4633114"/>
                <a:ext cx="4802918" cy="830997"/>
              </a:xfrm>
              <a:prstGeom prst="rect">
                <a:avLst/>
              </a:prstGeom>
              <a:blipFill>
                <a:blip r:embed="rId4"/>
                <a:stretch>
                  <a:fillRect l="-1396" t="-5882" r="-1523" b="-16176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BF5B86-25F6-F51B-DF28-74F2EC3C2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0BAD4A-D5BF-669E-C4CD-75822A25E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5558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Shot 2020-03-11 at 12.27.55 AM.png" descr="Screen Shot 2020-03-11 at 12.27.55 AM.png">
            <a:extLst>
              <a:ext uri="{FF2B5EF4-FFF2-40B4-BE49-F238E27FC236}">
                <a16:creationId xmlns:a16="http://schemas.microsoft.com/office/drawing/2014/main" id="{A2D96764-0E08-3E3D-18BD-112F9F1A6F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" t="5365" r="-1" b="2537"/>
          <a:stretch>
            <a:fillRect/>
          </a:stretch>
        </p:blipFill>
        <p:spPr bwMode="auto">
          <a:xfrm>
            <a:off x="5957565" y="1928341"/>
            <a:ext cx="6005391" cy="4375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C94406-350E-6E2C-A219-DDC2BCDA3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Prospective LSW Sensitivity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CA8AF-C1AB-7011-BB17-C29AC5EEC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pic>
        <p:nvPicPr>
          <p:cNvPr id="9" name="Screen Shot 2020-03-10 at 10.51.18 PM.png" descr="Screen Shot 2020-03-10 at 10.51.18 PM.png">
            <a:extLst>
              <a:ext uri="{FF2B5EF4-FFF2-40B4-BE49-F238E27FC236}">
                <a16:creationId xmlns:a16="http://schemas.microsoft.com/office/drawing/2014/main" id="{7136E71C-E300-2B80-24E3-56FE02AE93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89" y="4679374"/>
            <a:ext cx="5789004" cy="1377022"/>
          </a:xfrm>
          <a:prstGeom prst="rect">
            <a:avLst/>
          </a:prstGeom>
          <a:noFill/>
          <a:ln w="25400">
            <a:solidFill>
              <a:srgbClr val="000000"/>
            </a:solidFill>
            <a:miter lim="4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">
            <a:extLst>
              <a:ext uri="{FF2B5EF4-FFF2-40B4-BE49-F238E27FC236}">
                <a16:creationId xmlns:a16="http://schemas.microsoft.com/office/drawing/2014/main" id="{19108642-9357-AE20-D5A5-3C98B200930D}"/>
              </a:ext>
            </a:extLst>
          </p:cNvPr>
          <p:cNvGrpSpPr>
            <a:grpSpLocks/>
          </p:cNvGrpSpPr>
          <p:nvPr/>
        </p:nvGrpSpPr>
        <p:grpSpPr bwMode="auto">
          <a:xfrm>
            <a:off x="702844" y="2211683"/>
            <a:ext cx="4941706" cy="1217317"/>
            <a:chOff x="0" y="0"/>
            <a:chExt cx="6976459" cy="1888014"/>
          </a:xfrm>
        </p:grpSpPr>
        <p:pic>
          <p:nvPicPr>
            <p:cNvPr id="11" name="Screen Shot 2019-11-25 at 9.51.29 AM.png" descr="Screen Shot 2019-11-25 at 9.51.29 AM.png">
              <a:extLst>
                <a:ext uri="{FF2B5EF4-FFF2-40B4-BE49-F238E27FC236}">
                  <a16:creationId xmlns:a16="http://schemas.microsoft.com/office/drawing/2014/main" id="{D169C937-BDB0-60B1-62A8-A66046DFFE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006488" cy="1770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sp>
          <p:nvSpPr>
            <p:cNvPr id="12" name="Rectangle">
              <a:extLst>
                <a:ext uri="{FF2B5EF4-FFF2-40B4-BE49-F238E27FC236}">
                  <a16:creationId xmlns:a16="http://schemas.microsoft.com/office/drawing/2014/main" id="{4304E1AB-C46D-B13F-63F1-58EFA4B6C3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9563" y="12622"/>
              <a:ext cx="3321395" cy="1798670"/>
            </a:xfrm>
            <a:prstGeom prst="rect">
              <a:avLst/>
            </a:prstGeom>
            <a:solidFill>
              <a:srgbClr val="FFFFFF"/>
            </a:solidFill>
            <a:ln w="88900">
              <a:solidFill>
                <a:srgbClr val="000000"/>
              </a:solidFill>
              <a:miter lim="400000"/>
              <a:headEnd/>
              <a:tailEnd/>
            </a:ln>
          </p:spPr>
          <p:txBody>
            <a:bodyPr lIns="0" tIns="0" rIns="0" bIns="0" anchor="ctr"/>
            <a:lstStyle>
              <a:lvl1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1pPr>
              <a:lvl2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2pPr>
              <a:lvl3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3pPr>
              <a:lvl4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4pPr>
              <a:lvl5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5pPr>
              <a:lvl6pPr marL="457200" defTabSz="820738" eaLnBrk="0" fontAlgn="base" hangingPunct="0">
                <a:spcBef>
                  <a:spcPts val="2000"/>
                </a:spcBef>
                <a:spcAft>
                  <a:spcPct val="0"/>
                </a:spcAft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6pPr>
              <a:lvl7pPr marL="914400" defTabSz="820738" eaLnBrk="0" fontAlgn="base" hangingPunct="0">
                <a:spcBef>
                  <a:spcPts val="2000"/>
                </a:spcBef>
                <a:spcAft>
                  <a:spcPct val="0"/>
                </a:spcAft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7pPr>
              <a:lvl8pPr marL="1371600" defTabSz="820738" eaLnBrk="0" fontAlgn="base" hangingPunct="0">
                <a:spcBef>
                  <a:spcPts val="2000"/>
                </a:spcBef>
                <a:spcAft>
                  <a:spcPct val="0"/>
                </a:spcAft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8pPr>
              <a:lvl9pPr marL="1828800" defTabSz="820738" eaLnBrk="0" fontAlgn="base" hangingPunct="0">
                <a:spcBef>
                  <a:spcPts val="2000"/>
                </a:spcBef>
                <a:spcAft>
                  <a:spcPct val="0"/>
                </a:spcAft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9pPr>
            </a:lstStyle>
            <a:p>
              <a:pPr algn="ctr" eaLnBrk="1">
                <a:spcBef>
                  <a:spcPct val="0"/>
                </a:spcBef>
              </a:pPr>
              <a:endParaRPr lang="en-US" altLang="en-US"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3" name="Rectangle">
              <a:extLst>
                <a:ext uri="{FF2B5EF4-FFF2-40B4-BE49-F238E27FC236}">
                  <a16:creationId xmlns:a16="http://schemas.microsoft.com/office/drawing/2014/main" id="{3191A4DA-99A3-A7E9-0D7E-AB6871B7D9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7492" y="933664"/>
              <a:ext cx="237914" cy="9543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1pPr>
              <a:lvl2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2pPr>
              <a:lvl3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3pPr>
              <a:lvl4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4pPr>
              <a:lvl5pPr defTabSz="820738">
                <a:spcBef>
                  <a:spcPts val="2000"/>
                </a:spcBef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5pPr>
              <a:lvl6pPr marL="457200" defTabSz="820738" eaLnBrk="0" fontAlgn="base" hangingPunct="0">
                <a:spcBef>
                  <a:spcPts val="2000"/>
                </a:spcBef>
                <a:spcAft>
                  <a:spcPct val="0"/>
                </a:spcAft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6pPr>
              <a:lvl7pPr marL="914400" defTabSz="820738" eaLnBrk="0" fontAlgn="base" hangingPunct="0">
                <a:spcBef>
                  <a:spcPts val="2000"/>
                </a:spcBef>
                <a:spcAft>
                  <a:spcPct val="0"/>
                </a:spcAft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7pPr>
              <a:lvl8pPr marL="1371600" defTabSz="820738" eaLnBrk="0" fontAlgn="base" hangingPunct="0">
                <a:spcBef>
                  <a:spcPts val="2000"/>
                </a:spcBef>
                <a:spcAft>
                  <a:spcPct val="0"/>
                </a:spcAft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8pPr>
              <a:lvl9pPr marL="1828800" defTabSz="820738" eaLnBrk="0" fontAlgn="base" hangingPunct="0">
                <a:spcBef>
                  <a:spcPts val="2000"/>
                </a:spcBef>
                <a:spcAft>
                  <a:spcPct val="0"/>
                </a:spcAft>
                <a:defRPr sz="4000">
                  <a:solidFill>
                    <a:srgbClr val="5C5C5C"/>
                  </a:solidFill>
                  <a:latin typeface="Iowan Old Style Roman"/>
                  <a:ea typeface="Iowan Old Style Roman"/>
                  <a:cs typeface="Iowan Old Style Roman"/>
                  <a:sym typeface="Iowan Old Style Roman"/>
                </a:defRPr>
              </a:lvl9pPr>
            </a:lstStyle>
            <a:p>
              <a:pPr algn="ctr" eaLnBrk="1">
                <a:spcBef>
                  <a:spcPct val="0"/>
                </a:spcBef>
              </a:pPr>
              <a:endParaRPr lang="en-US" altLang="en-US"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endParaRPr>
            </a:p>
          </p:txBody>
        </p:sp>
        <p:sp>
          <p:nvSpPr>
            <p:cNvPr id="14" name="Connection Line">
              <a:extLst>
                <a:ext uri="{FF2B5EF4-FFF2-40B4-BE49-F238E27FC236}">
                  <a16:creationId xmlns:a16="http://schemas.microsoft.com/office/drawing/2014/main" id="{309DE7FA-E6CF-8C34-BC9E-AA3C3DD135D0}"/>
                </a:ext>
              </a:extLst>
            </p:cNvPr>
            <p:cNvSpPr/>
            <p:nvPr/>
          </p:nvSpPr>
          <p:spPr>
            <a:xfrm>
              <a:off x="2444538" y="619281"/>
              <a:ext cx="1211158" cy="176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7" extrusionOk="0">
                  <a:moveTo>
                    <a:pt x="0" y="14861"/>
                  </a:moveTo>
                  <a:cubicBezTo>
                    <a:pt x="8152" y="-5393"/>
                    <a:pt x="15352" y="-4944"/>
                    <a:pt x="21600" y="16207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lIns="0" tIns="0" rIns="0" bIns="0"/>
            <a:lstStyle/>
            <a:p>
              <a:pPr eaLnBrk="1" fontAlgn="auto">
                <a:spcBef>
                  <a:spcPts val="5900"/>
                </a:spcBef>
                <a:spcAft>
                  <a:spcPts val="0"/>
                </a:spcAft>
                <a:defRPr sz="48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endParaRPr sz="4800" kern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5" name="Connection Line">
              <a:extLst>
                <a:ext uri="{FF2B5EF4-FFF2-40B4-BE49-F238E27FC236}">
                  <a16:creationId xmlns:a16="http://schemas.microsoft.com/office/drawing/2014/main" id="{6CA97ECB-1592-EA24-E6F3-84288A4FAB11}"/>
                </a:ext>
              </a:extLst>
            </p:cNvPr>
            <p:cNvSpPr/>
            <p:nvPr/>
          </p:nvSpPr>
          <p:spPr>
            <a:xfrm>
              <a:off x="3603313" y="757428"/>
              <a:ext cx="1165124" cy="187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0" y="0"/>
                  </a:moveTo>
                  <a:cubicBezTo>
                    <a:pt x="6516" y="21551"/>
                    <a:pt x="13716" y="21600"/>
                    <a:pt x="21600" y="146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lIns="0" tIns="0" rIns="0" bIns="0"/>
            <a:lstStyle/>
            <a:p>
              <a:pPr eaLnBrk="1" fontAlgn="auto">
                <a:spcBef>
                  <a:spcPts val="5900"/>
                </a:spcBef>
                <a:spcAft>
                  <a:spcPts val="0"/>
                </a:spcAft>
                <a:defRPr sz="48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endParaRPr sz="4800" kern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6" name="Connection Line">
              <a:extLst>
                <a:ext uri="{FF2B5EF4-FFF2-40B4-BE49-F238E27FC236}">
                  <a16:creationId xmlns:a16="http://schemas.microsoft.com/office/drawing/2014/main" id="{2AB6FC0A-7AD7-6A27-7ABB-EF3BB58C729C}"/>
                </a:ext>
              </a:extLst>
            </p:cNvPr>
            <p:cNvSpPr/>
            <p:nvPr/>
          </p:nvSpPr>
          <p:spPr>
            <a:xfrm>
              <a:off x="4757326" y="592287"/>
              <a:ext cx="1044485" cy="1714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0" extrusionOk="0">
                  <a:moveTo>
                    <a:pt x="0" y="16200"/>
                  </a:moveTo>
                  <a:cubicBezTo>
                    <a:pt x="7659" y="-5287"/>
                    <a:pt x="14859" y="-5400"/>
                    <a:pt x="21600" y="15862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lIns="0" tIns="0" rIns="0" bIns="0"/>
            <a:lstStyle/>
            <a:p>
              <a:pPr eaLnBrk="1" fontAlgn="auto">
                <a:spcBef>
                  <a:spcPts val="5900"/>
                </a:spcBef>
                <a:spcAft>
                  <a:spcPts val="0"/>
                </a:spcAft>
                <a:defRPr sz="48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endParaRPr sz="4800" kern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sp>
          <p:nvSpPr>
            <p:cNvPr id="17" name="Connection Line">
              <a:extLst>
                <a:ext uri="{FF2B5EF4-FFF2-40B4-BE49-F238E27FC236}">
                  <a16:creationId xmlns:a16="http://schemas.microsoft.com/office/drawing/2014/main" id="{9822F736-EE09-A457-357B-88464876D974}"/>
                </a:ext>
              </a:extLst>
            </p:cNvPr>
            <p:cNvSpPr/>
            <p:nvPr/>
          </p:nvSpPr>
          <p:spPr>
            <a:xfrm>
              <a:off x="5793873" y="751077"/>
              <a:ext cx="1182586" cy="190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01" extrusionOk="0">
                  <a:moveTo>
                    <a:pt x="0" y="416"/>
                  </a:moveTo>
                  <a:cubicBezTo>
                    <a:pt x="6711" y="21600"/>
                    <a:pt x="13911" y="21461"/>
                    <a:pt x="21600" y="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lIns="0" tIns="0" rIns="0" bIns="0"/>
            <a:lstStyle/>
            <a:p>
              <a:pPr eaLnBrk="1" fontAlgn="auto">
                <a:spcBef>
                  <a:spcPts val="5900"/>
                </a:spcBef>
                <a:spcAft>
                  <a:spcPts val="0"/>
                </a:spcAft>
                <a:defRPr sz="480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defRPr>
              </a:pPr>
              <a:endParaRPr sz="4800" kern="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Neue"/>
              </a:endParaRPr>
            </a:p>
          </p:txBody>
        </p:sp>
        <p:grpSp>
          <p:nvGrpSpPr>
            <p:cNvPr id="18" name="Group">
              <a:extLst>
                <a:ext uri="{FF2B5EF4-FFF2-40B4-BE49-F238E27FC236}">
                  <a16:creationId xmlns:a16="http://schemas.microsoft.com/office/drawing/2014/main" id="{53C8CEE4-DAC7-1D41-E439-594C179B1C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6432" y="57924"/>
              <a:ext cx="371520" cy="805909"/>
              <a:chOff x="0" y="0"/>
              <a:chExt cx="371519" cy="805908"/>
            </a:xfrm>
          </p:grpSpPr>
          <p:sp>
            <p:nvSpPr>
              <p:cNvPr id="54" name="Connection Line">
                <a:extLst>
                  <a:ext uri="{FF2B5EF4-FFF2-40B4-BE49-F238E27FC236}">
                    <a16:creationId xmlns:a16="http://schemas.microsoft.com/office/drawing/2014/main" id="{DE3ABA7A-1B75-91AC-A2A5-A0E88ABA5BDB}"/>
                  </a:ext>
                </a:extLst>
              </p:cNvPr>
              <p:cNvSpPr/>
              <p:nvPr/>
            </p:nvSpPr>
            <p:spPr>
              <a:xfrm rot="615042">
                <a:off x="124194" y="418446"/>
                <a:ext cx="217468" cy="203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01" h="21017" extrusionOk="0">
                    <a:moveTo>
                      <a:pt x="608" y="21017"/>
                    </a:moveTo>
                    <a:cubicBezTo>
                      <a:pt x="21600" y="6410"/>
                      <a:pt x="21397" y="-583"/>
                      <a:pt x="0" y="3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55" name="Connection Line">
                <a:extLst>
                  <a:ext uri="{FF2B5EF4-FFF2-40B4-BE49-F238E27FC236}">
                    <a16:creationId xmlns:a16="http://schemas.microsoft.com/office/drawing/2014/main" id="{06CA382B-D8AF-D3AB-9F6F-3487D8495330}"/>
                  </a:ext>
                </a:extLst>
              </p:cNvPr>
              <p:cNvSpPr/>
              <p:nvPr/>
            </p:nvSpPr>
            <p:spPr>
              <a:xfrm rot="615042">
                <a:off x="148004" y="208844"/>
                <a:ext cx="198420" cy="200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15" h="21600" extrusionOk="0">
                    <a:moveTo>
                      <a:pt x="1915" y="21600"/>
                    </a:moveTo>
                    <a:cubicBezTo>
                      <a:pt x="21600" y="11895"/>
                      <a:pt x="20962" y="4695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56" name="Circle">
                <a:extLst>
                  <a:ext uri="{FF2B5EF4-FFF2-40B4-BE49-F238E27FC236}">
                    <a16:creationId xmlns:a16="http://schemas.microsoft.com/office/drawing/2014/main" id="{7407BB9F-F73B-C219-10D8-0ACDE0A2A7E1}"/>
                  </a:ext>
                </a:extLst>
              </p:cNvPr>
              <p:cNvSpPr/>
              <p:nvPr/>
            </p:nvSpPr>
            <p:spPr>
              <a:xfrm rot="9099780">
                <a:off x="132734" y="35249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57" name="Circle">
                <a:extLst>
                  <a:ext uri="{FF2B5EF4-FFF2-40B4-BE49-F238E27FC236}">
                    <a16:creationId xmlns:a16="http://schemas.microsoft.com/office/drawing/2014/main" id="{12AF1E5B-C6FF-7CD3-41BA-7E53BBE4240A}"/>
                  </a:ext>
                </a:extLst>
              </p:cNvPr>
              <p:cNvSpPr/>
              <p:nvPr/>
            </p:nvSpPr>
            <p:spPr>
              <a:xfrm rot="9099780">
                <a:off x="37520" y="561753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19" name="Group">
              <a:extLst>
                <a:ext uri="{FF2B5EF4-FFF2-40B4-BE49-F238E27FC236}">
                  <a16:creationId xmlns:a16="http://schemas.microsoft.com/office/drawing/2014/main" id="{83C54E66-F831-ED12-807D-DEA78DF73C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91222" y="992999"/>
              <a:ext cx="425561" cy="776388"/>
              <a:chOff x="0" y="0"/>
              <a:chExt cx="425560" cy="776387"/>
            </a:xfrm>
          </p:grpSpPr>
          <p:sp>
            <p:nvSpPr>
              <p:cNvPr id="50" name="Connection Line">
                <a:extLst>
                  <a:ext uri="{FF2B5EF4-FFF2-40B4-BE49-F238E27FC236}">
                    <a16:creationId xmlns:a16="http://schemas.microsoft.com/office/drawing/2014/main" id="{D11439FD-7951-B6FE-BC3B-F4339F754731}"/>
                  </a:ext>
                </a:extLst>
              </p:cNvPr>
              <p:cNvSpPr/>
              <p:nvPr/>
            </p:nvSpPr>
            <p:spPr>
              <a:xfrm rot="1065286">
                <a:off x="134329" y="407529"/>
                <a:ext cx="217469" cy="203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01" h="21017" extrusionOk="0">
                    <a:moveTo>
                      <a:pt x="608" y="21017"/>
                    </a:moveTo>
                    <a:cubicBezTo>
                      <a:pt x="21600" y="6410"/>
                      <a:pt x="21397" y="-583"/>
                      <a:pt x="0" y="3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51" name="Connection Line">
                <a:extLst>
                  <a:ext uri="{FF2B5EF4-FFF2-40B4-BE49-F238E27FC236}">
                    <a16:creationId xmlns:a16="http://schemas.microsoft.com/office/drawing/2014/main" id="{0189107D-C1F0-8985-724E-579955E9A7ED}"/>
                  </a:ext>
                </a:extLst>
              </p:cNvPr>
              <p:cNvSpPr/>
              <p:nvPr/>
            </p:nvSpPr>
            <p:spPr>
              <a:xfrm rot="1065286">
                <a:off x="186712" y="202690"/>
                <a:ext cx="198419" cy="200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15" h="21600" extrusionOk="0">
                    <a:moveTo>
                      <a:pt x="1915" y="21600"/>
                    </a:moveTo>
                    <a:cubicBezTo>
                      <a:pt x="21600" y="11895"/>
                      <a:pt x="20962" y="4695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52" name="Circle">
                <a:extLst>
                  <a:ext uri="{FF2B5EF4-FFF2-40B4-BE49-F238E27FC236}">
                    <a16:creationId xmlns:a16="http://schemas.microsoft.com/office/drawing/2014/main" id="{082D0DA0-0D09-AAAC-810A-1BD56FC73936}"/>
                  </a:ext>
                </a:extLst>
              </p:cNvPr>
              <p:cNvSpPr/>
              <p:nvPr/>
            </p:nvSpPr>
            <p:spPr>
              <a:xfrm rot="9550023">
                <a:off x="193727" y="28960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53" name="Circle">
                <a:extLst>
                  <a:ext uri="{FF2B5EF4-FFF2-40B4-BE49-F238E27FC236}">
                    <a16:creationId xmlns:a16="http://schemas.microsoft.com/office/drawing/2014/main" id="{068A3E61-8089-5F22-6BC6-F8C704A93C60}"/>
                  </a:ext>
                </a:extLst>
              </p:cNvPr>
              <p:cNvSpPr/>
              <p:nvPr/>
            </p:nvSpPr>
            <p:spPr>
              <a:xfrm rot="9550023">
                <a:off x="30568" y="538521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0" name="Group">
              <a:extLst>
                <a:ext uri="{FF2B5EF4-FFF2-40B4-BE49-F238E27FC236}">
                  <a16:creationId xmlns:a16="http://schemas.microsoft.com/office/drawing/2014/main" id="{4E86FACC-14C2-A754-5D1C-208542362D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93444" y="866346"/>
              <a:ext cx="371520" cy="805909"/>
              <a:chOff x="0" y="0"/>
              <a:chExt cx="371519" cy="805908"/>
            </a:xfrm>
          </p:grpSpPr>
          <p:sp>
            <p:nvSpPr>
              <p:cNvPr id="46" name="Connection Line">
                <a:extLst>
                  <a:ext uri="{FF2B5EF4-FFF2-40B4-BE49-F238E27FC236}">
                    <a16:creationId xmlns:a16="http://schemas.microsoft.com/office/drawing/2014/main" id="{E854235B-074D-6CAC-3FD7-82C46D96DE78}"/>
                  </a:ext>
                </a:extLst>
              </p:cNvPr>
              <p:cNvSpPr/>
              <p:nvPr/>
            </p:nvSpPr>
            <p:spPr>
              <a:xfrm rot="615042">
                <a:off x="124148" y="418265"/>
                <a:ext cx="217468" cy="203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01" h="21017" extrusionOk="0">
                    <a:moveTo>
                      <a:pt x="608" y="21017"/>
                    </a:moveTo>
                    <a:cubicBezTo>
                      <a:pt x="21600" y="6410"/>
                      <a:pt x="21397" y="-583"/>
                      <a:pt x="0" y="3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47" name="Connection Line">
                <a:extLst>
                  <a:ext uri="{FF2B5EF4-FFF2-40B4-BE49-F238E27FC236}">
                    <a16:creationId xmlns:a16="http://schemas.microsoft.com/office/drawing/2014/main" id="{337F9C7A-0FC1-8AF0-F93C-854602F61132}"/>
                  </a:ext>
                </a:extLst>
              </p:cNvPr>
              <p:cNvSpPr/>
              <p:nvPr/>
            </p:nvSpPr>
            <p:spPr>
              <a:xfrm rot="615042">
                <a:off x="147958" y="210251"/>
                <a:ext cx="198420" cy="200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15" h="21600" extrusionOk="0">
                    <a:moveTo>
                      <a:pt x="1915" y="21600"/>
                    </a:moveTo>
                    <a:cubicBezTo>
                      <a:pt x="21600" y="11895"/>
                      <a:pt x="20962" y="4695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48" name="Circle">
                <a:extLst>
                  <a:ext uri="{FF2B5EF4-FFF2-40B4-BE49-F238E27FC236}">
                    <a16:creationId xmlns:a16="http://schemas.microsoft.com/office/drawing/2014/main" id="{467FF471-8087-353A-09AD-FA311C0DE574}"/>
                  </a:ext>
                </a:extLst>
              </p:cNvPr>
              <p:cNvSpPr/>
              <p:nvPr/>
            </p:nvSpPr>
            <p:spPr>
              <a:xfrm rot="9099780">
                <a:off x="132734" y="35249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9" name="Circle">
                <a:extLst>
                  <a:ext uri="{FF2B5EF4-FFF2-40B4-BE49-F238E27FC236}">
                    <a16:creationId xmlns:a16="http://schemas.microsoft.com/office/drawing/2014/main" id="{BD5F0DB6-EA27-9683-C254-A01B10580F8F}"/>
                  </a:ext>
                </a:extLst>
              </p:cNvPr>
              <p:cNvSpPr/>
              <p:nvPr/>
            </p:nvSpPr>
            <p:spPr>
              <a:xfrm rot="9099780">
                <a:off x="37520" y="561753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1" name="Group">
              <a:extLst>
                <a:ext uri="{FF2B5EF4-FFF2-40B4-BE49-F238E27FC236}">
                  <a16:creationId xmlns:a16="http://schemas.microsoft.com/office/drawing/2014/main" id="{3EC326D4-59B0-A431-2E99-09C143F30C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9182" y="23765"/>
              <a:ext cx="371520" cy="805910"/>
              <a:chOff x="0" y="0"/>
              <a:chExt cx="371519" cy="805909"/>
            </a:xfrm>
          </p:grpSpPr>
          <p:sp>
            <p:nvSpPr>
              <p:cNvPr id="42" name="Connection Line">
                <a:extLst>
                  <a:ext uri="{FF2B5EF4-FFF2-40B4-BE49-F238E27FC236}">
                    <a16:creationId xmlns:a16="http://schemas.microsoft.com/office/drawing/2014/main" id="{6BB14F5D-2683-C7DD-BAE2-5A6C625A51E1}"/>
                  </a:ext>
                </a:extLst>
              </p:cNvPr>
              <p:cNvSpPr/>
              <p:nvPr/>
            </p:nvSpPr>
            <p:spPr>
              <a:xfrm rot="615042">
                <a:off x="123777" y="417671"/>
                <a:ext cx="217468" cy="203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01" h="21017" extrusionOk="0">
                    <a:moveTo>
                      <a:pt x="608" y="21017"/>
                    </a:moveTo>
                    <a:cubicBezTo>
                      <a:pt x="21600" y="6410"/>
                      <a:pt x="21397" y="-583"/>
                      <a:pt x="0" y="3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43" name="Connection Line">
                <a:extLst>
                  <a:ext uri="{FF2B5EF4-FFF2-40B4-BE49-F238E27FC236}">
                    <a16:creationId xmlns:a16="http://schemas.microsoft.com/office/drawing/2014/main" id="{B99BC843-92C7-F391-762A-6FA8331B6A33}"/>
                  </a:ext>
                </a:extLst>
              </p:cNvPr>
              <p:cNvSpPr/>
              <p:nvPr/>
            </p:nvSpPr>
            <p:spPr>
              <a:xfrm rot="615042">
                <a:off x="147587" y="209656"/>
                <a:ext cx="198420" cy="200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15" h="21600" extrusionOk="0">
                    <a:moveTo>
                      <a:pt x="1915" y="21600"/>
                    </a:moveTo>
                    <a:cubicBezTo>
                      <a:pt x="21600" y="11895"/>
                      <a:pt x="20962" y="4695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44" name="Circle">
                <a:extLst>
                  <a:ext uri="{FF2B5EF4-FFF2-40B4-BE49-F238E27FC236}">
                    <a16:creationId xmlns:a16="http://schemas.microsoft.com/office/drawing/2014/main" id="{0B751196-2E44-2684-6412-252A483F1F83}"/>
                  </a:ext>
                </a:extLst>
              </p:cNvPr>
              <p:cNvSpPr/>
              <p:nvPr/>
            </p:nvSpPr>
            <p:spPr>
              <a:xfrm rot="9099780">
                <a:off x="132734" y="35249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5" name="Circle">
                <a:extLst>
                  <a:ext uri="{FF2B5EF4-FFF2-40B4-BE49-F238E27FC236}">
                    <a16:creationId xmlns:a16="http://schemas.microsoft.com/office/drawing/2014/main" id="{B49F263E-0E31-C82D-2FF3-A6D752728AD9}"/>
                  </a:ext>
                </a:extLst>
              </p:cNvPr>
              <p:cNvSpPr/>
              <p:nvPr/>
            </p:nvSpPr>
            <p:spPr>
              <a:xfrm rot="9099780">
                <a:off x="37520" y="561753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2" name="Group">
              <a:extLst>
                <a:ext uri="{FF2B5EF4-FFF2-40B4-BE49-F238E27FC236}">
                  <a16:creationId xmlns:a16="http://schemas.microsoft.com/office/drawing/2014/main" id="{3E32FDF7-21C2-00DE-FE68-2DF14AC914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33059" y="718325"/>
              <a:ext cx="371521" cy="805910"/>
              <a:chOff x="0" y="0"/>
              <a:chExt cx="371519" cy="805909"/>
            </a:xfrm>
          </p:grpSpPr>
          <p:sp>
            <p:nvSpPr>
              <p:cNvPr id="38" name="Connection Line">
                <a:extLst>
                  <a:ext uri="{FF2B5EF4-FFF2-40B4-BE49-F238E27FC236}">
                    <a16:creationId xmlns:a16="http://schemas.microsoft.com/office/drawing/2014/main" id="{17D26FE7-8F0E-CD75-0EC4-CEC15F772F0C}"/>
                  </a:ext>
                </a:extLst>
              </p:cNvPr>
              <p:cNvSpPr/>
              <p:nvPr/>
            </p:nvSpPr>
            <p:spPr>
              <a:xfrm rot="615042">
                <a:off x="124278" y="418611"/>
                <a:ext cx="217468" cy="203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01" h="21017" extrusionOk="0">
                    <a:moveTo>
                      <a:pt x="608" y="21017"/>
                    </a:moveTo>
                    <a:cubicBezTo>
                      <a:pt x="21600" y="6410"/>
                      <a:pt x="21397" y="-583"/>
                      <a:pt x="0" y="3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39" name="Connection Line">
                <a:extLst>
                  <a:ext uri="{FF2B5EF4-FFF2-40B4-BE49-F238E27FC236}">
                    <a16:creationId xmlns:a16="http://schemas.microsoft.com/office/drawing/2014/main" id="{802A3885-26B7-7C74-54ED-BF29F22122AF}"/>
                  </a:ext>
                </a:extLst>
              </p:cNvPr>
              <p:cNvSpPr/>
              <p:nvPr/>
            </p:nvSpPr>
            <p:spPr>
              <a:xfrm rot="615042">
                <a:off x="148088" y="209009"/>
                <a:ext cx="198419" cy="200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15" h="21600" extrusionOk="0">
                    <a:moveTo>
                      <a:pt x="1915" y="21600"/>
                    </a:moveTo>
                    <a:cubicBezTo>
                      <a:pt x="21600" y="11895"/>
                      <a:pt x="20962" y="4695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40" name="Circle">
                <a:extLst>
                  <a:ext uri="{FF2B5EF4-FFF2-40B4-BE49-F238E27FC236}">
                    <a16:creationId xmlns:a16="http://schemas.microsoft.com/office/drawing/2014/main" id="{8EBAD9B2-A3CA-1A1C-C62F-6DC5FF4553BD}"/>
                  </a:ext>
                </a:extLst>
              </p:cNvPr>
              <p:cNvSpPr/>
              <p:nvPr/>
            </p:nvSpPr>
            <p:spPr>
              <a:xfrm rot="9099780">
                <a:off x="132734" y="35249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41" name="Circle">
                <a:extLst>
                  <a:ext uri="{FF2B5EF4-FFF2-40B4-BE49-F238E27FC236}">
                    <a16:creationId xmlns:a16="http://schemas.microsoft.com/office/drawing/2014/main" id="{C235FED0-5089-0936-FBF5-4D0EA293DC68}"/>
                  </a:ext>
                </a:extLst>
              </p:cNvPr>
              <p:cNvSpPr/>
              <p:nvPr/>
            </p:nvSpPr>
            <p:spPr>
              <a:xfrm rot="9099780">
                <a:off x="37520" y="561753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3" name="Group">
              <a:extLst>
                <a:ext uri="{FF2B5EF4-FFF2-40B4-BE49-F238E27FC236}">
                  <a16:creationId xmlns:a16="http://schemas.microsoft.com/office/drawing/2014/main" id="{731E80B1-CAB9-33B0-FDF0-A009AF4B46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49746" y="57924"/>
              <a:ext cx="371520" cy="805909"/>
              <a:chOff x="0" y="0"/>
              <a:chExt cx="371519" cy="805908"/>
            </a:xfrm>
          </p:grpSpPr>
          <p:sp>
            <p:nvSpPr>
              <p:cNvPr id="34" name="Connection Line">
                <a:extLst>
                  <a:ext uri="{FF2B5EF4-FFF2-40B4-BE49-F238E27FC236}">
                    <a16:creationId xmlns:a16="http://schemas.microsoft.com/office/drawing/2014/main" id="{FADE6185-2A4E-99AB-D04F-D4F57C6584FE}"/>
                  </a:ext>
                </a:extLst>
              </p:cNvPr>
              <p:cNvSpPr/>
              <p:nvPr/>
            </p:nvSpPr>
            <p:spPr>
              <a:xfrm rot="615042">
                <a:off x="123441" y="418446"/>
                <a:ext cx="217469" cy="203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01" h="21017" extrusionOk="0">
                    <a:moveTo>
                      <a:pt x="608" y="21017"/>
                    </a:moveTo>
                    <a:cubicBezTo>
                      <a:pt x="21600" y="6410"/>
                      <a:pt x="21397" y="-583"/>
                      <a:pt x="0" y="3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35" name="Connection Line">
                <a:extLst>
                  <a:ext uri="{FF2B5EF4-FFF2-40B4-BE49-F238E27FC236}">
                    <a16:creationId xmlns:a16="http://schemas.microsoft.com/office/drawing/2014/main" id="{42708CB7-2230-07DB-4551-0B8A7D3F45DE}"/>
                  </a:ext>
                </a:extLst>
              </p:cNvPr>
              <p:cNvSpPr/>
              <p:nvPr/>
            </p:nvSpPr>
            <p:spPr>
              <a:xfrm rot="615042">
                <a:off x="147252" y="208844"/>
                <a:ext cx="198419" cy="200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15" h="21600" extrusionOk="0">
                    <a:moveTo>
                      <a:pt x="1915" y="21600"/>
                    </a:moveTo>
                    <a:cubicBezTo>
                      <a:pt x="21600" y="11895"/>
                      <a:pt x="20962" y="4695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36" name="Circle">
                <a:extLst>
                  <a:ext uri="{FF2B5EF4-FFF2-40B4-BE49-F238E27FC236}">
                    <a16:creationId xmlns:a16="http://schemas.microsoft.com/office/drawing/2014/main" id="{3359B1DB-313C-2938-4E54-C4AF93DB7268}"/>
                  </a:ext>
                </a:extLst>
              </p:cNvPr>
              <p:cNvSpPr/>
              <p:nvPr/>
            </p:nvSpPr>
            <p:spPr>
              <a:xfrm rot="9099780">
                <a:off x="132734" y="35249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7" name="Circle">
                <a:extLst>
                  <a:ext uri="{FF2B5EF4-FFF2-40B4-BE49-F238E27FC236}">
                    <a16:creationId xmlns:a16="http://schemas.microsoft.com/office/drawing/2014/main" id="{3E958B51-00A4-2C55-0124-2D7527D76A1E}"/>
                  </a:ext>
                </a:extLst>
              </p:cNvPr>
              <p:cNvSpPr/>
              <p:nvPr/>
            </p:nvSpPr>
            <p:spPr>
              <a:xfrm rot="9099780">
                <a:off x="37520" y="561753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4" name="Group">
              <a:extLst>
                <a:ext uri="{FF2B5EF4-FFF2-40B4-BE49-F238E27FC236}">
                  <a16:creationId xmlns:a16="http://schemas.microsoft.com/office/drawing/2014/main" id="{32829876-B129-99E9-E7A6-2FDD21E563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27909" y="866346"/>
              <a:ext cx="371519" cy="805908"/>
              <a:chOff x="0" y="0"/>
              <a:chExt cx="371517" cy="805907"/>
            </a:xfrm>
          </p:grpSpPr>
          <p:sp>
            <p:nvSpPr>
              <p:cNvPr id="30" name="Connection Line">
                <a:extLst>
                  <a:ext uri="{FF2B5EF4-FFF2-40B4-BE49-F238E27FC236}">
                    <a16:creationId xmlns:a16="http://schemas.microsoft.com/office/drawing/2014/main" id="{03EF7201-929B-D2CF-F85A-4C93E4A74B71}"/>
                  </a:ext>
                </a:extLst>
              </p:cNvPr>
              <p:cNvSpPr/>
              <p:nvPr/>
            </p:nvSpPr>
            <p:spPr>
              <a:xfrm rot="615042">
                <a:off x="124651" y="418265"/>
                <a:ext cx="215880" cy="203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01" h="21017" extrusionOk="0">
                    <a:moveTo>
                      <a:pt x="608" y="21017"/>
                    </a:moveTo>
                    <a:cubicBezTo>
                      <a:pt x="21600" y="6410"/>
                      <a:pt x="21397" y="-583"/>
                      <a:pt x="0" y="3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31" name="Connection Line">
                <a:extLst>
                  <a:ext uri="{FF2B5EF4-FFF2-40B4-BE49-F238E27FC236}">
                    <a16:creationId xmlns:a16="http://schemas.microsoft.com/office/drawing/2014/main" id="{9C05B116-9998-A973-2F00-7D172BFBA3D7}"/>
                  </a:ext>
                </a:extLst>
              </p:cNvPr>
              <p:cNvSpPr/>
              <p:nvPr/>
            </p:nvSpPr>
            <p:spPr>
              <a:xfrm rot="615042">
                <a:off x="148460" y="210251"/>
                <a:ext cx="198420" cy="200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15" h="21600" extrusionOk="0">
                    <a:moveTo>
                      <a:pt x="1915" y="21600"/>
                    </a:moveTo>
                    <a:cubicBezTo>
                      <a:pt x="21600" y="11895"/>
                      <a:pt x="20962" y="4695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32" name="Circle">
                <a:extLst>
                  <a:ext uri="{FF2B5EF4-FFF2-40B4-BE49-F238E27FC236}">
                    <a16:creationId xmlns:a16="http://schemas.microsoft.com/office/drawing/2014/main" id="{DF2DD41C-C175-BDEA-08BE-B6FAFBD1BAB8}"/>
                  </a:ext>
                </a:extLst>
              </p:cNvPr>
              <p:cNvSpPr/>
              <p:nvPr/>
            </p:nvSpPr>
            <p:spPr>
              <a:xfrm rot="9099780">
                <a:off x="132734" y="35248"/>
                <a:ext cx="201263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33" name="Circle">
                <a:extLst>
                  <a:ext uri="{FF2B5EF4-FFF2-40B4-BE49-F238E27FC236}">
                    <a16:creationId xmlns:a16="http://schemas.microsoft.com/office/drawing/2014/main" id="{79517460-F514-167F-2C55-F82F9141FA99}"/>
                  </a:ext>
                </a:extLst>
              </p:cNvPr>
              <p:cNvSpPr/>
              <p:nvPr/>
            </p:nvSpPr>
            <p:spPr>
              <a:xfrm rot="9099780">
                <a:off x="37520" y="561752"/>
                <a:ext cx="201263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  <p:grpSp>
          <p:nvGrpSpPr>
            <p:cNvPr id="25" name="Group">
              <a:extLst>
                <a:ext uri="{FF2B5EF4-FFF2-40B4-BE49-F238E27FC236}">
                  <a16:creationId xmlns:a16="http://schemas.microsoft.com/office/drawing/2014/main" id="{95D4D4C2-DED7-CF20-C8F7-891482102C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80865" y="889118"/>
              <a:ext cx="371520" cy="805910"/>
              <a:chOff x="0" y="0"/>
              <a:chExt cx="371519" cy="805909"/>
            </a:xfrm>
          </p:grpSpPr>
          <p:sp>
            <p:nvSpPr>
              <p:cNvPr id="26" name="Connection Line">
                <a:extLst>
                  <a:ext uri="{FF2B5EF4-FFF2-40B4-BE49-F238E27FC236}">
                    <a16:creationId xmlns:a16="http://schemas.microsoft.com/office/drawing/2014/main" id="{4F9BC5D4-10FA-C8BA-7922-E0B1DE18CC18}"/>
                  </a:ext>
                </a:extLst>
              </p:cNvPr>
              <p:cNvSpPr/>
              <p:nvPr/>
            </p:nvSpPr>
            <p:spPr>
              <a:xfrm rot="615042">
                <a:off x="124001" y="417724"/>
                <a:ext cx="217469" cy="2032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01" h="21017" extrusionOk="0">
                    <a:moveTo>
                      <a:pt x="608" y="21017"/>
                    </a:moveTo>
                    <a:cubicBezTo>
                      <a:pt x="21600" y="6410"/>
                      <a:pt x="21397" y="-583"/>
                      <a:pt x="0" y="38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27" name="Connection Line">
                <a:extLst>
                  <a:ext uri="{FF2B5EF4-FFF2-40B4-BE49-F238E27FC236}">
                    <a16:creationId xmlns:a16="http://schemas.microsoft.com/office/drawing/2014/main" id="{95577E88-80FC-E307-7BE8-0B72DA89DAE6}"/>
                  </a:ext>
                </a:extLst>
              </p:cNvPr>
              <p:cNvSpPr/>
              <p:nvPr/>
            </p:nvSpPr>
            <p:spPr>
              <a:xfrm rot="615042">
                <a:off x="147812" y="209710"/>
                <a:ext cx="198419" cy="200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215" h="21600" extrusionOk="0">
                    <a:moveTo>
                      <a:pt x="1915" y="21600"/>
                    </a:moveTo>
                    <a:cubicBezTo>
                      <a:pt x="21600" y="11895"/>
                      <a:pt x="20962" y="4695"/>
                      <a:pt x="0" y="0"/>
                    </a:cubicBezTo>
                  </a:path>
                </a:pathLst>
              </a:cu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lIns="0" tIns="0" rIns="0" bIns="0"/>
              <a:lstStyle/>
              <a:p>
                <a:pPr eaLnBrk="1" fontAlgn="auto">
                  <a:spcBef>
                    <a:spcPts val="5900"/>
                  </a:spcBef>
                  <a:spcAft>
                    <a:spcPts val="0"/>
                  </a:spcAft>
                  <a:defRPr sz="48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endParaRPr sz="4800" kern="0">
                  <a:solidFill>
                    <a:srgbClr val="000000"/>
                  </a:solidFill>
                  <a:latin typeface="+mn-lt"/>
                  <a:ea typeface="+mn-ea"/>
                  <a:cs typeface="+mn-cs"/>
                  <a:sym typeface="Helvetica Neue"/>
                </a:endParaRPr>
              </a:p>
            </p:txBody>
          </p:sp>
          <p:sp>
            <p:nvSpPr>
              <p:cNvPr id="28" name="Circle">
                <a:extLst>
                  <a:ext uri="{FF2B5EF4-FFF2-40B4-BE49-F238E27FC236}">
                    <a16:creationId xmlns:a16="http://schemas.microsoft.com/office/drawing/2014/main" id="{143C9D6F-E2C0-0661-D820-A4B1D9F7A5A5}"/>
                  </a:ext>
                </a:extLst>
              </p:cNvPr>
              <p:cNvSpPr/>
              <p:nvPr/>
            </p:nvSpPr>
            <p:spPr>
              <a:xfrm rot="9099780">
                <a:off x="132734" y="35249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  <p:sp>
            <p:nvSpPr>
              <p:cNvPr id="29" name="Circle">
                <a:extLst>
                  <a:ext uri="{FF2B5EF4-FFF2-40B4-BE49-F238E27FC236}">
                    <a16:creationId xmlns:a16="http://schemas.microsoft.com/office/drawing/2014/main" id="{0C03F1B4-469A-D49E-82D5-A9FE6CC622EA}"/>
                  </a:ext>
                </a:extLst>
              </p:cNvPr>
              <p:cNvSpPr/>
              <p:nvPr/>
            </p:nvSpPr>
            <p:spPr>
              <a:xfrm rot="9099780">
                <a:off x="37520" y="561753"/>
                <a:ext cx="201265" cy="208907"/>
              </a:xfrm>
              <a:prstGeom prst="ellipse">
                <a:avLst/>
              </a:prstGeom>
              <a:gradFill flip="none" rotWithShape="1">
                <a:gsLst>
                  <a:gs pos="24546">
                    <a:srgbClr val="B971F6"/>
                  </a:gs>
                  <a:gs pos="85041">
                    <a:srgbClr val="C08F49"/>
                  </a:gs>
                </a:gsLst>
                <a:path path="circle">
                  <a:fillToRect l="37721" t="-19636" r="62278" b="119636"/>
                </a:path>
              </a:gradFill>
              <a:ln w="12700" cap="flat">
                <a:noFill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1095375" eaLnBrk="1" fontAlgn="auto">
                  <a:spcBef>
                    <a:spcPts val="0"/>
                  </a:spcBef>
                  <a:spcAft>
                    <a:spcPts val="0"/>
                  </a:spcAft>
                  <a:defRPr sz="700">
                    <a:solidFill>
                      <a:srgbClr val="FFFFFF"/>
                    </a:solidFill>
                    <a:latin typeface="Helvetica Light"/>
                    <a:ea typeface="Helvetica Light"/>
                    <a:cs typeface="Helvetica Light"/>
                    <a:sym typeface="Helvetica Light"/>
                  </a:defRPr>
                </a:pPr>
                <a:endParaRPr sz="700" kern="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endParaRPr>
              </a:p>
            </p:txBody>
          </p:sp>
        </p:grp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9" name="Improved reach as the  number density of pH2,  r1 increases.">
                <a:extLst>
                  <a:ext uri="{FF2B5EF4-FFF2-40B4-BE49-F238E27FC236}">
                    <a16:creationId xmlns:a16="http://schemas.microsoft.com/office/drawing/2014/main" id="{B5F0699A-67E5-2906-911C-A36FCF95EC62}"/>
                  </a:ext>
                </a:extLst>
              </p:cNvPr>
              <p:cNvSpPr txBox="1"/>
              <p:nvPr/>
            </p:nvSpPr>
            <p:spPr>
              <a:xfrm>
                <a:off x="1913554" y="3599953"/>
                <a:ext cx="2936700" cy="99546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35718" tIns="35718" rIns="35718" bIns="35718" anchor="ctr">
                <a:spAutoFit/>
              </a:bodyPr>
              <a:lstStyle/>
              <a:p>
                <a:pPr algn="ctr" defTabSz="410765">
                  <a:defRPr sz="37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  <a:sym typeface="Helvetica Neue"/>
                  </a:defRPr>
                </a:pPr>
                <a:r>
                  <a:rPr lang="en-US" sz="2000" kern="0" dirty="0">
                    <a:solidFill>
                      <a:srgbClr val="000000"/>
                    </a:solidFill>
                    <a:sym typeface="Helvetica Neue"/>
                  </a:rPr>
                  <a:t>Improved reach as the</a:t>
                </a:r>
                <a:br>
                  <a:rPr lang="en-US" sz="2000" kern="0" dirty="0">
                    <a:solidFill>
                      <a:srgbClr val="000000"/>
                    </a:solidFill>
                    <a:sym typeface="Helvetica Neue"/>
                  </a:rPr>
                </a:br>
                <a:r>
                  <a:rPr lang="en-US" sz="2000" kern="0" dirty="0">
                    <a:solidFill>
                      <a:srgbClr val="000000"/>
                    </a:solidFill>
                    <a:sym typeface="Helvetica Neue"/>
                  </a:rPr>
                  <a:t> number density of pH</a:t>
                </a:r>
                <a:r>
                  <a:rPr lang="en-US" sz="2000" kern="0" baseline="-5998" dirty="0">
                    <a:solidFill>
                      <a:srgbClr val="000000"/>
                    </a:solidFill>
                    <a:sym typeface="Helvetica Neue"/>
                  </a:rPr>
                  <a:t>2 </a:t>
                </a:r>
                <a:r>
                  <a:rPr lang="en-US" sz="2000" kern="0" dirty="0">
                    <a:solidFill>
                      <a:srgbClr val="000000"/>
                    </a:solidFill>
                    <a:sym typeface="Helvetica Neue"/>
                  </a:rPr>
                  <a:t> </a:t>
                </a:r>
                <a:br>
                  <a:rPr lang="en-US" sz="2000" kern="0" dirty="0">
                    <a:solidFill>
                      <a:srgbClr val="000000"/>
                    </a:solidFill>
                    <a:sym typeface="Helvetica Neue"/>
                  </a:rPr>
                </a:br>
                <a:r>
                  <a:rPr lang="en-US" sz="2000" kern="0" dirty="0">
                    <a:solidFill>
                      <a:srgbClr val="000000"/>
                    </a:solidFill>
                    <a:sym typeface="Helvetica Neue"/>
                  </a:rPr>
                  <a:t>or initial polarization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Helvetica Neue"/>
                          </a:rPr>
                        </m:ctrlPr>
                      </m:sSubPr>
                      <m:e>
                        <m:r>
                          <a:rPr lang="en-US" sz="20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Helvetica Neue"/>
                          </a:rPr>
                          <m:t>𝑟</m:t>
                        </m:r>
                      </m:e>
                      <m:sub>
                        <m:r>
                          <a:rPr lang="en-CA" sz="2000" b="0" i="1" kern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sym typeface="Helvetica Neue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kern="0" baseline="-5998" dirty="0">
                    <a:solidFill>
                      <a:srgbClr val="000000"/>
                    </a:solidFill>
                    <a:sym typeface="Helvetica Neue"/>
                  </a:rPr>
                  <a:t>.</a:t>
                </a:r>
                <a:endParaRPr sz="2000" kern="0" baseline="-5998" dirty="0">
                  <a:solidFill>
                    <a:srgbClr val="000000"/>
                  </a:solidFill>
                  <a:sym typeface="Helvetica Neue"/>
                </a:endParaRPr>
              </a:p>
            </p:txBody>
          </p:sp>
        </mc:Choice>
        <mc:Fallback>
          <p:sp>
            <p:nvSpPr>
              <p:cNvPr id="59" name="Improved reach as the  number density of pH2,  r1 increases.">
                <a:extLst>
                  <a:ext uri="{FF2B5EF4-FFF2-40B4-BE49-F238E27FC236}">
                    <a16:creationId xmlns:a16="http://schemas.microsoft.com/office/drawing/2014/main" id="{B5F0699A-67E5-2906-911C-A36FCF95EC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3554" y="3599953"/>
                <a:ext cx="2936700" cy="995463"/>
              </a:xfrm>
              <a:prstGeom prst="rect">
                <a:avLst/>
              </a:prstGeom>
              <a:blipFill>
                <a:blip r:embed="rId5"/>
                <a:stretch>
                  <a:fillRect l="-3527" t="-4294" r="-1660" b="-1165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D1DA25C-168C-6571-2408-7376CB77204A}"/>
              </a:ext>
            </a:extLst>
          </p:cNvPr>
          <p:cNvSpPr txBox="1"/>
          <p:nvPr/>
        </p:nvSpPr>
        <p:spPr>
          <a:xfrm>
            <a:off x="3048000" y="32443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dirty="0"/>
              <a:t> 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9C900A-530C-41BA-3A89-4026AD001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1BB3F-7063-D5FD-962C-2C4866ED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69401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964E94-0462-7AF4-612F-F04EED62A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A9D068DB-E7E7-4102-9402-EAA049E13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96C8906C-CCD9-4F71-B3DD-BC1331E1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A0D6F13-628B-4FC4-AD48-A2B64677D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90" name="Rectangle 89">
            <a:extLst>
              <a:ext uri="{FF2B5EF4-FFF2-40B4-BE49-F238E27FC236}">
                <a16:creationId xmlns:a16="http://schemas.microsoft.com/office/drawing/2014/main" id="{15746F23-6A4C-4A1F-A0CE-A0C8537D5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DB2C76-1DDD-1E83-62EA-DA20CC615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46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Prospective </a:t>
            </a:r>
            <a:r>
              <a:rPr lang="en-US" sz="4600" spc="-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Haloscope</a:t>
            </a:r>
            <a:r>
              <a:rPr lang="en-US" sz="4600" spc="-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Sensitivity</a:t>
            </a:r>
          </a:p>
        </p:txBody>
      </p:sp>
      <p:pic>
        <p:nvPicPr>
          <p:cNvPr id="60" name="image.png" descr="image.png">
            <a:extLst>
              <a:ext uri="{FF2B5EF4-FFF2-40B4-BE49-F238E27FC236}">
                <a16:creationId xmlns:a16="http://schemas.microsoft.com/office/drawing/2014/main" id="{FC7A37B0-8A91-6D08-55D8-0B83F9701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678761"/>
            <a:ext cx="6912217" cy="4976796"/>
          </a:xfrm>
          <a:prstGeom prst="rect">
            <a:avLst/>
          </a:prstGeom>
        </p:spPr>
      </p:pic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D9BFE64E-CCE4-4F62-BB14-C7028756C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87CC7517-DC26-4B88-BF95-5D09F3E9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87C466A-2605-4E25-9E19-8E277E2EA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25DCD-63FD-C1A3-632E-E357AC841B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30A3D3-DDDD-5254-8A61-FAF66DA91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7B2AE5-05FB-1FA3-458B-B1BA9EEA3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02927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A09AC5-8948-223E-B272-357C239DC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9D068DB-E7E7-4102-9402-EAA049E13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C8906C-CCD9-4F71-B3DD-BC1331E1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A0D6F13-628B-4FC4-AD48-A2B64677D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5746F23-6A4C-4A1F-A0CE-A0C8537D5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8610C1-2628-5623-2E83-0B8FB6B34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4600" spc="-50">
                <a:solidFill>
                  <a:schemeClr val="tx1">
                    <a:lumMod val="85000"/>
                    <a:lumOff val="15000"/>
                  </a:schemeClr>
                </a:solidFill>
              </a:rPr>
              <a:t>Prospective Helioscope Sensitivity</a:t>
            </a:r>
          </a:p>
        </p:txBody>
      </p:sp>
      <p:pic>
        <p:nvPicPr>
          <p:cNvPr id="8" name="CATCHY_solar_DP.png" descr="CATCHY_solar_DP.png">
            <a:extLst>
              <a:ext uri="{FF2B5EF4-FFF2-40B4-BE49-F238E27FC236}">
                <a16:creationId xmlns:a16="http://schemas.microsoft.com/office/drawing/2014/main" id="{D99CDA05-3A5D-B09E-D814-93BF5D900A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172" y="640081"/>
            <a:ext cx="6899871" cy="5054156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9BFE64E-CCE4-4F62-BB14-C7028756C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7CC7517-DC26-4B88-BF95-5D09F3E93E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87C466A-2605-4E25-9E19-8E277E2EA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25D0A-1A01-0FA1-DED4-48F3C3ED6D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r>
              <a:rPr lang="en-US"/>
              <a:t>9/23/2026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B3F840-D76C-605A-50E4-A11AEA4C7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3CC3F3-7581-E766-82CF-985BE67E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2280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69F6C-F2D6-83FF-DEB4-91B78AFD0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09376-9E2B-03B3-1B3C-3AB0DC3DE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CA" sz="2400" dirty="0"/>
              <a:t>CATCHY: ongoing project for a new kind of quantum detection at Queen’s University 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CA" sz="2400" dirty="0"/>
              <a:t>Search for dark photons with coherently prepared parahydrogen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CA" sz="2400" dirty="0"/>
              <a:t>An incoming dark photon produces a cascade of two-photon emissions, producing an observable spike in intensity</a:t>
            </a:r>
          </a:p>
          <a:p>
            <a:pPr lvl="1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CA" sz="2400" dirty="0"/>
              <a:t>Sensitivity limits scales super-linearly with number density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E4304-565A-660E-FF51-DC9F7EC53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C355B-579D-ADA6-4E9A-F8849B9F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7A6C7-060E-740F-D0C0-82B2749FE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20579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DDD13-1244-8B8C-84D6-15B9840CA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EXTRA SLIDES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E246B-9731-82C4-460C-912AE31EC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E85443-ED31-053C-E1C6-661F10323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F5E50-D7D4-C63E-B8E2-F1F08C4A4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4969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3B3BC-FAE1-41CB-4144-94C1DA936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73CCD-ECBD-EB32-116B-508960BB0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295072"/>
            <a:ext cx="10264987" cy="1450757"/>
          </a:xfrm>
        </p:spPr>
        <p:txBody>
          <a:bodyPr/>
          <a:lstStyle/>
          <a:p>
            <a:r>
              <a:rPr lang="en-CA" dirty="0"/>
              <a:t>Evolution of the Electric Field (GIF)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4328F-8D2D-1190-69E5-905292696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A3AAA4-C876-A5B0-5942-E92C302F3F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742" y="1935234"/>
            <a:ext cx="7987718" cy="432668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EB80BA-69FC-5C00-CA9E-D4C44FF35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B2C7EF-F6FD-67FB-88DA-A05606C19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58260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25E98-D8E9-CD92-33E6-1F7BA6F46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Power Law Depends on Trigger Strength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9040F3-2667-A195-9271-4910D0B1C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pic>
        <p:nvPicPr>
          <p:cNvPr id="6" name="Content Placeholder 25">
            <a:extLst>
              <a:ext uri="{FF2B5EF4-FFF2-40B4-BE49-F238E27FC236}">
                <a16:creationId xmlns:a16="http://schemas.microsoft.com/office/drawing/2014/main" id="{34366B37-8735-B621-B54D-B39C12291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961" y="1811465"/>
            <a:ext cx="5470359" cy="3829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19E0666-8907-02C8-D540-94506E73F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312" y="4225919"/>
            <a:ext cx="4511040" cy="2094411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511A450-AACC-AF38-9D87-CB6B452E48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629" r="7001"/>
          <a:stretch>
            <a:fillRect/>
          </a:stretch>
        </p:blipFill>
        <p:spPr>
          <a:xfrm>
            <a:off x="7007352" y="1811465"/>
            <a:ext cx="4284687" cy="23447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00B790-3F72-334E-611E-508DCBD6CC28}"/>
                  </a:ext>
                </a:extLst>
              </p:cNvPr>
              <p:cNvSpPr txBox="1"/>
              <p:nvPr/>
            </p:nvSpPr>
            <p:spPr>
              <a:xfrm>
                <a:off x="1319517" y="5911752"/>
                <a:ext cx="45120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CA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1.97</m:t>
                        </m:r>
                      </m:sup>
                    </m:sSup>
                  </m:oMath>
                </a14:m>
                <a:r>
                  <a:rPr lang="en-CA" dirty="0"/>
                  <a:t> for strong field vs.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CA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CA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CA" i="1">
                            <a:latin typeface="Cambria Math" panose="02040503050406030204" pitchFamily="18" charset="0"/>
                          </a:rPr>
                          <m:t>1.</m:t>
                        </m:r>
                        <m:r>
                          <a:rPr lang="en-CA" b="0" i="1" smtClean="0">
                            <a:latin typeface="Cambria Math" panose="02040503050406030204" pitchFamily="18" charset="0"/>
                          </a:rPr>
                          <m:t>46</m:t>
                        </m:r>
                      </m:sup>
                    </m:sSup>
                  </m:oMath>
                </a14:m>
                <a:r>
                  <a:rPr lang="en-CA" dirty="0"/>
                  <a:t> for weak field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00B790-3F72-334E-611E-508DCBD6C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9517" y="5911752"/>
                <a:ext cx="4512004" cy="276999"/>
              </a:xfrm>
              <a:prstGeom prst="rect">
                <a:avLst/>
              </a:prstGeom>
              <a:blipFill>
                <a:blip r:embed="rId5"/>
                <a:stretch>
                  <a:fillRect l="-1350" t="-28889" r="-2429" b="-5111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989231-9B1D-B8F0-F7B6-C3F220C91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ECB36-3CDD-6C27-8683-6E50C292B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21427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03816-6233-D454-7A66-C9DF32D1D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DA457DB-CCD2-62BA-0167-CFDE6A46C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46" y="2123788"/>
            <a:ext cx="5899996" cy="4022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1C1F46-803F-CFDA-49BE-CE1F193A8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Peak Times vs. Density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D051F-454A-426D-43F3-8A9234F24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38AE19-6544-DFD7-9A9C-54E2563C08CA}"/>
              </a:ext>
            </a:extLst>
          </p:cNvPr>
          <p:cNvSpPr txBox="1"/>
          <p:nvPr/>
        </p:nvSpPr>
        <p:spPr>
          <a:xfrm>
            <a:off x="6770323" y="2428553"/>
            <a:ext cx="537198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§"/>
            </a:pPr>
            <a:r>
              <a:rPr lang="en-CA" sz="2400" dirty="0"/>
              <a:t>Time of peak intensity vs </a:t>
            </a:r>
            <a:br>
              <a:rPr lang="en-CA" sz="2400" dirty="0"/>
            </a:br>
            <a:r>
              <a:rPr lang="en-CA" sz="2400" dirty="0"/>
              <a:t>density (idealized no decoherence)</a:t>
            </a:r>
          </a:p>
          <a:p>
            <a:pPr algn="ctr"/>
            <a:endParaRPr lang="en-CA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B309D4-563D-AB55-9B42-92BA82C262B2}"/>
                  </a:ext>
                </a:extLst>
              </p:cNvPr>
              <p:cNvSpPr txBox="1"/>
              <p:nvPr/>
            </p:nvSpPr>
            <p:spPr>
              <a:xfrm>
                <a:off x="7110242" y="3472384"/>
                <a:ext cx="4907113" cy="8638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342900" indent="-342900" algn="ctr">
                  <a:buFont typeface="Wingdings" panose="05000000000000000000" pitchFamily="2" charset="2"/>
                  <a:buChar char="§"/>
                </a:pPr>
                <a:r>
                  <a:rPr lang="en-CA" sz="2400" dirty="0"/>
                  <a:t>Can safely ignore decoherence </a:t>
                </a:r>
                <a:br>
                  <a:rPr lang="en-CA" sz="2400" dirty="0"/>
                </a:br>
                <a:r>
                  <a:rPr lang="en-CA" sz="2400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CA" sz="2400">
                            <a:latin typeface="Cambria Math" panose="02040503050406030204" pitchFamily="18" charset="0"/>
                          </a:rPr>
                          <m:t>peak</m:t>
                        </m:r>
                      </m:sub>
                    </m:sSub>
                    <m:r>
                      <a:rPr lang="en-CA" sz="2400" i="1"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CA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CA" sz="2400">
                            <a:latin typeface="Cambria Math" panose="02040503050406030204" pitchFamily="18" charset="0"/>
                          </a:rPr>
                          <m:t>dec</m:t>
                        </m:r>
                      </m:sub>
                    </m:sSub>
                  </m:oMath>
                </a14:m>
                <a:endParaRPr lang="en-CA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B309D4-563D-AB55-9B42-92BA82C262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0242" y="3472384"/>
                <a:ext cx="4907113" cy="863891"/>
              </a:xfrm>
              <a:prstGeom prst="rect">
                <a:avLst/>
              </a:prstGeom>
              <a:blipFill>
                <a:blip r:embed="rId3"/>
                <a:stretch>
                  <a:fillRect l="-1118" t="-5674" r="-1491" b="-11348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6F2AEA-8395-B7C9-59D8-A11440100CDF}"/>
                  </a:ext>
                </a:extLst>
              </p:cNvPr>
              <p:cNvSpPr txBox="1"/>
              <p:nvPr/>
            </p:nvSpPr>
            <p:spPr>
              <a:xfrm>
                <a:off x="7289800" y="4411805"/>
                <a:ext cx="4499889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ctr">
                  <a:buFont typeface="Wingdings" panose="05000000000000000000" pitchFamily="2" charset="2"/>
                  <a:buChar char="§"/>
                </a:pPr>
                <a:r>
                  <a:rPr lang="en-CA" sz="2400" dirty="0"/>
                  <a:t>Collisional decoherence matters a bit for </a:t>
                </a:r>
              </a:p>
              <a:p>
                <a:pPr algn="ctr"/>
                <a:r>
                  <a:rPr lang="en-CA" sz="2400" dirty="0"/>
                  <a:t>	gaseous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CA" sz="2400" b="0" i="0" smtClean="0">
                            <a:latin typeface="Cambria Math" panose="02040503050406030204" pitchFamily="18" charset="0"/>
                          </a:rPr>
                          <m:t>pH</m:t>
                        </m:r>
                      </m:e>
                      <m:sub>
                        <m:r>
                          <a:rPr lang="en-CA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CA" sz="2400" dirty="0"/>
                  <a:t> and not at all for solid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CA" sz="240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CA" sz="2400">
                            <a:latin typeface="Cambria Math" panose="02040503050406030204" pitchFamily="18" charset="0"/>
                          </a:rPr>
                          <m:t>pH</m:t>
                        </m:r>
                      </m:e>
                      <m:sub>
                        <m:r>
                          <a:rPr lang="en-CA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CA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6F2AEA-8395-B7C9-59D8-A11440100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800" y="4411805"/>
                <a:ext cx="4499889" cy="1569660"/>
              </a:xfrm>
              <a:prstGeom prst="rect">
                <a:avLst/>
              </a:prstGeom>
              <a:blipFill>
                <a:blip r:embed="rId4"/>
                <a:stretch>
                  <a:fillRect t="-3113" r="-1897" b="-8171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A35A21-5C28-8552-6CE6-17DDBFEF8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B653EE-DE71-3EA9-5B9A-49341FDB7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74724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EC7C9-6BCE-CA08-B6B0-6A33DB4A2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0C239-7CDB-EEC8-B4AA-C0ACF6308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Quantum Noise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DF259-819D-21B8-32D9-56A8A4CB8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pic>
        <p:nvPicPr>
          <p:cNvPr id="7" name="Screen Shot 2020-03-11 at 12.27.55 AM.png" descr="Screen Shot 2020-03-11 at 12.27.55 AM.png">
            <a:extLst>
              <a:ext uri="{FF2B5EF4-FFF2-40B4-BE49-F238E27FC236}">
                <a16:creationId xmlns:a16="http://schemas.microsoft.com/office/drawing/2014/main" id="{276D07EB-99E1-64CF-3370-7DDC1E471F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061" y="1951487"/>
            <a:ext cx="5457179" cy="429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4B687A-A36B-9875-5983-81171801FE5D}"/>
              </a:ext>
            </a:extLst>
          </p:cNvPr>
          <p:cNvSpPr txBox="1"/>
          <p:nvPr/>
        </p:nvSpPr>
        <p:spPr>
          <a:xfrm>
            <a:off x="1410511" y="2228671"/>
            <a:ext cx="39838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CA" sz="2400" dirty="0"/>
              <a:t>Random vacuum fluctuations may trigger detector spontaneously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CA" sz="2400" dirty="0"/>
              <a:t>Likely dominant background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CA" sz="2400" dirty="0"/>
              <a:t>May be circumvented by using a stronger laser</a:t>
            </a:r>
          </a:p>
          <a:p>
            <a:endParaRPr lang="en-CA" sz="24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24F7868-2BA8-E2C3-C75A-B36D67E2974A}"/>
              </a:ext>
            </a:extLst>
          </p:cNvPr>
          <p:cNvCxnSpPr>
            <a:cxnSpLocks/>
          </p:cNvCxnSpPr>
          <p:nvPr/>
        </p:nvCxnSpPr>
        <p:spPr>
          <a:xfrm>
            <a:off x="7459133" y="3075742"/>
            <a:ext cx="441430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D2E4136-2BCA-BF09-58DE-A8AADA5134F6}"/>
                  </a:ext>
                </a:extLst>
              </p:cNvPr>
              <p:cNvSpPr txBox="1"/>
              <p:nvPr/>
            </p:nvSpPr>
            <p:spPr>
              <a:xfrm>
                <a:off x="5550296" y="2816701"/>
                <a:ext cx="12473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1 </m:t>
                      </m:r>
                      <m:r>
                        <m:rPr>
                          <m:sty m:val="p"/>
                        </m:rPr>
                        <a:rPr lang="en-CA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CA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mm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D2E4136-2BCA-BF09-58DE-A8AADA513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296" y="2816701"/>
                <a:ext cx="1247393" cy="369332"/>
              </a:xfrm>
              <a:prstGeom prst="rect">
                <a:avLst/>
              </a:prstGeom>
              <a:blipFill>
                <a:blip r:embed="rId3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B523211-1997-402C-467B-965297830EA8}"/>
              </a:ext>
            </a:extLst>
          </p:cNvPr>
          <p:cNvCxnSpPr>
            <a:cxnSpLocks/>
          </p:cNvCxnSpPr>
          <p:nvPr/>
        </p:nvCxnSpPr>
        <p:spPr>
          <a:xfrm>
            <a:off x="7459133" y="3429000"/>
            <a:ext cx="441239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C6F978E-79FE-6253-35F2-98D697A62269}"/>
                  </a:ext>
                </a:extLst>
              </p:cNvPr>
              <p:cNvSpPr txBox="1"/>
              <p:nvPr/>
            </p:nvSpPr>
            <p:spPr>
              <a:xfrm>
                <a:off x="5314719" y="3186033"/>
                <a:ext cx="15346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CA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CA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mm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0C6F978E-79FE-6253-35F2-98D697A622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719" y="3186033"/>
                <a:ext cx="1534674" cy="369332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8E03F8EB-EF00-77B5-BB82-E56DCD9F3B9D}"/>
              </a:ext>
            </a:extLst>
          </p:cNvPr>
          <p:cNvCxnSpPr>
            <a:cxnSpLocks/>
          </p:cNvCxnSpPr>
          <p:nvPr/>
        </p:nvCxnSpPr>
        <p:spPr>
          <a:xfrm>
            <a:off x="7459133" y="3776133"/>
            <a:ext cx="441239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6DE115F-20B9-C261-5E1D-471270430983}"/>
                  </a:ext>
                </a:extLst>
              </p:cNvPr>
              <p:cNvSpPr txBox="1"/>
              <p:nvPr/>
            </p:nvSpPr>
            <p:spPr>
              <a:xfrm>
                <a:off x="5240702" y="3593431"/>
                <a:ext cx="14829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CA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CA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CA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en-CA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CA" b="0" i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CA" b="0" i="0" smtClean="0">
                              <a:latin typeface="Cambria Math" panose="02040503050406030204" pitchFamily="18" charset="0"/>
                            </a:rPr>
                            <m:t>mm</m:t>
                          </m:r>
                        </m:e>
                        <m:sup>
                          <m:r>
                            <a:rPr lang="en-CA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CA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36DE115F-20B9-C261-5E1D-4712704309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702" y="3593431"/>
                <a:ext cx="1482970" cy="369332"/>
              </a:xfrm>
              <a:prstGeom prst="rect">
                <a:avLst/>
              </a:prstGeom>
              <a:blipFill>
                <a:blip r:embed="rId5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C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D32B0-16B6-EFB3-C3D6-21093697F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ED572-C2BD-5BC8-1C1E-9D1FEE01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487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D43C1-4E96-57D1-E4D9-235D1F2A8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Dependence on Signal on Constant Phase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4B0CF4F-6C42-6FAB-AFE9-7C5E0F763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952943"/>
            <a:ext cx="8045449" cy="402272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37403-FC4D-4679-A3B4-DBA54A499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9/23/2026</a:t>
            </a:r>
            <a:endParaRPr lang="en-CA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DE75CE-D0E6-ECAD-56AE-E3EC2019F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526" y="2758440"/>
            <a:ext cx="2514453" cy="1815994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A451A07-D9D3-2022-30FF-A2B03B072DB3}"/>
              </a:ext>
            </a:extLst>
          </p:cNvPr>
          <p:cNvCxnSpPr/>
          <p:nvPr/>
        </p:nvCxnSpPr>
        <p:spPr>
          <a:xfrm flipH="1">
            <a:off x="6172200" y="4658360"/>
            <a:ext cx="1056640" cy="355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B7544CE6-B9B6-6B3D-2AF5-B5909A5CF2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866" y="2611495"/>
            <a:ext cx="2421126" cy="1748591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D84EABD-56C9-7A8D-89E7-7A8ED178B60E}"/>
              </a:ext>
            </a:extLst>
          </p:cNvPr>
          <p:cNvCxnSpPr>
            <a:cxnSpLocks/>
          </p:cNvCxnSpPr>
          <p:nvPr/>
        </p:nvCxnSpPr>
        <p:spPr>
          <a:xfrm>
            <a:off x="3851992" y="3485790"/>
            <a:ext cx="38134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98D13A8-5CFB-8E87-7C4A-BB243658ACA1}"/>
              </a:ext>
            </a:extLst>
          </p:cNvPr>
          <p:cNvSpPr txBox="1"/>
          <p:nvPr/>
        </p:nvSpPr>
        <p:spPr>
          <a:xfrm>
            <a:off x="9321175" y="2396067"/>
            <a:ext cx="23246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/>
              <a:t>More aligned </a:t>
            </a:r>
          </a:p>
          <a:p>
            <a:pPr algn="ctr"/>
            <a:r>
              <a:rPr lang="en-CA" sz="2400" dirty="0"/>
              <a:t>dipoles give </a:t>
            </a:r>
          </a:p>
          <a:p>
            <a:pPr algn="ctr"/>
            <a:r>
              <a:rPr lang="en-CA" sz="2400" dirty="0"/>
              <a:t>stronger signal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0FB788-55BE-B68D-58C7-4A36D04CCB56}"/>
              </a:ext>
            </a:extLst>
          </p:cNvPr>
          <p:cNvSpPr txBox="1"/>
          <p:nvPr/>
        </p:nvSpPr>
        <p:spPr>
          <a:xfrm>
            <a:off x="8943943" y="4165600"/>
            <a:ext cx="29290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dirty="0"/>
              <a:t>Random dipoles</a:t>
            </a:r>
          </a:p>
          <a:p>
            <a:pPr algn="ctr"/>
            <a:r>
              <a:rPr lang="en-CA" sz="2400" dirty="0"/>
              <a:t>completely destroy </a:t>
            </a:r>
          </a:p>
          <a:p>
            <a:pPr algn="ctr"/>
            <a:r>
              <a:rPr lang="en-CA" sz="2400" dirty="0"/>
              <a:t>signal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B9E503-2743-574D-4E4F-5EEF98E63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/>
              <a:t>OSSAP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0377C7-C507-1BBF-2717-0BDD4127D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E0FF8-979D-4E91-940C-799527AB8B5D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220025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entury Schoolbook">
      <a:maj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02006FA4-1611-4B07-AF7F-85CF6D20EB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44508F58EA864593AC55C3D963DD28" ma:contentTypeVersion="9" ma:contentTypeDescription="Create a new document." ma:contentTypeScope="" ma:versionID="14294e7ddf0fb1a7f5e358dd14203463">
  <xsd:schema xmlns:xsd="http://www.w3.org/2001/XMLSchema" xmlns:xs="http://www.w3.org/2001/XMLSchema" xmlns:p="http://schemas.microsoft.com/office/2006/metadata/properties" xmlns:ns3="a4a6aa43-6f60-44db-ad2b-6d9329fad8b9" xmlns:ns4="a7f9cd15-7085-42eb-91db-230c06a0b1f5" targetNamespace="http://schemas.microsoft.com/office/2006/metadata/properties" ma:root="true" ma:fieldsID="e754d666ae4cec1d787164008899c001" ns3:_="" ns4:_="">
    <xsd:import namespace="a4a6aa43-6f60-44db-ad2b-6d9329fad8b9"/>
    <xsd:import namespace="a7f9cd15-7085-42eb-91db-230c06a0b1f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a6aa43-6f60-44db-ad2b-6d9329fad8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f9cd15-7085-42eb-91db-230c06a0b1f5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4a6aa43-6f60-44db-ad2b-6d9329fad8b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786B367-AE6D-47A8-B727-2FFF3FFBBAA3}">
  <ds:schemaRefs>
    <ds:schemaRef ds:uri="a4a6aa43-6f60-44db-ad2b-6d9329fad8b9"/>
    <ds:schemaRef ds:uri="a7f9cd15-7085-42eb-91db-230c06a0b1f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F06E7FC-07C9-4F47-887E-2EBD2C897A0E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www.w3.org/XML/1998/namespace"/>
    <ds:schemaRef ds:uri="a7f9cd15-7085-42eb-91db-230c06a0b1f5"/>
    <ds:schemaRef ds:uri="http://purl.org/dc/elements/1.1/"/>
    <ds:schemaRef ds:uri="http://schemas.openxmlformats.org/package/2006/metadata/core-properties"/>
    <ds:schemaRef ds:uri="a4a6aa43-6f60-44db-ad2b-6d9329fad8b9"/>
  </ds:schemaRefs>
</ds:datastoreItem>
</file>

<file path=customXml/itemProps3.xml><?xml version="1.0" encoding="utf-8"?>
<ds:datastoreItem xmlns:ds="http://schemas.openxmlformats.org/officeDocument/2006/customXml" ds:itemID="{F47FFA8A-7590-4EB5-9B58-E33C24D15A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Searching For Heavy Dark Matter with LMC</Template>
  <TotalTime>6789</TotalTime>
  <Words>785</Words>
  <Application>Microsoft Office PowerPoint</Application>
  <PresentationFormat>Widescreen</PresentationFormat>
  <Paragraphs>244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Aptos</vt:lpstr>
      <vt:lpstr>Arial</vt:lpstr>
      <vt:lpstr>Calibri</vt:lpstr>
      <vt:lpstr>Cambria Math</vt:lpstr>
      <vt:lpstr>Century Schoolbook</vt:lpstr>
      <vt:lpstr>Helvetica Light</vt:lpstr>
      <vt:lpstr>Helvetica Neue</vt:lpstr>
      <vt:lpstr>Helvetica Neue Medium</vt:lpstr>
      <vt:lpstr>Helvetica Neue Thin</vt:lpstr>
      <vt:lpstr>Times New Roman</vt:lpstr>
      <vt:lpstr>Wingdings</vt:lpstr>
      <vt:lpstr>Retrospect</vt:lpstr>
      <vt:lpstr>Searching for Dark Matter with Two-Stage Atomic Transitions</vt:lpstr>
      <vt:lpstr>Dark Photon</vt:lpstr>
      <vt:lpstr>Dark Photon Searches</vt:lpstr>
      <vt:lpstr>Dark Photon Searches</vt:lpstr>
      <vt:lpstr>Dark Photon Searches</vt:lpstr>
      <vt:lpstr>Quantum Detection</vt:lpstr>
      <vt:lpstr>Quantum Detection</vt:lpstr>
      <vt:lpstr>Coherent Atomic Emission</vt:lpstr>
      <vt:lpstr>Stimulated One-Photon Emission</vt:lpstr>
      <vt:lpstr>Stimulated Two-Photon Emission</vt:lpstr>
      <vt:lpstr>Two-Stage Emission</vt:lpstr>
      <vt:lpstr>A Candidate: Parahydrogen</vt:lpstr>
      <vt:lpstr>Collisional Decoherence</vt:lpstr>
      <vt:lpstr>The Protocol</vt:lpstr>
      <vt:lpstr>Experimental Setup</vt:lpstr>
      <vt:lpstr>Maxwell-Bloch Equations</vt:lpstr>
      <vt:lpstr>The Importance of Phase Alignment</vt:lpstr>
      <vt:lpstr>The Importance of Phase Alignment</vt:lpstr>
      <vt:lpstr>The Intensity Spike from Laser Trigger</vt:lpstr>
      <vt:lpstr>Is the Sensitivity N^2? </vt:lpstr>
      <vt:lpstr>Prospective LSW Sensitivity</vt:lpstr>
      <vt:lpstr>Prospective Haloscope Sensitivity</vt:lpstr>
      <vt:lpstr>Prospective Helioscope Sensitivity</vt:lpstr>
      <vt:lpstr>Conclusion</vt:lpstr>
      <vt:lpstr>EXTRA SLIDES</vt:lpstr>
      <vt:lpstr>Evolution of the Electric Field (GIF)</vt:lpstr>
      <vt:lpstr>The Power Law Depends on Trigger Strength</vt:lpstr>
      <vt:lpstr>Peak Times vs. Density</vt:lpstr>
      <vt:lpstr>Quantum Noise</vt:lpstr>
      <vt:lpstr>Dependence on Signal on Constant Phase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Buchanan</dc:creator>
  <cp:lastModifiedBy>Andrew Buchanan</cp:lastModifiedBy>
  <cp:revision>20</cp:revision>
  <cp:lastPrinted>2025-07-05T01:04:27Z</cp:lastPrinted>
  <dcterms:created xsi:type="dcterms:W3CDTF">2025-09-30T14:09:33Z</dcterms:created>
  <dcterms:modified xsi:type="dcterms:W3CDTF">2026-09-23T15:47:46Z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0x0101005F44508F58EA864593AC55C3D963DD28</vt:lpwstr>
  </property>
</Properties>
</file>