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6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8.xml" ContentType="application/vnd.openxmlformats-officedocument.presentationml.tags+xml"/>
  <Override PartName="/ppt/notesSlides/notesSlide12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3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4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5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6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7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8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95.xml" ContentType="application/vnd.openxmlformats-officedocument.presentationml.tags+xml"/>
  <Override PartName="/ppt/notesSlides/notesSlide21.xml" ContentType="application/vnd.openxmlformats-officedocument.presentationml.notesSlide+xml"/>
  <Override PartName="/ppt/tags/tag96.xml" ContentType="application/vnd.openxmlformats-officedocument.presentationml.tags+xml"/>
  <Override PartName="/ppt/notesSlides/notesSlide22.xml" ContentType="application/vnd.openxmlformats-officedocument.presentationml.notesSlide+xml"/>
  <Override PartName="/ppt/tags/tag97.xml" ContentType="application/vnd.openxmlformats-officedocument.presentationml.tags+xml"/>
  <Override PartName="/ppt/notesSlides/notesSlide23.xml" ContentType="application/vnd.openxmlformats-officedocument.presentationml.notesSlide+xml"/>
  <Override PartName="/ppt/tags/tag98.xml" ContentType="application/vnd.openxmlformats-officedocument.presentationml.tags+xml"/>
  <Override PartName="/ppt/notesSlides/notesSlide24.xml" ContentType="application/vnd.openxmlformats-officedocument.presentationml.notesSlide+xml"/>
  <Override PartName="/ppt/tags/tag99.xml" ContentType="application/vnd.openxmlformats-officedocument.presentationml.tags+xml"/>
  <Override PartName="/ppt/notesSlides/notesSlide25.xml" ContentType="application/vnd.openxmlformats-officedocument.presentationml.notesSlide+xml"/>
  <Override PartName="/ppt/tags/tag100.xml" ContentType="application/vnd.openxmlformats-officedocument.presentationml.tags+xml"/>
  <Override PartName="/ppt/notesSlides/notesSlide26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27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30.xml" ContentType="application/vnd.openxmlformats-officedocument.presentationml.notesSlide+xml"/>
  <Override PartName="/ppt/tags/tag120.xml" ContentType="application/vnd.openxmlformats-officedocument.presentationml.tags+xml"/>
  <Override PartName="/ppt/notesSlides/notesSlide31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32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33.xml" ContentType="application/vnd.openxmlformats-officedocument.presentationml.notesSl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34.xml" ContentType="application/vnd.openxmlformats-officedocument.presentationml.notesSlide+xml"/>
  <Override PartName="/ppt/tags/tag140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39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notesSlides/notesSlide40.xml" ContentType="application/vnd.openxmlformats-officedocument.presentationml.notesSlide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notesSlides/notesSlide41.xml" ContentType="application/vnd.openxmlformats-officedocument.presentationml.notesSlide+xml"/>
  <Override PartName="/ppt/tags/tag167.xml" ContentType="application/vnd.openxmlformats-officedocument.presentationml.tags+xml"/>
  <Override PartName="/ppt/notesSlides/notesSlide42.xml" ContentType="application/vnd.openxmlformats-officedocument.presentationml.notesSlid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notesSlides/notesSlide43.xml" ContentType="application/vnd.openxmlformats-officedocument.presentationml.notesSlide+xml"/>
  <Override PartName="/ppt/tags/tag177.xml" ContentType="application/vnd.openxmlformats-officedocument.presentationml.tags+xml"/>
  <Override PartName="/ppt/notesSlides/notesSlide44.xml" ContentType="application/vnd.openxmlformats-officedocument.presentationml.notesSlid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notesSlides/notesSlide45.xml" ContentType="application/vnd.openxmlformats-officedocument.presentationml.notesSlid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46.xml" ContentType="application/vnd.openxmlformats-officedocument.presentationml.notesSlid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notesSlides/notesSlide47.xml" ContentType="application/vnd.openxmlformats-officedocument.presentationml.notesSlid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notesSlides/notesSlide48.xml" ContentType="application/vnd.openxmlformats-officedocument.presentationml.notesSlide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notesSlides/notesSlide49.xml" ContentType="application/vnd.openxmlformats-officedocument.presentationml.notesSlide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2" r:id="rId1"/>
  </p:sldMasterIdLst>
  <p:notesMasterIdLst>
    <p:notesMasterId r:id="rId58"/>
  </p:notesMasterIdLst>
  <p:sldIdLst>
    <p:sldId id="702" r:id="rId2"/>
    <p:sldId id="703" r:id="rId3"/>
    <p:sldId id="364" r:id="rId4"/>
    <p:sldId id="558" r:id="rId5"/>
    <p:sldId id="569" r:id="rId6"/>
    <p:sldId id="570" r:id="rId7"/>
    <p:sldId id="571" r:id="rId8"/>
    <p:sldId id="565" r:id="rId9"/>
    <p:sldId id="597" r:id="rId10"/>
    <p:sldId id="596" r:id="rId11"/>
    <p:sldId id="566" r:id="rId12"/>
    <p:sldId id="604" r:id="rId13"/>
    <p:sldId id="625" r:id="rId14"/>
    <p:sldId id="636" r:id="rId15"/>
    <p:sldId id="622" r:id="rId16"/>
    <p:sldId id="637" r:id="rId17"/>
    <p:sldId id="699" r:id="rId18"/>
    <p:sldId id="639" r:id="rId19"/>
    <p:sldId id="642" r:id="rId20"/>
    <p:sldId id="587" r:id="rId21"/>
    <p:sldId id="579" r:id="rId22"/>
    <p:sldId id="594" r:id="rId23"/>
    <p:sldId id="595" r:id="rId24"/>
    <p:sldId id="582" r:id="rId25"/>
    <p:sldId id="583" r:id="rId26"/>
    <p:sldId id="710" r:id="rId27"/>
    <p:sldId id="711" r:id="rId28"/>
    <p:sldId id="712" r:id="rId29"/>
    <p:sldId id="632" r:id="rId30"/>
    <p:sldId id="701" r:id="rId31"/>
    <p:sldId id="704" r:id="rId32"/>
    <p:sldId id="705" r:id="rId33"/>
    <p:sldId id="706" r:id="rId34"/>
    <p:sldId id="707" r:id="rId35"/>
    <p:sldId id="561" r:id="rId36"/>
    <p:sldId id="708" r:id="rId37"/>
    <p:sldId id="293" r:id="rId38"/>
    <p:sldId id="645" r:id="rId39"/>
    <p:sldId id="700" r:id="rId40"/>
    <p:sldId id="709" r:id="rId41"/>
    <p:sldId id="629" r:id="rId42"/>
    <p:sldId id="610" r:id="rId43"/>
    <p:sldId id="606" r:id="rId44"/>
    <p:sldId id="608" r:id="rId45"/>
    <p:sldId id="667" r:id="rId46"/>
    <p:sldId id="668" r:id="rId47"/>
    <p:sldId id="617" r:id="rId48"/>
    <p:sldId id="630" r:id="rId49"/>
    <p:sldId id="671" r:id="rId50"/>
    <p:sldId id="614" r:id="rId51"/>
    <p:sldId id="449" r:id="rId52"/>
    <p:sldId id="660" r:id="rId53"/>
    <p:sldId id="615" r:id="rId54"/>
    <p:sldId id="616" r:id="rId55"/>
    <p:sldId id="696" r:id="rId56"/>
    <p:sldId id="618" r:id="rId57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slide" id="{FDFC2699-DDA0-4F87-A9BF-DB68A8B10E9D}">
          <p14:sldIdLst>
            <p14:sldId id="702"/>
          </p14:sldIdLst>
        </p14:section>
        <p14:section name="Physics intro" id="{A689D1E0-223E-4612-901D-AE02E2193163}">
          <p14:sldIdLst>
            <p14:sldId id="703"/>
            <p14:sldId id="364"/>
            <p14:sldId id="558"/>
            <p14:sldId id="569"/>
            <p14:sldId id="570"/>
            <p14:sldId id="571"/>
          </p14:sldIdLst>
        </p14:section>
        <p14:section name="Literature review" id="{4D47355B-8980-4575-AF73-7FD9062078D0}">
          <p14:sldIdLst>
            <p14:sldId id="565"/>
            <p14:sldId id="597"/>
            <p14:sldId id="596"/>
            <p14:sldId id="566"/>
            <p14:sldId id="604"/>
            <p14:sldId id="625"/>
            <p14:sldId id="636"/>
          </p14:sldIdLst>
        </p14:section>
        <p14:section name="Detection scheme" id="{852CC09E-97DA-4079-AF74-FD962EBAF9F4}">
          <p14:sldIdLst>
            <p14:sldId id="622"/>
            <p14:sldId id="637"/>
            <p14:sldId id="699"/>
            <p14:sldId id="639"/>
            <p14:sldId id="642"/>
          </p14:sldIdLst>
        </p14:section>
        <p14:section name="Noise budget" id="{73127693-B5DA-4F88-988E-D454ED773E2A}">
          <p14:sldIdLst>
            <p14:sldId id="587"/>
            <p14:sldId id="579"/>
            <p14:sldId id="594"/>
            <p14:sldId id="595"/>
            <p14:sldId id="582"/>
            <p14:sldId id="583"/>
          </p14:sldIdLst>
        </p14:section>
        <p14:section name="Apparatus" id="{66C3ACA0-5505-4975-87D6-788944F00BEF}">
          <p14:sldIdLst>
            <p14:sldId id="710"/>
            <p14:sldId id="711"/>
            <p14:sldId id="712"/>
            <p14:sldId id="632"/>
          </p14:sldIdLst>
        </p14:section>
        <p14:section name="Data collection &amp; statistics" id="{A84540B5-18AE-4779-BF63-014EBF663F11}">
          <p14:sldIdLst>
            <p14:sldId id="701"/>
            <p14:sldId id="704"/>
          </p14:sldIdLst>
        </p14:section>
        <p14:section name="DM bounds" id="{14E7DD57-B3F5-434D-BE44-03F267497151}">
          <p14:sldIdLst>
            <p14:sldId id="705"/>
            <p14:sldId id="706"/>
            <p14:sldId id="707"/>
          </p14:sldIdLst>
        </p14:section>
        <p14:section name="Conclusions" id="{815A2512-59E9-4AA6-A02D-303A8FD427FD}">
          <p14:sldIdLst>
            <p14:sldId id="561"/>
          </p14:sldIdLst>
        </p14:section>
        <p14:section name="Acknowledgments" id="{E69F0470-1EB2-45F8-9BF1-E375CE91171F}">
          <p14:sldIdLst>
            <p14:sldId id="708"/>
            <p14:sldId id="293"/>
            <p14:sldId id="645"/>
            <p14:sldId id="700"/>
            <p14:sldId id="709"/>
            <p14:sldId id="629"/>
            <p14:sldId id="610"/>
            <p14:sldId id="606"/>
            <p14:sldId id="608"/>
            <p14:sldId id="667"/>
            <p14:sldId id="668"/>
            <p14:sldId id="617"/>
            <p14:sldId id="630"/>
            <p14:sldId id="671"/>
            <p14:sldId id="614"/>
            <p14:sldId id="449"/>
            <p14:sldId id="660"/>
            <p14:sldId id="615"/>
            <p14:sldId id="616"/>
            <p14:sldId id="696"/>
            <p14:sldId id="6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1503" autoAdjust="0"/>
  </p:normalViewPr>
  <p:slideViewPr>
    <p:cSldViewPr snapToGrid="0">
      <p:cViewPr varScale="1">
        <p:scale>
          <a:sx n="60" d="100"/>
          <a:sy n="60" d="100"/>
        </p:scale>
        <p:origin x="370" y="1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4273610535525164E-3"/>
          <c:y val="9.1736472507091535E-2"/>
          <c:w val="0.89264032785375513"/>
          <c:h val="0.8836165961240205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090-4128-BD99-F7F7F20B2B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090-4128-BD99-F7F7F20B2B7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090-4128-BD99-F7F7F20B2B7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090-4128-BD99-F7F7F20B2B7C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3"/>
                <c:pt idx="0">
                  <c:v>Ordinary Matter</c:v>
                </c:pt>
                <c:pt idx="1">
                  <c:v>Dark Matter</c:v>
                </c:pt>
                <c:pt idx="2">
                  <c:v>Dark Energy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4.9000000000000004</c:v>
                </c:pt>
                <c:pt idx="1">
                  <c:v>26.8</c:v>
                </c:pt>
                <c:pt idx="2">
                  <c:v>68.3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090-4128-BD99-F7F7F20B2B7C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2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F1E7B47-B995-44D5-85EE-B2ACBAA488C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D66D07-C969-49EB-AF1D-55792938A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66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4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52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305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63B00-118F-E75F-51EC-4D64241FC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7947EF-140B-13C9-49F2-98A42CE55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F9E981-5F6C-8EA3-28B3-2BD6F3DFC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78C06-40F3-1F48-D680-ACDD40CA26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95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BF68E-751C-9B7B-4ABE-2C8C42967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D466A6-568C-4EC8-A0B1-6BBA04BFAB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729481-BDE4-5B74-8F18-E04E001F2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587A7-A817-39CD-4FC9-A1CE67BF22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33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E29D4-364A-F130-487B-8E7786060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D47BF6-85F7-4FFD-3DF6-1F758D685B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FF4697-A5DD-F590-6BC5-4652A8865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3FA6B-D499-2994-E819-53B6514654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48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AE4D3-88C7-4582-A7F9-6B7C1D6E6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81CFD-93F7-C048-5971-9B72E11A0E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9DB4A-09D3-377C-A7F7-5BA6C43052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effectLst/>
              </a:rPr>
              <a:t>…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effectLst/>
              </a:rPr>
              <a:t>Coherence time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effectLst/>
              </a:rPr>
              <a:t>The dark matter detectors need to account for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36B18-768E-30AB-75FC-F35B1DEEA6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26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5AFE1-60A7-9352-3DE2-F40E0759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E60F51-1FF8-5CB7-FBAE-44473023C3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C6648C-D3D4-BDD4-A162-000762DD5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34374-5F83-318C-A1F1-757FCEDE26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30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986E0-1A69-02E8-C8C7-86777C94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73F411-4172-A3A1-43F8-C48BA8EFA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2CF938-54C1-99C3-55AF-50240B263C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A065A-174D-F60A-EE22-BBB44E06B7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48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A7A80-B3C0-EF66-A7AE-03251C94F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F872E0-E270-417C-680C-C0DD70F179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8F3DAD-60BC-733B-C19A-1F67DEF86F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/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38E54-3E63-2AA0-D4B4-8D7FA03639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16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472E7-F67E-923E-1B33-8575361A8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0214CD-D2E9-EFA5-2946-4C9FBE46D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8D01A-8AA5-BF34-74DF-72CDD709B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BB3B7-54EF-4354-2103-C14940D910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73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3EF2A-FA9D-2145-FB62-E2168C4FD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1FC3F-9DC9-6E4E-05B2-EDD39F135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37A003-4B52-D3F1-307E-8FAC477BF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5E7-CB15-E0B5-E799-AA5DE7EC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9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089D8-5F4E-11DA-910A-9378583E8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017879-9E01-6756-2B84-1CA5C0A780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74F88-C929-B082-91DD-D7E1B1808C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/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37E92-E96B-21E4-2A94-8D06D0A6D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72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8D17A-B931-7D85-7886-15B73935A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B75D09-66CB-54D1-2D88-7C7E04E75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E602BF-61B9-8A69-26AF-D9C51B2D5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D0687-8B49-1D6B-B0B1-40D9C3125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48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5A1EB-C8E9-74EB-31C6-9D419BD0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F81A38-9C69-4368-EF39-5A0761E78B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F10112-9DC9-6283-388C-52E230D10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3D75A-11B8-BAD2-BBDF-2F626CF57F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99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44651-F35E-C92B-4CFC-71EF64ECA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CF8AD8-9A20-1687-DB4B-4AA7E8F8A1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C29F38-B649-B9C3-9796-030B7C09F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4B763-B5EE-14AC-5207-BB5950BF83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2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C4188-826A-4557-189A-65430ED5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F270DE-1FDB-B36B-7A60-9BCD6DB31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72364-C0E7-287E-268A-ECC84FB5D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2D802-0813-9FAD-F0EE-9E09D08D13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85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C590E-EAF5-5A8E-2BC0-4A08C1204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BDF143-56E9-1EC9-BD50-C5A0C35ED3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3E851E-0E0D-D981-5666-79F0B2CE7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68868-E3B2-041F-15DE-C868F97C91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978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BDB13-D82F-86B1-B7D3-C4FDF88D9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60E28-EAEB-D25D-0FD8-8538268DC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6523BC-9598-B7CE-029A-722110FE0A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8DF7C-9506-C681-F5F3-E2CD4CF683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997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53F90-5417-B81A-1FE7-1E844EB2C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85647-5224-DF00-FD48-AB2EA9737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11B55E-7C48-1937-2BE4-5D3C1CB82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DC90C-8E65-A4FB-0F14-5E19D73025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823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7BB09-BB42-02B1-FBDC-CCC9F75F5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3C0A14-2F02-FD72-7246-6A33BEE87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845421-C467-F18E-53C2-0C8927F15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57ED2-70F4-D6B9-243E-E6A3D4E789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19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5BE23-7D86-4E65-7A35-C9F9667A2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37FE9-2079-7467-C4E7-504384E5DF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5253C-49E0-3A66-D1E8-C40E7895D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E4B7E-EB5A-FACE-9B99-A6EDCD6C78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84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36EF5-A6A4-4A99-35B1-ECA1FC66A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6E71E-30AF-FE22-4823-6A937E6B8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B87E6A-914C-06AC-058C-21C5CEC5F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484C6-C41F-48F5-16A9-23EC9CA452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591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623F1-9D7C-78FA-97FE-A1CD2521F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911B40-BFAF-9934-DD02-7E9B95B2B1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EAE509-BC30-379D-447B-521833878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B1E0C-6411-2C1A-E098-B33EC9563D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413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DFC24-D12A-56A9-06C9-ECEE58C47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46A30B-B3B5-5FD5-CE98-35BDB28B8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5FB81D-E120-69ED-A9C1-58F3AC4D2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76417-A54D-E7B9-D178-0415CCCD9C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193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93217-164B-D6B6-7510-8095AC55A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FC8A72-3738-9F7C-515B-AE44A9206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68A97-6BAC-FDDE-8982-95ECB0361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D0C97-18FC-D9D4-A1AD-4302030F71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953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ABAD3-EDC1-8279-1D8B-35B01349A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C599E-6B5D-54A3-780F-876816716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CFFDB-60A7-D10B-0969-E4542C571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sz="2800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86A8A-F52D-121E-2EB5-A8F2AEA361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058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FA452-D9E9-1616-8CD6-DA4A3D05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2E8C9F-1FAA-B45C-34EF-AE82DDF22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F2CDBC-DC30-9B60-BBE0-E82DA2586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1CCD2-ABE4-9E45-6E65-540748114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589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D48FE-835F-D392-4CC8-5C41AC05F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911DD3-42E8-0FB1-749B-2515BC0C9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508A4D-10B5-B649-0AF6-29260E372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E26D3-A218-041D-2AF4-1895ED1FC2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906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C37DE-1760-94B8-0BB8-74FC72820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E96FB5-1322-FDB4-08E0-C65A619285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C24ACF-3B06-9846-D202-187300172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46301-C08F-2686-36E4-B4B8C1E365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217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3EFB2-300B-7265-1F9B-DC89B8645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411898-0F6C-74C4-BC40-1868DB2A9D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4C29D-520C-E283-F446-5C70D7242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E897-9CCE-D17A-1100-A9AF29D420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730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EC31F-4A77-2404-5E09-1B7E24BE0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BD27D7-49DE-1C2E-FC57-8DCB25E93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C89270-775F-A910-3C91-EA07007FE8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CC81B-6B90-6E8F-9BEA-A23C41E1DD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161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8BAD4-C4AE-4502-6F50-19989BB12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625D01-3535-169A-547B-C41344E77C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7FB755-D03F-70C2-6B62-6448A3A49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8A228-BAE9-D970-5B23-EF965D82A6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561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9B494-B2AD-D5D1-AC41-BCAF406E6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DB5261-B13E-103A-5866-AD9347672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C03A9B-2E15-C7D9-75AD-846350000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465B98-5CD9-90D4-FA75-0E94952491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870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1249B-A97E-8D30-AEA9-FE1226B55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357930-6147-C71F-BF04-BC2117EF77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FEEF83-9059-68D3-02DC-AE8A3F15E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61C71-9ED7-51B0-DCC3-12C96FAABA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997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379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624F1-26E1-4021-925B-0FE93D35D60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270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99AA8-69CD-EF32-F3C6-EA4758C07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4C1A46-B2CE-2940-A780-D3681C540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D0124D-F661-616D-EAE1-01F40D3E1F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F17C8-04F9-86BB-9AB8-85152753B5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624F1-26E1-4021-925B-0FE93D35D60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570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AF551-E426-DFC4-5EB7-625DC0F9E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7302E9-5120-C179-EE3F-251FED9E2D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774088-07EF-4A61-71F8-881DC2A40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AA758D-E270-6EAD-27EC-0C6B14277B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885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5E213-BDFB-41A2-C448-004C0DB8F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A0D8C0-2C35-B767-D2CC-9381B21D57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70E814-80C2-DA40-6DFD-2C6BC3577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36DB1-82CC-DC7E-FDBB-459B8F60D5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239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7932D-F7A0-7573-0F5C-A79FB340E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22E6C-6E5D-61A2-82ED-38BD0774A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0C7044-E15E-DC2E-3634-DC02512AC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3EB9B5-BA18-1A19-0E65-DBB832D68C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436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FB5E-8C52-D678-0300-AE9C75FE5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53229C-8A17-58A6-72B9-0F6FF03C9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829ED-6769-7C69-4820-5FCE57507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78BBA-227E-EC00-889E-7820B28997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88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121D0-B4E1-486D-DC73-485A8193D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540E2-2D47-BF74-7F9F-534CA8C3BF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9AEE2-5DFB-6E51-7B5F-DE2277B29A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629E1-2537-E345-E210-2408E05B53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72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93217-164B-D6B6-7510-8095AC55A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FC8A72-3738-9F7C-515B-AE44A9206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68A97-6BAC-FDDE-8982-95ECB0361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D0C97-18FC-D9D4-A1AD-4302030F71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89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F3AA4-83B3-F64F-D90F-34468DECA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975FA-EE90-5E6D-9674-094DA896A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E4388A-E74C-675B-67A1-3CCBAAEAE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0E758-8463-3026-322D-0D78E50CC5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932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ABAD3-EDC1-8279-1D8B-35B01349A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C599E-6B5D-54A3-780F-876816716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CFFDB-60A7-D10B-0969-E4542C571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86A8A-F52D-121E-2EB5-A8F2AEA361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007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D9232-6390-C319-18E1-6FB9D0EFD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B8255E-D69B-B820-1463-9921B04F5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EA021-C320-537B-8A6D-41C0634EA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3FAB1-C6E4-D055-7C94-A609326699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929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52BC2-6860-497E-E720-7FB511644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611253-D1EC-CC45-2659-B7B5F6548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33C58-8A2E-F307-9837-FB238D7AA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5DA967-1C3D-58A5-E884-C08DAF98AC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005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FA452-D9E9-1616-8CD6-DA4A3D05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2E8C9F-1FAA-B45C-34EF-AE82DDF22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F2CDBC-DC30-9B60-BBE0-E82DA2586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1CCD2-ABE4-9E45-6E65-540748114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3930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984CC-4006-0432-61AA-C97B8AB47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697B16-7F11-F7F4-474C-5184432C16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4A172F-5A55-BE06-CE82-1ED0F45F2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effectLst/>
              </a:rPr>
              <a:t>Cavity DM meeting (2024-07-26)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08294-B334-369B-09D0-DFFB75D6DA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3602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sz="2800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329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30990-11DB-400F-9683-7B3BA2E2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B0ECA9-D07E-1309-E07A-A4F8CCCEC9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F82202-07CA-B3C9-736B-29E247F542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buNone/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47180-F4A3-C32E-5D4B-897D368AE8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7501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559FC-B23D-45C3-DAAE-4438F2580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67C6A3-9E05-EAB4-487B-A8B5A3F48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A0479-BB12-1A01-1E41-940921BB8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D3896-937C-460B-A1A5-6D8DB093F1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7112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DB78-0465-59E6-DDD5-2CE60FB85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176C98-35E7-569A-DECC-09288B1F12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EE3EEE-86B6-40ED-CAE5-CFF625477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10177-C3DB-8537-7BE7-092225805D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047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F6896-95D8-FB90-5BFF-9502CB67B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BD9CF8-499C-E7A1-9D56-C6F9A81C4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C54510-5905-A5ED-14BE-4EB31851C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F5DB1-D25B-0C52-1E60-E1A18AF357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5653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F0E9D-A8FD-D4DC-5174-90F341696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3BB61-096D-74DF-0649-8A0269BE7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F9F036-7669-CAAE-9749-DB13BFD1B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4968C-EA58-149C-E0B1-34C3E50C02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D66D07-C969-49EB-AF1D-55792938A9B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0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478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19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55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79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78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42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59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44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16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94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384-D125-4E14-92FB-0AB2B8E7B5B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C8066-3E23-473A-A376-0F886579E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3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hart" Target="../charts/chart1.xml"/><Relationship Id="rId5" Type="http://schemas.openxmlformats.org/officeDocument/2006/relationships/hyperlink" Target="https://en.wikipedia.org/wiki/Cosmic_microwave_background#/media/File:WMAP_2012.png" TargetMode="External"/><Relationship Id="rId4" Type="http://schemas.openxmlformats.org/officeDocument/2006/relationships/hyperlink" Target="https://w3.lnf.infn.it/the-problem-of-dark-matter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tags" Target="../tags/tag3.xml"/><Relationship Id="rId16" Type="http://schemas.openxmlformats.org/officeDocument/2006/relationships/image" Target="../media/image10.gif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5.png"/><Relationship Id="rId5" Type="http://schemas.openxmlformats.org/officeDocument/2006/relationships/tags" Target="../tags/tag6.xml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3.xml"/><Relationship Id="rId19" Type="http://schemas.openxmlformats.org/officeDocument/2006/relationships/image" Target="../media/image13.png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7.emf"/><Relationship Id="rId3" Type="http://schemas.openxmlformats.org/officeDocument/2006/relationships/tags" Target="../tags/tag12.xml"/><Relationship Id="rId7" Type="http://schemas.openxmlformats.org/officeDocument/2006/relationships/image" Target="../media/image15.jpeg"/><Relationship Id="rId12" Type="http://schemas.openxmlformats.org/officeDocument/2006/relationships/hyperlink" Target="https://cosmosatyourdoorstep.com/2023/01/18/how-massive-is-the-milky-way/" TargetMode="Externa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4.jpg"/><Relationship Id="rId11" Type="http://schemas.openxmlformats.org/officeDocument/2006/relationships/hyperlink" Target="https://digfir-published.macmillanusa.com/slater2e/asset/img_ch13/c13_fig19.html" TargetMode="External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1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tags" Target="../tags/tag15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11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1.jpeg"/><Relationship Id="rId5" Type="http://schemas.openxmlformats.org/officeDocument/2006/relationships/tags" Target="../tags/tag17.xml"/><Relationship Id="rId15" Type="http://schemas.openxmlformats.org/officeDocument/2006/relationships/image" Target="../media/image7.png"/><Relationship Id="rId10" Type="http://schemas.openxmlformats.org/officeDocument/2006/relationships/image" Target="../media/image20.jpeg"/><Relationship Id="rId4" Type="http://schemas.openxmlformats.org/officeDocument/2006/relationships/tags" Target="../tags/tag16.xml"/><Relationship Id="rId9" Type="http://schemas.openxmlformats.org/officeDocument/2006/relationships/image" Target="../media/image19.png"/><Relationship Id="rId14" Type="http://schemas.openxmlformats.org/officeDocument/2006/relationships/hyperlink" Target="https://communities.springernature.com/posts/dark-matter-bound-to-our-solar-system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25.png"/><Relationship Id="rId18" Type="http://schemas.openxmlformats.org/officeDocument/2006/relationships/hyperlink" Target="https://cosmosatyourdoorstep.com/2023/01/18/how-massive-is-the-milky-way/" TargetMode="External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4.png"/><Relationship Id="rId17" Type="http://schemas.openxmlformats.org/officeDocument/2006/relationships/hyperlink" Target="https://communities.springernature.com/posts/dark-matter-bound-to-our-solar-system" TargetMode="External"/><Relationship Id="rId2" Type="http://schemas.openxmlformats.org/officeDocument/2006/relationships/tags" Target="../tags/tag19.xml"/><Relationship Id="rId16" Type="http://schemas.openxmlformats.org/officeDocument/2006/relationships/image" Target="../media/image28.png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21.jpeg"/><Relationship Id="rId5" Type="http://schemas.openxmlformats.org/officeDocument/2006/relationships/tags" Target="../tags/tag22.xml"/><Relationship Id="rId15" Type="http://schemas.openxmlformats.org/officeDocument/2006/relationships/image" Target="../media/image27.png"/><Relationship Id="rId10" Type="http://schemas.openxmlformats.org/officeDocument/2006/relationships/image" Target="../media/image14.jpg"/><Relationship Id="rId4" Type="http://schemas.openxmlformats.org/officeDocument/2006/relationships/tags" Target="../tags/tag21.xml"/><Relationship Id="rId9" Type="http://schemas.openxmlformats.org/officeDocument/2006/relationships/image" Target="../media/image23.png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13" Type="http://schemas.openxmlformats.org/officeDocument/2006/relationships/image" Target="../media/image25.png"/><Relationship Id="rId3" Type="http://schemas.openxmlformats.org/officeDocument/2006/relationships/tags" Target="../tags/tag2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2.png"/><Relationship Id="rId2" Type="http://schemas.openxmlformats.org/officeDocument/2006/relationships/tags" Target="../tags/tag25.xml"/><Relationship Id="rId16" Type="http://schemas.openxmlformats.org/officeDocument/2006/relationships/image" Target="../media/image35.png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31.png"/><Relationship Id="rId5" Type="http://schemas.openxmlformats.org/officeDocument/2006/relationships/tags" Target="../tags/tag28.xml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tags" Target="../tags/tag27.xml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02.purpledshub.com/uploads/sites/48/2020/09/Electromagnetic-spectrum-a0f874b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pload.wikimedia.org/wikipedia/commons/2/21/Crab_Nebula_in_Multiple_Wavelengths_2.pn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image" Target="../media/image40.png"/><Relationship Id="rId18" Type="http://schemas.openxmlformats.org/officeDocument/2006/relationships/image" Target="../media/image44.pn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39.png"/><Relationship Id="rId17" Type="http://schemas.openxmlformats.org/officeDocument/2006/relationships/image" Target="../media/image43.png"/><Relationship Id="rId2" Type="http://schemas.openxmlformats.org/officeDocument/2006/relationships/tags" Target="../tags/tag31.xml"/><Relationship Id="rId16" Type="http://schemas.openxmlformats.org/officeDocument/2006/relationships/image" Target="../media/image12.png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38.png"/><Relationship Id="rId5" Type="http://schemas.openxmlformats.org/officeDocument/2006/relationships/tags" Target="../tags/tag34.xml"/><Relationship Id="rId15" Type="http://schemas.openxmlformats.org/officeDocument/2006/relationships/image" Target="../media/image42.png"/><Relationship Id="rId10" Type="http://schemas.openxmlformats.org/officeDocument/2006/relationships/notesSlide" Target="../notesSlides/notesSlide10.xml"/><Relationship Id="rId19" Type="http://schemas.openxmlformats.org/officeDocument/2006/relationships/image" Target="../media/image45.png"/><Relationship Id="rId4" Type="http://schemas.openxmlformats.org/officeDocument/2006/relationships/tags" Target="../tags/tag33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41.xml"/><Relationship Id="rId7" Type="http://schemas.openxmlformats.org/officeDocument/2006/relationships/image" Target="../media/image50.jpe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42.png"/><Relationship Id="rId5" Type="http://schemas.openxmlformats.org/officeDocument/2006/relationships/notesSlide" Target="../notesSlides/notesSlide13.xml"/><Relationship Id="rId10" Type="http://schemas.openxmlformats.org/officeDocument/2006/relationships/hyperlink" Target="https://www.npl.washington.edu/eotwash/inverse-square-law" TargetMode="Externa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44.xml"/><Relationship Id="rId7" Type="http://schemas.openxmlformats.org/officeDocument/2006/relationships/image" Target="../media/image7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image" Target="../media/image56.png"/><Relationship Id="rId26" Type="http://schemas.openxmlformats.org/officeDocument/2006/relationships/image" Target="../media/image63.png"/><Relationship Id="rId3" Type="http://schemas.openxmlformats.org/officeDocument/2006/relationships/tags" Target="../tags/tag47.xml"/><Relationship Id="rId21" Type="http://schemas.openxmlformats.org/officeDocument/2006/relationships/image" Target="../media/image59.png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image" Target="../media/image55.png"/><Relationship Id="rId25" Type="http://schemas.openxmlformats.org/officeDocument/2006/relationships/image" Target="../media/image62.png"/><Relationship Id="rId2" Type="http://schemas.openxmlformats.org/officeDocument/2006/relationships/tags" Target="../tags/tag46.xml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24" Type="http://schemas.openxmlformats.org/officeDocument/2006/relationships/image" Target="../media/image7.png"/><Relationship Id="rId5" Type="http://schemas.openxmlformats.org/officeDocument/2006/relationships/tags" Target="../tags/tag49.xml"/><Relationship Id="rId15" Type="http://schemas.openxmlformats.org/officeDocument/2006/relationships/notesSlide" Target="../notesSlides/notesSlide15.xml"/><Relationship Id="rId23" Type="http://schemas.openxmlformats.org/officeDocument/2006/relationships/image" Target="../media/image61.png"/><Relationship Id="rId28" Type="http://schemas.openxmlformats.org/officeDocument/2006/relationships/image" Target="../media/image65.png"/><Relationship Id="rId10" Type="http://schemas.openxmlformats.org/officeDocument/2006/relationships/tags" Target="../tags/tag54.xml"/><Relationship Id="rId19" Type="http://schemas.openxmlformats.org/officeDocument/2006/relationships/image" Target="../media/image57.png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60.png"/><Relationship Id="rId27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13" Type="http://schemas.openxmlformats.org/officeDocument/2006/relationships/image" Target="../media/image69.png"/><Relationship Id="rId3" Type="http://schemas.openxmlformats.org/officeDocument/2006/relationships/tags" Target="../tags/tag6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tags" Target="../tags/tag59.xml"/><Relationship Id="rId16" Type="http://schemas.openxmlformats.org/officeDocument/2006/relationships/image" Target="../media/image72.pn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../media/image67.png"/><Relationship Id="rId5" Type="http://schemas.openxmlformats.org/officeDocument/2006/relationships/tags" Target="../tags/tag62.xml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tags" Target="../tags/tag61.xml"/><Relationship Id="rId9" Type="http://schemas.openxmlformats.org/officeDocument/2006/relationships/image" Target="../media/image10.gif"/><Relationship Id="rId1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tags" Target="../tags/tag65.xml"/><Relationship Id="rId16" Type="http://schemas.openxmlformats.org/officeDocument/2006/relationships/image" Target="../media/image81.png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image" Target="../media/image76.png"/><Relationship Id="rId5" Type="http://schemas.openxmlformats.org/officeDocument/2006/relationships/tags" Target="../tags/tag68.xml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4" Type="http://schemas.openxmlformats.org/officeDocument/2006/relationships/tags" Target="../tags/tag67.xml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26" Type="http://schemas.openxmlformats.org/officeDocument/2006/relationships/image" Target="../media/image86.png"/><Relationship Id="rId39" Type="http://schemas.openxmlformats.org/officeDocument/2006/relationships/image" Target="../media/image99.png"/><Relationship Id="rId21" Type="http://schemas.openxmlformats.org/officeDocument/2006/relationships/tags" Target="../tags/tag90.xml"/><Relationship Id="rId34" Type="http://schemas.openxmlformats.org/officeDocument/2006/relationships/image" Target="../media/image94.png"/><Relationship Id="rId42" Type="http://schemas.openxmlformats.org/officeDocument/2006/relationships/image" Target="../media/image102.png"/><Relationship Id="rId47" Type="http://schemas.openxmlformats.org/officeDocument/2006/relationships/image" Target="../media/image107.png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9" Type="http://schemas.openxmlformats.org/officeDocument/2006/relationships/image" Target="../media/image89.pn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24" Type="http://schemas.openxmlformats.org/officeDocument/2006/relationships/image" Target="../media/image84.png"/><Relationship Id="rId32" Type="http://schemas.openxmlformats.org/officeDocument/2006/relationships/image" Target="../media/image92.png"/><Relationship Id="rId37" Type="http://schemas.openxmlformats.org/officeDocument/2006/relationships/image" Target="../media/image97.png"/><Relationship Id="rId40" Type="http://schemas.openxmlformats.org/officeDocument/2006/relationships/image" Target="../media/image100.png"/><Relationship Id="rId45" Type="http://schemas.openxmlformats.org/officeDocument/2006/relationships/image" Target="../media/image105.png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23" Type="http://schemas.openxmlformats.org/officeDocument/2006/relationships/notesSlide" Target="../notesSlides/notesSlide18.xml"/><Relationship Id="rId28" Type="http://schemas.openxmlformats.org/officeDocument/2006/relationships/image" Target="../media/image88.png"/><Relationship Id="rId36" Type="http://schemas.openxmlformats.org/officeDocument/2006/relationships/image" Target="../media/image96.png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31" Type="http://schemas.openxmlformats.org/officeDocument/2006/relationships/image" Target="../media/image91.png"/><Relationship Id="rId44" Type="http://schemas.openxmlformats.org/officeDocument/2006/relationships/image" Target="../media/image104.png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slideLayout" Target="../slideLayouts/slideLayout2.xml"/><Relationship Id="rId27" Type="http://schemas.openxmlformats.org/officeDocument/2006/relationships/image" Target="../media/image87.png"/><Relationship Id="rId30" Type="http://schemas.openxmlformats.org/officeDocument/2006/relationships/image" Target="../media/image90.png"/><Relationship Id="rId35" Type="http://schemas.openxmlformats.org/officeDocument/2006/relationships/image" Target="../media/image95.png"/><Relationship Id="rId43" Type="http://schemas.openxmlformats.org/officeDocument/2006/relationships/image" Target="../media/image103.png"/><Relationship Id="rId48" Type="http://schemas.openxmlformats.org/officeDocument/2006/relationships/image" Target="../media/image79.png"/><Relationship Id="rId8" Type="http://schemas.openxmlformats.org/officeDocument/2006/relationships/tags" Target="../tags/tag77.xml"/><Relationship Id="rId3" Type="http://schemas.openxmlformats.org/officeDocument/2006/relationships/tags" Target="../tags/tag72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5" Type="http://schemas.openxmlformats.org/officeDocument/2006/relationships/image" Target="../media/image85.png"/><Relationship Id="rId33" Type="http://schemas.openxmlformats.org/officeDocument/2006/relationships/image" Target="../media/image93.png"/><Relationship Id="rId38" Type="http://schemas.openxmlformats.org/officeDocument/2006/relationships/image" Target="../media/image98.png"/><Relationship Id="rId46" Type="http://schemas.openxmlformats.org/officeDocument/2006/relationships/image" Target="../media/image106.png"/><Relationship Id="rId20" Type="http://schemas.openxmlformats.org/officeDocument/2006/relationships/tags" Target="../tags/tag89.xml"/><Relationship Id="rId41" Type="http://schemas.openxmlformats.org/officeDocument/2006/relationships/image" Target="../media/image10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84.png"/><Relationship Id="rId3" Type="http://schemas.openxmlformats.org/officeDocument/2006/relationships/tags" Target="../tags/tag93.xml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notesSlide" Target="../notesSlides/notesSlide19.xml"/><Relationship Id="rId11" Type="http://schemas.openxmlformats.org/officeDocument/2006/relationships/image" Target="../media/image112.gi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1.gif"/><Relationship Id="rId4" Type="http://schemas.openxmlformats.org/officeDocument/2006/relationships/tags" Target="../tags/tag94.xml"/><Relationship Id="rId9" Type="http://schemas.openxmlformats.org/officeDocument/2006/relationships/image" Target="../media/image1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5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.xml"/><Relationship Id="rId4" Type="http://schemas.openxmlformats.org/officeDocument/2006/relationships/image" Target="../media/image1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8.xml"/><Relationship Id="rId4" Type="http://schemas.openxmlformats.org/officeDocument/2006/relationships/image" Target="../media/image1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9.xml"/><Relationship Id="rId4" Type="http://schemas.openxmlformats.org/officeDocument/2006/relationships/image" Target="../media/image1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0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9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128.jpeg"/><Relationship Id="rId5" Type="http://schemas.openxmlformats.org/officeDocument/2006/relationships/image" Target="../media/image127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13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3" Type="http://schemas.openxmlformats.org/officeDocument/2006/relationships/tags" Target="../tags/tag105.xml"/><Relationship Id="rId7" Type="http://schemas.openxmlformats.org/officeDocument/2006/relationships/notesSlide" Target="../notesSlides/notesSlide28.xml"/><Relationship Id="rId12" Type="http://schemas.openxmlformats.org/officeDocument/2006/relationships/image" Target="../media/image136.pn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5.png"/><Relationship Id="rId5" Type="http://schemas.openxmlformats.org/officeDocument/2006/relationships/tags" Target="../tags/tag107.xml"/><Relationship Id="rId10" Type="http://schemas.openxmlformats.org/officeDocument/2006/relationships/image" Target="../media/image134.png"/><Relationship Id="rId4" Type="http://schemas.openxmlformats.org/officeDocument/2006/relationships/tags" Target="../tags/tag106.xml"/><Relationship Id="rId9" Type="http://schemas.openxmlformats.org/officeDocument/2006/relationships/image" Target="../media/image133.png"/><Relationship Id="rId14" Type="http://schemas.openxmlformats.org/officeDocument/2006/relationships/image" Target="../media/image1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96.png"/><Relationship Id="rId26" Type="http://schemas.openxmlformats.org/officeDocument/2006/relationships/image" Target="../media/image143.png"/><Relationship Id="rId3" Type="http://schemas.openxmlformats.org/officeDocument/2006/relationships/tags" Target="../tags/tag110.xml"/><Relationship Id="rId21" Type="http://schemas.openxmlformats.org/officeDocument/2006/relationships/image" Target="../media/image105.png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17" Type="http://schemas.openxmlformats.org/officeDocument/2006/relationships/image" Target="../media/image141.png"/><Relationship Id="rId25" Type="http://schemas.openxmlformats.org/officeDocument/2006/relationships/image" Target="../media/image142.png"/><Relationship Id="rId2" Type="http://schemas.openxmlformats.org/officeDocument/2006/relationships/tags" Target="../tags/tag109.xml"/><Relationship Id="rId16" Type="http://schemas.openxmlformats.org/officeDocument/2006/relationships/image" Target="../media/image140.png"/><Relationship Id="rId20" Type="http://schemas.openxmlformats.org/officeDocument/2006/relationships/image" Target="../media/image98.png"/><Relationship Id="rId29" Type="http://schemas.openxmlformats.org/officeDocument/2006/relationships/image" Target="../media/image146.png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24" Type="http://schemas.openxmlformats.org/officeDocument/2006/relationships/image" Target="../media/image106.png"/><Relationship Id="rId5" Type="http://schemas.openxmlformats.org/officeDocument/2006/relationships/tags" Target="../tags/tag112.xml"/><Relationship Id="rId15" Type="http://schemas.openxmlformats.org/officeDocument/2006/relationships/image" Target="../media/image139.png"/><Relationship Id="rId23" Type="http://schemas.openxmlformats.org/officeDocument/2006/relationships/image" Target="../media/image99.png"/><Relationship Id="rId28" Type="http://schemas.openxmlformats.org/officeDocument/2006/relationships/image" Target="../media/image145.png"/><Relationship Id="rId10" Type="http://schemas.openxmlformats.org/officeDocument/2006/relationships/tags" Target="../tags/tag117.xml"/><Relationship Id="rId19" Type="http://schemas.openxmlformats.org/officeDocument/2006/relationships/image" Target="../media/image97.png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notesSlide" Target="../notesSlides/notesSlide30.xml"/><Relationship Id="rId22" Type="http://schemas.openxmlformats.org/officeDocument/2006/relationships/image" Target="../media/image107.png"/><Relationship Id="rId27" Type="http://schemas.openxmlformats.org/officeDocument/2006/relationships/image" Target="../media/image144.png"/><Relationship Id="rId30" Type="http://schemas.openxmlformats.org/officeDocument/2006/relationships/image" Target="../media/image1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5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0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image" Target="../media/image25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13" Type="http://schemas.openxmlformats.org/officeDocument/2006/relationships/notesSlide" Target="../notesSlides/notesSlide32.xml"/><Relationship Id="rId18" Type="http://schemas.openxmlformats.org/officeDocument/2006/relationships/image" Target="../media/image158.png"/><Relationship Id="rId26" Type="http://schemas.openxmlformats.org/officeDocument/2006/relationships/image" Target="../media/image166.png"/><Relationship Id="rId3" Type="http://schemas.openxmlformats.org/officeDocument/2006/relationships/tags" Target="../tags/tag123.xml"/><Relationship Id="rId21" Type="http://schemas.openxmlformats.org/officeDocument/2006/relationships/image" Target="../media/image161.png"/><Relationship Id="rId7" Type="http://schemas.openxmlformats.org/officeDocument/2006/relationships/tags" Target="../tags/tag127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157.png"/><Relationship Id="rId25" Type="http://schemas.openxmlformats.org/officeDocument/2006/relationships/image" Target="../media/image165.png"/><Relationship Id="rId2" Type="http://schemas.openxmlformats.org/officeDocument/2006/relationships/tags" Target="../tags/tag122.xml"/><Relationship Id="rId16" Type="http://schemas.openxmlformats.org/officeDocument/2006/relationships/image" Target="../media/image156.png"/><Relationship Id="rId20" Type="http://schemas.openxmlformats.org/officeDocument/2006/relationships/image" Target="../media/image160.png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11" Type="http://schemas.openxmlformats.org/officeDocument/2006/relationships/tags" Target="../tags/tag131.xml"/><Relationship Id="rId24" Type="http://schemas.openxmlformats.org/officeDocument/2006/relationships/image" Target="../media/image164.png"/><Relationship Id="rId5" Type="http://schemas.openxmlformats.org/officeDocument/2006/relationships/tags" Target="../tags/tag125.xml"/><Relationship Id="rId15" Type="http://schemas.openxmlformats.org/officeDocument/2006/relationships/image" Target="../media/image155.png"/><Relationship Id="rId23" Type="http://schemas.openxmlformats.org/officeDocument/2006/relationships/image" Target="../media/image163.png"/><Relationship Id="rId10" Type="http://schemas.openxmlformats.org/officeDocument/2006/relationships/tags" Target="../tags/tag130.xml"/><Relationship Id="rId19" Type="http://schemas.openxmlformats.org/officeDocument/2006/relationships/image" Target="../media/image159.png"/><Relationship Id="rId4" Type="http://schemas.openxmlformats.org/officeDocument/2006/relationships/tags" Target="../tags/tag124.xml"/><Relationship Id="rId9" Type="http://schemas.openxmlformats.org/officeDocument/2006/relationships/tags" Target="../tags/tag129.xml"/><Relationship Id="rId14" Type="http://schemas.openxmlformats.org/officeDocument/2006/relationships/image" Target="../media/image154.png"/><Relationship Id="rId22" Type="http://schemas.openxmlformats.org/officeDocument/2006/relationships/image" Target="../media/image162.png"/><Relationship Id="rId27" Type="http://schemas.openxmlformats.org/officeDocument/2006/relationships/image" Target="../media/image16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hyperlink" Target="https://cosmosatyourdoorstep.com/2023/01/18/how-massive-is-the-milky-way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9.jpeg"/><Relationship Id="rId12" Type="http://schemas.openxmlformats.org/officeDocument/2006/relationships/hyperlink" Target="https://digfir-published.macmillanusa.com/slater2e/asset/img_ch13/c13_fig19.html" TargetMode="Externa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image" Target="../media/image14.jpg"/><Relationship Id="rId11" Type="http://schemas.openxmlformats.org/officeDocument/2006/relationships/image" Target="../media/image7.png"/><Relationship Id="rId5" Type="http://schemas.openxmlformats.org/officeDocument/2006/relationships/image" Target="../media/image168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171.emf"/><Relationship Id="rId14" Type="http://schemas.openxmlformats.org/officeDocument/2006/relationships/image" Target="../media/image17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4.xml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tags" Target="../tags/tag13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1.jpeg"/><Relationship Id="rId17" Type="http://schemas.openxmlformats.org/officeDocument/2006/relationships/hyperlink" Target="https://communities.springernature.com/posts/dark-matter-bound-to-our-solar-system" TargetMode="External"/><Relationship Id="rId2" Type="http://schemas.openxmlformats.org/officeDocument/2006/relationships/tags" Target="../tags/tag135.xml"/><Relationship Id="rId16" Type="http://schemas.openxmlformats.org/officeDocument/2006/relationships/image" Target="../media/image176.pn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174.png"/><Relationship Id="rId5" Type="http://schemas.openxmlformats.org/officeDocument/2006/relationships/tags" Target="../tags/tag138.xml"/><Relationship Id="rId15" Type="http://schemas.openxmlformats.org/officeDocument/2006/relationships/image" Target="../media/image175.png"/><Relationship Id="rId10" Type="http://schemas.openxmlformats.org/officeDocument/2006/relationships/image" Target="../media/image170.png"/><Relationship Id="rId19" Type="http://schemas.openxmlformats.org/officeDocument/2006/relationships/image" Target="../media/image178.png"/><Relationship Id="rId4" Type="http://schemas.openxmlformats.org/officeDocument/2006/relationships/tags" Target="../tags/tag137.xml"/><Relationship Id="rId9" Type="http://schemas.openxmlformats.org/officeDocument/2006/relationships/image" Target="../media/image173.png"/><Relationship Id="rId1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0.xml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jpeg"/><Relationship Id="rId3" Type="http://schemas.openxmlformats.org/officeDocument/2006/relationships/image" Target="../media/image181.jpeg"/><Relationship Id="rId7" Type="http://schemas.openxmlformats.org/officeDocument/2006/relationships/image" Target="../media/image18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jpeg"/><Relationship Id="rId4" Type="http://schemas.openxmlformats.org/officeDocument/2006/relationships/image" Target="../media/image182.jpeg"/><Relationship Id="rId9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13" Type="http://schemas.openxmlformats.org/officeDocument/2006/relationships/image" Target="../media/image5.png"/><Relationship Id="rId18" Type="http://schemas.openxmlformats.org/officeDocument/2006/relationships/image" Target="../media/image11.png"/><Relationship Id="rId3" Type="http://schemas.openxmlformats.org/officeDocument/2006/relationships/tags" Target="../tags/tag143.xml"/><Relationship Id="rId21" Type="http://schemas.openxmlformats.org/officeDocument/2006/relationships/image" Target="../media/image191.png"/><Relationship Id="rId7" Type="http://schemas.openxmlformats.org/officeDocument/2006/relationships/tags" Target="../tags/tag147.xml"/><Relationship Id="rId12" Type="http://schemas.openxmlformats.org/officeDocument/2006/relationships/notesSlide" Target="../notesSlides/notesSlide39.xml"/><Relationship Id="rId17" Type="http://schemas.openxmlformats.org/officeDocument/2006/relationships/image" Target="../media/image9.png"/><Relationship Id="rId2" Type="http://schemas.openxmlformats.org/officeDocument/2006/relationships/tags" Target="../tags/tag142.xml"/><Relationship Id="rId16" Type="http://schemas.openxmlformats.org/officeDocument/2006/relationships/image" Target="../media/image189.png"/><Relationship Id="rId20" Type="http://schemas.openxmlformats.org/officeDocument/2006/relationships/image" Target="../media/image13.png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45.xml"/><Relationship Id="rId15" Type="http://schemas.openxmlformats.org/officeDocument/2006/relationships/image" Target="../media/image188.png"/><Relationship Id="rId10" Type="http://schemas.openxmlformats.org/officeDocument/2006/relationships/tags" Target="../tags/tag150.xml"/><Relationship Id="rId19" Type="http://schemas.openxmlformats.org/officeDocument/2006/relationships/image" Target="../media/image190.png"/><Relationship Id="rId4" Type="http://schemas.openxmlformats.org/officeDocument/2006/relationships/tags" Target="../tags/tag144.xml"/><Relationship Id="rId9" Type="http://schemas.openxmlformats.org/officeDocument/2006/relationships/tags" Target="../tags/tag149.xml"/><Relationship Id="rId14" Type="http://schemas.openxmlformats.org/officeDocument/2006/relationships/image" Target="../media/image187.png"/><Relationship Id="rId22" Type="http://schemas.openxmlformats.org/officeDocument/2006/relationships/image" Target="../media/image19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13" Type="http://schemas.openxmlformats.org/officeDocument/2006/relationships/tags" Target="../tags/tag163.xml"/><Relationship Id="rId18" Type="http://schemas.openxmlformats.org/officeDocument/2006/relationships/image" Target="../media/image156.png"/><Relationship Id="rId26" Type="http://schemas.openxmlformats.org/officeDocument/2006/relationships/image" Target="../media/image165.png"/><Relationship Id="rId3" Type="http://schemas.openxmlformats.org/officeDocument/2006/relationships/tags" Target="../tags/tag153.xml"/><Relationship Id="rId21" Type="http://schemas.openxmlformats.org/officeDocument/2006/relationships/image" Target="../media/image159.png"/><Relationship Id="rId7" Type="http://schemas.openxmlformats.org/officeDocument/2006/relationships/tags" Target="../tags/tag157.xml"/><Relationship Id="rId12" Type="http://schemas.openxmlformats.org/officeDocument/2006/relationships/tags" Target="../tags/tag162.xml"/><Relationship Id="rId17" Type="http://schemas.openxmlformats.org/officeDocument/2006/relationships/image" Target="../media/image155.png"/><Relationship Id="rId25" Type="http://schemas.openxmlformats.org/officeDocument/2006/relationships/image" Target="../media/image193.png"/><Relationship Id="rId2" Type="http://schemas.openxmlformats.org/officeDocument/2006/relationships/tags" Target="../tags/tag152.xml"/><Relationship Id="rId16" Type="http://schemas.openxmlformats.org/officeDocument/2006/relationships/image" Target="../media/image154.png"/><Relationship Id="rId20" Type="http://schemas.openxmlformats.org/officeDocument/2006/relationships/image" Target="../media/image158.png"/><Relationship Id="rId29" Type="http://schemas.openxmlformats.org/officeDocument/2006/relationships/image" Target="../media/image194.png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1" Type="http://schemas.openxmlformats.org/officeDocument/2006/relationships/tags" Target="../tags/tag161.xml"/><Relationship Id="rId24" Type="http://schemas.openxmlformats.org/officeDocument/2006/relationships/image" Target="../media/image163.png"/><Relationship Id="rId5" Type="http://schemas.openxmlformats.org/officeDocument/2006/relationships/tags" Target="../tags/tag155.xml"/><Relationship Id="rId15" Type="http://schemas.openxmlformats.org/officeDocument/2006/relationships/notesSlide" Target="../notesSlides/notesSlide40.xml"/><Relationship Id="rId23" Type="http://schemas.openxmlformats.org/officeDocument/2006/relationships/image" Target="../media/image161.png"/><Relationship Id="rId28" Type="http://schemas.openxmlformats.org/officeDocument/2006/relationships/image" Target="../media/image167.png"/><Relationship Id="rId10" Type="http://schemas.openxmlformats.org/officeDocument/2006/relationships/tags" Target="../tags/tag160.xml"/><Relationship Id="rId19" Type="http://schemas.openxmlformats.org/officeDocument/2006/relationships/image" Target="../media/image157.png"/><Relationship Id="rId31" Type="http://schemas.openxmlformats.org/officeDocument/2006/relationships/image" Target="../media/image196.png"/><Relationship Id="rId4" Type="http://schemas.openxmlformats.org/officeDocument/2006/relationships/tags" Target="../tags/tag154.xml"/><Relationship Id="rId9" Type="http://schemas.openxmlformats.org/officeDocument/2006/relationships/tags" Target="../tags/tag159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60.png"/><Relationship Id="rId27" Type="http://schemas.openxmlformats.org/officeDocument/2006/relationships/image" Target="../media/image166.png"/><Relationship Id="rId30" Type="http://schemas.openxmlformats.org/officeDocument/2006/relationships/image" Target="../media/image19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3" Type="http://schemas.openxmlformats.org/officeDocument/2006/relationships/tags" Target="../tags/tag166.xml"/><Relationship Id="rId7" Type="http://schemas.openxmlformats.org/officeDocument/2006/relationships/image" Target="../media/image198.PN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image" Target="../media/image197.png"/><Relationship Id="rId11" Type="http://schemas.openxmlformats.org/officeDocument/2006/relationships/image" Target="../media/image179.png"/><Relationship Id="rId5" Type="http://schemas.openxmlformats.org/officeDocument/2006/relationships/notesSlide" Target="../notesSlides/notesSlide41.xml"/><Relationship Id="rId10" Type="http://schemas.openxmlformats.org/officeDocument/2006/relationships/image" Target="../media/image20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0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7.xml"/><Relationship Id="rId4" Type="http://schemas.openxmlformats.org/officeDocument/2006/relationships/image" Target="../media/image20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204.png"/><Relationship Id="rId18" Type="http://schemas.openxmlformats.org/officeDocument/2006/relationships/image" Target="../media/image209.pn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image" Target="../media/image203.png"/><Relationship Id="rId17" Type="http://schemas.openxmlformats.org/officeDocument/2006/relationships/image" Target="../media/image208.png"/><Relationship Id="rId2" Type="http://schemas.openxmlformats.org/officeDocument/2006/relationships/tags" Target="../tags/tag169.xml"/><Relationship Id="rId16" Type="http://schemas.openxmlformats.org/officeDocument/2006/relationships/image" Target="../media/image207.png"/><Relationship Id="rId20" Type="http://schemas.openxmlformats.org/officeDocument/2006/relationships/image" Target="../media/image211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notesSlide" Target="../notesSlides/notesSlide43.xml"/><Relationship Id="rId5" Type="http://schemas.openxmlformats.org/officeDocument/2006/relationships/tags" Target="../tags/tag172.xml"/><Relationship Id="rId15" Type="http://schemas.openxmlformats.org/officeDocument/2006/relationships/image" Target="../media/image20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10.png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image" Target="../media/image20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1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214.jpeg"/><Relationship Id="rId3" Type="http://schemas.openxmlformats.org/officeDocument/2006/relationships/tags" Target="../tags/tag180.xml"/><Relationship Id="rId7" Type="http://schemas.openxmlformats.org/officeDocument/2006/relationships/image" Target="../media/image201.png"/><Relationship Id="rId12" Type="http://schemas.openxmlformats.org/officeDocument/2006/relationships/hyperlink" Target="https://iscience9.wordpress.com/2014/05/14/4-solids" TargetMode="External"/><Relationship Id="rId2" Type="http://schemas.openxmlformats.org/officeDocument/2006/relationships/tags" Target="../tags/tag179.xml"/><Relationship Id="rId16" Type="http://schemas.openxmlformats.org/officeDocument/2006/relationships/image" Target="../media/image217.png"/><Relationship Id="rId1" Type="http://schemas.openxmlformats.org/officeDocument/2006/relationships/tags" Target="../tags/tag178.xml"/><Relationship Id="rId6" Type="http://schemas.openxmlformats.org/officeDocument/2006/relationships/notesSlide" Target="../notesSlides/notesSlide45.xml"/><Relationship Id="rId11" Type="http://schemas.openxmlformats.org/officeDocument/2006/relationships/image" Target="../media/image200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16.png"/><Relationship Id="rId10" Type="http://schemas.openxmlformats.org/officeDocument/2006/relationships/image" Target="../media/image213.jpeg"/><Relationship Id="rId4" Type="http://schemas.openxmlformats.org/officeDocument/2006/relationships/tags" Target="../tags/tag181.xml"/><Relationship Id="rId9" Type="http://schemas.openxmlformats.org/officeDocument/2006/relationships/image" Target="../media/image212.png"/><Relationship Id="rId14" Type="http://schemas.openxmlformats.org/officeDocument/2006/relationships/image" Target="../media/image2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9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image" Target="../media/image128.jpeg"/><Relationship Id="rId5" Type="http://schemas.openxmlformats.org/officeDocument/2006/relationships/image" Target="../media/image127.png"/><Relationship Id="rId4" Type="http://schemas.openxmlformats.org/officeDocument/2006/relationships/notesSlide" Target="../notesSlides/notesSlide46.xml"/><Relationship Id="rId9" Type="http://schemas.openxmlformats.org/officeDocument/2006/relationships/image" Target="../media/image131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21.png"/><Relationship Id="rId3" Type="http://schemas.openxmlformats.org/officeDocument/2006/relationships/tags" Target="../tags/tag186.xml"/><Relationship Id="rId7" Type="http://schemas.openxmlformats.org/officeDocument/2006/relationships/notesSlide" Target="../notesSlides/notesSlide47.xml"/><Relationship Id="rId12" Type="http://schemas.openxmlformats.org/officeDocument/2006/relationships/image" Target="../media/image130.jpe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27.png"/><Relationship Id="rId5" Type="http://schemas.openxmlformats.org/officeDocument/2006/relationships/tags" Target="../tags/tag188.xml"/><Relationship Id="rId10" Type="http://schemas.openxmlformats.org/officeDocument/2006/relationships/image" Target="../media/image220.png"/><Relationship Id="rId4" Type="http://schemas.openxmlformats.org/officeDocument/2006/relationships/tags" Target="../tags/tag187.xml"/><Relationship Id="rId9" Type="http://schemas.openxmlformats.org/officeDocument/2006/relationships/image" Target="../media/image219.png"/><Relationship Id="rId14" Type="http://schemas.openxmlformats.org/officeDocument/2006/relationships/image" Target="../media/image22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tags" Target="../tags/tag191.xml"/><Relationship Id="rId7" Type="http://schemas.openxmlformats.org/officeDocument/2006/relationships/image" Target="../media/image224.png"/><Relationship Id="rId12" Type="http://schemas.openxmlformats.org/officeDocument/2006/relationships/hyperlink" Target="https://www.toptica.com/application-notes/phase-and-frequency-locking-of-diode-lasers/error-signal-generation/locking-to-a-reference-resonator" TargetMode="Externa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image" Target="../media/image223.png"/><Relationship Id="rId11" Type="http://schemas.openxmlformats.org/officeDocument/2006/relationships/hyperlink" Target="https://qmetrology.quantumlah.org/img/basicclock2.png" TargetMode="External"/><Relationship Id="rId5" Type="http://schemas.openxmlformats.org/officeDocument/2006/relationships/notesSlide" Target="../notesSlides/notesSlide48.xml"/><Relationship Id="rId10" Type="http://schemas.openxmlformats.org/officeDocument/2006/relationships/image" Target="../media/image17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0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13" Type="http://schemas.openxmlformats.org/officeDocument/2006/relationships/tags" Target="../tags/tag204.xml"/><Relationship Id="rId18" Type="http://schemas.openxmlformats.org/officeDocument/2006/relationships/image" Target="../media/image225.png"/><Relationship Id="rId26" Type="http://schemas.openxmlformats.org/officeDocument/2006/relationships/image" Target="../media/image135.png"/><Relationship Id="rId3" Type="http://schemas.openxmlformats.org/officeDocument/2006/relationships/tags" Target="../tags/tag194.xml"/><Relationship Id="rId21" Type="http://schemas.openxmlformats.org/officeDocument/2006/relationships/image" Target="../media/image228.png"/><Relationship Id="rId7" Type="http://schemas.openxmlformats.org/officeDocument/2006/relationships/tags" Target="../tags/tag198.xml"/><Relationship Id="rId12" Type="http://schemas.openxmlformats.org/officeDocument/2006/relationships/tags" Target="../tags/tag203.xml"/><Relationship Id="rId17" Type="http://schemas.openxmlformats.org/officeDocument/2006/relationships/image" Target="../media/image137.png"/><Relationship Id="rId25" Type="http://schemas.openxmlformats.org/officeDocument/2006/relationships/image" Target="../media/image133.png"/><Relationship Id="rId2" Type="http://schemas.openxmlformats.org/officeDocument/2006/relationships/tags" Target="../tags/tag193.xml"/><Relationship Id="rId16" Type="http://schemas.openxmlformats.org/officeDocument/2006/relationships/notesSlide" Target="../notesSlides/notesSlide49.xml"/><Relationship Id="rId20" Type="http://schemas.openxmlformats.org/officeDocument/2006/relationships/image" Target="../media/image227.png"/><Relationship Id="rId29" Type="http://schemas.openxmlformats.org/officeDocument/2006/relationships/image" Target="../media/image232.png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tags" Target="../tags/tag202.xml"/><Relationship Id="rId24" Type="http://schemas.openxmlformats.org/officeDocument/2006/relationships/image" Target="../media/image132.png"/><Relationship Id="rId32" Type="http://schemas.openxmlformats.org/officeDocument/2006/relationships/image" Target="../media/image234.png"/><Relationship Id="rId5" Type="http://schemas.openxmlformats.org/officeDocument/2006/relationships/tags" Target="../tags/tag196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230.png"/><Relationship Id="rId28" Type="http://schemas.openxmlformats.org/officeDocument/2006/relationships/image" Target="../media/image231.png"/><Relationship Id="rId10" Type="http://schemas.openxmlformats.org/officeDocument/2006/relationships/tags" Target="../tags/tag201.xml"/><Relationship Id="rId19" Type="http://schemas.openxmlformats.org/officeDocument/2006/relationships/image" Target="../media/image226.png"/><Relationship Id="rId31" Type="http://schemas.openxmlformats.org/officeDocument/2006/relationships/image" Target="../media/image138.png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tags" Target="../tags/tag205.xml"/><Relationship Id="rId22" Type="http://schemas.openxmlformats.org/officeDocument/2006/relationships/image" Target="../media/image229.png"/><Relationship Id="rId27" Type="http://schemas.openxmlformats.org/officeDocument/2006/relationships/image" Target="../media/image134.png"/><Relationship Id="rId30" Type="http://schemas.openxmlformats.org/officeDocument/2006/relationships/image" Target="../media/image2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3" Type="http://schemas.openxmlformats.org/officeDocument/2006/relationships/tags" Target="../tags/tag208.xml"/><Relationship Id="rId7" Type="http://schemas.openxmlformats.org/officeDocument/2006/relationships/image" Target="../media/image235.png"/><Relationship Id="rId12" Type="http://schemas.openxmlformats.org/officeDocument/2006/relationships/image" Target="../media/image159.png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notesSlide" Target="../notesSlides/notesSlide50.xml"/><Relationship Id="rId11" Type="http://schemas.openxmlformats.org/officeDocument/2006/relationships/image" Target="../media/image23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38.png"/><Relationship Id="rId4" Type="http://schemas.openxmlformats.org/officeDocument/2006/relationships/tags" Target="../tags/tag209.xml"/><Relationship Id="rId9" Type="http://schemas.openxmlformats.org/officeDocument/2006/relationships/image" Target="../media/image2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2.jpeg"/><Relationship Id="rId5" Type="http://schemas.openxmlformats.org/officeDocument/2006/relationships/image" Target="../media/image241.jpeg"/><Relationship Id="rId4" Type="http://schemas.openxmlformats.org/officeDocument/2006/relationships/image" Target="../media/image240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tags" Target="../tags/tag212.xml"/><Relationship Id="rId7" Type="http://schemas.openxmlformats.org/officeDocument/2006/relationships/image" Target="../media/image243.png"/><Relationship Id="rId12" Type="http://schemas.openxmlformats.org/officeDocument/2006/relationships/image" Target="../media/image245.png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notesSlide" Target="../notesSlides/notesSlide52.xml"/><Relationship Id="rId11" Type="http://schemas.openxmlformats.org/officeDocument/2006/relationships/image" Target="../media/image24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75.png"/><Relationship Id="rId4" Type="http://schemas.openxmlformats.org/officeDocument/2006/relationships/tags" Target="../tags/tag213.xml"/><Relationship Id="rId9" Type="http://schemas.openxmlformats.org/officeDocument/2006/relationships/image" Target="../media/image17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8.jpeg"/><Relationship Id="rId4" Type="http://schemas.openxmlformats.org/officeDocument/2006/relationships/image" Target="../media/image24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jpeg"/><Relationship Id="rId5" Type="http://schemas.openxmlformats.org/officeDocument/2006/relationships/image" Target="../media/image251.png"/><Relationship Id="rId4" Type="http://schemas.openxmlformats.org/officeDocument/2006/relationships/image" Target="../media/image2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6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9.png"/><Relationship Id="rId4" Type="http://schemas.openxmlformats.org/officeDocument/2006/relationships/image" Target="../media/image25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43262" y="479505"/>
            <a:ext cx="11705476" cy="1716619"/>
          </a:xfrm>
          <a:prstGeom prst="roundRect">
            <a:avLst/>
          </a:prstGeom>
          <a:ln w="38100"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for scalar ultralight dark matter using cryogenic optical cavities</a:t>
            </a:r>
          </a:p>
        </p:txBody>
      </p:sp>
      <p:pic>
        <p:nvPicPr>
          <p:cNvPr id="1026" name="Picture 2" descr="Northwestern University - Wikipedia">
            <a:extLst>
              <a:ext uri="{FF2B5EF4-FFF2-40B4-BE49-F238E27FC236}">
                <a16:creationId xmlns:a16="http://schemas.microsoft.com/office/drawing/2014/main" id="{652EEB60-C799-4F7C-B0BF-315BDABD6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800" y="4242636"/>
            <a:ext cx="2388497" cy="238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149C4-FB16-5007-417F-63E562C13987}"/>
              </a:ext>
            </a:extLst>
          </p:cNvPr>
          <p:cNvSpPr txBox="1"/>
          <p:nvPr/>
        </p:nvSpPr>
        <p:spPr>
          <a:xfrm>
            <a:off x="367991" y="2574363"/>
            <a:ext cx="11586116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</a:rPr>
              <a:t>Tejas Deshpande</a:t>
            </a:r>
            <a:endParaRPr lang="en-US" sz="2400" dirty="0">
              <a:latin typeface="Times New Roman" panose="02020603050405020304" pitchFamily="18" charset="0"/>
            </a:endParaRPr>
          </a:p>
          <a:p>
            <a:pPr algn="ctr"/>
            <a:endParaRPr lang="en-US" sz="1050" dirty="0">
              <a:latin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</a:rPr>
              <a:t>Optomechanical Sensing for Subatomic &amp; </a:t>
            </a:r>
            <a:r>
              <a:rPr lang="en-US" sz="2400" dirty="0" err="1">
                <a:latin typeface="Times New Roman" panose="02020603050405020304" pitchFamily="18" charset="0"/>
              </a:rPr>
              <a:t>Astroparticle</a:t>
            </a:r>
            <a:r>
              <a:rPr lang="en-US" sz="2400" dirty="0">
                <a:latin typeface="Times New Roman" panose="02020603050405020304" pitchFamily="18" charset="0"/>
              </a:rPr>
              <a:t> Physics</a:t>
            </a:r>
          </a:p>
          <a:p>
            <a:pPr algn="ctr"/>
            <a:endParaRPr lang="en-US" sz="1050" dirty="0">
              <a:latin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</a:rPr>
              <a:t>(September 23, 2026)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3376DC-4910-0610-6B37-B16F2AF50286}"/>
              </a:ext>
            </a:extLst>
          </p:cNvPr>
          <p:cNvSpPr txBox="1"/>
          <p:nvPr/>
        </p:nvSpPr>
        <p:spPr>
          <a:xfrm>
            <a:off x="8042782" y="5707803"/>
            <a:ext cx="3760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Ionescu, N. Miller, Z. Wang, G. Gabrielse, A. Geraci and T.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Kovachy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261001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DCF7D79-8E75-F3C9-E1A1-9326A63CC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88" y="4730670"/>
            <a:ext cx="277177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10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“dark matter” in the Universe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B5A74D-9FB1-52C6-4B82-7DB548C39B8B}"/>
              </a:ext>
            </a:extLst>
          </p:cNvPr>
          <p:cNvSpPr txBox="1"/>
          <p:nvPr/>
        </p:nvSpPr>
        <p:spPr>
          <a:xfrm>
            <a:off x="1" y="6543151"/>
            <a:ext cx="3512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https://w3.lnf.infn.it/the-problem-of-dark-matter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26C687-4A41-2FCF-F01E-B3123BB2EDFA}"/>
              </a:ext>
            </a:extLst>
          </p:cNvPr>
          <p:cNvSpPr txBox="1"/>
          <p:nvPr/>
        </p:nvSpPr>
        <p:spPr>
          <a:xfrm>
            <a:off x="6103432" y="6534380"/>
            <a:ext cx="60340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https://en.wikipedia.org/wiki/Cosmic_microwave_background#/media/File:WMAP_2012.png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13">
            <a:extLst>
              <a:ext uri="{FF2B5EF4-FFF2-40B4-BE49-F238E27FC236}">
                <a16:creationId xmlns:a16="http://schemas.microsoft.com/office/drawing/2014/main" id="{58203BCC-C8E1-442F-915F-C18C54679842}"/>
              </a:ext>
            </a:extLst>
          </p:cNvPr>
          <p:cNvGraphicFramePr>
            <a:graphicFrameLocks noGrp="1"/>
          </p:cNvGraphicFramePr>
          <p:nvPr/>
        </p:nvGraphicFramePr>
        <p:xfrm>
          <a:off x="3645773" y="784330"/>
          <a:ext cx="4764802" cy="2206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9C98B9E4-1501-7A85-BB68-AA46F96DC734}"/>
              </a:ext>
            </a:extLst>
          </p:cNvPr>
          <p:cNvGrpSpPr/>
          <p:nvPr/>
        </p:nvGrpSpPr>
        <p:grpSpPr>
          <a:xfrm>
            <a:off x="2425289" y="988011"/>
            <a:ext cx="3602885" cy="338554"/>
            <a:chOff x="2758664" y="988011"/>
            <a:chExt cx="3602885" cy="33855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D13E69-06A8-F838-1326-9BEC5A493720}"/>
                </a:ext>
              </a:extLst>
            </p:cNvPr>
            <p:cNvSpPr txBox="1"/>
            <p:nvPr/>
          </p:nvSpPr>
          <p:spPr>
            <a:xfrm>
              <a:off x="2758664" y="988011"/>
              <a:ext cx="18549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Normal matter (5%)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0F21EAA-8D50-810A-1FB5-327E4BFD5241}"/>
                </a:ext>
              </a:extLst>
            </p:cNvPr>
            <p:cNvCxnSpPr>
              <a:cxnSpLocks/>
            </p:cNvCxnSpPr>
            <p:nvPr/>
          </p:nvCxnSpPr>
          <p:spPr>
            <a:xfrm>
              <a:off x="4613659" y="1125053"/>
              <a:ext cx="174789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489AFF0-C363-A14C-1F94-1684B7DE7FEB}"/>
              </a:ext>
            </a:extLst>
          </p:cNvPr>
          <p:cNvSpPr txBox="1"/>
          <p:nvPr/>
        </p:nvSpPr>
        <p:spPr>
          <a:xfrm>
            <a:off x="4678293" y="1917109"/>
            <a:ext cx="17679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energy (70%)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829FF0A-1123-0A22-D3D6-38B7FD73DE84}"/>
              </a:ext>
            </a:extLst>
          </p:cNvPr>
          <p:cNvGrpSpPr/>
          <p:nvPr/>
        </p:nvGrpSpPr>
        <p:grpSpPr>
          <a:xfrm>
            <a:off x="6991350" y="1440666"/>
            <a:ext cx="2639709" cy="338554"/>
            <a:chOff x="7324725" y="1440666"/>
            <a:chExt cx="2639709" cy="338554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33A4C9C-2172-BD25-8C25-A765C25AEE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24725" y="1618175"/>
              <a:ext cx="941246" cy="190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D8288C6-22AB-1E6C-C67E-EC2993C66067}"/>
                </a:ext>
              </a:extLst>
            </p:cNvPr>
            <p:cNvSpPr txBox="1"/>
            <p:nvPr/>
          </p:nvSpPr>
          <p:spPr>
            <a:xfrm>
              <a:off x="8224855" y="1440666"/>
              <a:ext cx="17395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matter (25%)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AA7A97C-13BC-E596-2AFD-D4A0DF8E6D25}"/>
              </a:ext>
            </a:extLst>
          </p:cNvPr>
          <p:cNvSpPr txBox="1"/>
          <p:nvPr/>
        </p:nvSpPr>
        <p:spPr>
          <a:xfrm>
            <a:off x="1831166" y="2652332"/>
            <a:ext cx="2058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Galaxy rotation curves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CDAA5CF-D8C3-FEA6-A6F1-86967D5A38CB}"/>
              </a:ext>
            </a:extLst>
          </p:cNvPr>
          <p:cNvSpPr txBox="1"/>
          <p:nvPr/>
        </p:nvSpPr>
        <p:spPr>
          <a:xfrm>
            <a:off x="7629336" y="2777073"/>
            <a:ext cx="2855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Cosmic Microwave Background</a:t>
            </a:r>
          </a:p>
        </p:txBody>
      </p:sp>
      <p:pic>
        <p:nvPicPr>
          <p:cNvPr id="4" name="Picture 3" descr="A diagram of a galaxy&#10;&#10;Description automatically generated">
            <a:extLst>
              <a:ext uri="{FF2B5EF4-FFF2-40B4-BE49-F238E27FC236}">
                <a16:creationId xmlns:a16="http://schemas.microsoft.com/office/drawing/2014/main" id="{473ADD56-E839-6EDC-220E-4811D41BFF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7" y="3051175"/>
            <a:ext cx="5812239" cy="3519554"/>
          </a:xfrm>
          <a:prstGeom prst="rect">
            <a:avLst/>
          </a:prstGeom>
        </p:spPr>
      </p:pic>
      <p:pic>
        <p:nvPicPr>
          <p:cNvPr id="5" name="Picture 4" descr="A blue and green oval with yellow spots&#10;&#10;AI-generated content may be incorrect.">
            <a:extLst>
              <a:ext uri="{FF2B5EF4-FFF2-40B4-BE49-F238E27FC236}">
                <a16:creationId xmlns:a16="http://schemas.microsoft.com/office/drawing/2014/main" id="{1AD84867-CC8B-C5C3-EFDD-2E0185E094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672" y="3242709"/>
            <a:ext cx="6100578" cy="30502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014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bosonic (scalar) ultralight dark matter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1D8C83-EB25-4012-BF6B-1A5D905E2B7F}"/>
              </a:ext>
            </a:extLst>
          </p:cNvPr>
          <p:cNvGrpSpPr/>
          <p:nvPr/>
        </p:nvGrpSpPr>
        <p:grpSpPr>
          <a:xfrm>
            <a:off x="322026" y="893941"/>
            <a:ext cx="11544894" cy="1823864"/>
            <a:chOff x="163895" y="-1737970"/>
            <a:chExt cx="11544894" cy="1823864"/>
          </a:xfrm>
        </p:grpSpPr>
        <p:pic>
          <p:nvPicPr>
            <p:cNvPr id="18" name="Picture 17" descr="Chart, waterfall chart&#10;&#10;Description automatically generated">
              <a:extLst>
                <a:ext uri="{FF2B5EF4-FFF2-40B4-BE49-F238E27FC236}">
                  <a16:creationId xmlns:a16="http://schemas.microsoft.com/office/drawing/2014/main" id="{CC83BFE0-B7EE-4EF0-953E-6E2A4F7D87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978" b="5623"/>
            <a:stretch/>
          </p:blipFill>
          <p:spPr>
            <a:xfrm>
              <a:off x="163895" y="-1332389"/>
              <a:ext cx="11544893" cy="1418283"/>
            </a:xfrm>
            <a:prstGeom prst="rect">
              <a:avLst/>
            </a:prstGeom>
          </p:spPr>
        </p:pic>
        <p:pic>
          <p:nvPicPr>
            <p:cNvPr id="19" name="Picture 18" descr="Chart, waterfall chart&#10;&#10;Description automatically generated">
              <a:extLst>
                <a:ext uri="{FF2B5EF4-FFF2-40B4-BE49-F238E27FC236}">
                  <a16:creationId xmlns:a16="http://schemas.microsoft.com/office/drawing/2014/main" id="{C5F567A0-7CC5-405B-8396-43A330A71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40" b="75422"/>
            <a:stretch/>
          </p:blipFill>
          <p:spPr>
            <a:xfrm>
              <a:off x="163896" y="-1737970"/>
              <a:ext cx="11544893" cy="390734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CA558C4-EBEB-CB86-247C-9781FED8FEE7}"/>
              </a:ext>
            </a:extLst>
          </p:cNvPr>
          <p:cNvSpPr/>
          <p:nvPr/>
        </p:nvSpPr>
        <p:spPr>
          <a:xfrm>
            <a:off x="1989820" y="1186145"/>
            <a:ext cx="2725854" cy="16062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A8C04A4-519C-737B-6E23-8109376C2521}"/>
              </a:ext>
            </a:extLst>
          </p:cNvPr>
          <p:cNvGrpSpPr/>
          <p:nvPr/>
        </p:nvGrpSpPr>
        <p:grpSpPr>
          <a:xfrm>
            <a:off x="3021069" y="4042752"/>
            <a:ext cx="2979126" cy="463361"/>
            <a:chOff x="532670" y="4363110"/>
            <a:chExt cx="2979126" cy="463361"/>
          </a:xfrm>
        </p:grpSpPr>
        <p:pic>
          <p:nvPicPr>
            <p:cNvPr id="53" name="Picture 52" descr="\documentclass{article}&#10;\usepackage{amsmath,amssymb}&#10;\usepackage{xcolor}&#10;\pagestyle{empty}&#10;\begin{document}&#10;&#10;$$\frac{\delta m_{{\rm e}}(t)}{m_{{\rm e}}}\propto{\color{red}d_{m_{{\rm e}}}}\phi(t)$$&#10;&#10;\end{document}" title="IguanaTex Bitmap Display">
              <a:extLst>
                <a:ext uri="{FF2B5EF4-FFF2-40B4-BE49-F238E27FC236}">
                  <a16:creationId xmlns:a16="http://schemas.microsoft.com/office/drawing/2014/main" id="{107BCB79-FFF0-E747-CA49-6201B9EF9E21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3196" y="4363110"/>
              <a:ext cx="1548600" cy="463361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6EF66A5-53FF-C8F2-157C-5C7584AB4BA8}"/>
                </a:ext>
              </a:extLst>
            </p:cNvPr>
            <p:cNvSpPr txBox="1"/>
            <p:nvPr/>
          </p:nvSpPr>
          <p:spPr>
            <a:xfrm>
              <a:off x="532670" y="4425513"/>
              <a:ext cx="14029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Electron mass: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E761B1A-965B-4EB1-7D09-EA5A74B41E65}"/>
              </a:ext>
            </a:extLst>
          </p:cNvPr>
          <p:cNvGrpSpPr/>
          <p:nvPr/>
        </p:nvGrpSpPr>
        <p:grpSpPr>
          <a:xfrm>
            <a:off x="3021069" y="3288341"/>
            <a:ext cx="3427991" cy="465799"/>
            <a:chOff x="509718" y="3674256"/>
            <a:chExt cx="3427991" cy="465799"/>
          </a:xfrm>
        </p:grpSpPr>
        <p:pic>
          <p:nvPicPr>
            <p:cNvPr id="51" name="Picture 50" descr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 title="IguanaTex Bitmap Display">
              <a:extLst>
                <a:ext uri="{FF2B5EF4-FFF2-40B4-BE49-F238E27FC236}">
                  <a16:creationId xmlns:a16="http://schemas.microsoft.com/office/drawing/2014/main" id="{90F6C5FB-0ADB-325A-8930-F354129701A0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726" y="3674256"/>
              <a:ext cx="2239983" cy="465799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3EFEC10-3C3F-4A06-B229-D9ACD9A0F8B4}"/>
                </a:ext>
              </a:extLst>
            </p:cNvPr>
            <p:cNvSpPr txBox="1"/>
            <p:nvPr/>
          </p:nvSpPr>
          <p:spPr>
            <a:xfrm>
              <a:off x="509718" y="3743752"/>
              <a:ext cx="11865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Scalar field: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D862A9C-BDBC-5EF0-2E7B-0D4FC77365E7}"/>
              </a:ext>
            </a:extLst>
          </p:cNvPr>
          <p:cNvGrpSpPr/>
          <p:nvPr/>
        </p:nvGrpSpPr>
        <p:grpSpPr>
          <a:xfrm>
            <a:off x="3021069" y="4845376"/>
            <a:ext cx="3414871" cy="434096"/>
            <a:chOff x="532670" y="5004126"/>
            <a:chExt cx="3414871" cy="434096"/>
          </a:xfrm>
        </p:grpSpPr>
        <p:pic>
          <p:nvPicPr>
            <p:cNvPr id="55" name="Picture 54" descr="\documentclass{article}&#10;\usepackage{amsmath,amssymb}&#10;\usepackage{xcolor}&#10;\pagestyle{empty}&#10;\begin{document}&#10;&#10;$$\frac{\delta\alpha(t)}{\alpha}\propto{\color{red}d_{{\rm e}}}\phi(t)$$&#10;&#10;\end{document}" title="IguanaTex Bitmap Display">
              <a:extLst>
                <a:ext uri="{FF2B5EF4-FFF2-40B4-BE49-F238E27FC236}">
                  <a16:creationId xmlns:a16="http://schemas.microsoft.com/office/drawing/2014/main" id="{B3B412E6-54C5-5638-4BF3-CCBE4A6CB02B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2080" y="5004126"/>
              <a:ext cx="1275461" cy="43409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215F4B6-0A86-F302-7284-0ADDC36F87A1}"/>
                </a:ext>
              </a:extLst>
            </p:cNvPr>
            <p:cNvSpPr txBox="1"/>
            <p:nvPr/>
          </p:nvSpPr>
          <p:spPr>
            <a:xfrm>
              <a:off x="532670" y="5051897"/>
              <a:ext cx="21178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Fine structure constant: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E2CBDC-35D0-CF99-32E4-88E84C54F1C0}"/>
              </a:ext>
            </a:extLst>
          </p:cNvPr>
          <p:cNvGrpSpPr/>
          <p:nvPr/>
        </p:nvGrpSpPr>
        <p:grpSpPr>
          <a:xfrm>
            <a:off x="8074018" y="3056733"/>
            <a:ext cx="2962213" cy="467019"/>
            <a:chOff x="8014258" y="3547513"/>
            <a:chExt cx="2962213" cy="4670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52BBC78-B233-FBFF-65FE-DF499CB212DD}"/>
                </a:ext>
              </a:extLst>
            </p:cNvPr>
            <p:cNvSpPr txBox="1"/>
            <p:nvPr/>
          </p:nvSpPr>
          <p:spPr>
            <a:xfrm>
              <a:off x="8014258" y="3573383"/>
              <a:ext cx="12073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Bohr radius: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D666187-FD5D-EDA3-B006-76D557197519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1307" y="3547513"/>
              <a:ext cx="1735164" cy="467019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BF59980-FD85-6A87-2FBB-2624C7AC2EDA}"/>
              </a:ext>
            </a:extLst>
          </p:cNvPr>
          <p:cNvSpPr txBox="1"/>
          <p:nvPr/>
        </p:nvSpPr>
        <p:spPr>
          <a:xfrm>
            <a:off x="285072" y="3182259"/>
            <a:ext cx="1741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BH: Black Hole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DM: Dark Matter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DE: Dark Energy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WIMP: Weakly Interacting Massive Particle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D6D8051E-4195-35AE-6360-A7D396691FD7}"/>
              </a:ext>
            </a:extLst>
          </p:cNvPr>
          <p:cNvSpPr txBox="1"/>
          <p:nvPr/>
        </p:nvSpPr>
        <p:spPr>
          <a:xfrm>
            <a:off x="8534184" y="2269629"/>
            <a:ext cx="3431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Ferreira (2021).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Astron.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Astrophys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Rev.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</a:t>
            </a:r>
          </a:p>
        </p:txBody>
      </p:sp>
      <p:pic>
        <p:nvPicPr>
          <p:cNvPr id="69" name="Picture 68" descr="A rainbow colored object on a blue background&#10;&#10;Description automatically generated">
            <a:extLst>
              <a:ext uri="{FF2B5EF4-FFF2-40B4-BE49-F238E27FC236}">
                <a16:creationId xmlns:a16="http://schemas.microsoft.com/office/drawing/2014/main" id="{40365A50-F3C8-75CD-C028-854E1C8400E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7" t="35959" r="30341" b="23062"/>
          <a:stretch/>
        </p:blipFill>
        <p:spPr>
          <a:xfrm>
            <a:off x="7456188" y="4555283"/>
            <a:ext cx="4197875" cy="1762247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32271BFD-037B-281E-6F2D-1BDCF0A958BA}"/>
              </a:ext>
            </a:extLst>
          </p:cNvPr>
          <p:cNvSpPr/>
          <p:nvPr/>
        </p:nvSpPr>
        <p:spPr>
          <a:xfrm>
            <a:off x="5316029" y="4130772"/>
            <a:ext cx="343127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B88EB9F-E495-F205-4E81-C52D2D88DF8A}"/>
              </a:ext>
            </a:extLst>
          </p:cNvPr>
          <p:cNvSpPr/>
          <p:nvPr/>
        </p:nvSpPr>
        <p:spPr>
          <a:xfrm>
            <a:off x="5884264" y="4923627"/>
            <a:ext cx="231862" cy="30777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827B16-1F23-791E-2DA7-1D16180107EC}"/>
              </a:ext>
            </a:extLst>
          </p:cNvPr>
          <p:cNvGrpSpPr/>
          <p:nvPr/>
        </p:nvGrpSpPr>
        <p:grpSpPr>
          <a:xfrm>
            <a:off x="235597" y="5150942"/>
            <a:ext cx="3319132" cy="1484875"/>
            <a:chOff x="8945441" y="2957552"/>
            <a:chExt cx="3319132" cy="14848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C889E6-FE1A-4082-A510-CE02AFA08E79}"/>
                </a:ext>
              </a:extLst>
            </p:cNvPr>
            <p:cNvSpPr/>
            <p:nvPr/>
          </p:nvSpPr>
          <p:spPr>
            <a:xfrm>
              <a:off x="9036424" y="3369896"/>
              <a:ext cx="3228149" cy="1072531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 descr="\documentclass{article}&#10;\usepackage{amsmath,amssymb,xcolor}&#10;\pagestyle{empty}&#10;\begin{document}&#10;&#10;$$\rho_{\scriptscriptstyle{\rm DM}}\approx0.4\,\mathrm{GeV}/\mathrm{cm}^{3}$$&#10;&#10;\end{document}" title="IguanaTex Bitmap Display">
              <a:extLst>
                <a:ext uri="{FF2B5EF4-FFF2-40B4-BE49-F238E27FC236}">
                  <a16:creationId xmlns:a16="http://schemas.microsoft.com/office/drawing/2014/main" id="{1C33FAB9-FC91-1C1B-2868-4061397EDCE8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4368" y="3479026"/>
              <a:ext cx="1733944" cy="23168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48A1B2D-942A-4AF3-A54C-0AEC230B8057}"/>
                </a:ext>
              </a:extLst>
            </p:cNvPr>
            <p:cNvSpPr txBox="1"/>
            <p:nvPr/>
          </p:nvSpPr>
          <p:spPr>
            <a:xfrm>
              <a:off x="8945441" y="2957552"/>
              <a:ext cx="11112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Definitions</a:t>
              </a:r>
            </a:p>
          </p:txBody>
        </p:sp>
        <p:pic>
          <p:nvPicPr>
            <p:cNvPr id="42" name="Picture 41" descr="\documentclass{article}&#10;\usepackage{amsmath,amssymb}&#10;\usepackage{xcolor}&#10;\pagestyle{empty}&#10;\begin{document}&#10;&#10;$$f_{{\scriptscriptstyle {\rm DM}}}=\frac{m_{{\scriptscriptstyle {\rm DM}}}c^{2}}{h}$$&#10;&#10;\end{document}" title="IguanaTex Bitmap Display">
              <a:extLst>
                <a:ext uri="{FF2B5EF4-FFF2-40B4-BE49-F238E27FC236}">
                  <a16:creationId xmlns:a16="http://schemas.microsoft.com/office/drawing/2014/main" id="{577B9D2A-D6F2-7CDC-3DC7-A8C136A90728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4368" y="3861053"/>
              <a:ext cx="1207176" cy="449948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934348B-AB53-10E5-CCDB-D712367E3065}"/>
                </a:ext>
              </a:extLst>
            </p:cNvPr>
            <p:cNvSpPr txBox="1"/>
            <p:nvPr/>
          </p:nvSpPr>
          <p:spPr>
            <a:xfrm>
              <a:off x="10850403" y="3423550"/>
              <a:ext cx="1414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(Galactic halo)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980FC77-711D-1336-F147-52D6C89B2C4A}"/>
              </a:ext>
            </a:extLst>
          </p:cNvPr>
          <p:cNvSpPr/>
          <p:nvPr/>
        </p:nvSpPr>
        <p:spPr>
          <a:xfrm>
            <a:off x="3047034" y="3929980"/>
            <a:ext cx="3069092" cy="637274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272DFEB-1175-C56B-E4C6-FDEDB67EB6C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184" y="3777536"/>
            <a:ext cx="2359481" cy="4597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481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0" grpId="0" animBg="1"/>
      <p:bldP spid="71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DADC0-792F-0FA2-A204-6673EADFC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D681919-CB28-C453-CDF4-CF2C21ABD375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Earth moving through the galactic halo</a:t>
            </a:r>
          </a:p>
        </p:txBody>
      </p:sp>
      <p:pic>
        <p:nvPicPr>
          <p:cNvPr id="4" name="Picture 3" descr="A spiral galaxy with yellow circle around it&#10;&#10;Description automatically generated">
            <a:extLst>
              <a:ext uri="{FF2B5EF4-FFF2-40B4-BE49-F238E27FC236}">
                <a16:creationId xmlns:a16="http://schemas.microsoft.com/office/drawing/2014/main" id="{0818156A-ABC8-9BD4-84A1-BB6120115D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831886"/>
            <a:ext cx="4842833" cy="2917807"/>
          </a:xfrm>
          <a:prstGeom prst="rect">
            <a:avLst/>
          </a:prstGeom>
        </p:spPr>
      </p:pic>
      <p:pic>
        <p:nvPicPr>
          <p:cNvPr id="9" name="Picture 8" descr="A diagram of a galaxy&#10;&#10;Description automatically generated">
            <a:extLst>
              <a:ext uri="{FF2B5EF4-FFF2-40B4-BE49-F238E27FC236}">
                <a16:creationId xmlns:a16="http://schemas.microsoft.com/office/drawing/2014/main" id="{8F93B0F2-5A55-F744-036A-6A80CC2FB6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256" y="2738004"/>
            <a:ext cx="4042976" cy="4042976"/>
          </a:xfrm>
          <a:prstGeom prst="rect">
            <a:avLst/>
          </a:prstGeom>
        </p:spPr>
      </p:pic>
      <p:pic>
        <p:nvPicPr>
          <p:cNvPr id="15" name="Picture 14" descr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 title="IguanaTex Bitmap Display">
            <a:extLst>
              <a:ext uri="{FF2B5EF4-FFF2-40B4-BE49-F238E27FC236}">
                <a16:creationId xmlns:a16="http://schemas.microsoft.com/office/drawing/2014/main" id="{F3D42B2D-44A8-9E67-BD67-C0AB4F4665B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186" y="3617159"/>
            <a:ext cx="2239983" cy="465799"/>
          </a:xfrm>
          <a:prstGeom prst="rect">
            <a:avLst/>
          </a:prstGeom>
        </p:spPr>
      </p:pic>
      <p:pic>
        <p:nvPicPr>
          <p:cNvPr id="16" name="Picture 15" descr="\documentclass{article}&#10;\usepackage{amsmath,amssymb,xcolor}&#10;\pagestyle{empty}&#10;\begin{document}&#10;&#10;$$\rho_{\scriptscriptstyle{\rm DM}}\approx0.4\,\mathrm{GeV}/\mathrm{cm}^{3}$$&#10;&#10;\end{document}" title="IguanaTex Bitmap Display">
            <a:extLst>
              <a:ext uri="{FF2B5EF4-FFF2-40B4-BE49-F238E27FC236}">
                <a16:creationId xmlns:a16="http://schemas.microsoft.com/office/drawing/2014/main" id="{E914E424-2BE8-86A3-072C-7319A296F56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205" y="4543645"/>
            <a:ext cx="1733944" cy="23168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332F2BF-E524-CB55-F814-95DCBC13B9E2}"/>
              </a:ext>
            </a:extLst>
          </p:cNvPr>
          <p:cNvSpPr/>
          <p:nvPr/>
        </p:nvSpPr>
        <p:spPr>
          <a:xfrm>
            <a:off x="5842802" y="3570431"/>
            <a:ext cx="571499" cy="30777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009838-9723-0102-1248-1858727BBE85}"/>
              </a:ext>
            </a:extLst>
          </p:cNvPr>
          <p:cNvSpPr txBox="1"/>
          <p:nvPr/>
        </p:nvSpPr>
        <p:spPr>
          <a:xfrm>
            <a:off x="4763061" y="5236012"/>
            <a:ext cx="3024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“Standard halo model” (SHM)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28EC26D-22BB-221B-72A9-7C29F0524A87}"/>
              </a:ext>
            </a:extLst>
          </p:cNvPr>
          <p:cNvGrpSpPr>
            <a:grpSpLocks noChangeAspect="1"/>
          </p:cNvGrpSpPr>
          <p:nvPr/>
        </p:nvGrpSpPr>
        <p:grpSpPr>
          <a:xfrm>
            <a:off x="4909352" y="1107656"/>
            <a:ext cx="3126406" cy="2106155"/>
            <a:chOff x="4909352" y="1107656"/>
            <a:chExt cx="3126406" cy="210615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2A043E8-FAB8-C490-744E-B411270FA40C}"/>
                </a:ext>
              </a:extLst>
            </p:cNvPr>
            <p:cNvGrpSpPr/>
            <p:nvPr/>
          </p:nvGrpSpPr>
          <p:grpSpPr>
            <a:xfrm>
              <a:off x="4909352" y="1107656"/>
              <a:ext cx="3126406" cy="2106155"/>
              <a:chOff x="4909352" y="1107656"/>
              <a:chExt cx="3126406" cy="2106155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547E836-1D56-515A-3445-174247A14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10031" t="15556"/>
              <a:stretch/>
            </p:blipFill>
            <p:spPr>
              <a:xfrm>
                <a:off x="5011106" y="1107656"/>
                <a:ext cx="3024652" cy="2106155"/>
              </a:xfrm>
              <a:prstGeom prst="rect">
                <a:avLst/>
              </a:prstGeom>
            </p:spPr>
          </p:pic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10F00DD-F5CF-C24B-D830-BC1436FA33A4}"/>
                  </a:ext>
                </a:extLst>
              </p:cNvPr>
              <p:cNvSpPr/>
              <p:nvPr/>
            </p:nvSpPr>
            <p:spPr>
              <a:xfrm>
                <a:off x="4909352" y="2024699"/>
                <a:ext cx="933450" cy="1651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Dark matter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4CA55E6-C4EC-A82A-1A64-1EC19723B3DD}"/>
                </a:ext>
              </a:extLst>
            </p:cNvPr>
            <p:cNvSpPr/>
            <p:nvPr/>
          </p:nvSpPr>
          <p:spPr>
            <a:xfrm>
              <a:off x="5011106" y="2308923"/>
              <a:ext cx="507198" cy="165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wind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788F23C-A5CB-6D44-F8C4-AEF071EE46E1}"/>
              </a:ext>
            </a:extLst>
          </p:cNvPr>
          <p:cNvSpPr txBox="1"/>
          <p:nvPr/>
        </p:nvSpPr>
        <p:spPr>
          <a:xfrm>
            <a:off x="8128358" y="912799"/>
            <a:ext cx="39142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Freese </a:t>
            </a:r>
            <a:r>
              <a:rPr lang="da-DK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(2013). Rev. Mod. Phys. 85, 1561-1581</a:t>
            </a:r>
          </a:p>
          <a:p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https://digfir-published.macmillanusa.com/slater2e/asset/img_ch13/c13_fig19.html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https://cosmosatyourdoorstep.com/2023/01/18/how-massive-is-the-milky-way/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1DADA8-748C-6045-9844-44873C2113D1}"/>
              </a:ext>
            </a:extLst>
          </p:cNvPr>
          <p:cNvSpPr txBox="1"/>
          <p:nvPr/>
        </p:nvSpPr>
        <p:spPr>
          <a:xfrm>
            <a:off x="4732852" y="6128731"/>
            <a:ext cx="3126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Arbey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 (2021). Progress in Particle and Nuclear Physics 119, 103865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503E98-5734-ADB6-5396-97A3BB7652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5918" y="3787483"/>
            <a:ext cx="4364864" cy="30060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144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E6ADE-1655-E01A-1CC8-E7DE4DD6F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D595368-C034-9ABF-A9A0-F52173EF2814}"/>
              </a:ext>
            </a:extLst>
          </p:cNvPr>
          <p:cNvGrpSpPr/>
          <p:nvPr/>
        </p:nvGrpSpPr>
        <p:grpSpPr>
          <a:xfrm>
            <a:off x="7132320" y="797560"/>
            <a:ext cx="4953000" cy="5969000"/>
            <a:chOff x="7132320" y="797560"/>
            <a:chExt cx="4953000" cy="5969000"/>
          </a:xfrm>
        </p:grpSpPr>
        <p:pic>
          <p:nvPicPr>
            <p:cNvPr id="8" name="Picture 7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7E2257A6-1F8B-36D5-48C6-B7750239E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500" t="11630" r="875" b="1334"/>
            <a:stretch/>
          </p:blipFill>
          <p:spPr>
            <a:xfrm>
              <a:off x="7132320" y="797560"/>
              <a:ext cx="4953000" cy="5969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AB4D00C-CD0A-833A-6D3F-3C0318CC67EE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074277" y="4995896"/>
              <a:ext cx="609524" cy="203581"/>
            </a:xfrm>
            <a:prstGeom prst="rect">
              <a:avLst/>
            </a:prstGeom>
          </p:spPr>
        </p:pic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2FC9023-785B-63D1-C921-F8A6EE0EDD47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Relaxion stars bound to the Earth</a:t>
            </a:r>
          </a:p>
        </p:txBody>
      </p:sp>
      <p:pic>
        <p:nvPicPr>
          <p:cNvPr id="2050" name="Picture 2 1">
            <a:extLst>
              <a:ext uri="{FF2B5EF4-FFF2-40B4-BE49-F238E27FC236}">
                <a16:creationId xmlns:a16="http://schemas.microsoft.com/office/drawing/2014/main" id="{AFD55E0E-FAE4-3D03-6CA1-D674856B6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039" y="2118638"/>
            <a:ext cx="3922793" cy="370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4BC21B1-6090-E137-8AAD-C91D100BC9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09" t="26713" r="5937" b="12137"/>
          <a:stretch/>
        </p:blipFill>
        <p:spPr bwMode="auto">
          <a:xfrm>
            <a:off x="160020" y="2610290"/>
            <a:ext cx="2772809" cy="271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5670D00-CE8E-55C4-D5F2-B026BB535E29}"/>
              </a:ext>
            </a:extLst>
          </p:cNvPr>
          <p:cNvGrpSpPr/>
          <p:nvPr/>
        </p:nvGrpSpPr>
        <p:grpSpPr>
          <a:xfrm>
            <a:off x="4951643" y="1625938"/>
            <a:ext cx="1733944" cy="1847512"/>
            <a:chOff x="4951643" y="1943438"/>
            <a:chExt cx="1733944" cy="1847512"/>
          </a:xfrm>
        </p:grpSpPr>
        <p:pic>
          <p:nvPicPr>
            <p:cNvPr id="3" name="Picture 2 2" descr="\documentclass{article}&#10;\usepackage{amsmath,amssymb,xcolor}&#10;\pagestyle{empty}&#10;\begin{document}&#10;&#10;$$\rho_{\scriptscriptstyle{\rm DM}}\approx0.4\,\mathrm{GeV}/\mathrm{cm}^{3}$$&#10;&#10;\end{document}" title="IguanaTex Bitmap Display">
              <a:extLst>
                <a:ext uri="{FF2B5EF4-FFF2-40B4-BE49-F238E27FC236}">
                  <a16:creationId xmlns:a16="http://schemas.microsoft.com/office/drawing/2014/main" id="{4A81DFC0-094B-B0B4-A621-1DDA8C073726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1643" y="1943438"/>
              <a:ext cx="1733944" cy="231680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22201CC-2B0C-DC28-48A0-F9DF5980F833}"/>
                </a:ext>
              </a:extLst>
            </p:cNvPr>
            <p:cNvCxnSpPr>
              <a:cxnSpLocks/>
            </p:cNvCxnSpPr>
            <p:nvPr/>
          </p:nvCxnSpPr>
          <p:spPr>
            <a:xfrm>
              <a:off x="6040046" y="2285184"/>
              <a:ext cx="433889" cy="150576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B496683-25EC-833B-FFF8-BD1CFEEBDF22}"/>
              </a:ext>
            </a:extLst>
          </p:cNvPr>
          <p:cNvGrpSpPr/>
          <p:nvPr/>
        </p:nvGrpSpPr>
        <p:grpSpPr>
          <a:xfrm>
            <a:off x="231445" y="4038600"/>
            <a:ext cx="2865494" cy="2520498"/>
            <a:chOff x="155245" y="3187700"/>
            <a:chExt cx="2865494" cy="252049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4A2F949-E23F-BB41-7AC0-BFEAD3073168}"/>
                </a:ext>
              </a:extLst>
            </p:cNvPr>
            <p:cNvGrpSpPr/>
            <p:nvPr/>
          </p:nvGrpSpPr>
          <p:grpSpPr>
            <a:xfrm>
              <a:off x="258706" y="3187700"/>
              <a:ext cx="1848564" cy="2142590"/>
              <a:chOff x="258706" y="3187700"/>
              <a:chExt cx="1848564" cy="2142590"/>
            </a:xfrm>
          </p:grpSpPr>
          <p:pic>
            <p:nvPicPr>
              <p:cNvPr id="6" name="Picture 5" descr="\documentclass{article}&#10;\usepackage{amsmath,amssymb,xcolor}&#10;\pagestyle{empty}&#10;\begin{document}&#10;&#10;$$\rho_{\scriptscriptstyle{\rm DM}}\approx 10^{12}\,\mathrm{GeV}/\mathrm{cm}^{3}$$&#10;&#10;\end{document}" title="IguanaTex Bitmap Display">
                <a:extLst>
                  <a:ext uri="{FF2B5EF4-FFF2-40B4-BE49-F238E27FC236}">
                    <a16:creationId xmlns:a16="http://schemas.microsoft.com/office/drawing/2014/main" id="{4025F699-6B48-DF70-3296-BE117279BA8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8706" y="5098610"/>
                <a:ext cx="1848564" cy="231680"/>
              </a:xfrm>
              <a:prstGeom prst="rect">
                <a:avLst/>
              </a:prstGeom>
            </p:spPr>
          </p:pic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D2BF2F1F-C999-2656-5722-378F63EE3F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1500" y="3187700"/>
                <a:ext cx="622300" cy="191091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69937D-EF46-D77E-9847-2CDBECBCF1FE}"/>
                </a:ext>
              </a:extLst>
            </p:cNvPr>
            <p:cNvSpPr txBox="1"/>
            <p:nvPr/>
          </p:nvSpPr>
          <p:spPr>
            <a:xfrm>
              <a:off x="155245" y="5400421"/>
              <a:ext cx="28654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 orders of magnitude greater!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569A450-6342-8479-084B-47F3AF15AF87}"/>
              </a:ext>
            </a:extLst>
          </p:cNvPr>
          <p:cNvSpPr txBox="1"/>
          <p:nvPr/>
        </p:nvSpPr>
        <p:spPr>
          <a:xfrm>
            <a:off x="2984247" y="6239086"/>
            <a:ext cx="3922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https://communities.springernature.com/posts/dark-matter-bound-to-our-solar-system</a:t>
            </a:r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F466C9-6564-8811-9DEC-87E1D22017C8}"/>
              </a:ext>
            </a:extLst>
          </p:cNvPr>
          <p:cNvSpPr txBox="1"/>
          <p:nvPr/>
        </p:nvSpPr>
        <p:spPr>
          <a:xfrm>
            <a:off x="7952861" y="1024707"/>
            <a:ext cx="230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Banerjee </a:t>
            </a:r>
            <a:r>
              <a:rPr lang="fr-F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(2020). Communications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Physics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3, 1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7EA36BC-59C0-D14F-C49A-5EA6D434C53C}"/>
              </a:ext>
            </a:extLst>
          </p:cNvPr>
          <p:cNvGrpSpPr/>
          <p:nvPr/>
        </p:nvGrpSpPr>
        <p:grpSpPr>
          <a:xfrm>
            <a:off x="1076397" y="955340"/>
            <a:ext cx="4362869" cy="523220"/>
            <a:chOff x="2976710" y="1015726"/>
            <a:chExt cx="4362869" cy="523220"/>
          </a:xfrm>
        </p:grpSpPr>
        <p:pic>
          <p:nvPicPr>
            <p:cNvPr id="16" name="Picture 15" descr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 title="IguanaTex Bitmap Display">
              <a:extLst>
                <a:ext uri="{FF2B5EF4-FFF2-40B4-BE49-F238E27FC236}">
                  <a16:creationId xmlns:a16="http://schemas.microsoft.com/office/drawing/2014/main" id="{0F0412BF-076D-43B3-67D8-046005883199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6710" y="1046135"/>
              <a:ext cx="2239983" cy="46579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EB25F21-5677-B232-759A-4678FC75602B}"/>
                </a:ext>
              </a:extLst>
            </p:cNvPr>
            <p:cNvSpPr txBox="1"/>
            <p:nvPr/>
          </p:nvSpPr>
          <p:spPr>
            <a:xfrm>
              <a:off x="5734050" y="1015726"/>
              <a:ext cx="1605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 orders of magnitude greater!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2F288E5-35ED-B3FA-F560-BD1579750B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91614" y="1279034"/>
              <a:ext cx="442436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74989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BC79A-96F7-B857-EA2A-4E074FD18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81E58B7-87B8-B7C0-05A6-B0AC8B4591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4" t="13334" r="31328" b="42500"/>
          <a:stretch/>
        </p:blipFill>
        <p:spPr>
          <a:xfrm>
            <a:off x="4991886" y="914402"/>
            <a:ext cx="3380589" cy="3028947"/>
          </a:xfrm>
          <a:prstGeom prst="rect">
            <a:avLst/>
          </a:prstGeom>
        </p:spPr>
      </p:pic>
      <p:pic>
        <p:nvPicPr>
          <p:cNvPr id="37" name="Picture 3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6CE8C64-8BF3-3B3C-F897-F8E8ACD0F5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4" t="57449" r="31328" b="674"/>
          <a:stretch/>
        </p:blipFill>
        <p:spPr>
          <a:xfrm>
            <a:off x="4991886" y="3939830"/>
            <a:ext cx="3380589" cy="2871913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C7FDE2D-4388-CD23-8602-C678A4A43120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dispersion of the “virialized” ultralight dark matter field</a:t>
            </a:r>
          </a:p>
        </p:txBody>
      </p:sp>
      <p:pic>
        <p:nvPicPr>
          <p:cNvPr id="4" name="Picture 3" descr="A spiral galaxy with yellow circle around it&#10;&#10;Description automatically generated">
            <a:extLst>
              <a:ext uri="{FF2B5EF4-FFF2-40B4-BE49-F238E27FC236}">
                <a16:creationId xmlns:a16="http://schemas.microsoft.com/office/drawing/2014/main" id="{1736735A-9318-8659-849D-F1091973A8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" y="834984"/>
            <a:ext cx="4842833" cy="2917807"/>
          </a:xfrm>
          <a:prstGeom prst="rect">
            <a:avLst/>
          </a:prstGeom>
        </p:spPr>
      </p:pic>
      <p:pic>
        <p:nvPicPr>
          <p:cNvPr id="22" name="Picture 4 2">
            <a:extLst>
              <a:ext uri="{FF2B5EF4-FFF2-40B4-BE49-F238E27FC236}">
                <a16:creationId xmlns:a16="http://schemas.microsoft.com/office/drawing/2014/main" id="{766395CD-E068-8763-EF50-D5BBE03AE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09" t="26553" r="5937" b="12137"/>
          <a:stretch/>
        </p:blipFill>
        <p:spPr bwMode="auto">
          <a:xfrm>
            <a:off x="1875297" y="3856255"/>
            <a:ext cx="2929602" cy="287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0579341-06F9-73A5-38C8-F28370FC7373}"/>
              </a:ext>
            </a:extLst>
          </p:cNvPr>
          <p:cNvSpPr txBox="1"/>
          <p:nvPr/>
        </p:nvSpPr>
        <p:spPr>
          <a:xfrm>
            <a:off x="8647884" y="2222534"/>
            <a:ext cx="3291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Galactic orbit speed (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~ 230 km/s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90F6E40-1F59-B714-3BCC-93E415363C5D}"/>
              </a:ext>
            </a:extLst>
          </p:cNvPr>
          <p:cNvGrpSpPr/>
          <p:nvPr/>
        </p:nvGrpSpPr>
        <p:grpSpPr>
          <a:xfrm>
            <a:off x="6248629" y="1879014"/>
            <a:ext cx="1874528" cy="338554"/>
            <a:chOff x="6653213" y="2040872"/>
            <a:chExt cx="1874528" cy="338554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18B72AA-1F85-7BB2-4587-2D4BEC95C4E8}"/>
                </a:ext>
              </a:extLst>
            </p:cNvPr>
            <p:cNvCxnSpPr>
              <a:cxnSpLocks/>
            </p:cNvCxnSpPr>
            <p:nvPr/>
          </p:nvCxnSpPr>
          <p:spPr>
            <a:xfrm>
              <a:off x="6653213" y="2351489"/>
              <a:ext cx="485546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6A4E674-3D4B-DC37-3A45-31971F11D837}"/>
                </a:ext>
              </a:extLst>
            </p:cNvPr>
            <p:cNvSpPr txBox="1"/>
            <p:nvPr/>
          </p:nvSpPr>
          <p:spPr>
            <a:xfrm>
              <a:off x="7115175" y="2040872"/>
              <a:ext cx="14125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vir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~ 166 km/s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DAF360-1AE1-1C63-F2DC-9108B4C5B537}"/>
              </a:ext>
            </a:extLst>
          </p:cNvPr>
          <p:cNvGrpSpPr/>
          <p:nvPr/>
        </p:nvGrpSpPr>
        <p:grpSpPr>
          <a:xfrm>
            <a:off x="8771777" y="5718079"/>
            <a:ext cx="3217021" cy="931994"/>
            <a:chOff x="8527632" y="5499100"/>
            <a:chExt cx="3217021" cy="93199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4A1EBE-9490-6356-7F0B-46CBC6916966}"/>
                </a:ext>
              </a:extLst>
            </p:cNvPr>
            <p:cNvSpPr txBox="1"/>
            <p:nvPr/>
          </p:nvSpPr>
          <p:spPr>
            <a:xfrm>
              <a:off x="8527632" y="5846319"/>
              <a:ext cx="32170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~2 orders of magnitude narrower than standard halo model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A4FFE78-A65E-27B9-4102-4331D54203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54333" y="5499100"/>
              <a:ext cx="0" cy="3255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9180483-06B2-1A2C-42FD-4AC8A84C81EE}"/>
              </a:ext>
            </a:extLst>
          </p:cNvPr>
          <p:cNvGrpSpPr/>
          <p:nvPr/>
        </p:nvGrpSpPr>
        <p:grpSpPr>
          <a:xfrm>
            <a:off x="8970429" y="3478766"/>
            <a:ext cx="2112947" cy="1016921"/>
            <a:chOff x="5673555" y="4992339"/>
            <a:chExt cx="2112947" cy="10169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45F2F36-7F82-DA6A-E9F6-DBB8546424F2}"/>
                </a:ext>
              </a:extLst>
            </p:cNvPr>
            <p:cNvSpPr txBox="1"/>
            <p:nvPr/>
          </p:nvSpPr>
          <p:spPr>
            <a:xfrm>
              <a:off x="5673555" y="4992339"/>
              <a:ext cx="21129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Statistical property: “coherence time”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8A17BE3-2055-7D87-136E-300738935B91}"/>
                </a:ext>
              </a:extLst>
            </p:cNvPr>
            <p:cNvCxnSpPr>
              <a:cxnSpLocks/>
            </p:cNvCxnSpPr>
            <p:nvPr/>
          </p:nvCxnSpPr>
          <p:spPr>
            <a:xfrm>
              <a:off x="6276041" y="5557599"/>
              <a:ext cx="0" cy="45166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" name="Picture 4" descr="\documentclass{article}&#10;\usepackage{amsmath,amssymb}&#10;\usepackage[dvipsnames]{xcolor}&#10;\pagestyle{empty}&#10;\begin{document}&#10;&#10;$$P_{{\scriptscriptstyle {\rm DM}}}(\mathbf{v})=\frac{1}{(2\pi v_{{\rm vir}}^{2})^{3/2}}\exp\left[-\frac{(\mathbf{v}-\mathbf{v}_{{\rm obs}})^{2}}{2v_{{\rm vir}}^{2}}\right]$$&#10;&#10;\end{document}" title="IguanaTex Bitmap Display">
            <a:extLst>
              <a:ext uri="{FF2B5EF4-FFF2-40B4-BE49-F238E27FC236}">
                <a16:creationId xmlns:a16="http://schemas.microsoft.com/office/drawing/2014/main" id="{0668B216-A565-CADB-9FB7-BBD15C1090B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770" y="1519913"/>
            <a:ext cx="3633723" cy="510916"/>
          </a:xfrm>
          <a:prstGeom prst="rect">
            <a:avLst/>
          </a:prstGeom>
        </p:spPr>
      </p:pic>
      <p:pic>
        <p:nvPicPr>
          <p:cNvPr id="8" name="Picture 7" descr="\documentclass{article}&#10;\usepackage{amsmath,amssymb}&#10;\usepackage[dvipsnames]{xcolor}&#10;\pagestyle{empty}&#10;\begin{document}&#10;&#10;$$\tau_{{\rm c}}\equiv\frac{1}{2\pi f_{{\scriptscriptstyle {\rm DM}}}}\left(\frac{c}{v_{{\rm vir}}}\right)^{2}$$&#10;&#10;\end{document}" title="IguanaTex Bitmap Display">
            <a:extLst>
              <a:ext uri="{FF2B5EF4-FFF2-40B4-BE49-F238E27FC236}">
                <a16:creationId xmlns:a16="http://schemas.microsoft.com/office/drawing/2014/main" id="{886AF86C-7F7E-C6C3-034F-AE0B55983D1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624" y="4380358"/>
            <a:ext cx="1797352" cy="534084"/>
          </a:xfrm>
          <a:prstGeom prst="rect">
            <a:avLst/>
          </a:prstGeom>
        </p:spPr>
      </p:pic>
      <p:pic>
        <p:nvPicPr>
          <p:cNvPr id="12" name="Picture 11" descr="\documentclass{article}&#10;\usepackage{amsmath,amssymb}&#10;\usepackage[dvipsnames]{xcolor}&#10;\pagestyle{empty}&#10;\begin{document}&#10;&#10;$$v_{{\rm vir}}\approx32\,{\rm m}/{\rm s}\times\left(\frac{f_{{\scriptscriptstyle {\rm DM}}}}{1\,{\rm kHz}}\right)$$&#10;&#10;\end{document}" title="IguanaTex Bitmap Display">
            <a:extLst>
              <a:ext uri="{FF2B5EF4-FFF2-40B4-BE49-F238E27FC236}">
                <a16:creationId xmlns:a16="http://schemas.microsoft.com/office/drawing/2014/main" id="{48506984-800C-98F0-A113-2C63FBC7172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949" y="5258294"/>
            <a:ext cx="2192427" cy="490187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4B186F8C-1B42-C129-E48E-0733199340D5}"/>
              </a:ext>
            </a:extLst>
          </p:cNvPr>
          <p:cNvGrpSpPr/>
          <p:nvPr/>
        </p:nvGrpSpPr>
        <p:grpSpPr>
          <a:xfrm>
            <a:off x="6226683" y="990342"/>
            <a:ext cx="4351433" cy="2438658"/>
            <a:chOff x="6226683" y="990342"/>
            <a:chExt cx="4351433" cy="243865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7E456E5-5F30-0CD6-6ADB-D1F88ECE8467}"/>
                </a:ext>
              </a:extLst>
            </p:cNvPr>
            <p:cNvCxnSpPr>
              <a:cxnSpLocks/>
            </p:cNvCxnSpPr>
            <p:nvPr/>
          </p:nvCxnSpPr>
          <p:spPr>
            <a:xfrm>
              <a:off x="6226683" y="990342"/>
              <a:ext cx="0" cy="2438658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F422AB6-312D-AFB4-8774-1F88B9E8A0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51575" y="3080458"/>
              <a:ext cx="238957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0" name="Picture 19" descr="\documentclass{article}&#10;\usepackage{amsmath,amssymb}&#10;\usepackage[dvipsnames]{xcolor}&#10;\pagestyle{empty}&#10;\begin{document}&#10;&#10;$$v_{{\rm max}}\approx\sqrt{v_{{\rm obs}}^{2}+2v_{{\rm vir}}^{2}}$$&#10;&#10;\end{document}" title="IguanaTex Bitmap Display">
              <a:extLst>
                <a:ext uri="{FF2B5EF4-FFF2-40B4-BE49-F238E27FC236}">
                  <a16:creationId xmlns:a16="http://schemas.microsoft.com/office/drawing/2014/main" id="{EB68587F-76D3-5143-EFCD-728D0A2586DE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6383" y="2910820"/>
              <a:ext cx="1871733" cy="368250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C4E08F3-4166-9FA3-F901-8C5E7B8D8109}"/>
              </a:ext>
            </a:extLst>
          </p:cNvPr>
          <p:cNvSpPr txBox="1"/>
          <p:nvPr/>
        </p:nvSpPr>
        <p:spPr>
          <a:xfrm>
            <a:off x="8800617" y="990342"/>
            <a:ext cx="31387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Maxwell-Boltzmann distribution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451ED99-9E77-9713-1727-1BB738FBEAF5}"/>
              </a:ext>
            </a:extLst>
          </p:cNvPr>
          <p:cNvGrpSpPr/>
          <p:nvPr/>
        </p:nvGrpSpPr>
        <p:grpSpPr>
          <a:xfrm>
            <a:off x="6183550" y="4063541"/>
            <a:ext cx="1374885" cy="2269213"/>
            <a:chOff x="6183550" y="4063541"/>
            <a:chExt cx="1374885" cy="2269213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E677FB2-FF10-A260-B84A-DBA1CBECC76C}"/>
                </a:ext>
              </a:extLst>
            </p:cNvPr>
            <p:cNvCxnSpPr>
              <a:cxnSpLocks/>
            </p:cNvCxnSpPr>
            <p:nvPr/>
          </p:nvCxnSpPr>
          <p:spPr>
            <a:xfrm>
              <a:off x="6183550" y="4063541"/>
              <a:ext cx="0" cy="226921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FFA07A0-99FB-8D48-827C-047ED31DC0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26683" y="5093413"/>
              <a:ext cx="669251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62" name="Picture 61" descr="\documentclass{article}&#10;\usepackage{amsmath,amssymb}&#10;\usepackage[dvipsnames]{xcolor}&#10;\pagestyle{empty}&#10;\begin{document}&#10;&#10;$$\sqrt{2} \, v_{{\rm vir}}$$&#10;&#10;\end{document}" title="IguanaTex Bitmap Display">
              <a:extLst>
                <a:ext uri="{FF2B5EF4-FFF2-40B4-BE49-F238E27FC236}">
                  <a16:creationId xmlns:a16="http://schemas.microsoft.com/office/drawing/2014/main" id="{F9935278-9A55-D4CC-4EC5-2A311373D630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8015" y="4987624"/>
              <a:ext cx="580420" cy="221926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6EFF5B-2B68-057A-2852-5E3A3C6177F9}"/>
              </a:ext>
            </a:extLst>
          </p:cNvPr>
          <p:cNvSpPr txBox="1"/>
          <p:nvPr/>
        </p:nvSpPr>
        <p:spPr>
          <a:xfrm>
            <a:off x="58910" y="4914442"/>
            <a:ext cx="1644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https://communities.springernature.com/posts/dark-matter-bound-to-our-solar-system</a:t>
            </a:r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8"/>
              </a:rPr>
              <a:t>https://cosmosatyourdoorstep.com/2023/01/18/how-massive-is-the-milky-way/</a:t>
            </a:r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676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7B908-FDFF-B002-507C-713E6F8FC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4696940-D136-20DA-7780-3E9B790EF8F8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Stochastic nature of the virialized ultralight dark matter field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D82D0FE-E30E-55B9-09F7-CA6D74258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861" y="838054"/>
            <a:ext cx="3851131" cy="270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AEEC7C18-9B45-0282-5E91-3E2E58173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516" y="866307"/>
            <a:ext cx="3761803" cy="267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\documentclass{article}&#10;\usepackage{amsmath,amssymb}&#10;\usepackage[dvipsnames]{xcolor}&#10;\pagestyle{empty}&#10;\begin{document}&#10;&#10;$$\langle\Phi_{0}\rangle_{{\scriptscriptstyle {\rm SHM}}}\equiv\frac{c\sqrt{2\times0.4\,{\rm GeV}/{\rm cm}^{3}}}{2\pi f_{{\scriptscriptstyle {\rm DM}}}}$$&#10;&#10;\end{document}" title="IguanaTex Bitmap Display">
            <a:extLst>
              <a:ext uri="{FF2B5EF4-FFF2-40B4-BE49-F238E27FC236}">
                <a16:creationId xmlns:a16="http://schemas.microsoft.com/office/drawing/2014/main" id="{C6AD52BD-CBC3-0715-8424-C5F998D332D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11" y="1948035"/>
            <a:ext cx="2761873" cy="50603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19AE3FE-2BB1-B51D-0189-4B47B948DD66}"/>
              </a:ext>
            </a:extLst>
          </p:cNvPr>
          <p:cNvGrpSpPr/>
          <p:nvPr/>
        </p:nvGrpSpPr>
        <p:grpSpPr>
          <a:xfrm>
            <a:off x="320404" y="1948035"/>
            <a:ext cx="1854444" cy="1527785"/>
            <a:chOff x="294681" y="1870437"/>
            <a:chExt cx="1854444" cy="152778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387EC63-14AD-0D66-F7D8-0E8557947658}"/>
                </a:ext>
              </a:extLst>
            </p:cNvPr>
            <p:cNvGrpSpPr/>
            <p:nvPr/>
          </p:nvGrpSpPr>
          <p:grpSpPr>
            <a:xfrm>
              <a:off x="294681" y="1870437"/>
              <a:ext cx="1448394" cy="1527785"/>
              <a:chOff x="294681" y="1870437"/>
              <a:chExt cx="1448394" cy="152778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DA1FA30-CB01-B134-F99C-5C9CF110F333}"/>
                  </a:ext>
                </a:extLst>
              </p:cNvPr>
              <p:cNvSpPr/>
              <p:nvPr/>
            </p:nvSpPr>
            <p:spPr>
              <a:xfrm>
                <a:off x="457199" y="1870437"/>
                <a:ext cx="786809" cy="59631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2390D50-2FA2-A063-F49E-530CD79DDAE5}"/>
                  </a:ext>
                </a:extLst>
              </p:cNvPr>
              <p:cNvSpPr txBox="1"/>
              <p:nvPr/>
            </p:nvSpPr>
            <p:spPr>
              <a:xfrm>
                <a:off x="294681" y="3059668"/>
                <a:ext cx="14483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Averaging time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547FE306-F36E-399F-FB71-7252A13B30AD}"/>
                  </a:ext>
                </a:extLst>
              </p:cNvPr>
              <p:cNvCxnSpPr>
                <a:cxnSpLocks/>
                <a:endCxn id="20" idx="2"/>
              </p:cNvCxnSpPr>
              <p:nvPr/>
            </p:nvCxnSpPr>
            <p:spPr>
              <a:xfrm flipV="1">
                <a:off x="839605" y="2466753"/>
                <a:ext cx="10999" cy="66579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2" name="Picture 11" descr="\documentclass{article}&#10;\usepackage{amsmath,amssymb}&#10;\usepackage[dvipsnames]{xcolor}&#10;\pagestyle{empty}&#10;\begin{document}&#10;&#10;$$\gg\tau_{{\rm c}}$$&#10;&#10;\end{document}" title="IguanaTex Bitmap Display">
              <a:extLst>
                <a:ext uri="{FF2B5EF4-FFF2-40B4-BE49-F238E27FC236}">
                  <a16:creationId xmlns:a16="http://schemas.microsoft.com/office/drawing/2014/main" id="{09A08DD0-78DF-FBD8-EBD1-AEC30E7FA4CF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3075" y="3187700"/>
              <a:ext cx="406050" cy="149983"/>
            </a:xfrm>
            <a:prstGeom prst="rect">
              <a:avLst/>
            </a:prstGeom>
          </p:spPr>
        </p:pic>
      </p:grpSp>
      <p:pic>
        <p:nvPicPr>
          <p:cNvPr id="30" name="Picture 29" descr="\documentclass{article}&#10;\usepackage{amsmath,amssymb}&#10;\usepackage[dvipsnames]{xcolor}&#10;\pagestyle{empty}&#10;\begin{document}&#10;&#10;$$\tau_{{\rm c}}\equiv\frac{1}{2\pi f_{{\scriptscriptstyle {\rm DM}}}}\left(\frac{c}{v_{{\rm vir}}}\right)^{2}$$&#10;&#10;\end{document}" title="IguanaTex Bitmap Display">
            <a:extLst>
              <a:ext uri="{FF2B5EF4-FFF2-40B4-BE49-F238E27FC236}">
                <a16:creationId xmlns:a16="http://schemas.microsoft.com/office/drawing/2014/main" id="{247EC222-0D69-C07C-6561-38E001682E3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18" y="3866143"/>
            <a:ext cx="1797352" cy="534084"/>
          </a:xfrm>
          <a:prstGeom prst="rect">
            <a:avLst/>
          </a:prstGeom>
        </p:spPr>
      </p:pic>
      <p:pic>
        <p:nvPicPr>
          <p:cNvPr id="33" name="Picture 32" descr="\documentclass{article}&#10;\usepackage{amsmath,amssymb}&#10;\usepackage[dvipsnames]{xcolor}&#10;\pagestyle{empty}&#10;\begin{document}&#10;&#10;$$\phi(t)=\Phi_{0}\cos(2\pi f_{{\scriptscriptstyle {\rm DM}}}t+\theta)$$&#10;&#10;\end{document}" title="IguanaTex Bitmap Display">
            <a:extLst>
              <a:ext uri="{FF2B5EF4-FFF2-40B4-BE49-F238E27FC236}">
                <a16:creationId xmlns:a16="http://schemas.microsoft.com/office/drawing/2014/main" id="{5BF42454-BB6A-8983-4962-91730B2CCDA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89" y="1252083"/>
            <a:ext cx="2270467" cy="206074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AAF97C0F-444B-4C87-62DE-3E4A62672C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" t="54988" r="42308" b="1275"/>
          <a:stretch/>
        </p:blipFill>
        <p:spPr>
          <a:xfrm>
            <a:off x="91440" y="3625258"/>
            <a:ext cx="7360920" cy="316089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3FB47F47-337C-3128-55DE-5EE4B9011D70}"/>
              </a:ext>
            </a:extLst>
          </p:cNvPr>
          <p:cNvGrpSpPr/>
          <p:nvPr/>
        </p:nvGrpSpPr>
        <p:grpSpPr>
          <a:xfrm>
            <a:off x="4461238" y="4576356"/>
            <a:ext cx="5810522" cy="2209800"/>
            <a:chOff x="4461238" y="4576356"/>
            <a:chExt cx="5810522" cy="2209800"/>
          </a:xfrm>
        </p:grpSpPr>
        <p:pic>
          <p:nvPicPr>
            <p:cNvPr id="6" name="Picture 5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E64A1895-A01A-FA4A-BCAD-502347C8A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16" t="56890" r="18960" b="10888"/>
            <a:stretch/>
          </p:blipFill>
          <p:spPr>
            <a:xfrm>
              <a:off x="7452360" y="4576356"/>
              <a:ext cx="2819400" cy="22098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0B95D83-7553-DCC2-08EE-7793098068FD}"/>
                </a:ext>
              </a:extLst>
            </p:cNvPr>
            <p:cNvGrpSpPr/>
            <p:nvPr/>
          </p:nvGrpSpPr>
          <p:grpSpPr>
            <a:xfrm rot="16200000">
              <a:off x="4929108" y="4165090"/>
              <a:ext cx="2096022" cy="3031762"/>
              <a:chOff x="8162514" y="2751997"/>
              <a:chExt cx="3666833" cy="1359720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310000A-4C06-E3C5-A221-FD8520D2B04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974536" y="1939977"/>
                <a:ext cx="1359718" cy="2983762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BCA0595F-A2C7-8183-F33C-64EE8E2235B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0807951" y="3090320"/>
                <a:ext cx="1359720" cy="683073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1CDC03-FDCF-F10B-95E8-4F206F3A69D7}"/>
              </a:ext>
            </a:extLst>
          </p:cNvPr>
          <p:cNvGrpSpPr/>
          <p:nvPr/>
        </p:nvGrpSpPr>
        <p:grpSpPr>
          <a:xfrm>
            <a:off x="9947670" y="5358509"/>
            <a:ext cx="1204768" cy="163396"/>
            <a:chOff x="8864600" y="4178856"/>
            <a:chExt cx="1204768" cy="163396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61D6D40-893A-307B-084C-306980501A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64600" y="4260554"/>
              <a:ext cx="56605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4" name="Picture 23" descr="\documentclass{article}&#10;\usepackage{amsmath,amssymb}&#10;\usepackage[dvipsnames]{xcolor}&#10;\pagestyle{empty}&#10;\begin{document}&#10;&#10;$$t\ll\tau_{{\rm c}}$$&#10;&#10;\end{document}" title="IguanaTex Bitmap Display">
              <a:extLst>
                <a:ext uri="{FF2B5EF4-FFF2-40B4-BE49-F238E27FC236}">
                  <a16:creationId xmlns:a16="http://schemas.microsoft.com/office/drawing/2014/main" id="{7EAC6323-337B-C918-4426-B0ED3B7F01CA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7968" y="4178856"/>
              <a:ext cx="541400" cy="163396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78968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61DFC-3894-B54D-3BD7-CE34D155D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4A598DE-0D01-4202-E415-9EB6FC9421AA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Probes of astronomical visible matter</a:t>
            </a:r>
          </a:p>
        </p:txBody>
      </p:sp>
      <p:pic>
        <p:nvPicPr>
          <p:cNvPr id="35" name="Picture 34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EA12D0E1-DE75-3695-B2ED-5C6E966C0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7300"/>
            <a:ext cx="12192000" cy="4978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A195AE-CB03-EC64-8F1A-8937AD77E58D}"/>
              </a:ext>
            </a:extLst>
          </p:cNvPr>
          <p:cNvSpPr txBox="1"/>
          <p:nvPr/>
        </p:nvSpPr>
        <p:spPr>
          <a:xfrm>
            <a:off x="77649" y="6484481"/>
            <a:ext cx="60168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https://c02.purpledshub.com/uploads/sites/48/2020/09/Electromagnetic-spectrum-a0f874b.jpg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86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A6E42-4EDD-1065-C056-343C69EB3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6D9ADCB-44A3-DE5D-CC28-8BCA08AFFCE9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Complementary observations of astronomical visible matter</a:t>
            </a:r>
          </a:p>
        </p:txBody>
      </p:sp>
      <p:pic>
        <p:nvPicPr>
          <p:cNvPr id="4" name="Picture 3" descr="A collage of different colors of clouds&#10;&#10;AI-generated content may be incorrect.">
            <a:extLst>
              <a:ext uri="{FF2B5EF4-FFF2-40B4-BE49-F238E27FC236}">
                <a16:creationId xmlns:a16="http://schemas.microsoft.com/office/drawing/2014/main" id="{7AF53660-AE76-0F6E-38E0-7FD8CDD41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9" y="794115"/>
            <a:ext cx="7628974" cy="60181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1E8F25-BD88-8004-F7B9-9153A340B306}"/>
              </a:ext>
            </a:extLst>
          </p:cNvPr>
          <p:cNvSpPr txBox="1"/>
          <p:nvPr/>
        </p:nvSpPr>
        <p:spPr>
          <a:xfrm>
            <a:off x="79174" y="5949169"/>
            <a:ext cx="2128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https://upload.wikimedia.org/wikipedia/commons/2/21/Crab_Nebula_in_Multiple_Wavelengths_2.png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357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E1C87-DC9F-13FC-45C8-A32A4036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D5928574-4916-5C51-F2BB-0377E07903A6}"/>
              </a:ext>
            </a:extLst>
          </p:cNvPr>
          <p:cNvGrpSpPr/>
          <p:nvPr/>
        </p:nvGrpSpPr>
        <p:grpSpPr>
          <a:xfrm>
            <a:off x="7736690" y="1258725"/>
            <a:ext cx="4228108" cy="5544274"/>
            <a:chOff x="7736690" y="1146965"/>
            <a:chExt cx="4228108" cy="5544274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B49BF52B-38CA-9C12-21C1-9CCC0197575C}"/>
                </a:ext>
              </a:extLst>
            </p:cNvPr>
            <p:cNvGrpSpPr/>
            <p:nvPr/>
          </p:nvGrpSpPr>
          <p:grpSpPr>
            <a:xfrm>
              <a:off x="7736690" y="1146965"/>
              <a:ext cx="4228108" cy="5544274"/>
              <a:chOff x="7736690" y="1223165"/>
              <a:chExt cx="4228108" cy="5544274"/>
            </a:xfrm>
          </p:grpSpPr>
          <p:pic>
            <p:nvPicPr>
              <p:cNvPr id="38" name="Picture 37" descr="A screenshot of a computer&#10;&#10;Description automatically generated">
                <a:extLst>
                  <a:ext uri="{FF2B5EF4-FFF2-40B4-BE49-F238E27FC236}">
                    <a16:creationId xmlns:a16="http://schemas.microsoft.com/office/drawing/2014/main" id="{CE82C372-1540-01C1-70BE-67A56E77D0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391" t="16371" r="1930" b="2785"/>
              <a:stretch/>
            </p:blipFill>
            <p:spPr>
              <a:xfrm>
                <a:off x="7736690" y="1223165"/>
                <a:ext cx="4228108" cy="5544274"/>
              </a:xfrm>
              <a:prstGeom prst="rect">
                <a:avLst/>
              </a:prstGeom>
            </p:spPr>
          </p:pic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C1DB88F3-65B9-693D-149F-31719A4196C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48738" y="1230800"/>
                <a:ext cx="175543" cy="171886"/>
              </a:xfrm>
              <a:prstGeom prst="rect">
                <a:avLst/>
              </a:prstGeom>
            </p:spPr>
          </p:pic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F9E08053-AF90-A8B7-9746-39C540FEF6D7}"/>
                  </a:ext>
                </a:extLst>
              </p:cNvPr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96008" y="3455374"/>
                <a:ext cx="123124" cy="137752"/>
              </a:xfrm>
              <a:prstGeom prst="rect">
                <a:avLst/>
              </a:prstGeom>
            </p:spPr>
          </p:pic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03595D4-DB6B-B419-1D50-52132179EE29}"/>
                </a:ext>
              </a:extLst>
            </p:cNvPr>
            <p:cNvGrpSpPr/>
            <p:nvPr/>
          </p:nvGrpSpPr>
          <p:grpSpPr>
            <a:xfrm>
              <a:off x="9381370" y="3820160"/>
              <a:ext cx="1093590" cy="309880"/>
              <a:chOff x="9381370" y="3820160"/>
              <a:chExt cx="1093590" cy="309880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E1442AFA-2D62-0082-52CE-3299E25BC5B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81370" y="3825241"/>
                <a:ext cx="265670" cy="199519"/>
              </a:xfrm>
              <a:prstGeom prst="rect">
                <a:avLst/>
              </a:prstGeom>
            </p:spPr>
          </p:pic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3CBA8E8-66A1-A2F6-DA62-82F5DDB6DCDF}"/>
                  </a:ext>
                </a:extLst>
              </p:cNvPr>
              <p:cNvCxnSpPr/>
              <p:nvPr/>
            </p:nvCxnSpPr>
            <p:spPr>
              <a:xfrm flipV="1">
                <a:off x="10281920" y="3820160"/>
                <a:ext cx="0" cy="30988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040E747-5D9D-853B-5013-240269C56AB7}"/>
                  </a:ext>
                </a:extLst>
              </p:cNvPr>
              <p:cNvCxnSpPr/>
              <p:nvPr/>
            </p:nvCxnSpPr>
            <p:spPr>
              <a:xfrm flipV="1">
                <a:off x="9936480" y="3820160"/>
                <a:ext cx="0" cy="30988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F1C82C4D-7C8C-7D50-BB0D-28109693747D}"/>
                  </a:ext>
                </a:extLst>
              </p:cNvPr>
              <p:cNvCxnSpPr/>
              <p:nvPr/>
            </p:nvCxnSpPr>
            <p:spPr>
              <a:xfrm>
                <a:off x="9757570" y="3975100"/>
                <a:ext cx="178910" cy="0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79C2310F-DA7F-3D1A-9A24-7AA2D877FC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281920" y="3975100"/>
                <a:ext cx="193040" cy="0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34" name="Picture 33" descr="A screenshot of a computer&#10;&#10;Description automatically generated">
            <a:extLst>
              <a:ext uri="{FF2B5EF4-FFF2-40B4-BE49-F238E27FC236}">
                <a16:creationId xmlns:a16="http://schemas.microsoft.com/office/drawing/2014/main" id="{74398A9F-DFB0-8941-AA41-7C21BC01011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" t="18915" r="36609" b="5327"/>
          <a:stretch/>
        </p:blipFill>
        <p:spPr>
          <a:xfrm>
            <a:off x="129930" y="1297258"/>
            <a:ext cx="7598610" cy="519553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6233E85-80F2-80BC-6F13-DA526DF0DA00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Probes of astronomical dark matter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151C16-5E47-4438-4620-76E8412E0801}"/>
              </a:ext>
            </a:extLst>
          </p:cNvPr>
          <p:cNvSpPr/>
          <p:nvPr/>
        </p:nvSpPr>
        <p:spPr>
          <a:xfrm>
            <a:off x="3000375" y="3615059"/>
            <a:ext cx="2497325" cy="57594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 descr="\documentclass{article}&#10;\usepackage{amsmath,amssymb}&#10;\usepackage{xcolor}&#10;\pagestyle{empty}&#10;\begin{document}&#10;&#10;$$f_{{\scriptscriptstyle {\rm DM}}}=\frac{m_{{\scriptscriptstyle {\rm DM}}}c^{2}}{h}$$&#10;&#10;\end{document}" title="IguanaTex Bitmap Display">
            <a:extLst>
              <a:ext uri="{FF2B5EF4-FFF2-40B4-BE49-F238E27FC236}">
                <a16:creationId xmlns:a16="http://schemas.microsoft.com/office/drawing/2014/main" id="{74E7F421-C771-D956-8E57-2E9E7A8DA86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845" y="6253554"/>
            <a:ext cx="1207176" cy="44994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3900E9DA-376E-7F2A-DB74-16D81E54FEB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523" y="831334"/>
            <a:ext cx="2144305" cy="44739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BE1EEBCF-30F6-3DDD-D9B3-72CC5202C6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182" y="2700979"/>
            <a:ext cx="635124" cy="1718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2C8EB4-A766-FBAC-1021-2F1D3779B018}"/>
              </a:ext>
            </a:extLst>
          </p:cNvPr>
          <p:cNvSpPr txBox="1"/>
          <p:nvPr/>
        </p:nvSpPr>
        <p:spPr>
          <a:xfrm>
            <a:off x="227202" y="6354288"/>
            <a:ext cx="2835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Antypas et al. (2022). arXiv:2203.14915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AECAD0-8519-78D3-7A85-580D433218D7}"/>
              </a:ext>
            </a:extLst>
          </p:cNvPr>
          <p:cNvSpPr txBox="1"/>
          <p:nvPr/>
        </p:nvSpPr>
        <p:spPr>
          <a:xfrm>
            <a:off x="7506789" y="2214588"/>
            <a:ext cx="1701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 shield against dark matter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B0039C8-2AD7-8E91-C178-C48A84B8EBD4}"/>
              </a:ext>
            </a:extLst>
          </p:cNvPr>
          <p:cNvGrpSpPr/>
          <p:nvPr/>
        </p:nvGrpSpPr>
        <p:grpSpPr>
          <a:xfrm>
            <a:off x="2768881" y="852492"/>
            <a:ext cx="5380948" cy="462141"/>
            <a:chOff x="3000375" y="852492"/>
            <a:chExt cx="5380948" cy="46214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F14A91E-6175-CAC2-86AC-00CD28DC05BE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223" y="852492"/>
              <a:ext cx="3330100" cy="46214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298C130-E132-AEED-74C4-6CFBC22ADBF2}"/>
                </a:ext>
              </a:extLst>
            </p:cNvPr>
            <p:cNvSpPr txBox="1"/>
            <p:nvPr/>
          </p:nvSpPr>
          <p:spPr>
            <a:xfrm>
              <a:off x="3000375" y="917267"/>
              <a:ext cx="16033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matter field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CEDBCF2-1E7D-A7CD-45D7-CAEC2C835C35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 flipV="1">
              <a:off x="4603699" y="1083562"/>
              <a:ext cx="339665" cy="298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50601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6FE24-671A-8DFB-2B82-2B10AA7AA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EC06FB7-E456-EE5E-2B63-040A1C084E61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Atom/molecule-cavity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1C6F99-A4A2-0C4E-1DB1-80C1603861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47"/>
          <a:stretch/>
        </p:blipFill>
        <p:spPr>
          <a:xfrm>
            <a:off x="327048" y="2098570"/>
            <a:ext cx="5658474" cy="3002507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9CCD89A-845F-A652-3D3B-8CC4A20FE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479" y="1328872"/>
            <a:ext cx="5472174" cy="454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0EED9F-35A7-0DDF-34ED-37D84DDCEA1C}"/>
              </a:ext>
            </a:extLst>
          </p:cNvPr>
          <p:cNvSpPr txBox="1"/>
          <p:nvPr/>
        </p:nvSpPr>
        <p:spPr>
          <a:xfrm>
            <a:off x="698032" y="5365624"/>
            <a:ext cx="3365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Tretiak </a:t>
            </a:r>
            <a:r>
              <a:rPr lang="nb-NO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nb-NO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(2022). Phys. Rev. Lett. 129, 031301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3A6DD1-F1C9-2675-DB20-68FE6983F907}"/>
              </a:ext>
            </a:extLst>
          </p:cNvPr>
          <p:cNvSpPr txBox="1"/>
          <p:nvPr/>
        </p:nvSpPr>
        <p:spPr>
          <a:xfrm>
            <a:off x="7974338" y="6231768"/>
            <a:ext cx="3496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Oswald </a:t>
            </a:r>
            <a:r>
              <a:rPr lang="nb-NO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nb-NO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(2022) Phys. Rev. Lett. 129, 031302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586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00751-6F7A-20B1-D01A-4A46A1DFF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DA03113-40F0-35F8-DB3C-1BCD025AD3EC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Cavity-cavity comparisons</a:t>
            </a:r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C9FB7543-5E68-B256-24C0-3596ABB55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28" y="1773397"/>
            <a:ext cx="5276562" cy="420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56F7EB73-8181-BE07-A55F-F8E37ACAB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382" y="2833151"/>
            <a:ext cx="5654090" cy="186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AD5137-64B1-90EE-DDFE-C63D24DE7D03}"/>
              </a:ext>
            </a:extLst>
          </p:cNvPr>
          <p:cNvSpPr txBox="1"/>
          <p:nvPr/>
        </p:nvSpPr>
        <p:spPr>
          <a:xfrm>
            <a:off x="904112" y="2598003"/>
            <a:ext cx="1137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Holometer</a:t>
            </a:r>
            <a:endParaRPr lang="en-US" sz="16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GEO600</a:t>
            </a:r>
          </a:p>
          <a:p>
            <a:r>
              <a:rPr lang="en-US" sz="1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LIGO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9D9E95-5234-1BEE-1CF6-7BD2868DFA7B}"/>
              </a:ext>
            </a:extLst>
          </p:cNvPr>
          <p:cNvSpPr txBox="1"/>
          <p:nvPr/>
        </p:nvSpPr>
        <p:spPr>
          <a:xfrm>
            <a:off x="7785677" y="2032477"/>
            <a:ext cx="335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Cavity-fiber: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Cavity-cavity comparison in time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C49E4C-E8AA-8F42-B324-C9621DA326DC}"/>
              </a:ext>
            </a:extLst>
          </p:cNvPr>
          <p:cNvSpPr txBox="1"/>
          <p:nvPr/>
        </p:nvSpPr>
        <p:spPr>
          <a:xfrm>
            <a:off x="1676977" y="1090880"/>
            <a:ext cx="335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Michelson interferometer: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Cavity-cavity comparison in space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453568-908B-5AA6-86FA-2B20A9C752E0}"/>
              </a:ext>
            </a:extLst>
          </p:cNvPr>
          <p:cNvSpPr txBox="1"/>
          <p:nvPr/>
        </p:nvSpPr>
        <p:spPr>
          <a:xfrm>
            <a:off x="7647472" y="5047640"/>
            <a:ext cx="3396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Savalle </a:t>
            </a:r>
            <a:r>
              <a:rPr lang="da-DK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(2021) Phys. Rev. Lett. 126, 051301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E8731-7D47-A0F4-B29D-5A89A06A1D05}"/>
              </a:ext>
            </a:extLst>
          </p:cNvPr>
          <p:cNvSpPr txBox="1"/>
          <p:nvPr/>
        </p:nvSpPr>
        <p:spPr>
          <a:xfrm>
            <a:off x="2986809" y="5767120"/>
            <a:ext cx="3413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Vermeulen et al. (2021). Nature 600, 424</a:t>
            </a:r>
          </a:p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Göttel et al. (2024). Phys. Rev. Lett. 133, 101001</a:t>
            </a:r>
          </a:p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Aiello et al. (2022). Phys. Rev. Lett. 128, 121101</a:t>
            </a:r>
          </a:p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Grote et al. (2019). Phys. Rev. Research 1, 033187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699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3060D-9C99-9132-9B21-79317A61A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395B969-E3DE-8077-7542-2037995F41F0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dark matter detection: equivalence principle violation</a:t>
            </a:r>
          </a:p>
        </p:txBody>
      </p:sp>
      <p:pic>
        <p:nvPicPr>
          <p:cNvPr id="34" name="Picture 33" descr="A screenshot of a computer&#10;&#10;Description automatically generated">
            <a:extLst>
              <a:ext uri="{FF2B5EF4-FFF2-40B4-BE49-F238E27FC236}">
                <a16:creationId xmlns:a16="http://schemas.microsoft.com/office/drawing/2014/main" id="{EFB0E9B6-EB3D-88AD-D898-CAF93806A5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" t="18915" r="36609" b="5327"/>
          <a:stretch/>
        </p:blipFill>
        <p:spPr>
          <a:xfrm>
            <a:off x="129930" y="1297258"/>
            <a:ext cx="7598610" cy="519553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CDE221B-4E07-EE5C-6BA3-C31E8A33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071" y="2879886"/>
            <a:ext cx="3877228" cy="32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97EA99-88CA-1169-CC4C-FC4C811A6DAC}"/>
              </a:ext>
            </a:extLst>
          </p:cNvPr>
          <p:cNvSpPr/>
          <p:nvPr/>
        </p:nvSpPr>
        <p:spPr>
          <a:xfrm>
            <a:off x="266701" y="4707259"/>
            <a:ext cx="6540500" cy="487041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 descr="\documentclass{article}&#10;\usepackage{amsmath,amssymb}&#10;\usepackage{xcolor}&#10;\pagestyle{empty}&#10;\begin{document}&#10;&#10;$$\eta\equiv2\frac{a_{1}-a_{2}}{a_{1}+a_{2}}\ne0$$&#10;&#10;\end{document}" title="IguanaTex Bitmap Display">
            <a:extLst>
              <a:ext uri="{FF2B5EF4-FFF2-40B4-BE49-F238E27FC236}">
                <a16:creationId xmlns:a16="http://schemas.microsoft.com/office/drawing/2014/main" id="{ADBAC572-3F04-3F8C-C239-81B34940217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920" y="2212012"/>
            <a:ext cx="1531529" cy="39995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A4B82EC-B742-EC1F-F7AF-05D9781F41D2}"/>
              </a:ext>
            </a:extLst>
          </p:cNvPr>
          <p:cNvGrpSpPr/>
          <p:nvPr/>
        </p:nvGrpSpPr>
        <p:grpSpPr>
          <a:xfrm>
            <a:off x="8912048" y="1605537"/>
            <a:ext cx="2275677" cy="338554"/>
            <a:chOff x="9191448" y="1360008"/>
            <a:chExt cx="2275677" cy="338554"/>
          </a:xfrm>
        </p:grpSpPr>
        <p:pic>
          <p:nvPicPr>
            <p:cNvPr id="5" name="Picture 4" descr="\documentclass{article}&#10;\usepackage{amsmath,amssymb}&#10;\usepackage[dvipsnames]{xcolor}&#10;\pagestyle{empty}&#10;\begin{document}&#10;&#10;$$\phi$$&#10;&#10;\end{document}" title="IguanaTex Bitmap Display">
              <a:extLst>
                <a:ext uri="{FF2B5EF4-FFF2-40B4-BE49-F238E27FC236}">
                  <a16:creationId xmlns:a16="http://schemas.microsoft.com/office/drawing/2014/main" id="{B9C434AB-461F-3228-17E4-5D0AFD068DA2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1448" y="1462013"/>
              <a:ext cx="109743" cy="18534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49A512-47FF-4019-5B44-CC27F986DE7C}"/>
                </a:ext>
              </a:extLst>
            </p:cNvPr>
            <p:cNvSpPr txBox="1"/>
            <p:nvPr/>
          </p:nvSpPr>
          <p:spPr>
            <a:xfrm>
              <a:off x="9302750" y="1360008"/>
              <a:ext cx="21643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as a fifth force mediator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BA003B0-3140-AE7C-918B-B610461EA181}"/>
              </a:ext>
            </a:extLst>
          </p:cNvPr>
          <p:cNvSpPr txBox="1"/>
          <p:nvPr/>
        </p:nvSpPr>
        <p:spPr>
          <a:xfrm>
            <a:off x="7902380" y="6354288"/>
            <a:ext cx="402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https://www.npl.washington.edu/eotwash/inverse-square-law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A98DA6-F843-5D70-263C-663BCAD93611}"/>
              </a:ext>
            </a:extLst>
          </p:cNvPr>
          <p:cNvSpPr txBox="1"/>
          <p:nvPr/>
        </p:nvSpPr>
        <p:spPr>
          <a:xfrm>
            <a:off x="227202" y="6354288"/>
            <a:ext cx="2835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Antypas et al. (2022). arXiv:2203.14915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750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3A52F-A492-1F04-73AD-3FDDFAC6E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65959F6-35FF-5A15-1798-46D5970E13D7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 coupling constant parameter space</a:t>
            </a:r>
          </a:p>
        </p:txBody>
      </p:sp>
      <p:pic>
        <p:nvPicPr>
          <p:cNvPr id="6" name="Picture 5" descr="\documentclass{article}&#10;\usepackage{amsmath,amssymb}&#10;\usepackage{xcolor}&#10;\pagestyle{empty}&#10;\begin{document}&#10;&#10;$$\frac{\delta m_{{\rm e}}(t)}{m_{{\rm e}}}\propto{\color{red}d_{m_{{\rm e}}}}\phi(t)$$&#10;&#10;\end{document}" title="IguanaTex Bitmap Display">
            <a:extLst>
              <a:ext uri="{FF2B5EF4-FFF2-40B4-BE49-F238E27FC236}">
                <a16:creationId xmlns:a16="http://schemas.microsoft.com/office/drawing/2014/main" id="{F7792840-114A-27E3-80C0-47BDD06DABA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807" y="2139696"/>
            <a:ext cx="1548600" cy="463361"/>
          </a:xfrm>
          <a:prstGeom prst="rect">
            <a:avLst/>
          </a:prstGeom>
        </p:spPr>
      </p:pic>
      <p:pic>
        <p:nvPicPr>
          <p:cNvPr id="7" name="Picture 6" descr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 title="IguanaTex Bitmap Display">
            <a:extLst>
              <a:ext uri="{FF2B5EF4-FFF2-40B4-BE49-F238E27FC236}">
                <a16:creationId xmlns:a16="http://schemas.microsoft.com/office/drawing/2014/main" id="{22B3F030-39CE-B888-C50B-99F4461C785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115" y="3080659"/>
            <a:ext cx="2239983" cy="465799"/>
          </a:xfrm>
          <a:prstGeom prst="rect">
            <a:avLst/>
          </a:prstGeom>
        </p:spPr>
      </p:pic>
      <p:pic>
        <p:nvPicPr>
          <p:cNvPr id="10" name="Picture 9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34B54042-87C8-6EBE-0C49-BB1694372A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" t="15039" r="25262" b="3100"/>
          <a:stretch/>
        </p:blipFill>
        <p:spPr>
          <a:xfrm>
            <a:off x="191386" y="1031358"/>
            <a:ext cx="8920716" cy="5613991"/>
          </a:xfrm>
          <a:prstGeom prst="rect">
            <a:avLst/>
          </a:prstGeom>
        </p:spPr>
      </p:pic>
      <p:pic>
        <p:nvPicPr>
          <p:cNvPr id="13" name="Picture 12" descr="\documentclass{article}&#10;\usepackage{amsmath,amssymb,xcolor}&#10;\pagestyle{empty}&#10;\begin{document}&#10;&#10;$$\rho_{\scriptscriptstyle{\rm DM}}\approx0.4\,\mathrm{GeV}/\mathrm{cm}^{3}$$&#10;&#10;\end{document}" title="IguanaTex Bitmap Display">
            <a:extLst>
              <a:ext uri="{FF2B5EF4-FFF2-40B4-BE49-F238E27FC236}">
                <a16:creationId xmlns:a16="http://schemas.microsoft.com/office/drawing/2014/main" id="{D65A908F-1391-CC1A-5D80-F7668CCDFEB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807" y="3997115"/>
            <a:ext cx="1733944" cy="2316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204B654-9BC1-EDEF-1297-32B53EA3E855}"/>
              </a:ext>
            </a:extLst>
          </p:cNvPr>
          <p:cNvSpPr txBox="1"/>
          <p:nvPr/>
        </p:nvSpPr>
        <p:spPr>
          <a:xfrm>
            <a:off x="9941237" y="4295651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(Galactic halo)</a:t>
            </a:r>
          </a:p>
        </p:txBody>
      </p:sp>
    </p:spTree>
    <p:extLst>
      <p:ext uri="{BB962C8B-B14F-4D97-AF65-F5344CB8AC3E}">
        <p14:creationId xmlns:p14="http://schemas.microsoft.com/office/powerpoint/2010/main" val="3277834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6446E-C2A8-46BD-ACDB-42F9791DD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98">
            <a:extLst>
              <a:ext uri="{FF2B5EF4-FFF2-40B4-BE49-F238E27FC236}">
                <a16:creationId xmlns:a16="http://schemas.microsoft.com/office/drawing/2014/main" id="{FAE304AA-2434-E3E7-687C-2E7485CBCAAD}"/>
              </a:ext>
            </a:extLst>
          </p:cNvPr>
          <p:cNvGrpSpPr/>
          <p:nvPr/>
        </p:nvGrpSpPr>
        <p:grpSpPr>
          <a:xfrm>
            <a:off x="7708604" y="3104706"/>
            <a:ext cx="4167963" cy="3317359"/>
            <a:chOff x="7708604" y="3104706"/>
            <a:chExt cx="4167963" cy="3317359"/>
          </a:xfrm>
        </p:grpSpPr>
        <p:pic>
          <p:nvPicPr>
            <p:cNvPr id="33" name="Picture 32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82164803-9FEC-22CE-76D9-6EAEA1BCB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27" t="45271" r="2587" b="6357"/>
            <a:stretch/>
          </p:blipFill>
          <p:spPr>
            <a:xfrm>
              <a:off x="7708604" y="3104706"/>
              <a:ext cx="4167963" cy="3317359"/>
            </a:xfrm>
            <a:prstGeom prst="rect">
              <a:avLst/>
            </a:prstGeom>
          </p:spPr>
        </p:pic>
        <p:pic>
          <p:nvPicPr>
            <p:cNvPr id="49" name="Picture 48" descr="\documentclass{article}&#10;\usepackage{amsmath,amssymb}&#10;\usepackage[dvipsnames]{xcolor}&#10;\pagestyle{empty}&#10;\begin{document}&#10;&#10;$$x$$&#10;&#10;\end{document}" title="IguanaTex Bitmap Display">
              <a:extLst>
                <a:ext uri="{FF2B5EF4-FFF2-40B4-BE49-F238E27FC236}">
                  <a16:creationId xmlns:a16="http://schemas.microsoft.com/office/drawing/2014/main" id="{7E7072A4-545C-57EB-5CAB-88245CBB63DB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3808" y="3996073"/>
              <a:ext cx="104866" cy="96330"/>
            </a:xfrm>
            <a:prstGeom prst="rect">
              <a:avLst/>
            </a:prstGeom>
          </p:spPr>
        </p:pic>
        <p:pic>
          <p:nvPicPr>
            <p:cNvPr id="51" name="Picture 50" descr="\documentclass{article}&#10;\usepackage{amsmath,amssymb}&#10;\usepackage[dvipsnames]{xcolor}&#10;\pagestyle{empty}&#10;\begin{document}&#10;&#10;$$y$$&#10;&#10;\end{document}" title="IguanaTex Bitmap Display">
              <a:extLst>
                <a:ext uri="{FF2B5EF4-FFF2-40B4-BE49-F238E27FC236}">
                  <a16:creationId xmlns:a16="http://schemas.microsoft.com/office/drawing/2014/main" id="{7A9A56FF-9768-5E86-A8C5-FB7D7B65538E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5332" y="3365913"/>
              <a:ext cx="97550" cy="135350"/>
            </a:xfrm>
            <a:prstGeom prst="rect">
              <a:avLst/>
            </a:prstGeom>
          </p:spPr>
        </p:pic>
        <p:pic>
          <p:nvPicPr>
            <p:cNvPr id="53" name="Picture 52" descr="\documentclass{article}&#10;\usepackage{amsmath,amssymb}&#10;\usepackage[dvipsnames]{xcolor}&#10;\pagestyle{empty}&#10;\begin{document}&#10;&#10;$$z$$&#10;&#10;\end{document}" title="IguanaTex Bitmap Display">
              <a:extLst>
                <a:ext uri="{FF2B5EF4-FFF2-40B4-BE49-F238E27FC236}">
                  <a16:creationId xmlns:a16="http://schemas.microsoft.com/office/drawing/2014/main" id="{8556367C-D4A1-851B-EB0E-D732B5DDF0A8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5332" y="4092403"/>
              <a:ext cx="90233" cy="96330"/>
            </a:xfrm>
            <a:prstGeom prst="rect">
              <a:avLst/>
            </a:prstGeom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0221909-93A5-3A0C-A7FF-5483C78C69EA}"/>
                </a:ext>
              </a:extLst>
            </p:cNvPr>
            <p:cNvGrpSpPr/>
            <p:nvPr/>
          </p:nvGrpSpPr>
          <p:grpSpPr>
            <a:xfrm>
              <a:off x="9718158" y="5928165"/>
              <a:ext cx="2005020" cy="175589"/>
              <a:chOff x="9718158" y="5928165"/>
              <a:chExt cx="2005020" cy="175589"/>
            </a:xfrm>
          </p:grpSpPr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A41FC249-F0A4-2D2B-BE4D-3C0615943B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18158" y="6015959"/>
                <a:ext cx="797442" cy="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58" name="Picture 57" descr="\documentclass{article}&#10;\usepackage{amsmath,amssymb}&#10;\usepackage[dvipsnames]{xcolor}&#10;\pagestyle{empty}&#10;\begin{document}&#10;&#10;$$L_0$$&#10;&#10;\end{document}" title="IguanaTex Bitmap Display">
                <a:extLst>
                  <a:ext uri="{FF2B5EF4-FFF2-40B4-BE49-F238E27FC236}">
                    <a16:creationId xmlns:a16="http://schemas.microsoft.com/office/drawing/2014/main" id="{BDEA2700-D23A-D239-1DE4-9C044CB57FA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08347" y="5928165"/>
                <a:ext cx="207293" cy="175589"/>
              </a:xfrm>
              <a:prstGeom prst="rect">
                <a:avLst/>
              </a:prstGeom>
            </p:spPr>
          </p:pic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6302CE6D-7121-682D-9B4E-AD3AA15429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49940" y="6015959"/>
                <a:ext cx="773238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728A675-EE97-63D8-B3EC-605D568F29B5}"/>
                </a:ext>
              </a:extLst>
            </p:cNvPr>
            <p:cNvGrpSpPr/>
            <p:nvPr/>
          </p:nvGrpSpPr>
          <p:grpSpPr>
            <a:xfrm>
              <a:off x="8524614" y="3300413"/>
              <a:ext cx="207293" cy="1738312"/>
              <a:chOff x="8524614" y="3325813"/>
              <a:chExt cx="207293" cy="1738312"/>
            </a:xfrm>
          </p:grpSpPr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416AE6EA-D702-DEC5-F7EB-2C497371C9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8260" y="4366260"/>
                <a:ext cx="0" cy="697865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63" name="Picture 62" descr="\documentclass{article}&#10;\usepackage{amsmath,amssymb}&#10;\usepackage[dvipsnames]{xcolor}&#10;\pagestyle{empty}&#10;\begin{document}&#10;&#10;$$L_0$$&#10;&#10;\end{document}" title="IguanaTex Bitmap Display">
                <a:extLst>
                  <a:ext uri="{FF2B5EF4-FFF2-40B4-BE49-F238E27FC236}">
                    <a16:creationId xmlns:a16="http://schemas.microsoft.com/office/drawing/2014/main" id="{C992E5B2-CED6-DCE9-736E-B76F072D622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24614" y="4133767"/>
                <a:ext cx="207293" cy="175589"/>
              </a:xfrm>
              <a:prstGeom prst="rect">
                <a:avLst/>
              </a:prstGeom>
            </p:spPr>
          </p:pic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A7C94BAC-8CA8-E562-AC52-95B5DD1B7E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28261" y="3325813"/>
                <a:ext cx="0" cy="679167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12AA34A-2D30-E0ED-314E-BBA4944C6757}"/>
              </a:ext>
            </a:extLst>
          </p:cNvPr>
          <p:cNvGrpSpPr/>
          <p:nvPr/>
        </p:nvGrpSpPr>
        <p:grpSpPr>
          <a:xfrm>
            <a:off x="2445488" y="2860158"/>
            <a:ext cx="4699591" cy="3440191"/>
            <a:chOff x="2445488" y="2860158"/>
            <a:chExt cx="4699591" cy="3440191"/>
          </a:xfrm>
        </p:grpSpPr>
        <p:pic>
          <p:nvPicPr>
            <p:cNvPr id="31" name="Picture 30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49472BE6-C581-9E23-6A98-2C74D782C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8" t="41705" r="41396" b="12093"/>
            <a:stretch/>
          </p:blipFill>
          <p:spPr>
            <a:xfrm>
              <a:off x="2445488" y="2860158"/>
              <a:ext cx="4699591" cy="3168502"/>
            </a:xfrm>
            <a:prstGeom prst="rect">
              <a:avLst/>
            </a:prstGeom>
          </p:spPr>
        </p:pic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34EA02E-6AE2-D14A-93D2-81AC41EAB0C4}"/>
                </a:ext>
              </a:extLst>
            </p:cNvPr>
            <p:cNvGrpSpPr/>
            <p:nvPr/>
          </p:nvGrpSpPr>
          <p:grpSpPr>
            <a:xfrm>
              <a:off x="4402438" y="6125979"/>
              <a:ext cx="1410987" cy="174370"/>
              <a:chOff x="4402438" y="6125979"/>
              <a:chExt cx="1410987" cy="174370"/>
            </a:xfrm>
          </p:grpSpPr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844ED406-8D8D-42A8-49C6-CFD20FC11B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02438" y="6191549"/>
                <a:ext cx="550562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78" name="Picture 77" descr="\documentclass{article}&#10;\usepackage{amsmath,amssymb}&#10;\usepackage[dvipsnames]{xcolor}&#10;\pagestyle{empty}&#10;\begin{document}&#10;&#10;$$L_x$$&#10;&#10;\end{document}" title="IguanaTex Bitmap Display">
                <a:extLst>
                  <a:ext uri="{FF2B5EF4-FFF2-40B4-BE49-F238E27FC236}">
                    <a16:creationId xmlns:a16="http://schemas.microsoft.com/office/drawing/2014/main" id="{19F16875-AD6C-8DB1-6CE3-DD1FF3C5F06C}"/>
                  </a:ext>
                </a:extLst>
              </p:cNvPr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12109" y="6125979"/>
                <a:ext cx="217048" cy="174370"/>
              </a:xfrm>
              <a:prstGeom prst="rect">
                <a:avLst/>
              </a:prstGeom>
            </p:spPr>
          </p:pic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A36721AA-B621-205F-821C-1D1C005932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88266" y="6191549"/>
                <a:ext cx="525159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355CAAD-6278-1F0A-5F7F-FAD26614D132}"/>
                </a:ext>
              </a:extLst>
            </p:cNvPr>
            <p:cNvGrpSpPr/>
            <p:nvPr/>
          </p:nvGrpSpPr>
          <p:grpSpPr>
            <a:xfrm>
              <a:off x="3260204" y="4351600"/>
              <a:ext cx="213390" cy="741100"/>
              <a:chOff x="3260204" y="4351600"/>
              <a:chExt cx="213390" cy="741100"/>
            </a:xfrm>
          </p:grpSpPr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ED7198B3-B028-76DE-534D-89D24FA920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3850" y="4841875"/>
                <a:ext cx="0" cy="250825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96" name="Picture 95" descr="\documentclass{article}&#10;\usepackage{amsmath,amssymb}&#10;\usepackage[dvipsnames]{xcolor}&#10;\pagestyle{empty}&#10;\begin{document}&#10;&#10;$$L_y$$&#10;&#10;\end{document}" title="IguanaTex Bitmap Display">
                <a:extLst>
                  <a:ext uri="{FF2B5EF4-FFF2-40B4-BE49-F238E27FC236}">
                    <a16:creationId xmlns:a16="http://schemas.microsoft.com/office/drawing/2014/main" id="{492DD0DF-4D67-FB6D-3877-73A061A5A0C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0204" y="4632504"/>
                <a:ext cx="213390" cy="201196"/>
              </a:xfrm>
              <a:prstGeom prst="rect">
                <a:avLst/>
              </a:prstGeom>
            </p:spPr>
          </p:pic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F7CDDC6A-FD5D-482A-F93F-02577C25D4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3851" y="4351600"/>
                <a:ext cx="1" cy="23310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B784B36-7168-25CE-F4A4-1B7DF2D888DA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Detecting dark matter analogously to gravitational waves</a:t>
            </a:r>
          </a:p>
        </p:txBody>
      </p:sp>
      <p:pic>
        <p:nvPicPr>
          <p:cNvPr id="34" name="Picture 33" descr="\documentclass{article}&#10;\usepackage{amsmath,amssymb}&#10;\usepackage{xcolor}&#10;\pagestyle{empty}&#10;\begin{document}&#10;&#10;$$h_{{\scriptscriptstyle {\rm DM}}}(t)= \frac{\delta m_{{\rm e}}(t)}{m_{{\rm e}}}\propto{\color{red}d_{m_{{\rm e}}}}\phi(t)$$&#10;&#10;\end{document}" title="IguanaTex Bitmap Display">
            <a:extLst>
              <a:ext uri="{FF2B5EF4-FFF2-40B4-BE49-F238E27FC236}">
                <a16:creationId xmlns:a16="http://schemas.microsoft.com/office/drawing/2014/main" id="{5A71F5DC-5765-D537-C7EF-EDEE333BDEA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73" y="2769924"/>
            <a:ext cx="2411914" cy="463361"/>
          </a:xfrm>
          <a:prstGeom prst="rect">
            <a:avLst/>
          </a:prstGeom>
        </p:spPr>
      </p:pic>
      <p:pic>
        <p:nvPicPr>
          <p:cNvPr id="35" name="Picture 34" descr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 title="IguanaTex Bitmap Display">
            <a:extLst>
              <a:ext uri="{FF2B5EF4-FFF2-40B4-BE49-F238E27FC236}">
                <a16:creationId xmlns:a16="http://schemas.microsoft.com/office/drawing/2014/main" id="{9F53AACE-672F-F0F5-B60B-21209F420E9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73" y="3365913"/>
            <a:ext cx="2239983" cy="465799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448049C1-0742-8949-E45C-51E13B2AC91B}"/>
              </a:ext>
            </a:extLst>
          </p:cNvPr>
          <p:cNvGrpSpPr/>
          <p:nvPr/>
        </p:nvGrpSpPr>
        <p:grpSpPr>
          <a:xfrm>
            <a:off x="277167" y="1296660"/>
            <a:ext cx="2991094" cy="482870"/>
            <a:chOff x="4187477" y="1139759"/>
            <a:chExt cx="2991094" cy="48287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1FAAA7-1C76-3E85-6325-E2DCF70A0721}"/>
                </a:ext>
              </a:extLst>
            </p:cNvPr>
            <p:cNvSpPr txBox="1"/>
            <p:nvPr/>
          </p:nvSpPr>
          <p:spPr>
            <a:xfrm>
              <a:off x="4187477" y="1200445"/>
              <a:ext cx="27312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Photodetector signal =</a:t>
              </a:r>
            </a:p>
          </p:txBody>
        </p:sp>
        <p:pic>
          <p:nvPicPr>
            <p:cNvPr id="38" name="Picture 37" descr="\documentclass{article}&#10;\usepackage{amsmath,amssymb}&#10;\usepackage[dvipsnames]{xcolor}&#10;\pagestyle{empty}&#10;\begin{document}&#10;&#10;$$\frac{\delta L_{x}}{L_{x}}-\frac{\delta L_{y}}{L_{y}}$$&#10;&#10;\end{document}" title="IguanaTex Bitmap Display">
              <a:extLst>
                <a:ext uri="{FF2B5EF4-FFF2-40B4-BE49-F238E27FC236}">
                  <a16:creationId xmlns:a16="http://schemas.microsoft.com/office/drawing/2014/main" id="{2B51840B-471C-3B0F-51F2-3C2FF352F009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7952" y="1139759"/>
              <a:ext cx="970619" cy="482870"/>
            </a:xfrm>
            <a:prstGeom prst="rect">
              <a:avLst/>
            </a:prstGeom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0BDAECF5-0301-E5EA-8B8B-5F01F2296DD5}"/>
              </a:ext>
            </a:extLst>
          </p:cNvPr>
          <p:cNvSpPr txBox="1"/>
          <p:nvPr/>
        </p:nvSpPr>
        <p:spPr>
          <a:xfrm>
            <a:off x="9015140" y="2461776"/>
            <a:ext cx="2303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Michelson interferometer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45C3F53-D175-D785-4E37-A9F226BBE045}"/>
              </a:ext>
            </a:extLst>
          </p:cNvPr>
          <p:cNvSpPr txBox="1"/>
          <p:nvPr/>
        </p:nvSpPr>
        <p:spPr>
          <a:xfrm>
            <a:off x="4279708" y="2338666"/>
            <a:ext cx="2098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Mach-Zehnder interferometer</a:t>
            </a:r>
          </a:p>
        </p:txBody>
      </p:sp>
      <p:pic>
        <p:nvPicPr>
          <p:cNvPr id="41" name="Picture 40" descr="\documentclass{article}&#10;\usepackage{amsmath,amssymb}&#10;\usepackage[dvipsnames]{xcolor}&#10;\pagestyle{empty}&#10;\begin{document}&#10;&#10;$$\frac{\delta L_{x}}{L_{x}}=\frac{\delta L_{y}}{L_{y}}=h_{{\scriptscriptstyle {\rm DM}}}^{0}\cos(2\pi f_{{\scriptscriptstyle {\rm DM}}}t)$$&#10;&#10;\end{document}" title="IguanaTex Bitmap Display">
            <a:extLst>
              <a:ext uri="{FF2B5EF4-FFF2-40B4-BE49-F238E27FC236}">
                <a16:creationId xmlns:a16="http://schemas.microsoft.com/office/drawing/2014/main" id="{63796E6F-4DD7-B41F-63AE-AFB121145ED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954" y="1526623"/>
            <a:ext cx="2705782" cy="482870"/>
          </a:xfrm>
          <a:prstGeom prst="rect">
            <a:avLst/>
          </a:prstGeom>
        </p:spPr>
      </p:pic>
      <p:pic>
        <p:nvPicPr>
          <p:cNvPr id="47" name="Picture 46" descr="\documentclass{article}&#10;\usepackage{amsmath,amssymb}&#10;\usepackage[dvipsnames]{xcolor}&#10;\pagestyle{empty}&#10;\begin{document}&#10;&#10;$$\frac{\delta L_{x}}{L_{0}}=h_{{\scriptscriptstyle {\rm GW}}}\cos(2\pi f_{{\scriptscriptstyle {\rm GW}}}t)$$&#10;&#10;\end{document}" title="IguanaTex Bitmap Display">
            <a:extLst>
              <a:ext uri="{FF2B5EF4-FFF2-40B4-BE49-F238E27FC236}">
                <a16:creationId xmlns:a16="http://schemas.microsoft.com/office/drawing/2014/main" id="{6FA6DBCD-4CBD-CE5E-7F72-684FF971B8C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424" y="1380578"/>
            <a:ext cx="2092438" cy="457264"/>
          </a:xfrm>
          <a:prstGeom prst="rect">
            <a:avLst/>
          </a:prstGeom>
        </p:spPr>
      </p:pic>
      <p:pic>
        <p:nvPicPr>
          <p:cNvPr id="45" name="Picture 44" descr="\documentclass{article}&#10;\usepackage{amsmath,amssymb}&#10;\usepackage[dvipsnames]{xcolor}&#10;\pagestyle{empty}&#10;\begin{document}&#10;&#10;$$\frac{\delta L_{y}}{L_{0}}=h_{{\scriptscriptstyle {\rm GW}}}\cos(2\pi f_{{\scriptscriptstyle {\rm GW}}}t+\pi)$$&#10;&#10;\end{document}" title="IguanaTex Bitmap Display">
            <a:extLst>
              <a:ext uri="{FF2B5EF4-FFF2-40B4-BE49-F238E27FC236}">
                <a16:creationId xmlns:a16="http://schemas.microsoft.com/office/drawing/2014/main" id="{9F6CC960-D150-C139-73D4-5D8A62BB58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424" y="1973934"/>
            <a:ext cx="2458250" cy="4572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69BBE18-D47A-E0E6-21EB-143360CDAA80}"/>
              </a:ext>
            </a:extLst>
          </p:cNvPr>
          <p:cNvSpPr/>
          <p:nvPr/>
        </p:nvSpPr>
        <p:spPr>
          <a:xfrm>
            <a:off x="11132820" y="2045971"/>
            <a:ext cx="441961" cy="331408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3967B7-5070-9ECD-249C-109B90A08748}"/>
              </a:ext>
            </a:extLst>
          </p:cNvPr>
          <p:cNvSpPr txBox="1"/>
          <p:nvPr/>
        </p:nvSpPr>
        <p:spPr>
          <a:xfrm>
            <a:off x="4189078" y="1007570"/>
            <a:ext cx="2098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 “strain”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94728A-D3E4-C454-A910-C855EAEB51A8}"/>
              </a:ext>
            </a:extLst>
          </p:cNvPr>
          <p:cNvSpPr/>
          <p:nvPr/>
        </p:nvSpPr>
        <p:spPr>
          <a:xfrm>
            <a:off x="277167" y="1197450"/>
            <a:ext cx="3086684" cy="685800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A21206-0650-F5B4-482B-C1EC993517DB}"/>
              </a:ext>
            </a:extLst>
          </p:cNvPr>
          <p:cNvSpPr/>
          <p:nvPr/>
        </p:nvSpPr>
        <p:spPr>
          <a:xfrm>
            <a:off x="6094476" y="2884578"/>
            <a:ext cx="560324" cy="44025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E2F4C2-7040-DC81-0D4A-FA681E562168}"/>
              </a:ext>
            </a:extLst>
          </p:cNvPr>
          <p:cNvGrpSpPr/>
          <p:nvPr/>
        </p:nvGrpSpPr>
        <p:grpSpPr>
          <a:xfrm>
            <a:off x="3999545" y="1411174"/>
            <a:ext cx="3793176" cy="1024901"/>
            <a:chOff x="3999545" y="1411174"/>
            <a:chExt cx="3793176" cy="102490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A5D1AEB-A719-47E1-C511-F8B5ED25D6DD}"/>
                </a:ext>
              </a:extLst>
            </p:cNvPr>
            <p:cNvSpPr/>
            <p:nvPr/>
          </p:nvSpPr>
          <p:spPr>
            <a:xfrm>
              <a:off x="3999545" y="1411174"/>
              <a:ext cx="3086683" cy="685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37A19D-9D78-5A1A-FDF7-90F3D62754A9}"/>
                </a:ext>
              </a:extLst>
            </p:cNvPr>
            <p:cNvSpPr txBox="1"/>
            <p:nvPr/>
          </p:nvSpPr>
          <p:spPr>
            <a:xfrm>
              <a:off x="5963897" y="2097521"/>
              <a:ext cx="18288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In-phase oscillation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7FDFA1E-4DA4-46D9-F530-1CAE51F3A143}"/>
              </a:ext>
            </a:extLst>
          </p:cNvPr>
          <p:cNvSpPr txBox="1"/>
          <p:nvPr/>
        </p:nvSpPr>
        <p:spPr>
          <a:xfrm>
            <a:off x="8153260" y="929529"/>
            <a:ext cx="39168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Gravitational waves are quadrupolar (spin 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402087-B850-783B-4AA5-E6029A8017CF}"/>
              </a:ext>
            </a:extLst>
          </p:cNvPr>
          <p:cNvSpPr txBox="1"/>
          <p:nvPr/>
        </p:nvSpPr>
        <p:spPr>
          <a:xfrm>
            <a:off x="377741" y="2353112"/>
            <a:ext cx="2487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dark matter (spin 0)</a:t>
            </a:r>
          </a:p>
        </p:txBody>
      </p:sp>
    </p:spTree>
    <p:extLst>
      <p:ext uri="{BB962C8B-B14F-4D97-AF65-F5344CB8AC3E}">
        <p14:creationId xmlns:p14="http://schemas.microsoft.com/office/powerpoint/2010/main" val="308933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6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845A0-1268-6380-9872-0A4E342EA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DC569F4-83F3-F1B0-F7E6-AD139B67F201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 of single cavity driven by the dark matter field</a:t>
            </a:r>
          </a:p>
        </p:txBody>
      </p:sp>
      <p:pic>
        <p:nvPicPr>
          <p:cNvPr id="12" name="Picture 11" descr="A rainbow colored object on a blue background&#10;&#10;Description automatically generated">
            <a:extLst>
              <a:ext uri="{FF2B5EF4-FFF2-40B4-BE49-F238E27FC236}">
                <a16:creationId xmlns:a16="http://schemas.microsoft.com/office/drawing/2014/main" id="{5B99BB96-7AB6-0EBF-E587-FFAC8C0E7A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7" t="35959" r="30341" b="23062"/>
          <a:stretch/>
        </p:blipFill>
        <p:spPr>
          <a:xfrm>
            <a:off x="130405" y="4634730"/>
            <a:ext cx="3700566" cy="1553479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BC360DD-6D57-1CF9-FAD2-7DF96E2610A6}"/>
              </a:ext>
            </a:extLst>
          </p:cNvPr>
          <p:cNvGrpSpPr/>
          <p:nvPr/>
        </p:nvGrpSpPr>
        <p:grpSpPr>
          <a:xfrm>
            <a:off x="3286337" y="3042920"/>
            <a:ext cx="1816524" cy="864374"/>
            <a:chOff x="6169950" y="1679414"/>
            <a:chExt cx="1816524" cy="86437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EFBBF99-8F42-80EC-9D80-B4934E359B15}"/>
                </a:ext>
              </a:extLst>
            </p:cNvPr>
            <p:cNvSpPr txBox="1"/>
            <p:nvPr/>
          </p:nvSpPr>
          <p:spPr>
            <a:xfrm>
              <a:off x="6169950" y="2020568"/>
              <a:ext cx="18165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Effectively shielded from dark matter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46C07C51-B184-54F2-689E-638320FE20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02833" y="1679414"/>
              <a:ext cx="0" cy="3306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Picture 2" descr="\documentclass{article}&#10;\usepackage{amsmath,amssymb}&#10;\usepackage[dvipsnames]{xcolor}&#10;\pagestyle{empty}&#10;\begin{document}&#10;&#10;$$H_{{\scriptscriptstyle {\rm M}}}(f_{{\scriptscriptstyle {\rm DM}}})\equiv\frac{\widetilde{L}-L_{0}}{\widetilde{u}_{{\scriptscriptstyle {\rm DM}}}}=1+\frac{\widetilde{u}}{\widetilde{u}_{{\scriptscriptstyle {\rm DM}}}}$$&#10;&#10;\end{document}" title="IguanaTex Bitmap Display">
            <a:extLst>
              <a:ext uri="{FF2B5EF4-FFF2-40B4-BE49-F238E27FC236}">
                <a16:creationId xmlns:a16="http://schemas.microsoft.com/office/drawing/2014/main" id="{D2BA286B-E4DA-1F90-D832-1B67A13C728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7" y="1211974"/>
            <a:ext cx="2707002" cy="507258"/>
          </a:xfrm>
          <a:prstGeom prst="rect">
            <a:avLst/>
          </a:prstGeom>
        </p:spPr>
      </p:pic>
      <p:pic>
        <p:nvPicPr>
          <p:cNvPr id="5" name="Picture 4" descr="\documentclass{article}&#10;\usepackage{amsmath,amssymb}&#10;\usepackage[dvipsnames]{xcolor}&#10;\pagestyle{empty}&#10;\begin{document}&#10;&#10;$$f_{{\scriptscriptstyle {\rm DM}}}&lt;f_{{\scriptscriptstyle {\rm M}}}\quad\widetilde{u}\approx0\rightarrow H_{{\scriptscriptstyle {\rm M}}}\approx1$$&#10;&#10;\end{document}" title="IguanaTex Bitmap Display">
            <a:extLst>
              <a:ext uri="{FF2B5EF4-FFF2-40B4-BE49-F238E27FC236}">
                <a16:creationId xmlns:a16="http://schemas.microsoft.com/office/drawing/2014/main" id="{EE9A7BA6-B2A4-EB98-A5FA-0FCD15FF252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7" y="2109566"/>
            <a:ext cx="2482638" cy="191441"/>
          </a:xfrm>
          <a:prstGeom prst="rect">
            <a:avLst/>
          </a:prstGeom>
        </p:spPr>
      </p:pic>
      <p:pic>
        <p:nvPicPr>
          <p:cNvPr id="7" name="Picture 6" descr="\documentclass{article}&#10;\usepackage{amsmath,amssymb}&#10;\usepackage[dvipsnames]{xcolor}&#10;\pagestyle{empty}&#10;\begin{document}&#10;&#10;$$f_{{\scriptscriptstyle {\rm DM}}}&gt;f_{{\scriptscriptstyle {\rm M}}}\quad\widetilde{u}\approx-\widetilde{u}_{{\scriptscriptstyle {\rm DM}}}\rightarrow H_{{\scriptscriptstyle {\rm M}}}\approx0\rightarrow\widetilde{L}\approx L_{0}$$&#10;&#10;\end{document}" title="IguanaTex Bitmap Display">
            <a:extLst>
              <a:ext uri="{FF2B5EF4-FFF2-40B4-BE49-F238E27FC236}">
                <a16:creationId xmlns:a16="http://schemas.microsoft.com/office/drawing/2014/main" id="{ABE70BAD-EE9B-9464-CCE4-1641C2AD89C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7" y="2737712"/>
            <a:ext cx="3836138" cy="242655"/>
          </a:xfrm>
          <a:prstGeom prst="rect">
            <a:avLst/>
          </a:prstGeom>
        </p:spPr>
      </p:pic>
      <p:pic>
        <p:nvPicPr>
          <p:cNvPr id="10" name="Picture 9" descr="\documentclass{article}&#10;\usepackage{amsmath,amssymb}&#10;\usepackage[dvipsnames]{xcolor}&#10;\pagestyle{empty}&#10;\begin{document}&#10;&#10;$$\sim\left(1-\left(\frac{f_{{\scriptscriptstyle {\rm DM}}}}{f_{{\scriptscriptstyle {\rm M}}}}\right)^{2}+{\rm i}Q_{{\scriptscriptstyle {\rm M}}}^{-1}\right)^{-1}$$&#10;&#10;\end{document}" title="IguanaTex Bitmap Display">
            <a:extLst>
              <a:ext uri="{FF2B5EF4-FFF2-40B4-BE49-F238E27FC236}">
                <a16:creationId xmlns:a16="http://schemas.microsoft.com/office/drawing/2014/main" id="{C449C6D7-83AD-0358-B06C-FDD196F4585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337" y="1138202"/>
            <a:ext cx="2519218" cy="654802"/>
          </a:xfrm>
          <a:prstGeom prst="rect">
            <a:avLst/>
          </a:prstGeom>
        </p:spPr>
      </p:pic>
      <p:pic>
        <p:nvPicPr>
          <p:cNvPr id="22" name="Picture 2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0A3A1AD-32AF-BE75-50BC-1FE13FBBAC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25" t="11556" r="400" b="47325"/>
          <a:stretch/>
        </p:blipFill>
        <p:spPr>
          <a:xfrm>
            <a:off x="6172200" y="792479"/>
            <a:ext cx="5971031" cy="2819992"/>
          </a:xfrm>
          <a:prstGeom prst="rect">
            <a:avLst/>
          </a:prstGeom>
        </p:spPr>
      </p:pic>
      <p:pic>
        <p:nvPicPr>
          <p:cNvPr id="20" name="Picture 1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9E31EBC-8709-0E20-D605-E588E6CECB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7" t="52675" r="401" b="667"/>
          <a:stretch/>
        </p:blipFill>
        <p:spPr>
          <a:xfrm>
            <a:off x="5380074" y="3612471"/>
            <a:ext cx="6763158" cy="3199810"/>
          </a:xfrm>
          <a:prstGeom prst="rect">
            <a:avLst/>
          </a:prstGeom>
        </p:spPr>
      </p:pic>
      <p:pic>
        <p:nvPicPr>
          <p:cNvPr id="23" name="Picture 2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3304C62-2B47-C209-7F14-B89CC1DAD34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" t="59816" r="81146" b="666"/>
          <a:stretch/>
        </p:blipFill>
        <p:spPr>
          <a:xfrm>
            <a:off x="4020820" y="4056380"/>
            <a:ext cx="2252980" cy="2710180"/>
          </a:xfrm>
          <a:prstGeom prst="rect">
            <a:avLst/>
          </a:prstGeom>
        </p:spPr>
      </p:pic>
      <p:pic>
        <p:nvPicPr>
          <p:cNvPr id="27" name="Picture 26" descr="\documentclass{article}&#10;\usepackage{amsmath,amssymb}&#10;\usepackage[dvipsnames]{xcolor}&#10;\pagestyle{empty}&#10;\begin{document}&#10;&#10;$$A\sim1/f_{{\scriptscriptstyle {\rm M}}}^{2}$$&#10;&#10;\end{document}" title="IguanaTex Bitmap Display">
            <a:extLst>
              <a:ext uri="{FF2B5EF4-FFF2-40B4-BE49-F238E27FC236}">
                <a16:creationId xmlns:a16="http://schemas.microsoft.com/office/drawing/2014/main" id="{F5F93F01-FFD1-2A75-A1C6-81597499815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484" y="1787087"/>
            <a:ext cx="831610" cy="23168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C6122FF-7DDB-56A0-6D77-E151C88554BE}"/>
              </a:ext>
            </a:extLst>
          </p:cNvPr>
          <p:cNvGrpSpPr/>
          <p:nvPr/>
        </p:nvGrpSpPr>
        <p:grpSpPr>
          <a:xfrm>
            <a:off x="3419684" y="1751279"/>
            <a:ext cx="2699171" cy="648931"/>
            <a:chOff x="5895629" y="1679414"/>
            <a:chExt cx="2699171" cy="64893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388E4F-E62B-678E-DA42-ACF94A5791A3}"/>
                </a:ext>
              </a:extLst>
            </p:cNvPr>
            <p:cNvSpPr txBox="1"/>
            <p:nvPr/>
          </p:nvSpPr>
          <p:spPr>
            <a:xfrm>
              <a:off x="5895629" y="2020568"/>
              <a:ext cx="26991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Mechanical resonance frequency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C4F51A7-AD4B-1E25-1465-3EC423D45C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02833" y="1679414"/>
              <a:ext cx="0" cy="3306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1267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5EB76-4A4C-BE08-D3BF-79B181AE2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068D8507-EA6F-C3F9-2E09-737299EFA297}"/>
              </a:ext>
            </a:extLst>
          </p:cNvPr>
          <p:cNvGrpSpPr/>
          <p:nvPr/>
        </p:nvGrpSpPr>
        <p:grpSpPr>
          <a:xfrm>
            <a:off x="6235700" y="4127500"/>
            <a:ext cx="5219700" cy="2527300"/>
            <a:chOff x="6235700" y="4127500"/>
            <a:chExt cx="5219700" cy="25273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4B61F35-13B7-5849-3368-23709F2B225C}"/>
                </a:ext>
              </a:extLst>
            </p:cNvPr>
            <p:cNvGrpSpPr/>
            <p:nvPr/>
          </p:nvGrpSpPr>
          <p:grpSpPr>
            <a:xfrm>
              <a:off x="6235700" y="4127500"/>
              <a:ext cx="5219700" cy="2527300"/>
              <a:chOff x="6235700" y="4127500"/>
              <a:chExt cx="5219700" cy="2527300"/>
            </a:xfrm>
          </p:grpSpPr>
          <p:pic>
            <p:nvPicPr>
              <p:cNvPr id="25" name="Picture 24" descr="A screenshot of a computer&#10;&#10;AI-generated content may be incorrect.">
                <a:extLst>
                  <a:ext uri="{FF2B5EF4-FFF2-40B4-BE49-F238E27FC236}">
                    <a16:creationId xmlns:a16="http://schemas.microsoft.com/office/drawing/2014/main" id="{BB2FCAB0-1AAA-0502-940B-1DC8FADB80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146" t="60185" r="6042" b="2963"/>
              <a:stretch/>
            </p:blipFill>
            <p:spPr>
              <a:xfrm>
                <a:off x="6235700" y="4127500"/>
                <a:ext cx="5219700" cy="2527300"/>
              </a:xfrm>
              <a:prstGeom prst="rect">
                <a:avLst/>
              </a:prstGeom>
            </p:spPr>
          </p:pic>
          <p:pic>
            <p:nvPicPr>
              <p:cNvPr id="32" name="Picture 31" descr="\documentclass{article}&#10;\usepackage{amsmath,amssymb}&#10;\usepackage[dvipsnames]{xcolor}&#10;\pagestyle{empty}&#10;\begin{document}&#10;&#10;$$\Delta f_{{\rm opt}}=\frac{c}{2L}$$&#10;&#10;\end{document}" title="IguanaTex Bitmap Display">
                <a:extLst>
                  <a:ext uri="{FF2B5EF4-FFF2-40B4-BE49-F238E27FC236}">
                    <a16:creationId xmlns:a16="http://schemas.microsoft.com/office/drawing/2014/main" id="{DDF7B891-EFB0-D082-DABC-D03AC78AB1DC}"/>
                  </a:ext>
                </a:extLst>
              </p:cNvPr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15200" y="4884737"/>
                <a:ext cx="1038903" cy="369469"/>
              </a:xfrm>
              <a:prstGeom prst="rect">
                <a:avLst/>
              </a:prstGeom>
            </p:spPr>
          </p:pic>
        </p:grpSp>
        <p:pic>
          <p:nvPicPr>
            <p:cNvPr id="80" name="Picture 79" descr="\documentclass{article}&#10;\usepackage{amsmath,amssymb}&#10;\usepackage[dvipsnames]{xcolor}&#10;\pagestyle{empty}&#10;\begin{document}&#10;&#10;$$f_{{\rm opt}}$$&#10;&#10;\end{document}" title="IguanaTex Bitmap Display">
              <a:extLst>
                <a:ext uri="{FF2B5EF4-FFF2-40B4-BE49-F238E27FC236}">
                  <a16:creationId xmlns:a16="http://schemas.microsoft.com/office/drawing/2014/main" id="{1A642537-615A-29F4-97B2-E4D699358816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3917" y="6449946"/>
              <a:ext cx="315817" cy="204854"/>
            </a:xfrm>
            <a:prstGeom prst="rect">
              <a:avLst/>
            </a:prstGeom>
          </p:spPr>
        </p:pic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0F08CA3-70C0-6C60-39AB-2D8EF42354E9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Fabry-Perot cavities as optomechanical sensors</a:t>
            </a:r>
          </a:p>
        </p:txBody>
      </p:sp>
      <p:pic>
        <p:nvPicPr>
          <p:cNvPr id="19" name="Picture 1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864194D-DA51-7633-1973-18805DCD82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" t="13056" r="63828" b="71527"/>
          <a:stretch/>
        </p:blipFill>
        <p:spPr>
          <a:xfrm>
            <a:off x="252412" y="895350"/>
            <a:ext cx="4157663" cy="1057275"/>
          </a:xfrm>
          <a:prstGeom prst="rect">
            <a:avLst/>
          </a:prstGeom>
        </p:spPr>
      </p:pic>
      <p:pic>
        <p:nvPicPr>
          <p:cNvPr id="29" name="Picture 2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6779A08-F51A-3AF4-6488-111E681A33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3" t="15238" r="1786" b="47013"/>
          <a:stretch/>
        </p:blipFill>
        <p:spPr>
          <a:xfrm>
            <a:off x="7112000" y="1045029"/>
            <a:ext cx="4862286" cy="258876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311975C2-1674-5016-0D40-B9E3559FE21C}"/>
              </a:ext>
            </a:extLst>
          </p:cNvPr>
          <p:cNvGrpSpPr/>
          <p:nvPr/>
        </p:nvGrpSpPr>
        <p:grpSpPr>
          <a:xfrm>
            <a:off x="374651" y="1238250"/>
            <a:ext cx="5410200" cy="5416550"/>
            <a:chOff x="374651" y="1238250"/>
            <a:chExt cx="5410200" cy="541655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CCE20B3-74F8-3026-FF93-247C6A134E93}"/>
                </a:ext>
              </a:extLst>
            </p:cNvPr>
            <p:cNvGrpSpPr/>
            <p:nvPr/>
          </p:nvGrpSpPr>
          <p:grpSpPr>
            <a:xfrm>
              <a:off x="374651" y="3305175"/>
              <a:ext cx="5410200" cy="3159125"/>
              <a:chOff x="374651" y="3305175"/>
              <a:chExt cx="5410200" cy="3159125"/>
            </a:xfrm>
          </p:grpSpPr>
          <p:pic>
            <p:nvPicPr>
              <p:cNvPr id="23" name="Picture 22" descr="A screenshot of a computer&#10;&#10;AI-generated content may be incorrect.">
                <a:extLst>
                  <a:ext uri="{FF2B5EF4-FFF2-40B4-BE49-F238E27FC236}">
                    <a16:creationId xmlns:a16="http://schemas.microsoft.com/office/drawing/2014/main" id="{B32C34BF-F529-9C0A-1649-F951A7F57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73" t="48195" r="52552" b="5739"/>
              <a:stretch/>
            </p:blipFill>
            <p:spPr>
              <a:xfrm>
                <a:off x="374651" y="3305175"/>
                <a:ext cx="5410200" cy="3159125"/>
              </a:xfrm>
              <a:prstGeom prst="rect">
                <a:avLst/>
              </a:prstGeom>
            </p:spPr>
          </p:pic>
          <p:pic>
            <p:nvPicPr>
              <p:cNvPr id="43" name="Picture 42" descr="\documentclass{article}&#10;\usepackage{amsmath,amssymb}&#10;\usepackage[dvipsnames]{xcolor}&#10;\pagestyle{empty}&#10;\begin{document}&#10;&#10;$$L$$&#10;&#10;\end{document}" title="IguanaTex Bitmap Display">
                <a:extLst>
                  <a:ext uri="{FF2B5EF4-FFF2-40B4-BE49-F238E27FC236}">
                    <a16:creationId xmlns:a16="http://schemas.microsoft.com/office/drawing/2014/main" id="{F0CAB7E4-200F-984D-72F1-BD4FFE467687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5901" y="6107793"/>
                <a:ext cx="126814" cy="142666"/>
              </a:xfrm>
              <a:prstGeom prst="rect">
                <a:avLst/>
              </a:prstGeom>
            </p:spPr>
          </p:pic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E4CCC0F-EEC0-B58B-53A4-C334EA2E1FDC}"/>
                </a:ext>
              </a:extLst>
            </p:cNvPr>
            <p:cNvSpPr/>
            <p:nvPr/>
          </p:nvSpPr>
          <p:spPr>
            <a:xfrm>
              <a:off x="2705100" y="1238250"/>
              <a:ext cx="1333500" cy="815975"/>
            </a:xfrm>
            <a:prstGeom prst="rect">
              <a:avLst/>
            </a:prstGeom>
            <a:noFill/>
            <a:ln w="28575">
              <a:solidFill>
                <a:srgbClr val="80008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ADC6D1A-3E94-CF84-9A89-93E2550D7A88}"/>
                </a:ext>
              </a:extLst>
            </p:cNvPr>
            <p:cNvCxnSpPr>
              <a:stCxn id="26" idx="2"/>
              <a:endCxn id="27" idx="0"/>
            </p:cNvCxnSpPr>
            <p:nvPr/>
          </p:nvCxnSpPr>
          <p:spPr>
            <a:xfrm flipH="1">
              <a:off x="2997200" y="2054225"/>
              <a:ext cx="374650" cy="659946"/>
            </a:xfrm>
            <a:prstGeom prst="line">
              <a:avLst/>
            </a:prstGeom>
            <a:ln w="28575">
              <a:solidFill>
                <a:srgbClr val="80008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B88AF4E-EC43-05D0-B312-1EE55F2F4DF1}"/>
                </a:ext>
              </a:extLst>
            </p:cNvPr>
            <p:cNvSpPr/>
            <p:nvPr/>
          </p:nvSpPr>
          <p:spPr>
            <a:xfrm>
              <a:off x="566057" y="2714171"/>
              <a:ext cx="4862286" cy="3940629"/>
            </a:xfrm>
            <a:prstGeom prst="rect">
              <a:avLst/>
            </a:prstGeom>
            <a:noFill/>
            <a:ln w="28575">
              <a:solidFill>
                <a:srgbClr val="80008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28D19E7-7810-E5D5-C066-C0C8B7FE8DEC}"/>
              </a:ext>
            </a:extLst>
          </p:cNvPr>
          <p:cNvGrpSpPr/>
          <p:nvPr/>
        </p:nvGrpSpPr>
        <p:grpSpPr>
          <a:xfrm>
            <a:off x="5143501" y="1433977"/>
            <a:ext cx="1905000" cy="752011"/>
            <a:chOff x="-796408" y="3684523"/>
            <a:chExt cx="1905000" cy="752011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0C264A5-1FF9-C4E7-F8F2-E65A89CD0A6A}"/>
                </a:ext>
              </a:extLst>
            </p:cNvPr>
            <p:cNvSpPr/>
            <p:nvPr/>
          </p:nvSpPr>
          <p:spPr>
            <a:xfrm>
              <a:off x="-796408" y="3684523"/>
              <a:ext cx="1905000" cy="75201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Picture 72" descr="\documentclass{article}&#10;\usepackage{amsmath,amssymb}&#10;\usepackage[dvipsnames]{xcolor}&#10;\pagestyle{empty}&#10;\begin{document}&#10;&#10;$$\frac{\delta f_{{\rm opt}}(t)}{f_{{\rm opt}}}=-\frac{\delta L(t)}{L}$$&#10;&#10;\end{document}" title="IguanaTex Bitmap Display">
              <a:extLst>
                <a:ext uri="{FF2B5EF4-FFF2-40B4-BE49-F238E27FC236}">
                  <a16:creationId xmlns:a16="http://schemas.microsoft.com/office/drawing/2014/main" id="{2DE82BD9-83AD-718F-92A9-222C6CCC6D5A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9588" y="3816044"/>
              <a:ext cx="1616885" cy="488967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60E3254-3789-6137-8290-22A1CCBD0FCB}"/>
              </a:ext>
            </a:extLst>
          </p:cNvPr>
          <p:cNvGrpSpPr/>
          <p:nvPr/>
        </p:nvGrpSpPr>
        <p:grpSpPr>
          <a:xfrm>
            <a:off x="8804952" y="3698875"/>
            <a:ext cx="1760014" cy="2003426"/>
            <a:chOff x="8804952" y="3698875"/>
            <a:chExt cx="1760014" cy="2003426"/>
          </a:xfrm>
        </p:grpSpPr>
        <p:pic>
          <p:nvPicPr>
            <p:cNvPr id="67" name="Picture 66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B67D2EE2-79EB-8C9E-0F6C-3978644F5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19" t="53935" r="18646" b="16852"/>
            <a:stretch/>
          </p:blipFill>
          <p:spPr>
            <a:xfrm>
              <a:off x="8804952" y="3698875"/>
              <a:ext cx="1113748" cy="2003426"/>
            </a:xfrm>
            <a:prstGeom prst="rect">
              <a:avLst/>
            </a:prstGeom>
          </p:spPr>
        </p:pic>
        <p:pic>
          <p:nvPicPr>
            <p:cNvPr id="76" name="Picture 75" descr="\documentclass{article}&#10;\usepackage{amsmath,amssymb}&#10;\usepackage[dvipsnames]{xcolor}&#10;\pagestyle{empty}&#10;\begin{document}&#10;&#10;$$\delta f_{{\rm opt}}(t)$$&#10;&#10;\end{document}" title="IguanaTex Bitmap Display">
              <a:extLst>
                <a:ext uri="{FF2B5EF4-FFF2-40B4-BE49-F238E27FC236}">
                  <a16:creationId xmlns:a16="http://schemas.microsoft.com/office/drawing/2014/main" id="{B1F8E1A1-4D0A-969D-8EA6-38CAC2546C6C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8700" y="5391150"/>
              <a:ext cx="646266" cy="213390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460C87D-6D43-FE87-B2BA-D4E46EA83BB2}"/>
              </a:ext>
            </a:extLst>
          </p:cNvPr>
          <p:cNvGrpSpPr/>
          <p:nvPr/>
        </p:nvGrpSpPr>
        <p:grpSpPr>
          <a:xfrm>
            <a:off x="4178300" y="2432050"/>
            <a:ext cx="1102021" cy="1781656"/>
            <a:chOff x="4178300" y="2432050"/>
            <a:chExt cx="1102021" cy="1781656"/>
          </a:xfrm>
        </p:grpSpPr>
        <p:pic>
          <p:nvPicPr>
            <p:cNvPr id="84" name="Picture 83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96536AB9-F02E-B35F-9B7C-7DB5C114C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71" t="35463" r="59614" b="41667"/>
            <a:stretch/>
          </p:blipFill>
          <p:spPr>
            <a:xfrm>
              <a:off x="4178300" y="2432050"/>
              <a:ext cx="745513" cy="1568450"/>
            </a:xfrm>
            <a:prstGeom prst="rect">
              <a:avLst/>
            </a:prstGeom>
          </p:spPr>
        </p:pic>
        <p:pic>
          <p:nvPicPr>
            <p:cNvPr id="86" name="Picture 85" descr="\documentclass{article}&#10;\usepackage{amsmath,amssymb}&#10;\usepackage[dvipsnames]{xcolor}&#10;\pagestyle{empty}&#10;\begin{document}&#10;&#10;$$\delta L(t)$$&#10;&#10;\end{document}" title="IguanaTex Bitmap Display">
              <a:extLst>
                <a:ext uri="{FF2B5EF4-FFF2-40B4-BE49-F238E27FC236}">
                  <a16:creationId xmlns:a16="http://schemas.microsoft.com/office/drawing/2014/main" id="{AEA233ED-E357-96E5-2441-E8D00B7608CC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909" y="4007632"/>
              <a:ext cx="441412" cy="2060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180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EA8EB-527D-D3DC-5137-746273962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8EBF802-F228-7623-EA20-C1918F41D114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“Coherent” response of two cavities driven by dark matter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A030AA-BD17-5FB9-A963-04DE82D59AA0}"/>
              </a:ext>
            </a:extLst>
          </p:cNvPr>
          <p:cNvGrpSpPr/>
          <p:nvPr/>
        </p:nvGrpSpPr>
        <p:grpSpPr>
          <a:xfrm>
            <a:off x="4776754" y="6421002"/>
            <a:ext cx="2635444" cy="338554"/>
            <a:chOff x="4102660" y="6337409"/>
            <a:chExt cx="2635444" cy="338554"/>
          </a:xfrm>
        </p:grpSpPr>
        <p:pic>
          <p:nvPicPr>
            <p:cNvPr id="35" name="Picture 34" descr="\documentclass{article}&#10;\usepackage{amsmath,amssymb}&#10;\usepackage[dvipsnames]{xcolor}&#10;\pagestyle{empty}&#10;\begin{document}&#10;&#10;$$v_{{\rm s}}\approx10\,{\rm km}/{\rm s}$$&#10;&#10;\end{document}" title="IguanaTex Bitmap Display">
              <a:extLst>
                <a:ext uri="{FF2B5EF4-FFF2-40B4-BE49-F238E27FC236}">
                  <a16:creationId xmlns:a16="http://schemas.microsoft.com/office/drawing/2014/main" id="{EFE8791D-54DD-188D-C04E-A09D07F4993F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1406" y="6403649"/>
              <a:ext cx="1126698" cy="206074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73831A0-98A2-3F11-FB98-5B8EDE51AC12}"/>
                </a:ext>
              </a:extLst>
            </p:cNvPr>
            <p:cNvSpPr txBox="1"/>
            <p:nvPr/>
          </p:nvSpPr>
          <p:spPr>
            <a:xfrm>
              <a:off x="4102660" y="6337409"/>
              <a:ext cx="15087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Speed of sound: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EC2F02F-4ADA-E5ED-F748-5E453A9C651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1" y="3781313"/>
            <a:ext cx="3417893" cy="4853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414041-A12D-61A2-F1B4-1036F83C8A40}"/>
              </a:ext>
            </a:extLst>
          </p:cNvPr>
          <p:cNvSpPr/>
          <p:nvPr/>
        </p:nvSpPr>
        <p:spPr>
          <a:xfrm>
            <a:off x="2513344" y="3812314"/>
            <a:ext cx="915895" cy="39563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2067668-099C-78D4-6016-8188B9DFDC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626" y="3908924"/>
            <a:ext cx="902334" cy="20241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941CD57-265F-6461-1F05-D27232649E22}"/>
              </a:ext>
            </a:extLst>
          </p:cNvPr>
          <p:cNvGrpSpPr/>
          <p:nvPr/>
        </p:nvGrpSpPr>
        <p:grpSpPr>
          <a:xfrm>
            <a:off x="1331759" y="5168925"/>
            <a:ext cx="3854296" cy="845490"/>
            <a:chOff x="1454222" y="5125339"/>
            <a:chExt cx="3854296" cy="84549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5855372-E134-6CA8-1562-9A0ED90419F3}"/>
                </a:ext>
              </a:extLst>
            </p:cNvPr>
            <p:cNvGrpSpPr/>
            <p:nvPr/>
          </p:nvGrpSpPr>
          <p:grpSpPr>
            <a:xfrm>
              <a:off x="1454222" y="5481862"/>
              <a:ext cx="3676595" cy="488967"/>
              <a:chOff x="1132114" y="5116218"/>
              <a:chExt cx="3676595" cy="488967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FA1E165-382E-A9A5-8022-A3A80ABD28C8}"/>
                  </a:ext>
                </a:extLst>
              </p:cNvPr>
              <p:cNvSpPr/>
              <p:nvPr/>
            </p:nvSpPr>
            <p:spPr>
              <a:xfrm>
                <a:off x="1132114" y="5116218"/>
                <a:ext cx="3676595" cy="48896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Picture 41" descr="\documentclass{article}&#10;\usepackage{amsmath,amssymb}&#10;\usepackage[dvipsnames]{xcolor}&#10;\pagestyle{empty}&#10;\begin{document}&#10;&#10;$$A_{{\rm det}}(f_{{\scriptscriptstyle {\rm DM}}})\equiv|{\color{red}H_{{\scriptscriptstyle {\rm M},{\rm L}}}}(f_{{\scriptscriptstyle {\rm DM}}})-{\color{blue}H_{{\scriptscriptstyle {\rm M},{\rm S}}}}(f_{{\scriptscriptstyle {\rm DM}}})|$$&#10;&#10;\end{document}" title="IguanaTex Bitmap Display">
                <a:extLst>
                  <a:ext uri="{FF2B5EF4-FFF2-40B4-BE49-F238E27FC236}">
                    <a16:creationId xmlns:a16="http://schemas.microsoft.com/office/drawing/2014/main" id="{822BD3D6-9D90-A4D1-39A5-286D6C44A47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2995" y="5251994"/>
                <a:ext cx="3305712" cy="206074"/>
              </a:xfrm>
              <a:prstGeom prst="rect">
                <a:avLst/>
              </a:prstGeom>
            </p:spPr>
          </p:pic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4FFD82-A987-446C-9750-78ED4C93A6CC}"/>
                </a:ext>
              </a:extLst>
            </p:cNvPr>
            <p:cNvSpPr txBox="1"/>
            <p:nvPr/>
          </p:nvSpPr>
          <p:spPr>
            <a:xfrm>
              <a:off x="1789028" y="5125339"/>
              <a:ext cx="35194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“Coherent”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difference transfer function</a:t>
              </a:r>
            </a:p>
          </p:txBody>
        </p:sp>
      </p:grp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43194D7-61AC-0186-6E30-B8A41939E19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8" t="57500" r="572" b="8750"/>
          <a:stretch/>
        </p:blipFill>
        <p:spPr>
          <a:xfrm>
            <a:off x="5912964" y="3958931"/>
            <a:ext cx="6169096" cy="2314575"/>
          </a:xfrm>
          <a:prstGeom prst="rect">
            <a:avLst/>
          </a:prstGeom>
        </p:spPr>
      </p:pic>
      <p:pic>
        <p:nvPicPr>
          <p:cNvPr id="15" name="Picture 1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FDD52CD-8843-D458-396F-CC19DFAC46F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8" t="57500" r="572" b="8750"/>
          <a:stretch/>
        </p:blipFill>
        <p:spPr>
          <a:xfrm>
            <a:off x="5912964" y="3958931"/>
            <a:ext cx="6169096" cy="2314575"/>
          </a:xfrm>
          <a:prstGeom prst="rect">
            <a:avLst/>
          </a:prstGeom>
        </p:spPr>
      </p:pic>
      <p:pic>
        <p:nvPicPr>
          <p:cNvPr id="18" name="Picture 1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E8BF9C7-E372-7527-45A4-4FEEAFEB856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8" t="57500" r="572" b="8750"/>
          <a:stretch/>
        </p:blipFill>
        <p:spPr>
          <a:xfrm>
            <a:off x="5912964" y="3958931"/>
            <a:ext cx="6169097" cy="231457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321FE09-BE95-0B4F-A9F1-6AA1A4D59684}"/>
              </a:ext>
            </a:extLst>
          </p:cNvPr>
          <p:cNvGrpSpPr/>
          <p:nvPr/>
        </p:nvGrpSpPr>
        <p:grpSpPr>
          <a:xfrm>
            <a:off x="7976994" y="6131719"/>
            <a:ext cx="951108" cy="627837"/>
            <a:chOff x="7976994" y="6131719"/>
            <a:chExt cx="951108" cy="62783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ACC5E9-311C-742C-FF05-5AB4AA1D9415}"/>
                </a:ext>
              </a:extLst>
            </p:cNvPr>
            <p:cNvGrpSpPr/>
            <p:nvPr/>
          </p:nvGrpSpPr>
          <p:grpSpPr>
            <a:xfrm>
              <a:off x="7976994" y="6300948"/>
              <a:ext cx="951108" cy="458608"/>
              <a:chOff x="7860442" y="3061821"/>
              <a:chExt cx="951108" cy="458608"/>
            </a:xfrm>
          </p:grpSpPr>
          <p:pic>
            <p:nvPicPr>
              <p:cNvPr id="47" name="Picture 46" descr="\documentclass{article}&#10;\usepackage{amsmath,amssymb}&#10;\usepackage[dvipsnames]{xcolor}&#10;\pagestyle{empty}&#10;\begin{document}&#10;&#10;$${\color{red}f_{{\scriptscriptstyle {\rm M},{\rm L}}}}$$&#10;&#10;\end{document}" title="IguanaTex Bitmap Display">
                <a:extLst>
                  <a:ext uri="{FF2B5EF4-FFF2-40B4-BE49-F238E27FC236}">
                    <a16:creationId xmlns:a16="http://schemas.microsoft.com/office/drawing/2014/main" id="{08A1EC7C-A8F8-C2D6-CD2D-BA4F28010D3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60442" y="3061821"/>
                <a:ext cx="335327" cy="196319"/>
              </a:xfrm>
              <a:prstGeom prst="rect">
                <a:avLst/>
              </a:prstGeom>
            </p:spPr>
          </p:pic>
          <p:pic>
            <p:nvPicPr>
              <p:cNvPr id="48" name="Picture 47" descr="\documentclass{article}&#10;\usepackage{amsmath,amssymb}&#10;\usepackage[dvipsnames]{xcolor}&#10;\pagestyle{empty}&#10;\begin{document}&#10;&#10;$$=v_{{\rm s}}/(2{\color{red}L_{{\scriptscriptstyle {\rm L}}}})$$&#10;&#10;\end{document}" title="IguanaTex Bitmap Display">
                <a:extLst>
                  <a:ext uri="{FF2B5EF4-FFF2-40B4-BE49-F238E27FC236}">
                    <a16:creationId xmlns:a16="http://schemas.microsoft.com/office/drawing/2014/main" id="{F0D95717-4CCC-BA1C-6195-EB67707A599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60442" y="3314355"/>
                <a:ext cx="951108" cy="206074"/>
              </a:xfrm>
              <a:prstGeom prst="rect">
                <a:avLst/>
              </a:prstGeom>
            </p:spPr>
          </p:pic>
        </p:grp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97CF9C6-3896-3FA2-A891-0E62194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8161326" y="6131719"/>
              <a:ext cx="0" cy="968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5DBACCF-CD92-6793-065A-7754D96E0BD2}"/>
              </a:ext>
            </a:extLst>
          </p:cNvPr>
          <p:cNvGrpSpPr/>
          <p:nvPr/>
        </p:nvGrpSpPr>
        <p:grpSpPr>
          <a:xfrm>
            <a:off x="9662175" y="6131719"/>
            <a:ext cx="942573" cy="633454"/>
            <a:chOff x="9662175" y="6131719"/>
            <a:chExt cx="942573" cy="633454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996F422-E120-A961-C286-13252343E1B5}"/>
                </a:ext>
              </a:extLst>
            </p:cNvPr>
            <p:cNvGrpSpPr/>
            <p:nvPr/>
          </p:nvGrpSpPr>
          <p:grpSpPr>
            <a:xfrm>
              <a:off x="9662175" y="6300948"/>
              <a:ext cx="942573" cy="464225"/>
              <a:chOff x="6220838" y="3061821"/>
              <a:chExt cx="942573" cy="464225"/>
            </a:xfrm>
          </p:grpSpPr>
          <p:pic>
            <p:nvPicPr>
              <p:cNvPr id="52" name="Picture 51" descr="\documentclass{article}&#10;\usepackage{amsmath,amssymb}&#10;\usepackage[dvipsnames]{xcolor}&#10;\pagestyle{empty}&#10;\begin{document}&#10;&#10;$${\color{blue}f_{{\scriptscriptstyle {\rm M},{\rm S}}}}$$&#10;&#10;\end{document}" title="IguanaTex Bitmap Display">
                <a:extLst>
                  <a:ext uri="{FF2B5EF4-FFF2-40B4-BE49-F238E27FC236}">
                    <a16:creationId xmlns:a16="http://schemas.microsoft.com/office/drawing/2014/main" id="{16895A24-6AB6-6387-D373-A0F1AD8E28F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2066" y="3061821"/>
                <a:ext cx="325572" cy="196319"/>
              </a:xfrm>
              <a:prstGeom prst="rect">
                <a:avLst/>
              </a:prstGeom>
            </p:spPr>
          </p:pic>
          <p:pic>
            <p:nvPicPr>
              <p:cNvPr id="53" name="Picture 52" descr="\documentclass{article}&#10;\usepackage{amsmath,amssymb}&#10;\usepackage[dvipsnames]{xcolor}&#10;\pagestyle{empty}&#10;\begin{document}&#10;&#10;$$=v_{{\rm s}}/(2{\color{blue}L_{{\scriptscriptstyle {\rm S}}}})$$&#10;&#10;\end{document}" title="IguanaTex Bitmap Display">
                <a:extLst>
                  <a:ext uri="{FF2B5EF4-FFF2-40B4-BE49-F238E27FC236}">
                    <a16:creationId xmlns:a16="http://schemas.microsoft.com/office/drawing/2014/main" id="{7F38D7D5-D3A8-B845-FE98-2617D2F45AB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0838" y="3319972"/>
                <a:ext cx="942573" cy="206074"/>
              </a:xfrm>
              <a:prstGeom prst="rect">
                <a:avLst/>
              </a:prstGeom>
            </p:spPr>
          </p:pic>
        </p:grp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CC684C1-FF1B-D9A3-6621-63D09E648621}"/>
                </a:ext>
              </a:extLst>
            </p:cNvPr>
            <p:cNvCxnSpPr>
              <a:cxnSpLocks/>
            </p:cNvCxnSpPr>
            <p:nvPr/>
          </p:nvCxnSpPr>
          <p:spPr>
            <a:xfrm>
              <a:off x="9826189" y="6131719"/>
              <a:ext cx="0" cy="968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0F72ADA-AAE3-3A7A-DD91-2309218148BF}"/>
              </a:ext>
            </a:extLst>
          </p:cNvPr>
          <p:cNvGrpSpPr/>
          <p:nvPr/>
        </p:nvGrpSpPr>
        <p:grpSpPr>
          <a:xfrm>
            <a:off x="8287125" y="4386806"/>
            <a:ext cx="574196" cy="1477875"/>
            <a:chOff x="8324990" y="4389525"/>
            <a:chExt cx="574196" cy="1477875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3BAEAE67-29F8-4FDF-16B8-CA3043241C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4630" y="4389525"/>
              <a:ext cx="0" cy="64539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D95A3C-19E6-F814-F27E-9001A0258CB8}"/>
                </a:ext>
              </a:extLst>
            </p:cNvPr>
            <p:cNvSpPr txBox="1"/>
            <p:nvPr/>
          </p:nvSpPr>
          <p:spPr>
            <a:xfrm>
              <a:off x="8324990" y="4975724"/>
              <a:ext cx="5741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180°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D588E8D-01F1-D8DC-ABDE-BBEAE9C58487}"/>
                </a:ext>
              </a:extLst>
            </p:cNvPr>
            <p:cNvCxnSpPr>
              <a:cxnSpLocks/>
            </p:cNvCxnSpPr>
            <p:nvPr/>
          </p:nvCxnSpPr>
          <p:spPr>
            <a:xfrm>
              <a:off x="8564630" y="5280660"/>
              <a:ext cx="2290" cy="58674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85206B1-CDC1-2F8B-D174-C8F3431E4548}"/>
              </a:ext>
            </a:extLst>
          </p:cNvPr>
          <p:cNvGrpSpPr/>
          <p:nvPr/>
        </p:nvGrpSpPr>
        <p:grpSpPr>
          <a:xfrm>
            <a:off x="3657756" y="4207650"/>
            <a:ext cx="1548600" cy="846477"/>
            <a:chOff x="3657756" y="4207650"/>
            <a:chExt cx="1548600" cy="846477"/>
          </a:xfrm>
        </p:grpSpPr>
        <p:pic>
          <p:nvPicPr>
            <p:cNvPr id="55" name="Picture 54" descr="\documentclass{article}&#10;\usepackage{amsmath,amssymb}&#10;\usepackage{xcolor}&#10;\pagestyle{empty}&#10;\begin{document}&#10;&#10;$$\frac{\delta m_{{\rm e}}(t)}{m_{{\rm e}}}\propto{\color{red}d_{m_{{\rm e}}}}\phi(t)$$&#10;&#10;\end{document}" title="IguanaTex Bitmap Display">
              <a:extLst>
                <a:ext uri="{FF2B5EF4-FFF2-40B4-BE49-F238E27FC236}">
                  <a16:creationId xmlns:a16="http://schemas.microsoft.com/office/drawing/2014/main" id="{C5C3F6BB-C31E-918D-1C6C-602DBA10C37B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756" y="4590766"/>
              <a:ext cx="1548600" cy="463361"/>
            </a:xfrm>
            <a:prstGeom prst="rect">
              <a:avLst/>
            </a:prstGeom>
          </p:spPr>
        </p:pic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9E331A8-73D1-7DE4-B7C0-672BAD74842A}"/>
                </a:ext>
              </a:extLst>
            </p:cNvPr>
            <p:cNvCxnSpPr>
              <a:cxnSpLocks/>
            </p:cNvCxnSpPr>
            <p:nvPr/>
          </p:nvCxnSpPr>
          <p:spPr>
            <a:xfrm>
              <a:off x="3744840" y="4207650"/>
              <a:ext cx="103260" cy="30663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F3B6008-C2EB-70D8-C16D-B46E45BCC670}"/>
              </a:ext>
            </a:extLst>
          </p:cNvPr>
          <p:cNvGrpSpPr/>
          <p:nvPr/>
        </p:nvGrpSpPr>
        <p:grpSpPr>
          <a:xfrm>
            <a:off x="9188899" y="840864"/>
            <a:ext cx="2854245" cy="3019936"/>
            <a:chOff x="9188899" y="840864"/>
            <a:chExt cx="2854245" cy="3019936"/>
          </a:xfrm>
        </p:grpSpPr>
        <p:pic>
          <p:nvPicPr>
            <p:cNvPr id="59" name="Picture 58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93A9434E-498C-5550-BEFC-CE8CE9BA7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35" t="15742" r="1221" b="43704"/>
            <a:stretch/>
          </p:blipFill>
          <p:spPr>
            <a:xfrm>
              <a:off x="9270123" y="1079500"/>
              <a:ext cx="2773021" cy="2781300"/>
            </a:xfrm>
            <a:prstGeom prst="rect">
              <a:avLst/>
            </a:prstGeom>
          </p:spPr>
        </p:pic>
        <p:pic>
          <p:nvPicPr>
            <p:cNvPr id="61" name="Picture 60" descr="\documentclass{article}&#10;\usepackage{amsmath,amssymb}&#10;\usepackage[dvipsnames]{xcolor}&#10;\pagestyle{empty}&#10;\begin{document}&#10;&#10;$${\color{red}f_{{\rm opt},{\scriptscriptstyle {\rm L}}}(t)}$$&#10;&#10;\end{document}" title="IguanaTex Bitmap Display">
              <a:extLst>
                <a:ext uri="{FF2B5EF4-FFF2-40B4-BE49-F238E27FC236}">
                  <a16:creationId xmlns:a16="http://schemas.microsoft.com/office/drawing/2014/main" id="{6EBA6CFD-80BB-6539-C8E5-66AAFCCE01A1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8899" y="840864"/>
              <a:ext cx="679189" cy="213390"/>
            </a:xfrm>
            <a:prstGeom prst="rect">
              <a:avLst/>
            </a:prstGeom>
          </p:spPr>
        </p:pic>
        <p:pic>
          <p:nvPicPr>
            <p:cNvPr id="62" name="Picture 61" descr="\documentclass{article}&#10;\usepackage{amsmath,amssymb}&#10;\usepackage[dvipsnames]{xcolor}&#10;\pagestyle{empty}&#10;\begin{document}&#10;&#10;$${\color{blue}f_{{\rm opt},{\scriptscriptstyle {\rm S}}}(t)}$$&#10;&#10;\end{document}" title="IguanaTex Bitmap Display">
              <a:extLst>
                <a:ext uri="{FF2B5EF4-FFF2-40B4-BE49-F238E27FC236}">
                  <a16:creationId xmlns:a16="http://schemas.microsoft.com/office/drawing/2014/main" id="{3B97AA0F-DA48-739F-F3D4-F176E5CD6209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3462" y="842409"/>
              <a:ext cx="670654" cy="213390"/>
            </a:xfrm>
            <a:prstGeom prst="rect">
              <a:avLst/>
            </a:prstGeom>
          </p:spPr>
        </p:pic>
        <p:pic>
          <p:nvPicPr>
            <p:cNvPr id="63" name="Picture 62" descr="\documentclass{article}&#10;\usepackage{amsmath,amssymb}&#10;\usepackage[dvipsnames]{xcolor}&#10;\pagestyle{empty}&#10;\begin{document}&#10;&#10;$$f_{{\scriptscriptstyle {\rm RF}}} \approx 262 \, {\rm MHz}$$&#10;&#10;\end{document}" title="IguanaTex Bitmap Display">
              <a:extLst>
                <a:ext uri="{FF2B5EF4-FFF2-40B4-BE49-F238E27FC236}">
                  <a16:creationId xmlns:a16="http://schemas.microsoft.com/office/drawing/2014/main" id="{528420B6-B7B0-6601-F981-EEA81B59822E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843" y="2581063"/>
              <a:ext cx="1314482" cy="187783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7F62CAC-69AE-2855-07CF-3411E8F562FD}"/>
              </a:ext>
            </a:extLst>
          </p:cNvPr>
          <p:cNvGrpSpPr/>
          <p:nvPr/>
        </p:nvGrpSpPr>
        <p:grpSpPr>
          <a:xfrm>
            <a:off x="212356" y="961908"/>
            <a:ext cx="5613991" cy="2610294"/>
            <a:chOff x="148856" y="818707"/>
            <a:chExt cx="5613991" cy="2610294"/>
          </a:xfrm>
        </p:grpSpPr>
        <p:pic>
          <p:nvPicPr>
            <p:cNvPr id="69" name="Picture 68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300430B8-1599-6F26-BCBB-C089FD10C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2" t="11938" r="52732" b="50000"/>
            <a:stretch/>
          </p:blipFill>
          <p:spPr>
            <a:xfrm>
              <a:off x="148856" y="818707"/>
              <a:ext cx="5613991" cy="2610294"/>
            </a:xfrm>
            <a:prstGeom prst="rect">
              <a:avLst/>
            </a:prstGeom>
          </p:spPr>
        </p:pic>
        <p:pic>
          <p:nvPicPr>
            <p:cNvPr id="70" name="Picture 69" descr="\documentclass{article}&#10;\usepackage{amsmath,amssymb}&#10;\usepackage[dvipsnames]{xcolor}&#10;\pagestyle{empty}&#10;\begin{document}&#10;&#10;$${\color{red}L_{{\scriptscriptstyle {\rm L}}}}$$&#10;&#10;\end{document}" title="IguanaTex Bitmap Display">
              <a:extLst>
                <a:ext uri="{FF2B5EF4-FFF2-40B4-BE49-F238E27FC236}">
                  <a16:creationId xmlns:a16="http://schemas.microsoft.com/office/drawing/2014/main" id="{CA80965E-6850-0148-0C65-CF726CEC55F4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7973" y="3132033"/>
              <a:ext cx="209732" cy="173151"/>
            </a:xfrm>
            <a:prstGeom prst="rect">
              <a:avLst/>
            </a:prstGeom>
          </p:spPr>
        </p:pic>
        <p:pic>
          <p:nvPicPr>
            <p:cNvPr id="71" name="Picture 70" descr="\documentclass{article}&#10;\usepackage{amsmath,amssymb}&#10;\usepackage[dvipsnames]{xcolor}&#10;\pagestyle{empty}&#10;\begin{document}&#10;&#10;$${\color{blue}L_{{\scriptscriptstyle {\rm S}}}}$$&#10;&#10;\end{document}" title="IguanaTex Bitmap Display">
              <a:extLst>
                <a:ext uri="{FF2B5EF4-FFF2-40B4-BE49-F238E27FC236}">
                  <a16:creationId xmlns:a16="http://schemas.microsoft.com/office/drawing/2014/main" id="{4BE3495A-836F-4B92-4581-D2DBBC59710B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2850" y="960594"/>
              <a:ext cx="199977" cy="174370"/>
            </a:xfrm>
            <a:prstGeom prst="rect">
              <a:avLst/>
            </a:prstGeom>
          </p:spPr>
        </p:pic>
      </p:grpSp>
      <p:pic>
        <p:nvPicPr>
          <p:cNvPr id="38" name="Picture 37" descr="\documentclass{article}&#10;\usepackage{amsmath,amssymb}&#10;\usepackage[dvipsnames]{xcolor}&#10;\pagestyle{empty}&#10;\begin{document}&#10;&#10;$${\color{red}L_{{\scriptscriptstyle {\rm L}}}=15\,{\rm cm}}$$&#10;&#10;\end{document}" title="IguanaTex Bitmap Display">
            <a:extLst>
              <a:ext uri="{FF2B5EF4-FFF2-40B4-BE49-F238E27FC236}">
                <a16:creationId xmlns:a16="http://schemas.microsoft.com/office/drawing/2014/main" id="{8309961B-BE13-CC58-8802-1F0AC79781A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0" y="2601771"/>
            <a:ext cx="988909" cy="173151"/>
          </a:xfrm>
          <a:prstGeom prst="rect">
            <a:avLst/>
          </a:prstGeom>
        </p:spPr>
      </p:pic>
      <p:pic>
        <p:nvPicPr>
          <p:cNvPr id="39" name="Picture 38" descr="\documentclass{article}&#10;\usepackage{amsmath,amssymb}&#10;\usepackage[dvipsnames]{xcolor}&#10;\pagestyle{empty}&#10;\begin{document}&#10;&#10;$${\color{blue}L_{{\scriptscriptstyle {\rm S}}}=7.5\,{\rm cm}}$$&#10;&#10;\end{document}" title="IguanaTex Bitmap Display">
            <a:extLst>
              <a:ext uri="{FF2B5EF4-FFF2-40B4-BE49-F238E27FC236}">
                <a16:creationId xmlns:a16="http://schemas.microsoft.com/office/drawing/2014/main" id="{1A0CC01F-DA02-3B18-F506-FB8D050688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0" y="2928853"/>
            <a:ext cx="1036465" cy="17437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F8A5344-1631-8DB4-A74E-883EF60A430F}"/>
              </a:ext>
            </a:extLst>
          </p:cNvPr>
          <p:cNvGrpSpPr/>
          <p:nvPr/>
        </p:nvGrpSpPr>
        <p:grpSpPr>
          <a:xfrm>
            <a:off x="4300129" y="3307207"/>
            <a:ext cx="1064715" cy="601717"/>
            <a:chOff x="-1414393" y="-1537136"/>
            <a:chExt cx="1064715" cy="60171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6639A3-26D0-0C2D-B4B1-D5DC4CF2FF8E}"/>
                </a:ext>
              </a:extLst>
            </p:cNvPr>
            <p:cNvSpPr txBox="1"/>
            <p:nvPr/>
          </p:nvSpPr>
          <p:spPr>
            <a:xfrm>
              <a:off x="-1414393" y="-1537136"/>
              <a:ext cx="10647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Incoherent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B1F0A38-E434-6C3C-9D5C-68A604190579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H="1">
              <a:off x="-1118729" y="-1241033"/>
              <a:ext cx="151923" cy="30561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5716FA0-1185-C326-8F92-900644AAD36B}"/>
              </a:ext>
            </a:extLst>
          </p:cNvPr>
          <p:cNvGrpSpPr/>
          <p:nvPr/>
        </p:nvGrpSpPr>
        <p:grpSpPr>
          <a:xfrm>
            <a:off x="5056905" y="1032537"/>
            <a:ext cx="4131994" cy="2828263"/>
            <a:chOff x="5056905" y="1032537"/>
            <a:chExt cx="4131994" cy="2828263"/>
          </a:xfrm>
        </p:grpSpPr>
        <p:pic>
          <p:nvPicPr>
            <p:cNvPr id="76" name="Picture 75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20B05E60-953E-1C18-BF8C-3857D0014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67" t="15742" r="24632" b="43704"/>
            <a:stretch/>
          </p:blipFill>
          <p:spPr>
            <a:xfrm>
              <a:off x="5762847" y="1079500"/>
              <a:ext cx="3426052" cy="2781300"/>
            </a:xfrm>
            <a:prstGeom prst="rect">
              <a:avLst/>
            </a:prstGeom>
          </p:spPr>
        </p:pic>
        <p:pic>
          <p:nvPicPr>
            <p:cNvPr id="79" name="Picture 78" descr="\documentclass{article}&#10;\usepackage{amsmath,amssymb}&#10;\usepackage[dvipsnames]{xcolor}&#10;\pagestyle{empty}&#10;\begin{document}&#10;&#10;$${\color{red}f_{{\rm opt},{\scriptscriptstyle {\rm L}}}(t)}-{\color{blue}f_{{\rm opt},{\scriptscriptstyle {\rm S}}}(t)}=f_{{\scriptscriptstyle {\rm RF}}}+\delta f_{{\rm beat}}(t)$$&#10;&#10;\end{document}" title="IguanaTex Bitmap Display">
              <a:extLst>
                <a:ext uri="{FF2B5EF4-FFF2-40B4-BE49-F238E27FC236}">
                  <a16:creationId xmlns:a16="http://schemas.microsoft.com/office/drawing/2014/main" id="{03C22A76-DD80-E323-71CB-4FDCCC69D352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1923" y="1662423"/>
              <a:ext cx="3182556" cy="213390"/>
            </a:xfrm>
            <a:prstGeom prst="rect">
              <a:avLst/>
            </a:prstGeom>
          </p:spPr>
        </p:pic>
        <p:pic>
          <p:nvPicPr>
            <p:cNvPr id="82" name="Picture 81" descr="\documentclass{article}&#10;\usepackage{amsmath,amssymb}&#10;\usepackage[dvipsnames]{xcolor}&#10;\pagestyle{empty}&#10;\begin{document}&#10;&#10;$$\approx f_{{\rm opt}}$$&#10;&#10;\end{document}" title="IguanaTex Bitmap Display">
              <a:extLst>
                <a:ext uri="{FF2B5EF4-FFF2-40B4-BE49-F238E27FC236}">
                  <a16:creationId xmlns:a16="http://schemas.microsoft.com/office/drawing/2014/main" id="{0B405C3F-DF4E-4042-F754-B6F193A2F3BE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6994" y="3624047"/>
              <a:ext cx="529207" cy="204854"/>
            </a:xfrm>
            <a:prstGeom prst="rect">
              <a:avLst/>
            </a:prstGeom>
          </p:spPr>
        </p:pic>
        <p:pic>
          <p:nvPicPr>
            <p:cNvPr id="80" name="Picture 79" descr="\documentclass{article}&#10;\usepackage{amsmath,amssymb}&#10;\usepackage[dvipsnames]{xcolor}&#10;\pagestyle{empty}&#10;\begin{document}&#10;&#10;$$f_{{\rm opt}}\approx193\,{\rm THz}$$&#10;&#10;\end{document}" title="IguanaTex Bitmap Display">
              <a:extLst>
                <a:ext uri="{FF2B5EF4-FFF2-40B4-BE49-F238E27FC236}">
                  <a16:creationId xmlns:a16="http://schemas.microsoft.com/office/drawing/2014/main" id="{F6FE5868-166A-43B4-A275-3F01A1C2FEE7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6905" y="1032537"/>
              <a:ext cx="1323016" cy="204854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C6A6642-D0B4-B29E-FD11-4F628C551BEF}"/>
              </a:ext>
            </a:extLst>
          </p:cNvPr>
          <p:cNvSpPr/>
          <p:nvPr/>
        </p:nvSpPr>
        <p:spPr>
          <a:xfrm>
            <a:off x="4832487" y="1535456"/>
            <a:ext cx="4356412" cy="45631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8435C-B176-A4C5-47A3-043C749D0AD3}"/>
              </a:ext>
            </a:extLst>
          </p:cNvPr>
          <p:cNvSpPr/>
          <p:nvPr/>
        </p:nvSpPr>
        <p:spPr>
          <a:xfrm>
            <a:off x="8261816" y="1596315"/>
            <a:ext cx="803275" cy="345549"/>
          </a:xfrm>
          <a:prstGeom prst="rect">
            <a:avLst/>
          </a:prstGeom>
          <a:solidFill>
            <a:srgbClr val="FF0000">
              <a:alpha val="15000"/>
            </a:srgbClr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A15771B-6C86-6FA4-3C02-479EBFB614AC}"/>
              </a:ext>
            </a:extLst>
          </p:cNvPr>
          <p:cNvGrpSpPr/>
          <p:nvPr/>
        </p:nvGrpSpPr>
        <p:grpSpPr>
          <a:xfrm>
            <a:off x="6737229" y="807800"/>
            <a:ext cx="1737053" cy="584774"/>
            <a:chOff x="-714704" y="3764976"/>
            <a:chExt cx="1737053" cy="58477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10EF75F-7B69-951C-F6FF-B661BEE870F1}"/>
                </a:ext>
              </a:extLst>
            </p:cNvPr>
            <p:cNvSpPr/>
            <p:nvPr/>
          </p:nvSpPr>
          <p:spPr>
            <a:xfrm>
              <a:off x="-714704" y="3764976"/>
              <a:ext cx="1737053" cy="58477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39" descr="\documentclass{article}&#10;\usepackage{amsmath,amssymb}&#10;\usepackage[dvipsnames]{xcolor}&#10;\pagestyle{empty}&#10;\begin{document}&#10;&#10;$$\frac{\delta f_{{\rm opt}}(t)}{f_{{\rm opt}}}=-\frac{\delta L(t)}{L}$$&#10;&#10;\end{document}" title="IguanaTex Bitmap Display">
              <a:extLst>
                <a:ext uri="{FF2B5EF4-FFF2-40B4-BE49-F238E27FC236}">
                  <a16:creationId xmlns:a16="http://schemas.microsoft.com/office/drawing/2014/main" id="{B1341478-1960-E1E9-7E0A-48E0FE5D001D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9588" y="3811377"/>
              <a:ext cx="1616885" cy="488967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E233BCB-5C05-BCA6-3887-700638C148F5}"/>
              </a:ext>
            </a:extLst>
          </p:cNvPr>
          <p:cNvSpPr txBox="1"/>
          <p:nvPr/>
        </p:nvSpPr>
        <p:spPr>
          <a:xfrm>
            <a:off x="93581" y="6150191"/>
            <a:ext cx="26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Ionescu, N. Miller, Z. Wang, G. Gabrielse, A. Geraci and T.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Kovachy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261001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669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08893-B70F-AA2D-57EC-404BEFD96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9930C658-5DD3-EF4A-BE21-BE27B1068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47843" r="624" b="1804"/>
          <a:stretch/>
        </p:blipFill>
        <p:spPr>
          <a:xfrm>
            <a:off x="81280" y="3281082"/>
            <a:ext cx="12034520" cy="3453205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5A30343-99A3-1C1C-B55F-C813A3E94EC5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Oscillation amplitude of cavities across mechanical resonances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52EE1A-1404-E57C-D925-35E3E7B658C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525" y="6530706"/>
            <a:ext cx="1364114" cy="203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5B1552-7060-14C3-15D9-21EF7FF6325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885" y="6530705"/>
            <a:ext cx="1347048" cy="203581"/>
          </a:xfrm>
          <a:prstGeom prst="rect">
            <a:avLst/>
          </a:prstGeom>
        </p:spPr>
      </p:pic>
      <p:pic>
        <p:nvPicPr>
          <p:cNvPr id="12" name="Picture 11" descr="A diagram of a couple of rectangular objects&#10;&#10;Description automatically generated">
            <a:extLst>
              <a:ext uri="{FF2B5EF4-FFF2-40B4-BE49-F238E27FC236}">
                <a16:creationId xmlns:a16="http://schemas.microsoft.com/office/drawing/2014/main" id="{A2256625-2843-2E63-29F2-49B716C5BC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50" y="895324"/>
            <a:ext cx="3726736" cy="2452396"/>
          </a:xfrm>
          <a:prstGeom prst="rect">
            <a:avLst/>
          </a:prstGeom>
        </p:spPr>
      </p:pic>
      <p:pic>
        <p:nvPicPr>
          <p:cNvPr id="16" name="Picture 15" descr="A diagram of a couple of rectangular objects&#10;&#10;Description automatically generated">
            <a:extLst>
              <a:ext uri="{FF2B5EF4-FFF2-40B4-BE49-F238E27FC236}">
                <a16:creationId xmlns:a16="http://schemas.microsoft.com/office/drawing/2014/main" id="{EFBFA895-8C26-B824-DE05-BA9C10D97F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51" y="895322"/>
            <a:ext cx="3726736" cy="2452397"/>
          </a:xfrm>
          <a:prstGeom prst="rect">
            <a:avLst/>
          </a:prstGeom>
        </p:spPr>
      </p:pic>
      <p:pic>
        <p:nvPicPr>
          <p:cNvPr id="18" name="Picture 17" descr="A screenshot of a diagram&#10;&#10;Description automatically generated">
            <a:extLst>
              <a:ext uri="{FF2B5EF4-FFF2-40B4-BE49-F238E27FC236}">
                <a16:creationId xmlns:a16="http://schemas.microsoft.com/office/drawing/2014/main" id="{4DAB8706-A225-476A-85DF-8F8BF9139B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877" y="968188"/>
            <a:ext cx="3709452" cy="230079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65FEA69-D02B-C3D3-08FC-3E421C995A29}"/>
              </a:ext>
            </a:extLst>
          </p:cNvPr>
          <p:cNvGrpSpPr/>
          <p:nvPr/>
        </p:nvGrpSpPr>
        <p:grpSpPr>
          <a:xfrm>
            <a:off x="383623" y="6473726"/>
            <a:ext cx="2635444" cy="338554"/>
            <a:chOff x="4102660" y="6337409"/>
            <a:chExt cx="2635444" cy="338554"/>
          </a:xfrm>
        </p:grpSpPr>
        <p:pic>
          <p:nvPicPr>
            <p:cNvPr id="21" name="Picture 20" descr="\documentclass{article}&#10;\usepackage{amsmath,amssymb}&#10;\usepackage[dvipsnames]{xcolor}&#10;\pagestyle{empty}&#10;\begin{document}&#10;&#10;$$v_{{\rm s}}\approx10\,{\rm km}/{\rm s}$$&#10;&#10;\end{document}" title="IguanaTex Bitmap Display">
              <a:extLst>
                <a:ext uri="{FF2B5EF4-FFF2-40B4-BE49-F238E27FC236}">
                  <a16:creationId xmlns:a16="http://schemas.microsoft.com/office/drawing/2014/main" id="{FFB36948-C1E6-B4C6-4C84-CE87DA0116B7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1406" y="6403649"/>
              <a:ext cx="1126698" cy="20607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B7F44D-9697-5385-E9B1-CC6B8CD6E0F8}"/>
                </a:ext>
              </a:extLst>
            </p:cNvPr>
            <p:cNvSpPr txBox="1"/>
            <p:nvPr/>
          </p:nvSpPr>
          <p:spPr>
            <a:xfrm>
              <a:off x="4102660" y="6337409"/>
              <a:ext cx="15087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Speed of sound: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01F4192-A59C-98B3-F34B-4680DE9A8FB9}"/>
              </a:ext>
            </a:extLst>
          </p:cNvPr>
          <p:cNvSpPr txBox="1"/>
          <p:nvPr/>
        </p:nvSpPr>
        <p:spPr>
          <a:xfrm>
            <a:off x="10598124" y="5209469"/>
            <a:ext cx="1387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oscillation of background objects is not shown for visual clarity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549C3F-9EEF-0B01-FD95-FF1C2EE077C9}"/>
              </a:ext>
            </a:extLst>
          </p:cNvPr>
          <p:cNvGrpSpPr/>
          <p:nvPr/>
        </p:nvGrpSpPr>
        <p:grpSpPr>
          <a:xfrm>
            <a:off x="6637020" y="2849880"/>
            <a:ext cx="1640958" cy="655775"/>
            <a:chOff x="6637020" y="2849880"/>
            <a:chExt cx="1640958" cy="65577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DBE1AB-1619-7736-1A53-99706B198D50}"/>
                </a:ext>
              </a:extLst>
            </p:cNvPr>
            <p:cNvSpPr txBox="1"/>
            <p:nvPr/>
          </p:nvSpPr>
          <p:spPr>
            <a:xfrm>
              <a:off x="7234674" y="2920880"/>
              <a:ext cx="10433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 reference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25E560DD-AF3E-AF19-AC64-78AC9233DF32}"/>
                </a:ext>
              </a:extLst>
            </p:cNvPr>
            <p:cNvCxnSpPr/>
            <p:nvPr/>
          </p:nvCxnSpPr>
          <p:spPr>
            <a:xfrm flipH="1" flipV="1">
              <a:off x="6637020" y="2849880"/>
              <a:ext cx="617220" cy="20545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5705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98D91-D820-9FAB-7D2A-A9E3388A6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achine in a room&#10;&#10;Description automatically generated">
            <a:extLst>
              <a:ext uri="{FF2B5EF4-FFF2-40B4-BE49-F238E27FC236}">
                <a16:creationId xmlns:a16="http://schemas.microsoft.com/office/drawing/2014/main" id="{2E87FBFC-FF7B-F261-98AD-A63CB5F332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5" t="39055" r="25740"/>
          <a:stretch/>
        </p:blipFill>
        <p:spPr>
          <a:xfrm>
            <a:off x="0" y="777240"/>
            <a:ext cx="12192000" cy="608076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2CBCC14-A74B-8A42-1F9D-84238E0BD475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Photograph of ultralight dark matter detector apparatus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1E654C3-567F-37BC-D9A7-BFF3729EDC4D}"/>
              </a:ext>
            </a:extLst>
          </p:cNvPr>
          <p:cNvGrpSpPr/>
          <p:nvPr/>
        </p:nvGrpSpPr>
        <p:grpSpPr>
          <a:xfrm>
            <a:off x="7534341" y="778398"/>
            <a:ext cx="4090907" cy="4898502"/>
            <a:chOff x="7534341" y="778398"/>
            <a:chExt cx="4090907" cy="489850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4F35C7-B673-AAC9-52D6-D159344394E1}"/>
                </a:ext>
              </a:extLst>
            </p:cNvPr>
            <p:cNvSpPr/>
            <p:nvPr/>
          </p:nvSpPr>
          <p:spPr>
            <a:xfrm>
              <a:off x="7534341" y="778398"/>
              <a:ext cx="2962209" cy="37174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6147751-75F1-4495-80C3-BC7007420B67}"/>
                </a:ext>
              </a:extLst>
            </p:cNvPr>
            <p:cNvSpPr txBox="1"/>
            <p:nvPr/>
          </p:nvSpPr>
          <p:spPr>
            <a:xfrm>
              <a:off x="10496550" y="5307568"/>
              <a:ext cx="11286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Cryostat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BEA13DE-41B5-9243-18C3-38AF911DF087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 flipH="1" flipV="1">
              <a:off x="10496550" y="4495800"/>
              <a:ext cx="564349" cy="8117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2AE190C-06C4-B2AA-38A1-ABF2BF0A6FB7}"/>
              </a:ext>
            </a:extLst>
          </p:cNvPr>
          <p:cNvGrpSpPr/>
          <p:nvPr/>
        </p:nvGrpSpPr>
        <p:grpSpPr>
          <a:xfrm>
            <a:off x="6981825" y="5019675"/>
            <a:ext cx="1584325" cy="974725"/>
            <a:chOff x="6981825" y="5019675"/>
            <a:chExt cx="1584325" cy="97472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09479DB-6410-01DD-228F-4E1A7990E443}"/>
                </a:ext>
              </a:extLst>
            </p:cNvPr>
            <p:cNvSpPr txBox="1"/>
            <p:nvPr/>
          </p:nvSpPr>
          <p:spPr>
            <a:xfrm rot="19694542">
              <a:off x="7632701" y="5502500"/>
              <a:ext cx="74453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foot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E19C7FC-8A6D-473A-5896-93055BF8CE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81825" y="5019675"/>
              <a:ext cx="1584325" cy="974725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2521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3BDBF-7F15-A019-59DB-A5E192E99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629EA8A-34C8-4F66-770C-6802B5953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19" y="1746448"/>
            <a:ext cx="8251167" cy="385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15BFF15-E90A-310E-4022-F18AB08A9C4E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 sketch of the apparatus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AF7C84-2BF5-046F-E323-1043BB7722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4702"/>
          <a:stretch/>
        </p:blipFill>
        <p:spPr>
          <a:xfrm>
            <a:off x="8487584" y="1512051"/>
            <a:ext cx="3578426" cy="4999150"/>
          </a:xfrm>
          <a:prstGeom prst="rect">
            <a:avLst/>
          </a:prstGeom>
        </p:spPr>
      </p:pic>
      <p:pic>
        <p:nvPicPr>
          <p:cNvPr id="5125" name="Picture 5" descr="Four Nine Design">
            <a:extLst>
              <a:ext uri="{FF2B5EF4-FFF2-40B4-BE49-F238E27FC236}">
                <a16:creationId xmlns:a16="http://schemas.microsoft.com/office/drawing/2014/main" id="{7579ED77-61BD-81D5-62E6-EB770C41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511" y="6086737"/>
            <a:ext cx="1285876" cy="42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0B241C-3B9E-7AF4-C3F2-E506FC1E49EE}"/>
              </a:ext>
            </a:extLst>
          </p:cNvPr>
          <p:cNvSpPr txBox="1"/>
          <p:nvPr/>
        </p:nvSpPr>
        <p:spPr>
          <a:xfrm>
            <a:off x="3261511" y="1697281"/>
            <a:ext cx="1009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 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821616-5EE2-85E4-D73A-6587DA0C2EBD}"/>
              </a:ext>
            </a:extLst>
          </p:cNvPr>
          <p:cNvSpPr txBox="1"/>
          <p:nvPr/>
        </p:nvSpPr>
        <p:spPr>
          <a:xfrm>
            <a:off x="9920868" y="1041562"/>
            <a:ext cx="1069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Side view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0F2DF99-205B-7ECE-F01C-19DAD3AB8E25}"/>
              </a:ext>
            </a:extLst>
          </p:cNvPr>
          <p:cNvGrpSpPr/>
          <p:nvPr/>
        </p:nvGrpSpPr>
        <p:grpSpPr>
          <a:xfrm>
            <a:off x="4757484" y="903062"/>
            <a:ext cx="1877232" cy="4987375"/>
            <a:chOff x="4757484" y="903062"/>
            <a:chExt cx="1877232" cy="4987375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296E096-A36C-7EE2-262A-54C0482DA652}"/>
                </a:ext>
              </a:extLst>
            </p:cNvPr>
            <p:cNvCxnSpPr>
              <a:cxnSpLocks/>
            </p:cNvCxnSpPr>
            <p:nvPr/>
          </p:nvCxnSpPr>
          <p:spPr>
            <a:xfrm>
              <a:off x="6050887" y="1175353"/>
              <a:ext cx="58382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8EA51C-1AB1-CB77-39AF-6DE6EA7994D1}"/>
                </a:ext>
              </a:extLst>
            </p:cNvPr>
            <p:cNvSpPr txBox="1"/>
            <p:nvPr/>
          </p:nvSpPr>
          <p:spPr>
            <a:xfrm>
              <a:off x="4757484" y="979448"/>
              <a:ext cx="15872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Side viewing direction</a:t>
              </a: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2589F98-2477-EB65-486B-8155E45CC117}"/>
                </a:ext>
              </a:extLst>
            </p:cNvPr>
            <p:cNvCxnSpPr>
              <a:cxnSpLocks/>
            </p:cNvCxnSpPr>
            <p:nvPr/>
          </p:nvCxnSpPr>
          <p:spPr>
            <a:xfrm>
              <a:off x="6634716" y="903062"/>
              <a:ext cx="0" cy="4987375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282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92223-6731-2709-3CA0-725A3DB49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diagram of a graph and a diagram of a graph&#10;&#10;AI-generated content may be incorrect.">
            <a:extLst>
              <a:ext uri="{FF2B5EF4-FFF2-40B4-BE49-F238E27FC236}">
                <a16:creationId xmlns:a16="http://schemas.microsoft.com/office/drawing/2014/main" id="{01931A16-BC20-C151-549B-ACA15275F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0" t="14959" r="2238" b="3252"/>
          <a:stretch/>
        </p:blipFill>
        <p:spPr>
          <a:xfrm>
            <a:off x="6072884" y="1025912"/>
            <a:ext cx="5846214" cy="5609064"/>
          </a:xfrm>
          <a:prstGeom prst="rect">
            <a:avLst/>
          </a:prstGeom>
        </p:spPr>
      </p:pic>
      <p:pic>
        <p:nvPicPr>
          <p:cNvPr id="5" name="Picture 4" descr="A diagram of a graph and a diagram of a graph&#10;&#10;Description automatically generated">
            <a:extLst>
              <a:ext uri="{FF2B5EF4-FFF2-40B4-BE49-F238E27FC236}">
                <a16:creationId xmlns:a16="http://schemas.microsoft.com/office/drawing/2014/main" id="{CA4960D5-C816-FCAC-467F-202D46C14D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14959" r="67895" b="3252"/>
          <a:stretch/>
        </p:blipFill>
        <p:spPr>
          <a:xfrm>
            <a:off x="189571" y="1025912"/>
            <a:ext cx="3724508" cy="5609064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D142819-74C1-427C-0756-2BCDB8237189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 sensitivity for a simple two-cavity setup</a:t>
            </a:r>
          </a:p>
        </p:txBody>
      </p:sp>
      <p:pic>
        <p:nvPicPr>
          <p:cNvPr id="9" name="Picture 8" descr="A diagram of a graph and a diagram of a graph&#10;&#10;Description automatically generated">
            <a:extLst>
              <a:ext uri="{FF2B5EF4-FFF2-40B4-BE49-F238E27FC236}">
                <a16:creationId xmlns:a16="http://schemas.microsoft.com/office/drawing/2014/main" id="{4A66AA12-902F-18D7-16F6-BAC1B18D9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2" t="14959" r="50700" b="3252"/>
          <a:stretch/>
        </p:blipFill>
        <p:spPr>
          <a:xfrm>
            <a:off x="3891776" y="1025912"/>
            <a:ext cx="2118731" cy="560906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F920D61-AF39-F434-0066-C9F1DFF96E35}"/>
              </a:ext>
            </a:extLst>
          </p:cNvPr>
          <p:cNvGrpSpPr/>
          <p:nvPr/>
        </p:nvGrpSpPr>
        <p:grpSpPr>
          <a:xfrm>
            <a:off x="4076700" y="3595688"/>
            <a:ext cx="1833563" cy="348991"/>
            <a:chOff x="4076700" y="3595688"/>
            <a:chExt cx="1833563" cy="348991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F3D52DEC-B4FE-DCCD-956D-A8D1ED3FFCC4}"/>
                </a:ext>
              </a:extLst>
            </p:cNvPr>
            <p:cNvCxnSpPr/>
            <p:nvPr/>
          </p:nvCxnSpPr>
          <p:spPr>
            <a:xfrm>
              <a:off x="4076700" y="3595688"/>
              <a:ext cx="1833563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C0702EE-9F18-BD97-72A7-DD9637BC7F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8150" y="3605213"/>
              <a:ext cx="0" cy="3394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EA53EE7-7D9B-3FC3-B32F-40829E1B7B56}"/>
              </a:ext>
            </a:extLst>
          </p:cNvPr>
          <p:cNvSpPr/>
          <p:nvPr/>
        </p:nvSpPr>
        <p:spPr>
          <a:xfrm>
            <a:off x="6834188" y="2924174"/>
            <a:ext cx="757237" cy="29765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15B786-653C-6113-6185-642D41D9034F}"/>
              </a:ext>
            </a:extLst>
          </p:cNvPr>
          <p:cNvSpPr/>
          <p:nvPr/>
        </p:nvSpPr>
        <p:spPr>
          <a:xfrm>
            <a:off x="7855744" y="2271711"/>
            <a:ext cx="873919" cy="652463"/>
          </a:xfrm>
          <a:prstGeom prst="rect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02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217CB-95A7-ADBC-6614-0D2A2EDB9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machine&#10;&#10;AI-generated content may be incorrect.">
            <a:extLst>
              <a:ext uri="{FF2B5EF4-FFF2-40B4-BE49-F238E27FC236}">
                <a16:creationId xmlns:a16="http://schemas.microsoft.com/office/drawing/2014/main" id="{9B08E96F-9139-89E3-45A4-6EA5605D9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" t="14883" r="1977" b="3565"/>
          <a:stretch/>
        </p:blipFill>
        <p:spPr>
          <a:xfrm>
            <a:off x="170120" y="1020726"/>
            <a:ext cx="11780875" cy="5592725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EFC2437-A76C-D2D9-9ADA-64852EEC1191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 sensitivity after adding optical filtering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921EBE9-8657-618C-8B98-500996906D90}"/>
              </a:ext>
            </a:extLst>
          </p:cNvPr>
          <p:cNvGrpSpPr/>
          <p:nvPr/>
        </p:nvGrpSpPr>
        <p:grpSpPr>
          <a:xfrm>
            <a:off x="4076700" y="3595688"/>
            <a:ext cx="1833563" cy="348991"/>
            <a:chOff x="4076700" y="3595688"/>
            <a:chExt cx="1833563" cy="348991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21D8743-FBBB-4EBB-C49A-5A73F818F42C}"/>
                </a:ext>
              </a:extLst>
            </p:cNvPr>
            <p:cNvCxnSpPr/>
            <p:nvPr/>
          </p:nvCxnSpPr>
          <p:spPr>
            <a:xfrm>
              <a:off x="4076700" y="3595688"/>
              <a:ext cx="1833563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F63C556B-77C3-4A6C-1162-2E0E5B174A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8150" y="3605213"/>
              <a:ext cx="0" cy="3394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37B6DD2-4785-74B0-7C7D-53C54C301DA1}"/>
              </a:ext>
            </a:extLst>
          </p:cNvPr>
          <p:cNvSpPr/>
          <p:nvPr/>
        </p:nvSpPr>
        <p:spPr>
          <a:xfrm>
            <a:off x="4994276" y="1559831"/>
            <a:ext cx="577850" cy="83729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F9E40A-44B2-D7D2-74FA-71823EC7354B}"/>
              </a:ext>
            </a:extLst>
          </p:cNvPr>
          <p:cNvSpPr/>
          <p:nvPr/>
        </p:nvSpPr>
        <p:spPr>
          <a:xfrm>
            <a:off x="6907213" y="2482849"/>
            <a:ext cx="757237" cy="29765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4B3666-2E55-9374-B36C-3DE87ADB6168}"/>
              </a:ext>
            </a:extLst>
          </p:cNvPr>
          <p:cNvSpPr/>
          <p:nvPr/>
        </p:nvSpPr>
        <p:spPr>
          <a:xfrm>
            <a:off x="7922419" y="2295525"/>
            <a:ext cx="1666081" cy="238125"/>
          </a:xfrm>
          <a:prstGeom prst="rect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B03F54-6BC2-65C6-26B9-985E3713A6C1}"/>
              </a:ext>
            </a:extLst>
          </p:cNvPr>
          <p:cNvSpPr/>
          <p:nvPr/>
        </p:nvSpPr>
        <p:spPr>
          <a:xfrm>
            <a:off x="10139362" y="1414575"/>
            <a:ext cx="1478757" cy="23812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683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0A1A4-2369-EE80-3702-8CE3A051D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machine&#10;&#10;AI-generated content may be incorrect.">
            <a:extLst>
              <a:ext uri="{FF2B5EF4-FFF2-40B4-BE49-F238E27FC236}">
                <a16:creationId xmlns:a16="http://schemas.microsoft.com/office/drawing/2014/main" id="{23766B01-AF9E-87F0-6066-6477788A4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15193" r="2151" b="3876"/>
          <a:stretch/>
        </p:blipFill>
        <p:spPr>
          <a:xfrm>
            <a:off x="180752" y="1041991"/>
            <a:ext cx="11748977" cy="5550196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E993415-CC0E-D02B-9BE7-2CF7BC1544C5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 sensitivity after adding vibration isolation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1955B04-46AB-6761-7B22-CF380588D79F}"/>
              </a:ext>
            </a:extLst>
          </p:cNvPr>
          <p:cNvGrpSpPr/>
          <p:nvPr/>
        </p:nvGrpSpPr>
        <p:grpSpPr>
          <a:xfrm>
            <a:off x="4076700" y="3595688"/>
            <a:ext cx="1833563" cy="348991"/>
            <a:chOff x="4076700" y="3595688"/>
            <a:chExt cx="1833563" cy="348991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A81DE8AE-0EC9-1521-DDB9-193C0793BC95}"/>
                </a:ext>
              </a:extLst>
            </p:cNvPr>
            <p:cNvCxnSpPr/>
            <p:nvPr/>
          </p:nvCxnSpPr>
          <p:spPr>
            <a:xfrm>
              <a:off x="4076700" y="3595688"/>
              <a:ext cx="1833563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D4B0F899-4E0F-23F9-6F79-9E9FDDE711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8150" y="3605213"/>
              <a:ext cx="0" cy="3394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667CEB4-4912-601A-298A-282E44C54D7F}"/>
              </a:ext>
            </a:extLst>
          </p:cNvPr>
          <p:cNvSpPr/>
          <p:nvPr/>
        </p:nvSpPr>
        <p:spPr>
          <a:xfrm>
            <a:off x="7023894" y="2451100"/>
            <a:ext cx="1666081" cy="238125"/>
          </a:xfrm>
          <a:prstGeom prst="rect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1E297-0E81-2691-9D6D-DFF3F4162F99}"/>
              </a:ext>
            </a:extLst>
          </p:cNvPr>
          <p:cNvSpPr/>
          <p:nvPr/>
        </p:nvSpPr>
        <p:spPr>
          <a:xfrm>
            <a:off x="10171112" y="1376475"/>
            <a:ext cx="1478757" cy="23812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F21D4A-8CD3-4C4D-6194-63D76812FF32}"/>
              </a:ext>
            </a:extLst>
          </p:cNvPr>
          <p:cNvSpPr txBox="1"/>
          <p:nvPr/>
        </p:nvSpPr>
        <p:spPr>
          <a:xfrm>
            <a:off x="96670" y="6263390"/>
            <a:ext cx="221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GAS: geometric anti-spring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IP: inverted pendulum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437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0BAFE-0AFC-5BF9-A732-2C7818879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machine&#10;&#10;AI-generated content may be incorrect.">
            <a:extLst>
              <a:ext uri="{FF2B5EF4-FFF2-40B4-BE49-F238E27FC236}">
                <a16:creationId xmlns:a16="http://schemas.microsoft.com/office/drawing/2014/main" id="{248D7A45-54B0-CE0F-A168-3037E9969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t="15039" r="1889" b="3256"/>
          <a:stretch/>
        </p:blipFill>
        <p:spPr>
          <a:xfrm>
            <a:off x="170121" y="1031358"/>
            <a:ext cx="11791508" cy="560335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DBF0895-044D-0F28-4CD9-78DCA4E504E6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 sensitivity after adding cryogenics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DD3C1B-97CB-2112-B448-35108F0FED13}"/>
              </a:ext>
            </a:extLst>
          </p:cNvPr>
          <p:cNvGrpSpPr/>
          <p:nvPr/>
        </p:nvGrpSpPr>
        <p:grpSpPr>
          <a:xfrm>
            <a:off x="4076700" y="3595688"/>
            <a:ext cx="1833563" cy="348991"/>
            <a:chOff x="4076700" y="3595688"/>
            <a:chExt cx="1833563" cy="348991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3E5F0DC5-3993-D62C-F127-8A09224CC83A}"/>
                </a:ext>
              </a:extLst>
            </p:cNvPr>
            <p:cNvCxnSpPr/>
            <p:nvPr/>
          </p:nvCxnSpPr>
          <p:spPr>
            <a:xfrm>
              <a:off x="4076700" y="3595688"/>
              <a:ext cx="1833563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07F8A985-CAD8-5D20-1E8A-2FE2E88345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8150" y="3605213"/>
              <a:ext cx="0" cy="3394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586FB01-9AB2-94CF-5DC5-C4EC47916FCA}"/>
              </a:ext>
            </a:extLst>
          </p:cNvPr>
          <p:cNvSpPr/>
          <p:nvPr/>
        </p:nvSpPr>
        <p:spPr>
          <a:xfrm>
            <a:off x="6934200" y="2508250"/>
            <a:ext cx="1503363" cy="238125"/>
          </a:xfrm>
          <a:prstGeom prst="rect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D29D2C-0C4B-564E-DCA8-A8DA754C4781}"/>
              </a:ext>
            </a:extLst>
          </p:cNvPr>
          <p:cNvSpPr/>
          <p:nvPr/>
        </p:nvSpPr>
        <p:spPr>
          <a:xfrm>
            <a:off x="10175875" y="1345519"/>
            <a:ext cx="1478757" cy="23812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C304C5-CECD-523E-DD2A-5F428B1A42B3}"/>
              </a:ext>
            </a:extLst>
          </p:cNvPr>
          <p:cNvSpPr txBox="1"/>
          <p:nvPr/>
        </p:nvSpPr>
        <p:spPr>
          <a:xfrm>
            <a:off x="96670" y="6263390"/>
            <a:ext cx="221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GAS: geometric anti-spring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IP: inverted pendulum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806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AA66A-63CA-5857-F3A5-629E8FC0F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D6A6CB5-470D-115D-B393-BD052884467A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vibration isolation assembly and performance</a:t>
            </a: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26A524D-D512-7FF8-02FD-9E143BF4F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1666" r="68750" b="52407"/>
          <a:stretch/>
        </p:blipFill>
        <p:spPr>
          <a:xfrm>
            <a:off x="304800" y="800100"/>
            <a:ext cx="3505200" cy="2463800"/>
          </a:xfrm>
          <a:prstGeom prst="rect">
            <a:avLst/>
          </a:prstGeom>
        </p:spPr>
      </p:pic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7CE8801-92F4-C859-A75F-222A48A99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67" t="11666" b="39814"/>
          <a:stretch/>
        </p:blipFill>
        <p:spPr>
          <a:xfrm>
            <a:off x="7293326" y="4328384"/>
            <a:ext cx="4673600" cy="2463800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24DBF7C-7181-8F6B-6E41-82269CEB6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2" t="11666" r="41042" b="-1"/>
          <a:stretch/>
        </p:blipFill>
        <p:spPr>
          <a:xfrm>
            <a:off x="3848100" y="800100"/>
            <a:ext cx="3340100" cy="6057900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62D8831-2617-28DB-AA3C-ADC64E15D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t="31852" r="69167" b="15185"/>
          <a:stretch/>
        </p:blipFill>
        <p:spPr>
          <a:xfrm>
            <a:off x="330200" y="2184400"/>
            <a:ext cx="3429000" cy="3632200"/>
          </a:xfrm>
          <a:prstGeom prst="rect">
            <a:avLst/>
          </a:prstGeom>
        </p:spPr>
      </p:pic>
      <p:pic>
        <p:nvPicPr>
          <p:cNvPr id="6" name="Picture 5" descr="A collage of images of a machine&#10;&#10;AI-generated content may be incorrect.">
            <a:extLst>
              <a:ext uri="{FF2B5EF4-FFF2-40B4-BE49-F238E27FC236}">
                <a16:creationId xmlns:a16="http://schemas.microsoft.com/office/drawing/2014/main" id="{C22D2032-C0B3-2C59-9AFD-75AE14236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7" t="73148" r="74062" b="4445"/>
          <a:stretch/>
        </p:blipFill>
        <p:spPr>
          <a:xfrm>
            <a:off x="965200" y="5016500"/>
            <a:ext cx="2197100" cy="1536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F3C8C1B-0C5B-044E-6403-0EC0D21BDDCE}"/>
              </a:ext>
            </a:extLst>
          </p:cNvPr>
          <p:cNvGrpSpPr/>
          <p:nvPr/>
        </p:nvGrpSpPr>
        <p:grpSpPr>
          <a:xfrm>
            <a:off x="7216017" y="804134"/>
            <a:ext cx="4859266" cy="3479800"/>
            <a:chOff x="7226300" y="3332480"/>
            <a:chExt cx="4859266" cy="3479800"/>
          </a:xfrm>
        </p:grpSpPr>
        <p:pic>
          <p:nvPicPr>
            <p:cNvPr id="9" name="Picture 8" descr="A metal machine with many wires&#10;&#10;AI-generated content may be incorrect.">
              <a:extLst>
                <a:ext uri="{FF2B5EF4-FFF2-40B4-BE49-F238E27FC236}">
                  <a16:creationId xmlns:a16="http://schemas.microsoft.com/office/drawing/2014/main" id="{9557A0ED-5033-2B4F-FA1F-0C1A6215E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6" t="7018" r="25904" b="5958"/>
            <a:stretch/>
          </p:blipFill>
          <p:spPr>
            <a:xfrm>
              <a:off x="7226300" y="3332480"/>
              <a:ext cx="4859266" cy="34798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C3F447-3856-4B89-7A69-F94DFB3DC2FB}"/>
                </a:ext>
              </a:extLst>
            </p:cNvPr>
            <p:cNvSpPr txBox="1"/>
            <p:nvPr/>
          </p:nvSpPr>
          <p:spPr>
            <a:xfrm rot="20153060">
              <a:off x="9525715" y="6089041"/>
              <a:ext cx="96598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 inches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3B206C9-E958-601C-EF41-140F69A6556E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10449549" y="5816600"/>
              <a:ext cx="592126" cy="25976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38C7810-EB8E-F1A8-BA3C-06D1C1B184DA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8867775" y="6471049"/>
              <a:ext cx="700095" cy="31103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11705E-9D83-B0C1-C97B-22BCCE2B2B41}"/>
              </a:ext>
            </a:extLst>
          </p:cNvPr>
          <p:cNvGrpSpPr/>
          <p:nvPr/>
        </p:nvGrpSpPr>
        <p:grpSpPr>
          <a:xfrm>
            <a:off x="3792671" y="2433161"/>
            <a:ext cx="369332" cy="4287679"/>
            <a:chOff x="-2805096" y="2889592"/>
            <a:chExt cx="369332" cy="42876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3D30FBA-CE36-835A-2857-F313B5F2E217}"/>
                </a:ext>
              </a:extLst>
            </p:cNvPr>
            <p:cNvSpPr txBox="1"/>
            <p:nvPr/>
          </p:nvSpPr>
          <p:spPr>
            <a:xfrm rot="16200000">
              <a:off x="-3189859" y="4860744"/>
              <a:ext cx="113885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 inches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D316A6A-88F1-3C7A-2C5B-41B9EA05E236}"/>
                </a:ext>
              </a:extLst>
            </p:cNvPr>
            <p:cNvCxnSpPr>
              <a:cxnSpLocks/>
              <a:stCxn id="5" idx="3"/>
            </p:cNvCxnSpPr>
            <p:nvPr/>
          </p:nvCxnSpPr>
          <p:spPr>
            <a:xfrm flipV="1">
              <a:off x="-2620430" y="2889592"/>
              <a:ext cx="3030" cy="158639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1913E28-6DFB-38A4-B9B5-829935C78B9F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>
              <a:off x="-2620431" y="5614839"/>
              <a:ext cx="1" cy="156243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A17345B-5214-D85F-A47D-594DF29FDD6B}"/>
              </a:ext>
            </a:extLst>
          </p:cNvPr>
          <p:cNvSpPr txBox="1"/>
          <p:nvPr/>
        </p:nvSpPr>
        <p:spPr>
          <a:xfrm>
            <a:off x="3320821" y="777728"/>
            <a:ext cx="131303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Geometric anti-spring (GAS)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D264F2-4FF2-6FE4-AE23-100A75B5FC3C}"/>
              </a:ext>
            </a:extLst>
          </p:cNvPr>
          <p:cNvSpPr txBox="1"/>
          <p:nvPr/>
        </p:nvSpPr>
        <p:spPr>
          <a:xfrm>
            <a:off x="45720" y="3400208"/>
            <a:ext cx="981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Inverted pendulum (IP)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A26AD60-CAF2-4245-72B1-D0348A32C627}"/>
              </a:ext>
            </a:extLst>
          </p:cNvPr>
          <p:cNvCxnSpPr>
            <a:stCxn id="15" idx="1"/>
          </p:cNvCxnSpPr>
          <p:nvPr/>
        </p:nvCxnSpPr>
        <p:spPr>
          <a:xfrm flipH="1">
            <a:off x="2870200" y="1039338"/>
            <a:ext cx="450621" cy="12906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EE62FA-2AFE-F3FF-72A6-7C33C0BE67C5}"/>
              </a:ext>
            </a:extLst>
          </p:cNvPr>
          <p:cNvCxnSpPr>
            <a:cxnSpLocks/>
          </p:cNvCxnSpPr>
          <p:nvPr/>
        </p:nvCxnSpPr>
        <p:spPr>
          <a:xfrm flipV="1">
            <a:off x="376238" y="3086100"/>
            <a:ext cx="106362" cy="3905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7048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96E84-C3D3-3542-C91A-CE94799A0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250028E-85CB-F966-7B7B-3DF4EEEE1FFC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Closed-cycle 4 K cryostat with vibration isolation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B7236A-C9BE-3432-A15A-6F4016EDE7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15780" r="89612" b="24262"/>
          <a:stretch/>
        </p:blipFill>
        <p:spPr>
          <a:xfrm>
            <a:off x="45720" y="876300"/>
            <a:ext cx="1257300" cy="4610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AB01D0-BDD6-39D6-7020-39B99463C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6" t="15780" r="67499" b="9248"/>
          <a:stretch/>
        </p:blipFill>
        <p:spPr>
          <a:xfrm>
            <a:off x="1303020" y="876300"/>
            <a:ext cx="2946400" cy="5764490"/>
          </a:xfrm>
          <a:prstGeom prst="rect">
            <a:avLst/>
          </a:prstGeom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4C9D144A-9BD0-FAB3-8C20-E71EA5587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214" y="830580"/>
            <a:ext cx="2792844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AB74612-9A85-9E8A-2102-A0F37EB1C772}"/>
              </a:ext>
            </a:extLst>
          </p:cNvPr>
          <p:cNvGrpSpPr/>
          <p:nvPr/>
        </p:nvGrpSpPr>
        <p:grpSpPr>
          <a:xfrm>
            <a:off x="5068600" y="6198904"/>
            <a:ext cx="1644072" cy="402797"/>
            <a:chOff x="-1229402" y="2207186"/>
            <a:chExt cx="1644072" cy="40279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0DFCF2-3286-CA36-A5E2-B16283817392}"/>
                </a:ext>
              </a:extLst>
            </p:cNvPr>
            <p:cNvSpPr/>
            <p:nvPr/>
          </p:nvSpPr>
          <p:spPr>
            <a:xfrm>
              <a:off x="-1229402" y="2207186"/>
              <a:ext cx="1644072" cy="4027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\documentclass{article}&#10;\usepackage{amsmath,amssymb}&#10;\usepackage[dvipsnames]{xcolor}&#10;\pagestyle{empty}&#10;\begin{document}&#10;&#10;$$h_{{\rm thermal}}\sim\sqrt{k_{{\scriptscriptstyle {\rm B}}}T}$$&#10;&#10;\end{document}" title="IguanaTex Bitmap Display">
              <a:extLst>
                <a:ext uri="{FF2B5EF4-FFF2-40B4-BE49-F238E27FC236}">
                  <a16:creationId xmlns:a16="http://schemas.microsoft.com/office/drawing/2014/main" id="{C7F3FEDB-1A45-72E4-F3A3-BB33ACDCD46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0129" y="2284819"/>
              <a:ext cx="1496167" cy="247532"/>
            </a:xfrm>
            <a:prstGeom prst="rect">
              <a:avLst/>
            </a:prstGeom>
          </p:spPr>
        </p:pic>
      </p:grpSp>
      <p:pic>
        <p:nvPicPr>
          <p:cNvPr id="2054" name="Picture 6">
            <a:extLst>
              <a:ext uri="{FF2B5EF4-FFF2-40B4-BE49-F238E27FC236}">
                <a16:creationId xmlns:a16="http://schemas.microsoft.com/office/drawing/2014/main" id="{22EB2634-45EB-0DC3-A19B-E781B6238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7" t="2616" r="35416" b="5132"/>
          <a:stretch/>
        </p:blipFill>
        <p:spPr bwMode="auto">
          <a:xfrm>
            <a:off x="9064434" y="3360513"/>
            <a:ext cx="2898887" cy="340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1550637-B8A3-1687-1CF4-1D117367135C}"/>
              </a:ext>
            </a:extLst>
          </p:cNvPr>
          <p:cNvGrpSpPr/>
          <p:nvPr/>
        </p:nvGrpSpPr>
        <p:grpSpPr>
          <a:xfrm>
            <a:off x="7549088" y="4901625"/>
            <a:ext cx="1808998" cy="584775"/>
            <a:chOff x="7665202" y="4901625"/>
            <a:chExt cx="1808998" cy="58477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F25CE66-AF62-57EC-0D73-A67C967E0FEF}"/>
                </a:ext>
              </a:extLst>
            </p:cNvPr>
            <p:cNvSpPr txBox="1"/>
            <p:nvPr/>
          </p:nvSpPr>
          <p:spPr>
            <a:xfrm>
              <a:off x="7665202" y="4901625"/>
              <a:ext cx="12699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Soft thermal links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44F20425-E968-B476-950C-120E76EC6C2F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8935146" y="5194013"/>
              <a:ext cx="53905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AF7375D-332A-BCFC-8ADA-9692567C3498}"/>
              </a:ext>
            </a:extLst>
          </p:cNvPr>
          <p:cNvGrpSpPr/>
          <p:nvPr/>
        </p:nvGrpSpPr>
        <p:grpSpPr>
          <a:xfrm>
            <a:off x="4623068" y="3320444"/>
            <a:ext cx="369332" cy="2255455"/>
            <a:chOff x="4699268" y="3320444"/>
            <a:chExt cx="369332" cy="225545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13CC24B-1319-CBAC-4B33-F2D335C59DE1}"/>
                </a:ext>
              </a:extLst>
            </p:cNvPr>
            <p:cNvSpPr txBox="1"/>
            <p:nvPr/>
          </p:nvSpPr>
          <p:spPr>
            <a:xfrm rot="16200000">
              <a:off x="4339982" y="4226347"/>
              <a:ext cx="10879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29 inches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895611E-E507-ECBE-E579-6A085ED636B7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4883934" y="3320444"/>
              <a:ext cx="0" cy="5466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20874FE-6112-0F40-4E54-BFA1C1CE76C1}"/>
                </a:ext>
              </a:extLst>
            </p:cNvPr>
            <p:cNvCxnSpPr>
              <a:cxnSpLocks/>
              <a:stCxn id="22" idx="1"/>
            </p:cNvCxnSpPr>
            <p:nvPr/>
          </p:nvCxnSpPr>
          <p:spPr>
            <a:xfrm>
              <a:off x="4883934" y="4954965"/>
              <a:ext cx="0" cy="62093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DCE8FAC-79E4-21A8-ABC3-E887D441E1DF}"/>
              </a:ext>
            </a:extLst>
          </p:cNvPr>
          <p:cNvGrpSpPr/>
          <p:nvPr/>
        </p:nvGrpSpPr>
        <p:grpSpPr>
          <a:xfrm>
            <a:off x="5305920" y="830580"/>
            <a:ext cx="6773515" cy="3693794"/>
            <a:chOff x="5305920" y="830580"/>
            <a:chExt cx="6773515" cy="369379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785B683-F959-6920-DFA6-9A6633C90D89}"/>
                </a:ext>
              </a:extLst>
            </p:cNvPr>
            <p:cNvGrpSpPr/>
            <p:nvPr/>
          </p:nvGrpSpPr>
          <p:grpSpPr>
            <a:xfrm>
              <a:off x="5305920" y="830580"/>
              <a:ext cx="6773515" cy="3693794"/>
              <a:chOff x="5305920" y="830580"/>
              <a:chExt cx="6773515" cy="3693794"/>
            </a:xfrm>
          </p:grpSpPr>
          <p:pic>
            <p:nvPicPr>
              <p:cNvPr id="2058" name="Picture 10">
                <a:extLst>
                  <a:ext uri="{FF2B5EF4-FFF2-40B4-BE49-F238E27FC236}">
                    <a16:creationId xmlns:a16="http://schemas.microsoft.com/office/drawing/2014/main" id="{D8A8E012-39E5-A73E-49C2-0C931E03A4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938" r="10104" b="15844"/>
              <a:stretch/>
            </p:blipFill>
            <p:spPr bwMode="auto">
              <a:xfrm>
                <a:off x="7391855" y="830580"/>
                <a:ext cx="4687580" cy="2489864"/>
              </a:xfrm>
              <a:prstGeom prst="rect">
                <a:avLst/>
              </a:prstGeom>
              <a:noFill/>
              <a:ln w="28575">
                <a:solidFill>
                  <a:srgbClr val="0000FF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79BF676-F286-2BC5-0270-063FAE117CAD}"/>
                  </a:ext>
                </a:extLst>
              </p:cNvPr>
              <p:cNvSpPr/>
              <p:nvPr/>
            </p:nvSpPr>
            <p:spPr>
              <a:xfrm>
                <a:off x="5305920" y="3662363"/>
                <a:ext cx="1094879" cy="862011"/>
              </a:xfrm>
              <a:prstGeom prst="rect">
                <a:avLst/>
              </a:prstGeom>
              <a:noFill/>
              <a:ln w="28575"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EC8DB08-FF37-3732-56A1-41360C06B8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00799" y="3320444"/>
                <a:ext cx="991056" cy="341919"/>
              </a:xfrm>
              <a:prstGeom prst="line">
                <a:avLst/>
              </a:prstGeom>
              <a:ln w="28575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034A844-706B-8B5A-719D-F581F336AFA7}"/>
                </a:ext>
              </a:extLst>
            </p:cNvPr>
            <p:cNvGrpSpPr/>
            <p:nvPr/>
          </p:nvGrpSpPr>
          <p:grpSpPr>
            <a:xfrm>
              <a:off x="10602358" y="2796560"/>
              <a:ext cx="1374526" cy="473067"/>
              <a:chOff x="10602358" y="2796560"/>
              <a:chExt cx="1374526" cy="473067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AFBB63-F790-ABEB-6C2C-4A2B541903CE}"/>
                  </a:ext>
                </a:extLst>
              </p:cNvPr>
              <p:cNvSpPr txBox="1"/>
              <p:nvPr/>
            </p:nvSpPr>
            <p:spPr>
              <a:xfrm>
                <a:off x="10888980" y="2961850"/>
                <a:ext cx="108790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Short cavity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328A5592-C8D8-6562-0B35-2801CE87E5F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602358" y="2796560"/>
                <a:ext cx="379967" cy="241915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3F0FD4F-1A92-8952-46CE-DAA48315FEA9}"/>
                </a:ext>
              </a:extLst>
            </p:cNvPr>
            <p:cNvGrpSpPr/>
            <p:nvPr/>
          </p:nvGrpSpPr>
          <p:grpSpPr>
            <a:xfrm>
              <a:off x="7665048" y="3038475"/>
              <a:ext cx="1361097" cy="698302"/>
              <a:chOff x="7665048" y="3038475"/>
              <a:chExt cx="1361097" cy="698302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B654771-D966-9049-59DD-95C92C3C7DF7}"/>
                  </a:ext>
                </a:extLst>
              </p:cNvPr>
              <p:cNvSpPr txBox="1"/>
              <p:nvPr/>
            </p:nvSpPr>
            <p:spPr>
              <a:xfrm>
                <a:off x="7665048" y="3429000"/>
                <a:ext cx="108790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Long cavity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FA521527-362A-BEAE-4412-C5C307B841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26475" y="3038475"/>
                <a:ext cx="399670" cy="45292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7739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56191-078A-1A51-0382-805D35524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95B71365-9EE9-A553-529E-43782B0D4563}"/>
              </a:ext>
            </a:extLst>
          </p:cNvPr>
          <p:cNvGrpSpPr/>
          <p:nvPr/>
        </p:nvGrpSpPr>
        <p:grpSpPr>
          <a:xfrm>
            <a:off x="2007731" y="991141"/>
            <a:ext cx="8173490" cy="2165959"/>
            <a:chOff x="202692" y="829056"/>
            <a:chExt cx="6429602" cy="17038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588CD1B-8529-E514-F7B0-884A4C88BF8D}"/>
                </a:ext>
              </a:extLst>
            </p:cNvPr>
            <p:cNvGrpSpPr/>
            <p:nvPr/>
          </p:nvGrpSpPr>
          <p:grpSpPr>
            <a:xfrm>
              <a:off x="202692" y="829056"/>
              <a:ext cx="6429602" cy="1703832"/>
              <a:chOff x="202692" y="829056"/>
              <a:chExt cx="6429602" cy="1703832"/>
            </a:xfrm>
          </p:grpSpPr>
          <p:pic>
            <p:nvPicPr>
              <p:cNvPr id="16" name="Picture 15" descr="A screenshot of a computer&#10;&#10;Description automatically generated">
                <a:extLst>
                  <a:ext uri="{FF2B5EF4-FFF2-40B4-BE49-F238E27FC236}">
                    <a16:creationId xmlns:a16="http://schemas.microsoft.com/office/drawing/2014/main" id="{C8249BCF-558F-2032-B851-7F85C6075A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0" t="12088" r="45601" b="63067"/>
              <a:stretch>
                <a:fillRect/>
              </a:stretch>
            </p:blipFill>
            <p:spPr>
              <a:xfrm>
                <a:off x="225552" y="829056"/>
                <a:ext cx="6406742" cy="170383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2C35C0B-BB31-4582-6327-A009288C521C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6064" y="829056"/>
                <a:ext cx="595200" cy="16213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03C78196-3926-2910-14B9-E24BF3FB3F4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2692" y="2014433"/>
                <a:ext cx="446933" cy="162133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17468DEA-091B-EF8C-CB35-085C59D8EBD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0270" y="2095499"/>
                <a:ext cx="750933" cy="162133"/>
              </a:xfrm>
              <a:prstGeom prst="rect">
                <a:avLst/>
              </a:prstGeom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7061A3-6B83-1AC8-B68A-2F3B252E7FF2}"/>
                </a:ext>
              </a:extLst>
            </p:cNvPr>
            <p:cNvSpPr/>
            <p:nvPr/>
          </p:nvSpPr>
          <p:spPr>
            <a:xfrm>
              <a:off x="225552" y="2274565"/>
              <a:ext cx="2287161" cy="2583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 descr="\documentclass{article}&#10;\usepackage{amsmath,amssymb}&#10;\usepackage[dvipsnames]{xcolor}&#10;\pagestyle{empty}&#10;\begin{document}&#10;&#10;$$\mathcal{F}\sim500,000$$&#10;&#10;\end{document}" title="IguanaTex Bitmap Display">
            <a:extLst>
              <a:ext uri="{FF2B5EF4-FFF2-40B4-BE49-F238E27FC236}">
                <a16:creationId xmlns:a16="http://schemas.microsoft.com/office/drawing/2014/main" id="{BFA0C087-BCD6-5DB0-A1CA-7A80CDA087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325" y="1104993"/>
            <a:ext cx="1251897" cy="20345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DAE9BDF-51DE-5286-974C-CF28BF37DC48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 frequency noise mitigation via optical filtering</a:t>
            </a:r>
          </a:p>
        </p:txBody>
      </p:sp>
      <p:pic>
        <p:nvPicPr>
          <p:cNvPr id="288" name="Picture 287" descr="A screenshot of a computer&#10;&#10;Description automatically generated">
            <a:extLst>
              <a:ext uri="{FF2B5EF4-FFF2-40B4-BE49-F238E27FC236}">
                <a16:creationId xmlns:a16="http://schemas.microsoft.com/office/drawing/2014/main" id="{5C7B1B21-0497-996F-6D60-DE0A7167FBB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60928" r="51298" b="667"/>
          <a:stretch/>
        </p:blipFill>
        <p:spPr>
          <a:xfrm>
            <a:off x="5816601" y="3574960"/>
            <a:ext cx="6218496" cy="2833469"/>
          </a:xfrm>
          <a:prstGeom prst="rect">
            <a:avLst/>
          </a:prstGeom>
        </p:spPr>
      </p:pic>
      <p:pic>
        <p:nvPicPr>
          <p:cNvPr id="289" name="Picture 288" descr="A screenshot of a computer&#10;&#10;Description automatically generated">
            <a:extLst>
              <a:ext uri="{FF2B5EF4-FFF2-40B4-BE49-F238E27FC236}">
                <a16:creationId xmlns:a16="http://schemas.microsoft.com/office/drawing/2014/main" id="{CEEAF7D6-4DCE-D5EB-63AA-6E52A07AFD3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2" t="13780" r="1000" b="42370"/>
          <a:stretch/>
        </p:blipFill>
        <p:spPr>
          <a:xfrm>
            <a:off x="156903" y="3373687"/>
            <a:ext cx="5406421" cy="32360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FDDFBB-80FA-C6EA-BEF4-DC699AA493C5}"/>
              </a:ext>
            </a:extLst>
          </p:cNvPr>
          <p:cNvSpPr txBox="1"/>
          <p:nvPr/>
        </p:nvSpPr>
        <p:spPr>
          <a:xfrm>
            <a:off x="5181600" y="6471203"/>
            <a:ext cx="6961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Ionescu, N. Miller, Z. Wang, G. Gabrielse, A. Geraci and T.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Kovachy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261001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99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36C35-1750-6092-C3B2-44679219E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F9173ED-4E7F-1DED-3FD6-E548E1B11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19" y="1746448"/>
            <a:ext cx="8251167" cy="385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9643FD0-FA4E-FBD4-CE47-92454533451F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Apparatus summary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894070-56D9-E5A7-7096-9CF55C94E2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702"/>
          <a:stretch/>
        </p:blipFill>
        <p:spPr>
          <a:xfrm>
            <a:off x="8487584" y="1512051"/>
            <a:ext cx="3578426" cy="4999150"/>
          </a:xfrm>
          <a:prstGeom prst="rect">
            <a:avLst/>
          </a:prstGeom>
        </p:spPr>
      </p:pic>
      <p:pic>
        <p:nvPicPr>
          <p:cNvPr id="5125" name="Picture 5" descr="Four Nine Design">
            <a:extLst>
              <a:ext uri="{FF2B5EF4-FFF2-40B4-BE49-F238E27FC236}">
                <a16:creationId xmlns:a16="http://schemas.microsoft.com/office/drawing/2014/main" id="{C144EBCF-1613-6E22-23F9-82C26ED70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511" y="6086737"/>
            <a:ext cx="1285876" cy="42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D418AA-DE23-C2C4-2855-4AE30186D05F}"/>
              </a:ext>
            </a:extLst>
          </p:cNvPr>
          <p:cNvSpPr txBox="1"/>
          <p:nvPr/>
        </p:nvSpPr>
        <p:spPr>
          <a:xfrm>
            <a:off x="3261511" y="1697281"/>
            <a:ext cx="1009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 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8EB253-ADD9-084B-4F64-C54CE10174B7}"/>
              </a:ext>
            </a:extLst>
          </p:cNvPr>
          <p:cNvSpPr txBox="1"/>
          <p:nvPr/>
        </p:nvSpPr>
        <p:spPr>
          <a:xfrm>
            <a:off x="9920868" y="1041562"/>
            <a:ext cx="1069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Side view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D3D1F2-7FBC-9F6E-16F3-3B30184390C0}"/>
              </a:ext>
            </a:extLst>
          </p:cNvPr>
          <p:cNvGrpSpPr/>
          <p:nvPr/>
        </p:nvGrpSpPr>
        <p:grpSpPr>
          <a:xfrm>
            <a:off x="4757484" y="903062"/>
            <a:ext cx="1877232" cy="4987375"/>
            <a:chOff x="4757484" y="903062"/>
            <a:chExt cx="1877232" cy="4987375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FD94001-E568-6D63-CC1C-BE0DD34A3225}"/>
                </a:ext>
              </a:extLst>
            </p:cNvPr>
            <p:cNvCxnSpPr>
              <a:cxnSpLocks/>
            </p:cNvCxnSpPr>
            <p:nvPr/>
          </p:nvCxnSpPr>
          <p:spPr>
            <a:xfrm>
              <a:off x="6050887" y="1175353"/>
              <a:ext cx="58382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03C7CF4-AD40-215F-A787-8B1427556BD0}"/>
                </a:ext>
              </a:extLst>
            </p:cNvPr>
            <p:cNvSpPr txBox="1"/>
            <p:nvPr/>
          </p:nvSpPr>
          <p:spPr>
            <a:xfrm>
              <a:off x="4757484" y="979448"/>
              <a:ext cx="15872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Side viewing direction</a:t>
              </a: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41DEF62-A624-9C48-1B0A-9EAB86082180}"/>
                </a:ext>
              </a:extLst>
            </p:cNvPr>
            <p:cNvCxnSpPr>
              <a:cxnSpLocks/>
            </p:cNvCxnSpPr>
            <p:nvPr/>
          </p:nvCxnSpPr>
          <p:spPr>
            <a:xfrm>
              <a:off x="6634716" y="903062"/>
              <a:ext cx="0" cy="4987375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2835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766D6-8966-AB84-38F1-D708CD45D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rectangular object with white background&#10;&#10;Description automatically generated">
            <a:extLst>
              <a:ext uri="{FF2B5EF4-FFF2-40B4-BE49-F238E27FC236}">
                <a16:creationId xmlns:a16="http://schemas.microsoft.com/office/drawing/2014/main" id="{43DE25D3-7227-04B5-542A-D4BC4272030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32711" r="78750" b="7849"/>
          <a:stretch/>
        </p:blipFill>
        <p:spPr>
          <a:xfrm>
            <a:off x="91441" y="2243328"/>
            <a:ext cx="2499360" cy="4076449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D8F349A-83FF-D8CA-FC78-555BB2F8AB1A}"/>
              </a:ext>
            </a:extLst>
          </p:cNvPr>
          <p:cNvGrpSpPr/>
          <p:nvPr/>
        </p:nvGrpSpPr>
        <p:grpSpPr>
          <a:xfrm>
            <a:off x="91440" y="1297389"/>
            <a:ext cx="5571319" cy="5514892"/>
            <a:chOff x="91440" y="1297389"/>
            <a:chExt cx="5571319" cy="5514892"/>
          </a:xfrm>
        </p:grpSpPr>
        <p:pic>
          <p:nvPicPr>
            <p:cNvPr id="32" name="Picture 31" descr="A computer screen shot of a computer&#10;&#10;Description automatically generated">
              <a:extLst>
                <a:ext uri="{FF2B5EF4-FFF2-40B4-BE49-F238E27FC236}">
                  <a16:creationId xmlns:a16="http://schemas.microsoft.com/office/drawing/2014/main" id="{060BF437-96DF-6E68-6908-86DDEEF2E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9" t="18918" r="53555" b="667"/>
            <a:stretch/>
          </p:blipFill>
          <p:spPr>
            <a:xfrm>
              <a:off x="91440" y="1297389"/>
              <a:ext cx="5571319" cy="5514892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C4EA947-85B3-1D76-A9DD-CC1730BAD0F0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123" y="1579880"/>
              <a:ext cx="2652799" cy="219733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4E4ADE4-A9C0-7EBB-9257-5363908DBEAC}"/>
              </a:ext>
            </a:extLst>
          </p:cNvPr>
          <p:cNvGrpSpPr/>
          <p:nvPr/>
        </p:nvGrpSpPr>
        <p:grpSpPr>
          <a:xfrm>
            <a:off x="5762847" y="840864"/>
            <a:ext cx="6280298" cy="3019936"/>
            <a:chOff x="5762847" y="840864"/>
            <a:chExt cx="6280298" cy="3019936"/>
          </a:xfrm>
        </p:grpSpPr>
        <p:pic>
          <p:nvPicPr>
            <p:cNvPr id="3" name="Picture 2 1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5A84D73F-2960-3C8B-9B8A-613DCED62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67" t="15742" r="1221" b="43704"/>
            <a:stretch/>
          </p:blipFill>
          <p:spPr>
            <a:xfrm>
              <a:off x="5762847" y="1079500"/>
              <a:ext cx="6280298" cy="2781300"/>
            </a:xfrm>
            <a:prstGeom prst="rect">
              <a:avLst/>
            </a:prstGeom>
          </p:spPr>
        </p:pic>
        <p:pic>
          <p:nvPicPr>
            <p:cNvPr id="4" name="Picture 3" descr="\documentclass{article}&#10;\usepackage{amsmath,amssymb}&#10;\usepackage[dvipsnames]{xcolor}&#10;\pagestyle{empty}&#10;\begin{document}&#10;&#10;$${\color{red}f_{{\rm opt},{\scriptscriptstyle {\rm L}}}(t)}$$&#10;&#10;\end{document}" title="IguanaTex Bitmap Display">
              <a:extLst>
                <a:ext uri="{FF2B5EF4-FFF2-40B4-BE49-F238E27FC236}">
                  <a16:creationId xmlns:a16="http://schemas.microsoft.com/office/drawing/2014/main" id="{38474CF7-06B9-EA4D-BD36-326E5423A3B9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8899" y="840864"/>
              <a:ext cx="679189" cy="213390"/>
            </a:xfrm>
            <a:prstGeom prst="rect">
              <a:avLst/>
            </a:prstGeom>
          </p:spPr>
        </p:pic>
        <p:pic>
          <p:nvPicPr>
            <p:cNvPr id="6" name="Picture 5" descr="\documentclass{article}&#10;\usepackage{amsmath,amssymb}&#10;\usepackage[dvipsnames]{xcolor}&#10;\pagestyle{empty}&#10;\begin{document}&#10;&#10;$${\color{blue}f_{{\rm opt},{\scriptscriptstyle {\rm S}}}(t)}$$&#10;&#10;\end{document}" title="IguanaTex Bitmap Display">
              <a:extLst>
                <a:ext uri="{FF2B5EF4-FFF2-40B4-BE49-F238E27FC236}">
                  <a16:creationId xmlns:a16="http://schemas.microsoft.com/office/drawing/2014/main" id="{0E242B67-1BEE-A3AA-080D-0606D258FC98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3462" y="842409"/>
              <a:ext cx="670654" cy="213390"/>
            </a:xfrm>
            <a:prstGeom prst="rect">
              <a:avLst/>
            </a:prstGeom>
          </p:spPr>
        </p:pic>
        <p:pic>
          <p:nvPicPr>
            <p:cNvPr id="7" name="Picture 6" descr="\documentclass{article}&#10;\usepackage{amsmath,amssymb}&#10;\usepackage[dvipsnames]{xcolor}&#10;\pagestyle{empty}&#10;\begin{document}&#10;&#10;$${\color{red}f_{{\rm opt},{\scriptscriptstyle {\rm L}}}(t)}-{\color{blue}f_{{\rm opt},{\scriptscriptstyle {\rm S}}}(t)}=f_{{\scriptscriptstyle {\rm RF}}}+\delta f_{{\rm beat}}(t)$$&#10;&#10;\end{document}" title="IguanaTex Bitmap Display">
              <a:extLst>
                <a:ext uri="{FF2B5EF4-FFF2-40B4-BE49-F238E27FC236}">
                  <a16:creationId xmlns:a16="http://schemas.microsoft.com/office/drawing/2014/main" id="{B4B3F7D0-C6B7-0A0C-9803-A1DD5AE31ABD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1923" y="1515278"/>
              <a:ext cx="3182556" cy="213390"/>
            </a:xfrm>
            <a:prstGeom prst="rect">
              <a:avLst/>
            </a:prstGeom>
          </p:spPr>
        </p:pic>
        <p:pic>
          <p:nvPicPr>
            <p:cNvPr id="10" name="Picture 9" descr="\documentclass{article}&#10;\usepackage{amsmath,amssymb}&#10;\usepackage[dvipsnames]{xcolor}&#10;\pagestyle{empty}&#10;\begin{document}&#10;&#10;$$f_{{\rm opt}}\approx193\,{\rm THz}$$&#10;&#10;\end{document}" title="IguanaTex Bitmap Display">
              <a:extLst>
                <a:ext uri="{FF2B5EF4-FFF2-40B4-BE49-F238E27FC236}">
                  <a16:creationId xmlns:a16="http://schemas.microsoft.com/office/drawing/2014/main" id="{F41B7550-7B6B-0BC6-CFE9-8303190F8D1B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9946" y="1092535"/>
              <a:ext cx="1323016" cy="204854"/>
            </a:xfrm>
            <a:prstGeom prst="rect">
              <a:avLst/>
            </a:prstGeom>
          </p:spPr>
        </p:pic>
        <p:pic>
          <p:nvPicPr>
            <p:cNvPr id="16" name="Picture 15" descr="\documentclass{article}&#10;\usepackage{amsmath,amssymb}&#10;\usepackage[dvipsnames]{xcolor}&#10;\pagestyle{empty}&#10;\begin{document}&#10;&#10;$$f_{{\scriptscriptstyle {\rm RF}}} \approx 262 \, {\rm MHz}$$&#10;&#10;\end{document}" title="IguanaTex Bitmap Display">
              <a:extLst>
                <a:ext uri="{FF2B5EF4-FFF2-40B4-BE49-F238E27FC236}">
                  <a16:creationId xmlns:a16="http://schemas.microsoft.com/office/drawing/2014/main" id="{C51DA049-E6FB-AC17-0B39-6524AEDC54FF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843" y="2581063"/>
              <a:ext cx="1314482" cy="187783"/>
            </a:xfrm>
            <a:prstGeom prst="rect">
              <a:avLst/>
            </a:prstGeom>
          </p:spPr>
        </p:pic>
        <p:pic>
          <p:nvPicPr>
            <p:cNvPr id="17" name="Picture 16" descr="\documentclass{article}&#10;\usepackage{amsmath,amssymb}&#10;\usepackage[dvipsnames]{xcolor}&#10;\pagestyle{empty}&#10;\begin{document}&#10;&#10;$$\approx f_{{\rm opt}}$$&#10;&#10;\end{document}" title="IguanaTex Bitmap Display">
              <a:extLst>
                <a:ext uri="{FF2B5EF4-FFF2-40B4-BE49-F238E27FC236}">
                  <a16:creationId xmlns:a16="http://schemas.microsoft.com/office/drawing/2014/main" id="{D6CD3DBF-DC76-8906-D62F-ED69E7CB2B1C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6994" y="3624047"/>
              <a:ext cx="529207" cy="204854"/>
            </a:xfrm>
            <a:prstGeom prst="rect">
              <a:avLst/>
            </a:prstGeom>
          </p:spPr>
        </p:pic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10D7C1D-F5F0-3322-4A04-5B74261398CA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Beat note detection and data collection for dark matter observation</a:t>
            </a:r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FCE5BCA8-24E1-3906-448D-DF0E84DDC6B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8" t="56298" r="400" b="666"/>
          <a:stretch/>
        </p:blipFill>
        <p:spPr>
          <a:xfrm>
            <a:off x="5911702" y="3860801"/>
            <a:ext cx="6231530" cy="29514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40414C-E3B6-E5CB-D593-F723B6778B00}"/>
              </a:ext>
            </a:extLst>
          </p:cNvPr>
          <p:cNvSpPr/>
          <p:nvPr/>
        </p:nvSpPr>
        <p:spPr>
          <a:xfrm>
            <a:off x="1018032" y="2353818"/>
            <a:ext cx="432816" cy="314769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3903D6-8B74-EA34-4A55-2D760EE7BF2C}"/>
              </a:ext>
            </a:extLst>
          </p:cNvPr>
          <p:cNvSpPr/>
          <p:nvPr/>
        </p:nvSpPr>
        <p:spPr>
          <a:xfrm>
            <a:off x="5765500" y="1447800"/>
            <a:ext cx="3332780" cy="39243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AA30810-136D-183F-3BF7-4BB1C4256FA1}"/>
              </a:ext>
            </a:extLst>
          </p:cNvPr>
          <p:cNvGrpSpPr/>
          <p:nvPr/>
        </p:nvGrpSpPr>
        <p:grpSpPr>
          <a:xfrm>
            <a:off x="10371556" y="1532058"/>
            <a:ext cx="428216" cy="775373"/>
            <a:chOff x="10371556" y="1532058"/>
            <a:chExt cx="428216" cy="775373"/>
          </a:xfrm>
        </p:grpSpPr>
        <p:pic>
          <p:nvPicPr>
            <p:cNvPr id="45" name="Picture 44" descr="\documentclass{article}&#10;\usepackage{amsmath,amssymb}&#10;\usepackage[dvipsnames]{xcolor}&#10;\pagestyle{empty}&#10;\begin{document}&#10;&#10;$$f_{{\scriptscriptstyle {\rm DM}}}^{-1}$$&#10;&#10;\end{document}" title="IguanaTex Bitmap Display">
              <a:extLst>
                <a:ext uri="{FF2B5EF4-FFF2-40B4-BE49-F238E27FC236}">
                  <a16:creationId xmlns:a16="http://schemas.microsoft.com/office/drawing/2014/main" id="{7993C8AD-D1C4-FC78-E4BE-7D7793148E9F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8789" y="1809004"/>
              <a:ext cx="266667" cy="199467"/>
            </a:xfrm>
            <a:prstGeom prst="rect">
              <a:avLst/>
            </a:prstGeom>
          </p:spPr>
        </p:pic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5B5A704-E40D-BD23-172E-FA50084949BF}"/>
                </a:ext>
              </a:extLst>
            </p:cNvPr>
            <p:cNvCxnSpPr>
              <a:cxnSpLocks/>
            </p:cNvCxnSpPr>
            <p:nvPr/>
          </p:nvCxnSpPr>
          <p:spPr>
            <a:xfrm>
              <a:off x="10371556" y="2098916"/>
              <a:ext cx="428216" cy="0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C46C665-B5E8-B199-1AB3-9FB47A3AC25C}"/>
                </a:ext>
              </a:extLst>
            </p:cNvPr>
            <p:cNvCxnSpPr>
              <a:cxnSpLocks/>
            </p:cNvCxnSpPr>
            <p:nvPr/>
          </p:nvCxnSpPr>
          <p:spPr>
            <a:xfrm>
              <a:off x="10371556" y="1748300"/>
              <a:ext cx="428216" cy="0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07FBF7A-4571-F12A-6312-D2AB2AC0C1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59567" y="2106059"/>
              <a:ext cx="0" cy="20137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5C2BD23-DC71-46FB-43EF-A6F401705EAF}"/>
                </a:ext>
              </a:extLst>
            </p:cNvPr>
            <p:cNvCxnSpPr>
              <a:cxnSpLocks/>
            </p:cNvCxnSpPr>
            <p:nvPr/>
          </p:nvCxnSpPr>
          <p:spPr>
            <a:xfrm>
              <a:off x="10559567" y="1532058"/>
              <a:ext cx="0" cy="20137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03A9E0D-3887-B6B5-3FCE-31DBECB371D7}"/>
              </a:ext>
            </a:extLst>
          </p:cNvPr>
          <p:cNvGrpSpPr/>
          <p:nvPr/>
        </p:nvGrpSpPr>
        <p:grpSpPr>
          <a:xfrm>
            <a:off x="139737" y="809048"/>
            <a:ext cx="2285998" cy="1295400"/>
            <a:chOff x="139737" y="873595"/>
            <a:chExt cx="2285998" cy="129540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385BEBC-B3ED-0A16-F64A-654649486226}"/>
                </a:ext>
              </a:extLst>
            </p:cNvPr>
            <p:cNvGrpSpPr/>
            <p:nvPr/>
          </p:nvGrpSpPr>
          <p:grpSpPr>
            <a:xfrm>
              <a:off x="139737" y="873595"/>
              <a:ext cx="2185910" cy="1295400"/>
              <a:chOff x="-126963" y="873595"/>
              <a:chExt cx="2185910" cy="1295400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E796617-75B0-1CBA-C0BD-07ED79B0B26C}"/>
                  </a:ext>
                </a:extLst>
              </p:cNvPr>
              <p:cNvGrpSpPr/>
              <p:nvPr/>
            </p:nvGrpSpPr>
            <p:grpSpPr>
              <a:xfrm>
                <a:off x="-126963" y="873595"/>
                <a:ext cx="2185910" cy="1295400"/>
                <a:chOff x="-126963" y="873595"/>
                <a:chExt cx="2185910" cy="1295400"/>
              </a:xfrm>
            </p:grpSpPr>
            <p:pic>
              <p:nvPicPr>
                <p:cNvPr id="18" name="Picture 17" descr="A purple rectangular object with white background&#10;&#10;Description automatically generated">
                  <a:extLst>
                    <a:ext uri="{FF2B5EF4-FFF2-40B4-BE49-F238E27FC236}">
                      <a16:creationId xmlns:a16="http://schemas.microsoft.com/office/drawing/2014/main" id="{4DAD5D87-98E8-FA4F-DA1C-E3A3CA326F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32" t="11833" r="82636" b="70888"/>
                <a:stretch/>
              </p:blipFill>
              <p:spPr>
                <a:xfrm>
                  <a:off x="384708" y="873595"/>
                  <a:ext cx="1674239" cy="1184910"/>
                </a:xfrm>
                <a:prstGeom prst="rect">
                  <a:avLst/>
                </a:prstGeom>
              </p:spPr>
            </p:pic>
            <p:pic>
              <p:nvPicPr>
                <p:cNvPr id="19" name="Picture 18" descr="\documentclass{article}&#10;\usepackage{amsmath,amssymb}&#10;\usepackage[dvipsnames]{xcolor}&#10;\pagestyle{empty}&#10;\begin{document}&#10;&#10;$$f_{{\scriptscriptstyle {\rm RF}}}$$&#10;&#10;\end{document}" title="IguanaTex Bitmap Display">
                  <a:extLst>
                    <a:ext uri="{FF2B5EF4-FFF2-40B4-BE49-F238E27FC236}">
                      <a16:creationId xmlns:a16="http://schemas.microsoft.com/office/drawing/2014/main" id="{2BF3D0BF-108D-465D-301D-78DCC8CD2567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8059" y="1981212"/>
                  <a:ext cx="269481" cy="187783"/>
                </a:xfrm>
                <a:prstGeom prst="rect">
                  <a:avLst/>
                </a:prstGeom>
              </p:spPr>
            </p:pic>
            <p:pic>
              <p:nvPicPr>
                <p:cNvPr id="34" name="Picture 33" descr="\documentclass{article}&#10;\usepackage{amsmath,amssymb}&#10;\usepackage[dvipsnames]{xcolor}&#10;\pagestyle{empty}&#10;\begin{document}&#10;&#10;$$\delta\widetilde{f}_{{\rm beat}}$$&#10;&#10;\end{document}" title="IguanaTex Bitmap Display">
                  <a:extLst>
                    <a:ext uri="{FF2B5EF4-FFF2-40B4-BE49-F238E27FC236}">
                      <a16:creationId xmlns:a16="http://schemas.microsoft.com/office/drawing/2014/main" id="{20DB5A78-B518-BFA9-6C34-2D9BFBA580C6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26963" y="1428467"/>
                  <a:ext cx="488838" cy="241372"/>
                </a:xfrm>
                <a:prstGeom prst="rect">
                  <a:avLst/>
                </a:prstGeom>
              </p:spPr>
            </p:pic>
          </p:grp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4AE4CBA-89AA-4A2E-0FF6-BC22F70C59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963" y="1572090"/>
                <a:ext cx="378021" cy="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48" name="Picture 47" descr="\documentclass{article}&#10;\usepackage{amsmath,amssymb}&#10;\usepackage[dvipsnames]{xcolor}&#10;\pagestyle{empty}&#10;\begin{document}&#10;&#10;$$f_{{\scriptscriptstyle {\rm DM}}}$$&#10;&#10;\end{document}" title="IguanaTex Bitmap Display">
              <a:extLst>
                <a:ext uri="{FF2B5EF4-FFF2-40B4-BE49-F238E27FC236}">
                  <a16:creationId xmlns:a16="http://schemas.microsoft.com/office/drawing/2014/main" id="{83F5254A-353D-2E79-4903-EB47BA05548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9673" y="1035322"/>
              <a:ext cx="306062" cy="187783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14744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9BFFA-3451-7856-0847-CB962F6F2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0A30799-70C6-F63A-7D8C-C0FAE8E29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t="11554" r="35416" b="33890"/>
          <a:stretch/>
        </p:blipFill>
        <p:spPr>
          <a:xfrm>
            <a:off x="121920" y="792480"/>
            <a:ext cx="7752080" cy="3741420"/>
          </a:xfrm>
          <a:prstGeom prst="rect">
            <a:avLst/>
          </a:prstGeom>
        </p:spPr>
      </p:pic>
      <p:pic>
        <p:nvPicPr>
          <p:cNvPr id="35" name="Picture 3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DFE16DE6-3506-0679-839A-E55A34081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" t="11556" r="35703" b="667"/>
          <a:stretch/>
        </p:blipFill>
        <p:spPr>
          <a:xfrm>
            <a:off x="85724" y="792480"/>
            <a:ext cx="7753349" cy="60198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B4D4A6F-C464-0646-61B1-DA3E776FC3BD}"/>
              </a:ext>
            </a:extLst>
          </p:cNvPr>
          <p:cNvGrpSpPr/>
          <p:nvPr/>
        </p:nvGrpSpPr>
        <p:grpSpPr>
          <a:xfrm>
            <a:off x="121920" y="4074795"/>
            <a:ext cx="5650230" cy="2737486"/>
            <a:chOff x="121920" y="4074795"/>
            <a:chExt cx="5650230" cy="2737486"/>
          </a:xfrm>
        </p:grpSpPr>
        <p:pic>
          <p:nvPicPr>
            <p:cNvPr id="6" name="Picture 5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7A3F9F73-4ABA-2164-6650-6BDA04B25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1" t="59417" r="52656" b="667"/>
            <a:stretch/>
          </p:blipFill>
          <p:spPr>
            <a:xfrm>
              <a:off x="121920" y="4074795"/>
              <a:ext cx="5650230" cy="2737486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385AB19-E07E-A706-003A-3583B93C95BC}"/>
                </a:ext>
              </a:extLst>
            </p:cNvPr>
            <p:cNvGrpSpPr/>
            <p:nvPr/>
          </p:nvGrpSpPr>
          <p:grpSpPr>
            <a:xfrm>
              <a:off x="1460272" y="5429250"/>
              <a:ext cx="1883128" cy="766625"/>
              <a:chOff x="9244190" y="6898974"/>
              <a:chExt cx="1883128" cy="766625"/>
            </a:xfrm>
          </p:grpSpPr>
          <p:sp>
            <p:nvSpPr>
              <p:cNvPr id="28" name="TextBox 53">
                <a:extLst>
                  <a:ext uri="{FF2B5EF4-FFF2-40B4-BE49-F238E27FC236}">
                    <a16:creationId xmlns:a16="http://schemas.microsoft.com/office/drawing/2014/main" id="{1238501D-DB8D-CDEE-65E4-B4477B8F143C}"/>
                  </a:ext>
                </a:extLst>
              </p:cNvPr>
              <p:cNvSpPr txBox="1"/>
              <p:nvPr/>
            </p:nvSpPr>
            <p:spPr>
              <a:xfrm>
                <a:off x="9244190" y="7080824"/>
                <a:ext cx="18831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dirty="0">
                    <a:solidFill>
                      <a:srgbClr val="80008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Expected dark matter signal shape</a:t>
                </a: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0B47D600-7213-6B42-68D6-153D197263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84268" y="6898974"/>
                <a:ext cx="352025" cy="360414"/>
              </a:xfrm>
              <a:prstGeom prst="straightConnector1">
                <a:avLst/>
              </a:prstGeom>
              <a:ln w="38100">
                <a:solidFill>
                  <a:srgbClr val="800080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96CC9DC-D1FB-D5DF-05E2-63965D018478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Detector noise spectrum and dark matter search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6AED4EC-8B37-E778-3B7A-4FA6A92E42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85" t="11667" r="1016" b="40694"/>
          <a:stretch/>
        </p:blipFill>
        <p:spPr>
          <a:xfrm>
            <a:off x="7839074" y="800100"/>
            <a:ext cx="4267201" cy="3267075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8A318EC9-170C-B70E-18DE-83A33D0184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6" t="59417" r="999" b="667"/>
          <a:stretch/>
        </p:blipFill>
        <p:spPr>
          <a:xfrm>
            <a:off x="8048625" y="4074795"/>
            <a:ext cx="4021456" cy="273748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231CBF0-27FB-A4BF-4213-EAEC5A2C20D4}"/>
              </a:ext>
            </a:extLst>
          </p:cNvPr>
          <p:cNvGrpSpPr/>
          <p:nvPr/>
        </p:nvGrpSpPr>
        <p:grpSpPr>
          <a:xfrm>
            <a:off x="5681663" y="1514475"/>
            <a:ext cx="833437" cy="1085850"/>
            <a:chOff x="5681663" y="1514475"/>
            <a:chExt cx="833437" cy="108585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927F403-6151-6DDF-D5C4-0C4A6D92DFC4}"/>
                </a:ext>
              </a:extLst>
            </p:cNvPr>
            <p:cNvSpPr/>
            <p:nvPr/>
          </p:nvSpPr>
          <p:spPr>
            <a:xfrm>
              <a:off x="5681663" y="1514475"/>
              <a:ext cx="252412" cy="10858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0863EC3-B7D2-2BBD-1758-2C6CE7035780}"/>
                </a:ext>
              </a:extLst>
            </p:cNvPr>
            <p:cNvCxnSpPr/>
            <p:nvPr/>
          </p:nvCxnSpPr>
          <p:spPr>
            <a:xfrm>
              <a:off x="5934075" y="1676400"/>
              <a:ext cx="5810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1927484-CC04-B4F1-BD2D-F2A6FC4C0AD9}"/>
              </a:ext>
            </a:extLst>
          </p:cNvPr>
          <p:cNvGrpSpPr/>
          <p:nvPr/>
        </p:nvGrpSpPr>
        <p:grpSpPr>
          <a:xfrm>
            <a:off x="1445078" y="4788620"/>
            <a:ext cx="2164541" cy="206074"/>
            <a:chOff x="1445078" y="4788620"/>
            <a:chExt cx="2164541" cy="206074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A995289-37DE-278F-2E56-7FFA5CEB6096}"/>
                </a:ext>
              </a:extLst>
            </p:cNvPr>
            <p:cNvCxnSpPr>
              <a:cxnSpLocks/>
            </p:cNvCxnSpPr>
            <p:nvPr/>
          </p:nvCxnSpPr>
          <p:spPr>
            <a:xfrm>
              <a:off x="1445078" y="4974357"/>
              <a:ext cx="107904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" name="Picture 12" descr="\documentclass{article}&#10;\usepackage{amsmath,amssymb}&#10;\usepackage[dvipsnames]{xcolor}&#10;\pagestyle{empty}&#10;\begin{document}&#10;&#10;$${\color{red} \Delta f\sim1/\tau_{{\rm c}}}$$&#10;&#10;\end{document}" title="IguanaTex Bitmap Display">
              <a:extLst>
                <a:ext uri="{FF2B5EF4-FFF2-40B4-BE49-F238E27FC236}">
                  <a16:creationId xmlns:a16="http://schemas.microsoft.com/office/drawing/2014/main" id="{F18F4273-301C-3616-498E-AB8E5D9EC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750" y="4788620"/>
              <a:ext cx="910869" cy="206074"/>
            </a:xfrm>
            <a:prstGeom prst="rect">
              <a:avLst/>
            </a:prstGeom>
          </p:spPr>
        </p:pic>
      </p:grpSp>
      <p:pic>
        <p:nvPicPr>
          <p:cNvPr id="16" name="Picture 15" descr="\documentclass{article}&#10;\usepackage{amsmath,amssymb}&#10;\usepackage[dvipsnames]{xcolor}&#10;\pagestyle{empty}&#10;\begin{document}&#10;&#10;$$\tau_{{\rm c}}\equiv\frac{1}{2\pi f_{{\scriptscriptstyle {\rm DM}}}}\left(\frac{c}{v_{{\rm vir}}}\right)^{2}$$&#10;&#10;\end{document}" title="IguanaTex Bitmap Display">
            <a:extLst>
              <a:ext uri="{FF2B5EF4-FFF2-40B4-BE49-F238E27FC236}">
                <a16:creationId xmlns:a16="http://schemas.microsoft.com/office/drawing/2014/main" id="{5F9F5459-0897-F79E-51EB-36282D6536F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935" y="4892919"/>
            <a:ext cx="1797352" cy="53408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C090B33-7FF6-A339-31DE-D74EEA6B1F17}"/>
              </a:ext>
            </a:extLst>
          </p:cNvPr>
          <p:cNvGrpSpPr/>
          <p:nvPr/>
        </p:nvGrpSpPr>
        <p:grpSpPr>
          <a:xfrm>
            <a:off x="5619874" y="5526911"/>
            <a:ext cx="2254126" cy="830997"/>
            <a:chOff x="8099502" y="6465146"/>
            <a:chExt cx="2254126" cy="830997"/>
          </a:xfrm>
        </p:grpSpPr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id="{2C0D607E-BDD9-87C6-AABB-3D058BB819CD}"/>
                </a:ext>
              </a:extLst>
            </p:cNvPr>
            <p:cNvSpPr txBox="1"/>
            <p:nvPr/>
          </p:nvSpPr>
          <p:spPr>
            <a:xfrm>
              <a:off x="8451527" y="6465146"/>
              <a:ext cx="19021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8000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Derived from Maxwell-Boltzmann distribution</a:t>
              </a:r>
              <a:endParaRPr lang="en-US" dirty="0">
                <a:solidFill>
                  <a:srgbClr val="8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DF84147-7360-2B81-7FFE-C90B7AFFDF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99502" y="6662760"/>
              <a:ext cx="352025" cy="178564"/>
            </a:xfrm>
            <a:prstGeom prst="straightConnector1">
              <a:avLst/>
            </a:prstGeom>
            <a:ln w="38100">
              <a:solidFill>
                <a:srgbClr val="80008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C415330-1340-E95D-FF81-4F8FBC655800}"/>
              </a:ext>
            </a:extLst>
          </p:cNvPr>
          <p:cNvGrpSpPr/>
          <p:nvPr/>
        </p:nvGrpSpPr>
        <p:grpSpPr>
          <a:xfrm>
            <a:off x="960120" y="2372189"/>
            <a:ext cx="4659754" cy="1849291"/>
            <a:chOff x="6508748" y="2540000"/>
            <a:chExt cx="4659754" cy="184929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79722BD-5CE1-947C-A4AF-C141C7381F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08748" y="2540000"/>
              <a:ext cx="3148332" cy="1849291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B438DA0-EEB7-844E-35EC-65D8285415F1}"/>
                </a:ext>
              </a:extLst>
            </p:cNvPr>
            <p:cNvCxnSpPr>
              <a:cxnSpLocks/>
            </p:cNvCxnSpPr>
            <p:nvPr/>
          </p:nvCxnSpPr>
          <p:spPr>
            <a:xfrm>
              <a:off x="9677400" y="2540000"/>
              <a:ext cx="1491102" cy="1849291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1405F1-19C3-DA7D-C991-5661825A5AE3}"/>
              </a:ext>
            </a:extLst>
          </p:cNvPr>
          <p:cNvGrpSpPr/>
          <p:nvPr/>
        </p:nvGrpSpPr>
        <p:grpSpPr>
          <a:xfrm>
            <a:off x="3341897" y="1029735"/>
            <a:ext cx="1739761" cy="1069575"/>
            <a:chOff x="5428119" y="2298470"/>
            <a:chExt cx="1739761" cy="10695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A97194-0098-ED6E-7F45-4C27BDCDA818}"/>
                </a:ext>
              </a:extLst>
            </p:cNvPr>
            <p:cNvSpPr txBox="1"/>
            <p:nvPr/>
          </p:nvSpPr>
          <p:spPr>
            <a:xfrm>
              <a:off x="5428119" y="2298470"/>
              <a:ext cx="17397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Detection threshold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FA4F5B0-4376-18DC-ED61-927FE0F575AC}"/>
                </a:ext>
              </a:extLst>
            </p:cNvPr>
            <p:cNvCxnSpPr>
              <a:cxnSpLocks/>
            </p:cNvCxnSpPr>
            <p:nvPr/>
          </p:nvCxnSpPr>
          <p:spPr>
            <a:xfrm>
              <a:off x="6256539" y="2585927"/>
              <a:ext cx="0" cy="78211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99C33B0-04C0-6B4C-322A-B57159A90D64}"/>
              </a:ext>
            </a:extLst>
          </p:cNvPr>
          <p:cNvSpPr txBox="1"/>
          <p:nvPr/>
        </p:nvSpPr>
        <p:spPr>
          <a:xfrm>
            <a:off x="8636851" y="888887"/>
            <a:ext cx="2619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Ionescu, N. Miller, Z. Wang, G. Gabrielse, A. Geraci and T.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Kovachy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261001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628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B846B-8A8A-67CB-C918-3946169F5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A8D86F9-31EE-8905-9B99-AA888E8E9DFC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 exclusion limit using Bayesian parameter estimation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C1D74EA-730A-219F-C4D4-86DAF1163669}"/>
              </a:ext>
            </a:extLst>
          </p:cNvPr>
          <p:cNvGrpSpPr/>
          <p:nvPr/>
        </p:nvGrpSpPr>
        <p:grpSpPr>
          <a:xfrm>
            <a:off x="4097439" y="3486150"/>
            <a:ext cx="2916772" cy="3168482"/>
            <a:chOff x="4097439" y="3486150"/>
            <a:chExt cx="2916772" cy="3168482"/>
          </a:xfrm>
        </p:grpSpPr>
        <p:pic>
          <p:nvPicPr>
            <p:cNvPr id="21" name="Picture 20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DBE50EF4-F552-B4BF-77EC-E8BADEF5C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09" t="50834" r="42469" b="5334"/>
            <a:stretch/>
          </p:blipFill>
          <p:spPr>
            <a:xfrm>
              <a:off x="4097439" y="3486150"/>
              <a:ext cx="2916772" cy="300609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C56D3CD-55FF-830F-0C34-F5C2E61026E7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1644" y="6403508"/>
              <a:ext cx="794819" cy="25112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BBE845-2FC2-29AA-A8BC-ABE2A9A6244C}"/>
              </a:ext>
            </a:extLst>
          </p:cNvPr>
          <p:cNvGrpSpPr/>
          <p:nvPr/>
        </p:nvGrpSpPr>
        <p:grpSpPr>
          <a:xfrm>
            <a:off x="6776720" y="896955"/>
            <a:ext cx="5366512" cy="3281506"/>
            <a:chOff x="6776720" y="896955"/>
            <a:chExt cx="5366512" cy="3281506"/>
          </a:xfrm>
        </p:grpSpPr>
        <p:pic>
          <p:nvPicPr>
            <p:cNvPr id="13" name="Picture 1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2F0620C9-9FC4-163B-EC63-09ADAC6EA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84" t="15408" r="400" b="39071"/>
            <a:stretch/>
          </p:blipFill>
          <p:spPr>
            <a:xfrm>
              <a:off x="6776720" y="1056640"/>
              <a:ext cx="5366512" cy="312182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BCBBAE6-D697-4C66-FBB9-220331176537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0385" y="896955"/>
              <a:ext cx="2614858" cy="25112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9735D4-6127-A4B2-F29A-E7BDBC937321}"/>
              </a:ext>
            </a:extLst>
          </p:cNvPr>
          <p:cNvGrpSpPr/>
          <p:nvPr/>
        </p:nvGrpSpPr>
        <p:grpSpPr>
          <a:xfrm>
            <a:off x="3379328" y="1033973"/>
            <a:ext cx="3383279" cy="2372361"/>
            <a:chOff x="3446780" y="1056639"/>
            <a:chExt cx="3383279" cy="2372361"/>
          </a:xfrm>
        </p:grpSpPr>
        <p:pic>
          <p:nvPicPr>
            <p:cNvPr id="19" name="Picture 18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083419C1-300C-53E5-BCF4-C6CA597C7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36" t="15407" r="43812" b="50000"/>
            <a:stretch/>
          </p:blipFill>
          <p:spPr>
            <a:xfrm>
              <a:off x="3446780" y="1056639"/>
              <a:ext cx="3383279" cy="2372361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DED4F05-A62B-0E84-EFE1-4BD023CB528A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7301" y="2808239"/>
              <a:ext cx="314667" cy="154667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E85E28-2EC8-4A22-064B-C11889F6C934}"/>
              </a:ext>
            </a:extLst>
          </p:cNvPr>
          <p:cNvGrpSpPr/>
          <p:nvPr/>
        </p:nvGrpSpPr>
        <p:grpSpPr>
          <a:xfrm>
            <a:off x="594917" y="1977456"/>
            <a:ext cx="2218667" cy="621829"/>
            <a:chOff x="594917" y="1977456"/>
            <a:chExt cx="2218667" cy="62182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CEF4D31-8366-EEAE-35B7-8B9BF08466DF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917" y="1977456"/>
              <a:ext cx="2216228" cy="25112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D93345E-FEC6-1303-1F97-19F36C199A06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2726" y="2348161"/>
              <a:ext cx="950858" cy="251124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50C64BE-B034-BCB8-DE94-2E124133D071}"/>
              </a:ext>
            </a:extLst>
          </p:cNvPr>
          <p:cNvGrpSpPr/>
          <p:nvPr/>
        </p:nvGrpSpPr>
        <p:grpSpPr>
          <a:xfrm>
            <a:off x="45720" y="3453451"/>
            <a:ext cx="6959600" cy="3358829"/>
            <a:chOff x="45720" y="3453451"/>
            <a:chExt cx="6959600" cy="3358829"/>
          </a:xfrm>
        </p:grpSpPr>
        <p:pic>
          <p:nvPicPr>
            <p:cNvPr id="59" name="Picture 58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8526E91D-CBAD-A15F-4712-C2D1C6CED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" t="50356" r="42542" b="666"/>
            <a:stretch/>
          </p:blipFill>
          <p:spPr>
            <a:xfrm>
              <a:off x="45720" y="3453451"/>
              <a:ext cx="6959600" cy="3358829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3196556E-1D5E-A0D8-BBA7-E60E8ED7F530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0600" y="6378276"/>
              <a:ext cx="794819" cy="25112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AA5C865-7FEC-69D0-EAB7-E24AA4044051}"/>
              </a:ext>
            </a:extLst>
          </p:cNvPr>
          <p:cNvGrpSpPr/>
          <p:nvPr/>
        </p:nvGrpSpPr>
        <p:grpSpPr>
          <a:xfrm>
            <a:off x="6964680" y="4119880"/>
            <a:ext cx="5120640" cy="2646680"/>
            <a:chOff x="6964680" y="4119880"/>
            <a:chExt cx="5120640" cy="2646680"/>
          </a:xfrm>
        </p:grpSpPr>
        <p:pic>
          <p:nvPicPr>
            <p:cNvPr id="17" name="Picture 16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D05EA847-FFF4-2020-E03C-97B187362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25" t="60076" r="874" b="1331"/>
            <a:stretch/>
          </p:blipFill>
          <p:spPr>
            <a:xfrm>
              <a:off x="6964680" y="4119880"/>
              <a:ext cx="5120640" cy="2646680"/>
            </a:xfrm>
            <a:prstGeom prst="rect">
              <a:avLst/>
            </a:prstGeom>
          </p:spPr>
        </p:pic>
        <p:sp>
          <p:nvSpPr>
            <p:cNvPr id="2" name="TextBox 53">
              <a:extLst>
                <a:ext uri="{FF2B5EF4-FFF2-40B4-BE49-F238E27FC236}">
                  <a16:creationId xmlns:a16="http://schemas.microsoft.com/office/drawing/2014/main" id="{D70241B8-2FD0-99B1-9097-4AC3D6821930}"/>
                </a:ext>
              </a:extLst>
            </p:cNvPr>
            <p:cNvSpPr txBox="1"/>
            <p:nvPr/>
          </p:nvSpPr>
          <p:spPr>
            <a:xfrm>
              <a:off x="8162014" y="5719457"/>
              <a:ext cx="18831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8000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Expected dark matter signal shape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BC0CEE86-F0B7-A4BE-9813-8134B04F0A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02092" y="5537607"/>
              <a:ext cx="352025" cy="360414"/>
            </a:xfrm>
            <a:prstGeom prst="straightConnector1">
              <a:avLst/>
            </a:prstGeom>
            <a:ln w="38100">
              <a:solidFill>
                <a:srgbClr val="80008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684DC84-F88A-9347-A196-C8622191B143}"/>
              </a:ext>
            </a:extLst>
          </p:cNvPr>
          <p:cNvGrpSpPr/>
          <p:nvPr/>
        </p:nvGrpSpPr>
        <p:grpSpPr>
          <a:xfrm>
            <a:off x="5237619" y="4678819"/>
            <a:ext cx="1361302" cy="764401"/>
            <a:chOff x="5428120" y="2485160"/>
            <a:chExt cx="1361302" cy="76440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62EF6E-EFC9-F4D0-4608-BC6F4D5DCB0D}"/>
                </a:ext>
              </a:extLst>
            </p:cNvPr>
            <p:cNvSpPr txBox="1"/>
            <p:nvPr/>
          </p:nvSpPr>
          <p:spPr>
            <a:xfrm>
              <a:off x="5428120" y="2485160"/>
              <a:ext cx="1361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95% probability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16602B1-2482-9B68-14AA-A4FFAA75F754}"/>
                </a:ext>
              </a:extLst>
            </p:cNvPr>
            <p:cNvCxnSpPr>
              <a:cxnSpLocks/>
            </p:cNvCxnSpPr>
            <p:nvPr/>
          </p:nvCxnSpPr>
          <p:spPr>
            <a:xfrm>
              <a:off x="5955549" y="2795536"/>
              <a:ext cx="0" cy="4540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817DFF9-DB7C-AC57-580C-7A95B51B7481}"/>
              </a:ext>
            </a:extLst>
          </p:cNvPr>
          <p:cNvGrpSpPr/>
          <p:nvPr/>
        </p:nvGrpSpPr>
        <p:grpSpPr>
          <a:xfrm>
            <a:off x="7773952" y="2540000"/>
            <a:ext cx="4235168" cy="1727200"/>
            <a:chOff x="7773952" y="2540000"/>
            <a:chExt cx="4235168" cy="172720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0093CE7-6A10-31CA-9901-3E2200BD84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3952" y="2540000"/>
              <a:ext cx="1883128" cy="172720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6A3EF20-3EC2-70D0-402E-5CB96BA0C97E}"/>
                </a:ext>
              </a:extLst>
            </p:cNvPr>
            <p:cNvCxnSpPr>
              <a:cxnSpLocks/>
            </p:cNvCxnSpPr>
            <p:nvPr/>
          </p:nvCxnSpPr>
          <p:spPr>
            <a:xfrm>
              <a:off x="9677400" y="2540000"/>
              <a:ext cx="2331720" cy="172720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75402E7C-0635-28BC-E7DC-D6CE7638E166}"/>
              </a:ext>
            </a:extLst>
          </p:cNvPr>
          <p:cNvSpPr/>
          <p:nvPr/>
        </p:nvSpPr>
        <p:spPr>
          <a:xfrm>
            <a:off x="1238250" y="1977456"/>
            <a:ext cx="918210" cy="31469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3DBB59-D870-F70C-B556-627815B259FF}"/>
              </a:ext>
            </a:extLst>
          </p:cNvPr>
          <p:cNvGrpSpPr/>
          <p:nvPr/>
        </p:nvGrpSpPr>
        <p:grpSpPr>
          <a:xfrm>
            <a:off x="10843260" y="1627411"/>
            <a:ext cx="745036" cy="953863"/>
            <a:chOff x="10843260" y="1627411"/>
            <a:chExt cx="745036" cy="953863"/>
          </a:xfrm>
        </p:grpSpPr>
        <p:pic>
          <p:nvPicPr>
            <p:cNvPr id="41" name="Picture 40" descr="\documentclass{article}&#10;\usepackage{amsmath,amssymb}&#10;\pagestyle{empty}&#10;\begin{document}&#10;&#10;$$\widetilde{h}_{{\rm noise}}(f)$$&#10;&#10;\end{document}" title="IguanaTex Bitmap Display">
              <a:extLst>
                <a:ext uri="{FF2B5EF4-FFF2-40B4-BE49-F238E27FC236}">
                  <a16:creationId xmlns:a16="http://schemas.microsoft.com/office/drawing/2014/main" id="{31A39CC7-C89B-E242-1C1E-530B7E3F4229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3260" y="1627411"/>
              <a:ext cx="745036" cy="209751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A6D460E-EC89-2D57-8310-BDC96884D552}"/>
                </a:ext>
              </a:extLst>
            </p:cNvPr>
            <p:cNvCxnSpPr>
              <a:cxnSpLocks/>
            </p:cNvCxnSpPr>
            <p:nvPr/>
          </p:nvCxnSpPr>
          <p:spPr>
            <a:xfrm>
              <a:off x="11195574" y="1915514"/>
              <a:ext cx="0" cy="66576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86366A-E133-47B0-9048-03884E292C59}"/>
              </a:ext>
            </a:extLst>
          </p:cNvPr>
          <p:cNvGrpSpPr/>
          <p:nvPr/>
        </p:nvGrpSpPr>
        <p:grpSpPr>
          <a:xfrm>
            <a:off x="594917" y="848709"/>
            <a:ext cx="2411914" cy="857922"/>
            <a:chOff x="594917" y="787749"/>
            <a:chExt cx="2411914" cy="857922"/>
          </a:xfrm>
        </p:grpSpPr>
        <p:pic>
          <p:nvPicPr>
            <p:cNvPr id="30" name="Picture 29" descr="\documentclass{article}&#10;\usepackage{amsmath,amssymb}&#10;\usepackage{xcolor}&#10;\pagestyle{empty}&#10;\begin{document}&#10;&#10;$$h_{{\scriptscriptstyle {\rm DM}}}(t) = \frac{\delta m_{{\rm e}}(t)}{m_{{\rm e}}}\propto{\color{red}d_{m_{{\rm e}}}}\phi(t)$$&#10;&#10;\end{document}" title="IguanaTex Bitmap Display">
              <a:extLst>
                <a:ext uri="{FF2B5EF4-FFF2-40B4-BE49-F238E27FC236}">
                  <a16:creationId xmlns:a16="http://schemas.microsoft.com/office/drawing/2014/main" id="{F9DD9AFC-F287-875B-258C-670203D76049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917" y="1182310"/>
              <a:ext cx="2411914" cy="46336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B08FBD8-97AA-16B0-9249-7DA811F93115}"/>
                </a:ext>
              </a:extLst>
            </p:cNvPr>
            <p:cNvSpPr txBox="1"/>
            <p:nvPr/>
          </p:nvSpPr>
          <p:spPr>
            <a:xfrm>
              <a:off x="911862" y="787749"/>
              <a:ext cx="16834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matter strain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C418EB45-5E02-E7AC-B9EE-2BAC27D7A59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03" y="3022994"/>
            <a:ext cx="2494172" cy="548571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DBD651DA-B65C-F0BF-4AC2-4405EA8ED667}"/>
              </a:ext>
            </a:extLst>
          </p:cNvPr>
          <p:cNvGrpSpPr/>
          <p:nvPr/>
        </p:nvGrpSpPr>
        <p:grpSpPr>
          <a:xfrm>
            <a:off x="238131" y="2253031"/>
            <a:ext cx="803452" cy="805467"/>
            <a:chOff x="360051" y="2253031"/>
            <a:chExt cx="803452" cy="80546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6CF9C5-2E5D-E895-E039-C245D626F715}"/>
                </a:ext>
              </a:extLst>
            </p:cNvPr>
            <p:cNvSpPr txBox="1"/>
            <p:nvPr/>
          </p:nvSpPr>
          <p:spPr>
            <a:xfrm>
              <a:off x="360051" y="2473723"/>
              <a:ext cx="8034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Optical strain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1359A0F-CEEC-D297-B3D0-4883320E6718}"/>
                </a:ext>
              </a:extLst>
            </p:cNvPr>
            <p:cNvCxnSpPr>
              <a:cxnSpLocks/>
              <a:stCxn id="26" idx="0"/>
            </p:cNvCxnSpPr>
            <p:nvPr/>
          </p:nvCxnSpPr>
          <p:spPr>
            <a:xfrm flipV="1">
              <a:off x="761777" y="2253031"/>
              <a:ext cx="0" cy="22069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CCFCB13-FAA0-E0BF-616A-4D8A13D115B9}"/>
              </a:ext>
            </a:extLst>
          </p:cNvPr>
          <p:cNvGrpSpPr/>
          <p:nvPr/>
        </p:nvGrpSpPr>
        <p:grpSpPr>
          <a:xfrm>
            <a:off x="5083369" y="3666883"/>
            <a:ext cx="1333472" cy="830997"/>
            <a:chOff x="4972879" y="3632593"/>
            <a:chExt cx="1333472" cy="83099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CA91C8-49F5-E4FF-71BE-8879DA75517A}"/>
                </a:ext>
              </a:extLst>
            </p:cNvPr>
            <p:cNvSpPr txBox="1"/>
            <p:nvPr/>
          </p:nvSpPr>
          <p:spPr>
            <a:xfrm>
              <a:off x="4972879" y="3632593"/>
              <a:ext cx="12040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Probability distribution function of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FF9B366-B9FF-7B34-E802-CCE2A2032D4B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082" y="4235921"/>
              <a:ext cx="259269" cy="168578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623A5B3-F614-2810-9FF8-13ED20BB7226}"/>
              </a:ext>
            </a:extLst>
          </p:cNvPr>
          <p:cNvSpPr txBox="1"/>
          <p:nvPr/>
        </p:nvSpPr>
        <p:spPr>
          <a:xfrm>
            <a:off x="3937985" y="735542"/>
            <a:ext cx="33832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Ionescu, N. Miller, Z. Wang, G. Gabrielse, A. Geraci and T.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Kovachy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261001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375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891B3-85F9-726E-F9FA-27883684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Diagram of the solar system&#10;&#10;AI-generated content may be incorrect.">
            <a:extLst>
              <a:ext uri="{FF2B5EF4-FFF2-40B4-BE49-F238E27FC236}">
                <a16:creationId xmlns:a16="http://schemas.microsoft.com/office/drawing/2014/main" id="{41C8601A-22AF-404D-6F3E-04EF475C7C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106" y="4722820"/>
            <a:ext cx="2731659" cy="1840479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D9DB49-2639-07A5-0A45-9D9CAE90DD37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limit plots for the standard halo model (SHM)</a:t>
            </a:r>
          </a:p>
        </p:txBody>
      </p:sp>
      <p:pic>
        <p:nvPicPr>
          <p:cNvPr id="6" name="Picture 5" descr="A spiral galaxy with yellow circle around it&#10;&#10;Description automatically generated">
            <a:extLst>
              <a:ext uri="{FF2B5EF4-FFF2-40B4-BE49-F238E27FC236}">
                <a16:creationId xmlns:a16="http://schemas.microsoft.com/office/drawing/2014/main" id="{57FCE6AC-D5B9-D849-161A-23DC97867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788058"/>
            <a:ext cx="4842833" cy="2917807"/>
          </a:xfrm>
          <a:prstGeom prst="rect">
            <a:avLst/>
          </a:prstGeom>
        </p:spPr>
      </p:pic>
      <p:pic>
        <p:nvPicPr>
          <p:cNvPr id="8" name="Picture 7" descr="A diagram of a galaxy&#10;&#10;Description automatically generated">
            <a:extLst>
              <a:ext uri="{FF2B5EF4-FFF2-40B4-BE49-F238E27FC236}">
                <a16:creationId xmlns:a16="http://schemas.microsoft.com/office/drawing/2014/main" id="{DEB2B8A7-0C25-D026-37AF-ECAFF534EB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3762403"/>
            <a:ext cx="3058294" cy="3058294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7B9E725-5901-6D0A-FF20-33512B885ECC}"/>
              </a:ext>
            </a:extLst>
          </p:cNvPr>
          <p:cNvGrpSpPr/>
          <p:nvPr/>
        </p:nvGrpSpPr>
        <p:grpSpPr>
          <a:xfrm>
            <a:off x="6728340" y="3897283"/>
            <a:ext cx="5309616" cy="2923414"/>
            <a:chOff x="6670284" y="3897283"/>
            <a:chExt cx="5309616" cy="292341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EF21B61-60CE-09FC-4D27-454F21B79DB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70284" y="3897283"/>
              <a:ext cx="5309616" cy="2923414"/>
              <a:chOff x="6043536" y="3914391"/>
              <a:chExt cx="6099696" cy="3358423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11F6C903-020A-7F3E-0407-01C771752C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b="53457"/>
              <a:stretch/>
            </p:blipFill>
            <p:spPr>
              <a:xfrm>
                <a:off x="6043536" y="3914391"/>
                <a:ext cx="6099696" cy="2795452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C64991A5-1BA9-F8DC-04A4-14DCEAEE9F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t="89424" b="-209"/>
              <a:stretch/>
            </p:blipFill>
            <p:spPr>
              <a:xfrm>
                <a:off x="6043536" y="6625114"/>
                <a:ext cx="6099696" cy="647700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08ACE1E-9E4C-B859-3C9D-7E5DE09A5053}"/>
                </a:ext>
              </a:extLst>
            </p:cNvPr>
            <p:cNvSpPr/>
            <p:nvPr/>
          </p:nvSpPr>
          <p:spPr>
            <a:xfrm>
              <a:off x="6670284" y="3997485"/>
              <a:ext cx="312312" cy="2519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25916D8-8A3D-933A-EAEB-FA173ECB45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8064" y="788058"/>
            <a:ext cx="5231233" cy="3134476"/>
          </a:xfrm>
          <a:prstGeom prst="rect">
            <a:avLst/>
          </a:prstGeom>
        </p:spPr>
      </p:pic>
      <p:pic>
        <p:nvPicPr>
          <p:cNvPr id="2" name="Picture 1" descr="\documentclass{article}&#10;\usepackage{amsmath,amssymb,xcolor}&#10;\pagestyle{empty}&#10;\begin{document}&#10;&#10;$$\rho_{\scriptscriptstyle{\rm DM}}\approx0.4\,\mathrm{GeV}/\mathrm{cm}^{3}$$&#10;&#10;\end{document}" title="IguanaTex Bitmap Display">
            <a:extLst>
              <a:ext uri="{FF2B5EF4-FFF2-40B4-BE49-F238E27FC236}">
                <a16:creationId xmlns:a16="http://schemas.microsoft.com/office/drawing/2014/main" id="{1C33FAB9-FC91-1C1B-2868-4061397EDCE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991" y="3806694"/>
            <a:ext cx="1733944" cy="231680"/>
          </a:xfrm>
          <a:prstGeom prst="rect">
            <a:avLst/>
          </a:prstGeom>
        </p:spPr>
      </p:pic>
      <p:pic>
        <p:nvPicPr>
          <p:cNvPr id="4" name="Picture 3" descr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 title="IguanaTex Bitmap Display">
            <a:extLst>
              <a:ext uri="{FF2B5EF4-FFF2-40B4-BE49-F238E27FC236}">
                <a16:creationId xmlns:a16="http://schemas.microsoft.com/office/drawing/2014/main" id="{90F6C5FB-0ADB-325A-8930-F354129701A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881" y="4229114"/>
            <a:ext cx="2239983" cy="4657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676F16-CA3A-02D7-ECD0-1ECD28CEB973}"/>
              </a:ext>
            </a:extLst>
          </p:cNvPr>
          <p:cNvSpPr txBox="1"/>
          <p:nvPr/>
        </p:nvSpPr>
        <p:spPr>
          <a:xfrm>
            <a:off x="3080569" y="6404984"/>
            <a:ext cx="1862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Freese </a:t>
            </a:r>
            <a:r>
              <a:rPr lang="da-DK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(2013). Rev. Mod. Phys. 85, 1561-1581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43B23C-3E7A-B57D-307C-6405FFC05900}"/>
              </a:ext>
            </a:extLst>
          </p:cNvPr>
          <p:cNvSpPr txBox="1"/>
          <p:nvPr/>
        </p:nvSpPr>
        <p:spPr>
          <a:xfrm>
            <a:off x="4911747" y="792762"/>
            <a:ext cx="1816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https://digfir-published.macmillanusa.com/slater2e/asset/img_ch13/c13_fig19.html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https://cosmosatyourdoorstep.com/2023/01/18/how-massive-is-the-milky-way/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\documentclass{article}&#10;\usepackage{amsmath,amssymb}&#10;\usepackage{xcolor}&#10;\pagestyle{empty}&#10;\begin{document}&#10;&#10;$$\frac{\delta m_{{\rm e}}(t)}{m_{{\rm e}}}\propto{\color{red}d_{m_{{\rm e}}}}\phi(t)$$&#10;&#10;\end{document}" title="IguanaTex Bitmap Display">
            <a:extLst>
              <a:ext uri="{FF2B5EF4-FFF2-40B4-BE49-F238E27FC236}">
                <a16:creationId xmlns:a16="http://schemas.microsoft.com/office/drawing/2014/main" id="{C5A48381-9BAC-256C-D308-2174D7BEF93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56" y="3674686"/>
            <a:ext cx="1548600" cy="46336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906ECE7-A028-51C4-0A3D-A70B6083E2D1}"/>
              </a:ext>
            </a:extLst>
          </p:cNvPr>
          <p:cNvGrpSpPr/>
          <p:nvPr/>
        </p:nvGrpSpPr>
        <p:grpSpPr>
          <a:xfrm>
            <a:off x="8813437" y="949720"/>
            <a:ext cx="1397363" cy="1293213"/>
            <a:chOff x="8813437" y="949720"/>
            <a:chExt cx="1397363" cy="129321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A94424-2E28-F0D5-724B-0723595D88D4}"/>
                </a:ext>
              </a:extLst>
            </p:cNvPr>
            <p:cNvGrpSpPr/>
            <p:nvPr/>
          </p:nvGrpSpPr>
          <p:grpSpPr>
            <a:xfrm>
              <a:off x="8813437" y="949720"/>
              <a:ext cx="1397363" cy="907913"/>
              <a:chOff x="6256539" y="2460132"/>
              <a:chExt cx="1397363" cy="907913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249A74F-4191-6B7C-2ABB-36128441FF64}"/>
                  </a:ext>
                </a:extLst>
              </p:cNvPr>
              <p:cNvSpPr txBox="1"/>
              <p:nvPr/>
            </p:nvSpPr>
            <p:spPr>
              <a:xfrm>
                <a:off x="6256927" y="2460132"/>
                <a:ext cx="13969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New exclusions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75938C42-B5FD-141A-6AFF-8DA941CAF9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56539" y="2772989"/>
                <a:ext cx="493123" cy="595056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A349A81-8C85-F428-D71E-E2DCEFD928E7}"/>
                </a:ext>
              </a:extLst>
            </p:cNvPr>
            <p:cNvCxnSpPr>
              <a:cxnSpLocks/>
            </p:cNvCxnSpPr>
            <p:nvPr/>
          </p:nvCxnSpPr>
          <p:spPr>
            <a:xfrm>
              <a:off x="9493680" y="1262577"/>
              <a:ext cx="498680" cy="98035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B4B6B52-4F34-B7E8-8B5A-7E0A9DA7A7C4}"/>
              </a:ext>
            </a:extLst>
          </p:cNvPr>
          <p:cNvGrpSpPr/>
          <p:nvPr/>
        </p:nvGrpSpPr>
        <p:grpSpPr>
          <a:xfrm>
            <a:off x="5181773" y="2744755"/>
            <a:ext cx="1778923" cy="738664"/>
            <a:chOff x="6438585" y="2096620"/>
            <a:chExt cx="1778923" cy="73866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6517751-F466-E00B-A59D-4327935E946B}"/>
                </a:ext>
              </a:extLst>
            </p:cNvPr>
            <p:cNvSpPr txBox="1"/>
            <p:nvPr/>
          </p:nvSpPr>
          <p:spPr>
            <a:xfrm>
              <a:off x="6438585" y="2096620"/>
              <a:ext cx="13969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Up to </a:t>
              </a:r>
              <a:r>
                <a:rPr 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order of magnitude</a:t>
              </a: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improvement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0C4821D-2BDA-7A50-1D7C-0CD999FC9457}"/>
                </a:ext>
              </a:extLst>
            </p:cNvPr>
            <p:cNvCxnSpPr>
              <a:cxnSpLocks/>
            </p:cNvCxnSpPr>
            <p:nvPr/>
          </p:nvCxnSpPr>
          <p:spPr>
            <a:xfrm>
              <a:off x="7835560" y="2262705"/>
              <a:ext cx="38194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7B9D877-C4DA-CA65-1FFA-B6D33C45E58A}"/>
              </a:ext>
            </a:extLst>
          </p:cNvPr>
          <p:cNvSpPr txBox="1"/>
          <p:nvPr/>
        </p:nvSpPr>
        <p:spPr>
          <a:xfrm>
            <a:off x="10601903" y="3576709"/>
            <a:ext cx="1436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EP: equivalence principle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5348EA-B0BD-8B10-BBF5-D4DEFB18B899}"/>
              </a:ext>
            </a:extLst>
          </p:cNvPr>
          <p:cNvSpPr txBox="1"/>
          <p:nvPr/>
        </p:nvSpPr>
        <p:spPr>
          <a:xfrm>
            <a:off x="5260048" y="6108384"/>
            <a:ext cx="2168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Ionescu, N. Miller, Z. Wang, G. Gabrielse, A. Geraci and T.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Kovachy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261001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091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CC30A-A342-CD09-D8B9-8A0B30881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8A6E919E-E820-6A8D-5449-40D535EE95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67" t="59125" r="1301" b="2972"/>
          <a:stretch/>
        </p:blipFill>
        <p:spPr>
          <a:xfrm>
            <a:off x="6099380" y="4242227"/>
            <a:ext cx="6027725" cy="2578930"/>
          </a:xfrm>
          <a:prstGeom prst="rect">
            <a:avLst/>
          </a:prstGeom>
        </p:spPr>
      </p:pic>
      <p:pic>
        <p:nvPicPr>
          <p:cNvPr id="5" name="Picture 4 1">
            <a:extLst>
              <a:ext uri="{FF2B5EF4-FFF2-40B4-BE49-F238E27FC236}">
                <a16:creationId xmlns:a16="http://schemas.microsoft.com/office/drawing/2014/main" id="{0239C3FA-61BB-30B8-C343-593D9BB8CE3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45159"/>
          <a:stretch/>
        </p:blipFill>
        <p:spPr>
          <a:xfrm>
            <a:off x="6657539" y="1509513"/>
            <a:ext cx="5407266" cy="2850496"/>
          </a:xfrm>
          <a:prstGeom prst="rect">
            <a:avLst/>
          </a:prstGeom>
        </p:spPr>
      </p:pic>
      <p:pic>
        <p:nvPicPr>
          <p:cNvPr id="21" name="Picture 20" descr="A screenshot of a computer&#10;&#10;Description automatically generated">
            <a:extLst>
              <a:ext uri="{FF2B5EF4-FFF2-40B4-BE49-F238E27FC236}">
                <a16:creationId xmlns:a16="http://schemas.microsoft.com/office/drawing/2014/main" id="{884F30BA-4CBF-B546-65A2-BACE995DD5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5" t="11665" r="44761" b="45891"/>
          <a:stretch/>
        </p:blipFill>
        <p:spPr>
          <a:xfrm>
            <a:off x="2502465" y="1033702"/>
            <a:ext cx="4232163" cy="2910774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7F0E221-410A-1894-946D-DD6EA1BCC2B0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limit plots for relaxion star bound to Earth</a:t>
            </a:r>
          </a:p>
        </p:txBody>
      </p:sp>
      <p:pic>
        <p:nvPicPr>
          <p:cNvPr id="2" name="Picture 4 2">
            <a:extLst>
              <a:ext uri="{FF2B5EF4-FFF2-40B4-BE49-F238E27FC236}">
                <a16:creationId xmlns:a16="http://schemas.microsoft.com/office/drawing/2014/main" id="{E8C912A2-CEA9-DFB5-7944-A492842F45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09" t="25654" r="5937" b="12137"/>
          <a:stretch/>
        </p:blipFill>
        <p:spPr bwMode="auto">
          <a:xfrm>
            <a:off x="231239" y="1287930"/>
            <a:ext cx="2066953" cy="20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737E625-67A2-BD1B-5D1D-E56506B9431C}"/>
              </a:ext>
            </a:extLst>
          </p:cNvPr>
          <p:cNvSpPr/>
          <p:nvPr/>
        </p:nvSpPr>
        <p:spPr>
          <a:xfrm>
            <a:off x="8234975" y="5155542"/>
            <a:ext cx="342869" cy="4145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\documentclass{article}&#10;\usepackage{amsmath,amssymb}&#10;\usepackage{xcolor}&#10;\pagestyle{empty}&#10;\begin{document}&#10;&#10;$$\frac{\delta m_{{\rm e}}(t)}{m_{{\rm e}}}\propto{\color{red}d_{m_{{\rm e}}}}\phi(t)$$&#10;&#10;\end{document}" title="IguanaTex Bitmap Display">
            <a:extLst>
              <a:ext uri="{FF2B5EF4-FFF2-40B4-BE49-F238E27FC236}">
                <a16:creationId xmlns:a16="http://schemas.microsoft.com/office/drawing/2014/main" id="{95D0743E-BE81-BA62-413C-7B1E9914C3A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9" y="5622189"/>
            <a:ext cx="1548600" cy="463361"/>
          </a:xfrm>
          <a:prstGeom prst="rect">
            <a:avLst/>
          </a:prstGeom>
        </p:spPr>
      </p:pic>
      <p:pic>
        <p:nvPicPr>
          <p:cNvPr id="3" name="Picture 2 2" descr="\documentclass{article}&#10;\usepackage{amsmath,amssymb,xcolor}&#10;\pagestyle{empty}&#10;\begin{document}&#10;&#10;$$\rho_{\scriptscriptstyle{\rm DM}}\approx 10^{12}\,\mathrm{GeV}/\mathrm{cm}^{3}$$&#10;&#10;\end{document}" title="IguanaTex Bitmap Display">
            <a:extLst>
              <a:ext uri="{FF2B5EF4-FFF2-40B4-BE49-F238E27FC236}">
                <a16:creationId xmlns:a16="http://schemas.microsoft.com/office/drawing/2014/main" id="{4025F699-6B48-DF70-3296-BE117279BA8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42" y="3419542"/>
            <a:ext cx="1848564" cy="231680"/>
          </a:xfrm>
          <a:prstGeom prst="rect">
            <a:avLst/>
          </a:prstGeom>
        </p:spPr>
      </p:pic>
      <p:sp>
        <p:nvSpPr>
          <p:cNvPr id="7" name="TextBox 25 1">
            <a:extLst>
              <a:ext uri="{FF2B5EF4-FFF2-40B4-BE49-F238E27FC236}">
                <a16:creationId xmlns:a16="http://schemas.microsoft.com/office/drawing/2014/main" id="{B469937D-EF46-D77E-9847-2CDBECBCF1FE}"/>
              </a:ext>
            </a:extLst>
          </p:cNvPr>
          <p:cNvSpPr txBox="1"/>
          <p:nvPr/>
        </p:nvSpPr>
        <p:spPr>
          <a:xfrm>
            <a:off x="229381" y="3705097"/>
            <a:ext cx="2865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orders of magnitude greater!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B5ED5BC-C938-848E-0F51-DCBFBBF7BE8A}"/>
              </a:ext>
            </a:extLst>
          </p:cNvPr>
          <p:cNvGrpSpPr/>
          <p:nvPr/>
        </p:nvGrpSpPr>
        <p:grpSpPr>
          <a:xfrm>
            <a:off x="692393" y="4417466"/>
            <a:ext cx="1922947" cy="854933"/>
            <a:chOff x="920993" y="4417466"/>
            <a:chExt cx="1922947" cy="854933"/>
          </a:xfrm>
        </p:grpSpPr>
        <p:pic>
          <p:nvPicPr>
            <p:cNvPr id="18" name="Picture 17" descr="\documentclass{article}&#10;\usepackage{amsmath,amssymb}&#10;\usepackage[dvipsnames]{xcolor}&#10;\pagestyle{empty}&#10;\begin{document}&#10;&#10;$$\phi(t)=\Phi_{0}\cos(2\pi f_{{\scriptscriptstyle {\rm DM}}}t)$$&#10;&#10;\end{document}" title="IguanaTex Bitmap Display">
              <a:extLst>
                <a:ext uri="{FF2B5EF4-FFF2-40B4-BE49-F238E27FC236}">
                  <a16:creationId xmlns:a16="http://schemas.microsoft.com/office/drawing/2014/main" id="{12A8BA2D-4BB7-994B-3750-E32140AD15B0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993" y="4485968"/>
              <a:ext cx="1922947" cy="206074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D3C3AC5-B98E-DB05-F676-461121D83EC5}"/>
                </a:ext>
              </a:extLst>
            </p:cNvPr>
            <p:cNvGrpSpPr/>
            <p:nvPr/>
          </p:nvGrpSpPr>
          <p:grpSpPr>
            <a:xfrm>
              <a:off x="1050569" y="4417466"/>
              <a:ext cx="1443747" cy="854933"/>
              <a:chOff x="4066661" y="3881340"/>
              <a:chExt cx="1443747" cy="854933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13F08E2-C0B7-D8AC-ADBF-C37D34851EF8}"/>
                  </a:ext>
                </a:extLst>
              </p:cNvPr>
              <p:cNvSpPr/>
              <p:nvPr/>
            </p:nvSpPr>
            <p:spPr>
              <a:xfrm>
                <a:off x="4530725" y="3881340"/>
                <a:ext cx="269875" cy="31918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EEC35C6-DE0A-233E-E67D-A596C6EEA126}"/>
                  </a:ext>
                </a:extLst>
              </p:cNvPr>
              <p:cNvGrpSpPr/>
              <p:nvPr/>
            </p:nvGrpSpPr>
            <p:grpSpPr>
              <a:xfrm>
                <a:off x="4066661" y="4397719"/>
                <a:ext cx="1443747" cy="338554"/>
                <a:chOff x="3940260" y="4576324"/>
                <a:chExt cx="1443747" cy="338554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7B97BAA-4CD2-FCC8-96DD-933D03F72D01}"/>
                    </a:ext>
                  </a:extLst>
                </p:cNvPr>
                <p:cNvSpPr txBox="1"/>
                <p:nvPr/>
              </p:nvSpPr>
              <p:spPr>
                <a:xfrm>
                  <a:off x="3940260" y="4576324"/>
                  <a:ext cx="119936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Grows with </a:t>
                  </a:r>
                </a:p>
              </p:txBody>
            </p:sp>
            <p:pic>
              <p:nvPicPr>
                <p:cNvPr id="22" name="Picture 21" descr="\documentclass{article}&#10;\usepackage{amsmath,amssymb}&#10;\usepackage[dvipsnames]{xcolor}&#10;\pagestyle{empty}&#10;\begin{document}&#10;&#10;$$\rho_{{\scriptscriptstyle {\rm DM}}}$$&#10;&#10;\end{document}" title="IguanaTex Bitmap Display">
                  <a:extLst>
                    <a:ext uri="{FF2B5EF4-FFF2-40B4-BE49-F238E27FC236}">
                      <a16:creationId xmlns:a16="http://schemas.microsoft.com/office/drawing/2014/main" id="{6FCACC11-4D5C-7E01-D838-99B755A952C2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68190" y="4701988"/>
                  <a:ext cx="315817" cy="137789"/>
                </a:xfrm>
                <a:prstGeom prst="rect">
                  <a:avLst/>
                </a:prstGeom>
              </p:spPr>
            </p:pic>
          </p:grp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5616D3C-2697-5938-EFE4-C667969AA2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63170" y="4195675"/>
                <a:ext cx="0" cy="2398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9C69D67-E245-C206-C4D8-EE596DFA609A}"/>
              </a:ext>
            </a:extLst>
          </p:cNvPr>
          <p:cNvSpPr txBox="1"/>
          <p:nvPr/>
        </p:nvSpPr>
        <p:spPr>
          <a:xfrm>
            <a:off x="3344672" y="923389"/>
            <a:ext cx="3518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Banerjee </a:t>
            </a:r>
            <a:r>
              <a:rPr lang="fr-F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(2020). Communications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Physics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3, 1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35338C-32BC-6135-2B19-EB7781A58DCC}"/>
              </a:ext>
            </a:extLst>
          </p:cNvPr>
          <p:cNvSpPr txBox="1"/>
          <p:nvPr/>
        </p:nvSpPr>
        <p:spPr>
          <a:xfrm>
            <a:off x="66732" y="772450"/>
            <a:ext cx="322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https://communities.springernature.com/posts/dark-matter-bound-to-our-solar-system</a:t>
            </a:r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9B382C-AEC0-ED7D-90B2-6A10B319E146}"/>
              </a:ext>
            </a:extLst>
          </p:cNvPr>
          <p:cNvGrpSpPr/>
          <p:nvPr/>
        </p:nvGrpSpPr>
        <p:grpSpPr>
          <a:xfrm>
            <a:off x="7290340" y="887586"/>
            <a:ext cx="2494527" cy="2932574"/>
            <a:chOff x="7290340" y="887586"/>
            <a:chExt cx="2494527" cy="293257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7D234A0-02D1-660A-6649-93455484A818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0340" y="887586"/>
              <a:ext cx="2494527" cy="463056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6A3FB09-E3C0-17A4-FF83-0B3A4F481754}"/>
                </a:ext>
              </a:extLst>
            </p:cNvPr>
            <p:cNvSpPr/>
            <p:nvPr/>
          </p:nvSpPr>
          <p:spPr>
            <a:xfrm>
              <a:off x="7416800" y="1509513"/>
              <a:ext cx="955040" cy="2310647"/>
            </a:xfrm>
            <a:prstGeom prst="rect">
              <a:avLst/>
            </a:prstGeom>
            <a:solidFill>
              <a:srgbClr val="FF0000">
                <a:alpha val="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4FF7E13-95DB-1C18-8B8E-F73FD0710D5C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1324075"/>
              <a:ext cx="0" cy="32492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3A3514C-FE6D-2AFE-D3DB-6EDF2DE8AD9D}"/>
              </a:ext>
            </a:extLst>
          </p:cNvPr>
          <p:cNvGrpSpPr/>
          <p:nvPr/>
        </p:nvGrpSpPr>
        <p:grpSpPr>
          <a:xfrm>
            <a:off x="3098667" y="4254927"/>
            <a:ext cx="1739761" cy="1169426"/>
            <a:chOff x="4334284" y="5031812"/>
            <a:chExt cx="1739761" cy="1169426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C9677AE-C571-8BCB-B75A-4E8F671FF8AC}"/>
                </a:ext>
              </a:extLst>
            </p:cNvPr>
            <p:cNvSpPr/>
            <p:nvPr/>
          </p:nvSpPr>
          <p:spPr>
            <a:xfrm>
              <a:off x="4388886" y="5031812"/>
              <a:ext cx="1333059" cy="630047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25 3">
              <a:extLst>
                <a:ext uri="{FF2B5EF4-FFF2-40B4-BE49-F238E27FC236}">
                  <a16:creationId xmlns:a16="http://schemas.microsoft.com/office/drawing/2014/main" id="{39BFB3F4-37EB-1F1D-0184-B348DA902C51}"/>
                </a:ext>
              </a:extLst>
            </p:cNvPr>
            <p:cNvSpPr txBox="1"/>
            <p:nvPr/>
          </p:nvSpPr>
          <p:spPr>
            <a:xfrm>
              <a:off x="4334284" y="5678018"/>
              <a:ext cx="1739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Average of stochastic amplitude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EE80B9C-B493-40E9-6C58-FA7C48C7046F}"/>
              </a:ext>
            </a:extLst>
          </p:cNvPr>
          <p:cNvSpPr txBox="1"/>
          <p:nvPr/>
        </p:nvSpPr>
        <p:spPr>
          <a:xfrm>
            <a:off x="10703203" y="1003282"/>
            <a:ext cx="1257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EP: equivalence principle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42CA57E-0EF3-35D6-7BF9-585C1AFBCD6C}"/>
              </a:ext>
            </a:extLst>
          </p:cNvPr>
          <p:cNvGrpSpPr/>
          <p:nvPr/>
        </p:nvGrpSpPr>
        <p:grpSpPr>
          <a:xfrm>
            <a:off x="5015291" y="4151421"/>
            <a:ext cx="2020509" cy="820180"/>
            <a:chOff x="3605327" y="2212994"/>
            <a:chExt cx="2020509" cy="82018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034C90E-5082-1DC2-B232-5053E0AD0149}"/>
                </a:ext>
              </a:extLst>
            </p:cNvPr>
            <p:cNvSpPr txBox="1"/>
            <p:nvPr/>
          </p:nvSpPr>
          <p:spPr>
            <a:xfrm>
              <a:off x="3605327" y="2212994"/>
              <a:ext cx="1739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Stochastic dark matter field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214DDE9-13DF-816D-E02B-D85048310C6B}"/>
                </a:ext>
              </a:extLst>
            </p:cNvPr>
            <p:cNvCxnSpPr>
              <a:cxnSpLocks/>
            </p:cNvCxnSpPr>
            <p:nvPr/>
          </p:nvCxnSpPr>
          <p:spPr>
            <a:xfrm>
              <a:off x="4826845" y="2547541"/>
              <a:ext cx="798991" cy="48563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4" name="Picture 33" descr="\documentclass{article}&#10;\usepackage{amsmath,amssymb}&#10;\usepackage[dvipsnames]{xcolor}&#10;\pagestyle{empty}&#10;\begin{document}&#10;&#10;$$\langle\Phi_{0}\rangle\sim\frac{\sqrt{\rho_{{\scriptscriptstyle {\rm DM}}}}}{f_{{\scriptscriptstyle {\rm DM}}}}$$&#10;&#10;\end{document}" title="IguanaTex Bitmap Display">
            <a:extLst>
              <a:ext uri="{FF2B5EF4-FFF2-40B4-BE49-F238E27FC236}">
                <a16:creationId xmlns:a16="http://schemas.microsoft.com/office/drawing/2014/main" id="{B8E2DBDC-B8AE-1882-5D67-5BE73B2B161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03" y="4344295"/>
            <a:ext cx="1176692" cy="4657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60F478-4DBD-7B1A-0FD9-A2D05F96A1AD}"/>
              </a:ext>
            </a:extLst>
          </p:cNvPr>
          <p:cNvSpPr txBox="1"/>
          <p:nvPr/>
        </p:nvSpPr>
        <p:spPr>
          <a:xfrm>
            <a:off x="84681" y="6350615"/>
            <a:ext cx="4934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Ionescu, N. Miller, Z. Wang, G. Gabrielse, A. Geraci and T.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Kovachy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261001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929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12" grpId="0"/>
      <p:bldP spid="4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41400-2F1F-19EA-3EBF-EB412E070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8BE7C5A-08D7-CEE9-594F-A7235E498B58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and outlook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1ACB9-2CE7-5EB3-0A2D-5C7C01848375}"/>
              </a:ext>
            </a:extLst>
          </p:cNvPr>
          <p:cNvSpPr txBox="1"/>
          <p:nvPr/>
        </p:nvSpPr>
        <p:spPr>
          <a:xfrm>
            <a:off x="746036" y="3365471"/>
            <a:ext cx="517325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approach to detecting ultralight dark matter by measuring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length change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optical cavities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to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orders of magnitude improvement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sensitivity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halo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Relaxion star bound to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sensitivity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enhancement by five orders of magnitude possible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upgrades</a:t>
            </a:r>
          </a:p>
        </p:txBody>
      </p:sp>
      <p:pic>
        <p:nvPicPr>
          <p:cNvPr id="21" name="Picture 2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18BA437-DAA4-9FA4-4202-E40836B57C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0" t="11781" r="26354" b="59538"/>
          <a:stretch/>
        </p:blipFill>
        <p:spPr>
          <a:xfrm>
            <a:off x="1256317" y="903213"/>
            <a:ext cx="3871268" cy="229056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22015A1-11C5-3270-8A1C-397048EB91DF}"/>
              </a:ext>
            </a:extLst>
          </p:cNvPr>
          <p:cNvGrpSpPr/>
          <p:nvPr/>
        </p:nvGrpSpPr>
        <p:grpSpPr>
          <a:xfrm>
            <a:off x="5939611" y="827944"/>
            <a:ext cx="5998390" cy="5897976"/>
            <a:chOff x="5939611" y="827944"/>
            <a:chExt cx="5998390" cy="589797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B350A1-3C56-368A-D96B-3C4B68A14ED2}"/>
                </a:ext>
              </a:extLst>
            </p:cNvPr>
            <p:cNvSpPr txBox="1"/>
            <p:nvPr/>
          </p:nvSpPr>
          <p:spPr>
            <a:xfrm>
              <a:off x="8229597" y="827944"/>
              <a:ext cx="21375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Standard halo model</a:t>
              </a:r>
            </a:p>
          </p:txBody>
        </p:sp>
        <p:pic>
          <p:nvPicPr>
            <p:cNvPr id="3" name="Picture 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5E5ED20A-E5E1-A7BB-8C1A-B13731A2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51" t="15852" r="2250" b="3703"/>
            <a:stretch/>
          </p:blipFill>
          <p:spPr>
            <a:xfrm>
              <a:off x="5939611" y="1209040"/>
              <a:ext cx="5998390" cy="551688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69657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Acknowledgements: Northwestern CFP collaboration</a:t>
            </a:r>
          </a:p>
        </p:txBody>
      </p:sp>
      <p:pic>
        <p:nvPicPr>
          <p:cNvPr id="15" name="Picture 4" descr="Gerald Gabrielse">
            <a:extLst>
              <a:ext uri="{FF2B5EF4-FFF2-40B4-BE49-F238E27FC236}">
                <a16:creationId xmlns:a16="http://schemas.microsoft.com/office/drawing/2014/main" id="{14909D5E-31EE-4407-8103-68A5864B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36" y="1304410"/>
            <a:ext cx="1990589" cy="199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Tim Kovachy">
            <a:extLst>
              <a:ext uri="{FF2B5EF4-FFF2-40B4-BE49-F238E27FC236}">
                <a16:creationId xmlns:a16="http://schemas.microsoft.com/office/drawing/2014/main" id="{795EB8D3-291C-45E2-BD86-FBDA53A7E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106" y="1330502"/>
            <a:ext cx="1991170" cy="199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Andrew Geraci">
            <a:extLst>
              <a:ext uri="{FF2B5EF4-FFF2-40B4-BE49-F238E27FC236}">
                <a16:creationId xmlns:a16="http://schemas.microsoft.com/office/drawing/2014/main" id="{F7600128-106E-499A-8D44-2CCAD2EBA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757" y="1330502"/>
            <a:ext cx="1991170" cy="199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picture containing person, outdoor, posing, smiling&#10;&#10;Description automatically generated">
            <a:extLst>
              <a:ext uri="{FF2B5EF4-FFF2-40B4-BE49-F238E27FC236}">
                <a16:creationId xmlns:a16="http://schemas.microsoft.com/office/drawing/2014/main" id="{6D44D6A8-25D0-485E-9863-BBEBC68701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355" r="16557" b="12690"/>
          <a:stretch/>
        </p:blipFill>
        <p:spPr>
          <a:xfrm>
            <a:off x="2431958" y="3982374"/>
            <a:ext cx="2315888" cy="264431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0D2A0AD-9F2E-4455-BC4C-7FA031A69E10}"/>
              </a:ext>
            </a:extLst>
          </p:cNvPr>
          <p:cNvSpPr/>
          <p:nvPr/>
        </p:nvSpPr>
        <p:spPr>
          <a:xfrm>
            <a:off x="176705" y="1236092"/>
            <a:ext cx="6376496" cy="2207231"/>
          </a:xfrm>
          <a:prstGeom prst="rect">
            <a:avLst/>
          </a:prstGeom>
          <a:noFill/>
          <a:ln w="28575">
            <a:solidFill>
              <a:srgbClr val="0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A85B3F-69F2-4F27-8DF1-47ADC130F8AE}"/>
              </a:ext>
            </a:extLst>
          </p:cNvPr>
          <p:cNvSpPr txBox="1"/>
          <p:nvPr/>
        </p:nvSpPr>
        <p:spPr>
          <a:xfrm>
            <a:off x="251036" y="774427"/>
            <a:ext cx="3203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Northwestern professors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393F7F-5FD9-47B1-BAB1-9BC0608E145E}"/>
              </a:ext>
            </a:extLst>
          </p:cNvPr>
          <p:cNvSpPr/>
          <p:nvPr/>
        </p:nvSpPr>
        <p:spPr>
          <a:xfrm>
            <a:off x="128880" y="3869519"/>
            <a:ext cx="6980580" cy="2894501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0AA72D-855F-423E-9A4D-AFC7C9621BBB}"/>
              </a:ext>
            </a:extLst>
          </p:cNvPr>
          <p:cNvSpPr txBox="1"/>
          <p:nvPr/>
        </p:nvSpPr>
        <p:spPr>
          <a:xfrm>
            <a:off x="128880" y="3407854"/>
            <a:ext cx="4079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Northwestern graduate students</a:t>
            </a:r>
          </a:p>
        </p:txBody>
      </p:sp>
      <p:pic>
        <p:nvPicPr>
          <p:cNvPr id="3" name="Picture 2" descr="A picture containing text, indoor, laying, arthropod&#10;&#10;Description automatically generated">
            <a:extLst>
              <a:ext uri="{FF2B5EF4-FFF2-40B4-BE49-F238E27FC236}">
                <a16:creationId xmlns:a16="http://schemas.microsoft.com/office/drawing/2014/main" id="{DDBE2ABF-03F0-E6ED-208F-01D23CD794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1" t="22181" r="59875" b="29078"/>
          <a:stretch/>
        </p:blipFill>
        <p:spPr>
          <a:xfrm rot="5400000">
            <a:off x="-35445" y="4267406"/>
            <a:ext cx="2634655" cy="206551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5BCFD1C-914A-5263-4CBB-0E43E4E17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726" y="3982373"/>
            <a:ext cx="2115451" cy="264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10301A-3593-6D62-B1F6-2DB3A3F93FF9}"/>
              </a:ext>
            </a:extLst>
          </p:cNvPr>
          <p:cNvSpPr txBox="1"/>
          <p:nvPr/>
        </p:nvSpPr>
        <p:spPr>
          <a:xfrm>
            <a:off x="7434230" y="3825920"/>
            <a:ext cx="46211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Helpful discussions with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Derevianko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(University of Nevada, Reno)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Caleb Schreibeis (Four Nine Design)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Riccardo DeSalvo (Vibration isolation consultant)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Garrett Cole (Thorlabs Crystalline Mirror Solutions)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Seth Catano (Thorlabs Crystalline Mirror Solutions)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Koji Arai (LIGO)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Yuta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Michimura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(LIGO)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Gautam Venugopalan (former LIGO student)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Jeremy Bourhill (University of Western Australia)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F7770-4FBF-1BAC-0E51-93A1BB145EFD}"/>
              </a:ext>
            </a:extLst>
          </p:cNvPr>
          <p:cNvSpPr txBox="1"/>
          <p:nvPr/>
        </p:nvSpPr>
        <p:spPr>
          <a:xfrm>
            <a:off x="7109460" y="1064125"/>
            <a:ext cx="4560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Ionescu, N. Miller, Z. Wang, G. Gabrielse, A. Geraci and T.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Kovachy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261001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0C5E05-3071-2505-6E6D-7E5FCB825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796" y="1913497"/>
            <a:ext cx="277177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575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893025" y="2477505"/>
            <a:ext cx="8213000" cy="1507211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570491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02328-7879-2D32-2560-768C80AF5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05CCEE6-DA89-1841-0491-390EF26DABA6}"/>
              </a:ext>
            </a:extLst>
          </p:cNvPr>
          <p:cNvSpPr/>
          <p:nvPr/>
        </p:nvSpPr>
        <p:spPr>
          <a:xfrm>
            <a:off x="1893025" y="2477505"/>
            <a:ext cx="8213000" cy="1507211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7008377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608D7-9218-58B8-DBD2-51C4E8BB8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9C8B68B-0980-1BB6-3AA7-191944ACF84A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Scalar ultralight dark matter field coupling to standard model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8052DE5-C282-3533-06FD-6A44393E5F42}"/>
              </a:ext>
            </a:extLst>
          </p:cNvPr>
          <p:cNvGrpSpPr/>
          <p:nvPr/>
        </p:nvGrpSpPr>
        <p:grpSpPr>
          <a:xfrm>
            <a:off x="322026" y="893941"/>
            <a:ext cx="11544894" cy="1823864"/>
            <a:chOff x="163895" y="-1737970"/>
            <a:chExt cx="11544894" cy="1823864"/>
          </a:xfrm>
        </p:grpSpPr>
        <p:pic>
          <p:nvPicPr>
            <p:cNvPr id="18" name="Picture 17" descr="Chart, waterfall chart&#10;&#10;Description automatically generated">
              <a:extLst>
                <a:ext uri="{FF2B5EF4-FFF2-40B4-BE49-F238E27FC236}">
                  <a16:creationId xmlns:a16="http://schemas.microsoft.com/office/drawing/2014/main" id="{87E06E2D-48F6-ED43-3DA1-BFD8422A5A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978" b="5623"/>
            <a:stretch/>
          </p:blipFill>
          <p:spPr>
            <a:xfrm>
              <a:off x="163895" y="-1332389"/>
              <a:ext cx="11544893" cy="1418283"/>
            </a:xfrm>
            <a:prstGeom prst="rect">
              <a:avLst/>
            </a:prstGeom>
          </p:spPr>
        </p:pic>
        <p:pic>
          <p:nvPicPr>
            <p:cNvPr id="19" name="Picture 18" descr="Chart, waterfall chart&#10;&#10;Description automatically generated">
              <a:extLst>
                <a:ext uri="{FF2B5EF4-FFF2-40B4-BE49-F238E27FC236}">
                  <a16:creationId xmlns:a16="http://schemas.microsoft.com/office/drawing/2014/main" id="{0B92197F-9129-2C7B-8B0C-542DC87C2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40" b="75422"/>
            <a:stretch/>
          </p:blipFill>
          <p:spPr>
            <a:xfrm>
              <a:off x="163896" y="-1737970"/>
              <a:ext cx="11544893" cy="390734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8D31CFA-005F-2A2A-7D8A-6918B2AD4E55}"/>
              </a:ext>
            </a:extLst>
          </p:cNvPr>
          <p:cNvSpPr/>
          <p:nvPr/>
        </p:nvSpPr>
        <p:spPr>
          <a:xfrm>
            <a:off x="1989820" y="1186145"/>
            <a:ext cx="2725854" cy="16062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762594A-3A56-07B8-8A4A-1A801D810BE2}"/>
              </a:ext>
            </a:extLst>
          </p:cNvPr>
          <p:cNvGrpSpPr/>
          <p:nvPr/>
        </p:nvGrpSpPr>
        <p:grpSpPr>
          <a:xfrm>
            <a:off x="610924" y="4877937"/>
            <a:ext cx="3618076" cy="492626"/>
            <a:chOff x="3021069" y="4042752"/>
            <a:chExt cx="3618076" cy="492626"/>
          </a:xfrm>
        </p:grpSpPr>
        <p:pic>
          <p:nvPicPr>
            <p:cNvPr id="11" name="Picture 10" descr="\documentclass{article}&#10;\usepackage{amsmath,amssymb}&#10;\usepackage{xcolor}&#10;\pagestyle{empty}&#10;\begin{document}&#10;&#10;$$\frac{\delta m_{{\rm e}}(t)}{m_{{\rm e}}}={\color{red}d_{m_{{\rm e}}}}\frac{\sqrt{4\pi\hbar c}}{E_{{\scriptscriptstyle {\rm P}}}}\phi(t)$$&#10;&#10;\end{document}" title="IguanaTex Bitmap Display">
              <a:extLst>
                <a:ext uri="{FF2B5EF4-FFF2-40B4-BE49-F238E27FC236}">
                  <a16:creationId xmlns:a16="http://schemas.microsoft.com/office/drawing/2014/main" id="{8D15A955-4413-2114-BC8A-8EB21775C93E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1595" y="4042752"/>
              <a:ext cx="2187550" cy="49262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5CDEDE1-281F-D1E7-E9E3-5FCDFD296873}"/>
                </a:ext>
              </a:extLst>
            </p:cNvPr>
            <p:cNvSpPr txBox="1"/>
            <p:nvPr/>
          </p:nvSpPr>
          <p:spPr>
            <a:xfrm>
              <a:off x="3021069" y="4105155"/>
              <a:ext cx="14029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Electron mass: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148DEE2-B56D-F511-70FE-0E1BC45111A4}"/>
              </a:ext>
            </a:extLst>
          </p:cNvPr>
          <p:cNvGrpSpPr/>
          <p:nvPr/>
        </p:nvGrpSpPr>
        <p:grpSpPr>
          <a:xfrm>
            <a:off x="610924" y="4053848"/>
            <a:ext cx="3809409" cy="479212"/>
            <a:chOff x="610924" y="4053848"/>
            <a:chExt cx="3809409" cy="479212"/>
          </a:xfrm>
        </p:grpSpPr>
        <p:pic>
          <p:nvPicPr>
            <p:cNvPr id="47" name="Picture 46" descr="\documentclass{article}&#10;\usepackage{amsmath,amssymb}&#10;\usepackage{xcolor}&#10;\pagestyle{empty}&#10;\begin{document}&#10;&#10;$$\phi(t)\approx\frac{\hbar}{m_{\phi}c}\sqrt{2\rho_{{\scriptscriptstyle {\rm DM}}}}\cos(2\pi f_{\phi}t)$$&#10;&#10;\end{document}" title="IguanaTex Bitmap Display">
              <a:extLst>
                <a:ext uri="{FF2B5EF4-FFF2-40B4-BE49-F238E27FC236}">
                  <a16:creationId xmlns:a16="http://schemas.microsoft.com/office/drawing/2014/main" id="{C936429D-8DC4-FB8C-732E-5DA1185D07A4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7467" y="4053848"/>
              <a:ext cx="2622866" cy="479212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92C4B1F-619B-C95E-CF66-87DAD400C831}"/>
                </a:ext>
              </a:extLst>
            </p:cNvPr>
            <p:cNvSpPr txBox="1"/>
            <p:nvPr/>
          </p:nvSpPr>
          <p:spPr>
            <a:xfrm>
              <a:off x="610924" y="4101073"/>
              <a:ext cx="11865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Scalar field: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F8AEA4-C7CB-BF20-FFB3-11AF28E4F32D}"/>
              </a:ext>
            </a:extLst>
          </p:cNvPr>
          <p:cNvGrpSpPr/>
          <p:nvPr/>
        </p:nvGrpSpPr>
        <p:grpSpPr>
          <a:xfrm>
            <a:off x="638693" y="5652940"/>
            <a:ext cx="4053821" cy="490187"/>
            <a:chOff x="3021069" y="4845376"/>
            <a:chExt cx="4053821" cy="490187"/>
          </a:xfrm>
        </p:grpSpPr>
        <p:pic>
          <p:nvPicPr>
            <p:cNvPr id="23" name="Picture 22" descr="\documentclass{article}&#10;\usepackage{amsmath,amssymb}&#10;\usepackage{xcolor}&#10;\pagestyle{empty}&#10;\begin{document}&#10;&#10;$$\frac{\delta\alpha(t)}{\alpha}={\color{red}d_{{\rm e}}}\frac{\sqrt{4\pi\hbar c}}{E_{{\scriptscriptstyle {\rm P}}}}\phi(t)$$&#10;&#10;\end{document}" title="IguanaTex Bitmap Display">
              <a:extLst>
                <a:ext uri="{FF2B5EF4-FFF2-40B4-BE49-F238E27FC236}">
                  <a16:creationId xmlns:a16="http://schemas.microsoft.com/office/drawing/2014/main" id="{A6FFE5E8-F4CB-78A1-300F-775629DFDC88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479" y="4845376"/>
              <a:ext cx="1914411" cy="490187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ACCD599-99DA-5D39-56D8-3F95232D5D47}"/>
                </a:ext>
              </a:extLst>
            </p:cNvPr>
            <p:cNvSpPr txBox="1"/>
            <p:nvPr/>
          </p:nvSpPr>
          <p:spPr>
            <a:xfrm>
              <a:off x="3021069" y="4893147"/>
              <a:ext cx="21178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Fine structure constant: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1B4C96-5769-75E8-5DE8-5443615EF90B}"/>
              </a:ext>
            </a:extLst>
          </p:cNvPr>
          <p:cNvGrpSpPr/>
          <p:nvPr/>
        </p:nvGrpSpPr>
        <p:grpSpPr>
          <a:xfrm>
            <a:off x="5707270" y="5431014"/>
            <a:ext cx="2962213" cy="467019"/>
            <a:chOff x="8014258" y="3547513"/>
            <a:chExt cx="2962213" cy="4670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6AB11A2-23C3-E106-CBA2-686CD851157A}"/>
                </a:ext>
              </a:extLst>
            </p:cNvPr>
            <p:cNvSpPr txBox="1"/>
            <p:nvPr/>
          </p:nvSpPr>
          <p:spPr>
            <a:xfrm>
              <a:off x="8014258" y="3573383"/>
              <a:ext cx="12073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Bohr radius: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F726068-56F0-A1FE-4C74-2797016DA03C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1307" y="3547513"/>
              <a:ext cx="1735164" cy="467019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9BD8AEA-AF59-19A3-817B-2CBC8C992D39}"/>
              </a:ext>
            </a:extLst>
          </p:cNvPr>
          <p:cNvSpPr txBox="1"/>
          <p:nvPr/>
        </p:nvSpPr>
        <p:spPr>
          <a:xfrm>
            <a:off x="10353562" y="5378643"/>
            <a:ext cx="1741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BH: Black Hole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DM: Dark Matter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DE: Dark Energy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WIMP: Weakly Interacting Massive Particle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3996C2BE-1A8E-98C6-4C21-D9689C0212E4}"/>
              </a:ext>
            </a:extLst>
          </p:cNvPr>
          <p:cNvSpPr txBox="1"/>
          <p:nvPr/>
        </p:nvSpPr>
        <p:spPr>
          <a:xfrm>
            <a:off x="8534184" y="2269629"/>
            <a:ext cx="3431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Ferreira (2021).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Astron.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Astrophys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Rev.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</a:t>
            </a:r>
          </a:p>
        </p:txBody>
      </p:sp>
      <p:pic>
        <p:nvPicPr>
          <p:cNvPr id="24" name="Picture 23" descr="\documentclass{article}&#10;\usepackage{amsmath,amssymb,xcolor}&#10;\pagestyle{empty}&#10;\begin{document}&#10;&#10;$$\rho_{\scriptscriptstyle{\rm DM}}\approx0.4\,\mathrm{GeV}/\mathrm{cm}^{3}$$&#10;&#10;\end{document}" title="IguanaTex Bitmap Display">
            <a:extLst>
              <a:ext uri="{FF2B5EF4-FFF2-40B4-BE49-F238E27FC236}">
                <a16:creationId xmlns:a16="http://schemas.microsoft.com/office/drawing/2014/main" id="{4F4E70A2-0520-8C1C-E87E-E98D1C46121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683" y="3746344"/>
            <a:ext cx="1733944" cy="231680"/>
          </a:xfrm>
          <a:prstGeom prst="rect">
            <a:avLst/>
          </a:prstGeom>
        </p:spPr>
      </p:pic>
      <p:pic>
        <p:nvPicPr>
          <p:cNvPr id="28" name="Picture 27" descr="\documentclass{article}&#10;\usepackage{amsmath,amssymb}&#10;\usepackage{xcolor}&#10;\pagestyle{empty}&#10;\begin{document}&#10;&#10;$$f_{\phi}=\frac{m_{\phi}c^{2}}{2\pi\hbar}$$&#10;&#10;\end{document}" title="IguanaTex Bitmap Display">
            <a:extLst>
              <a:ext uri="{FF2B5EF4-FFF2-40B4-BE49-F238E27FC236}">
                <a16:creationId xmlns:a16="http://schemas.microsoft.com/office/drawing/2014/main" id="{DF5DF0B4-7F42-8A70-3299-014B170D09E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619" y="4564890"/>
            <a:ext cx="958425" cy="449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4ADF1E-A2F7-0EEA-7237-43C20C5E60A6}"/>
              </a:ext>
            </a:extLst>
          </p:cNvPr>
          <p:cNvSpPr txBox="1"/>
          <p:nvPr/>
        </p:nvSpPr>
        <p:spPr>
          <a:xfrm>
            <a:off x="8669483" y="2900473"/>
            <a:ext cx="2208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 energy density in standard halo model: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3631E47-038A-5E7B-B845-1102DC29661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652" y="6121660"/>
            <a:ext cx="2359481" cy="459703"/>
          </a:xfrm>
          <a:prstGeom prst="rect">
            <a:avLst/>
          </a:prstGeom>
        </p:spPr>
      </p:pic>
      <p:pic>
        <p:nvPicPr>
          <p:cNvPr id="35" name="Picture 34" descr="\documentclass{article}&#10;\usepackage{amsmath,amssymb}&#10;\usepackage[dvipsnames]{xcolor}&#10;\pagestyle{empty}&#10;\begin{document}&#10;&#10;$$\mathcal{L}=\mathcal{L}_{{\scriptscriptstyle {\rm SM}}}+\frac{1}{2}\partial_{\mu}\phi\partial^{\mu}\phi-\frac{1}{2}\frac{m_{\phi}^{2}c^{2}}{\hbar^{2}}\phi^{2}-\frac{\sqrt{4\pi\hbar c}}{E_{{\scriptscriptstyle {\rm P}}}}\phi\left[{\color{red}d_{m_{{\rm e}}}}m_{{\rm e}}\overline{\psi}_{{\rm e}}\psi_{{\rm e}}-\frac{{\color{red}d_{{\rm e}}}}{4}F_{\mu\nu}F^{\mu\nu}\right]$$&#10;&#10;\end{document}" title="IguanaTex Bitmap Display">
            <a:extLst>
              <a:ext uri="{FF2B5EF4-FFF2-40B4-BE49-F238E27FC236}">
                <a16:creationId xmlns:a16="http://schemas.microsoft.com/office/drawing/2014/main" id="{F092C661-EB73-16F8-5DB1-3DAF745B97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76" y="3180985"/>
            <a:ext cx="6356576" cy="527987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933F0A24-CFBB-BBE6-117C-2CF92D181A6B}"/>
              </a:ext>
            </a:extLst>
          </p:cNvPr>
          <p:cNvGrpSpPr/>
          <p:nvPr/>
        </p:nvGrpSpPr>
        <p:grpSpPr>
          <a:xfrm>
            <a:off x="8669483" y="4184702"/>
            <a:ext cx="2339903" cy="490187"/>
            <a:chOff x="8534184" y="4706014"/>
            <a:chExt cx="2339903" cy="4901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8CAD035-FE2A-8C46-7C4C-2CE80954CC49}"/>
                </a:ext>
              </a:extLst>
            </p:cNvPr>
            <p:cNvSpPr txBox="1"/>
            <p:nvPr/>
          </p:nvSpPr>
          <p:spPr>
            <a:xfrm>
              <a:off x="8534184" y="4800881"/>
              <a:ext cx="13062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Plack energy:</a:t>
              </a:r>
            </a:p>
          </p:txBody>
        </p:sp>
        <p:pic>
          <p:nvPicPr>
            <p:cNvPr id="52" name="Picture 51" descr="\documentclass{article}&#10;\usepackage{amsmath,amssymb}&#10;\usepackage[dvipsnames]{xcolor}&#10;\pagestyle{empty}&#10;\begin{document}&#10;&#10;$$E_{{\scriptscriptstyle {\rm P}}}=\sqrt{\frac{\hbar c^{5}}{G}}$$&#10;&#10;\end{document}" title="IguanaTex Bitmap Display">
              <a:extLst>
                <a:ext uri="{FF2B5EF4-FFF2-40B4-BE49-F238E27FC236}">
                  <a16:creationId xmlns:a16="http://schemas.microsoft.com/office/drawing/2014/main" id="{312B10AE-534B-560E-EFA0-AE7FE0CD1B6C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8113" y="4706014"/>
              <a:ext cx="1055974" cy="490187"/>
            </a:xfrm>
            <a:prstGeom prst="rect">
              <a:avLst/>
            </a:prstGeom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FF7FBE1E-DEA3-95F6-5432-E304BC77DFF9}"/>
              </a:ext>
            </a:extLst>
          </p:cNvPr>
          <p:cNvSpPr txBox="1"/>
          <p:nvPr/>
        </p:nvSpPr>
        <p:spPr>
          <a:xfrm>
            <a:off x="5262057" y="3965324"/>
            <a:ext cx="2001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 Compton frequency: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AF8ABCE-0FBC-F681-64CC-9EE88C5EB719}"/>
              </a:ext>
            </a:extLst>
          </p:cNvPr>
          <p:cNvSpPr txBox="1"/>
          <p:nvPr/>
        </p:nvSpPr>
        <p:spPr>
          <a:xfrm>
            <a:off x="2990850" y="3244334"/>
            <a:ext cx="6134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99702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4965D-5515-8592-7777-CDB9DD994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090BBAB-B391-0B46-9B8D-F2777D92BE7C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Bayesian inference for limits on dark matter coupling constant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FA79F04-C857-46B5-6822-447C44B40BE0}"/>
              </a:ext>
            </a:extLst>
          </p:cNvPr>
          <p:cNvGrpSpPr/>
          <p:nvPr/>
        </p:nvGrpSpPr>
        <p:grpSpPr>
          <a:xfrm>
            <a:off x="4110139" y="3562350"/>
            <a:ext cx="2916772" cy="3168482"/>
            <a:chOff x="4097439" y="3486150"/>
            <a:chExt cx="2916772" cy="3168482"/>
          </a:xfrm>
        </p:grpSpPr>
        <p:pic>
          <p:nvPicPr>
            <p:cNvPr id="21" name="Picture 20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DBBDAB90-D788-984D-1726-438237E59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09" t="50834" r="42469" b="5334"/>
            <a:stretch/>
          </p:blipFill>
          <p:spPr>
            <a:xfrm>
              <a:off x="4097439" y="3486150"/>
              <a:ext cx="2916772" cy="300609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E17D9F3-C4F2-0A87-474D-019EB2E6B201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1644" y="6403508"/>
              <a:ext cx="794819" cy="25112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9982CA1-55E2-33E3-6F14-960F98506CAA}"/>
              </a:ext>
            </a:extLst>
          </p:cNvPr>
          <p:cNvGrpSpPr/>
          <p:nvPr/>
        </p:nvGrpSpPr>
        <p:grpSpPr>
          <a:xfrm>
            <a:off x="6776720" y="896955"/>
            <a:ext cx="5366512" cy="3281506"/>
            <a:chOff x="6776720" y="896955"/>
            <a:chExt cx="5366512" cy="3281506"/>
          </a:xfrm>
        </p:grpSpPr>
        <p:pic>
          <p:nvPicPr>
            <p:cNvPr id="13" name="Picture 1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8851AC66-A548-6FF8-7D13-1DCCA28B2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84" t="15408" r="400" b="39071"/>
            <a:stretch/>
          </p:blipFill>
          <p:spPr>
            <a:xfrm>
              <a:off x="6776720" y="1056640"/>
              <a:ext cx="5366512" cy="312182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F70367D-907F-8A85-D06C-4D7AE4EB743F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0385" y="896955"/>
              <a:ext cx="2614858" cy="25112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377238E-6508-2280-C02C-13745AEC109A}"/>
              </a:ext>
            </a:extLst>
          </p:cNvPr>
          <p:cNvGrpSpPr/>
          <p:nvPr/>
        </p:nvGrpSpPr>
        <p:grpSpPr>
          <a:xfrm>
            <a:off x="550330" y="4235498"/>
            <a:ext cx="3383279" cy="2372361"/>
            <a:chOff x="3446780" y="1056639"/>
            <a:chExt cx="3383279" cy="2372361"/>
          </a:xfrm>
        </p:grpSpPr>
        <p:pic>
          <p:nvPicPr>
            <p:cNvPr id="19" name="Picture 18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43FA2FB1-C14E-359D-70BE-C2F84CB64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36" t="15407" r="43812" b="50000"/>
            <a:stretch/>
          </p:blipFill>
          <p:spPr>
            <a:xfrm>
              <a:off x="3446780" y="1056639"/>
              <a:ext cx="3383279" cy="2372361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5F13627-EE6D-4EF7-4A26-1DA80D0D9614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7301" y="2808239"/>
              <a:ext cx="314667" cy="154667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D2D119-E5E0-28D6-B904-503901C8C9BD}"/>
              </a:ext>
            </a:extLst>
          </p:cNvPr>
          <p:cNvGrpSpPr/>
          <p:nvPr/>
        </p:nvGrpSpPr>
        <p:grpSpPr>
          <a:xfrm>
            <a:off x="455217" y="1990156"/>
            <a:ext cx="2857966" cy="584687"/>
            <a:chOff x="594917" y="1977456"/>
            <a:chExt cx="2857966" cy="58468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705824F-DD29-3580-B24A-0301E428529A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917" y="1977456"/>
              <a:ext cx="2216228" cy="25112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E168866-3A5E-4EDF-F852-26A7C8C62387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8467" y="2333848"/>
              <a:ext cx="864416" cy="228295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ABD48FC-F169-20B4-FB31-AF71AD7246B8}"/>
              </a:ext>
            </a:extLst>
          </p:cNvPr>
          <p:cNvGrpSpPr/>
          <p:nvPr/>
        </p:nvGrpSpPr>
        <p:grpSpPr>
          <a:xfrm>
            <a:off x="6964680" y="4119880"/>
            <a:ext cx="5120640" cy="2646680"/>
            <a:chOff x="6964680" y="4119880"/>
            <a:chExt cx="5120640" cy="2646680"/>
          </a:xfrm>
        </p:grpSpPr>
        <p:pic>
          <p:nvPicPr>
            <p:cNvPr id="17" name="Picture 16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8CDD08F5-7152-5F56-777C-8195CB55B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25" t="60076" r="874" b="1331"/>
            <a:stretch/>
          </p:blipFill>
          <p:spPr>
            <a:xfrm>
              <a:off x="6964680" y="4119880"/>
              <a:ext cx="5120640" cy="2646680"/>
            </a:xfrm>
            <a:prstGeom prst="rect">
              <a:avLst/>
            </a:prstGeom>
          </p:spPr>
        </p:pic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B722F843-E867-3C23-B739-829A007E3F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02760" y="5537607"/>
              <a:ext cx="451357" cy="355193"/>
            </a:xfrm>
            <a:prstGeom prst="straightConnector1">
              <a:avLst/>
            </a:prstGeom>
            <a:ln w="38100">
              <a:solidFill>
                <a:srgbClr val="80008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9B70D5F-6E4A-C778-3479-77A15E197C67}"/>
              </a:ext>
            </a:extLst>
          </p:cNvPr>
          <p:cNvGrpSpPr/>
          <p:nvPr/>
        </p:nvGrpSpPr>
        <p:grpSpPr>
          <a:xfrm>
            <a:off x="5250319" y="4755019"/>
            <a:ext cx="1361302" cy="764401"/>
            <a:chOff x="5428120" y="2485160"/>
            <a:chExt cx="1361302" cy="76440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D71E20B-0D79-3934-99FE-84075268A9CE}"/>
                </a:ext>
              </a:extLst>
            </p:cNvPr>
            <p:cNvSpPr txBox="1"/>
            <p:nvPr/>
          </p:nvSpPr>
          <p:spPr>
            <a:xfrm>
              <a:off x="5428120" y="2485160"/>
              <a:ext cx="1361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95% probability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BD090C1-EA00-E142-BA98-0A76A3649C2C}"/>
                </a:ext>
              </a:extLst>
            </p:cNvPr>
            <p:cNvCxnSpPr>
              <a:cxnSpLocks/>
            </p:cNvCxnSpPr>
            <p:nvPr/>
          </p:nvCxnSpPr>
          <p:spPr>
            <a:xfrm>
              <a:off x="5955549" y="2795536"/>
              <a:ext cx="0" cy="4540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03CA519-B0C1-7164-9E7E-DD5CE912C6DE}"/>
              </a:ext>
            </a:extLst>
          </p:cNvPr>
          <p:cNvGrpSpPr/>
          <p:nvPr/>
        </p:nvGrpSpPr>
        <p:grpSpPr>
          <a:xfrm>
            <a:off x="7773952" y="2540000"/>
            <a:ext cx="4235168" cy="1727200"/>
            <a:chOff x="7773952" y="2540000"/>
            <a:chExt cx="4235168" cy="172720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0226580-D958-F5F5-C062-C8A1691BF9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3952" y="2540000"/>
              <a:ext cx="1883128" cy="172720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C077691-C4F7-7D91-E0DD-D3BD1492A6F0}"/>
                </a:ext>
              </a:extLst>
            </p:cNvPr>
            <p:cNvCxnSpPr>
              <a:cxnSpLocks/>
            </p:cNvCxnSpPr>
            <p:nvPr/>
          </p:nvCxnSpPr>
          <p:spPr>
            <a:xfrm>
              <a:off x="9677400" y="2540000"/>
              <a:ext cx="2331720" cy="172720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4D31211-3E4D-0181-B3AE-4873A21BC779}"/>
              </a:ext>
            </a:extLst>
          </p:cNvPr>
          <p:cNvSpPr/>
          <p:nvPr/>
        </p:nvSpPr>
        <p:spPr>
          <a:xfrm>
            <a:off x="1098550" y="1990156"/>
            <a:ext cx="918210" cy="31469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E5A04CE-0DDC-48C7-F8C9-D353DA136315}"/>
              </a:ext>
            </a:extLst>
          </p:cNvPr>
          <p:cNvGrpSpPr/>
          <p:nvPr/>
        </p:nvGrpSpPr>
        <p:grpSpPr>
          <a:xfrm>
            <a:off x="10843260" y="1627411"/>
            <a:ext cx="740158" cy="947432"/>
            <a:chOff x="10843260" y="1627411"/>
            <a:chExt cx="740158" cy="94743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08BEFE8-8175-41C7-344D-7ED61C407893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3260" y="1627411"/>
              <a:ext cx="740158" cy="249971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9AF5A35-E5AF-85B0-94C1-AD704D66CF7B}"/>
                </a:ext>
              </a:extLst>
            </p:cNvPr>
            <p:cNvCxnSpPr>
              <a:cxnSpLocks/>
            </p:cNvCxnSpPr>
            <p:nvPr/>
          </p:nvCxnSpPr>
          <p:spPr>
            <a:xfrm>
              <a:off x="11195574" y="1977456"/>
              <a:ext cx="0" cy="59738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2EC5F6E-0EC8-A541-B8FD-E7924F6F5696}"/>
              </a:ext>
            </a:extLst>
          </p:cNvPr>
          <p:cNvGrpSpPr/>
          <p:nvPr/>
        </p:nvGrpSpPr>
        <p:grpSpPr>
          <a:xfrm>
            <a:off x="455217" y="861409"/>
            <a:ext cx="2411914" cy="857922"/>
            <a:chOff x="594917" y="787749"/>
            <a:chExt cx="2411914" cy="857922"/>
          </a:xfrm>
        </p:grpSpPr>
        <p:pic>
          <p:nvPicPr>
            <p:cNvPr id="30" name="Picture 29" descr="\documentclass{article}&#10;\usepackage{amsmath,amssymb}&#10;\usepackage{xcolor}&#10;\pagestyle{empty}&#10;\begin{document}&#10;&#10;$$h_{{\scriptscriptstyle {\rm DM}}}(t) = \frac{\delta m_{{\rm e}}(t)}{m_{{\rm e}}}\propto{\color{red}d_{m_{{\rm e}}}}\phi(t)$$&#10;&#10;\end{document}" title="IguanaTex Bitmap Display">
              <a:extLst>
                <a:ext uri="{FF2B5EF4-FFF2-40B4-BE49-F238E27FC236}">
                  <a16:creationId xmlns:a16="http://schemas.microsoft.com/office/drawing/2014/main" id="{082E48AE-EC65-00E4-883B-2FB898136A6D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917" y="1182310"/>
              <a:ext cx="2411914" cy="46336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388135E-7889-49FC-118B-28EB8FBDF5C7}"/>
                </a:ext>
              </a:extLst>
            </p:cNvPr>
            <p:cNvSpPr txBox="1"/>
            <p:nvPr/>
          </p:nvSpPr>
          <p:spPr>
            <a:xfrm>
              <a:off x="911862" y="787749"/>
              <a:ext cx="16834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matter strain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375E12C1-BA60-11E5-9790-DE1CF202C07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48" y="3531788"/>
            <a:ext cx="2494172" cy="548571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55250C99-CD96-59BC-BA3F-CFBAEDD5348E}"/>
              </a:ext>
            </a:extLst>
          </p:cNvPr>
          <p:cNvGrpSpPr/>
          <p:nvPr/>
        </p:nvGrpSpPr>
        <p:grpSpPr>
          <a:xfrm>
            <a:off x="98431" y="2265731"/>
            <a:ext cx="803452" cy="805467"/>
            <a:chOff x="360051" y="2253031"/>
            <a:chExt cx="803452" cy="80546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81ECE12-6E0F-E695-049A-C260C239BFC6}"/>
                </a:ext>
              </a:extLst>
            </p:cNvPr>
            <p:cNvSpPr txBox="1"/>
            <p:nvPr/>
          </p:nvSpPr>
          <p:spPr>
            <a:xfrm>
              <a:off x="360051" y="2473723"/>
              <a:ext cx="8034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Optical strain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337726C-6B18-817B-55B2-7E22C3D41D8E}"/>
                </a:ext>
              </a:extLst>
            </p:cNvPr>
            <p:cNvCxnSpPr>
              <a:cxnSpLocks/>
              <a:stCxn id="26" idx="0"/>
            </p:cNvCxnSpPr>
            <p:nvPr/>
          </p:nvCxnSpPr>
          <p:spPr>
            <a:xfrm flipV="1">
              <a:off x="761777" y="2253031"/>
              <a:ext cx="0" cy="22069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7DBD454-99FE-93A5-C962-68FB3AB74A72}"/>
              </a:ext>
            </a:extLst>
          </p:cNvPr>
          <p:cNvGrpSpPr/>
          <p:nvPr/>
        </p:nvGrpSpPr>
        <p:grpSpPr>
          <a:xfrm>
            <a:off x="5146341" y="3820000"/>
            <a:ext cx="1333472" cy="830997"/>
            <a:chOff x="4972879" y="3632593"/>
            <a:chExt cx="1333472" cy="83099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38577F-D20E-7B2F-DAC6-F79B1BA84922}"/>
                </a:ext>
              </a:extLst>
            </p:cNvPr>
            <p:cNvSpPr txBox="1"/>
            <p:nvPr/>
          </p:nvSpPr>
          <p:spPr>
            <a:xfrm>
              <a:off x="4972879" y="3632593"/>
              <a:ext cx="12040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Probability distribution function of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56778460-A1E3-6323-610F-9FC1FE35FC0D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082" y="4235921"/>
              <a:ext cx="259269" cy="168578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2E7555-39DC-F855-45DB-943F95D4A9A2}"/>
              </a:ext>
            </a:extLst>
          </p:cNvPr>
          <p:cNvSpPr txBox="1"/>
          <p:nvPr/>
        </p:nvSpPr>
        <p:spPr>
          <a:xfrm>
            <a:off x="3222067" y="950054"/>
            <a:ext cx="3606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(2024). arXiv:2412.20623</a:t>
            </a:r>
          </a:p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Derevianko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(2018).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042506</a:t>
            </a:r>
          </a:p>
        </p:txBody>
      </p:sp>
      <p:pic>
        <p:nvPicPr>
          <p:cNvPr id="27" name="Picture 26" descr="\documentclass{article}&#10;\usepackage{amsmath,amssymb}&#10;\usepackage[dvipsnames]{xcolor}&#10;\pagestyle{empty}&#10;\begin{document}&#10;&#10;$$\mathcal{P}(d_{m_{{\rm e}}}|\widetilde{h})=\frac{p(d_{m_{{\rm e}}})}{p(\widetilde{h})}\mathcal{L}(\widetilde{h}|d_{m_{{\rm e}}})$$&#10;&#10;\end{document}" title="IguanaTex Bitmap Display">
            <a:extLst>
              <a:ext uri="{FF2B5EF4-FFF2-40B4-BE49-F238E27FC236}">
                <a16:creationId xmlns:a16="http://schemas.microsoft.com/office/drawing/2014/main" id="{5C6BDCDA-A3FC-4394-C6EA-3865C90405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029" y="1814389"/>
            <a:ext cx="2508244" cy="520671"/>
          </a:xfrm>
          <a:prstGeom prst="rect">
            <a:avLst/>
          </a:prstGeom>
        </p:spPr>
      </p:pic>
      <p:pic>
        <p:nvPicPr>
          <p:cNvPr id="41" name="Picture 40" descr="\documentclass{article}&#10;\usepackage{amsmath,amssymb}&#10;\usepackage[dvipsnames]{xcolor}&#10;\pagestyle{empty}&#10;\begin{document}&#10;&#10;$$F_{ij}$$&#10;&#10;\end{document}" title="IguanaTex Bitmap Display">
            <a:extLst>
              <a:ext uri="{FF2B5EF4-FFF2-40B4-BE49-F238E27FC236}">
                <a16:creationId xmlns:a16="http://schemas.microsoft.com/office/drawing/2014/main" id="{AA0FB81C-14B0-D0B2-2B8C-6D36F8F4310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447" y="5892800"/>
            <a:ext cx="246313" cy="201196"/>
          </a:xfrm>
          <a:prstGeom prst="rect">
            <a:avLst/>
          </a:prstGeom>
        </p:spPr>
      </p:pic>
      <p:pic>
        <p:nvPicPr>
          <p:cNvPr id="45" name="Picture 44" descr="\documentclass{article}&#10;\usepackage{amsmath,amssymb}&#10;\usepackage[dvipsnames]{xcolor}&#10;\pagestyle{empty}&#10;\begin{document}&#10;&#10;$$\mathcal{L}(\widetilde{h}|d_{m_{{\rm e}}}(f_{j}))\propto\prod_{i}\exp\left[-\frac{\widetilde{h}^{2}(f_{i})}{\widetilde{h}_{{\rm noise}}^{2}(f_{i})+d_{m_{{\rm e}}}^{2}A_{{\rm det}}^{2}(f_{i})F_{ij}}\right]$$&#10;&#10;\end{document}" title="IguanaTex Bitmap Display">
            <a:extLst>
              <a:ext uri="{FF2B5EF4-FFF2-40B4-BE49-F238E27FC236}">
                <a16:creationId xmlns:a16="http://schemas.microsoft.com/office/drawing/2014/main" id="{C1680FEF-F68E-E2CC-B6FB-B05FA16ADC8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323" y="2765746"/>
            <a:ext cx="4798221" cy="6109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34459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7D4FD-9BCA-818B-E234-28898D2D4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6C9A1A5-F10A-A46A-BDF0-7F37B37235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0" t="52037" r="26354" b="667"/>
          <a:stretch/>
        </p:blipFill>
        <p:spPr>
          <a:xfrm>
            <a:off x="4062414" y="3568700"/>
            <a:ext cx="4916486" cy="324358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349F9BE-CFA3-0AD7-D652-E80BF060B2C5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noise sources on dark matter sensitivity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D237AB-CCCC-951F-D888-943E325CD04F}"/>
              </a:ext>
            </a:extLst>
          </p:cNvPr>
          <p:cNvSpPr txBox="1"/>
          <p:nvPr/>
        </p:nvSpPr>
        <p:spPr>
          <a:xfrm>
            <a:off x="317424" y="975512"/>
            <a:ext cx="3268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 as an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optomechanical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sensor: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0FEE7B-FC9A-62C9-86A9-4586736ECE8E}"/>
              </a:ext>
            </a:extLst>
          </p:cNvPr>
          <p:cNvSpPr txBox="1"/>
          <p:nvPr/>
        </p:nvSpPr>
        <p:spPr>
          <a:xfrm>
            <a:off x="229438" y="1571151"/>
            <a:ext cx="5374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Two-cavity differential strain dependence on dark matter strain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C15C0B-BDFE-303B-D4D3-E78CB65D8E58}"/>
              </a:ext>
            </a:extLst>
          </p:cNvPr>
          <p:cNvSpPr/>
          <p:nvPr/>
        </p:nvSpPr>
        <p:spPr>
          <a:xfrm>
            <a:off x="4062414" y="2108984"/>
            <a:ext cx="754416" cy="43100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1470740-90F7-26CB-EA94-4A25D310C368}"/>
              </a:ext>
            </a:extLst>
          </p:cNvPr>
          <p:cNvGrpSpPr/>
          <p:nvPr/>
        </p:nvGrpSpPr>
        <p:grpSpPr>
          <a:xfrm>
            <a:off x="2486539" y="2593999"/>
            <a:ext cx="1921502" cy="1634006"/>
            <a:chOff x="1176388" y="2822086"/>
            <a:chExt cx="1921502" cy="1634006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57B81D3-9C5D-F064-2F35-056610B30534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 flipH="1">
              <a:off x="2004929" y="2822086"/>
              <a:ext cx="1092961" cy="51062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08ECF00-44F9-2CC2-67C1-9CA2B5AC9D7F}"/>
                </a:ext>
              </a:extLst>
            </p:cNvPr>
            <p:cNvSpPr txBox="1"/>
            <p:nvPr/>
          </p:nvSpPr>
          <p:spPr>
            <a:xfrm>
              <a:off x="1176388" y="3332708"/>
              <a:ext cx="1657081" cy="1123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 fluctuation</a:t>
              </a:r>
            </a:p>
            <a:p>
              <a:endParaRPr lang="en-US" sz="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Vibrations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Thermal noise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7D5A66-C632-8F38-285E-EBC4FDF210C2}"/>
              </a:ext>
            </a:extLst>
          </p:cNvPr>
          <p:cNvGrpSpPr/>
          <p:nvPr/>
        </p:nvGrpSpPr>
        <p:grpSpPr>
          <a:xfrm>
            <a:off x="4416778" y="2594513"/>
            <a:ext cx="2072638" cy="1260439"/>
            <a:chOff x="1550091" y="3307821"/>
            <a:chExt cx="2072638" cy="126043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6C73AA2-1C01-013F-24EE-6AE45AE2553D}"/>
                </a:ext>
              </a:extLst>
            </p:cNvPr>
            <p:cNvCxnSpPr>
              <a:cxnSpLocks/>
            </p:cNvCxnSpPr>
            <p:nvPr/>
          </p:nvCxnSpPr>
          <p:spPr>
            <a:xfrm>
              <a:off x="1550091" y="3307821"/>
              <a:ext cx="847092" cy="50638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id="{52091186-A4C7-AACC-12CC-0B7B4C7A67D5}"/>
                </a:ext>
              </a:extLst>
            </p:cNvPr>
            <p:cNvSpPr txBox="1"/>
            <p:nvPr/>
          </p:nvSpPr>
          <p:spPr>
            <a:xfrm>
              <a:off x="1550091" y="3814207"/>
              <a:ext cx="2072638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Frequency fluctuations</a:t>
              </a:r>
            </a:p>
            <a:p>
              <a:endParaRPr lang="en-US" sz="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Laser frequency noise</a:t>
              </a: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1E39A81F-6A87-62A4-1765-A0FCFD8642AA}"/>
              </a:ext>
            </a:extLst>
          </p:cNvPr>
          <p:cNvSpPr/>
          <p:nvPr/>
        </p:nvSpPr>
        <p:spPr>
          <a:xfrm>
            <a:off x="2536992" y="3568700"/>
            <a:ext cx="1175410" cy="28625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0217B7-8BAB-8B41-AEF4-B5C10C0FF102}"/>
              </a:ext>
            </a:extLst>
          </p:cNvPr>
          <p:cNvGrpSpPr/>
          <p:nvPr/>
        </p:nvGrpSpPr>
        <p:grpSpPr>
          <a:xfrm>
            <a:off x="207964" y="4321924"/>
            <a:ext cx="3919538" cy="2402148"/>
            <a:chOff x="207964" y="4321924"/>
            <a:chExt cx="3919538" cy="2402148"/>
          </a:xfrm>
        </p:grpSpPr>
        <p:pic>
          <p:nvPicPr>
            <p:cNvPr id="3" name="Picture 2" descr="A drawing of a transparent cylinder&#10;&#10;AI-generated content may be incorrect.">
              <a:extLst>
                <a:ext uri="{FF2B5EF4-FFF2-40B4-BE49-F238E27FC236}">
                  <a16:creationId xmlns:a16="http://schemas.microsoft.com/office/drawing/2014/main" id="{6405B6FC-1A0F-D1DB-74D7-03D01D43B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964" y="4321924"/>
              <a:ext cx="3153309" cy="2402148"/>
            </a:xfrm>
            <a:prstGeom prst="rect">
              <a:avLst/>
            </a:prstGeom>
          </p:spPr>
        </p:pic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B732A0F-3316-7B9F-92C3-3E04D283A5F7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 flipV="1">
              <a:off x="2730786" y="5448499"/>
              <a:ext cx="204684" cy="7059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22FD1CF-3F79-6752-754C-13F05BF99809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>
              <a:off x="1460484" y="6154411"/>
              <a:ext cx="1474986" cy="5450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02538FE-9752-1E19-8956-0545FFBFF81B}"/>
                </a:ext>
              </a:extLst>
            </p:cNvPr>
            <p:cNvSpPr txBox="1"/>
            <p:nvPr/>
          </p:nvSpPr>
          <p:spPr>
            <a:xfrm>
              <a:off x="2935470" y="5738912"/>
              <a:ext cx="11920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Optimized support points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1D4E7B-DA5F-FFF1-7BCA-1025629FCB70}"/>
              </a:ext>
            </a:extLst>
          </p:cNvPr>
          <p:cNvGrpSpPr/>
          <p:nvPr/>
        </p:nvGrpSpPr>
        <p:grpSpPr>
          <a:xfrm>
            <a:off x="9065573" y="897775"/>
            <a:ext cx="3007329" cy="5801790"/>
            <a:chOff x="9065573" y="897775"/>
            <a:chExt cx="3007329" cy="5801790"/>
          </a:xfrm>
        </p:grpSpPr>
        <p:pic>
          <p:nvPicPr>
            <p:cNvPr id="46" name="Picture 45" descr="A diagram of a machine&#10;&#10;Description automatically generated">
              <a:extLst>
                <a:ext uri="{FF2B5EF4-FFF2-40B4-BE49-F238E27FC236}">
                  <a16:creationId xmlns:a16="http://schemas.microsoft.com/office/drawing/2014/main" id="{4BA5A21E-1222-8362-5771-8DF14FAB8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38" t="19404" r="67980" b="9693"/>
            <a:stretch/>
          </p:blipFill>
          <p:spPr>
            <a:xfrm>
              <a:off x="9065573" y="1211194"/>
              <a:ext cx="3007329" cy="548837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DEAB0B-ADAA-9F1A-C2BD-C2BB4E3CC7EE}"/>
                </a:ext>
              </a:extLst>
            </p:cNvPr>
            <p:cNvSpPr txBox="1"/>
            <p:nvPr/>
          </p:nvSpPr>
          <p:spPr>
            <a:xfrm>
              <a:off x="9557913" y="897775"/>
              <a:ext cx="21674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Multi-stage pendulums</a:t>
              </a:r>
            </a:p>
          </p:txBody>
        </p:sp>
      </p:grpSp>
      <p:pic>
        <p:nvPicPr>
          <p:cNvPr id="5" name="Picture 4" descr="\documentclass{article}&#10;\usepackage{amsmath,amssymb}&#10;\usepackage[dvipsnames]{xcolor}&#10;\pagestyle{empty}&#10;\begin{document}&#10;&#10;$$\frac{\delta f_{{\rm opt}}}{f_{{\rm opt}}}\approx-\frac{\delta L}{L}$$&#10;&#10;\end{document}" title="IguanaTex Bitmap Display">
            <a:extLst>
              <a:ext uri="{FF2B5EF4-FFF2-40B4-BE49-F238E27FC236}">
                <a16:creationId xmlns:a16="http://schemas.microsoft.com/office/drawing/2014/main" id="{BAD5BF89-9EE0-5C32-EF8A-FB715052244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638" y="944293"/>
            <a:ext cx="1155963" cy="481651"/>
          </a:xfrm>
          <a:prstGeom prst="rect">
            <a:avLst/>
          </a:prstGeom>
        </p:spPr>
      </p:pic>
      <p:pic>
        <p:nvPicPr>
          <p:cNvPr id="8" name="Picture 7" descr="\documentclass{article}&#10;\usepackage{amsmath,amssymb}&#10;\usepackage[dvipsnames]{xcolor}&#10;\pagestyle{empty}&#10;\begin{document}&#10;&#10;$$h_{{\rm opt}}(t)\approx\frac{\delta f_{{\rm beat}}(t)}{f_{{\rm opt}}}=A_{{\rm det}}(f_{{\scriptscriptstyle {\rm DM}}})h_{{\scriptscriptstyle {\rm DM}}}(t)+h_{{\rm noise}}(t)$$&#10;&#10;\end{document}" title="IguanaTex Bitmap Display">
            <a:extLst>
              <a:ext uri="{FF2B5EF4-FFF2-40B4-BE49-F238E27FC236}">
                <a16:creationId xmlns:a16="http://schemas.microsoft.com/office/drawing/2014/main" id="{7F6DA087-33EC-6BB0-A3BD-7718655A55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38" y="2078103"/>
            <a:ext cx="4310473" cy="488967"/>
          </a:xfrm>
          <a:prstGeom prst="rect">
            <a:avLst/>
          </a:prstGeom>
        </p:spPr>
      </p:pic>
      <p:pic>
        <p:nvPicPr>
          <p:cNvPr id="31" name="Picture 3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AFD6DEC-7B01-F5C2-184C-73376A7966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0" t="11781" r="26354" b="59538"/>
          <a:stretch/>
        </p:blipFill>
        <p:spPr>
          <a:xfrm>
            <a:off x="5654696" y="975512"/>
            <a:ext cx="3324204" cy="19668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61899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E7148-C574-9F94-B02D-7C5E87B92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F50740B-11ED-9531-B6D9-845908C4CC64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vibration isolation: 3 types of pendulums</a:t>
            </a:r>
          </a:p>
        </p:txBody>
      </p:sp>
      <p:pic>
        <p:nvPicPr>
          <p:cNvPr id="3" name="Picture 2" descr="A collage of a machine&#10;&#10;AI-generated content may be incorrect.">
            <a:extLst>
              <a:ext uri="{FF2B5EF4-FFF2-40B4-BE49-F238E27FC236}">
                <a16:creationId xmlns:a16="http://schemas.microsoft.com/office/drawing/2014/main" id="{A08C986A-92C6-F78D-5FA9-F2BFBF7B1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t="11215" r="33437" b="46296"/>
          <a:stretch/>
        </p:blipFill>
        <p:spPr>
          <a:xfrm>
            <a:off x="330200" y="769144"/>
            <a:ext cx="7785100" cy="291385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2CC8E60-3A6C-79CF-959D-2486540294DF}"/>
              </a:ext>
            </a:extLst>
          </p:cNvPr>
          <p:cNvGrpSpPr/>
          <p:nvPr/>
        </p:nvGrpSpPr>
        <p:grpSpPr>
          <a:xfrm>
            <a:off x="254886" y="2337830"/>
            <a:ext cx="1813627" cy="1376920"/>
            <a:chOff x="254886" y="2337830"/>
            <a:chExt cx="1813627" cy="13769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7499F4C-5A3F-3231-E891-B95638B9E4BE}"/>
                </a:ext>
              </a:extLst>
            </p:cNvPr>
            <p:cNvSpPr txBox="1"/>
            <p:nvPr/>
          </p:nvSpPr>
          <p:spPr>
            <a:xfrm>
              <a:off x="254886" y="3129975"/>
              <a:ext cx="1307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Single-wire pendulum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4DAB05D-B376-1937-48C5-CA7E296B4BA9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 flipV="1">
              <a:off x="908493" y="2337830"/>
              <a:ext cx="1160020" cy="79214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ACB57A2-7441-FFFB-495E-D8C74647A7A4}"/>
              </a:ext>
            </a:extLst>
          </p:cNvPr>
          <p:cNvGrpSpPr/>
          <p:nvPr/>
        </p:nvGrpSpPr>
        <p:grpSpPr>
          <a:xfrm>
            <a:off x="8191500" y="769144"/>
            <a:ext cx="4000500" cy="6088856"/>
            <a:chOff x="8191500" y="769144"/>
            <a:chExt cx="4000500" cy="6088856"/>
          </a:xfrm>
        </p:grpSpPr>
        <p:pic>
          <p:nvPicPr>
            <p:cNvPr id="2" name="Picture 1" descr="A collage of a machine&#10;&#10;AI-generated content may be incorrect.">
              <a:extLst>
                <a:ext uri="{FF2B5EF4-FFF2-40B4-BE49-F238E27FC236}">
                  <a16:creationId xmlns:a16="http://schemas.microsoft.com/office/drawing/2014/main" id="{4BD6E221-85A4-53BF-A1F3-67AAF59AE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88" t="11215"/>
            <a:stretch/>
          </p:blipFill>
          <p:spPr>
            <a:xfrm>
              <a:off x="8191500" y="769144"/>
              <a:ext cx="4000500" cy="6088856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BC1AADF-E51D-97EF-4675-EA22AE7BC027}"/>
                </a:ext>
              </a:extLst>
            </p:cNvPr>
            <p:cNvGrpSpPr/>
            <p:nvPr/>
          </p:nvGrpSpPr>
          <p:grpSpPr>
            <a:xfrm>
              <a:off x="9657211" y="5992635"/>
              <a:ext cx="1475077" cy="755848"/>
              <a:chOff x="9657211" y="5992635"/>
              <a:chExt cx="1475077" cy="755848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63C9DBD-6EFD-E5C8-8A14-8753BCC52750}"/>
                  </a:ext>
                </a:extLst>
              </p:cNvPr>
              <p:cNvSpPr txBox="1"/>
              <p:nvPr/>
            </p:nvSpPr>
            <p:spPr>
              <a:xfrm>
                <a:off x="9657211" y="6102152"/>
                <a:ext cx="1128698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Inverted pendulum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784D25B6-B7B5-57D4-896D-5B61F9C8A2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00660" y="5992635"/>
                <a:ext cx="531628" cy="25930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AEF4205-BFAF-C7C7-CFD0-25C1116D74F0}"/>
                </a:ext>
              </a:extLst>
            </p:cNvPr>
            <p:cNvGrpSpPr/>
            <p:nvPr/>
          </p:nvGrpSpPr>
          <p:grpSpPr>
            <a:xfrm>
              <a:off x="8693593" y="2845707"/>
              <a:ext cx="2980956" cy="1989299"/>
              <a:chOff x="8693593" y="2845707"/>
              <a:chExt cx="2980956" cy="1989299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7685048-EDC0-B1FB-7E9B-AB9BF85E0C7C}"/>
                  </a:ext>
                </a:extLst>
              </p:cNvPr>
              <p:cNvSpPr/>
              <p:nvPr/>
            </p:nvSpPr>
            <p:spPr>
              <a:xfrm>
                <a:off x="8693593" y="2845707"/>
                <a:ext cx="2980956" cy="1077707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AB4C669-BE77-818D-24BF-77ABE01A697D}"/>
                  </a:ext>
                </a:extLst>
              </p:cNvPr>
              <p:cNvSpPr txBox="1"/>
              <p:nvPr/>
            </p:nvSpPr>
            <p:spPr>
              <a:xfrm>
                <a:off x="9657211" y="4465674"/>
                <a:ext cx="94344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Payload</a:t>
                </a: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8CCCFBD0-AA2B-4FDE-8F63-D5F1FE5B9445}"/>
                  </a:ext>
                </a:extLst>
              </p:cNvPr>
              <p:cNvCxnSpPr>
                <a:cxnSpLocks/>
                <a:endCxn id="21" idx="2"/>
              </p:cNvCxnSpPr>
              <p:nvPr/>
            </p:nvCxnSpPr>
            <p:spPr>
              <a:xfrm flipV="1">
                <a:off x="10184071" y="3923414"/>
                <a:ext cx="0" cy="542260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3DDC32-6A30-CE80-BD4C-0E1BCF9653D4}"/>
              </a:ext>
            </a:extLst>
          </p:cNvPr>
          <p:cNvGrpSpPr/>
          <p:nvPr/>
        </p:nvGrpSpPr>
        <p:grpSpPr>
          <a:xfrm>
            <a:off x="3132613" y="1920240"/>
            <a:ext cx="5371307" cy="4890857"/>
            <a:chOff x="2559292" y="996863"/>
            <a:chExt cx="5371307" cy="4890857"/>
          </a:xfrm>
        </p:grpSpPr>
        <p:pic>
          <p:nvPicPr>
            <p:cNvPr id="24" name="Picture 23" descr="A collage of a machine&#10;&#10;AI-generated content may be incorrect.">
              <a:extLst>
                <a:ext uri="{FF2B5EF4-FFF2-40B4-BE49-F238E27FC236}">
                  <a16:creationId xmlns:a16="http://schemas.microsoft.com/office/drawing/2014/main" id="{8F726D3D-05B6-5DCB-6F78-DA411564A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21" t="53889" r="33125"/>
            <a:stretch/>
          </p:blipFill>
          <p:spPr>
            <a:xfrm>
              <a:off x="2559292" y="2766444"/>
              <a:ext cx="4976492" cy="3121276"/>
            </a:xfrm>
            <a:prstGeom prst="rect">
              <a:avLst/>
            </a:prstGeom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E019901-4F32-9216-9027-F470CC6A7FA0}"/>
                </a:ext>
              </a:extLst>
            </p:cNvPr>
            <p:cNvSpPr/>
            <p:nvPr/>
          </p:nvSpPr>
          <p:spPr>
            <a:xfrm>
              <a:off x="2611120" y="2809240"/>
              <a:ext cx="4913872" cy="3032760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808B93-0333-D8BC-073C-D2889B66118F}"/>
                </a:ext>
              </a:extLst>
            </p:cNvPr>
            <p:cNvSpPr txBox="1"/>
            <p:nvPr/>
          </p:nvSpPr>
          <p:spPr>
            <a:xfrm>
              <a:off x="6752026" y="2956532"/>
              <a:ext cx="6466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GAS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36A079-3875-271B-3037-EC0D9C3727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24992" y="996863"/>
              <a:ext cx="405607" cy="1819396"/>
            </a:xfrm>
            <a:prstGeom prst="line">
              <a:avLst/>
            </a:prstGeom>
            <a:ln w="28575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5E2DE7A-8E1D-BBD2-2923-494311A76760}"/>
              </a:ext>
            </a:extLst>
          </p:cNvPr>
          <p:cNvGrpSpPr/>
          <p:nvPr/>
        </p:nvGrpSpPr>
        <p:grpSpPr>
          <a:xfrm>
            <a:off x="75395" y="3739636"/>
            <a:ext cx="5197645" cy="3068863"/>
            <a:chOff x="75395" y="3739636"/>
            <a:chExt cx="5197645" cy="306886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5EE5450-6452-BAAD-4E81-14604FFCC03C}"/>
                </a:ext>
              </a:extLst>
            </p:cNvPr>
            <p:cNvGrpSpPr/>
            <p:nvPr/>
          </p:nvGrpSpPr>
          <p:grpSpPr>
            <a:xfrm>
              <a:off x="75395" y="3739636"/>
              <a:ext cx="3031889" cy="3068863"/>
              <a:chOff x="75395" y="3739636"/>
              <a:chExt cx="3031889" cy="3068863"/>
            </a:xfrm>
          </p:grpSpPr>
          <p:pic>
            <p:nvPicPr>
              <p:cNvPr id="5" name="Picture 4" descr="A collage of a machine&#10;&#10;AI-generated content may be incorrect.">
                <a:extLst>
                  <a:ext uri="{FF2B5EF4-FFF2-40B4-BE49-F238E27FC236}">
                    <a16:creationId xmlns:a16="http://schemas.microsoft.com/office/drawing/2014/main" id="{06E995AF-C97F-22B4-30FC-C9933F3DFC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3889" r="74375"/>
              <a:stretch/>
            </p:blipFill>
            <p:spPr>
              <a:xfrm>
                <a:off x="75395" y="3739636"/>
                <a:ext cx="3031889" cy="3068863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AF1A930-4DC7-56B7-AC07-1FB949C85BB1}"/>
                  </a:ext>
                </a:extLst>
              </p:cNvPr>
              <p:cNvSpPr txBox="1"/>
              <p:nvPr/>
            </p:nvSpPr>
            <p:spPr>
              <a:xfrm>
                <a:off x="2007928" y="3813572"/>
                <a:ext cx="95514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80008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Flexure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522C41D-792D-0E36-37EB-D6E33C08FEFF}"/>
                  </a:ext>
                </a:extLst>
              </p:cNvPr>
              <p:cNvSpPr/>
              <p:nvPr/>
            </p:nvSpPr>
            <p:spPr>
              <a:xfrm>
                <a:off x="121920" y="3757546"/>
                <a:ext cx="2936231" cy="2990938"/>
              </a:xfrm>
              <a:prstGeom prst="rect">
                <a:avLst/>
              </a:prstGeom>
              <a:noFill/>
              <a:ln w="28575">
                <a:solidFill>
                  <a:srgbClr val="80008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D135EEE-9914-E2B0-C94D-6DC63EFE3D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0218" y="6494235"/>
              <a:ext cx="2222822" cy="0"/>
            </a:xfrm>
            <a:prstGeom prst="line">
              <a:avLst/>
            </a:prstGeom>
            <a:ln w="28575">
              <a:solidFill>
                <a:srgbClr val="80008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484901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AD653-E21E-4B30-9608-428EE2ED2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0E627A4-8A92-FF35-636E-CE13E8D6D606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Properties of the 3 types of vibration isolation systems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DCD3FB5-4063-0F2A-BA19-AB34E18884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7" r="64606" b="4877"/>
          <a:stretch/>
        </p:blipFill>
        <p:spPr>
          <a:xfrm>
            <a:off x="136231" y="1036072"/>
            <a:ext cx="4290804" cy="5688114"/>
          </a:xfrm>
          <a:prstGeom prst="rect">
            <a:avLst/>
          </a:prstGeom>
        </p:spPr>
      </p:pic>
      <p:pic>
        <p:nvPicPr>
          <p:cNvPr id="6" name="Picture 5" descr="\documentclass{article}&#10;\usepackage{amsmath,amssymb}&#10;\usepackage[dvipsnames]{xcolor}&#10;\pagestyle{empty}&#10;\begin{document}&#10;&#10;$$\delta y_{{\scriptscriptstyle {\rm IP}}}$$&#10;&#10;\end{document}" title="IguanaTex Bitmap Display">
            <a:extLst>
              <a:ext uri="{FF2B5EF4-FFF2-40B4-BE49-F238E27FC236}">
                <a16:creationId xmlns:a16="http://schemas.microsoft.com/office/drawing/2014/main" id="{E5B51FD8-572B-D6E4-CFC8-03321717C68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86" y="4049823"/>
            <a:ext cx="324352" cy="189002"/>
          </a:xfrm>
          <a:prstGeom prst="rect">
            <a:avLst/>
          </a:prstGeom>
        </p:spPr>
      </p:pic>
      <p:pic>
        <p:nvPicPr>
          <p:cNvPr id="8" name="Picture 7" descr="\documentclass{article}&#10;\usepackage{amsmath,amssymb}&#10;\usepackage[dvipsnames]{xcolor}&#10;\pagestyle{empty}&#10;\begin{document}&#10;&#10;$$\delta x_{{\scriptscriptstyle {\rm IP}}}$$&#10;&#10;\end{document}" title="IguanaTex Bitmap Display">
            <a:extLst>
              <a:ext uri="{FF2B5EF4-FFF2-40B4-BE49-F238E27FC236}">
                <a16:creationId xmlns:a16="http://schemas.microsoft.com/office/drawing/2014/main" id="{29141DE7-13B5-72F1-718B-69D6491EDCA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219" y="4149811"/>
            <a:ext cx="340204" cy="178028"/>
          </a:xfrm>
          <a:prstGeom prst="rect">
            <a:avLst/>
          </a:prstGeom>
        </p:spPr>
      </p:pic>
      <p:pic>
        <p:nvPicPr>
          <p:cNvPr id="21" name="Picture 20" descr="\documentclass{article}&#10;\usepackage{amsmath,amssymb}&#10;\usepackage[dvipsnames]{xcolor}&#10;\pagestyle{empty}&#10;\begin{document}&#10;&#10;$$H_{{\scriptscriptstyle {\rm IP}}} \equiv \frac{\delta y_{{\scriptscriptstyle {\rm IP}}}}{\delta x_{{\scriptscriptstyle {\rm IP}}}}\sim 10^{-2}$$&#10;&#10;\end{document}" title="IguanaTex Bitmap Display">
            <a:extLst>
              <a:ext uri="{FF2B5EF4-FFF2-40B4-BE49-F238E27FC236}">
                <a16:creationId xmlns:a16="http://schemas.microsoft.com/office/drawing/2014/main" id="{2E4C914B-FF61-1F63-41C2-C1FD72F9698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423" y="4969245"/>
            <a:ext cx="1669319" cy="4548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CF124A-CDA0-A1D9-A210-1EA0FCD6FDC5}"/>
              </a:ext>
            </a:extLst>
          </p:cNvPr>
          <p:cNvSpPr txBox="1"/>
          <p:nvPr/>
        </p:nvSpPr>
        <p:spPr>
          <a:xfrm>
            <a:off x="8987425" y="4375551"/>
            <a:ext cx="2573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Pendulum transfer functions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FEDFAE-2595-AE12-1EB3-DF074766A638}"/>
              </a:ext>
            </a:extLst>
          </p:cNvPr>
          <p:cNvSpPr txBox="1"/>
          <p:nvPr/>
        </p:nvSpPr>
        <p:spPr>
          <a:xfrm>
            <a:off x="2239462" y="5008571"/>
            <a:ext cx="1257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Inverted pendulum (IP) motion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15FC0F-AC59-3063-DDE7-EF6CB688735D}"/>
              </a:ext>
            </a:extLst>
          </p:cNvPr>
          <p:cNvGrpSpPr/>
          <p:nvPr/>
        </p:nvGrpSpPr>
        <p:grpSpPr>
          <a:xfrm>
            <a:off x="4493941" y="1036072"/>
            <a:ext cx="4047893" cy="5688114"/>
            <a:chOff x="4493941" y="1036072"/>
            <a:chExt cx="4047893" cy="5688114"/>
          </a:xfrm>
        </p:grpSpPr>
        <p:pic>
          <p:nvPicPr>
            <p:cNvPr id="2" name="Picture 1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3F0E96AE-EF0F-3801-6E4D-1109EDDC1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46" t="11707" r="30664" b="4877"/>
            <a:stretch/>
          </p:blipFill>
          <p:spPr>
            <a:xfrm>
              <a:off x="4493941" y="1036072"/>
              <a:ext cx="4047893" cy="568811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D5A051-F5E3-A218-111B-BEE2AC57327B}"/>
                </a:ext>
              </a:extLst>
            </p:cNvPr>
            <p:cNvSpPr txBox="1"/>
            <p:nvPr/>
          </p:nvSpPr>
          <p:spPr>
            <a:xfrm>
              <a:off x="6603580" y="5082999"/>
              <a:ext cx="12751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Single-wire pendulum motion</a:t>
              </a:r>
            </a:p>
          </p:txBody>
        </p:sp>
        <p:pic>
          <p:nvPicPr>
            <p:cNvPr id="16" name="Picture 15" descr="\documentclass{article}&#10;\usepackage{amsmath,amssymb}&#10;\usepackage[dvipsnames]{xcolor}&#10;\pagestyle{empty}&#10;\begin{document}&#10;&#10;$$\delta x_{{\rm wire}}$$&#10;&#10;\end{document}" title="IguanaTex Bitmap Display">
              <a:extLst>
                <a:ext uri="{FF2B5EF4-FFF2-40B4-BE49-F238E27FC236}">
                  <a16:creationId xmlns:a16="http://schemas.microsoft.com/office/drawing/2014/main" id="{4FA99571-7DC6-5AD5-BB54-1FD9171033EE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7650" y="3825643"/>
              <a:ext cx="499942" cy="180467"/>
            </a:xfrm>
            <a:prstGeom prst="rect">
              <a:avLst/>
            </a:prstGeom>
          </p:spPr>
        </p:pic>
        <p:pic>
          <p:nvPicPr>
            <p:cNvPr id="18" name="Picture 17" descr="\documentclass{article}&#10;\usepackage{amsmath,amssymb}&#10;\usepackage[dvipsnames]{xcolor}&#10;\pagestyle{empty}&#10;\begin{document}&#10;&#10;$$\delta y_{{\rm wire}}$$&#10;&#10;\end{document}" title="IguanaTex Bitmap Display">
              <a:extLst>
                <a:ext uri="{FF2B5EF4-FFF2-40B4-BE49-F238E27FC236}">
                  <a16:creationId xmlns:a16="http://schemas.microsoft.com/office/drawing/2014/main" id="{BD164C46-A316-EE1B-F40C-999913AFE67F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351" y="3636641"/>
              <a:ext cx="482870" cy="189002"/>
            </a:xfrm>
            <a:prstGeom prst="rect">
              <a:avLst/>
            </a:prstGeom>
          </p:spPr>
        </p:pic>
      </p:grpSp>
      <p:pic>
        <p:nvPicPr>
          <p:cNvPr id="23" name="Picture 22" descr="\documentclass{article}&#10;\usepackage{amsmath,amssymb}&#10;\usepackage[dvipsnames]{xcolor}&#10;\pagestyle{empty}&#10;\begin{document}&#10;&#10;$$H_{{\scriptscriptstyle {\rm GAS}}}\equiv\frac{\delta y_{{\scriptscriptstyle {\rm GAS}}}}{\delta x_{{\scriptscriptstyle {\rm GAS}}}}\sim 10^{-3}$$&#10;&#10;\end{document}" title="IguanaTex Bitmap Display">
            <a:extLst>
              <a:ext uri="{FF2B5EF4-FFF2-40B4-BE49-F238E27FC236}">
                <a16:creationId xmlns:a16="http://schemas.microsoft.com/office/drawing/2014/main" id="{C9113533-9BDB-1644-B029-3E6475D5571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423" y="5770398"/>
            <a:ext cx="1947334" cy="456044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86EED0CD-D6F0-2D62-A337-AF534F609D47}"/>
              </a:ext>
            </a:extLst>
          </p:cNvPr>
          <p:cNvGrpSpPr/>
          <p:nvPr/>
        </p:nvGrpSpPr>
        <p:grpSpPr>
          <a:xfrm>
            <a:off x="8103761" y="1036072"/>
            <a:ext cx="3952008" cy="2939028"/>
            <a:chOff x="8103761" y="1036072"/>
            <a:chExt cx="3952008" cy="2939028"/>
          </a:xfrm>
        </p:grpSpPr>
        <p:pic>
          <p:nvPicPr>
            <p:cNvPr id="4" name="Picture 3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65599343-6174-189B-55C5-ED747556F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69" t="11707" r="1677" b="45192"/>
            <a:stretch/>
          </p:blipFill>
          <p:spPr>
            <a:xfrm>
              <a:off x="8497229" y="1036072"/>
              <a:ext cx="3558540" cy="2939028"/>
            </a:xfrm>
            <a:prstGeom prst="rect">
              <a:avLst/>
            </a:prstGeom>
          </p:spPr>
        </p:pic>
        <p:pic>
          <p:nvPicPr>
            <p:cNvPr id="25" name="Picture 24" descr="\documentclass{article}&#10;\usepackage{amsmath,amssymb}&#10;\usepackage[dvipsnames]{xcolor}&#10;\pagestyle{empty}&#10;\begin{document}&#10;&#10;$$\delta y_{{\scriptscriptstyle {\rm GAS}}}$$&#10;&#10;\end{document}" title="IguanaTex Bitmap Display">
              <a:extLst>
                <a:ext uri="{FF2B5EF4-FFF2-40B4-BE49-F238E27FC236}">
                  <a16:creationId xmlns:a16="http://schemas.microsoft.com/office/drawing/2014/main" id="{7328E606-77B7-265F-4F73-C784DB96991D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3888" y="2982685"/>
              <a:ext cx="462141" cy="189002"/>
            </a:xfrm>
            <a:prstGeom prst="rect">
              <a:avLst/>
            </a:prstGeom>
          </p:spPr>
        </p:pic>
        <p:pic>
          <p:nvPicPr>
            <p:cNvPr id="27" name="Picture 26" descr="\documentclass{article}&#10;\usepackage{amsmath,amssymb}&#10;\usepackage[dvipsnames]{xcolor}&#10;\pagestyle{empty}&#10;\begin{document}&#10;&#10;$$\delta x_{{\scriptscriptstyle {\rm GAS}}}$$&#10;&#10;\end{document}" title="IguanaTex Bitmap Display">
              <a:extLst>
                <a:ext uri="{FF2B5EF4-FFF2-40B4-BE49-F238E27FC236}">
                  <a16:creationId xmlns:a16="http://schemas.microsoft.com/office/drawing/2014/main" id="{A2438333-C85A-4F83-03B1-23D507607412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3761" y="1359786"/>
              <a:ext cx="479212" cy="180467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7C3A17F-CE18-CCFC-BB79-1F65513DE797}"/>
                </a:ext>
              </a:extLst>
            </p:cNvPr>
            <p:cNvSpPr txBox="1"/>
            <p:nvPr/>
          </p:nvSpPr>
          <p:spPr>
            <a:xfrm>
              <a:off x="8935302" y="1847136"/>
              <a:ext cx="13925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Geometric anti-spring (GAS) motion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835627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AA66A-63CA-5857-F3A5-629E8FC0F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D6A6CB5-470D-115D-B393-BD052884467A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Passive vibration isolation assembly and performance</a:t>
            </a: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26A524D-D512-7FF8-02FD-9E143BF4F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1666" r="68750" b="52407"/>
          <a:stretch/>
        </p:blipFill>
        <p:spPr>
          <a:xfrm>
            <a:off x="304800" y="800100"/>
            <a:ext cx="3505200" cy="2463800"/>
          </a:xfrm>
          <a:prstGeom prst="rect">
            <a:avLst/>
          </a:prstGeom>
        </p:spPr>
      </p:pic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7CE8801-92F4-C859-A75F-222A48A99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67" t="11666" b="39814"/>
          <a:stretch/>
        </p:blipFill>
        <p:spPr>
          <a:xfrm>
            <a:off x="7293326" y="4328384"/>
            <a:ext cx="4673600" cy="2463800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24DBF7C-7181-8F6B-6E41-82269CEB6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2" t="11666" r="41042" b="-1"/>
          <a:stretch/>
        </p:blipFill>
        <p:spPr>
          <a:xfrm>
            <a:off x="3848100" y="800100"/>
            <a:ext cx="3340100" cy="6057900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62D8831-2617-28DB-AA3C-ADC64E15D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t="31852" r="69167" b="15185"/>
          <a:stretch/>
        </p:blipFill>
        <p:spPr>
          <a:xfrm>
            <a:off x="330200" y="2184400"/>
            <a:ext cx="3429000" cy="3632200"/>
          </a:xfrm>
          <a:prstGeom prst="rect">
            <a:avLst/>
          </a:prstGeom>
        </p:spPr>
      </p:pic>
      <p:pic>
        <p:nvPicPr>
          <p:cNvPr id="6" name="Picture 5" descr="A collage of images of a machine&#10;&#10;AI-generated content may be incorrect.">
            <a:extLst>
              <a:ext uri="{FF2B5EF4-FFF2-40B4-BE49-F238E27FC236}">
                <a16:creationId xmlns:a16="http://schemas.microsoft.com/office/drawing/2014/main" id="{C22D2032-C0B3-2C59-9AFD-75AE14236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7" t="73148" r="74062" b="4445"/>
          <a:stretch/>
        </p:blipFill>
        <p:spPr>
          <a:xfrm>
            <a:off x="965200" y="5016500"/>
            <a:ext cx="2197100" cy="1536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F3C8C1B-0C5B-044E-6403-0EC0D21BDDCE}"/>
              </a:ext>
            </a:extLst>
          </p:cNvPr>
          <p:cNvGrpSpPr/>
          <p:nvPr/>
        </p:nvGrpSpPr>
        <p:grpSpPr>
          <a:xfrm>
            <a:off x="7216017" y="804134"/>
            <a:ext cx="4859266" cy="3479800"/>
            <a:chOff x="7226300" y="3332480"/>
            <a:chExt cx="4859266" cy="3479800"/>
          </a:xfrm>
        </p:grpSpPr>
        <p:pic>
          <p:nvPicPr>
            <p:cNvPr id="9" name="Picture 8" descr="A metal machine with many wires&#10;&#10;AI-generated content may be incorrect.">
              <a:extLst>
                <a:ext uri="{FF2B5EF4-FFF2-40B4-BE49-F238E27FC236}">
                  <a16:creationId xmlns:a16="http://schemas.microsoft.com/office/drawing/2014/main" id="{9557A0ED-5033-2B4F-FA1F-0C1A6215E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6" t="7018" r="25904" b="5958"/>
            <a:stretch/>
          </p:blipFill>
          <p:spPr>
            <a:xfrm>
              <a:off x="7226300" y="3332480"/>
              <a:ext cx="4859266" cy="34798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C3F447-3856-4B89-7A69-F94DFB3DC2FB}"/>
                </a:ext>
              </a:extLst>
            </p:cNvPr>
            <p:cNvSpPr txBox="1"/>
            <p:nvPr/>
          </p:nvSpPr>
          <p:spPr>
            <a:xfrm rot="20153060">
              <a:off x="9525715" y="6089041"/>
              <a:ext cx="96598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 inches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3B206C9-E958-601C-EF41-140F69A6556E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10449549" y="5816600"/>
              <a:ext cx="592126" cy="25976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38C7810-EB8E-F1A8-BA3C-06D1C1B184DA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8867775" y="6471049"/>
              <a:ext cx="700095" cy="31103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7609212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53641-007B-8783-A021-3B00D9811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\documentclass{article}&#10;\usepackage{amsmath,amssymb}&#10;\usepackage[dvipsnames]{xcolor}&#10;\pagestyle{empty}&#10;\begin{document}&#10;&#10;$$h_{{\rm opt}}(t)\approx\frac{\delta f_{{\rm beat}}(t)}{f_{{\rm opt}}}=A_{{\rm det}}(f_{{\scriptscriptstyle {\rm DM}}})h_{{\scriptscriptstyle {\rm DM}}}(t)+h_{{\rm noise}}(t)$$&#10;&#10;\end{document}" title="IguanaTex Bitmap Display">
            <a:extLst>
              <a:ext uri="{FF2B5EF4-FFF2-40B4-BE49-F238E27FC236}">
                <a16:creationId xmlns:a16="http://schemas.microsoft.com/office/drawing/2014/main" id="{B0CBE253-2DFC-7CEC-20E9-EBEC22B5A72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38" y="2078103"/>
            <a:ext cx="4310473" cy="488967"/>
          </a:xfrm>
          <a:prstGeom prst="rect">
            <a:avLst/>
          </a:prstGeom>
        </p:spPr>
      </p:pic>
      <p:pic>
        <p:nvPicPr>
          <p:cNvPr id="32" name="Picture 3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F73347D-0200-25EA-EF21-1297517E3F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0" t="11781" r="26354" b="59538"/>
          <a:stretch/>
        </p:blipFill>
        <p:spPr>
          <a:xfrm>
            <a:off x="5654696" y="886612"/>
            <a:ext cx="3324204" cy="1966876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C13D895-A4BF-5E56-9AD8-200091DAB576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noise sources on dark matter sensitivity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BCF3081-A726-089A-7064-18FE3A4E0569}"/>
              </a:ext>
            </a:extLst>
          </p:cNvPr>
          <p:cNvSpPr/>
          <p:nvPr/>
        </p:nvSpPr>
        <p:spPr>
          <a:xfrm>
            <a:off x="2512716" y="3947160"/>
            <a:ext cx="1472544" cy="27144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F0B6F0A-B1E9-6D42-F880-BC55F672261D}"/>
              </a:ext>
            </a:extLst>
          </p:cNvPr>
          <p:cNvGrpSpPr/>
          <p:nvPr/>
        </p:nvGrpSpPr>
        <p:grpSpPr>
          <a:xfrm>
            <a:off x="4070709" y="4497640"/>
            <a:ext cx="2836591" cy="1178185"/>
            <a:chOff x="6840333" y="2940118"/>
            <a:chExt cx="2836591" cy="117818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890BA0-BF29-D520-30F8-7032E92C28DB}"/>
                </a:ext>
              </a:extLst>
            </p:cNvPr>
            <p:cNvSpPr txBox="1"/>
            <p:nvPr/>
          </p:nvSpPr>
          <p:spPr>
            <a:xfrm>
              <a:off x="6840333" y="2940118"/>
              <a:ext cx="28365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Fluctuation dissipation theorem</a:t>
              </a:r>
            </a:p>
          </p:txBody>
        </p:sp>
        <p:pic>
          <p:nvPicPr>
            <p:cNvPr id="45" name="Picture 44" descr="\documentclass{article}&#10;\usepackage{amsmath,amssymb}&#10;\usepackage[dvipsnames]{xcolor}&#10;\pagestyle{empty}&#10;\begin{document}&#10;&#10;$$h_{{\rm thermal}}(f_{{\scriptscriptstyle {\rm DM}}})\sim\sqrt{\frac{k_{{\scriptscriptstyle {\rm B}}}T}{Qf_{{\scriptscriptstyle {\rm DM}}}}}$$&#10;&#10;\end{document}" title="IguanaTex Bitmap Display">
              <a:extLst>
                <a:ext uri="{FF2B5EF4-FFF2-40B4-BE49-F238E27FC236}">
                  <a16:creationId xmlns:a16="http://schemas.microsoft.com/office/drawing/2014/main" id="{E6C6EFD1-1374-4EE4-54EA-ABEC1F65B8D6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7363" y="3506179"/>
              <a:ext cx="2168040" cy="612124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BA577BD-42A5-9760-9C49-310E06B8A37D}"/>
              </a:ext>
            </a:extLst>
          </p:cNvPr>
          <p:cNvGrpSpPr/>
          <p:nvPr/>
        </p:nvGrpSpPr>
        <p:grpSpPr>
          <a:xfrm>
            <a:off x="9476284" y="853101"/>
            <a:ext cx="2245078" cy="2123360"/>
            <a:chOff x="9461370" y="819576"/>
            <a:chExt cx="2245078" cy="2123360"/>
          </a:xfrm>
        </p:grpSpPr>
        <p:pic>
          <p:nvPicPr>
            <p:cNvPr id="2" name="Picture 1" descr="A diagram of a solid&#10;&#10;Description automatically generated with medium confidence">
              <a:extLst>
                <a:ext uri="{FF2B5EF4-FFF2-40B4-BE49-F238E27FC236}">
                  <a16:creationId xmlns:a16="http://schemas.microsoft.com/office/drawing/2014/main" id="{E8DF15F3-7A73-1D46-0389-A464B0599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992"/>
            <a:stretch/>
          </p:blipFill>
          <p:spPr>
            <a:xfrm>
              <a:off x="9559424" y="1449105"/>
              <a:ext cx="1731614" cy="1493831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934752A-A2DF-C44F-E07F-E0D520B70436}"/>
                </a:ext>
              </a:extLst>
            </p:cNvPr>
            <p:cNvSpPr txBox="1"/>
            <p:nvPr/>
          </p:nvSpPr>
          <p:spPr>
            <a:xfrm>
              <a:off x="9461370" y="819576"/>
              <a:ext cx="22450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Brownian motion of atoms in a solid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8D234E6-EA78-BFC4-1271-B644FFBE397E}"/>
              </a:ext>
            </a:extLst>
          </p:cNvPr>
          <p:cNvSpPr txBox="1"/>
          <p:nvPr/>
        </p:nvSpPr>
        <p:spPr>
          <a:xfrm>
            <a:off x="317424" y="975512"/>
            <a:ext cx="3268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 as an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optomechanical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sensor: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AF7B9D-9106-93E0-CFE9-C3DD42B8C019}"/>
              </a:ext>
            </a:extLst>
          </p:cNvPr>
          <p:cNvSpPr txBox="1"/>
          <p:nvPr/>
        </p:nvSpPr>
        <p:spPr>
          <a:xfrm>
            <a:off x="229438" y="1571151"/>
            <a:ext cx="5374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Two-cavity differential strain dependence on dark matter strain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7D9E6A-164D-46F5-5F22-8330FE12FDD2}"/>
              </a:ext>
            </a:extLst>
          </p:cNvPr>
          <p:cNvSpPr/>
          <p:nvPr/>
        </p:nvSpPr>
        <p:spPr>
          <a:xfrm>
            <a:off x="4062414" y="2108984"/>
            <a:ext cx="754416" cy="43100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CD5A0A-3205-F1EF-BD3E-C83607B8AC98}"/>
              </a:ext>
            </a:extLst>
          </p:cNvPr>
          <p:cNvGrpSpPr/>
          <p:nvPr/>
        </p:nvGrpSpPr>
        <p:grpSpPr>
          <a:xfrm>
            <a:off x="2486539" y="2593999"/>
            <a:ext cx="1921502" cy="1634006"/>
            <a:chOff x="1176388" y="2822086"/>
            <a:chExt cx="1921502" cy="1634006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A20C62E-E0BC-5F4D-5C5C-0EDD3DDE9F1B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 flipH="1">
              <a:off x="2004929" y="2822086"/>
              <a:ext cx="1092961" cy="51062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8A0D68-2E36-FC0B-C8EA-3C892213C9EF}"/>
                </a:ext>
              </a:extLst>
            </p:cNvPr>
            <p:cNvSpPr txBox="1"/>
            <p:nvPr/>
          </p:nvSpPr>
          <p:spPr>
            <a:xfrm>
              <a:off x="1176388" y="3332708"/>
              <a:ext cx="1657081" cy="1123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 fluctuation</a:t>
              </a:r>
            </a:p>
            <a:p>
              <a:endParaRPr lang="en-US" sz="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Vibrations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Thermal noise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CC0EA49-F78A-27E1-C879-432640BD099A}"/>
              </a:ext>
            </a:extLst>
          </p:cNvPr>
          <p:cNvGrpSpPr/>
          <p:nvPr/>
        </p:nvGrpSpPr>
        <p:grpSpPr>
          <a:xfrm>
            <a:off x="4416778" y="2594513"/>
            <a:ext cx="2072638" cy="1260439"/>
            <a:chOff x="1550091" y="3307821"/>
            <a:chExt cx="2072638" cy="1260439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4540FA5-8034-6CD6-301F-DCFC129D6EC1}"/>
                </a:ext>
              </a:extLst>
            </p:cNvPr>
            <p:cNvCxnSpPr>
              <a:cxnSpLocks/>
            </p:cNvCxnSpPr>
            <p:nvPr/>
          </p:nvCxnSpPr>
          <p:spPr>
            <a:xfrm>
              <a:off x="1550091" y="3307821"/>
              <a:ext cx="847092" cy="50638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5A8C0B77-2911-28B3-BA7C-836F9C6709DB}"/>
                </a:ext>
              </a:extLst>
            </p:cNvPr>
            <p:cNvSpPr txBox="1"/>
            <p:nvPr/>
          </p:nvSpPr>
          <p:spPr>
            <a:xfrm>
              <a:off x="1550091" y="3814207"/>
              <a:ext cx="2072638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Frequency fluctuations</a:t>
              </a:r>
            </a:p>
            <a:p>
              <a:endParaRPr lang="en-US" sz="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Laser frequency noise</a:t>
              </a:r>
            </a:p>
          </p:txBody>
        </p:sp>
      </p:grpSp>
      <p:pic>
        <p:nvPicPr>
          <p:cNvPr id="30" name="Picture 29" descr="\documentclass{article}&#10;\usepackage{amsmath,amssymb}&#10;\usepackage[dvipsnames]{xcolor}&#10;\pagestyle{empty}&#10;\begin{document}&#10;&#10;$$\frac{\delta f_{{\rm opt}}}{f_{{\rm opt}}}\approx-\frac{\delta L}{L}$$&#10;&#10;\end{document}" title="IguanaTex Bitmap Display">
            <a:extLst>
              <a:ext uri="{FF2B5EF4-FFF2-40B4-BE49-F238E27FC236}">
                <a16:creationId xmlns:a16="http://schemas.microsoft.com/office/drawing/2014/main" id="{CC8333A9-83EF-2E41-E805-F448E1B831C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638" y="944293"/>
            <a:ext cx="1155963" cy="4816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32A642-FE40-64D3-D376-DF07C7174ECF}"/>
              </a:ext>
            </a:extLst>
          </p:cNvPr>
          <p:cNvSpPr txBox="1"/>
          <p:nvPr/>
        </p:nvSpPr>
        <p:spPr>
          <a:xfrm>
            <a:off x="9454207" y="3006941"/>
            <a:ext cx="2245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https://iscience9.wordpress.com/2014/05/14/4-solids</a:t>
            </a:r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5E2C4A-AC8A-E6D5-F48F-C863F1E04B34}"/>
              </a:ext>
            </a:extLst>
          </p:cNvPr>
          <p:cNvGrpSpPr/>
          <p:nvPr/>
        </p:nvGrpSpPr>
        <p:grpSpPr>
          <a:xfrm>
            <a:off x="162856" y="3091310"/>
            <a:ext cx="3432664" cy="3654521"/>
            <a:chOff x="-291185" y="3102216"/>
            <a:chExt cx="3432664" cy="3654521"/>
          </a:xfrm>
        </p:grpSpPr>
        <p:pic>
          <p:nvPicPr>
            <p:cNvPr id="20" name="Picture 19" descr="A close-up of a white object&#10;&#10;Description automatically generated">
              <a:extLst>
                <a:ext uri="{FF2B5EF4-FFF2-40B4-BE49-F238E27FC236}">
                  <a16:creationId xmlns:a16="http://schemas.microsoft.com/office/drawing/2014/main" id="{7A68EF68-05AF-64E3-DAFA-5824ABE4C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865" y="4506689"/>
              <a:ext cx="3008614" cy="2250048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9596B7F-39C1-E88E-2AB2-8860F509F65A}"/>
                </a:ext>
              </a:extLst>
            </p:cNvPr>
            <p:cNvGrpSpPr/>
            <p:nvPr/>
          </p:nvGrpSpPr>
          <p:grpSpPr>
            <a:xfrm>
              <a:off x="2032500" y="5712406"/>
              <a:ext cx="1016978" cy="986121"/>
              <a:chOff x="8768569" y="2968163"/>
              <a:chExt cx="981814" cy="986121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C1D80F-AE03-9B22-D344-AF580E1F5FA9}"/>
                  </a:ext>
                </a:extLst>
              </p:cNvPr>
              <p:cNvSpPr txBox="1"/>
              <p:nvPr/>
            </p:nvSpPr>
            <p:spPr>
              <a:xfrm>
                <a:off x="8768569" y="3615730"/>
                <a:ext cx="98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Sapphire</a:t>
                </a:r>
              </a:p>
            </p:txBody>
          </p: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C0D03A93-62E3-058E-054D-C95CB9AC4BF7}"/>
                  </a:ext>
                </a:extLst>
              </p:cNvPr>
              <p:cNvCxnSpPr>
                <a:cxnSpLocks/>
                <a:stCxn id="15" idx="0"/>
              </p:cNvCxnSpPr>
              <p:nvPr/>
            </p:nvCxnSpPr>
            <p:spPr>
              <a:xfrm flipH="1" flipV="1">
                <a:off x="9148265" y="2968163"/>
                <a:ext cx="111211" cy="64756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5B073D0-8657-66AC-4EA9-1FDC6D3F0B6A}"/>
                </a:ext>
              </a:extLst>
            </p:cNvPr>
            <p:cNvGrpSpPr/>
            <p:nvPr/>
          </p:nvGrpSpPr>
          <p:grpSpPr>
            <a:xfrm>
              <a:off x="-291185" y="3102216"/>
              <a:ext cx="1861276" cy="2582658"/>
              <a:chOff x="-291185" y="3102216"/>
              <a:chExt cx="1861276" cy="258265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1E6D715-CCDB-69CE-3284-2FDF10C05B93}"/>
                  </a:ext>
                </a:extLst>
              </p:cNvPr>
              <p:cNvGrpSpPr/>
              <p:nvPr/>
            </p:nvGrpSpPr>
            <p:grpSpPr>
              <a:xfrm>
                <a:off x="-261443" y="3530501"/>
                <a:ext cx="1657080" cy="2154373"/>
                <a:chOff x="7697534" y="1892855"/>
                <a:chExt cx="981814" cy="2154373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62F84E7-E9BD-912F-00B9-A4834E767651}"/>
                    </a:ext>
                  </a:extLst>
                </p:cNvPr>
                <p:cNvSpPr txBox="1"/>
                <p:nvPr/>
              </p:nvSpPr>
              <p:spPr>
                <a:xfrm>
                  <a:off x="7697534" y="1892855"/>
                  <a:ext cx="981814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Crystalline GaAs/</a:t>
                  </a:r>
                  <a:r>
                    <a:rPr lang="en-US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AlGaAs</a:t>
                  </a:r>
                  <a:r>
                    <a:rPr 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coatings</a:t>
                  </a:r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8287EC46-52AF-B749-CF70-894061E06F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19199" y="2723789"/>
                  <a:ext cx="152782" cy="1323439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CE26A4F9-1E3D-5880-D02E-414876171C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91185" y="3102216"/>
                <a:ext cx="1240837" cy="2103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>
                <a:extLst>
                  <a:ext uri="{FF2B5EF4-FFF2-40B4-BE49-F238E27FC236}">
                    <a16:creationId xmlns:a16="http://schemas.microsoft.com/office/drawing/2014/main" id="{E9E915DF-3696-CDDB-5CFB-F93AD1D881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91185" y="3352080"/>
                <a:ext cx="1861276" cy="183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112A19D-BE67-CA0F-E41E-50A7E6588C20}"/>
              </a:ext>
            </a:extLst>
          </p:cNvPr>
          <p:cNvSpPr txBox="1"/>
          <p:nvPr/>
        </p:nvSpPr>
        <p:spPr>
          <a:xfrm>
            <a:off x="4545716" y="5834154"/>
            <a:ext cx="1714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temperature</a:t>
            </a:r>
          </a:p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quality factor</a:t>
            </a:r>
          </a:p>
        </p:txBody>
      </p:sp>
      <p:pic>
        <p:nvPicPr>
          <p:cNvPr id="48" name="Picture 4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69E16C1-FE85-82C8-E209-93D64BC4C33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2" t="51627" r="2250" b="1477"/>
          <a:stretch/>
        </p:blipFill>
        <p:spPr>
          <a:xfrm>
            <a:off x="7180458" y="3560661"/>
            <a:ext cx="4903402" cy="32161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3408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96E84-C3D3-3542-C91A-CE94799A0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250028E-85CB-F966-7B7B-3DF4EEEE1FFC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Closed-cycle 4 K cryostat with vibration isolation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B7236A-C9BE-3432-A15A-6F4016EDE7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15780" r="89612" b="24262"/>
          <a:stretch/>
        </p:blipFill>
        <p:spPr>
          <a:xfrm>
            <a:off x="45720" y="876300"/>
            <a:ext cx="1257300" cy="4610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AB01D0-BDD6-39D6-7020-39B99463C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6" t="15780" r="67499" b="9248"/>
          <a:stretch/>
        </p:blipFill>
        <p:spPr>
          <a:xfrm>
            <a:off x="1303020" y="876300"/>
            <a:ext cx="2946400" cy="5764490"/>
          </a:xfrm>
          <a:prstGeom prst="rect">
            <a:avLst/>
          </a:prstGeom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4C9D144A-9BD0-FAB3-8C20-E71EA5587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214" y="830580"/>
            <a:ext cx="2792844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AB74612-9A85-9E8A-2102-A0F37EB1C772}"/>
              </a:ext>
            </a:extLst>
          </p:cNvPr>
          <p:cNvGrpSpPr/>
          <p:nvPr/>
        </p:nvGrpSpPr>
        <p:grpSpPr>
          <a:xfrm>
            <a:off x="5068600" y="6198904"/>
            <a:ext cx="1644072" cy="402797"/>
            <a:chOff x="-1229402" y="2207186"/>
            <a:chExt cx="1644072" cy="40279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0DFCF2-3286-CA36-A5E2-B16283817392}"/>
                </a:ext>
              </a:extLst>
            </p:cNvPr>
            <p:cNvSpPr/>
            <p:nvPr/>
          </p:nvSpPr>
          <p:spPr>
            <a:xfrm>
              <a:off x="-1229402" y="2207186"/>
              <a:ext cx="1644072" cy="4027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\documentclass{article}&#10;\usepackage{amsmath,amssymb}&#10;\usepackage[dvipsnames]{xcolor}&#10;\pagestyle{empty}&#10;\begin{document}&#10;&#10;$$h_{{\rm thermal}}\sim\sqrt{k_{{\scriptscriptstyle {\rm B}}}T}$$&#10;&#10;\end{document}" title="IguanaTex Bitmap Display">
              <a:extLst>
                <a:ext uri="{FF2B5EF4-FFF2-40B4-BE49-F238E27FC236}">
                  <a16:creationId xmlns:a16="http://schemas.microsoft.com/office/drawing/2014/main" id="{C7F3FEDB-1A45-72E4-F3A3-BB33ACDCD46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0129" y="2284819"/>
              <a:ext cx="1496167" cy="247532"/>
            </a:xfrm>
            <a:prstGeom prst="rect">
              <a:avLst/>
            </a:prstGeom>
          </p:spPr>
        </p:pic>
      </p:grpSp>
      <p:pic>
        <p:nvPicPr>
          <p:cNvPr id="2054" name="Picture 6">
            <a:extLst>
              <a:ext uri="{FF2B5EF4-FFF2-40B4-BE49-F238E27FC236}">
                <a16:creationId xmlns:a16="http://schemas.microsoft.com/office/drawing/2014/main" id="{22EB2634-45EB-0DC3-A19B-E781B6238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7" t="2616" r="35416" b="5132"/>
          <a:stretch/>
        </p:blipFill>
        <p:spPr bwMode="auto">
          <a:xfrm>
            <a:off x="9064434" y="3360513"/>
            <a:ext cx="2898887" cy="340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1550637-B8A3-1687-1CF4-1D117367135C}"/>
              </a:ext>
            </a:extLst>
          </p:cNvPr>
          <p:cNvGrpSpPr/>
          <p:nvPr/>
        </p:nvGrpSpPr>
        <p:grpSpPr>
          <a:xfrm>
            <a:off x="7549088" y="4901625"/>
            <a:ext cx="1808998" cy="584775"/>
            <a:chOff x="7665202" y="4901625"/>
            <a:chExt cx="1808998" cy="58477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F25CE66-AF62-57EC-0D73-A67C967E0FEF}"/>
                </a:ext>
              </a:extLst>
            </p:cNvPr>
            <p:cNvSpPr txBox="1"/>
            <p:nvPr/>
          </p:nvSpPr>
          <p:spPr>
            <a:xfrm>
              <a:off x="7665202" y="4901625"/>
              <a:ext cx="12699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Soft thermal links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44F20425-E968-B476-950C-120E76EC6C2F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8935146" y="5194013"/>
              <a:ext cx="53905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AF7375D-332A-BCFC-8ADA-9692567C3498}"/>
              </a:ext>
            </a:extLst>
          </p:cNvPr>
          <p:cNvGrpSpPr/>
          <p:nvPr/>
        </p:nvGrpSpPr>
        <p:grpSpPr>
          <a:xfrm>
            <a:off x="4623068" y="3320444"/>
            <a:ext cx="369332" cy="2255455"/>
            <a:chOff x="4699268" y="3320444"/>
            <a:chExt cx="369332" cy="225545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13CC24B-1319-CBAC-4B33-F2D335C59DE1}"/>
                </a:ext>
              </a:extLst>
            </p:cNvPr>
            <p:cNvSpPr txBox="1"/>
            <p:nvPr/>
          </p:nvSpPr>
          <p:spPr>
            <a:xfrm rot="16200000">
              <a:off x="4339982" y="4226347"/>
              <a:ext cx="10879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29 inches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895611E-E507-ECBE-E579-6A085ED636B7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4883934" y="3320444"/>
              <a:ext cx="0" cy="5466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20874FE-6112-0F40-4E54-BFA1C1CE76C1}"/>
                </a:ext>
              </a:extLst>
            </p:cNvPr>
            <p:cNvCxnSpPr>
              <a:cxnSpLocks/>
              <a:stCxn id="22" idx="1"/>
            </p:cNvCxnSpPr>
            <p:nvPr/>
          </p:nvCxnSpPr>
          <p:spPr>
            <a:xfrm>
              <a:off x="4883934" y="4954965"/>
              <a:ext cx="0" cy="62093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DCE8FAC-79E4-21A8-ABC3-E887D441E1DF}"/>
              </a:ext>
            </a:extLst>
          </p:cNvPr>
          <p:cNvGrpSpPr/>
          <p:nvPr/>
        </p:nvGrpSpPr>
        <p:grpSpPr>
          <a:xfrm>
            <a:off x="5305920" y="830580"/>
            <a:ext cx="6773515" cy="3693794"/>
            <a:chOff x="5305920" y="830580"/>
            <a:chExt cx="6773515" cy="369379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785B683-F959-6920-DFA6-9A6633C90D89}"/>
                </a:ext>
              </a:extLst>
            </p:cNvPr>
            <p:cNvGrpSpPr/>
            <p:nvPr/>
          </p:nvGrpSpPr>
          <p:grpSpPr>
            <a:xfrm>
              <a:off x="5305920" y="830580"/>
              <a:ext cx="6773515" cy="3693794"/>
              <a:chOff x="5305920" y="830580"/>
              <a:chExt cx="6773515" cy="3693794"/>
            </a:xfrm>
          </p:grpSpPr>
          <p:pic>
            <p:nvPicPr>
              <p:cNvPr id="2058" name="Picture 10">
                <a:extLst>
                  <a:ext uri="{FF2B5EF4-FFF2-40B4-BE49-F238E27FC236}">
                    <a16:creationId xmlns:a16="http://schemas.microsoft.com/office/drawing/2014/main" id="{D8A8E012-39E5-A73E-49C2-0C931E03A4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938" r="10104" b="15844"/>
              <a:stretch/>
            </p:blipFill>
            <p:spPr bwMode="auto">
              <a:xfrm>
                <a:off x="7391855" y="830580"/>
                <a:ext cx="4687580" cy="2489864"/>
              </a:xfrm>
              <a:prstGeom prst="rect">
                <a:avLst/>
              </a:prstGeom>
              <a:noFill/>
              <a:ln w="28575">
                <a:solidFill>
                  <a:srgbClr val="0000FF"/>
                </a:solidFill>
                <a:prstDash val="sys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79BF676-F286-2BC5-0270-063FAE117CAD}"/>
                  </a:ext>
                </a:extLst>
              </p:cNvPr>
              <p:cNvSpPr/>
              <p:nvPr/>
            </p:nvSpPr>
            <p:spPr>
              <a:xfrm>
                <a:off x="5305920" y="3662363"/>
                <a:ext cx="1094879" cy="862011"/>
              </a:xfrm>
              <a:prstGeom prst="rect">
                <a:avLst/>
              </a:prstGeom>
              <a:noFill/>
              <a:ln w="28575"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EC8DB08-FF37-3732-56A1-41360C06B8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00799" y="3320444"/>
                <a:ext cx="991056" cy="341919"/>
              </a:xfrm>
              <a:prstGeom prst="line">
                <a:avLst/>
              </a:prstGeom>
              <a:ln w="28575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034A844-706B-8B5A-719D-F581F336AFA7}"/>
                </a:ext>
              </a:extLst>
            </p:cNvPr>
            <p:cNvGrpSpPr/>
            <p:nvPr/>
          </p:nvGrpSpPr>
          <p:grpSpPr>
            <a:xfrm>
              <a:off x="10602358" y="2796560"/>
              <a:ext cx="1374526" cy="473067"/>
              <a:chOff x="10602358" y="2796560"/>
              <a:chExt cx="1374526" cy="473067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AFBB63-F790-ABEB-6C2C-4A2B541903CE}"/>
                  </a:ext>
                </a:extLst>
              </p:cNvPr>
              <p:cNvSpPr txBox="1"/>
              <p:nvPr/>
            </p:nvSpPr>
            <p:spPr>
              <a:xfrm>
                <a:off x="10888980" y="2961850"/>
                <a:ext cx="108790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Short cavity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328A5592-C8D8-6562-0B35-2801CE87E5F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602358" y="2796560"/>
                <a:ext cx="379967" cy="241915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3F0FD4F-1A92-8952-46CE-DAA48315FEA9}"/>
                </a:ext>
              </a:extLst>
            </p:cNvPr>
            <p:cNvGrpSpPr/>
            <p:nvPr/>
          </p:nvGrpSpPr>
          <p:grpSpPr>
            <a:xfrm>
              <a:off x="7665048" y="3038475"/>
              <a:ext cx="1361097" cy="698302"/>
              <a:chOff x="7665048" y="3038475"/>
              <a:chExt cx="1361097" cy="698302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B654771-D966-9049-59DD-95C92C3C7DF7}"/>
                  </a:ext>
                </a:extLst>
              </p:cNvPr>
              <p:cNvSpPr txBox="1"/>
              <p:nvPr/>
            </p:nvSpPr>
            <p:spPr>
              <a:xfrm>
                <a:off x="7665048" y="3429000"/>
                <a:ext cx="108790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Long cavity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FA521527-362A-BEAE-4412-C5C307B841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26475" y="3038475"/>
                <a:ext cx="399670" cy="45292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486161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A88D6-BAE2-3BB2-C649-7C58E2A47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B09A156A-3851-CB28-7B36-6B795A6F604B}"/>
              </a:ext>
            </a:extLst>
          </p:cNvPr>
          <p:cNvGrpSpPr/>
          <p:nvPr/>
        </p:nvGrpSpPr>
        <p:grpSpPr>
          <a:xfrm>
            <a:off x="972273" y="1203766"/>
            <a:ext cx="2673752" cy="3923819"/>
            <a:chOff x="972273" y="1203766"/>
            <a:chExt cx="2673752" cy="3923819"/>
          </a:xfrm>
        </p:grpSpPr>
        <p:pic>
          <p:nvPicPr>
            <p:cNvPr id="33" name="Picture 3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A7CD07FE-5C46-C4F8-0FB2-CBFCB3A39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75" t="17553" r="70095" b="25232"/>
            <a:stretch/>
          </p:blipFill>
          <p:spPr>
            <a:xfrm>
              <a:off x="972273" y="1203766"/>
              <a:ext cx="2673752" cy="3923819"/>
            </a:xfrm>
            <a:prstGeom prst="rect">
              <a:avLst/>
            </a:prstGeom>
          </p:spPr>
        </p:pic>
        <p:pic>
          <p:nvPicPr>
            <p:cNvPr id="39" name="Picture 38" descr="\documentclass{article}&#10;\usepackage{amsmath,amssymb}&#10;\usepackage[dvipsnames]{xcolor}&#10;\pagestyle{empty}&#10;\begin{document}&#10;&#10;$$d_{{\rm wire}}$$&#10;&#10;\end{document}" title="IguanaTex Bitmap Display">
              <a:extLst>
                <a:ext uri="{FF2B5EF4-FFF2-40B4-BE49-F238E27FC236}">
                  <a16:creationId xmlns:a16="http://schemas.microsoft.com/office/drawing/2014/main" id="{8FFB9858-6C0D-E206-6CCA-8CB4E285A8D1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0785" y="2409355"/>
              <a:ext cx="392637" cy="176809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ED2FE44-9637-3843-3F80-FAAF3794F870}"/>
              </a:ext>
            </a:extLst>
          </p:cNvPr>
          <p:cNvGrpSpPr/>
          <p:nvPr/>
        </p:nvGrpSpPr>
        <p:grpSpPr>
          <a:xfrm>
            <a:off x="45720" y="914400"/>
            <a:ext cx="3624580" cy="4305300"/>
            <a:chOff x="45720" y="914400"/>
            <a:chExt cx="3624580" cy="4305300"/>
          </a:xfrm>
        </p:grpSpPr>
        <p:pic>
          <p:nvPicPr>
            <p:cNvPr id="42" name="Picture 41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C2E6A784-6601-59E7-A51E-D0F113829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" t="13333" r="69896" b="23889"/>
            <a:stretch/>
          </p:blipFill>
          <p:spPr>
            <a:xfrm>
              <a:off x="45720" y="914400"/>
              <a:ext cx="3624580" cy="4305300"/>
            </a:xfrm>
            <a:prstGeom prst="rect">
              <a:avLst/>
            </a:prstGeom>
          </p:spPr>
        </p:pic>
        <p:pic>
          <p:nvPicPr>
            <p:cNvPr id="43" name="Picture 42" descr="\documentclass{article}&#10;\usepackage{amsmath,amssymb}&#10;\usepackage[dvipsnames]{xcolor}&#10;\pagestyle{empty}&#10;\begin{document}&#10;&#10;$$d_{{\rm wire}}$$&#10;&#10;\end{document}" title="IguanaTex Bitmap Display">
              <a:extLst>
                <a:ext uri="{FF2B5EF4-FFF2-40B4-BE49-F238E27FC236}">
                  <a16:creationId xmlns:a16="http://schemas.microsoft.com/office/drawing/2014/main" id="{6D4F8247-A52A-5497-67CB-90969A42DCA0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0785" y="2409355"/>
              <a:ext cx="392637" cy="176809"/>
            </a:xfrm>
            <a:prstGeom prst="rect">
              <a:avLst/>
            </a:prstGeom>
          </p:spPr>
        </p:pic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633DB19-6342-8F5A-B3FC-79E535104A6D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Trade-off between cooling power and vibration isolation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F941B7-B298-BDDF-E017-AED04737A2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14634" r="68280" b="9768"/>
          <a:stretch/>
        </p:blipFill>
        <p:spPr>
          <a:xfrm>
            <a:off x="8178941" y="920894"/>
            <a:ext cx="3907006" cy="555509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299E574-6E47-16D5-D085-C0437884DED9}"/>
              </a:ext>
            </a:extLst>
          </p:cNvPr>
          <p:cNvSpPr txBox="1"/>
          <p:nvPr/>
        </p:nvSpPr>
        <p:spPr>
          <a:xfrm>
            <a:off x="4762336" y="827627"/>
            <a:ext cx="2087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99.9999% aluminum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22EB2634-45EB-0DC3-A19B-E781B6238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7" t="2616" r="35416" b="5132"/>
          <a:stretch/>
        </p:blipFill>
        <p:spPr bwMode="auto">
          <a:xfrm>
            <a:off x="3668678" y="1262288"/>
            <a:ext cx="4497976" cy="528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80F16DB-07FC-9817-F494-3B552DB1239A}"/>
              </a:ext>
            </a:extLst>
          </p:cNvPr>
          <p:cNvSpPr/>
          <p:nvPr/>
        </p:nvSpPr>
        <p:spPr>
          <a:xfrm>
            <a:off x="9840101" y="3984994"/>
            <a:ext cx="324625" cy="61925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16A2E9-2EED-415D-8DAD-AF7488DB687F}"/>
              </a:ext>
            </a:extLst>
          </p:cNvPr>
          <p:cNvSpPr/>
          <p:nvPr/>
        </p:nvSpPr>
        <p:spPr>
          <a:xfrm>
            <a:off x="9840101" y="2873006"/>
            <a:ext cx="324625" cy="39118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D01A153-6CD0-3DD6-259C-E0AE6452992C}"/>
              </a:ext>
            </a:extLst>
          </p:cNvPr>
          <p:cNvGrpSpPr/>
          <p:nvPr/>
        </p:nvGrpSpPr>
        <p:grpSpPr>
          <a:xfrm>
            <a:off x="490939" y="6032509"/>
            <a:ext cx="2533955" cy="338554"/>
            <a:chOff x="490939" y="6032509"/>
            <a:chExt cx="2533955" cy="338554"/>
          </a:xfrm>
        </p:grpSpPr>
        <p:pic>
          <p:nvPicPr>
            <p:cNvPr id="23" name="Picture 22" descr="\documentclass{article}&#10;\usepackage{amsmath,amssymb}&#10;\usepackage[dvipsnames]{xcolor}&#10;\pagestyle{empty}&#10;\begin{document}&#10;&#10;$$\sim d_{{\rm wire}}$$&#10;&#10;\end{document}" title="IguanaTex Bitmap Display">
              <a:extLst>
                <a:ext uri="{FF2B5EF4-FFF2-40B4-BE49-F238E27FC236}">
                  <a16:creationId xmlns:a16="http://schemas.microsoft.com/office/drawing/2014/main" id="{BA0C7E64-5DBA-0CC3-C29B-39C0420F7072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525" y="6128425"/>
              <a:ext cx="602369" cy="17680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8812C2-8F8E-E8EA-E222-735269DFC104}"/>
                </a:ext>
              </a:extLst>
            </p:cNvPr>
            <p:cNvSpPr txBox="1"/>
            <p:nvPr/>
          </p:nvSpPr>
          <p:spPr>
            <a:xfrm>
              <a:off x="490939" y="6032509"/>
              <a:ext cx="19467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Thermal conductance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AA419E-4E04-ABD0-FE02-308F0E0E54A4}"/>
              </a:ext>
            </a:extLst>
          </p:cNvPr>
          <p:cNvGrpSpPr/>
          <p:nvPr/>
        </p:nvGrpSpPr>
        <p:grpSpPr>
          <a:xfrm>
            <a:off x="471145" y="5590489"/>
            <a:ext cx="2691249" cy="338554"/>
            <a:chOff x="471145" y="5590489"/>
            <a:chExt cx="2691249" cy="3385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752BAA-916E-6423-442F-FC7F889F9030}"/>
                </a:ext>
              </a:extLst>
            </p:cNvPr>
            <p:cNvSpPr txBox="1"/>
            <p:nvPr/>
          </p:nvSpPr>
          <p:spPr>
            <a:xfrm>
              <a:off x="471145" y="5590489"/>
              <a:ext cx="19165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Vibration attenuation</a:t>
              </a:r>
            </a:p>
          </p:txBody>
        </p:sp>
        <p:pic>
          <p:nvPicPr>
            <p:cNvPr id="30" name="Picture 29" descr="\documentclass{article}&#10;\usepackage{amsmath,amssymb}&#10;\usepackage[dvipsnames]{xcolor}&#10;\pagestyle{empty}&#10;\begin{document}&#10;&#10;$$\sim 1/d_{{\rm wire}}$$&#10;&#10;\end{document}" title="IguanaTex Bitmap Display">
              <a:extLst>
                <a:ext uri="{FF2B5EF4-FFF2-40B4-BE49-F238E27FC236}">
                  <a16:creationId xmlns:a16="http://schemas.microsoft.com/office/drawing/2014/main" id="{4F178062-CDF1-90D0-2EE4-6396772423A0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6390" y="5679691"/>
              <a:ext cx="806004" cy="206074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91D0577-2443-808A-EBC9-77718B0959C6}"/>
              </a:ext>
            </a:extLst>
          </p:cNvPr>
          <p:cNvSpPr txBox="1"/>
          <p:nvPr/>
        </p:nvSpPr>
        <p:spPr>
          <a:xfrm>
            <a:off x="1572342" y="865212"/>
            <a:ext cx="138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vibration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B7757D-EC35-1207-A5B5-DD4C5104FBFB}"/>
              </a:ext>
            </a:extLst>
          </p:cNvPr>
          <p:cNvSpPr txBox="1"/>
          <p:nvPr/>
        </p:nvSpPr>
        <p:spPr>
          <a:xfrm>
            <a:off x="1616075" y="5139046"/>
            <a:ext cx="138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vibration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18417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9F0B5-57E1-1DC3-D923-592E4A803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9E3C77B-7071-E385-AB13-6AA4998994A0}"/>
              </a:ext>
            </a:extLst>
          </p:cNvPr>
          <p:cNvGrpSpPr/>
          <p:nvPr/>
        </p:nvGrpSpPr>
        <p:grpSpPr>
          <a:xfrm>
            <a:off x="5314271" y="3424400"/>
            <a:ext cx="6828961" cy="3277329"/>
            <a:chOff x="5314271" y="3424400"/>
            <a:chExt cx="6828961" cy="3277329"/>
          </a:xfrm>
        </p:grpSpPr>
        <p:pic>
          <p:nvPicPr>
            <p:cNvPr id="8" name="Picture 7" descr="A diagram of a diagram of a nuclear reactor&#10;&#10;AI-generated content may be incorrect.">
              <a:extLst>
                <a:ext uri="{FF2B5EF4-FFF2-40B4-BE49-F238E27FC236}">
                  <a16:creationId xmlns:a16="http://schemas.microsoft.com/office/drawing/2014/main" id="{D7F6300F-3F62-857D-BA33-7EBFD75B6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173"/>
            <a:stretch/>
          </p:blipFill>
          <p:spPr>
            <a:xfrm>
              <a:off x="5314271" y="3424400"/>
              <a:ext cx="6698543" cy="327732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8E1691-91BE-E6F6-DE1E-9E6C38813AF8}"/>
                </a:ext>
              </a:extLst>
            </p:cNvPr>
            <p:cNvSpPr/>
            <p:nvPr/>
          </p:nvSpPr>
          <p:spPr>
            <a:xfrm>
              <a:off x="10486151" y="3714429"/>
              <a:ext cx="1657081" cy="7383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Ultra-stable cavity</a:t>
              </a:r>
            </a:p>
          </p:txBody>
        </p:sp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B76C04F-C520-4B26-FEB6-AFC68F52C55E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noise sources on dark matter sensitivity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D9D1BEC-CB89-38E6-1E04-E1B2F98349DD}"/>
              </a:ext>
            </a:extLst>
          </p:cNvPr>
          <p:cNvSpPr/>
          <p:nvPr/>
        </p:nvSpPr>
        <p:spPr>
          <a:xfrm>
            <a:off x="4416778" y="3555212"/>
            <a:ext cx="2072638" cy="29973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7A6996-2862-53F8-9E10-E4689151C85D}"/>
              </a:ext>
            </a:extLst>
          </p:cNvPr>
          <p:cNvGrpSpPr/>
          <p:nvPr/>
        </p:nvGrpSpPr>
        <p:grpSpPr>
          <a:xfrm>
            <a:off x="344328" y="4452790"/>
            <a:ext cx="5564616" cy="2348857"/>
            <a:chOff x="363824" y="4558673"/>
            <a:chExt cx="5564616" cy="2348857"/>
          </a:xfrm>
        </p:grpSpPr>
        <p:pic>
          <p:nvPicPr>
            <p:cNvPr id="12" name="Picture 11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73F867A7-4C3D-A4BD-7559-780635774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824" y="4558673"/>
              <a:ext cx="4211098" cy="234885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D052A28-C2E1-EA57-B798-B5A9DE3A4D40}"/>
                </a:ext>
              </a:extLst>
            </p:cNvPr>
            <p:cNvSpPr txBox="1"/>
            <p:nvPr/>
          </p:nvSpPr>
          <p:spPr>
            <a:xfrm>
              <a:off x="4160905" y="4689192"/>
              <a:ext cx="17675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Pound-Drever-Hall</a:t>
              </a:r>
            </a:p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technique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401E3E4-CB54-C19C-F911-47B53E79E0BA}"/>
              </a:ext>
            </a:extLst>
          </p:cNvPr>
          <p:cNvSpPr txBox="1"/>
          <p:nvPr/>
        </p:nvSpPr>
        <p:spPr>
          <a:xfrm>
            <a:off x="317424" y="975512"/>
            <a:ext cx="3268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 as an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optomechanical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sensor: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75F64C-2A81-838B-C788-569C405896CE}"/>
              </a:ext>
            </a:extLst>
          </p:cNvPr>
          <p:cNvSpPr txBox="1"/>
          <p:nvPr/>
        </p:nvSpPr>
        <p:spPr>
          <a:xfrm>
            <a:off x="229438" y="1571151"/>
            <a:ext cx="5374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Two-cavity differential strain dependence on dark matter strain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344656-33B1-CD92-6C1A-71CA1D8A24FE}"/>
              </a:ext>
            </a:extLst>
          </p:cNvPr>
          <p:cNvSpPr/>
          <p:nvPr/>
        </p:nvSpPr>
        <p:spPr>
          <a:xfrm>
            <a:off x="4062414" y="2108984"/>
            <a:ext cx="754416" cy="43100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EFEE76-2058-A8D9-BC55-3659911B55DA}"/>
              </a:ext>
            </a:extLst>
          </p:cNvPr>
          <p:cNvGrpSpPr/>
          <p:nvPr/>
        </p:nvGrpSpPr>
        <p:grpSpPr>
          <a:xfrm>
            <a:off x="2486539" y="2593999"/>
            <a:ext cx="1921502" cy="1634006"/>
            <a:chOff x="1176388" y="2822086"/>
            <a:chExt cx="1921502" cy="163400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E271490-8416-F085-3801-B002848A42FA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2004929" y="2822086"/>
              <a:ext cx="1092961" cy="51062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4793E8-EE7D-2B7C-BBA6-7F284779E47D}"/>
                </a:ext>
              </a:extLst>
            </p:cNvPr>
            <p:cNvSpPr txBox="1"/>
            <p:nvPr/>
          </p:nvSpPr>
          <p:spPr>
            <a:xfrm>
              <a:off x="1176388" y="3332708"/>
              <a:ext cx="1657081" cy="1123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 fluctuation</a:t>
              </a:r>
            </a:p>
            <a:p>
              <a:endParaRPr lang="en-US" sz="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Vibrations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Thermal noise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6AFAA7-BA96-1E58-7FE7-588A9101ABF6}"/>
              </a:ext>
            </a:extLst>
          </p:cNvPr>
          <p:cNvGrpSpPr/>
          <p:nvPr/>
        </p:nvGrpSpPr>
        <p:grpSpPr>
          <a:xfrm>
            <a:off x="4416778" y="2594513"/>
            <a:ext cx="2072638" cy="1260439"/>
            <a:chOff x="1550091" y="3307821"/>
            <a:chExt cx="2072638" cy="1260439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9A856BF-2452-66D7-FAA2-866BB425BF12}"/>
                </a:ext>
              </a:extLst>
            </p:cNvPr>
            <p:cNvCxnSpPr>
              <a:cxnSpLocks/>
            </p:cNvCxnSpPr>
            <p:nvPr/>
          </p:nvCxnSpPr>
          <p:spPr>
            <a:xfrm>
              <a:off x="1550091" y="3307821"/>
              <a:ext cx="847092" cy="50638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5B78CC7E-F84C-B7AD-18D1-D8B31E0CE6A3}"/>
                </a:ext>
              </a:extLst>
            </p:cNvPr>
            <p:cNvSpPr txBox="1"/>
            <p:nvPr/>
          </p:nvSpPr>
          <p:spPr>
            <a:xfrm>
              <a:off x="1550091" y="3814207"/>
              <a:ext cx="2072638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Frequency fluctuations</a:t>
              </a:r>
            </a:p>
            <a:p>
              <a:endParaRPr lang="en-US" sz="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Laser frequency noise</a:t>
              </a:r>
            </a:p>
          </p:txBody>
        </p:sp>
      </p:grpSp>
      <p:pic>
        <p:nvPicPr>
          <p:cNvPr id="29" name="Picture 28" descr="\documentclass{article}&#10;\usepackage{amsmath,amssymb}&#10;\usepackage[dvipsnames]{xcolor}&#10;\pagestyle{empty}&#10;\begin{document}&#10;&#10;$$\frac{\delta f_{{\rm opt}}}{f_{{\rm opt}}}\approx-\frac{\delta L}{L}$$&#10;&#10;\end{document}" title="IguanaTex Bitmap Display">
            <a:extLst>
              <a:ext uri="{FF2B5EF4-FFF2-40B4-BE49-F238E27FC236}">
                <a16:creationId xmlns:a16="http://schemas.microsoft.com/office/drawing/2014/main" id="{680F950F-5722-0A12-C016-711E19E26BB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638" y="944293"/>
            <a:ext cx="1155963" cy="481651"/>
          </a:xfrm>
          <a:prstGeom prst="rect">
            <a:avLst/>
          </a:prstGeom>
        </p:spPr>
      </p:pic>
      <p:pic>
        <p:nvPicPr>
          <p:cNvPr id="30" name="Picture 29" descr="\documentclass{article}&#10;\usepackage{amsmath,amssymb}&#10;\usepackage[dvipsnames]{xcolor}&#10;\pagestyle{empty}&#10;\begin{document}&#10;&#10;$$h_{{\rm opt}}(t)\approx\frac{\delta f_{{\rm beat}}(t)}{f_{{\rm opt}}}=A_{{\rm det}}(f_{{\scriptscriptstyle {\rm DM}}})h_{{\scriptscriptstyle {\rm DM}}}(t)+h_{{\rm noise}}(t)$$&#10;&#10;\end{document}" title="IguanaTex Bitmap Display">
            <a:extLst>
              <a:ext uri="{FF2B5EF4-FFF2-40B4-BE49-F238E27FC236}">
                <a16:creationId xmlns:a16="http://schemas.microsoft.com/office/drawing/2014/main" id="{8A73B99E-06BE-A4BA-41A7-ECFDCBFAF05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38" y="2078103"/>
            <a:ext cx="4310473" cy="488967"/>
          </a:xfrm>
          <a:prstGeom prst="rect">
            <a:avLst/>
          </a:prstGeom>
        </p:spPr>
      </p:pic>
      <p:pic>
        <p:nvPicPr>
          <p:cNvPr id="31" name="Picture 3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B57EDA6-30AF-E8C8-1156-B8A5E8FB89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0" t="11781" r="26354" b="59538"/>
          <a:stretch/>
        </p:blipFill>
        <p:spPr>
          <a:xfrm>
            <a:off x="5654696" y="975512"/>
            <a:ext cx="3324204" cy="19668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2E9843-8914-AAF7-D3A5-F3C01200A3C2}"/>
              </a:ext>
            </a:extLst>
          </p:cNvPr>
          <p:cNvSpPr txBox="1"/>
          <p:nvPr/>
        </p:nvSpPr>
        <p:spPr>
          <a:xfrm>
            <a:off x="9311851" y="1739385"/>
            <a:ext cx="2704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https://qmetrology.quantumlah.org/img/basicclock2.png</a:t>
            </a:r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https://www.toptica.com/application-notes/phase-and-frequency-locking-of-diode-lasers/error-signal-generation/locking-to-a-reference-resonator</a:t>
            </a:r>
            <a:endParaRPr lang="da-DK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71094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56191-078A-1A51-0382-805D35524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9F3E3E2-31CA-B501-DB53-3FF7C7D1F2AC}"/>
              </a:ext>
            </a:extLst>
          </p:cNvPr>
          <p:cNvGrpSpPr/>
          <p:nvPr/>
        </p:nvGrpSpPr>
        <p:grpSpPr>
          <a:xfrm>
            <a:off x="6878358" y="3711686"/>
            <a:ext cx="5088090" cy="2670048"/>
            <a:chOff x="7012471" y="3924048"/>
            <a:chExt cx="5088090" cy="2670048"/>
          </a:xfrm>
        </p:grpSpPr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8D1BD92B-FFA8-44B0-E0C2-FF235DBDA0DE}"/>
                </a:ext>
              </a:extLst>
            </p:cNvPr>
            <p:cNvGrpSpPr/>
            <p:nvPr/>
          </p:nvGrpSpPr>
          <p:grpSpPr>
            <a:xfrm>
              <a:off x="7012471" y="3924048"/>
              <a:ext cx="5088090" cy="2670048"/>
              <a:chOff x="7012471" y="3924048"/>
              <a:chExt cx="5088090" cy="2670048"/>
            </a:xfrm>
          </p:grpSpPr>
          <p:pic>
            <p:nvPicPr>
              <p:cNvPr id="272" name="Picture 271" descr="A screenshot of a computer&#10;&#10;Description automatically generated">
                <a:extLst>
                  <a:ext uri="{FF2B5EF4-FFF2-40B4-BE49-F238E27FC236}">
                    <a16:creationId xmlns:a16="http://schemas.microsoft.com/office/drawing/2014/main" id="{C1DE71A5-E9CC-9054-83A6-B5C5833565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517" t="58400" r="750" b="2667"/>
              <a:stretch/>
            </p:blipFill>
            <p:spPr>
              <a:xfrm>
                <a:off x="7012471" y="3924048"/>
                <a:ext cx="5088090" cy="2670048"/>
              </a:xfrm>
              <a:prstGeom prst="rect">
                <a:avLst/>
              </a:prstGeom>
            </p:spPr>
          </p:pic>
          <p:pic>
            <p:nvPicPr>
              <p:cNvPr id="297" name="Picture 296">
                <a:extLst>
                  <a:ext uri="{FF2B5EF4-FFF2-40B4-BE49-F238E27FC236}">
                    <a16:creationId xmlns:a16="http://schemas.microsoft.com/office/drawing/2014/main" id="{7601A1AF-58BA-5A07-185A-C0433242067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67855" y="4360460"/>
                <a:ext cx="291200" cy="168533"/>
              </a:xfrm>
              <a:prstGeom prst="rect">
                <a:avLst/>
              </a:prstGeom>
            </p:spPr>
          </p:pic>
          <p:pic>
            <p:nvPicPr>
              <p:cNvPr id="299" name="Picture 298">
                <a:extLst>
                  <a:ext uri="{FF2B5EF4-FFF2-40B4-BE49-F238E27FC236}">
                    <a16:creationId xmlns:a16="http://schemas.microsoft.com/office/drawing/2014/main" id="{BD6FD439-AF12-8B23-7791-5137C91AE5D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14957" y="4191927"/>
                <a:ext cx="281600" cy="168533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E65C541-06E5-9595-3231-43642C45A8B0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550" y="4737876"/>
              <a:ext cx="770337" cy="361696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E692384-CA14-0878-C492-421E774A0E4F}"/>
              </a:ext>
            </a:extLst>
          </p:cNvPr>
          <p:cNvSpPr txBox="1"/>
          <p:nvPr/>
        </p:nvSpPr>
        <p:spPr>
          <a:xfrm>
            <a:off x="4737845" y="1314875"/>
            <a:ext cx="135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Transmitted or “filtered” light?</a:t>
            </a:r>
          </a:p>
        </p:txBody>
      </p: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0700D472-08EC-503E-6896-E23702C25483}"/>
              </a:ext>
            </a:extLst>
          </p:cNvPr>
          <p:cNvGrpSpPr/>
          <p:nvPr/>
        </p:nvGrpSpPr>
        <p:grpSpPr>
          <a:xfrm>
            <a:off x="208344" y="821803"/>
            <a:ext cx="4421529" cy="3356658"/>
            <a:chOff x="208344" y="821803"/>
            <a:chExt cx="4421529" cy="3356658"/>
          </a:xfrm>
        </p:grpSpPr>
        <p:pic>
          <p:nvPicPr>
            <p:cNvPr id="260" name="Picture 259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97D4A492-5CE0-A032-934E-F9EE72C0F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" t="11982" r="62025" b="39073"/>
            <a:stretch/>
          </p:blipFill>
          <p:spPr>
            <a:xfrm>
              <a:off x="208344" y="821803"/>
              <a:ext cx="4421529" cy="3356658"/>
            </a:xfrm>
            <a:prstGeom prst="rect">
              <a:avLst/>
            </a:prstGeom>
          </p:spPr>
        </p:pic>
        <p:pic>
          <p:nvPicPr>
            <p:cNvPr id="261" name="Picture 260">
              <a:extLst>
                <a:ext uri="{FF2B5EF4-FFF2-40B4-BE49-F238E27FC236}">
                  <a16:creationId xmlns:a16="http://schemas.microsoft.com/office/drawing/2014/main" id="{0CB236EF-C56F-8FD0-9200-7CA69590BBD4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647" y="1255933"/>
              <a:ext cx="1136301" cy="210189"/>
            </a:xfrm>
            <a:prstGeom prst="rect">
              <a:avLst/>
            </a:prstGeom>
          </p:spPr>
        </p:pic>
        <p:pic>
          <p:nvPicPr>
            <p:cNvPr id="262" name="Picture 261">
              <a:extLst>
                <a:ext uri="{FF2B5EF4-FFF2-40B4-BE49-F238E27FC236}">
                  <a16:creationId xmlns:a16="http://schemas.microsoft.com/office/drawing/2014/main" id="{8BDACF74-9EB7-EA09-4E73-83966307FFB0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9384" y="945050"/>
              <a:ext cx="981593" cy="156841"/>
            </a:xfrm>
            <a:prstGeom prst="rect">
              <a:avLst/>
            </a:prstGeom>
          </p:spPr>
        </p:pic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A908FB92-238E-F2F7-D9F5-6D0753EEECDF}"/>
              </a:ext>
            </a:extLst>
          </p:cNvPr>
          <p:cNvGrpSpPr/>
          <p:nvPr/>
        </p:nvGrpSpPr>
        <p:grpSpPr>
          <a:xfrm>
            <a:off x="202692" y="829056"/>
            <a:ext cx="6429602" cy="3407664"/>
            <a:chOff x="202692" y="829056"/>
            <a:chExt cx="6429602" cy="3407664"/>
          </a:xfrm>
        </p:grpSpPr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976B9A2A-7C9F-1895-8078-A029016CC640}"/>
                </a:ext>
              </a:extLst>
            </p:cNvPr>
            <p:cNvGrpSpPr/>
            <p:nvPr/>
          </p:nvGrpSpPr>
          <p:grpSpPr>
            <a:xfrm>
              <a:off x="202692" y="829056"/>
              <a:ext cx="6429602" cy="3407664"/>
              <a:chOff x="202692" y="829056"/>
              <a:chExt cx="6429602" cy="3407664"/>
            </a:xfrm>
          </p:grpSpPr>
          <p:pic>
            <p:nvPicPr>
              <p:cNvPr id="283" name="Picture 282" descr="A screenshot of a computer&#10;&#10;Description automatically generated">
                <a:extLst>
                  <a:ext uri="{FF2B5EF4-FFF2-40B4-BE49-F238E27FC236}">
                    <a16:creationId xmlns:a16="http://schemas.microsoft.com/office/drawing/2014/main" id="{3B969429-653B-BD05-9FAD-01B876D6D4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0" t="12088" r="45601" b="38222"/>
              <a:stretch/>
            </p:blipFill>
            <p:spPr>
              <a:xfrm>
                <a:off x="225552" y="829056"/>
                <a:ext cx="6406742" cy="3407664"/>
              </a:xfrm>
              <a:prstGeom prst="rect">
                <a:avLst/>
              </a:prstGeom>
            </p:spPr>
          </p:pic>
          <p:pic>
            <p:nvPicPr>
              <p:cNvPr id="284" name="Picture 283">
                <a:extLst>
                  <a:ext uri="{FF2B5EF4-FFF2-40B4-BE49-F238E27FC236}">
                    <a16:creationId xmlns:a16="http://schemas.microsoft.com/office/drawing/2014/main" id="{F2F129BA-55A8-A5C4-AA4A-A4E21A62162F}"/>
                  </a:ext>
                </a:extLst>
              </p:cNvPr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6064" y="829056"/>
                <a:ext cx="595200" cy="162133"/>
              </a:xfrm>
              <a:prstGeom prst="rect">
                <a:avLst/>
              </a:prstGeom>
            </p:spPr>
          </p:pic>
          <p:pic>
            <p:nvPicPr>
              <p:cNvPr id="285" name="Picture 284">
                <a:extLst>
                  <a:ext uri="{FF2B5EF4-FFF2-40B4-BE49-F238E27FC236}">
                    <a16:creationId xmlns:a16="http://schemas.microsoft.com/office/drawing/2014/main" id="{68932213-EB97-21E4-8775-B5373B1815E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3133" y="2125980"/>
                <a:ext cx="750933" cy="162133"/>
              </a:xfrm>
              <a:prstGeom prst="rect">
                <a:avLst/>
              </a:prstGeom>
            </p:spPr>
          </p:pic>
          <p:pic>
            <p:nvPicPr>
              <p:cNvPr id="286" name="Picture 285">
                <a:extLst>
                  <a:ext uri="{FF2B5EF4-FFF2-40B4-BE49-F238E27FC236}">
                    <a16:creationId xmlns:a16="http://schemas.microsoft.com/office/drawing/2014/main" id="{30B816B0-FEB4-DCB8-F404-1122EB043BE9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2692" y="2014433"/>
                <a:ext cx="446933" cy="162133"/>
              </a:xfrm>
              <a:prstGeom prst="rect">
                <a:avLst/>
              </a:prstGeom>
            </p:spPr>
          </p:pic>
        </p:grpSp>
        <p:pic>
          <p:nvPicPr>
            <p:cNvPr id="281" name="Picture 280">
              <a:extLst>
                <a:ext uri="{FF2B5EF4-FFF2-40B4-BE49-F238E27FC236}">
                  <a16:creationId xmlns:a16="http://schemas.microsoft.com/office/drawing/2014/main" id="{9447DE14-9EFE-5095-9C55-92B7068E3022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647" y="1255933"/>
              <a:ext cx="1136301" cy="210189"/>
            </a:xfrm>
            <a:prstGeom prst="rect">
              <a:avLst/>
            </a:prstGeom>
          </p:spPr>
        </p:pic>
        <p:pic>
          <p:nvPicPr>
            <p:cNvPr id="282" name="Picture 281">
              <a:extLst>
                <a:ext uri="{FF2B5EF4-FFF2-40B4-BE49-F238E27FC236}">
                  <a16:creationId xmlns:a16="http://schemas.microsoft.com/office/drawing/2014/main" id="{EA65E708-F27A-79B8-F0D8-933AF423F94B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9384" y="945050"/>
              <a:ext cx="981593" cy="156841"/>
            </a:xfrm>
            <a:prstGeom prst="rect">
              <a:avLst/>
            </a:prstGeom>
          </p:spPr>
        </p:pic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DAE9BDF-51DE-5286-974C-CF28BF37DC48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Pound-Drever-Hall technique as phase/frequency discriminator</a:t>
            </a:r>
          </a:p>
        </p:txBody>
      </p:sp>
      <p:pic>
        <p:nvPicPr>
          <p:cNvPr id="7" name="Picture 6" descr="\documentclass{article}&#10;\usepackage{amsmath,amssymb}&#10;\usepackage[dvipsnames]{xcolor}&#10;\pagestyle{empty}&#10;\begin{document}&#10;&#10;$$\overline{\phi}_{{\rm opt}}(\tau)= \frac{1}{\tau} \int_{0}^{\tau}{\rm d}t\,\left[\phi_{{\rm opt}}(t)+\delta\phi_{{\rm noise}}(t)\right]$$&#10;&#10;\end{document}" title="IguanaTex Bitmap Display">
            <a:extLst>
              <a:ext uri="{FF2B5EF4-FFF2-40B4-BE49-F238E27FC236}">
                <a16:creationId xmlns:a16="http://schemas.microsoft.com/office/drawing/2014/main" id="{C1ED1641-8D98-076E-9D89-C19AFA27C8B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469" y="2692162"/>
            <a:ext cx="3004528" cy="418244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CF2A771F-86D4-D020-CB67-1F8573A884E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469" y="3356470"/>
            <a:ext cx="1436113" cy="365963"/>
          </a:xfrm>
          <a:prstGeom prst="rect">
            <a:avLst/>
          </a:prstGeom>
        </p:spPr>
      </p:pic>
      <p:pic>
        <p:nvPicPr>
          <p:cNvPr id="268" name="Picture 267" descr="A screenshot of a computer&#10;&#10;Description automatically generated">
            <a:extLst>
              <a:ext uri="{FF2B5EF4-FFF2-40B4-BE49-F238E27FC236}">
                <a16:creationId xmlns:a16="http://schemas.microsoft.com/office/drawing/2014/main" id="{88E556BC-0A77-6D59-E026-985CC6F0973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3" t="13780" r="3050" b="42400"/>
          <a:stretch/>
        </p:blipFill>
        <p:spPr>
          <a:xfrm>
            <a:off x="7065585" y="815843"/>
            <a:ext cx="4754560" cy="3005158"/>
          </a:xfrm>
          <a:prstGeom prst="rect">
            <a:avLst/>
          </a:prstGeom>
        </p:spPr>
      </p:pic>
      <p:pic>
        <p:nvPicPr>
          <p:cNvPr id="288" name="Picture 287" descr="A screenshot of a computer&#10;&#10;Description automatically generated">
            <a:extLst>
              <a:ext uri="{FF2B5EF4-FFF2-40B4-BE49-F238E27FC236}">
                <a16:creationId xmlns:a16="http://schemas.microsoft.com/office/drawing/2014/main" id="{5C7B1B21-0497-996F-6D60-DE0A7167FBB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60928" r="51298" b="667"/>
          <a:stretch/>
        </p:blipFill>
        <p:spPr>
          <a:xfrm>
            <a:off x="157480" y="4178461"/>
            <a:ext cx="5780333" cy="2633819"/>
          </a:xfrm>
          <a:prstGeom prst="rect">
            <a:avLst/>
          </a:prstGeom>
        </p:spPr>
      </p:pic>
      <p:pic>
        <p:nvPicPr>
          <p:cNvPr id="289" name="Picture 288" descr="A screenshot of a computer&#10;&#10;Description automatically generated">
            <a:extLst>
              <a:ext uri="{FF2B5EF4-FFF2-40B4-BE49-F238E27FC236}">
                <a16:creationId xmlns:a16="http://schemas.microsoft.com/office/drawing/2014/main" id="{CEEAF7D6-4DCE-D5EB-63AA-6E52A07AFD3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2" t="13780" r="1000" b="42370"/>
          <a:stretch/>
        </p:blipFill>
        <p:spPr>
          <a:xfrm>
            <a:off x="7045960" y="815843"/>
            <a:ext cx="5024120" cy="30071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AFFCC90-E402-DC0C-16C1-6E935F559D7B}"/>
              </a:ext>
            </a:extLst>
          </p:cNvPr>
          <p:cNvGrpSpPr/>
          <p:nvPr/>
        </p:nvGrpSpPr>
        <p:grpSpPr>
          <a:xfrm>
            <a:off x="5428119" y="2352445"/>
            <a:ext cx="1739761" cy="588842"/>
            <a:chOff x="5428119" y="2381020"/>
            <a:chExt cx="1739761" cy="58884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13C35E6-08DA-3015-07E8-ED63A8024A10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7420" y="2849297"/>
              <a:ext cx="658307" cy="12056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0FCECD2-BBEF-8EF9-A48C-D45AD251AF95}"/>
                </a:ext>
              </a:extLst>
            </p:cNvPr>
            <p:cNvSpPr txBox="1"/>
            <p:nvPr/>
          </p:nvSpPr>
          <p:spPr>
            <a:xfrm>
              <a:off x="5428119" y="2381020"/>
              <a:ext cx="17397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Photon storage time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0AA2AA74-862F-C948-09C2-0F81B273F7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55549" y="2663825"/>
              <a:ext cx="1314" cy="16515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8A9CC34-A1AE-CAFD-9053-04B026CD1689}"/>
              </a:ext>
            </a:extLst>
          </p:cNvPr>
          <p:cNvSpPr txBox="1"/>
          <p:nvPr/>
        </p:nvSpPr>
        <p:spPr>
          <a:xfrm>
            <a:off x="6513306" y="6394611"/>
            <a:ext cx="5629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Ionescu, N. Miller, Z. Wang, G. Gabrielse, A. Geraci and T.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Kovachy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261001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30818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F1827-040B-058A-7F44-C8946850D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F5B9B66-5A4F-36FE-9F3E-962B31001C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" t="20659" r="56217" b="807"/>
          <a:stretch/>
        </p:blipFill>
        <p:spPr>
          <a:xfrm>
            <a:off x="45720" y="1416820"/>
            <a:ext cx="5292280" cy="5385782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A386D5A-C93A-3CCC-F82A-47A949213521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Detour: cavity mechanical transfer functions &amp; vibrations</a:t>
            </a:r>
          </a:p>
        </p:txBody>
      </p:sp>
      <p:pic>
        <p:nvPicPr>
          <p:cNvPr id="11" name="Picture 10" descr="\documentclass{article}&#10;\usepackage{amsmath,amssymb}&#10;\usepackage[dvipsnames]{xcolor}&#10;\pagestyle{empty}&#10;\begin{document}&#10;&#10;$$A_{{\rm det}}(f_{{\scriptscriptstyle {\rm DM}}})\equiv|H_{{\scriptscriptstyle {\rm M},{\rm L}}}(f_{{\scriptscriptstyle {\rm DM}}})-H_{{\scriptscriptstyle {\rm M},{\rm S}}}(f_{{\scriptscriptstyle {\rm DM}}})|$$&#10;&#10;\end{document}" title="IguanaTex Bitmap Display">
            <a:extLst>
              <a:ext uri="{FF2B5EF4-FFF2-40B4-BE49-F238E27FC236}">
                <a16:creationId xmlns:a16="http://schemas.microsoft.com/office/drawing/2014/main" id="{CDA34E70-F53B-28F9-4D1C-8773CC53AE1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344" y="1121671"/>
            <a:ext cx="3305712" cy="206074"/>
          </a:xfrm>
          <a:prstGeom prst="rect">
            <a:avLst/>
          </a:prstGeom>
        </p:spPr>
      </p:pic>
      <p:pic>
        <p:nvPicPr>
          <p:cNvPr id="13" name="Picture 12" descr="\documentclass{article}&#10;\usepackage{amsmath,amssymb}&#10;\usepackage[dvipsnames]{xcolor}&#10;\pagestyle{empty}&#10;\begin{document}&#10;&#10;$$H_{{\scriptscriptstyle {\rm M}}}\sim\left(1-\left(\frac{f_{{\scriptscriptstyle {\rm DM}}}}{f_{{\scriptscriptstyle {\rm M}}}}\right)^{2}+{\rm i}Q_{{\scriptscriptstyle {\rm M}}}^{-1}\right)^{-1}$$&#10;&#10;\end{document}" title="IguanaTex Bitmap Display">
            <a:extLst>
              <a:ext uri="{FF2B5EF4-FFF2-40B4-BE49-F238E27FC236}">
                <a16:creationId xmlns:a16="http://schemas.microsoft.com/office/drawing/2014/main" id="{4297874D-6316-4CDD-01DF-C1CCDB75EDC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912" y="856170"/>
            <a:ext cx="2877713" cy="65480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F823E35-A97A-67E5-378B-4722E21E27BD}"/>
              </a:ext>
            </a:extLst>
          </p:cNvPr>
          <p:cNvGrpSpPr/>
          <p:nvPr/>
        </p:nvGrpSpPr>
        <p:grpSpPr>
          <a:xfrm>
            <a:off x="932500" y="830670"/>
            <a:ext cx="2072638" cy="738664"/>
            <a:chOff x="4555229" y="2630216"/>
            <a:chExt cx="2072638" cy="738664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30746DB-604A-2CDC-37CB-0B6B6EC26FC5}"/>
                </a:ext>
              </a:extLst>
            </p:cNvPr>
            <p:cNvCxnSpPr>
              <a:cxnSpLocks/>
              <a:endCxn id="7" idx="3"/>
            </p:cNvCxnSpPr>
            <p:nvPr/>
          </p:nvCxnSpPr>
          <p:spPr>
            <a:xfrm flipV="1">
              <a:off x="6189717" y="2999548"/>
              <a:ext cx="438150" cy="49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36">
              <a:extLst>
                <a:ext uri="{FF2B5EF4-FFF2-40B4-BE49-F238E27FC236}">
                  <a16:creationId xmlns:a16="http://schemas.microsoft.com/office/drawing/2014/main" id="{AA00FA51-AE91-5973-46AC-21D5E4384F0F}"/>
                </a:ext>
              </a:extLst>
            </p:cNvPr>
            <p:cNvSpPr txBox="1"/>
            <p:nvPr/>
          </p:nvSpPr>
          <p:spPr>
            <a:xfrm>
              <a:off x="4555229" y="2630216"/>
              <a:ext cx="2072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Empirically estimate mechanical transfer function</a:t>
              </a:r>
            </a:p>
          </p:txBody>
        </p:sp>
      </p:grpSp>
      <p:pic>
        <p:nvPicPr>
          <p:cNvPr id="27" name="Picture 26" descr="A computer screen shot of a diagram&#10;&#10;AI-generated content may be incorrect.">
            <a:extLst>
              <a:ext uri="{FF2B5EF4-FFF2-40B4-BE49-F238E27FC236}">
                <a16:creationId xmlns:a16="http://schemas.microsoft.com/office/drawing/2014/main" id="{0AEB9903-E21A-A250-82C8-F3648564CF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5" t="25292" r="44250" b="807"/>
          <a:stretch/>
        </p:blipFill>
        <p:spPr>
          <a:xfrm>
            <a:off x="3794760" y="1734543"/>
            <a:ext cx="3002280" cy="5068060"/>
          </a:xfrm>
          <a:prstGeom prst="rect">
            <a:avLst/>
          </a:prstGeom>
        </p:spPr>
      </p:pic>
      <p:pic>
        <p:nvPicPr>
          <p:cNvPr id="31" name="Picture 3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07643B2-01A3-B63F-7FA0-628169F8B6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2" t="59259" r="400" b="808"/>
          <a:stretch/>
        </p:blipFill>
        <p:spPr>
          <a:xfrm>
            <a:off x="6899720" y="4064000"/>
            <a:ext cx="5243512" cy="2738602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E61C23B-093E-A3D0-73B0-354838A46152}"/>
              </a:ext>
            </a:extLst>
          </p:cNvPr>
          <p:cNvGrpSpPr/>
          <p:nvPr/>
        </p:nvGrpSpPr>
        <p:grpSpPr>
          <a:xfrm>
            <a:off x="9644063" y="4551590"/>
            <a:ext cx="2052637" cy="738664"/>
            <a:chOff x="3453186" y="2814049"/>
            <a:chExt cx="2052637" cy="738664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E4CC1D7-6564-04EC-A694-1D52EC7482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3186" y="2982097"/>
              <a:ext cx="59912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6">
              <a:extLst>
                <a:ext uri="{FF2B5EF4-FFF2-40B4-BE49-F238E27FC236}">
                  <a16:creationId xmlns:a16="http://schemas.microsoft.com/office/drawing/2014/main" id="{DB9F2285-2C85-69BF-4DFE-8C7D9CC074DE}"/>
                </a:ext>
              </a:extLst>
            </p:cNvPr>
            <p:cNvSpPr txBox="1"/>
            <p:nvPr/>
          </p:nvSpPr>
          <p:spPr>
            <a:xfrm>
              <a:off x="4052310" y="2814049"/>
              <a:ext cx="145351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Excitation from piezoelectric transducer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F6F902A-1DF8-9B72-EE6D-E657389C5304}"/>
              </a:ext>
            </a:extLst>
          </p:cNvPr>
          <p:cNvGrpSpPr/>
          <p:nvPr/>
        </p:nvGrpSpPr>
        <p:grpSpPr>
          <a:xfrm>
            <a:off x="7067550" y="1416820"/>
            <a:ext cx="5075682" cy="2647180"/>
            <a:chOff x="7067550" y="1416820"/>
            <a:chExt cx="5075682" cy="2647180"/>
          </a:xfrm>
        </p:grpSpPr>
        <p:pic>
          <p:nvPicPr>
            <p:cNvPr id="29" name="Picture 28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C9850003-27D0-393E-C69B-FC6FFA904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68" t="20659" r="939" b="40741"/>
            <a:stretch/>
          </p:blipFill>
          <p:spPr>
            <a:xfrm>
              <a:off x="7067550" y="1416820"/>
              <a:ext cx="5010150" cy="2647180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E7C2C4-5620-D1D4-8E1B-7289797D64CC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3783" y="3265137"/>
              <a:ext cx="314667" cy="154667"/>
            </a:xfrm>
            <a:prstGeom prst="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9A26F6B-7FD8-0D46-BBBD-BCBABF9A79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30290" y="2811780"/>
              <a:ext cx="0" cy="40005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E2E5636-60C8-A137-FEC8-96526DC8C257}"/>
                </a:ext>
              </a:extLst>
            </p:cNvPr>
            <p:cNvSpPr txBox="1"/>
            <p:nvPr/>
          </p:nvSpPr>
          <p:spPr>
            <a:xfrm>
              <a:off x="10873232" y="1600611"/>
              <a:ext cx="127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Dashed curves are empirical uncertainty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BA32F05-9FB4-9567-7706-41963154C15A}"/>
              </a:ext>
            </a:extLst>
          </p:cNvPr>
          <p:cNvSpPr/>
          <p:nvPr/>
        </p:nvSpPr>
        <p:spPr>
          <a:xfrm>
            <a:off x="9363260" y="5492750"/>
            <a:ext cx="491940" cy="688700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BB3BC4-BD61-6CB2-3A8B-9339D275CC28}"/>
              </a:ext>
            </a:extLst>
          </p:cNvPr>
          <p:cNvGrpSpPr/>
          <p:nvPr/>
        </p:nvGrpSpPr>
        <p:grpSpPr>
          <a:xfrm>
            <a:off x="4117662" y="1232154"/>
            <a:ext cx="1047047" cy="1044281"/>
            <a:chOff x="4117662" y="1232154"/>
            <a:chExt cx="1047047" cy="10442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B29B82-432C-8AF5-69CE-10B0E38D74E4}"/>
                </a:ext>
              </a:extLst>
            </p:cNvPr>
            <p:cNvSpPr/>
            <p:nvPr/>
          </p:nvSpPr>
          <p:spPr>
            <a:xfrm>
              <a:off x="4363212" y="1232154"/>
              <a:ext cx="304800" cy="23812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E3D1A48-56B4-EE8D-5258-6348B8DB83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2220" y="1477899"/>
              <a:ext cx="0" cy="32804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34E31C-9026-2BAC-BB9B-5ED1AD1AC837}"/>
                </a:ext>
              </a:extLst>
            </p:cNvPr>
            <p:cNvSpPr txBox="1"/>
            <p:nvPr/>
          </p:nvSpPr>
          <p:spPr>
            <a:xfrm>
              <a:off x="4117662" y="1753215"/>
              <a:ext cx="10470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Mechanical resonance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A978860-13E0-43C0-8B22-3F2E53863EB0}"/>
              </a:ext>
            </a:extLst>
          </p:cNvPr>
          <p:cNvGrpSpPr/>
          <p:nvPr/>
        </p:nvGrpSpPr>
        <p:grpSpPr>
          <a:xfrm>
            <a:off x="5160072" y="1020659"/>
            <a:ext cx="1989393" cy="329105"/>
            <a:chOff x="5160072" y="1020659"/>
            <a:chExt cx="1989393" cy="32910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D1DFDD1-3227-8EB7-67D3-BA1FEFBA4110}"/>
                </a:ext>
              </a:extLst>
            </p:cNvPr>
            <p:cNvSpPr/>
            <p:nvPr/>
          </p:nvSpPr>
          <p:spPr>
            <a:xfrm>
              <a:off x="5160072" y="1020659"/>
              <a:ext cx="483299" cy="32910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1CD2357-02FB-C14D-85F7-A0F2A9596E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54848" y="1184524"/>
              <a:ext cx="333777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7E7DEC8-2B1F-FD1D-266C-352558B1F57C}"/>
                </a:ext>
              </a:extLst>
            </p:cNvPr>
            <p:cNvSpPr txBox="1"/>
            <p:nvPr/>
          </p:nvSpPr>
          <p:spPr>
            <a:xfrm>
              <a:off x="5938523" y="1031708"/>
              <a:ext cx="12109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Quality factor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353132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B3DCADF-50BC-9C88-3CF1-85410CA93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" t="20659" r="69412" b="807"/>
          <a:stretch/>
        </p:blipFill>
        <p:spPr>
          <a:xfrm>
            <a:off x="111302" y="1205615"/>
            <a:ext cx="3683476" cy="5385782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noise mitigation: low-vibration cryogenics</a:t>
            </a:r>
          </a:p>
        </p:txBody>
      </p:sp>
      <p:pic>
        <p:nvPicPr>
          <p:cNvPr id="4" name="Picture 3" descr="A picture containing indoor, door, open, opened&#10;&#10;Description automatically generated">
            <a:extLst>
              <a:ext uri="{FF2B5EF4-FFF2-40B4-BE49-F238E27FC236}">
                <a16:creationId xmlns:a16="http://schemas.microsoft.com/office/drawing/2014/main" id="{C5E3AAA6-8DE8-8090-AD20-FE01C79143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775" y="792557"/>
            <a:ext cx="4447244" cy="5929658"/>
          </a:xfrm>
          <a:prstGeom prst="rect">
            <a:avLst/>
          </a:prstGeom>
        </p:spPr>
      </p:pic>
      <p:pic>
        <p:nvPicPr>
          <p:cNvPr id="6" name="Picture 5" descr="A person working in a factory&#10;&#10;Description automatically generated with medium confidence">
            <a:extLst>
              <a:ext uri="{FF2B5EF4-FFF2-40B4-BE49-F238E27FC236}">
                <a16:creationId xmlns:a16="http://schemas.microsoft.com/office/drawing/2014/main" id="{2534D861-2338-684E-7905-0AF2A65E21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9" t="8861" r="5046"/>
          <a:stretch/>
        </p:blipFill>
        <p:spPr>
          <a:xfrm>
            <a:off x="3947887" y="731520"/>
            <a:ext cx="3683476" cy="612793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BA2604B3-230E-060B-5749-6C140D9B86DF}"/>
              </a:ext>
            </a:extLst>
          </p:cNvPr>
          <p:cNvGrpSpPr/>
          <p:nvPr/>
        </p:nvGrpSpPr>
        <p:grpSpPr>
          <a:xfrm>
            <a:off x="6324666" y="3021743"/>
            <a:ext cx="1316669" cy="3483229"/>
            <a:chOff x="6324666" y="3021743"/>
            <a:chExt cx="1316669" cy="348322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AE1083A-B334-BADF-AFF7-F26DB13F2C47}"/>
                </a:ext>
              </a:extLst>
            </p:cNvPr>
            <p:cNvSpPr/>
            <p:nvPr/>
          </p:nvSpPr>
          <p:spPr>
            <a:xfrm>
              <a:off x="6324666" y="3854370"/>
              <a:ext cx="1316669" cy="26506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5C7CF5-5308-126D-4367-092C4C16532A}"/>
                </a:ext>
              </a:extLst>
            </p:cNvPr>
            <p:cNvSpPr txBox="1"/>
            <p:nvPr/>
          </p:nvSpPr>
          <p:spPr>
            <a:xfrm>
              <a:off x="6371294" y="3021743"/>
              <a:ext cx="122341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Cryocooler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82037D9-8CDE-48D2-0637-F4FEE122ED5E}"/>
                </a:ext>
              </a:extLst>
            </p:cNvPr>
            <p:cNvCxnSpPr>
              <a:cxnSpLocks/>
              <a:stCxn id="9" idx="2"/>
              <a:endCxn id="8" idx="0"/>
            </p:cNvCxnSpPr>
            <p:nvPr/>
          </p:nvCxnSpPr>
          <p:spPr>
            <a:xfrm>
              <a:off x="6983000" y="3391075"/>
              <a:ext cx="1" cy="46329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8E91A9-82B7-254E-4A78-7D5570FE7086}"/>
              </a:ext>
            </a:extLst>
          </p:cNvPr>
          <p:cNvGrpSpPr/>
          <p:nvPr/>
        </p:nvGrpSpPr>
        <p:grpSpPr>
          <a:xfrm>
            <a:off x="4098187" y="819665"/>
            <a:ext cx="3282154" cy="2609336"/>
            <a:chOff x="6324666" y="3854370"/>
            <a:chExt cx="2394316" cy="265060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2794890-32C8-0DFF-F39F-816D2F2F58A5}"/>
                </a:ext>
              </a:extLst>
            </p:cNvPr>
            <p:cNvSpPr/>
            <p:nvPr/>
          </p:nvSpPr>
          <p:spPr>
            <a:xfrm>
              <a:off x="6324666" y="3854370"/>
              <a:ext cx="1316669" cy="26506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5C3EBB6-43B6-DCA9-CC57-84BAF32A7CC1}"/>
                </a:ext>
              </a:extLst>
            </p:cNvPr>
            <p:cNvSpPr txBox="1"/>
            <p:nvPr/>
          </p:nvSpPr>
          <p:spPr>
            <a:xfrm>
              <a:off x="7948873" y="4645415"/>
              <a:ext cx="770109" cy="6565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Vibration</a:t>
              </a:r>
            </a:p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isolation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C6C5225-AA6E-8F1F-5F83-799C2DC5D5D4}"/>
                </a:ext>
              </a:extLst>
            </p:cNvPr>
            <p:cNvCxnSpPr>
              <a:cxnSpLocks/>
              <a:stCxn id="27" idx="1"/>
              <a:endCxn id="26" idx="3"/>
            </p:cNvCxnSpPr>
            <p:nvPr/>
          </p:nvCxnSpPr>
          <p:spPr>
            <a:xfrm flipH="1">
              <a:off x="7641335" y="4973692"/>
              <a:ext cx="307538" cy="205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5CDDC79-E964-8F3C-DC97-8CB0C0B62746}"/>
              </a:ext>
            </a:extLst>
          </p:cNvPr>
          <p:cNvGrpSpPr/>
          <p:nvPr/>
        </p:nvGrpSpPr>
        <p:grpSpPr>
          <a:xfrm>
            <a:off x="2575020" y="3733977"/>
            <a:ext cx="3432237" cy="3040491"/>
            <a:chOff x="5213118" y="3854370"/>
            <a:chExt cx="2428217" cy="308857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9DEA3FA-F095-8EDD-41AB-32A4FF87DA89}"/>
                </a:ext>
              </a:extLst>
            </p:cNvPr>
            <p:cNvSpPr/>
            <p:nvPr/>
          </p:nvSpPr>
          <p:spPr>
            <a:xfrm>
              <a:off x="6324666" y="3854370"/>
              <a:ext cx="1316669" cy="26506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EFF1EE-5D35-26C8-4356-C21DFABD72D4}"/>
                </a:ext>
              </a:extLst>
            </p:cNvPr>
            <p:cNvSpPr txBox="1"/>
            <p:nvPr/>
          </p:nvSpPr>
          <p:spPr>
            <a:xfrm>
              <a:off x="5213118" y="6567773"/>
              <a:ext cx="733978" cy="37517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Cold box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18D83B3-990C-77A3-C146-D46DA25F3568}"/>
                </a:ext>
              </a:extLst>
            </p:cNvPr>
            <p:cNvCxnSpPr>
              <a:cxnSpLocks/>
              <a:stCxn id="35" idx="3"/>
            </p:cNvCxnSpPr>
            <p:nvPr/>
          </p:nvCxnSpPr>
          <p:spPr>
            <a:xfrm flipV="1">
              <a:off x="5947096" y="6503581"/>
              <a:ext cx="377570" cy="2517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E07734C-9103-D3DC-C79F-B8D3EBCA78DE}"/>
              </a:ext>
            </a:extLst>
          </p:cNvPr>
          <p:cNvGrpSpPr/>
          <p:nvPr/>
        </p:nvGrpSpPr>
        <p:grpSpPr>
          <a:xfrm>
            <a:off x="5439454" y="3239516"/>
            <a:ext cx="6521252" cy="3442696"/>
            <a:chOff x="-3096654" y="3427763"/>
            <a:chExt cx="6521252" cy="3442696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43FE5124-8B8B-651E-9E57-9E5D21615E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423" r="41374" b="21143"/>
            <a:stretch/>
          </p:blipFill>
          <p:spPr>
            <a:xfrm>
              <a:off x="981420" y="3427763"/>
              <a:ext cx="2443178" cy="3413592"/>
            </a:xfrm>
            <a:prstGeom prst="rect">
              <a:avLst/>
            </a:prstGeom>
            <a:ln w="38100">
              <a:solidFill>
                <a:srgbClr val="00B0F0"/>
              </a:solidFill>
              <a:prstDash val="sysDash"/>
            </a:ln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56E055B-7D58-2385-7950-4583FD345C5E}"/>
                </a:ext>
              </a:extLst>
            </p:cNvPr>
            <p:cNvSpPr/>
            <p:nvPr/>
          </p:nvSpPr>
          <p:spPr>
            <a:xfrm>
              <a:off x="-3096654" y="5445481"/>
              <a:ext cx="1055674" cy="1424978"/>
            </a:xfrm>
            <a:prstGeom prst="rect">
              <a:avLst/>
            </a:prstGeom>
            <a:noFill/>
            <a:ln w="3810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7401836-0FB9-FE53-EA9D-0A843194EA30}"/>
                </a:ext>
              </a:extLst>
            </p:cNvPr>
            <p:cNvCxnSpPr>
              <a:cxnSpLocks/>
              <a:stCxn id="43" idx="3"/>
              <a:endCxn id="42" idx="1"/>
            </p:cNvCxnSpPr>
            <p:nvPr/>
          </p:nvCxnSpPr>
          <p:spPr>
            <a:xfrm flipV="1">
              <a:off x="-2040980" y="5134559"/>
              <a:ext cx="3022400" cy="102341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85488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CC8C3-5CCC-608E-53B7-A23E02CF5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16E7A0-D752-C0FC-5F2F-8FE823BDDF55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cavity-based dark matter (DM) detection scheme</a:t>
            </a:r>
          </a:p>
        </p:txBody>
      </p:sp>
      <p:pic>
        <p:nvPicPr>
          <p:cNvPr id="1026" name="Picture 2 1">
            <a:extLst>
              <a:ext uri="{FF2B5EF4-FFF2-40B4-BE49-F238E27FC236}">
                <a16:creationId xmlns:a16="http://schemas.microsoft.com/office/drawing/2014/main" id="{6B60A621-738E-9DB9-1EC7-D7A82E552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41" y="3835574"/>
            <a:ext cx="4421256" cy="291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\documentclass{article}&#10;\usepackage{amsmath,amssymb}&#10;\usepackage{xcolor}&#10;\pagestyle{empty}&#10;\begin{document}&#10;&#10;$$\frac{\delta m_{{\rm e}}(t)}{m_{{\rm e}}}\propto{\color{red}d_{m_{{\rm e}}}}\phi(t)$$&#10;&#10;\end{document}" title="IguanaTex Bitmap Display">
            <a:extLst>
              <a:ext uri="{FF2B5EF4-FFF2-40B4-BE49-F238E27FC236}">
                <a16:creationId xmlns:a16="http://schemas.microsoft.com/office/drawing/2014/main" id="{B334B822-A715-0FB2-C8F7-47CA7CECA01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053" y="1694144"/>
            <a:ext cx="1548600" cy="463361"/>
          </a:xfrm>
          <a:prstGeom prst="rect">
            <a:avLst/>
          </a:prstGeom>
        </p:spPr>
      </p:pic>
      <p:pic>
        <p:nvPicPr>
          <p:cNvPr id="3" name="Picture 2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F4C9EB6-CA47-B25C-BA40-EA618A9112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0" t="11781" r="26354" b="59538"/>
          <a:stretch/>
        </p:blipFill>
        <p:spPr>
          <a:xfrm>
            <a:off x="1055204" y="1212412"/>
            <a:ext cx="3553445" cy="2102514"/>
          </a:xfrm>
          <a:prstGeom prst="rect">
            <a:avLst/>
          </a:prstGeom>
        </p:spPr>
      </p:pic>
      <p:pic>
        <p:nvPicPr>
          <p:cNvPr id="4" name="Picture 3" descr="\documentclass{article}&#10;\usepackage{amsmath,amssymb}&#10;\usepackage[dvipsnames]{xcolor}&#10;\pagestyle{empty}&#10;\begin{document}&#10;&#10;$$\phi(t)=\Phi_{0}\cos(2\pi f_{{\scriptscriptstyle {\rm DM}}}t)$$&#10;&#10;\end{document}" title="IguanaTex Bitmap Display">
            <a:extLst>
              <a:ext uri="{FF2B5EF4-FFF2-40B4-BE49-F238E27FC236}">
                <a16:creationId xmlns:a16="http://schemas.microsoft.com/office/drawing/2014/main" id="{F9BA9557-F75F-42F1-ADEE-2E241A98F40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053" y="1192433"/>
            <a:ext cx="1922947" cy="2060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6B7B41-5214-1211-F24A-C2386E82E034}"/>
              </a:ext>
            </a:extLst>
          </p:cNvPr>
          <p:cNvSpPr txBox="1"/>
          <p:nvPr/>
        </p:nvSpPr>
        <p:spPr>
          <a:xfrm>
            <a:off x="1999821" y="822567"/>
            <a:ext cx="21996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Now: two rigid cavities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10EE24-DEE1-6A4B-915B-46FC370179FA}"/>
              </a:ext>
            </a:extLst>
          </p:cNvPr>
          <p:cNvSpPr txBox="1"/>
          <p:nvPr/>
        </p:nvSpPr>
        <p:spPr>
          <a:xfrm>
            <a:off x="1482986" y="3464012"/>
            <a:ext cx="32271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Upgrade: rigid vs. non-rigid cavity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BB260B-E777-D749-F0D0-238581F06D1B}"/>
              </a:ext>
            </a:extLst>
          </p:cNvPr>
          <p:cNvSpPr txBox="1"/>
          <p:nvPr/>
        </p:nvSpPr>
        <p:spPr>
          <a:xfrm>
            <a:off x="9350735" y="1944993"/>
            <a:ext cx="1887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halo model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FD0613A-88D5-7AA9-ED32-8BE0F2FC3F30}"/>
              </a:ext>
            </a:extLst>
          </p:cNvPr>
          <p:cNvGrpSpPr>
            <a:grpSpLocks noChangeAspect="1"/>
          </p:cNvGrpSpPr>
          <p:nvPr/>
        </p:nvGrpSpPr>
        <p:grpSpPr>
          <a:xfrm>
            <a:off x="5662001" y="2326782"/>
            <a:ext cx="6368598" cy="4076700"/>
            <a:chOff x="5662001" y="2326782"/>
            <a:chExt cx="6368598" cy="40767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C792633-E030-2DB9-AF7F-B77EA8076A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62001" y="2326782"/>
              <a:ext cx="6368598" cy="4076700"/>
              <a:chOff x="5615608" y="2226238"/>
              <a:chExt cx="6368598" cy="4076700"/>
            </a:xfrm>
          </p:grpSpPr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8E8B2BF4-B82E-CA97-3770-B062DB606D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7739" y="2236177"/>
                <a:ext cx="6286467" cy="4066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BC41DB6-1D70-A108-A29B-F21BED7D4314}"/>
                  </a:ext>
                </a:extLst>
              </p:cNvPr>
              <p:cNvSpPr/>
              <p:nvPr/>
            </p:nvSpPr>
            <p:spPr>
              <a:xfrm>
                <a:off x="5615608" y="2673625"/>
                <a:ext cx="339897" cy="33296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9113793-1264-5813-C349-AB23C2950CE9}"/>
                  </a:ext>
                </a:extLst>
              </p:cNvPr>
              <p:cNvSpPr/>
              <p:nvPr/>
            </p:nvSpPr>
            <p:spPr>
              <a:xfrm>
                <a:off x="5681268" y="2226238"/>
                <a:ext cx="445150" cy="4473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5" name="Picture 14" descr="\documentclass{article}&#10;\usepackage{amsmath,amssymb}&#10;\usepackage[dvipsnames]{xcolor}&#10;\pagestyle{empty}&#10;\begin{document}&#10;&#10;$$d_{m_{{\rm e}}}$$&#10;&#10;\end{document}" title="IguanaTex Bitmap Display">
              <a:extLst>
                <a:ext uri="{FF2B5EF4-FFF2-40B4-BE49-F238E27FC236}">
                  <a16:creationId xmlns:a16="http://schemas.microsoft.com/office/drawing/2014/main" id="{9A68B1DC-B66A-4087-58A4-10B73ADB59DC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8688" y="4083832"/>
              <a:ext cx="337461" cy="22085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795273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BE329-0B51-88A6-6A90-524A0D0F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2EB0CDB-0887-6207-B4C4-C5862A0F8B8D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Mirror actuation using recoil mass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D410FA-23CB-CDDC-2C56-681C147BBB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7" t="13876" r="33739" b="11611"/>
          <a:stretch/>
        </p:blipFill>
        <p:spPr>
          <a:xfrm>
            <a:off x="2410343" y="822086"/>
            <a:ext cx="4043058" cy="59515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FB2564-D18D-0410-5595-1FB86D3194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514" t="8610" b="2099"/>
          <a:stretch/>
        </p:blipFill>
        <p:spPr>
          <a:xfrm>
            <a:off x="98097" y="2172314"/>
            <a:ext cx="2268052" cy="26927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A55647-6111-EC53-E61B-7803B34C2A7C}"/>
              </a:ext>
            </a:extLst>
          </p:cNvPr>
          <p:cNvSpPr txBox="1"/>
          <p:nvPr/>
        </p:nvSpPr>
        <p:spPr>
          <a:xfrm>
            <a:off x="136713" y="4984945"/>
            <a:ext cx="21611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Akutsu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(2020).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Rev. Sci. Inst.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115001.</a:t>
            </a:r>
          </a:p>
        </p:txBody>
      </p:sp>
      <p:pic>
        <p:nvPicPr>
          <p:cNvPr id="6" name="Picture 5" descr="A picture containing device, miller&#10;&#10;Description automatically generated">
            <a:extLst>
              <a:ext uri="{FF2B5EF4-FFF2-40B4-BE49-F238E27FC236}">
                <a16:creationId xmlns:a16="http://schemas.microsoft.com/office/drawing/2014/main" id="{7AF96E9D-080F-C4A0-9228-FB68900A99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669" y="822086"/>
            <a:ext cx="4424592" cy="58994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AD34A9-DC3F-F0B0-3208-71C86A409B41}"/>
              </a:ext>
            </a:extLst>
          </p:cNvPr>
          <p:cNvSpPr txBox="1"/>
          <p:nvPr/>
        </p:nvSpPr>
        <p:spPr>
          <a:xfrm>
            <a:off x="5947849" y="5892198"/>
            <a:ext cx="1728569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Damping: Electromagnetic Actuators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15205F-6875-F7DB-4AA6-3F3EABB0650E}"/>
              </a:ext>
            </a:extLst>
          </p:cNvPr>
          <p:cNvSpPr txBox="1"/>
          <p:nvPr/>
        </p:nvSpPr>
        <p:spPr>
          <a:xfrm>
            <a:off x="6178529" y="1910120"/>
            <a:ext cx="1431965" cy="107721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Passive Damping: Eddy Current Dampers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E9B7F93-F041-765B-54B7-1C80659B6603}"/>
              </a:ext>
            </a:extLst>
          </p:cNvPr>
          <p:cNvCxnSpPr>
            <a:cxnSpLocks/>
          </p:cNvCxnSpPr>
          <p:nvPr/>
        </p:nvCxnSpPr>
        <p:spPr>
          <a:xfrm>
            <a:off x="7477207" y="2620586"/>
            <a:ext cx="874294" cy="5262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DF75E2-E98A-F09C-1C14-E98A20EE87BD}"/>
              </a:ext>
            </a:extLst>
          </p:cNvPr>
          <p:cNvCxnSpPr>
            <a:cxnSpLocks/>
          </p:cNvCxnSpPr>
          <p:nvPr/>
        </p:nvCxnSpPr>
        <p:spPr>
          <a:xfrm flipH="1" flipV="1">
            <a:off x="5283200" y="5905199"/>
            <a:ext cx="664649" cy="1307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6735A4F-F546-5355-A90C-D52328C02952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7512681" y="4649409"/>
            <a:ext cx="621669" cy="2847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B73A04F-7B2A-B04F-B07C-36571E475980}"/>
              </a:ext>
            </a:extLst>
          </p:cNvPr>
          <p:cNvSpPr txBox="1"/>
          <p:nvPr/>
        </p:nvSpPr>
        <p:spPr>
          <a:xfrm>
            <a:off x="6924206" y="4764901"/>
            <a:ext cx="588475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44149A-AE30-F2A5-AD9A-25490034BFA9}"/>
              </a:ext>
            </a:extLst>
          </p:cNvPr>
          <p:cNvCxnSpPr>
            <a:cxnSpLocks/>
          </p:cNvCxnSpPr>
          <p:nvPr/>
        </p:nvCxnSpPr>
        <p:spPr>
          <a:xfrm flipH="1">
            <a:off x="9914859" y="1535856"/>
            <a:ext cx="657891" cy="12787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EFBCE6-5687-CB0B-2D83-C1D5B94BFC49}"/>
              </a:ext>
            </a:extLst>
          </p:cNvPr>
          <p:cNvSpPr txBox="1"/>
          <p:nvPr/>
        </p:nvSpPr>
        <p:spPr>
          <a:xfrm>
            <a:off x="10272559" y="1197302"/>
            <a:ext cx="1307176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Mass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35C0738-17F7-6965-0E5D-C1862AEBA9A9}"/>
              </a:ext>
            </a:extLst>
          </p:cNvPr>
          <p:cNvCxnSpPr>
            <a:cxnSpLocks/>
          </p:cNvCxnSpPr>
          <p:nvPr/>
        </p:nvCxnSpPr>
        <p:spPr>
          <a:xfrm flipV="1">
            <a:off x="9360598" y="4191228"/>
            <a:ext cx="0" cy="18446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5A4EFF1-7885-5935-19E1-88C2C052B7BE}"/>
              </a:ext>
            </a:extLst>
          </p:cNvPr>
          <p:cNvSpPr txBox="1"/>
          <p:nvPr/>
        </p:nvSpPr>
        <p:spPr>
          <a:xfrm>
            <a:off x="8756799" y="6035914"/>
            <a:ext cx="1207598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Recoil Mass</a:t>
            </a:r>
          </a:p>
        </p:txBody>
      </p:sp>
    </p:spTree>
    <p:extLst>
      <p:ext uri="{BB962C8B-B14F-4D97-AF65-F5344CB8AC3E}">
        <p14:creationId xmlns:p14="http://schemas.microsoft.com/office/powerpoint/2010/main" val="32493433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7C32E-D28C-C637-ABFF-745AC75C9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56F6C74-F8BC-0A93-75C0-30A92FAB0D1F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Optical sensor electromagnetic (OSEM) actuator</a:t>
            </a:r>
          </a:p>
        </p:txBody>
      </p:sp>
      <p:pic>
        <p:nvPicPr>
          <p:cNvPr id="6" name="Google Shape;131;p21">
            <a:extLst>
              <a:ext uri="{FF2B5EF4-FFF2-40B4-BE49-F238E27FC236}">
                <a16:creationId xmlns:a16="http://schemas.microsoft.com/office/drawing/2014/main" id="{6A06138A-514F-A262-2803-EFCF52D6947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4093" y="808820"/>
            <a:ext cx="4785820" cy="2760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7;p19">
            <a:extLst>
              <a:ext uri="{FF2B5EF4-FFF2-40B4-BE49-F238E27FC236}">
                <a16:creationId xmlns:a16="http://schemas.microsoft.com/office/drawing/2014/main" id="{C707D0D1-9C85-B122-7815-5C76F2A4077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l="19938" t="29862" r="31323" b="43996"/>
          <a:stretch/>
        </p:blipFill>
        <p:spPr>
          <a:xfrm>
            <a:off x="3696036" y="3938938"/>
            <a:ext cx="4068252" cy="2873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75;p16">
            <a:extLst>
              <a:ext uri="{FF2B5EF4-FFF2-40B4-BE49-F238E27FC236}">
                <a16:creationId xmlns:a16="http://schemas.microsoft.com/office/drawing/2014/main" id="{F2534B99-F21C-6AA8-3528-DED59DEDA6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6283" r="7895"/>
          <a:stretch/>
        </p:blipFill>
        <p:spPr>
          <a:xfrm>
            <a:off x="7814927" y="3927778"/>
            <a:ext cx="4217871" cy="2760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C9447EF8-E361-259C-9BE7-A2761C283ED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6" b="25876"/>
          <a:stretch/>
        </p:blipFill>
        <p:spPr>
          <a:xfrm>
            <a:off x="4032261" y="848150"/>
            <a:ext cx="3276251" cy="276076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C47BD3F7-1B84-CA57-419C-B94627AECAB6}"/>
              </a:ext>
            </a:extLst>
          </p:cNvPr>
          <p:cNvSpPr txBox="1"/>
          <p:nvPr/>
        </p:nvSpPr>
        <p:spPr>
          <a:xfrm>
            <a:off x="10061283" y="4200439"/>
            <a:ext cx="1645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Actuator Test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C7B4418-C90D-4DFB-F8F4-38275E7739C0}"/>
              </a:ext>
            </a:extLst>
          </p:cNvPr>
          <p:cNvGrpSpPr/>
          <p:nvPr/>
        </p:nvGrpSpPr>
        <p:grpSpPr>
          <a:xfrm>
            <a:off x="165044" y="874370"/>
            <a:ext cx="3958007" cy="3064568"/>
            <a:chOff x="123591" y="946811"/>
            <a:chExt cx="3958007" cy="3064568"/>
          </a:xfrm>
        </p:grpSpPr>
        <p:pic>
          <p:nvPicPr>
            <p:cNvPr id="18" name="Google Shape;68;p15">
              <a:extLst>
                <a:ext uri="{FF2B5EF4-FFF2-40B4-BE49-F238E27FC236}">
                  <a16:creationId xmlns:a16="http://schemas.microsoft.com/office/drawing/2014/main" id="{936047C9-D148-2858-C378-0198CE10D1E8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65772" y="946811"/>
              <a:ext cx="3157166" cy="235728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0AADC78-88FE-BD2C-225D-EF8050E630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51904" y="2752268"/>
              <a:ext cx="289978" cy="42483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2C7B81-9A12-F676-E832-233B0D779697}"/>
                </a:ext>
              </a:extLst>
            </p:cNvPr>
            <p:cNvSpPr txBox="1"/>
            <p:nvPr/>
          </p:nvSpPr>
          <p:spPr>
            <a:xfrm>
              <a:off x="924432" y="3097274"/>
              <a:ext cx="6609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Coil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04CE4EE-C3AA-3A7D-9340-207A576F6DDA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1929066" y="2353139"/>
              <a:ext cx="108310" cy="9811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CE19F87-037A-BEB9-341F-40B2E7290AFF}"/>
                </a:ext>
              </a:extLst>
            </p:cNvPr>
            <p:cNvSpPr txBox="1"/>
            <p:nvPr/>
          </p:nvSpPr>
          <p:spPr>
            <a:xfrm>
              <a:off x="1453612" y="3334271"/>
              <a:ext cx="9509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BE35F7E-B210-7E76-EA02-30DF729A44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8192" y="2146041"/>
              <a:ext cx="443620" cy="41419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42D9A6B-7F48-F622-C8DD-232ED2A95EE0}"/>
                </a:ext>
              </a:extLst>
            </p:cNvPr>
            <p:cNvSpPr txBox="1"/>
            <p:nvPr/>
          </p:nvSpPr>
          <p:spPr>
            <a:xfrm>
              <a:off x="2226684" y="3488159"/>
              <a:ext cx="16412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OSEM body (on recoil mass)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634BDA8-EDFC-5A95-1827-A79F55226736}"/>
                </a:ext>
              </a:extLst>
            </p:cNvPr>
            <p:cNvSpPr txBox="1"/>
            <p:nvPr/>
          </p:nvSpPr>
          <p:spPr>
            <a:xfrm>
              <a:off x="123591" y="2591151"/>
              <a:ext cx="1265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Flag (on test mass)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46979A4A-D964-540F-5C83-D3B6DF4D8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65845" y="3177105"/>
              <a:ext cx="0" cy="3110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CFFAF95-CAB4-8658-9417-FB4A9F60BD01}"/>
                </a:ext>
              </a:extLst>
            </p:cNvPr>
            <p:cNvSpPr/>
            <p:nvPr/>
          </p:nvSpPr>
          <p:spPr>
            <a:xfrm>
              <a:off x="1311402" y="2490799"/>
              <a:ext cx="208005" cy="211097"/>
            </a:xfrm>
            <a:prstGeom prst="ellipse">
              <a:avLst/>
            </a:prstGeom>
            <a:noFill/>
            <a:ln w="19050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822824F-2558-2A5D-485F-2E34AC1EAD76}"/>
                </a:ext>
              </a:extLst>
            </p:cNvPr>
            <p:cNvGrpSpPr/>
            <p:nvPr/>
          </p:nvGrpSpPr>
          <p:grpSpPr>
            <a:xfrm>
              <a:off x="1341864" y="2521713"/>
              <a:ext cx="147081" cy="149269"/>
              <a:chOff x="1019839" y="1872753"/>
              <a:chExt cx="147081" cy="149269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DE41503B-293B-1A26-E7AD-7204E96DEAF6}"/>
                  </a:ext>
                </a:extLst>
              </p:cNvPr>
              <p:cNvCxnSpPr>
                <a:cxnSpLocks/>
                <a:stCxn id="51" idx="3"/>
                <a:endCxn id="51" idx="7"/>
              </p:cNvCxnSpPr>
              <p:nvPr/>
            </p:nvCxnSpPr>
            <p:spPr>
              <a:xfrm flipV="1">
                <a:off x="1019839" y="1872753"/>
                <a:ext cx="147081" cy="14926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AF978F4-1C40-833A-76C9-FACB38A3ADE7}"/>
                  </a:ext>
                </a:extLst>
              </p:cNvPr>
              <p:cNvCxnSpPr>
                <a:cxnSpLocks/>
                <a:stCxn id="51" idx="1"/>
                <a:endCxn id="51" idx="5"/>
              </p:cNvCxnSpPr>
              <p:nvPr/>
            </p:nvCxnSpPr>
            <p:spPr>
              <a:xfrm>
                <a:off x="1019839" y="1872753"/>
                <a:ext cx="147081" cy="14926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95CABD9-0D82-5619-111C-E5D08362258B}"/>
                </a:ext>
              </a:extLst>
            </p:cNvPr>
            <p:cNvGrpSpPr/>
            <p:nvPr/>
          </p:nvGrpSpPr>
          <p:grpSpPr>
            <a:xfrm>
              <a:off x="1284258" y="1490534"/>
              <a:ext cx="216576" cy="211097"/>
              <a:chOff x="1385889" y="2749340"/>
              <a:chExt cx="216576" cy="211097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024B1CE9-D620-54A2-4620-6EE0010E27F4}"/>
                  </a:ext>
                </a:extLst>
              </p:cNvPr>
              <p:cNvSpPr/>
              <p:nvPr/>
            </p:nvSpPr>
            <p:spPr>
              <a:xfrm>
                <a:off x="1385889" y="2749340"/>
                <a:ext cx="216576" cy="21109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140A5916-A033-B406-762C-F0954671645F}"/>
                  </a:ext>
                </a:extLst>
              </p:cNvPr>
              <p:cNvSpPr/>
              <p:nvPr/>
            </p:nvSpPr>
            <p:spPr>
              <a:xfrm>
                <a:off x="1471317" y="2833614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4ED7372-D48A-70F7-66FD-97B16B0623DE}"/>
                </a:ext>
              </a:extLst>
            </p:cNvPr>
            <p:cNvSpPr txBox="1"/>
            <p:nvPr/>
          </p:nvSpPr>
          <p:spPr>
            <a:xfrm>
              <a:off x="1039301" y="1333903"/>
              <a:ext cx="2314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I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35EF677B-2FC1-9535-DE23-BD96F032E2E7}"/>
                </a:ext>
              </a:extLst>
            </p:cNvPr>
            <p:cNvCxnSpPr>
              <a:cxnSpLocks/>
            </p:cNvCxnSpPr>
            <p:nvPr/>
          </p:nvCxnSpPr>
          <p:spPr>
            <a:xfrm>
              <a:off x="2020213" y="2301853"/>
              <a:ext cx="1462322" cy="4341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9FD184-B7B7-4A8B-72B2-8C4D55F24AAA}"/>
                </a:ext>
              </a:extLst>
            </p:cNvPr>
            <p:cNvSpPr txBox="1"/>
            <p:nvPr/>
          </p:nvSpPr>
          <p:spPr>
            <a:xfrm>
              <a:off x="2990430" y="2768400"/>
              <a:ext cx="10911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Magnetic Force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077078B-AB8B-9DED-004B-5DDEEDB34040}"/>
              </a:ext>
            </a:extLst>
          </p:cNvPr>
          <p:cNvGrpSpPr/>
          <p:nvPr/>
        </p:nvGrpSpPr>
        <p:grpSpPr>
          <a:xfrm>
            <a:off x="503563" y="4173443"/>
            <a:ext cx="2528320" cy="2374438"/>
            <a:chOff x="804696" y="4212842"/>
            <a:chExt cx="2528320" cy="2374438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850DC8E0-A78C-A3D6-30EB-AAA7514C9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4696" y="4212842"/>
              <a:ext cx="2528320" cy="1996473"/>
            </a:xfrm>
            <a:prstGeom prst="rect">
              <a:avLst/>
            </a:prstGeom>
          </p:spPr>
        </p:pic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5355174E-02BA-D5B9-C0E6-9BF7EB24B2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9486" y="5460988"/>
              <a:ext cx="0" cy="81172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698C105-5944-24EA-87C1-7D311D661228}"/>
                </a:ext>
              </a:extLst>
            </p:cNvPr>
            <p:cNvSpPr txBox="1"/>
            <p:nvPr/>
          </p:nvSpPr>
          <p:spPr>
            <a:xfrm>
              <a:off x="1880358" y="6279503"/>
              <a:ext cx="1295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Photodiode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EBCAD8A9-E483-8C04-623E-8BA1083E50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01" y="5460988"/>
              <a:ext cx="0" cy="74832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F7FEB39-177B-C0E7-9F98-D1476DF5FB1D}"/>
                </a:ext>
              </a:extLst>
            </p:cNvPr>
            <p:cNvSpPr txBox="1"/>
            <p:nvPr/>
          </p:nvSpPr>
          <p:spPr>
            <a:xfrm>
              <a:off x="1152686" y="6188959"/>
              <a:ext cx="6609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LED</a:t>
              </a:r>
              <a:endPara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C24B97E-BA90-F90F-84C4-B942F28D790F}"/>
              </a:ext>
            </a:extLst>
          </p:cNvPr>
          <p:cNvGrpSpPr/>
          <p:nvPr/>
        </p:nvGrpSpPr>
        <p:grpSpPr>
          <a:xfrm>
            <a:off x="8117492" y="1311319"/>
            <a:ext cx="2028086" cy="881412"/>
            <a:chOff x="8064940" y="1351767"/>
            <a:chExt cx="2028086" cy="88141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74AF53-BCE9-4476-9B25-18AE246015EC}"/>
                </a:ext>
              </a:extLst>
            </p:cNvPr>
            <p:cNvSpPr txBox="1"/>
            <p:nvPr/>
          </p:nvSpPr>
          <p:spPr>
            <a:xfrm>
              <a:off x="8064940" y="1351767"/>
              <a:ext cx="1645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Sensor Test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DBAD4C0-C01B-3C7B-9003-07CE9042A83B}"/>
                </a:ext>
              </a:extLst>
            </p:cNvPr>
            <p:cNvSpPr txBox="1"/>
            <p:nvPr/>
          </p:nvSpPr>
          <p:spPr>
            <a:xfrm>
              <a:off x="8064940" y="1709959"/>
              <a:ext cx="20280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Range: </a:t>
              </a:r>
              <a:r>
                <a:rPr lang="en-US" sz="1400" dirty="0">
                  <a:sym typeface="Symbol" panose="05050102010706020507" pitchFamily="18" charset="2"/>
                </a:rPr>
                <a:t></a:t>
              </a:r>
              <a:r>
                <a:rPr lang="en-US" sz="1400" dirty="0"/>
                <a:t>0.5 mm</a:t>
              </a:r>
            </a:p>
            <a:p>
              <a:r>
                <a:rPr lang="en-US" sz="1400" dirty="0"/>
                <a:t>Resolution: </a:t>
              </a:r>
              <a:r>
                <a:rPr lang="en-US" sz="1400" dirty="0">
                  <a:sym typeface="Symbol" panose="05050102010706020507" pitchFamily="18" charset="2"/>
                </a:rPr>
                <a:t>0.5 µm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96547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8BE36-56CA-023B-FA2B-CCE2141B8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3974C5E-9720-B0B9-6AFF-22FBDE7C7FEA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Actuator tests</a:t>
            </a:r>
          </a:p>
        </p:txBody>
      </p:sp>
      <p:pic>
        <p:nvPicPr>
          <p:cNvPr id="6" name="Google Shape;514;p44">
            <a:extLst>
              <a:ext uri="{FF2B5EF4-FFF2-40B4-BE49-F238E27FC236}">
                <a16:creationId xmlns:a16="http://schemas.microsoft.com/office/drawing/2014/main" id="{590FAF46-8ED1-BF69-D4E3-F062A69068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832" r="7624"/>
          <a:stretch/>
        </p:blipFill>
        <p:spPr>
          <a:xfrm>
            <a:off x="658196" y="2253551"/>
            <a:ext cx="6387492" cy="26175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515;p44">
            <a:extLst>
              <a:ext uri="{FF2B5EF4-FFF2-40B4-BE49-F238E27FC236}">
                <a16:creationId xmlns:a16="http://schemas.microsoft.com/office/drawing/2014/main" id="{29FD0E0D-5D71-5609-C891-DBB765A132D7}"/>
              </a:ext>
            </a:extLst>
          </p:cNvPr>
          <p:cNvCxnSpPr>
            <a:cxnSpLocks/>
          </p:cNvCxnSpPr>
          <p:nvPr/>
        </p:nvCxnSpPr>
        <p:spPr>
          <a:xfrm>
            <a:off x="1679314" y="3562350"/>
            <a:ext cx="138000" cy="2625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" name="Google Shape;516;p44">
            <a:extLst>
              <a:ext uri="{FF2B5EF4-FFF2-40B4-BE49-F238E27FC236}">
                <a16:creationId xmlns:a16="http://schemas.microsoft.com/office/drawing/2014/main" id="{447CBA87-526C-E2FD-D918-DB3A6D1E9ED2}"/>
              </a:ext>
            </a:extLst>
          </p:cNvPr>
          <p:cNvSpPr txBox="1"/>
          <p:nvPr/>
        </p:nvSpPr>
        <p:spPr>
          <a:xfrm>
            <a:off x="1325614" y="3034811"/>
            <a:ext cx="7074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Lock On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" name="Google Shape;517;p44">
            <a:extLst>
              <a:ext uri="{FF2B5EF4-FFF2-40B4-BE49-F238E27FC236}">
                <a16:creationId xmlns:a16="http://schemas.microsoft.com/office/drawing/2014/main" id="{5392CCE2-D471-077C-270F-381E48ABACC6}"/>
              </a:ext>
            </a:extLst>
          </p:cNvPr>
          <p:cNvCxnSpPr>
            <a:cxnSpLocks/>
          </p:cNvCxnSpPr>
          <p:nvPr/>
        </p:nvCxnSpPr>
        <p:spPr>
          <a:xfrm flipH="1">
            <a:off x="3071281" y="3038012"/>
            <a:ext cx="275400" cy="368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" name="Google Shape;518;p44">
            <a:extLst>
              <a:ext uri="{FF2B5EF4-FFF2-40B4-BE49-F238E27FC236}">
                <a16:creationId xmlns:a16="http://schemas.microsoft.com/office/drawing/2014/main" id="{1AC41C5F-5BDD-6D3F-4343-6E90844631C0}"/>
              </a:ext>
            </a:extLst>
          </p:cNvPr>
          <p:cNvSpPr txBox="1"/>
          <p:nvPr/>
        </p:nvSpPr>
        <p:spPr>
          <a:xfrm>
            <a:off x="3346681" y="2543617"/>
            <a:ext cx="7074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Lock Off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" name="Google Shape;519;p44">
            <a:extLst>
              <a:ext uri="{FF2B5EF4-FFF2-40B4-BE49-F238E27FC236}">
                <a16:creationId xmlns:a16="http://schemas.microsoft.com/office/drawing/2014/main" id="{67CC8FB6-9504-5B60-08FC-B0FF542A3E93}"/>
              </a:ext>
            </a:extLst>
          </p:cNvPr>
          <p:cNvCxnSpPr>
            <a:cxnSpLocks/>
          </p:cNvCxnSpPr>
          <p:nvPr/>
        </p:nvCxnSpPr>
        <p:spPr>
          <a:xfrm flipH="1">
            <a:off x="4943795" y="3248612"/>
            <a:ext cx="195900" cy="530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6" name="Google Shape;520;p44">
            <a:extLst>
              <a:ext uri="{FF2B5EF4-FFF2-40B4-BE49-F238E27FC236}">
                <a16:creationId xmlns:a16="http://schemas.microsoft.com/office/drawing/2014/main" id="{5E77A5A2-F472-A4AF-02F6-294C1A36AE02}"/>
              </a:ext>
            </a:extLst>
          </p:cNvPr>
          <p:cNvSpPr txBox="1"/>
          <p:nvPr/>
        </p:nvSpPr>
        <p:spPr>
          <a:xfrm>
            <a:off x="5924538" y="2572857"/>
            <a:ext cx="7074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Lock On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521;p44">
            <a:extLst>
              <a:ext uri="{FF2B5EF4-FFF2-40B4-BE49-F238E27FC236}">
                <a16:creationId xmlns:a16="http://schemas.microsoft.com/office/drawing/2014/main" id="{A09C4E6B-FB95-2067-6F07-587753C944F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0972" y="817954"/>
            <a:ext cx="4436738" cy="59632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67102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A3229-B952-6579-CFF4-A83C663B2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737656C-9095-AB82-6542-AADF93B0BCB8}"/>
              </a:ext>
            </a:extLst>
          </p:cNvPr>
          <p:cNvSpPr/>
          <p:nvPr/>
        </p:nvSpPr>
        <p:spPr>
          <a:xfrm>
            <a:off x="45720" y="45720"/>
            <a:ext cx="12097512" cy="685800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Fabry-Perot cavity with suspended mirrors (prototype)</a:t>
            </a:r>
          </a:p>
        </p:txBody>
      </p:sp>
      <p:pic>
        <p:nvPicPr>
          <p:cNvPr id="2" name="Picture 1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1CF56EB1-EA1E-E239-C44A-72EEA45791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4" t="24703" r="41336" b="39627"/>
          <a:stretch/>
        </p:blipFill>
        <p:spPr>
          <a:xfrm>
            <a:off x="8561200" y="1161122"/>
            <a:ext cx="1987701" cy="1821736"/>
          </a:xfrm>
          <a:prstGeom prst="rect">
            <a:avLst/>
          </a:prstGeom>
        </p:spPr>
      </p:pic>
      <p:pic>
        <p:nvPicPr>
          <p:cNvPr id="3" name="Google Shape;61;p14">
            <a:extLst>
              <a:ext uri="{FF2B5EF4-FFF2-40B4-BE49-F238E27FC236}">
                <a16:creationId xmlns:a16="http://schemas.microsoft.com/office/drawing/2014/main" id="{113C7688-75B5-04C8-E4E2-91ACD3FC883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4591" y="890114"/>
            <a:ext cx="4491528" cy="58973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Google Shape;62;p14">
            <a:extLst>
              <a:ext uri="{FF2B5EF4-FFF2-40B4-BE49-F238E27FC236}">
                <a16:creationId xmlns:a16="http://schemas.microsoft.com/office/drawing/2014/main" id="{785323E1-015E-36D7-C21E-E0E161575238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529704" y="2269456"/>
            <a:ext cx="2600336" cy="937156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" name="Google Shape;63;p14">
            <a:extLst>
              <a:ext uri="{FF2B5EF4-FFF2-40B4-BE49-F238E27FC236}">
                <a16:creationId xmlns:a16="http://schemas.microsoft.com/office/drawing/2014/main" id="{0C3676AE-A1E2-F8EE-4D93-8635E8941FB3}"/>
              </a:ext>
            </a:extLst>
          </p:cNvPr>
          <p:cNvSpPr txBox="1"/>
          <p:nvPr/>
        </p:nvSpPr>
        <p:spPr>
          <a:xfrm>
            <a:off x="320970" y="1930917"/>
            <a:ext cx="1208734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FF0000"/>
                </a:solidFill>
                <a:latin typeface="+mn-lt"/>
              </a:rPr>
              <a:t>First mirror: Suspended</a:t>
            </a:r>
            <a:endParaRPr sz="16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6" name="Google Shape;64;p14">
            <a:extLst>
              <a:ext uri="{FF2B5EF4-FFF2-40B4-BE49-F238E27FC236}">
                <a16:creationId xmlns:a16="http://schemas.microsoft.com/office/drawing/2014/main" id="{9A399982-ABBF-EC10-B37B-6538BFAEE725}"/>
              </a:ext>
            </a:extLst>
          </p:cNvPr>
          <p:cNvCxnSpPr>
            <a:cxnSpLocks/>
          </p:cNvCxnSpPr>
          <p:nvPr/>
        </p:nvCxnSpPr>
        <p:spPr>
          <a:xfrm flipV="1">
            <a:off x="1587062" y="4141344"/>
            <a:ext cx="2238178" cy="1565773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" name="Google Shape;65;p14">
            <a:extLst>
              <a:ext uri="{FF2B5EF4-FFF2-40B4-BE49-F238E27FC236}">
                <a16:creationId xmlns:a16="http://schemas.microsoft.com/office/drawing/2014/main" id="{BD10B1D0-A3ED-5F7B-E7B8-3240EA0E7098}"/>
              </a:ext>
            </a:extLst>
          </p:cNvPr>
          <p:cNvSpPr txBox="1"/>
          <p:nvPr/>
        </p:nvSpPr>
        <p:spPr>
          <a:xfrm>
            <a:off x="126597" y="5478522"/>
            <a:ext cx="159748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FF0000"/>
                </a:solidFill>
                <a:latin typeface="+mn-lt"/>
              </a:rPr>
              <a:t>Second mirror: </a:t>
            </a:r>
            <a:endParaRPr sz="1600" dirty="0">
              <a:solidFill>
                <a:srgbClr val="FF0000"/>
              </a:solidFill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FF0000"/>
                </a:solidFill>
                <a:latin typeface="+mn-lt"/>
              </a:rPr>
              <a:t>Fixed, on kinematic mount</a:t>
            </a:r>
            <a:endParaRPr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98B9AC-E2FB-7B48-7993-0712454A77FD}"/>
              </a:ext>
            </a:extLst>
          </p:cNvPr>
          <p:cNvSpPr txBox="1"/>
          <p:nvPr/>
        </p:nvSpPr>
        <p:spPr>
          <a:xfrm>
            <a:off x="9191847" y="761655"/>
            <a:ext cx="1096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TEM00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B4B613-0A0B-D7D9-24B7-04EFD3B8E098}"/>
              </a:ext>
            </a:extLst>
          </p:cNvPr>
          <p:cNvSpPr txBox="1"/>
          <p:nvPr/>
        </p:nvSpPr>
        <p:spPr>
          <a:xfrm>
            <a:off x="9101313" y="3090446"/>
            <a:ext cx="17829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Data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0DE9DA-E90C-12B5-EE94-12B473E8DD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2"/>
          <a:stretch/>
        </p:blipFill>
        <p:spPr>
          <a:xfrm>
            <a:off x="6697966" y="2991436"/>
            <a:ext cx="5367437" cy="36847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74CE26-ED86-CEFA-E3B2-95B715E47952}"/>
              </a:ext>
            </a:extLst>
          </p:cNvPr>
          <p:cNvSpPr txBox="1"/>
          <p:nvPr/>
        </p:nvSpPr>
        <p:spPr>
          <a:xfrm>
            <a:off x="8821721" y="3206612"/>
            <a:ext cx="1466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Pendulum motion</a:t>
            </a:r>
          </a:p>
          <a:p>
            <a:pPr algn="ctr"/>
            <a:r>
              <a:rPr lang="en-US" sz="1600" dirty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(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8 µ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m)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3479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5.2|6.1|14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2.7895"/>
  <p:tag name="ORIGINALWIDTH" val="1451.453"/>
  <p:tag name="LATEXADDIN" val="\documentclass{article}&#10;\usepackage{amsmath,amssymb}&#10;\pagestyle{empty}&#10;\begin{document}&#10;&#10;$$\frac{\delta a_{{\scriptscriptstyle {\rm B}}}(t)}{a_{{\scriptscriptstyle {\rm B}}}}\approx-\frac{\delta m_{{\rm e}}(t)}{m_{{\rm e}}}-\frac{\delta\alpha(t)}{\alpha}$$&#10;&#10;\end{document}"/>
  <p:tag name="IGUANATEXSIZE" val="16"/>
  <p:tag name="IGUANATEXCURSOR" val="254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.5199"/>
  <p:tag name="ORIGINALWIDTH" val="1066.649"/>
  <p:tag name="OUTPUTTYPE" val="PNG"/>
  <p:tag name="IGUANATEXVERSION" val="160"/>
  <p:tag name="LATEXADDIN" val="\documentclass{article}&#10;\usepackage{amsmath,amssymb,xcolor}&#10;\pagestyle{empty}&#10;\begin{document}&#10;&#10;$$\rho_{\scriptscriptstyle{\rm DM}}\approx0.4\,\mathrm{GeV}/\mathrm{cm}^{3}$$&#10;&#10;\end{document}"/>
  <p:tag name="IGUANATEXSIZE" val="16"/>
  <p:tag name="IGUANATEXCURSOR" val="122"/>
  <p:tag name="TRANSPARENCY" val="True"/>
  <p:tag name="LATEXENGINEID" val="1"/>
  <p:tag name="TEMPFOLDER" val="C:\Users\tdesh\Documents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887"/>
  <p:tag name="ORIGINALWIDTH" val="742.6036"/>
  <p:tag name="OUTPUTTYPE" val="PNG"/>
  <p:tag name="IGUANATEXVERSION" val="160"/>
  <p:tag name="LATEXADDIN" val="\documentclass{article}&#10;\usepackage{amsmath,amssymb}&#10;\usepackage{xcolor}&#10;\pagestyle{empty}&#10;\begin{document}&#10;&#10;$$f_{{\scriptscriptstyle {\rm DM}}}=\frac{m_{{\scriptscriptstyle {\rm DM}}}c^{2}}{h}$$&#10;&#10;\end{document}"/>
  <p:tag name="IGUANATEXSIZE" val="16"/>
  <p:tag name="IGUANATEXCURSOR" val="19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7.2901"/>
  <p:tag name="ORIGINALWIDTH" val="1067.399"/>
  <p:tag name="LATEXADDIN" val="\documentclass{article}&#10;\usepackage{amsmath,amssymb}&#10;\usepackage{xcolor}&#10;\pagestyle{empty}&#10;\begin{document}&#10;&#10;$$a_{{\scriptscriptstyle {\rm B}}}(t)\equiv\frac{\hbar}{\alpha(t)\,m_{{\rm e}}(t)\,c}$$&#10;&#10;\end{document}"/>
  <p:tag name="IGUANATEXSIZE" val="16"/>
  <p:tag name="IGUANATEXCURSOR" val="194"/>
  <p:tag name="TRANSPARENCY" val="True"/>
  <p:tag name="LATEXENGINEID" val="1"/>
  <p:tag name="TEMPFOLDER" val="c:\temp\"/>
  <p:tag name="LATEXFORMHEIGHT" val="320"/>
  <p:tag name="LATEXFORMWIDTH" val="38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7.0372"/>
  <p:tag name="ORIGINALWIDTH" val="784.6095"/>
  <p:tag name="OUTPUTTYPE" val="PNG"/>
  <p:tag name="IGUANATEXVERSION" val="160"/>
  <p:tag name="LATEXADDIN" val="\documentclass{article}&#10;\usepackage{amsmath,amssymb}&#10;\usepackage{xcolor}&#10;\pagestyle{empty}&#10;\begin{document}&#10;&#10;$$\frac{\delta\alpha(t)}{\alpha}\propto{\color{red}d_{{\rm e}}}\phi(t)$$&#10;&#10;\end{document}"/>
  <p:tag name="IGUANATEXSIZE" val="16"/>
  <p:tag name="IGUANATEXCURSOR" val="179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6.54"/>
  <p:tag name="ORIGINALWIDTH" val="1377.942"/>
  <p:tag name="OUTPUTTYPE" val="PNG"/>
  <p:tag name="IGUANATEXVERSION" val="160"/>
  <p:tag name="LATEXADDIN" val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/>
  <p:tag name="IGUANATEXSIZE" val="16"/>
  <p:tag name="IGUANATEXCURSOR" val="255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0398"/>
  <p:tag name="ORIGINALWIDTH" val="952.6329"/>
  <p:tag name="OUTPUTTYPE" val="PNG"/>
  <p:tag name="IGUANATEXVERSION" val="160"/>
  <p:tag name="LATEXADDIN" val="\documentclass{article}&#10;\usepackage{amsmath,amssymb}&#10;\usepackage{xcolor}&#10;\pagestyle{empty}&#10;\begin{document}&#10;&#10;$$\frac{\delta m_{{\rm e}}(t)}{m_{{\rm e}}}\propto{\color{red}d_{m_{{\rm e}}}}\phi(t)$$&#10;&#10;\end{document}"/>
  <p:tag name="IGUANATEXSIZE" val="16"/>
  <p:tag name="IGUANATEXCURSOR" val="19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3.7|6|6.3|5.3|8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6.54"/>
  <p:tag name="ORIGINALWIDTH" val="1377.942"/>
  <p:tag name="OUTPUTTYPE" val="PNG"/>
  <p:tag name="IGUANATEXVERSION" val="160"/>
  <p:tag name="LATEXADDIN" val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/>
  <p:tag name="IGUANATEXSIZE" val="16"/>
  <p:tag name="IGUANATEXCURSOR" val="255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.5199"/>
  <p:tag name="ORIGINALWIDTH" val="1066.649"/>
  <p:tag name="OUTPUTTYPE" val="PNG"/>
  <p:tag name="IGUANATEXVERSION" val="160"/>
  <p:tag name="LATEXADDIN" val="\documentclass{article}&#10;\usepackage{amsmath,amssymb,xcolor}&#10;\pagestyle{empty}&#10;\begin{document}&#10;&#10;$$\rho_{\scriptscriptstyle{\rm DM}}\approx0.4\,\mathrm{GeV}/\mathrm{cm}^{3}$$&#10;&#10;\end{document}"/>
  <p:tag name="IGUANATEXSIZE" val="16"/>
  <p:tag name="IGUANATEXCURSOR" val="122"/>
  <p:tag name="TRANSPARENCY" val="True"/>
  <p:tag name="LATEXENGINEID" val="1"/>
  <p:tag name="TEMPFOLDER" val="C:\Users\tdesh\Documents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8.2|7.5|9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6.54"/>
  <p:tag name="ORIGINALWIDTH" val="1377.942"/>
  <p:tag name="OUTPUTTYPE" val="PNG"/>
  <p:tag name="IGUANATEXVERSION" val="160"/>
  <p:tag name="LATEXADDIN" val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/>
  <p:tag name="IGUANATEXSIZE" val="16"/>
  <p:tag name="IGUANATEXCURSOR" val="255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.5199"/>
  <p:tag name="ORIGINALWIDTH" val="1137.159"/>
  <p:tag name="OUTPUTTYPE" val="PNG"/>
  <p:tag name="IGUANATEXVERSION" val="160"/>
  <p:tag name="LATEXADDIN" val="\documentclass{article}&#10;\usepackage{amsmath,amssymb,xcolor}&#10;\pagestyle{empty}&#10;\begin{document}&#10;&#10;$$\rho_{\scriptscriptstyle{\rm DM}}\approx 10^{12}\,\mathrm{GeV}/\mathrm{cm}^{3}$$&#10;&#10;\end{document}"/>
  <p:tag name="IGUANATEXSIZE" val="16"/>
  <p:tag name="IGUANATEXCURSOR" val="145"/>
  <p:tag name="TRANSPARENCY" val="True"/>
  <p:tag name="LATEXENGINEID" val="1"/>
  <p:tag name="TEMPFOLDER" val="C:\Users\tdesh\Documents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.5199"/>
  <p:tag name="ORIGINALWIDTH" val="1066.649"/>
  <p:tag name="OUTPUTTYPE" val="PNG"/>
  <p:tag name="IGUANATEXVERSION" val="160"/>
  <p:tag name="LATEXADDIN" val="\documentclass{article}&#10;\usepackage{amsmath,amssymb,xcolor}&#10;\pagestyle{empty}&#10;\begin{document}&#10;&#10;$$\rho_{\scriptscriptstyle{\rm DM}}\approx0.4\,\mathrm{GeV}/\mathrm{cm}^{3}$$&#10;&#10;\end{document}"/>
  <p:tag name="IGUANATEXSIZE" val="16"/>
  <p:tag name="IGUANATEXCURSOR" val="122"/>
  <p:tag name="TRANSPARENCY" val="True"/>
  <p:tag name="LATEXENGINEID" val="1"/>
  <p:tag name="TEMPFOLDER" val="C:\Users\tdesh\Documents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74.9532"/>
  <p:tag name="LATEXADDIN" val="\documentclass{article}&#10;\usepackage{amsmath,amssymb}&#10;\usepackage[dvipsnames]{xcolor}&#10;\pagestyle{empty}&#10;\begin{document}&#10;&#10;$$R_{\star}/R_{\oplus}$$&#10;&#10;\end{document}"/>
  <p:tag name="IGUANATEXSIZE" val="16"/>
  <p:tag name="IGUANATEXCURSOR" val="14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|0.8|3.4|1.2|16.8|0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4.2939"/>
  <p:tag name="ORIGINALWIDTH" val="2235.312"/>
  <p:tag name="OUTPUTTYPE" val="PNG"/>
  <p:tag name="IGUANATEXVERSION" val="160"/>
  <p:tag name="LATEXADDIN" val="\documentclass{article}&#10;\usepackage{amsmath,amssymb}&#10;\usepackage[dvipsnames]{xcolor}&#10;\pagestyle{empty}&#10;\begin{document}&#10;&#10;$$P_{{\scriptscriptstyle {\rm DM}}}(\mathbf{v})=\frac{1}{(2\pi v_{{\rm vir}}^{2})^{3/2}}\exp\left[-\frac{(\mathbf{v}-\mathbf{v}_{{\rm obs}})^{2}}{2v_{{\rm vir}}^{2}}\right]$$&#10;&#10;\end{document}"/>
  <p:tag name="IGUANATEXSIZE" val="16"/>
  <p:tag name="IGUANATEXCURSOR" val="29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8.5458"/>
  <p:tag name="ORIGINALWIDTH" val="1105.654"/>
  <p:tag name="OUTPUTTYPE" val="PNG"/>
  <p:tag name="IGUANATEXVERSION" val="160"/>
  <p:tag name="LATEXADDIN" val="\documentclass{article}&#10;\usepackage{amsmath,amssymb}&#10;\usepackage[dvipsnames]{xcolor}&#10;\pagestyle{empty}&#10;\begin{document}&#10;&#10;$$\tau_{{\rm c}}\equiv\frac{1}{2\pi f_{{\scriptscriptstyle {\rm DM}}}}\left(\frac{c}{v_{{\rm vir}}}\right)^{2}$$&#10;&#10;\end{document}"/>
  <p:tag name="IGUANATEXSIZE" val="16"/>
  <p:tag name="IGUANATEXCURSOR" val="23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1.5421"/>
  <p:tag name="ORIGINALWIDTH" val="1348.688"/>
  <p:tag name="OUTPUTTYPE" val="PNG"/>
  <p:tag name="IGUANATEXVERSION" val="160"/>
  <p:tag name="LATEXADDIN" val="\documentclass{article}&#10;\usepackage{amsmath,amssymb}&#10;\usepackage[dvipsnames]{xcolor}&#10;\pagestyle{empty}&#10;\begin{document}&#10;&#10;$$v_{{\rm vir}}\approx32\,{\rm m}/{\rm s}\times\left(\frac{f_{{\scriptscriptstyle {\rm DM}}}}{1\,{\rm kHz}}\right)$$&#10;&#10;\end{document}"/>
  <p:tag name="IGUANATEXSIZE" val="16"/>
  <p:tag name="IGUANATEXCURSOR" val="235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.5191"/>
  <p:tag name="ORIGINALWIDTH" val="357.0498"/>
  <p:tag name="OUTPUTTYPE" val="PNG"/>
  <p:tag name="IGUANATEXVERSION" val="160"/>
  <p:tag name="LATEXADDIN" val="\documentclass{article}&#10;\usepackage{amsmath,amssymb}&#10;\usepackage[dvipsnames]{xcolor}&#10;\pagestyle{empty}&#10;\begin{document}&#10;&#10;$$\sqrt{2} \, v_{{\rm vir}}$$&#10;&#10;\end{document}"/>
  <p:tag name="IGUANATEXSIZE" val="16"/>
  <p:tag name="IGUANATEXCURSOR" val="135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6.5316"/>
  <p:tag name="ORIGINALWIDTH" val="1151.411"/>
  <p:tag name="OUTPUTTYPE" val="PNG"/>
  <p:tag name="IGUANATEXVERSION" val="160"/>
  <p:tag name="LATEXADDIN" val="\documentclass{article}&#10;\usepackage{amsmath,amssymb}&#10;\usepackage[dvipsnames]{xcolor}&#10;\pagestyle{empty}&#10;\begin{document}&#10;&#10;$$v_{{\rm max}}\approx\sqrt{v_{{\rm obs}}^{2}+2v_{{\rm vir}}^{2}}$$&#10;&#10;\end{document}"/>
  <p:tag name="IGUANATEXSIZE" val="16"/>
  <p:tag name="IGUANATEXCURSOR" val="18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|8.8|6.8|27.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1.2935"/>
  <p:tag name="ORIGINALWIDTH" val="1698.987"/>
  <p:tag name="OUTPUTTYPE" val="PNG"/>
  <p:tag name="IGUANATEXVERSION" val="160"/>
  <p:tag name="LATEXADDIN" val="\documentclass{article}&#10;\usepackage{amsmath,amssymb}&#10;\usepackage[dvipsnames]{xcolor}&#10;\pagestyle{empty}&#10;\begin{document}&#10;&#10;$$\langle\Phi_{0}\rangle_{{\scriptscriptstyle {\rm SHM}}}\equiv\frac{c\sqrt{2\times0.4\,{\rm GeV}/{\rm cm}^{3}}}{2\pi f_{{\scriptscriptstyle {\rm DM}}}}$$&#10;&#10;\end{document}"/>
  <p:tag name="IGUANATEXSIZE" val="16"/>
  <p:tag name="IGUANATEXCURSOR" val="27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8.5458"/>
  <p:tag name="ORIGINALWIDTH" val="1105.654"/>
  <p:tag name="OUTPUTTYPE" val="PNG"/>
  <p:tag name="IGUANATEXVERSION" val="160"/>
  <p:tag name="LATEXADDIN" val="\documentclass{article}&#10;\usepackage{amsmath,amssymb}&#10;\usepackage[dvipsnames]{xcolor}&#10;\pagestyle{empty}&#10;\begin{document}&#10;&#10;$$\tau_{{\rm c}}\equiv\frac{1}{2\pi f_{{\scriptscriptstyle {\rm DM}}}}\left(\frac{c}{v_{{\rm vir}}}\right)^{2}$$&#10;&#10;\end{document}"/>
  <p:tag name="IGUANATEXSIZE" val="16"/>
  <p:tag name="IGUANATEXCURSOR" val="23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1396.695"/>
  <p:tag name="OUTPUTTYPE" val="PNG"/>
  <p:tag name="IGUANATEXVERSION" val="160"/>
  <p:tag name="LATEXADDIN" val="\documentclass{article}&#10;\usepackage{amsmath,amssymb}&#10;\usepackage[dvipsnames]{xcolor}&#10;\pagestyle{empty}&#10;\begin{document}&#10;&#10;$$\phi(t)=\Phi_{0}\cos(2\pi f_{{\scriptscriptstyle {\rm DM}}}t+\theta)$$&#10;&#10;\end{document}"/>
  <p:tag name="IGUANATEXSIZE" val="16"/>
  <p:tag name="IGUANATEXCURSOR" val="19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0.514"/>
  <p:tag name="ORIGINALWIDTH" val="333.0464"/>
  <p:tag name="OUTPUTTYPE" val="PNG"/>
  <p:tag name="IGUANATEXVERSION" val="160"/>
  <p:tag name="LATEXADDIN" val="\documentclass{article}&#10;\usepackage{amsmath,amssymb}&#10;\usepackage[dvipsnames]{xcolor}&#10;\pagestyle{empty}&#10;\begin{document}&#10;&#10;$$t\ll\tau_{{\rm c}}$$&#10;&#10;\end{document}"/>
  <p:tag name="IGUANATEXSIZE" val="16"/>
  <p:tag name="IGUANATEXCURSOR" val="14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6292"/>
  <p:tag name="ORIGINALWIDTH" val="249.7849"/>
  <p:tag name="OUTPUTTYPE" val="PNG"/>
  <p:tag name="IGUANATEXVERSION" val="160"/>
  <p:tag name="LATEXADDIN" val="\documentclass{article}&#10;\usepackage{amsmath,amssymb}&#10;\usepackage[dvipsnames]{xcolor}&#10;\pagestyle{empty}&#10;\begin{document}&#10;&#10;$$\gg\tau_{{\rm c}}$$&#10;&#10;\end{document}"/>
  <p:tag name="IGUANATEXSIZE" val="16"/>
  <p:tag name="IGUANATEXCURSOR" val="140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3.2|17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887"/>
  <p:tag name="ORIGINALWIDTH" val="742.6036"/>
  <p:tag name="OUTPUTTYPE" val="PNG"/>
  <p:tag name="IGUANATEXVERSION" val="160"/>
  <p:tag name="LATEXADDIN" val="\documentclass{article}&#10;\usepackage{amsmath,amssymb}&#10;\usepackage{xcolor}&#10;\pagestyle{empty}&#10;\begin{document}&#10;&#10;$$f_{{\scriptscriptstyle {\rm DM}}}=\frac{m_{{\scriptscriptstyle {\rm DM}}}c^{2}}{h}$$&#10;&#10;\end{document}"/>
  <p:tag name="IGUANATEXSIZE" val="16"/>
  <p:tag name="IGUANATEXCURSOR" val="19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5.2156"/>
  <p:tag name="ORIGINALWIDTH" val="1319.085"/>
  <p:tag name="LATEXADDIN" val="\documentclass{article}&#10;\usepackage{amsmath,amssymb}&#10;\usepackage[dvipsnames]{xcolor}&#10;\pagestyle{empty}&#10;\begin{document}&#10;&#10;$$\lambda_{{\rm c}}\equiv\frac{\hbar}{m_{{\scriptscriptstyle {\rm DM}}}v_{{\rm vir}}}\gg100\,{\rm km}$$&#10;&#10;\end{document}"/>
  <p:tag name="IGUANATEXSIZE" val="16"/>
  <p:tag name="IGUANATEXCURSOR" val="22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0.7012"/>
  <p:tag name="LATEXADDIN" val="\documentclass{article}&#10;\usepackage{amsmath,amssymb}&#10;\usepackage[dvipsnames]{xcolor}&#10;\pagestyle{empty}&#10;\begin{document}&#10;&#10;$$\lambda_{{\rm c}}\gg L$$&#10;&#10;\end{document}"/>
  <p:tag name="IGUANATEXSIZE" val="16"/>
  <p:tag name="IGUANATEXCURSOR" val="14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.2897"/>
  <p:tag name="ORIGINALWIDTH" val="2048.536"/>
  <p:tag name="LATEXADDIN" val="\documentclass{article}&#10;\usepackage{amsmath,amssymb}&#10;\pagestyle{empty}&#10;\begin{document}&#10;&#10;$$\phi(t,x)\propto\frac{\sqrt{\rho_{{\scriptscriptstyle {\rm DM}}}}}{f_{{\scriptscriptstyle {\rm DM}}}}\cos(2\pi f_{{\scriptscriptstyle {\rm DM}}}t-2\pi x/\lambda_{{\rm c}})$$&#10;&#10;\end{document}"/>
  <p:tag name="IGUANATEXSIZE" val="16"/>
  <p:tag name="IGUANATEXCURSOR" val="262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.2696"/>
  <p:tag name="ORIGINALWIDTH" val="186.7761"/>
  <p:tag name="LATEXADDIN" val="\documentclass{article}&#10;\usepackage{amsmath,amssymb}&#10;\pagestyle{empty}&#10;\begin{document}&#10;&#10;$$f_{{\scriptscriptstyle {\rm DM}}}^{-1}$$&#10;&#10;\end{document}"/>
  <p:tag name="IGUANATEXSIZE" val="14"/>
  <p:tag name="IGUANATEXCURSOR" val="128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107.9865"/>
  <p:tag name="LATEXADDIN" val="\documentclass{article}&#10;\usepackage{amsmath,amssymb}&#10;\usepackage[dvipsnames]{xcolor}&#10;\pagestyle{empty}&#10;\begin{document}&#10;&#10;$$\lambda_{\rm c}$$&#10;&#10;\end{document}"/>
  <p:tag name="IGUANATEXSIZE" val="16"/>
  <p:tag name="IGUANATEXCURSOR" val="13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75.74055"/>
  <p:tag name="LATEXADDIN" val="\documentclass{article}&#10;\usepackage{amsmath,amssymb}&#10;\usepackage[dvipsnames]{xcolor}&#10;\pagestyle{empty}&#10;\begin{document}&#10;&#10;$$L$$&#10;&#10;\end{document}"/>
  <p:tag name="IGUANATEXSIZE" val="16"/>
  <p:tag name="IGUANATEXCURSOR" val="12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6.0343"/>
  <p:tag name="ORIGINALWIDTH" val="942.1315"/>
  <p:tag name="OUTPUTTYPE" val="PNG"/>
  <p:tag name="IGUANATEXVERSION" val="160"/>
  <p:tag name="LATEXADDIN" val="\documentclass{article}&#10;\usepackage{amsmath,amssymb}&#10;\usepackage{xcolor}&#10;\pagestyle{empty}&#10;\begin{document}&#10;&#10;$$\eta\equiv2\frac{a_{1}-a_{2}}{a_{1}+a_{2}}\ne0$$&#10;&#10;\end{document}"/>
  <p:tag name="IGUANATEXSIZE" val="16"/>
  <p:tag name="IGUANATEXCURSOR" val="15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.0159"/>
  <p:tag name="ORIGINALWIDTH" val="67.50945"/>
  <p:tag name="OUTPUTTYPE" val="PNG"/>
  <p:tag name="IGUANATEXVERSION" val="160"/>
  <p:tag name="LATEXADDIN" val="\documentclass{article}&#10;\usepackage{amsmath,amssymb}&#10;\usepackage[dvipsnames]{xcolor}&#10;\pagestyle{empty}&#10;\begin{document}&#10;&#10;$$\phi$$&#10;&#10;\end{document}"/>
  <p:tag name="IGUANATEXSIZE" val="16"/>
  <p:tag name="IGUANATEXCURSOR" val="12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0398"/>
  <p:tag name="ORIGINALWIDTH" val="952.6329"/>
  <p:tag name="OUTPUTTYPE" val="PNG"/>
  <p:tag name="IGUANATEXVERSION" val="160"/>
  <p:tag name="LATEXADDIN" val="\documentclass{article}&#10;\usepackage{amsmath,amssymb}&#10;\usepackage{xcolor}&#10;\pagestyle{empty}&#10;\begin{document}&#10;&#10;$$\frac{\delta m_{{\rm e}}(t)}{m_{{\rm e}}}\propto{\color{red}d_{m_{{\rm e}}}}\phi(t)$$&#10;&#10;\end{document}"/>
  <p:tag name="IGUANATEXSIZE" val="16"/>
  <p:tag name="IGUANATEXCURSOR" val="19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6.54"/>
  <p:tag name="ORIGINALWIDTH" val="1377.942"/>
  <p:tag name="OUTPUTTYPE" val="PNG"/>
  <p:tag name="IGUANATEXVERSION" val="160"/>
  <p:tag name="LATEXADDIN" val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/>
  <p:tag name="IGUANATEXSIZE" val="16"/>
  <p:tag name="IGUANATEXCURSOR" val="255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.5199"/>
  <p:tag name="ORIGINALWIDTH" val="1066.649"/>
  <p:tag name="OUTPUTTYPE" val="PNG"/>
  <p:tag name="IGUANATEXVERSION" val="160"/>
  <p:tag name="LATEXADDIN" val="\documentclass{article}&#10;\usepackage{amsmath,amssymb,xcolor}&#10;\pagestyle{empty}&#10;\begin{document}&#10;&#10;$$\rho_{\scriptscriptstyle{\rm DM}}\approx0.4\,\mathrm{GeV}/\mathrm{cm}^{3}$$&#10;&#10;\end{document}"/>
  <p:tag name="IGUANATEXSIZE" val="16"/>
  <p:tag name="IGUANATEXCURSOR" val="122"/>
  <p:tag name="TRANSPARENCY" val="True"/>
  <p:tag name="LATEXENGINEID" val="1"/>
  <p:tag name="TEMPFOLDER" val="C:\Users\tdesh\Documents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0398"/>
  <p:tag name="ORIGINALWIDTH" val="1483.707"/>
  <p:tag name="OUTPUTTYPE" val="PNG"/>
  <p:tag name="IGUANATEXVERSION" val="160"/>
  <p:tag name="LATEXADDIN" val="\documentclass{article}&#10;\usepackage{amsmath,amssymb}&#10;\usepackage{xcolor}&#10;\pagestyle{empty}&#10;\begin{document}&#10;&#10;$$h_{{\scriptscriptstyle {\rm DM}}}(t)= \frac{\delta m_{{\rm e}}(t)}{m_{{\rm e}}}\propto{\color{red}d_{m_{{\rm e}}}}\phi(t)$$&#10;&#10;\end{document}"/>
  <p:tag name="IGUANATEXSIZE" val="16"/>
  <p:tag name="IGUANATEXCURSOR" val="149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6.54"/>
  <p:tag name="ORIGINALWIDTH" val="1377.942"/>
  <p:tag name="OUTPUTTYPE" val="PNG"/>
  <p:tag name="IGUANATEXVERSION" val="160"/>
  <p:tag name="LATEXADDIN" val="\documentclass{article}&#10;\usepackage{amsmath,amssymb}&#10;\usepackage{xcolor}&#10;\pagestyle{empty}&#10;\begin{document}&#10;&#10;$$\phi(t)\propto\frac{\sqrt{\rho_{{\scriptscriptstyle {\rm DM}}}}}{f_{{\scriptscriptstyle {\rm DM}}}}\cos(2\pi f_{{\scriptscriptstyle {\rm DM}}}t)$$&#10;&#10;\end{document}"/>
  <p:tag name="IGUANATEXSIZE" val="16"/>
  <p:tag name="IGUANATEXCURSOR" val="255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7.0414"/>
  <p:tag name="ORIGINALWIDTH" val="1664.482"/>
  <p:tag name="OUTPUTTYPE" val="PNG"/>
  <p:tag name="IGUANATEXVERSION" val="160"/>
  <p:tag name="LATEXADDIN" val="\documentclass{article}&#10;\usepackage{amsmath,amssymb}&#10;\usepackage[dvipsnames]{xcolor}&#10;\pagestyle{empty}&#10;\begin{document}&#10;&#10;$$\frac{\delta L_{x}}{L_{x}}=\frac{\delta L_{y}}{L_{y}}=h_{{\scriptscriptstyle {\rm DM}}}^{0}\cos(2\pi f_{{\scriptscriptstyle {\rm DM}}}t)$$&#10;&#10;\end{document}"/>
  <p:tag name="IGUANATEXSIZE" val="16"/>
  <p:tag name="IGUANATEXCURSOR" val="259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.2893"/>
  <p:tag name="ORIGINALWIDTH" val="1287.18"/>
  <p:tag name="OUTPUTTYPE" val="PNG"/>
  <p:tag name="IGUANATEXVERSION" val="160"/>
  <p:tag name="LATEXADDIN" val="\documentclass{article}&#10;\usepackage{amsmath,amssymb}&#10;\usepackage[dvipsnames]{xcolor}&#10;\pagestyle{empty}&#10;\begin{document}&#10;&#10;$$\frac{\delta L_{x}}{L_{0}}=h_{{\scriptscriptstyle {\rm GW}}}\cos(2\pi f_{{\scriptscriptstyle {\rm GW}}}t)$$&#10;&#10;\end{document}"/>
  <p:tag name="IGUANATEXSIZE" val="16"/>
  <p:tag name="IGUANATEXCURSOR" val="14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.2893"/>
  <p:tag name="ORIGINALWIDTH" val="1512.211"/>
  <p:tag name="OUTPUTTYPE" val="PNG"/>
  <p:tag name="IGUANATEXVERSION" val="160"/>
  <p:tag name="LATEXADDIN" val="\documentclass{article}&#10;\usepackage{amsmath,amssymb}&#10;\usepackage[dvipsnames]{xcolor}&#10;\pagestyle{empty}&#10;\begin{document}&#10;&#10;$$\frac{\delta L_{y}}{L_{0}}=h_{{\scriptscriptstyle {\rm GW}}}\cos(2\pi f_{{\scriptscriptstyle {\rm GW}}}t+\pi)$$&#10;&#10;\end{document}"/>
  <p:tag name="IGUANATEXSIZE" val="16"/>
  <p:tag name="IGUANATEXCURSOR" val="15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7.0414"/>
  <p:tag name="ORIGINALWIDTH" val="597.0833"/>
  <p:tag name="OUTPUTTYPE" val="PNG"/>
  <p:tag name="IGUANATEXVERSION" val="160"/>
  <p:tag name="LATEXADDIN" val="\documentclass{article}&#10;\usepackage{amsmath,amssymb}&#10;\usepackage[dvipsnames]{xcolor}&#10;\pagestyle{empty}&#10;\begin{document}&#10;&#10;$$\frac{\delta L_{x}}{L_{x}}-\frac{\delta L_{y}}{L_{y}}$$&#10;&#10;\end{document}"/>
  <p:tag name="IGUANATEXSIZE" val="16"/>
  <p:tag name="IGUANATEXCURSOR" val="17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672"/>
  <p:tag name="ORIGINALWIDTH" val="131.2683"/>
  <p:tag name="OUTPUTTYPE" val="PNG"/>
  <p:tag name="IGUANATEXVERSION" val="160"/>
  <p:tag name="LATEXADDIN" val="\documentclass{article}&#10;\usepackage{amsmath,amssymb}&#10;\usepackage[dvipsnames]{xcolor}&#10;\pagestyle{empty}&#10;\begin{document}&#10;&#10;$$L_y$$&#10;&#10;\end{document}"/>
  <p:tag name="IGUANATEXSIZE" val="16"/>
  <p:tag name="IGUANATEXCURSOR" val="12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265"/>
  <p:tag name="ORIGINALWIDTH" val="133.5187"/>
  <p:tag name="OUTPUTTYPE" val="PNG"/>
  <p:tag name="IGUANATEXVERSION" val="160"/>
  <p:tag name="LATEXADDIN" val="\documentclass{article}&#10;\usepackage{amsmath,amssymb}&#10;\usepackage[dvipsnames]{xcolor}&#10;\pagestyle{empty}&#10;\begin{document}&#10;&#10;$$L_x$$&#10;&#10;\end{document}"/>
  <p:tag name="IGUANATEXSIZE" val="16"/>
  <p:tag name="IGUANATEXCURSOR" val="12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.25827"/>
  <p:tag name="ORIGINALWIDTH" val="64.50898"/>
  <p:tag name="OUTPUTTYPE" val="PNG"/>
  <p:tag name="IGUANATEXVERSION" val="160"/>
  <p:tag name="LATEXADDIN" val="\documentclass{article}&#10;\usepackage{amsmath,amssymb}&#10;\usepackage[dvipsnames]{xcolor}&#10;\pagestyle{empty}&#10;\begin{document}&#10;&#10;$$x$$&#10;&#10;\end{document}"/>
  <p:tag name="IGUANATEXSIZE" val="16"/>
  <p:tag name="IGUANATEXCURSOR" val="12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6165"/>
  <p:tag name="ORIGINALWIDTH" val="60.00835"/>
  <p:tag name="OUTPUTTYPE" val="PNG"/>
  <p:tag name="IGUANATEXVERSION" val="160"/>
  <p:tag name="LATEXADDIN" val="\documentclass{article}&#10;\usepackage{amsmath,amssymb}&#10;\usepackage[dvipsnames]{xcolor}&#10;\pagestyle{empty}&#10;\begin{document}&#10;&#10;$$y$$&#10;&#10;\end{document}"/>
  <p:tag name="IGUANATEXSIZE" val="16"/>
  <p:tag name="IGUANATEXCURSOR" val="12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.25827"/>
  <p:tag name="ORIGINALWIDTH" val="55.50772"/>
  <p:tag name="OUTPUTTYPE" val="PNG"/>
  <p:tag name="IGUANATEXVERSION" val="160"/>
  <p:tag name="LATEXADDIN" val="\documentclass{article}&#10;\usepackage{amsmath,amssymb}&#10;\usepackage[dvipsnames]{xcolor}&#10;\pagestyle{empty}&#10;\begin{document}&#10;&#10;$$z$$&#10;&#10;\end{document}"/>
  <p:tag name="IGUANATEXSIZE" val="16"/>
  <p:tag name="IGUANATEXCURSOR" val="12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015"/>
  <p:tag name="ORIGINALWIDTH" val="127.5178"/>
  <p:tag name="OUTPUTTYPE" val="PNG"/>
  <p:tag name="IGUANATEXVERSION" val="160"/>
  <p:tag name="LATEXADDIN" val="\documentclass{article}&#10;\usepackage{amsmath,amssymb}&#10;\usepackage[dvipsnames]{xcolor}&#10;\pagestyle{empty}&#10;\begin{document}&#10;&#10;$$L_0$$&#10;&#10;\end{document}"/>
  <p:tag name="IGUANATEXSIZE" val="16"/>
  <p:tag name="IGUANATEXCURSOR" val="12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015"/>
  <p:tag name="ORIGINALWIDTH" val="127.5178"/>
  <p:tag name="OUTPUTTYPE" val="PNG"/>
  <p:tag name="IGUANATEXVERSION" val="160"/>
  <p:tag name="LATEXADDIN" val="\documentclass{article}&#10;\usepackage{amsmath,amssymb}&#10;\usepackage[dvipsnames]{xcolor}&#10;\pagestyle{empty}&#10;\begin{document}&#10;&#10;$$L_0$$&#10;&#10;\end{document}"/>
  <p:tag name="IGUANATEXSIZE" val="16"/>
  <p:tag name="IGUANATEXCURSOR" val="12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14.6|24.7|11.3|6.4|10.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2.0435"/>
  <p:tag name="ORIGINALWIDTH" val="1665.232"/>
  <p:tag name="OUTPUTTYPE" val="PNG"/>
  <p:tag name="IGUANATEXVERSION" val="160"/>
  <p:tag name="LATEXADDIN" val="\documentclass{article}&#10;\usepackage{amsmath,amssymb}&#10;\usepackage[dvipsnames]{xcolor}&#10;\pagestyle{empty}&#10;\begin{document}&#10;&#10;$$H_{{\scriptscriptstyle {\rm M}}}(f_{{\scriptscriptstyle {\rm DM}}})\equiv\frac{\widetilde{L}-L_{0}}{\widetilde{u}_{{\scriptscriptstyle {\rm DM}}}}=1+\frac{\widetilde{u}}{\widetilde{u}_{{\scriptscriptstyle {\rm DM}}}}$$&#10;&#10;\end{document}"/>
  <p:tag name="IGUANATEXSIZE" val="16"/>
  <p:tag name="IGUANATEXCURSOR" val="339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7.7665"/>
  <p:tag name="ORIGINALWIDTH" val="1527.213"/>
  <p:tag name="OUTPUTTYPE" val="PNG"/>
  <p:tag name="IGUANATEXVERSION" val="160"/>
  <p:tag name="LATEXADDIN" val="\documentclass{article}&#10;\usepackage{amsmath,amssymb}&#10;\usepackage[dvipsnames]{xcolor}&#10;\pagestyle{empty}&#10;\begin{document}&#10;&#10;$$f_{{\scriptscriptstyle {\rm DM}}}&lt;f_{{\scriptscriptstyle {\rm M}}}\quad\widetilde{u}\approx0\rightarrow H_{{\scriptscriptstyle {\rm M}}}\approx1$$&#10;&#10;\end{document}"/>
  <p:tag name="IGUANATEXSIZE" val="16"/>
  <p:tag name="IGUANATEXCURSOR" val="26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2709"/>
  <p:tag name="ORIGINALWIDTH" val="2359.829"/>
  <p:tag name="OUTPUTTYPE" val="PNG"/>
  <p:tag name="IGUANATEXVERSION" val="160"/>
  <p:tag name="LATEXADDIN" val="\documentclass{article}&#10;\usepackage{amsmath,amssymb}&#10;\usepackage[dvipsnames]{xcolor}&#10;\pagestyle{empty}&#10;\begin{document}&#10;&#10;$$f_{{\scriptscriptstyle {\rm DM}}}&gt;f_{{\scriptscriptstyle {\rm M}}}\quad\widetilde{u}\approx-\widetilde{u}_{{\scriptscriptstyle {\rm DM}}}\rightarrow H_{{\scriptscriptstyle {\rm M}}}\approx0\rightarrow\widetilde{L}\approx L_{0}$$&#10;&#10;\end{document}"/>
  <p:tag name="IGUANATEXSIZE" val="16"/>
  <p:tag name="IGUANATEXCURSOR" val="349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2.8062"/>
  <p:tag name="ORIGINALWIDTH" val="1549.716"/>
  <p:tag name="OUTPUTTYPE" val="PNG"/>
  <p:tag name="IGUANATEXVERSION" val="160"/>
  <p:tag name="LATEXADDIN" val="\documentclass{article}&#10;\usepackage{amsmath,amssymb}&#10;\usepackage[dvipsnames]{xcolor}&#10;\pagestyle{empty}&#10;\begin{document}&#10;&#10;$$\sim\left(1-\left(\frac{f_{{\scriptscriptstyle {\rm DM}}}}{f_{{\scriptscriptstyle {\rm M}}}}\right)^{2}+{\rm i}Q_{{\scriptscriptstyle {\rm M}}}^{-1}\right)^{-1}$$&#10;&#10;\end{document}"/>
  <p:tag name="IGUANATEXSIZE" val="16"/>
  <p:tag name="IGUANATEXCURSOR" val="12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.5199"/>
  <p:tag name="ORIGINALWIDTH" val="511.5714"/>
  <p:tag name="OUTPUTTYPE" val="PNG"/>
  <p:tag name="IGUANATEXVERSION" val="160"/>
  <p:tag name="LATEXADDIN" val="\documentclass{article}&#10;\usepackage{amsmath,amssymb}&#10;\usepackage[dvipsnames]{xcolor}&#10;\pagestyle{empty}&#10;\begin{document}&#10;&#10;$$A\sim1/f_{{\scriptscriptstyle {\rm M}}}^{2}$$&#10;&#10;\end{document}"/>
  <p:tag name="IGUANATEXSIZE" val="16"/>
  <p:tag name="IGUANATEXCURSOR" val="16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271.5379"/>
  <p:tag name="OUTPUTTYPE" val="PNG"/>
  <p:tag name="IGUANATEXVERSION" val="160"/>
  <p:tag name="LATEXADDIN" val="\documentclass{article}&#10;\usepackage{amsmath,amssymb}&#10;\usepackage[dvipsnames]{xcolor}&#10;\pagestyle{empty}&#10;\begin{document}&#10;&#10;$$\delta L(t)$$&#10;&#10;\end{document}"/>
  <p:tag name="IGUANATEXSIZE" val="16"/>
  <p:tag name="IGUANATEXCURSOR" val="13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2683"/>
  <p:tag name="ORIGINALWIDTH" val="397.5555"/>
  <p:tag name="OUTPUTTYPE" val="PNG"/>
  <p:tag name="IGUANATEXVERSION" val="160"/>
  <p:tag name="LATEXADDIN" val="\documentclass{article}&#10;\usepackage{amsmath,amssymb}&#10;\usepackage[dvipsnames]{xcolor}&#10;\pagestyle{empty}&#10;\begin{document}&#10;&#10;$$\delta f_{{\rm opt}}(t)$$&#10;&#10;\end{document}"/>
  <p:tag name="IGUANATEXSIZE" val="16"/>
  <p:tag name="IGUANATEXCURSOR" val="14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0.792"/>
  <p:tag name="ORIGINALWIDTH" val="994.6388"/>
  <p:tag name="OUTPUTTYPE" val="PNG"/>
  <p:tag name="IGUANATEXVERSION" val="160"/>
  <p:tag name="LATEXADDIN" val="\documentclass{article}&#10;\usepackage{amsmath,amssymb}&#10;\usepackage[dvipsnames]{xcolor}&#10;\pagestyle{empty}&#10;\begin{document}&#10;&#10;$$\frac{\delta f_{{\rm opt}}(t)}{f_{{\rm opt}}}=-\frac{\delta L(t)}{L}$$&#10;&#10;\end{document}"/>
  <p:tag name="IGUANATEXSIZE" val="16"/>
  <p:tag name="IGUANATEXCURSOR" val="19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6228"/>
  <p:tag name="ORIGINALWIDTH" val="78.01086"/>
  <p:tag name="OUTPUTTYPE" val="PNG"/>
  <p:tag name="IGUANATEXVERSION" val="160"/>
  <p:tag name="LATEXADDIN" val="\documentclass{article}&#10;\usepackage{amsmath,amssymb}&#10;\usepackage[dvipsnames]{xcolor}&#10;\pagestyle{empty}&#10;\begin{document}&#10;&#10;$$L$$&#10;&#10;\end{document}"/>
  <p:tag name="IGUANATEXSIZE" val="16"/>
  <p:tag name="IGUANATEXCURSOR" val="12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0176"/>
  <p:tag name="ORIGINALWIDTH" val="194.2771"/>
  <p:tag name="OUTPUTTYPE" val="PNG"/>
  <p:tag name="IGUANATEXVERSION" val="160"/>
  <p:tag name="LATEXADDIN" val="\documentclass{article}&#10;\usepackage{amsmath,amssymb}&#10;\usepackage[dvipsnames]{xcolor}&#10;\pagestyle{empty}&#10;\begin{document}&#10;&#10;$$f_{{\rm opt}}$$&#10;&#10;\end{document}"/>
  <p:tag name="IGUANATEXSIZE" val="16"/>
  <p:tag name="IGUANATEXCURSOR" val="13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7.2817"/>
  <p:tag name="ORIGINALWIDTH" val="639.0892"/>
  <p:tag name="OUTPUTTYPE" val="PNG"/>
  <p:tag name="IGUANATEXVERSION" val="160"/>
  <p:tag name="LATEXADDIN" val="\documentclass{article}&#10;\usepackage{amsmath,amssymb}&#10;\usepackage[dvipsnames]{xcolor}&#10;\pagestyle{empty}&#10;\begin{document}&#10;&#10;$$\Delta f_{{\rm opt}}=\frac{c}{2L}$$&#10;&#10;\end{document}"/>
  <p:tag name="IGUANATEXSIZE" val="16"/>
  <p:tag name="IGUANATEXCURSOR" val="15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4.8|2.2|35.6|1.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8.5417"/>
  <p:tag name="ORIGINALWIDTH" val="2102.543"/>
  <p:tag name="LATEXADDIN" val="\documentclass{article}&#10;\usepackage{amsmath,amssymb}&#10;\usepackage[dvipsnames]{xcolor}&#10;\pagestyle{empty}&#10;\begin{document}&#10;&#10;$$h_{{\rm opt}}(t)\approx\frac{\delta f_{{\rm beat}}(t)}{f_{{\rm opt}}}=A_{{\rm det}}(f_{{\scriptscriptstyle {\rm DM}}})\,\,h_{{\scriptscriptstyle {\rm DM}}}(t)$$&#10;&#10;\end{document}"/>
  <p:tag name="IGUANATEXSIZE" val="16"/>
  <p:tag name="IGUANATEXCURSOR" val="243"/>
  <p:tag name="TRANSPARENCY" val="True"/>
  <p:tag name="LATEXENGINEID" val="1"/>
  <p:tag name="TEMPFOLDER" val="c:\temp\"/>
  <p:tag name="LATEXFORMHEIGHT" val="320"/>
  <p:tag name="LATEXFORMWIDTH" val="385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174"/>
  <p:tag name="ORIGINALWIDTH" val="555.0775"/>
  <p:tag name="LATEXADDIN" val="\documentclass{article}&#10;\usepackage{amsmath,amssymb}&#10;\pagestyle{empty}&#10;\begin{document}&#10;&#10;$$+\,\, h_{\rm noise}(t)$$&#10;&#10;\end{document}"/>
  <p:tag name="IGUANATEXSIZE" val="16"/>
  <p:tag name="IGUANATEXCURSOR" val="96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5149"/>
  <p:tag name="ORIGINALWIDTH" val="608.3349"/>
  <p:tag name="OUTPUTTYPE" val="PNG"/>
  <p:tag name="IGUANATEXVERSION" val="160"/>
  <p:tag name="LATEXADDIN" val="\documentclass{article}&#10;\usepackage{amsmath,amssymb}&#10;\usepackage[dvipsnames]{xcolor}&#10;\pagestyle{empty}&#10;\begin{document}&#10;&#10;$${\color{red}L_{{\scriptscriptstyle {\rm L}}}=15\,{\rm cm}}$$&#10;&#10;\end{document}"/>
  <p:tag name="IGUANATEXSIZE" val="16"/>
  <p:tag name="IGUANATEXCURSOR" val="18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265"/>
  <p:tag name="ORIGINALWIDTH" val="637.589"/>
  <p:tag name="OUTPUTTYPE" val="PNG"/>
  <p:tag name="IGUANATEXVERSION" val="160"/>
  <p:tag name="LATEXADDIN" val="\documentclass{article}&#10;\usepackage{amsmath,amssymb}&#10;\usepackage[dvipsnames]{xcolor}&#10;\pagestyle{empty}&#10;\begin{document}&#10;&#10;$${\color{blue}L_{{\scriptscriptstyle {\rm S}}}=7.5\,{\rm cm}}$$&#10;&#10;\end{document}"/>
  <p:tag name="IGUANATEXSIZE" val="16"/>
  <p:tag name="IGUANATEXCURSOR" val="18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0.792"/>
  <p:tag name="ORIGINALWIDTH" val="994.6388"/>
  <p:tag name="OUTPUTTYPE" val="PNG"/>
  <p:tag name="IGUANATEXVERSION" val="160"/>
  <p:tag name="LATEXADDIN" val="\documentclass{article}&#10;\usepackage{amsmath,amssymb}&#10;\usepackage[dvipsnames]{xcolor}&#10;\pagestyle{empty}&#10;\begin{document}&#10;&#10;$$\frac{\delta f_{{\rm opt}}(t)}{f_{{\rm opt}}}=-\frac{\delta L(t)}{L}$$&#10;&#10;\end{document}"/>
  <p:tag name="IGUANATEXSIZE" val="16"/>
  <p:tag name="IGUANATEXCURSOR" val="19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2683"/>
  <p:tag name="ORIGINALWIDTH" val="1957.773"/>
  <p:tag name="OUTPUTTYPE" val="PNG"/>
  <p:tag name="IGUANATEXVERSION" val="160"/>
  <p:tag name="LATEXADDIN" val="\documentclass{article}&#10;\usepackage{amsmath,amssymb}&#10;\usepackage[dvipsnames]{xcolor}&#10;\pagestyle{empty}&#10;\begin{document}&#10;&#10;$${\color{red}f_{{\rm opt},{\scriptscriptstyle {\rm L}}}(t)}-{\color{blue}f_{{\rm opt},{\scriptscriptstyle {\rm S}}}(t)}=f_{{\scriptscriptstyle {\rm RF}}}+\delta f_{{\rm beat}}(t)$$&#10;&#10;\end{document}"/>
  <p:tag name="IGUANATEXSIZE" val="16"/>
  <p:tag name="IGUANATEXCURSOR" val="300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0176"/>
  <p:tag name="ORIGINALWIDTH" val="325.5454"/>
  <p:tag name="OUTPUTTYPE" val="PNG"/>
  <p:tag name="IGUANATEXVERSION" val="160"/>
  <p:tag name="LATEXADDIN" val="\documentclass{article}&#10;\usepackage{amsmath,amssymb}&#10;\usepackage[dvipsnames]{xcolor}&#10;\pagestyle{empty}&#10;\begin{document}&#10;&#10;$$\approx f_{{\rm opt}}$$&#10;&#10;\end{document}"/>
  <p:tag name="IGUANATEXSIZE" val="16"/>
  <p:tag name="IGUANATEXCURSOR" val="14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0176"/>
  <p:tag name="ORIGINALWIDTH" val="813.8635"/>
  <p:tag name="OUTPUTTYPE" val="PNG"/>
  <p:tag name="IGUANATEXVERSION" val="160"/>
  <p:tag name="LATEXADDIN" val="\documentclass{article}&#10;\usepackage{amsmath,amssymb}&#10;\usepackage[dvipsnames]{xcolor}&#10;\pagestyle{empty}&#10;\begin{document}&#10;&#10;$$f_{{\rm opt}}\approx193\,{\rm THz}$$&#10;&#10;\end{document}"/>
  <p:tag name="IGUANATEXSIZE" val="16"/>
  <p:tag name="IGUANATEXCURSOR" val="15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5149"/>
  <p:tag name="ORIGINALWIDTH" val="129.018"/>
  <p:tag name="OUTPUTTYPE" val="PNG"/>
  <p:tag name="IGUANATEXVERSION" val="160"/>
  <p:tag name="LATEXADDIN" val="\documentclass{article}&#10;\usepackage{amsmath,amssymb}&#10;\usepackage[dvipsnames]{xcolor}&#10;\pagestyle{empty}&#10;\begin{document}&#10;&#10;$${\color{red}L_{{\scriptscriptstyle {\rm L}}}}$$&#10;&#10;\end{document}"/>
  <p:tag name="IGUANATEXSIZE" val="16"/>
  <p:tag name="IGUANATEXCURSOR" val="16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265"/>
  <p:tag name="ORIGINALWIDTH" val="123.0172"/>
  <p:tag name="OUTPUTTYPE" val="PNG"/>
  <p:tag name="IGUANATEXVERSION" val="160"/>
  <p:tag name="LATEXADDIN" val="\documentclass{article}&#10;\usepackage{amsmath,amssymb}&#10;\usepackage[dvipsnames]{xcolor}&#10;\pagestyle{empty}&#10;\begin{document}&#10;&#10;$${\color{blue}L_{{\scriptscriptstyle {\rm S}}}}$$&#10;&#10;\end{document}"/>
  <p:tag name="IGUANATEXSIZE" val="16"/>
  <p:tag name="IGUANATEXCURSOR" val="168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2683"/>
  <p:tag name="ORIGINALWIDTH" val="417.8083"/>
  <p:tag name="OUTPUTTYPE" val="PNG"/>
  <p:tag name="IGUANATEXVERSION" val="160"/>
  <p:tag name="LATEXADDIN" val="\documentclass{article}&#10;\usepackage{amsmath,amssymb}&#10;\usepackage[dvipsnames]{xcolor}&#10;\pagestyle{empty}&#10;\begin{document}&#10;&#10;$${\color{red}f_{{\rm opt},{\scriptscriptstyle {\rm L}}}(t)}$$&#10;&#10;\end{document}"/>
  <p:tag name="IGUANATEXSIZE" val="16"/>
  <p:tag name="IGUANATEXCURSOR" val="18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2683"/>
  <p:tag name="ORIGINALWIDTH" val="412.5576"/>
  <p:tag name="OUTPUTTYPE" val="PNG"/>
  <p:tag name="IGUANATEXVERSION" val="160"/>
  <p:tag name="LATEXADDIN" val="\documentclass{article}&#10;\usepackage{amsmath,amssymb}&#10;\usepackage[dvipsnames]{xcolor}&#10;\pagestyle{empty}&#10;\begin{document}&#10;&#10;$${\color{blue}f_{{\rm opt},{\scriptscriptstyle {\rm S}}}(t)}$$&#10;&#10;\end{document}"/>
  <p:tag name="IGUANATEXSIZE" val="16"/>
  <p:tag name="IGUANATEXCURSOR" val="182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5.5161"/>
  <p:tag name="ORIGINALWIDTH" val="808.6129"/>
  <p:tag name="OUTPUTTYPE" val="PNG"/>
  <p:tag name="IGUANATEXVERSION" val="160"/>
  <p:tag name="LATEXADDIN" val="\documentclass{article}&#10;\usepackage{amsmath,amssymb}&#10;\usepackage[dvipsnames]{xcolor}&#10;\pagestyle{empty}&#10;\begin{document}&#10;&#10;$$f_{{\scriptscriptstyle {\rm RF}}} \approx 262 \, {\rm MHz}$$&#10;&#10;\end{document}"/>
  <p:tag name="IGUANATEXSIZE" val="16"/>
  <p:tag name="IGUANATEXCURSOR" val="180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0398"/>
  <p:tag name="ORIGINALWIDTH" val="952.6329"/>
  <p:tag name="OUTPUTTYPE" val="PNG"/>
  <p:tag name="IGUANATEXVERSION" val="160"/>
  <p:tag name="LATEXADDIN" val="\documentclass{article}&#10;\usepackage{amsmath,amssymb}&#10;\usepackage{xcolor}&#10;\pagestyle{empty}&#10;\begin{document}&#10;&#10;$$\frac{\delta m_{{\rm e}}(t)}{m_{{\rm e}}}\propto{\color{red}d_{m_{{\rm e}}}}\phi(t)$$&#10;&#10;\end{document}"/>
  <p:tag name="IGUANATEXSIZE" val="16"/>
  <p:tag name="IGUANATEXCURSOR" val="11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.7669"/>
  <p:tag name="ORIGINALWIDTH" val="200.278"/>
  <p:tag name="OUTPUTTYPE" val="PNG"/>
  <p:tag name="IGUANATEXVERSION" val="160"/>
  <p:tag name="LATEXADDIN" val="\documentclass{article}&#10;\usepackage{amsmath,amssymb}&#10;\usepackage[dvipsnames]{xcolor}&#10;\pagestyle{empty}&#10;\begin{document}&#10;&#10;$${\color{blue}f_{{\scriptscriptstyle {\rm M},{\rm S}}}}$$&#10;&#10;\end{document}"/>
  <p:tag name="IGUANATEXSIZE" val="16"/>
  <p:tag name="IGUANATEXCURSOR" val="17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579.8309"/>
  <p:tag name="OUTPUTTYPE" val="PNG"/>
  <p:tag name="IGUANATEXVERSION" val="160"/>
  <p:tag name="LATEXADDIN" val="\documentclass{article}&#10;\usepackage{amsmath,amssymb}&#10;\usepackage[dvipsnames]{xcolor}&#10;\pagestyle{empty}&#10;\begin{document}&#10;&#10;$$=v_{{\rm s}}/(2{\color{blue}L_{{\scriptscriptstyle {\rm S}}}})$$&#10;&#10;\end{document}"/>
  <p:tag name="IGUANATEXSIZE" val="16"/>
  <p:tag name="IGUANATEXCURSOR" val="12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.7669"/>
  <p:tag name="ORIGINALWIDTH" val="206.2788"/>
  <p:tag name="OUTPUTTYPE" val="PNG"/>
  <p:tag name="IGUANATEXVERSION" val="160"/>
  <p:tag name="LATEXADDIN" val="\documentclass{article}&#10;\usepackage{amsmath,amssymb}&#10;\usepackage[dvipsnames]{xcolor}&#10;\pagestyle{empty}&#10;\begin{document}&#10;&#10;$${\color{red}f_{{\scriptscriptstyle {\rm M},{\rm L}}}}$$&#10;&#10;\end{document}"/>
  <p:tag name="IGUANATEXSIZE" val="16"/>
  <p:tag name="IGUANATEXCURSOR" val="17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585.0817"/>
  <p:tag name="OUTPUTTYPE" val="PNG"/>
  <p:tag name="IGUANATEXVERSION" val="160"/>
  <p:tag name="LATEXADDIN" val="\documentclass{article}&#10;\usepackage{amsmath,amssymb}&#10;\usepackage[dvipsnames]{xcolor}&#10;\pagestyle{empty}&#10;\begin{document}&#10;&#10;$$=v_{{\rm s}}/(2{\color{red}L_{{\scriptscriptstyle {\rm L}}}})$$&#10;&#10;\end{document}"/>
  <p:tag name="IGUANATEXSIZE" val="16"/>
  <p:tag name="IGUANATEXCURSOR" val="12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2033.534"/>
  <p:tag name="OUTPUTTYPE" val="PNG"/>
  <p:tag name="IGUANATEXVERSION" val="160"/>
  <p:tag name="LATEXADDIN" val="\documentclass{article}&#10;\usepackage{amsmath,amssymb}&#10;\usepackage[dvipsnames]{xcolor}&#10;\pagestyle{empty}&#10;\begin{document}&#10;&#10;$$A_{{\rm det}}(f_{{\scriptscriptstyle {\rm DM}}})\equiv|{\color{red}H_{{\scriptscriptstyle {\rm M},{\rm L}}}}(f_{{\scriptscriptstyle {\rm DM}}})-{\color{blue}H_{{\scriptscriptstyle {\rm M},{\rm S}}}}(f_{{\scriptscriptstyle {\rm DM}}})|$$&#10;&#10;\end{document}"/>
  <p:tag name="IGUANATEXSIZE" val="16"/>
  <p:tag name="IGUANATEXCURSOR" val="35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693.0967"/>
  <p:tag name="OUTPUTTYPE" val="PNG"/>
  <p:tag name="IGUANATEXVERSION" val="160"/>
  <p:tag name="LATEXADDIN" val="\documentclass{article}&#10;\usepackage{amsmath,amssymb}&#10;\usepackage[dvipsnames]{xcolor}&#10;\pagestyle{empty}&#10;\begin{document}&#10;&#10;$$v_{{\rm s}}\approx10\,{\rm km}/{\rm s}$$&#10;&#10;\end{document}"/>
  <p:tag name="IGUANATEXSIZE" val="16"/>
  <p:tag name="IGUANATEXCURSOR" val="16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|10.8|10.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839.1451"/>
  <p:tag name="LATEXADDIN" val="\documentclass{article}&#10;\usepackage{amsmath,amssymb}&#10;\usepackage[dvipsnames]{xcolor}&#10;\pagestyle{empty}&#10;\begin{document}&#10;&#10;$${\color{red}f_{{\scriptscriptstyle {\rm M},{\rm L}}}}=v_{{\rm s}}/(2{\color{red}L_{{\scriptscriptstyle {\rm L}}}})$$&#10;&#10;\end{document}"/>
  <p:tag name="IGUANATEXSIZE" val="16"/>
  <p:tag name="IGUANATEXCURSOR" val="23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828.6464"/>
  <p:tag name="LATEXADDIN" val="\documentclass{article}&#10;\usepackage{amsmath,amssymb}&#10;\usepackage[dvipsnames]{xcolor}&#10;\pagestyle{empty}&#10;\begin{document}&#10;&#10;$${\color{blue}f_{{\scriptscriptstyle {\rm M},{\rm S}}}}=v_{{\rm s}}/(2{\color{blue}L_{{\scriptscriptstyle {\rm S}}}})$$&#10;&#10;\end{document}"/>
  <p:tag name="IGUANATEXSIZE" val="16"/>
  <p:tag name="IGUANATEXCURSOR" val="23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693.0967"/>
  <p:tag name="OUTPUTTYPE" val="PNG"/>
  <p:tag name="IGUANATEXVERSION" val="160"/>
  <p:tag name="LATEXADDIN" val="\documentclass{article}&#10;\usepackage{amsmath,amssymb}&#10;\usepackage[dvipsnames]{xcolor}&#10;\pagestyle{empty}&#10;\begin{document}&#10;&#10;$$v_{{\rm s}}\approx10\,{\rm km}/{\rm s}$$&#10;&#10;\end{document}"/>
  <p:tag name="IGUANATEXSIZE" val="16"/>
  <p:tag name="IGUANATEXCURSOR" val="16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4.3|7.9|2.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|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1.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10.5|3.5|3.6|3.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8.9|10.7|1.5|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2713"/>
  <p:tag name="ORIGINALWIDTH" val="920.3784"/>
  <p:tag name="OUTPUTTYPE" val="PNG"/>
  <p:tag name="IGUANATEXVERSION" val="160"/>
  <p:tag name="LATEXADDIN" val="\documentclass{article}&#10;\usepackage{amsmath,amssymb}&#10;\usepackage[dvipsnames]{xcolor}&#10;\pagestyle{empty}&#10;\begin{document}&#10;&#10;$$h_{{\rm thermal}}\sim\sqrt{k_{{\scriptscriptstyle {\rm B}}}T}$$&#10;&#10;\end{document}"/>
  <p:tag name="IGUANATEXSIZE" val="16"/>
  <p:tag name="IGUANATEXCURSOR" val="18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10.8|5.7|6.9|15.4|13.3|10.6|2.5|2.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.5157"/>
  <p:tag name="ORIGINALWIDTH" val="692.3466"/>
  <p:tag name="OUTPUTTYPE" val="PNG"/>
  <p:tag name="IGUANATEXVERSION" val="160"/>
  <p:tag name="LATEXADDIN" val="\documentclass{article}&#10;\usepackage{amsmath,amssymb}&#10;\usepackage[dvipsnames]{xcolor}&#10;\pagestyle{empty}&#10;\begin{document}&#10;&#10;$$\mathcal{F}\sim500,000$$&#10;&#10;\end{document}"/>
  <p:tag name="IGUANATEXSIZE" val="14"/>
  <p:tag name="IGUANATEXCURSOR" val="145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418.4477"/>
  <p:tag name="LATEXADDIN" val="\documentclass{article}&#10;\usepackage{amsmath,amssymb}&#10;\usepackage[dvipsnames]{xcolor}&#10;\pagestyle{empty}&#10;\begin{document}&#10;&#10;$$\delta f_{{\rm filtered}}$$&#10;&#10;\end{document}"/>
  <p:tag name="IGUANATEXSIZE" val="14"/>
  <p:tag name="IGUANATEXCURSOR" val="14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314.2107"/>
  <p:tag name="LATEXADDIN" val="\documentclass{article}&#10;\usepackage{amsmath,amssymb}&#10;\usepackage[dvipsnames]{xcolor}&#10;\pagestyle{empty}&#10;\begin{document}&#10;&#10;$$\delta f_{{\rm laser}}$$&#10;&#10;\end{document}"/>
  <p:tag name="IGUANATEXSIZE" val="14"/>
  <p:tag name="IGUANATEXCURSOR" val="14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527.934"/>
  <p:tag name="LATEXADDIN" val="\documentclass{article}&#10;\usepackage{amsmath,amssymb}&#10;\usepackage[dvipsnames]{xcolor}&#10;\pagestyle{empty}&#10;\begin{document}&#10;&#10;$$\delta f_{{\rm unfiltered}}$$&#10;&#10;\end{document}"/>
  <p:tag name="IGUANATEXSIZE" val="14"/>
  <p:tag name="IGUANATEXCURSOR" val="15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12.9|4.3|7.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5.5161"/>
  <p:tag name="ORIGINALWIDTH" val="188.2763"/>
  <p:tag name="OUTPUTTYPE" val="PNG"/>
  <p:tag name="IGUANATEXVERSION" val="160"/>
  <p:tag name="LATEXADDIN" val="\documentclass{article}&#10;\usepackage{amsmath,amssymb}&#10;\usepackage[dvipsnames]{xcolor}&#10;\pagestyle{empty}&#10;\begin{document}&#10;&#10;$$f_{{\scriptscriptstyle {\rm DM}}}$$&#10;&#10;\end{document}"/>
  <p:tag name="IGUANATEXSIZE" val="16"/>
  <p:tag name="IGUANATEXCURSOR" val="15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5.5161"/>
  <p:tag name="ORIGINALWIDTH" val="165.7731"/>
  <p:tag name="OUTPUTTYPE" val="PNG"/>
  <p:tag name="IGUANATEXVERSION" val="160"/>
  <p:tag name="LATEXADDIN" val="\documentclass{article}&#10;\usepackage{amsmath,amssymb}&#10;\usepackage[dvipsnames]{xcolor}&#10;\pagestyle{empty}&#10;\begin{document}&#10;&#10;$$f_{{\scriptscriptstyle {\rm RF}}}$$&#10;&#10;\end{document}"/>
  <p:tag name="IGUANATEXSIZE" val="16"/>
  <p:tag name="IGUANATEXCURSOR" val="15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8.4814"/>
  <p:tag name="ORIGINALWIDTH" val="300.7124"/>
  <p:tag name="OUTPUTTYPE" val="PNG"/>
  <p:tag name="IGUANATEXVERSION" val="160"/>
  <p:tag name="LATEXADDIN" val="\documentclass{article}&#10;\usepackage{amsmath,amssymb}&#10;\usepackage[dvipsnames]{xcolor}&#10;\pagestyle{empty}&#10;\begin{document}&#10;&#10;$$\delta\widetilde{f}_{{\rm beat}}$$&#10;&#10;\end{document}"/>
  <p:tag name="IGUANATEXSIZE" val="16"/>
  <p:tag name="IGUANATEXCURSOR" val="155"/>
  <p:tag name="TRANSPARENCY" val="True"/>
  <p:tag name="LATEXENGINEID" val="0"/>
  <p:tag name="TEMPFOLDER" val="C:\Users\tdesh\Documents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.2324"/>
  <p:tag name="ORIGINALWIDTH" val="187.4765"/>
  <p:tag name="OUTPUTTYPE" val="PNG"/>
  <p:tag name="IGUANATEXVERSION" val="160"/>
  <p:tag name="LATEXADDIN" val="\documentclass{article}&#10;\usepackage{amsmath,amssymb}&#10;\usepackage[dvipsnames]{xcolor}&#10;\pagestyle{empty}&#10;\begin{document}&#10;&#10;$$f_{{\scriptscriptstyle {\rm DM}}}^{-1}$$&#10;&#10;\end{document}"/>
  <p:tag name="IGUANATEXSIZE" val="14"/>
  <p:tag name="IGUANATEXCURSOR" val="161"/>
  <p:tag name="TRANSPARENCY" val="True"/>
  <p:tag name="LATEXENGINEID" val="0"/>
  <p:tag name="TEMPFOLDER" val="C:\Users\tdesh\Documents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2683"/>
  <p:tag name="ORIGINALWIDTH" val="417.8083"/>
  <p:tag name="OUTPUTTYPE" val="PNG"/>
  <p:tag name="IGUANATEXVERSION" val="160"/>
  <p:tag name="LATEXADDIN" val="\documentclass{article}&#10;\usepackage{amsmath,amssymb}&#10;\usepackage[dvipsnames]{xcolor}&#10;\pagestyle{empty}&#10;\begin{document}&#10;&#10;$${\color{red}f_{{\rm opt},{\scriptscriptstyle {\rm L}}}(t)}$$&#10;&#10;\end{document}"/>
  <p:tag name="IGUANATEXSIZE" val="16"/>
  <p:tag name="IGUANATEXCURSOR" val="18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2683"/>
  <p:tag name="ORIGINALWIDTH" val="412.5576"/>
  <p:tag name="OUTPUTTYPE" val="PNG"/>
  <p:tag name="IGUANATEXVERSION" val="160"/>
  <p:tag name="LATEXADDIN" val="\documentclass{article}&#10;\usepackage{amsmath,amssymb}&#10;\usepackage[dvipsnames]{xcolor}&#10;\pagestyle{empty}&#10;\begin{document}&#10;&#10;$${\color{blue}f_{{\rm opt},{\scriptscriptstyle {\rm S}}}(t)}$$&#10;&#10;\end{document}"/>
  <p:tag name="IGUANATEXSIZE" val="16"/>
  <p:tag name="IGUANATEXCURSOR" val="182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2683"/>
  <p:tag name="ORIGINALWIDTH" val="1957.773"/>
  <p:tag name="OUTPUTTYPE" val="PNG"/>
  <p:tag name="IGUANATEXVERSION" val="160"/>
  <p:tag name="LATEXADDIN" val="\documentclass{article}&#10;\usepackage{amsmath,amssymb}&#10;\usepackage[dvipsnames]{xcolor}&#10;\pagestyle{empty}&#10;\begin{document}&#10;&#10;$${\color{red}f_{{\rm opt},{\scriptscriptstyle {\rm L}}}(t)}-{\color{blue}f_{{\rm opt},{\scriptscriptstyle {\rm S}}}(t)}=f_{{\scriptscriptstyle {\rm RF}}}+\delta f_{{\rm beat}}(t)$$&#10;&#10;\end{document}"/>
  <p:tag name="IGUANATEXSIZE" val="16"/>
  <p:tag name="IGUANATEXCURSOR" val="300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0176"/>
  <p:tag name="ORIGINALWIDTH" val="813.8635"/>
  <p:tag name="OUTPUTTYPE" val="PNG"/>
  <p:tag name="IGUANATEXVERSION" val="160"/>
  <p:tag name="LATEXADDIN" val="\documentclass{article}&#10;\usepackage{amsmath,amssymb}&#10;\usepackage[dvipsnames]{xcolor}&#10;\pagestyle{empty}&#10;\begin{document}&#10;&#10;$$f_{{\rm opt}}\approx193\,{\rm THz}$$&#10;&#10;\end{document}"/>
  <p:tag name="IGUANATEXSIZE" val="16"/>
  <p:tag name="IGUANATEXCURSOR" val="15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5.5161"/>
  <p:tag name="ORIGINALWIDTH" val="808.6129"/>
  <p:tag name="OUTPUTTYPE" val="PNG"/>
  <p:tag name="IGUANATEXVERSION" val="160"/>
  <p:tag name="LATEXADDIN" val="\documentclass{article}&#10;\usepackage{amsmath,amssymb}&#10;\usepackage[dvipsnames]{xcolor}&#10;\pagestyle{empty}&#10;\begin{document}&#10;&#10;$$f_{{\scriptscriptstyle {\rm RF}}} \approx 262 \, {\rm MHz}$$&#10;&#10;\end{document}"/>
  <p:tag name="IGUANATEXSIZE" val="16"/>
  <p:tag name="IGUANATEXCURSOR" val="180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0176"/>
  <p:tag name="ORIGINALWIDTH" val="325.5454"/>
  <p:tag name="OUTPUTTYPE" val="PNG"/>
  <p:tag name="IGUANATEXVERSION" val="160"/>
  <p:tag name="LATEXADDIN" val="\documentclass{article}&#10;\usepackage{amsmath,amssymb}&#10;\usepackage[dvipsnames]{xcolor}&#10;\pagestyle{empty}&#10;\begin{document}&#10;&#10;$$\approx f_{{\rm opt}}$$&#10;&#10;\end{document}"/>
  <p:tag name="IGUANATEXSIZE" val="16"/>
  <p:tag name="IGUANATEXCURSOR" val="14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1865.017"/>
  <p:tag name="LATEXADDIN" val="\documentclass{article}&#10;\usepackage{amsmath,amssymb}&#10;\usepackage[dvipsnames]{xcolor}&#10;\pagestyle{empty}&#10;\begin{document}&#10;&#10;$$\delta\widetilde{f}_{{\rm beat}}(f)\approx\delta\widetilde{V}_{{\rm beat}}(f)\,/\,(69\,\mu{\rm V}/{\rm Hz})$$&#10;&#10;\end{document}"/>
  <p:tag name="IGUANATEXSIZE" val="14"/>
  <p:tag name="IGUANATEXCURSOR" val="23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2.6|6.8|2.9|14.7|5.2|31.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6.3|11.2|11.2|10.8|13.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7.4578"/>
  <p:tag name="ORIGINALWIDTH" val="1534.308"/>
  <p:tag name="LATEXADDIN" val="\documentclass{article}&#10;\usepackage{amsmath,amssymb}&#10;\usepackage[dvipsnames]{xcolor}&#10;\pagestyle{empty}&#10;\begin{document}&#10;&#10;$$\int_{0}^{d_{m_{{\rm e}}}^{95\%}}{\rm d}d_{m_{{\rm e}}}\,\mathcal{P}(d_{m_{{\rm e}}}|\widetilde{h})=0.95$$&#10;&#10;\end{document}"/>
  <p:tag name="IGUANATEXSIZE" val="16"/>
  <p:tag name="IGUANATEXCURSOR" val="22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8.5165"/>
  <p:tag name="ORIGINALWIDTH" val="182.2754"/>
  <p:tag name="LATEXADDIN" val="\documentclass{article}&#10;\usepackage{amsmath,amssymb}&#10;\pagestyle{empty}&#10;\begin{document}&#10;&#10;$$d_{m_{\rm e}}$$&#10;&#10;\end{document}"/>
  <p:tag name="IGUANATEXSIZE" val="14"/>
  <p:tag name="IGUANATEXCURSOR" val="101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0398"/>
  <p:tag name="ORIGINALWIDTH" val="1483.707"/>
  <p:tag name="OUTPUTTYPE" val="PNG"/>
  <p:tag name="IGUANATEXVERSION" val="160"/>
  <p:tag name="LATEXADDIN" val="\documentclass{article}&#10;\usepackage{amsmath,amssymb}&#10;\usepackage{xcolor}&#10;\pagestyle{empty}&#10;\begin{document}&#10;&#10;$$h_{{\scriptscriptstyle {\rm DM}}}(t) = \frac{\delta m_{{\rm e}}(t)}{m_{{\rm e}}}\propto{\color{red}d_{m_{{\rm e}}}}\phi(t)$$&#10;&#10;\end{document}"/>
  <p:tag name="IGUANATEXSIZE" val="16"/>
  <p:tag name="IGUANATEXCURSOR" val="150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6.7719"/>
  <p:tag name="ORIGINALWIDTH" val="458.3139"/>
  <p:tag name="OUTPUTTYPE" val="PNG"/>
  <p:tag name="IGUANATEXVERSION" val="160"/>
  <p:tag name="LATEXADDIN" val="\documentclass{article}&#10;\usepackage{amsmath,amssymb}&#10;\pagestyle{empty}&#10;\begin{document}&#10;&#10;$$\widetilde{h}_{{\rm noise}}(f)$$&#10;&#10;\end{document}"/>
  <p:tag name="IGUANATEXSIZE" val="16"/>
  <p:tag name="IGUANATEXCURSOR" val="121"/>
  <p:tag name="TRANSPARENCY" val="True"/>
  <p:tag name="LATEXENGINEID" val="1"/>
  <p:tag name="TEMPFOLDER" val="C:\Users\tdesh\Documents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488.9389"/>
  <p:tag name="LATEXADDIN" val="\documentclass{article}&#10;\usepackage{amsmath,amssymb}&#10;\usepackage[dvipsnames]{xcolor}&#10;\pagestyle{empty}&#10;\begin{document}&#10;&#10;$$\mathcal{P}(d_{m_{{\rm e}}}|\widetilde{h})$$&#10;&#10;\end{document}"/>
  <p:tag name="IGUANATEXSIZE" val="16"/>
  <p:tag name="IGUANATEXCURSOR" val="16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1363.33"/>
  <p:tag name="LATEXADDIN" val="\documentclass{article}&#10;\usepackage{amsmath,amssymb}&#10;\usepackage[dvipsnames]{xcolor}&#10;\pagestyle{empty}&#10;\begin{document}&#10;&#10;$$\widetilde{h}(f)=A_{{\rm det}}(f_{{\scriptscriptstyle {\rm DM}}})\,\,\widetilde{h}_{{\scriptscriptstyle {\rm DM}}}(f)$$&#10;&#10;\end{document}"/>
  <p:tag name="IGUANATEXSIZE" val="16"/>
  <p:tag name="IGUANATEXCURSOR" val="18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584.9269"/>
  <p:tag name="LATEXADDIN" val="\documentclass{article}&#10;\usepackage{amsmath,amssymb}&#10;\usepackage[dvipsnames]{xcolor}&#10;\pagestyle{empty}&#10;\begin{document}&#10;&#10;$$+\,\,\widetilde{h}_{{\rm noise}}(f)$$&#10;&#10;\end{document}"/>
  <p:tag name="IGUANATEXSIZE" val="16"/>
  <p:tag name="IGUANATEXCURSOR" val="12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221.2224"/>
  <p:tag name="LATEXADDIN" val="\documentclass{article}&#10;\usepackage{amsmath,amssymb}&#10;\usepackage[dvipsnames]{xcolor}&#10;\pagestyle{empty}&#10;\begin{document}&#10;&#10;$$A_{\rm det}$$&#10;&#10;\end{document}"/>
  <p:tag name="IGUANATEXSIZE" val="14"/>
  <p:tag name="IGUANATEXCURSOR" val="13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1608.549"/>
  <p:tag name="LATEXADDIN" val="\documentclass{article}&#10;\usepackage{amsmath,amssymb}&#10;\usepackage[dvipsnames]{xcolor}&#10;\pagestyle{empty}&#10;\begin{document}&#10;&#10;$$A_{{\rm det}}(f_{{\scriptscriptstyle {\rm DM}}})\,\,\widetilde{h}_{{\scriptscriptstyle {\rm DM}}}(f)\ll\widetilde{h}_{{\rm noise}}(f)$$&#10;&#10;\end{document}"/>
  <p:tag name="IGUANATEXSIZE" val="16"/>
  <p:tag name="IGUANATEXCURSOR" val="17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488.9389"/>
  <p:tag name="LATEXADDIN" val="\documentclass{article}&#10;\usepackage{amsmath,amssymb}&#10;\usepackage[dvipsnames]{xcolor}&#10;\pagestyle{empty}&#10;\begin{document}&#10;&#10;$$\mathcal{P}(d_{m_{{\rm e}}}|\widetilde{h})$$&#10;&#10;\end{document}"/>
  <p:tag name="IGUANATEXSIZE" val="16"/>
  <p:tag name="IGUANATEXCURSOR" val="16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5.3|6.8|1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0398"/>
  <p:tag name="ORIGINALWIDTH" val="952.6329"/>
  <p:tag name="OUTPUTTYPE" val="PNG"/>
  <p:tag name="IGUANATEXVERSION" val="160"/>
  <p:tag name="LATEXADDIN" val="\documentclass{article}&#10;\usepackage{amsmath,amssymb}&#10;\usepackage{xcolor}&#10;\pagestyle{empty}&#10;\begin{document}&#10;&#10;$$\frac{\delta m_{{\rm e}}(t)}{m_{{\rm e}}}\propto{\color{red}d_{m_{{\rm e}}}}\phi(t)$$&#10;&#10;\end{document}"/>
  <p:tag name="IGUANATEXSIZE" val="16"/>
  <p:tag name="IGUANATEXCURSOR" val="11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4.5|6.5|6.4|5.1|9.7|6.4|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0398"/>
  <p:tag name="ORIGINALWIDTH" val="952.6329"/>
  <p:tag name="OUTPUTTYPE" val="PNG"/>
  <p:tag name="IGUANATEXVERSION" val="160"/>
  <p:tag name="LATEXADDIN" val="\documentclass{article}&#10;\usepackage{amsmath,amssymb}&#10;\usepackage{xcolor}&#10;\pagestyle{empty}&#10;\begin{document}&#10;&#10;$$\frac{\delta m_{{\rm e}}(t)}{m_{{\rm e}}}\propto{\color{red}d_{m_{{\rm e}}}}\phi(t)$$&#10;&#10;\end{document}"/>
  <p:tag name="IGUANATEXSIZE" val="16"/>
  <p:tag name="IGUANATEXCURSOR" val="11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6.54"/>
  <p:tag name="ORIGINALWIDTH" val="723.851"/>
  <p:tag name="OUTPUTTYPE" val="PNG"/>
  <p:tag name="IGUANATEXVERSION" val="160"/>
  <p:tag name="LATEXADDIN" val="\documentclass{article}&#10;\usepackage{amsmath,amssymb}&#10;\usepackage[dvipsnames]{xcolor}&#10;\pagestyle{empty}&#10;\begin{document}&#10;&#10;$$\langle\Phi_{0}\rangle\sim\frac{\sqrt{\rho_{{\scriptscriptstyle {\rm DM}}}}}{f_{{\scriptscriptstyle {\rm DM}}}}$$&#10;&#10;\end{document}"/>
  <p:tag name="IGUANATEXSIZE" val="16"/>
  <p:tag name="IGUANATEXCURSOR" val="23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5.5454"/>
  <p:tag name="ORIGINALWIDTH" val="1753.745"/>
  <p:tag name="LATEXADDIN" val="\documentclass{article}&#10;\usepackage{amsmath,amssymb}&#10;\usepackage[dvipsnames]{xcolor}&#10;\pagestyle{empty}&#10;\begin{document}&#10;&#10;$$\tau_{{\rm c}}\sim10^{10}\,{\rm sec}\left(\frac{1\,{\rm kHz}}{f_{{\scriptscriptstyle {\rm DM}}}}\right)^{3}&gt;4\,{\rm days}$$&#10;&#10;\end{document}"/>
  <p:tag name="IGUANATEXSIZE" val="14"/>
  <p:tag name="IGUANATEXCURSOR" val="180"/>
  <p:tag name="TRANSPARENCY" val="True"/>
  <p:tag name="LATEXENGINEID" val="1"/>
  <p:tag name="TEMPFOLDER" val="c:\temp\"/>
  <p:tag name="LATEXFORMHEIGHT" val="320"/>
  <p:tag name="LATEXFORMWIDTH" val="385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1182.915"/>
  <p:tag name="OUTPUTTYPE" val="PNG"/>
  <p:tag name="IGUANATEXVERSION" val="160"/>
  <p:tag name="LATEXADDIN" val="\documentclass{article}&#10;\usepackage{amsmath,amssymb}&#10;\usepackage[dvipsnames]{xcolor}&#10;\pagestyle{empty}&#10;\begin{document}&#10;&#10;$$\phi(t)=\Phi_{0}\cos(2\pi f_{{\scriptscriptstyle {\rm DM}}}t)$$&#10;&#10;\end{document}"/>
  <p:tag name="IGUANATEXSIZE" val="16"/>
  <p:tag name="IGUANATEXCURSOR" val="18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6181"/>
  <p:tag name="ORIGINALWIDTH" val="194.2771"/>
  <p:tag name="OUTPUTTYPE" val="PNG"/>
  <p:tag name="IGUANATEXVERSION" val="160"/>
  <p:tag name="LATEXADDIN" val="\documentclass{article}&#10;\usepackage{amsmath,amssymb}&#10;\usepackage[dvipsnames]{xcolor}&#10;\pagestyle{empty}&#10;\begin{document}&#10;&#10;$$\rho_{{\scriptscriptstyle {\rm DM}}}$$&#10;&#10;\end{document}"/>
  <p:tag name="IGUANATEXSIZE" val="16"/>
  <p:tag name="IGUANATEXCURSOR" val="159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9.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5.2|6.1|14.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.5199"/>
  <p:tag name="ORIGINALWIDTH" val="1066.649"/>
  <p:tag name="OUTPUTTYPE" val="PNG"/>
  <p:tag name="IGUANATEXVERSION" val="160"/>
  <p:tag name="LATEXADDIN" val="\documentclass{article}&#10;\usepackage{amsmath,amssymb,xcolor}&#10;\pagestyle{empty}&#10;\begin{document}&#10;&#10;$$\rho_{\scriptscriptstyle{\rm DM}}\approx0.4\,\mathrm{GeV}/\mathrm{cm}^{3}$$&#10;&#10;\end{document}"/>
  <p:tag name="IGUANATEXSIZE" val="16"/>
  <p:tag name="IGUANATEXCURSOR" val="122"/>
  <p:tag name="TRANSPARENCY" val="True"/>
  <p:tag name="LATEXENGINEID" val="1"/>
  <p:tag name="TEMPFOLDER" val="C:\Users\tdesh\Documents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887"/>
  <p:tag name="ORIGINALWIDTH" val="589.5823"/>
  <p:tag name="OUTPUTTYPE" val="PNG"/>
  <p:tag name="IGUANATEXVERSION" val="160"/>
  <p:tag name="LATEXADDIN" val="\documentclass{article}&#10;\usepackage{amsmath,amssymb}&#10;\usepackage{xcolor}&#10;\pagestyle{empty}&#10;\begin{document}&#10;&#10;$$f_{\phi}=\frac{m_{\phi}c^{2}}{2\pi\hbar}$$&#10;&#10;\end{document}"/>
  <p:tag name="IGUANATEXSIZE" val="16"/>
  <p:tag name="IGUANATEXCURSOR" val="15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2.7895"/>
  <p:tag name="ORIGINALWIDTH" val="1451.453"/>
  <p:tag name="LATEXADDIN" val="\documentclass{article}&#10;\usepackage{amsmath,amssymb}&#10;\pagestyle{empty}&#10;\begin{document}&#10;&#10;$$\frac{\delta a_{{\scriptscriptstyle {\rm B}}}(t)}{a_{{\scriptscriptstyle {\rm B}}}}\approx-\frac{\delta m_{{\rm e}}(t)}{m_{{\rm e}}}-\frac{\delta\alpha(t)}{\alpha}$$&#10;&#10;\end{document}"/>
  <p:tag name="IGUANATEXSIZE" val="16"/>
  <p:tag name="IGUANATEXCURSOR" val="254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4.7953"/>
  <p:tag name="ORIGINALWIDTH" val="3910.296"/>
  <p:tag name="OUTPUTTYPE" val="PNG"/>
  <p:tag name="IGUANATEXVERSION" val="160"/>
  <p:tag name="LATEXADDIN" val="\documentclass{article}&#10;\usepackage{amsmath,amssymb}&#10;\usepackage[dvipsnames]{xcolor}&#10;\pagestyle{empty}&#10;\begin{document}&#10;&#10;$$\mathcal{L}=\mathcal{L}_{{\scriptscriptstyle {\rm SM}}}+\frac{1}{2}\partial_{\mu}\phi\partial^{\mu}\phi-\frac{1}{2}\frac{m_{\phi}^{2}c^{2}}{\hbar^{2}}\phi^{2}-\frac{\sqrt{4\pi\hbar c}}{E_{{\scriptscriptstyle {\rm P}}}}\phi\left[{\color{red}d_{m_{{\rm e}}}}m_{{\rm e}}\overline{\psi}_{{\rm e}}\psi_{{\rm e}}-\frac{{\color{red}d_{{\rm e}}}}{4}F_{\mu\nu}F^{\mu\nu}\right]$$&#10;&#10;\end{document}"/>
  <p:tag name="IGUANATEXSIZE" val="16"/>
  <p:tag name="IGUANATEXCURSOR" val="49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1.5421"/>
  <p:tag name="ORIGINALWIDTH" val="649.5906"/>
  <p:tag name="OUTPUTTYPE" val="PNG"/>
  <p:tag name="IGUANATEXVERSION" val="160"/>
  <p:tag name="LATEXADDIN" val="\documentclass{article}&#10;\usepackage{amsmath,amssymb}&#10;\usepackage[dvipsnames]{xcolor}&#10;\pagestyle{empty}&#10;\begin{document}&#10;&#10;$$E_{{\scriptscriptstyle {\rm P}}}=\sqrt{\frac{\hbar c^{5}}{G}}$$&#10;&#10;\end{document}"/>
  <p:tag name="IGUANATEXSIZE" val="16"/>
  <p:tag name="IGUANATEXCURSOR" val="18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7.2901"/>
  <p:tag name="ORIGINALWIDTH" val="1067.399"/>
  <p:tag name="LATEXADDIN" val="\documentclass{article}&#10;\usepackage{amsmath,amssymb}&#10;\usepackage{xcolor}&#10;\pagestyle{empty}&#10;\begin{document}&#10;&#10;$$a_{{\scriptscriptstyle {\rm B}}}(t)\equiv\frac{\hbar}{\alpha(t)\,m_{{\rm e}}(t)\,c}$$&#10;&#10;\end{document}"/>
  <p:tag name="IGUANATEXSIZE" val="16"/>
  <p:tag name="IGUANATEXCURSOR" val="194"/>
  <p:tag name="TRANSPARENCY" val="True"/>
  <p:tag name="LATEXENGINEID" val="1"/>
  <p:tag name="TEMPFOLDER" val="c:\temp\"/>
  <p:tag name="LATEXFORMHEIGHT" val="320"/>
  <p:tag name="LATEXFORMWIDTH" val="385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1.5421"/>
  <p:tag name="ORIGINALWIDTH" val="1177.664"/>
  <p:tag name="OUTPUTTYPE" val="PNG"/>
  <p:tag name="IGUANATEXVERSION" val="160"/>
  <p:tag name="LATEXADDIN" val="\documentclass{article}&#10;\usepackage{amsmath,amssymb}&#10;\usepackage{xcolor}&#10;\pagestyle{empty}&#10;\begin{document}&#10;&#10;$$\frac{\delta\alpha(t)}{\alpha}={\color{red}d_{{\rm e}}}\frac{\sqrt{4\pi\hbar c}}{E_{{\scriptscriptstyle {\rm P}}}}\phi(t)$$&#10;&#10;\end{document}"/>
  <p:tag name="IGUANATEXSIZE" val="16"/>
  <p:tag name="IGUANATEXCURSOR" val="232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.7911"/>
  <p:tag name="ORIGINALWIDTH" val="1613.475"/>
  <p:tag name="OUTPUTTYPE" val="PNG"/>
  <p:tag name="IGUANATEXVERSION" val="160"/>
  <p:tag name="LATEXADDIN" val="\documentclass{article}&#10;\usepackage{amsmath,amssymb}&#10;\usepackage{xcolor}&#10;\pagestyle{empty}&#10;\begin{document}&#10;&#10;$$\phi(t)\approx\frac{\hbar}{m_{\phi}c}\sqrt{2\rho_{{\scriptscriptstyle {\rm DM}}}}\cos(2\pi f_{\phi}t)$$&#10;&#10;\end{document}"/>
  <p:tag name="IGUANATEXSIZE" val="16"/>
  <p:tag name="IGUANATEXCURSOR" val="212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3.0423"/>
  <p:tag name="ORIGINALWIDTH" val="1345.688"/>
  <p:tag name="OUTPUTTYPE" val="PNG"/>
  <p:tag name="IGUANATEXVERSION" val="160"/>
  <p:tag name="LATEXADDIN" val="\documentclass{article}&#10;\usepackage{amsmath,amssymb}&#10;\usepackage{xcolor}&#10;\pagestyle{empty}&#10;\begin{document}&#10;&#10;$$\frac{\delta m_{{\rm e}}(t)}{m_{{\rm e}}}={\color{red}d_{m_{{\rm e}}}}\frac{\sqrt{4\pi\hbar c}}{E_{{\scriptscriptstyle {\rm P}}}}\phi(t)$$&#10;&#10;\end{document}"/>
  <p:tag name="IGUANATEXSIZE" val="16"/>
  <p:tag name="IGUANATEXCURSOR" val="24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6.3|11.2|11.2|10.8|13.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7.4578"/>
  <p:tag name="ORIGINALWIDTH" val="1534.308"/>
  <p:tag name="LATEXADDIN" val="\documentclass{article}&#10;\usepackage{amsmath,amssymb}&#10;\usepackage[dvipsnames]{xcolor}&#10;\pagestyle{empty}&#10;\begin{document}&#10;&#10;$$\int_{0}^{d_{m_{{\rm e}}}^{95\%}}{\rm d}d_{m_{{\rm e}}}\,\mathcal{P}(d_{m_{{\rm e}}}|\widetilde{h})=0.95$$&#10;&#10;\end{document}"/>
  <p:tag name="IGUANATEXSIZE" val="16"/>
  <p:tag name="IGUANATEXCURSOR" val="22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0.2947"/>
  <p:tag name="ORIGINALWIDTH" val="1542.965"/>
  <p:tag name="OUTPUTTYPE" val="PNG"/>
  <p:tag name="IGUANATEXVERSION" val="160"/>
  <p:tag name="LATEXADDIN" val="\documentclass{article}&#10;\usepackage{amsmath,amssymb}&#10;\usepackage[dvipsnames]{xcolor}&#10;\pagestyle{empty}&#10;\begin{document}&#10;&#10;$$\mathcal{P}(d_{m_{{\rm e}}}|\widetilde{h})=\frac{p(d_{m_{{\rm e}}})}{p(\widetilde{h})}\mathcal{L}(\widetilde{h}|d_{m_{{\rm e}}})$$&#10;&#10;\end{document}"/>
  <p:tag name="IGUANATEXSIZE" val="16"/>
  <p:tag name="IGUANATEXCURSOR" val="25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672"/>
  <p:tag name="ORIGINALWIDTH" val="151.5212"/>
  <p:tag name="OUTPUTTYPE" val="PNG"/>
  <p:tag name="IGUANATEXVERSION" val="160"/>
  <p:tag name="LATEXADDIN" val="\documentclass{article}&#10;\usepackage{amsmath,amssymb}&#10;\usepackage[dvipsnames]{xcolor}&#10;\pagestyle{empty}&#10;\begin{document}&#10;&#10;$$F_{ij}$$&#10;&#10;\end{document}"/>
  <p:tag name="IGUANATEXSIZE" val="16"/>
  <p:tag name="IGUANATEXCURSOR" val="129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5.8024"/>
  <p:tag name="ORIGINALWIDTH" val="2951.662"/>
  <p:tag name="OUTPUTTYPE" val="PNG"/>
  <p:tag name="IGUANATEXVERSION" val="160"/>
  <p:tag name="LATEXADDIN" val="\documentclass{article}&#10;\usepackage{amsmath,amssymb}&#10;\usepackage[dvipsnames]{xcolor}&#10;\pagestyle{empty}&#10;\begin{document}&#10;&#10;$$\mathcal{L}(\widetilde{h}|d_{m_{{\rm e}}}(f_{j}))\propto\prod_{i}\exp\left[-\frac{\widetilde{h}^{2}(f_{i})}{\widetilde{h}_{{\rm noise}}^{2}(f_{i})+d_{m_{{\rm e}}}^{2}A_{{\rm det}}^{2}(f_{i})F_{ij}}\right]$$&#10;&#10;\end{document}"/>
  <p:tag name="IGUANATEXSIZE" val="16"/>
  <p:tag name="IGUANATEXCURSOR" val="32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8.5165"/>
  <p:tag name="ORIGINALWIDTH" val="182.2754"/>
  <p:tag name="LATEXADDIN" val="\documentclass{article}&#10;\usepackage{amsmath,amssymb}&#10;\pagestyle{empty}&#10;\begin{document}&#10;&#10;$$d_{m_{\rm e}}$$&#10;&#10;\end{document}"/>
  <p:tag name="IGUANATEXSIZE" val="14"/>
  <p:tag name="IGUANATEXCURSOR" val="101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0398"/>
  <p:tag name="ORIGINALWIDTH" val="1483.707"/>
  <p:tag name="OUTPUTTYPE" val="PNG"/>
  <p:tag name="IGUANATEXVERSION" val="160"/>
  <p:tag name="LATEXADDIN" val="\documentclass{article}&#10;\usepackage{amsmath,amssymb}&#10;\usepackage{xcolor}&#10;\pagestyle{empty}&#10;\begin{document}&#10;&#10;$$h_{{\scriptscriptstyle {\rm DM}}}(t) = \frac{\delta m_{{\rm e}}(t)}{m_{{\rm e}}}\propto{\color{red}d_{m_{{\rm e}}}}\phi(t)$$&#10;&#10;\end{document}"/>
  <p:tag name="IGUANATEXSIZE" val="16"/>
  <p:tag name="IGUANATEXCURSOR" val="150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3.7715"/>
  <p:tag name="ORIGINALWIDTH" val="455.3135"/>
  <p:tag name="LATEXADDIN" val="\documentclass{article}&#10;\usepackage{amsmath,amssymb}&#10;\pagestyle{empty}&#10;\begin{document}&#10;&#10;$$\widetilde{h}_{{\rm noise}}(f)$$&#10;&#10;\end{document}"/>
  <p:tag name="IGUANATEXSIZE" val="16"/>
  <p:tag name="IGUANATEXCURSOR" val="121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1363.33"/>
  <p:tag name="LATEXADDIN" val="\documentclass{article}&#10;\usepackage{amsmath,amssymb}&#10;\usepackage[dvipsnames]{xcolor}&#10;\pagestyle{empty}&#10;\begin{document}&#10;&#10;$$\widetilde{h}(f)=A_{{\rm det}}(f_{{\scriptscriptstyle {\rm DM}}})\,\,\widetilde{h}_{{\scriptscriptstyle {\rm DM}}}(f)$$&#10;&#10;\end{document}"/>
  <p:tag name="IGUANATEXSIZE" val="16"/>
  <p:tag name="IGUANATEXCURSOR" val="18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584.9269"/>
  <p:tag name="LATEXADDIN" val="\documentclass{article}&#10;\usepackage{amsmath,amssymb}&#10;\usepackage[dvipsnames]{xcolor}&#10;\pagestyle{empty}&#10;\begin{document}&#10;&#10;$$+\,\,\widetilde{h}_{{\rm noise}}(f)$$&#10;&#10;\end{document}"/>
  <p:tag name="IGUANATEXSIZE" val="16"/>
  <p:tag name="IGUANATEXCURSOR" val="12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221.2224"/>
  <p:tag name="LATEXADDIN" val="\documentclass{article}&#10;\usepackage{amsmath,amssymb}&#10;\usepackage[dvipsnames]{xcolor}&#10;\pagestyle{empty}&#10;\begin{document}&#10;&#10;$$A_{\rm det}$$&#10;&#10;\end{document}"/>
  <p:tag name="IGUANATEXSIZE" val="14"/>
  <p:tag name="IGUANATEXCURSOR" val="13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1608.549"/>
  <p:tag name="LATEXADDIN" val="\documentclass{article}&#10;\usepackage{amsmath,amssymb}&#10;\usepackage[dvipsnames]{xcolor}&#10;\pagestyle{empty}&#10;\begin{document}&#10;&#10;$$A_{{\rm det}}(f_{{\scriptscriptstyle {\rm DM}}})\,\,\widetilde{h}_{{\scriptscriptstyle {\rm DM}}}(f)\ll\widetilde{h}_{{\rm noise}}(f)$$&#10;&#10;\end{document}"/>
  <p:tag name="IGUANATEXSIZE" val="16"/>
  <p:tag name="IGUANATEXCURSOR" val="17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.4807"/>
  <p:tag name="ORIGINALWIDTH" val="488.9389"/>
  <p:tag name="LATEXADDIN" val="\documentclass{article}&#10;\usepackage{amsmath,amssymb}&#10;\usepackage[dvipsnames]{xcolor}&#10;\pagestyle{empty}&#10;\begin{document}&#10;&#10;$$\mathcal{P}(d_{m_{{\rm e}}}|\widetilde{h})$$&#10;&#10;\end{document}"/>
  <p:tag name="IGUANATEXSIZE" val="16"/>
  <p:tag name="IGUANATEXCURSOR" val="16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5.3|7.7|0.9|9.2|8.7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6.2914"/>
  <p:tag name="ORIGINALWIDTH" val="711.0992"/>
  <p:tag name="OUTPUTTYPE" val="PNG"/>
  <p:tag name="IGUANATEXVERSION" val="160"/>
  <p:tag name="LATEXADDIN" val="\documentclass{article}&#10;\usepackage{amsmath,amssymb}&#10;\usepackage[dvipsnames]{xcolor}&#10;\pagestyle{empty}&#10;\begin{document}&#10;&#10;$$\frac{\delta f_{{\rm opt}}}{f_{{\rm opt}}}\approx-\frac{\delta L}{L}$$&#10;&#10;\end{document}"/>
  <p:tag name="IGUANATEXSIZE" val="16"/>
  <p:tag name="IGUANATEXCURSOR" val="19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0.792"/>
  <p:tag name="ORIGINALWIDTH" val="2651.62"/>
  <p:tag name="OUTPUTTYPE" val="PNG"/>
  <p:tag name="IGUANATEXVERSION" val="160"/>
  <p:tag name="LATEXADDIN" val="\documentclass{article}&#10;\usepackage{amsmath,amssymb}&#10;\usepackage[dvipsnames]{xcolor}&#10;\pagestyle{empty}&#10;\begin{document}&#10;&#10;$$h_{{\rm opt}}(t)\approx\frac{\delta f_{{\rm beat}}(t)}{f_{{\rm opt}}}=A_{{\rm det}}(f_{{\scriptscriptstyle {\rm DM}}})h_{{\scriptscriptstyle {\rm DM}}}(t)+h_{{\rm noise}}(t)$$&#10;&#10;\end{document}"/>
  <p:tag name="IGUANATEXSIZE" val="16"/>
  <p:tag name="IGUANATEXCURSOR" val="29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2|3.6|2.2|1.8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3.5|2.9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662"/>
  <p:tag name="ORIGINALWIDTH" val="199.5279"/>
  <p:tag name="OUTPUTTYPE" val="PNG"/>
  <p:tag name="IGUANATEXVERSION" val="160"/>
  <p:tag name="LATEXADDIN" val="\documentclass{article}&#10;\usepackage{amsmath,amssymb}&#10;\usepackage[dvipsnames]{xcolor}&#10;\pagestyle{empty}&#10;\begin{document}&#10;&#10;$$\delta y_{{\scriptscriptstyle {\rm IP}}}$$&#10;&#10;\end{document}"/>
  <p:tag name="IGUANATEXSIZE" val="16"/>
  <p:tag name="IGUANATEXCURSOR" val="16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5153"/>
  <p:tag name="ORIGINALWIDTH" val="209.2792"/>
  <p:tag name="OUTPUTTYPE" val="PNG"/>
  <p:tag name="IGUANATEXVERSION" val="160"/>
  <p:tag name="LATEXADDIN" val="\documentclass{article}&#10;\usepackage{amsmath,amssymb}&#10;\usepackage[dvipsnames]{xcolor}&#10;\pagestyle{empty}&#10;\begin{document}&#10;&#10;$$\delta x_{{\scriptscriptstyle {\rm IP}}}$$&#10;&#10;\end{document}"/>
  <p:tag name="IGUANATEXSIZE" val="16"/>
  <p:tag name="IGUANATEXCURSOR" val="13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9.7891"/>
  <p:tag name="ORIGINALWIDTH" val="1026.893"/>
  <p:tag name="OUTPUTTYPE" val="PNG"/>
  <p:tag name="IGUANATEXVERSION" val="160"/>
  <p:tag name="LATEXADDIN" val="\documentclass{article}&#10;\usepackage{amsmath,amssymb}&#10;\usepackage[dvipsnames]{xcolor}&#10;\pagestyle{empty}&#10;\begin{document}&#10;&#10;$$H_{{\scriptscriptstyle {\rm IP}}} \equiv \frac{\delta y_{{\scriptscriptstyle {\rm IP}}}}{\delta x_{{\scriptscriptstyle {\rm IP}}}}\sim 10^{-2}$$&#10;&#10;\end{document}"/>
  <p:tag name="IGUANATEXSIZE" val="16"/>
  <p:tag name="IGUANATEXCURSOR" val="163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0.5391"/>
  <p:tag name="ORIGINALWIDTH" val="1197.917"/>
  <p:tag name="OUTPUTTYPE" val="PNG"/>
  <p:tag name="IGUANATEXVERSION" val="160"/>
  <p:tag name="LATEXADDIN" val="\documentclass{article}&#10;\usepackage{amsmath,amssymb}&#10;\usepackage[dvipsnames]{xcolor}&#10;\pagestyle{empty}&#10;\begin{document}&#10;&#10;$$H_{{\scriptscriptstyle {\rm GAS}}}\equiv\frac{\delta y_{{\scriptscriptstyle {\rm GAS}}}}{\delta x_{{\scriptscriptstyle {\rm GAS}}}}\sim 10^{-3}$$&#10;&#10;\end{document}"/>
  <p:tag name="IGUANATEXSIZE" val="16"/>
  <p:tag name="IGUANATEXCURSOR" val="259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662"/>
  <p:tag name="ORIGINALWIDTH" val="284.2897"/>
  <p:tag name="OUTPUTTYPE" val="PNG"/>
  <p:tag name="IGUANATEXVERSION" val="160"/>
  <p:tag name="LATEXADDIN" val="\documentclass{article}&#10;\usepackage{amsmath,amssymb}&#10;\usepackage[dvipsnames]{xcolor}&#10;\pagestyle{empty}&#10;\begin{document}&#10;&#10;$$\delta y_{{\scriptscriptstyle {\rm GAS}}}$$&#10;&#10;\end{document}"/>
  <p:tag name="IGUANATEXSIZE" val="16"/>
  <p:tag name="IGUANATEXCURSOR" val="16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0155"/>
  <p:tag name="ORIGINALWIDTH" val="294.7911"/>
  <p:tag name="OUTPUTTYPE" val="PNG"/>
  <p:tag name="IGUANATEXVERSION" val="160"/>
  <p:tag name="LATEXADDIN" val="\documentclass{article}&#10;\usepackage{amsmath,amssymb}&#10;\usepackage[dvipsnames]{xcolor}&#10;\pagestyle{empty}&#10;\begin{document}&#10;&#10;$$\delta x_{{\scriptscriptstyle {\rm GAS}}}$$&#10;&#10;\end{document}"/>
  <p:tag name="IGUANATEXSIZE" val="16"/>
  <p:tag name="IGUANATEXCURSOR" val="16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0155"/>
  <p:tag name="ORIGINALWIDTH" val="307.5429"/>
  <p:tag name="OUTPUTTYPE" val="PNG"/>
  <p:tag name="IGUANATEXVERSION" val="160"/>
  <p:tag name="LATEXADDIN" val="\documentclass{article}&#10;\usepackage{amsmath,amssymb}&#10;\usepackage[dvipsnames]{xcolor}&#10;\pagestyle{empty}&#10;\begin{document}&#10;&#10;$$\delta x_{{\rm wire}}$$&#10;&#10;\end{document}"/>
  <p:tag name="IGUANATEXSIZE" val="16"/>
  <p:tag name="IGUANATEXCURSOR" val="14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662"/>
  <p:tag name="ORIGINALWIDTH" val="297.0414"/>
  <p:tag name="OUTPUTTYPE" val="PNG"/>
  <p:tag name="IGUANATEXVERSION" val="160"/>
  <p:tag name="LATEXADDIN" val="\documentclass{article}&#10;\usepackage{amsmath,amssymb}&#10;\usepackage[dvipsnames]{xcolor}&#10;\pagestyle{empty}&#10;\begin{document}&#10;&#10;$$\delta y_{{\rm wire}}$$&#10;&#10;\end{document}"/>
  <p:tag name="IGUANATEXSIZE" val="16"/>
  <p:tag name="IGUANATEXCURSOR" val="13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10.5|3.5|3.6|3.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5.5|11.4|8.4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0.792"/>
  <p:tag name="ORIGINALWIDTH" val="2651.62"/>
  <p:tag name="OUTPUTTYPE" val="PNG"/>
  <p:tag name="IGUANATEXVERSION" val="160"/>
  <p:tag name="LATEXADDIN" val="\documentclass{article}&#10;\usepackage{amsmath,amssymb}&#10;\usepackage[dvipsnames]{xcolor}&#10;\pagestyle{empty}&#10;\begin{document}&#10;&#10;$$h_{{\rm opt}}(t)\approx\frac{\delta f_{{\rm beat}}(t)}{f_{{\rm opt}}}=A_{{\rm det}}(f_{{\scriptscriptstyle {\rm DM}}})h_{{\scriptscriptstyle {\rm DM}}}(t)+h_{{\rm noise}}(t)$$&#10;&#10;\end{document}"/>
  <p:tag name="IGUANATEXSIZE" val="16"/>
  <p:tag name="IGUANATEXCURSOR" val="29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6.2914"/>
  <p:tag name="ORIGINALWIDTH" val="711.0992"/>
  <p:tag name="OUTPUTTYPE" val="PNG"/>
  <p:tag name="IGUANATEXVERSION" val="160"/>
  <p:tag name="LATEXADDIN" val="\documentclass{article}&#10;\usepackage{amsmath,amssymb}&#10;\usepackage[dvipsnames]{xcolor}&#10;\pagestyle{empty}&#10;\begin{document}&#10;&#10;$$\frac{\delta f_{{\rm opt}}}{f_{{\rm opt}}}\approx-\frac{\delta L}{L}$$&#10;&#10;\end{document}"/>
  <p:tag name="IGUANATEXSIZE" val="16"/>
  <p:tag name="IGUANATEXCURSOR" val="19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6.5525"/>
  <p:tag name="ORIGINALWIDTH" val="1333.686"/>
  <p:tag name="OUTPUTTYPE" val="PNG"/>
  <p:tag name="IGUANATEXVERSION" val="160"/>
  <p:tag name="LATEXADDIN" val="\documentclass{article}&#10;\usepackage{amsmath,amssymb}&#10;\usepackage[dvipsnames]{xcolor}&#10;\pagestyle{empty}&#10;\begin{document}&#10;&#10;$$h_{{\rm thermal}}(f_{{\scriptscriptstyle {\rm DM}}})\sim\sqrt{\frac{k_{{\scriptscriptstyle {\rm B}}}T}{Qf_{{\scriptscriptstyle {\rm DM}}}}}$$&#10;&#10;\end{document}"/>
  <p:tag name="IGUANATEXSIZE" val="16"/>
  <p:tag name="IGUANATEXCURSOR" val="19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8.9|10.7|1.5|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2713"/>
  <p:tag name="ORIGINALWIDTH" val="920.3784"/>
  <p:tag name="OUTPUTTYPE" val="PNG"/>
  <p:tag name="IGUANATEXVERSION" val="160"/>
  <p:tag name="LATEXADDIN" val="\documentclass{article}&#10;\usepackage{amsmath,amssymb}&#10;\usepackage[dvipsnames]{xcolor}&#10;\pagestyle{empty}&#10;\begin{document}&#10;&#10;$$h_{{\rm thermal}}\sim\sqrt{k_{{\scriptscriptstyle {\rm B}}}T}$$&#10;&#10;\end{document}"/>
  <p:tag name="IGUANATEXSIZE" val="16"/>
  <p:tag name="IGUANATEXCURSOR" val="18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4|10.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495.8192"/>
  <p:tag name="OUTPUTTYPE" val="PNG"/>
  <p:tag name="IGUANATEXVERSION" val="160"/>
  <p:tag name="LATEXADDIN" val="\documentclass{article}&#10;\usepackage{amsmath,amssymb}&#10;\usepackage[dvipsnames]{xcolor}&#10;\pagestyle{empty}&#10;\begin{document}&#10;&#10;$$\sim 1/d_{{\rm wire}}$$&#10;&#10;\end{document}"/>
  <p:tag name="IGUANATEXSIZE" val="16"/>
  <p:tag name="IGUANATEXCURSOR" val="130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652"/>
  <p:tag name="ORIGINALWIDTH" val="370.5517"/>
  <p:tag name="OUTPUTTYPE" val="PNG"/>
  <p:tag name="IGUANATEXVERSION" val="160"/>
  <p:tag name="LATEXADDIN" val="\documentclass{article}&#10;\usepackage{amsmath,amssymb}&#10;\usepackage[dvipsnames]{xcolor}&#10;\pagestyle{empty}&#10;\begin{document}&#10;&#10;$$\sim d_{{\rm wire}}$$&#10;&#10;\end{document}"/>
  <p:tag name="IGUANATEXSIZE" val="16"/>
  <p:tag name="IGUANATEXCURSOR" val="128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652"/>
  <p:tag name="ORIGINALWIDTH" val="241.5337"/>
  <p:tag name="OUTPUTTYPE" val="PNG"/>
  <p:tag name="IGUANATEXVERSION" val="160"/>
  <p:tag name="LATEXADDIN" val="\documentclass{article}&#10;\usepackage{amsmath,amssymb}&#10;\usepackage[dvipsnames]{xcolor}&#10;\pagestyle{empty}&#10;\begin{document}&#10;&#10;$$d_{{\rm wire}}$$&#10;&#10;\end{document}"/>
  <p:tag name="IGUANATEXSIZE" val="16"/>
  <p:tag name="IGUANATEXCURSOR" val="13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652"/>
  <p:tag name="ORIGINALWIDTH" val="241.5337"/>
  <p:tag name="OUTPUTTYPE" val="PNG"/>
  <p:tag name="IGUANATEXVERSION" val="160"/>
  <p:tag name="LATEXADDIN" val="\documentclass{article}&#10;\usepackage{amsmath,amssymb}&#10;\usepackage[dvipsnames]{xcolor}&#10;\pagestyle{empty}&#10;\begin{document}&#10;&#10;$$d_{{\rm wire}}$$&#10;&#10;\end{document}"/>
  <p:tag name="IGUANATEXSIZE" val="16"/>
  <p:tag name="IGUANATEXCURSOR" val="137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7.9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6.2914"/>
  <p:tag name="ORIGINALWIDTH" val="711.0992"/>
  <p:tag name="OUTPUTTYPE" val="PNG"/>
  <p:tag name="IGUANATEXVERSION" val="160"/>
  <p:tag name="LATEXADDIN" val="\documentclass{article}&#10;\usepackage{amsmath,amssymb}&#10;\usepackage[dvipsnames]{xcolor}&#10;\pagestyle{empty}&#10;\begin{document}&#10;&#10;$$\frac{\delta f_{{\rm opt}}}{f_{{\rm opt}}}\approx-\frac{\delta L}{L}$$&#10;&#10;\end{document}"/>
  <p:tag name="IGUANATEXSIZE" val="16"/>
  <p:tag name="IGUANATEXCURSOR" val="19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0.792"/>
  <p:tag name="ORIGINALWIDTH" val="2651.62"/>
  <p:tag name="OUTPUTTYPE" val="PNG"/>
  <p:tag name="IGUANATEXVERSION" val="160"/>
  <p:tag name="LATEXADDIN" val="\documentclass{article}&#10;\usepackage{amsmath,amssymb}&#10;\usepackage[dvipsnames]{xcolor}&#10;\pagestyle{empty}&#10;\begin{document}&#10;&#10;$$h_{{\rm opt}}(t)\approx\frac{\delta f_{{\rm beat}}(t)}{f_{{\rm opt}}}=A_{{\rm det}}(f_{{\scriptscriptstyle {\rm DM}}})h_{{\scriptscriptstyle {\rm DM}}}(t)+h_{{\rm noise}}(t)$$&#10;&#10;\end{document}"/>
  <p:tag name="IGUANATEXSIZE" val="16"/>
  <p:tag name="IGUANATEXCURSOR" val="296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10.8|5.7|6.9|15.4|13.3|10.6|2.5|2.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.041"/>
  <p:tag name="ORIGINALWIDTH" val="2112.295"/>
  <p:tag name="OUTPUTTYPE" val="PNG"/>
  <p:tag name="IGUANATEXVERSION" val="160"/>
  <p:tag name="LATEXADDIN" val="\documentclass{article}&#10;\usepackage{amsmath,amssymb}&#10;\usepackage[dvipsnames]{xcolor}&#10;\pagestyle{empty}&#10;\begin{document}&#10;&#10;$$\overline{\phi}_{{\rm opt}}(\tau)= \frac{1}{\tau} \int_{0}^{\tau}{\rm d}t\,\left[\phi_{{\rm opt}}(t)+\delta\phi_{{\rm noise}}(t)\right]$$&#10;&#10;\end{document}"/>
  <p:tag name="IGUANATEXSIZE" val="14"/>
  <p:tag name="IGUANATEXCURSOR" val="17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7.2859"/>
  <p:tag name="ORIGINALWIDTH" val="1009.641"/>
  <p:tag name="LATEXADDIN" val="\documentclass{article}&#10;\usepackage{amsmath,amssymb}&#10;\usepackage[dvipsnames]{xcolor}&#10;\pagestyle{empty}&#10;\begin{document}&#10;&#10;$$f_{{\rm opt}}(t)\equiv\frac{{\rm d}}{{\rm d}t}\phi_{{\rm opt}}(t)$$&#10;&#10;\end{document}"/>
  <p:tag name="IGUANATEXSIZE" val="14"/>
  <p:tag name="IGUANATEXCURSOR" val="188"/>
  <p:tag name="TRANSPARENCY" val="True"/>
  <p:tag name="LATEXENGINEID" val="1"/>
  <p:tag name="TEMPFOLDER" val="c:\temp\"/>
  <p:tag name="LATEXFORMHEIGHT" val="320"/>
  <p:tag name="LATEXFORMWIDTH" val="385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6181"/>
  <p:tag name="ORIGINALWIDTH" val="462.8146"/>
  <p:tag name="LATEXADDIN" val="\documentclass{article}&#10;\usepackage{amsmath,amssymb}&#10;\pagestyle{empty}&#10;\begin{document}&#10;&#10;$$\tau \sim 1 \,{\rm ms}$$&#10;&#10;\end{document}"/>
  <p:tag name="IGUANATEXSIZE" val="14"/>
  <p:tag name="IGUANATEXCURSOR" val="113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7.7706"/>
  <p:tag name="ORIGINALWIDTH" val="798.8615"/>
  <p:tag name="LATEXADDIN" val="\documentclass{article}&#10;\usepackage{amsmath,amssymb}&#10;\usepackage[dvipsnames]{xcolor}&#10;\pagestyle{empty}&#10;\begin{document}&#10;&#10;$$E(t)=E_{0}{\rm e}^{{\rm i}\phi(t)}$$&#10;&#10;\end{document}"/>
  <p:tag name="IGUANATEXSIZE" val="14"/>
  <p:tag name="IGUANATEXCURSOR" val="157"/>
  <p:tag name="TRANSPARENCY" val="True"/>
  <p:tag name="LATEXENGINEID" val="1"/>
  <p:tag name="TEMPFOLDER" val="c:\temp\"/>
  <p:tag name="LATEXFORMHEIGHT" val="320"/>
  <p:tag name="LATEXFORMWIDTH" val="385"/>
  <p:tag name="LATEXFORMWRAP" val="True"/>
  <p:tag name="BITMAPVECTOR" val="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654"/>
  <p:tag name="ORIGINALWIDTH" val="690.0963"/>
  <p:tag name="LATEXADDIN" val="\documentclass{article}&#10;\usepackage{amsmath,amssymb}&#10;\usepackage[dvipsnames]{xcolor}&#10;\pagestyle{empty}&#10;\begin{document}&#10;&#10;$$\mathcal{F}\sim500,000$$&#10;&#10;\end{document}"/>
  <p:tag name="IGUANATEXSIZE" val="14"/>
  <p:tag name="IGUANATEXCURSOR" val="145"/>
  <p:tag name="TRANSPARENCY" val="True"/>
  <p:tag name="LATEXENGINEID" val="1"/>
  <p:tag name="TEMPFOLDER" val="c:\temp\"/>
  <p:tag name="LATEXFORMHEIGHT" val="320"/>
  <p:tag name="LATEXFORMWIDTH" val="385"/>
  <p:tag name="LATEXFORMWRAP" val="True"/>
  <p:tag name="BITMAPVECTOR" val="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418.4477"/>
  <p:tag name="LATEXADDIN" val="\documentclass{article}&#10;\usepackage{amsmath,amssymb}&#10;\usepackage[dvipsnames]{xcolor}&#10;\pagestyle{empty}&#10;\begin{document}&#10;&#10;$$\delta f_{{\rm filtered}}$$&#10;&#10;\end{document}"/>
  <p:tag name="IGUANATEXSIZE" val="14"/>
  <p:tag name="IGUANATEXCURSOR" val="14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527.934"/>
  <p:tag name="LATEXADDIN" val="\documentclass{article}&#10;\usepackage{amsmath,amssymb}&#10;\usepackage[dvipsnames]{xcolor}&#10;\pagestyle{empty}&#10;\begin{document}&#10;&#10;$$\delta f_{{\rm unfiltered}}$$&#10;&#10;\end{document}"/>
  <p:tag name="IGUANATEXSIZE" val="14"/>
  <p:tag name="IGUANATEXCURSOR" val="15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314.2107"/>
  <p:tag name="LATEXADDIN" val="\documentclass{article}&#10;\usepackage{amsmath,amssymb}&#10;\usepackage[dvipsnames]{xcolor}&#10;\pagestyle{empty}&#10;\begin{document}&#10;&#10;$$\delta f_{{\rm laser}}$$&#10;&#10;\end{document}"/>
  <p:tag name="IGUANATEXSIZE" val="14"/>
  <p:tag name="IGUANATEXCURSOR" val="14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7.7706"/>
  <p:tag name="ORIGINALWIDTH" val="798.8615"/>
  <p:tag name="LATEXADDIN" val="\documentclass{article}&#10;\usepackage{amsmath,amssymb}&#10;\usepackage[dvipsnames]{xcolor}&#10;\pagestyle{empty}&#10;\begin{document}&#10;&#10;$$E(t)=E_{0}{\rm e}^{{\rm i}\phi(t)}$$&#10;&#10;\end{document}"/>
  <p:tag name="IGUANATEXSIZE" val="14"/>
  <p:tag name="IGUANATEXCURSOR" val="157"/>
  <p:tag name="TRANSPARENCY" val="True"/>
  <p:tag name="LATEXENGINEID" val="1"/>
  <p:tag name="TEMPFOLDER" val="c:\temp\"/>
  <p:tag name="LATEXFORMHEIGHT" val="320"/>
  <p:tag name="LATEXFORMWIDTH" val="385"/>
  <p:tag name="LATEXFORMWRAP" val="True"/>
  <p:tag name="BITMAPVECTOR" val="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654"/>
  <p:tag name="ORIGINALWIDTH" val="690.0963"/>
  <p:tag name="LATEXADDIN" val="\documentclass{article}&#10;\usepackage{amsmath,amssymb}&#10;\usepackage[dvipsnames]{xcolor}&#10;\pagestyle{empty}&#10;\begin{document}&#10;&#10;$$\mathcal{F}\sim500,000$$&#10;&#10;\end{document}"/>
  <p:tag name="IGUANATEXSIZE" val="14"/>
  <p:tag name="IGUANATEXCURSOR" val="145"/>
  <p:tag name="TRANSPARENCY" val="True"/>
  <p:tag name="LATEXENGINEID" val="1"/>
  <p:tag name="TEMPFOLDER" val="c:\temp\"/>
  <p:tag name="LATEXFORMHEIGHT" val="320"/>
  <p:tag name="LATEXFORMWIDTH" val="385"/>
  <p:tag name="LATEXFORMWRAP" val="True"/>
  <p:tag name="BITMAPVECTOR" val="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.2855"/>
  <p:tag name="ORIGINALWIDTH" val="541.5756"/>
  <p:tag name="LATEXADDIN" val="\documentclass{article}&#10;\usepackage{amsmath,amssymb}&#10;\pagestyle{empty}&#10;\begin{document}&#10;&#10;$$\frac{1}{\tau}\sim1\,{\rm kHz}$$&#10;&#10;\end{document}"/>
  <p:tag name="IGUANATEXSIZE" val="14"/>
  <p:tag name="IGUANATEXCURSOR" val="121"/>
  <p:tag name="TRANSPARENCY" val="True"/>
  <p:tag name="LATEXENGINEID" val="1"/>
  <p:tag name="TEMPFOLDER" val="c:\temp\"/>
  <p:tag name="LATEXFORMHEIGHT" val="312"/>
  <p:tag name="LATEXFORMWIDTH" val="384"/>
  <p:tag name="LATEXFORMWRAP" val="True"/>
  <p:tag name="BITMAPVECTOR" val="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8.4852"/>
  <p:tag name="ORIGINALWIDTH" val="204.7244"/>
  <p:tag name="LATEXADDIN" val="\documentclass{article}&#10;\usepackage{amsmath,amssymb}&#10;\usepackage[dvipsnames]{xcolor}&#10;\pagestyle{empty}&#10;\begin{document}&#10;&#10;$${\color{red}f_{{\scriptscriptstyle {\rm M},{\rm L}}}}$$&#10;&#10;\end{document}"/>
  <p:tag name="IGUANATEXSIZE" val="14"/>
  <p:tag name="IGUANATEXCURSOR" val="17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8.4852"/>
  <p:tag name="ORIGINALWIDTH" val="197.9753"/>
  <p:tag name="LATEXADDIN" val="\documentclass{article}&#10;\usepackage{amsmath,amssymb}&#10;\usepackage[dvipsnames]{xcolor}&#10;\pagestyle{empty}&#10;\begin{document}&#10;&#10;$${\color{blue}f_{{\scriptscriptstyle {\rm M},{\rm S}}}}$$&#10;&#10;\end{document}"/>
  <p:tag name="IGUANATEXSIZE" val="14"/>
  <p:tag name="IGUANATEXCURSOR" val="17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13.6|9.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2033.534"/>
  <p:tag name="OUTPUTTYPE" val="PNG"/>
  <p:tag name="IGUANATEXVERSION" val="160"/>
  <p:tag name="LATEXADDIN" val="\documentclass{article}&#10;\usepackage{amsmath,amssymb}&#10;\usepackage[dvipsnames]{xcolor}&#10;\pagestyle{empty}&#10;\begin{document}&#10;&#10;$$A_{{\rm det}}(f_{{\scriptscriptstyle {\rm DM}}})\equiv|H_{{\scriptscriptstyle {\rm M},{\rm L}}}(f_{{\scriptscriptstyle {\rm DM}}})-H_{{\scriptscriptstyle {\rm M},{\rm S}}}(f_{{\scriptscriptstyle {\rm DM}}})|$$&#10;&#10;\end{document}"/>
  <p:tag name="IGUANATEXSIZE" val="16"/>
  <p:tag name="IGUANATEXCURSOR" val="330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2.8062"/>
  <p:tag name="ORIGINALWIDTH" val="1770.247"/>
  <p:tag name="OUTPUTTYPE" val="PNG"/>
  <p:tag name="IGUANATEXVERSION" val="160"/>
  <p:tag name="LATEXADDIN" val="\documentclass{article}&#10;\usepackage{amsmath,amssymb}&#10;\usepackage[dvipsnames]{xcolor}&#10;\pagestyle{empty}&#10;\begin{document}&#10;&#10;$$H_{{\scriptscriptstyle {\rm M}}}\sim\left(1-\left(\frac{f_{{\scriptscriptstyle {\rm DM}}}}{f_{{\scriptscriptstyle {\rm M}}}}\right)^{2}+{\rm i}Q_{{\scriptscriptstyle {\rm M}}}^{-1}\right)^{-1}$$&#10;&#10;\end{document}"/>
  <p:tag name="IGUANATEXSIZE" val="16"/>
  <p:tag name="IGUANATEXCURSOR" val="315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221.2224"/>
  <p:tag name="LATEXADDIN" val="\documentclass{article}&#10;\usepackage{amsmath,amssymb}&#10;\usepackage[dvipsnames]{xcolor}&#10;\pagestyle{empty}&#10;\begin{document}&#10;&#10;$$A_{\rm det}$$&#10;&#10;\end{document}"/>
  <p:tag name="IGUANATEXSIZE" val="14"/>
  <p:tag name="IGUANATEXCURSOR" val="13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1.6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0398"/>
  <p:tag name="ORIGINALWIDTH" val="952.6329"/>
  <p:tag name="OUTPUTTYPE" val="PNG"/>
  <p:tag name="IGUANATEXVERSION" val="160"/>
  <p:tag name="LATEXADDIN" val="\documentclass{article}&#10;\usepackage{amsmath,amssymb}&#10;\usepackage{xcolor}&#10;\pagestyle{empty}&#10;\begin{document}&#10;&#10;$$\frac{\delta m_{{\rm e}}(t)}{m_{{\rm e}}}\propto{\color{red}d_{m_{{\rm e}}}}\phi(t)$$&#10;&#10;\end{document}"/>
  <p:tag name="IGUANATEXSIZE" val="16"/>
  <p:tag name="IGUANATEXCURSOR" val="111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.7677"/>
  <p:tag name="ORIGINALWIDTH" val="1182.915"/>
  <p:tag name="OUTPUTTYPE" val="PNG"/>
  <p:tag name="IGUANATEXVERSION" val="160"/>
  <p:tag name="LATEXADDIN" val="\documentclass{article}&#10;\usepackage{amsmath,amssymb}&#10;\usepackage[dvipsnames]{xcolor}&#10;\pagestyle{empty}&#10;\begin{document}&#10;&#10;$$\phi(t)=\Phi_{0}\cos(2\pi f_{{\scriptscriptstyle {\rm DM}}}t)$$&#10;&#10;\end{document}"/>
  <p:tag name="IGUANATEXSIZE" val="16"/>
  <p:tag name="IGUANATEXCURSOR" val="184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.7669"/>
  <p:tag name="ORIGINALWIDTH" val="184.5257"/>
  <p:tag name="OUTPUTTYPE" val="PNG"/>
  <p:tag name="IGUANATEXVERSION" val="160"/>
  <p:tag name="LATEXADDIN" val="\documentclass{article}&#10;\usepackage{amsmath,amssymb}&#10;\usepackage[dvipsnames]{xcolor}&#10;\pagestyle{empty}&#10;\begin{document}&#10;&#10;$$d_{m_{{\rm e}}}$$&#10;&#10;\end{document}"/>
  <p:tag name="IGUANATEXSIZE" val="18"/>
  <p:tag name="IGUANATEXCURSOR" val="138"/>
  <p:tag name="TRANSPARENCY" val="True"/>
  <p:tag name="LATEXENGINEID" val="1"/>
  <p:tag name="TEMPFOLDER" val="C:\Users\tdesh\Documents\temp\"/>
  <p:tag name="LATEXFORMHEIGHT" val="320"/>
  <p:tag name="LATEXFORMWIDTH" val="385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63983</TotalTime>
  <Words>2090</Words>
  <Application>Microsoft Office PowerPoint</Application>
  <PresentationFormat>Widescreen</PresentationFormat>
  <Paragraphs>407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for scalar ultralight dark matter using cryogenic optical cavities</dc:title>
  <dc:creator>Tejas Deshpande</dc:creator>
  <cp:lastModifiedBy>Tejas Deshpande</cp:lastModifiedBy>
  <cp:revision>3654</cp:revision>
  <cp:lastPrinted>2019-09-15T22:44:01Z</cp:lastPrinted>
  <dcterms:created xsi:type="dcterms:W3CDTF">2018-02-26T12:56:46Z</dcterms:created>
  <dcterms:modified xsi:type="dcterms:W3CDTF">2026-09-23T12:10:55Z</dcterms:modified>
</cp:coreProperties>
</file>