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8" r:id="rId14"/>
    <p:sldId id="267" r:id="rId1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70" d="100"/>
          <a:sy n="170" d="100"/>
        </p:scale>
        <p:origin x="5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14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lang="en-US" dirty="0"/>
              <a:t>9:15–9:30. Kyle and Art have just done the official welcome; this is the practical part. Keep it light and fast: ~1 minute per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Spoken version suggested by Queen’s: “To begin, let us acknowledge that Queen’s is situated on traditional Anishinaabe (Ah-nish-in-ah-bay) and Haudenosaunee (Ho-den-o-show-nee) territory. We are grateful to be able to live and learn on these lands.” If Kyle or Art already did the acknowledgement in the 9:00 welcome, keep this to one sentence rather than repeating it. If Mark sends the McDonald Institute's own version, swap the text (MI signature wording: 'The McDonald Institute and Queen’s University are situated in the traditional territory of the Anishinaabe &amp; Haudenosaunee First Nations').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colleague's name and the actual line in person (Melissa Franklin: "most physics is not novel enough these days… except those levitated spheres"). The slide keeps it soft so a photo of it can't be misread. PhD was Oxford, three of those years spent at Harvard — no need to go into that.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round of applause for Louis (remote). Point out the McDonald Institute team in the room — they are the ones to ask about anything practical.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read every name — point at the columns and say "we have theory and overviews, we have gravity, we have helium." Geraci also fits the ultralight-DM theme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column is the part of the program closest to my own world (nuclear decays, neutrinos, calorimetry) — say so.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Coffee breaks are 15 min mid-morning and mid-afternoon; lunch in the Donald Gordon buffet hall. Friday we need to be out of the room by 12:45.</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Chairs: Wouter (Wed), Joe Formaggio (Thu AM), Junior Pena (Thu PM), Dan Carney (Fri) — confirm with Kyle before saying it aloud.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Dietary requirements are on file for the buffet; for off-site dinners people should mention their own. Don't promise a pub name yet.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Mark or Edward wave when you point at this slide.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Hand-off to Dan: he owns the Friday structure; you are just planting the idea early.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under a minute. The point is: serious program, serious facility, and an open door — not a sales pitch.</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with Louis whether late applications are still being considered before showing the deadline line — if not, delete that line and just point to the URL. The event logo could not be pulled automatically; grab the header image from the Indico page.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over to Zhen.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1024"/>
        </a:solidFill>
        <a:effectLst/>
      </p:bgPr>
    </p:bg>
    <p:spTree>
      <p:nvGrpSpPr>
        <p:cNvPr id="1" name=""/>
        <p:cNvGrpSpPr/>
        <p:nvPr/>
      </p:nvGrpSpPr>
      <p:grpSpPr>
        <a:xfrm>
          <a:off x="0" y="0"/>
          <a:ext cx="0" cy="0"/>
          <a:chOff x="0" y="0"/>
          <a:chExt cx="0" cy="0"/>
        </a:xfrm>
      </p:grpSpPr>
      <p:sp>
        <p:nvSpPr>
          <p:cNvPr id="2" name="Shape 0"/>
          <p:cNvSpPr/>
          <p:nvPr/>
        </p:nvSpPr>
        <p:spPr>
          <a:xfrm>
            <a:off x="6885432" y="758952"/>
            <a:ext cx="1408176" cy="1408176"/>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3" name="Shape 1"/>
          <p:cNvSpPr/>
          <p:nvPr/>
        </p:nvSpPr>
        <p:spPr>
          <a:xfrm>
            <a:off x="7109460" y="982980"/>
            <a:ext cx="960120" cy="960120"/>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4" name="Shape 2"/>
          <p:cNvSpPr/>
          <p:nvPr/>
        </p:nvSpPr>
        <p:spPr>
          <a:xfrm>
            <a:off x="7269480" y="1143000"/>
            <a:ext cx="640080" cy="640080"/>
          </a:xfrm>
          <a:prstGeom prst="ellipse">
            <a:avLst/>
          </a:prstGeom>
          <a:solidFill>
            <a:srgbClr val="F2A93B"/>
          </a:solidFill>
          <a:ln w="12700">
            <a:solidFill>
              <a:srgbClr val="F2A93B"/>
            </a:solidFill>
            <a:prstDash val="solid"/>
          </a:ln>
        </p:spPr>
        <p:txBody>
          <a:bodyPr/>
          <a:lstStyle/>
          <a:p>
            <a:endParaRPr lang="en-US"/>
          </a:p>
        </p:txBody>
      </p:sp>
      <p:sp>
        <p:nvSpPr>
          <p:cNvPr id="5" name="Text 3"/>
          <p:cNvSpPr txBox="1"/>
          <p:nvPr/>
        </p:nvSpPr>
        <p:spPr>
          <a:xfrm>
            <a:off x="457200" y="502920"/>
            <a:ext cx="5852160" cy="457200"/>
          </a:xfrm>
          <a:prstGeom prst="rect">
            <a:avLst/>
          </a:prstGeom>
          <a:noFill/>
          <a:ln/>
        </p:spPr>
        <p:txBody>
          <a:bodyPr wrap="square" lIns="0" tIns="0" rIns="0" bIns="0" rtlCol="0" anchor="ctr"/>
          <a:lstStyle/>
          <a:p>
            <a:pPr marL="0" indent="0">
              <a:buNone/>
            </a:pPr>
            <a:r>
              <a:rPr lang="en-US" sz="1100" kern="0" spc="200" dirty="0">
                <a:solidFill>
                  <a:srgbClr val="F2A93B"/>
                </a:solidFill>
                <a:latin typeface="Calibri" pitchFamily="34" charset="0"/>
                <a:ea typeface="Calibri" pitchFamily="34" charset="-122"/>
                <a:cs typeface="Calibri" pitchFamily="34" charset="-120"/>
              </a:rPr>
              <a:t>OPTOMECHANICAL SENSING FOR SUBATOMIC &amp; ASTROPARTICLE PHYSICS</a:t>
            </a:r>
            <a:endParaRPr lang="en-US" sz="1100" dirty="0"/>
          </a:p>
        </p:txBody>
      </p:sp>
      <p:sp>
        <p:nvSpPr>
          <p:cNvPr id="6" name="Text 4"/>
          <p:cNvSpPr txBox="1"/>
          <p:nvPr/>
        </p:nvSpPr>
        <p:spPr>
          <a:xfrm>
            <a:off x="457200" y="960120"/>
            <a:ext cx="603504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Welcome to Kingston</a:t>
            </a:r>
            <a:endParaRPr lang="en-US" sz="4400" dirty="0"/>
          </a:p>
        </p:txBody>
      </p:sp>
      <p:sp>
        <p:nvSpPr>
          <p:cNvPr id="7" name="Text 5"/>
          <p:cNvSpPr txBox="1"/>
          <p:nvPr/>
        </p:nvSpPr>
        <p:spPr>
          <a:xfrm>
            <a:off x="457200" y="1874520"/>
            <a:ext cx="5852160" cy="411480"/>
          </a:xfrm>
          <a:prstGeom prst="rect">
            <a:avLst/>
          </a:prstGeom>
          <a:noFill/>
          <a:ln/>
        </p:spPr>
        <p:txBody>
          <a:bodyPr wrap="square" lIns="0" tIns="0" rIns="0" bIns="0" rtlCol="0" anchor="ctr"/>
          <a:lstStyle/>
          <a:p>
            <a:pPr marL="0" indent="0">
              <a:buNone/>
            </a:pPr>
            <a:r>
              <a:rPr lang="en-US" sz="2000" dirty="0">
                <a:solidFill>
                  <a:srgbClr val="CAD1DE"/>
                </a:solidFill>
                <a:latin typeface="Calibri" pitchFamily="34" charset="0"/>
                <a:ea typeface="Calibri" pitchFamily="34" charset="-122"/>
                <a:cs typeface="Calibri" pitchFamily="34" charset="-120"/>
              </a:rPr>
              <a:t>Workshop logistics &amp; practical information</a:t>
            </a:r>
            <a:endParaRPr lang="en-US" sz="2000" dirty="0"/>
          </a:p>
        </p:txBody>
      </p:sp>
      <p:sp>
        <p:nvSpPr>
          <p:cNvPr id="8" name="Text 6"/>
          <p:cNvSpPr txBox="1"/>
          <p:nvPr/>
        </p:nvSpPr>
        <p:spPr>
          <a:xfrm>
            <a:off x="457200" y="2468880"/>
            <a:ext cx="585216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Wouter Van De Pontseele</a:t>
            </a:r>
            <a:r>
              <a:rPr lang="en-US" sz="1400" dirty="0">
                <a:solidFill>
                  <a:srgbClr val="CAD1DE"/>
                </a:solidFill>
                <a:latin typeface="Calibri" pitchFamily="34" charset="0"/>
                <a:ea typeface="Calibri" pitchFamily="34" charset="-122"/>
                <a:cs typeface="Calibri" pitchFamily="34" charset="-120"/>
              </a:rPr>
              <a:t>  ·  Colorado School of Mines</a:t>
            </a:r>
            <a:endParaRPr lang="en-US" sz="1400" dirty="0"/>
          </a:p>
        </p:txBody>
      </p:sp>
      <p:sp>
        <p:nvSpPr>
          <p:cNvPr id="9" name="Text 7"/>
          <p:cNvSpPr txBox="1"/>
          <p:nvPr/>
        </p:nvSpPr>
        <p:spPr>
          <a:xfrm>
            <a:off x="457200" y="2788920"/>
            <a:ext cx="5852160" cy="274320"/>
          </a:xfrm>
          <a:prstGeom prst="rect">
            <a:avLst/>
          </a:prstGeom>
          <a:noFill/>
          <a:ln/>
        </p:spPr>
        <p:txBody>
          <a:bodyPr wrap="square" lIns="0" tIns="0" rIns="0" bIns="0" rtlCol="0" anchor="ctr"/>
          <a:lstStyle/>
          <a:p>
            <a:pPr marL="0" indent="0">
              <a:buNone/>
            </a:pPr>
            <a:r>
              <a:rPr lang="en-US" sz="1200" dirty="0">
                <a:solidFill>
                  <a:srgbClr val="CAD1DE"/>
                </a:solidFill>
                <a:latin typeface="Calibri" pitchFamily="34" charset="0"/>
                <a:ea typeface="Calibri" pitchFamily="34" charset="-122"/>
                <a:cs typeface="Calibri" pitchFamily="34" charset="-120"/>
              </a:rPr>
              <a:t>Queen's University · McDonald Institute · 23–25 September 2026</a:t>
            </a:r>
            <a:endParaRPr lang="en-US" sz="1200" dirty="0"/>
          </a:p>
        </p:txBody>
      </p:sp>
      <p:sp>
        <p:nvSpPr>
          <p:cNvPr id="12" name="Text 10"/>
          <p:cNvSpPr txBox="1"/>
          <p:nvPr/>
        </p:nvSpPr>
        <p:spPr>
          <a:xfrm>
            <a:off x="457200" y="4343400"/>
            <a:ext cx="5669280" cy="274320"/>
          </a:xfrm>
          <a:prstGeom prst="rect">
            <a:avLst/>
          </a:prstGeom>
          <a:noFill/>
          <a:ln/>
        </p:spPr>
        <p:txBody>
          <a:bodyPr wrap="square" lIns="0" tIns="0" rIns="0" bIns="0" rtlCol="0" anchor="ctr"/>
          <a:lstStyle/>
          <a:p>
            <a:pPr marL="0" indent="0">
              <a:buNone/>
            </a:pPr>
            <a:r>
              <a:rPr lang="en-US" sz="1100" dirty="0">
                <a:solidFill>
                  <a:srgbClr val="F2A93B"/>
                </a:solidFill>
                <a:latin typeface="Calibri" pitchFamily="34" charset="0"/>
                <a:ea typeface="Calibri" pitchFamily="34" charset="-122"/>
                <a:cs typeface="Calibri" pitchFamily="34" charset="-120"/>
              </a:rPr>
              <a:t>The only schedule that counts:  indico.global/event/18677/timetable</a:t>
            </a:r>
            <a:endParaRPr lang="en-US" sz="1100" dirty="0"/>
          </a:p>
        </p:txBody>
      </p:sp>
      <p:sp>
        <p:nvSpPr>
          <p:cNvPr id="13" name="Text 11"/>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CAD1DE"/>
                </a:solidFill>
                <a:latin typeface="Calibri" pitchFamily="34" charset="0"/>
                <a:ea typeface="Calibri" pitchFamily="34" charset="-122"/>
                <a:cs typeface="Calibri" pitchFamily="34" charset="-120"/>
              </a:rPr>
              <a:t>OSSAP 2026 · Queen's University, Kingston</a:t>
            </a:r>
            <a:endParaRPr lang="en-US" sz="900" dirty="0"/>
          </a:p>
        </p:txBody>
      </p:sp>
      <p:pic>
        <p:nvPicPr>
          <p:cNvPr id="15" name="Picture 14">
            <a:extLst>
              <a:ext uri="{FF2B5EF4-FFF2-40B4-BE49-F238E27FC236}">
                <a16:creationId xmlns:a16="http://schemas.microsoft.com/office/drawing/2014/main" id="{77BE63AE-43A8-FB61-7ADF-5FF92C7F995F}"/>
              </a:ext>
            </a:extLst>
          </p:cNvPr>
          <p:cNvPicPr>
            <a:picLocks noChangeAspect="1"/>
          </p:cNvPicPr>
          <p:nvPr/>
        </p:nvPicPr>
        <p:blipFill>
          <a:blip r:embed="rId3"/>
          <a:stretch>
            <a:fillRect/>
          </a:stretch>
        </p:blipFill>
        <p:spPr>
          <a:xfrm>
            <a:off x="4572000" y="2559236"/>
            <a:ext cx="4572000" cy="24456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09728"/>
            <a:ext cx="8229600" cy="228600"/>
          </a:xfrm>
          <a:prstGeom prst="rect">
            <a:avLst/>
          </a:prstGeom>
          <a:noFill/>
        </p:spPr>
        <p:txBody>
          <a:bodyPr wrap="square" lIns="0" tIns="0" rIns="0" bIns="0" anchor="t">
            <a:spAutoFit/>
          </a:bodyPr>
          <a:lstStyle/>
          <a:p>
            <a:r>
              <a:rPr sz="1100" b="0" i="0" spc="200">
                <a:solidFill>
                  <a:srgbClr val="5B6478"/>
                </a:solidFill>
                <a:latin typeface="Calibri"/>
              </a:rPr>
              <a:t>LAND ACKNOWLEDGEMENT</a:t>
            </a:r>
          </a:p>
        </p:txBody>
      </p:sp>
      <p:sp>
        <p:nvSpPr>
          <p:cNvPr id="3" name="TextBox 2"/>
          <p:cNvSpPr txBox="1"/>
          <p:nvPr/>
        </p:nvSpPr>
        <p:spPr>
          <a:xfrm>
            <a:off x="457200" y="320040"/>
            <a:ext cx="8229600" cy="640080"/>
          </a:xfrm>
          <a:prstGeom prst="rect">
            <a:avLst/>
          </a:prstGeom>
          <a:noFill/>
        </p:spPr>
        <p:txBody>
          <a:bodyPr wrap="square" lIns="0" tIns="0" rIns="0" bIns="0" anchor="t">
            <a:spAutoFit/>
          </a:bodyPr>
          <a:lstStyle/>
          <a:p>
            <a:r>
              <a:rPr sz="3000" b="1" i="0">
                <a:solidFill>
                  <a:srgbClr val="141A33"/>
                </a:solidFill>
                <a:latin typeface="Cambria"/>
              </a:rPr>
              <a:t>Where we are</a:t>
            </a:r>
          </a:p>
        </p:txBody>
      </p:sp>
      <p:sp>
        <p:nvSpPr>
          <p:cNvPr id="4" name="TextBox 3"/>
          <p:cNvSpPr txBox="1"/>
          <p:nvPr/>
        </p:nvSpPr>
        <p:spPr>
          <a:xfrm>
            <a:off x="457200" y="1234440"/>
            <a:ext cx="8229600" cy="822960"/>
          </a:xfrm>
          <a:prstGeom prst="rect">
            <a:avLst/>
          </a:prstGeom>
          <a:noFill/>
        </p:spPr>
        <p:txBody>
          <a:bodyPr wrap="square" lIns="0" tIns="0" rIns="0" bIns="0" anchor="t">
            <a:spAutoFit/>
          </a:bodyPr>
          <a:lstStyle/>
          <a:p>
            <a:r>
              <a:rPr sz="2400" b="1" i="0">
                <a:solidFill>
                  <a:srgbClr val="141A33"/>
                </a:solidFill>
                <a:latin typeface="Cambria"/>
              </a:rPr>
              <a:t>Queen’s University is situated on the territory of the Haudenosaunee and Anishinaabek.</a:t>
            </a:r>
          </a:p>
        </p:txBody>
      </p:sp>
      <p:sp>
        <p:nvSpPr>
          <p:cNvPr id="5" name="Rounded Rectangle 4"/>
          <p:cNvSpPr/>
          <p:nvPr/>
        </p:nvSpPr>
        <p:spPr>
          <a:xfrm>
            <a:off x="457200" y="2240280"/>
            <a:ext cx="8229600" cy="1234440"/>
          </a:xfrm>
          <a:prstGeom prst="roundRect">
            <a:avLst>
              <a:gd name="adj" fmla="val 6000"/>
            </a:avLst>
          </a:prstGeom>
          <a:solidFill>
            <a:srgbClr val="EE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85800" y="2331720"/>
            <a:ext cx="7772400" cy="1051560"/>
          </a:xfrm>
          <a:prstGeom prst="rect">
            <a:avLst/>
          </a:prstGeom>
          <a:noFill/>
        </p:spPr>
        <p:txBody>
          <a:bodyPr wrap="square" lIns="0" tIns="0" rIns="0" bIns="0" anchor="ctr">
            <a:spAutoFit/>
          </a:bodyPr>
          <a:lstStyle/>
          <a:p>
            <a:pPr>
              <a:spcAft>
                <a:spcPts val="800"/>
              </a:spcAft>
            </a:pPr>
            <a:r>
              <a:rPr sz="1300" b="0" i="1">
                <a:solidFill>
                  <a:srgbClr val="141A33"/>
                </a:solidFill>
                <a:latin typeface="Calibri"/>
              </a:rPr>
              <a:t>Ne Queen’s University e’tho nón:we nikanónhsote tsi nón:we ne Haudenosaunee táhnon Anishinaabek tehatihsnonhsáhere ne onhwéntsya.</a:t>
            </a:r>
          </a:p>
          <a:p>
            <a:pPr>
              <a:spcAft>
                <a:spcPts val="800"/>
              </a:spcAft>
            </a:pPr>
            <a:r>
              <a:rPr sz="1300" b="0" i="1">
                <a:solidFill>
                  <a:srgbClr val="141A33"/>
                </a:solidFill>
                <a:latin typeface="Calibri"/>
              </a:rPr>
              <a:t>Gimaakwe Gchi-gkinoomaagegamig atemagad Naadowe miinwaa Anishinaabe aking.</a:t>
            </a:r>
          </a:p>
        </p:txBody>
      </p:sp>
      <p:sp>
        <p:nvSpPr>
          <p:cNvPr id="7" name="TextBox 6"/>
          <p:cNvSpPr txBox="1"/>
          <p:nvPr/>
        </p:nvSpPr>
        <p:spPr>
          <a:xfrm>
            <a:off x="457200" y="3611880"/>
            <a:ext cx="8229600" cy="685800"/>
          </a:xfrm>
          <a:prstGeom prst="rect">
            <a:avLst/>
          </a:prstGeom>
          <a:noFill/>
        </p:spPr>
        <p:txBody>
          <a:bodyPr wrap="square" lIns="0" tIns="0" rIns="0" bIns="0" anchor="t">
            <a:spAutoFit/>
          </a:bodyPr>
          <a:lstStyle/>
          <a:p>
            <a:r>
              <a:rPr sz="1300" b="0" i="0">
                <a:solidFill>
                  <a:srgbClr val="141A33"/>
                </a:solidFill>
                <a:latin typeface="Calibri"/>
              </a:rPr>
              <a:t>We are grateful to gather, learn and work on these lands this week as guests, and we recognize the Indigenous Peoples who have lived here since long before Kingston and Queen’s existed, and who continue to live here today.</a:t>
            </a:r>
          </a:p>
        </p:txBody>
      </p:sp>
      <p:sp>
        <p:nvSpPr>
          <p:cNvPr id="8" name="TextBox 7"/>
          <p:cNvSpPr txBox="1"/>
          <p:nvPr/>
        </p:nvSpPr>
        <p:spPr>
          <a:xfrm>
            <a:off x="457200" y="4343400"/>
            <a:ext cx="8229600" cy="320040"/>
          </a:xfrm>
          <a:prstGeom prst="rect">
            <a:avLst/>
          </a:prstGeom>
          <a:noFill/>
        </p:spPr>
        <p:txBody>
          <a:bodyPr wrap="square" lIns="0" tIns="0" rIns="0" bIns="0" anchor="t">
            <a:spAutoFit/>
          </a:bodyPr>
          <a:lstStyle/>
          <a:p>
            <a:r>
              <a:rPr sz="1000" b="0" i="1">
                <a:solidFill>
                  <a:srgbClr val="5B6478"/>
                </a:solidFill>
                <a:latin typeface="Calibri"/>
              </a:rPr>
              <a:t>Wording from the Queen’s Office of Indigenous Initiatives (queensu.ca/indigenous/land-acknowledgement)</a:t>
            </a:r>
          </a:p>
        </p:txBody>
      </p:sp>
      <p:sp>
        <p:nvSpPr>
          <p:cNvPr id="9" name="TextBox 8"/>
          <p:cNvSpPr txBox="1"/>
          <p:nvPr/>
        </p:nvSpPr>
        <p:spPr>
          <a:xfrm>
            <a:off x="457200" y="4800600"/>
            <a:ext cx="5486400" cy="228600"/>
          </a:xfrm>
          <a:prstGeom prst="rect">
            <a:avLst/>
          </a:prstGeom>
          <a:noFill/>
        </p:spPr>
        <p:txBody>
          <a:bodyPr wrap="square" lIns="0" tIns="0" rIns="0" bIns="0" anchor="t">
            <a:spAutoFit/>
          </a:bodyPr>
          <a:lstStyle/>
          <a:p>
            <a:r>
              <a:rPr sz="900" b="0" i="0">
                <a:solidFill>
                  <a:srgbClr val="5B6478"/>
                </a:solidFill>
                <a:latin typeface="Calibri"/>
              </a:rPr>
              <a:t>OSSAP 2026 · Queen's University, Kingston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dirty="0"/>
              <a:t>My perspective </a:t>
            </a:r>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BEFORE WE START</a:t>
            </a:r>
            <a:endParaRPr lang="en-US" sz="1100" dirty="0"/>
          </a:p>
        </p:txBody>
      </p:sp>
      <p:sp>
        <p:nvSpPr>
          <p:cNvPr id="4" name="Text 2"/>
          <p:cNvSpPr txBox="1"/>
          <p:nvPr/>
        </p:nvSpPr>
        <p:spPr>
          <a:xfrm>
            <a:off x="457200" y="1143000"/>
            <a:ext cx="4846320" cy="1143000"/>
          </a:xfrm>
          <a:prstGeom prst="rect">
            <a:avLst/>
          </a:prstGeom>
          <a:noFill/>
          <a:ln/>
        </p:spPr>
        <p:txBody>
          <a:bodyPr wrap="square" lIns="0" tIns="0" rIns="0" bIns="0" rtlCol="0" anchor="t"/>
          <a:lstStyle/>
          <a:p>
            <a:pPr marL="0" indent="0">
              <a:buNone/>
            </a:pPr>
            <a:r>
              <a:rPr lang="en-US" sz="1500" b="1" dirty="0">
                <a:solidFill>
                  <a:srgbClr val="141A33"/>
                </a:solidFill>
                <a:latin typeface="Calibri" pitchFamily="34" charset="0"/>
                <a:ea typeface="Calibri" pitchFamily="34" charset="-122"/>
                <a:cs typeface="Calibri" pitchFamily="34" charset="-120"/>
              </a:rPr>
              <a:t>Cambridge, MA, 2019. </a:t>
            </a:r>
            <a:r>
              <a:rPr lang="en-US" sz="1500" dirty="0">
                <a:solidFill>
                  <a:srgbClr val="141A33"/>
                </a:solidFill>
                <a:latin typeface="Calibri" pitchFamily="34" charset="0"/>
                <a:ea typeface="Calibri" pitchFamily="34" charset="-122"/>
                <a:cs typeface="Calibri" pitchFamily="34" charset="-120"/>
              </a:rPr>
              <a:t>A Harvard professor, Melissa Franklin, comes back from a visit to Yale and tells a room full of collider physicists that the most exciting new idea she has seen in a long time is a levitated sphere, looking for dark matter.</a:t>
            </a:r>
            <a:endParaRPr lang="en-US" sz="1500" dirty="0"/>
          </a:p>
        </p:txBody>
      </p:sp>
      <p:sp>
        <p:nvSpPr>
          <p:cNvPr id="5" name="Text 3"/>
          <p:cNvSpPr txBox="1"/>
          <p:nvPr/>
        </p:nvSpPr>
        <p:spPr>
          <a:xfrm>
            <a:off x="457200" y="2286000"/>
            <a:ext cx="4846320" cy="365760"/>
          </a:xfrm>
          <a:prstGeom prst="rect">
            <a:avLst/>
          </a:prstGeom>
          <a:noFill/>
          <a:ln/>
        </p:spPr>
        <p:txBody>
          <a:bodyPr wrap="square" lIns="0" tIns="0" rIns="0" bIns="0" rtlCol="0" anchor="ctr"/>
          <a:lstStyle/>
          <a:p>
            <a:pPr marL="0" indent="0">
              <a:buNone/>
            </a:pPr>
            <a:r>
              <a:rPr lang="en-US" sz="1500" i="1" dirty="0">
                <a:solidFill>
                  <a:srgbClr val="141A33"/>
                </a:solidFill>
                <a:latin typeface="Calibri" pitchFamily="34" charset="0"/>
                <a:ea typeface="Calibri" pitchFamily="34" charset="-122"/>
                <a:cs typeface="Calibri" pitchFamily="34" charset="-120"/>
              </a:rPr>
              <a:t>That was the first time I heard of any of this.</a:t>
            </a:r>
            <a:endParaRPr lang="en-US" sz="1500" dirty="0"/>
          </a:p>
        </p:txBody>
      </p:sp>
      <p:sp>
        <p:nvSpPr>
          <p:cNvPr id="6" name="Text 4"/>
          <p:cNvSpPr txBox="1"/>
          <p:nvPr/>
        </p:nvSpPr>
        <p:spPr>
          <a:xfrm>
            <a:off x="457200" y="2743200"/>
            <a:ext cx="4846320" cy="822960"/>
          </a:xfrm>
          <a:prstGeom prst="rect">
            <a:avLst/>
          </a:prstGeom>
          <a:noFill/>
          <a:ln/>
        </p:spPr>
        <p:txBody>
          <a:bodyPr wrap="square" lIns="0" tIns="0" rIns="0" bIns="0" rtlCol="0" anchor="t"/>
          <a:lstStyle/>
          <a:p>
            <a:pPr marL="0" indent="0">
              <a:buNone/>
            </a:pPr>
            <a:r>
              <a:rPr lang="en-US" sz="1500" b="1" dirty="0">
                <a:solidFill>
                  <a:srgbClr val="141A33"/>
                </a:solidFill>
                <a:latin typeface="Calibri" pitchFamily="34" charset="0"/>
                <a:ea typeface="Calibri" pitchFamily="34" charset="-122"/>
                <a:cs typeface="Calibri" pitchFamily="34" charset="-120"/>
              </a:rPr>
              <a:t>My day job: </a:t>
            </a:r>
            <a:r>
              <a:rPr lang="en-US" sz="1500" dirty="0">
                <a:solidFill>
                  <a:srgbClr val="141A33"/>
                </a:solidFill>
                <a:latin typeface="Calibri" pitchFamily="34" charset="0"/>
                <a:ea typeface="Calibri" pitchFamily="34" charset="-122"/>
                <a:cs typeface="Calibri" pitchFamily="34" charset="-120"/>
              </a:rPr>
              <a:t>Ricochet, Project 8 and, lately, BeEST. Nothing in my lab floats. I am quite possibly the least levitated person in this room.</a:t>
            </a:r>
            <a:endParaRPr lang="en-US" sz="1500" dirty="0"/>
          </a:p>
        </p:txBody>
      </p:sp>
      <p:sp>
        <p:nvSpPr>
          <p:cNvPr id="7" name="Text 5"/>
          <p:cNvSpPr txBox="1"/>
          <p:nvPr/>
        </p:nvSpPr>
        <p:spPr>
          <a:xfrm>
            <a:off x="457200" y="3611880"/>
            <a:ext cx="4846320" cy="777240"/>
          </a:xfrm>
          <a:prstGeom prst="rect">
            <a:avLst/>
          </a:prstGeom>
          <a:noFill/>
          <a:ln/>
        </p:spPr>
        <p:txBody>
          <a:bodyPr wrap="square" lIns="0" tIns="0" rIns="0" bIns="0" rtlCol="0" anchor="t"/>
          <a:lstStyle/>
          <a:p>
            <a:pPr marL="0" indent="0">
              <a:buNone/>
            </a:pPr>
            <a:r>
              <a:rPr lang="en-US" sz="1500" dirty="0">
                <a:solidFill>
                  <a:srgbClr val="5B6478"/>
                </a:solidFill>
                <a:latin typeface="Calibri" pitchFamily="34" charset="0"/>
                <a:ea typeface="Calibri" pitchFamily="34" charset="-122"/>
                <a:cs typeface="Calibri" pitchFamily="34" charset="-120"/>
              </a:rPr>
              <a:t>Seven years later I get to help bring the people behind those ideas into one room. </a:t>
            </a:r>
          </a:p>
          <a:p>
            <a:pPr marL="0" indent="0">
              <a:buNone/>
            </a:pPr>
            <a:r>
              <a:rPr lang="en-US" sz="1500" dirty="0">
                <a:solidFill>
                  <a:srgbClr val="5B6478"/>
                </a:solidFill>
                <a:latin typeface="Calibri" pitchFamily="34" charset="0"/>
                <a:ea typeface="Calibri" pitchFamily="34" charset="-122"/>
                <a:cs typeface="Calibri" pitchFamily="34" charset="-120"/>
              </a:rPr>
              <a:t>Thank you for coming — I look forward to be immersed!</a:t>
            </a:r>
            <a:endParaRPr lang="en-US" sz="1500" dirty="0"/>
          </a:p>
        </p:txBody>
      </p:sp>
      <p:sp>
        <p:nvSpPr>
          <p:cNvPr id="10" name="Shape 8"/>
          <p:cNvSpPr/>
          <p:nvPr/>
        </p:nvSpPr>
        <p:spPr>
          <a:xfrm>
            <a:off x="8262518" y="444398"/>
            <a:ext cx="482803" cy="482803"/>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11" name="Shape 9"/>
          <p:cNvSpPr/>
          <p:nvPr/>
        </p:nvSpPr>
        <p:spPr>
          <a:xfrm>
            <a:off x="8339328" y="521208"/>
            <a:ext cx="329184" cy="32918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12" name="Shape 10"/>
          <p:cNvSpPr/>
          <p:nvPr/>
        </p:nvSpPr>
        <p:spPr>
          <a:xfrm>
            <a:off x="8394192" y="576072"/>
            <a:ext cx="219456" cy="219456"/>
          </a:xfrm>
          <a:prstGeom prst="ellipse">
            <a:avLst/>
          </a:prstGeom>
          <a:solidFill>
            <a:srgbClr val="F2A93B"/>
          </a:solidFill>
          <a:ln w="12700">
            <a:solidFill>
              <a:srgbClr val="F2A93B"/>
            </a:solidFill>
            <a:prstDash val="solid"/>
          </a:ln>
        </p:spPr>
        <p:txBody>
          <a:bodyPr/>
          <a:lstStyle/>
          <a:p>
            <a:endParaRPr lang="en-US"/>
          </a:p>
        </p:txBody>
      </p:sp>
      <p:sp>
        <p:nvSpPr>
          <p:cNvPr id="13" name="Text 11"/>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14" name="Picture 13" descr="Palfrey House – Buildings / Sites – HPPM">
            <a:extLst>
              <a:ext uri="{FF2B5EF4-FFF2-40B4-BE49-F238E27FC236}">
                <a16:creationId xmlns:a16="http://schemas.microsoft.com/office/drawing/2014/main" id="{1A4751E1-0A79-91D3-9D49-33FB78891751}"/>
              </a:ext>
            </a:extLst>
          </p:cNvPr>
          <p:cNvPicPr>
            <a:picLocks noChangeAspect="1"/>
          </p:cNvPicPr>
          <p:nvPr/>
        </p:nvPicPr>
        <p:blipFill>
          <a:blip r:embed="rId3"/>
          <a:srcRect l="10620"/>
          <a:stretch>
            <a:fillRect/>
          </a:stretch>
        </p:blipFill>
        <p:spPr>
          <a:xfrm>
            <a:off x="5718748" y="1322192"/>
            <a:ext cx="3425252" cy="26355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The people who sent each other ~300 emails</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ORGANIZING COMMITTEE</a:t>
            </a:r>
            <a:endParaRPr lang="en-US" sz="1100" dirty="0"/>
          </a:p>
        </p:txBody>
      </p:sp>
      <p:sp>
        <p:nvSpPr>
          <p:cNvPr id="4" name="Shape 2"/>
          <p:cNvSpPr/>
          <p:nvPr/>
        </p:nvSpPr>
        <p:spPr>
          <a:xfrm>
            <a:off x="457200" y="1097280"/>
            <a:ext cx="1554480" cy="2331720"/>
          </a:xfrm>
          <a:prstGeom prst="roundRect">
            <a:avLst>
              <a:gd name="adj" fmla="val 4706"/>
            </a:avLst>
          </a:prstGeom>
          <a:solidFill>
            <a:srgbClr val="FFF4E0"/>
          </a:solidFill>
          <a:ln w="19050">
            <a:solidFill>
              <a:srgbClr val="F2A93B"/>
            </a:solidFill>
            <a:prstDash val="solid"/>
          </a:ln>
        </p:spPr>
        <p:txBody>
          <a:bodyPr/>
          <a:lstStyle/>
          <a:p>
            <a:endParaRPr lang="en-US"/>
          </a:p>
        </p:txBody>
      </p:sp>
      <p:sp>
        <p:nvSpPr>
          <p:cNvPr id="5" name="Shape 3"/>
          <p:cNvSpPr/>
          <p:nvPr/>
        </p:nvSpPr>
        <p:spPr>
          <a:xfrm>
            <a:off x="777240" y="1234440"/>
            <a:ext cx="914400" cy="914400"/>
          </a:xfrm>
          <a:prstGeom prst="roundRect">
            <a:avLst>
              <a:gd name="adj" fmla="val 8000"/>
            </a:avLst>
          </a:prstGeom>
          <a:solidFill>
            <a:srgbClr val="EEF1F7"/>
          </a:solidFill>
          <a:ln w="12700">
            <a:solidFill>
              <a:srgbClr val="CAD1DE"/>
            </a:solidFill>
            <a:prstDash val="dash"/>
          </a:ln>
        </p:spPr>
        <p:txBody>
          <a:bodyPr/>
          <a:lstStyle/>
          <a:p>
            <a:endParaRPr lang="en-US"/>
          </a:p>
        </p:txBody>
      </p:sp>
      <p:sp>
        <p:nvSpPr>
          <p:cNvPr id="6" name="Text 4"/>
          <p:cNvSpPr txBox="1"/>
          <p:nvPr/>
        </p:nvSpPr>
        <p:spPr>
          <a:xfrm>
            <a:off x="777240" y="1234440"/>
            <a:ext cx="914400" cy="91440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headshot</a:t>
            </a:r>
            <a:endParaRPr lang="en-US" sz="1000" dirty="0"/>
          </a:p>
        </p:txBody>
      </p:sp>
      <p:sp>
        <p:nvSpPr>
          <p:cNvPr id="7" name="Text 5"/>
          <p:cNvSpPr txBox="1"/>
          <p:nvPr/>
        </p:nvSpPr>
        <p:spPr>
          <a:xfrm>
            <a:off x="548640" y="2240280"/>
            <a:ext cx="1371600" cy="411480"/>
          </a:xfrm>
          <a:prstGeom prst="rect">
            <a:avLst/>
          </a:prstGeom>
          <a:noFill/>
          <a:ln/>
        </p:spPr>
        <p:txBody>
          <a:bodyPr wrap="square" lIns="0" tIns="0" rIns="0" bIns="0" rtlCol="0" anchor="t"/>
          <a:lstStyle/>
          <a:p>
            <a:pPr marL="0" indent="0" algn="ctr">
              <a:buNone/>
            </a:pPr>
            <a:r>
              <a:rPr lang="en-US" sz="1200" b="1" dirty="0">
                <a:solidFill>
                  <a:srgbClr val="141A33"/>
                </a:solidFill>
                <a:latin typeface="Calibri" pitchFamily="34" charset="0"/>
                <a:ea typeface="Calibri" pitchFamily="34" charset="-122"/>
                <a:cs typeface="Calibri" pitchFamily="34" charset="-120"/>
              </a:rPr>
              <a:t>Louis Hamaide</a:t>
            </a:r>
            <a:endParaRPr lang="en-US" sz="1200" dirty="0"/>
          </a:p>
        </p:txBody>
      </p:sp>
      <p:sp>
        <p:nvSpPr>
          <p:cNvPr id="8" name="Text 6"/>
          <p:cNvSpPr txBox="1"/>
          <p:nvPr/>
        </p:nvSpPr>
        <p:spPr>
          <a:xfrm>
            <a:off x="548640" y="2651760"/>
            <a:ext cx="1371600" cy="365760"/>
          </a:xfrm>
          <a:prstGeom prst="rect">
            <a:avLst/>
          </a:prstGeom>
          <a:noFill/>
          <a:ln/>
        </p:spPr>
        <p:txBody>
          <a:bodyPr wrap="square" lIns="0" tIns="0" rIns="0" bIns="0" rtlCol="0" anchor="t"/>
          <a:lstStyle/>
          <a:p>
            <a:pPr marL="0" indent="0" algn="ctr">
              <a:buNone/>
            </a:pPr>
            <a:r>
              <a:rPr lang="en-US" sz="1000" dirty="0">
                <a:solidFill>
                  <a:srgbClr val="5B6478"/>
                </a:solidFill>
                <a:latin typeface="Calibri" pitchFamily="34" charset="0"/>
                <a:ea typeface="Calibri" pitchFamily="34" charset="-122"/>
                <a:cs typeface="Calibri" pitchFamily="34" charset="-120"/>
              </a:rPr>
              <a:t>JGU Mainz</a:t>
            </a:r>
            <a:endParaRPr lang="en-US" sz="1000" dirty="0"/>
          </a:p>
        </p:txBody>
      </p:sp>
      <p:sp>
        <p:nvSpPr>
          <p:cNvPr id="9" name="Text 7"/>
          <p:cNvSpPr txBox="1"/>
          <p:nvPr/>
        </p:nvSpPr>
        <p:spPr>
          <a:xfrm>
            <a:off x="548640" y="3017520"/>
            <a:ext cx="1371600" cy="365760"/>
          </a:xfrm>
          <a:prstGeom prst="rect">
            <a:avLst/>
          </a:prstGeom>
          <a:noFill/>
          <a:ln/>
        </p:spPr>
        <p:txBody>
          <a:bodyPr wrap="square" lIns="0" tIns="0" rIns="0" bIns="0" rtlCol="0" anchor="t"/>
          <a:lstStyle/>
          <a:p>
            <a:pPr marL="0" indent="0" algn="ctr">
              <a:buNone/>
            </a:pPr>
            <a:r>
              <a:rPr lang="en-US" sz="1000" i="1" dirty="0">
                <a:solidFill>
                  <a:srgbClr val="B36B00"/>
                </a:solidFill>
                <a:latin typeface="Calibri" pitchFamily="34" charset="0"/>
                <a:ea typeface="Calibri" pitchFamily="34" charset="-122"/>
                <a:cs typeface="Calibri" pitchFamily="34" charset="-120"/>
              </a:rPr>
              <a:t>Co-lead · joining in spirit</a:t>
            </a:r>
            <a:endParaRPr lang="en-US" sz="1000" dirty="0"/>
          </a:p>
        </p:txBody>
      </p:sp>
      <p:sp>
        <p:nvSpPr>
          <p:cNvPr id="10" name="Shape 8"/>
          <p:cNvSpPr/>
          <p:nvPr/>
        </p:nvSpPr>
        <p:spPr>
          <a:xfrm>
            <a:off x="2125980" y="1097280"/>
            <a:ext cx="1554480" cy="2331720"/>
          </a:xfrm>
          <a:prstGeom prst="roundRect">
            <a:avLst>
              <a:gd name="adj" fmla="val 4706"/>
            </a:avLst>
          </a:prstGeom>
          <a:solidFill>
            <a:srgbClr val="EEF1F7"/>
          </a:solidFill>
          <a:ln w="12700">
            <a:solidFill>
              <a:srgbClr val="EEF1F7"/>
            </a:solidFill>
            <a:prstDash val="solid"/>
          </a:ln>
        </p:spPr>
        <p:txBody>
          <a:bodyPr/>
          <a:lstStyle/>
          <a:p>
            <a:endParaRPr lang="en-US"/>
          </a:p>
        </p:txBody>
      </p:sp>
      <p:sp>
        <p:nvSpPr>
          <p:cNvPr id="11" name="Shape 9"/>
          <p:cNvSpPr/>
          <p:nvPr/>
        </p:nvSpPr>
        <p:spPr>
          <a:xfrm>
            <a:off x="2446020" y="1234440"/>
            <a:ext cx="914400" cy="914400"/>
          </a:xfrm>
          <a:prstGeom prst="roundRect">
            <a:avLst>
              <a:gd name="adj" fmla="val 8000"/>
            </a:avLst>
          </a:prstGeom>
          <a:solidFill>
            <a:srgbClr val="EEF1F7"/>
          </a:solidFill>
          <a:ln w="12700">
            <a:solidFill>
              <a:srgbClr val="CAD1DE"/>
            </a:solidFill>
            <a:prstDash val="dash"/>
          </a:ln>
        </p:spPr>
        <p:txBody>
          <a:bodyPr/>
          <a:lstStyle/>
          <a:p>
            <a:endParaRPr lang="en-US"/>
          </a:p>
        </p:txBody>
      </p:sp>
      <p:sp>
        <p:nvSpPr>
          <p:cNvPr id="12" name="Text 10"/>
          <p:cNvSpPr txBox="1"/>
          <p:nvPr/>
        </p:nvSpPr>
        <p:spPr>
          <a:xfrm>
            <a:off x="2446020" y="1234440"/>
            <a:ext cx="914400" cy="91440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headshot</a:t>
            </a:r>
            <a:endParaRPr lang="en-US" sz="1000" dirty="0"/>
          </a:p>
        </p:txBody>
      </p:sp>
      <p:sp>
        <p:nvSpPr>
          <p:cNvPr id="13" name="Text 11"/>
          <p:cNvSpPr txBox="1"/>
          <p:nvPr/>
        </p:nvSpPr>
        <p:spPr>
          <a:xfrm>
            <a:off x="2217420" y="2240280"/>
            <a:ext cx="1371600" cy="411480"/>
          </a:xfrm>
          <a:prstGeom prst="rect">
            <a:avLst/>
          </a:prstGeom>
          <a:noFill/>
          <a:ln/>
        </p:spPr>
        <p:txBody>
          <a:bodyPr wrap="square" lIns="0" tIns="0" rIns="0" bIns="0" rtlCol="0" anchor="t"/>
          <a:lstStyle/>
          <a:p>
            <a:pPr marL="0" indent="0" algn="ctr">
              <a:buNone/>
            </a:pPr>
            <a:r>
              <a:rPr lang="en-US" sz="1200" b="1" dirty="0">
                <a:solidFill>
                  <a:srgbClr val="141A33"/>
                </a:solidFill>
                <a:latin typeface="Calibri" pitchFamily="34" charset="0"/>
                <a:ea typeface="Calibri" pitchFamily="34" charset="-122"/>
                <a:cs typeface="Calibri" pitchFamily="34" charset="-120"/>
              </a:rPr>
              <a:t>Kyle Leach</a:t>
            </a:r>
            <a:endParaRPr lang="en-US" sz="1200" dirty="0"/>
          </a:p>
        </p:txBody>
      </p:sp>
      <p:sp>
        <p:nvSpPr>
          <p:cNvPr id="14" name="Text 12"/>
          <p:cNvSpPr txBox="1"/>
          <p:nvPr/>
        </p:nvSpPr>
        <p:spPr>
          <a:xfrm>
            <a:off x="2217420" y="2651760"/>
            <a:ext cx="1371600" cy="365760"/>
          </a:xfrm>
          <a:prstGeom prst="rect">
            <a:avLst/>
          </a:prstGeom>
          <a:noFill/>
          <a:ln/>
        </p:spPr>
        <p:txBody>
          <a:bodyPr wrap="square" lIns="0" tIns="0" rIns="0" bIns="0" rtlCol="0" anchor="t"/>
          <a:lstStyle/>
          <a:p>
            <a:pPr marL="0" indent="0" algn="ctr">
              <a:buNone/>
            </a:pPr>
            <a:r>
              <a:rPr lang="en-US" sz="1000" dirty="0">
                <a:solidFill>
                  <a:srgbClr val="5B6478"/>
                </a:solidFill>
                <a:latin typeface="Calibri" pitchFamily="34" charset="0"/>
                <a:ea typeface="Calibri" pitchFamily="34" charset="-122"/>
                <a:cs typeface="Calibri" pitchFamily="34" charset="-120"/>
              </a:rPr>
              <a:t>Queen's · McDonald Institute</a:t>
            </a:r>
            <a:endParaRPr lang="en-US" sz="1000" dirty="0"/>
          </a:p>
        </p:txBody>
      </p:sp>
      <p:sp>
        <p:nvSpPr>
          <p:cNvPr id="15" name="Text 13"/>
          <p:cNvSpPr txBox="1"/>
          <p:nvPr/>
        </p:nvSpPr>
        <p:spPr>
          <a:xfrm>
            <a:off x="2217420" y="3017520"/>
            <a:ext cx="1371600" cy="365760"/>
          </a:xfrm>
          <a:prstGeom prst="rect">
            <a:avLst/>
          </a:prstGeom>
          <a:noFill/>
          <a:ln/>
        </p:spPr>
        <p:txBody>
          <a:bodyPr wrap="square" lIns="0" tIns="0" rIns="0" bIns="0" rtlCol="0" anchor="t"/>
          <a:lstStyle/>
          <a:p>
            <a:pPr marL="0" indent="0" algn="ctr">
              <a:buNone/>
            </a:pPr>
            <a:r>
              <a:rPr lang="en-US" sz="1000" i="1" dirty="0">
                <a:solidFill>
                  <a:srgbClr val="5B6478"/>
                </a:solidFill>
                <a:latin typeface="Calibri" pitchFamily="34" charset="0"/>
                <a:ea typeface="Calibri" pitchFamily="34" charset="-122"/>
                <a:cs typeface="Calibri" pitchFamily="34" charset="-120"/>
              </a:rPr>
              <a:t>Local host</a:t>
            </a:r>
            <a:endParaRPr lang="en-US" sz="1000" dirty="0"/>
          </a:p>
        </p:txBody>
      </p:sp>
      <p:sp>
        <p:nvSpPr>
          <p:cNvPr id="16" name="Shape 14"/>
          <p:cNvSpPr/>
          <p:nvPr/>
        </p:nvSpPr>
        <p:spPr>
          <a:xfrm>
            <a:off x="3794760" y="1097280"/>
            <a:ext cx="1554480" cy="2331720"/>
          </a:xfrm>
          <a:prstGeom prst="roundRect">
            <a:avLst>
              <a:gd name="adj" fmla="val 4706"/>
            </a:avLst>
          </a:prstGeom>
          <a:solidFill>
            <a:srgbClr val="EEF1F7"/>
          </a:solidFill>
          <a:ln w="12700">
            <a:solidFill>
              <a:srgbClr val="EEF1F7"/>
            </a:solidFill>
            <a:prstDash val="solid"/>
          </a:ln>
        </p:spPr>
        <p:txBody>
          <a:bodyPr/>
          <a:lstStyle/>
          <a:p>
            <a:endParaRPr lang="en-US"/>
          </a:p>
        </p:txBody>
      </p:sp>
      <p:sp>
        <p:nvSpPr>
          <p:cNvPr id="17" name="Shape 15"/>
          <p:cNvSpPr/>
          <p:nvPr/>
        </p:nvSpPr>
        <p:spPr>
          <a:xfrm>
            <a:off x="4114800" y="1234440"/>
            <a:ext cx="914400" cy="914400"/>
          </a:xfrm>
          <a:prstGeom prst="roundRect">
            <a:avLst>
              <a:gd name="adj" fmla="val 8000"/>
            </a:avLst>
          </a:prstGeom>
          <a:solidFill>
            <a:srgbClr val="EEF1F7"/>
          </a:solidFill>
          <a:ln w="12700">
            <a:solidFill>
              <a:srgbClr val="CAD1DE"/>
            </a:solidFill>
            <a:prstDash val="dash"/>
          </a:ln>
        </p:spPr>
        <p:txBody>
          <a:bodyPr/>
          <a:lstStyle/>
          <a:p>
            <a:endParaRPr lang="en-US"/>
          </a:p>
        </p:txBody>
      </p:sp>
      <p:sp>
        <p:nvSpPr>
          <p:cNvPr id="18" name="Text 16"/>
          <p:cNvSpPr txBox="1"/>
          <p:nvPr/>
        </p:nvSpPr>
        <p:spPr>
          <a:xfrm>
            <a:off x="4114800" y="1234440"/>
            <a:ext cx="914400" cy="91440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headshot</a:t>
            </a:r>
            <a:endParaRPr lang="en-US" sz="1000" dirty="0"/>
          </a:p>
        </p:txBody>
      </p:sp>
      <p:sp>
        <p:nvSpPr>
          <p:cNvPr id="19" name="Text 17"/>
          <p:cNvSpPr txBox="1"/>
          <p:nvPr/>
        </p:nvSpPr>
        <p:spPr>
          <a:xfrm>
            <a:off x="3886200" y="2240280"/>
            <a:ext cx="1371600" cy="411480"/>
          </a:xfrm>
          <a:prstGeom prst="rect">
            <a:avLst/>
          </a:prstGeom>
          <a:noFill/>
          <a:ln/>
        </p:spPr>
        <p:txBody>
          <a:bodyPr wrap="square" lIns="0" tIns="0" rIns="0" bIns="0" rtlCol="0" anchor="t"/>
          <a:lstStyle/>
          <a:p>
            <a:pPr marL="0" indent="0" algn="ctr">
              <a:buNone/>
            </a:pPr>
            <a:r>
              <a:rPr lang="en-US" sz="1200" b="1" dirty="0">
                <a:solidFill>
                  <a:srgbClr val="141A33"/>
                </a:solidFill>
                <a:latin typeface="Calibri" pitchFamily="34" charset="0"/>
                <a:ea typeface="Calibri" pitchFamily="34" charset="-122"/>
                <a:cs typeface="Calibri" pitchFamily="34" charset="-120"/>
              </a:rPr>
              <a:t>Dan Carney</a:t>
            </a:r>
            <a:endParaRPr lang="en-US" sz="1200" dirty="0"/>
          </a:p>
        </p:txBody>
      </p:sp>
      <p:sp>
        <p:nvSpPr>
          <p:cNvPr id="20" name="Text 18"/>
          <p:cNvSpPr txBox="1"/>
          <p:nvPr/>
        </p:nvSpPr>
        <p:spPr>
          <a:xfrm>
            <a:off x="3886200" y="2651760"/>
            <a:ext cx="1371600" cy="365760"/>
          </a:xfrm>
          <a:prstGeom prst="rect">
            <a:avLst/>
          </a:prstGeom>
          <a:noFill/>
          <a:ln/>
        </p:spPr>
        <p:txBody>
          <a:bodyPr wrap="square" lIns="0" tIns="0" rIns="0" bIns="0" rtlCol="0" anchor="t"/>
          <a:lstStyle/>
          <a:p>
            <a:pPr marL="0" indent="0" algn="ctr">
              <a:buNone/>
            </a:pPr>
            <a:r>
              <a:rPr lang="en-US" sz="1000" dirty="0">
                <a:solidFill>
                  <a:srgbClr val="5B6478"/>
                </a:solidFill>
                <a:latin typeface="Calibri" pitchFamily="34" charset="0"/>
                <a:ea typeface="Calibri" pitchFamily="34" charset="-122"/>
                <a:cs typeface="Calibri" pitchFamily="34" charset="-120"/>
              </a:rPr>
              <a:t>LBNL</a:t>
            </a:r>
            <a:endParaRPr lang="en-US" sz="1000" dirty="0"/>
          </a:p>
        </p:txBody>
      </p:sp>
      <p:sp>
        <p:nvSpPr>
          <p:cNvPr id="21" name="Text 19"/>
          <p:cNvSpPr txBox="1"/>
          <p:nvPr/>
        </p:nvSpPr>
        <p:spPr>
          <a:xfrm>
            <a:off x="3886200" y="3017520"/>
            <a:ext cx="1371600" cy="365760"/>
          </a:xfrm>
          <a:prstGeom prst="rect">
            <a:avLst/>
          </a:prstGeom>
          <a:noFill/>
          <a:ln/>
        </p:spPr>
        <p:txBody>
          <a:bodyPr wrap="square" lIns="0" tIns="0" rIns="0" bIns="0" rtlCol="0" anchor="t"/>
          <a:lstStyle/>
          <a:p>
            <a:pPr marL="0" indent="0" algn="ctr">
              <a:buNone/>
            </a:pPr>
            <a:endParaRPr lang="en-US" sz="1000" dirty="0"/>
          </a:p>
        </p:txBody>
      </p:sp>
      <p:sp>
        <p:nvSpPr>
          <p:cNvPr id="22" name="Shape 20"/>
          <p:cNvSpPr/>
          <p:nvPr/>
        </p:nvSpPr>
        <p:spPr>
          <a:xfrm>
            <a:off x="5463540" y="1097280"/>
            <a:ext cx="1554480" cy="2331720"/>
          </a:xfrm>
          <a:prstGeom prst="roundRect">
            <a:avLst>
              <a:gd name="adj" fmla="val 4706"/>
            </a:avLst>
          </a:prstGeom>
          <a:solidFill>
            <a:srgbClr val="EEF1F7"/>
          </a:solidFill>
          <a:ln w="12700">
            <a:solidFill>
              <a:srgbClr val="EEF1F7"/>
            </a:solidFill>
            <a:prstDash val="solid"/>
          </a:ln>
        </p:spPr>
        <p:txBody>
          <a:bodyPr/>
          <a:lstStyle/>
          <a:p>
            <a:endParaRPr lang="en-US"/>
          </a:p>
        </p:txBody>
      </p:sp>
      <p:sp>
        <p:nvSpPr>
          <p:cNvPr id="23" name="Shape 21"/>
          <p:cNvSpPr/>
          <p:nvPr/>
        </p:nvSpPr>
        <p:spPr>
          <a:xfrm>
            <a:off x="5783580" y="1234440"/>
            <a:ext cx="914400" cy="914400"/>
          </a:xfrm>
          <a:prstGeom prst="roundRect">
            <a:avLst>
              <a:gd name="adj" fmla="val 8000"/>
            </a:avLst>
          </a:prstGeom>
          <a:solidFill>
            <a:srgbClr val="EEF1F7"/>
          </a:solidFill>
          <a:ln w="12700">
            <a:solidFill>
              <a:srgbClr val="CAD1DE"/>
            </a:solidFill>
            <a:prstDash val="dash"/>
          </a:ln>
        </p:spPr>
        <p:txBody>
          <a:bodyPr/>
          <a:lstStyle/>
          <a:p>
            <a:endParaRPr lang="en-US"/>
          </a:p>
        </p:txBody>
      </p:sp>
      <p:sp>
        <p:nvSpPr>
          <p:cNvPr id="24" name="Text 22"/>
          <p:cNvSpPr txBox="1"/>
          <p:nvPr/>
        </p:nvSpPr>
        <p:spPr>
          <a:xfrm>
            <a:off x="5783580" y="1234440"/>
            <a:ext cx="914400" cy="91440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headshot</a:t>
            </a:r>
            <a:endParaRPr lang="en-US" sz="1000" dirty="0"/>
          </a:p>
        </p:txBody>
      </p:sp>
      <p:sp>
        <p:nvSpPr>
          <p:cNvPr id="25" name="Text 23"/>
          <p:cNvSpPr txBox="1"/>
          <p:nvPr/>
        </p:nvSpPr>
        <p:spPr>
          <a:xfrm>
            <a:off x="5554980" y="2240280"/>
            <a:ext cx="1371600" cy="411480"/>
          </a:xfrm>
          <a:prstGeom prst="rect">
            <a:avLst/>
          </a:prstGeom>
          <a:noFill/>
          <a:ln/>
        </p:spPr>
        <p:txBody>
          <a:bodyPr wrap="square" lIns="0" tIns="0" rIns="0" bIns="0" rtlCol="0" anchor="t"/>
          <a:lstStyle/>
          <a:p>
            <a:pPr marL="0" indent="0" algn="ctr">
              <a:buNone/>
            </a:pPr>
            <a:r>
              <a:rPr lang="en-US" sz="1200" b="1" dirty="0">
                <a:solidFill>
                  <a:srgbClr val="141A33"/>
                </a:solidFill>
                <a:latin typeface="Calibri" pitchFamily="34" charset="0"/>
                <a:ea typeface="Calibri" pitchFamily="34" charset="-122"/>
                <a:cs typeface="Calibri" pitchFamily="34" charset="-120"/>
              </a:rPr>
              <a:t>David Moore</a:t>
            </a:r>
            <a:endParaRPr lang="en-US" sz="1200" dirty="0"/>
          </a:p>
        </p:txBody>
      </p:sp>
      <p:sp>
        <p:nvSpPr>
          <p:cNvPr id="26" name="Text 24"/>
          <p:cNvSpPr txBox="1"/>
          <p:nvPr/>
        </p:nvSpPr>
        <p:spPr>
          <a:xfrm>
            <a:off x="5554980" y="2651760"/>
            <a:ext cx="1371600" cy="365760"/>
          </a:xfrm>
          <a:prstGeom prst="rect">
            <a:avLst/>
          </a:prstGeom>
          <a:noFill/>
          <a:ln/>
        </p:spPr>
        <p:txBody>
          <a:bodyPr wrap="square" lIns="0" tIns="0" rIns="0" bIns="0" rtlCol="0" anchor="t"/>
          <a:lstStyle/>
          <a:p>
            <a:pPr marL="0" indent="0" algn="ctr">
              <a:buNone/>
            </a:pPr>
            <a:r>
              <a:rPr lang="en-US" sz="1000" dirty="0">
                <a:solidFill>
                  <a:srgbClr val="5B6478"/>
                </a:solidFill>
                <a:latin typeface="Calibri" pitchFamily="34" charset="0"/>
                <a:ea typeface="Calibri" pitchFamily="34" charset="-122"/>
                <a:cs typeface="Calibri" pitchFamily="34" charset="-120"/>
              </a:rPr>
              <a:t>Yale</a:t>
            </a:r>
            <a:endParaRPr lang="en-US" sz="1000" dirty="0"/>
          </a:p>
        </p:txBody>
      </p:sp>
      <p:sp>
        <p:nvSpPr>
          <p:cNvPr id="28" name="Shape 26"/>
          <p:cNvSpPr/>
          <p:nvPr/>
        </p:nvSpPr>
        <p:spPr>
          <a:xfrm>
            <a:off x="7132320" y="1097280"/>
            <a:ext cx="1554480" cy="2331720"/>
          </a:xfrm>
          <a:prstGeom prst="roundRect">
            <a:avLst>
              <a:gd name="adj" fmla="val 4706"/>
            </a:avLst>
          </a:prstGeom>
          <a:solidFill>
            <a:srgbClr val="EEF1F7"/>
          </a:solidFill>
          <a:ln w="12700">
            <a:solidFill>
              <a:srgbClr val="EEF1F7"/>
            </a:solidFill>
            <a:prstDash val="solid"/>
          </a:ln>
        </p:spPr>
        <p:txBody>
          <a:bodyPr/>
          <a:lstStyle/>
          <a:p>
            <a:endParaRPr lang="en-US"/>
          </a:p>
        </p:txBody>
      </p:sp>
      <p:sp>
        <p:nvSpPr>
          <p:cNvPr id="29" name="Shape 27"/>
          <p:cNvSpPr/>
          <p:nvPr/>
        </p:nvSpPr>
        <p:spPr>
          <a:xfrm>
            <a:off x="7452360" y="1234440"/>
            <a:ext cx="914400" cy="914400"/>
          </a:xfrm>
          <a:prstGeom prst="roundRect">
            <a:avLst>
              <a:gd name="adj" fmla="val 8000"/>
            </a:avLst>
          </a:prstGeom>
          <a:solidFill>
            <a:srgbClr val="EEF1F7"/>
          </a:solidFill>
          <a:ln w="12700">
            <a:solidFill>
              <a:srgbClr val="CAD1DE"/>
            </a:solidFill>
            <a:prstDash val="dash"/>
          </a:ln>
        </p:spPr>
        <p:txBody>
          <a:bodyPr/>
          <a:lstStyle/>
          <a:p>
            <a:endParaRPr lang="en-US"/>
          </a:p>
        </p:txBody>
      </p:sp>
      <p:sp>
        <p:nvSpPr>
          <p:cNvPr id="30" name="Text 28"/>
          <p:cNvSpPr txBox="1"/>
          <p:nvPr/>
        </p:nvSpPr>
        <p:spPr>
          <a:xfrm>
            <a:off x="7452360" y="1234440"/>
            <a:ext cx="914400" cy="91440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headshot</a:t>
            </a:r>
            <a:endParaRPr lang="en-US" sz="1000" dirty="0"/>
          </a:p>
        </p:txBody>
      </p:sp>
      <p:sp>
        <p:nvSpPr>
          <p:cNvPr id="31" name="Text 29"/>
          <p:cNvSpPr txBox="1"/>
          <p:nvPr/>
        </p:nvSpPr>
        <p:spPr>
          <a:xfrm>
            <a:off x="7223760" y="2240280"/>
            <a:ext cx="1371600" cy="411480"/>
          </a:xfrm>
          <a:prstGeom prst="rect">
            <a:avLst/>
          </a:prstGeom>
          <a:noFill/>
          <a:ln/>
        </p:spPr>
        <p:txBody>
          <a:bodyPr wrap="square" lIns="0" tIns="0" rIns="0" bIns="0" rtlCol="0" anchor="t"/>
          <a:lstStyle/>
          <a:p>
            <a:pPr marL="0" indent="0" algn="ctr">
              <a:buNone/>
            </a:pPr>
            <a:r>
              <a:rPr lang="en-US" sz="1200" b="1" dirty="0">
                <a:solidFill>
                  <a:srgbClr val="141A33"/>
                </a:solidFill>
                <a:latin typeface="Calibri" pitchFamily="34" charset="0"/>
                <a:ea typeface="Calibri" pitchFamily="34" charset="-122"/>
                <a:cs typeface="Calibri" pitchFamily="34" charset="-120"/>
              </a:rPr>
              <a:t>Wouter Van De Pontseele</a:t>
            </a:r>
            <a:endParaRPr lang="en-US" sz="1200" dirty="0"/>
          </a:p>
        </p:txBody>
      </p:sp>
      <p:sp>
        <p:nvSpPr>
          <p:cNvPr id="32" name="Text 30"/>
          <p:cNvSpPr txBox="1"/>
          <p:nvPr/>
        </p:nvSpPr>
        <p:spPr>
          <a:xfrm>
            <a:off x="7223760" y="2651760"/>
            <a:ext cx="1371600" cy="365760"/>
          </a:xfrm>
          <a:prstGeom prst="rect">
            <a:avLst/>
          </a:prstGeom>
          <a:noFill/>
          <a:ln/>
        </p:spPr>
        <p:txBody>
          <a:bodyPr wrap="square" lIns="0" tIns="0" rIns="0" bIns="0" rtlCol="0" anchor="t"/>
          <a:lstStyle/>
          <a:p>
            <a:pPr marL="0" indent="0" algn="ctr">
              <a:buNone/>
            </a:pPr>
            <a:r>
              <a:rPr lang="en-US" sz="1000" dirty="0">
                <a:solidFill>
                  <a:srgbClr val="5B6478"/>
                </a:solidFill>
                <a:latin typeface="Calibri" pitchFamily="34" charset="0"/>
                <a:ea typeface="Calibri" pitchFamily="34" charset="-122"/>
                <a:cs typeface="Calibri" pitchFamily="34" charset="-120"/>
              </a:rPr>
              <a:t>Colorado School of Mines</a:t>
            </a:r>
            <a:endParaRPr lang="en-US" sz="1000" dirty="0"/>
          </a:p>
        </p:txBody>
      </p:sp>
      <p:sp>
        <p:nvSpPr>
          <p:cNvPr id="33" name="Text 31"/>
          <p:cNvSpPr txBox="1"/>
          <p:nvPr/>
        </p:nvSpPr>
        <p:spPr>
          <a:xfrm>
            <a:off x="7223760" y="3017520"/>
            <a:ext cx="1371600" cy="365760"/>
          </a:xfrm>
          <a:prstGeom prst="rect">
            <a:avLst/>
          </a:prstGeom>
          <a:noFill/>
          <a:ln/>
        </p:spPr>
        <p:txBody>
          <a:bodyPr wrap="square" lIns="0" tIns="0" rIns="0" bIns="0" rtlCol="0" anchor="t"/>
          <a:lstStyle/>
          <a:p>
            <a:pPr marL="0" indent="0" algn="ctr">
              <a:buNone/>
            </a:pPr>
            <a:r>
              <a:rPr lang="en-US" sz="1000" i="1" dirty="0">
                <a:solidFill>
                  <a:srgbClr val="5B6478"/>
                </a:solidFill>
                <a:latin typeface="Calibri" pitchFamily="34" charset="0"/>
                <a:ea typeface="Calibri" pitchFamily="34" charset="-122"/>
                <a:cs typeface="Calibri" pitchFamily="34" charset="-120"/>
              </a:rPr>
              <a:t>Co-lead</a:t>
            </a:r>
            <a:endParaRPr lang="en-US" sz="1000" dirty="0"/>
          </a:p>
        </p:txBody>
      </p:sp>
      <p:sp>
        <p:nvSpPr>
          <p:cNvPr id="34" name="Text 32"/>
          <p:cNvSpPr txBox="1"/>
          <p:nvPr/>
        </p:nvSpPr>
        <p:spPr>
          <a:xfrm>
            <a:off x="457200" y="3611880"/>
            <a:ext cx="5120640" cy="548640"/>
          </a:xfrm>
          <a:prstGeom prst="rect">
            <a:avLst/>
          </a:prstGeom>
          <a:noFill/>
          <a:ln/>
        </p:spPr>
        <p:txBody>
          <a:bodyPr wrap="square" lIns="0" tIns="0" rIns="0" bIns="0" rtlCol="0" anchor="t"/>
          <a:lstStyle/>
          <a:p>
            <a:pPr marL="0" indent="0">
              <a:buNone/>
            </a:pPr>
            <a:r>
              <a:rPr lang="en-US" sz="1200" b="1" dirty="0">
                <a:solidFill>
                  <a:srgbClr val="141A33"/>
                </a:solidFill>
                <a:latin typeface="Calibri" pitchFamily="34" charset="0"/>
                <a:ea typeface="Calibri" pitchFamily="34" charset="-122"/>
                <a:cs typeface="Calibri" pitchFamily="34" charset="-120"/>
              </a:rPr>
              <a:t>Special thanks to Louis, </a:t>
            </a:r>
            <a:r>
              <a:rPr lang="en-US" sz="1200" dirty="0">
                <a:solidFill>
                  <a:srgbClr val="141A33"/>
                </a:solidFill>
                <a:latin typeface="Calibri" pitchFamily="34" charset="0"/>
                <a:ea typeface="Calibri" pitchFamily="34" charset="-122"/>
                <a:cs typeface="Calibri" pitchFamily="34" charset="-120"/>
              </a:rPr>
              <a:t>who did a huge share of the invitations, Indico and announcements and can't be here this week. He is watching the Indico refresh from Mainz.</a:t>
            </a:r>
            <a:endParaRPr lang="en-US" sz="1200" dirty="0"/>
          </a:p>
        </p:txBody>
      </p:sp>
      <p:sp>
        <p:nvSpPr>
          <p:cNvPr id="35" name="Shape 33"/>
          <p:cNvSpPr/>
          <p:nvPr/>
        </p:nvSpPr>
        <p:spPr>
          <a:xfrm>
            <a:off x="5760720" y="3611880"/>
            <a:ext cx="2926080" cy="1051560"/>
          </a:xfrm>
          <a:prstGeom prst="roundRect">
            <a:avLst>
              <a:gd name="adj" fmla="val 6957"/>
            </a:avLst>
          </a:prstGeom>
          <a:solidFill>
            <a:srgbClr val="141A33"/>
          </a:solidFill>
          <a:ln/>
        </p:spPr>
        <p:txBody>
          <a:bodyPr/>
          <a:lstStyle/>
          <a:p>
            <a:endParaRPr lang="en-US"/>
          </a:p>
        </p:txBody>
      </p:sp>
      <p:sp>
        <p:nvSpPr>
          <p:cNvPr id="36" name="Text 34"/>
          <p:cNvSpPr txBox="1"/>
          <p:nvPr/>
        </p:nvSpPr>
        <p:spPr>
          <a:xfrm>
            <a:off x="5897880" y="3657600"/>
            <a:ext cx="2697480" cy="960120"/>
          </a:xfrm>
          <a:prstGeom prst="rect">
            <a:avLst/>
          </a:prstGeom>
          <a:noFill/>
          <a:ln/>
        </p:spPr>
        <p:txBody>
          <a:bodyPr wrap="square" lIns="0" tIns="0" rIns="0" bIns="0" rtlCol="0" anchor="ctr"/>
          <a:lstStyle/>
          <a:p>
            <a:pPr marL="0" indent="0">
              <a:buNone/>
            </a:pPr>
            <a:r>
              <a:rPr lang="en-US" sz="1100" b="1" dirty="0">
                <a:solidFill>
                  <a:srgbClr val="F2A93B"/>
                </a:solidFill>
                <a:latin typeface="Calibri" pitchFamily="34" charset="0"/>
                <a:ea typeface="Calibri" pitchFamily="34" charset="-122"/>
                <a:cs typeface="Calibri" pitchFamily="34" charset="-120"/>
              </a:rPr>
              <a:t>The people who actually made it happen</a:t>
            </a:r>
            <a:endParaRPr lang="en-US" sz="1100" dirty="0"/>
          </a:p>
          <a:p>
            <a:pPr marL="0" indent="0">
              <a:buNone/>
            </a:pPr>
            <a:r>
              <a:rPr lang="en-US" sz="1100" dirty="0">
                <a:solidFill>
                  <a:srgbClr val="FFFFFF"/>
                </a:solidFill>
                <a:latin typeface="Calibri" pitchFamily="34" charset="0"/>
                <a:ea typeface="Calibri" pitchFamily="34" charset="-122"/>
                <a:cs typeface="Calibri" pitchFamily="34" charset="-120"/>
              </a:rPr>
              <a:t>Mark Richardson · Edward Thomas · Zach Kenny</a:t>
            </a:r>
            <a:endParaRPr lang="en-US" sz="1100" dirty="0"/>
          </a:p>
          <a:p>
            <a:pPr marL="0" indent="0">
              <a:buNone/>
            </a:pPr>
            <a:r>
              <a:rPr lang="en-US" sz="1000" dirty="0">
                <a:solidFill>
                  <a:srgbClr val="CAD1DE"/>
                </a:solidFill>
                <a:latin typeface="Calibri" pitchFamily="34" charset="0"/>
                <a:ea typeface="Calibri" pitchFamily="34" charset="-122"/>
                <a:cs typeface="Calibri" pitchFamily="34" charset="-120"/>
              </a:rPr>
              <a:t>McDonald Institute — venue, rooms, food, poster, Indico timetable</a:t>
            </a:r>
            <a:endParaRPr lang="en-US" sz="1100" dirty="0"/>
          </a:p>
        </p:txBody>
      </p:sp>
      <p:sp>
        <p:nvSpPr>
          <p:cNvPr id="37" name="Text 35"/>
          <p:cNvSpPr txBox="1"/>
          <p:nvPr/>
        </p:nvSpPr>
        <p:spPr>
          <a:xfrm>
            <a:off x="457200" y="4251960"/>
            <a:ext cx="5120640" cy="274320"/>
          </a:xfrm>
          <a:prstGeom prst="rect">
            <a:avLst/>
          </a:prstGeom>
          <a:noFill/>
          <a:ln/>
        </p:spPr>
        <p:txBody>
          <a:bodyPr wrap="square" lIns="0" tIns="0" rIns="0" bIns="0" rtlCol="0" anchor="ctr"/>
          <a:lstStyle/>
          <a:p>
            <a:pPr marL="0" indent="0">
              <a:buNone/>
            </a:pPr>
            <a:r>
              <a:rPr lang="en-US" sz="1000" dirty="0">
                <a:solidFill>
                  <a:srgbClr val="5B6478"/>
                </a:solidFill>
                <a:latin typeface="Calibri" pitchFamily="34" charset="0"/>
                <a:ea typeface="Calibri" pitchFamily="34" charset="-122"/>
                <a:cs typeface="Calibri" pitchFamily="34" charset="-120"/>
              </a:rPr>
              <a:t>Further thanks to bringing this conference into existence: </a:t>
            </a:r>
            <a:br>
              <a:rPr lang="en-US" sz="1000" dirty="0">
                <a:solidFill>
                  <a:srgbClr val="5B6478"/>
                </a:solidFill>
                <a:latin typeface="Calibri" pitchFamily="34" charset="0"/>
                <a:ea typeface="Calibri" pitchFamily="34" charset="-122"/>
                <a:cs typeface="Calibri" pitchFamily="34" charset="-120"/>
              </a:rPr>
            </a:br>
            <a:r>
              <a:rPr lang="en-US" sz="1000" dirty="0">
                <a:solidFill>
                  <a:srgbClr val="5B6478"/>
                </a:solidFill>
                <a:latin typeface="Calibri" pitchFamily="34" charset="0"/>
                <a:ea typeface="Calibri" pitchFamily="34" charset="-122"/>
                <a:cs typeface="Calibri" pitchFamily="34" charset="-120"/>
              </a:rPr>
              <a:t>Joe Formaggio (MIT) and Giorgio Gratta (Stanford).</a:t>
            </a:r>
            <a:endParaRPr lang="en-US" sz="1000" dirty="0"/>
          </a:p>
        </p:txBody>
      </p:sp>
      <p:sp>
        <p:nvSpPr>
          <p:cNvPr id="38" name="Text 36"/>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39" name="Picture 38" descr="Kyle Leach wins 2025 Francis M. Pipkin Award | Colorado School of Mines |  Newsroom">
            <a:extLst>
              <a:ext uri="{FF2B5EF4-FFF2-40B4-BE49-F238E27FC236}">
                <a16:creationId xmlns:a16="http://schemas.microsoft.com/office/drawing/2014/main" id="{35C24B2A-CA16-0037-5C33-D61ADDF01486}"/>
              </a:ext>
            </a:extLst>
          </p:cNvPr>
          <p:cNvPicPr>
            <a:picLocks noChangeAspect="1"/>
          </p:cNvPicPr>
          <p:nvPr/>
        </p:nvPicPr>
        <p:blipFill>
          <a:blip r:embed="rId3"/>
          <a:stretch>
            <a:fillRect/>
          </a:stretch>
        </p:blipFill>
        <p:spPr>
          <a:xfrm>
            <a:off x="2446020" y="1224093"/>
            <a:ext cx="960371" cy="971670"/>
          </a:xfrm>
          <a:prstGeom prst="rect">
            <a:avLst/>
          </a:prstGeom>
        </p:spPr>
      </p:pic>
      <p:pic>
        <p:nvPicPr>
          <p:cNvPr id="40" name="Picture 39" descr="Louis HAMAIDE | PhD Student | King's College London, London ...">
            <a:extLst>
              <a:ext uri="{FF2B5EF4-FFF2-40B4-BE49-F238E27FC236}">
                <a16:creationId xmlns:a16="http://schemas.microsoft.com/office/drawing/2014/main" id="{DAA6BC3B-0F22-70FA-C6BF-FADA861951D2}"/>
              </a:ext>
            </a:extLst>
          </p:cNvPr>
          <p:cNvPicPr>
            <a:picLocks noChangeAspect="1"/>
          </p:cNvPicPr>
          <p:nvPr/>
        </p:nvPicPr>
        <p:blipFill>
          <a:blip r:embed="rId4"/>
          <a:stretch>
            <a:fillRect/>
          </a:stretch>
        </p:blipFill>
        <p:spPr>
          <a:xfrm>
            <a:off x="777240" y="1221217"/>
            <a:ext cx="940846" cy="940846"/>
          </a:xfrm>
          <a:prstGeom prst="rect">
            <a:avLst/>
          </a:prstGeom>
        </p:spPr>
      </p:pic>
      <p:pic>
        <p:nvPicPr>
          <p:cNvPr id="41" name="Picture 40">
            <a:extLst>
              <a:ext uri="{FF2B5EF4-FFF2-40B4-BE49-F238E27FC236}">
                <a16:creationId xmlns:a16="http://schemas.microsoft.com/office/drawing/2014/main" id="{013A0E5B-94EC-72AA-0E40-E978D2258CE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114800" y="1234440"/>
            <a:ext cx="960371" cy="960371"/>
          </a:xfrm>
          <a:prstGeom prst="rect">
            <a:avLst/>
          </a:prstGeom>
        </p:spPr>
      </p:pic>
      <p:pic>
        <p:nvPicPr>
          <p:cNvPr id="42" name="Picture 41" descr="David Moore | Yale Wright Laboratory">
            <a:extLst>
              <a:ext uri="{FF2B5EF4-FFF2-40B4-BE49-F238E27FC236}">
                <a16:creationId xmlns:a16="http://schemas.microsoft.com/office/drawing/2014/main" id="{504C7717-D020-D2FC-1B50-55BCE6F61611}"/>
              </a:ext>
            </a:extLst>
          </p:cNvPr>
          <p:cNvPicPr>
            <a:picLocks noChangeAspect="1"/>
          </p:cNvPicPr>
          <p:nvPr/>
        </p:nvPicPr>
        <p:blipFill>
          <a:blip r:embed="rId6"/>
          <a:stretch>
            <a:fillRect/>
          </a:stretch>
        </p:blipFill>
        <p:spPr>
          <a:xfrm>
            <a:off x="5732809" y="1201943"/>
            <a:ext cx="1015941" cy="960120"/>
          </a:xfrm>
          <a:prstGeom prst="rect">
            <a:avLst/>
          </a:prstGeom>
        </p:spPr>
      </p:pic>
      <p:pic>
        <p:nvPicPr>
          <p:cNvPr id="43" name="Picture 42" descr="Wouter Van De Pontseele, PhD - Research and Technology Transfer">
            <a:extLst>
              <a:ext uri="{FF2B5EF4-FFF2-40B4-BE49-F238E27FC236}">
                <a16:creationId xmlns:a16="http://schemas.microsoft.com/office/drawing/2014/main" id="{FD598634-E314-E415-4715-619A4299FFAC}"/>
              </a:ext>
            </a:extLst>
          </p:cNvPr>
          <p:cNvPicPr>
            <a:picLocks noChangeAspect="1"/>
          </p:cNvPicPr>
          <p:nvPr/>
        </p:nvPicPr>
        <p:blipFill>
          <a:blip r:embed="rId7"/>
          <a:stretch>
            <a:fillRect/>
          </a:stretch>
        </p:blipFill>
        <p:spPr>
          <a:xfrm>
            <a:off x="7452360" y="1211580"/>
            <a:ext cx="960120" cy="9601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Who you will hear from  (1/2)</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SPEAKERS, GROUPED BY THEME</a:t>
            </a:r>
            <a:endParaRPr lang="en-US" sz="1100" dirty="0"/>
          </a:p>
        </p:txBody>
      </p:sp>
      <p:sp>
        <p:nvSpPr>
          <p:cNvPr id="4" name="Shape 2"/>
          <p:cNvSpPr/>
          <p:nvPr/>
        </p:nvSpPr>
        <p:spPr>
          <a:xfrm>
            <a:off x="44439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5" name="Shape 3"/>
          <p:cNvSpPr/>
          <p:nvPr/>
        </p:nvSpPr>
        <p:spPr>
          <a:xfrm>
            <a:off x="48920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6" name="Shape 4"/>
          <p:cNvSpPr/>
          <p:nvPr/>
        </p:nvSpPr>
        <p:spPr>
          <a:xfrm>
            <a:off x="52120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7" name="Text 5"/>
          <p:cNvSpPr txBox="1"/>
          <p:nvPr/>
        </p:nvSpPr>
        <p:spPr>
          <a:xfrm>
            <a:off x="80467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Setting the stage</a:t>
            </a:r>
            <a:endParaRPr lang="en-US" sz="1500" dirty="0"/>
          </a:p>
        </p:txBody>
      </p:sp>
      <p:sp>
        <p:nvSpPr>
          <p:cNvPr id="8" name="Shape 6"/>
          <p:cNvSpPr/>
          <p:nvPr/>
        </p:nvSpPr>
        <p:spPr>
          <a:xfrm>
            <a:off x="457200" y="1645920"/>
            <a:ext cx="2651760" cy="713232"/>
          </a:xfrm>
          <a:prstGeom prst="roundRect">
            <a:avLst>
              <a:gd name="adj" fmla="val 7692"/>
            </a:avLst>
          </a:prstGeom>
          <a:solidFill>
            <a:srgbClr val="EEF1F7"/>
          </a:solidFill>
          <a:ln/>
        </p:spPr>
        <p:txBody>
          <a:bodyPr/>
          <a:lstStyle/>
          <a:p>
            <a:endParaRPr lang="en-US"/>
          </a:p>
        </p:txBody>
      </p:sp>
      <p:sp>
        <p:nvSpPr>
          <p:cNvPr id="9" name="Text 7"/>
          <p:cNvSpPr txBox="1"/>
          <p:nvPr/>
        </p:nvSpPr>
        <p:spPr>
          <a:xfrm>
            <a:off x="566928" y="1645920"/>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Zhen Liu</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Wed 9:30 · overview</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Broad scope &amp; theory</a:t>
            </a:r>
            <a:endParaRPr lang="en-US" sz="1200" dirty="0"/>
          </a:p>
        </p:txBody>
      </p:sp>
      <p:sp>
        <p:nvSpPr>
          <p:cNvPr id="10" name="Shape 8"/>
          <p:cNvSpPr/>
          <p:nvPr/>
        </p:nvSpPr>
        <p:spPr>
          <a:xfrm>
            <a:off x="457200" y="2450592"/>
            <a:ext cx="2651760" cy="713232"/>
          </a:xfrm>
          <a:prstGeom prst="roundRect">
            <a:avLst>
              <a:gd name="adj" fmla="val 7692"/>
            </a:avLst>
          </a:prstGeom>
          <a:solidFill>
            <a:srgbClr val="EEF1F7"/>
          </a:solidFill>
          <a:ln/>
        </p:spPr>
        <p:txBody>
          <a:bodyPr/>
          <a:lstStyle/>
          <a:p>
            <a:endParaRPr lang="en-US"/>
          </a:p>
        </p:txBody>
      </p:sp>
      <p:sp>
        <p:nvSpPr>
          <p:cNvPr id="11" name="Text 9"/>
          <p:cNvSpPr txBox="1"/>
          <p:nvPr/>
        </p:nvSpPr>
        <p:spPr>
          <a:xfrm>
            <a:off x="566928" y="2450592"/>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David Moore</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Yale · Thu 9:00 · overview</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Modalities &amp; experiments</a:t>
            </a:r>
            <a:endParaRPr lang="en-US" sz="1200" dirty="0"/>
          </a:p>
        </p:txBody>
      </p:sp>
      <p:sp>
        <p:nvSpPr>
          <p:cNvPr id="12" name="Shape 10"/>
          <p:cNvSpPr/>
          <p:nvPr/>
        </p:nvSpPr>
        <p:spPr>
          <a:xfrm>
            <a:off x="323331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13" name="Shape 11"/>
          <p:cNvSpPr/>
          <p:nvPr/>
        </p:nvSpPr>
        <p:spPr>
          <a:xfrm>
            <a:off x="327812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14" name="Shape 12"/>
          <p:cNvSpPr/>
          <p:nvPr/>
        </p:nvSpPr>
        <p:spPr>
          <a:xfrm>
            <a:off x="331012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15" name="Text 13"/>
          <p:cNvSpPr txBox="1"/>
          <p:nvPr/>
        </p:nvSpPr>
        <p:spPr>
          <a:xfrm>
            <a:off x="359359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Gravity &amp; gravitational waves</a:t>
            </a:r>
            <a:endParaRPr lang="en-US" sz="1500" dirty="0"/>
          </a:p>
        </p:txBody>
      </p:sp>
      <p:sp>
        <p:nvSpPr>
          <p:cNvPr id="16" name="Shape 14"/>
          <p:cNvSpPr/>
          <p:nvPr/>
        </p:nvSpPr>
        <p:spPr>
          <a:xfrm>
            <a:off x="3246120" y="1645920"/>
            <a:ext cx="2651760" cy="713232"/>
          </a:xfrm>
          <a:prstGeom prst="roundRect">
            <a:avLst>
              <a:gd name="adj" fmla="val 7692"/>
            </a:avLst>
          </a:prstGeom>
          <a:solidFill>
            <a:srgbClr val="EEF1F7"/>
          </a:solidFill>
          <a:ln/>
        </p:spPr>
        <p:txBody>
          <a:bodyPr/>
          <a:lstStyle/>
          <a:p>
            <a:endParaRPr lang="en-US"/>
          </a:p>
        </p:txBody>
      </p:sp>
      <p:sp>
        <p:nvSpPr>
          <p:cNvPr id="17" name="Text 15"/>
          <p:cNvSpPr txBox="1"/>
          <p:nvPr/>
        </p:nvSpPr>
        <p:spPr>
          <a:xfrm>
            <a:off x="3355848" y="1645920"/>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Vivishek Sudhir</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MIT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Quantum back-action on GW detectors</a:t>
            </a:r>
            <a:endParaRPr lang="en-US" sz="1200" dirty="0"/>
          </a:p>
        </p:txBody>
      </p:sp>
      <p:sp>
        <p:nvSpPr>
          <p:cNvPr id="18" name="Shape 16"/>
          <p:cNvSpPr/>
          <p:nvPr/>
        </p:nvSpPr>
        <p:spPr>
          <a:xfrm>
            <a:off x="3246120" y="2450592"/>
            <a:ext cx="2651760" cy="713232"/>
          </a:xfrm>
          <a:prstGeom prst="roundRect">
            <a:avLst>
              <a:gd name="adj" fmla="val 7692"/>
            </a:avLst>
          </a:prstGeom>
          <a:solidFill>
            <a:srgbClr val="EEF1F7"/>
          </a:solidFill>
          <a:ln/>
        </p:spPr>
        <p:txBody>
          <a:bodyPr/>
          <a:lstStyle/>
          <a:p>
            <a:endParaRPr lang="en-US"/>
          </a:p>
        </p:txBody>
      </p:sp>
      <p:sp>
        <p:nvSpPr>
          <p:cNvPr id="19" name="Text 17"/>
          <p:cNvSpPr txBox="1"/>
          <p:nvPr/>
        </p:nvSpPr>
        <p:spPr>
          <a:xfrm>
            <a:off x="3355848" y="2450592"/>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Andrew Laeuger</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Caltech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Levitated sensors in Fabry–Pérot cavities</a:t>
            </a:r>
            <a:endParaRPr lang="en-US" sz="1200" dirty="0"/>
          </a:p>
        </p:txBody>
      </p:sp>
      <p:sp>
        <p:nvSpPr>
          <p:cNvPr id="20" name="Shape 18"/>
          <p:cNvSpPr/>
          <p:nvPr/>
        </p:nvSpPr>
        <p:spPr>
          <a:xfrm>
            <a:off x="3246120" y="3255264"/>
            <a:ext cx="2651760" cy="713232"/>
          </a:xfrm>
          <a:prstGeom prst="roundRect">
            <a:avLst>
              <a:gd name="adj" fmla="val 7692"/>
            </a:avLst>
          </a:prstGeom>
          <a:solidFill>
            <a:srgbClr val="EEF1F7"/>
          </a:solidFill>
          <a:ln/>
        </p:spPr>
        <p:txBody>
          <a:bodyPr/>
          <a:lstStyle/>
          <a:p>
            <a:endParaRPr lang="en-US"/>
          </a:p>
        </p:txBody>
      </p:sp>
      <p:sp>
        <p:nvSpPr>
          <p:cNvPr id="21" name="Text 19"/>
          <p:cNvSpPr txBox="1"/>
          <p:nvPr/>
        </p:nvSpPr>
        <p:spPr>
          <a:xfrm>
            <a:off x="3355848" y="3255264"/>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Andrew Geraci</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Northwestern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Gravity, dark matter &amp; axions</a:t>
            </a:r>
            <a:endParaRPr lang="en-US" sz="1200" dirty="0"/>
          </a:p>
        </p:txBody>
      </p:sp>
      <p:sp>
        <p:nvSpPr>
          <p:cNvPr id="22" name="Shape 20"/>
          <p:cNvSpPr/>
          <p:nvPr/>
        </p:nvSpPr>
        <p:spPr>
          <a:xfrm>
            <a:off x="602223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23" name="Shape 21"/>
          <p:cNvSpPr/>
          <p:nvPr/>
        </p:nvSpPr>
        <p:spPr>
          <a:xfrm>
            <a:off x="606704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24" name="Shape 22"/>
          <p:cNvSpPr/>
          <p:nvPr/>
        </p:nvSpPr>
        <p:spPr>
          <a:xfrm>
            <a:off x="609904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25" name="Text 23"/>
          <p:cNvSpPr txBox="1"/>
          <p:nvPr/>
        </p:nvSpPr>
        <p:spPr>
          <a:xfrm>
            <a:off x="638251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Superfluid helium</a:t>
            </a:r>
            <a:endParaRPr lang="en-US" sz="1500" dirty="0"/>
          </a:p>
        </p:txBody>
      </p:sp>
      <p:sp>
        <p:nvSpPr>
          <p:cNvPr id="26" name="Shape 24"/>
          <p:cNvSpPr/>
          <p:nvPr/>
        </p:nvSpPr>
        <p:spPr>
          <a:xfrm>
            <a:off x="6035040" y="1645920"/>
            <a:ext cx="2651760" cy="713232"/>
          </a:xfrm>
          <a:prstGeom prst="roundRect">
            <a:avLst>
              <a:gd name="adj" fmla="val 7692"/>
            </a:avLst>
          </a:prstGeom>
          <a:solidFill>
            <a:srgbClr val="EEF1F7"/>
          </a:solidFill>
          <a:ln/>
        </p:spPr>
        <p:txBody>
          <a:bodyPr/>
          <a:lstStyle/>
          <a:p>
            <a:endParaRPr lang="en-US"/>
          </a:p>
        </p:txBody>
      </p:sp>
      <p:sp>
        <p:nvSpPr>
          <p:cNvPr id="27" name="Text 25"/>
          <p:cNvSpPr txBox="1"/>
          <p:nvPr/>
        </p:nvSpPr>
        <p:spPr>
          <a:xfrm>
            <a:off x="6144768" y="1645920"/>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John Davis</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Alberta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Tunable acoustic Weber bars</a:t>
            </a:r>
            <a:endParaRPr lang="en-US" sz="1200" dirty="0"/>
          </a:p>
        </p:txBody>
      </p:sp>
      <p:sp>
        <p:nvSpPr>
          <p:cNvPr id="28" name="Shape 26"/>
          <p:cNvSpPr/>
          <p:nvPr/>
        </p:nvSpPr>
        <p:spPr>
          <a:xfrm>
            <a:off x="6035040" y="2450592"/>
            <a:ext cx="2651760" cy="713232"/>
          </a:xfrm>
          <a:prstGeom prst="roundRect">
            <a:avLst>
              <a:gd name="adj" fmla="val 7692"/>
            </a:avLst>
          </a:prstGeom>
          <a:solidFill>
            <a:srgbClr val="EEF1F7"/>
          </a:solidFill>
          <a:ln/>
        </p:spPr>
        <p:txBody>
          <a:bodyPr/>
          <a:lstStyle/>
          <a:p>
            <a:endParaRPr lang="en-US"/>
          </a:p>
        </p:txBody>
      </p:sp>
      <p:sp>
        <p:nvSpPr>
          <p:cNvPr id="29" name="Text 27"/>
          <p:cNvSpPr txBox="1"/>
          <p:nvPr/>
        </p:nvSpPr>
        <p:spPr>
          <a:xfrm>
            <a:off x="6144768" y="2450592"/>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Jack Harris</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Yale · Fri</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A levitated superfluid drop</a:t>
            </a:r>
            <a:endParaRPr lang="en-US" sz="1200" dirty="0"/>
          </a:p>
        </p:txBody>
      </p:sp>
      <p:sp>
        <p:nvSpPr>
          <p:cNvPr id="30" name="Text 28"/>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Who you will hear from  (2/2)</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SPEAKERS, GROUPED BY THEME</a:t>
            </a:r>
            <a:endParaRPr lang="en-US" sz="1100" dirty="0"/>
          </a:p>
        </p:txBody>
      </p:sp>
      <p:sp>
        <p:nvSpPr>
          <p:cNvPr id="4" name="Shape 2"/>
          <p:cNvSpPr/>
          <p:nvPr/>
        </p:nvSpPr>
        <p:spPr>
          <a:xfrm>
            <a:off x="44439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5" name="Shape 3"/>
          <p:cNvSpPr/>
          <p:nvPr/>
        </p:nvSpPr>
        <p:spPr>
          <a:xfrm>
            <a:off x="48920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6" name="Shape 4"/>
          <p:cNvSpPr/>
          <p:nvPr/>
        </p:nvSpPr>
        <p:spPr>
          <a:xfrm>
            <a:off x="52120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7" name="Text 5"/>
          <p:cNvSpPr txBox="1"/>
          <p:nvPr/>
        </p:nvSpPr>
        <p:spPr>
          <a:xfrm>
            <a:off x="80467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Ultralight dark matter</a:t>
            </a:r>
            <a:endParaRPr lang="en-US" sz="1500" dirty="0"/>
          </a:p>
        </p:txBody>
      </p:sp>
      <p:sp>
        <p:nvSpPr>
          <p:cNvPr id="8" name="Shape 6"/>
          <p:cNvSpPr/>
          <p:nvPr/>
        </p:nvSpPr>
        <p:spPr>
          <a:xfrm>
            <a:off x="457200" y="1645920"/>
            <a:ext cx="2651760" cy="713232"/>
          </a:xfrm>
          <a:prstGeom prst="roundRect">
            <a:avLst>
              <a:gd name="adj" fmla="val 7692"/>
            </a:avLst>
          </a:prstGeom>
          <a:solidFill>
            <a:srgbClr val="EEF1F7"/>
          </a:solidFill>
          <a:ln/>
        </p:spPr>
        <p:txBody>
          <a:bodyPr/>
          <a:lstStyle/>
          <a:p>
            <a:endParaRPr lang="en-US"/>
          </a:p>
        </p:txBody>
      </p:sp>
      <p:sp>
        <p:nvSpPr>
          <p:cNvPr id="9" name="Text 7"/>
          <p:cNvSpPr txBox="1"/>
          <p:nvPr/>
        </p:nvSpPr>
        <p:spPr>
          <a:xfrm>
            <a:off x="566928" y="1645920"/>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Tejas Deshpande</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Northwestern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Cryogenic sapphire cavities</a:t>
            </a:r>
            <a:endParaRPr lang="en-US" sz="1200" dirty="0"/>
          </a:p>
        </p:txBody>
      </p:sp>
      <p:sp>
        <p:nvSpPr>
          <p:cNvPr id="10" name="Shape 8"/>
          <p:cNvSpPr/>
          <p:nvPr/>
        </p:nvSpPr>
        <p:spPr>
          <a:xfrm>
            <a:off x="457200" y="2450592"/>
            <a:ext cx="2651760" cy="713232"/>
          </a:xfrm>
          <a:prstGeom prst="roundRect">
            <a:avLst>
              <a:gd name="adj" fmla="val 7692"/>
            </a:avLst>
          </a:prstGeom>
          <a:solidFill>
            <a:srgbClr val="EEF1F7"/>
          </a:solidFill>
          <a:ln/>
        </p:spPr>
        <p:txBody>
          <a:bodyPr/>
          <a:lstStyle/>
          <a:p>
            <a:endParaRPr lang="en-US"/>
          </a:p>
        </p:txBody>
      </p:sp>
      <p:sp>
        <p:nvSpPr>
          <p:cNvPr id="11" name="Text 9"/>
          <p:cNvSpPr txBox="1"/>
          <p:nvPr/>
        </p:nvSpPr>
        <p:spPr>
          <a:xfrm>
            <a:off x="566928" y="2450592"/>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Dalziel Wilson</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Arizona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Membrane accelerometers, phase II</a:t>
            </a:r>
            <a:endParaRPr lang="en-US" sz="1200" dirty="0"/>
          </a:p>
        </p:txBody>
      </p:sp>
      <p:sp>
        <p:nvSpPr>
          <p:cNvPr id="12" name="Shape 10"/>
          <p:cNvSpPr/>
          <p:nvPr/>
        </p:nvSpPr>
        <p:spPr>
          <a:xfrm>
            <a:off x="323331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13" name="Shape 11"/>
          <p:cNvSpPr/>
          <p:nvPr/>
        </p:nvSpPr>
        <p:spPr>
          <a:xfrm>
            <a:off x="327812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14" name="Shape 12"/>
          <p:cNvSpPr/>
          <p:nvPr/>
        </p:nvSpPr>
        <p:spPr>
          <a:xfrm>
            <a:off x="331012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15" name="Text 13"/>
          <p:cNvSpPr txBox="1"/>
          <p:nvPr/>
        </p:nvSpPr>
        <p:spPr>
          <a:xfrm>
            <a:off x="359359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Levitated platforms &amp; control</a:t>
            </a:r>
            <a:endParaRPr lang="en-US" sz="1500" dirty="0"/>
          </a:p>
        </p:txBody>
      </p:sp>
      <p:sp>
        <p:nvSpPr>
          <p:cNvPr id="16" name="Shape 14"/>
          <p:cNvSpPr/>
          <p:nvPr/>
        </p:nvSpPr>
        <p:spPr>
          <a:xfrm>
            <a:off x="3246120" y="1645920"/>
            <a:ext cx="2651760" cy="713232"/>
          </a:xfrm>
          <a:prstGeom prst="roundRect">
            <a:avLst>
              <a:gd name="adj" fmla="val 7692"/>
            </a:avLst>
          </a:prstGeom>
          <a:solidFill>
            <a:srgbClr val="EEF1F7"/>
          </a:solidFill>
          <a:ln/>
        </p:spPr>
        <p:txBody>
          <a:bodyPr/>
          <a:lstStyle/>
          <a:p>
            <a:endParaRPr lang="en-US"/>
          </a:p>
        </p:txBody>
      </p:sp>
      <p:sp>
        <p:nvSpPr>
          <p:cNvPr id="17" name="Text 15"/>
          <p:cNvSpPr txBox="1"/>
          <p:nvPr/>
        </p:nvSpPr>
        <p:spPr>
          <a:xfrm>
            <a:off x="3355848" y="1645920"/>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Massimiliano Rossi</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TU Delft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Quantum-limited force &amp; recoil sensing</a:t>
            </a:r>
            <a:endParaRPr lang="en-US" sz="1200" dirty="0"/>
          </a:p>
        </p:txBody>
      </p:sp>
      <p:sp>
        <p:nvSpPr>
          <p:cNvPr id="18" name="Shape 16"/>
          <p:cNvSpPr/>
          <p:nvPr/>
        </p:nvSpPr>
        <p:spPr>
          <a:xfrm>
            <a:off x="3246120" y="2450592"/>
            <a:ext cx="2651760" cy="713232"/>
          </a:xfrm>
          <a:prstGeom prst="roundRect">
            <a:avLst>
              <a:gd name="adj" fmla="val 7692"/>
            </a:avLst>
          </a:prstGeom>
          <a:solidFill>
            <a:srgbClr val="EEF1F7"/>
          </a:solidFill>
          <a:ln/>
        </p:spPr>
        <p:txBody>
          <a:bodyPr/>
          <a:lstStyle/>
          <a:p>
            <a:endParaRPr lang="en-US"/>
          </a:p>
        </p:txBody>
      </p:sp>
      <p:sp>
        <p:nvSpPr>
          <p:cNvPr id="19" name="Text 17"/>
          <p:cNvSpPr txBox="1"/>
          <p:nvPr/>
        </p:nvSpPr>
        <p:spPr>
          <a:xfrm>
            <a:off x="3355848" y="2450592"/>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Thomas Penny</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Chalmers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Magnetic traps &amp; levitated calorimetry</a:t>
            </a:r>
            <a:endParaRPr lang="en-US" sz="1200" dirty="0"/>
          </a:p>
        </p:txBody>
      </p:sp>
      <p:sp>
        <p:nvSpPr>
          <p:cNvPr id="20" name="Shape 18"/>
          <p:cNvSpPr/>
          <p:nvPr/>
        </p:nvSpPr>
        <p:spPr>
          <a:xfrm>
            <a:off x="3246120" y="3255264"/>
            <a:ext cx="2651760" cy="713232"/>
          </a:xfrm>
          <a:prstGeom prst="roundRect">
            <a:avLst>
              <a:gd name="adj" fmla="val 7692"/>
            </a:avLst>
          </a:prstGeom>
          <a:solidFill>
            <a:srgbClr val="EEF1F7"/>
          </a:solidFill>
          <a:ln/>
        </p:spPr>
        <p:txBody>
          <a:bodyPr/>
          <a:lstStyle/>
          <a:p>
            <a:endParaRPr lang="en-US"/>
          </a:p>
        </p:txBody>
      </p:sp>
      <p:sp>
        <p:nvSpPr>
          <p:cNvPr id="21" name="Text 19"/>
          <p:cNvSpPr txBox="1"/>
          <p:nvPr/>
        </p:nvSpPr>
        <p:spPr>
          <a:xfrm>
            <a:off x="3355848" y="3255264"/>
            <a:ext cx="2432304" cy="71323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Mathieu Juan</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Sherbrooke · Thu</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Laser-free magnetomechanics</a:t>
            </a:r>
            <a:endParaRPr lang="en-US" sz="1200" dirty="0"/>
          </a:p>
        </p:txBody>
      </p:sp>
      <p:sp>
        <p:nvSpPr>
          <p:cNvPr id="22" name="Shape 20"/>
          <p:cNvSpPr/>
          <p:nvPr/>
        </p:nvSpPr>
        <p:spPr>
          <a:xfrm>
            <a:off x="6022238" y="1157630"/>
            <a:ext cx="281635" cy="281635"/>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23" name="Shape 21"/>
          <p:cNvSpPr/>
          <p:nvPr/>
        </p:nvSpPr>
        <p:spPr>
          <a:xfrm>
            <a:off x="6067044" y="1202436"/>
            <a:ext cx="192024" cy="19202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24" name="Shape 22"/>
          <p:cNvSpPr/>
          <p:nvPr/>
        </p:nvSpPr>
        <p:spPr>
          <a:xfrm>
            <a:off x="6099048" y="1234440"/>
            <a:ext cx="128016" cy="128016"/>
          </a:xfrm>
          <a:prstGeom prst="ellipse">
            <a:avLst/>
          </a:prstGeom>
          <a:solidFill>
            <a:srgbClr val="F2A93B"/>
          </a:solidFill>
          <a:ln w="12700">
            <a:solidFill>
              <a:srgbClr val="F2A93B"/>
            </a:solidFill>
            <a:prstDash val="solid"/>
          </a:ln>
        </p:spPr>
        <p:txBody>
          <a:bodyPr/>
          <a:lstStyle/>
          <a:p>
            <a:endParaRPr lang="en-US"/>
          </a:p>
        </p:txBody>
      </p:sp>
      <p:sp>
        <p:nvSpPr>
          <p:cNvPr id="25" name="Text 23"/>
          <p:cNvSpPr txBox="1"/>
          <p:nvPr/>
        </p:nvSpPr>
        <p:spPr>
          <a:xfrm>
            <a:off x="6382512" y="1115568"/>
            <a:ext cx="2304288" cy="411480"/>
          </a:xfrm>
          <a:prstGeom prst="rect">
            <a:avLst/>
          </a:prstGeom>
          <a:noFill/>
          <a:ln/>
        </p:spPr>
        <p:txBody>
          <a:bodyPr wrap="square" lIns="0" tIns="0" rIns="0" bIns="0" rtlCol="0" anchor="ctr"/>
          <a:lstStyle/>
          <a:p>
            <a:pPr marL="0" indent="0">
              <a:buNone/>
            </a:pPr>
            <a:r>
              <a:rPr lang="en-US" sz="1500" b="1" dirty="0">
                <a:solidFill>
                  <a:srgbClr val="141A33"/>
                </a:solidFill>
                <a:latin typeface="Cambria" pitchFamily="34" charset="0"/>
                <a:ea typeface="Cambria" pitchFamily="34" charset="-122"/>
                <a:cs typeface="Cambria" pitchFamily="34" charset="-120"/>
              </a:rPr>
              <a:t>Nuclear decays &amp; new sensors</a:t>
            </a:r>
            <a:endParaRPr lang="en-US" sz="1500" dirty="0"/>
          </a:p>
        </p:txBody>
      </p:sp>
      <p:sp>
        <p:nvSpPr>
          <p:cNvPr id="26" name="Shape 24"/>
          <p:cNvSpPr/>
          <p:nvPr/>
        </p:nvSpPr>
        <p:spPr>
          <a:xfrm>
            <a:off x="6035040" y="1645920"/>
            <a:ext cx="2651760" cy="621792"/>
          </a:xfrm>
          <a:prstGeom prst="roundRect">
            <a:avLst>
              <a:gd name="adj" fmla="val 8824"/>
            </a:avLst>
          </a:prstGeom>
          <a:solidFill>
            <a:srgbClr val="EEF1F7"/>
          </a:solidFill>
          <a:ln/>
        </p:spPr>
        <p:txBody>
          <a:bodyPr/>
          <a:lstStyle/>
          <a:p>
            <a:endParaRPr lang="en-US"/>
          </a:p>
        </p:txBody>
      </p:sp>
      <p:sp>
        <p:nvSpPr>
          <p:cNvPr id="27" name="Text 25"/>
          <p:cNvSpPr txBox="1"/>
          <p:nvPr/>
        </p:nvSpPr>
        <p:spPr>
          <a:xfrm>
            <a:off x="6144768" y="1645920"/>
            <a:ext cx="2432304" cy="62179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Dan Kodroff</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LBNL · Fri</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QuIPS: sterile neutrinos via recoils</a:t>
            </a:r>
            <a:endParaRPr lang="en-US" sz="1200" dirty="0"/>
          </a:p>
        </p:txBody>
      </p:sp>
      <p:sp>
        <p:nvSpPr>
          <p:cNvPr id="28" name="Shape 26"/>
          <p:cNvSpPr/>
          <p:nvPr/>
        </p:nvSpPr>
        <p:spPr>
          <a:xfrm>
            <a:off x="6035040" y="2340864"/>
            <a:ext cx="2651760" cy="621792"/>
          </a:xfrm>
          <a:prstGeom prst="roundRect">
            <a:avLst>
              <a:gd name="adj" fmla="val 8824"/>
            </a:avLst>
          </a:prstGeom>
          <a:solidFill>
            <a:srgbClr val="EEF1F7"/>
          </a:solidFill>
          <a:ln/>
        </p:spPr>
        <p:txBody>
          <a:bodyPr/>
          <a:lstStyle/>
          <a:p>
            <a:endParaRPr lang="en-US"/>
          </a:p>
        </p:txBody>
      </p:sp>
      <p:sp>
        <p:nvSpPr>
          <p:cNvPr id="29" name="Text 27"/>
          <p:cNvSpPr txBox="1"/>
          <p:nvPr/>
        </p:nvSpPr>
        <p:spPr>
          <a:xfrm>
            <a:off x="6144768" y="2340864"/>
            <a:ext cx="2432304" cy="62179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Samuele Sangiorgio *</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LLNL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Levitated tritiated nanoparticles</a:t>
            </a:r>
            <a:endParaRPr lang="en-US" sz="1200" dirty="0"/>
          </a:p>
        </p:txBody>
      </p:sp>
      <p:sp>
        <p:nvSpPr>
          <p:cNvPr id="30" name="Shape 28"/>
          <p:cNvSpPr/>
          <p:nvPr/>
        </p:nvSpPr>
        <p:spPr>
          <a:xfrm>
            <a:off x="6035040" y="3035808"/>
            <a:ext cx="2651760" cy="621792"/>
          </a:xfrm>
          <a:prstGeom prst="roundRect">
            <a:avLst>
              <a:gd name="adj" fmla="val 8824"/>
            </a:avLst>
          </a:prstGeom>
          <a:solidFill>
            <a:srgbClr val="EEF1F7"/>
          </a:solidFill>
          <a:ln/>
        </p:spPr>
        <p:txBody>
          <a:bodyPr/>
          <a:lstStyle/>
          <a:p>
            <a:endParaRPr lang="en-US"/>
          </a:p>
        </p:txBody>
      </p:sp>
      <p:sp>
        <p:nvSpPr>
          <p:cNvPr id="31" name="Text 29"/>
          <p:cNvSpPr txBox="1"/>
          <p:nvPr/>
        </p:nvSpPr>
        <p:spPr>
          <a:xfrm>
            <a:off x="6144768" y="3035808"/>
            <a:ext cx="2432304" cy="62179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Lucas Darroch *</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Yale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Trapping solid noble gases</a:t>
            </a:r>
            <a:endParaRPr lang="en-US" sz="1200" dirty="0"/>
          </a:p>
        </p:txBody>
      </p:sp>
      <p:sp>
        <p:nvSpPr>
          <p:cNvPr id="32" name="Shape 30"/>
          <p:cNvSpPr/>
          <p:nvPr/>
        </p:nvSpPr>
        <p:spPr>
          <a:xfrm>
            <a:off x="6035040" y="3730752"/>
            <a:ext cx="2651760" cy="621792"/>
          </a:xfrm>
          <a:prstGeom prst="roundRect">
            <a:avLst>
              <a:gd name="adj" fmla="val 8824"/>
            </a:avLst>
          </a:prstGeom>
          <a:solidFill>
            <a:srgbClr val="EEF1F7"/>
          </a:solidFill>
          <a:ln/>
        </p:spPr>
        <p:txBody>
          <a:bodyPr/>
          <a:lstStyle/>
          <a:p>
            <a:endParaRPr lang="en-US"/>
          </a:p>
        </p:txBody>
      </p:sp>
      <p:sp>
        <p:nvSpPr>
          <p:cNvPr id="33" name="Text 31"/>
          <p:cNvSpPr txBox="1"/>
          <p:nvPr/>
        </p:nvSpPr>
        <p:spPr>
          <a:xfrm>
            <a:off x="6144768" y="3730752"/>
            <a:ext cx="2432304" cy="621792"/>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Andrew Buchanan *</a:t>
            </a:r>
            <a:endParaRPr lang="en-US" sz="1200" dirty="0"/>
          </a:p>
          <a:p>
            <a:pPr marL="0" indent="0">
              <a:buNone/>
            </a:pPr>
            <a:r>
              <a:rPr lang="en-US" sz="1000" dirty="0">
                <a:solidFill>
                  <a:srgbClr val="5B6478"/>
                </a:solidFill>
                <a:latin typeface="Calibri" pitchFamily="34" charset="0"/>
                <a:ea typeface="Calibri" pitchFamily="34" charset="-122"/>
                <a:cs typeface="Calibri" pitchFamily="34" charset="-120"/>
              </a:rPr>
              <a:t>Queen's · Wed</a:t>
            </a:r>
            <a:endParaRPr lang="en-US" sz="1200" dirty="0"/>
          </a:p>
          <a:p>
            <a:pPr marL="0" indent="0">
              <a:buNone/>
            </a:pPr>
            <a:r>
              <a:rPr lang="en-US" sz="1000" i="1" dirty="0">
                <a:solidFill>
                  <a:srgbClr val="141A33"/>
                </a:solidFill>
                <a:latin typeface="Calibri" pitchFamily="34" charset="0"/>
                <a:ea typeface="Calibri" pitchFamily="34" charset="-122"/>
                <a:cs typeface="Calibri" pitchFamily="34" charset="-120"/>
              </a:rPr>
              <a:t>Dark photons via two-photon transitions</a:t>
            </a:r>
            <a:endParaRPr lang="en-US" sz="1200" dirty="0"/>
          </a:p>
        </p:txBody>
      </p:sp>
      <p:sp>
        <p:nvSpPr>
          <p:cNvPr id="34" name="Text 32"/>
          <p:cNvSpPr txBox="1"/>
          <p:nvPr/>
        </p:nvSpPr>
        <p:spPr>
          <a:xfrm>
            <a:off x="6035040" y="4434840"/>
            <a:ext cx="2651760" cy="228600"/>
          </a:xfrm>
          <a:prstGeom prst="rect">
            <a:avLst/>
          </a:prstGeom>
          <a:noFill/>
          <a:ln/>
        </p:spPr>
        <p:txBody>
          <a:bodyPr wrap="square" lIns="0" tIns="0" rIns="0" bIns="0" rtlCol="0" anchor="ctr"/>
          <a:lstStyle/>
          <a:p>
            <a:pPr marL="0" indent="0">
              <a:buNone/>
            </a:pPr>
            <a:r>
              <a:rPr lang="en-US" sz="1000" dirty="0">
                <a:solidFill>
                  <a:srgbClr val="5B6478"/>
                </a:solidFill>
                <a:latin typeface="Calibri" pitchFamily="34" charset="0"/>
                <a:ea typeface="Calibri" pitchFamily="34" charset="-122"/>
                <a:cs typeface="Calibri" pitchFamily="34" charset="-120"/>
              </a:rPr>
              <a:t>* contributed talks (15 + 5)</a:t>
            </a:r>
            <a:endParaRPr lang="en-US" sz="1000" dirty="0"/>
          </a:p>
        </p:txBody>
      </p:sp>
      <p:sp>
        <p:nvSpPr>
          <p:cNvPr id="35" name="Text 33"/>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The three days at a glance</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SCHEDULE · KINGSTON TIME</a:t>
            </a:r>
            <a:endParaRPr lang="en-US" sz="1100" dirty="0"/>
          </a:p>
        </p:txBody>
      </p:sp>
      <p:sp>
        <p:nvSpPr>
          <p:cNvPr id="4" name="Shape 2"/>
          <p:cNvSpPr/>
          <p:nvPr/>
        </p:nvSpPr>
        <p:spPr>
          <a:xfrm>
            <a:off x="457200" y="1097280"/>
            <a:ext cx="2651760" cy="365760"/>
          </a:xfrm>
          <a:prstGeom prst="roundRect">
            <a:avLst>
              <a:gd name="adj" fmla="val 15000"/>
            </a:avLst>
          </a:prstGeom>
          <a:solidFill>
            <a:srgbClr val="141A33"/>
          </a:solidFill>
          <a:ln/>
        </p:spPr>
        <p:txBody>
          <a:bodyPr/>
          <a:lstStyle/>
          <a:p>
            <a:endParaRPr lang="en-US"/>
          </a:p>
        </p:txBody>
      </p:sp>
      <p:sp>
        <p:nvSpPr>
          <p:cNvPr id="5" name="Text 3"/>
          <p:cNvSpPr txBox="1"/>
          <p:nvPr/>
        </p:nvSpPr>
        <p:spPr>
          <a:xfrm>
            <a:off x="457200" y="1097280"/>
            <a:ext cx="2651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Wednesday 23</a:t>
            </a:r>
            <a:endParaRPr lang="en-US" sz="1400" dirty="0"/>
          </a:p>
        </p:txBody>
      </p:sp>
      <p:sp>
        <p:nvSpPr>
          <p:cNvPr id="6" name="Text 4"/>
          <p:cNvSpPr txBox="1"/>
          <p:nvPr/>
        </p:nvSpPr>
        <p:spPr>
          <a:xfrm>
            <a:off x="502920" y="1554480"/>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9:00</a:t>
            </a:r>
            <a:endParaRPr lang="en-US" sz="1050" dirty="0"/>
          </a:p>
        </p:txBody>
      </p:sp>
      <p:sp>
        <p:nvSpPr>
          <p:cNvPr id="7" name="Text 5"/>
          <p:cNvSpPr txBox="1"/>
          <p:nvPr/>
        </p:nvSpPr>
        <p:spPr>
          <a:xfrm>
            <a:off x="1097280" y="1554480"/>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Welcome · Kyle &amp; Art</a:t>
            </a:r>
            <a:endParaRPr lang="en-US" sz="1050" dirty="0"/>
          </a:p>
        </p:txBody>
      </p:sp>
      <p:sp>
        <p:nvSpPr>
          <p:cNvPr id="8" name="Text 6"/>
          <p:cNvSpPr txBox="1"/>
          <p:nvPr/>
        </p:nvSpPr>
        <p:spPr>
          <a:xfrm>
            <a:off x="502920" y="1847088"/>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9:15</a:t>
            </a:r>
            <a:endParaRPr lang="en-US" sz="1050" dirty="0"/>
          </a:p>
        </p:txBody>
      </p:sp>
      <p:sp>
        <p:nvSpPr>
          <p:cNvPr id="9" name="Text 7"/>
          <p:cNvSpPr txBox="1"/>
          <p:nvPr/>
        </p:nvSpPr>
        <p:spPr>
          <a:xfrm>
            <a:off x="1097280" y="1847088"/>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This talk</a:t>
            </a:r>
            <a:endParaRPr lang="en-US" sz="1050" dirty="0"/>
          </a:p>
        </p:txBody>
      </p:sp>
      <p:sp>
        <p:nvSpPr>
          <p:cNvPr id="10" name="Text 8"/>
          <p:cNvSpPr txBox="1"/>
          <p:nvPr/>
        </p:nvSpPr>
        <p:spPr>
          <a:xfrm>
            <a:off x="502920" y="2139696"/>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9:30</a:t>
            </a:r>
            <a:endParaRPr lang="en-US" sz="1050" dirty="0"/>
          </a:p>
        </p:txBody>
      </p:sp>
      <p:sp>
        <p:nvSpPr>
          <p:cNvPr id="11" name="Text 9"/>
          <p:cNvSpPr txBox="1"/>
          <p:nvPr/>
        </p:nvSpPr>
        <p:spPr>
          <a:xfrm>
            <a:off x="1097280" y="2139696"/>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Zhen Liu — overview</a:t>
            </a:r>
            <a:endParaRPr lang="en-US" sz="1050" dirty="0"/>
          </a:p>
        </p:txBody>
      </p:sp>
      <p:sp>
        <p:nvSpPr>
          <p:cNvPr id="12" name="Text 10"/>
          <p:cNvSpPr txBox="1"/>
          <p:nvPr/>
        </p:nvSpPr>
        <p:spPr>
          <a:xfrm>
            <a:off x="502920" y="2432304"/>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10:45</a:t>
            </a:r>
            <a:endParaRPr lang="en-US" sz="1050" dirty="0"/>
          </a:p>
        </p:txBody>
      </p:sp>
      <p:sp>
        <p:nvSpPr>
          <p:cNvPr id="13" name="Text 11"/>
          <p:cNvSpPr txBox="1"/>
          <p:nvPr/>
        </p:nvSpPr>
        <p:spPr>
          <a:xfrm>
            <a:off x="1097280" y="2432304"/>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Sudhir · Davis</a:t>
            </a:r>
            <a:endParaRPr lang="en-US" sz="1050" dirty="0"/>
          </a:p>
        </p:txBody>
      </p:sp>
      <p:sp>
        <p:nvSpPr>
          <p:cNvPr id="14" name="Text 12"/>
          <p:cNvSpPr txBox="1"/>
          <p:nvPr/>
        </p:nvSpPr>
        <p:spPr>
          <a:xfrm>
            <a:off x="502920" y="2724912"/>
            <a:ext cx="566928" cy="384048"/>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13:00</a:t>
            </a:r>
            <a:endParaRPr lang="en-US" sz="1050" dirty="0"/>
          </a:p>
        </p:txBody>
      </p:sp>
      <p:sp>
        <p:nvSpPr>
          <p:cNvPr id="15" name="Text 13"/>
          <p:cNvSpPr txBox="1"/>
          <p:nvPr/>
        </p:nvSpPr>
        <p:spPr>
          <a:xfrm>
            <a:off x="1097280" y="2724912"/>
            <a:ext cx="1965960" cy="384048"/>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Deshpande · Buchanan · Sangiorgio · Darroch</a:t>
            </a:r>
            <a:endParaRPr lang="en-US" sz="1050" dirty="0"/>
          </a:p>
        </p:txBody>
      </p:sp>
      <p:sp>
        <p:nvSpPr>
          <p:cNvPr id="16" name="Text 14"/>
          <p:cNvSpPr txBox="1"/>
          <p:nvPr/>
        </p:nvSpPr>
        <p:spPr>
          <a:xfrm>
            <a:off x="502920" y="3163824"/>
            <a:ext cx="566928" cy="384048"/>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14:40</a:t>
            </a:r>
            <a:endParaRPr lang="en-US" sz="1050" dirty="0"/>
          </a:p>
        </p:txBody>
      </p:sp>
      <p:sp>
        <p:nvSpPr>
          <p:cNvPr id="17" name="Text 15"/>
          <p:cNvSpPr txBox="1"/>
          <p:nvPr/>
        </p:nvSpPr>
        <p:spPr>
          <a:xfrm>
            <a:off x="1097280" y="3163824"/>
            <a:ext cx="1965960" cy="384048"/>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Working session: free discussion + coffee, until 16:00</a:t>
            </a:r>
            <a:endParaRPr lang="en-US" sz="1050" dirty="0"/>
          </a:p>
        </p:txBody>
      </p:sp>
      <p:sp>
        <p:nvSpPr>
          <p:cNvPr id="18" name="Text 16"/>
          <p:cNvSpPr txBox="1"/>
          <p:nvPr/>
        </p:nvSpPr>
        <p:spPr>
          <a:xfrm>
            <a:off x="502920" y="3602736"/>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evening</a:t>
            </a:r>
            <a:endParaRPr lang="en-US" sz="1050" dirty="0"/>
          </a:p>
        </p:txBody>
      </p:sp>
      <p:sp>
        <p:nvSpPr>
          <p:cNvPr id="19" name="Text 17"/>
          <p:cNvSpPr txBox="1"/>
          <p:nvPr/>
        </p:nvSpPr>
        <p:spPr>
          <a:xfrm>
            <a:off x="1097280" y="3602736"/>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On your own — see next slide</a:t>
            </a:r>
            <a:endParaRPr lang="en-US" sz="1050" dirty="0"/>
          </a:p>
        </p:txBody>
      </p:sp>
      <p:sp>
        <p:nvSpPr>
          <p:cNvPr id="20" name="Shape 18"/>
          <p:cNvSpPr/>
          <p:nvPr/>
        </p:nvSpPr>
        <p:spPr>
          <a:xfrm>
            <a:off x="3246120" y="1097280"/>
            <a:ext cx="2651760" cy="365760"/>
          </a:xfrm>
          <a:prstGeom prst="roundRect">
            <a:avLst>
              <a:gd name="adj" fmla="val 15000"/>
            </a:avLst>
          </a:prstGeom>
          <a:solidFill>
            <a:srgbClr val="141A33"/>
          </a:solidFill>
          <a:ln/>
        </p:spPr>
        <p:txBody>
          <a:bodyPr/>
          <a:lstStyle/>
          <a:p>
            <a:endParaRPr lang="en-US"/>
          </a:p>
        </p:txBody>
      </p:sp>
      <p:sp>
        <p:nvSpPr>
          <p:cNvPr id="21" name="Text 19"/>
          <p:cNvSpPr txBox="1"/>
          <p:nvPr/>
        </p:nvSpPr>
        <p:spPr>
          <a:xfrm>
            <a:off x="3246120" y="1097280"/>
            <a:ext cx="2651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Thursday 24</a:t>
            </a:r>
            <a:endParaRPr lang="en-US" sz="1400" dirty="0"/>
          </a:p>
        </p:txBody>
      </p:sp>
      <p:sp>
        <p:nvSpPr>
          <p:cNvPr id="22" name="Text 20"/>
          <p:cNvSpPr txBox="1"/>
          <p:nvPr/>
        </p:nvSpPr>
        <p:spPr>
          <a:xfrm>
            <a:off x="3291840" y="1554480"/>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9:00</a:t>
            </a:r>
            <a:endParaRPr lang="en-US" sz="1050" dirty="0"/>
          </a:p>
        </p:txBody>
      </p:sp>
      <p:sp>
        <p:nvSpPr>
          <p:cNvPr id="23" name="Text 21"/>
          <p:cNvSpPr txBox="1"/>
          <p:nvPr/>
        </p:nvSpPr>
        <p:spPr>
          <a:xfrm>
            <a:off x="3886200" y="1554480"/>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Dave Moore — overview</a:t>
            </a:r>
            <a:endParaRPr lang="en-US" sz="1050" dirty="0"/>
          </a:p>
        </p:txBody>
      </p:sp>
      <p:sp>
        <p:nvSpPr>
          <p:cNvPr id="24" name="Text 22"/>
          <p:cNvSpPr txBox="1"/>
          <p:nvPr/>
        </p:nvSpPr>
        <p:spPr>
          <a:xfrm>
            <a:off x="3291840" y="1847088"/>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10:15</a:t>
            </a:r>
            <a:endParaRPr lang="en-US" sz="1050" dirty="0"/>
          </a:p>
        </p:txBody>
      </p:sp>
      <p:sp>
        <p:nvSpPr>
          <p:cNvPr id="25" name="Text 23"/>
          <p:cNvSpPr txBox="1"/>
          <p:nvPr/>
        </p:nvSpPr>
        <p:spPr>
          <a:xfrm>
            <a:off x="3886200" y="1847088"/>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Geraci · Laeuger · Rossi</a:t>
            </a:r>
            <a:endParaRPr lang="en-US" sz="1050" dirty="0"/>
          </a:p>
        </p:txBody>
      </p:sp>
      <p:sp>
        <p:nvSpPr>
          <p:cNvPr id="26" name="Text 24"/>
          <p:cNvSpPr txBox="1"/>
          <p:nvPr/>
        </p:nvSpPr>
        <p:spPr>
          <a:xfrm>
            <a:off x="3291840" y="2139696"/>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13:30</a:t>
            </a:r>
            <a:endParaRPr lang="en-US" sz="1050" dirty="0"/>
          </a:p>
        </p:txBody>
      </p:sp>
      <p:sp>
        <p:nvSpPr>
          <p:cNvPr id="27" name="Text 25"/>
          <p:cNvSpPr txBox="1"/>
          <p:nvPr/>
        </p:nvSpPr>
        <p:spPr>
          <a:xfrm>
            <a:off x="3886200" y="2139696"/>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Penny · Juan</a:t>
            </a:r>
            <a:endParaRPr lang="en-US" sz="1050" dirty="0"/>
          </a:p>
        </p:txBody>
      </p:sp>
      <p:sp>
        <p:nvSpPr>
          <p:cNvPr id="28" name="Text 26"/>
          <p:cNvSpPr txBox="1"/>
          <p:nvPr/>
        </p:nvSpPr>
        <p:spPr>
          <a:xfrm>
            <a:off x="3291840" y="2432304"/>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15:05</a:t>
            </a:r>
            <a:endParaRPr lang="en-US" sz="1050" dirty="0"/>
          </a:p>
        </p:txBody>
      </p:sp>
      <p:sp>
        <p:nvSpPr>
          <p:cNvPr id="29" name="Text 27"/>
          <p:cNvSpPr txBox="1"/>
          <p:nvPr/>
        </p:nvSpPr>
        <p:spPr>
          <a:xfrm>
            <a:off x="3886200" y="2432304"/>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Wilson</a:t>
            </a:r>
            <a:endParaRPr lang="en-US" sz="1050" dirty="0"/>
          </a:p>
        </p:txBody>
      </p:sp>
      <p:sp>
        <p:nvSpPr>
          <p:cNvPr id="30" name="Text 28"/>
          <p:cNvSpPr txBox="1"/>
          <p:nvPr/>
        </p:nvSpPr>
        <p:spPr>
          <a:xfrm>
            <a:off x="3291840" y="2724912"/>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15:45</a:t>
            </a:r>
            <a:endParaRPr lang="en-US" sz="1050" dirty="0"/>
          </a:p>
        </p:txBody>
      </p:sp>
      <p:sp>
        <p:nvSpPr>
          <p:cNvPr id="31" name="Text 29"/>
          <p:cNvSpPr txBox="1"/>
          <p:nvPr/>
        </p:nvSpPr>
        <p:spPr>
          <a:xfrm>
            <a:off x="3886200" y="2724912"/>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Breakouts / free discussion</a:t>
            </a:r>
            <a:endParaRPr lang="en-US" sz="1050" dirty="0"/>
          </a:p>
        </p:txBody>
      </p:sp>
      <p:sp>
        <p:nvSpPr>
          <p:cNvPr id="32" name="Text 30"/>
          <p:cNvSpPr txBox="1"/>
          <p:nvPr/>
        </p:nvSpPr>
        <p:spPr>
          <a:xfrm>
            <a:off x="3291840" y="3017520"/>
            <a:ext cx="566928" cy="384048"/>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evening</a:t>
            </a:r>
            <a:endParaRPr lang="en-US" sz="1050" dirty="0"/>
          </a:p>
        </p:txBody>
      </p:sp>
      <p:sp>
        <p:nvSpPr>
          <p:cNvPr id="33" name="Text 31"/>
          <p:cNvSpPr txBox="1"/>
          <p:nvPr/>
        </p:nvSpPr>
        <p:spPr>
          <a:xfrm>
            <a:off x="3886200" y="3017520"/>
            <a:ext cx="1965960" cy="384048"/>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Workshop dinner — </a:t>
            </a:r>
            <a:br>
              <a:rPr lang="en-US" sz="1050" dirty="0">
                <a:solidFill>
                  <a:srgbClr val="141A33"/>
                </a:solidFill>
                <a:latin typeface="Calibri" pitchFamily="34" charset="0"/>
                <a:ea typeface="Calibri" pitchFamily="34" charset="-122"/>
                <a:cs typeface="Calibri" pitchFamily="34" charset="-120"/>
              </a:rPr>
            </a:br>
            <a:r>
              <a:rPr lang="en-US" sz="1050" dirty="0">
                <a:solidFill>
                  <a:srgbClr val="141A33"/>
                </a:solidFill>
                <a:latin typeface="Calibri" pitchFamily="34" charset="0"/>
                <a:ea typeface="Calibri" pitchFamily="34" charset="-122"/>
                <a:cs typeface="Calibri" pitchFamily="34" charset="-120"/>
              </a:rPr>
              <a:t>details Thu morning</a:t>
            </a:r>
            <a:endParaRPr lang="en-US" sz="1050" dirty="0"/>
          </a:p>
        </p:txBody>
      </p:sp>
      <p:sp>
        <p:nvSpPr>
          <p:cNvPr id="34" name="Shape 32"/>
          <p:cNvSpPr/>
          <p:nvPr/>
        </p:nvSpPr>
        <p:spPr>
          <a:xfrm>
            <a:off x="6035040" y="1097280"/>
            <a:ext cx="2651760" cy="365760"/>
          </a:xfrm>
          <a:prstGeom prst="roundRect">
            <a:avLst>
              <a:gd name="adj" fmla="val 15000"/>
            </a:avLst>
          </a:prstGeom>
          <a:solidFill>
            <a:srgbClr val="141A33"/>
          </a:solidFill>
          <a:ln/>
        </p:spPr>
        <p:txBody>
          <a:bodyPr/>
          <a:lstStyle/>
          <a:p>
            <a:endParaRPr lang="en-US"/>
          </a:p>
        </p:txBody>
      </p:sp>
      <p:sp>
        <p:nvSpPr>
          <p:cNvPr id="35" name="Text 33"/>
          <p:cNvSpPr txBox="1"/>
          <p:nvPr/>
        </p:nvSpPr>
        <p:spPr>
          <a:xfrm>
            <a:off x="6035040" y="1097280"/>
            <a:ext cx="2651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Friday 25</a:t>
            </a:r>
            <a:endParaRPr lang="en-US" sz="1400" dirty="0"/>
          </a:p>
        </p:txBody>
      </p:sp>
      <p:sp>
        <p:nvSpPr>
          <p:cNvPr id="36" name="Text 34"/>
          <p:cNvSpPr txBox="1"/>
          <p:nvPr/>
        </p:nvSpPr>
        <p:spPr>
          <a:xfrm>
            <a:off x="6080760" y="1554480"/>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9:00</a:t>
            </a:r>
            <a:endParaRPr lang="en-US" sz="1050" dirty="0"/>
          </a:p>
        </p:txBody>
      </p:sp>
      <p:sp>
        <p:nvSpPr>
          <p:cNvPr id="37" name="Text 35"/>
          <p:cNvSpPr txBox="1"/>
          <p:nvPr/>
        </p:nvSpPr>
        <p:spPr>
          <a:xfrm>
            <a:off x="6675120" y="1554480"/>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Kodroff · Harris</a:t>
            </a:r>
            <a:endParaRPr lang="en-US" sz="1050" dirty="0"/>
          </a:p>
        </p:txBody>
      </p:sp>
      <p:sp>
        <p:nvSpPr>
          <p:cNvPr id="38" name="Text 36"/>
          <p:cNvSpPr txBox="1"/>
          <p:nvPr/>
        </p:nvSpPr>
        <p:spPr>
          <a:xfrm>
            <a:off x="6080760" y="1847088"/>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10:35</a:t>
            </a:r>
            <a:endParaRPr lang="en-US" sz="1050" dirty="0"/>
          </a:p>
        </p:txBody>
      </p:sp>
      <p:sp>
        <p:nvSpPr>
          <p:cNvPr id="39" name="Text 37"/>
          <p:cNvSpPr txBox="1"/>
          <p:nvPr/>
        </p:nvSpPr>
        <p:spPr>
          <a:xfrm>
            <a:off x="6675120" y="1847088"/>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Dan Carney — working groups</a:t>
            </a:r>
            <a:endParaRPr lang="en-US" sz="1050" dirty="0"/>
          </a:p>
        </p:txBody>
      </p:sp>
      <p:sp>
        <p:nvSpPr>
          <p:cNvPr id="40" name="Text 38"/>
          <p:cNvSpPr txBox="1"/>
          <p:nvPr/>
        </p:nvSpPr>
        <p:spPr>
          <a:xfrm>
            <a:off x="6080760" y="2139696"/>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10:50</a:t>
            </a:r>
            <a:endParaRPr lang="en-US" sz="1050" dirty="0"/>
          </a:p>
        </p:txBody>
      </p:sp>
      <p:sp>
        <p:nvSpPr>
          <p:cNvPr id="41" name="Text 39"/>
          <p:cNvSpPr txBox="1"/>
          <p:nvPr/>
        </p:nvSpPr>
        <p:spPr>
          <a:xfrm>
            <a:off x="6675120" y="2139696"/>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Breakout groups</a:t>
            </a:r>
            <a:endParaRPr lang="en-US" sz="1050" dirty="0"/>
          </a:p>
        </p:txBody>
      </p:sp>
      <p:sp>
        <p:nvSpPr>
          <p:cNvPr id="42" name="Text 40"/>
          <p:cNvSpPr txBox="1"/>
          <p:nvPr/>
        </p:nvSpPr>
        <p:spPr>
          <a:xfrm>
            <a:off x="6080760" y="2432304"/>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11:50</a:t>
            </a:r>
            <a:endParaRPr lang="en-US" sz="1050" dirty="0"/>
          </a:p>
        </p:txBody>
      </p:sp>
      <p:sp>
        <p:nvSpPr>
          <p:cNvPr id="43" name="Text 41"/>
          <p:cNvSpPr txBox="1"/>
          <p:nvPr/>
        </p:nvSpPr>
        <p:spPr>
          <a:xfrm>
            <a:off x="6675120" y="2432304"/>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Report back</a:t>
            </a:r>
            <a:endParaRPr lang="en-US" sz="1050" dirty="0"/>
          </a:p>
        </p:txBody>
      </p:sp>
      <p:sp>
        <p:nvSpPr>
          <p:cNvPr id="44" name="Text 42"/>
          <p:cNvSpPr txBox="1"/>
          <p:nvPr/>
        </p:nvSpPr>
        <p:spPr>
          <a:xfrm>
            <a:off x="6080760" y="2724912"/>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12:30</a:t>
            </a:r>
            <a:endParaRPr lang="en-US" sz="1050" dirty="0"/>
          </a:p>
        </p:txBody>
      </p:sp>
      <p:sp>
        <p:nvSpPr>
          <p:cNvPr id="45" name="Text 43"/>
          <p:cNvSpPr txBox="1"/>
          <p:nvPr/>
        </p:nvSpPr>
        <p:spPr>
          <a:xfrm>
            <a:off x="6675120" y="2724912"/>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Closing · Kyle</a:t>
            </a:r>
            <a:endParaRPr lang="en-US" sz="1050" dirty="0"/>
          </a:p>
        </p:txBody>
      </p:sp>
      <p:sp>
        <p:nvSpPr>
          <p:cNvPr id="46" name="Text 44"/>
          <p:cNvSpPr txBox="1"/>
          <p:nvPr/>
        </p:nvSpPr>
        <p:spPr>
          <a:xfrm>
            <a:off x="6080760" y="3017520"/>
            <a:ext cx="566928" cy="237744"/>
          </a:xfrm>
          <a:prstGeom prst="rect">
            <a:avLst/>
          </a:prstGeom>
          <a:noFill/>
          <a:ln/>
        </p:spPr>
        <p:txBody>
          <a:bodyPr wrap="square" lIns="0" tIns="0" rIns="0" bIns="0" rtlCol="0" anchor="t"/>
          <a:lstStyle/>
          <a:p>
            <a:pPr marL="0" indent="0">
              <a:buNone/>
            </a:pPr>
            <a:r>
              <a:rPr lang="en-US" sz="1050" b="1" dirty="0">
                <a:solidFill>
                  <a:srgbClr val="B36B00"/>
                </a:solidFill>
                <a:latin typeface="Calibri" pitchFamily="34" charset="0"/>
                <a:ea typeface="Calibri" pitchFamily="34" charset="-122"/>
                <a:cs typeface="Calibri" pitchFamily="34" charset="-120"/>
              </a:rPr>
              <a:t>12:45</a:t>
            </a:r>
            <a:endParaRPr lang="en-US" sz="1050" dirty="0"/>
          </a:p>
        </p:txBody>
      </p:sp>
      <p:sp>
        <p:nvSpPr>
          <p:cNvPr id="47" name="Text 45"/>
          <p:cNvSpPr txBox="1"/>
          <p:nvPr/>
        </p:nvSpPr>
        <p:spPr>
          <a:xfrm>
            <a:off x="6675120" y="3017520"/>
            <a:ext cx="1965960" cy="237744"/>
          </a:xfrm>
          <a:prstGeom prst="rect">
            <a:avLst/>
          </a:prstGeom>
          <a:noFill/>
          <a:ln/>
        </p:spPr>
        <p:txBody>
          <a:bodyPr wrap="square" lIns="0" tIns="0" rIns="0" bIns="0" rtlCol="0" anchor="t"/>
          <a:lstStyle/>
          <a:p>
            <a:pPr marL="0" indent="0">
              <a:buNone/>
            </a:pPr>
            <a:r>
              <a:rPr lang="en-US" sz="1050" dirty="0">
                <a:solidFill>
                  <a:srgbClr val="141A33"/>
                </a:solidFill>
                <a:latin typeface="Calibri" pitchFamily="34" charset="0"/>
                <a:ea typeface="Calibri" pitchFamily="34" charset="-122"/>
                <a:cs typeface="Calibri" pitchFamily="34" charset="-120"/>
              </a:rPr>
              <a:t>Out of the room, off to lunch</a:t>
            </a:r>
            <a:endParaRPr lang="en-US" sz="1050" dirty="0"/>
          </a:p>
        </p:txBody>
      </p:sp>
      <p:sp>
        <p:nvSpPr>
          <p:cNvPr id="48" name="Shape 46"/>
          <p:cNvSpPr/>
          <p:nvPr/>
        </p:nvSpPr>
        <p:spPr>
          <a:xfrm>
            <a:off x="457200" y="3977640"/>
            <a:ext cx="8229600" cy="640080"/>
          </a:xfrm>
          <a:prstGeom prst="roundRect">
            <a:avLst>
              <a:gd name="adj" fmla="val 11429"/>
            </a:avLst>
          </a:prstGeom>
          <a:solidFill>
            <a:srgbClr val="FFF4E0"/>
          </a:solidFill>
          <a:ln w="12700">
            <a:solidFill>
              <a:srgbClr val="F2A93B"/>
            </a:solidFill>
            <a:prstDash val="solid"/>
          </a:ln>
        </p:spPr>
        <p:txBody>
          <a:bodyPr/>
          <a:lstStyle/>
          <a:p>
            <a:endParaRPr lang="en-US"/>
          </a:p>
        </p:txBody>
      </p:sp>
      <p:sp>
        <p:nvSpPr>
          <p:cNvPr id="49" name="Text 47"/>
          <p:cNvSpPr txBox="1"/>
          <p:nvPr/>
        </p:nvSpPr>
        <p:spPr>
          <a:xfrm>
            <a:off x="594360" y="3977640"/>
            <a:ext cx="7955280" cy="640080"/>
          </a:xfrm>
          <a:prstGeom prst="rect">
            <a:avLst/>
          </a:prstGeom>
          <a:noFill/>
          <a:ln/>
        </p:spPr>
        <p:txBody>
          <a:bodyPr wrap="square" lIns="0" tIns="0" rIns="0" bIns="0" rtlCol="0" anchor="ctr"/>
          <a:lstStyle/>
          <a:p>
            <a:pPr marL="0" indent="0">
              <a:buNone/>
            </a:pPr>
            <a:r>
              <a:rPr lang="en-US" sz="1100" b="1" dirty="0">
                <a:solidFill>
                  <a:srgbClr val="141A33"/>
                </a:solidFill>
                <a:latin typeface="Calibri" pitchFamily="34" charset="0"/>
                <a:ea typeface="Calibri" pitchFamily="34" charset="-122"/>
                <a:cs typeface="Calibri" pitchFamily="34" charset="-120"/>
              </a:rPr>
              <a:t>The only schedule you can trust: </a:t>
            </a:r>
            <a:r>
              <a:rPr lang="en-US" sz="1100" b="1" dirty="0">
                <a:solidFill>
                  <a:srgbClr val="B36B00"/>
                </a:solidFill>
                <a:latin typeface="Calibri" pitchFamily="34" charset="0"/>
                <a:ea typeface="Calibri" pitchFamily="34" charset="-122"/>
                <a:cs typeface="Calibri" pitchFamily="34" charset="-120"/>
              </a:rPr>
              <a:t>indico.global/event/18677/timetable</a:t>
            </a:r>
            <a:r>
              <a:rPr lang="en-US" sz="1100" dirty="0">
                <a:solidFill>
                  <a:srgbClr val="141A33"/>
                </a:solidFill>
                <a:latin typeface="Calibri" pitchFamily="34" charset="0"/>
                <a:ea typeface="Calibri" pitchFamily="34" charset="-122"/>
                <a:cs typeface="Calibri" pitchFamily="34" charset="-120"/>
              </a:rPr>
              <a:t> </a:t>
            </a:r>
            <a:br>
              <a:rPr lang="en-US" sz="1100" dirty="0">
                <a:solidFill>
                  <a:srgbClr val="141A33"/>
                </a:solidFill>
                <a:latin typeface="Calibri" pitchFamily="34" charset="0"/>
                <a:ea typeface="Calibri" pitchFamily="34" charset="-122"/>
                <a:cs typeface="Calibri" pitchFamily="34" charset="-120"/>
              </a:rPr>
            </a:br>
            <a:r>
              <a:rPr lang="en-US" sz="1100" dirty="0">
                <a:solidFill>
                  <a:srgbClr val="141A33"/>
                </a:solidFill>
                <a:latin typeface="Calibri" pitchFamily="34" charset="0"/>
                <a:ea typeface="Calibri" pitchFamily="34" charset="-122"/>
                <a:cs typeface="Calibri" pitchFamily="34" charset="-120"/>
              </a:rPr>
              <a:t>Every PDF, Google doc and Word file you have seen (including this slide) is archaeology.</a:t>
            </a:r>
            <a:endParaRPr lang="en-US" sz="1100" dirty="0"/>
          </a:p>
        </p:txBody>
      </p:sp>
      <p:sp>
        <p:nvSpPr>
          <p:cNvPr id="50" name="Text 48"/>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House rules</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HOW WE RUN THE SESSIONS</a:t>
            </a:r>
            <a:endParaRPr lang="en-US" sz="1100" dirty="0"/>
          </a:p>
        </p:txBody>
      </p:sp>
      <p:sp>
        <p:nvSpPr>
          <p:cNvPr id="4" name="Shape 2"/>
          <p:cNvSpPr/>
          <p:nvPr/>
        </p:nvSpPr>
        <p:spPr>
          <a:xfrm>
            <a:off x="334670" y="1111910"/>
            <a:ext cx="885139" cy="885139"/>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5" name="Shape 3"/>
          <p:cNvSpPr/>
          <p:nvPr/>
        </p:nvSpPr>
        <p:spPr>
          <a:xfrm>
            <a:off x="475488" y="1252728"/>
            <a:ext cx="603504" cy="60350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6" name="Shape 4"/>
          <p:cNvSpPr/>
          <p:nvPr/>
        </p:nvSpPr>
        <p:spPr>
          <a:xfrm>
            <a:off x="576072" y="1353312"/>
            <a:ext cx="402336" cy="402336"/>
          </a:xfrm>
          <a:prstGeom prst="ellipse">
            <a:avLst/>
          </a:prstGeom>
          <a:solidFill>
            <a:srgbClr val="F2A93B"/>
          </a:solidFill>
          <a:ln w="12700">
            <a:solidFill>
              <a:srgbClr val="F2A93B"/>
            </a:solidFill>
            <a:prstDash val="solid"/>
          </a:ln>
        </p:spPr>
        <p:txBody>
          <a:bodyPr/>
          <a:lstStyle/>
          <a:p>
            <a:endParaRPr lang="en-US"/>
          </a:p>
        </p:txBody>
      </p:sp>
      <p:sp>
        <p:nvSpPr>
          <p:cNvPr id="7" name="Text 5"/>
          <p:cNvSpPr txBox="1"/>
          <p:nvPr/>
        </p:nvSpPr>
        <p:spPr>
          <a:xfrm>
            <a:off x="502920" y="1280160"/>
            <a:ext cx="548640" cy="548640"/>
          </a:xfrm>
          <a:prstGeom prst="rect">
            <a:avLst/>
          </a:prstGeom>
          <a:noFill/>
          <a:ln/>
        </p:spPr>
        <p:txBody>
          <a:bodyPr wrap="square" lIns="0" tIns="0" rIns="0" bIns="0" rtlCol="0" anchor="ctr"/>
          <a:lstStyle/>
          <a:p>
            <a:pPr marL="0" indent="0" algn="ctr">
              <a:buNone/>
            </a:pPr>
            <a:r>
              <a:rPr lang="en-US" sz="2000" b="1" dirty="0">
                <a:solidFill>
                  <a:srgbClr val="0C1024"/>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371600" y="1188720"/>
            <a:ext cx="4023360" cy="365760"/>
          </a:xfrm>
          <a:prstGeom prst="rect">
            <a:avLst/>
          </a:prstGeom>
          <a:noFill/>
          <a:ln/>
        </p:spPr>
        <p:txBody>
          <a:bodyPr wrap="square" lIns="0" tIns="0" rIns="0" bIns="0" rtlCol="0" anchor="ctr"/>
          <a:lstStyle/>
          <a:p>
            <a:pPr marL="0" indent="0">
              <a:buNone/>
            </a:pPr>
            <a:r>
              <a:rPr lang="en-US" sz="1700" b="1" dirty="0">
                <a:solidFill>
                  <a:srgbClr val="141A33"/>
                </a:solidFill>
                <a:latin typeface="Cambria" pitchFamily="34" charset="0"/>
                <a:ea typeface="Cambria" pitchFamily="34" charset="-122"/>
                <a:cs typeface="Cambria" pitchFamily="34" charset="-120"/>
              </a:rPr>
              <a:t>We built in slack.</a:t>
            </a:r>
            <a:endParaRPr lang="en-US" sz="1700" dirty="0"/>
          </a:p>
        </p:txBody>
      </p:sp>
      <p:sp>
        <p:nvSpPr>
          <p:cNvPr id="9" name="Text 7"/>
          <p:cNvSpPr txBox="1"/>
          <p:nvPr/>
        </p:nvSpPr>
        <p:spPr>
          <a:xfrm>
            <a:off x="1371599" y="1554480"/>
            <a:ext cx="4330599" cy="640080"/>
          </a:xfrm>
          <a:prstGeom prst="rect">
            <a:avLst/>
          </a:prstGeom>
          <a:noFill/>
          <a:ln/>
        </p:spPr>
        <p:txBody>
          <a:bodyPr wrap="square" lIns="0" tIns="0" rIns="0" bIns="0" rtlCol="0" anchor="t"/>
          <a:lstStyle/>
          <a:p>
            <a:pPr marL="0" indent="0">
              <a:buNone/>
            </a:pPr>
            <a:r>
              <a:rPr lang="en-US" sz="1200" dirty="0">
                <a:solidFill>
                  <a:srgbClr val="141A33"/>
                </a:solidFill>
                <a:latin typeface="Calibri" pitchFamily="34" charset="0"/>
                <a:ea typeface="Calibri" pitchFamily="34" charset="-122"/>
                <a:cs typeface="Calibri" pitchFamily="34" charset="-120"/>
              </a:rPr>
              <a:t>Finish your thought — nobody gets cut off mid-sentence. Session chairs will keep the day in shape; please don't make them work for it.</a:t>
            </a:r>
            <a:endParaRPr lang="en-US" sz="1200" dirty="0"/>
          </a:p>
        </p:txBody>
      </p:sp>
      <p:sp>
        <p:nvSpPr>
          <p:cNvPr id="10" name="Shape 8"/>
          <p:cNvSpPr/>
          <p:nvPr/>
        </p:nvSpPr>
        <p:spPr>
          <a:xfrm>
            <a:off x="334670" y="2209190"/>
            <a:ext cx="885139" cy="885139"/>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11" name="Shape 9"/>
          <p:cNvSpPr/>
          <p:nvPr/>
        </p:nvSpPr>
        <p:spPr>
          <a:xfrm>
            <a:off x="475488" y="2350008"/>
            <a:ext cx="603504" cy="60350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12" name="Shape 10"/>
          <p:cNvSpPr/>
          <p:nvPr/>
        </p:nvSpPr>
        <p:spPr>
          <a:xfrm>
            <a:off x="576072" y="2450592"/>
            <a:ext cx="402336" cy="402336"/>
          </a:xfrm>
          <a:prstGeom prst="ellipse">
            <a:avLst/>
          </a:prstGeom>
          <a:solidFill>
            <a:srgbClr val="F2A93B"/>
          </a:solidFill>
          <a:ln w="12700">
            <a:solidFill>
              <a:srgbClr val="F2A93B"/>
            </a:solidFill>
            <a:prstDash val="solid"/>
          </a:ln>
        </p:spPr>
        <p:txBody>
          <a:bodyPr/>
          <a:lstStyle/>
          <a:p>
            <a:endParaRPr lang="en-US"/>
          </a:p>
        </p:txBody>
      </p:sp>
      <p:sp>
        <p:nvSpPr>
          <p:cNvPr id="13" name="Text 11"/>
          <p:cNvSpPr txBox="1"/>
          <p:nvPr/>
        </p:nvSpPr>
        <p:spPr>
          <a:xfrm>
            <a:off x="502920" y="2377440"/>
            <a:ext cx="548640" cy="548640"/>
          </a:xfrm>
          <a:prstGeom prst="rect">
            <a:avLst/>
          </a:prstGeom>
          <a:noFill/>
          <a:ln/>
        </p:spPr>
        <p:txBody>
          <a:bodyPr wrap="square" lIns="0" tIns="0" rIns="0" bIns="0" rtlCol="0" anchor="ctr"/>
          <a:lstStyle/>
          <a:p>
            <a:pPr marL="0" indent="0" algn="ctr">
              <a:buNone/>
            </a:pPr>
            <a:r>
              <a:rPr lang="en-US" sz="2000" b="1" dirty="0">
                <a:solidFill>
                  <a:srgbClr val="0C1024"/>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71600" y="2286000"/>
            <a:ext cx="4023360" cy="365760"/>
          </a:xfrm>
          <a:prstGeom prst="rect">
            <a:avLst/>
          </a:prstGeom>
          <a:noFill/>
          <a:ln/>
        </p:spPr>
        <p:txBody>
          <a:bodyPr wrap="square" lIns="0" tIns="0" rIns="0" bIns="0" rtlCol="0" anchor="ctr"/>
          <a:lstStyle/>
          <a:p>
            <a:pPr marL="0" indent="0">
              <a:buNone/>
            </a:pPr>
            <a:r>
              <a:rPr lang="en-US" sz="1700" b="1" dirty="0">
                <a:solidFill>
                  <a:srgbClr val="141A33"/>
                </a:solidFill>
                <a:latin typeface="Cambria" pitchFamily="34" charset="0"/>
                <a:ea typeface="Cambria" pitchFamily="34" charset="-122"/>
                <a:cs typeface="Cambria" pitchFamily="34" charset="-120"/>
              </a:rPr>
              <a:t>Slides go on Indico.</a:t>
            </a:r>
            <a:endParaRPr lang="en-US" sz="1700" dirty="0"/>
          </a:p>
        </p:txBody>
      </p:sp>
      <p:sp>
        <p:nvSpPr>
          <p:cNvPr id="15" name="Text 13"/>
          <p:cNvSpPr txBox="1"/>
          <p:nvPr/>
        </p:nvSpPr>
        <p:spPr>
          <a:xfrm>
            <a:off x="1371600" y="2651760"/>
            <a:ext cx="4206240" cy="640080"/>
          </a:xfrm>
          <a:prstGeom prst="rect">
            <a:avLst/>
          </a:prstGeom>
          <a:noFill/>
          <a:ln/>
        </p:spPr>
        <p:txBody>
          <a:bodyPr wrap="square" lIns="0" tIns="0" rIns="0" bIns="0" rtlCol="0" anchor="t"/>
          <a:lstStyle/>
          <a:p>
            <a:pPr marL="0" indent="0">
              <a:buNone/>
            </a:pPr>
            <a:r>
              <a:rPr lang="en-US" sz="1200" dirty="0">
                <a:solidFill>
                  <a:srgbClr val="141A33"/>
                </a:solidFill>
                <a:latin typeface="Calibri" pitchFamily="34" charset="0"/>
                <a:ea typeface="Calibri" pitchFamily="34" charset="-122"/>
                <a:cs typeface="Calibri" pitchFamily="34" charset="-120"/>
              </a:rPr>
              <a:t>Upload your presentation to your contribution page before your talk.</a:t>
            </a:r>
            <a:endParaRPr lang="en-US" sz="1200" dirty="0"/>
          </a:p>
        </p:txBody>
      </p:sp>
      <p:sp>
        <p:nvSpPr>
          <p:cNvPr id="16" name="Shape 14"/>
          <p:cNvSpPr/>
          <p:nvPr/>
        </p:nvSpPr>
        <p:spPr>
          <a:xfrm>
            <a:off x="334670" y="3306470"/>
            <a:ext cx="885139" cy="885139"/>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17" name="Shape 15"/>
          <p:cNvSpPr/>
          <p:nvPr/>
        </p:nvSpPr>
        <p:spPr>
          <a:xfrm>
            <a:off x="475488" y="3447288"/>
            <a:ext cx="603504" cy="60350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18" name="Shape 16"/>
          <p:cNvSpPr/>
          <p:nvPr/>
        </p:nvSpPr>
        <p:spPr>
          <a:xfrm>
            <a:off x="576072" y="3547872"/>
            <a:ext cx="402336" cy="402336"/>
          </a:xfrm>
          <a:prstGeom prst="ellipse">
            <a:avLst/>
          </a:prstGeom>
          <a:solidFill>
            <a:srgbClr val="F2A93B"/>
          </a:solidFill>
          <a:ln w="12700">
            <a:solidFill>
              <a:srgbClr val="F2A93B"/>
            </a:solidFill>
            <a:prstDash val="solid"/>
          </a:ln>
        </p:spPr>
        <p:txBody>
          <a:bodyPr/>
          <a:lstStyle/>
          <a:p>
            <a:endParaRPr lang="en-US"/>
          </a:p>
        </p:txBody>
      </p:sp>
      <p:sp>
        <p:nvSpPr>
          <p:cNvPr id="19" name="Text 17"/>
          <p:cNvSpPr txBox="1"/>
          <p:nvPr/>
        </p:nvSpPr>
        <p:spPr>
          <a:xfrm>
            <a:off x="502920" y="3474720"/>
            <a:ext cx="548640" cy="548640"/>
          </a:xfrm>
          <a:prstGeom prst="rect">
            <a:avLst/>
          </a:prstGeom>
          <a:noFill/>
          <a:ln/>
        </p:spPr>
        <p:txBody>
          <a:bodyPr wrap="square" lIns="0" tIns="0" rIns="0" bIns="0" rtlCol="0" anchor="ctr"/>
          <a:lstStyle/>
          <a:p>
            <a:pPr marL="0" indent="0" algn="ctr">
              <a:buNone/>
            </a:pPr>
            <a:r>
              <a:rPr lang="en-US" sz="2000" b="1" dirty="0">
                <a:solidFill>
                  <a:srgbClr val="0C1024"/>
                </a:solidFill>
                <a:latin typeface="Cambria" pitchFamily="34" charset="0"/>
                <a:ea typeface="Cambria" pitchFamily="34" charset="-122"/>
                <a:cs typeface="Cambria" pitchFamily="34" charset="-120"/>
              </a:rPr>
              <a:t>3</a:t>
            </a:r>
            <a:endParaRPr lang="en-US" sz="2000" dirty="0"/>
          </a:p>
        </p:txBody>
      </p:sp>
      <p:sp>
        <p:nvSpPr>
          <p:cNvPr id="20" name="Text 18"/>
          <p:cNvSpPr txBox="1"/>
          <p:nvPr/>
        </p:nvSpPr>
        <p:spPr>
          <a:xfrm>
            <a:off x="1371600" y="3383280"/>
            <a:ext cx="4023360" cy="365760"/>
          </a:xfrm>
          <a:prstGeom prst="rect">
            <a:avLst/>
          </a:prstGeom>
          <a:noFill/>
          <a:ln/>
        </p:spPr>
        <p:txBody>
          <a:bodyPr wrap="square" lIns="0" tIns="0" rIns="0" bIns="0" rtlCol="0" anchor="ctr"/>
          <a:lstStyle/>
          <a:p>
            <a:pPr marL="0" indent="0">
              <a:buNone/>
            </a:pPr>
            <a:r>
              <a:rPr lang="en-US" sz="1700" b="1" dirty="0">
                <a:solidFill>
                  <a:srgbClr val="141A33"/>
                </a:solidFill>
                <a:latin typeface="Cambria" pitchFamily="34" charset="0"/>
                <a:ea typeface="Cambria" pitchFamily="34" charset="-122"/>
                <a:cs typeface="Cambria" pitchFamily="34" charset="-120"/>
              </a:rPr>
              <a:t>Interrupt.</a:t>
            </a:r>
            <a:endParaRPr lang="en-US" sz="1700" dirty="0"/>
          </a:p>
        </p:txBody>
      </p:sp>
      <p:sp>
        <p:nvSpPr>
          <p:cNvPr id="21" name="Text 19"/>
          <p:cNvSpPr txBox="1"/>
          <p:nvPr/>
        </p:nvSpPr>
        <p:spPr>
          <a:xfrm>
            <a:off x="1371600" y="3749040"/>
            <a:ext cx="4206240" cy="640080"/>
          </a:xfrm>
          <a:prstGeom prst="rect">
            <a:avLst/>
          </a:prstGeom>
          <a:noFill/>
          <a:ln/>
        </p:spPr>
        <p:txBody>
          <a:bodyPr wrap="square" lIns="0" tIns="0" rIns="0" bIns="0" rtlCol="0" anchor="t"/>
          <a:lstStyle/>
          <a:p>
            <a:pPr marL="0" indent="0">
              <a:buNone/>
            </a:pPr>
            <a:r>
              <a:rPr lang="en-US" sz="1200" dirty="0">
                <a:solidFill>
                  <a:srgbClr val="141A33"/>
                </a:solidFill>
                <a:latin typeface="Calibri" pitchFamily="34" charset="0"/>
                <a:ea typeface="Calibri" pitchFamily="34" charset="-122"/>
                <a:cs typeface="Calibri" pitchFamily="34" charset="-120"/>
              </a:rPr>
              <a:t>Slot lengths (60 / 40 / 20 min) already include discussion time. This is a workshop, not a conference: questions during talks are welcome.</a:t>
            </a:r>
            <a:endParaRPr lang="en-US" sz="1200" dirty="0"/>
          </a:p>
        </p:txBody>
      </p:sp>
      <p:sp>
        <p:nvSpPr>
          <p:cNvPr id="24" name="Text 22"/>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26" name="Picture 25" descr="Conference Question">
            <a:extLst>
              <a:ext uri="{FF2B5EF4-FFF2-40B4-BE49-F238E27FC236}">
                <a16:creationId xmlns:a16="http://schemas.microsoft.com/office/drawing/2014/main" id="{43145756-63DF-A2F4-FC93-5D84A9716CD2}"/>
              </a:ext>
            </a:extLst>
          </p:cNvPr>
          <p:cNvPicPr>
            <a:picLocks noChangeAspect="1"/>
          </p:cNvPicPr>
          <p:nvPr/>
        </p:nvPicPr>
        <p:blipFill>
          <a:blip r:embed="rId3"/>
          <a:stretch>
            <a:fillRect/>
          </a:stretch>
        </p:blipFill>
        <p:spPr>
          <a:xfrm>
            <a:off x="6042280" y="115722"/>
            <a:ext cx="2911450" cy="49494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Evenings</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SOCIAL PROGRAM</a:t>
            </a:r>
            <a:endParaRPr lang="en-US" sz="1100" dirty="0"/>
          </a:p>
        </p:txBody>
      </p:sp>
      <p:sp>
        <p:nvSpPr>
          <p:cNvPr id="4" name="Shape 2"/>
          <p:cNvSpPr/>
          <p:nvPr/>
        </p:nvSpPr>
        <p:spPr>
          <a:xfrm>
            <a:off x="457200" y="1097280"/>
            <a:ext cx="4023360" cy="3429000"/>
          </a:xfrm>
          <a:prstGeom prst="roundRect">
            <a:avLst>
              <a:gd name="adj" fmla="val 2133"/>
            </a:avLst>
          </a:prstGeom>
          <a:solidFill>
            <a:srgbClr val="EEF1F7"/>
          </a:solidFill>
          <a:ln/>
        </p:spPr>
        <p:txBody>
          <a:bodyPr/>
          <a:lstStyle/>
          <a:p>
            <a:endParaRPr lang="en-US"/>
          </a:p>
        </p:txBody>
      </p:sp>
      <p:sp>
        <p:nvSpPr>
          <p:cNvPr id="5" name="Text 3"/>
          <p:cNvSpPr txBox="1"/>
          <p:nvPr/>
        </p:nvSpPr>
        <p:spPr>
          <a:xfrm>
            <a:off x="640080" y="1188720"/>
            <a:ext cx="3657600" cy="365760"/>
          </a:xfrm>
          <a:prstGeom prst="rect">
            <a:avLst/>
          </a:prstGeom>
          <a:noFill/>
          <a:ln/>
        </p:spPr>
        <p:txBody>
          <a:bodyPr wrap="square" lIns="0" tIns="0" rIns="0" bIns="0" rtlCol="0" anchor="ctr"/>
          <a:lstStyle/>
          <a:p>
            <a:pPr marL="0" indent="0">
              <a:buNone/>
            </a:pPr>
            <a:r>
              <a:rPr lang="en-US" sz="1700" b="1" dirty="0">
                <a:solidFill>
                  <a:srgbClr val="141A33"/>
                </a:solidFill>
                <a:latin typeface="Cambria" pitchFamily="34" charset="0"/>
                <a:ea typeface="Cambria" pitchFamily="34" charset="-122"/>
                <a:cs typeface="Cambria" pitchFamily="34" charset="-120"/>
              </a:rPr>
              <a:t>Wednesday · self-organized</a:t>
            </a:r>
            <a:endParaRPr lang="en-US" sz="1700" dirty="0"/>
          </a:p>
        </p:txBody>
      </p:sp>
      <p:sp>
        <p:nvSpPr>
          <p:cNvPr id="6" name="Text 4"/>
          <p:cNvSpPr txBox="1"/>
          <p:nvPr/>
        </p:nvSpPr>
        <p:spPr>
          <a:xfrm>
            <a:off x="640080" y="1600200"/>
            <a:ext cx="3657600" cy="2011680"/>
          </a:xfrm>
          <a:prstGeom prst="rect">
            <a:avLst/>
          </a:prstGeom>
          <a:noFill/>
          <a:ln/>
        </p:spPr>
        <p:txBody>
          <a:bodyPr wrap="square" lIns="0" tIns="0" rIns="0" bIns="0" rtlCol="0" anchor="t"/>
          <a:lstStyle/>
          <a:p>
            <a:pPr marL="0" indent="0">
              <a:spcAft>
                <a:spcPts val="800"/>
              </a:spcAft>
              <a:buNone/>
            </a:pPr>
            <a:r>
              <a:rPr lang="en-US" sz="1200" dirty="0">
                <a:solidFill>
                  <a:srgbClr val="141A33"/>
                </a:solidFill>
                <a:latin typeface="Calibri" pitchFamily="34" charset="0"/>
                <a:ea typeface="Calibri" pitchFamily="34" charset="-122"/>
                <a:cs typeface="Calibri" pitchFamily="34" charset="-120"/>
              </a:rPr>
              <a:t>Talks end 14:40, then a working session with coffee and free discussion until 16:00.</a:t>
            </a:r>
            <a:endParaRPr lang="en-US" sz="1200" dirty="0"/>
          </a:p>
          <a:p>
            <a:pPr marL="0" indent="0">
              <a:spcAft>
                <a:spcPts val="800"/>
              </a:spcAft>
              <a:buNone/>
            </a:pPr>
            <a:r>
              <a:rPr lang="en-US" sz="1200" dirty="0">
                <a:solidFill>
                  <a:srgbClr val="141A33"/>
                </a:solidFill>
                <a:latin typeface="Calibri" pitchFamily="34" charset="0"/>
                <a:ea typeface="Calibri" pitchFamily="34" charset="-122"/>
                <a:cs typeface="Calibri" pitchFamily="34" charset="-120"/>
              </a:rPr>
              <a:t>After that, no program — on purpose. Explore Queen's campus and the lakefront, walk into downtown Kingston, and have dinner in small groups.</a:t>
            </a:r>
            <a:endParaRPr lang="en-US" sz="1200" dirty="0"/>
          </a:p>
          <a:p>
            <a:pPr marL="0" indent="0">
              <a:spcAft>
                <a:spcPts val="800"/>
              </a:spcAft>
              <a:buNone/>
            </a:pPr>
            <a:r>
              <a:rPr lang="en-US" sz="1200" i="1" dirty="0">
                <a:solidFill>
                  <a:srgbClr val="141A33"/>
                </a:solidFill>
                <a:latin typeface="Calibri" pitchFamily="34" charset="0"/>
                <a:ea typeface="Calibri" pitchFamily="34" charset="-122"/>
                <a:cs typeface="Calibri" pitchFamily="34" charset="-120"/>
              </a:rPr>
              <a:t>Our local team knows where the good food is. Pull on them, they've agreed to be pulled on.</a:t>
            </a:r>
            <a:endParaRPr lang="en-US" sz="1200" dirty="0"/>
          </a:p>
        </p:txBody>
      </p:sp>
      <p:sp>
        <p:nvSpPr>
          <p:cNvPr id="7" name="Text 5"/>
          <p:cNvSpPr txBox="1"/>
          <p:nvPr/>
        </p:nvSpPr>
        <p:spPr>
          <a:xfrm>
            <a:off x="640080" y="3977640"/>
            <a:ext cx="3657600" cy="457200"/>
          </a:xfrm>
          <a:prstGeom prst="rect">
            <a:avLst/>
          </a:prstGeom>
          <a:noFill/>
          <a:ln/>
        </p:spPr>
        <p:txBody>
          <a:bodyPr wrap="square" lIns="0" tIns="0" rIns="0" bIns="0" rtlCol="0" anchor="t"/>
          <a:lstStyle/>
          <a:p>
            <a:pPr marL="0" indent="0">
              <a:buNone/>
            </a:pPr>
            <a:r>
              <a:rPr lang="en-US" sz="1100" b="1" dirty="0">
                <a:solidFill>
                  <a:srgbClr val="B36B00"/>
                </a:solidFill>
                <a:latin typeface="Calibri" pitchFamily="34" charset="0"/>
                <a:ea typeface="Calibri" pitchFamily="34" charset="-122"/>
                <a:cs typeface="Calibri" pitchFamily="34" charset="-120"/>
              </a:rPr>
              <a:t>Suggested: form groups of 4–8 during the 4 pm coffee to find tables at restaurants.</a:t>
            </a:r>
            <a:endParaRPr lang="en-US" sz="1100" dirty="0"/>
          </a:p>
        </p:txBody>
      </p:sp>
      <p:sp>
        <p:nvSpPr>
          <p:cNvPr id="8" name="Shape 6"/>
          <p:cNvSpPr/>
          <p:nvPr/>
        </p:nvSpPr>
        <p:spPr>
          <a:xfrm>
            <a:off x="4663440" y="1097280"/>
            <a:ext cx="4023360" cy="1196215"/>
          </a:xfrm>
          <a:prstGeom prst="roundRect">
            <a:avLst>
              <a:gd name="adj" fmla="val 5000"/>
            </a:avLst>
          </a:prstGeom>
          <a:solidFill>
            <a:srgbClr val="141A33"/>
          </a:solidFill>
          <a:ln/>
        </p:spPr>
        <p:txBody>
          <a:bodyPr/>
          <a:lstStyle/>
          <a:p>
            <a:endParaRPr lang="en-US"/>
          </a:p>
        </p:txBody>
      </p:sp>
      <p:sp>
        <p:nvSpPr>
          <p:cNvPr id="9" name="Text 7"/>
          <p:cNvSpPr txBox="1"/>
          <p:nvPr/>
        </p:nvSpPr>
        <p:spPr>
          <a:xfrm>
            <a:off x="4846320" y="1188720"/>
            <a:ext cx="3657600" cy="36576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Thursday · workshop dinner</a:t>
            </a:r>
            <a:endParaRPr lang="en-US" sz="1700" dirty="0"/>
          </a:p>
        </p:txBody>
      </p:sp>
      <p:sp>
        <p:nvSpPr>
          <p:cNvPr id="10" name="Text 8"/>
          <p:cNvSpPr txBox="1"/>
          <p:nvPr/>
        </p:nvSpPr>
        <p:spPr>
          <a:xfrm>
            <a:off x="4846320" y="1600200"/>
            <a:ext cx="3657600" cy="86868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All together, in town. </a:t>
            </a:r>
            <a:r>
              <a:rPr lang="en-US" sz="1200" dirty="0">
                <a:solidFill>
                  <a:srgbClr val="CAD1DE"/>
                </a:solidFill>
                <a:latin typeface="Calibri" pitchFamily="34" charset="0"/>
                <a:ea typeface="Calibri" pitchFamily="34" charset="-122"/>
                <a:cs typeface="Calibri" pitchFamily="34" charset="-120"/>
              </a:rPr>
              <a:t>Where and when: announced Thursday morning. A venue is currently being negotiated with — bring patience and an appetite.</a:t>
            </a:r>
            <a:endParaRPr lang="en-US" sz="1200" dirty="0"/>
          </a:p>
        </p:txBody>
      </p:sp>
      <p:sp>
        <p:nvSpPr>
          <p:cNvPr id="13" name="Text 11"/>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15" name="Picture 14" descr="Visit Kingston | Getting to Kingston">
            <a:extLst>
              <a:ext uri="{FF2B5EF4-FFF2-40B4-BE49-F238E27FC236}">
                <a16:creationId xmlns:a16="http://schemas.microsoft.com/office/drawing/2014/main" id="{4B927616-BD4E-00E1-2FE5-CA3450B761FC}"/>
              </a:ext>
            </a:extLst>
          </p:cNvPr>
          <p:cNvPicPr>
            <a:picLocks noChangeAspect="1"/>
          </p:cNvPicPr>
          <p:nvPr/>
        </p:nvPicPr>
        <p:blipFill>
          <a:blip r:embed="rId3"/>
          <a:stretch>
            <a:fillRect/>
          </a:stretch>
        </p:blipFill>
        <p:spPr>
          <a:xfrm>
            <a:off x="4663440" y="2383155"/>
            <a:ext cx="4114800" cy="2160270"/>
          </a:xfrm>
          <a:prstGeom prst="roundRect">
            <a:avLst>
              <a:gd name="adj" fmla="val 8594"/>
            </a:avLst>
          </a:prstGeom>
          <a:solidFill>
            <a:srgbClr val="FFFFFF">
              <a:shade val="85000"/>
            </a:srgbClr>
          </a:solidFill>
          <a:ln>
            <a:noFill/>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Questions I will confidently answer wrong</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PRACTICAL MATTERS</a:t>
            </a:r>
            <a:endParaRPr lang="en-US" sz="1100" dirty="0"/>
          </a:p>
        </p:txBody>
      </p:sp>
      <p:sp>
        <p:nvSpPr>
          <p:cNvPr id="4" name="Text 2"/>
          <p:cNvSpPr txBox="1"/>
          <p:nvPr/>
        </p:nvSpPr>
        <p:spPr>
          <a:xfrm>
            <a:off x="457200" y="1143000"/>
            <a:ext cx="4572000" cy="3291840"/>
          </a:xfrm>
          <a:prstGeom prst="rect">
            <a:avLst/>
          </a:prstGeom>
          <a:noFill/>
          <a:ln/>
        </p:spPr>
        <p:txBody>
          <a:bodyPr wrap="square" lIns="0" tIns="0" rIns="0" bIns="0" rtlCol="0" anchor="t"/>
          <a:lstStyle/>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What's the Wi-Fi password?</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Where is the coffee, and is it bottomless?</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Is lunch here or somewhere else?</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Does the projector take USB-C, HDMI, or faith?</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When do I check out on Friday?</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Is there a vegan / gluten-free option tonight?</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How do I get to the train station / airport?</a:t>
            </a:r>
            <a:endParaRPr lang="en-US" sz="1400" dirty="0"/>
          </a:p>
          <a:p>
            <a:pPr marL="342900" indent="-342900">
              <a:spcAft>
                <a:spcPts val="700"/>
              </a:spcAft>
              <a:buSzPct val="100000"/>
              <a:buChar char="●"/>
            </a:pPr>
            <a:r>
              <a:rPr lang="en-US" sz="1400" dirty="0">
                <a:solidFill>
                  <a:srgbClr val="141A33"/>
                </a:solidFill>
                <a:latin typeface="Calibri" pitchFamily="34" charset="0"/>
                <a:ea typeface="Calibri" pitchFamily="34" charset="-122"/>
                <a:cs typeface="Calibri" pitchFamily="34" charset="-120"/>
              </a:rPr>
              <a:t>Where is the nearest bathroom?</a:t>
            </a:r>
            <a:endParaRPr lang="en-US" sz="1400" dirty="0"/>
          </a:p>
        </p:txBody>
      </p:sp>
      <p:sp>
        <p:nvSpPr>
          <p:cNvPr id="5" name="Shape 3"/>
          <p:cNvSpPr/>
          <p:nvPr/>
        </p:nvSpPr>
        <p:spPr>
          <a:xfrm>
            <a:off x="5394960" y="1143000"/>
            <a:ext cx="3291840" cy="3291840"/>
          </a:xfrm>
          <a:prstGeom prst="roundRect">
            <a:avLst>
              <a:gd name="adj" fmla="val 2222"/>
            </a:avLst>
          </a:prstGeom>
          <a:solidFill>
            <a:srgbClr val="141A33"/>
          </a:solidFill>
          <a:ln/>
        </p:spPr>
        <p:txBody>
          <a:bodyPr/>
          <a:lstStyle/>
          <a:p>
            <a:endParaRPr lang="en-US"/>
          </a:p>
        </p:txBody>
      </p:sp>
      <p:sp>
        <p:nvSpPr>
          <p:cNvPr id="6" name="Shape 4"/>
          <p:cNvSpPr/>
          <p:nvPr/>
        </p:nvSpPr>
        <p:spPr>
          <a:xfrm>
            <a:off x="6477610" y="1219810"/>
            <a:ext cx="1126541" cy="1126541"/>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7" name="Shape 5"/>
          <p:cNvSpPr/>
          <p:nvPr/>
        </p:nvSpPr>
        <p:spPr>
          <a:xfrm>
            <a:off x="6656832" y="1399032"/>
            <a:ext cx="768096" cy="768096"/>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8" name="Shape 6"/>
          <p:cNvSpPr/>
          <p:nvPr/>
        </p:nvSpPr>
        <p:spPr>
          <a:xfrm>
            <a:off x="6784848" y="1527048"/>
            <a:ext cx="512064" cy="512064"/>
          </a:xfrm>
          <a:prstGeom prst="ellipse">
            <a:avLst/>
          </a:prstGeom>
          <a:solidFill>
            <a:srgbClr val="F2A93B"/>
          </a:solidFill>
          <a:ln w="12700">
            <a:solidFill>
              <a:srgbClr val="F2A93B"/>
            </a:solidFill>
            <a:prstDash val="solid"/>
          </a:ln>
        </p:spPr>
        <p:txBody>
          <a:bodyPr/>
          <a:lstStyle/>
          <a:p>
            <a:endParaRPr lang="en-US"/>
          </a:p>
        </p:txBody>
      </p:sp>
      <p:sp>
        <p:nvSpPr>
          <p:cNvPr id="9" name="Text 7"/>
          <p:cNvSpPr txBox="1"/>
          <p:nvPr/>
        </p:nvSpPr>
        <p:spPr>
          <a:xfrm>
            <a:off x="5577840" y="2712110"/>
            <a:ext cx="2926080" cy="1585569"/>
          </a:xfrm>
          <a:prstGeom prst="rect">
            <a:avLst/>
          </a:prstGeom>
          <a:noFill/>
          <a:ln/>
        </p:spPr>
        <p:txBody>
          <a:bodyPr wrap="square" lIns="0" tIns="0" rIns="0" bIns="0" rtlCol="0" anchor="t"/>
          <a:lstStyle/>
          <a:p>
            <a:pPr marL="0" indent="0">
              <a:spcAft>
                <a:spcPts val="600"/>
              </a:spcAft>
              <a:buNone/>
            </a:pPr>
            <a:r>
              <a:rPr lang="en-US" sz="1600" b="1" dirty="0">
                <a:solidFill>
                  <a:srgbClr val="F2A93B"/>
                </a:solidFill>
                <a:latin typeface="Calibri" pitchFamily="34" charset="0"/>
                <a:ea typeface="Calibri" pitchFamily="34" charset="-122"/>
                <a:cs typeface="Calibri" pitchFamily="34" charset="-120"/>
              </a:rPr>
              <a:t>Ask the McDonald Institute team</a:t>
            </a:r>
            <a:endParaRPr lang="en-US" sz="1100" dirty="0"/>
          </a:p>
          <a:p>
            <a:pPr marL="0" indent="0">
              <a:spcAft>
                <a:spcPts val="600"/>
              </a:spcAft>
              <a:buNone/>
            </a:pPr>
            <a:r>
              <a:rPr lang="en-US" sz="1400" dirty="0">
                <a:solidFill>
                  <a:srgbClr val="FFFFFF"/>
                </a:solidFill>
                <a:latin typeface="Calibri" pitchFamily="34" charset="0"/>
                <a:ea typeface="Calibri" pitchFamily="34" charset="-122"/>
                <a:cs typeface="Calibri" pitchFamily="34" charset="-120"/>
              </a:rPr>
              <a:t>Kyle · Mark · Edward · Zach</a:t>
            </a:r>
            <a:endParaRPr lang="en-US" sz="1100" dirty="0"/>
          </a:p>
          <a:p>
            <a:pPr marL="0" indent="0">
              <a:spcAft>
                <a:spcPts val="600"/>
              </a:spcAft>
              <a:buNone/>
            </a:pPr>
            <a:r>
              <a:rPr lang="en-US" sz="1100" dirty="0">
                <a:solidFill>
                  <a:srgbClr val="CAD1DE"/>
                </a:solidFill>
                <a:latin typeface="Calibri" pitchFamily="34" charset="0"/>
                <a:ea typeface="Calibri" pitchFamily="34" charset="-122"/>
                <a:cs typeface="Calibri" pitchFamily="34" charset="-120"/>
              </a:rPr>
              <a:t>Check-in desk just outside the room.</a:t>
            </a:r>
            <a:endParaRPr lang="en-US" sz="1100" dirty="0"/>
          </a:p>
          <a:p>
            <a:pPr marL="0" indent="0">
              <a:spcAft>
                <a:spcPts val="600"/>
              </a:spcAft>
              <a:buNone/>
            </a:pPr>
            <a:r>
              <a:rPr lang="en-US" sz="1100" i="1" dirty="0">
                <a:solidFill>
                  <a:srgbClr val="CAD1DE"/>
                </a:solidFill>
                <a:latin typeface="Calibri" pitchFamily="34" charset="0"/>
                <a:ea typeface="Calibri" pitchFamily="34" charset="-122"/>
                <a:cs typeface="Calibri" pitchFamily="34" charset="-120"/>
              </a:rPr>
              <a:t>I arrived by train last night and know exactly one street. Kyle knows all of them.</a:t>
            </a:r>
            <a:endParaRPr lang="en-US" sz="1100" dirty="0"/>
          </a:p>
        </p:txBody>
      </p:sp>
      <p:sp>
        <p:nvSpPr>
          <p:cNvPr id="10" name="Text 8"/>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Friday: we plant some seeds</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WORKING GROUPS</a:t>
            </a:r>
            <a:endParaRPr lang="en-US" sz="1100" dirty="0"/>
          </a:p>
        </p:txBody>
      </p:sp>
      <p:sp>
        <p:nvSpPr>
          <p:cNvPr id="4" name="Shape 2"/>
          <p:cNvSpPr/>
          <p:nvPr/>
        </p:nvSpPr>
        <p:spPr>
          <a:xfrm>
            <a:off x="457200" y="1188720"/>
            <a:ext cx="1920240" cy="548640"/>
          </a:xfrm>
          <a:prstGeom prst="chevron">
            <a:avLst/>
          </a:prstGeom>
          <a:solidFill>
            <a:srgbClr val="141A33"/>
          </a:solidFill>
          <a:ln/>
        </p:spPr>
        <p:txBody>
          <a:bodyPr/>
          <a:lstStyle/>
          <a:p>
            <a:endParaRPr lang="en-US"/>
          </a:p>
        </p:txBody>
      </p:sp>
      <p:sp>
        <p:nvSpPr>
          <p:cNvPr id="5" name="Text 3"/>
          <p:cNvSpPr txBox="1"/>
          <p:nvPr/>
        </p:nvSpPr>
        <p:spPr>
          <a:xfrm>
            <a:off x="685800" y="1188720"/>
            <a:ext cx="14630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10:35</a:t>
            </a:r>
            <a:endParaRPr lang="en-US" sz="1400" dirty="0"/>
          </a:p>
        </p:txBody>
      </p:sp>
      <p:sp>
        <p:nvSpPr>
          <p:cNvPr id="6" name="Text 4"/>
          <p:cNvSpPr txBox="1"/>
          <p:nvPr/>
        </p:nvSpPr>
        <p:spPr>
          <a:xfrm>
            <a:off x="457200" y="1828800"/>
            <a:ext cx="1920240" cy="640080"/>
          </a:xfrm>
          <a:prstGeom prst="rect">
            <a:avLst/>
          </a:prstGeom>
          <a:noFill/>
          <a:ln/>
        </p:spPr>
        <p:txBody>
          <a:bodyPr wrap="square" lIns="0" tIns="0" rIns="0" bIns="0" rtlCol="0" anchor="t"/>
          <a:lstStyle/>
          <a:p>
            <a:pPr marL="0" indent="0">
              <a:buNone/>
            </a:pPr>
            <a:r>
              <a:rPr lang="en-US" sz="1300" b="1" dirty="0">
                <a:solidFill>
                  <a:srgbClr val="141A33"/>
                </a:solidFill>
                <a:latin typeface="Calibri" pitchFamily="34" charset="0"/>
                <a:ea typeface="Calibri" pitchFamily="34" charset="-122"/>
                <a:cs typeface="Calibri" pitchFamily="34" charset="-120"/>
              </a:rPr>
              <a:t>Dan Carney</a:t>
            </a:r>
            <a:endParaRPr lang="en-US" sz="1300" dirty="0"/>
          </a:p>
          <a:p>
            <a:pPr marL="0" indent="0">
              <a:buNone/>
            </a:pPr>
            <a:r>
              <a:rPr lang="en-US" sz="1100" dirty="0">
                <a:solidFill>
                  <a:srgbClr val="5B6478"/>
                </a:solidFill>
                <a:latin typeface="Calibri" pitchFamily="34" charset="0"/>
                <a:ea typeface="Calibri" pitchFamily="34" charset="-122"/>
                <a:cs typeface="Calibri" pitchFamily="34" charset="-120"/>
              </a:rPr>
              <a:t>frames the working-group topics</a:t>
            </a:r>
            <a:endParaRPr lang="en-US" sz="1300" dirty="0"/>
          </a:p>
        </p:txBody>
      </p:sp>
      <p:sp>
        <p:nvSpPr>
          <p:cNvPr id="7" name="Shape 5"/>
          <p:cNvSpPr/>
          <p:nvPr/>
        </p:nvSpPr>
        <p:spPr>
          <a:xfrm>
            <a:off x="2560320" y="1188720"/>
            <a:ext cx="1920240" cy="548640"/>
          </a:xfrm>
          <a:prstGeom prst="chevron">
            <a:avLst/>
          </a:prstGeom>
          <a:solidFill>
            <a:srgbClr val="EEF1F7"/>
          </a:solidFill>
          <a:ln/>
        </p:spPr>
        <p:txBody>
          <a:bodyPr/>
          <a:lstStyle/>
          <a:p>
            <a:endParaRPr lang="en-US"/>
          </a:p>
        </p:txBody>
      </p:sp>
      <p:sp>
        <p:nvSpPr>
          <p:cNvPr id="8" name="Text 6"/>
          <p:cNvSpPr txBox="1"/>
          <p:nvPr/>
        </p:nvSpPr>
        <p:spPr>
          <a:xfrm>
            <a:off x="2788920" y="1188720"/>
            <a:ext cx="1463040" cy="548640"/>
          </a:xfrm>
          <a:prstGeom prst="rect">
            <a:avLst/>
          </a:prstGeom>
          <a:noFill/>
          <a:ln/>
        </p:spPr>
        <p:txBody>
          <a:bodyPr wrap="square" lIns="0" tIns="0" rIns="0" bIns="0" rtlCol="0" anchor="ctr"/>
          <a:lstStyle/>
          <a:p>
            <a:pPr marL="0" indent="0" algn="ctr">
              <a:buNone/>
            </a:pPr>
            <a:r>
              <a:rPr lang="en-US" sz="1400" b="1" dirty="0">
                <a:solidFill>
                  <a:srgbClr val="141A33"/>
                </a:solidFill>
                <a:latin typeface="Cambria" pitchFamily="34" charset="0"/>
                <a:ea typeface="Cambria" pitchFamily="34" charset="-122"/>
                <a:cs typeface="Cambria" pitchFamily="34" charset="-120"/>
              </a:rPr>
              <a:t>10:50</a:t>
            </a:r>
            <a:endParaRPr lang="en-US" sz="1400" dirty="0"/>
          </a:p>
        </p:txBody>
      </p:sp>
      <p:sp>
        <p:nvSpPr>
          <p:cNvPr id="9" name="Text 7"/>
          <p:cNvSpPr txBox="1"/>
          <p:nvPr/>
        </p:nvSpPr>
        <p:spPr>
          <a:xfrm>
            <a:off x="2560320" y="1828800"/>
            <a:ext cx="1920240" cy="640080"/>
          </a:xfrm>
          <a:prstGeom prst="rect">
            <a:avLst/>
          </a:prstGeom>
          <a:noFill/>
          <a:ln/>
        </p:spPr>
        <p:txBody>
          <a:bodyPr wrap="square" lIns="0" tIns="0" rIns="0" bIns="0" rtlCol="0" anchor="t"/>
          <a:lstStyle/>
          <a:p>
            <a:pPr marL="0" indent="0">
              <a:buNone/>
            </a:pPr>
            <a:r>
              <a:rPr lang="en-US" sz="1300" b="1" dirty="0">
                <a:solidFill>
                  <a:srgbClr val="141A33"/>
                </a:solidFill>
                <a:latin typeface="Calibri" pitchFamily="34" charset="0"/>
                <a:ea typeface="Calibri" pitchFamily="34" charset="-122"/>
                <a:cs typeface="Calibri" pitchFamily="34" charset="-120"/>
              </a:rPr>
              <a:t>Breakouts</a:t>
            </a:r>
            <a:endParaRPr lang="en-US" sz="1300" dirty="0"/>
          </a:p>
          <a:p>
            <a:pPr marL="0" indent="0">
              <a:buNone/>
            </a:pPr>
            <a:r>
              <a:rPr lang="en-US" sz="1100" dirty="0">
                <a:solidFill>
                  <a:srgbClr val="5B6478"/>
                </a:solidFill>
                <a:latin typeface="Calibri" pitchFamily="34" charset="0"/>
                <a:ea typeface="Calibri" pitchFamily="34" charset="-122"/>
                <a:cs typeface="Calibri" pitchFamily="34" charset="-120"/>
              </a:rPr>
              <a:t>small groups, one hour</a:t>
            </a:r>
            <a:endParaRPr lang="en-US" sz="1300" dirty="0"/>
          </a:p>
        </p:txBody>
      </p:sp>
      <p:sp>
        <p:nvSpPr>
          <p:cNvPr id="10" name="Shape 8"/>
          <p:cNvSpPr/>
          <p:nvPr/>
        </p:nvSpPr>
        <p:spPr>
          <a:xfrm>
            <a:off x="4663440" y="1188720"/>
            <a:ext cx="1920240" cy="548640"/>
          </a:xfrm>
          <a:prstGeom prst="chevron">
            <a:avLst/>
          </a:prstGeom>
          <a:solidFill>
            <a:srgbClr val="EEF1F7"/>
          </a:solidFill>
          <a:ln/>
        </p:spPr>
        <p:txBody>
          <a:bodyPr/>
          <a:lstStyle/>
          <a:p>
            <a:endParaRPr lang="en-US"/>
          </a:p>
        </p:txBody>
      </p:sp>
      <p:sp>
        <p:nvSpPr>
          <p:cNvPr id="11" name="Text 9"/>
          <p:cNvSpPr txBox="1"/>
          <p:nvPr/>
        </p:nvSpPr>
        <p:spPr>
          <a:xfrm>
            <a:off x="4892040" y="1188720"/>
            <a:ext cx="1463040" cy="548640"/>
          </a:xfrm>
          <a:prstGeom prst="rect">
            <a:avLst/>
          </a:prstGeom>
          <a:noFill/>
          <a:ln/>
        </p:spPr>
        <p:txBody>
          <a:bodyPr wrap="square" lIns="0" tIns="0" rIns="0" bIns="0" rtlCol="0" anchor="ctr"/>
          <a:lstStyle/>
          <a:p>
            <a:pPr marL="0" indent="0" algn="ctr">
              <a:buNone/>
            </a:pPr>
            <a:r>
              <a:rPr lang="en-US" sz="1400" b="1" dirty="0">
                <a:solidFill>
                  <a:srgbClr val="141A33"/>
                </a:solidFill>
                <a:latin typeface="Cambria" pitchFamily="34" charset="0"/>
                <a:ea typeface="Cambria" pitchFamily="34" charset="-122"/>
                <a:cs typeface="Cambria" pitchFamily="34" charset="-120"/>
              </a:rPr>
              <a:t>11:50</a:t>
            </a:r>
            <a:endParaRPr lang="en-US" sz="1400" dirty="0"/>
          </a:p>
        </p:txBody>
      </p:sp>
      <p:sp>
        <p:nvSpPr>
          <p:cNvPr id="12" name="Text 10"/>
          <p:cNvSpPr txBox="1"/>
          <p:nvPr/>
        </p:nvSpPr>
        <p:spPr>
          <a:xfrm>
            <a:off x="4663440" y="1828800"/>
            <a:ext cx="1920240" cy="640080"/>
          </a:xfrm>
          <a:prstGeom prst="rect">
            <a:avLst/>
          </a:prstGeom>
          <a:noFill/>
          <a:ln/>
        </p:spPr>
        <p:txBody>
          <a:bodyPr wrap="square" lIns="0" tIns="0" rIns="0" bIns="0" rtlCol="0" anchor="t"/>
          <a:lstStyle/>
          <a:p>
            <a:pPr marL="0" indent="0">
              <a:buNone/>
            </a:pPr>
            <a:r>
              <a:rPr lang="en-US" sz="1300" b="1" dirty="0">
                <a:solidFill>
                  <a:srgbClr val="141A33"/>
                </a:solidFill>
                <a:latin typeface="Calibri" pitchFamily="34" charset="0"/>
                <a:ea typeface="Calibri" pitchFamily="34" charset="-122"/>
                <a:cs typeface="Calibri" pitchFamily="34" charset="-120"/>
              </a:rPr>
              <a:t>Report back</a:t>
            </a:r>
            <a:endParaRPr lang="en-US" sz="1300" dirty="0"/>
          </a:p>
          <a:p>
            <a:pPr marL="0" indent="0">
              <a:buNone/>
            </a:pPr>
            <a:r>
              <a:rPr lang="en-US" sz="1100" dirty="0">
                <a:solidFill>
                  <a:srgbClr val="5B6478"/>
                </a:solidFill>
                <a:latin typeface="Calibri" pitchFamily="34" charset="0"/>
                <a:ea typeface="Calibri" pitchFamily="34" charset="-122"/>
                <a:cs typeface="Calibri" pitchFamily="34" charset="-120"/>
              </a:rPr>
              <a:t>five minutes each, no slides required</a:t>
            </a:r>
            <a:endParaRPr lang="en-US" sz="1300" dirty="0"/>
          </a:p>
        </p:txBody>
      </p:sp>
      <p:sp>
        <p:nvSpPr>
          <p:cNvPr id="13" name="Shape 11"/>
          <p:cNvSpPr/>
          <p:nvPr/>
        </p:nvSpPr>
        <p:spPr>
          <a:xfrm>
            <a:off x="6766560" y="1188720"/>
            <a:ext cx="1920240" cy="548640"/>
          </a:xfrm>
          <a:prstGeom prst="chevron">
            <a:avLst/>
          </a:prstGeom>
          <a:solidFill>
            <a:srgbClr val="EEF1F7"/>
          </a:solidFill>
          <a:ln/>
        </p:spPr>
        <p:txBody>
          <a:bodyPr/>
          <a:lstStyle/>
          <a:p>
            <a:endParaRPr lang="en-US"/>
          </a:p>
        </p:txBody>
      </p:sp>
      <p:sp>
        <p:nvSpPr>
          <p:cNvPr id="14" name="Text 12"/>
          <p:cNvSpPr txBox="1"/>
          <p:nvPr/>
        </p:nvSpPr>
        <p:spPr>
          <a:xfrm>
            <a:off x="6995160" y="1188720"/>
            <a:ext cx="1463040" cy="548640"/>
          </a:xfrm>
          <a:prstGeom prst="rect">
            <a:avLst/>
          </a:prstGeom>
          <a:noFill/>
          <a:ln/>
        </p:spPr>
        <p:txBody>
          <a:bodyPr wrap="square" lIns="0" tIns="0" rIns="0" bIns="0" rtlCol="0" anchor="ctr"/>
          <a:lstStyle/>
          <a:p>
            <a:pPr marL="0" indent="0" algn="ctr">
              <a:buNone/>
            </a:pPr>
            <a:r>
              <a:rPr lang="en-US" sz="1400" b="1" dirty="0">
                <a:solidFill>
                  <a:srgbClr val="141A33"/>
                </a:solidFill>
                <a:latin typeface="Cambria" pitchFamily="34" charset="0"/>
                <a:ea typeface="Cambria" pitchFamily="34" charset="-122"/>
                <a:cs typeface="Cambria" pitchFamily="34" charset="-120"/>
              </a:rPr>
              <a:t>12:30</a:t>
            </a:r>
            <a:endParaRPr lang="en-US" sz="1400" dirty="0"/>
          </a:p>
        </p:txBody>
      </p:sp>
      <p:sp>
        <p:nvSpPr>
          <p:cNvPr id="15" name="Text 13"/>
          <p:cNvSpPr txBox="1"/>
          <p:nvPr/>
        </p:nvSpPr>
        <p:spPr>
          <a:xfrm>
            <a:off x="6766560" y="1828800"/>
            <a:ext cx="1920240" cy="640080"/>
          </a:xfrm>
          <a:prstGeom prst="rect">
            <a:avLst/>
          </a:prstGeom>
          <a:noFill/>
          <a:ln/>
        </p:spPr>
        <p:txBody>
          <a:bodyPr wrap="square" lIns="0" tIns="0" rIns="0" bIns="0" rtlCol="0" anchor="t"/>
          <a:lstStyle/>
          <a:p>
            <a:pPr marL="0" indent="0">
              <a:buNone/>
            </a:pPr>
            <a:r>
              <a:rPr lang="en-US" sz="1300" b="1" dirty="0">
                <a:solidFill>
                  <a:srgbClr val="141A33"/>
                </a:solidFill>
                <a:latin typeface="Calibri" pitchFamily="34" charset="0"/>
                <a:ea typeface="Calibri" pitchFamily="34" charset="-122"/>
                <a:cs typeface="Calibri" pitchFamily="34" charset="-120"/>
              </a:rPr>
              <a:t>Closing</a:t>
            </a:r>
            <a:endParaRPr lang="en-US" sz="1300" dirty="0"/>
          </a:p>
          <a:p>
            <a:pPr marL="0" indent="0">
              <a:buNone/>
            </a:pPr>
            <a:r>
              <a:rPr lang="en-US" sz="1100" dirty="0">
                <a:solidFill>
                  <a:srgbClr val="5B6478"/>
                </a:solidFill>
                <a:latin typeface="Calibri" pitchFamily="34" charset="0"/>
                <a:ea typeface="Calibri" pitchFamily="34" charset="-122"/>
                <a:cs typeface="Calibri" pitchFamily="34" charset="-120"/>
              </a:rPr>
              <a:t>Kyle Leach</a:t>
            </a:r>
            <a:endParaRPr lang="en-US" sz="1300" dirty="0"/>
          </a:p>
        </p:txBody>
      </p:sp>
      <p:sp>
        <p:nvSpPr>
          <p:cNvPr id="16" name="Text 14"/>
          <p:cNvSpPr txBox="1"/>
          <p:nvPr/>
        </p:nvSpPr>
        <p:spPr>
          <a:xfrm>
            <a:off x="457200" y="2697480"/>
            <a:ext cx="4937760" cy="365760"/>
          </a:xfrm>
          <a:prstGeom prst="rect">
            <a:avLst/>
          </a:prstGeom>
          <a:noFill/>
          <a:ln/>
        </p:spPr>
        <p:txBody>
          <a:bodyPr wrap="square" lIns="0" tIns="0" rIns="0" bIns="0" rtlCol="0" anchor="ctr"/>
          <a:lstStyle/>
          <a:p>
            <a:pPr marL="0" indent="0">
              <a:buNone/>
            </a:pPr>
            <a:r>
              <a:rPr lang="en-US" sz="1800" b="1" dirty="0">
                <a:solidFill>
                  <a:srgbClr val="141A33"/>
                </a:solidFill>
                <a:latin typeface="Cambria" pitchFamily="34" charset="0"/>
                <a:ea typeface="Cambria" pitchFamily="34" charset="-122"/>
                <a:cs typeface="Cambria" pitchFamily="34" charset="-120"/>
              </a:rPr>
              <a:t>Start thinking now</a:t>
            </a:r>
            <a:endParaRPr lang="en-US" sz="1800" dirty="0"/>
          </a:p>
        </p:txBody>
      </p:sp>
      <p:sp>
        <p:nvSpPr>
          <p:cNvPr id="17" name="Text 15"/>
          <p:cNvSpPr txBox="1"/>
          <p:nvPr/>
        </p:nvSpPr>
        <p:spPr>
          <a:xfrm>
            <a:off x="457200" y="3108960"/>
            <a:ext cx="4937760" cy="13716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41A33"/>
                </a:solidFill>
                <a:latin typeface="Calibri" pitchFamily="34" charset="0"/>
                <a:ea typeface="Calibri" pitchFamily="34" charset="-122"/>
                <a:cs typeface="Calibri" pitchFamily="34" charset="-120"/>
              </a:rPr>
              <a:t>Which measurement would you build with the person sitting next to you?</a:t>
            </a:r>
            <a:endParaRPr lang="en-US" sz="1300" dirty="0"/>
          </a:p>
          <a:p>
            <a:pPr marL="342900" indent="-342900">
              <a:spcAft>
                <a:spcPts val="600"/>
              </a:spcAft>
              <a:buSzPct val="100000"/>
              <a:buChar char="●"/>
            </a:pPr>
            <a:r>
              <a:rPr lang="en-US" sz="1300" dirty="0">
                <a:solidFill>
                  <a:srgbClr val="141A33"/>
                </a:solidFill>
                <a:latin typeface="Calibri" pitchFamily="34" charset="0"/>
                <a:ea typeface="Calibri" pitchFamily="34" charset="-122"/>
                <a:cs typeface="Calibri" pitchFamily="34" charset="-120"/>
              </a:rPr>
              <a:t>Which physics target is under-served by the sensors in this room?</a:t>
            </a:r>
            <a:endParaRPr lang="en-US" sz="1300" dirty="0"/>
          </a:p>
          <a:p>
            <a:pPr marL="342900" indent="-342900">
              <a:spcAft>
                <a:spcPts val="600"/>
              </a:spcAft>
              <a:buSzPct val="100000"/>
              <a:buChar char="●"/>
            </a:pPr>
            <a:r>
              <a:rPr lang="en-US" sz="1300" dirty="0">
                <a:solidFill>
                  <a:srgbClr val="141A33"/>
                </a:solidFill>
                <a:latin typeface="Calibri" pitchFamily="34" charset="0"/>
                <a:ea typeface="Calibri" pitchFamily="34" charset="-122"/>
                <a:cs typeface="Calibri" pitchFamily="34" charset="-120"/>
              </a:rPr>
              <a:t>What does this community need that no single lab can provide?</a:t>
            </a:r>
            <a:endParaRPr lang="en-US" sz="1300" dirty="0"/>
          </a:p>
        </p:txBody>
      </p:sp>
      <p:sp>
        <p:nvSpPr>
          <p:cNvPr id="18" name="Shape 16"/>
          <p:cNvSpPr/>
          <p:nvPr/>
        </p:nvSpPr>
        <p:spPr>
          <a:xfrm>
            <a:off x="5760720" y="2697480"/>
            <a:ext cx="2926080" cy="1783080"/>
          </a:xfrm>
          <a:prstGeom prst="roundRect">
            <a:avLst>
              <a:gd name="adj" fmla="val 4103"/>
            </a:avLst>
          </a:prstGeom>
          <a:solidFill>
            <a:srgbClr val="FFF4E0"/>
          </a:solidFill>
          <a:ln w="12700">
            <a:solidFill>
              <a:srgbClr val="F2A93B"/>
            </a:solidFill>
            <a:prstDash val="solid"/>
          </a:ln>
        </p:spPr>
        <p:txBody>
          <a:bodyPr/>
          <a:lstStyle/>
          <a:p>
            <a:endParaRPr lang="en-US"/>
          </a:p>
        </p:txBody>
      </p:sp>
      <p:sp>
        <p:nvSpPr>
          <p:cNvPr id="19" name="Text 17"/>
          <p:cNvSpPr txBox="1"/>
          <p:nvPr/>
        </p:nvSpPr>
        <p:spPr>
          <a:xfrm>
            <a:off x="5897880" y="2743200"/>
            <a:ext cx="2651760" cy="1691640"/>
          </a:xfrm>
          <a:prstGeom prst="rect">
            <a:avLst/>
          </a:prstGeom>
          <a:noFill/>
          <a:ln/>
        </p:spPr>
        <p:txBody>
          <a:bodyPr wrap="square" lIns="0" tIns="0" rIns="0" bIns="0" rtlCol="0" anchor="ctr"/>
          <a:lstStyle/>
          <a:p>
            <a:pPr marL="0" indent="0">
              <a:buNone/>
            </a:pPr>
            <a:r>
              <a:rPr lang="en-US" sz="1200" b="1" dirty="0">
                <a:solidFill>
                  <a:srgbClr val="141A33"/>
                </a:solidFill>
                <a:latin typeface="Calibri" pitchFamily="34" charset="0"/>
                <a:ea typeface="Calibri" pitchFamily="34" charset="-122"/>
                <a:cs typeface="Calibri" pitchFamily="34" charset="-120"/>
              </a:rPr>
              <a:t>The format is deliberately open. </a:t>
            </a:r>
            <a:r>
              <a:rPr lang="en-US" sz="1200" dirty="0">
                <a:solidFill>
                  <a:srgbClr val="141A33"/>
                </a:solidFill>
                <a:latin typeface="Calibri" pitchFamily="34" charset="0"/>
                <a:ea typeface="Calibri" pitchFamily="34" charset="-122"/>
                <a:cs typeface="Calibri" pitchFamily="34" charset="-120"/>
              </a:rPr>
              <a:t>Workshops like this one have a habit of producing new experiments and collaborations. No pressure — but the coffee breaks are where it starts.</a:t>
            </a:r>
            <a:endParaRPr lang="en-US" sz="1200" dirty="0"/>
          </a:p>
        </p:txBody>
      </p:sp>
      <p:sp>
        <p:nvSpPr>
          <p:cNvPr id="20" name="Text 18"/>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Meanwhile, in Colorado</a:t>
            </a:r>
            <a:endParaRPr lang="en-US" sz="3000" dirty="0"/>
          </a:p>
        </p:txBody>
      </p:sp>
      <p:sp>
        <p:nvSpPr>
          <p:cNvPr id="3" name="Text 1"/>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ONE SLIDE OF SHAMELESS ADVERTISING</a:t>
            </a:r>
            <a:endParaRPr lang="en-US" sz="1100" dirty="0"/>
          </a:p>
        </p:txBody>
      </p:sp>
      <p:sp>
        <p:nvSpPr>
          <p:cNvPr id="4" name="Shape 2"/>
          <p:cNvSpPr/>
          <p:nvPr/>
        </p:nvSpPr>
        <p:spPr>
          <a:xfrm>
            <a:off x="457200" y="1097280"/>
            <a:ext cx="2651760" cy="1051560"/>
          </a:xfrm>
          <a:prstGeom prst="roundRect">
            <a:avLst>
              <a:gd name="adj" fmla="val 6957"/>
            </a:avLst>
          </a:prstGeom>
          <a:solidFill>
            <a:srgbClr val="EEF1F7"/>
          </a:solidFill>
          <a:ln w="12700">
            <a:solidFill>
              <a:srgbClr val="CAD1DE"/>
            </a:solidFill>
            <a:prstDash val="dash"/>
          </a:ln>
        </p:spPr>
        <p:txBody>
          <a:bodyPr/>
          <a:lstStyle/>
          <a:p>
            <a:endParaRPr lang="en-US"/>
          </a:p>
        </p:txBody>
      </p:sp>
      <p:sp>
        <p:nvSpPr>
          <p:cNvPr id="5" name="Text 3"/>
          <p:cNvSpPr txBox="1"/>
          <p:nvPr/>
        </p:nvSpPr>
        <p:spPr>
          <a:xfrm>
            <a:off x="457200" y="1097280"/>
            <a:ext cx="2651760" cy="105156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PHOTO</a:t>
            </a:r>
            <a:endParaRPr lang="en-US" sz="1000" dirty="0"/>
          </a:p>
          <a:p>
            <a:pPr marL="0" indent="0" algn="ctr">
              <a:buNone/>
            </a:pPr>
            <a:r>
              <a:rPr lang="en-US" sz="1000" i="1" dirty="0">
                <a:solidFill>
                  <a:srgbClr val="5B6478"/>
                </a:solidFill>
                <a:latin typeface="Calibri" pitchFamily="34" charset="0"/>
                <a:ea typeface="Calibri" pitchFamily="34" charset="-122"/>
                <a:cs typeface="Calibri" pitchFamily="34" charset="-120"/>
              </a:rPr>
              <a:t>Mines campus / quantum lab</a:t>
            </a:r>
            <a:endParaRPr lang="en-US" sz="1000" dirty="0"/>
          </a:p>
        </p:txBody>
      </p:sp>
      <p:sp>
        <p:nvSpPr>
          <p:cNvPr id="6" name="Text 4"/>
          <p:cNvSpPr txBox="1"/>
          <p:nvPr/>
        </p:nvSpPr>
        <p:spPr>
          <a:xfrm>
            <a:off x="457200" y="2240280"/>
            <a:ext cx="2651760" cy="365760"/>
          </a:xfrm>
          <a:prstGeom prst="rect">
            <a:avLst/>
          </a:prstGeom>
          <a:noFill/>
          <a:ln/>
        </p:spPr>
        <p:txBody>
          <a:bodyPr wrap="square" lIns="0" tIns="0" rIns="0" bIns="0" rtlCol="0" anchor="ctr"/>
          <a:lstStyle/>
          <a:p>
            <a:pPr marL="0" indent="0">
              <a:buNone/>
            </a:pPr>
            <a:r>
              <a:rPr lang="en-US" sz="1400" b="1" dirty="0">
                <a:solidFill>
                  <a:srgbClr val="141A33"/>
                </a:solidFill>
                <a:latin typeface="Cambria" pitchFamily="34" charset="0"/>
                <a:ea typeface="Cambria" pitchFamily="34" charset="-122"/>
                <a:cs typeface="Cambria" pitchFamily="34" charset="-120"/>
              </a:rPr>
              <a:t>Quantum Engineering @ Mines</a:t>
            </a:r>
            <a:endParaRPr lang="en-US" sz="1400" dirty="0"/>
          </a:p>
        </p:txBody>
      </p:sp>
      <p:sp>
        <p:nvSpPr>
          <p:cNvPr id="7" name="Text 5"/>
          <p:cNvSpPr txBox="1"/>
          <p:nvPr/>
        </p:nvSpPr>
        <p:spPr>
          <a:xfrm>
            <a:off x="457200" y="2606040"/>
            <a:ext cx="2651760" cy="1005840"/>
          </a:xfrm>
          <a:prstGeom prst="rect">
            <a:avLst/>
          </a:prstGeom>
          <a:noFill/>
          <a:ln/>
        </p:spPr>
        <p:txBody>
          <a:bodyPr wrap="square" lIns="0" tIns="0" rIns="0" bIns="0" rtlCol="0" anchor="t"/>
          <a:lstStyle/>
          <a:p>
            <a:pPr marL="0" indent="0">
              <a:buNone/>
            </a:pPr>
            <a:r>
              <a:rPr lang="en-US" sz="1100" dirty="0">
                <a:solidFill>
                  <a:srgbClr val="141A33"/>
                </a:solidFill>
                <a:latin typeface="Calibri" pitchFamily="34" charset="0"/>
                <a:ea typeface="Calibri" pitchFamily="34" charset="-122"/>
                <a:cs typeface="Calibri" pitchFamily="34" charset="-120"/>
              </a:rPr>
              <a:t>One of the first quantum-engineering graduate programs in the US, now with an undergraduate track. Physics × EE × CS, hands-on and cryogenic.</a:t>
            </a:r>
            <a:endParaRPr lang="en-US" sz="1100" dirty="0"/>
          </a:p>
        </p:txBody>
      </p:sp>
      <p:sp>
        <p:nvSpPr>
          <p:cNvPr id="8" name="Text 6"/>
          <p:cNvSpPr txBox="1"/>
          <p:nvPr/>
        </p:nvSpPr>
        <p:spPr>
          <a:xfrm>
            <a:off x="457200" y="3611880"/>
            <a:ext cx="2651760" cy="228600"/>
          </a:xfrm>
          <a:prstGeom prst="rect">
            <a:avLst/>
          </a:prstGeom>
          <a:noFill/>
          <a:ln/>
        </p:spPr>
        <p:txBody>
          <a:bodyPr wrap="square" lIns="0" tIns="0" rIns="0" bIns="0" rtlCol="0" anchor="ctr"/>
          <a:lstStyle/>
          <a:p>
            <a:pPr marL="0" indent="0">
              <a:buNone/>
            </a:pPr>
            <a:r>
              <a:rPr lang="en-US" sz="1000" b="1" dirty="0">
                <a:solidFill>
                  <a:srgbClr val="B36B00"/>
                </a:solidFill>
                <a:latin typeface="Calibri" pitchFamily="34" charset="0"/>
                <a:ea typeface="Calibri" pitchFamily="34" charset="-122"/>
                <a:cs typeface="Calibri" pitchFamily="34" charset="-120"/>
              </a:rPr>
              <a:t>quantum.mines.edu</a:t>
            </a:r>
            <a:endParaRPr lang="en-US" sz="1000" dirty="0"/>
          </a:p>
        </p:txBody>
      </p:sp>
      <p:sp>
        <p:nvSpPr>
          <p:cNvPr id="9" name="Shape 7"/>
          <p:cNvSpPr/>
          <p:nvPr/>
        </p:nvSpPr>
        <p:spPr>
          <a:xfrm>
            <a:off x="3246120" y="1097280"/>
            <a:ext cx="2651760" cy="1051560"/>
          </a:xfrm>
          <a:prstGeom prst="roundRect">
            <a:avLst>
              <a:gd name="adj" fmla="val 6957"/>
            </a:avLst>
          </a:prstGeom>
          <a:solidFill>
            <a:srgbClr val="EEF1F7"/>
          </a:solidFill>
          <a:ln w="12700">
            <a:solidFill>
              <a:srgbClr val="CAD1DE"/>
            </a:solidFill>
            <a:prstDash val="dash"/>
          </a:ln>
        </p:spPr>
        <p:txBody>
          <a:bodyPr/>
          <a:lstStyle/>
          <a:p>
            <a:endParaRPr lang="en-US"/>
          </a:p>
        </p:txBody>
      </p:sp>
      <p:sp>
        <p:nvSpPr>
          <p:cNvPr id="10" name="Text 8"/>
          <p:cNvSpPr txBox="1"/>
          <p:nvPr/>
        </p:nvSpPr>
        <p:spPr>
          <a:xfrm>
            <a:off x="3246120" y="1097280"/>
            <a:ext cx="2651760" cy="105156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PHOTO</a:t>
            </a:r>
            <a:endParaRPr lang="en-US" sz="1000" dirty="0"/>
          </a:p>
          <a:p>
            <a:pPr marL="0" indent="0" algn="ctr">
              <a:buNone/>
            </a:pPr>
            <a:r>
              <a:rPr lang="en-US" sz="1000" i="1" dirty="0">
                <a:solidFill>
                  <a:srgbClr val="5B6478"/>
                </a:solidFill>
                <a:latin typeface="Calibri" pitchFamily="34" charset="0"/>
                <a:ea typeface="Calibri" pitchFamily="34" charset="-122"/>
                <a:cs typeface="Calibri" pitchFamily="34" charset="-120"/>
              </a:rPr>
              <a:t>CURIE Cryolab I</a:t>
            </a:r>
            <a:endParaRPr lang="en-US" sz="1000" dirty="0"/>
          </a:p>
        </p:txBody>
      </p:sp>
      <p:sp>
        <p:nvSpPr>
          <p:cNvPr id="11" name="Text 9"/>
          <p:cNvSpPr txBox="1"/>
          <p:nvPr/>
        </p:nvSpPr>
        <p:spPr>
          <a:xfrm>
            <a:off x="3246120" y="2240280"/>
            <a:ext cx="2651760" cy="365760"/>
          </a:xfrm>
          <a:prstGeom prst="rect">
            <a:avLst/>
          </a:prstGeom>
          <a:noFill/>
          <a:ln/>
        </p:spPr>
        <p:txBody>
          <a:bodyPr wrap="square" lIns="0" tIns="0" rIns="0" bIns="0" rtlCol="0" anchor="ctr"/>
          <a:lstStyle/>
          <a:p>
            <a:pPr marL="0" indent="0">
              <a:buNone/>
            </a:pPr>
            <a:r>
              <a:rPr lang="en-US" sz="1400" b="1" dirty="0">
                <a:solidFill>
                  <a:srgbClr val="141A33"/>
                </a:solidFill>
                <a:latin typeface="Cambria" pitchFamily="34" charset="0"/>
                <a:ea typeface="Cambria" pitchFamily="34" charset="-122"/>
                <a:cs typeface="Cambria" pitchFamily="34" charset="-120"/>
              </a:rPr>
              <a:t>CURIE — the underground lab</a:t>
            </a:r>
            <a:endParaRPr lang="en-US" sz="1400" dirty="0"/>
          </a:p>
        </p:txBody>
      </p:sp>
      <p:sp>
        <p:nvSpPr>
          <p:cNvPr id="12" name="Text 10"/>
          <p:cNvSpPr txBox="1"/>
          <p:nvPr/>
        </p:nvSpPr>
        <p:spPr>
          <a:xfrm>
            <a:off x="3246120" y="2606040"/>
            <a:ext cx="2651760" cy="1005840"/>
          </a:xfrm>
          <a:prstGeom prst="rect">
            <a:avLst/>
          </a:prstGeom>
          <a:noFill/>
          <a:ln/>
        </p:spPr>
        <p:txBody>
          <a:bodyPr wrap="square" lIns="0" tIns="0" rIns="0" bIns="0" rtlCol="0" anchor="t"/>
          <a:lstStyle/>
          <a:p>
            <a:pPr marL="0" indent="0">
              <a:buNone/>
            </a:pPr>
            <a:r>
              <a:rPr lang="en-US" sz="1100" dirty="0">
                <a:solidFill>
                  <a:srgbClr val="141A33"/>
                </a:solidFill>
                <a:latin typeface="Calibri" pitchFamily="34" charset="0"/>
                <a:ea typeface="Calibri" pitchFamily="34" charset="-122"/>
                <a:cs typeface="Calibri" pitchFamily="34" charset="-120"/>
              </a:rPr>
              <a:t>Colorado Underground Research Institute, in the Edgar Mine. First cryolab ready for two dilution refrigerators; a second cavern being excavated. Low-background home for quantum devices and rare-event searches.</a:t>
            </a:r>
            <a:endParaRPr lang="en-US" sz="1100" dirty="0"/>
          </a:p>
        </p:txBody>
      </p:sp>
      <p:sp>
        <p:nvSpPr>
          <p:cNvPr id="13" name="Text 11"/>
          <p:cNvSpPr txBox="1"/>
          <p:nvPr/>
        </p:nvSpPr>
        <p:spPr>
          <a:xfrm>
            <a:off x="3246120" y="3611880"/>
            <a:ext cx="2651760" cy="228600"/>
          </a:xfrm>
          <a:prstGeom prst="rect">
            <a:avLst/>
          </a:prstGeom>
          <a:noFill/>
          <a:ln/>
        </p:spPr>
        <p:txBody>
          <a:bodyPr wrap="square" lIns="0" tIns="0" rIns="0" bIns="0" rtlCol="0" anchor="ctr"/>
          <a:lstStyle/>
          <a:p>
            <a:pPr marL="0" indent="0">
              <a:buNone/>
            </a:pPr>
            <a:r>
              <a:rPr lang="en-US" sz="1000" b="1" dirty="0">
                <a:solidFill>
                  <a:srgbClr val="B36B00"/>
                </a:solidFill>
                <a:latin typeface="Calibri" pitchFamily="34" charset="0"/>
                <a:ea typeface="Calibri" pitchFamily="34" charset="-122"/>
                <a:cs typeface="Calibri" pitchFamily="34" charset="-120"/>
              </a:rPr>
              <a:t>curie.mines.edu</a:t>
            </a:r>
            <a:endParaRPr lang="en-US" sz="1000" dirty="0"/>
          </a:p>
        </p:txBody>
      </p:sp>
      <p:sp>
        <p:nvSpPr>
          <p:cNvPr id="14" name="Shape 12"/>
          <p:cNvSpPr/>
          <p:nvPr/>
        </p:nvSpPr>
        <p:spPr>
          <a:xfrm>
            <a:off x="6035040" y="1097280"/>
            <a:ext cx="2651760" cy="1051560"/>
          </a:xfrm>
          <a:prstGeom prst="roundRect">
            <a:avLst>
              <a:gd name="adj" fmla="val 6957"/>
            </a:avLst>
          </a:prstGeom>
          <a:solidFill>
            <a:srgbClr val="EEF1F7"/>
          </a:solidFill>
          <a:ln w="12700">
            <a:solidFill>
              <a:srgbClr val="CAD1DE"/>
            </a:solidFill>
            <a:prstDash val="dash"/>
          </a:ln>
        </p:spPr>
        <p:txBody>
          <a:bodyPr/>
          <a:lstStyle/>
          <a:p>
            <a:endParaRPr lang="en-US"/>
          </a:p>
        </p:txBody>
      </p:sp>
      <p:sp>
        <p:nvSpPr>
          <p:cNvPr id="15" name="Text 13"/>
          <p:cNvSpPr txBox="1"/>
          <p:nvPr/>
        </p:nvSpPr>
        <p:spPr>
          <a:xfrm>
            <a:off x="6035040" y="1097280"/>
            <a:ext cx="2651760" cy="1051560"/>
          </a:xfrm>
          <a:prstGeom prst="rect">
            <a:avLst/>
          </a:prstGeom>
          <a:noFill/>
          <a:ln/>
        </p:spPr>
        <p:txBody>
          <a:bodyPr wrap="square" rtlCol="0" anchor="ctr"/>
          <a:lstStyle/>
          <a:p>
            <a:pPr marL="0" indent="0" algn="ctr">
              <a:buNone/>
            </a:pPr>
            <a:r>
              <a:rPr lang="en-US" sz="1000" i="1" dirty="0">
                <a:solidFill>
                  <a:srgbClr val="5B6478"/>
                </a:solidFill>
                <a:latin typeface="Calibri" pitchFamily="34" charset="0"/>
                <a:ea typeface="Calibri" pitchFamily="34" charset="-122"/>
                <a:cs typeface="Calibri" pitchFamily="34" charset="-120"/>
              </a:rPr>
              <a:t>PHOTO</a:t>
            </a:r>
            <a:endParaRPr lang="en-US" sz="1000" dirty="0"/>
          </a:p>
          <a:p>
            <a:pPr marL="0" indent="0" algn="ctr">
              <a:buNone/>
            </a:pPr>
            <a:r>
              <a:rPr lang="en-US" sz="1000" i="1" dirty="0">
                <a:solidFill>
                  <a:srgbClr val="5B6478"/>
                </a:solidFill>
                <a:latin typeface="Calibri" pitchFamily="34" charset="0"/>
                <a:ea typeface="Calibri" pitchFamily="34" charset="-122"/>
                <a:cs typeface="Calibri" pitchFamily="34" charset="-120"/>
              </a:rPr>
              <a:t>our fridge / group</a:t>
            </a:r>
            <a:endParaRPr lang="en-US" sz="1000" dirty="0"/>
          </a:p>
        </p:txBody>
      </p:sp>
      <p:sp>
        <p:nvSpPr>
          <p:cNvPr id="16" name="Text 14"/>
          <p:cNvSpPr txBox="1"/>
          <p:nvPr/>
        </p:nvSpPr>
        <p:spPr>
          <a:xfrm>
            <a:off x="6035040" y="2240280"/>
            <a:ext cx="2651760" cy="365760"/>
          </a:xfrm>
          <a:prstGeom prst="rect">
            <a:avLst/>
          </a:prstGeom>
          <a:noFill/>
          <a:ln/>
        </p:spPr>
        <p:txBody>
          <a:bodyPr wrap="square" lIns="0" tIns="0" rIns="0" bIns="0" rtlCol="0" anchor="ctr"/>
          <a:lstStyle/>
          <a:p>
            <a:pPr marL="0" indent="0">
              <a:buNone/>
            </a:pPr>
            <a:r>
              <a:rPr lang="en-US" sz="1400" b="1" dirty="0">
                <a:solidFill>
                  <a:srgbClr val="141A33"/>
                </a:solidFill>
                <a:latin typeface="Cambria" pitchFamily="34" charset="0"/>
                <a:ea typeface="Cambria" pitchFamily="34" charset="-122"/>
                <a:cs typeface="Cambria" pitchFamily="34" charset="-120"/>
              </a:rPr>
              <a:t>My Research</a:t>
            </a:r>
            <a:endParaRPr lang="en-US" sz="1400" dirty="0"/>
          </a:p>
        </p:txBody>
      </p:sp>
      <p:sp>
        <p:nvSpPr>
          <p:cNvPr id="17" name="Text 15"/>
          <p:cNvSpPr txBox="1"/>
          <p:nvPr/>
        </p:nvSpPr>
        <p:spPr>
          <a:xfrm>
            <a:off x="6035040" y="2606040"/>
            <a:ext cx="2651760" cy="1005840"/>
          </a:xfrm>
          <a:prstGeom prst="rect">
            <a:avLst/>
          </a:prstGeom>
          <a:noFill/>
          <a:ln/>
        </p:spPr>
        <p:txBody>
          <a:bodyPr wrap="square" lIns="0" tIns="0" rIns="0" bIns="0" rtlCol="0" anchor="t"/>
          <a:lstStyle/>
          <a:p>
            <a:pPr marL="0" indent="0">
              <a:buNone/>
            </a:pPr>
            <a:r>
              <a:rPr lang="en-US" sz="1100" dirty="0">
                <a:solidFill>
                  <a:srgbClr val="141A33"/>
                </a:solidFill>
                <a:latin typeface="Calibri" pitchFamily="34" charset="0"/>
                <a:ea typeface="Calibri" pitchFamily="34" charset="-122"/>
                <a:cs typeface="Calibri" pitchFamily="34" charset="-120"/>
              </a:rPr>
              <a:t>Ricochet (reactor CEνNS), Project 8 (neutrino mass), BeEST (superconducting-sensor decay spectroscopy). Cryogenic sensors, µMUX readout, underground backgrounds.</a:t>
            </a:r>
            <a:endParaRPr lang="en-US" sz="1100" dirty="0"/>
          </a:p>
        </p:txBody>
      </p:sp>
      <p:sp>
        <p:nvSpPr>
          <p:cNvPr id="18" name="Text 16"/>
          <p:cNvSpPr txBox="1"/>
          <p:nvPr/>
        </p:nvSpPr>
        <p:spPr>
          <a:xfrm>
            <a:off x="6035040" y="3611880"/>
            <a:ext cx="2651760" cy="228600"/>
          </a:xfrm>
          <a:prstGeom prst="rect">
            <a:avLst/>
          </a:prstGeom>
          <a:noFill/>
          <a:ln/>
        </p:spPr>
        <p:txBody>
          <a:bodyPr wrap="square" lIns="0" tIns="0" rIns="0" bIns="0" rtlCol="0" anchor="ctr"/>
          <a:lstStyle/>
          <a:p>
            <a:pPr marL="0" indent="0">
              <a:buNone/>
            </a:pPr>
            <a:r>
              <a:rPr lang="en-US" sz="1000" b="1" dirty="0">
                <a:solidFill>
                  <a:srgbClr val="B36B00"/>
                </a:solidFill>
                <a:latin typeface="Calibri" pitchFamily="34" charset="0"/>
                <a:ea typeface="Calibri" pitchFamily="34" charset="-122"/>
                <a:cs typeface="Calibri" pitchFamily="34" charset="-120"/>
              </a:rPr>
              <a:t>qtsf.mines.edu</a:t>
            </a:r>
            <a:endParaRPr lang="en-US" sz="1000" dirty="0"/>
          </a:p>
        </p:txBody>
      </p:sp>
      <p:sp>
        <p:nvSpPr>
          <p:cNvPr id="19" name="Shape 17"/>
          <p:cNvSpPr/>
          <p:nvPr/>
        </p:nvSpPr>
        <p:spPr>
          <a:xfrm>
            <a:off x="457200" y="3931920"/>
            <a:ext cx="8229600" cy="731520"/>
          </a:xfrm>
          <a:prstGeom prst="roundRect">
            <a:avLst>
              <a:gd name="adj" fmla="val 10000"/>
            </a:avLst>
          </a:prstGeom>
          <a:solidFill>
            <a:srgbClr val="141A33"/>
          </a:solidFill>
          <a:ln/>
        </p:spPr>
        <p:txBody>
          <a:bodyPr/>
          <a:lstStyle/>
          <a:p>
            <a:endParaRPr lang="en-US"/>
          </a:p>
        </p:txBody>
      </p:sp>
      <p:sp>
        <p:nvSpPr>
          <p:cNvPr id="20" name="Shape 18"/>
          <p:cNvSpPr/>
          <p:nvPr/>
        </p:nvSpPr>
        <p:spPr>
          <a:xfrm>
            <a:off x="592531" y="3975811"/>
            <a:ext cx="643738" cy="643738"/>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21" name="Shape 19"/>
          <p:cNvSpPr/>
          <p:nvPr/>
        </p:nvSpPr>
        <p:spPr>
          <a:xfrm>
            <a:off x="694944" y="4078224"/>
            <a:ext cx="438912" cy="438912"/>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22" name="Shape 20"/>
          <p:cNvSpPr/>
          <p:nvPr/>
        </p:nvSpPr>
        <p:spPr>
          <a:xfrm>
            <a:off x="768096" y="4151376"/>
            <a:ext cx="292608" cy="292608"/>
          </a:xfrm>
          <a:prstGeom prst="ellipse">
            <a:avLst/>
          </a:prstGeom>
          <a:solidFill>
            <a:srgbClr val="F2A93B"/>
          </a:solidFill>
          <a:ln w="12700">
            <a:solidFill>
              <a:srgbClr val="F2A93B"/>
            </a:solidFill>
            <a:prstDash val="solid"/>
          </a:ln>
        </p:spPr>
        <p:txBody>
          <a:bodyPr/>
          <a:lstStyle/>
          <a:p>
            <a:endParaRPr lang="en-US"/>
          </a:p>
        </p:txBody>
      </p:sp>
      <p:sp>
        <p:nvSpPr>
          <p:cNvPr id="23" name="Text 21"/>
          <p:cNvSpPr txBox="1"/>
          <p:nvPr/>
        </p:nvSpPr>
        <p:spPr>
          <a:xfrm>
            <a:off x="1280160" y="3931920"/>
            <a:ext cx="7315200" cy="731520"/>
          </a:xfrm>
          <a:prstGeom prst="rect">
            <a:avLst/>
          </a:prstGeom>
          <a:noFill/>
          <a:ln/>
        </p:spPr>
        <p:txBody>
          <a:bodyPr wrap="square" lIns="0" tIns="0" rIns="0" bIns="0" rtlCol="0" anchor="ctr"/>
          <a:lstStyle/>
          <a:p>
            <a:pPr marL="0" indent="0">
              <a:buNone/>
            </a:pPr>
            <a:r>
              <a:rPr lang="en-US" sz="1100" b="1" dirty="0">
                <a:solidFill>
                  <a:srgbClr val="F2A93B"/>
                </a:solidFill>
                <a:latin typeface="Calibri" pitchFamily="34" charset="0"/>
                <a:ea typeface="Calibri" pitchFamily="34" charset="-122"/>
                <a:cs typeface="Calibri" pitchFamily="34" charset="-120"/>
              </a:rPr>
              <a:t>We are hiring — soon. </a:t>
            </a:r>
            <a:r>
              <a:rPr lang="en-US" sz="1100" dirty="0">
                <a:solidFill>
                  <a:srgbClr val="FFFFFF"/>
                </a:solidFill>
                <a:latin typeface="Calibri" pitchFamily="34" charset="0"/>
                <a:ea typeface="Calibri" pitchFamily="34" charset="-122"/>
                <a:cs typeface="Calibri" pitchFamily="34" charset="-120"/>
              </a:rPr>
              <a:t>A postdoc and a tenure-track faculty position at the boundary of subatomic physics and novel sensing. Not posted yet, so the application process is: come talk to me at a coffee break. Same for Ricochet, Project 8, BeEST or CURIE.</a:t>
            </a:r>
            <a:endParaRPr lang="en-US" sz="1100" dirty="0"/>
          </a:p>
        </p:txBody>
      </p:sp>
      <p:sp>
        <p:nvSpPr>
          <p:cNvPr id="24" name="Text 22"/>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26" name="Picture 25">
            <a:extLst>
              <a:ext uri="{FF2B5EF4-FFF2-40B4-BE49-F238E27FC236}">
                <a16:creationId xmlns:a16="http://schemas.microsoft.com/office/drawing/2014/main" id="{6DC8DE70-E58A-1D99-CDA3-49FCCAB6C7D6}"/>
              </a:ext>
            </a:extLst>
          </p:cNvPr>
          <p:cNvPicPr>
            <a:picLocks noChangeAspect="1"/>
          </p:cNvPicPr>
          <p:nvPr/>
        </p:nvPicPr>
        <p:blipFill>
          <a:blip r:embed="rId3"/>
          <a:stretch>
            <a:fillRect/>
          </a:stretch>
        </p:blipFill>
        <p:spPr>
          <a:xfrm>
            <a:off x="3246120" y="1097279"/>
            <a:ext cx="1396605" cy="1051561"/>
          </a:xfrm>
          <a:prstGeom prst="rect">
            <a:avLst/>
          </a:prstGeom>
        </p:spPr>
      </p:pic>
      <p:pic>
        <p:nvPicPr>
          <p:cNvPr id="25" name="Picture 24">
            <a:extLst>
              <a:ext uri="{FF2B5EF4-FFF2-40B4-BE49-F238E27FC236}">
                <a16:creationId xmlns:a16="http://schemas.microsoft.com/office/drawing/2014/main" id="{6BA85E26-7213-4CB7-C53B-05C9475F164F}"/>
              </a:ext>
            </a:extLst>
          </p:cNvPr>
          <p:cNvPicPr>
            <a:picLocks noChangeAspect="1"/>
          </p:cNvPicPr>
          <p:nvPr/>
        </p:nvPicPr>
        <p:blipFill>
          <a:blip r:embed="rId4"/>
          <a:stretch>
            <a:fillRect/>
          </a:stretch>
        </p:blipFill>
        <p:spPr>
          <a:xfrm>
            <a:off x="4318428" y="1097280"/>
            <a:ext cx="1579452" cy="1051560"/>
          </a:xfrm>
          <a:prstGeom prst="rect">
            <a:avLst/>
          </a:prstGeom>
        </p:spPr>
      </p:pic>
      <p:pic>
        <p:nvPicPr>
          <p:cNvPr id="28" name="Picture 27">
            <a:extLst>
              <a:ext uri="{FF2B5EF4-FFF2-40B4-BE49-F238E27FC236}">
                <a16:creationId xmlns:a16="http://schemas.microsoft.com/office/drawing/2014/main" id="{E9A22F0F-98CB-6816-ABF6-A8CB2610D5FF}"/>
              </a:ext>
            </a:extLst>
          </p:cNvPr>
          <p:cNvPicPr>
            <a:picLocks noChangeAspect="1"/>
          </p:cNvPicPr>
          <p:nvPr/>
        </p:nvPicPr>
        <p:blipFill>
          <a:blip r:embed="rId5"/>
          <a:stretch>
            <a:fillRect/>
          </a:stretch>
        </p:blipFill>
        <p:spPr>
          <a:xfrm>
            <a:off x="5943600" y="451535"/>
            <a:ext cx="2800417" cy="1785266"/>
          </a:xfrm>
          <a:prstGeom prst="rect">
            <a:avLst/>
          </a:prstGeom>
        </p:spPr>
      </p:pic>
      <p:pic>
        <p:nvPicPr>
          <p:cNvPr id="29" name="Picture 28">
            <a:extLst>
              <a:ext uri="{FF2B5EF4-FFF2-40B4-BE49-F238E27FC236}">
                <a16:creationId xmlns:a16="http://schemas.microsoft.com/office/drawing/2014/main" id="{E0DE912B-5ECE-50F5-72B5-C025F46531F7}"/>
              </a:ext>
              <a:ext uri="{C183D7F6-B498-43B3-948B-1728B52AA6E4}">
                <adec:decorative xmlns:adec="http://schemas.microsoft.com/office/drawing/2017/decorative" val="1"/>
              </a:ext>
            </a:extLst>
          </p:cNvPr>
          <p:cNvPicPr>
            <a:picLocks noChangeAspect="1"/>
          </p:cNvPicPr>
          <p:nvPr/>
        </p:nvPicPr>
        <p:blipFill>
          <a:blip r:embed="rId6"/>
          <a:srcRect t="25442"/>
          <a:stretch>
            <a:fillRect/>
          </a:stretch>
        </p:blipFill>
        <p:spPr>
          <a:xfrm>
            <a:off x="457200" y="1044814"/>
            <a:ext cx="2685786" cy="11247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109728"/>
            <a:ext cx="8229600" cy="228600"/>
          </a:xfrm>
          <a:prstGeom prst="rect">
            <a:avLst/>
          </a:prstGeom>
          <a:noFill/>
          <a:ln/>
        </p:spPr>
        <p:txBody>
          <a:bodyPr wrap="square" lIns="0" tIns="0" rIns="0" bIns="0" rtlCol="0" anchor="ctr"/>
          <a:lstStyle/>
          <a:p>
            <a:pPr marL="0" indent="0">
              <a:buNone/>
            </a:pPr>
            <a:r>
              <a:rPr lang="en-US" sz="1100" kern="0" spc="200" dirty="0">
                <a:solidFill>
                  <a:srgbClr val="5B6478"/>
                </a:solidFill>
                <a:latin typeface="Calibri" pitchFamily="34" charset="0"/>
                <a:ea typeface="Calibri" pitchFamily="34" charset="-122"/>
                <a:cs typeface="Calibri" pitchFamily="34" charset="-120"/>
              </a:rPr>
              <a:t>SAVE THE DATE · THE CONVERSATION CONTINUES</a:t>
            </a:r>
            <a:endParaRPr lang="en-US" sz="1100" dirty="0"/>
          </a:p>
        </p:txBody>
      </p:sp>
      <p:sp>
        <p:nvSpPr>
          <p:cNvPr id="3" name="Text 1"/>
          <p:cNvSpPr txBox="1"/>
          <p:nvPr/>
        </p:nvSpPr>
        <p:spPr>
          <a:xfrm>
            <a:off x="457200" y="320040"/>
            <a:ext cx="8229600" cy="640080"/>
          </a:xfrm>
          <a:prstGeom prst="rect">
            <a:avLst/>
          </a:prstGeom>
          <a:noFill/>
          <a:ln/>
        </p:spPr>
        <p:txBody>
          <a:bodyPr wrap="square" lIns="0" tIns="0" rIns="0" bIns="0" rtlCol="0" anchor="ctr"/>
          <a:lstStyle/>
          <a:p>
            <a:pPr marL="0" indent="0">
              <a:buNone/>
            </a:pPr>
            <a:r>
              <a:rPr lang="en-US" sz="3000" b="1" dirty="0">
                <a:solidFill>
                  <a:srgbClr val="141A33"/>
                </a:solidFill>
                <a:latin typeface="Cambria" pitchFamily="34" charset="0"/>
                <a:ea typeface="Cambria" pitchFamily="34" charset="-122"/>
                <a:cs typeface="Cambria" pitchFamily="34" charset="-120"/>
              </a:rPr>
              <a:t>Next stop: Mainz, January 2027</a:t>
            </a:r>
            <a:endParaRPr lang="en-US" sz="3000" dirty="0"/>
          </a:p>
        </p:txBody>
      </p:sp>
      <p:sp>
        <p:nvSpPr>
          <p:cNvPr id="22" name="Shape 20"/>
          <p:cNvSpPr/>
          <p:nvPr/>
        </p:nvSpPr>
        <p:spPr>
          <a:xfrm>
            <a:off x="457200" y="4160520"/>
            <a:ext cx="8229600" cy="594360"/>
          </a:xfrm>
          <a:prstGeom prst="roundRect">
            <a:avLst>
              <a:gd name="adj" fmla="val 12308"/>
            </a:avLst>
          </a:prstGeom>
          <a:solidFill>
            <a:srgbClr val="141A33"/>
          </a:solidFill>
          <a:ln/>
        </p:spPr>
        <p:txBody>
          <a:bodyPr/>
          <a:lstStyle/>
          <a:p>
            <a:endParaRPr lang="en-US"/>
          </a:p>
        </p:txBody>
      </p:sp>
      <p:sp>
        <p:nvSpPr>
          <p:cNvPr id="23" name="Text 21"/>
          <p:cNvSpPr txBox="1"/>
          <p:nvPr/>
        </p:nvSpPr>
        <p:spPr>
          <a:xfrm>
            <a:off x="594360" y="4160520"/>
            <a:ext cx="5486400" cy="594360"/>
          </a:xfrm>
          <a:prstGeom prst="rect">
            <a:avLst/>
          </a:prstGeom>
          <a:noFill/>
          <a:ln/>
        </p:spPr>
        <p:txBody>
          <a:bodyPr wrap="square" lIns="0" tIns="0" rIns="0" bIns="0" rtlCol="0" anchor="ctr"/>
          <a:lstStyle/>
          <a:p>
            <a:pPr marL="0" indent="0">
              <a:buNone/>
            </a:pPr>
            <a:r>
              <a:rPr lang="en-US" sz="1050" dirty="0">
                <a:solidFill>
                  <a:srgbClr val="CAD1DE"/>
                </a:solidFill>
                <a:latin typeface="Calibri" pitchFamily="34" charset="0"/>
                <a:ea typeface="Calibri" pitchFamily="34" charset="-122"/>
                <a:cs typeface="Calibri" pitchFamily="34" charset="-120"/>
              </a:rPr>
              <a:t>Organized by </a:t>
            </a:r>
            <a:r>
              <a:rPr lang="en-US" sz="1050" b="1" dirty="0">
                <a:solidFill>
                  <a:srgbClr val="FFFFFF"/>
                </a:solidFill>
                <a:latin typeface="Calibri" pitchFamily="34" charset="0"/>
                <a:ea typeface="Calibri" pitchFamily="34" charset="-122"/>
                <a:cs typeface="Calibri" pitchFamily="34" charset="-120"/>
              </a:rPr>
              <a:t>Hannah Banks (NYU), Louis Hamaide (JGU Mainz), Dmitry Budker (JGU Mainz), Joachim Kopp (JGU Mainz)</a:t>
            </a:r>
            <a:r>
              <a:rPr lang="en-US" sz="1050" i="1" dirty="0">
                <a:solidFill>
                  <a:srgbClr val="CAD1DE"/>
                </a:solidFill>
                <a:latin typeface="Calibri" pitchFamily="34" charset="0"/>
                <a:ea typeface="Calibri" pitchFamily="34" charset="-122"/>
                <a:cs typeface="Calibri" pitchFamily="34" charset="-120"/>
              </a:rPr>
              <a:t>  —  Louis couldn't be here this week; you can be there in his.</a:t>
            </a:r>
            <a:endParaRPr lang="en-US" sz="1050" dirty="0"/>
          </a:p>
        </p:txBody>
      </p:sp>
      <p:sp>
        <p:nvSpPr>
          <p:cNvPr id="24" name="Text 22"/>
          <p:cNvSpPr txBox="1"/>
          <p:nvPr/>
        </p:nvSpPr>
        <p:spPr>
          <a:xfrm>
            <a:off x="6172200" y="4160520"/>
            <a:ext cx="2423160" cy="594360"/>
          </a:xfrm>
          <a:prstGeom prst="rect">
            <a:avLst/>
          </a:prstGeom>
          <a:noFill/>
          <a:ln/>
        </p:spPr>
        <p:txBody>
          <a:bodyPr wrap="square" lIns="0" tIns="0" rIns="0" bIns="0" rtlCol="0" anchor="ctr"/>
          <a:lstStyle/>
          <a:p>
            <a:pPr marL="0" indent="0" algn="r">
              <a:buNone/>
            </a:pPr>
            <a:r>
              <a:rPr lang="en-US" sz="1100" b="1" dirty="0">
                <a:solidFill>
                  <a:srgbClr val="F2A93B"/>
                </a:solidFill>
                <a:latin typeface="Calibri" pitchFamily="34" charset="0"/>
                <a:ea typeface="Calibri" pitchFamily="34" charset="-122"/>
                <a:cs typeface="Calibri" pitchFamily="34" charset="-120"/>
              </a:rPr>
              <a:t>indico.mitp.uni-mainz.de/event/472</a:t>
            </a:r>
            <a:endParaRPr lang="en-US" sz="1100" dirty="0"/>
          </a:p>
          <a:p>
            <a:pPr marL="0" indent="0" algn="r">
              <a:buNone/>
            </a:pPr>
            <a:r>
              <a:rPr lang="en-US" sz="1100" dirty="0">
                <a:solidFill>
                  <a:srgbClr val="FFFFFF"/>
                </a:solidFill>
                <a:latin typeface="Calibri" pitchFamily="34" charset="0"/>
                <a:ea typeface="Calibri" pitchFamily="34" charset="-122"/>
                <a:cs typeface="Calibri" pitchFamily="34" charset="-120"/>
              </a:rPr>
              <a:t>MQS2027@uni-mainz.de</a:t>
            </a:r>
            <a:endParaRPr lang="en-US" sz="1100" dirty="0"/>
          </a:p>
        </p:txBody>
      </p:sp>
      <p:sp>
        <p:nvSpPr>
          <p:cNvPr id="26" name="Text 24"/>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OSSAP 2026 · Queen's University, Kingston</a:t>
            </a:r>
            <a:endParaRPr lang="en-US" sz="900" dirty="0"/>
          </a:p>
        </p:txBody>
      </p:sp>
      <p:pic>
        <p:nvPicPr>
          <p:cNvPr id="29" name="Picture 28" descr="Mechanical Quantum Sensors for New Physics Searches">
            <a:extLst>
              <a:ext uri="{FF2B5EF4-FFF2-40B4-BE49-F238E27FC236}">
                <a16:creationId xmlns:a16="http://schemas.microsoft.com/office/drawing/2014/main" id="{48CD2051-2E8E-3CB2-81E4-7A24A25AD940}"/>
              </a:ext>
            </a:extLst>
          </p:cNvPr>
          <p:cNvPicPr>
            <a:picLocks noChangeAspect="1"/>
          </p:cNvPicPr>
          <p:nvPr/>
        </p:nvPicPr>
        <p:blipFill>
          <a:blip r:embed="rId3"/>
          <a:stretch>
            <a:fillRect/>
          </a:stretch>
        </p:blipFill>
        <p:spPr>
          <a:xfrm>
            <a:off x="457200" y="1146152"/>
            <a:ext cx="8138160" cy="28612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0C1024"/>
        </a:solidFill>
        <a:effectLst/>
      </p:bgPr>
    </p:bg>
    <p:spTree>
      <p:nvGrpSpPr>
        <p:cNvPr id="1" name=""/>
        <p:cNvGrpSpPr/>
        <p:nvPr/>
      </p:nvGrpSpPr>
      <p:grpSpPr>
        <a:xfrm>
          <a:off x="0" y="0"/>
          <a:ext cx="0" cy="0"/>
          <a:chOff x="0" y="0"/>
          <a:chExt cx="0" cy="0"/>
        </a:xfrm>
      </p:grpSpPr>
      <p:sp>
        <p:nvSpPr>
          <p:cNvPr id="2" name="Shape 0"/>
          <p:cNvSpPr/>
          <p:nvPr/>
        </p:nvSpPr>
        <p:spPr>
          <a:xfrm>
            <a:off x="3727094" y="983894"/>
            <a:ext cx="1689811" cy="1689811"/>
          </a:xfrm>
          <a:prstGeom prst="ellipse">
            <a:avLst/>
          </a:prstGeom>
          <a:solidFill>
            <a:srgbClr val="F2A93B">
              <a:alpha val="12000"/>
            </a:srgbClr>
          </a:solidFill>
          <a:ln w="12700">
            <a:solidFill>
              <a:srgbClr val="F2A93B">
                <a:alpha val="0"/>
              </a:srgbClr>
            </a:solidFill>
            <a:prstDash val="solid"/>
          </a:ln>
        </p:spPr>
        <p:txBody>
          <a:bodyPr/>
          <a:lstStyle/>
          <a:p>
            <a:endParaRPr lang="en-US"/>
          </a:p>
        </p:txBody>
      </p:sp>
      <p:sp>
        <p:nvSpPr>
          <p:cNvPr id="3" name="Shape 1"/>
          <p:cNvSpPr/>
          <p:nvPr/>
        </p:nvSpPr>
        <p:spPr>
          <a:xfrm>
            <a:off x="3995928" y="1252728"/>
            <a:ext cx="1152144" cy="1152144"/>
          </a:xfrm>
          <a:prstGeom prst="ellipse">
            <a:avLst/>
          </a:prstGeom>
          <a:solidFill>
            <a:srgbClr val="F2A93B">
              <a:alpha val="25000"/>
            </a:srgbClr>
          </a:solidFill>
          <a:ln w="12700">
            <a:solidFill>
              <a:srgbClr val="F2A93B">
                <a:alpha val="0"/>
              </a:srgbClr>
            </a:solidFill>
            <a:prstDash val="solid"/>
          </a:ln>
        </p:spPr>
        <p:txBody>
          <a:bodyPr/>
          <a:lstStyle/>
          <a:p>
            <a:endParaRPr lang="en-US"/>
          </a:p>
        </p:txBody>
      </p:sp>
      <p:sp>
        <p:nvSpPr>
          <p:cNvPr id="4" name="Shape 2"/>
          <p:cNvSpPr/>
          <p:nvPr/>
        </p:nvSpPr>
        <p:spPr>
          <a:xfrm>
            <a:off x="4187952" y="1444752"/>
            <a:ext cx="768096" cy="768096"/>
          </a:xfrm>
          <a:prstGeom prst="ellipse">
            <a:avLst/>
          </a:prstGeom>
          <a:solidFill>
            <a:srgbClr val="F2A93B"/>
          </a:solidFill>
          <a:ln w="12700">
            <a:solidFill>
              <a:srgbClr val="F2A93B"/>
            </a:solidFill>
            <a:prstDash val="solid"/>
          </a:ln>
        </p:spPr>
        <p:txBody>
          <a:bodyPr/>
          <a:lstStyle/>
          <a:p>
            <a:endParaRPr lang="en-US"/>
          </a:p>
        </p:txBody>
      </p:sp>
      <p:sp>
        <p:nvSpPr>
          <p:cNvPr id="5" name="Text 3"/>
          <p:cNvSpPr txBox="1"/>
          <p:nvPr/>
        </p:nvSpPr>
        <p:spPr>
          <a:xfrm>
            <a:off x="457200" y="2606040"/>
            <a:ext cx="8229600" cy="731520"/>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Have a great workshop.</a:t>
            </a:r>
            <a:endParaRPr lang="en-US" sz="4000" dirty="0"/>
          </a:p>
        </p:txBody>
      </p:sp>
      <p:sp>
        <p:nvSpPr>
          <p:cNvPr id="6" name="Text 4"/>
          <p:cNvSpPr txBox="1"/>
          <p:nvPr/>
        </p:nvSpPr>
        <p:spPr>
          <a:xfrm>
            <a:off x="457200" y="3383280"/>
            <a:ext cx="8229600" cy="365760"/>
          </a:xfrm>
          <a:prstGeom prst="rect">
            <a:avLst/>
          </a:prstGeom>
          <a:noFill/>
          <a:ln/>
        </p:spPr>
        <p:txBody>
          <a:bodyPr wrap="square" lIns="0" tIns="0" rIns="0" bIns="0" rtlCol="0" anchor="ctr"/>
          <a:lstStyle/>
          <a:p>
            <a:pPr marL="0" indent="0" algn="ctr">
              <a:buNone/>
            </a:pPr>
            <a:r>
              <a:rPr lang="en-US" sz="1600" dirty="0">
                <a:solidFill>
                  <a:srgbClr val="F2A93B"/>
                </a:solidFill>
                <a:latin typeface="Calibri" pitchFamily="34" charset="0"/>
                <a:ea typeface="Calibri" pitchFamily="34" charset="-122"/>
                <a:cs typeface="Calibri" pitchFamily="34" charset="-120"/>
              </a:rPr>
              <a:t>Up next: Zhen Liu — Overview of broad scope and theory</a:t>
            </a:r>
            <a:endParaRPr lang="en-US" sz="1600" dirty="0"/>
          </a:p>
        </p:txBody>
      </p:sp>
      <p:sp>
        <p:nvSpPr>
          <p:cNvPr id="7" name="Text 5"/>
          <p:cNvSpPr txBox="1"/>
          <p:nvPr/>
        </p:nvSpPr>
        <p:spPr>
          <a:xfrm>
            <a:off x="457200" y="3794760"/>
            <a:ext cx="8229600" cy="274320"/>
          </a:xfrm>
          <a:prstGeom prst="rect">
            <a:avLst/>
          </a:prstGeom>
          <a:noFill/>
          <a:ln/>
        </p:spPr>
        <p:txBody>
          <a:bodyPr wrap="square" lIns="0" tIns="0" rIns="0" bIns="0" rtlCol="0" anchor="ctr"/>
          <a:lstStyle/>
          <a:p>
            <a:pPr marL="0" indent="0" algn="ctr">
              <a:buNone/>
            </a:pPr>
            <a:r>
              <a:rPr lang="en-US" sz="1200" dirty="0">
                <a:solidFill>
                  <a:srgbClr val="CAD1DE"/>
                </a:solidFill>
                <a:latin typeface="Calibri" pitchFamily="34" charset="0"/>
                <a:ea typeface="Calibri" pitchFamily="34" charset="-122"/>
                <a:cs typeface="Calibri" pitchFamily="34" charset="-120"/>
              </a:rPr>
              <a:t>indico.global/event/18677/timetable</a:t>
            </a:r>
            <a:endParaRPr lang="en-US" sz="1200" dirty="0"/>
          </a:p>
        </p:txBody>
      </p:sp>
      <p:sp>
        <p:nvSpPr>
          <p:cNvPr id="8" name="Text 6"/>
          <p:cNvSpPr txBox="1"/>
          <p:nvPr/>
        </p:nvSpPr>
        <p:spPr>
          <a:xfrm>
            <a:off x="457200" y="4800600"/>
            <a:ext cx="5486400" cy="228600"/>
          </a:xfrm>
          <a:prstGeom prst="rect">
            <a:avLst/>
          </a:prstGeom>
          <a:noFill/>
          <a:ln/>
        </p:spPr>
        <p:txBody>
          <a:bodyPr wrap="square" lIns="0" tIns="0" rIns="0" bIns="0" rtlCol="0" anchor="ctr"/>
          <a:lstStyle/>
          <a:p>
            <a:pPr marL="0" indent="0">
              <a:buNone/>
            </a:pPr>
            <a:r>
              <a:rPr lang="en-US" sz="900" dirty="0">
                <a:solidFill>
                  <a:srgbClr val="CAD1DE"/>
                </a:solidFill>
                <a:latin typeface="Calibri" pitchFamily="34" charset="0"/>
                <a:ea typeface="Calibri" pitchFamily="34" charset="-122"/>
                <a:cs typeface="Calibri" pitchFamily="34" charset="-120"/>
              </a:rPr>
              <a:t>OSSAP 2026 · Queen's University, Kingston</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TotalTime>
  <Words>2093</Words>
  <Application>Microsoft Macintosh PowerPoint</Application>
  <PresentationFormat>On-screen Show (16:9)</PresentationFormat>
  <Paragraphs>268</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Wouter Van De Pontseele</cp:lastModifiedBy>
  <cp:revision>4</cp:revision>
  <dcterms:created xsi:type="dcterms:W3CDTF">2026-09-22T22:21:27Z</dcterms:created>
  <dcterms:modified xsi:type="dcterms:W3CDTF">2026-09-23T01:14:03Z</dcterms:modified>
</cp:coreProperties>
</file>