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08" autoAdjust="0"/>
    <p:restoredTop sz="94660"/>
  </p:normalViewPr>
  <p:slideViewPr>
    <p:cSldViewPr snapToGrid="0">
      <p:cViewPr varScale="1">
        <p:scale>
          <a:sx n="132" d="100"/>
          <a:sy n="132" d="100"/>
        </p:scale>
        <p:origin x="708" y="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B2C972-63A5-EBFC-5720-D125080CF3C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A180D09-AF19-6B48-B21C-494A5C0A04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DE15565-DA52-D5EC-E8A3-A6C483236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2B58C-259D-4032-8D81-9733803B951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1DFACA3-1D53-43B2-B3F9-AEEF651822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03E579-713C-8B8D-0D5B-BB9404BD3C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859A-189C-4792-965D-B6563C8E5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42364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40DE49-7667-06B7-F8A6-5EA38B9705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EAF012-32F8-F67A-D573-083E3BB0D8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B54BCB-BBFE-D5E0-9EAE-42D54BDC1A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2B58C-259D-4032-8D81-9733803B951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94C31DC-8F2D-339F-9F5D-19CBC9DACB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061FBEF-2B30-D002-28DA-55A7DB1821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859A-189C-4792-965D-B6563C8E5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46158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FBF8278-92B3-E24F-0644-89D99D632A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8C39D05-AC61-465A-9A76-28816E5AC1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E134070-E85F-3A71-A01C-D9D3FA4E97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2B58C-259D-4032-8D81-9733803B951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4302BA-EB6B-CA29-0ECA-DFA8945A1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0A3A3AF-1ED0-8339-88C5-F239302C14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859A-189C-4792-965D-B6563C8E5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47026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0AE6A9-6518-457C-2652-6914C5B021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93197D-AF6A-C1FB-428B-37DA3633F08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E547C0-09EB-01A8-7315-A8F0366A80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2B58C-259D-4032-8D81-9733803B951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5A4841-0C0C-B3BE-8F70-A78914E07D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A5C0E51-32FE-B95E-7F65-23A8B7B47F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859A-189C-4792-965D-B6563C8E5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4796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7CC811-14A5-3984-8383-5DAF3A0A4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7568225-A9F1-4FEA-0316-726D418AA5D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50DA269-F7AD-ADF5-2100-8AE7EF855E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2B58C-259D-4032-8D81-9733803B951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4267F0E-7CD0-C16A-CD0E-3A52B167C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B6B5918-C611-DD05-8859-03F5E16F7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859A-189C-4792-965D-B6563C8E5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04253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4F86C2-9A16-7126-68AE-23D184281D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6503203-EAE4-38E2-39A8-887A44E318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F8362C3-341C-1D9D-FB28-23E1CC347A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28EC80-EC91-2B9A-2F45-4F6D9D7316E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2B58C-259D-4032-8D81-9733803B951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8796C4-2C44-B4DD-F107-C0B445EAEC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320FD5F-A33E-5D5E-1B8D-280B185CAD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859A-189C-4792-965D-B6563C8E5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58145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DEB18C5-638F-0CAF-B189-CC652501071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892A225-D33F-F223-21BE-BC36593E2D0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06B036C-F9D4-745A-341F-65D365C4AA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BA216BD-2EA7-21CB-B64E-4EA38FD29D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D12423F9-0688-AD7C-299E-667F0A5665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EADF065-1307-A6BA-B560-0AAEB7C5A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2B58C-259D-4032-8D81-9733803B951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5645BAD3-28D2-B181-4AAE-0996864577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965E7F30-D164-EFEA-629F-2005F45CB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859A-189C-4792-965D-B6563C8E5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94879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8A02CC-D411-51D4-F62B-BF38655009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FABDCA-9471-5D18-85C1-2B0C793281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2B58C-259D-4032-8D81-9733803B951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910D496-5289-9921-4D16-6D73BABE48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85E40C6-BECA-8BA3-9A45-3A848D0795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859A-189C-4792-965D-B6563C8E5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765158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2182B09-F3D8-2206-50C2-361AAFB5B55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2B58C-259D-4032-8D81-9733803B951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DCFCD40-EDCB-D201-645E-CECA7C046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4422976-7324-F300-5E5B-0DA681EAF4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859A-189C-4792-965D-B6563C8E5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58781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E63A0EE-1A45-69A1-0BD8-5AAFB39B34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D113E0-9F1E-C276-5578-165217B03C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41A52F8-4EE0-2B5D-7579-C2A8AB0692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8C4B5E-F7A4-75E2-E0AC-BC78FD7ED2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2B58C-259D-4032-8D81-9733803B951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7EA95D-114D-C9E6-4249-B16FAC824B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DBC46BF-F188-DA77-BBB7-8939BC780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859A-189C-4792-965D-B6563C8E5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26149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E8EAF05-73F9-39CA-026B-75661CC51B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F319324-96DC-5068-D79E-B648876FDBF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1C7F15-FF73-4547-A513-B611395E5CE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E4D8076-27BC-6F0E-04AF-F9CFF14E36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F2B58C-259D-4032-8D81-9733803B951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E7184B-9573-3A6C-4776-1175EA2F7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68CC7C7-4758-D8F5-7B01-8DFA933F9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9A859A-189C-4792-965D-B6563C8E5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651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7C0CF85-DC1E-5A9A-D6AB-D4E7B962B2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86F7BA0-7FF1-C77B-C6B5-6EDA53B714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7F1CCB-4354-9D1B-D0B8-D95A5A18F43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FF2B58C-259D-4032-8D81-9733803B951C}" type="datetimeFigureOut">
              <a:rPr lang="en-US" smtClean="0"/>
              <a:t>8/7/2026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C60A39-0E1E-3447-3DA5-C8EB96D8BAF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9119D34-4188-4BA9-0439-1072E07E03E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89A859A-189C-4792-965D-B6563C8E511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732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mailto:chaielli@umich.edu" TargetMode="External"/><Relationship Id="rId2" Type="http://schemas.openxmlformats.org/officeDocument/2006/relationships/hyperlink" Target="https://indico.cern.ch/event/1572535/program" TargetMode="External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56DCB6A-E30C-0E52-AC39-2A1A6279A951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Muon Report at US HFCC L2/L3 meeting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6364D32-B5B5-82CA-F918-A36A8D0A66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Bing Zhou</a:t>
            </a:r>
          </a:p>
          <a:p>
            <a:r>
              <a:rPr lang="en-US" dirty="0"/>
              <a:t>Aug. 7, 2026</a:t>
            </a:r>
          </a:p>
        </p:txBody>
      </p:sp>
    </p:spTree>
    <p:extLst>
      <p:ext uri="{BB962C8B-B14F-4D97-AF65-F5344CB8AC3E}">
        <p14:creationId xmlns:p14="http://schemas.microsoft.com/office/powerpoint/2010/main" val="27977009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6884F1-CA2D-E208-EBA7-2B4CBFC1E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1" dirty="0">
                <a:solidFill>
                  <a:srgbClr val="002060"/>
                </a:solidFill>
              </a:rPr>
              <a:t>R&amp;D activities on muon hybrid detector concept – drift tubes + scintillator strips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F83846B-E92C-CD06-DCD8-867C7AA6CD39}"/>
              </a:ext>
            </a:extLst>
          </p:cNvPr>
          <p:cNvSpPr txBox="1"/>
          <p:nvPr/>
        </p:nvSpPr>
        <p:spPr>
          <a:xfrm>
            <a:off x="731678" y="1825349"/>
            <a:ext cx="106221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dirty="0">
                <a:latin typeface="Tw Cen MT" panose="020B0602020104020603" pitchFamily="34" charset="0"/>
              </a:rPr>
              <a:t>Continue analyzing the test beam data from a </a:t>
            </a:r>
            <a:r>
              <a:rPr lang="en-US" dirty="0" err="1">
                <a:latin typeface="Tw Cen MT" panose="020B0602020104020603" pitchFamily="34" charset="0"/>
              </a:rPr>
              <a:t>sMDT</a:t>
            </a:r>
            <a:r>
              <a:rPr lang="en-US" dirty="0">
                <a:latin typeface="Tw Cen MT" panose="020B0602020104020603" pitchFamily="34" charset="0"/>
              </a:rPr>
              <a:t> tracker and two scintillator strip prototypes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 err="1">
                <a:latin typeface="Tw Cen MT" panose="020B0602020104020603" pitchFamily="34" charset="0"/>
              </a:rPr>
              <a:t>sMDT</a:t>
            </a:r>
            <a:r>
              <a:rPr lang="en-US" dirty="0">
                <a:latin typeface="Tw Cen MT" panose="020B0602020104020603" pitchFamily="34" charset="0"/>
              </a:rPr>
              <a:t> (96 readout channels) achieved resolution better than 100 microns resolution per tube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dirty="0">
                <a:latin typeface="Tw Cen MT" panose="020B0602020104020603" pitchFamily="34" charset="0"/>
              </a:rPr>
              <a:t>Two prototype modules, each containing eight 1-meter-long Fermilab triangular strips instrumented with Kuraray WLS fibers, Hamamatsu </a:t>
            </a:r>
            <a:r>
              <a:rPr lang="en-US" dirty="0" err="1">
                <a:latin typeface="Tw Cen MT" panose="020B0602020104020603" pitchFamily="34" charset="0"/>
              </a:rPr>
              <a:t>SiPMs</a:t>
            </a:r>
            <a:r>
              <a:rPr lang="en-US" dirty="0">
                <a:latin typeface="Tw Cen MT" panose="020B0602020104020603" pitchFamily="34" charset="0"/>
              </a:rPr>
              <a:t>, </a:t>
            </a:r>
            <a:r>
              <a:rPr lang="en-US">
                <a:latin typeface="Tw Cen MT" panose="020B0602020104020603" pitchFamily="34" charset="0"/>
              </a:rPr>
              <a:t>and CAEN electronics</a:t>
            </a:r>
            <a:r>
              <a:rPr lang="en-US" dirty="0">
                <a:latin typeface="Tw Cen MT" panose="020B0602020104020603" pitchFamily="34" charset="0"/>
              </a:rPr>
              <a:t>, were beam tested at CERN together with the </a:t>
            </a:r>
            <a:r>
              <a:rPr lang="en-US" dirty="0" err="1">
                <a:latin typeface="Tw Cen MT" panose="020B0602020104020603" pitchFamily="34" charset="0"/>
              </a:rPr>
              <a:t>sMDT</a:t>
            </a:r>
            <a:r>
              <a:rPr lang="en-US" dirty="0">
                <a:latin typeface="Tw Cen MT" panose="020B0602020104020603" pitchFamily="34" charset="0"/>
              </a:rPr>
              <a:t> tracker. Preliminary results show a light yield of ∼ 90 photoelectrons(PE)/cm, a position resolution of ∼ </a:t>
            </a:r>
            <a:r>
              <a:rPr lang="en-US" dirty="0">
                <a:solidFill>
                  <a:srgbClr val="FF0000"/>
                </a:solidFill>
                <a:latin typeface="Tw Cen MT" panose="020B0602020104020603" pitchFamily="34" charset="0"/>
              </a:rPr>
              <a:t>1.6 mm</a:t>
            </a:r>
            <a:r>
              <a:rPr lang="en-US" dirty="0">
                <a:latin typeface="Tw Cen MT" panose="020B0602020104020603" pitchFamily="34" charset="0"/>
              </a:rPr>
              <a:t>, and a timing resolution of </a:t>
            </a:r>
            <a:r>
              <a:rPr lang="en-US" dirty="0">
                <a:solidFill>
                  <a:srgbClr val="FF0000"/>
                </a:solidFill>
                <a:latin typeface="Tw Cen MT" panose="020B0602020104020603" pitchFamily="34" charset="0"/>
              </a:rPr>
              <a:t>350 </a:t>
            </a:r>
            <a:r>
              <a:rPr lang="en-US" dirty="0" err="1">
                <a:solidFill>
                  <a:srgbClr val="FF0000"/>
                </a:solidFill>
                <a:latin typeface="Tw Cen MT" panose="020B0602020104020603" pitchFamily="34" charset="0"/>
              </a:rPr>
              <a:t>ps</a:t>
            </a:r>
            <a:r>
              <a:rPr lang="en-US" dirty="0">
                <a:latin typeface="Tw Cen MT" panose="020B0602020104020603" pitchFamily="34" charset="0"/>
              </a:rPr>
              <a:t>, including an estimated </a:t>
            </a:r>
            <a:r>
              <a:rPr lang="en-US" b="1" dirty="0">
                <a:latin typeface="Tw Cen MT" panose="020B0602020104020603" pitchFamily="34" charset="0"/>
              </a:rPr>
              <a:t>280 </a:t>
            </a:r>
            <a:r>
              <a:rPr lang="en-US" b="1" dirty="0" err="1">
                <a:latin typeface="Tw Cen MT" panose="020B0602020104020603" pitchFamily="34" charset="0"/>
              </a:rPr>
              <a:t>ps</a:t>
            </a:r>
            <a:r>
              <a:rPr lang="en-US" b="1" dirty="0">
                <a:latin typeface="Tw Cen MT" panose="020B0602020104020603" pitchFamily="34" charset="0"/>
              </a:rPr>
              <a:t> </a:t>
            </a:r>
            <a:r>
              <a:rPr lang="en-US" dirty="0">
                <a:latin typeface="Tw Cen MT" panose="020B0602020104020603" pitchFamily="34" charset="0"/>
              </a:rPr>
              <a:t>contribution from the readout electronics.</a:t>
            </a:r>
          </a:p>
          <a:p>
            <a:pPr lvl="1"/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76FB0089-9BD6-F471-8343-171F0C3BF4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87233" y="4026235"/>
            <a:ext cx="9417534" cy="2540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5309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A08823-FDE7-E86C-AD24-5C43406E4D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News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3DE4C3B-D5DA-C801-2C60-8243B429E145}"/>
              </a:ext>
            </a:extLst>
          </p:cNvPr>
          <p:cNvSpPr txBox="1"/>
          <p:nvPr/>
        </p:nvSpPr>
        <p:spPr>
          <a:xfrm>
            <a:off x="929795" y="1608827"/>
            <a:ext cx="9643557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400" dirty="0">
                <a:latin typeface="Tw Cen MT" panose="020B0602020104020603" pitchFamily="34" charset="0"/>
              </a:rPr>
              <a:t>Bing Zhou and Junjie Zhu delivered two lectures in the </a:t>
            </a:r>
            <a:r>
              <a:rPr lang="en-US" sz="2400" b="1" dirty="0">
                <a:latin typeface="Tw Cen MT" panose="020B0602020104020603" pitchFamily="34" charset="0"/>
              </a:rPr>
              <a:t>DRD1 gaseous detector school FRIB (Michigan, USA), 8-17 July, 2026</a:t>
            </a:r>
          </a:p>
          <a:p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6B20B29-EC43-8352-292D-5857E43B5532}"/>
              </a:ext>
            </a:extLst>
          </p:cNvPr>
          <p:cNvSpPr txBox="1"/>
          <p:nvPr/>
        </p:nvSpPr>
        <p:spPr>
          <a:xfrm>
            <a:off x="2744403" y="2532157"/>
            <a:ext cx="6095198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0" i="0" dirty="0">
                <a:solidFill>
                  <a:srgbClr val="1155CC"/>
                </a:solidFill>
                <a:effectLst/>
                <a:latin typeface="Arial" panose="020B0604020202020204" pitchFamily="34" charset="0"/>
                <a:hlinkClick r:id="rId2"/>
              </a:rPr>
              <a:t>https://indico.cern.ch/event/1572535/program </a:t>
            </a:r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C50D7E0-8650-F430-7018-F82AF17DBA34}"/>
              </a:ext>
            </a:extLst>
          </p:cNvPr>
          <p:cNvSpPr txBox="1"/>
          <p:nvPr/>
        </p:nvSpPr>
        <p:spPr>
          <a:xfrm>
            <a:off x="838200" y="3310181"/>
            <a:ext cx="10942722" cy="193899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v"/>
            </a:pPr>
            <a:r>
              <a:rPr lang="en-US" sz="2400" dirty="0">
                <a:latin typeface="Tw Cen MT" panose="020B0602020104020603" pitchFamily="34" charset="0"/>
              </a:rPr>
              <a:t>The muon talk (15 minutes) at the HFCC meeting at SLAC will be given by Elliott Chai (a Michigan student who has registered for this meeting, Email:  </a:t>
            </a:r>
            <a:r>
              <a:rPr lang="en-US" sz="2400" dirty="0">
                <a:latin typeface="Tw Cen MT" panose="020B0602020104020603" pitchFamily="34" charset="0"/>
                <a:hlinkClick r:id="rId3"/>
              </a:rPr>
              <a:t>chaielli@umich.edu</a:t>
            </a:r>
            <a:r>
              <a:rPr lang="en-US" sz="2400" dirty="0">
                <a:latin typeface="Tw Cen MT" panose="020B0602020104020603" pitchFamily="34" charset="0"/>
              </a:rPr>
              <a:t>).</a:t>
            </a:r>
          </a:p>
          <a:p>
            <a:endParaRPr lang="en-US" sz="2400" dirty="0"/>
          </a:p>
          <a:p>
            <a:pPr lvl="1"/>
            <a:r>
              <a:rPr lang="en-US" sz="2400" dirty="0">
                <a:latin typeface="Tw Cen MT" panose="020B0602020104020603" pitchFamily="34" charset="0"/>
              </a:rPr>
              <a:t>Title: "Test beam results of muon prototype combined drift tubes and scintillator strips".</a:t>
            </a:r>
          </a:p>
        </p:txBody>
      </p:sp>
    </p:spTree>
    <p:extLst>
      <p:ext uri="{BB962C8B-B14F-4D97-AF65-F5344CB8AC3E}">
        <p14:creationId xmlns:p14="http://schemas.microsoft.com/office/powerpoint/2010/main" val="38178363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</TotalTime>
  <Words>230</Words>
  <Application>Microsoft Office PowerPoint</Application>
  <PresentationFormat>Widescreen</PresentationFormat>
  <Paragraphs>13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Aptos</vt:lpstr>
      <vt:lpstr>Aptos Display</vt:lpstr>
      <vt:lpstr>Arial</vt:lpstr>
      <vt:lpstr>Tw Cen MT</vt:lpstr>
      <vt:lpstr>Wingdings</vt:lpstr>
      <vt:lpstr>Office Theme</vt:lpstr>
      <vt:lpstr>Muon Report at US HFCC L2/L3 meeting</vt:lpstr>
      <vt:lpstr>R&amp;D activities on muon hybrid detector concept – drift tubes + scintillator strips</vt:lpstr>
      <vt:lpstr>News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Zhou, Bing</dc:creator>
  <cp:lastModifiedBy>Zhou, Bing</cp:lastModifiedBy>
  <cp:revision>1</cp:revision>
  <dcterms:created xsi:type="dcterms:W3CDTF">2026-08-07T19:05:47Z</dcterms:created>
  <dcterms:modified xsi:type="dcterms:W3CDTF">2026-08-07T19:16:51Z</dcterms:modified>
</cp:coreProperties>
</file>