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tags/tag4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heme/themeOverride1.xml" ContentType="application/vnd.openxmlformats-officedocument.themeOverr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2.xml" ContentType="application/vnd.openxmlformats-officedocument.themeOverr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3.xml" ContentType="application/vnd.openxmlformats-officedocument.themeOverride+xml"/>
  <Override PartName="/ppt/tags/tag18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4.xml" ContentType="application/vnd.openxmlformats-officedocument.themeOverride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4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15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19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20.xml" ContentType="application/vnd.openxmlformats-officedocument.presentationml.notesSlide+xml"/>
  <Override PartName="/ppt/tags/tag36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37.xml" ContentType="application/vnd.openxmlformats-officedocument.presentationml.tags+xml"/>
  <Override PartName="/ppt/notesSlides/notesSlide23.xml" ContentType="application/vnd.openxmlformats-officedocument.presentationml.notesSlide+xml"/>
  <Override PartName="/ppt/tags/tag38.xml" ContentType="application/vnd.openxmlformats-officedocument.presentationml.tags+xml"/>
  <Override PartName="/ppt/notesSlides/notesSlide24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41.xml" ContentType="application/vnd.openxmlformats-officedocument.presentationml.tags+xml"/>
  <Override PartName="/ppt/notesSlides/notesSlide27.xml" ContentType="application/vnd.openxmlformats-officedocument.presentationml.notesSlide+xml"/>
  <Override PartName="/ppt/tags/tag42.xml" ContentType="application/vnd.openxmlformats-officedocument.presentationml.tags+xml"/>
  <Override PartName="/ppt/notesSlides/notesSlide28.xml" ContentType="application/vnd.openxmlformats-officedocument.presentationml.notesSlide+xml"/>
  <Override PartName="/ppt/tags/tag43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tags/tag46.xml" ContentType="application/vnd.openxmlformats-officedocument.presentationml.tags+xml"/>
  <Override PartName="/ppt/notesSlides/notesSlide33.xml" ContentType="application/vnd.openxmlformats-officedocument.presentationml.notesSl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59" r:id="rId3"/>
    <p:sldId id="263" r:id="rId4"/>
    <p:sldId id="274" r:id="rId5"/>
    <p:sldId id="295" r:id="rId6"/>
    <p:sldId id="292" r:id="rId7"/>
    <p:sldId id="296" r:id="rId8"/>
    <p:sldId id="297" r:id="rId9"/>
    <p:sldId id="276" r:id="rId10"/>
    <p:sldId id="293" r:id="rId11"/>
    <p:sldId id="277" r:id="rId12"/>
    <p:sldId id="298" r:id="rId13"/>
    <p:sldId id="299" r:id="rId14"/>
    <p:sldId id="278" r:id="rId15"/>
    <p:sldId id="279" r:id="rId16"/>
    <p:sldId id="300" r:id="rId17"/>
    <p:sldId id="294" r:id="rId18"/>
    <p:sldId id="282" r:id="rId19"/>
    <p:sldId id="301" r:id="rId20"/>
    <p:sldId id="302" r:id="rId21"/>
    <p:sldId id="283" r:id="rId22"/>
    <p:sldId id="284" r:id="rId23"/>
    <p:sldId id="285" r:id="rId24"/>
    <p:sldId id="303" r:id="rId25"/>
    <p:sldId id="304" r:id="rId26"/>
    <p:sldId id="286" r:id="rId27"/>
    <p:sldId id="287" r:id="rId28"/>
    <p:sldId id="305" r:id="rId29"/>
    <p:sldId id="308" r:id="rId30"/>
    <p:sldId id="307" r:id="rId31"/>
    <p:sldId id="306" r:id="rId32"/>
    <p:sldId id="288" r:id="rId33"/>
    <p:sldId id="289" r:id="rId34"/>
    <p:sldId id="311" r:id="rId35"/>
    <p:sldId id="31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4DF711-7386-468A-B745-4DD728DA6514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BC9932-6D65-44CF-B962-40DFDDA18D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7743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905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E8B00-9DC1-5EB4-D6B2-77D0CF144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ABDAA6-A3EE-3D56-1290-93295CC784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7C3D43-CCE6-0C85-36C9-AD8EA09094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86A356-7717-3A39-4C19-501BD2DB2F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238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913816-0AA7-97DA-4859-FEFA22A8E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928D39-0E1B-6BD0-C44A-26122C5985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2FA305-008C-7516-3EDF-3A7D3F76CB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2FD785-DCE0-A188-FA4E-B70879FC43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8530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B93250-4061-8A45-2588-BD3FCAF586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A8E001-6B55-A585-7FA4-6566509953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0470C0-F45E-F6E6-872A-66597123D1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988B1-C4A6-F546-2272-0907BC14C1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852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5DC52-AEEF-F853-29FB-748382A4D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DBC282-5BE9-1A69-F27B-2B136DAF80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B66129-7356-E154-D9F5-A0A0150E9C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740DA6-7AEF-6521-B714-3D65B1B080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7573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F5EF74-7208-D4A3-07D3-EC5D1EB58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1E71BE-1049-D1E7-2D4F-03045E15EE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2AB2CD-2180-E5C7-F9F4-8B7E5C0015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4E9D44-1056-4539-30A7-CFFB041B03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5846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92430-B784-5362-DF84-F605FD5B0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D06853-F7A1-44BC-A542-3B940A8E7C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19D277-A835-260D-AC5A-9B0280DB31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6DC7FB-342B-8C57-BAA5-6A0FFC7D20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7330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305FAE-B636-F6CF-5818-675CA2411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3E7534-54A5-F04A-F0F4-78C0F72F49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EDA699-478C-EAE3-525B-953ADE9443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CC9FF9-B1C4-2DA6-F402-02C91E5B18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123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25A75-17DA-06DF-CE0D-5578560ABE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B78678-350F-9CC8-6B7E-2DE4BE382F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22F2E2-6036-5CF5-98A7-B0B2613A27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0C5E7E-D991-E6C3-C144-847C9BCB2D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572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6241E1-1DAE-E714-CE9F-542167B0E6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1A1F00-0645-2AE3-87B1-9191CE3117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50E7ED-5E5A-9E5E-CECE-A2298DB193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D97655-89C3-606F-299C-A7676E160B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5019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BAD1E2-8D01-81CB-BC25-9016887B6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B4FAA8-68D2-5044-D8C7-1EA14CAE8C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E10457-7CA5-2064-E79D-F34F9303AC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03866A-E45F-DAF3-4E03-0279C0A02B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458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208DE8-3B95-6D21-ED10-8364D0D21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ABD261-9856-0F24-22A5-BA2E93C4D9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74260F-8A3D-6CB6-B9A0-863E7783BA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DD6B38-BC2D-9DF0-81BA-3E2250A22B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4965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152E7-ECEE-1DB6-DE80-43CAC0C752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E7AB90-3F17-0899-4BC0-69C8DFC49B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F6416B-92F1-DE3C-C162-B3F35D43B6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EC76B6-F013-FA9F-C8F8-280F2FAEFD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4697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45BE83-2EF0-CF5B-C26E-4717BB1D8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37601A-91ED-F9F6-75B4-D70DE3922F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5E12EF-477F-3F61-A3A8-30A9FEC69B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8523D4-D991-5924-71BD-C4991EDFC0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2703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67A9C-224A-C4AC-EC76-B221048A6E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5D94B0-2B6A-557B-5B16-761CAD97D8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538B2F-01A8-10D3-517D-AE7192AD4E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69A7B5-EACC-ACFC-1318-56E4AC05EF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4394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51A36F-DD31-9347-F6D8-4904810D9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ED7495-D378-4DCA-9B25-12A0C7E452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ACD0CB-B8DC-6F78-295F-E83C43CD1B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E14827-97E7-1478-85DA-CBD7AC0E1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5108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58C768-C543-ECA2-8CB1-76DCB3DC1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95B63C-5EAD-2B70-B860-3E754DF0C1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346F28-D6E7-A69E-14EE-9A22ED754F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39D165-7DB8-6E9F-100C-AC9920842A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8167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26AD12-699C-E95D-3D12-A91B4E35B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0E46B-BE39-A9B4-A3F3-5EAD9A42D9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C76546-38B1-5546-84AC-F3169BA631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3E5C72-6E38-403C-8974-CA018EA189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0634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028B07-C11B-7FE8-5B70-DB41CE4A7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BBE266-D2AE-4B29-1CE6-975B43EBF3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DAEF89-C827-A617-B18A-ED1E5A538A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C20F8D-9547-00D0-7059-E85F983976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7653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5441C-9704-7881-975A-728892E31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72F1AC-7406-EAC1-29CE-284E28E337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5E5C3-F466-37FF-7F22-0A5A2288C7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A7FDD3-8CE9-A75A-82C7-90C651D93E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7366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073BD4-BE36-FE71-7FAE-DFCF2AD5A7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9C4BC5-6FFD-6D5F-7BE0-5CA9E05CB9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F04008-F1A7-D612-1807-25F5D9AE1C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E6E88D-50C9-7735-8C04-E43DB584EC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7747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CE50B7-C6B9-A388-5EBD-73B5A76809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F7C0E3-F2D6-0958-A973-6FCD262411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3C0A6C-9825-3E13-2BA5-622E4307D5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ECEB6F-E4FA-E312-B85C-35600A0237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1967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AE2DCC-D646-320F-803B-50C004A40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A8D56F-FBBC-DD9C-3283-7059A686E2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DAB5C9-EFF9-406F-56EA-9105CE733B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DA4808-C1C3-AF9C-F462-E0F6F4EB88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6803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EA26EF-40C1-6E54-F25B-BA4526410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C43F27-5F1B-1E8B-1AD3-6119CEA63F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C38C09-21A2-E1B9-F239-6E756ADF49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CA77E4-2E6F-760E-DCCC-58006817AB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6739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A9FB4-8276-6334-0675-C70BCE6FF3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696B6C-F8F4-352D-DEE0-88A0EE30DA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E165FE-581E-6648-B394-F582F26757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35F0EE-B1E3-DD66-21D1-2E027CF675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0348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6040C-F17C-EB36-10F8-6AFE5CAD43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F4AE01-86E1-08D0-E299-913FEC4380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8AAD25-2AE8-06D5-A9A9-8A2364F914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867E6C-1453-29DA-16B7-C844CE7A7A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9714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CC4E3-75DE-8438-2A6C-E45BA2E32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316EC6-8EB2-7783-2613-4BC1C7DCB2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A0715B-04A4-01B4-C066-94FD225EDF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EEC4D2-5338-FCB7-DF31-877E32BB69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826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F188D-08C5-D50F-507B-97153A8A66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8F9BE0-685E-3967-01A0-9AE28DF45E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4782D6-9C61-1886-AC71-B61991D52C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0BE02F-9B60-4972-0F0E-E35043EADB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13311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72BF6E-1AB0-4FA9-C037-91A4F660F5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39B647-4323-8654-8A06-339A270050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6617BD-BFA4-21F0-E1A3-0ADF364F3B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3ACFAB-CF69-4F5B-4CDF-8748C32619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46203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AE1509-BDF1-3CD8-EF48-95827B260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54A831-E015-7CAD-F7EC-3BE3BD9E38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EBBAED-F738-6E41-5422-14A4492928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16F2EE-8E57-4CE4-30C7-32676474B2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4532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9DF5B3-5F4F-82F4-DDD7-0A23C240F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138AC2-D0FC-9B89-6E85-10DB1E5C38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17B826-0BFA-43B8-5089-37305BF79F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95F938-63AF-F30B-A709-9BE446F344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7897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AD8C8B-1158-7044-76BC-9C1CFCFEF4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5E3D7A-FDB1-9085-26AF-96AA2E0992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FC6E44-D185-7BCE-A6E4-E37900E9AB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2D4197-D37B-D9EE-4078-C9AC0B43A5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73561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EC0D51-910F-C4B8-A591-FDEDDC4C5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FD0BCC-B22C-1620-6EA6-2DEF75A1E1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641204-20F7-52EE-9C03-D4D6DA9F75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383629-DAD4-EB67-AAFA-4FBC9065A6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61021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98754-D294-00B2-9802-4B5E0999C0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FDD4B7-1E3D-50A5-5ECC-01FA51910F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6207DD-81A3-DABB-81A3-3F69417129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C852AB-129F-9C7A-A5E9-309ACEE127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857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FD8C2-D273-41CC-8F2F-5BDDEAB0D6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2F765D-4619-63D0-647C-E9BC22395B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B29611-3F9F-2C33-AFE1-65307DD6DD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356E81-216C-79E4-1DE1-815B73BF10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BC9932-6D65-44CF-B962-40DFDDA18D68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4078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86161-E3C1-866A-A6A2-9347CEDBA2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3D402A-E60E-650B-9C06-BC492C4F27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A16DE-20FB-EAF3-C2CF-C82B4AE6E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64093C-2493-7559-5A74-A7842155B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2F0D0B-9D27-0836-F172-759554961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184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11185-21E0-FEC8-F0A0-106D3CEF9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5CE49-C488-F80D-2121-5C1D014637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411355-950F-24C1-6527-38BEA7429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ADE493-27CD-47A7-1E63-BCE60D81C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9C5A0-B78E-5314-3D48-D5178CF22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976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6F216-B4EA-F77A-8A73-90726D69D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99FDB8-8006-79B9-3FFD-9FFE296132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EA8FE-CF6F-8283-C9DC-53C03AC81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8CA32-E6EE-B296-C442-95FE350CF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F54314-A858-8161-B4F6-22458D561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934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DBFA9-E22B-19E1-F05D-D4CA40299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9B7346-4029-B717-FEB8-9E68DFE76C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DFD6A8-8E35-1C85-B65E-16B28B826C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52F34C-9C3E-74B4-D842-1908384E2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6179E7-FEDA-2AED-E1F7-F4F55203F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45B26B-50C8-3AFD-39AE-96889ADB8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718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1427F-D124-E456-FB40-C47BA1558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56C9D0-4D8B-3C75-4C65-2173BBDD27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182197-CE08-1FD6-1688-E660446E7F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5DEC56-EDBE-422B-6674-3CF921CFCE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DD4D1C-29DE-FA86-82A2-FFE8E0F77D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0868C3-9B2E-FE02-C4C4-232A2B358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20A46E-B40E-1353-E46E-8E53B6815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95374C-5279-28A9-2477-7E9346F88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5972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8434B-22F9-948E-D879-5463CB15B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D09622-47FD-6D65-E283-EFFE0073A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926FF2-01F8-77E1-5F2F-C50C319C2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FA1EA5-DC54-C9D9-5D7A-DC7C7F3ED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247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BB7612-36C6-56D8-AB28-0E6817E19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9269A1-DC40-FAF2-96F1-255CB75A9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06F754-6F87-DD0D-14CA-68A05DEE9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7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F82DD-CD33-4FC8-9421-DFE71B537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07AA9-2546-22D6-6F49-BA4A6395D1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0E66EF-3447-CFF3-A70F-6C7FB72176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D01A6F-EE66-27FB-A7D3-8099F741F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1DC86-D1F1-12CB-93BE-0709BD16A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B01451-91ED-8456-5D01-C8884DAC0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9245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BCAA0-0710-ECB7-9139-D6A321229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5592E1-2152-7A97-B48B-1AD5852E79F1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C2728A-09A0-03B1-C7DF-4EFB46539A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E0B36D-C1B4-F167-5105-C45FED4C7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BC6C19-9A8A-6D7A-DEB1-E8D77B6F1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CCA079-7D76-CE4A-7533-14524CD7E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194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9FB13-24C5-632E-E735-7F1F13110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B909CF-6037-13CC-26D4-2A006CDAB0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C5ECFA-BED5-FF06-9887-C08E86E7E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BADFA-A889-2BFE-2407-5BF151879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A7A6A-F881-0536-2342-78EAC7B67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395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6A2960-4791-CDE6-1697-A348401C19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BB3733-5D41-9B38-8608-BD16B8F99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513A4-9112-404F-F2C5-6C70655F5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9195F9-3973-080F-44E2-E0EF39A1F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58155C-35E6-CFB8-BDD1-86E9C0AFE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938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06E784-09A9-60AB-6E0F-EEB1909F9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938E9C-CBE3-7D2D-F325-B6756CE7BD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7E5C8E-0C12-4AE3-48B0-0FA0FF12AA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8A8EF3-F11A-42D7-81D5-8963566CDE93}" type="datetimeFigureOut">
              <a:rPr lang="en-US" smtClean="0"/>
              <a:t>11/4/2026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D403B0-F9D9-6158-61B9-0AD654A378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F92C02-4091-E47B-E3D2-37613C8FB1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0C498F-721B-46DF-B39E-B8669B3F6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456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image" Target="../media/image6.png"/><Relationship Id="rId18" Type="http://schemas.openxmlformats.org/officeDocument/2006/relationships/image" Target="../media/image14.png"/><Relationship Id="rId3" Type="http://schemas.openxmlformats.org/officeDocument/2006/relationships/tags" Target="../tags/tag6.xml"/><Relationship Id="rId21" Type="http://schemas.openxmlformats.org/officeDocument/2006/relationships/image" Target="../media/image17.png"/><Relationship Id="rId7" Type="http://schemas.openxmlformats.org/officeDocument/2006/relationships/tags" Target="../tags/tag10.xml"/><Relationship Id="rId12" Type="http://schemas.openxmlformats.org/officeDocument/2006/relationships/notesSlide" Target="../notesSlides/notesSlide10.xml"/><Relationship Id="rId17" Type="http://schemas.openxmlformats.org/officeDocument/2006/relationships/image" Target="../media/image13.png"/><Relationship Id="rId2" Type="http://schemas.openxmlformats.org/officeDocument/2006/relationships/tags" Target="../tags/tag5.xml"/><Relationship Id="rId16" Type="http://schemas.openxmlformats.org/officeDocument/2006/relationships/image" Target="../media/image12.png"/><Relationship Id="rId20" Type="http://schemas.openxmlformats.org/officeDocument/2006/relationships/image" Target="../media/image16.png"/><Relationship Id="rId1" Type="http://schemas.openxmlformats.org/officeDocument/2006/relationships/themeOverride" Target="../theme/themeOverride1.xml"/><Relationship Id="rId6" Type="http://schemas.openxmlformats.org/officeDocument/2006/relationships/tags" Target="../tags/tag9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8.xml"/><Relationship Id="rId15" Type="http://schemas.openxmlformats.org/officeDocument/2006/relationships/image" Target="../media/image11.png"/><Relationship Id="rId23" Type="http://schemas.openxmlformats.org/officeDocument/2006/relationships/image" Target="../media/image19.png"/><Relationship Id="rId10" Type="http://schemas.openxmlformats.org/officeDocument/2006/relationships/tags" Target="../tags/tag13.xml"/><Relationship Id="rId19" Type="http://schemas.openxmlformats.org/officeDocument/2006/relationships/image" Target="../media/image15.png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image" Target="../media/image5.png"/><Relationship Id="rId22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15.xml"/><Relationship Id="rId7" Type="http://schemas.openxmlformats.org/officeDocument/2006/relationships/notesSlide" Target="../notesSlides/notesSlide11.xml"/><Relationship Id="rId12" Type="http://schemas.openxmlformats.org/officeDocument/2006/relationships/image" Target="../media/image23.png"/><Relationship Id="rId2" Type="http://schemas.openxmlformats.org/officeDocument/2006/relationships/tags" Target="../tags/tag14.xml"/><Relationship Id="rId1" Type="http://schemas.openxmlformats.org/officeDocument/2006/relationships/themeOverride" Target="../theme/themeOverride2.xml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22.png"/><Relationship Id="rId5" Type="http://schemas.openxmlformats.org/officeDocument/2006/relationships/tags" Target="../tags/tag17.xml"/><Relationship Id="rId10" Type="http://schemas.openxmlformats.org/officeDocument/2006/relationships/image" Target="../media/image21.png"/><Relationship Id="rId4" Type="http://schemas.openxmlformats.org/officeDocument/2006/relationships/tags" Target="../tags/tag16.xml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26.png"/><Relationship Id="rId5" Type="http://schemas.openxmlformats.org/officeDocument/2006/relationships/image" Target="../media/image24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5.pn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29.png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" Type="http://schemas.openxmlformats.org/officeDocument/2006/relationships/tags" Target="../tags/tag21.xml"/><Relationship Id="rId16" Type="http://schemas.openxmlformats.org/officeDocument/2006/relationships/image" Target="../media/image32.png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image" Target="../media/image27.png"/><Relationship Id="rId5" Type="http://schemas.openxmlformats.org/officeDocument/2006/relationships/tags" Target="../tags/tag24.xml"/><Relationship Id="rId15" Type="http://schemas.openxmlformats.org/officeDocument/2006/relationships/image" Target="../media/image31.png"/><Relationship Id="rId10" Type="http://schemas.openxmlformats.org/officeDocument/2006/relationships/image" Target="../media/image24.jpeg"/><Relationship Id="rId4" Type="http://schemas.openxmlformats.org/officeDocument/2006/relationships/tags" Target="../tags/tag23.xml"/><Relationship Id="rId9" Type="http://schemas.openxmlformats.org/officeDocument/2006/relationships/notesSlide" Target="../notesSlides/notesSlide15.xml"/><Relationship Id="rId1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5.png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34.png"/><Relationship Id="rId5" Type="http://schemas.openxmlformats.org/officeDocument/2006/relationships/image" Target="../media/image24.jpe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tags" Target="../tags/tag31.xml"/><Relationship Id="rId7" Type="http://schemas.openxmlformats.org/officeDocument/2006/relationships/image" Target="../media/image6.png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19.xml"/><Relationship Id="rId10" Type="http://schemas.openxmlformats.org/officeDocument/2006/relationships/image" Target="../media/image39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4.xml"/><Relationship Id="rId7" Type="http://schemas.openxmlformats.org/officeDocument/2006/relationships/image" Target="../media/image5.png"/><Relationship Id="rId12" Type="http://schemas.openxmlformats.org/officeDocument/2006/relationships/image" Target="../media/image43.png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notesSlide" Target="../notesSlides/notesSlide20.xml"/><Relationship Id="rId11" Type="http://schemas.openxmlformats.org/officeDocument/2006/relationships/image" Target="../media/image42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41.png"/><Relationship Id="rId4" Type="http://schemas.openxmlformats.org/officeDocument/2006/relationships/tags" Target="../tags/tag35.xml"/><Relationship Id="rId9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6" Type="http://schemas.openxmlformats.org/officeDocument/2006/relationships/image" Target="../media/image4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6" Type="http://schemas.openxmlformats.org/officeDocument/2006/relationships/image" Target="../media/image45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6" Type="http://schemas.openxmlformats.org/officeDocument/2006/relationships/image" Target="../media/image46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6.png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6" Type="http://schemas.openxmlformats.org/officeDocument/2006/relationships/image" Target="../media/image4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6" Type="http://schemas.openxmlformats.org/officeDocument/2006/relationships/image" Target="../media/image5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6" Type="http://schemas.openxmlformats.org/officeDocument/2006/relationships/image" Target="../media/image51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3.png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1.xml"/><Relationship Id="rId9" Type="http://schemas.openxmlformats.org/officeDocument/2006/relationships/image" Target="../media/image5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6" Type="http://schemas.openxmlformats.org/officeDocument/2006/relationships/image" Target="../media/image55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59.png"/><Relationship Id="rId3" Type="http://schemas.openxmlformats.org/officeDocument/2006/relationships/tags" Target="../tags/tag49.xml"/><Relationship Id="rId7" Type="http://schemas.openxmlformats.org/officeDocument/2006/relationships/notesSlide" Target="../notesSlides/notesSlide34.xml"/><Relationship Id="rId12" Type="http://schemas.openxmlformats.org/officeDocument/2006/relationships/image" Target="../media/image58.png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57.png"/><Relationship Id="rId5" Type="http://schemas.openxmlformats.org/officeDocument/2006/relationships/tags" Target="../tags/tag51.xml"/><Relationship Id="rId10" Type="http://schemas.openxmlformats.org/officeDocument/2006/relationships/image" Target="../media/image56.png"/><Relationship Id="rId4" Type="http://schemas.openxmlformats.org/officeDocument/2006/relationships/tags" Target="../tags/tag50.xml"/><Relationship Id="rId9" Type="http://schemas.openxmlformats.org/officeDocument/2006/relationships/image" Target="../media/image6.png"/><Relationship Id="rId14" Type="http://schemas.openxmlformats.org/officeDocument/2006/relationships/image" Target="../media/image5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151F7B-B931-DA8C-3DB9-2F754A7A4E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67539"/>
            <a:ext cx="9144000" cy="2387600"/>
          </a:xfrm>
        </p:spPr>
        <p:txBody>
          <a:bodyPr>
            <a:normAutofit/>
          </a:bodyPr>
          <a:lstStyle/>
          <a:p>
            <a:r>
              <a:rPr lang="en-US" sz="5600" b="1" dirty="0">
                <a:latin typeface="Palatino Linotype" panose="02040502050505030304" pitchFamily="18" charset="0"/>
              </a:rPr>
              <a:t>Complexity of Black Hole Microstate Geometries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C86F431-2E68-A462-1AB1-0F2ABC40EE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63765"/>
            <a:ext cx="9144000" cy="395349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Palatino Linotype" panose="02040502050505030304" pitchFamily="18" charset="0"/>
              </a:rPr>
              <a:t>Sebastián </a:t>
            </a:r>
            <a:r>
              <a:rPr lang="en-US">
                <a:latin typeface="Palatino Linotype" panose="02040502050505030304" pitchFamily="18" charset="0"/>
              </a:rPr>
              <a:t>Moreno Chalacá</a:t>
            </a:r>
            <a:endParaRPr lang="en-US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361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BA7A14-8D08-317F-98B9-AEC669138A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D823A3-6965-2DC9-6AB9-6C7A30741C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" r="15"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43F19BF-BDD3-0677-AFF8-B3838BB66C1B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A2C0F8-73B4-9CDB-B1FB-DB8D183195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67539"/>
            <a:ext cx="9144000" cy="2387600"/>
          </a:xfrm>
        </p:spPr>
        <p:txBody>
          <a:bodyPr>
            <a:normAutofit/>
          </a:bodyPr>
          <a:lstStyle/>
          <a:p>
            <a:r>
              <a:rPr lang="es-CO" sz="5600" b="1" noProof="0" dirty="0" err="1">
                <a:solidFill>
                  <a:schemeClr val="bg1"/>
                </a:solidFill>
                <a:latin typeface="Palatino Linotype" panose="02040502050505030304" pitchFamily="18" charset="0"/>
              </a:rPr>
              <a:t>Complexity</a:t>
            </a:r>
            <a:r>
              <a:rPr lang="es-CO" sz="5600" b="1" noProof="0" dirty="0">
                <a:solidFill>
                  <a:schemeClr val="bg1"/>
                </a:solidFill>
                <a:latin typeface="Palatino Linotype" panose="02040502050505030304" pitchFamily="18" charset="0"/>
              </a:rPr>
              <a:t> </a:t>
            </a:r>
            <a:r>
              <a:rPr lang="es-CO" sz="5600" b="1" noProof="0" dirty="0" err="1">
                <a:solidFill>
                  <a:schemeClr val="bg1"/>
                </a:solidFill>
                <a:latin typeface="Palatino Linotype" panose="02040502050505030304" pitchFamily="18" charset="0"/>
              </a:rPr>
              <a:t>of</a:t>
            </a:r>
            <a:r>
              <a:rPr lang="es-CO" sz="5600" b="1" noProof="0" dirty="0">
                <a:solidFill>
                  <a:schemeClr val="bg1"/>
                </a:solidFill>
                <a:latin typeface="Palatino Linotype" panose="02040502050505030304" pitchFamily="18" charset="0"/>
              </a:rPr>
              <a:t> Black Hole </a:t>
            </a:r>
            <a:r>
              <a:rPr lang="es-CO" sz="5600" b="1" noProof="0" dirty="0" err="1">
                <a:solidFill>
                  <a:schemeClr val="bg1"/>
                </a:solidFill>
                <a:latin typeface="Palatino Linotype" panose="02040502050505030304" pitchFamily="18" charset="0"/>
              </a:rPr>
              <a:t>Microstate</a:t>
            </a:r>
            <a:r>
              <a:rPr lang="es-CO" sz="5600" b="1" noProof="0" dirty="0">
                <a:solidFill>
                  <a:schemeClr val="bg1"/>
                </a:solidFill>
                <a:latin typeface="Palatino Linotype" panose="02040502050505030304" pitchFamily="18" charset="0"/>
              </a:rPr>
              <a:t> </a:t>
            </a:r>
            <a:r>
              <a:rPr lang="es-CO" sz="5600" b="1" noProof="0" dirty="0" err="1">
                <a:solidFill>
                  <a:schemeClr val="bg1"/>
                </a:solidFill>
                <a:latin typeface="Palatino Linotype" panose="02040502050505030304" pitchFamily="18" charset="0"/>
              </a:rPr>
              <a:t>Geometries</a:t>
            </a:r>
            <a:endParaRPr lang="es-CO" sz="5600" b="1" noProof="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184464-2ED4-9271-F1A5-8C291ED50C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63765"/>
            <a:ext cx="9144000" cy="395349"/>
          </a:xfrm>
        </p:spPr>
        <p:txBody>
          <a:bodyPr>
            <a:normAutofit lnSpcReduction="10000"/>
          </a:bodyPr>
          <a:lstStyle/>
          <a:p>
            <a:r>
              <a:rPr lang="es-CO" noProof="0" dirty="0">
                <a:solidFill>
                  <a:schemeClr val="bg1"/>
                </a:solidFill>
                <a:latin typeface="Palatino Linotype" panose="02040502050505030304" pitchFamily="18" charset="0"/>
              </a:rPr>
              <a:t>Sebastián Moreno Chalacá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EA99C3-55B5-ECD6-308A-C0E7E042F5C4}"/>
              </a:ext>
            </a:extLst>
          </p:cNvPr>
          <p:cNvSpPr txBox="1"/>
          <p:nvPr/>
        </p:nvSpPr>
        <p:spPr>
          <a:xfrm>
            <a:off x="1662422" y="4791245"/>
            <a:ext cx="886715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2400" noProof="0" dirty="0">
                <a:solidFill>
                  <a:schemeClr val="bg1"/>
                </a:solidFill>
                <a:latin typeface="Palatino Linotype" panose="02040502050505030304" pitchFamily="18" charset="0"/>
              </a:rPr>
              <a:t>In </a:t>
            </a:r>
            <a:r>
              <a:rPr lang="es-CO" sz="2400" noProof="0" dirty="0" err="1">
                <a:solidFill>
                  <a:schemeClr val="bg1"/>
                </a:solidFill>
                <a:latin typeface="Palatino Linotype" panose="02040502050505030304" pitchFamily="18" charset="0"/>
              </a:rPr>
              <a:t>collaboration</a:t>
            </a:r>
            <a:r>
              <a:rPr lang="es-CO" sz="2400" noProof="0" dirty="0">
                <a:solidFill>
                  <a:schemeClr val="bg1"/>
                </a:solidFill>
                <a:latin typeface="Palatino Linotype" panose="02040502050505030304" pitchFamily="18" charset="0"/>
              </a:rPr>
              <a:t> </a:t>
            </a:r>
            <a:r>
              <a:rPr lang="es-CO" sz="2400" noProof="0" dirty="0" err="1">
                <a:solidFill>
                  <a:schemeClr val="bg1"/>
                </a:solidFill>
                <a:latin typeface="Palatino Linotype" panose="02040502050505030304" pitchFamily="18" charset="0"/>
              </a:rPr>
              <a:t>with</a:t>
            </a:r>
            <a:r>
              <a:rPr lang="es-CO" sz="2400" noProof="0" dirty="0">
                <a:solidFill>
                  <a:schemeClr val="bg1"/>
                </a:solidFill>
                <a:latin typeface="Palatino Linotype" panose="02040502050505030304" pitchFamily="18" charset="0"/>
              </a:rPr>
              <a:t>: Andrew R. Frey, Evan McDonough, Smit Panchal, Marcelo Katayama and Gregory Holloway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C0C7FFF-A67A-2FF2-6E49-3A8674B7583B}"/>
              </a:ext>
            </a:extLst>
          </p:cNvPr>
          <p:cNvGrpSpPr/>
          <p:nvPr/>
        </p:nvGrpSpPr>
        <p:grpSpPr>
          <a:xfrm>
            <a:off x="2190753" y="641597"/>
            <a:ext cx="7810497" cy="1346331"/>
            <a:chOff x="2190753" y="641597"/>
            <a:chExt cx="7810497" cy="1346331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4BF1A31-17FD-998C-5D7F-F0CC3144A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052891" y="641597"/>
              <a:ext cx="948359" cy="1346331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422E95B-FD6B-768B-A842-818E7A60943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190753" y="649768"/>
              <a:ext cx="1634519" cy="132999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5FEB2A2-C9D0-B16C-36CE-CBF9C223CA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890267" y="815898"/>
              <a:ext cx="3097627" cy="9984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2381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DDAFE8-81CB-EC5A-9BBC-9C7AC58E1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BE33AF1B-828D-F1CF-72DF-E19028A586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A548156E-F4D5-EAEA-0D2F-5E3A405C1114}"/>
              </a:ext>
            </a:extLst>
          </p:cNvPr>
          <p:cNvSpPr>
            <a:spLocks/>
          </p:cNvSpPr>
          <p:nvPr/>
        </p:nvSpPr>
        <p:spPr>
          <a:xfrm>
            <a:off x="-7" y="0"/>
            <a:ext cx="6096009" cy="6858000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8956AB6C-7344-4757-B98D-5FC4D757FEF2}"/>
              </a:ext>
            </a:extLst>
          </p:cNvPr>
          <p:cNvSpPr>
            <a:spLocks/>
          </p:cNvSpPr>
          <p:nvPr/>
        </p:nvSpPr>
        <p:spPr>
          <a:xfrm>
            <a:off x="6096004" y="0"/>
            <a:ext cx="6096002" cy="6858000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220C3F6-A247-E8B5-AF85-DFA6441DC313}"/>
              </a:ext>
            </a:extLst>
          </p:cNvPr>
          <p:cNvGrpSpPr/>
          <p:nvPr/>
        </p:nvGrpSpPr>
        <p:grpSpPr>
          <a:xfrm>
            <a:off x="920742" y="1365766"/>
            <a:ext cx="4254508" cy="4158515"/>
            <a:chOff x="774692" y="1365766"/>
            <a:chExt cx="4254508" cy="4158515"/>
          </a:xfrm>
        </p:grpSpPr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E83FAD09-2212-45ED-7161-B7E95FE64B12}"/>
                </a:ext>
              </a:extLst>
            </p:cNvPr>
            <p:cNvSpPr txBox="1"/>
            <p:nvPr/>
          </p:nvSpPr>
          <p:spPr>
            <a:xfrm>
              <a:off x="774692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latin typeface="Palatino Linotype" panose="02040502050505030304" pitchFamily="18" charset="0"/>
                </a:rPr>
                <a:t>CHAPTER ONE</a:t>
              </a:r>
              <a:endParaRPr lang="en-US" sz="5400" b="1" dirty="0">
                <a:latin typeface="Palatino Linotype" panose="02040502050505030304" pitchFamily="18" charset="0"/>
              </a:endParaRPr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EB77D0E8-E3E2-FA73-0D9E-7BF7FF8DC72B}"/>
                </a:ext>
              </a:extLst>
            </p:cNvPr>
            <p:cNvSpPr txBox="1"/>
            <p:nvPr/>
          </p:nvSpPr>
          <p:spPr>
            <a:xfrm>
              <a:off x="1257296" y="3585289"/>
              <a:ext cx="32893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latin typeface="Palatino Linotype" panose="02040502050505030304" pitchFamily="18" charset="0"/>
                </a:rPr>
                <a:t>Geometry of Black </a:t>
              </a:r>
              <a:r>
                <a:rPr lang="en-US" sz="4000" b="1"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latin typeface="Palatino Linotype" panose="02040502050505030304" pitchFamily="18" charset="0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A7B02356-37F4-7530-4D6A-D006DC80853C}"/>
              </a:ext>
            </a:extLst>
          </p:cNvPr>
          <p:cNvGrpSpPr/>
          <p:nvPr/>
        </p:nvGrpSpPr>
        <p:grpSpPr>
          <a:xfrm>
            <a:off x="7016746" y="1365766"/>
            <a:ext cx="4254508" cy="4158515"/>
            <a:chOff x="7016746" y="1365766"/>
            <a:chExt cx="4254508" cy="4158515"/>
          </a:xfrm>
        </p:grpSpPr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0FCF8C2D-05B5-F4A7-2B5C-104DAC31CB65}"/>
                </a:ext>
              </a:extLst>
            </p:cNvPr>
            <p:cNvSpPr txBox="1"/>
            <p:nvPr/>
          </p:nvSpPr>
          <p:spPr>
            <a:xfrm>
              <a:off x="7016746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CHAPTER TWO</a:t>
              </a:r>
              <a:endParaRPr lang="en-US" sz="54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9B9BB034-E0A6-F6C7-6425-15C0049370E3}"/>
                </a:ext>
              </a:extLst>
            </p:cNvPr>
            <p:cNvSpPr txBox="1"/>
            <p:nvPr/>
          </p:nvSpPr>
          <p:spPr>
            <a:xfrm>
              <a:off x="7327900" y="3585289"/>
              <a:ext cx="36322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Palatino Linotype" panose="02040502050505030304" pitchFamily="18" charset="0"/>
                </a:rPr>
                <a:t>Complexity of Black </a:t>
              </a:r>
              <a:r>
                <a:rPr lang="en-US" sz="40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495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F685C2-4E3B-D510-84A4-80F7AFB77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1C7059-DAE5-EF8A-667E-2B838A7FA3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2EE51C03-3F95-63BC-7624-82A1FAFB70EC}"/>
              </a:ext>
            </a:extLst>
          </p:cNvPr>
          <p:cNvSpPr>
            <a:spLocks/>
          </p:cNvSpPr>
          <p:nvPr/>
        </p:nvSpPr>
        <p:spPr>
          <a:xfrm>
            <a:off x="-14525" y="0"/>
            <a:ext cx="12206519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9B4254-6A0C-FF65-1C05-A61CF74E648A}"/>
              </a:ext>
            </a:extLst>
          </p:cNvPr>
          <p:cNvSpPr txBox="1"/>
          <p:nvPr/>
        </p:nvSpPr>
        <p:spPr>
          <a:xfrm>
            <a:off x="5789375" y="2435249"/>
            <a:ext cx="5305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 b="1">
                <a:solidFill>
                  <a:srgbClr val="0070C0"/>
                </a:solidFill>
                <a:latin typeface="Palatino Linotype" panose="02040502050505030304" pitchFamily="18" charset="0"/>
              </a:rPr>
              <a:t>Motivation</a:t>
            </a:r>
            <a:endParaRPr lang="en-US" sz="3600" b="1" dirty="0">
              <a:solidFill>
                <a:srgbClr val="0070C0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E8F3EC6-CC60-7BE7-E4B9-F7A90B9B11D7}"/>
              </a:ext>
            </a:extLst>
          </p:cNvPr>
          <p:cNvSpPr txBox="1"/>
          <p:nvPr/>
        </p:nvSpPr>
        <p:spPr>
          <a:xfrm>
            <a:off x="5789375" y="314972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latin typeface="Palatino Linotype" panose="02040502050505030304" pitchFamily="18" charset="0"/>
              </a:rPr>
              <a:t>Superstrata families</a:t>
            </a:r>
            <a:endParaRPr lang="en-US" sz="3600" dirty="0">
              <a:latin typeface="Palatino Linotype" panose="0204050205050503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50979A5-0A3E-D54F-DFBC-D1900E85D7BA}"/>
              </a:ext>
            </a:extLst>
          </p:cNvPr>
          <p:cNvSpPr txBox="1"/>
          <p:nvPr/>
        </p:nvSpPr>
        <p:spPr>
          <a:xfrm>
            <a:off x="5789376" y="386419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latin typeface="Palatino Linotype" panose="02040502050505030304" pitchFamily="18" charset="0"/>
              </a:rPr>
              <a:t>Properties</a:t>
            </a:r>
            <a:endParaRPr lang="en-US" sz="3600" dirty="0">
              <a:latin typeface="Palatino Linotype" panose="020405020505050303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B1A1467-BE8E-4F2B-58DD-600661C31A83}"/>
              </a:ext>
            </a:extLst>
          </p:cNvPr>
          <p:cNvGrpSpPr/>
          <p:nvPr/>
        </p:nvGrpSpPr>
        <p:grpSpPr>
          <a:xfrm>
            <a:off x="920742" y="1365766"/>
            <a:ext cx="4254508" cy="4158515"/>
            <a:chOff x="920742" y="1365766"/>
            <a:chExt cx="4254508" cy="4158515"/>
          </a:xfrm>
        </p:grpSpPr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94DA4D83-C0F3-9363-4ADF-50B22E9C84A2}"/>
                </a:ext>
              </a:extLst>
            </p:cNvPr>
            <p:cNvSpPr txBox="1"/>
            <p:nvPr/>
          </p:nvSpPr>
          <p:spPr>
            <a:xfrm>
              <a:off x="920742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latin typeface="Palatino Linotype" panose="02040502050505030304" pitchFamily="18" charset="0"/>
                </a:rPr>
                <a:t>CHAPTER ONE</a:t>
              </a:r>
              <a:endParaRPr lang="en-US" sz="5400" b="1" dirty="0">
                <a:latin typeface="Palatino Linotype" panose="02040502050505030304" pitchFamily="18" charset="0"/>
              </a:endParaRPr>
            </a:p>
          </p:txBody>
        </p:sp>
        <p:sp>
          <p:nvSpPr>
            <p:cNvPr id="3" name="CuadroTexto 11">
              <a:extLst>
                <a:ext uri="{FF2B5EF4-FFF2-40B4-BE49-F238E27FC236}">
                  <a16:creationId xmlns:a16="http://schemas.microsoft.com/office/drawing/2014/main" id="{1B72002B-6D7F-5E30-2C03-9E611B8B7361}"/>
                </a:ext>
              </a:extLst>
            </p:cNvPr>
            <p:cNvSpPr txBox="1"/>
            <p:nvPr/>
          </p:nvSpPr>
          <p:spPr>
            <a:xfrm>
              <a:off x="1403346" y="3585289"/>
              <a:ext cx="32893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latin typeface="Palatino Linotype" panose="02040502050505030304" pitchFamily="18" charset="0"/>
                </a:rPr>
                <a:t>Geometry of Black </a:t>
              </a:r>
              <a:r>
                <a:rPr lang="en-US" sz="4000" b="1"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latin typeface="Palatino Linotype" panose="02040502050505030304" pitchFamily="18" charset="0"/>
              </a:endParaRP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8CC6A27F-0B31-DD4B-9411-0980F409B295}"/>
              </a:ext>
            </a:extLst>
          </p:cNvPr>
          <p:cNvSpPr>
            <a:spLocks/>
          </p:cNvSpPr>
          <p:nvPr/>
        </p:nvSpPr>
        <p:spPr>
          <a:xfrm>
            <a:off x="12217404" y="0"/>
            <a:ext cx="6096002" cy="6858000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B6834CD-4789-4BD3-F3C8-F3CAF5BBAE57}"/>
              </a:ext>
            </a:extLst>
          </p:cNvPr>
          <p:cNvGrpSpPr/>
          <p:nvPr/>
        </p:nvGrpSpPr>
        <p:grpSpPr>
          <a:xfrm>
            <a:off x="13138146" y="1365766"/>
            <a:ext cx="4254508" cy="4158515"/>
            <a:chOff x="7016746" y="1365766"/>
            <a:chExt cx="4254508" cy="4158515"/>
          </a:xfrm>
        </p:grpSpPr>
        <p:sp>
          <p:nvSpPr>
            <p:cNvPr id="10" name="CuadroTexto 13">
              <a:extLst>
                <a:ext uri="{FF2B5EF4-FFF2-40B4-BE49-F238E27FC236}">
                  <a16:creationId xmlns:a16="http://schemas.microsoft.com/office/drawing/2014/main" id="{708AD562-8135-E73C-DA68-21862385293C}"/>
                </a:ext>
              </a:extLst>
            </p:cNvPr>
            <p:cNvSpPr txBox="1"/>
            <p:nvPr/>
          </p:nvSpPr>
          <p:spPr>
            <a:xfrm>
              <a:off x="7016746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CHAPTER TWO</a:t>
              </a:r>
              <a:endParaRPr lang="en-US" sz="54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  <p:sp>
          <p:nvSpPr>
            <p:cNvPr id="11" name="CuadroTexto 15">
              <a:extLst>
                <a:ext uri="{FF2B5EF4-FFF2-40B4-BE49-F238E27FC236}">
                  <a16:creationId xmlns:a16="http://schemas.microsoft.com/office/drawing/2014/main" id="{B701C4BF-A4F6-D6A2-CA29-047CFF0585E8}"/>
                </a:ext>
              </a:extLst>
            </p:cNvPr>
            <p:cNvSpPr txBox="1"/>
            <p:nvPr/>
          </p:nvSpPr>
          <p:spPr>
            <a:xfrm>
              <a:off x="7327900" y="3585289"/>
              <a:ext cx="36322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Palatino Linotype" panose="02040502050505030304" pitchFamily="18" charset="0"/>
                </a:rPr>
                <a:t>Complexity of Black </a:t>
              </a:r>
              <a:r>
                <a:rPr lang="en-US" sz="40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68375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9F99F4-D512-8587-A56D-194B281EE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3338C20-C8A8-83B3-3D85-6891BE4A65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9B8AA8-1EC9-7EDF-5593-203BAAA936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10096BB0-E346-82F4-5625-E6F98E7756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C7B380-AF30-C936-2BAF-8BDCED210653}"/>
              </a:ext>
            </a:extLst>
          </p:cNvPr>
          <p:cNvSpPr txBox="1"/>
          <p:nvPr/>
        </p:nvSpPr>
        <p:spPr>
          <a:xfrm>
            <a:off x="892835" y="6071074"/>
            <a:ext cx="1745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latin typeface="Palatino Linotype" panose="02040502050505030304" pitchFamily="18" charset="0"/>
              </a:rPr>
              <a:t>Motivation</a:t>
            </a:r>
            <a:endParaRPr lang="en-US" sz="3600" b="1" dirty="0">
              <a:latin typeface="Palatino Linotype" panose="0204050205050503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CC5792-7714-96DB-EB92-6FD0104F92B1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latin typeface="Palatino Linotype" panose="02040502050505030304" pitchFamily="18" charset="0"/>
              </a:rPr>
              <a:t>1</a:t>
            </a:r>
            <a:endParaRPr lang="en-US" sz="2400" b="1" dirty="0">
              <a:latin typeface="Palatino Linotype" panose="0204050205050503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597E56-4645-57F3-2EA5-347E82DD3DFC}"/>
              </a:ext>
            </a:extLst>
          </p:cNvPr>
          <p:cNvSpPr txBox="1"/>
          <p:nvPr/>
        </p:nvSpPr>
        <p:spPr>
          <a:xfrm>
            <a:off x="595398" y="479286"/>
            <a:ext cx="107823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/>
              <a:t>Challenge:</a:t>
            </a:r>
          </a:p>
          <a:p>
            <a:pPr algn="l"/>
            <a:r>
              <a:rPr lang="en-US" sz="3600"/>
              <a:t>Bekenstein-Hawking Entropy</a:t>
            </a:r>
            <a:endParaRPr lang="en-US" sz="36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3D2A7E-E602-1091-6CC5-8A19A0976728}"/>
              </a:ext>
            </a:extLst>
          </p:cNvPr>
          <p:cNvSpPr txBox="1"/>
          <p:nvPr/>
        </p:nvSpPr>
        <p:spPr>
          <a:xfrm>
            <a:off x="892834" y="2103119"/>
            <a:ext cx="10401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Palatino Linotype" panose="02040502050505030304" pitchFamily="18" charset="0"/>
              </a:rPr>
              <a:t>Black holes have entropy and non-zero temperature. This entropy is related to the area of the black </a:t>
            </a:r>
            <a:r>
              <a:rPr lang="en-US" sz="2400">
                <a:latin typeface="Palatino Linotype" panose="02040502050505030304" pitchFamily="18" charset="0"/>
              </a:rPr>
              <a:t>hole by</a:t>
            </a:r>
            <a:endParaRPr lang="en-US" sz="2400" dirty="0">
              <a:latin typeface="Palatino Linotype" panose="02040502050505030304" pitchFamily="18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DF14403-0164-7509-B251-23BB5949FC7E}"/>
              </a:ext>
            </a:extLst>
          </p:cNvPr>
          <p:cNvGrpSpPr/>
          <p:nvPr/>
        </p:nvGrpSpPr>
        <p:grpSpPr>
          <a:xfrm>
            <a:off x="3467100" y="3118269"/>
            <a:ext cx="5287186" cy="672735"/>
            <a:chOff x="3467100" y="3118269"/>
            <a:chExt cx="5287186" cy="672735"/>
          </a:xfrm>
        </p:grpSpPr>
        <p:pic>
          <p:nvPicPr>
            <p:cNvPr id="18" name="Picture 17" descr="\documentclass{article}&#10;\usepackage{amsmath}&#10;\usepackage{mathpazo}&#10;\pagestyle{empty}&#10;\begin{document}&#10;&#10;&#10;\begin{equation*}&#10;    \boldsymbol{S_{BH}}=\frac{A}{4}&#10;\end{equation*}&#10;&#10;\end{document}" title="IguanaTex Picture Display">
              <a:extLst>
                <a:ext uri="{FF2B5EF4-FFF2-40B4-BE49-F238E27FC236}">
                  <a16:creationId xmlns:a16="http://schemas.microsoft.com/office/drawing/2014/main" id="{4B959075-2D9E-0DB9-FEE8-11FA80682E89}"/>
                </a:ext>
              </a:extLst>
            </p:cNvPr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2081" y="3118269"/>
              <a:ext cx="1322205" cy="67273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6988192-2339-BD90-41E6-2AFAF0FC11E5}"/>
                </a:ext>
              </a:extLst>
            </p:cNvPr>
            <p:cNvSpPr txBox="1"/>
            <p:nvPr/>
          </p:nvSpPr>
          <p:spPr>
            <a:xfrm>
              <a:off x="3467100" y="3270658"/>
              <a:ext cx="37173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C00000"/>
                  </a:solidFill>
                  <a:latin typeface="Palatino Linotype" panose="02040502050505030304" pitchFamily="18" charset="0"/>
                </a:rPr>
                <a:t>Bekenstein</a:t>
              </a:r>
              <a:r>
                <a:rPr lang="en-US" sz="2000" b="1">
                  <a:solidFill>
                    <a:srgbClr val="C00000"/>
                  </a:solidFill>
                  <a:latin typeface="Palatino Linotype" panose="02040502050505030304" pitchFamily="18" charset="0"/>
                </a:rPr>
                <a:t>-Hawking formula:</a:t>
              </a:r>
              <a:endParaRPr lang="en-US" sz="2000" b="1" dirty="0">
                <a:solidFill>
                  <a:srgbClr val="C00000"/>
                </a:solidFill>
                <a:latin typeface="Palatino Linotype" panose="02040502050505030304" pitchFamily="18" charset="0"/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8EACA22A-72BC-6305-3BDB-C4D9BF645CED}"/>
              </a:ext>
            </a:extLst>
          </p:cNvPr>
          <p:cNvSpPr txBox="1"/>
          <p:nvPr/>
        </p:nvSpPr>
        <p:spPr>
          <a:xfrm>
            <a:off x="892833" y="4051352"/>
            <a:ext cx="10401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Palatino Linotype" panose="02040502050505030304" pitchFamily="18" charset="0"/>
              </a:rPr>
              <a:t>Then, black holes must be an ensemble of </a:t>
            </a:r>
            <a:r>
              <a:rPr lang="en-US" sz="2400">
                <a:latin typeface="Palatino Linotype" panose="02040502050505030304" pitchFamily="18" charset="0"/>
              </a:rPr>
              <a:t>microstates since</a:t>
            </a:r>
            <a:endParaRPr lang="en-US" sz="2400" dirty="0">
              <a:latin typeface="Palatino Linotype" panose="02040502050505030304" pitchFamily="18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1A09772-E58C-36DA-7406-6D5E5820E1BC}"/>
              </a:ext>
            </a:extLst>
          </p:cNvPr>
          <p:cNvGrpSpPr/>
          <p:nvPr/>
        </p:nvGrpSpPr>
        <p:grpSpPr>
          <a:xfrm>
            <a:off x="2733221" y="4868201"/>
            <a:ext cx="6720523" cy="682122"/>
            <a:chOff x="2733221" y="4868201"/>
            <a:chExt cx="6720523" cy="682122"/>
          </a:xfrm>
        </p:grpSpPr>
        <p:pic>
          <p:nvPicPr>
            <p:cNvPr id="16" name="Picture 15" descr="\documentclass{article}&#10;\usepackage{amsmath}&#10;\usepackage{mathpazo}&#10;\pagestyle{empty}&#10;\begin{document}&#10;&#10;\begin{equation*}&#10;        \boldsymbol{S}=-k_B\sum_i p_i\ln p_i &#10;   \end{equation*}&#10;&#10;\end{document}" title="IguanaTex Picture Display">
              <a:extLst>
                <a:ext uri="{FF2B5EF4-FFF2-40B4-BE49-F238E27FC236}">
                  <a16:creationId xmlns:a16="http://schemas.microsoft.com/office/drawing/2014/main" id="{EF64922F-9945-5DBD-E545-4F36F6EB580C}"/>
                </a:ext>
              </a:extLst>
            </p:cNvPr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6095" y="4868201"/>
              <a:ext cx="2767649" cy="682122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4DD4CD7-D385-EE33-457D-92DE10A8B6AA}"/>
                </a:ext>
              </a:extLst>
            </p:cNvPr>
            <p:cNvSpPr txBox="1"/>
            <p:nvPr/>
          </p:nvSpPr>
          <p:spPr>
            <a:xfrm>
              <a:off x="2733221" y="4868201"/>
              <a:ext cx="37052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C00000"/>
                  </a:solidFill>
                  <a:latin typeface="Palatino Linotype" panose="02040502050505030304" pitchFamily="18" charset="0"/>
                </a:rPr>
                <a:t>Statistical mechanics </a:t>
              </a:r>
              <a:r>
                <a:rPr lang="en-US" sz="2000" b="1">
                  <a:solidFill>
                    <a:srgbClr val="C00000"/>
                  </a:solidFill>
                  <a:latin typeface="Palatino Linotype" panose="02040502050505030304" pitchFamily="18" charset="0"/>
                </a:rPr>
                <a:t>formula:</a:t>
              </a:r>
              <a:endParaRPr lang="en-US" sz="2000" b="1" dirty="0">
                <a:solidFill>
                  <a:srgbClr val="C00000"/>
                </a:solidFill>
                <a:latin typeface="Palatino Linotype" panose="0204050205050503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84665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EBD49-0E0B-3CF1-7563-03C3164C6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1C396BA-F479-64CB-C908-6B53FCF3C1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2BEC67A4-B77F-2C68-42DC-F130093046A2}"/>
              </a:ext>
            </a:extLst>
          </p:cNvPr>
          <p:cNvSpPr>
            <a:spLocks/>
          </p:cNvSpPr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ADE2A1-5C25-3334-5746-963C9A992955}"/>
              </a:ext>
            </a:extLst>
          </p:cNvPr>
          <p:cNvSpPr txBox="1"/>
          <p:nvPr/>
        </p:nvSpPr>
        <p:spPr>
          <a:xfrm>
            <a:off x="892835" y="6071074"/>
            <a:ext cx="1745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latin typeface="Palatino Linotype" panose="02040502050505030304" pitchFamily="18" charset="0"/>
              </a:rPr>
              <a:t>Motivation</a:t>
            </a:r>
            <a:endParaRPr lang="en-US" sz="3600" b="1" dirty="0">
              <a:latin typeface="Palatino Linotype" panose="0204050205050503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0502E4-F91C-FB4D-6210-3C2016429C87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latin typeface="Palatino Linotype" panose="02040502050505030304" pitchFamily="18" charset="0"/>
              </a:rPr>
              <a:t>2</a:t>
            </a:r>
            <a:endParaRPr lang="en-US" sz="2400" b="1" dirty="0">
              <a:latin typeface="Palatino Linotype" panose="0204050205050503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D219CE-EEE5-C82E-7E5F-C85E10AA3AF8}"/>
              </a:ext>
            </a:extLst>
          </p:cNvPr>
          <p:cNvSpPr txBox="1"/>
          <p:nvPr/>
        </p:nvSpPr>
        <p:spPr>
          <a:xfrm>
            <a:off x="595398" y="479286"/>
            <a:ext cx="107823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/>
              <a:t>Proposal:</a:t>
            </a:r>
          </a:p>
          <a:p>
            <a:pPr algn="l"/>
            <a:r>
              <a:rPr lang="en-US" sz="3600"/>
              <a:t>Microstate geometries, the ‘Fuzzball’ Picture of the Black Hole</a:t>
            </a:r>
            <a:endParaRPr lang="en-US" sz="3600" b="0" dirty="0"/>
          </a:p>
        </p:txBody>
      </p:sp>
      <p:pic>
        <p:nvPicPr>
          <p:cNvPr id="4" name="Picture 3" descr="\documentclass{article}&#10;\usepackage{amsmath}&#10;\usepackage{mathpazo}&#10;\pagestyle{empty}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\begin{tikzpicture}[&#10;    x=1cm,y=1cm,&#10;    line cap=round,&#10;    line join=round,&#10;    &gt;=Stealth,&#10;    every node/.style={font=\small}&#10;]&#10;% ---------------- Left: infinite throat / black-hole geometry ----------------&#10;% Upper mouth and throat walls&#10;\draw[thick]&#10;  (0.65,4.15) -- (1.00,4.15)&#10;  .. controls (1.55,4.15) and (1.75,3.85) .. (1.75,3.35)&#10;  -- (1.75,1.55);&#10;\draw[thick]&#10;  (3.35,4.15) -- (3.00,4.15)&#10;  .. controls (2.45,4.15) and (2.25,3.85) .. (2.25,3.35)&#10;  -- (2.25,1.55);&#10;&#10;% Dotted continuation toward horizon&#10;\draw[densely dashed, thick] (1.75,1.55) -- (1.75,0.35);&#10;\draw[densely dashed, thick] (2.25,1.55) -- (2.25,0.35);&#10;&#10;% Horizon ellipse&#10;\draw[thick] (2.00,0.35) ellipse (0.25 and 0.09);&#10;&#10;% Singularity (zig-zag)&#10;\draw[thick] (1.52,-0.55)&#10;  -- (1.64,-0.40) -- (1.76,-0.55)&#10;  -- (1.88,-0.40) -- (2.00,-0.55)&#10;  -- (2.12,-0.40) -- (2.24,-0.55)&#10;  -- (2.36,-0.40) -- (2.48,-0.55);&#10;&#10;% Left labels and arrows&#10;\node[align=center,anchor=east] at (0.75,1.95) {Infinite\\throat};&#10;\draw[-&gt;,red!75!black,thick] (0.82,1.85) -- (1.95,1.1);&#10;&#10;\node[anchor=east] at (0.95,0.45) {Horizon};&#10;\draw[-&gt;,red!75!black,thick] (1.02,0.43) -- (1.72,0.35);&#10;&#10;\node[anchor=east] at (0.8,-0.48) {Singularity};&#10;\draw[-&gt;,red!75!black,thick] (0.8,-0.48) -- (1.45,-0.52);&#10;&#10;% ---------------- Right: fuzzball geometry ----------------&#10;% Upper mouth and throat walls&#10;\draw[thick]&#10;  (5.00,4.12) -- (5.35,4.12)&#10;  .. controls (5.90,4.12) and (6.10,3.82) .. (6.10,3.32)&#10;  -- (6.10,1.45);&#10;\draw[thick]&#10;  (7.70,4.12) -- (7.35,4.12)&#10;  .. controls (6.80,4.12) and (6.60,3.82) .. (6.60,3.32)&#10;  -- (6.60,1.45);&#10;&#10;% Dotted fuzzball boundary (ellipse)&#10;\draw[densely dashed, thick] (6.35,1.42) ellipse (0.25 and 0.09);&#10;&#10;% Fuzzball microstructure: scattered dots&#10;\foreach \x/\y in {&#10;  6.23/1.15,6.58/1.17,&#10;  6.05/1.05,6.25/0.95,6.55/1.02,6.78/0.92,&#10;  5.98/0.75,6.18/0.62,6.42/0.78,6.70/0.65,6.88/0.76,&#10;  6.02/0.42,6.28/0.38,6.55/0.45,6.78/0.35,&#10;  6.15/0.15,6.42/0.18,6.68/0.12,&#10;  6.30/-0.08,6.58/-0.05&#10;}{&#10;  \fill (\x,\y) circle (0.022);&#10;}&#10;&#10;% Right label and arrow&#10;\node[align=center,anchor=east] at (5.45,2.05) {Boundary of\\`Fuzzball'};&#10;\draw[-&gt;,red!75!black,thick] (5.52,1.90) -- (6.28,1.4);&#10;&#10;\end{tikzpicture}&#10;&#10;\end{document}" title="IguanaTex Picture Display">
            <a:extLst>
              <a:ext uri="{FF2B5EF4-FFF2-40B4-BE49-F238E27FC236}">
                <a16:creationId xmlns:a16="http://schemas.microsoft.com/office/drawing/2014/main" id="{1429357A-5FF6-D0F7-C048-5E560457BA62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569" y="2527186"/>
            <a:ext cx="5102862" cy="285684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95F29CF-535B-8F8D-DD18-F23AF6C5CE82}"/>
              </a:ext>
            </a:extLst>
          </p:cNvPr>
          <p:cNvSpPr txBox="1"/>
          <p:nvPr/>
        </p:nvSpPr>
        <p:spPr>
          <a:xfrm>
            <a:off x="399561" y="5751685"/>
            <a:ext cx="68362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Palatino Linotype" panose="02040502050505030304" pitchFamily="18" charset="0"/>
              </a:rPr>
              <a:t>Samir D. Mathur. “The fuzzball paradigm for black holes: </a:t>
            </a:r>
            <a:r>
              <a:rPr lang="en-US">
                <a:latin typeface="Palatino Linotype" panose="02040502050505030304" pitchFamily="18" charset="0"/>
              </a:rPr>
              <a:t>FAQ”</a:t>
            </a:r>
            <a:endParaRPr lang="en-US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20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F24E0-1E84-5A8C-1858-3A8ACEEDA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140193B-25B6-B2DA-E75B-70B24D3BA4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99E54441-6923-D23F-368A-E166ABAE0683}"/>
              </a:ext>
            </a:extLst>
          </p:cNvPr>
          <p:cNvSpPr>
            <a:spLocks/>
          </p:cNvSpPr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D2E467-F440-CB65-7D8F-F54E90A050F4}"/>
              </a:ext>
            </a:extLst>
          </p:cNvPr>
          <p:cNvSpPr txBox="1"/>
          <p:nvPr/>
        </p:nvSpPr>
        <p:spPr>
          <a:xfrm>
            <a:off x="892835" y="6071074"/>
            <a:ext cx="1745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latin typeface="Palatino Linotype" panose="02040502050505030304" pitchFamily="18" charset="0"/>
              </a:rPr>
              <a:t>Motivation</a:t>
            </a:r>
            <a:endParaRPr lang="en-US" sz="3600" b="1" dirty="0">
              <a:latin typeface="Palatino Linotype" panose="0204050205050503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327E15-15CB-9F00-9B9C-C9A2C639D1C0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latin typeface="Palatino Linotype" panose="02040502050505030304" pitchFamily="18" charset="0"/>
              </a:rPr>
              <a:t>2</a:t>
            </a:r>
            <a:endParaRPr lang="en-US" sz="2400" b="1" dirty="0">
              <a:latin typeface="Palatino Linotype" panose="0204050205050503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22E5ED-E261-543B-04F2-5EABC48CAAD0}"/>
              </a:ext>
            </a:extLst>
          </p:cNvPr>
          <p:cNvSpPr txBox="1"/>
          <p:nvPr/>
        </p:nvSpPr>
        <p:spPr>
          <a:xfrm>
            <a:off x="595398" y="479286"/>
            <a:ext cx="107823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/>
              <a:t>Proposal:</a:t>
            </a:r>
          </a:p>
          <a:p>
            <a:pPr algn="l"/>
            <a:r>
              <a:rPr lang="en-US" sz="3600" dirty="0"/>
              <a:t>Superstrata: a smooth cap instead of a horizon</a:t>
            </a:r>
            <a:endParaRPr lang="en-US" sz="3600" b="0" dirty="0"/>
          </a:p>
        </p:txBody>
      </p:sp>
      <p:pic>
        <p:nvPicPr>
          <p:cNvPr id="5" name="Picture 4" descr="\documentclass{article}&#10;\usepackage{amsmath}&#10;\usepackage{mathpazo}&#10;\pagestyle{empty}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\begin{document}&#10;&#10;&#10;&#10;\begin{tikzpicture}[x=1cm,y=1cm,&#10;  lab/.style={font=\small},&#10;  rlab/.style={font=\small\bfseries,red!75!black},&#10;  rarr/.style={red!75!black,-{Stealth[length=2.2mm]},thick}]&#10;&#10;  % --- Garganta: contorno superior, inferior y cap ---&#10;  \draw[thick] (0,2.2) .. controls (1.6,0.9) and (1.6,0.75) .. (3.2,0.75)&#10;                       -- (7.2,0.75)&#10;                       .. controls (8.3,0.75) and (8.3,-0.75) .. (7.2,-0.75)&#10;                       -- (3.2,-0.75)&#10;                       .. controls (1.6,-0.75) and (1.6,-0.9) .. (0,-2.2);&#10;&#10;  % --- Elipse de la región AdS3 (frontera) ---&#10;  \draw[dashed] (0,0) ellipse (0.35 and 2.2);&#10;&#10;  % --- Elipse punteada en r ~ b ---&#10;  \draw[dashed] (2.3,0) ellipse (0.18 and 0.78);&#10;&#10;  % --- Modo de superstrato en r ~ a (banda azul) ---&#10;  \draw[fill=cyan!45!blue!40,draw=blue!70!black,dashed] (6.9,0) ellipse (0.14 and 0.75);&#10;&#10;  % --- Continuación de la garganta BTZ extremal (verde) ---&#10;  \draw[green!60!black,dashed] (7.2,0.75) -- (9.9,0.75);&#10;  \draw[green!60!black,dashed] (7.2,-0.75) -- (9.9,-0.75);&#10;  \draw[green!60!black,dashed] (8.8,0) ellipse (0.2 and 0.75);&#10;&#10;  % --- Etiquetas de región ---&#10;  \node[lab] at (-0.27,0) {AdS$_3$ region};&#10;  \node[lab] at (4.6,0) {AdS$_2$ throat};&#10;&#10;  % --- Líneas rojas punteadas con r ~ b y r ~ a ---&#10;  \draw[red!75!black,dotted,thick] (2.3,2.2) -- (2.3,0.8);&#10;  \node[rlab] at (2.3,2.5) {$\boldsymbol{r\sim b}$};&#10;  \draw[red!75!black,dotted,thick] (6.9,2.2) -- (6.9,0.8);&#10;  \node[rlab] at (6.9,2.5) {$\boldsymbol{r\sim a}$};&#10;&#10;  % --- Flechas rojas: cap, modo, garganta BTZ ---&#10;  \node[lab] (cap) at (8.7,2.0) {cap};&#10;  \draw[rarr] (cap.south west) -- (7.75,0.45);&#10;&#10;  \node[lab,align=center] (mode) at (6.9,-2.5) {superstratum\\mode};&#10;  \draw[rarr] (mode.north) -- (6.9,-0.85);&#10;&#10;  \node[lab,align=center] (btz) at (9.3,-2.1) {extremal\\BTZ throat};&#10;  \draw[rarr] (btz.north) -- (8.9,-0.85);&#10;&#10;\end{tikzpicture}&#10;&#10;\end{document}}" title="IguanaTex Picture Display">
            <a:extLst>
              <a:ext uri="{FF2B5EF4-FFF2-40B4-BE49-F238E27FC236}">
                <a16:creationId xmlns:a16="http://schemas.microsoft.com/office/drawing/2014/main" id="{1A457E3B-F4EF-C61A-2F04-E9DA9145479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044" y="2278975"/>
            <a:ext cx="5997912" cy="30726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4E1A02-8B17-EEB6-E547-B28E73C6DF19}"/>
              </a:ext>
            </a:extLst>
          </p:cNvPr>
          <p:cNvSpPr txBox="1"/>
          <p:nvPr/>
        </p:nvSpPr>
        <p:spPr>
          <a:xfrm>
            <a:off x="399561" y="5751685"/>
            <a:ext cx="93975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Palatino Linotype" panose="02040502050505030304" pitchFamily="18" charset="0"/>
              </a:rPr>
              <a:t>Iosif Bena, et. al. “Smooth horizonless geometries deep inside the black-hole </a:t>
            </a:r>
            <a:r>
              <a:rPr lang="en-US">
                <a:latin typeface="Palatino Linotype" panose="02040502050505030304" pitchFamily="18" charset="0"/>
              </a:rPr>
              <a:t>regime”</a:t>
            </a:r>
            <a:endParaRPr lang="en-US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35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20C3D1-FA34-8BC9-7A12-9E3E594D5B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98E55CF-FFBD-12C6-423A-DF2BD97E56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5C37371F-5DBC-386F-0C06-35490E90EF9B}"/>
              </a:ext>
            </a:extLst>
          </p:cNvPr>
          <p:cNvSpPr>
            <a:spLocks/>
          </p:cNvSpPr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339675-DE77-490A-C656-B39CA2BFF63B}"/>
              </a:ext>
            </a:extLst>
          </p:cNvPr>
          <p:cNvSpPr txBox="1"/>
          <p:nvPr/>
        </p:nvSpPr>
        <p:spPr>
          <a:xfrm>
            <a:off x="892835" y="6071074"/>
            <a:ext cx="1745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latin typeface="Palatino Linotype" panose="02040502050505030304" pitchFamily="18" charset="0"/>
              </a:rPr>
              <a:t>Motivation</a:t>
            </a:r>
            <a:endParaRPr lang="en-US" sz="3600" b="1" dirty="0">
              <a:latin typeface="Palatino Linotype" panose="0204050205050503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844B02-F042-E6CC-07E1-D092766789E6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latin typeface="Palatino Linotype" panose="02040502050505030304" pitchFamily="18" charset="0"/>
              </a:rPr>
              <a:t>3</a:t>
            </a:r>
            <a:endParaRPr lang="en-US" sz="2400" b="1" dirty="0">
              <a:latin typeface="Palatino Linotype" panose="0204050205050503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705E05-3947-339F-C66D-C2A7C6A418ED}"/>
              </a:ext>
            </a:extLst>
          </p:cNvPr>
          <p:cNvSpPr txBox="1"/>
          <p:nvPr/>
        </p:nvSpPr>
        <p:spPr>
          <a:xfrm>
            <a:off x="595398" y="479286"/>
            <a:ext cx="107823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/>
              <a:t>Proposal:</a:t>
            </a:r>
          </a:p>
          <a:p>
            <a:pPr algn="l"/>
            <a:r>
              <a:rPr lang="en-US" sz="3600" dirty="0"/>
              <a:t>Microstate geometries, the ‘Fuzzball’ Picture of the Black Hole</a:t>
            </a:r>
            <a:endParaRPr lang="en-US" sz="3600" b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CE6984-5648-4ED2-C4EE-F20C2916ADD0}"/>
              </a:ext>
            </a:extLst>
          </p:cNvPr>
          <p:cNvSpPr txBox="1"/>
          <p:nvPr/>
        </p:nvSpPr>
        <p:spPr>
          <a:xfrm>
            <a:off x="399560" y="5751685"/>
            <a:ext cx="109781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Palatino Linotype" panose="02040502050505030304" pitchFamily="18" charset="0"/>
              </a:rPr>
              <a:t>Iosif Bena, et. al. “Fuzzballs and Microstate Geometries: Black-Hole Structure in String </a:t>
            </a:r>
            <a:r>
              <a:rPr lang="en-US">
                <a:latin typeface="Palatino Linotype" panose="02040502050505030304" pitchFamily="18" charset="0"/>
              </a:rPr>
              <a:t>Theory”</a:t>
            </a:r>
            <a:endParaRPr lang="en-US" dirty="0">
              <a:latin typeface="Palatino Linotype" panose="0204050205050503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EB2E94-9337-BDC6-1D61-EAAD4DCE470B}"/>
              </a:ext>
            </a:extLst>
          </p:cNvPr>
          <p:cNvSpPr/>
          <p:nvPr/>
        </p:nvSpPr>
        <p:spPr>
          <a:xfrm>
            <a:off x="1161137" y="2702256"/>
            <a:ext cx="9869720" cy="23950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17D966-51F0-2ACD-2D67-B0A9F2C6A095}"/>
              </a:ext>
            </a:extLst>
          </p:cNvPr>
          <p:cNvSpPr txBox="1"/>
          <p:nvPr/>
        </p:nvSpPr>
        <p:spPr>
          <a:xfrm>
            <a:off x="1466693" y="2767933"/>
            <a:ext cx="925861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i="1" dirty="0">
                <a:solidFill>
                  <a:srgbClr val="C00000"/>
                </a:solidFill>
                <a:latin typeface="Palatino Linotype" panose="02040502050505030304" pitchFamily="18" charset="0"/>
              </a:rPr>
              <a:t>Fuzzballs represent a new phase that emerges when matter is compressed to black-hole densities, and this new phase prevents the formation of a horizon or singularity. A fuzzball does not have an information problem because the internal states of the fuzzball are in causal communication with distant </a:t>
            </a:r>
            <a:r>
              <a:rPr lang="en-US" sz="2800" i="1">
                <a:solidFill>
                  <a:srgbClr val="C00000"/>
                </a:solidFill>
                <a:latin typeface="Palatino Linotype" panose="02040502050505030304" pitchFamily="18" charset="0"/>
              </a:rPr>
              <a:t>observers.</a:t>
            </a:r>
            <a:endParaRPr lang="en-US" sz="2800" i="1" dirty="0">
              <a:solidFill>
                <a:srgbClr val="C00000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97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0A4ABC-4DE5-F724-C752-382B67221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95FF025-2F8A-5CDE-8BC9-B049A3DEDB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76F598-4998-2F75-6303-88F1D214AE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545E5874-E5D6-57D3-78F3-38EACE9011AA}"/>
              </a:ext>
            </a:extLst>
          </p:cNvPr>
          <p:cNvSpPr>
            <a:spLocks/>
          </p:cNvSpPr>
          <p:nvPr/>
        </p:nvSpPr>
        <p:spPr>
          <a:xfrm>
            <a:off x="-6" y="0"/>
            <a:ext cx="12192000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18B0242-2C83-CB55-02DD-B3A32C67447B}"/>
              </a:ext>
            </a:extLst>
          </p:cNvPr>
          <p:cNvGrpSpPr/>
          <p:nvPr/>
        </p:nvGrpSpPr>
        <p:grpSpPr>
          <a:xfrm>
            <a:off x="920742" y="1365766"/>
            <a:ext cx="4254508" cy="4275792"/>
            <a:chOff x="774692" y="1365766"/>
            <a:chExt cx="4254508" cy="4275792"/>
          </a:xfrm>
        </p:grpSpPr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EA180E4F-82A2-272B-7423-D589D47224C3}"/>
                </a:ext>
              </a:extLst>
            </p:cNvPr>
            <p:cNvSpPr txBox="1"/>
            <p:nvPr/>
          </p:nvSpPr>
          <p:spPr>
            <a:xfrm>
              <a:off x="774692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latin typeface="Palatino Linotype" panose="02040502050505030304" pitchFamily="18" charset="0"/>
                </a:rPr>
                <a:t>CHAPTER ONE</a:t>
              </a:r>
              <a:endParaRPr lang="en-US" sz="5400" b="1" dirty="0">
                <a:latin typeface="Palatino Linotype" panose="02040502050505030304" pitchFamily="18" charset="0"/>
              </a:endParaRPr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1569AF66-6C0B-451E-4AE4-D1A5AC82041B}"/>
                </a:ext>
              </a:extLst>
            </p:cNvPr>
            <p:cNvSpPr txBox="1"/>
            <p:nvPr/>
          </p:nvSpPr>
          <p:spPr>
            <a:xfrm>
              <a:off x="1257296" y="3702566"/>
              <a:ext cx="32893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latin typeface="Palatino Linotype" panose="02040502050505030304" pitchFamily="18" charset="0"/>
                </a:rPr>
                <a:t>Geometry of Black </a:t>
              </a:r>
              <a:r>
                <a:rPr lang="en-US" sz="4000" b="1"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latin typeface="Palatino Linotype" panose="02040502050505030304" pitchFamily="18" charset="0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B40EC560-1F2E-269C-BFCC-1A64E33FFA66}"/>
              </a:ext>
            </a:extLst>
          </p:cNvPr>
          <p:cNvSpPr txBox="1"/>
          <p:nvPr/>
        </p:nvSpPr>
        <p:spPr>
          <a:xfrm>
            <a:off x="5789375" y="2435249"/>
            <a:ext cx="5305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latin typeface="Palatino Linotype" panose="02040502050505030304" pitchFamily="18" charset="0"/>
              </a:rPr>
              <a:t>Motivation</a:t>
            </a:r>
            <a:endParaRPr lang="en-US" sz="3600" dirty="0">
              <a:latin typeface="Palatino Linotype" panose="0204050205050503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0219937-75A3-B658-A46F-698B930157EB}"/>
              </a:ext>
            </a:extLst>
          </p:cNvPr>
          <p:cNvSpPr txBox="1"/>
          <p:nvPr/>
        </p:nvSpPr>
        <p:spPr>
          <a:xfrm>
            <a:off x="5789375" y="314972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 b="1">
                <a:solidFill>
                  <a:srgbClr val="0070C0"/>
                </a:solidFill>
                <a:latin typeface="Palatino Linotype" panose="02040502050505030304" pitchFamily="18" charset="0"/>
              </a:rPr>
              <a:t>Superstrata families</a:t>
            </a:r>
            <a:endParaRPr lang="en-US" sz="3600" b="1" dirty="0">
              <a:solidFill>
                <a:srgbClr val="0070C0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DB5BA24-7C51-0423-27FB-81DF7B6668C8}"/>
              </a:ext>
            </a:extLst>
          </p:cNvPr>
          <p:cNvSpPr txBox="1"/>
          <p:nvPr/>
        </p:nvSpPr>
        <p:spPr>
          <a:xfrm>
            <a:off x="5789376" y="386419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latin typeface="Palatino Linotype" panose="02040502050505030304" pitchFamily="18" charset="0"/>
              </a:rPr>
              <a:t>Properties</a:t>
            </a:r>
            <a:endParaRPr lang="en-US" sz="3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8020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7F215534-2D9E-2604-9D4F-ABAFF2D77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649A61E0-16AA-879C-E44B-898A5D8DA45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C2AB41-091A-8AC7-5CAF-EB967A48138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sp>
        <p:nvSpPr>
          <p:cNvPr id="35" name="Rectangle 6">
            <a:extLst>
              <a:ext uri="{FF2B5EF4-FFF2-40B4-BE49-F238E27FC236}">
                <a16:creationId xmlns:a16="http://schemas.microsoft.com/office/drawing/2014/main" id="{D62FFBDA-EEDA-8455-EEF9-A22D5425A6D7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3061E3-46ED-F61B-480D-2B92327DBDA5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latin typeface="Palatino Linotype" panose="02040502050505030304" pitchFamily="18" charset="0"/>
              </a:rPr>
              <a:t>4</a:t>
            </a:r>
            <a:endParaRPr lang="en-US" sz="2400" b="1" dirty="0">
              <a:latin typeface="Palatino Linotype" panose="0204050205050503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C0CA55-154F-85A5-C9F6-4AFF4A2BE777}"/>
              </a:ext>
            </a:extLst>
          </p:cNvPr>
          <p:cNvSpPr txBox="1"/>
          <p:nvPr/>
        </p:nvSpPr>
        <p:spPr>
          <a:xfrm>
            <a:off x="892835" y="6071073"/>
            <a:ext cx="30253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latin typeface="Palatino Linotype" panose="02040502050505030304" pitchFamily="18" charset="0"/>
              </a:rPr>
              <a:t>Superstrata families</a:t>
            </a:r>
            <a:endParaRPr lang="en-US" sz="2400" b="1" dirty="0">
              <a:latin typeface="Palatino Linotype" panose="0204050205050503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B2F2B5A-35F0-3119-267B-078D36EAA74A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/>
              <a:t>General                 Superstrata Metric</a:t>
            </a:r>
          </a:p>
        </p:txBody>
      </p:sp>
      <p:pic>
        <p:nvPicPr>
          <p:cNvPr id="4" name="Picture 3" descr="\documentclass{article}&#10;\usepackage{amsmath}&#10;\usepackage{mathpazo}&#10;\pagestyle{empty}&#10;\begin{document}&#10;&#10;\(&#10;\boldsymbol{(k,m,n)}&#10;\)&#10;&#10;&#10;\end{document}" title="IguanaTex Picture Display">
            <a:extLst>
              <a:ext uri="{FF2B5EF4-FFF2-40B4-BE49-F238E27FC236}">
                <a16:creationId xmlns:a16="http://schemas.microsoft.com/office/drawing/2014/main" id="{A30550BE-1104-E0EA-DF75-E90BB268F0E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846" y="568917"/>
            <a:ext cx="2008620" cy="590178"/>
          </a:xfrm>
          <a:prstGeom prst="rect">
            <a:avLst/>
          </a:prstGeom>
        </p:spPr>
      </p:pic>
      <p:pic>
        <p:nvPicPr>
          <p:cNvPr id="6" name="Picture 5" descr="\documentclass{article}&#10;\usepackage{amsmath}&#10;\usepackage{mathpazo}&#10;\pagestyle{empty}&#10;\usepackage{physics}&#10;&#10;\begin{document}&#10;&#10;\[&#10;\dd{s^2_6}=-\frac{2}{\sqrt{\mathcal{P}}}\qty(\dd{v}+\beta)\qty(\dd{u}+\omega+\frac{\mathcal{F}}{2}\qty(\dd{v}+\beta))+\sqrt{\mathcal{P}}\dd{s^2_4}(\mathcal{B}),&#10;\]&#10;&#10;\end{document}" title="IguanaTex Picture Display">
            <a:extLst>
              <a:ext uri="{FF2B5EF4-FFF2-40B4-BE49-F238E27FC236}">
                <a16:creationId xmlns:a16="http://schemas.microsoft.com/office/drawing/2014/main" id="{FB52D2BD-1918-A852-BBB2-FFA98640CBA5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390" y="2717802"/>
            <a:ext cx="7837220" cy="711198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0190E6A-59D5-93E7-F7EB-C0594A193142}"/>
              </a:ext>
            </a:extLst>
          </p:cNvPr>
          <p:cNvSpPr txBox="1"/>
          <p:nvPr/>
        </p:nvSpPr>
        <p:spPr>
          <a:xfrm>
            <a:off x="899838" y="1595119"/>
            <a:ext cx="10394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just">
              <a:defRPr sz="2400">
                <a:latin typeface="Palatino Linotype" panose="02040502050505030304" pitchFamily="18" charset="0"/>
              </a:defRPr>
            </a:lvl1pPr>
          </a:lstStyle>
          <a:p>
            <a:r>
              <a:rPr lang="en-US" dirty="0"/>
              <a:t>Superstrata is the name given to a special class of proposed fuzzballs for the BTZ black hole.</a:t>
            </a:r>
          </a:p>
        </p:txBody>
      </p:sp>
      <p:pic>
        <p:nvPicPr>
          <p:cNvPr id="10" name="Picture 9" descr="\documentclass{article}&#10;\usepackage{amsmath}&#10;\usepackage{mathpazo}&#10;\usepackage{physics}&#10;&#10;\pagestyle{empty}&#10;\begin{document}&#10;&#10;\[&#10;\dd{s_4^2}\equiv\Sigma\qty(\frac{\dd{r^2}}{(r^2+a^2)} + \dd{\theta^2}) + \qty(r^2+a^2)\sin^2\theta\dd{\varphi_1^2}+r^2\cos^2\theta\dd{\varphi_2^2}&#10;\]&#10;&#10;\end{document}" title="IguanaTex Picture Display">
            <a:extLst>
              <a:ext uri="{FF2B5EF4-FFF2-40B4-BE49-F238E27FC236}">
                <a16:creationId xmlns:a16="http://schemas.microsoft.com/office/drawing/2014/main" id="{671E7F48-FD5E-D42D-0B81-6C6AE8003FC2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338" y="4752715"/>
            <a:ext cx="7165325" cy="643218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EC5590A7-ABDC-C4E1-FD73-8266A3E24851}"/>
              </a:ext>
            </a:extLst>
          </p:cNvPr>
          <p:cNvGrpSpPr/>
          <p:nvPr/>
        </p:nvGrpSpPr>
        <p:grpSpPr>
          <a:xfrm>
            <a:off x="899838" y="3733386"/>
            <a:ext cx="10394292" cy="830997"/>
            <a:chOff x="899838" y="3733386"/>
            <a:chExt cx="10394292" cy="830997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83044041-27DB-4513-A834-6C76EBD75794}"/>
                </a:ext>
              </a:extLst>
            </p:cNvPr>
            <p:cNvSpPr txBox="1"/>
            <p:nvPr/>
          </p:nvSpPr>
          <p:spPr>
            <a:xfrm>
              <a:off x="899838" y="3733386"/>
              <a:ext cx="103942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just">
                <a:defRPr sz="2400">
                  <a:latin typeface="Palatino Linotype" panose="02040502050505030304" pitchFamily="18" charset="0"/>
                </a:defRPr>
              </a:lvl1pPr>
            </a:lstStyle>
            <a:p>
              <a:pPr algn="l"/>
              <a:r>
                <a:rPr lang="en-US" dirty="0"/>
                <a:t>where     and      are functions;     and     are vectors and        is the flat metric on       </a:t>
              </a:r>
              <a:r>
                <a:rPr lang="en-US"/>
                <a:t>written as</a:t>
              </a:r>
              <a:endParaRPr lang="en-US" dirty="0"/>
            </a:p>
          </p:txBody>
        </p:sp>
        <p:pic>
          <p:nvPicPr>
            <p:cNvPr id="13" name="Picture 12" descr="\documentclass{article}&#10;\usepackage{amsmath}&#10;\usepackage{mathpazo}&#10;\pagestyle{empty}&#10;\begin{document}&#10;&#10;\[&#10;\mathcal{P}&#10;\]&#10;&#10;\end{document}" title="IguanaTex Picture Display">
              <a:extLst>
                <a:ext uri="{FF2B5EF4-FFF2-40B4-BE49-F238E27FC236}">
                  <a16:creationId xmlns:a16="http://schemas.microsoft.com/office/drawing/2014/main" id="{AA825C79-2F6D-F615-223F-6B8A8D4155E6}"/>
                </a:ext>
              </a:extLst>
            </p:cNvPr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0400" y="3859132"/>
              <a:ext cx="195099" cy="198148"/>
            </a:xfrm>
            <a:prstGeom prst="rect">
              <a:avLst/>
            </a:prstGeom>
          </p:spPr>
        </p:pic>
        <p:pic>
          <p:nvPicPr>
            <p:cNvPr id="17" name="Picture 16" descr="\documentclass{article}&#10;\usepackage{amsmath}&#10;\usepackage{mathpazo}&#10;\pagestyle{empty}&#10;\begin{document}&#10;&#10;\[&#10;\mathcal{F}&#10;\]&#10;&#10;\end{document}" title="IguanaTex Picture Display">
              <a:extLst>
                <a:ext uri="{FF2B5EF4-FFF2-40B4-BE49-F238E27FC236}">
                  <a16:creationId xmlns:a16="http://schemas.microsoft.com/office/drawing/2014/main" id="{888468FC-C8A6-08BF-E314-1218FA5E8806}"/>
                </a:ext>
              </a:extLst>
            </p:cNvPr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9421" y="3869503"/>
              <a:ext cx="221011" cy="193575"/>
            </a:xfrm>
            <a:prstGeom prst="rect">
              <a:avLst/>
            </a:prstGeom>
          </p:spPr>
        </p:pic>
        <p:pic>
          <p:nvPicPr>
            <p:cNvPr id="21" name="Picture 20" descr="\documentclass{article}&#10;\usepackage{amsmath}&#10;\usepackage{mathpazo}&#10;\pagestyle{empty}&#10;\begin{document}&#10;&#10;\[&#10;\beta&#10;\]&#10;&#10;\end{document}" title="IguanaTex Picture Display">
              <a:extLst>
                <a:ext uri="{FF2B5EF4-FFF2-40B4-BE49-F238E27FC236}">
                  <a16:creationId xmlns:a16="http://schemas.microsoft.com/office/drawing/2014/main" id="{A8173F77-0C4A-7C1D-185C-0BBADB85804C}"/>
                </a:ext>
              </a:extLst>
            </p:cNvPr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6129" y="3859962"/>
              <a:ext cx="137179" cy="254544"/>
            </a:xfrm>
            <a:prstGeom prst="rect">
              <a:avLst/>
            </a:prstGeom>
          </p:spPr>
        </p:pic>
        <p:pic>
          <p:nvPicPr>
            <p:cNvPr id="26" name="Picture 25" descr="\documentclass{article}&#10;\usepackage{amsmath}&#10;\usepackage{mathpazo}&#10;\pagestyle{empty}&#10;\begin{document}&#10;&#10;\[&#10;\omega&#10;\]&#10;&#10;\end{document}" title="IguanaTex Picture Display">
              <a:extLst>
                <a:ext uri="{FF2B5EF4-FFF2-40B4-BE49-F238E27FC236}">
                  <a16:creationId xmlns:a16="http://schemas.microsoft.com/office/drawing/2014/main" id="{809F8B64-0DB3-8ED2-1C75-716D4A89EB43}"/>
                </a:ext>
              </a:extLst>
            </p:cNvPr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49181" y="3922455"/>
              <a:ext cx="184429" cy="129558"/>
            </a:xfrm>
            <a:prstGeom prst="rect">
              <a:avLst/>
            </a:prstGeom>
          </p:spPr>
        </p:pic>
        <p:pic>
          <p:nvPicPr>
            <p:cNvPr id="36" name="Picture 35" descr="\documentclass{article}&#10;\usepackage{amsmath}&#10;\usepackage{mathpazo}&#10;\pagestyle{empty}&#10;\usepackage{physics}&#10;&#10;\begin{document}&#10;&#10;\[&#10;\dd{s_4^2}&#10;\]&#10;&#10;\end{document}" title="IguanaTex Picture Display">
              <a:extLst>
                <a:ext uri="{FF2B5EF4-FFF2-40B4-BE49-F238E27FC236}">
                  <a16:creationId xmlns:a16="http://schemas.microsoft.com/office/drawing/2014/main" id="{C61016C2-EFD6-883B-97F9-A33F4DBE23AE}"/>
                </a:ext>
              </a:extLst>
            </p:cNvPr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59906" y="3807033"/>
              <a:ext cx="361841" cy="328367"/>
            </a:xfrm>
            <a:prstGeom prst="rect">
              <a:avLst/>
            </a:prstGeom>
          </p:spPr>
        </p:pic>
        <p:pic>
          <p:nvPicPr>
            <p:cNvPr id="41" name="Picture 40" descr="\documentclass{article}&#10;\usepackage{amsmath}&#10;\usepackage{mathpazo}&#10;\pagestyle{empty}&#10;\usepackage{physics}&#10;&#10;\begin{document}&#10;&#10;\[&#10;\mathbb{R}^4&#10;\]&#10;&#10;\end{document}" title="IguanaTex Picture Display">
              <a:extLst>
                <a:ext uri="{FF2B5EF4-FFF2-40B4-BE49-F238E27FC236}">
                  <a16:creationId xmlns:a16="http://schemas.microsoft.com/office/drawing/2014/main" id="{DCF4BB1C-AB0F-9CC5-EDE3-D6BFCC164358}"/>
                </a:ext>
              </a:extLst>
            </p:cNvPr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6501" y="4139968"/>
              <a:ext cx="361840" cy="296895"/>
            </a:xfrm>
            <a:prstGeom prst="rect">
              <a:avLst/>
            </a:prstGeom>
          </p:spPr>
        </p:pic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id="{5F6FD8D0-63C1-31E5-4ED7-8A84BFFF5262}"/>
              </a:ext>
            </a:extLst>
          </p:cNvPr>
          <p:cNvSpPr txBox="1"/>
          <p:nvPr/>
        </p:nvSpPr>
        <p:spPr>
          <a:xfrm>
            <a:off x="399561" y="5751685"/>
            <a:ext cx="93975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Palatino Linotype" panose="02040502050505030304" pitchFamily="18" charset="0"/>
              </a:rPr>
              <a:t>Iosif Bena, et. al. “Smooth horizonless geometries deep inside the black-hole </a:t>
            </a:r>
            <a:r>
              <a:rPr lang="en-US">
                <a:latin typeface="Palatino Linotype" panose="02040502050505030304" pitchFamily="18" charset="0"/>
              </a:rPr>
              <a:t>regime”</a:t>
            </a:r>
            <a:endParaRPr lang="en-US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3758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Ref idx="1001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5825D4A2-9499-D734-379F-38FF766BEA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6CDB6988-470C-A132-F22B-F3F02B01CC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35" name="Rectangle 6">
            <a:extLst>
              <a:ext uri="{FF2B5EF4-FFF2-40B4-BE49-F238E27FC236}">
                <a16:creationId xmlns:a16="http://schemas.microsoft.com/office/drawing/2014/main" id="{E7E82660-C943-AAC7-EE45-F5E33A39DC97}"/>
              </a:ext>
            </a:extLst>
          </p:cNvPr>
          <p:cNvSpPr>
            <a:spLocks/>
          </p:cNvSpPr>
          <p:nvPr/>
        </p:nvSpPr>
        <p:spPr>
          <a:xfrm>
            <a:off x="-6" y="0"/>
            <a:ext cx="12192000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D6ABBF-E8C3-90D8-8ADA-CB9C497A99C2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latin typeface="Palatino Linotype" panose="02040502050505030304" pitchFamily="18" charset="0"/>
              </a:rPr>
              <a:t>4</a:t>
            </a:r>
            <a:endParaRPr lang="en-US" sz="2400" b="1" dirty="0">
              <a:latin typeface="Palatino Linotype" panose="0204050205050503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A71D31-E3AB-4EF9-D1EB-D1F54B05A2A6}"/>
              </a:ext>
            </a:extLst>
          </p:cNvPr>
          <p:cNvSpPr txBox="1"/>
          <p:nvPr/>
        </p:nvSpPr>
        <p:spPr>
          <a:xfrm>
            <a:off x="892835" y="6071073"/>
            <a:ext cx="30253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latin typeface="Palatino Linotype" panose="02040502050505030304" pitchFamily="18" charset="0"/>
              </a:rPr>
              <a:t>Superstrata families</a:t>
            </a:r>
            <a:endParaRPr lang="en-US" sz="2400" b="1" dirty="0">
              <a:latin typeface="Palatino Linotype" panose="0204050205050503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C42DB62-2405-5B91-3ED0-D90F74BE87C3}"/>
              </a:ext>
            </a:extLst>
          </p:cNvPr>
          <p:cNvSpPr txBox="1"/>
          <p:nvPr/>
        </p:nvSpPr>
        <p:spPr>
          <a:xfrm>
            <a:off x="595398" y="479286"/>
            <a:ext cx="107823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/>
              <a:t>Special Families of Superstrata Metrics</a:t>
            </a:r>
          </a:p>
          <a:p>
            <a:pPr algn="l"/>
            <a:r>
              <a:rPr lang="en-US" sz="3600"/>
              <a:t>Parameters</a:t>
            </a:r>
            <a:endParaRPr lang="en-US" sz="3600" dirty="0"/>
          </a:p>
        </p:txBody>
      </p:sp>
      <p:pic>
        <p:nvPicPr>
          <p:cNvPr id="4" name="Picture 3" descr="\documentclass{article}&#10;\usepackage{amsmath}&#10;\usepackage{mathpazo}&#10;\usepackage{physics}&#10;\pagestyle{empty}&#10;\begin{document}&#10;&#10;&#10;\[&#10;\mathcal{F} = -\frac{b_4^2}{a^2} \qty( 1 - \frac{r^{2n}}{(r^2 + a^2)^n} )\qc &#10;\omega = \omega_0 + \frac{R_y \, b_4^2}{\sqrt{2}\,\Sigma} \qty( 1 - \frac{r^{2n}}{(r^2 + a^2)^n} ) \sin^2\theta \, d\varphi_1&#10;\]&#10;&#10;\end{document}" title="IguanaTex Picture Display">
            <a:extLst>
              <a:ext uri="{FF2B5EF4-FFF2-40B4-BE49-F238E27FC236}">
                <a16:creationId xmlns:a16="http://schemas.microsoft.com/office/drawing/2014/main" id="{CA7655F5-8869-13C0-1A6C-F541E480C18B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883" y="2593867"/>
            <a:ext cx="5660222" cy="4554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85C2C52-60C7-BBE6-349C-6E5A72C433AA}"/>
              </a:ext>
            </a:extLst>
          </p:cNvPr>
          <p:cNvSpPr txBox="1"/>
          <p:nvPr/>
        </p:nvSpPr>
        <p:spPr>
          <a:xfrm>
            <a:off x="399561" y="5751685"/>
            <a:ext cx="93975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Palatino Linotype" panose="02040502050505030304" pitchFamily="18" charset="0"/>
              </a:rPr>
              <a:t>Iosif Bena, et. al. “Integrability and Black-Hole Microstate </a:t>
            </a:r>
            <a:r>
              <a:rPr lang="en-US">
                <a:latin typeface="Palatino Linotype" panose="02040502050505030304" pitchFamily="18" charset="0"/>
              </a:rPr>
              <a:t>Geometries”</a:t>
            </a:r>
            <a:endParaRPr lang="en-US" dirty="0">
              <a:latin typeface="Palatino Linotype" panose="02040502050505030304" pitchFamily="18" charset="0"/>
            </a:endParaRPr>
          </a:p>
        </p:txBody>
      </p:sp>
      <p:pic>
        <p:nvPicPr>
          <p:cNvPr id="12" name="Picture 11" descr="\documentclass{article}&#10;\usepackage{amsmath}&#10;\usepackage{mathpazo}&#10;\usepackage{physics}&#10;&#10;\pagestyle{empty}&#10;\begin{document}&#10;&#10;\begin{align*}&#10;\mathcal{F} &amp;= -\frac{b^2}{a^2} + \frac{b_4^2 \, r^{2n}}{4(r^2 + a^2)^{n+2}} \qty( \Sigma + \frac{2r^2(r^2 + a^2)}{(n+1)a^2} )\\[5pt]&#10;\omega_1 &amp;= \frac{R_y}{\sqrt{2}\,\Sigma} \qty[ (a^2 + b^2)\sin^2\theta - \frac{b_4^2}{2} \frac{r^{2n}\sin^2\theta}{(r^2 + a^2)^{n+1}} \qty( \frac{r^2}{2(n+1)} + a^2\cos^2\theta ) ]\\[5pt]&#10;\omega_2 &amp;= \frac{R_y}{\sqrt{2}\,\Sigma} \qty[ a^2\cos^2\theta + \frac{b_4^2}{2} \frac{r^{2(n+1)}\cos^2\theta}{(r^2 + a^2)^{n+2}} \qty( \frac{(r^2 + a^2)}{2(n+1)} + a^2\sin^2\theta ) ]&#10;\end{align*}&#10;&#10;\end{document}" title="IguanaTex Picture Display">
            <a:extLst>
              <a:ext uri="{FF2B5EF4-FFF2-40B4-BE49-F238E27FC236}">
                <a16:creationId xmlns:a16="http://schemas.microsoft.com/office/drawing/2014/main" id="{2E5AC2D9-26E6-E38F-29B9-38E7A0C0B59C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437" y="3790973"/>
            <a:ext cx="4877114" cy="1651554"/>
          </a:xfrm>
          <a:prstGeom prst="rect">
            <a:avLst/>
          </a:prstGeom>
        </p:spPr>
      </p:pic>
      <p:pic>
        <p:nvPicPr>
          <p:cNvPr id="14" name="Picture 13" descr="\documentclass{article}&#10;\usepackage{amsmath}&#10;\usepackage{mathpazo}&#10;\pagestyle{empty}&#10;\begin{document}&#10;&#10;For \(k=1\), \(m=0\) and general \(n&gt;0\):&#10;&#10;\end{document}" title="IguanaTex Picture Display">
            <a:extLst>
              <a:ext uri="{FF2B5EF4-FFF2-40B4-BE49-F238E27FC236}">
                <a16:creationId xmlns:a16="http://schemas.microsoft.com/office/drawing/2014/main" id="{BF635C71-C09C-9FAD-4E68-6288DE995CEF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59" y="2110225"/>
            <a:ext cx="4395629" cy="290342"/>
          </a:xfrm>
          <a:prstGeom prst="rect">
            <a:avLst/>
          </a:prstGeom>
        </p:spPr>
      </p:pic>
      <p:pic>
        <p:nvPicPr>
          <p:cNvPr id="18" name="Picture 17" descr="\documentclass{article}&#10;\usepackage{amsmath}&#10;\usepackage{mathpazo}&#10;\pagestyle{empty}&#10;\begin{document}&#10;&#10;For \(k=2\), \(m=1\) and general \(n&gt;0\), we have:&#10;&#10;\end{document}" title="IguanaTex Picture Display">
            <a:extLst>
              <a:ext uri="{FF2B5EF4-FFF2-40B4-BE49-F238E27FC236}">
                <a16:creationId xmlns:a16="http://schemas.microsoft.com/office/drawing/2014/main" id="{EA3A753B-CF69-1EF0-E08C-88F620AE2EE9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59" y="3355614"/>
            <a:ext cx="5621636" cy="29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0413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084C22C7-01DB-C03A-2F41-3D636E2F5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https://media-cldnry.s-nbcnews.com/image/upload/t_fit-1000w,f_avif,q_auto:best/rockcms/2022-07/220711-james-webb-telescope-first-image-high-res-ew-628p-44ff0c.jpg">
            <a:extLst>
              <a:ext uri="{FF2B5EF4-FFF2-40B4-BE49-F238E27FC236}">
                <a16:creationId xmlns:a16="http://schemas.microsoft.com/office/drawing/2014/main" id="{FF32D111-53B6-6C04-D387-688A9034CC2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8597" b="19209"/>
          <a:stretch>
            <a:fillRect/>
          </a:stretch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35" name="Rectangle 6">
            <a:extLst>
              <a:ext uri="{FF2B5EF4-FFF2-40B4-BE49-F238E27FC236}">
                <a16:creationId xmlns:a16="http://schemas.microsoft.com/office/drawing/2014/main" id="{3EB97C14-FD99-D5CD-4B10-1893C14349F4}"/>
              </a:ext>
            </a:extLst>
          </p:cNvPr>
          <p:cNvSpPr>
            <a:spLocks/>
          </p:cNvSpPr>
          <p:nvPr/>
        </p:nvSpPr>
        <p:spPr>
          <a:xfrm>
            <a:off x="-6" y="0"/>
            <a:ext cx="12192000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346A40-DC48-7D66-8267-9AA8F328599C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latin typeface="Palatino Linotype" panose="02040502050505030304" pitchFamily="18" charset="0"/>
              </a:rPr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19200E-D99A-4255-7E4D-BF58515E6A22}"/>
              </a:ext>
            </a:extLst>
          </p:cNvPr>
          <p:cNvSpPr txBox="1"/>
          <p:nvPr/>
        </p:nvSpPr>
        <p:spPr>
          <a:xfrm>
            <a:off x="892835" y="6071073"/>
            <a:ext cx="30253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latin typeface="Palatino Linotype" panose="02040502050505030304" pitchFamily="18" charset="0"/>
              </a:rPr>
              <a:t>Superstrata families</a:t>
            </a:r>
            <a:endParaRPr lang="en-US" sz="2400" b="1" dirty="0">
              <a:latin typeface="Palatino Linotype" panose="0204050205050503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4B4961D-584C-2BC4-AFA8-F5C6F557C33B}"/>
              </a:ext>
            </a:extLst>
          </p:cNvPr>
          <p:cNvSpPr txBox="1"/>
          <p:nvPr/>
        </p:nvSpPr>
        <p:spPr>
          <a:xfrm>
            <a:off x="595398" y="479286"/>
            <a:ext cx="107823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/>
              <a:t>Special Families of Superstrata Metrics</a:t>
            </a:r>
          </a:p>
          <a:p>
            <a:pPr algn="l"/>
            <a:r>
              <a:rPr lang="en-US" sz="3600"/>
              <a:t>The (1, 0, n) family of solutions</a:t>
            </a:r>
            <a:endParaRPr lang="en-US" sz="3600" dirty="0"/>
          </a:p>
        </p:txBody>
      </p:sp>
      <p:pic>
        <p:nvPicPr>
          <p:cNvPr id="9" name="Picture 8" descr="\documentclass{article}&#10;\usepackage{amsmath}&#10;\usepackage{mathpazo}&#10;\usepackage{physics}&#10;\usepackage[left=2cm,right=2cm]{geometry}&#10;&#10;\pagestyle{empty}&#10;\begin{document}&#10;&#10;&#10;\begin{align*}&#10;    \dd{s^2_6}&amp;=L^2\frac{\Lambda(r,\theta)}{F_2(r)}\Bigg[\frac{F_2(r)\dd{r^2}}{r^2+a^2}-\frac{2F_1(r)}{a^2(2a^2+b^2)^2R_y^2}\qty(\dd{v}+\frac{a^2\qty(a^4+r^2(2a^2+b^2))}{F_1(r)}\dd{u})^2\\[5pt]&#10;    &amp;\qquad\qquad +\frac{2a^2r^2(r^2+a^2)F_2(r)}{F_1(r)R_y^2}\dd{u^2}\Bigg]\\[5pt]&#10;    &amp;\qquad\qquad +L^2\Bigg[&#10;        \Lambda(r,\theta)\dd{\theta^2}+\frac{1}{\Lambda(r,\theta)}\sin^2\theta\qty(\dd{\varphi_1}-\frac{a^2}{(2a^2+b^2)}\frac{\sqrt{2}}{R_y}(\dd{u}+\dd{v}))^2\\[5pt]&#10;    &amp;\qquad\qquad +\frac{F_2(r)}{\Lambda(r,\theta)}\cos^2\theta\qty(\dd{\varphi_2}+\frac{1}{(2a^2+b^2)F_2(r)}\frac{\sqrt{2}}{R_y}\qty[a^2(\dd{u}-\dd{v})-b^2F_0(r)\dd{v}])&#10;    \Bigg]&#10;\end{align*}&#10;&#10;\end{document}" title="IguanaTex Picture Display">
            <a:extLst>
              <a:ext uri="{FF2B5EF4-FFF2-40B4-BE49-F238E27FC236}">
                <a16:creationId xmlns:a16="http://schemas.microsoft.com/office/drawing/2014/main" id="{E0CF255B-D36C-C81F-6887-CFA7BBFDF95F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254" y="2122113"/>
            <a:ext cx="8109491" cy="33141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21996A6-75C3-BAF9-A093-846296D46350}"/>
              </a:ext>
            </a:extLst>
          </p:cNvPr>
          <p:cNvSpPr txBox="1"/>
          <p:nvPr/>
        </p:nvSpPr>
        <p:spPr>
          <a:xfrm>
            <a:off x="399561" y="5751685"/>
            <a:ext cx="93975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Palatino Linotype" panose="02040502050505030304" pitchFamily="18" charset="0"/>
              </a:rPr>
              <a:t>Iosif Bena, et</a:t>
            </a:r>
            <a:r>
              <a:rPr lang="en-US">
                <a:latin typeface="Palatino Linotype" panose="02040502050505030304" pitchFamily="18" charset="0"/>
              </a:rPr>
              <a:t>. al</a:t>
            </a:r>
            <a:r>
              <a:rPr lang="en-US" dirty="0">
                <a:latin typeface="Palatino Linotype" panose="02040502050505030304" pitchFamily="18" charset="0"/>
              </a:rPr>
              <a:t>. </a:t>
            </a:r>
            <a:r>
              <a:rPr lang="en-US">
                <a:latin typeface="Palatino Linotype" panose="02040502050505030304" pitchFamily="18" charset="0"/>
              </a:rPr>
              <a:t>“Integrability and Black-Hole Microstate Geometries”</a:t>
            </a:r>
            <a:endParaRPr lang="en-US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46933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3F31435D-52B6-F4EF-0523-CDE33867F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https://media-cldnry.s-nbcnews.com/image/upload/t_fit-1000w,f_avif,q_auto:best/rockcms/2022-07/220711-james-webb-telescope-first-image-high-res-ew-628p-44ff0c.jpg">
            <a:extLst>
              <a:ext uri="{FF2B5EF4-FFF2-40B4-BE49-F238E27FC236}">
                <a16:creationId xmlns:a16="http://schemas.microsoft.com/office/drawing/2014/main" id="{C717A0F8-5069-908C-E661-F02C9D6D517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8597" b="19209"/>
          <a:stretch>
            <a:fillRect/>
          </a:stretch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35" name="Rectangle 6">
            <a:extLst>
              <a:ext uri="{FF2B5EF4-FFF2-40B4-BE49-F238E27FC236}">
                <a16:creationId xmlns:a16="http://schemas.microsoft.com/office/drawing/2014/main" id="{12FBBE19-AAA2-9013-EE61-920966BEE69E}"/>
              </a:ext>
            </a:extLst>
          </p:cNvPr>
          <p:cNvSpPr>
            <a:spLocks/>
          </p:cNvSpPr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D71CEE-7F7A-4E5E-3D37-AF9F0C1604D3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latin typeface="Palatino Linotype" panose="02040502050505030304" pitchFamily="18" charset="0"/>
              </a:rPr>
              <a:t>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F887F1-145B-B027-69C9-3A81F116DEFC}"/>
              </a:ext>
            </a:extLst>
          </p:cNvPr>
          <p:cNvSpPr txBox="1"/>
          <p:nvPr/>
        </p:nvSpPr>
        <p:spPr>
          <a:xfrm>
            <a:off x="892835" y="6071073"/>
            <a:ext cx="30253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latin typeface="Palatino Linotype" panose="02040502050505030304" pitchFamily="18" charset="0"/>
              </a:rPr>
              <a:t>Superstrata families</a:t>
            </a:r>
            <a:endParaRPr lang="en-US" sz="2400" b="1" dirty="0">
              <a:latin typeface="Palatino Linotype" panose="0204050205050503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4DBCBA4-D347-F08D-B7E7-B7BBA140D644}"/>
              </a:ext>
            </a:extLst>
          </p:cNvPr>
          <p:cNvSpPr txBox="1"/>
          <p:nvPr/>
        </p:nvSpPr>
        <p:spPr>
          <a:xfrm>
            <a:off x="595398" y="479286"/>
            <a:ext cx="107823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/>
              <a:t>Special Families of Superstrata Metrics</a:t>
            </a:r>
          </a:p>
          <a:p>
            <a:pPr algn="l"/>
            <a:r>
              <a:rPr lang="en-US" sz="3600" dirty="0"/>
              <a:t>The (2, 1, n) family of solutions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99886D-BA59-F920-313D-65E9A372634F}"/>
              </a:ext>
            </a:extLst>
          </p:cNvPr>
          <p:cNvSpPr txBox="1"/>
          <p:nvPr/>
        </p:nvSpPr>
        <p:spPr>
          <a:xfrm>
            <a:off x="399561" y="5751685"/>
            <a:ext cx="93975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Palatino Linotype" panose="02040502050505030304" pitchFamily="18" charset="0"/>
              </a:rPr>
              <a:t>Iosif Bena, et. al. “Integrability and Black-Hole Microstate </a:t>
            </a:r>
            <a:r>
              <a:rPr lang="en-US">
                <a:latin typeface="Palatino Linotype" panose="02040502050505030304" pitchFamily="18" charset="0"/>
              </a:rPr>
              <a:t>Geometries”</a:t>
            </a:r>
            <a:endParaRPr lang="en-US" dirty="0">
              <a:latin typeface="Palatino Linotype" panose="02040502050505030304" pitchFamily="18" charset="0"/>
            </a:endParaRPr>
          </a:p>
        </p:txBody>
      </p:sp>
      <p:pic>
        <p:nvPicPr>
          <p:cNvPr id="19" name="Picture 18" descr="\documentclass{article}&#10;\usepackage{amsmath}&#10;\usepackage{mathpazo}&#10;\usepackage{physics}&#10;\usepackage[left=2cm,right=2cm]{geometry}&#10;&#10;\pagestyle{empty}&#10;\begin{document}&#10;&#10;&#10;\begin{align*}&#10;    \dd{s_6^2} &amp;= L^2\Lambda(r,\theta)\Bigg[\frac{\dd{r^2}}{r^2+a^2} + \frac{2r^2(r^2+a^2)}{a^4R_y^2}\dd{v^2}\\[5pt]&#10;    &amp;\qquad\qquad\qquad - \frac{2}{a^4(2a^2+b^2)^2R_y^2H_2(r)}\qty(a^4(\dd{u}+\dd{v})+(2a^2+b^2)r^2H_1(r)\dd{v})^2\Bigg]\\[5pt]&#10;    &amp;\quad + L^2\Bigg[\Lambda(r,\theta)\dd{\theta^2}+\frac{H_2(r)}{4\Lambda(r,\theta)}\qty(\dd{\psi}+\hat{A}^{(\psi)})^2 + \frac{H_2(r)}{4\Lambda(r,\theta)}\cos(2\theta)\qty(\dd{\psi}+\hat{A}^{(\psi)})\qty(\dd{\phi}+\hat{A}^{(\phi)})\\[5pt]&#10;    &amp;\qquad\qquad\qquad\qquad\qquad + \frac{\cos[2](2\theta)H_2(r)+\sin[2](2\theta)}{4\Lambda(r,\theta)}\qty(\dd{\phi}+\hat{A}^{(\phi)})^2\Bigg]&#10;\end{align*}&#10;&#10;\end{document}" title="IguanaTex Picture Display">
            <a:extLst>
              <a:ext uri="{FF2B5EF4-FFF2-40B4-BE49-F238E27FC236}">
                <a16:creationId xmlns:a16="http://schemas.microsoft.com/office/drawing/2014/main" id="{BDBD7B01-82BF-C29B-4E02-D7C1FE63A80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654" y="2175803"/>
            <a:ext cx="8804693" cy="326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8367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4611A6E8-2DC8-8EF5-7591-DF0A0379C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ttps://media-cldnry.s-nbcnews.com/image/upload/t_fit-1000w,f_avif,q_auto:best/rockcms/2022-07/220711-james-webb-telescope-first-image-high-res-ew-628p-44ff0c.jpg">
            <a:extLst>
              <a:ext uri="{FF2B5EF4-FFF2-40B4-BE49-F238E27FC236}">
                <a16:creationId xmlns:a16="http://schemas.microsoft.com/office/drawing/2014/main" id="{5DDF076F-55DC-2FAD-7AB6-4F2F8626AF4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597" b="19209"/>
          <a:stretch>
            <a:fillRect/>
          </a:stretch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B8A929B-86B0-7E02-0BA6-491D9262B6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346A498F-94A2-BA8C-E913-4C5B5D60D7CD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2F01DE-A7E8-7BF6-C552-B667091E998C}"/>
              </a:ext>
            </a:extLst>
          </p:cNvPr>
          <p:cNvGrpSpPr/>
          <p:nvPr/>
        </p:nvGrpSpPr>
        <p:grpSpPr>
          <a:xfrm>
            <a:off x="920742" y="1365766"/>
            <a:ext cx="4254508" cy="4275792"/>
            <a:chOff x="774692" y="1365766"/>
            <a:chExt cx="4254508" cy="4275792"/>
          </a:xfrm>
        </p:grpSpPr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8819C00D-8B1E-F9DF-10E7-C6855324F0C9}"/>
                </a:ext>
              </a:extLst>
            </p:cNvPr>
            <p:cNvSpPr txBox="1"/>
            <p:nvPr/>
          </p:nvSpPr>
          <p:spPr>
            <a:xfrm>
              <a:off x="774692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latin typeface="Palatino Linotype" panose="02040502050505030304" pitchFamily="18" charset="0"/>
                </a:rPr>
                <a:t>CHAPTER ONE</a:t>
              </a:r>
              <a:endParaRPr lang="en-US" sz="5400" b="1" dirty="0">
                <a:latin typeface="Palatino Linotype" panose="02040502050505030304" pitchFamily="18" charset="0"/>
              </a:endParaRPr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1A0D2262-46C0-627D-40B6-756590C6F785}"/>
                </a:ext>
              </a:extLst>
            </p:cNvPr>
            <p:cNvSpPr txBox="1"/>
            <p:nvPr/>
          </p:nvSpPr>
          <p:spPr>
            <a:xfrm>
              <a:off x="1257296" y="3702566"/>
              <a:ext cx="32893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latin typeface="Palatino Linotype" panose="02040502050505030304" pitchFamily="18" charset="0"/>
                </a:rPr>
                <a:t>Geometry of Black </a:t>
              </a:r>
              <a:r>
                <a:rPr lang="en-US" sz="4000" b="1"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latin typeface="Palatino Linotype" panose="02040502050505030304" pitchFamily="18" charset="0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D5D026DF-61F3-EAD9-3B73-5F49CEC1CCE1}"/>
              </a:ext>
            </a:extLst>
          </p:cNvPr>
          <p:cNvSpPr txBox="1"/>
          <p:nvPr/>
        </p:nvSpPr>
        <p:spPr>
          <a:xfrm>
            <a:off x="5789375" y="2435249"/>
            <a:ext cx="5305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latin typeface="Palatino Linotype" panose="02040502050505030304" pitchFamily="18" charset="0"/>
              </a:rPr>
              <a:t>Motivation</a:t>
            </a:r>
            <a:endParaRPr lang="en-US" sz="3600" dirty="0">
              <a:latin typeface="Palatino Linotype" panose="0204050205050503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629A4B0-A382-0EFE-22A6-875A2140AE29}"/>
              </a:ext>
            </a:extLst>
          </p:cNvPr>
          <p:cNvSpPr txBox="1"/>
          <p:nvPr/>
        </p:nvSpPr>
        <p:spPr>
          <a:xfrm>
            <a:off x="5789375" y="3149720"/>
            <a:ext cx="5305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>
                <a:latin typeface="Palatino Linotype" panose="02040502050505030304" pitchFamily="18" charset="0"/>
              </a:defRPr>
            </a:lvl1pPr>
          </a:lstStyle>
          <a:p>
            <a:r>
              <a:rPr lang="en-US"/>
              <a:t>Superstrata families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4B55B0E-1436-B839-6134-1BEDA0E35117}"/>
              </a:ext>
            </a:extLst>
          </p:cNvPr>
          <p:cNvSpPr txBox="1"/>
          <p:nvPr/>
        </p:nvSpPr>
        <p:spPr>
          <a:xfrm>
            <a:off x="5789376" y="386419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0070C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/>
              <a:t>Properties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8617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A397CA-FA73-DDE9-2DE9-6BEFE0865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https://media-cldnry.s-nbcnews.com/image/upload/t_fit-1000w,f_avif,q_auto:best/rockcms/2022-07/220711-james-webb-telescope-first-image-high-res-ew-628p-44ff0c.jpg">
            <a:extLst>
              <a:ext uri="{FF2B5EF4-FFF2-40B4-BE49-F238E27FC236}">
                <a16:creationId xmlns:a16="http://schemas.microsoft.com/office/drawing/2014/main" id="{F374818A-0DAB-7701-8EDF-9887F2C396A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18597" b="19209"/>
          <a:stretch>
            <a:fillRect/>
          </a:stretch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370CF63D-DC59-A548-DB7B-F0C1A514467E}"/>
              </a:ext>
            </a:extLst>
          </p:cNvPr>
          <p:cNvSpPr>
            <a:spLocks/>
          </p:cNvSpPr>
          <p:nvPr/>
        </p:nvSpPr>
        <p:spPr>
          <a:xfrm>
            <a:off x="0" y="0"/>
            <a:ext cx="12191994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06FC8A-817F-20D6-C993-CD0A6D54AF1E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latin typeface="Palatino Linotype" panose="02040502050505030304" pitchFamily="18" charset="0"/>
              </a:rPr>
              <a:t>7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C0CA0D-9C12-87F1-1E16-DFC582D2667D}"/>
              </a:ext>
            </a:extLst>
          </p:cNvPr>
          <p:cNvSpPr txBox="1"/>
          <p:nvPr/>
        </p:nvSpPr>
        <p:spPr>
          <a:xfrm>
            <a:off x="892835" y="6071073"/>
            <a:ext cx="16197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2400" b="1">
                <a:latin typeface="Palatino Linotype" panose="02040502050505030304" pitchFamily="18" charset="0"/>
              </a:defRPr>
            </a:lvl1pPr>
          </a:lstStyle>
          <a:p>
            <a:r>
              <a:rPr lang="en-US"/>
              <a:t>Properties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BC7683-8C43-3D3E-64FE-75744E728993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/>
              <a:t>Properties of Black Hole Microstates</a:t>
            </a:r>
          </a:p>
        </p:txBody>
      </p:sp>
      <p:pic>
        <p:nvPicPr>
          <p:cNvPr id="20" name="Picture 19" descr="\documentclass{article}&#10;\usepackage{amsmath}&#10;\usepackage{mathpazo}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\pagestyle{empty}&#10;\begin{document}&#10;&#10;&#10;&#10;&#10;&#10;\tikzset{every picture/.style={line width=0.75pt}} %set default line width to 0.75pt        &#10;&#10;\begin{tikzpicture}[x=0.75pt,y=0.75pt,yscale=-1,xscale=1]&#10;%uncomment if require: \path (0,283); %set diagram left start at 0, and has height of 283&#10;&#10;%Curve Lines [id:da3167648658251503] &#10;\draw[dashed]    (367.33,135.5) .. controls (373,118) and (501.67,118) .. (508.33,135.5) ;&#10;%Shape: Circle [id:dp6978569836772629] &#10;\draw   (367.33,135.5) .. controls (367.33,96.56) and (398.9,65) .. (437.83,65) .. controls (476.77,65) and (508.33,96.56) .. (508.33,135.5) .. controls (508.33,174.44) and (476.77,206) .. (437.83,206) .. controls (398.9,206) and (367.33,174.44) .. (367.33,135.5) -- cycle ;&#10;%Shape: Can [id:dp9611879820363254] &#10;\draw   (291.33,43.5) -- (291.33,235.5) .. controls (291.33,242.96) and (264.92,249) .. (232.33,249) .. controls (199.75,249) and (173.33,242.96) .. (173.33,235.5) -- (173.33,43.5) .. controls (173.33,36.04) and (199.75,30) .. (232.33,30) .. controls (264.92,30) and (291.33,36.04) .. (291.33,43.5) .. controls (291.33,50.96) and (264.92,57) .. (232.33,57) .. controls (199.75,57) and (173.33,50.96) .. (173.33,43.5) ;&#10;%Curve Lines [id:da44288018919850647] &#10;\draw    (291.33,235.5) .. controls (288.33,218) and (176.33,217.33) .. (173.33,235.5) ;&#10;%Curve Left Arrow [id:dp18254879273050195] &#10;\draw  [color={rgb, 255:red, 208; green, 2; blue, 27 }  ,draw opacity=1 ][fill={rgb, 255:red, 208; green, 2; blue, 27 }  ,fill opacity=1 ] (181.67,142.16) .. controls (181.67,133.23) and (224.05,126) .. (276.33,126) -- (276.33,139.03) .. controls (224.05,139.03) and (181.67,146.27) .. (181.67,155.19) ;\draw  [color={rgb, 255:red, 208; green, 2; blue, 27 }  ,draw opacity=1 ][fill={rgb, 255:red, 208; green, 2; blue, 27 }  ,fill opacity=1 ] (181.67,155.19) .. controls (181.67,162.98) and (213.94,169.48) .. (256.91,171.01) -- (256.91,179.33) -- (276.33,164.83) -- (256.91,149.66) -- (256.91,157.98) .. controls (213.94,156.45) and (181.67,149.95) .. (181.67,142.16)(181.67,155.19) -- (181.67,142.16) ;&#10;%Curve Left Arrow [id:dp3446703067164584] &#10;\draw  [color={rgb, 255:red, 74; green, 144; blue, 226 }  ,draw opacity=1 ][fill={rgb, 255:red, 74; green, 144; blue, 226 }  ,fill opacity=1 ] (386.56,164.68) .. controls (382.68,158.67) and (404.37,137.77) .. (435,118) -- (440.66,126.78) .. controls (410.03,146.55) and (388.35,167.44) .. (392.23,173.45) ;\draw  [color={rgb, 255:red, 74; green, 144; blue, 226 }  ,draw opacity=1 ][fill={rgb, 255:red, 74; green, 144; blue, 226 }  ,fill opacity=1 ] (392.23,173.45) .. controls (395.53,178.58) and (416.37,171.21) .. (441.43,156.67) -- (445.05,162.27) -- (451.88,144.15) -- (432.16,142.3) -- (435.77,147.9) .. controls (410.71,162.44) and (389.87,169.8) .. (386.56,164.68)(392.23,173.45) -- (386.56,164.68) ;&#10;%Curve Left Arrow [id:dp39925282780849036] &#10;\draw  [color={rgb, 255:red, 126; green, 211; blue, 33 }  ,draw opacity=1 ][fill={rgb, 255:red, 126; green, 211; blue, 33 }  ,fill opacity=1 ] (443.93,82.07) .. controls (449.61,77.72) and (473.64,99.58) .. (497.6,130.88) -- (489.3,137.23) .. controls (465.34,105.93) and (441.31,84.07) .. (435.63,88.42) ;\draw  [color={rgb, 255:red, 126; green, 211; blue, 33 }  ,draw opacity=1 ][fill={rgb, 255:red, 126; green, 211; blue, 33 }  ,fill opacity=1 ] (435.63,88.42) .. controls (430.73,92.17) and (441.13,114.28) .. (459.52,140.43) -- (454.23,144.48) -- (472.89,149.8) -- (473.11,130.03) -- (467.82,134.08) .. controls (449.43,107.93) and (439.02,85.83) .. (443.93,82.07)(435.63,88.42) -- (443.93,82.07) ;&#10;%Curve Lines [id:da029934009196310507] &#10;\draw    (367.33,135.5) .. controls (371.67,152.67) and (498.33,154.67) .. (508.33,135.5) ;&#10;&#10;% Text Node&#10;\draw (318.33,120.4) node [anchor=north west][inner sep=0.75pt]  [font=\Huge]  {$\times $};&#10;&#10;&#10;\end{tikzpicture}&#10;&#10;&#10;&#10;\end{document}" title="IguanaTex Picture Display">
            <a:extLst>
              <a:ext uri="{FF2B5EF4-FFF2-40B4-BE49-F238E27FC236}">
                <a16:creationId xmlns:a16="http://schemas.microsoft.com/office/drawing/2014/main" id="{A9A7479C-5507-6D75-EF8C-4FC39417444E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510" y="2829658"/>
            <a:ext cx="4171354" cy="2732094"/>
          </a:xfrm>
          <a:prstGeom prst="rect">
            <a:avLst/>
          </a:prstGeom>
        </p:spPr>
      </p:pic>
      <p:grpSp>
        <p:nvGrpSpPr>
          <p:cNvPr id="90" name="Group 89">
            <a:extLst>
              <a:ext uri="{FF2B5EF4-FFF2-40B4-BE49-F238E27FC236}">
                <a16:creationId xmlns:a16="http://schemas.microsoft.com/office/drawing/2014/main" id="{91B2ED51-2234-D8E6-98EF-B57F291E9FBF}"/>
              </a:ext>
            </a:extLst>
          </p:cNvPr>
          <p:cNvGrpSpPr/>
          <p:nvPr/>
        </p:nvGrpSpPr>
        <p:grpSpPr>
          <a:xfrm>
            <a:off x="899838" y="1576069"/>
            <a:ext cx="10394292" cy="830997"/>
            <a:chOff x="899838" y="1576069"/>
            <a:chExt cx="10394292" cy="830997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81AF360-9F17-2F6D-DDAB-5BE7CDF4F343}"/>
                </a:ext>
              </a:extLst>
            </p:cNvPr>
            <p:cNvSpPr txBox="1"/>
            <p:nvPr/>
          </p:nvSpPr>
          <p:spPr>
            <a:xfrm>
              <a:off x="899838" y="1576069"/>
              <a:ext cx="103942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just">
                <a:defRPr sz="2400">
                  <a:latin typeface="Palatino Linotype" panose="02040502050505030304" pitchFamily="18" charset="0"/>
                </a:defRPr>
              </a:lvl1pPr>
            </a:lstStyle>
            <a:p>
              <a:r>
                <a:rPr lang="en-US" dirty="0"/>
                <a:t>Expanding the microstate metric at              the correction terms relate to the stress-energy tensor yielding the following</a:t>
              </a:r>
            </a:p>
          </p:txBody>
        </p:sp>
        <p:pic>
          <p:nvPicPr>
            <p:cNvPr id="25" name="Picture 24" descr="\documentclass{article}&#10;\usepackage{amsmath}&#10;\usepackage{mathpazo}&#10;\pagestyle{empty}&#10;\begin{document}&#10;&#10;\[&#10;r=\infty,&#10;\]&#10;&#10;\end{document}" title="IguanaTex Picture Display">
              <a:extLst>
                <a:ext uri="{FF2B5EF4-FFF2-40B4-BE49-F238E27FC236}">
                  <a16:creationId xmlns:a16="http://schemas.microsoft.com/office/drawing/2014/main" id="{985FE75E-E116-B895-D0EE-0375C1B18E4F}"/>
                </a:ext>
              </a:extLst>
            </p:cNvPr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39898" y="1752093"/>
              <a:ext cx="881605" cy="199367"/>
            </a:xfrm>
            <a:prstGeom prst="rect">
              <a:avLst/>
            </a:prstGeom>
          </p:spPr>
        </p:pic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020C2D6B-1E8F-E103-20AB-AA918A6B8371}"/>
              </a:ext>
            </a:extLst>
          </p:cNvPr>
          <p:cNvSpPr txBox="1"/>
          <p:nvPr/>
        </p:nvSpPr>
        <p:spPr>
          <a:xfrm>
            <a:off x="6452557" y="4887808"/>
            <a:ext cx="4841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just">
              <a:defRPr sz="2400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/>
              <a:t>Energy </a:t>
            </a:r>
            <a:r>
              <a:rPr lang="en-US" dirty="0"/>
              <a:t>density </a:t>
            </a:r>
          </a:p>
        </p:txBody>
      </p:sp>
      <p:pic>
        <p:nvPicPr>
          <p:cNvPr id="45" name="Picture 44" descr="\documentclass{article}&#10;\usepackage{amsmath}&#10;\usepackage{mathpazo}&#10;\usepackage{xcolor}&#10;&#10;\pagestyle{empty}&#10;\begin{document}&#10;&#10;\[&#10;\color{red} n_p\propto nb^2&#10;\]&#10;&#10;\end{document}" title="IguanaTex Picture Display">
            <a:extLst>
              <a:ext uri="{FF2B5EF4-FFF2-40B4-BE49-F238E27FC236}">
                <a16:creationId xmlns:a16="http://schemas.microsoft.com/office/drawing/2014/main" id="{3F74EDCF-57DB-E907-F8E0-570F8517085E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426" y="3189710"/>
            <a:ext cx="1059834" cy="372651"/>
          </a:xfrm>
          <a:prstGeom prst="rect">
            <a:avLst/>
          </a:prstGeom>
        </p:spPr>
      </p:pic>
      <p:pic>
        <p:nvPicPr>
          <p:cNvPr id="65" name="Picture 64" descr="\documentclass{article}&#10;\usepackage{amsmath}&#10;\usepackage{mathpazo}&#10;\usepackage{physics}&#10;\usepackage[dvipsnames]{xcolor}&#10;&#10;\pagestyle{empty}&#10;\begin{document}&#10;&#10;\[&#10;\textcolor{Cyan}{\tilde{j}\propto a^2},\,\,\,\, \textcolor{Green}{j\propto\qty(a^2+\frac{m}{k}b^2)}&#10;\]&#10;&#10;\end{document}" title="IguanaTex Picture Display">
            <a:extLst>
              <a:ext uri="{FF2B5EF4-FFF2-40B4-BE49-F238E27FC236}">
                <a16:creationId xmlns:a16="http://schemas.microsoft.com/office/drawing/2014/main" id="{E3015E2C-FDCB-2CFE-DDCD-8669E0714D34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251" y="4234100"/>
            <a:ext cx="2940184" cy="531626"/>
          </a:xfrm>
          <a:prstGeom prst="rect">
            <a:avLst/>
          </a:prstGeom>
        </p:spPr>
      </p:pic>
      <p:pic>
        <p:nvPicPr>
          <p:cNvPr id="67" name="Picture 66" descr="\documentclass{article}&#10;\usepackage{amsmath}&#10;\usepackage{mathpazo}&#10;\pagestyle{empty}&#10;\begin{document}&#10;&#10;\[&#10;\rho\propto -2a^4+b^4n+2a^2b^2(1+n)&#10;\]&#10;&#10;\end{document}" title="IguanaTex Picture Display">
            <a:extLst>
              <a:ext uri="{FF2B5EF4-FFF2-40B4-BE49-F238E27FC236}">
                <a16:creationId xmlns:a16="http://schemas.microsoft.com/office/drawing/2014/main" id="{09F41171-DCF8-4780-6A76-2009701D9318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269" y="5479202"/>
            <a:ext cx="3806149" cy="351628"/>
          </a:xfrm>
          <a:prstGeom prst="rect">
            <a:avLst/>
          </a:prstGeom>
        </p:spPr>
      </p:pic>
      <p:grpSp>
        <p:nvGrpSpPr>
          <p:cNvPr id="89" name="Group 88">
            <a:extLst>
              <a:ext uri="{FF2B5EF4-FFF2-40B4-BE49-F238E27FC236}">
                <a16:creationId xmlns:a16="http://schemas.microsoft.com/office/drawing/2014/main" id="{4AF33A9B-CB70-3315-98E4-E70CB0306CB5}"/>
              </a:ext>
            </a:extLst>
          </p:cNvPr>
          <p:cNvGrpSpPr/>
          <p:nvPr/>
        </p:nvGrpSpPr>
        <p:grpSpPr>
          <a:xfrm>
            <a:off x="6452557" y="2630307"/>
            <a:ext cx="4841572" cy="461665"/>
            <a:chOff x="6452557" y="2630307"/>
            <a:chExt cx="4841572" cy="461665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BEB0C90-EFCD-619A-FF21-3F1A6FC99474}"/>
                </a:ext>
              </a:extLst>
            </p:cNvPr>
            <p:cNvSpPr txBox="1"/>
            <p:nvPr/>
          </p:nvSpPr>
          <p:spPr>
            <a:xfrm>
              <a:off x="6452557" y="2630307"/>
              <a:ext cx="48415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just">
                <a:defRPr sz="2400">
                  <a:latin typeface="Palatino Linotype" panose="02040502050505030304" pitchFamily="18" charset="0"/>
                </a:defRPr>
              </a:lvl1pPr>
            </a:lstStyle>
            <a:p>
              <a:pPr algn="l"/>
              <a:r>
                <a:rPr lang="en-US" dirty="0"/>
                <a:t>Linear momenta in the    direction</a:t>
              </a:r>
            </a:p>
          </p:txBody>
        </p:sp>
        <p:pic>
          <p:nvPicPr>
            <p:cNvPr id="69" name="Picture 68" descr="\documentclass{article}&#10;\usepackage{amsmath}&#10;\usepackage{mathpazo}&#10;\pagestyle{empty}&#10;\begin{document}&#10;&#10;\[&#10;y&#10;\]&#10;&#10;\end{document}" title="IguanaTex Picture Display">
              <a:extLst>
                <a:ext uri="{FF2B5EF4-FFF2-40B4-BE49-F238E27FC236}">
                  <a16:creationId xmlns:a16="http://schemas.microsoft.com/office/drawing/2014/main" id="{53FB3DBC-E4F9-992B-F56E-AA39476AB90F}"/>
                </a:ext>
              </a:extLst>
            </p:cNvPr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77400" y="2791881"/>
              <a:ext cx="165100" cy="244802"/>
            </a:xfrm>
            <a:prstGeom prst="rect">
              <a:avLst/>
            </a:prstGeom>
          </p:spPr>
        </p:pic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59810590-11C9-4CE0-731D-C141C3FAA53D}"/>
              </a:ext>
            </a:extLst>
          </p:cNvPr>
          <p:cNvGrpSpPr/>
          <p:nvPr/>
        </p:nvGrpSpPr>
        <p:grpSpPr>
          <a:xfrm>
            <a:off x="6452557" y="3714607"/>
            <a:ext cx="4841573" cy="461665"/>
            <a:chOff x="6452557" y="3714607"/>
            <a:chExt cx="4841573" cy="461665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41EF703-6D99-47E2-B575-9336562A884A}"/>
                </a:ext>
              </a:extLst>
            </p:cNvPr>
            <p:cNvSpPr txBox="1"/>
            <p:nvPr/>
          </p:nvSpPr>
          <p:spPr>
            <a:xfrm>
              <a:off x="6452557" y="3714607"/>
              <a:ext cx="48415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just">
                <a:defRPr sz="2400">
                  <a:latin typeface="Palatino Linotype" panose="02040502050505030304" pitchFamily="18" charset="0"/>
                </a:defRPr>
              </a:lvl1pPr>
            </a:lstStyle>
            <a:p>
              <a:pPr algn="l"/>
              <a:r>
                <a:rPr lang="en-US" dirty="0"/>
                <a:t>Angular momenta in      directions</a:t>
              </a:r>
            </a:p>
          </p:txBody>
        </p:sp>
        <p:pic>
          <p:nvPicPr>
            <p:cNvPr id="75" name="Picture 74" descr="\documentclass{article}&#10;\usepackage{amsmath}&#10;\usepackage{mathpazo}&#10;\pagestyle{empty}&#10;\begin{document}&#10;&#10;\[&#10;\mathbb{S}^3&#10;\]&#10;&#10;\end{document}" title="IguanaTex Picture Display">
              <a:extLst>
                <a:ext uri="{FF2B5EF4-FFF2-40B4-BE49-F238E27FC236}">
                  <a16:creationId xmlns:a16="http://schemas.microsoft.com/office/drawing/2014/main" id="{E1AB45A3-16EA-9BDE-4696-88CE1CCB51C4}"/>
                </a:ext>
              </a:extLst>
            </p:cNvPr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99717" y="3774174"/>
              <a:ext cx="260233" cy="279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678768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942E68-9712-343E-912E-746C369573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https://media-cldnry.s-nbcnews.com/image/upload/t_fit-1000w,f_avif,q_auto:best/rockcms/2022-07/220711-james-webb-telescope-first-image-high-res-ew-628p-44ff0c.jpg">
            <a:extLst>
              <a:ext uri="{FF2B5EF4-FFF2-40B4-BE49-F238E27FC236}">
                <a16:creationId xmlns:a16="http://schemas.microsoft.com/office/drawing/2014/main" id="{7D80311A-95D6-7C7C-FE6D-14C9C3F27E9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8597" b="19209"/>
          <a:stretch>
            <a:fillRect/>
          </a:stretch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6E0D7485-9F80-594E-2C95-FB9FEBB78150}"/>
              </a:ext>
            </a:extLst>
          </p:cNvPr>
          <p:cNvSpPr>
            <a:spLocks/>
          </p:cNvSpPr>
          <p:nvPr/>
        </p:nvSpPr>
        <p:spPr>
          <a:xfrm>
            <a:off x="6" y="-1"/>
            <a:ext cx="12191994" cy="685800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DD7E50-0371-327C-79AE-3A1A0E61BE2A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latin typeface="Palatino Linotype" panose="02040502050505030304" pitchFamily="18" charset="0"/>
              </a:rPr>
              <a:t>8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881D7A-1E2A-7E6B-C20A-BA089C128DAE}"/>
              </a:ext>
            </a:extLst>
          </p:cNvPr>
          <p:cNvSpPr txBox="1"/>
          <p:nvPr/>
        </p:nvSpPr>
        <p:spPr>
          <a:xfrm>
            <a:off x="892835" y="6071073"/>
            <a:ext cx="16197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2400" b="1">
                <a:latin typeface="Palatino Linotype" panose="02040502050505030304" pitchFamily="18" charset="0"/>
              </a:defRPr>
            </a:lvl1pPr>
          </a:lstStyle>
          <a:p>
            <a:r>
              <a:rPr lang="en-US"/>
              <a:t>Properties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9A1F73-8213-C9D5-D52E-115D8A677A91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/>
              <a:t>Curvature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BFF3FEB-1875-599F-3279-D001C3C16B48}"/>
              </a:ext>
            </a:extLst>
          </p:cNvPr>
          <p:cNvGrpSpPr/>
          <p:nvPr/>
        </p:nvGrpSpPr>
        <p:grpSpPr>
          <a:xfrm>
            <a:off x="899838" y="1473047"/>
            <a:ext cx="10394292" cy="830997"/>
            <a:chOff x="899838" y="1576069"/>
            <a:chExt cx="10394292" cy="830997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114D9D2-2F5D-8DAF-5F97-460E46A03ED4}"/>
                </a:ext>
              </a:extLst>
            </p:cNvPr>
            <p:cNvSpPr txBox="1"/>
            <p:nvPr/>
          </p:nvSpPr>
          <p:spPr>
            <a:xfrm>
              <a:off x="899838" y="1576069"/>
              <a:ext cx="103942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just">
                <a:defRPr sz="2400">
                  <a:latin typeface="Palatino Linotype" panose="02040502050505030304" pitchFamily="18" charset="0"/>
                </a:defRPr>
              </a:lvl1pPr>
            </a:lstStyle>
            <a:p>
              <a:r>
                <a:rPr lang="en-US" dirty="0"/>
                <a:t>The curvature of these microstates is peaked positively and negatively on a neighbourhood around 0 and quickly flattens out as    grows larger.</a:t>
              </a:r>
            </a:p>
          </p:txBody>
        </p:sp>
        <p:pic>
          <p:nvPicPr>
            <p:cNvPr id="6" name="Picture 5" descr="\documentclass{article}&#10;\usepackage{amsmath}&#10;\usepackage{mathpazo}&#10;\pagestyle{empty}&#10;\begin{document}&#10;&#10;\[&#10;r&#10;\]&#10;&#10;\end{document}" title="IguanaTex Picture Display">
              <a:extLst>
                <a:ext uri="{FF2B5EF4-FFF2-40B4-BE49-F238E27FC236}">
                  <a16:creationId xmlns:a16="http://schemas.microsoft.com/office/drawing/2014/main" id="{38BB3120-2E04-7356-2E7F-B3240C9EDE9C}"/>
                </a:ext>
              </a:extLst>
            </p:cNvPr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15300" y="2132469"/>
              <a:ext cx="107950" cy="141165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B541E769-4280-2A4D-3B92-7D4DABF14F0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5"/>
          <a:stretch>
            <a:fillRect/>
          </a:stretch>
        </p:blipFill>
        <p:spPr>
          <a:xfrm>
            <a:off x="3419336" y="2528364"/>
            <a:ext cx="5124589" cy="2697620"/>
          </a:xfrm>
          <a:prstGeom prst="rect">
            <a:avLst/>
          </a:prstGeom>
          <a:ln w="19050">
            <a:noFill/>
            <a:prstDash val="solid"/>
          </a:ln>
          <a:effectLst>
            <a:softEdge rad="31750"/>
          </a:effectLst>
        </p:spPr>
      </p:pic>
      <p:pic>
        <p:nvPicPr>
          <p:cNvPr id="19" name="Picture 18" descr="\documentclass{article}&#10;\usepackage{amsmath}&#10;\usepackage{mathpazo}&#10;\pagestyle{empty}&#10;\begin{document}&#10;&#10;for $\theta=\pi/8$ and $b=R_y=L=1$.&#10;&#10;\end{document}" title="IguanaTex Picture Display">
            <a:extLst>
              <a:ext uri="{FF2B5EF4-FFF2-40B4-BE49-F238E27FC236}">
                <a16:creationId xmlns:a16="http://schemas.microsoft.com/office/drawing/2014/main" id="{EA328596-D815-B608-12C8-B021A4C17928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938" y="5539010"/>
            <a:ext cx="4272023" cy="326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14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5D1599-19A4-4427-E1A9-0FADB6E59D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182DED-C0A4-D71E-4109-EC57EDA99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C384EC31-D919-22B7-8404-0EFA12FA281B}"/>
              </a:ext>
            </a:extLst>
          </p:cNvPr>
          <p:cNvSpPr>
            <a:spLocks/>
          </p:cNvSpPr>
          <p:nvPr/>
        </p:nvSpPr>
        <p:spPr>
          <a:xfrm>
            <a:off x="-7" y="0"/>
            <a:ext cx="6096009" cy="6858000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B5797A73-130D-E63C-C449-0D5B7037AF78}"/>
              </a:ext>
            </a:extLst>
          </p:cNvPr>
          <p:cNvSpPr>
            <a:spLocks/>
          </p:cNvSpPr>
          <p:nvPr/>
        </p:nvSpPr>
        <p:spPr>
          <a:xfrm>
            <a:off x="6096004" y="0"/>
            <a:ext cx="6096002" cy="6858000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32C3D46-1F9F-FE1E-866C-23AA2D1705DF}"/>
              </a:ext>
            </a:extLst>
          </p:cNvPr>
          <p:cNvGrpSpPr/>
          <p:nvPr/>
        </p:nvGrpSpPr>
        <p:grpSpPr>
          <a:xfrm>
            <a:off x="920742" y="1365766"/>
            <a:ext cx="4254508" cy="4158515"/>
            <a:chOff x="774692" y="1365766"/>
            <a:chExt cx="4254508" cy="4158515"/>
          </a:xfrm>
        </p:grpSpPr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59FFC8C9-233D-1C16-31DD-B2315B914C53}"/>
                </a:ext>
              </a:extLst>
            </p:cNvPr>
            <p:cNvSpPr txBox="1"/>
            <p:nvPr/>
          </p:nvSpPr>
          <p:spPr>
            <a:xfrm>
              <a:off x="774692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latin typeface="Palatino Linotype" panose="02040502050505030304" pitchFamily="18" charset="0"/>
                </a:rPr>
                <a:t>CHAPTER ONE</a:t>
              </a:r>
              <a:endParaRPr lang="en-US" sz="5400" b="1" dirty="0">
                <a:latin typeface="Palatino Linotype" panose="02040502050505030304" pitchFamily="18" charset="0"/>
              </a:endParaRPr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4E07A369-AF1F-9A75-BDEE-71907FD7F9FD}"/>
                </a:ext>
              </a:extLst>
            </p:cNvPr>
            <p:cNvSpPr txBox="1"/>
            <p:nvPr/>
          </p:nvSpPr>
          <p:spPr>
            <a:xfrm>
              <a:off x="1257296" y="3585289"/>
              <a:ext cx="32893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latin typeface="Palatino Linotype" panose="02040502050505030304" pitchFamily="18" charset="0"/>
                </a:rPr>
                <a:t>Geometry of Black </a:t>
              </a:r>
              <a:r>
                <a:rPr lang="en-US" sz="4000" b="1"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latin typeface="Palatino Linotype" panose="02040502050505030304" pitchFamily="18" charset="0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34591112-31D2-82AC-59EA-47415BF5B192}"/>
              </a:ext>
            </a:extLst>
          </p:cNvPr>
          <p:cNvGrpSpPr/>
          <p:nvPr/>
        </p:nvGrpSpPr>
        <p:grpSpPr>
          <a:xfrm>
            <a:off x="7016746" y="1365766"/>
            <a:ext cx="4254508" cy="4158515"/>
            <a:chOff x="7016746" y="1365766"/>
            <a:chExt cx="4254508" cy="4158515"/>
          </a:xfrm>
        </p:grpSpPr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C60872C3-2B92-B22C-7DDF-6A5C190597E0}"/>
                </a:ext>
              </a:extLst>
            </p:cNvPr>
            <p:cNvSpPr txBox="1"/>
            <p:nvPr/>
          </p:nvSpPr>
          <p:spPr>
            <a:xfrm>
              <a:off x="7016746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CHAPTER TWO</a:t>
              </a:r>
              <a:endParaRPr lang="en-US" sz="54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B3C77757-ED07-53DD-8E27-2ACE5D5DFDFD}"/>
                </a:ext>
              </a:extLst>
            </p:cNvPr>
            <p:cNvSpPr txBox="1"/>
            <p:nvPr/>
          </p:nvSpPr>
          <p:spPr>
            <a:xfrm>
              <a:off x="7327900" y="3585289"/>
              <a:ext cx="36322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Palatino Linotype" panose="02040502050505030304" pitchFamily="18" charset="0"/>
                </a:rPr>
                <a:t>Complexity of Black </a:t>
              </a:r>
              <a:r>
                <a:rPr lang="en-US" sz="40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722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AA2CB-4707-6F33-8BC0-515CC7361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E7375DF-29E9-0D7E-E605-B51D01446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525B6911-5F43-559B-5353-C154A1D2AC44}"/>
              </a:ext>
            </a:extLst>
          </p:cNvPr>
          <p:cNvSpPr>
            <a:spLocks/>
          </p:cNvSpPr>
          <p:nvPr/>
        </p:nvSpPr>
        <p:spPr>
          <a:xfrm>
            <a:off x="-8" y="0"/>
            <a:ext cx="12192014" cy="6858000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C7DD723-FCC3-8DE9-C186-3A938052079D}"/>
              </a:ext>
            </a:extLst>
          </p:cNvPr>
          <p:cNvSpPr txBox="1"/>
          <p:nvPr/>
        </p:nvSpPr>
        <p:spPr>
          <a:xfrm>
            <a:off x="829645" y="2262679"/>
            <a:ext cx="5875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Quantum </a:t>
            </a:r>
            <a:r>
              <a:rPr lang="en-US" sz="3600" b="1">
                <a:solidFill>
                  <a:srgbClr val="FFC000"/>
                </a:solidFill>
                <a:latin typeface="Palatino Linotype" panose="02040502050505030304" pitchFamily="18" charset="0"/>
              </a:rPr>
              <a:t>to Holography</a:t>
            </a:r>
            <a:endParaRPr lang="en-US" sz="3600" b="1" dirty="0">
              <a:solidFill>
                <a:srgbClr val="FFC000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6CCCE8B-4705-67B0-4651-AA7880382731}"/>
              </a:ext>
            </a:extLst>
          </p:cNvPr>
          <p:cNvSpPr txBox="1"/>
          <p:nvPr/>
        </p:nvSpPr>
        <p:spPr>
          <a:xfrm>
            <a:off x="1114678" y="297715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 dirty="0">
                <a:solidFill>
                  <a:schemeClr val="bg1"/>
                </a:solidFill>
                <a:latin typeface="Palatino Linotype" panose="02040502050505030304" pitchFamily="18" charset="0"/>
              </a:rPr>
              <a:t>Complexity </a:t>
            </a:r>
            <a:r>
              <a:rPr lang="en-US" sz="3600">
                <a:solidFill>
                  <a:schemeClr val="bg1"/>
                </a:solidFill>
                <a:latin typeface="Palatino Linotype" panose="02040502050505030304" pitchFamily="18" charset="0"/>
              </a:rPr>
              <a:t>of Formation</a:t>
            </a:r>
            <a:endParaRPr lang="en-US" sz="360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D8F807E-6B0D-9ACF-5150-B7A932D38431}"/>
              </a:ext>
            </a:extLst>
          </p:cNvPr>
          <p:cNvSpPr txBox="1"/>
          <p:nvPr/>
        </p:nvSpPr>
        <p:spPr>
          <a:xfrm>
            <a:off x="1114679" y="369162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solidFill>
                  <a:schemeClr val="bg1"/>
                </a:solidFill>
                <a:latin typeface="Palatino Linotype" panose="02040502050505030304" pitchFamily="18" charset="0"/>
              </a:rPr>
              <a:t>Results</a:t>
            </a:r>
            <a:endParaRPr lang="en-US" sz="360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17C4D97-0970-1667-5668-1B36231EC7BE}"/>
              </a:ext>
            </a:extLst>
          </p:cNvPr>
          <p:cNvSpPr txBox="1"/>
          <p:nvPr/>
        </p:nvSpPr>
        <p:spPr>
          <a:xfrm>
            <a:off x="1132630" y="440609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solidFill>
                  <a:schemeClr val="bg1"/>
                </a:solidFill>
                <a:latin typeface="Palatino Linotype" panose="02040502050505030304" pitchFamily="18" charset="0"/>
              </a:rPr>
              <a:t>Outlook</a:t>
            </a:r>
            <a:endParaRPr lang="en-US" sz="360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Rectangle 6">
            <a:extLst>
              <a:ext uri="{FF2B5EF4-FFF2-40B4-BE49-F238E27FC236}">
                <a16:creationId xmlns:a16="http://schemas.microsoft.com/office/drawing/2014/main" id="{5F61F8CC-1A64-5BA6-3CAD-C5B5A84663BE}"/>
              </a:ext>
            </a:extLst>
          </p:cNvPr>
          <p:cNvSpPr>
            <a:spLocks/>
          </p:cNvSpPr>
          <p:nvPr/>
        </p:nvSpPr>
        <p:spPr>
          <a:xfrm>
            <a:off x="-6121407" y="0"/>
            <a:ext cx="6096009" cy="6858000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A41E17B-5B19-B904-C1CF-64C4FBDEB5E5}"/>
              </a:ext>
            </a:extLst>
          </p:cNvPr>
          <p:cNvGrpSpPr/>
          <p:nvPr/>
        </p:nvGrpSpPr>
        <p:grpSpPr>
          <a:xfrm>
            <a:off x="-5200658" y="1365766"/>
            <a:ext cx="4254508" cy="4158515"/>
            <a:chOff x="774692" y="1365766"/>
            <a:chExt cx="4254508" cy="4158515"/>
          </a:xfrm>
        </p:grpSpPr>
        <p:sp>
          <p:nvSpPr>
            <p:cNvPr id="5" name="CuadroTexto 8">
              <a:extLst>
                <a:ext uri="{FF2B5EF4-FFF2-40B4-BE49-F238E27FC236}">
                  <a16:creationId xmlns:a16="http://schemas.microsoft.com/office/drawing/2014/main" id="{ED3F0B88-5558-9904-68FE-1CDFFCAD7D5D}"/>
                </a:ext>
              </a:extLst>
            </p:cNvPr>
            <p:cNvSpPr txBox="1"/>
            <p:nvPr/>
          </p:nvSpPr>
          <p:spPr>
            <a:xfrm>
              <a:off x="774692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latin typeface="Palatino Linotype" panose="02040502050505030304" pitchFamily="18" charset="0"/>
                </a:rPr>
                <a:t>CHAPTER ONE</a:t>
              </a:r>
              <a:endParaRPr lang="en-US" sz="5400" b="1" dirty="0">
                <a:latin typeface="Palatino Linotype" panose="02040502050505030304" pitchFamily="18" charset="0"/>
              </a:endParaRPr>
            </a:p>
          </p:txBody>
        </p:sp>
        <p:sp>
          <p:nvSpPr>
            <p:cNvPr id="6" name="CuadroTexto 11">
              <a:extLst>
                <a:ext uri="{FF2B5EF4-FFF2-40B4-BE49-F238E27FC236}">
                  <a16:creationId xmlns:a16="http://schemas.microsoft.com/office/drawing/2014/main" id="{E3762264-2B56-1E0F-48BD-67CF5CDF2D35}"/>
                </a:ext>
              </a:extLst>
            </p:cNvPr>
            <p:cNvSpPr txBox="1"/>
            <p:nvPr/>
          </p:nvSpPr>
          <p:spPr>
            <a:xfrm>
              <a:off x="1257296" y="3585289"/>
              <a:ext cx="32893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latin typeface="Palatino Linotype" panose="02040502050505030304" pitchFamily="18" charset="0"/>
                </a:rPr>
                <a:t>Geometry of Black </a:t>
              </a:r>
              <a:r>
                <a:rPr lang="en-US" sz="4000" b="1"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latin typeface="Palatino Linotype" panose="02040502050505030304" pitchFamily="18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8FF38D1-5686-FE0F-94B9-173227FBE62E}"/>
              </a:ext>
            </a:extLst>
          </p:cNvPr>
          <p:cNvGrpSpPr/>
          <p:nvPr/>
        </p:nvGrpSpPr>
        <p:grpSpPr>
          <a:xfrm>
            <a:off x="7016746" y="1365766"/>
            <a:ext cx="4254508" cy="4158515"/>
            <a:chOff x="7016746" y="1365766"/>
            <a:chExt cx="4254508" cy="4158515"/>
          </a:xfrm>
        </p:grpSpPr>
        <p:sp>
          <p:nvSpPr>
            <p:cNvPr id="9" name="CuadroTexto 13">
              <a:extLst>
                <a:ext uri="{FF2B5EF4-FFF2-40B4-BE49-F238E27FC236}">
                  <a16:creationId xmlns:a16="http://schemas.microsoft.com/office/drawing/2014/main" id="{6C4F6C18-48F3-DDB7-FAC5-B892A7FF55D5}"/>
                </a:ext>
              </a:extLst>
            </p:cNvPr>
            <p:cNvSpPr txBox="1"/>
            <p:nvPr/>
          </p:nvSpPr>
          <p:spPr>
            <a:xfrm>
              <a:off x="7016746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CHAPTER TWO</a:t>
              </a:r>
              <a:endParaRPr lang="en-US" sz="54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  <p:sp>
          <p:nvSpPr>
            <p:cNvPr id="11" name="CuadroTexto 15">
              <a:extLst>
                <a:ext uri="{FF2B5EF4-FFF2-40B4-BE49-F238E27FC236}">
                  <a16:creationId xmlns:a16="http://schemas.microsoft.com/office/drawing/2014/main" id="{272BA060-A4E1-7E1E-A069-2A2BE413A1DC}"/>
                </a:ext>
              </a:extLst>
            </p:cNvPr>
            <p:cNvSpPr txBox="1"/>
            <p:nvPr/>
          </p:nvSpPr>
          <p:spPr>
            <a:xfrm>
              <a:off x="7327900" y="3585289"/>
              <a:ext cx="36322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Palatino Linotype" panose="02040502050505030304" pitchFamily="18" charset="0"/>
                </a:rPr>
                <a:t>Complexity of Black </a:t>
              </a:r>
              <a:r>
                <a:rPr lang="en-US" sz="40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40299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80AB0D-1511-68E4-6B14-D0F992D879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EDCC0BB-AB58-B4A7-A2D0-621BD79828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44223B0-ED42-ED6E-C33F-FDB17A0B37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8FBE8E66-55A1-05D0-1A3A-B0257DE2A95A}"/>
              </a:ext>
            </a:extLst>
          </p:cNvPr>
          <p:cNvSpPr>
            <a:spLocks/>
          </p:cNvSpPr>
          <p:nvPr/>
        </p:nvSpPr>
        <p:spPr>
          <a:xfrm>
            <a:off x="-8" y="0"/>
            <a:ext cx="12192014" cy="6858000"/>
          </a:xfrm>
          <a:prstGeom prst="rect">
            <a:avLst/>
          </a:prstGeom>
          <a:solidFill>
            <a:schemeClr val="dk1">
              <a:alpha val="90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8987DD4-BA10-5D49-5DA7-2CDCCFC49F46}"/>
              </a:ext>
            </a:extLst>
          </p:cNvPr>
          <p:cNvSpPr txBox="1"/>
          <p:nvPr/>
        </p:nvSpPr>
        <p:spPr>
          <a:xfrm>
            <a:off x="892835" y="6071073"/>
            <a:ext cx="362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Quantum </a:t>
            </a:r>
            <a:r>
              <a:rPr lang="en-US" sz="2400" b="1">
                <a:solidFill>
                  <a:schemeClr val="bg1"/>
                </a:solidFill>
                <a:latin typeface="Palatino Linotype" panose="02040502050505030304" pitchFamily="18" charset="0"/>
              </a:rPr>
              <a:t>to Holography</a:t>
            </a:r>
            <a:endParaRPr lang="en-US" sz="2400" b="1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DAEC74-1F79-03C7-419B-0F3D13A9EC8D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F95A7A-7862-8CBA-55B1-B0D111F94AB9}"/>
              </a:ext>
            </a:extLst>
          </p:cNvPr>
          <p:cNvSpPr txBox="1"/>
          <p:nvPr/>
        </p:nvSpPr>
        <p:spPr>
          <a:xfrm>
            <a:off x="595398" y="479286"/>
            <a:ext cx="107823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Prerequisite:</a:t>
            </a:r>
          </a:p>
          <a:p>
            <a:pPr algn="l"/>
            <a:r>
              <a:rPr lang="en-US" sz="3200" dirty="0">
                <a:solidFill>
                  <a:schemeClr val="bg1"/>
                </a:solidFill>
              </a:rPr>
              <a:t>Anti-de Sitter Spacetime</a:t>
            </a:r>
          </a:p>
        </p:txBody>
      </p:sp>
      <p:pic>
        <p:nvPicPr>
          <p:cNvPr id="28" name="Picture 27" descr="\documentclass{article}&#10;\usepackage{amsmath}&#10;\usepackage{mathpazo}&#10;\usepackage[margin=2cm]{geometry}&#10;\usepackage{tikz,pgfplots}&#10;\usepackage{xcolor}&#10;\pagestyle{empty}&#10;&#10;\definecolor{blanco}{RGB}{254, 254, 254} &#10;&#10;\begin{document}&#10;&#10;\tikzset{every picture/.style={line width=0.75pt}} %set default line width to 0.75pt        &#10;&#10;\begin{tikzpicture}[x=0.75pt,y=0.75pt,yscale=-1,xscale=1]\color{blanco}&#10;%uncomment if require: \path (0,300); %set diagram left start at 0, and has height of 300&#10;&#10;%Straight Lines [id:da6351035994996773] &#10;\draw    (68,45.92) -- (68,260.17) ;&#10;%Straight Lines [id:da3435919344512429] &#10;\draw    (196.33,45.92) -- (196.33,260.17) ;&#10;%Shape: Ellipse [id:dp8245448258129707] &#10;\draw  [color=blanco  ,draw opacity=1 ] (68,260.17) .. controls (68,249.7) and (96.73,241.21) .. (132.17,241.21) .. controls (167.6,241.21) and (196.33,249.7) .. (196.33,260.17) .. controls (196.33,270.64) and (167.6,279.12) .. (132.17,279.12) .. controls (96.73,279.12) and (68,270.64) .. (68,260.17) -- cycle ;&#10;%Straight Lines [id:da5564157542363835] &#10;\draw    (56,149.21) -- (56,240.08) ;&#10;\draw [shift={(56,146.21)}, rotate = 90] [fill=blanco  ][line width=0.08]  [draw opacity=0] (7.14,-3.43) -- (0,0) -- (7.14,3.43) -- cycle    ;&#10;%Curve Lines [id:da5537979810348935] &#10;\draw    (138.31,183.45) .. controls (196.99,190.28) and (257.34,147.46) .. (204.81,143.37) ;&#10;\draw [shift={(202.33,143.21)}, rotate = 2.96] [fill=blanco  ][line width=0.08]  [draw opacity=0] (8.93,-4.29) -- (0,0) -- (8.93,4.29) -- cycle    ;&#10;\draw [shift={(134.67,182.96)}, rotate = 8.67] [fill=blanco  ][line width=0.08]  [draw opacity=0] (8.93,-4.29) -- (0,0) -- (8.93,4.29) -- cycle    ;&#10;%Straight Lines [id:da5831571174001783] &#10;\draw    (132.17,260.17) -- (183.39,270.61) ;&#10;\draw [shift={(186.33,271.21)}, rotate = 191.52] [fill=blanco  ][line width=0.08]  [draw opacity=0] (8.93,-4.29) -- (0,0) -- (8.93,4.29) -- cycle    ;&#10;%Shape: Ellipse [id:dp07847154066163664] &#10;\draw  [color=blanco  ,draw opacity=1 ] (68,45.92) .. controls (68,35.45) and (96.73,26.96) .. (132.17,26.96) .. controls (167.6,26.96) and (196.33,35.45) .. (196.33,45.92) .. controls (196.33,56.39) and (167.6,64.88) .. (132.17,64.88) .. controls (96.73,64.88) and (68,56.39) .. (68,45.92) -- cycle ;&#10;&#10;&#10;&#10;&#10;% Text Node&#10;\draw (38,181) node [anchor=north west][inner sep=0.75pt]   [align=left] {$\displaystyle \boldsymbol{t}$};&#10;% Text Node&#10;\draw (222,164) node [anchor=north west][inner sep=0.75pt]   [align=left] {$\displaystyle \boldsymbol{y}$};&#10;% Text Node&#10;\draw (159,246) node [anchor=north west][inner sep=0.75pt]   [align=left] {$\displaystyle \boldsymbol{r}$};&#10;% Text Node&#10;\draw (85,130) node [anchor=north west][inner sep=0.75pt]  [font=\small] [align=left]{\begin{minipage}[lt]{71.9pt}\setlength\topsep{0pt}&#10;\begin{center}&#10;{\textbf{Anti de-Sitter}\\\textbf{Spacetime}}&#10;\end{center}\end{minipage}};&#10;&#10;&#10;&#10;\end{tikzpicture}&#10;&#10;\end{document}" title="IguanaTex Picture Display">
            <a:extLst>
              <a:ext uri="{FF2B5EF4-FFF2-40B4-BE49-F238E27FC236}">
                <a16:creationId xmlns:a16="http://schemas.microsoft.com/office/drawing/2014/main" id="{E2323095-33F2-EF01-FB59-4240D9B83957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741" y="1741170"/>
            <a:ext cx="3176541" cy="415810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3DF26A6B-2014-061F-FAA2-047219EBF7E4}"/>
              </a:ext>
            </a:extLst>
          </p:cNvPr>
          <p:cNvSpPr txBox="1"/>
          <p:nvPr/>
        </p:nvSpPr>
        <p:spPr>
          <a:xfrm>
            <a:off x="899833" y="1981199"/>
            <a:ext cx="61048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just">
              <a:defRPr sz="2400">
                <a:latin typeface="Palatino Linotype" panose="02040502050505030304" pitchFamily="18" charset="0"/>
              </a:defRPr>
            </a:lvl1pPr>
          </a:lstStyle>
          <a:p>
            <a:r>
              <a:rPr lang="en-US" dirty="0" err="1">
                <a:solidFill>
                  <a:schemeClr val="bg1"/>
                </a:solidFill>
              </a:rPr>
              <a:t>AdS</a:t>
            </a:r>
            <a:r>
              <a:rPr lang="en-US" dirty="0">
                <a:solidFill>
                  <a:schemeClr val="bg1"/>
                </a:solidFill>
              </a:rPr>
              <a:t> space is a solution to Einstein’s equations</a:t>
            </a:r>
          </a:p>
        </p:txBody>
      </p:sp>
      <p:pic>
        <p:nvPicPr>
          <p:cNvPr id="34" name="Picture 33" descr="\documentclass{article}&#10;\usepackage{amsmath}&#10;\usepackage{mathpazo}&#10;\usepackage{xcolor}&#10;\pagestyle{empty}&#10;&#10;\definecolor{White}{RGB}{254, 254, 254} &#10;&#10;\begin{document}&#10;&#10;\[&#10;\color{White}&#10;R_{\mu\nu}-\frac{1}{2}Rg_{\mu\nu}+\Lambda g_{\mu\nu} = \frac{8\pi G}{c^4}T_{\mu\nu}&#10;\]&#10;&#10;\end{document}" title="IguanaTex Picture Display">
            <a:extLst>
              <a:ext uri="{FF2B5EF4-FFF2-40B4-BE49-F238E27FC236}">
                <a16:creationId xmlns:a16="http://schemas.microsoft.com/office/drawing/2014/main" id="{48D40857-838A-3A03-BF99-BA21400652CD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774" y="3081220"/>
            <a:ext cx="4572981" cy="682852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E5FD0451-4CB0-F954-7D4F-C4821A2BADD1}"/>
              </a:ext>
            </a:extLst>
          </p:cNvPr>
          <p:cNvSpPr txBox="1"/>
          <p:nvPr/>
        </p:nvSpPr>
        <p:spPr>
          <a:xfrm>
            <a:off x="899833" y="4045805"/>
            <a:ext cx="6104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just">
              <a:defRPr sz="2400">
                <a:latin typeface="Palatino Linotype" panose="02040502050505030304" pitchFamily="18" charset="0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with cosmological constant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65EE12D-66DE-30B9-E520-043053E59370}"/>
              </a:ext>
            </a:extLst>
          </p:cNvPr>
          <p:cNvSpPr txBox="1"/>
          <p:nvPr/>
        </p:nvSpPr>
        <p:spPr>
          <a:xfrm>
            <a:off x="899833" y="4701332"/>
            <a:ext cx="61048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just">
              <a:defRPr sz="2400">
                <a:latin typeface="Palatino Linotype" panose="02040502050505030304" pitchFamily="18" charset="0"/>
              </a:defRPr>
            </a:lvl1pPr>
          </a:lstStyle>
          <a:p>
            <a:r>
              <a:rPr lang="en-US" dirty="0">
                <a:solidFill>
                  <a:srgbClr val="92D050"/>
                </a:solidFill>
              </a:rPr>
              <a:t>Light can go from the “</a:t>
            </a:r>
            <a:r>
              <a:rPr lang="en-US" dirty="0" err="1">
                <a:solidFill>
                  <a:srgbClr val="92D050"/>
                </a:solidFill>
              </a:rPr>
              <a:t>centre</a:t>
            </a:r>
            <a:r>
              <a:rPr lang="en-US" dirty="0">
                <a:solidFill>
                  <a:srgbClr val="92D050"/>
                </a:solidFill>
              </a:rPr>
              <a:t>” to its “edge” and back in finite time!</a:t>
            </a:r>
          </a:p>
        </p:txBody>
      </p:sp>
      <p:pic>
        <p:nvPicPr>
          <p:cNvPr id="43" name="Picture 42" descr="\documentclass{article}&#10;\usepackage{amsmath}&#10;\usepackage{mathpazo}&#10;\usepackage{xcolor}&#10;\pagestyle{empty}&#10;&#10;\definecolor{White}{RGB}{254, 254, 254} &#10;&#10;\begin{document}&#10;&#10;\[&#10;\color{White}&#10;\Lambda&lt;0.&#10;\]&#10;&#10;\end{document}" title="IguanaTex Picture Display">
            <a:extLst>
              <a:ext uri="{FF2B5EF4-FFF2-40B4-BE49-F238E27FC236}">
                <a16:creationId xmlns:a16="http://schemas.microsoft.com/office/drawing/2014/main" id="{38D963DC-B9CE-9BDF-31B2-EC379AC1CBD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590" y="4153839"/>
            <a:ext cx="838510" cy="221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3317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8AFFE-5169-C43A-531B-E1F804BF1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C227079-C594-48C7-80D5-8F9F22500B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D86C3C9-0891-B69E-6FA5-1D94543723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64AB4067-ABF9-B62A-96FE-F2A6154A273F}"/>
              </a:ext>
            </a:extLst>
          </p:cNvPr>
          <p:cNvSpPr>
            <a:spLocks/>
          </p:cNvSpPr>
          <p:nvPr/>
        </p:nvSpPr>
        <p:spPr>
          <a:xfrm>
            <a:off x="-8" y="0"/>
            <a:ext cx="12192014" cy="6858000"/>
          </a:xfrm>
          <a:prstGeom prst="rect">
            <a:avLst/>
          </a:prstGeom>
          <a:solidFill>
            <a:schemeClr val="dk1">
              <a:alpha val="90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4B2B29D-F517-0011-0AB8-09A1ED44B6CC}"/>
              </a:ext>
            </a:extLst>
          </p:cNvPr>
          <p:cNvSpPr txBox="1"/>
          <p:nvPr/>
        </p:nvSpPr>
        <p:spPr>
          <a:xfrm>
            <a:off x="892835" y="6071073"/>
            <a:ext cx="362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Quantum </a:t>
            </a:r>
            <a:r>
              <a:rPr lang="en-US" sz="2400" b="1">
                <a:solidFill>
                  <a:schemeClr val="bg1"/>
                </a:solidFill>
                <a:latin typeface="Palatino Linotype" panose="02040502050505030304" pitchFamily="18" charset="0"/>
              </a:rPr>
              <a:t>to Holography</a:t>
            </a:r>
            <a:endParaRPr lang="en-US" sz="2400" b="1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B7AFDD-5B38-68C9-4146-9CB90A888482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4AB443-3FA6-DE35-CD96-F2A00E6225C1}"/>
              </a:ext>
            </a:extLst>
          </p:cNvPr>
          <p:cNvSpPr txBox="1"/>
          <p:nvPr/>
        </p:nvSpPr>
        <p:spPr>
          <a:xfrm>
            <a:off x="595398" y="479286"/>
            <a:ext cx="107823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Prerequisite:</a:t>
            </a:r>
          </a:p>
          <a:p>
            <a:pPr algn="l"/>
            <a:r>
              <a:rPr lang="en-US" sz="3200" dirty="0">
                <a:solidFill>
                  <a:schemeClr val="bg1"/>
                </a:solidFill>
              </a:rPr>
              <a:t>Anti-de Sitter Spacetime</a:t>
            </a:r>
          </a:p>
        </p:txBody>
      </p:sp>
      <p:pic>
        <p:nvPicPr>
          <p:cNvPr id="28" name="Picture 27" descr="\documentclass{article}&#10;\usepackage{amsmath}&#10;\usepackage{mathpazo}&#10;\usepackage[margin=2cm]{geometry}&#10;\usepackage{tikz,pgfplots}&#10;\usepackage{xcolor}&#10;\pagestyle{empty}&#10;&#10;\definecolor{blanco}{RGB}{254, 254, 254} &#10;&#10;\begin{document}&#10;&#10;&#10;&#10;\tikzset{every picture/.style={line width=0.75pt}} %set default line width to 0.75pt        &#10;&#10;\begin{tikzpicture}[x=0.75pt,y=0.75pt,yscale=-1,xscale=1]\color{blanco}&#10;%uncomment if require: \path (0,283); %set diagram left start at 0, and has height of 283&#10;&#10;%Shape: Can [id:dp9611879820363254] &#10;\draw   (213.5,79.11) -- (213.5,246.23) .. controls (213.5,254.29) and (184.92,260.83) .. (149.67,260.83) .. controls (114.41,260.83) and (85.83,254.29) .. (85.83,246.23) -- (85.83,79.11) .. controls (85.83,71.04) and (114.41,64.5) .. (149.67,64.5) .. controls (184.92,64.5) and (213.5,71.04) .. (213.5,79.11) .. controls (213.5,87.17) and (184.92,93.71) .. (149.67,93.71) .. controls (114.41,93.71) and (85.83,87.17) .. (85.83,79.11) ;&#10;%Curve Lines [id:da44288018919850647] &#10;\draw    (213.5,246.23) .. controls (210.5,228.73) and (88.83,228.06) .. (85.83,246.23) ;&#10;%Curve Lines [id:da7589809878015735] &#10;\draw    (150,168) .. controls (169.83,193.35) and (217.06,183.05) .. (237.48,170.47) ;&#10;\draw [shift={(239,169.5)}, rotate = 146.31] [color=blanco  ][line width=0.75]    (10.93,-3.29) .. controls (6.95,-1.4) and (3.31,-0.3) .. (0,0) .. controls (3.31,0.3) and (6.95,1.4) .. (10.93,3.29)   ;&#10;%Shape: Circle [id:dp13054503587308386] &#10;\draw   (240.67,139.83) .. controls (240.67,121.15) and (255.81,106) .. (274.5,106) .. controls (293.19,106) and (308.33,121.15) .. (308.33,139.83) .. controls (308.33,158.52) and (293.19,173.67) .. (274.5,173.67) .. controls (255.81,173.67) and (240.67,158.52) .. (240.67,139.83) -- cycle ;&#10;%Curve Lines [id:da7468053507222291] &#10;\draw    (240.67,139.83) .. controls (245,149.5) and (301.5,150.5) .. (308.33,139.83) ;&#10;%Curve Lines [id:da5085629933379476] &#10;\draw  [dash pattern={on 4.5pt off 4.5pt}]  (240.67,139.83) .. controls (246,129) and (303.5,130) .. (308.33,139.83) ;&#10;&#10;% Text Node&#10;\draw (269.5,150.4) node [anchor=north west][inner sep=0.75pt]    {$\mathbb{S}^{3}$};&#10;% Text Node&#10;\draw (129,115.9) node [anchor=north west][inner sep=0.75pt]  [font=\Large]  {$\text{AdS}_{3}$};&#10;% Text Node&#10;\draw (143.5,25.5) node [anchor=north west][inner sep=0.75pt]  [font=\LARGE] [align=left] {\(\boldsymbol{\textrm{AdS}_3\times\mathbb{S}^3}\)};&#10;&#10;&#10;\end{tikzpicture}&#10;&#10;&#10;\end{document}\end{document}" title="IguanaTex Picture Display">
            <a:extLst>
              <a:ext uri="{FF2B5EF4-FFF2-40B4-BE49-F238E27FC236}">
                <a16:creationId xmlns:a16="http://schemas.microsoft.com/office/drawing/2014/main" id="{088AAF96-51D3-0305-E5EE-0DF5C8BCD034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522" y="2068307"/>
            <a:ext cx="3479026" cy="367750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AD751C6-11D2-E01D-480E-FCBFCD7A7528}"/>
              </a:ext>
            </a:extLst>
          </p:cNvPr>
          <p:cNvSpPr txBox="1"/>
          <p:nvPr/>
        </p:nvSpPr>
        <p:spPr>
          <a:xfrm>
            <a:off x="5596843" y="2079214"/>
            <a:ext cx="57808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just">
              <a:defRPr sz="2400">
                <a:latin typeface="Palatino Linotype" panose="02040502050505030304" pitchFamily="18" charset="0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Geometries we are interested in asymptotically become                   so their metric turns into</a:t>
            </a:r>
          </a:p>
        </p:txBody>
      </p:sp>
      <p:pic>
        <p:nvPicPr>
          <p:cNvPr id="39" name="Picture 38" descr="\documentclass{article}&#10;\usepackage{amsmath}&#10;\usepackage{mathpazo}&#10;\usepackage{xcolor}&#10;\usepackage{physics}&#10;&#10;\pagestyle{empty}&#10;&#10;\definecolor{White}{RGB}{254, 254, 254} &#10;&#10;\begin{document}&#10;&#10;\begin{align*}&#10;\color{White}\dd{s^2}&amp;\color{White}=\frac{L^2}{r^2}\dd{r^2}+\frac{r^2}{L^2}\qty(\dd{y^2}-\dd{t^2})\\[5pt]&amp;\qquad\color{White}+L^2\qty(\dd{\theta^2}+\sin^2\theta \dd{\varphi_1^2}+\cos^2\theta \dd{\varphi_2^2})&#10;\end{align*}&#10;&#10;&#10;\end{document}" title="IguanaTex Picture Display">
            <a:extLst>
              <a:ext uri="{FF2B5EF4-FFF2-40B4-BE49-F238E27FC236}">
                <a16:creationId xmlns:a16="http://schemas.microsoft.com/office/drawing/2014/main" id="{37D7666C-8D66-7DBE-7632-AA8E1F08C7F4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148" y="3578458"/>
            <a:ext cx="5343787" cy="1374542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F14FA92B-0037-5D47-8D63-F851484E7D6D}"/>
              </a:ext>
            </a:extLst>
          </p:cNvPr>
          <p:cNvGrpSpPr/>
          <p:nvPr/>
        </p:nvGrpSpPr>
        <p:grpSpPr>
          <a:xfrm>
            <a:off x="5596842" y="5219432"/>
            <a:ext cx="5780855" cy="461665"/>
            <a:chOff x="5596842" y="5257532"/>
            <a:chExt cx="5780855" cy="461665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15CDD23B-2962-FA58-4F7B-FB1D986FFA18}"/>
                </a:ext>
              </a:extLst>
            </p:cNvPr>
            <p:cNvSpPr txBox="1"/>
            <p:nvPr/>
          </p:nvSpPr>
          <p:spPr>
            <a:xfrm>
              <a:off x="5596842" y="5257532"/>
              <a:ext cx="57808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just">
                <a:defRPr sz="2400">
                  <a:latin typeface="Palatino Linotype" panose="02040502050505030304" pitchFamily="18" charset="0"/>
                </a:defRPr>
              </a:lvl1pPr>
            </a:lstStyle>
            <a:p>
              <a:r>
                <a:rPr lang="en-US" dirty="0">
                  <a:solidFill>
                    <a:schemeClr val="bg1"/>
                  </a:solidFill>
                </a:rPr>
                <a:t>at large </a:t>
              </a:r>
            </a:p>
          </p:txBody>
        </p:sp>
        <p:pic>
          <p:nvPicPr>
            <p:cNvPr id="45" name="Picture 44" descr="\documentclass{article}&#10;\usepackage{amsmath}&#10;\usepackage{mathpazo}&#10;\usepackage{xcolor}&#10;\pagestyle{empty}&#10;&#10;\definecolor{White}{RGB}{254, 254, 254} &#10;&#10;\begin{document}&#10;&#10;\(\color{White}r.\)&#10;&#10;\end{document}" title="IguanaTex Picture Display">
              <a:extLst>
                <a:ext uri="{FF2B5EF4-FFF2-40B4-BE49-F238E27FC236}">
                  <a16:creationId xmlns:a16="http://schemas.microsoft.com/office/drawing/2014/main" id="{0975DC5F-8AE9-6057-FAD6-F35BD6718B17}"/>
                </a:ext>
              </a:extLst>
            </p:cNvPr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2033" y="5441949"/>
              <a:ext cx="182906" cy="155470"/>
            </a:xfrm>
            <a:prstGeom prst="rect">
              <a:avLst/>
            </a:prstGeom>
          </p:spPr>
        </p:pic>
      </p:grpSp>
      <p:pic>
        <p:nvPicPr>
          <p:cNvPr id="52" name="Picture 51" descr="\documentclass{article}&#10;\usepackage{amsmath}&#10;\usepackage{mathpazo}&#10;\usepackage{xcolor}&#10;\pagestyle{empty}&#10;&#10;\definecolor{White}{RGB}{254, 254, 254} &#10;&#10;\begin{document}&#10;&#10;\(&#10;\color{White}\mathrm{AdS}_3\times\mathbb{S}^3,&#10;\)&#10;&#10;\end{document}" title="IguanaTex Picture Display">
            <a:extLst>
              <a:ext uri="{FF2B5EF4-FFF2-40B4-BE49-F238E27FC236}">
                <a16:creationId xmlns:a16="http://schemas.microsoft.com/office/drawing/2014/main" id="{ECF31B45-A177-C474-1A82-325094571D1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2533" y="2530478"/>
            <a:ext cx="1323976" cy="303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8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F1C701-9700-37CE-185A-B24BE17F5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F210952-1704-0146-57CF-ED4AB33097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74DCA95-ECFD-43C7-9BD6-3A1ABBDD33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C7B6CBE0-DD3D-D983-E430-C9610D47598D}"/>
              </a:ext>
            </a:extLst>
          </p:cNvPr>
          <p:cNvSpPr>
            <a:spLocks/>
          </p:cNvSpPr>
          <p:nvPr/>
        </p:nvSpPr>
        <p:spPr>
          <a:xfrm>
            <a:off x="-8" y="0"/>
            <a:ext cx="12192014" cy="6858000"/>
          </a:xfrm>
          <a:prstGeom prst="rect">
            <a:avLst/>
          </a:prstGeom>
          <a:solidFill>
            <a:schemeClr val="dk1">
              <a:alpha val="90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D63C2BF-6DBB-C31E-ACB5-D0A75CDD6309}"/>
              </a:ext>
            </a:extLst>
          </p:cNvPr>
          <p:cNvSpPr txBox="1"/>
          <p:nvPr/>
        </p:nvSpPr>
        <p:spPr>
          <a:xfrm>
            <a:off x="892835" y="6071073"/>
            <a:ext cx="362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Quantum </a:t>
            </a:r>
            <a:r>
              <a:rPr lang="en-US" sz="2400" b="1">
                <a:solidFill>
                  <a:schemeClr val="bg1"/>
                </a:solidFill>
                <a:latin typeface="Palatino Linotype" panose="02040502050505030304" pitchFamily="18" charset="0"/>
              </a:rPr>
              <a:t>to Holography</a:t>
            </a:r>
            <a:endParaRPr lang="en-US" sz="2400" b="1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7C2FB1-403C-CEE1-6E68-5F456B899D0D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5EC17C-04E1-ADFE-CD1B-954F89911200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From Holography to a Microstate</a:t>
            </a:r>
          </a:p>
        </p:txBody>
      </p:sp>
      <p:pic>
        <p:nvPicPr>
          <p:cNvPr id="15" name="Picture 14" descr="\documentclass{article}&#10;\usepackage{amsmath}&#10;\usepackage{amssymb}&#10;\usepackage{mathpazo}&#10;\usepackage[margin=2cm]{geometry}&#10;&#10;\usepackage[dvipsnames]{xcolor}&#10;\pagestyle{empty}&#10;&#10;\definecolor{White}{RGB}{254, 254, 254} 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\tikzset{every picture/.style={line width=0.75pt}} %set default line width to 0.75pt        &#10;&#10;\begin{tikzpicture}[x=0.75pt,y=0.75pt,yscale=-1,xscale=1]&#10;\color{White}&#10;%uncomment if require: \path (0,374); %set diagram left start at 0, and has height of 374&#10;&#10;%Straight Lines [id:da6776366305132702] &#10;\draw [color=Green  ,draw opacity=1 ]   (154,77.02) -- (154,95.02) ;&#10;\draw [shift={(154,97.02)}, rotate = 270] [color=Green  ,draw opacity=1 ][line width=0.75]    (6.56,-1.97) .. controls (4.17,-0.84) and (1.99,-0.18) .. (0,0) .. controls (1.99,0.18) and (4.17,0.84) .. (6.56,1.97)   ;&#10;%Straight Lines [id:da07448816087695487] &#10;\draw [color=Green  ,draw opacity=1 ]   (154,166.02) -- (154,184.02) ;&#10;\draw [shift={(154,186.02)}, rotate = 270] [color=Green  ,draw opacity=1 ][line width=0.75]    (6.56,-1.97) .. controls (4.17,-0.84) and (1.99,-0.18) .. (0,0) .. controls (1.99,0.18) and (4.17,0.84) .. (6.56,1.97)   ;&#10;&#10;%Straight Lines [id:da6136964798704191] &#10;\draw    (384,80.92) -- (384,248.62) ;&#10;%Straight Lines [id:da7605822332557914] &#10;\draw    (492.33,80.92) -- (492.33,248.62) ;&#10;%Shape: Ellipse [id:dp8466634347267438] &#10;\draw  [color=Green  ,draw opacity=1 ][fill=Green  ,fill opacity=0.6 ] (384,80.92) .. controls (384,72.36) and (408.25,65.42) .. (438.17,65.42) .. controls (468.08,65.42) and (492.33,72.36) .. (492.33,80.92) .. controls (492.33,89.48) and (468.08,96.42) .. (438.17,96.42) .. controls (408.25,96.42) and (384,89.48) .. (384,80.92) -- cycle ;&#10;%Shape: Ellipse [id:dp7916360847321606] &#10;\draw  [color=Green  ,draw opacity=1 ][fill=Green  ,fill opacity=0.6 ] (384,248.62) .. controls (384,240.06) and (408.25,233.12) .. (438.17,233.12) .. controls (468.08,233.12) and (492.33,240.06) .. (492.33,248.62) .. controls (492.33,257.18) and (468.08,264.12) .. (438.17,264.12) .. controls (408.25,264.12) and (384,257.18) .. (384,248.62) -- cycle ;&#10;%Curve Lines [id:da6217816667755095] &#10;\draw    (342.33,191) .. controls (355.01,230) and (390.5,229.07) .. (411.73,222.52) ;&#10;\draw [shift={(413.33,222)}, rotate = 161.57] [color=White  ][line width=0.75]    (10.93,-3.29) .. controls (6.95,-1.4) and (3.31,-0.3) .. (0,0) .. controls (3.31,0.3) and (6.95,1.4) .. (10.93,3.29)   ;&#10;%Straight Lines [id:da7788957192545355] &#10;\draw    (501,98.96) -- (501,232.08) ;&#10;\draw [shift={(501,235.08)}, rotate = 270] [fill=White  ][line width=0.08]  [draw opacity=0] (7.14,-3.43) -- (0,0) -- (7.14,3.43) -- cycle    ;&#10;\draw [shift={(501,95.96)}, rotate = 90] [fill=White  ][line width=0.08]  [draw opacity=0] (7.14,-3.43) -- (0,0) -- (7.14,3.43) -- cycle    ;&#10;%Curve Lines [id:da9307082400302816] &#10;\draw    (444.32,151.5) .. controls (502.15,162.32) and (558.97,111.47) .. (486.76,110.96) ;&#10;\draw [shift={(485.67,110.96)}, rotate = 360] [color=White  ][line width=0.75]    (10.93,-3.29) .. controls (6.95,-1.4) and (3.31,-0.3) .. (0,0) .. controls (3.31,0.3) and (6.95,1.4) .. (10.93,3.29)   ;&#10;\draw [shift={(441.67,150.96)}, rotate = 12.43] [color=White  ][line width=0.75]    (10.93,-3.29) .. controls (6.95,-1.4) and (3.31,-0.3) .. (0,0) .. controls (3.31,0.3) and (6.95,1.4) .. (10.93,3.29)   ;&#10;&#10;% Text Node&#10;\draw (67,55.52) node [anchor=north west][inner sep=0.75pt]  [font=\normalsize] [align=left] {\begin{minipage}[lt]{130.04pt}\setlength\topsep{0pt}&#10;\begin{center}&#10;\textbf{Holographic Principle}&#10;\end{center}&#10;&#10;\end{minipage}};&#10;% Text Node&#10;\draw (63,102.02) node [anchor=north west][inner sep=0.75pt]   [align=left] {\begin{minipage}[lt]{145.68pt}\setlength\topsep{0pt}&#10;\begin{center}&#10;\textbf{Prime Example:}\\{\small Anti de-Sitter/Conformal Field }\\{\small Theory}&#10;\end{center}&#10;&#10;\end{minipage}};&#10;% Text Node&#10;\draw (33.5,191.02) node [anchor=north west][inner sep=0.75pt]   [align=left] {\begin{minipage}[lt]{185.96pt}\setlength\topsep{0pt}&#10;\begin{center}&#10;$\displaystyle ( k,m,n)$\textbf{ Superstrata Microstate}\\{\small $\displaystyle \checkmark $ Smooth Horizonless Bulk Geometries}\\{\small $\displaystyle \checkmark $ Asymptotes to AdS$\displaystyle _{3} \times \mathbb{S}^{3}$ and }\\{\small becomes dual to CFT}&#10;\end{center}&#10;&#10;\end{minipage}};&#10;% Text Node&#10;\draw (388.5,169.27) node [anchor=north west][inner sep=0.75pt]  [font=\small] [align=left] {\begin{minipage}[lt]{71.9pt}\setlength\topsep{0pt}&#10;\begin{center}&#10;\small{AdS\\(Anti de-Sitter)}&#10;\end{center}&#10;&#10;\end{minipage}};&#10;% Text Node&#10;\draw (270.17,107.27) node [anchor=north west][inner sep=0.75pt]  [font=\small] [align=left] {\begin{minipage}[lt]{75.99pt}\setlength\topsep{0pt}&#10;\begin{flushright}&#10;{\small Gravitational }\\{\small Theory with }\\{\small bulk defined in}\\{\small n-dimension}&#10;\end{flushright}&#10;&#10;\end{minipage}};&#10;% Text Node&#10;\draw (511.17,145.27) node [anchor=north west][inner sep=0.75pt]  [font=\small] [align=left] {({\small CFT) Field theory}\\{\small defined at its }\\{\small boundary in}\\{\small (n-1) dimension}};&#10;&#10;\end{tikzpicture}&#10;&#10;&#10;\end{document}" title="IguanaTex Picture Display">
            <a:extLst>
              <a:ext uri="{FF2B5EF4-FFF2-40B4-BE49-F238E27FC236}">
                <a16:creationId xmlns:a16="http://schemas.microsoft.com/office/drawing/2014/main" id="{34F51557-C173-D864-49CD-B3F01F27DEBA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63" y="1696008"/>
            <a:ext cx="10809672" cy="392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52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F449A-05D0-B9EE-A706-FD180C914B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82B9973-9303-E406-A615-D57CE21F88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5E161D46-9462-24FE-D564-9C5A2B6ECB69}"/>
              </a:ext>
            </a:extLst>
          </p:cNvPr>
          <p:cNvSpPr>
            <a:spLocks/>
          </p:cNvSpPr>
          <p:nvPr/>
        </p:nvSpPr>
        <p:spPr>
          <a:xfrm>
            <a:off x="-8" y="0"/>
            <a:ext cx="12192014" cy="6858000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A0F60CD-3F9F-6703-3A5B-CB0DE77E6DC6}"/>
              </a:ext>
            </a:extLst>
          </p:cNvPr>
          <p:cNvSpPr txBox="1"/>
          <p:nvPr/>
        </p:nvSpPr>
        <p:spPr>
          <a:xfrm>
            <a:off x="829645" y="2262679"/>
            <a:ext cx="58759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>
                <a:solidFill>
                  <a:schemeClr val="bg1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dirty="0"/>
              <a:t>Quantum </a:t>
            </a:r>
            <a:r>
              <a:rPr lang="en-US"/>
              <a:t>to Holography</a:t>
            </a:r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C2D3BEC-B07B-52CC-9AD0-71D212778175}"/>
              </a:ext>
            </a:extLst>
          </p:cNvPr>
          <p:cNvSpPr txBox="1"/>
          <p:nvPr/>
        </p:nvSpPr>
        <p:spPr>
          <a:xfrm>
            <a:off x="920747" y="2977150"/>
            <a:ext cx="5693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dirty="0"/>
              <a:t>Complexity </a:t>
            </a:r>
            <a:r>
              <a:rPr lang="en-US"/>
              <a:t>of Formation</a:t>
            </a:r>
            <a:endParaRPr lang="en-US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DE2E310-B248-37F5-0350-E0E119A0BE51}"/>
              </a:ext>
            </a:extLst>
          </p:cNvPr>
          <p:cNvSpPr txBox="1"/>
          <p:nvPr/>
        </p:nvSpPr>
        <p:spPr>
          <a:xfrm>
            <a:off x="1114679" y="369162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solidFill>
                  <a:schemeClr val="bg1"/>
                </a:solidFill>
                <a:latin typeface="Palatino Linotype" panose="02040502050505030304" pitchFamily="18" charset="0"/>
              </a:rPr>
              <a:t>Results</a:t>
            </a:r>
            <a:endParaRPr lang="en-US" sz="360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E88D44D-6549-2FA0-069C-4EE05E5EDC13}"/>
              </a:ext>
            </a:extLst>
          </p:cNvPr>
          <p:cNvSpPr txBox="1"/>
          <p:nvPr/>
        </p:nvSpPr>
        <p:spPr>
          <a:xfrm>
            <a:off x="1132630" y="440609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solidFill>
                  <a:schemeClr val="bg1"/>
                </a:solidFill>
                <a:latin typeface="Palatino Linotype" panose="02040502050505030304" pitchFamily="18" charset="0"/>
              </a:rPr>
              <a:t>Outlook</a:t>
            </a:r>
            <a:endParaRPr lang="en-US" sz="360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080E6F6-AC4E-DBCA-DAD9-B8E083873A06}"/>
              </a:ext>
            </a:extLst>
          </p:cNvPr>
          <p:cNvGrpSpPr/>
          <p:nvPr/>
        </p:nvGrpSpPr>
        <p:grpSpPr>
          <a:xfrm>
            <a:off x="7016746" y="1365766"/>
            <a:ext cx="4254508" cy="4158515"/>
            <a:chOff x="7016746" y="1365766"/>
            <a:chExt cx="4254508" cy="4158515"/>
          </a:xfrm>
        </p:grpSpPr>
        <p:sp>
          <p:nvSpPr>
            <p:cNvPr id="4" name="CuadroTexto 13">
              <a:extLst>
                <a:ext uri="{FF2B5EF4-FFF2-40B4-BE49-F238E27FC236}">
                  <a16:creationId xmlns:a16="http://schemas.microsoft.com/office/drawing/2014/main" id="{3FC25CA0-45DF-3D77-5C41-4567FDEF2401}"/>
                </a:ext>
              </a:extLst>
            </p:cNvPr>
            <p:cNvSpPr txBox="1"/>
            <p:nvPr/>
          </p:nvSpPr>
          <p:spPr>
            <a:xfrm>
              <a:off x="7016746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CHAPTER TWO</a:t>
              </a:r>
              <a:endParaRPr lang="en-US" sz="54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  <p:sp>
          <p:nvSpPr>
            <p:cNvPr id="5" name="CuadroTexto 15">
              <a:extLst>
                <a:ext uri="{FF2B5EF4-FFF2-40B4-BE49-F238E27FC236}">
                  <a16:creationId xmlns:a16="http://schemas.microsoft.com/office/drawing/2014/main" id="{CCE6B179-5221-4616-98B9-F2B67D7661AA}"/>
                </a:ext>
              </a:extLst>
            </p:cNvPr>
            <p:cNvSpPr txBox="1"/>
            <p:nvPr/>
          </p:nvSpPr>
          <p:spPr>
            <a:xfrm>
              <a:off x="7327900" y="3585289"/>
              <a:ext cx="36322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Palatino Linotype" panose="02040502050505030304" pitchFamily="18" charset="0"/>
                </a:rPr>
                <a:t>Complexity of Black </a:t>
              </a:r>
              <a:r>
                <a:rPr lang="en-US" sz="40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13228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638B37-E1E5-F3DC-EB74-85ECBD793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A87A6B2-999E-E271-631D-AA4CE19FEB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D637D5-122F-36EF-A5C5-33056758E6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18BAA0E5-06AE-A20F-350F-BC11D5AA32EC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6" cy="6858000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3F243C-9F86-1888-6C9A-4D9C0A7ECB04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16F18B-7664-869A-5BCF-FB6B37219B1A}"/>
              </a:ext>
            </a:extLst>
          </p:cNvPr>
          <p:cNvSpPr txBox="1"/>
          <p:nvPr/>
        </p:nvSpPr>
        <p:spPr>
          <a:xfrm>
            <a:off x="892835" y="6071073"/>
            <a:ext cx="3727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sz="2400" dirty="0">
                <a:solidFill>
                  <a:schemeClr val="bg1"/>
                </a:solidFill>
              </a:rPr>
              <a:t>Complexity </a:t>
            </a:r>
            <a:r>
              <a:rPr lang="en-US" sz="2400">
                <a:solidFill>
                  <a:schemeClr val="bg1"/>
                </a:solidFill>
              </a:rPr>
              <a:t>of Formation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E2A216-9A24-8E9F-5B10-F9E815397EFE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Complexity = Volume Proposal</a:t>
            </a:r>
          </a:p>
        </p:txBody>
      </p:sp>
      <p:pic>
        <p:nvPicPr>
          <p:cNvPr id="13" name="Picture 12" descr="\documentclass{article}&#10;\usepackage{amsmath}&#10;\usepackage{amssymb}&#10;\usepackage{mathpazo}&#10;\usepackage[margin=2cm]{geometry}&#10;&#10;\usepackage[dvipsnames]{xcolor}&#10;\pagestyle{empty}&#10;&#10;\definecolor{White}{RGB}{254, 254, 254} 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&#10;&#10;\tikzset{every picture/.style={line width=0.75pt}} %set default line width to 0.75pt        &#10;&#10;\begin{tikzpicture}[x=0.75pt,y=0.75pt,yscale=-1,xscale=1]&#10;\color{White}&#10;%uncomment if require: \path (0,300); %set diagram left start at 0, and has height of 300&#10;&#10;%Straight Lines [id:da6351035994996773] &#10;\draw    (68,45.92) -- (68,260.17) ;&#10;%Straight Lines [id:da3435919344512429] &#10;\draw    (196.33,45.92) -- (196.33,260.17) ;&#10;%Shape: Ellipse [id:dp8245448258129707] &#10;\draw  [color=White  ,draw opacity=1 ] (68,260.17) .. controls (68,249.7) and (96.73,241.21) .. (132.17,241.21) .. controls (167.6,241.21) and (196.33,249.7) .. (196.33,260.17) .. controls (196.33,270.64) and (167.6,279.12) .. (132.17,279.12) .. controls (96.73,279.12) and (68,270.64) .. (68,260.17) -- cycle ;&#10;%Straight Lines [id:da5564157542363835] &#10;\draw    (56,149.21) -- (56,240.08) ;&#10;\draw [shift={(56,146.21)}, rotate = 90] [fill=White  ][line width=0.08]  [draw opacity=0] (7.14,-3.43) -- (0,0) -- (7.14,3.43) -- cycle    ;&#10;%Curve Lines [id:da5537979810348935] &#10;\draw    (138.31,183.45) .. controls (196.99,190.28) and (257.34,147.46) .. (204.81,143.37) ;&#10;\draw [shift={(202.33,143.21)}, rotate = 2.96] [fill=White  ][line width=0.08]  [draw opacity=0] (8.93,-4.29) -- (0,0) -- (8.93,4.29) -- cycle    ;&#10;\draw [shift={(134.67,182.96)}, rotate = 8.67] [fill=White  ][line width=0.08]  [draw opacity=0] (8.93,-4.29) -- (0,0) -- (8.93,4.29) -- cycle    ;&#10;%Straight Lines [id:da5831571174001783] &#10;\draw    (132.17,260.17) -- (183.39,270.61) ;&#10;\draw [shift={(186.33,271.21)}, rotate = 191.52] [fill=White  ][line width=0.08]  [draw opacity=0] (8.93,-4.29) -- (0,0) -- (8.93,4.29) -- cycle    ;&#10;%Shape: Ellipse [id:dp07847154066163664] &#10;\draw  [color=White  ,draw opacity=1 ] (68,45.92) .. controls (68,35.45) and (96.73,26.96) .. (132.17,26.96) .. controls (167.6,26.96) and (196.33,35.45) .. (196.33,45.92) .. controls (196.33,56.39) and (167.6,64.88) .. (132.17,64.88) .. controls (96.73,64.88) and (68,56.39) .. (68,45.92) -- cycle ;&#10;%Shape: Ellipse [id:dp9729601052773792] &#10;\draw  [color=Green  ,draw opacity=1 ][fill=Green  ,fill opacity=0.6 ] (68,153.92) .. controls (68,143.45) and (96.73,134.96) .. (132.17,134.96) .. controls (167.6,134.96) and (196.33,143.45) .. (196.33,153.92) .. controls (196.33,164.39) and (167.6,172.88) .. (132.17,172.88) .. controls (96.73,172.88) and (68,164.39) .. (68,153.92) -- cycle ;&#10;&#10;&#10;&#10;&#10;%Straight Lines [id:da7433609333973152] &#10;\draw    (438,130.54) -- (438,140.54) ;&#10;\draw [shift={(438,143.54)}, rotate = 270] [fill=White  ][line width=0.08]  [draw opacity=0] (5.36,-2.57) -- (0,0) -- (5.36,2.57) -- cycle    ;&#10;\draw [shift={(438,127.54)}, rotate = 90] [fill=White  ][line width=0.08]  [draw opacity=0] (5.36,-2.57) -- (0,0) -- (5.36,2.57) -- cycle    ;&#10;&#10;&#10;% Text Node&#10;\draw (248,229) node [anchor=north west][inner sep=0.75pt]  [font=\small] [align=left] {\begin{minipage}[lt]{280.38pt}\setlength\topsep{0pt}&#10;\begin{center}&#10;$\displaystyle \checkmark $ Comparison between current state and some reference state&#10;\end{center}&#10;&#10;\end{minipage}};&#10;% Text Node&#10;\draw (349,207) node [anchor=north west][inner sep=0.75pt]   [align=left] {\begin{minipage}[lt]{142.86pt}\setlength\topsep{0pt}&#10;\begin{center}&#10;\textbf{Complexity of Formation}&#10;\end{center}&#10;&#10;\end{minipage}};&#10;% Text Node&#10;\draw (343,247) node [anchor=north west][inner sep=0.75pt]  [font=\footnotesize] [align=left] {$\displaystyle C_{F} =\frac{1}{G_{N} l}(\max( V)_{C} -\max( V)_{R})$};&#10;% Text Node&#10;\draw (309.5,38) node [anchor=north west][inner sep=0.75pt]  [font=\small] [align=left] {\begin{minipage}[lt]{196.4pt}\setlength\topsep{0pt}&#10;\begin{center}&#10;$\displaystyle \checkmark $ Quantum mechanical description\\$\displaystyle \checkmark $ Tracks the growth of BH's interior region&#10;\end{center}&#10;&#10;\end{minipage}};&#10;% Text Node&#10;\draw (397,10) node [anchor=north west][inner sep=0.75pt]   [align=left] {\begin{minipage}[lt]{57.7pt}\setlength\topsep{0pt}&#10;\begin{center}&#10;\textbf{Complexity}&#10;\end{center}&#10;&#10;\end{minipage}};&#10;% Text Node&#10;\draw (396,164) node [anchor=north west][inner sep=0.75pt]  [font=\small] [align=left] {{\small $\displaystyle C_{V} =\frac{\max( V)}{G_{N} l}$}};&#10;% Text Node&#10;\draw (373.5,87) node [anchor=north west][inner sep=0.75pt]   [align=left] {\begin{minipage}[lt]{89.77pt}\setlength\topsep{0pt}&#10;\begin{center}&#10;$\displaystyle C=V$\textbf{ Conjecture}&#10;\end{center}&#10;&#10;\end{minipage}};&#10;% Text Node&#10;\draw (355,110) node [anchor=north west][inner sep=0.75pt]  [font=\small] [align=left] {\begin{minipage}[lt]{134.98pt}\setlength\topsep{0pt}&#10;\begin{center}&#10; Boundary state Complexity&#10;\end{center}&#10;&#10;\end{minipage}};&#10;% Text Node&#10;\draw (312.5,146) node [anchor=north west][inner sep=0.75pt]  [font=\small] [align=left] {\begin{minipage}[lt]{192.56pt}\setlength\topsep{0pt}&#10;\begin{center}&#10;Maximal spatial volume slice at $\displaystyle t=\mathrm{const}$&#10;\end{center}&#10;&#10;\end{minipage}};&#10;% Text Node&#10;\draw (38,181) node [anchor=north west][inner sep=0.75pt]   [align=left] {$\displaystyle t$};&#10;% Text Node&#10;\draw (222,164) node [anchor=north west][inner sep=0.75pt]   [align=left] {$\displaystyle y$};&#10;% Text Node&#10;\draw (159,246) node [anchor=north west][inner sep=0.75pt]   [align=left] {$\displaystyle r$};&#10;% Text Node&#10;\draw (90,146) node [anchor=north west][inner sep=0.75pt]  [font=\small] [align=left] {$\displaystyle t=\mathrm{const}$ slice};&#10;% Text Node&#10;\draw (238,132.54) node [anchor=north west][inner sep=0.75pt]  [font=\huge] [align=left] {$\displaystyle \times\, \mathbb{S}^{3}$};&#10;&#10;&#10;\end{tikzpicture}&#10;&#10;&#10;&#10;\end{document}" title="IguanaTex Picture Display">
            <a:extLst>
              <a:ext uri="{FF2B5EF4-FFF2-40B4-BE49-F238E27FC236}">
                <a16:creationId xmlns:a16="http://schemas.microsoft.com/office/drawing/2014/main" id="{BCE68410-B82A-1641-A68D-8FD301AA4684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570" y="1543006"/>
            <a:ext cx="8758860" cy="4202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005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8E685E-49F9-D071-A341-9D1F35E562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2FC377F-D0D6-D139-387E-1804279FFD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B0067D-FD85-04DA-C398-18335B350C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A8F9EBA4-961D-5C4D-F074-E61A3135A9E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6" cy="6858000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E2751A-7FB8-4743-B506-15493C2728C1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7F95AF-9998-DF83-FA87-F896A8CB9790}"/>
              </a:ext>
            </a:extLst>
          </p:cNvPr>
          <p:cNvSpPr txBox="1"/>
          <p:nvPr/>
        </p:nvSpPr>
        <p:spPr>
          <a:xfrm>
            <a:off x="892835" y="6071073"/>
            <a:ext cx="3727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sz="2400" dirty="0">
                <a:solidFill>
                  <a:schemeClr val="bg1"/>
                </a:solidFill>
              </a:rPr>
              <a:t>Complexity </a:t>
            </a:r>
            <a:r>
              <a:rPr lang="en-US" sz="2400">
                <a:solidFill>
                  <a:schemeClr val="bg1"/>
                </a:solidFill>
              </a:rPr>
              <a:t>of Formation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5C3C99-78D1-79CE-A9D4-6A71D8ACF278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Computing the Complexity of Formation</a:t>
            </a:r>
          </a:p>
        </p:txBody>
      </p:sp>
      <p:pic>
        <p:nvPicPr>
          <p:cNvPr id="8" name="Picture 7" descr="\documentclass{article}&#10;\usepackage{amsmath}&#10;\usepackage{amssymb}&#10;\usepackage{mathpazo}&#10;\usepackage[margin=2cm]{geometry}&#10;&#10;\usepackage[dvipsnames]{xcolor}&#10;\pagestyle{empty}&#10;&#10;\definecolor{White}{RGB}{254, 254, 254} 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&#10;&#10;\tikzset{every picture/.style={line width=0.75pt}} %set default line width to 0.75pt        &#10;&#10;\begin{tikzpicture}[x=0.75pt,y=0.75pt,yscale=-1,xscale=1]&#10;\color{White}&#10;%uncomment if require: \path (0,374); %set diagram left start at 0, and has height of 374&#10;&#10;%Shape: Rectangle [id:dp1569113942257776] &#10;\draw   (36,36) -- (143.23,36) -- (143.23,78) -- (36,78) -- cycle ;&#10;%Shape: Rectangle [id:dp5665961690701943] &#10;\draw   (195.21,98) -- (302.44,98) -- (302.44,140) -- (195.21,140) -- cycle ;&#10;%Shape: Rectangle [id:dp4096753948167221] &#10;\draw   (36,98) -- (143.23,98) -- (143.23,140) -- (36,140) -- cycle ;&#10;%Shape: Rectangle [id:dp17250838041729455] &#10;\draw   (195.21,36) -- (302.44,36) -- (302.44,78) -- (195.21,78) -- cycle ;&#10;%Shape: Rectangle [id:dp3859630462493976] &#10;\draw   (354.33,67) -- (470.33,67) -- (470.33,109) -- (354.33,109) -- cycle ;&#10;%Shape: Rectangle [id:dp5812484955213124] &#10;\draw   (520,67) -- (627.23,67) -- (627.23,109) -- (520,109) -- cycle ;&#10;%Straight Lines [id:da9241852315056536] &#10;\draw    (143.23,57) -- (193.21,57) ;&#10;\draw [shift={(195.21,57)}, rotate = 180] [color=White  ][line width=0.75]    (6.56,-1.97) .. controls (4.17,-0.84) and (1.99,-0.18) .. (0,0) .. controls (1.99,0.18) and (4.17,0.84) .. (6.56,1.97)   ;&#10;%Straight Lines [id:da3566344579434604] &#10;\draw    (143.23,119) -- (193.21,119) ;&#10;\draw [shift={(195.21,119)}, rotate = 180] [color=White  ][line width=0.75]    (6.56,-1.97) .. controls (4.17,-0.84) and (1.99,-0.18) .. (0,0) .. controls (1.99,0.18) and (4.17,0.84) .. (6.56,1.97)   ;&#10;%Straight Lines [id:da20432249504459365] &#10;\draw    (302.44,119) -- (352.62,89.03) ;&#10;\draw [shift={(354.33,88)}, rotate = 149.15] [color=White  ][line width=0.75]    (6.56,-1.97) .. controls (4.17,-0.84) and (1.99,-0.18) .. (0,0) .. controls (1.99,0.18) and (4.17,0.84) .. (6.56,1.97)   ;&#10;%Straight Lines [id:da7069741134990803] &#10;\draw    (302.44,57) -- (352.62,86.97) ;&#10;\draw [shift={(354.33,88)}, rotate = 210.85] [color=White  ][line width=0.75]    (6.56,-1.97) .. controls (4.17,-0.84) and (1.99,-0.18) .. (0,0) .. controls (1.99,0.18) and (4.17,0.84) .. (6.56,1.97)   ;&#10;%Straight Lines [id:da017993420744165767] &#10;\draw    (470.33,88) -- (520,88) ;&#10;\draw [shift={(518,88)}, rotate = 180] [color=White  ][line width=0.75]    (6.56,-1.97) .. controls (4.17,-0.84) and (1.99,-0.18) .. (0,0) .. controls (1.99,0.18) and (4.17,0.84) .. (6.56,1.97)   ;&#10;&#10;% Text Node&#10;\draw (57.62,42.8) node [anchor=north west][inner sep=0.75pt]  [font=\small] [align=left] {\begin{minipage}[lt]{45.06pt}\setlength\topsep{0pt}&#10;\begin{center}&#10;Microstate\\Geometry&#10;\end{center}&#10;&#10;\end{minipage}};&#10;% Text Node&#10;\draw (219.83,104.5) node [anchor=north west][inner sep=0.75pt]  [font=\small] [align=left] {\begin{minipage}[lt]{41.49pt}\setlength\topsep{0pt}&#10;\begin{center}&#10;Spatial\\&#10;volume&#10;\end{center}&#10;&#10;\end{minipage}};&#10;% Text Node&#10;\draw (56.62,104.5) node [anchor=north west][inner sep=0.75pt]  [font=\small] [align=left] {\begin{minipage}[lt]{46.91pt}\setlength\topsep{0pt}&#10;\begin{center}&#10;Vacuum \\$\displaystyle \mathrm{AdS_3} \times \mathbb{S}^{3}$ &#10;\end{center}&#10;&#10;\end{minipage}};&#10;% Text Node&#10;\draw (219.83,43.5) node [anchor=north west][inner sep=0.75pt]  [font=\small] [align=left] {\begin{minipage}[lt]{41.49pt}\setlength\topsep{0pt} &#10;\begin{center}&#10;Spatial\\&#10;volume&#10;\end{center}&#10;&#10;\end{minipage}};&#10;% Text Node&#10;\draw (390.33,75) node [anchor=north west][inner sep=0.75pt]  [font=\small] [align=left] {Subtract};&#10;% Text Node&#10;\draw (357.93,89) node [anchor=north west][inner sep=0.75pt]  [font=\footnotesize] [align=left] {Cutoffs aligned via FG};&#10;% Text Node&#10;\draw (535.12,74.5) node [anchor=north west][inner sep=0.75pt]  [font=\small] [align=left] {\begin{minipage}[lt]{58.33pt}\setlength\topsep{0pt}&#10;\begin{center}&#10;Complexity\\ of Formation&#10;\end{center}&#10;&#10;\end{minipage}};&#10;&#10;&#10;\end{tikzpicture}&#10;&#10;&#10;&#10;\end{document}" title="IguanaTex Picture Display">
            <a:extLst>
              <a:ext uri="{FF2B5EF4-FFF2-40B4-BE49-F238E27FC236}">
                <a16:creationId xmlns:a16="http://schemas.microsoft.com/office/drawing/2014/main" id="{CE570231-35B7-A188-167E-CA43209787CA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308" y="2011920"/>
            <a:ext cx="8849383" cy="1572237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33D9C94-D310-058D-0013-808F0CE27857}"/>
              </a:ext>
            </a:extLst>
          </p:cNvPr>
          <p:cNvSpPr/>
          <p:nvPr/>
        </p:nvSpPr>
        <p:spPr>
          <a:xfrm>
            <a:off x="1308100" y="1648389"/>
            <a:ext cx="9537700" cy="2240422"/>
          </a:xfrm>
          <a:prstGeom prst="roundRect">
            <a:avLst/>
          </a:prstGeom>
          <a:noFill/>
          <a:ln w="31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98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C7AC2E-3BBA-9A09-F789-FF5C1A5CD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1357B98-5D1A-7DDF-9246-0B9256D056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1FDC22F-E04A-470F-5A0F-4F6D2CB561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3E7EA308-35A4-3429-E8CF-0C0D9559D0A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6" cy="6858000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BDB625-3718-B740-D198-730637234885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BC781D-09E4-71F2-07D8-513A5852A21C}"/>
              </a:ext>
            </a:extLst>
          </p:cNvPr>
          <p:cNvSpPr txBox="1"/>
          <p:nvPr/>
        </p:nvSpPr>
        <p:spPr>
          <a:xfrm>
            <a:off x="892835" y="6071073"/>
            <a:ext cx="3727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sz="2400" dirty="0">
                <a:solidFill>
                  <a:schemeClr val="bg1"/>
                </a:solidFill>
              </a:rPr>
              <a:t>Complexity </a:t>
            </a:r>
            <a:r>
              <a:rPr lang="en-US" sz="2400">
                <a:solidFill>
                  <a:schemeClr val="bg1"/>
                </a:solidFill>
              </a:rPr>
              <a:t>of Formation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32A18A-4DEC-F8C7-EB76-B45F33C7C9FD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Computing the Complexity of Formation</a:t>
            </a:r>
          </a:p>
        </p:txBody>
      </p:sp>
      <p:pic>
        <p:nvPicPr>
          <p:cNvPr id="8" name="Picture 7" descr="\documentclass{article}&#10;\usepackage{amsmath}&#10;\usepackage{amssymb}&#10;\usepackage{mathpazo}&#10;\usepackage[margin=2cm]{geometry}&#10;&#10;\usepackage[dvipsnames]{xcolor}&#10;\pagestyle{empty}&#10;&#10;\definecolor{White}{RGB}{254, 254, 254} 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&#10;&#10;\tikzset{every picture/.style={line width=0.75pt}} %set default line width to 0.75pt        &#10;&#10;\begin{tikzpicture}[x=0.75pt,y=0.75pt,yscale=-1,xscale=1]&#10;\color{White}&#10;%uncomment if require: \path (0,374); %set diagram left start at 0, and has height of 374&#10;&#10;%Shape: Rectangle [id:dp1569113942257776] &#10;\draw   (36,36) -- (143.23,36) -- (143.23,78) -- (36,78) -- cycle ;&#10;%Shape: Rectangle [id:dp5665961690701943] &#10;\draw   (195.21,98) -- (302.44,98) -- (302.44,140) -- (195.21,140) -- cycle ;&#10;%Shape: Rectangle [id:dp4096753948167221] &#10;\draw   (36,98) -- (143.23,98) -- (143.23,140) -- (36,140) -- cycle ;&#10;%Shape: Rectangle [id:dp17250838041729455] &#10;\draw   (195.21,36) -- (302.44,36) -- (302.44,78) -- (195.21,78) -- cycle ;&#10;%Shape: Rectangle [id:dp3859630462493976] &#10;\draw   (354.33,67) -- (470.33,67) -- (470.33,109) -- (354.33,109) -- cycle ;&#10;%Shape: Rectangle [id:dp5812484955213124] &#10;\draw   (520,67) -- (627.23,67) -- (627.23,109) -- (520,109) -- cycle ;&#10;%Straight Lines [id:da9241852315056536] &#10;\draw    (143.23,57) -- (193.21,57) ;&#10;\draw [shift={(195.21,57)}, rotate = 180] [color=White  ][line width=0.75]    (6.56,-1.97) .. controls (4.17,-0.84) and (1.99,-0.18) .. (0,0) .. controls (1.99,0.18) and (4.17,0.84) .. (6.56,1.97)   ;&#10;%Straight Lines [id:da3566344579434604] &#10;\draw    (143.23,119) -- (193.21,119) ;&#10;\draw [shift={(195.21,119)}, rotate = 180] [color=White  ][line width=0.75]    (6.56,-1.97) .. controls (4.17,-0.84) and (1.99,-0.18) .. (0,0) .. controls (1.99,0.18) and (4.17,0.84) .. (6.56,1.97)   ;&#10;%Straight Lines [id:da20432249504459365] &#10;\draw    (302.44,119) -- (352.62,89.03) ;&#10;\draw [shift={(354.33,88)}, rotate = 149.15] [color=White  ][line width=0.75]    (6.56,-1.97) .. controls (4.17,-0.84) and (1.99,-0.18) .. (0,0) .. controls (1.99,0.18) and (4.17,0.84) .. (6.56,1.97)   ;&#10;%Straight Lines [id:da7069741134990803] &#10;\draw    (302.44,57) -- (352.62,86.97) ;&#10;\draw [shift={(354.33,88)}, rotate = 210.85] [color=White  ][line width=0.75]    (6.56,-1.97) .. controls (4.17,-0.84) and (1.99,-0.18) .. (0,0) .. controls (1.99,0.18) and (4.17,0.84) .. (6.56,1.97)   ;&#10;%Straight Lines [id:da017993420744165767] &#10;\draw    (470.33,88) -- (520,88) ;&#10;\draw [shift={(518,88)}, rotate = 180] [color=White  ][line width=0.75]    (6.56,-1.97) .. controls (4.17,-0.84) and (1.99,-0.18) .. (0,0) .. controls (1.99,0.18) and (4.17,0.84) .. (6.56,1.97)   ;&#10;&#10;% Text Node&#10;\draw (57.62,42.8) node [anchor=north west][inner sep=0.75pt]  [font=\small] [align=left] {\begin{minipage}[lt]{45.06pt}\setlength\topsep{0pt}&#10;\begin{center}&#10;Microstate\\Geometry&#10;\end{center}&#10;&#10;\end{minipage}};&#10;% Text Node&#10;\draw (219.83,104.5) node [anchor=north west][inner sep=0.75pt]  [font=\small] [align=left] {\begin{minipage}[lt]{41.49pt}\setlength\topsep{0pt}&#10;\begin{center}&#10;Spatial\\&#10;volume&#10;\end{center}&#10;&#10;\end{minipage}};&#10;% Text Node&#10;\draw (56.62,104.5) node [anchor=north west][inner sep=0.75pt]  [font=\small] [align=left] {\begin{minipage}[lt]{46.91pt}\setlength\topsep{0pt}&#10;\begin{center}&#10;Vacuum \\$\displaystyle \mathrm{AdS_3} \times \mathbb{S}^{3}$ &#10;\end{center}&#10;&#10;\end{minipage}};&#10;% Text Node&#10;\draw (219.83,43.5) node [anchor=north west][inner sep=0.75pt]  [font=\small] [align=left] {\begin{minipage}[lt]{41.49pt}\setlength\topsep{0pt} &#10;\begin{center}&#10;Spatial\\&#10;volume&#10;\end{center}&#10;&#10;\end{minipage}};&#10;% Text Node&#10;\draw (390.33,75) node [anchor=north west][inner sep=0.75pt]  [font=\small] [align=left] {Subtract};&#10;% Text Node&#10;\draw (357.93,89) node [anchor=north west][inner sep=0.75pt]  [font=\footnotesize] [align=left] {Cutoffs aligned via FG};&#10;% Text Node&#10;\draw (535.12,74.5) node [anchor=north west][inner sep=0.75pt]  [font=\small] [align=left] {\begin{minipage}[lt]{58.33pt}\setlength\topsep{0pt}&#10;\begin{center}&#10;Complexity\\ of Formation&#10;\end{center}&#10;&#10;\end{minipage}};&#10;&#10;&#10;\end{tikzpicture}&#10;&#10;&#10;&#10;\end{document}" title="IguanaTex Picture Display">
            <a:extLst>
              <a:ext uri="{FF2B5EF4-FFF2-40B4-BE49-F238E27FC236}">
                <a16:creationId xmlns:a16="http://schemas.microsoft.com/office/drawing/2014/main" id="{493BB9F0-C9A8-50FA-C4A3-5FC2775239F3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308" y="2011920"/>
            <a:ext cx="8849383" cy="1572237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AE765C7-3871-CCBB-5626-BA7062B178F1}"/>
              </a:ext>
            </a:extLst>
          </p:cNvPr>
          <p:cNvSpPr/>
          <p:nvPr/>
        </p:nvSpPr>
        <p:spPr>
          <a:xfrm>
            <a:off x="1308100" y="1648389"/>
            <a:ext cx="9537700" cy="2240422"/>
          </a:xfrm>
          <a:prstGeom prst="roundRect">
            <a:avLst/>
          </a:prstGeom>
          <a:noFill/>
          <a:ln w="31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7030A0"/>
              </a:solidFill>
            </a:endParaRPr>
          </a:p>
        </p:txBody>
      </p:sp>
      <p:pic>
        <p:nvPicPr>
          <p:cNvPr id="20" name="Picture 19" descr="\documentclass{article}&#10;\usepackage{amsmath}&#10;\usepackage{amssymb}&#10;\usepackage{mathpazo}&#10;\usepackage[margin=2cm]{geometry}&#10;&#10;\usepackage[dvipsnames]{xcolor}&#10;\pagestyle{empty}&#10;&#10;\definecolor{White}{RGB}{254, 254, 254} 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&#10;&#10;&#10;&#10;\tikzset{every picture/.style={line width=0.75pt}} %set default line width to 0.75pt        &#10;&#10;\begin{tikzpicture}[x=0.75pt,y=0.75pt,yscale=-1,xscale=1]&#10;\color{White}&#10;%uncomment if require: \path (0,374); %set diagram left start at 0, and has height of 374&#10;&#10;%Straight Lines [id:da6339087250274273] &#10;\draw    (248.88,120.47) -- (34.9,120.38) ;&#10;%Straight Lines [id:da2080981106582298] &#10;\draw    (248.82,208.95) -- (34.83,208.86) ;&#10;%Shape: Ellipse [id:dp2668478334919445] &#10;\draw  [color=White  ,draw opacity=1 ] (35.62,120.38) .. controls (46.48,120.38) and (55.27,140.19) .. (55.25,164.62) .. controls (55.24,189.06) and (46.42,208.86) .. (35.56,208.86) .. controls (24.7,208.85) and (15.91,189.04) .. (15.93,164.61) .. controls (15.95,140.18) and (24.77,120.37) .. (35.62,120.38) -- cycle ;&#10;%Straight Lines [id:da5501846284182887] &#10;\draw    (136.4,114.88) -- (45.65,114.84) ;&#10;\draw [shift={(139.4,114.88)}, rotate = 180.02] [fill=White  ][line width=0.08]  [draw opacity=0] (7.14,-3.43) -- (0,0) -- (7.14,3.43) -- cycle    ;&#10;%Curve Lines [id:da1542071024926256] &#10;\draw    (111.49,160.61) .. controls (104.67,209.19) and (146.93,259.16) .. (151.42,216.62) ;&#10;\draw [shift={(151.64,213.9)}, rotate = 93.59] [fill=White  ][line width=0.08]  [draw opacity=0] (8.93,-4.29) -- (0,0) -- (8.93,4.29) -- cycle    ;&#10;\draw [shift={(111.98,157.58)}, rotate = 100.41] [fill=White  ][line width=0.08]  [draw opacity=0] (8.93,-4.29) -- (0,0) -- (8.93,4.29) -- cycle    ;&#10;%Straight Lines [id:da6163439688455209] &#10;\draw    (34.87,155.46) -- (24.53,197.62) ;&#10;\draw [shift={(23.81,200.53)}, rotate = 283.79] [fill=White  ][line width=0.08]  [draw opacity=0] (8.93,-4.29) -- (0,0) -- (8.93,4.29) -- cycle    ;&#10;%Shape: Ellipse [id:dp2942022409717936] &#10;\draw  [color=White  ,draw opacity=1 ] (248.88,120.47) .. controls (259.33,120.47) and (267.79,140.28) .. (267.78,164.72) .. controls (267.76,189.15) and (259.27,208.95) .. (248.81,208.95) .. controls (238.36,208.94) and (229.9,189.14) .. (229.91,164.7) .. controls (229.93,140.27) and (238.42,120.47) .. (248.88,120.47) -- cycle ;&#10;%Shape: Ellipse [id:dp6051421124780225] &#10;\draw  [color=Green  ,draw opacity=1 ][fill=Green  ,fill opacity=0.6 ] (141.01,120.42) .. controls (151.46,120.43) and (159.93,140.24) .. (159.91,164.67) .. controls (159.89,189.1) and (151.4,208.9) .. (140.95,208.9) .. controls (130.49,208.9) and (122.03,189.09) .. (122.05,164.66) .. controls (122.06,140.22) and (130.55,120.42) .. (141.01,120.42) -- cycle ;&#10;%Straight Lines [id:da36203120196150007] &#10;\draw    (628.44,121.02) -- (414.46,120.93) ;&#10;%Straight Lines [id:da2573073851792086] &#10;\draw    (628.37,209.5) -- (414.39,209.41) ;&#10;%Shape: Ellipse [id:dp5738499412011623] &#10;\draw  [color=White  ,draw opacity=1 ] (415.18,120.93) .. controls (426.04,120.94) and (434.83,140.75) .. (434.81,165.18) .. controls (434.79,189.61) and (425.97,209.41) .. (415.12,209.41) .. controls (404.26,209.41) and (395.47,189.6) .. (395.49,165.16) .. controls (395.5,140.73) and (404.32,120.93) .. (415.18,120.93) -- cycle ;&#10;%Straight Lines [id:da6664197234031352] &#10;\draw    (515.96,115.43) -- (425.2,115.39) ;&#10;\draw [shift={(518.96,115.43)}, rotate = 180.02] [fill=White  ][line width=0.08]  [draw opacity=0] (7.14,-3.43) -- (0,0) -- (7.14,3.43) -- cycle    ;&#10;%Curve Lines [id:da8315370122897948] &#10;\draw    (491.04,161.16) .. controls (484.22,209.74) and (526.49,259.71) .. (530.97,217.18) ;&#10;\draw [shift={(531.2,214.45)}, rotate = 93.59] [fill=White  ][line width=0.08]  [draw opacity=0] (8.93,-4.29) -- (0,0) -- (8.93,4.29) -- cycle    ;&#10;\draw [shift={(491.54,158.13)}, rotate = 100.41] [fill=White  ][line width=0.08]  [draw opacity=0] (8.93,-4.29) -- (0,0) -- (8.93,4.29) -- cycle    ;&#10;%Straight Lines [id:da31047635088532344] &#10;\draw    (414.42,156.02) -- (404.08,198.17) ;&#10;\draw [shift={(403.37,201.09)}, rotate = 283.79] [fill=White  ][line width=0.08]  [draw opacity=0] (8.93,-4.29) -- (0,0) -- (8.93,4.29) -- cycle    ;&#10;%Shape: Ellipse [id:dp5740512431758669] &#10;\draw  [color=White  ,draw opacity=1 ] (628.43,121.03) .. controls (638.89,121.03) and (647.35,140.84) .. (647.33,165.27) .. controls (647.31,189.7) and (638.82,209.51) .. (628.37,209.5) .. controls (617.91,209.5) and (609.45,189.69) .. (609.47,165.26) .. controls (609.49,140.83) and (617.97,121.02) .. (628.43,121.03) -- cycle ;&#10;%Shape: Ellipse [id:dp8939729928106711] &#10;\draw  [color=Green  ,draw opacity=1 ][fill=Green  ,fill opacity=0.6 ] (520.56,120.98) .. controls (531.02,120.98) and (539.48,140.79) .. (539.46,165.22) .. controls (539.45,189.66) and (530.96,209.46) .. (520.5,209.46) .. controls (510.05,209.45) and (501.59,189.64) .. (501.6,165.21) .. controls (501.62,140.78) and (510.11,120.98) .. (520.56,120.98) -- cycle ;&#10;%Shape: Ellipse [id:dp9781767847475301] &#10;\draw  [color=Goldenrod  ,draw opacity=1 ][dash pattern={on 4.5pt off 4.5pt}] (520.56,128.98) .. controls (527.64,128.98) and (533.37,145.21) .. (533.36,165.22) .. controls (533.34,185.23) and (527.59,201.46) .. (520.51,201.45) .. controls (513.42,201.45) and (507.69,185.23) .. (507.71,165.21) .. controls (507.72,145.2) and (513.48,128.98) .. (520.56,128.98) -- cycle ;&#10;%Straight Lines [id:da667408979161781] &#10;\draw [color=White  ,draw opacity=1 ][line width=4.5]    (300.33,161.44) -- (352.92,161.44) ;&#10;\draw [shift={(360.92,161.44)}, rotate = 180] [fill=White  ,fill opacity=1 ][line width=0.08]  [draw opacity=0] (24.11,-11.58) -- (0,0) -- (24.11,11.58) -- cycle    ;&#10;%Curve Lines [id:da6382643692107483] &#10;\draw [color=Goldenrod  ,draw opacity=1 ]   (582.66,109.76) .. controls (582.66,145.99) and (561.13,147.95) .. (537.84,148.54) ;&#10;\draw [shift={(536.05,148.59)}, rotate = 358.67] [color=Goldenrod  ,draw opacity=1 ][line width=0.75]    (6.56,-1.97) .. controls (4.17,-0.84) and (1.99,-0.18) .. (0,0) .. controls (1.99,0.18) and (4.17,0.84) .. (6.56,1.97)   ;&#10;&#10;% Text Node&#10;\draw (158.74,215.59) node [anchor=north west][inner sep=0.75pt]  [font=\Large] [align=left] {$\displaystyle \times \mathbb{S}^{3}$};&#10;% Text Node&#10;\draw (90.67,95.04) node [anchor=north west][inner sep=0.75pt]   [align=left] {$\displaystyle t$};&#10;% Text Node&#10;\draw (111.88,222.08) node [anchor=north west][inner sep=0.75pt]   [align=left] {$\displaystyle y$};&#10;% Text Node&#10;\draw (35.01,168.79) node [anchor=north west][inner sep=0.75pt]   [align=left] {$\displaystyle r$};&#10;% Text Node&#10;\draw (538.29,216.15) node [anchor=north west][inner sep=0.75pt]  [font=\Large] [align=left] {$\displaystyle \times \mathbb{S}^{3}$};&#10;% Text Node&#10;\draw (470.23,95.6) node [anchor=north west][inner sep=0.75pt]   [align=left] {$\displaystyle t$};&#10;% Text Node&#10;\draw (491.44,222.64) node [anchor=north west][inner sep=0.75pt]   [align=left] {$\displaystyle y$};&#10;% Text Node&#10;\draw (414.57,169.35) node [anchor=north west][inner sep=0.75pt]   [align=left] {$\displaystyle r$};&#10;% Text Node&#10;\draw (557.32,96.91) node [anchor=north west][inner sep=0.75pt]  [font=\footnotesize,color=Goldenrod  ,opacity=1 ] [align=left] {\textbf{Reference}};&#10;&#10;&#10;\end{tikzpicture}&#10;&#10;&#10;&#10;\end{document}" title="IguanaTex Picture Display">
            <a:extLst>
              <a:ext uri="{FF2B5EF4-FFF2-40B4-BE49-F238E27FC236}">
                <a16:creationId xmlns:a16="http://schemas.microsoft.com/office/drawing/2014/main" id="{984A5800-93DF-C6C3-B5C8-3509E2ADCE8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498" y="4123906"/>
            <a:ext cx="7596102" cy="1690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18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CABE44-969B-018D-BE62-09524F14C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CFA14540-38B5-B433-8B8F-C54760A573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9EC65AF5-7D14-C4D8-60F4-AE1707E0071C}"/>
              </a:ext>
            </a:extLst>
          </p:cNvPr>
          <p:cNvSpPr>
            <a:spLocks/>
          </p:cNvSpPr>
          <p:nvPr/>
        </p:nvSpPr>
        <p:spPr>
          <a:xfrm>
            <a:off x="-8" y="0"/>
            <a:ext cx="12192014" cy="6858000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1AF8C71-DE99-8075-A686-22FA089DF23F}"/>
              </a:ext>
            </a:extLst>
          </p:cNvPr>
          <p:cNvSpPr txBox="1"/>
          <p:nvPr/>
        </p:nvSpPr>
        <p:spPr>
          <a:xfrm>
            <a:off x="829645" y="2262679"/>
            <a:ext cx="58759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>
                <a:solidFill>
                  <a:schemeClr val="bg1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dirty="0"/>
              <a:t>Quantum </a:t>
            </a:r>
            <a:r>
              <a:rPr lang="en-US"/>
              <a:t>to Holography</a:t>
            </a:r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F43F58-563C-6A30-2627-714C672422A4}"/>
              </a:ext>
            </a:extLst>
          </p:cNvPr>
          <p:cNvSpPr txBox="1"/>
          <p:nvPr/>
        </p:nvSpPr>
        <p:spPr>
          <a:xfrm>
            <a:off x="1114678" y="297715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 dirty="0">
                <a:solidFill>
                  <a:schemeClr val="bg1"/>
                </a:solidFill>
                <a:latin typeface="Palatino Linotype" panose="02040502050505030304" pitchFamily="18" charset="0"/>
              </a:rPr>
              <a:t>Complexity </a:t>
            </a:r>
            <a:r>
              <a:rPr lang="en-US" sz="3600">
                <a:solidFill>
                  <a:schemeClr val="bg1"/>
                </a:solidFill>
                <a:latin typeface="Palatino Linotype" panose="02040502050505030304" pitchFamily="18" charset="0"/>
              </a:rPr>
              <a:t>of Formation</a:t>
            </a:r>
            <a:endParaRPr lang="en-US" sz="360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8B6B19C-B7CC-F4D0-9CEC-C92E1A4D3305}"/>
              </a:ext>
            </a:extLst>
          </p:cNvPr>
          <p:cNvSpPr txBox="1"/>
          <p:nvPr/>
        </p:nvSpPr>
        <p:spPr>
          <a:xfrm>
            <a:off x="1114679" y="3691620"/>
            <a:ext cx="5305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/>
              <a:t>Results</a:t>
            </a:r>
            <a:endParaRPr lang="en-US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491DC4B-951F-33A5-03E6-EC42DC6D29AC}"/>
              </a:ext>
            </a:extLst>
          </p:cNvPr>
          <p:cNvSpPr txBox="1"/>
          <p:nvPr/>
        </p:nvSpPr>
        <p:spPr>
          <a:xfrm>
            <a:off x="1132630" y="440609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solidFill>
                  <a:schemeClr val="bg1"/>
                </a:solidFill>
                <a:latin typeface="Palatino Linotype" panose="02040502050505030304" pitchFamily="18" charset="0"/>
              </a:rPr>
              <a:t>Outlook</a:t>
            </a:r>
            <a:endParaRPr lang="en-US" sz="360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576E96D-E00E-4546-42DE-4C8F2EC2510A}"/>
              </a:ext>
            </a:extLst>
          </p:cNvPr>
          <p:cNvGrpSpPr/>
          <p:nvPr/>
        </p:nvGrpSpPr>
        <p:grpSpPr>
          <a:xfrm>
            <a:off x="7016746" y="1365766"/>
            <a:ext cx="4254508" cy="4158515"/>
            <a:chOff x="7016746" y="1365766"/>
            <a:chExt cx="4254508" cy="4158515"/>
          </a:xfrm>
        </p:grpSpPr>
        <p:sp>
          <p:nvSpPr>
            <p:cNvPr id="4" name="CuadroTexto 13">
              <a:extLst>
                <a:ext uri="{FF2B5EF4-FFF2-40B4-BE49-F238E27FC236}">
                  <a16:creationId xmlns:a16="http://schemas.microsoft.com/office/drawing/2014/main" id="{7B8F826A-A888-6D59-C621-0D1CEB27D80B}"/>
                </a:ext>
              </a:extLst>
            </p:cNvPr>
            <p:cNvSpPr txBox="1"/>
            <p:nvPr/>
          </p:nvSpPr>
          <p:spPr>
            <a:xfrm>
              <a:off x="7016746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CHAPTER TWO</a:t>
              </a:r>
              <a:endParaRPr lang="en-US" sz="54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  <p:sp>
          <p:nvSpPr>
            <p:cNvPr id="5" name="CuadroTexto 15">
              <a:extLst>
                <a:ext uri="{FF2B5EF4-FFF2-40B4-BE49-F238E27FC236}">
                  <a16:creationId xmlns:a16="http://schemas.microsoft.com/office/drawing/2014/main" id="{23D2C04B-C7F7-D38E-E8BF-432C9AD40CB7}"/>
                </a:ext>
              </a:extLst>
            </p:cNvPr>
            <p:cNvSpPr txBox="1"/>
            <p:nvPr/>
          </p:nvSpPr>
          <p:spPr>
            <a:xfrm>
              <a:off x="7327900" y="3585289"/>
              <a:ext cx="36322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Palatino Linotype" panose="02040502050505030304" pitchFamily="18" charset="0"/>
                </a:rPr>
                <a:t>Complexity of Black </a:t>
              </a:r>
              <a:r>
                <a:rPr lang="en-US" sz="40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82036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E2C13-30A4-EFAB-B647-56830F4E1D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B1CDDCD-D283-F938-76E2-20D06774BB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144588D-F3AD-A599-A900-5DA1CD6537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20BBDD2E-1AAB-8F72-791C-84E7421CE9EA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6" cy="6857999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379980-D83A-EE22-B540-C7179B2C07F8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C9B766-DE63-78BA-BC90-F5123D334193}"/>
              </a:ext>
            </a:extLst>
          </p:cNvPr>
          <p:cNvSpPr txBox="1"/>
          <p:nvPr/>
        </p:nvSpPr>
        <p:spPr>
          <a:xfrm>
            <a:off x="892835" y="6071074"/>
            <a:ext cx="1228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sz="2400">
                <a:solidFill>
                  <a:schemeClr val="bg1"/>
                </a:solidFill>
              </a:rPr>
              <a:t>Results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DF4E2D7-7665-FE88-FFF9-A7F0E2C19592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      Across the Superstrata Families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71156E9-74DA-A64F-822C-650C285D31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96" y="1752186"/>
            <a:ext cx="8118304" cy="399362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3" name="Picture 32" descr="\documentclass{article}&#10;\usepackage{amsmath}&#10;\usepackage{mathpazo}&#10;\usepackage{xcolor}&#10;\pagestyle{empty}&#10;&#10;\definecolor{White}{RGB}{254, 254, 254} &#10;&#10;\begin{document}&#10;&#10;\[&#10;\color{White}&#10;\boldsymbol{C_F}&#10;\]&#10;&#10;\end{document}" title="IguanaTex Picture Display">
            <a:extLst>
              <a:ext uri="{FF2B5EF4-FFF2-40B4-BE49-F238E27FC236}">
                <a16:creationId xmlns:a16="http://schemas.microsoft.com/office/drawing/2014/main" id="{37FDCDA7-105F-A8D6-57EF-CD2442A8B3F7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95" y="647700"/>
            <a:ext cx="633333" cy="499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8938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56F04F-03D2-2ECD-2A9A-78D5B9F14D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E765F163-10D0-7FB7-E0EA-39AA84FA8A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D78551B-0E9F-3256-7992-EC66910F20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DAFFD33F-4301-32BC-A428-798A55039CC8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6" cy="6857999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D85450-D24C-CEF7-E1D7-9FD09AA88ADF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E090BA-79F0-B36F-79F1-BFFBF841F2E8}"/>
              </a:ext>
            </a:extLst>
          </p:cNvPr>
          <p:cNvSpPr txBox="1"/>
          <p:nvPr/>
        </p:nvSpPr>
        <p:spPr>
          <a:xfrm>
            <a:off x="892835" y="6071074"/>
            <a:ext cx="1228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sz="2400">
                <a:solidFill>
                  <a:schemeClr val="bg1"/>
                </a:solidFill>
              </a:rPr>
              <a:t>Results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4973346-ECD3-06BA-34F2-30A286E40ABF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6D vs 3D: Data Mismatch</a:t>
            </a:r>
          </a:p>
        </p:txBody>
      </p:sp>
      <p:pic>
        <p:nvPicPr>
          <p:cNvPr id="17" name="Picture 16" descr="\documentclass{article}&#10;\usepackage{amsmath}&#10;\usepackage{mathpazo}&#10;\usepackage{xcolor}&#10;\usepackage{physics}&#10;&#10;\pagestyle{empty}&#10;&#10;\definecolor{White}{RGB}{254, 254, 254}&#10; &#10;\begin{document}&#10;&#10;&#10;\begin{align*}&#10;\color{White}&#10;    \dd{s^2_6}&amp;\color{White}=L^2\frac{\Lambda(r,\theta)}{F_2(r)}\Bigg[\frac{F_2(r)\dd{r^2}}{r^2+a^2}-\frac{2F_1(r)}{a^2(2a^2+b^2)^2R_y^2}\qty(\dd{v}+\frac{a^2\qty(a^4+r^2(2a^2+b^2))}{F_1(r)}\dd{u})^2\\[5pt]&#10;    &amp;\color{White}\qquad\qquad +\frac{2a^2r^2(r^2+a^2)F_2(r)}{F_1(r)R_y^2}\dd{u^2}\Bigg]\\[5pt]&#10;    &amp;\color{White}\qquad\qquad +L^2\Bigg[&#10;        \Lambda(r,\theta)\dd{\theta^2}+\frac{1}{\Lambda(r,\theta)}\sin^2\theta\qty(\dd{\varphi_1}-\frac{a^2}{(2a^2+b^2)}\frac{\sqrt{2}}{R_y}(\dd{u}+\dd{v}))^2\\[5pt]&#10;    &amp;\color{White}\qquad\qquad +\frac{F_2(r)}{\Lambda(r,\theta)}\cos^2\theta\qty(\dd{\varphi_2}+\frac{1}{(2a^2+b^2)F_2(r)}\frac{\sqrt{2}}{R_y}\qty[a^2(\dd{u}-\dd{v})-b^2F_0(r)\dd{v}])&#10;    \Bigg]&#10;\end{align*}&#10;&#10;\end{document}" title="IguanaTex Picture Display">
            <a:extLst>
              <a:ext uri="{FF2B5EF4-FFF2-40B4-BE49-F238E27FC236}">
                <a16:creationId xmlns:a16="http://schemas.microsoft.com/office/drawing/2014/main" id="{8CCA652B-960D-6B6F-3748-16F9C8A58A9D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743" y="1679367"/>
            <a:ext cx="9692513" cy="396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49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83A875-B4C3-AAFA-52E2-E6F9576D8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A8C18555-92D6-AF40-3304-925064EB98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3C53354-9480-A2A9-FED5-3C4D100177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073B1E1E-5D01-FB2E-FBBA-8A2C2EF69490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6" cy="6857999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F7B794-0DEF-D991-7B02-3C134C1FA612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EC04A0-74E6-F575-A039-109080F80D6D}"/>
              </a:ext>
            </a:extLst>
          </p:cNvPr>
          <p:cNvSpPr txBox="1"/>
          <p:nvPr/>
        </p:nvSpPr>
        <p:spPr>
          <a:xfrm>
            <a:off x="892835" y="6071074"/>
            <a:ext cx="1228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sz="2400">
                <a:solidFill>
                  <a:schemeClr val="bg1"/>
                </a:solidFill>
              </a:rPr>
              <a:t>Results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C6ADDDB-8CDE-A666-975D-014D3CF07B66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6D vs 3D: Data Mismatch</a:t>
            </a:r>
          </a:p>
        </p:txBody>
      </p:sp>
      <p:pic>
        <p:nvPicPr>
          <p:cNvPr id="5" name="Picture 4" descr="\documentclass{article}&#10;\usepackage{amsmath}&#10;\usepackage{mathpazo}&#10;\usepackage{xcolor}&#10;\usepackage{physics}&#10;&#10;\pagestyle{empty}&#10;&#10;\definecolor{White}{RGB}{254, 254, 254}&#10; &#10;\begin{document}&#10;&#10;&#10;\begin{align*}&#10;\color{White}&#10;    \dd{s^2_6}&amp;\color{White}=L^2\frac{\Lambda(r,\theta)}{F_2(r)}\Bigg[\frac{F_2(r)\dd{r^2}}{r^2+a^2}-\frac{2F_1(r)}{a^2(2a^2+b^2)^2R_y^2}\qty(\dd{v}+\frac{a^2\qty(a^4+r^2(2a^2+b^2))}{F_1(r)}\dd{u})^2\\[5pt]&#10;    &amp;\color{White}\qquad\qquad +\frac{2a^2r^2(r^2+a^2)F_2(r)}{F_1(r)R_y^2}\dd{u^2}\Bigg]&#10;\end{align*}&#10;&#10;\end{document}" title="IguanaTex Picture Display">
            <a:extLst>
              <a:ext uri="{FF2B5EF4-FFF2-40B4-BE49-F238E27FC236}">
                <a16:creationId xmlns:a16="http://schemas.microsoft.com/office/drawing/2014/main" id="{C37ACF36-1A70-7E50-09BF-D0190668E557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032" y="2730058"/>
            <a:ext cx="9045935" cy="1859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9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E42A05-9EF3-EAD7-8225-05E59124F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7C026423-8159-1869-B276-D748DC98DF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CB1439C-1852-427D-01B9-5017BD9DDA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CE3C4379-6633-967D-ECA6-5608A7F0DB3F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6" cy="6857999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3C9A63-6C33-15A5-949B-D86CF597A9D4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53DEA5-86C7-2AD6-9368-25AE0BEFC1AD}"/>
              </a:ext>
            </a:extLst>
          </p:cNvPr>
          <p:cNvSpPr txBox="1"/>
          <p:nvPr/>
        </p:nvSpPr>
        <p:spPr>
          <a:xfrm>
            <a:off x="892835" y="6071074"/>
            <a:ext cx="1228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sz="2400">
                <a:solidFill>
                  <a:schemeClr val="bg1"/>
                </a:solidFill>
              </a:rPr>
              <a:t>Results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C0C08CB-6C1C-C2DB-6D03-9C6EE2D714CD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6D vs 3D: Data Mismatch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431B55-7057-B96F-4F0C-A69BC4A41F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132" y="1768004"/>
            <a:ext cx="7464832" cy="3793381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248538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ABE816-BF42-C4BE-18F4-F14299F171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5EACD28A-D193-2B0D-3938-EEF22423FC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CAF3268-09B4-6AA9-5512-D715EDAA3B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5B1B5011-370F-7FD5-85B0-FD8D35938169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6" cy="6857999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DDCB13-55A1-1A7A-B224-785BECDBFFE1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17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1F83C8-56AF-E5BF-6C15-F74DF054020E}"/>
              </a:ext>
            </a:extLst>
          </p:cNvPr>
          <p:cNvSpPr txBox="1"/>
          <p:nvPr/>
        </p:nvSpPr>
        <p:spPr>
          <a:xfrm>
            <a:off x="892835" y="6071074"/>
            <a:ext cx="1228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sz="2400">
                <a:solidFill>
                  <a:schemeClr val="bg1"/>
                </a:solidFill>
              </a:rPr>
              <a:t>Results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0C6ABA3-4A49-D71E-753A-5AB18A935119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The Large        Limit: Scaling of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60BC69-AEA2-E535-A449-699F713313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399" y="1872311"/>
            <a:ext cx="8077202" cy="372384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Picture 8" descr="\documentclass{article}&#10;\usepackage{amsmath}&#10;\usepackage{mathpazo}&#10;\usepackage{xcolor}&#10;\pagestyle{empty}&#10;&#10;\definecolor{White}{RGB}{254, 254, 254} &#10;&#10;\begin{document}&#10;&#10;\[&#10;\color{White}&#10;\boldsymbol{C_F}&#10;\]&#10;&#10;\end{document}" title="IguanaTex Picture Display">
            <a:extLst>
              <a:ext uri="{FF2B5EF4-FFF2-40B4-BE49-F238E27FC236}">
                <a16:creationId xmlns:a16="http://schemas.microsoft.com/office/drawing/2014/main" id="{8F174ACE-EA09-DE8F-CF76-F4054C51DD0E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2067" y="647700"/>
            <a:ext cx="633333" cy="499819"/>
          </a:xfrm>
          <a:prstGeom prst="rect">
            <a:avLst/>
          </a:prstGeom>
        </p:spPr>
      </p:pic>
      <p:pic>
        <p:nvPicPr>
          <p:cNvPr id="14" name="Picture 13" descr="\documentclass{article}&#10;\usepackage{amsmath}&#10;\usepackage{mathpazo}&#10;\usepackage{xcolor}&#10;\pagestyle{empty}&#10;&#10;\definecolor{White}{RGB}{254, 254, 254} &#10;&#10;\begin{document}&#10;&#10;\[&#10;\color{White}&#10;\boldsymbol{-n}&#10;\]&#10;&#10;\end{document}" title="IguanaTex Picture Display">
            <a:extLst>
              <a:ext uri="{FF2B5EF4-FFF2-40B4-BE49-F238E27FC236}">
                <a16:creationId xmlns:a16="http://schemas.microsoft.com/office/drawing/2014/main" id="{2D1CEEB9-1EEF-E705-020F-AB13B3FB201B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820" y="776127"/>
            <a:ext cx="801080" cy="287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61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6E5060-0DB4-5754-9670-A5E2E5B05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F297800-4093-E10B-2E8E-6133CDFEEA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287A51CA-01FB-5322-317D-340C1224A2DB}"/>
              </a:ext>
            </a:extLst>
          </p:cNvPr>
          <p:cNvSpPr>
            <a:spLocks/>
          </p:cNvSpPr>
          <p:nvPr/>
        </p:nvSpPr>
        <p:spPr>
          <a:xfrm>
            <a:off x="-8" y="0"/>
            <a:ext cx="12192014" cy="6858000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56F2722-C323-7708-5434-53A767E0A181}"/>
              </a:ext>
            </a:extLst>
          </p:cNvPr>
          <p:cNvSpPr txBox="1"/>
          <p:nvPr/>
        </p:nvSpPr>
        <p:spPr>
          <a:xfrm>
            <a:off x="829645" y="2262679"/>
            <a:ext cx="58759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>
                <a:solidFill>
                  <a:schemeClr val="bg1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dirty="0"/>
              <a:t>Quantum </a:t>
            </a:r>
            <a:r>
              <a:rPr lang="en-US"/>
              <a:t>to Holography</a:t>
            </a:r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7C557E5-CA19-A6A1-B285-8B7BF46852F2}"/>
              </a:ext>
            </a:extLst>
          </p:cNvPr>
          <p:cNvSpPr txBox="1"/>
          <p:nvPr/>
        </p:nvSpPr>
        <p:spPr>
          <a:xfrm>
            <a:off x="1114678" y="297715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 dirty="0">
                <a:solidFill>
                  <a:schemeClr val="bg1"/>
                </a:solidFill>
                <a:latin typeface="Palatino Linotype" panose="02040502050505030304" pitchFamily="18" charset="0"/>
              </a:rPr>
              <a:t>Complexity </a:t>
            </a:r>
            <a:r>
              <a:rPr lang="en-US" sz="3600">
                <a:solidFill>
                  <a:schemeClr val="bg1"/>
                </a:solidFill>
                <a:latin typeface="Palatino Linotype" panose="02040502050505030304" pitchFamily="18" charset="0"/>
              </a:rPr>
              <a:t>of Formation</a:t>
            </a:r>
            <a:endParaRPr lang="en-US" sz="360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A6372B7-C9E2-A5EF-2BAA-34339CBDDD0B}"/>
              </a:ext>
            </a:extLst>
          </p:cNvPr>
          <p:cNvSpPr txBox="1"/>
          <p:nvPr/>
        </p:nvSpPr>
        <p:spPr>
          <a:xfrm>
            <a:off x="1114679" y="3691620"/>
            <a:ext cx="53058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solidFill>
                  <a:schemeClr val="bg1"/>
                </a:solidFill>
                <a:latin typeface="Palatino Linotype" panose="02040502050505030304" pitchFamily="18" charset="0"/>
              </a:rPr>
              <a:t>Results</a:t>
            </a:r>
            <a:endParaRPr lang="en-US" sz="360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29865AB-A2E4-AEE1-25E1-B1528DEA983A}"/>
              </a:ext>
            </a:extLst>
          </p:cNvPr>
          <p:cNvSpPr txBox="1"/>
          <p:nvPr/>
        </p:nvSpPr>
        <p:spPr>
          <a:xfrm>
            <a:off x="1132630" y="4406090"/>
            <a:ext cx="5305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/>
              <a:t>Outlook</a:t>
            </a:r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13EB117-9F47-82AD-45A0-4FA7EE7449A3}"/>
              </a:ext>
            </a:extLst>
          </p:cNvPr>
          <p:cNvGrpSpPr/>
          <p:nvPr/>
        </p:nvGrpSpPr>
        <p:grpSpPr>
          <a:xfrm>
            <a:off x="7016746" y="1365766"/>
            <a:ext cx="4254508" cy="4158515"/>
            <a:chOff x="7016746" y="1365766"/>
            <a:chExt cx="4254508" cy="4158515"/>
          </a:xfrm>
        </p:grpSpPr>
        <p:sp>
          <p:nvSpPr>
            <p:cNvPr id="4" name="CuadroTexto 13">
              <a:extLst>
                <a:ext uri="{FF2B5EF4-FFF2-40B4-BE49-F238E27FC236}">
                  <a16:creationId xmlns:a16="http://schemas.microsoft.com/office/drawing/2014/main" id="{82125FA0-C201-D8C0-043A-52AE1E853902}"/>
                </a:ext>
              </a:extLst>
            </p:cNvPr>
            <p:cNvSpPr txBox="1"/>
            <p:nvPr/>
          </p:nvSpPr>
          <p:spPr>
            <a:xfrm>
              <a:off x="7016746" y="1365766"/>
              <a:ext cx="42545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CHAPTER TWO</a:t>
              </a:r>
              <a:endParaRPr lang="en-US" sz="54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  <p:sp>
          <p:nvSpPr>
            <p:cNvPr id="5" name="CuadroTexto 15">
              <a:extLst>
                <a:ext uri="{FF2B5EF4-FFF2-40B4-BE49-F238E27FC236}">
                  <a16:creationId xmlns:a16="http://schemas.microsoft.com/office/drawing/2014/main" id="{BF94CD74-8858-A813-7285-E43AFED9692D}"/>
                </a:ext>
              </a:extLst>
            </p:cNvPr>
            <p:cNvSpPr txBox="1"/>
            <p:nvPr/>
          </p:nvSpPr>
          <p:spPr>
            <a:xfrm>
              <a:off x="7327900" y="3585289"/>
              <a:ext cx="36322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Palatino Linotype" panose="02040502050505030304" pitchFamily="18" charset="0"/>
                </a:rPr>
                <a:t>Complexity of Black </a:t>
              </a:r>
              <a:r>
                <a:rPr lang="en-US" sz="4000" b="1">
                  <a:solidFill>
                    <a:schemeClr val="bg1"/>
                  </a:solidFill>
                  <a:latin typeface="Palatino Linotype" panose="02040502050505030304" pitchFamily="18" charset="0"/>
                </a:rPr>
                <a:t>Hole Microstates</a:t>
              </a:r>
              <a:endParaRPr lang="en-US" sz="4000" b="1" dirty="0">
                <a:solidFill>
                  <a:schemeClr val="bg1"/>
                </a:solidFill>
                <a:latin typeface="Palatino Linotype" panose="0204050205050503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39290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52167F-5715-BF87-4DCD-A84A9B2E8F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808604-EE00-5E38-7095-68CD24C1CA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355593E-4DC3-AEC8-E3DC-4FD69E3355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368FD4EE-4C2E-89E5-9379-6736A622FAD6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6" cy="6857999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8375A0-0164-1337-F49F-52B0BE5EC841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18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0996F2-C0EE-B375-6DA6-4A26A77A37C4}"/>
              </a:ext>
            </a:extLst>
          </p:cNvPr>
          <p:cNvSpPr txBox="1"/>
          <p:nvPr/>
        </p:nvSpPr>
        <p:spPr>
          <a:xfrm>
            <a:off x="892835" y="6071074"/>
            <a:ext cx="1369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sz="2400">
                <a:solidFill>
                  <a:schemeClr val="bg1"/>
                </a:solidFill>
              </a:rPr>
              <a:t>Outlook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F2B6206-BB98-34FA-28AB-BE40DCAA3BE5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Conclusions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1377778-C04D-819D-3AE5-7CAF96B2F3B2}"/>
              </a:ext>
            </a:extLst>
          </p:cNvPr>
          <p:cNvSpPr txBox="1"/>
          <p:nvPr/>
        </p:nvSpPr>
        <p:spPr>
          <a:xfrm>
            <a:off x="1256366" y="1818351"/>
            <a:ext cx="9679267" cy="3359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just">
              <a:defRPr sz="2400">
                <a:latin typeface="Palatino Linotype" panose="02040502050505030304" pitchFamily="18" charset="0"/>
              </a:defRPr>
            </a:lvl1pPr>
          </a:lstStyle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We calculated the Complexity of Formation for different Superstrata families of solutions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In the limit of large n, the Complexity of Formation have the same behavior for the different families studied.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The 3D and 6D descriptions agree only at leading order: the                                            proposal is not invariant under dimensional reduction.</a:t>
            </a:r>
          </a:p>
        </p:txBody>
      </p:sp>
      <p:pic>
        <p:nvPicPr>
          <p:cNvPr id="35" name="Picture 34" descr="\documentclass{article}&#10;\usepackage{amsmath}&#10;\usepackage{mathpazo}&#10;\usepackage{xcolor}&#10;\pagestyle{empty}&#10;&#10;\definecolor{White}{RGB}{254, 254, 254} &#10;&#10;\begin{document}&#10;&#10;\[&#10;\color{White}&#10;C=V&#10;\]&#10;&#10;\end{document}" title="IguanaTex Picture Display">
            <a:extLst>
              <a:ext uri="{FF2B5EF4-FFF2-40B4-BE49-F238E27FC236}">
                <a16:creationId xmlns:a16="http://schemas.microsoft.com/office/drawing/2014/main" id="{AC3E7A22-D2E9-70AB-A46C-FFD01A8788F3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0552" y="4261435"/>
            <a:ext cx="854169" cy="226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38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3BA15-6880-C029-0500-8800A1AA7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8DC2C72-ED87-FA8D-02A9-9B5676BA76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6284"/>
          <a:stretch>
            <a:fillRect/>
          </a:stretch>
        </p:blipFill>
        <p:spPr>
          <a:xfrm>
            <a:off x="-876300" y="-1"/>
            <a:ext cx="13944600" cy="68580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C523AE-B8FB-5FE8-CAA0-02D37BED59D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6" b="18916"/>
          <a:stretch/>
        </p:blipFill>
        <p:spPr>
          <a:xfrm>
            <a:off x="-1" y="-476250"/>
            <a:ext cx="12192002" cy="7734300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080E4114-40BA-EE79-802F-2D26D8B75138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6" cy="6857999"/>
          </a:xfrm>
          <a:prstGeom prst="rect">
            <a:avLst/>
          </a:prstGeom>
          <a:solidFill>
            <a:schemeClr val="dk1">
              <a:alpha val="84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ED0C48-6E60-E9C4-4563-37154B044084}"/>
              </a:ext>
            </a:extLst>
          </p:cNvPr>
          <p:cNvSpPr txBox="1"/>
          <p:nvPr/>
        </p:nvSpPr>
        <p:spPr>
          <a:xfrm>
            <a:off x="297962" y="6071074"/>
            <a:ext cx="59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  <a:latin typeface="Palatino Linotype" panose="02040502050505030304" pitchFamily="18" charset="0"/>
              </a:rPr>
              <a:t>19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D78E62-F07E-2049-FB54-7E314BB579D7}"/>
              </a:ext>
            </a:extLst>
          </p:cNvPr>
          <p:cNvSpPr txBox="1"/>
          <p:nvPr/>
        </p:nvSpPr>
        <p:spPr>
          <a:xfrm>
            <a:off x="892835" y="6071074"/>
            <a:ext cx="1369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spcBef>
                <a:spcPts val="600"/>
              </a:spcBef>
              <a:spcAft>
                <a:spcPts val="600"/>
              </a:spcAft>
              <a:defRPr sz="3600" b="1">
                <a:solidFill>
                  <a:srgbClr val="FFC000"/>
                </a:solidFill>
                <a:latin typeface="Palatino Linotype" panose="02040502050505030304" pitchFamily="18" charset="0"/>
              </a:defRPr>
            </a:lvl1pPr>
          </a:lstStyle>
          <a:p>
            <a:r>
              <a:rPr lang="en-US" sz="2400">
                <a:solidFill>
                  <a:schemeClr val="bg1"/>
                </a:solidFill>
              </a:rPr>
              <a:t>Outlook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B6BBD5-BCB3-BD1E-F954-8B96EFCB159D}"/>
              </a:ext>
            </a:extLst>
          </p:cNvPr>
          <p:cNvSpPr txBox="1"/>
          <p:nvPr/>
        </p:nvSpPr>
        <p:spPr>
          <a:xfrm>
            <a:off x="595398" y="479286"/>
            <a:ext cx="10782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>
                <a:latin typeface="Palatino Linotype" panose="02040502050505030304" pitchFamily="18" charset="0"/>
              </a:defRPr>
            </a:lvl1pPr>
          </a:lstStyle>
          <a:p>
            <a:pPr algn="l"/>
            <a:r>
              <a:rPr lang="en-US" sz="4400" dirty="0">
                <a:solidFill>
                  <a:schemeClr val="bg1"/>
                </a:solidFill>
              </a:rPr>
              <a:t>Next Steps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2E5223-5B02-FBC0-1F7F-B8864445B2BE}"/>
              </a:ext>
            </a:extLst>
          </p:cNvPr>
          <p:cNvSpPr txBox="1"/>
          <p:nvPr/>
        </p:nvSpPr>
        <p:spPr>
          <a:xfrm>
            <a:off x="1026833" y="1587429"/>
            <a:ext cx="9679267" cy="3913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just">
              <a:defRPr sz="2400">
                <a:latin typeface="Palatino Linotype" panose="02040502050505030304" pitchFamily="18" charset="0"/>
              </a:defRPr>
            </a:lvl1pPr>
          </a:lstStyle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General                 fibration: </a:t>
            </a:r>
            <a:r>
              <a:rPr lang="en-US" dirty="0">
                <a:solidFill>
                  <a:schemeClr val="bg1"/>
                </a:solidFill>
              </a:rPr>
              <a:t>Extend the complexity calculation to the full superstrata family.</a:t>
            </a:r>
            <a:endParaRPr lang="en-US" b="1" dirty="0">
              <a:solidFill>
                <a:schemeClr val="bg1"/>
              </a:solidFill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              limit:</a:t>
            </a:r>
            <a:r>
              <a:rPr lang="en-US" dirty="0">
                <a:solidFill>
                  <a:schemeClr val="bg1"/>
                </a:solidFill>
              </a:rPr>
              <a:t>        grows sharply as             , understanding this analytically, and what it signals about the geometry’s regularity bound is still in process.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Open question: </a:t>
            </a:r>
            <a:r>
              <a:rPr lang="en-US" dirty="0">
                <a:solidFill>
                  <a:schemeClr val="bg1"/>
                </a:solidFill>
              </a:rPr>
              <a:t>What does the 3D/6D mismatch tell us about holographic complexity and the               proposal itself?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7" name="Picture 16" descr="\documentclass{article}&#10;\usepackage{amsmath}&#10;\usepackage{mathpazo}&#10;\usepackage{xcolor}&#10;\pagestyle{empty}&#10;&#10;\definecolor{White}{RGB}{254, 254, 254} &#10;&#10;\begin{document}&#10;&#10;\[&#10;\color{White}&#10;\boldsymbol{(k,m,n)}&#10;\]&#10;&#10;\end{document}" title="IguanaTex Picture Display">
            <a:extLst>
              <a:ext uri="{FF2B5EF4-FFF2-40B4-BE49-F238E27FC236}">
                <a16:creationId xmlns:a16="http://schemas.microsoft.com/office/drawing/2014/main" id="{FEBDBC11-9B5B-F0FC-660A-1B86C9205393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191" y="1809084"/>
            <a:ext cx="1093775" cy="321914"/>
          </a:xfrm>
          <a:prstGeom prst="rect">
            <a:avLst/>
          </a:prstGeom>
        </p:spPr>
      </p:pic>
      <p:pic>
        <p:nvPicPr>
          <p:cNvPr id="23" name="Picture 22" descr="\documentclass{article}&#10;\usepackage{amsmath}&#10;\usepackage{mathpazo}&#10;\usepackage{xcolor}&#10;\pagestyle{empty}&#10;&#10;\definecolor{White}{RGB}{254, 254, 254} &#10;&#10;\begin{document}&#10;&#10;\[&#10;\color{White}&#10;\boldsymbol{\hat{b}\to 1}&#10;\]&#10;&#10;\end{document}" title="IguanaTex Picture Display">
            <a:extLst>
              <a:ext uri="{FF2B5EF4-FFF2-40B4-BE49-F238E27FC236}">
                <a16:creationId xmlns:a16="http://schemas.microsoft.com/office/drawing/2014/main" id="{A3EEFE36-7C4D-F80A-E2E3-82318D39A685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00" y="2846254"/>
            <a:ext cx="837707" cy="294478"/>
          </a:xfrm>
          <a:prstGeom prst="rect">
            <a:avLst/>
          </a:prstGeom>
        </p:spPr>
      </p:pic>
      <p:pic>
        <p:nvPicPr>
          <p:cNvPr id="27" name="Picture 26" descr="\documentclass{article}&#10;\usepackage{amsmath}&#10;\usepackage{mathpazo}&#10;\usepackage{xcolor}&#10;\pagestyle{empty}&#10;&#10;\definecolor{White}{RGB}{254, 254, 254} &#10;&#10;\begin{document}&#10;&#10;\[&#10;\color{White}&#10;\boldsymbol{C_F}&#10;\]&#10;&#10;\end{document}" title="IguanaTex Picture Display">
            <a:extLst>
              <a:ext uri="{FF2B5EF4-FFF2-40B4-BE49-F238E27FC236}">
                <a16:creationId xmlns:a16="http://schemas.microsoft.com/office/drawing/2014/main" id="{9BA445E4-72AC-9B0B-4B7B-476569339A58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391" y="2934531"/>
            <a:ext cx="338375" cy="267042"/>
          </a:xfrm>
          <a:prstGeom prst="rect">
            <a:avLst/>
          </a:prstGeom>
        </p:spPr>
      </p:pic>
      <p:pic>
        <p:nvPicPr>
          <p:cNvPr id="31" name="Picture 30" descr="\documentclass{article}&#10;\usepackage{amsmath}&#10;\usepackage{mathpazo}&#10;\usepackage{xcolor}&#10;\pagestyle{empty}&#10;&#10;\definecolor{White}{RGB}{254, 254, 254} &#10;&#10;\begin{document}&#10;&#10;\[&#10;\color{White}&#10;\hat{b}\to 1&#10;\]&#10;&#10;\end{document}" title="IguanaTex Picture Display">
            <a:extLst>
              <a:ext uri="{FF2B5EF4-FFF2-40B4-BE49-F238E27FC236}">
                <a16:creationId xmlns:a16="http://schemas.microsoft.com/office/drawing/2014/main" id="{B2DBAA09-C51F-0A89-8884-91E11FCEEA50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170" y="2846254"/>
            <a:ext cx="760887" cy="294478"/>
          </a:xfrm>
          <a:prstGeom prst="rect">
            <a:avLst/>
          </a:prstGeom>
        </p:spPr>
      </p:pic>
      <p:pic>
        <p:nvPicPr>
          <p:cNvPr id="35" name="Picture 34" descr="\documentclass{article}&#10;\usepackage{amsmath}&#10;\usepackage{mathpazo}&#10;\usepackage{xcolor}&#10;\pagestyle{empty}&#10;&#10;\definecolor{White}{RGB}{254, 254, 254} &#10;&#10;\begin{document}&#10;&#10;\[&#10;\color{White}&#10;C=V&#10;\]&#10;&#10;\end{document}" title="IguanaTex Picture Display">
            <a:extLst>
              <a:ext uri="{FF2B5EF4-FFF2-40B4-BE49-F238E27FC236}">
                <a16:creationId xmlns:a16="http://schemas.microsoft.com/office/drawing/2014/main" id="{3D207509-915A-3E8D-580A-FDE3AAA66B4D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905" y="5119069"/>
            <a:ext cx="854169" cy="226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15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B7A15-7F5C-06DF-55BB-CEC8BD1EF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8D2E7E6-2D97-7D92-B3F4-6599447116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" r="15"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A7C71AB-2E93-B910-7409-B9B0268D1DAF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>
              <a:alpha val="92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89D1AD-37AD-FA6D-6F78-DA5C9C203E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02932"/>
            <a:ext cx="9144000" cy="1440695"/>
          </a:xfrm>
        </p:spPr>
        <p:txBody>
          <a:bodyPr>
            <a:normAutofit/>
          </a:bodyPr>
          <a:lstStyle/>
          <a:p>
            <a:r>
              <a:rPr lang="es-CO" sz="8800" b="1" noProof="0" dirty="0">
                <a:solidFill>
                  <a:schemeClr val="bg1"/>
                </a:solidFill>
                <a:latin typeface="Palatino Linotype" panose="02040502050505030304" pitchFamily="18" charset="0"/>
              </a:rPr>
              <a:t>¡Muchas gracias!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B516530-9394-7CEF-058D-5EA7DCF6839B}"/>
              </a:ext>
            </a:extLst>
          </p:cNvPr>
          <p:cNvGrpSpPr/>
          <p:nvPr/>
        </p:nvGrpSpPr>
        <p:grpSpPr>
          <a:xfrm>
            <a:off x="2190753" y="4389547"/>
            <a:ext cx="7810497" cy="1346331"/>
            <a:chOff x="2190753" y="641597"/>
            <a:chExt cx="7810497" cy="1346331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580CAC3-A571-E2CA-1D21-238CD1ADAD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052891" y="641597"/>
              <a:ext cx="948359" cy="1346331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EB5A0D24-416F-8401-26C0-8B5441518A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190753" y="649768"/>
              <a:ext cx="1634519" cy="132999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B82FD04-BBF9-B561-E994-E736004101D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890267" y="815898"/>
              <a:ext cx="3097627" cy="9984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665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248.2847"/>
  <p:tag name="ORIGINALWIDTH" val=" 1007.391"/>
  <p:tag name="OUTPUTTYPE" val="PNG"/>
  <p:tag name="IGUANATEXVERSION" val="162"/>
  <p:tag name="LATEXADDIN" val="\documentclass{article}&#10;\usepackage{amsmath}&#10;\usepackage{mathpazo}&#10;\pagestyle{empty}&#10;\begin{document}&#10;&#10;\begin{equation*}&#10;        \boldsymbol{S}=-k_B\sum_i p_i\ln p_i &#10;   \end{equation*}&#10;&#10;\end{document}"/>
  <p:tag name="IGUANATEXSIZE" val="20"/>
  <p:tag name="IGUANATEXCURSOR" val="143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260.2863"/>
  <p:tag name="ORIGINALWIDTH" val=" 511.5714"/>
  <p:tag name="OUTPUTTYPE" val="PNG"/>
  <p:tag name="IGUANATEXVERSION" val="162"/>
  <p:tag name="LATEXADDIN" val="\documentclass{article}&#10;\usepackage{amsmath}&#10;\usepackage{mathpazo}&#10;\pagestyle{empty}&#10;\begin{document}&#10;&#10;&#10;\begin{equation*}&#10;    \boldsymbol{S_{BH}}=\frac{A}{4}&#10;\end{equation*}&#10;&#10;\end{document}"/>
  <p:tag name="IGUANATEXSIZE" val="20"/>
  <p:tag name="IGUANATEXCURSOR" val="146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704.988"/>
  <p:tag name="ORIGINALWIDTH" val=" 3045.425"/>
  <p:tag name="OUTPUTTYPE" val="PNG"/>
  <p:tag name="IGUANATEXVERSION" val="162"/>
  <p:tag name="LATEXADDIN" val="\documentclass{article}&#10;\usepackage{amsmath}&#10;\usepackage{mathpazo}&#10;\pagestyle{empty}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\begin{tikzpicture}[&#10;    x=1cm,y=1cm,&#10;    line cap=round,&#10;    line join=round,&#10;    &gt;=Stealth,&#10;    every node/.style={font=\small}&#10;]&#10;% ---------------- Left: infinite throat / black-hole geometry ----------------&#10;% Upper mouth and throat walls&#10;\draw[thick]&#10;  (0.65,4.15) -- (1.00,4.15)&#10;  .. controls (1.55,4.15) and (1.75,3.85) .. (1.75,3.35)&#10;  -- (1.75,1.55);&#10;\draw[thick]&#10;  (3.35,4.15) -- (3.00,4.15)&#10;  .. controls (2.45,4.15) and (2.25,3.85) .. (2.25,3.35)&#10;  -- (2.25,1.55);&#10;&#10;% Dotted continuation toward horizon&#10;\draw[densely dashed, thick] (1.75,1.55) -- (1.75,0.35);&#10;\draw[densely dashed, thick] (2.25,1.55) -- (2.25,0.35);&#10;&#10;% Horizon ellipse&#10;\draw[thick] (2.00,0.35) ellipse (0.25 and 0.09);&#10;&#10;% Singularity (zig-zag)&#10;\draw[thick] (1.52,-0.55)&#10;  -- (1.64,-0.40) -- (1.76,-0.55)&#10;  -- (1.88,-0.40) -- (2.00,-0.55)&#10;  -- (2.12,-0.40) -- (2.24,-0.55)&#10;  -- (2.36,-0.40) -- (2.48,-0.55);&#10;&#10;% Left labels and arrows&#10;\node[align=center,anchor=east] at (0.75,1.95) {Infinite\\throat};&#10;\draw[-&gt;,red!75!black,thick] (0.82,1.85) -- (1.95,1.1);&#10;&#10;\node[anchor=east] at (0.95,0.45) {Horizon};&#10;\draw[-&gt;,red!75!black,thick] (1.02,0.43) -- (1.72,0.35);&#10;&#10;\node[anchor=east] at (0.8,-0.48) {Singularity};&#10;\draw[-&gt;,red!75!black,thick] (0.8,-0.48) -- (1.45,-0.52);&#10;&#10;% ---------------- Right: fuzzball geometry ----------------&#10;% Upper mouth and throat walls&#10;\draw[thick]&#10;  (5.00,4.12) -- (5.35,4.12)&#10;  .. controls (5.90,4.12) and (6.10,3.82) .. (6.10,3.32)&#10;  -- (6.10,1.45);&#10;\draw[thick]&#10;  (7.70,4.12) -- (7.35,4.12)&#10;  .. controls (6.80,4.12) and (6.60,3.82) .. (6.60,3.32)&#10;  -- (6.60,1.45);&#10;&#10;% Dotted fuzzball boundary (ellipse)&#10;\draw[densely dashed, thick] (6.35,1.42) ellipse (0.25 and 0.09);&#10;&#10;% Fuzzball microstructure: scattered dots&#10;\foreach \x/\y in {&#10;  6.23/1.15,6.58/1.17,&#10;  6.05/1.05,6.25/0.95,6.55/1.02,6.78/0.92,&#10;  5.98/0.75,6.18/0.62,6.42/0.78,6.70/0.65,6.88/0.76,&#10;  6.02/0.42,6.28/0.38,6.55/0.45,6.78/0.35,&#10;  6.15/0.15,6.42/0.18,6.68/0.12,&#10;  6.30/-0.08,6.58/-0.05&#10;}{&#10;  \fill (\x,\y) circle (0.022);&#10;}&#10;&#10;% Right label and arrow&#10;\node[align=center,anchor=east] at (5.45,2.05) {Boundary of\\`Fuzzball'};&#10;\draw[-&gt;,red!75!black,thick] (5.52,1.90) -- (6.28,1.4);&#10;&#10;\end{tikzpicture}&#10;&#10;\end{document}"/>
  <p:tag name="IGUANATEXSIZE" val="20"/>
  <p:tag name="IGUANATEXCURSOR" val="3311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921.018"/>
  <p:tag name="ORIGINALWIDTH" val=" 3966.554"/>
  <p:tag name="OUTPUTTYPE" val="PNG"/>
  <p:tag name="IGUANATEXVERSION" val="162"/>
  <p:tag name="LATEXADDIN" val="\documentclass{article}&#10;\usepackage{amsmath}&#10;\usepackage{mathpazo}&#10;\pagestyle{empty}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\begin{document}&#10;&#10;&#10;&#10;\begin{tikzpicture}[x=1cm,y=1cm,&#10;  lab/.style={font=\small},&#10;  rlab/.style={font=\small\bfseries,red!75!black},&#10;  rarr/.style={red!75!black,-{Stealth[length=2.2mm]},thick}]&#10;&#10;  % --- Garganta: contorno superior, inferior y cap ---&#10;  \draw[thick] (0,2.2) .. controls (1.6,0.9) and (1.6,0.75) .. (3.2,0.75)&#10;                       -- (7.2,0.75)&#10;                       .. controls (8.3,0.75) and (8.3,-0.75) .. (7.2,-0.75)&#10;                       -- (3.2,-0.75)&#10;                       .. controls (1.6,-0.75) and (1.6,-0.9) .. (0,-2.2);&#10;&#10;  % --- Elipse de la región AdS3 (frontera) ---&#10;  \draw[dashed] (0,0) ellipse (0.35 and 2.2);&#10;&#10;  % --- Elipse punteada en r ~ b ---&#10;  \draw[dashed] (2.3,0) ellipse (0.18 and 0.78);&#10;&#10;  % --- Modo de superstrato en r ~ a (banda azul) ---&#10;  \draw[fill=cyan!45!blue!40,draw=blue!70!black,dashed] (6.9,0) ellipse (0.14 and 0.75);&#10;&#10;  % --- Continuación de la garganta BTZ extremal (verde) ---&#10;  \draw[green!60!black,dashed] (7.2,0.75) -- (9.9,0.75);&#10;  \draw[green!60!black,dashed] (7.2,-0.75) -- (9.9,-0.75);&#10;  \draw[green!60!black,dashed] (8.8,0) ellipse (0.2 and 0.75);&#10;&#10;  % --- Etiquetas de región ---&#10;  \node[lab] at (-0.27,0) {AdS$_3$ region};&#10;  \node[lab] at (4.6,0) {AdS$_2$ throat};&#10;&#10;  % --- Líneas rojas punteadas con r ~ b y r ~ a ---&#10;  \draw[red!75!black,dotted,thick] (2.3,2.2) -- (2.3,0.8);&#10;  \node[rlab] at (2.3,2.5) {$\boldsymbol{r\sim b}$};&#10;  \draw[red!75!black,dotted,thick] (6.9,2.2) -- (6.9,0.8);&#10;  \node[rlab] at (6.9,2.5) {$\boldsymbol{r\sim a}$};&#10;&#10;  % --- Flechas rojas: cap, modo, garganta BTZ ---&#10;  \node[lab] (cap) at (8.7,2.0) {cap};&#10;  \draw[rarr] (cap.south west) -- (7.75,0.45);&#10;&#10;  \node[lab,align=center] (mode) at (6.9,-2.5) {superstratum\\mode};&#10;  \draw[rarr] (mode.north) -- (6.9,-0.85);&#10;&#10;  \node[lab,align=center] (btz) at (9.3,-2.1) {extremal\\BTZ throat};&#10;  \draw[rarr] (btz.north) -- (8.9,-0.85);&#10;&#10;\end{tikzpicture}&#10;&#10;\end{document}}"/>
  <p:tag name="IGUANATEXSIZE" val="20"/>
  <p:tag name="IGUANATEXCURSOR" val="2634"/>
  <p:tag name="TRANSPARENCY" val="True"/>
  <p:tag name="CHOOSECOLOR" val="False"/>
  <p:tag name="COLORHEX" val="000000"/>
  <p:tag name="LATEXENGINEID" val="1"/>
  <p:tag name="TEMPFOLDER" val="c:\temp\"/>
  <p:tag name="LATEXFORMHEIGHT" val=" 458.25"/>
  <p:tag name="LATEXFORMWIDTH" val=" 694.5"/>
  <p:tag name="LATEXFORMWRAP" val="True"/>
  <p:tag name="BITMAPVECTOR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32.0184"/>
  <p:tag name="ORIGINALWIDTH" val=" 449.3127"/>
  <p:tag name="OUTPUTTYPE" val="PNG"/>
  <p:tag name="IGUANATEXVERSION" val="162"/>
  <p:tag name="LATEXADDIN" val="\documentclass{article}&#10;\usepackage{amsmath}&#10;\usepackage{mathpazo}&#10;\pagestyle{empty}&#10;\begin{document}&#10;&#10;\(&#10;\boldsymbol{(k,m,n)}&#10;\)&#10;&#10;&#10;\end{document}"/>
  <p:tag name="IGUANATEXSIZE" val="44"/>
  <p:tag name="IGUANATEXCURSOR" val="117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303.7924"/>
  <p:tag name="ORIGINALWIDTH" val=" 3347.717"/>
  <p:tag name="OUTPUTTYPE" val="PNG"/>
  <p:tag name="IGUANATEXVERSION" val="162"/>
  <p:tag name="LATEXADDIN" val="\documentclass{article}&#10;\usepackage{amsmath}&#10;\usepackage{mathpazo}&#10;\pagestyle{empty}&#10;\usepackage{physics}&#10;&#10;\begin{document}&#10;&#10;\[&#10;\dd{s^2_6}=-\frac{2}{\sqrt{\mathcal{P}}}\qty(\dd{v}+\beta)\qty(\dd{u}+\omega+\frac{\mathcal{F}}{2}\qty(\dd{v}+\beta))+\sqrt{\mathcal{P}}\dd{s^2_4}(\mathcal{B}),&#10;\]&#10;&#10;\end{document}"/>
  <p:tag name="IGUANATEXSIZE" val="20"/>
  <p:tag name="IGUANATEXCURSOR" val="28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316.5442"/>
  <p:tag name="ORIGINALWIDTH" val=" 3526.242"/>
  <p:tag name="OUTPUTTYPE" val="PNG"/>
  <p:tag name="IGUANATEXVERSION" val="162"/>
  <p:tag name="LATEXADDIN" val="\documentclass{article}&#10;\usepackage{amsmath}&#10;\usepackage{mathpazo}&#10;\usepackage{physics}&#10;&#10;\pagestyle{empty}&#10;\begin{document}&#10;&#10;\[&#10;\dd{s_4^2}\equiv\Sigma\qty(\frac{\dd{r^2}}{(r^2+a^2)} + \dd{\theta^2}) + \qty(r^2+a^2)\sin^2\theta\dd{\varphi_1^2}+r^2\cos^2\theta\dd{\varphi_2^2}&#10;\]&#10;&#10;\end{document}"/>
  <p:tag name="IGUANATEXSIZE" val="20"/>
  <p:tag name="IGUANATEXCURSOR" val="273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97.51362"/>
  <p:tag name="ORIGINALWIDTH" val=" 96.01339"/>
  <p:tag name="OUTPUTTYPE" val="PNG"/>
  <p:tag name="IGUANATEXVERSION" val="162"/>
  <p:tag name="LATEXADDIN" val="\documentclass{article}&#10;\usepackage{amsmath}&#10;\usepackage{mathpazo}&#10;\pagestyle{empty}&#10;\begin{document}&#10;&#10;\[&#10;\mathcal{P}&#10;\]&#10;&#10;\end{document}"/>
  <p:tag name="IGUANATEXSIZE" val="20"/>
  <p:tag name="IGUANATEXCURSOR" val="116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95.26331"/>
  <p:tag name="ORIGINALWIDTH" val=" 108.7652"/>
  <p:tag name="OUTPUTTYPE" val="PNG"/>
  <p:tag name="IGUANATEXVERSION" val="162"/>
  <p:tag name="LATEXADDIN" val="\documentclass{article}&#10;\usepackage{amsmath}&#10;\usepackage{mathpazo}&#10;\pagestyle{empty}&#10;\begin{document}&#10;&#10;\[&#10;\mathcal{F}&#10;\]&#10;&#10;\end{document}"/>
  <p:tag name="IGUANATEXSIZE" val="20"/>
  <p:tag name="IGUANATEXCURSOR" val="116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25.2675"/>
  <p:tag name="ORIGINALWIDTH" val=" 67.50945"/>
  <p:tag name="OUTPUTTYPE" val="PNG"/>
  <p:tag name="IGUANATEXVERSION" val="162"/>
  <p:tag name="LATEXADDIN" val="\documentclass{article}&#10;\usepackage{amsmath}&#10;\usepackage{mathpazo}&#10;\pagestyle{empty}&#10;\begin{document}&#10;&#10;\[&#10;\beta&#10;\]&#10;&#10;\end{document}"/>
  <p:tag name="IGUANATEXSIZE" val="20"/>
  <p:tag name="IGUANATEXCURSOR" val="111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63.7589"/>
  <p:tag name="ORIGINALWIDTH" val=" 90.76268"/>
  <p:tag name="OUTPUTTYPE" val="PNG"/>
  <p:tag name="IGUANATEXVERSION" val="162"/>
  <p:tag name="LATEXADDIN" val="\documentclass{article}&#10;\usepackage{amsmath}&#10;\usepackage{mathpazo}&#10;\pagestyle{empty}&#10;\begin{document}&#10;&#10;\[&#10;\omega&#10;\]&#10;&#10;\end{document}"/>
  <p:tag name="IGUANATEXSIZE" val="20"/>
  <p:tag name="IGUANATEXCURSOR" val="112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54.5216"/>
  <p:tag name="ORIGINALWIDTH" val=" 170.2738"/>
  <p:tag name="OUTPUTTYPE" val="PNG"/>
  <p:tag name="IGUANATEXVERSION" val="162"/>
  <p:tag name="LATEXADDIN" val="\documentclass{article}&#10;\usepackage{amsmath}&#10;\usepackage{mathpazo}&#10;\pagestyle{empty}&#10;\usepackage{physics}&#10;&#10;\begin{document}&#10;&#10;\[&#10;\dd{s_4^2}&#10;\]&#10;&#10;\end{document}"/>
  <p:tag name="IGUANATEXSIZE" val="20"/>
  <p:tag name="IGUANATEXCURSOR" val="137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20.0168"/>
  <p:tag name="ORIGINALWIDTH" val=" 146.2704"/>
  <p:tag name="OUTPUTTYPE" val="PNG"/>
  <p:tag name="IGUANATEXVERSION" val="162"/>
  <p:tag name="LATEXADDIN" val="\documentclass{article}&#10;\usepackage{amsmath}&#10;\usepackage{mathpazo}&#10;\pagestyle{empty}&#10;\usepackage{physics}&#10;&#10;\begin{document}&#10;&#10;\[&#10;\mathbb{R}^4&#10;\]&#10;&#10;\end{document}"/>
  <p:tag name="IGUANATEXSIZE" val="20"/>
  <p:tag name="IGUANATEXCURSOR" val="140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327.0457"/>
  <p:tag name="ORIGINALWIDTH" val=" 4064.067"/>
  <p:tag name="OUTPUTTYPE" val="PNG"/>
  <p:tag name="IGUANATEXVERSION" val="162"/>
  <p:tag name="LATEXADDIN" val="\documentclass{article}&#10;\usepackage{amsmath}&#10;\usepackage{mathpazo}&#10;\usepackage{physics}&#10;\pagestyle{empty}&#10;\begin{document}&#10;&#10;&#10;\[&#10;\mathcal{F} = -\frac{b_4^2}{a^2} \qty( 1 - \frac{r^{2n}}{(r^2 + a^2)^n} )\qc &#10;\omega = \omega_0 + \frac{R_y \, b_4^2}{\sqrt{2}\,\Sigma} \qty( 1 - \frac{r^{2n}}{(r^2 + a^2)^n} ) \sin^2\theta \, d\varphi_1&#10;\]&#10;&#10;\end{document}"/>
  <p:tag name="IGUANATEXSIZE" val="20"/>
  <p:tag name="IGUANATEXCURSOR" val="206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293.931"/>
  <p:tag name="ORIGINALWIDTH" val=" 3821.033"/>
  <p:tag name="OUTPUTTYPE" val="PNG"/>
  <p:tag name="IGUANATEXVERSION" val="162"/>
  <p:tag name="LATEXADDIN" val="\documentclass{article}&#10;\usepackage{amsmath}&#10;\usepackage{mathpazo}&#10;\usepackage{physics}&#10;&#10;\pagestyle{empty}&#10;\begin{document}&#10;&#10;\begin{align*}&#10;\mathcal{F} &amp;= -\frac{b^2}{a^2} + \frac{b_4^2 \, r^{2n}}{4(r^2 + a^2)^{n+2}} \qty( \Sigma + \frac{2r^2(r^2 + a^2)}{(n+1)a^2} )\\[5pt]&#10;\omega_1 &amp;= \frac{R_y}{\sqrt{2}\,\Sigma} \qty[ (a^2 + b^2)\sin^2\theta - \frac{b_4^2}{2} \frac{r^{2n}\sin^2\theta}{(r^2 + a^2)^{n+1}} \qty( \frac{r^2}{2(n+1)} + a^2\cos^2\theta ) ]\\[5pt]&#10;\omega_2 &amp;= \frac{R_y}{\sqrt{2}\,\Sigma} \qty[ a^2\cos^2\theta + \frac{b_4^2}{2} \frac{r^{2(n+1)}\cos^2\theta}{(r^2 + a^2)^{n+2}} \qty( \frac{(r^2 + a^2)}{2(n+1)} + a^2\sin^2\theta ) ]&#10;\end{align*}&#10;&#10;\end{document}"/>
  <p:tag name="IGUANATEXSIZE" val="20"/>
  <p:tag name="IGUANATEXCURSOR" val="646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29.018"/>
  <p:tag name="ORIGINALWIDTH" val=" 1953.273"/>
  <p:tag name="OUTPUTTYPE" val="PNG"/>
  <p:tag name="IGUANATEXVERSION" val="162"/>
  <p:tag name="LATEXADDIN" val="\documentclass{article}&#10;\usepackage{amsmath}&#10;\usepackage{mathpazo}&#10;\pagestyle{empty}&#10;\begin{document}&#10;&#10;For \(k=1\), \(m=0\) and general \(n&gt;0\):&#10;&#10;\end{document}"/>
  <p:tag name="IGUANATEXSIZE" val="20"/>
  <p:tag name="IGUANATEXCURSOR" val="144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29.018"/>
  <p:tag name="ORIGINALWIDTH" val=" 2475.345"/>
  <p:tag name="OUTPUTTYPE" val="PNG"/>
  <p:tag name="IGUANATEXVERSION" val="162"/>
  <p:tag name="LATEXADDIN" val="\documentclass{article}&#10;\usepackage{amsmath}&#10;\usepackage{mathpazo}&#10;\pagestyle{empty}&#10;\begin{document}&#10;&#10;For \(k=2\), \(m=1\) and general \(n&gt;0\), we have:&#10;&#10;\end{document}"/>
  <p:tag name="IGUANATEXSIZE" val="20"/>
  <p:tag name="IGUANATEXCURSOR" val="152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392.5129"/>
  <p:tag name="ORIGINALWIDTH" val=" 960.4457"/>
  <p:tag name="OUTPUTTYPE" val="PNG"/>
  <p:tag name="IGUANATEXVERSION" val="162"/>
  <p:tag name="LATEXADDIN" val="\documentclass{article}&#10;\usepackage{amsmath}&#10;\usepackage{mathpazo}&#10;\usepackage{physics}&#10;\usepackage[left=2cm,right=2cm]{geometry}&#10;&#10;\pagestyle{empty}&#10;\begin{document}&#10;&#10;&#10;\begin{align*}&#10;    \dd{s^2_6}&amp;=L^2\frac{\Lambda(r,\theta)}{F_2(r)}\Bigg[\frac{F_2(r)\dd{r^2}}{r^2+a^2}-\frac{2F_1(r)}{a^2(2a^2+b^2)^2R_y^2}\qty(\dd{v}+\frac{a^2\qty(a^4+r^2(2a^2+b^2))}{F_1(r)}\dd{u})^2\\[5pt]&#10;    &amp;\qquad\qquad +\frac{2a^2r^2(r^2+a^2)F_2(r)}{F_1(r)R_y^2}\dd{u^2}\Bigg]\\[5pt]&#10;    &amp;\qquad\qquad +L^2\Bigg[&#10;        \Lambda(r,\theta)\dd{\theta^2}+\frac{1}{\Lambda(r,\theta)}\sin^2\theta\qty(\dd{\varphi_1}-\frac{a^2}{(2a^2+b^2)}\frac{\sqrt{2}}{R_y}(\dd{u}+\dd{v}))^2\\[5pt]&#10;    &amp;\qquad\qquad +\frac{F_2(r)}{\Lambda(r,\theta)}\cos^2\theta\qty(\dd{\varphi_2}+\frac{1}{(2a^2+b^2)F_2(r)}\frac{\sqrt{2}}{R_y}\qty[a^2(\dd{u}-\dd{v})-b^2F_0(r)\dd{v}])&#10;    \Bigg]&#10;\end{align*}&#10;&#10;\end{document}"/>
  <p:tag name="IGUANATEXSIZE" val="20"/>
  <p:tag name="IGUANATEXCURSOR" val="836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355.4217"/>
  <p:tag name="ORIGINALWIDTH" val=" 959.7911"/>
  <p:tag name="OUTPUTTYPE" val="PNG"/>
  <p:tag name="IGUANATEXVERSION" val="162"/>
  <p:tag name="LATEXADDIN" val="\documentclass{article}&#10;\usepackage{amsmath}&#10;\usepackage{mathpazo}&#10;\usepackage{physics}&#10;\usepackage[left=2cm,right=2cm]{geometry}&#10;&#10;\pagestyle{empty}&#10;\begin{document}&#10;&#10;&#10;\begin{align*}&#10;    \dd{s_6^2} &amp;= L^2\Lambda(r,\theta)\Bigg[\frac{\dd{r^2}}{r^2+a^2} + \frac{2r^2(r^2+a^2)}{a^4R_y^2}\dd{v^2}\\[5pt]&#10;    &amp;\qquad\qquad\qquad - \frac{2}{a^4(2a^2+b^2)^2R_y^2H_2(r)}\qty(a^4(\dd{u}+\dd{v})+(2a^2+b^2)r^2H_1(r)\dd{v})^2\Bigg]\\[5pt]&#10;    &amp;\quad + L^2\Bigg[\Lambda(r,\theta)\dd{\theta^2}+\frac{H_2(r)}{4\Lambda(r,\theta)}\qty(\dd{\psi}+\hat{A}^{(\psi)})^2 + \frac{H_2(r)}{4\Lambda(r,\theta)}\cos(2\theta)\qty(\dd{\psi}+\hat{A}^{(\psi)})\qty(\dd{\phi}+\hat{A}^{(\phi)})\\[5pt]&#10;    &amp;\qquad\qquad\qquad\qquad\qquad + \frac{\cos[2](2\theta)H_2(r)+\sin[2](2\theta)}{4\Lambda(r,\theta)}\qty(\dd{\phi}+\hat{A}^{(\phi)})^2\Bigg]&#10;\end{align*}&#10;&#10;\end{document}"/>
  <p:tag name="IGUANATEXSIZE" val="20"/>
  <p:tag name="IGUANATEXCURSOR" val="426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2057.537"/>
  <p:tag name="ORIGINALWIDTH" val=" 3141.438"/>
  <p:tag name="OUTPUTTYPE" val="PNG"/>
  <p:tag name="IGUANATEXVERSION" val="162"/>
  <p:tag name="LATEXADDIN" val="\documentclass{article}&#10;\usepackage{amsmath}&#10;\usepackage{mathpazo}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\pagestyle{empty}&#10;\begin{document}&#10;&#10;&#10;&#10;&#10;&#10;\tikzset{every picture/.style={line width=0.75pt}} %set default line width to 0.75pt        &#10;&#10;\begin{tikzpicture}[x=0.75pt,y=0.75pt,yscale=-1,xscale=1]&#10;%uncomment if require: \path (0,283); %set diagram left start at 0, and has height of 283&#10;&#10;%Curve Lines [id:da3167648658251503] &#10;\draw[dashed]    (367.33,135.5) .. controls (373,118) and (501.67,118) .. (508.33,135.5) ;&#10;%Shape: Circle [id:dp6978569836772629] &#10;\draw   (367.33,135.5) .. controls (367.33,96.56) and (398.9,65) .. (437.83,65) .. controls (476.77,65) and (508.33,96.56) .. (508.33,135.5) .. controls (508.33,174.44) and (476.77,206) .. (437.83,206) .. controls (398.9,206) and (367.33,174.44) .. (367.33,135.5) -- cycle ;&#10;%Shape: Can [id:dp9611879820363254] &#10;\draw   (291.33,43.5) -- (291.33,235.5) .. controls (291.33,242.96) and (264.92,249) .. (232.33,249) .. controls (199.75,249) and (173.33,242.96) .. (173.33,235.5) -- (173.33,43.5) .. controls (173.33,36.04) and (199.75,30) .. (232.33,30) .. controls (264.92,30) and (291.33,36.04) .. (291.33,43.5) .. controls (291.33,50.96) and (264.92,57) .. (232.33,57) .. controls (199.75,57) and (173.33,50.96) .. (173.33,43.5) ;&#10;%Curve Lines [id:da44288018919850647] &#10;\draw    (291.33,235.5) .. controls (288.33,218) and (176.33,217.33) .. (173.33,235.5) ;&#10;%Curve Left Arrow [id:dp18254879273050195] &#10;\draw  [color={rgb, 255:red, 208; green, 2; blue, 27 }  ,draw opacity=1 ][fill={rgb, 255:red, 208; green, 2; blue, 27 }  ,fill opacity=1 ] (181.67,142.16) .. controls (181.67,133.23) and (224.05,126) .. (276.33,126) -- (276.33,139.03) .. controls (224.05,139.03) and (181.67,146.27) .. (181.67,155.19) ;\draw  [color={rgb, 255:red, 208; green, 2; blue, 27 }  ,draw opacity=1 ][fill={rgb, 255:red, 208; green, 2; blue, 27 }  ,fill opacity=1 ] (181.67,155.19) .. controls (181.67,162.98) and (213.94,169.48) .. (256.91,171.01) -- (256.91,179.33) -- (276.33,164.83) -- (256.91,149.66) -- (256.91,157.98) .. controls (213.94,156.45) and (181.67,149.95) .. (181.67,142.16)(181.67,155.19) -- (181.67,142.16) ;&#10;%Curve Left Arrow [id:dp3446703067164584] &#10;\draw  [color={rgb, 255:red, 74; green, 144; blue, 226 }  ,draw opacity=1 ][fill={rgb, 255:red, 74; green, 144; blue, 226 }  ,fill opacity=1 ] (386.56,164.68) .. controls (382.68,158.67) and (404.37,137.77) .. (435,118) -- (440.66,126.78) .. controls (410.03,146.55) and (388.35,167.44) .. (392.23,173.45) ;\draw  [color={rgb, 255:red, 74; green, 144; blue, 226 }  ,draw opacity=1 ][fill={rgb, 255:red, 74; green, 144; blue, 226 }  ,fill opacity=1 ] (392.23,173.45) .. controls (395.53,178.58) and (416.37,171.21) .. (441.43,156.67) -- (445.05,162.27) -- (451.88,144.15) -- (432.16,142.3) -- (435.77,147.9) .. controls (410.71,162.44) and (389.87,169.8) .. (386.56,164.68)(392.23,173.45) -- (386.56,164.68) ;&#10;%Curve Left Arrow [id:dp39925282780849036] &#10;\draw  [color={rgb, 255:red, 126; green, 211; blue, 33 }  ,draw opacity=1 ][fill={rgb, 255:red, 126; green, 211; blue, 33 }  ,fill opacity=1 ] (443.93,82.07) .. controls (449.61,77.72) and (473.64,99.58) .. (497.6,130.88) -- (489.3,137.23) .. controls (465.34,105.93) and (441.31,84.07) .. (435.63,88.42) ;\draw  [color={rgb, 255:red, 126; green, 211; blue, 33 }  ,draw opacity=1 ][fill={rgb, 255:red, 126; green, 211; blue, 33 }  ,fill opacity=1 ] (435.63,88.42) .. controls (430.73,92.17) and (441.13,114.28) .. (459.52,140.43) -- (454.23,144.48) -- (472.89,149.8) -- (473.11,130.03) -- (467.82,134.08) .. controls (449.43,107.93) and (439.02,85.83) .. (443.93,82.07)(435.63,88.42) -- (443.93,82.07) ;&#10;%Curve Lines [id:da029934009196310507] &#10;\draw    (367.33,135.5) .. controls (371.67,152.67) and (498.33,154.67) .. (508.33,135.5) ;&#10;&#10;% Text Node&#10;\draw (318.33,120.4) node [anchor=north west][inner sep=0.75pt]  [font=\Huge]  {$\times $};&#10;&#10;&#10;\end{tikzpicture}&#10;&#10;&#10;&#10;\end{document}"/>
  <p:tag name="IGUANATEXSIZE" val="20"/>
  <p:tag name="IGUANATEXCURSOR" val="143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63.5228"/>
  <p:tag name="ORIGINALWIDTH" val=" 465.0649"/>
  <p:tag name="OUTPUTTYPE" val="PNG"/>
  <p:tag name="IGUANATEXVERSION" val="162"/>
  <p:tag name="LATEXADDIN" val="\documentclass{article}&#10;\usepackage{amsmath}&#10;\usepackage{mathpazo}&#10;\usepackage{xcolor}&#10;&#10;\pagestyle{empty}&#10;\begin{document}&#10;&#10;\[&#10;\color{red} n_p\propto nb^2&#10;\]&#10;&#10;\end{document}"/>
  <p:tag name="IGUANATEXSIZE" val="20"/>
  <p:tag name="IGUANATEXCURSOR" val="154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233.2825"/>
  <p:tag name="ORIGINALWIDTH" val=" 1290.18"/>
  <p:tag name="OUTPUTTYPE" val="PNG"/>
  <p:tag name="IGUANATEXVERSION" val="162"/>
  <p:tag name="LATEXADDIN" val="\documentclass{article}&#10;\usepackage{amsmath}&#10;\usepackage{mathpazo}&#10;\usepackage{physics}&#10;\usepackage[dvipsnames]{xcolor}&#10;&#10;\pagestyle{empty}&#10;\begin{document}&#10;&#10;\[&#10;\textcolor{Cyan}{\tilde{j}\propto a^2},\,\,\,\, \textcolor{Green}{j\propto\qty(a^2+\frac{m}{k}b^2)}&#10;\]&#10;&#10;\end{document}"/>
  <p:tag name="IGUANATEXSIZE" val="20"/>
  <p:tag name="IGUANATEXCURSOR" val="175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53.7715"/>
  <p:tag name="ORIGINALWIDTH" val=" 1664.482"/>
  <p:tag name="OUTPUTTYPE" val="PNG"/>
  <p:tag name="IGUANATEXVERSION" val="162"/>
  <p:tag name="LATEXADDIN" val="\documentclass{article}&#10;\usepackage{amsmath}&#10;\usepackage{mathpazo}&#10;\pagestyle{empty}&#10;\begin{document}&#10;&#10;\[&#10;\rho\propto -2a^4+b^4n+2a^2b^2(1+n)&#10;\]&#10;&#10;\end{document}"/>
  <p:tag name="IGUANATEXSIZE" val="20"/>
  <p:tag name="IGUANATEXCURSOR" val="140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21.5169"/>
  <p:tag name="ORIGINALWIDTH" val=" 113.2658"/>
  <p:tag name="OUTPUTTYPE" val="PNG"/>
  <p:tag name="IGUANATEXVERSION" val="162"/>
  <p:tag name="LATEXADDIN" val="\documentclass{article}&#10;\usepackage{amsmath}&#10;\usepackage{mathpazo}&#10;\pagestyle{empty}&#10;\begin{document}&#10;&#10;\[&#10;\mathbb{S}^3&#10;\]&#10;&#10;\end{document}"/>
  <p:tag name="IGUANATEXSIZE" val="20"/>
  <p:tag name="IGUANATEXCURSOR" val="11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96.76347"/>
  <p:tag name="ORIGINALWIDTH" val=" 65.25913"/>
  <p:tag name="OUTPUTTYPE" val="PNG"/>
  <p:tag name="IGUANATEXVERSION" val="162"/>
  <p:tag name="LATEXADDIN" val="\documentclass{article}&#10;\usepackage{amsmath}&#10;\usepackage{mathpazo}&#10;\pagestyle{empty}&#10;\begin{document}&#10;&#10;\[&#10;y&#10;\]&#10;&#10;\end{document}"/>
  <p:tag name="IGUANATEXSIZE" val="20"/>
  <p:tag name="IGUANATEXCURSOR" val="107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81.76141"/>
  <p:tag name="ORIGINALWIDTH" val=" 361.5505"/>
  <p:tag name="OUTPUTTYPE" val="PNG"/>
  <p:tag name="IGUANATEXVERSION" val="162"/>
  <p:tag name="LATEXADDIN" val="\documentclass{article}&#10;\usepackage{amsmath}&#10;\usepackage{mathpazo}&#10;\pagestyle{empty}&#10;\begin{document}&#10;&#10;\[&#10;r=\infty,&#10;\]&#10;&#10;\end{document}"/>
  <p:tag name="IGUANATEXSIZE" val="24"/>
  <p:tag name="IGUANATEXCURSOR" val="115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38.7694"/>
  <p:tag name="ORIGINALWIDTH" val=" 1816.003"/>
  <p:tag name="OUTPUTTYPE" val="PNG"/>
  <p:tag name="IGUANATEXVERSION" val="162"/>
  <p:tag name="LATEXADDIN" val="\documentclass{article}&#10;\usepackage{amsmath}&#10;\usepackage{mathpazo}&#10;\pagestyle{empty}&#10;\begin{document}&#10;&#10;for $\theta=\pi/8$ and $b=R_y=L=1$.&#10;&#10;\end{document}"/>
  <p:tag name="IGUANATEXSIZE" val="20"/>
  <p:tag name="IGUANATEXCURSOR" val="13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63.7589"/>
  <p:tag name="ORIGINALWIDTH" val=" 48.75677"/>
  <p:tag name="OUTPUTTYPE" val="PNG"/>
  <p:tag name="IGUANATEXVERSION" val="162"/>
  <p:tag name="LATEXADDIN" val="\documentclass{article}&#10;\usepackage{amsmath}&#10;\usepackage{mathpazo}&#10;\pagestyle{empty}&#10;\begin{document}&#10;&#10;\[&#10;r&#10;\]&#10;&#10;\end{document}"/>
  <p:tag name="IGUANATEXSIZE" val="20"/>
  <p:tag name="IGUANATEXCURSOR" val="107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2367.33"/>
  <p:tag name="ORIGINALWIDTH" val=" 1808.502"/>
  <p:tag name="OUTPUTTYPE" val="PNG"/>
  <p:tag name="IGUANATEXVERSION" val="162"/>
  <p:tag name="LATEXADDIN" val="\documentclass{article}&#10;\usepackage{amsmath}&#10;\usepackage{mathpazo}&#10;\usepackage[margin=2cm]{geometry}&#10;\usepackage{tikz,pgfplots}&#10;\usepackage{xcolor}&#10;\pagestyle{empty}&#10;&#10;\definecolor{blanco}{RGB}{254, 254, 254} &#10;&#10;\begin{document}&#10;&#10;\tikzset{every picture/.style={line width=0.75pt}} %set default line width to 0.75pt        &#10;&#10;\begin{tikzpicture}[x=0.75pt,y=0.75pt,yscale=-1,xscale=1]\color{blanco}&#10;%uncomment if require: \path (0,300); %set diagram left start at 0, and has height of 300&#10;&#10;%Straight Lines [id:da6351035994996773] &#10;\draw    (68,45.92) -- (68,260.17) ;&#10;%Straight Lines [id:da3435919344512429] &#10;\draw    (196.33,45.92) -- (196.33,260.17) ;&#10;%Shape: Ellipse [id:dp8245448258129707] &#10;\draw  [color=blanco  ,draw opacity=1 ] (68,260.17) .. controls (68,249.7) and (96.73,241.21) .. (132.17,241.21) .. controls (167.6,241.21) and (196.33,249.7) .. (196.33,260.17) .. controls (196.33,270.64) and (167.6,279.12) .. (132.17,279.12) .. controls (96.73,279.12) and (68,270.64) .. (68,260.17) -- cycle ;&#10;%Straight Lines [id:da5564157542363835] &#10;\draw    (56,149.21) -- (56,240.08) ;&#10;\draw [shift={(56,146.21)}, rotate = 90] [fill=blanco  ][line width=0.08]  [draw opacity=0] (7.14,-3.43) -- (0,0) -- (7.14,3.43) -- cycle    ;&#10;%Curve Lines [id:da5537979810348935] &#10;\draw    (138.31,183.45) .. controls (196.99,190.28) and (257.34,147.46) .. (204.81,143.37) ;&#10;\draw [shift={(202.33,143.21)}, rotate = 2.96] [fill=blanco  ][line width=0.08]  [draw opacity=0] (8.93,-4.29) -- (0,0) -- (8.93,4.29) -- cycle    ;&#10;\draw [shift={(134.67,182.96)}, rotate = 8.67] [fill=blanco  ][line width=0.08]  [draw opacity=0] (8.93,-4.29) -- (0,0) -- (8.93,4.29) -- cycle    ;&#10;%Straight Lines [id:da5831571174001783] &#10;\draw    (132.17,260.17) -- (183.39,270.61) ;&#10;\draw [shift={(186.33,271.21)}, rotate = 191.52] [fill=blanco  ][line width=0.08]  [draw opacity=0] (8.93,-4.29) -- (0,0) -- (8.93,4.29) -- cycle    ;&#10;%Shape: Ellipse [id:dp07847154066163664] &#10;\draw  [color=blanco  ,draw opacity=1 ] (68,45.92) .. controls (68,35.45) and (96.73,26.96) .. (132.17,26.96) .. controls (167.6,26.96) and (196.33,35.45) .. (196.33,45.92) .. controls (196.33,56.39) and (167.6,64.88) .. (132.17,64.88) .. controls (96.73,64.88) and (68,56.39) .. (68,45.92) -- cycle ;&#10;&#10;&#10;&#10;&#10;% Text Node&#10;\draw (38,181) node [anchor=north west][inner sep=0.75pt]   [align=left] {$\displaystyle \boldsymbol{t}$};&#10;% Text Node&#10;\draw (222,164) node [anchor=north west][inner sep=0.75pt]   [align=left] {$\displaystyle \boldsymbol{y}$};&#10;% Text Node&#10;\draw (159,246) node [anchor=north west][inner sep=0.75pt]   [align=left] {$\displaystyle \boldsymbol{r}$};&#10;% Text Node&#10;\draw (85,130) node [anchor=north west][inner sep=0.75pt]  [font=\small] [align=left]{\begin{minipage}[lt]{71.9pt}\setlength\topsep{0pt}&#10;\begin{center}&#10;{\textbf{Anti de-Sitter}\\\textbf{Spacetime}}&#10;\end{center}\end{minipage}};&#10;&#10;&#10;&#10;\end{tikzpicture}&#10;&#10;\end{document}"/>
  <p:tag name="IGUANATEXSIZE" val="20"/>
  <p:tag name="IGUANATEXCURSOR" val="2356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264.7869"/>
  <p:tag name="ORIGINALWIDTH" val=" 1773.248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[&#10;\color{White}&#10;R_{\mu\nu}-\frac{1}{2}Rg_{\mu\nu}+\Lambda g_{\mu\nu} = \frac{8\pi G}{c^4}T_{\mu\nu}&#10;\]&#10;&#10;\end{document}"/>
  <p:tag name="IGUANATEXSIZE" val="20"/>
  <p:tag name="IGUANATEXCURSOR" val="266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94.51323"/>
  <p:tag name="ORIGINALWIDTH" val=" 357.0498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[&#10;\color{White}&#10;\Lambda&lt;0.&#10;\]&#10;&#10;\end{document}"/>
  <p:tag name="IGUANATEXSIZE" val="24"/>
  <p:tag name="IGUANATEXCURSOR" val="193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2209.809"/>
  <p:tag name="ORIGINALWIDTH" val=" 2090.542"/>
  <p:tag name="OUTPUTTYPE" val="PNG"/>
  <p:tag name="IGUANATEXVERSION" val="162"/>
  <p:tag name="LATEXADDIN" val="\documentclass{article}&#10;\usepackage{amsmath}&#10;\usepackage{mathpazo}&#10;\usepackage[margin=2cm]{geometry}&#10;\usepackage{tikz,pgfplots}&#10;\usepackage{xcolor}&#10;\pagestyle{empty}&#10;&#10;\definecolor{blanco}{RGB}{254, 254, 254} &#10;&#10;\begin{document}&#10;&#10;&#10;&#10;\tikzset{every picture/.style={line width=0.75pt}} %set default line width to 0.75pt        &#10;&#10;\begin{tikzpicture}[x=0.75pt,y=0.75pt,yscale=-1,xscale=1]\color{blanco}&#10;%uncomment if require: \path (0,283); %set diagram left start at 0, and has height of 283&#10;&#10;%Shape: Can [id:dp9611879820363254] &#10;\draw   (213.5,79.11) -- (213.5,246.23) .. controls (213.5,254.29) and (184.92,260.83) .. (149.67,260.83) .. controls (114.41,260.83) and (85.83,254.29) .. (85.83,246.23) -- (85.83,79.11) .. controls (85.83,71.04) and (114.41,64.5) .. (149.67,64.5) .. controls (184.92,64.5) and (213.5,71.04) .. (213.5,79.11) .. controls (213.5,87.17) and (184.92,93.71) .. (149.67,93.71) .. controls (114.41,93.71) and (85.83,87.17) .. (85.83,79.11) ;&#10;%Curve Lines [id:da44288018919850647] &#10;\draw    (213.5,246.23) .. controls (210.5,228.73) and (88.83,228.06) .. (85.83,246.23) ;&#10;%Curve Lines [id:da7589809878015735] &#10;\draw    (150,168) .. controls (169.83,193.35) and (217.06,183.05) .. (237.48,170.47) ;&#10;\draw [shift={(239,169.5)}, rotate = 146.31] [color=blanco  ][line width=0.75]    (10.93,-3.29) .. controls (6.95,-1.4) and (3.31,-0.3) .. (0,0) .. controls (3.31,0.3) and (6.95,1.4) .. (10.93,3.29)   ;&#10;%Shape: Circle [id:dp13054503587308386] &#10;\draw   (240.67,139.83) .. controls (240.67,121.15) and (255.81,106) .. (274.5,106) .. controls (293.19,106) and (308.33,121.15) .. (308.33,139.83) .. controls (308.33,158.52) and (293.19,173.67) .. (274.5,173.67) .. controls (255.81,173.67) and (240.67,158.52) .. (240.67,139.83) -- cycle ;&#10;%Curve Lines [id:da7468053507222291] &#10;\draw    (240.67,139.83) .. controls (245,149.5) and (301.5,150.5) .. (308.33,139.83) ;&#10;%Curve Lines [id:da5085629933379476] &#10;\draw  [dash pattern={on 4.5pt off 4.5pt}]  (240.67,139.83) .. controls (246,129) and (303.5,130) .. (308.33,139.83) ;&#10;&#10;% Text Node&#10;\draw (269.5,150.4) node [anchor=north west][inner sep=0.75pt]    {$\mathbb{S}^{3}$};&#10;% Text Node&#10;\draw (129,115.9) node [anchor=north west][inner sep=0.75pt]  [font=\Large]  {$\text{AdS}_{3}$};&#10;% Text Node&#10;\draw (143.5,25.5) node [anchor=north west][inner sep=0.75pt]  [font=\LARGE] [align=left] {\(\boldsymbol{\textrm{AdS}_3\times\mathbb{S}^3}\)};&#10;&#10;&#10;\end{tikzpicture}&#10;&#10;&#10;\end{document}\end{document}"/>
  <p:tag name="IGUANATEXSIZE" val="20"/>
  <p:tag name="IGUANATEXCURSOR" val="205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621.0867"/>
  <p:tag name="ORIGINALWIDTH" val=" 2414.587"/>
  <p:tag name="OUTPUTTYPE" val="PNG"/>
  <p:tag name="IGUANATEXVERSION" val="162"/>
  <p:tag name="LATEXADDIN" val="\documentclass{article}&#10;\usepackage{amsmath}&#10;\usepackage{mathpazo}&#10;\usepackage{xcolor}&#10;\usepackage{physics}&#10;&#10;\pagestyle{empty}&#10;&#10;\definecolor{White}{RGB}{254, 254, 254} &#10;&#10;\begin{document}&#10;&#10;\begin{align*}&#10;\color{White}\dd{s^2}&amp;\color{White}=\frac{L^2}{r^2}\dd{r^2}+\frac{r^2}{L^2}\qty(\dd{y^2}-\dd{t^2})\\[5pt]&amp;\qquad\color{White}+L^2\qty(\dd{\theta^2}+\sin^2\theta \dd{\varphi_1^2}+\cos^2\theta \dd{\varphi_2^2})&#10;\end{align*}&#10;&#10;&#10;\end{document}"/>
  <p:tag name="IGUANATEXSIZE" val="20"/>
  <p:tag name="IGUANATEXCURSOR" val="312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36.5191"/>
  <p:tag name="ORIGINALWIDTH" val=" 595.5831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(&#10;\color{White}\mathrm{AdS}_3\times\mathbb{S}^3,&#10;\)&#10;&#10;\end{document}"/>
  <p:tag name="IGUANATEXSIZE" val="20"/>
  <p:tag name="IGUANATEXCURSOR" val="215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63.7589"/>
  <p:tag name="ORIGINALWIDTH" val=" 75.01048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(\color{White}r.\)&#10;&#10;\end{document}"/>
  <p:tag name="IGUANATEXSIZE" val="24"/>
  <p:tag name="IGUANATEXCURSOR" val="180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960.774"/>
  <p:tag name="ORIGINALWIDTH" val=" 5396.253"/>
  <p:tag name="OUTPUTTYPE" val="PNG"/>
  <p:tag name="IGUANATEXVERSION" val="162"/>
  <p:tag name="LATEXADDIN" val="\documentclass{article}&#10;\usepackage{amsmath}&#10;\usepackage{amssymb}&#10;\usepackage{mathpazo}&#10;\usepackage[margin=2cm]{geometry}&#10;&#10;\usepackage[dvipsnames]{xcolor}&#10;\pagestyle{empty}&#10;&#10;\definecolor{White}{RGB}{254, 254, 254} 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\tikzset{every picture/.style={line width=0.75pt}} %set default line width to 0.75pt        &#10;&#10;\begin{tikzpicture}[x=0.75pt,y=0.75pt,yscale=-1,xscale=1]&#10;\color{White}&#10;%uncomment if require: \path (0,374); %set diagram left start at 0, and has height of 374&#10;&#10;%Straight Lines [id:da6776366305132702] &#10;\draw [color=Green  ,draw opacity=1 ]   (154,77.02) -- (154,95.02) ;&#10;\draw [shift={(154,97.02)}, rotate = 270] [color=Green  ,draw opacity=1 ][line width=0.75]    (6.56,-1.97) .. controls (4.17,-0.84) and (1.99,-0.18) .. (0,0) .. controls (1.99,0.18) and (4.17,0.84) .. (6.56,1.97)   ;&#10;%Straight Lines [id:da07448816087695487] &#10;\draw [color=Green  ,draw opacity=1 ]   (154,166.02) -- (154,184.02) ;&#10;\draw [shift={(154,186.02)}, rotate = 270] [color=Green  ,draw opacity=1 ][line width=0.75]    (6.56,-1.97) .. controls (4.17,-0.84) and (1.99,-0.18) .. (0,0) .. controls (1.99,0.18) and (4.17,0.84) .. (6.56,1.97)   ;&#10;&#10;%Straight Lines [id:da6136964798704191] &#10;\draw    (384,80.92) -- (384,248.62) ;&#10;%Straight Lines [id:da7605822332557914] &#10;\draw    (492.33,80.92) -- (492.33,248.62) ;&#10;%Shape: Ellipse [id:dp8466634347267438] &#10;\draw  [color=Green  ,draw opacity=1 ][fill=Green  ,fill opacity=0.6 ] (384,80.92) .. controls (384,72.36) and (408.25,65.42) .. (438.17,65.42) .. controls (468.08,65.42) and (492.33,72.36) .. (492.33,80.92) .. controls (492.33,89.48) and (468.08,96.42) .. (438.17,96.42) .. controls (408.25,96.42) and (384,89.48) .. (384,80.92) -- cycle ;&#10;%Shape: Ellipse [id:dp7916360847321606] &#10;\draw  [color=Green  ,draw opacity=1 ][fill=Green  ,fill opacity=0.6 ] (384,248.62) .. controls (384,240.06) and (408.25,233.12) .. (438.17,233.12) .. controls (468.08,233.12) and (492.33,240.06) .. (492.33,248.62) .. controls (492.33,257.18) and (468.08,264.12) .. (438.17,264.12) .. controls (408.25,264.12) and (384,257.18) .. (384,248.62) -- cycle ;&#10;%Curve Lines [id:da6217816667755095] &#10;\draw    (342.33,191) .. controls (355.01,230) and (390.5,229.07) .. (411.73,222.52) ;&#10;\draw [shift={(413.33,222)}, rotate = 161.57] [color=White  ][line width=0.75]    (10.93,-3.29) .. controls (6.95,-1.4) and (3.31,-0.3) .. (0,0) .. controls (3.31,0.3) and (6.95,1.4) .. (10.93,3.29)   ;&#10;%Straight Lines [id:da7788957192545355] &#10;\draw    (501,98.96) -- (501,232.08) ;&#10;\draw [shift={(501,235.08)}, rotate = 270] [fill=White  ][line width=0.08]  [draw opacity=0] (7.14,-3.43) -- (0,0) -- (7.14,3.43) -- cycle    ;&#10;\draw [shift={(501,95.96)}, rotate = 90] [fill=White  ][line width=0.08]  [draw opacity=0] (7.14,-3.43) -- (0,0) -- (7.14,3.43) -- cycle    ;&#10;%Curve Lines [id:da9307082400302816] &#10;\draw    (444.32,151.5) .. controls (502.15,162.32) and (558.97,111.47) .. (486.76,110.96) ;&#10;\draw [shift={(485.67,110.96)}, rotate = 360] [color=White  ][line width=0.75]    (10.93,-3.29) .. controls (6.95,-1.4) and (3.31,-0.3) .. (0,0) .. controls (3.31,0.3) and (6.95,1.4) .. (10.93,3.29)   ;&#10;\draw [shift={(441.67,150.96)}, rotate = 12.43] [color=White  ][line width=0.75]    (10.93,-3.29) .. controls (6.95,-1.4) and (3.31,-0.3) .. (0,0) .. controls (3.31,0.3) and (6.95,1.4) .. (10.93,3.29)   ;&#10;&#10;% Text Node&#10;\draw (67,55.52) node [anchor=north west][inner sep=0.75pt]  [font=\normalsize] [align=left] {\begin{minipage}[lt]{130.04pt}\setlength\topsep{0pt}&#10;\begin{center}&#10;\textbf{Holographic Principle}&#10;\end{center}&#10;&#10;\end{minipage}};&#10;% Text Node&#10;\draw (63,102.02) node [anchor=north west][inner sep=0.75pt]   [align=left] {\begin{minipage}[lt]{145.68pt}\setlength\topsep{0pt}&#10;\begin{center}&#10;\textbf{Prime Example:}\\{\small Anti de-Sitter/Conformal Field }\\{\small Theory}&#10;\end{center}&#10;&#10;\end{minipage}};&#10;% Text Node&#10;\draw (33.5,191.02) node [anchor=north west][inner sep=0.75pt]   [align=left] {\begin{minipage}[lt]{185.96pt}\setlength\topsep{0pt}&#10;\begin{center}&#10;$\displaystyle ( k,m,n)$\textbf{ Superstrata Microstate}\\{\small $\displaystyle \checkmark $ Smooth Horizonless Bulk Geometries}\\{\small $\displaystyle \checkmark $ Asymptotes to AdS$\displaystyle _{3} \times \mathbb{S}^{3}$ and }\\{\small becomes dual to CFT}&#10;\end{center}&#10;&#10;\end{minipage}};&#10;% Text Node&#10;\draw (388.5,169.27) node [anchor=north west][inner sep=0.75pt]  [font=\small] [align=left] {\begin{minipage}[lt]{71.9pt}\setlength\topsep{0pt}&#10;\begin{center}&#10;\small{AdS\\(Anti de-Sitter)}&#10;\end{center}&#10;&#10;\end{minipage}};&#10;% Text Node&#10;\draw (270.17,107.27) node [anchor=north west][inner sep=0.75pt]  [font=\small] [align=left] {\begin{minipage}[lt]{75.99pt}\setlength\topsep{0pt}&#10;\begin{flushright}&#10;{\small Gravitational }\\{\small Theory with }\\{\small bulk defined in}\\{\small n-dimension}&#10;\end{flushright}&#10;&#10;\end{minipage}};&#10;% Text Node&#10;\draw (511.17,145.27) node [anchor=north west][inner sep=0.75pt]  [font=\small] [align=left] {({\small CFT) Field theory}\\{\small defined at its }\\{\small boundary in}\\{\small (n-1) dimension}};&#10;&#10;\end{tikzpicture}&#10;&#10;&#10;\end{document}"/>
  <p:tag name="IGUANATEXSIZE" val="20"/>
  <p:tag name="IGUANATEXCURSOR" val="2463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2525.603"/>
  <p:tag name="ORIGINALWIDTH" val=" 5263.485"/>
  <p:tag name="OUTPUTTYPE" val="PNG"/>
  <p:tag name="IGUANATEXVERSION" val="162"/>
  <p:tag name="LATEXADDIN" val="\documentclass{article}&#10;\usepackage{amsmath}&#10;\usepackage{amssymb}&#10;\usepackage{mathpazo}&#10;\usepackage[margin=2cm]{geometry}&#10;&#10;\usepackage[dvipsnames]{xcolor}&#10;\pagestyle{empty}&#10;&#10;\definecolor{White}{RGB}{254, 254, 254} 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&#10;&#10;\tikzset{every picture/.style={line width=0.75pt}} %set default line width to 0.75pt        &#10;&#10;\begin{tikzpicture}[x=0.75pt,y=0.75pt,yscale=-1,xscale=1]&#10;\color{White}&#10;%uncomment if require: \path (0,300); %set diagram left start at 0, and has height of 300&#10;&#10;%Straight Lines [id:da6351035994996773] &#10;\draw    (68,45.92) -- (68,260.17) ;&#10;%Straight Lines [id:da3435919344512429] &#10;\draw    (196.33,45.92) -- (196.33,260.17) ;&#10;%Shape: Ellipse [id:dp8245448258129707] &#10;\draw  [color=White  ,draw opacity=1 ] (68,260.17) .. controls (68,249.7) and (96.73,241.21) .. (132.17,241.21) .. controls (167.6,241.21) and (196.33,249.7) .. (196.33,260.17) .. controls (196.33,270.64) and (167.6,279.12) .. (132.17,279.12) .. controls (96.73,279.12) and (68,270.64) .. (68,260.17) -- cycle ;&#10;%Straight Lines [id:da5564157542363835] &#10;\draw    (56,149.21) -- (56,240.08) ;&#10;\draw [shift={(56,146.21)}, rotate = 90] [fill=White  ][line width=0.08]  [draw opacity=0] (7.14,-3.43) -- (0,0) -- (7.14,3.43) -- cycle    ;&#10;%Curve Lines [id:da5537979810348935] &#10;\draw    (138.31,183.45) .. controls (196.99,190.28) and (257.34,147.46) .. (204.81,143.37) ;&#10;\draw [shift={(202.33,143.21)}, rotate = 2.96] [fill=White  ][line width=0.08]  [draw opacity=0] (8.93,-4.29) -- (0,0) -- (8.93,4.29) -- cycle    ;&#10;\draw [shift={(134.67,182.96)}, rotate = 8.67] [fill=White  ][line width=0.08]  [draw opacity=0] (8.93,-4.29) -- (0,0) -- (8.93,4.29) -- cycle    ;&#10;%Straight Lines [id:da5831571174001783] &#10;\draw    (132.17,260.17) -- (183.39,270.61) ;&#10;\draw [shift={(186.33,271.21)}, rotate = 191.52] [fill=White  ][line width=0.08]  [draw opacity=0] (8.93,-4.29) -- (0,0) -- (8.93,4.29) -- cycle    ;&#10;%Shape: Ellipse [id:dp07847154066163664] &#10;\draw  [color=White  ,draw opacity=1 ] (68,45.92) .. controls (68,35.45) and (96.73,26.96) .. (132.17,26.96) .. controls (167.6,26.96) and (196.33,35.45) .. (196.33,45.92) .. controls (196.33,56.39) and (167.6,64.88) .. (132.17,64.88) .. controls (96.73,64.88) and (68,56.39) .. (68,45.92) -- cycle ;&#10;%Shape: Ellipse [id:dp9729601052773792] &#10;\draw  [color=Green  ,draw opacity=1 ][fill=Green  ,fill opacity=0.6 ] (68,153.92) .. controls (68,143.45) and (96.73,134.96) .. (132.17,134.96) .. controls (167.6,134.96) and (196.33,143.45) .. (196.33,153.92) .. controls (196.33,164.39) and (167.6,172.88) .. (132.17,172.88) .. controls (96.73,172.88) and (68,164.39) .. (68,153.92) -- cycle ;&#10;&#10;&#10;&#10;&#10;%Straight Lines [id:da7433609333973152] &#10;\draw    (438,130.54) -- (438,140.54) ;&#10;\draw [shift={(438,143.54)}, rotate = 270] [fill=White  ][line width=0.08]  [draw opacity=0] (5.36,-2.57) -- (0,0) -- (5.36,2.57) -- cycle    ;&#10;\draw [shift={(438,127.54)}, rotate = 90] [fill=White  ][line width=0.08]  [draw opacity=0] (5.36,-2.57) -- (0,0) -- (5.36,2.57) -- cycle    ;&#10;&#10;&#10;% Text Node&#10;\draw (248,229) node [anchor=north west][inner sep=0.75pt]  [font=\small] [align=left] {\begin{minipage}[lt]{280.38pt}\setlength\topsep{0pt}&#10;\begin{center}&#10;$\displaystyle \checkmark $ Comparison between current state and some reference state&#10;\end{center}&#10;&#10;\end{minipage}};&#10;% Text Node&#10;\draw (349,207) node [anchor=north west][inner sep=0.75pt]   [align=left] {\begin{minipage}[lt]{142.86pt}\setlength\topsep{0pt}&#10;\begin{center}&#10;\textbf{Complexity of Formation}&#10;\end{center}&#10;&#10;\end{minipage}};&#10;% Text Node&#10;\draw (343,247) node [anchor=north west][inner sep=0.75pt]  [font=\footnotesize] [align=left] {$\displaystyle C_{F} =\frac{1}{G_{N} l}(\max( V)_{C} -\max( V)_{R})$};&#10;% Text Node&#10;\draw (309.5,38) node [anchor=north west][inner sep=0.75pt]  [font=\small] [align=left] {\begin{minipage}[lt]{196.4pt}\setlength\topsep{0pt}&#10;\begin{center}&#10;$\displaystyle \checkmark $ Quantum mechanical description\\$\displaystyle \checkmark $ Tracks the growth of BH's interior region&#10;\end{center}&#10;&#10;\end{minipage}};&#10;% Text Node&#10;\draw (397,10) node [anchor=north west][inner sep=0.75pt]   [align=left] {\begin{minipage}[lt]{57.7pt}\setlength\topsep{0pt}&#10;\begin{center}&#10;\textbf{Complexity}&#10;\end{center}&#10;&#10;\end{minipage}};&#10;% Text Node&#10;\draw (396,164) node [anchor=north west][inner sep=0.75pt]  [font=\small] [align=left] {{\small $\displaystyle C_{V} =\frac{\max( V)}{G_{N} l}$}};&#10;% Text Node&#10;\draw (373.5,87) node [anchor=north west][inner sep=0.75pt]   [align=left] {\begin{minipage}[lt]{89.77pt}\setlength\topsep{0pt}&#10;\begin{center}&#10;$\displaystyle C=V$\textbf{ Conjecture}&#10;\end{center}&#10;&#10;\end{minipage}};&#10;% Text Node&#10;\draw (355,110) node [anchor=north west][inner sep=0.75pt]  [font=\small] [align=left] {\begin{minipage}[lt]{134.98pt}\setlength\topsep{0pt}&#10;\begin{center}&#10; Boundary state Complexity&#10;\end{center}&#10;&#10;\end{minipage}};&#10;% Text Node&#10;\draw (312.5,146) node [anchor=north west][inner sep=0.75pt]  [font=\small] [align=left] {\begin{minipage}[lt]{192.56pt}\setlength\topsep{0pt}&#10;\begin{center}&#10;Maximal spatial volume slice at $\displaystyle t=\mathrm{const}$&#10;\end{center}&#10;&#10;\end{minipage}};&#10;% Text Node&#10;\draw (38,181) node [anchor=north west][inner sep=0.75pt]   [align=left] {$\displaystyle t$};&#10;% Text Node&#10;\draw (222,164) node [anchor=north west][inner sep=0.75pt]   [align=left] {$\displaystyle y$};&#10;% Text Node&#10;\draw (159,246) node [anchor=north west][inner sep=0.75pt]   [align=left] {$\displaystyle r$};&#10;% Text Node&#10;\draw (90,146) node [anchor=north west][inner sep=0.75pt]  [font=\small] [align=left] {$\displaystyle t=\mathrm{const}$ slice};&#10;% Text Node&#10;\draw (238,132.54) node [anchor=north west][inner sep=0.75pt]  [font=\huge] [align=left] {$\displaystyle \times\, \mathbb{S}^{3}$};&#10;&#10;&#10;\end{tikzpicture}&#10;&#10;&#10;&#10;\end{document}"/>
  <p:tag name="IGUANATEXSIZE" val="20"/>
  <p:tag name="IGUANATEXCURSOR" val="6770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983.3873"/>
  <p:tag name="ORIGINALWIDTH" val=" 5535.022"/>
  <p:tag name="OUTPUTTYPE" val="PNG"/>
  <p:tag name="IGUANATEXVERSION" val="162"/>
  <p:tag name="LATEXADDIN" val="\documentclass{article}&#10;\usepackage{amsmath}&#10;\usepackage{amssymb}&#10;\usepackage{mathpazo}&#10;\usepackage[margin=2cm]{geometry}&#10;&#10;\usepackage[dvipsnames]{xcolor}&#10;\pagestyle{empty}&#10;&#10;\definecolor{White}{RGB}{254, 254, 254} 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&#10;&#10;\tikzset{every picture/.style={line width=0.75pt}} %set default line width to 0.75pt        &#10;&#10;\begin{tikzpicture}[x=0.75pt,y=0.75pt,yscale=-1,xscale=1]&#10;\color{White}&#10;%uncomment if require: \path (0,374); %set diagram left start at 0, and has height of 374&#10;&#10;%Shape: Rectangle [id:dp1569113942257776] &#10;\draw   (36,36) -- (143.23,36) -- (143.23,78) -- (36,78) -- cycle ;&#10;%Shape: Rectangle [id:dp5665961690701943] &#10;\draw   (195.21,98) -- (302.44,98) -- (302.44,140) -- (195.21,140) -- cycle ;&#10;%Shape: Rectangle [id:dp4096753948167221] &#10;\draw   (36,98) -- (143.23,98) -- (143.23,140) -- (36,140) -- cycle ;&#10;%Shape: Rectangle [id:dp17250838041729455] &#10;\draw   (195.21,36) -- (302.44,36) -- (302.44,78) -- (195.21,78) -- cycle ;&#10;%Shape: Rectangle [id:dp3859630462493976] &#10;\draw   (354.33,67) -- (470.33,67) -- (470.33,109) -- (354.33,109) -- cycle ;&#10;%Shape: Rectangle [id:dp5812484955213124] &#10;\draw   (520,67) -- (627.23,67) -- (627.23,109) -- (520,109) -- cycle ;&#10;%Straight Lines [id:da9241852315056536] &#10;\draw    (143.23,57) -- (193.21,57) ;&#10;\draw [shift={(195.21,57)}, rotate = 180] [color=White  ][line width=0.75]    (6.56,-1.97) .. controls (4.17,-0.84) and (1.99,-0.18) .. (0,0) .. controls (1.99,0.18) and (4.17,0.84) .. (6.56,1.97)   ;&#10;%Straight Lines [id:da3566344579434604] &#10;\draw    (143.23,119) -- (193.21,119) ;&#10;\draw [shift={(195.21,119)}, rotate = 180] [color=White  ][line width=0.75]    (6.56,-1.97) .. controls (4.17,-0.84) and (1.99,-0.18) .. (0,0) .. controls (1.99,0.18) and (4.17,0.84) .. (6.56,1.97)   ;&#10;%Straight Lines [id:da20432249504459365] &#10;\draw    (302.44,119) -- (352.62,89.03) ;&#10;\draw [shift={(354.33,88)}, rotate = 149.15] [color=White  ][line width=0.75]    (6.56,-1.97) .. controls (4.17,-0.84) and (1.99,-0.18) .. (0,0) .. controls (1.99,0.18) and (4.17,0.84) .. (6.56,1.97)   ;&#10;%Straight Lines [id:da7069741134990803] &#10;\draw    (302.44,57) -- (352.62,86.97) ;&#10;\draw [shift={(354.33,88)}, rotate = 210.85] [color=White  ][line width=0.75]    (6.56,-1.97) .. controls (4.17,-0.84) and (1.99,-0.18) .. (0,0) .. controls (1.99,0.18) and (4.17,0.84) .. (6.56,1.97)   ;&#10;%Straight Lines [id:da017993420744165767] &#10;\draw    (470.33,88) -- (520,88) ;&#10;\draw [shift={(518,88)}, rotate = 180] [color=White  ][line width=0.75]    (6.56,-1.97) .. controls (4.17,-0.84) and (1.99,-0.18) .. (0,0) .. controls (1.99,0.18) and (4.17,0.84) .. (6.56,1.97)   ;&#10;&#10;% Text Node&#10;\draw (57.62,42.8) node [anchor=north west][inner sep=0.75pt]  [font=\small] [align=left] {\begin{minipage}[lt]{45.06pt}\setlength\topsep{0pt}&#10;\begin{center}&#10;Microstate\\Geometry&#10;\end{center}&#10;&#10;\end{minipage}};&#10;% Text Node&#10;\draw (219.83,104.5) node [anchor=north west][inner sep=0.75pt]  [font=\small] [align=left] {\begin{minipage}[lt]{41.49pt}\setlength\topsep{0pt}&#10;\begin{center}&#10;Spatial\\&#10;volume&#10;\end{center}&#10;&#10;\end{minipage}};&#10;% Text Node&#10;\draw (56.62,104.5) node [anchor=north west][inner sep=0.75pt]  [font=\small] [align=left] {\begin{minipage}[lt]{46.91pt}\setlength\topsep{0pt}&#10;\begin{center}&#10;Vacuum \\$\displaystyle \mathrm{AdS_3} \times \mathbb{S}^{3}$ &#10;\end{center}&#10;&#10;\end{minipage}};&#10;% Text Node&#10;\draw (219.83,43.5) node [anchor=north west][inner sep=0.75pt]  [font=\small] [align=left] {\begin{minipage}[lt]{41.49pt}\setlength\topsep{0pt} &#10;\begin{center}&#10;Spatial\\&#10;volume&#10;\end{center}&#10;&#10;\end{minipage}};&#10;% Text Node&#10;\draw (390.33,75) node [anchor=north west][inner sep=0.75pt]  [font=\small] [align=left] {Subtract};&#10;% Text Node&#10;\draw (357.93,89) node [anchor=north west][inner sep=0.75pt]  [font=\footnotesize] [align=left] {Cutoffs aligned via FG};&#10;% Text Node&#10;\draw (535.12,74.5) node [anchor=north west][inner sep=0.75pt]  [font=\small] [align=left] {\begin{minipage}[lt]{58.33pt}\setlength\topsep{0pt}&#10;\begin{center}&#10;Complexity\\ of Formation&#10;\end{center}&#10;&#10;\end{minipage}};&#10;&#10;&#10;\end{tikzpicture}&#10;&#10;&#10;&#10;\end{document}"/>
  <p:tag name="IGUANATEXSIZE" val="20"/>
  <p:tag name="IGUANATEXCURSOR" val="8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983.3873"/>
  <p:tag name="ORIGINALWIDTH" val=" 5535.022"/>
  <p:tag name="OUTPUTTYPE" val="PNG"/>
  <p:tag name="IGUANATEXVERSION" val="162"/>
  <p:tag name="LATEXADDIN" val="\documentclass{article}&#10;\usepackage{amsmath}&#10;\usepackage{amssymb}&#10;\usepackage{mathpazo}&#10;\usepackage[margin=2cm]{geometry}&#10;&#10;\usepackage[dvipsnames]{xcolor}&#10;\pagestyle{empty}&#10;&#10;\definecolor{White}{RGB}{254, 254, 254} 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&#10;&#10;\tikzset{every picture/.style={line width=0.75pt}} %set default line width to 0.75pt        &#10;&#10;\begin{tikzpicture}[x=0.75pt,y=0.75pt,yscale=-1,xscale=1]&#10;\color{White}&#10;%uncomment if require: \path (0,374); %set diagram left start at 0, and has height of 374&#10;&#10;%Shape: Rectangle [id:dp1569113942257776] &#10;\draw   (36,36) -- (143.23,36) -- (143.23,78) -- (36,78) -- cycle ;&#10;%Shape: Rectangle [id:dp5665961690701943] &#10;\draw   (195.21,98) -- (302.44,98) -- (302.44,140) -- (195.21,140) -- cycle ;&#10;%Shape: Rectangle [id:dp4096753948167221] &#10;\draw   (36,98) -- (143.23,98) -- (143.23,140) -- (36,140) -- cycle ;&#10;%Shape: Rectangle [id:dp17250838041729455] &#10;\draw   (195.21,36) -- (302.44,36) -- (302.44,78) -- (195.21,78) -- cycle ;&#10;%Shape: Rectangle [id:dp3859630462493976] &#10;\draw   (354.33,67) -- (470.33,67) -- (470.33,109) -- (354.33,109) -- cycle ;&#10;%Shape: Rectangle [id:dp5812484955213124] &#10;\draw   (520,67) -- (627.23,67) -- (627.23,109) -- (520,109) -- cycle ;&#10;%Straight Lines [id:da9241852315056536] &#10;\draw    (143.23,57) -- (193.21,57) ;&#10;\draw [shift={(195.21,57)}, rotate = 180] [color=White  ][line width=0.75]    (6.56,-1.97) .. controls (4.17,-0.84) and (1.99,-0.18) .. (0,0) .. controls (1.99,0.18) and (4.17,0.84) .. (6.56,1.97)   ;&#10;%Straight Lines [id:da3566344579434604] &#10;\draw    (143.23,119) -- (193.21,119) ;&#10;\draw [shift={(195.21,119)}, rotate = 180] [color=White  ][line width=0.75]    (6.56,-1.97) .. controls (4.17,-0.84) and (1.99,-0.18) .. (0,0) .. controls (1.99,0.18) and (4.17,0.84) .. (6.56,1.97)   ;&#10;%Straight Lines [id:da20432249504459365] &#10;\draw    (302.44,119) -- (352.62,89.03) ;&#10;\draw [shift={(354.33,88)}, rotate = 149.15] [color=White  ][line width=0.75]    (6.56,-1.97) .. controls (4.17,-0.84) and (1.99,-0.18) .. (0,0) .. controls (1.99,0.18) and (4.17,0.84) .. (6.56,1.97)   ;&#10;%Straight Lines [id:da7069741134990803] &#10;\draw    (302.44,57) -- (352.62,86.97) ;&#10;\draw [shift={(354.33,88)}, rotate = 210.85] [color=White  ][line width=0.75]    (6.56,-1.97) .. controls (4.17,-0.84) and (1.99,-0.18) .. (0,0) .. controls (1.99,0.18) and (4.17,0.84) .. (6.56,1.97)   ;&#10;%Straight Lines [id:da017993420744165767] &#10;\draw    (470.33,88) -- (520,88) ;&#10;\draw [shift={(518,88)}, rotate = 180] [color=White  ][line width=0.75]    (6.56,-1.97) .. controls (4.17,-0.84) and (1.99,-0.18) .. (0,0) .. controls (1.99,0.18) and (4.17,0.84) .. (6.56,1.97)   ;&#10;&#10;% Text Node&#10;\draw (57.62,42.8) node [anchor=north west][inner sep=0.75pt]  [font=\small] [align=left] {\begin{minipage}[lt]{45.06pt}\setlength\topsep{0pt}&#10;\begin{center}&#10;Microstate\\Geometry&#10;\end{center}&#10;&#10;\end{minipage}};&#10;% Text Node&#10;\draw (219.83,104.5) node [anchor=north west][inner sep=0.75pt]  [font=\small] [align=left] {\begin{minipage}[lt]{41.49pt}\setlength\topsep{0pt}&#10;\begin{center}&#10;Spatial\\&#10;volume&#10;\end{center}&#10;&#10;\end{minipage}};&#10;% Text Node&#10;\draw (56.62,104.5) node [anchor=north west][inner sep=0.75pt]  [font=\small] [align=left] {\begin{minipage}[lt]{46.91pt}\setlength\topsep{0pt}&#10;\begin{center}&#10;Vacuum \\$\displaystyle \mathrm{AdS_3} \times \mathbb{S}^{3}$ &#10;\end{center}&#10;&#10;\end{minipage}};&#10;% Text Node&#10;\draw (219.83,43.5) node [anchor=north west][inner sep=0.75pt]  [font=\small] [align=left] {\begin{minipage}[lt]{41.49pt}\setlength\topsep{0pt} &#10;\begin{center}&#10;Spatial\\&#10;volume&#10;\end{center}&#10;&#10;\end{minipage}};&#10;% Text Node&#10;\draw (390.33,75) node [anchor=north west][inner sep=0.75pt]  [font=\small] [align=left] {Subtract};&#10;% Text Node&#10;\draw (357.93,89) node [anchor=north west][inner sep=0.75pt]  [font=\footnotesize] [align=left] {Cutoffs aligned via FG};&#10;% Text Node&#10;\draw (535.12,74.5) node [anchor=north west][inner sep=0.75pt]  [font=\small] [align=left] {\begin{minipage}[lt]{58.33pt}\setlength\topsep{0pt}&#10;\begin{center}&#10;Complexity\\ of Formation&#10;\end{center}&#10;&#10;\end{minipage}};&#10;&#10;&#10;\end{tikzpicture}&#10;&#10;&#10;&#10;\end{document}"/>
  <p:tag name="IGUANATEXSIZE" val="20"/>
  <p:tag name="IGUANATEXCURSOR" val="8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314.934"/>
  <p:tag name="ORIGINALWIDTH" val=" 5910.075"/>
  <p:tag name="OUTPUTTYPE" val="PNG"/>
  <p:tag name="IGUANATEXVERSION" val="162"/>
  <p:tag name="LATEXADDIN" val="\documentclass{article}&#10;\usepackage{amsmath}&#10;\usepackage{amssymb}&#10;\usepackage{mathpazo}&#10;\usepackage[margin=2cm]{geometry}&#10;&#10;\usepackage[dvipsnames]{xcolor}&#10;\pagestyle{empty}&#10;&#10;\definecolor{White}{RGB}{254, 254, 254} &#10;&#10;\usepackage{tikz,pgfplots}&#10;\usetikzlibrary{arrows.meta}&#10;\usetikzlibrary{backgrounds}&#10;\usetikzlibrary{patterns}&#10;\usetikzlibrary{calc}&#10;\usepgfplotslibrary{patchplots}&#10;\usepgfplotslibrary{fillbetween}&#10;\pgfplotsset{%&#10;    compat=1.17,&#10;    layers/standard/.define layer set={%&#10;        background,axis background,axis grid,axis ticks,axis lines,axis tick labels,pre main,main,axis descriptions,axis foreground%&#10;    }{&#10;        grid style={/pgfplots/on layer=axis grid},%&#10;        tick style={/pgfplots/on layer=axis ticks},%&#10;        axis line style={/pgfplots/on layer=axis lines},%&#10;        label style={/pgfplots/on layer=axis descriptions},%&#10;        legend style={/pgfplots/on layer=axis descriptions},%&#10;        title style={/pgfplots/on layer=axis descriptions},%&#10;        colorbar style={/pgfplots/on layer=axis descriptions},%&#10;        ticklabel style={/pgfplots/on layer=axis tick labels},%&#10;        axis background@ style={/pgfplots/on layer=axis background},%&#10;        3d box foreground style={/pgfplots/on layer=axis foreground},%&#10;    },&#10;}&#10;&#10;&#10;\begin{document}&#10;&#10;&#10;&#10;&#10;&#10;\tikzset{every picture/.style={line width=0.75pt}} %set default line width to 0.75pt        &#10;&#10;\begin{tikzpicture}[x=0.75pt,y=0.75pt,yscale=-1,xscale=1]&#10;\color{White}&#10;%uncomment if require: \path (0,374); %set diagram left start at 0, and has height of 374&#10;&#10;%Straight Lines [id:da6339087250274273] &#10;\draw    (248.88,120.47) -- (34.9,120.38) ;&#10;%Straight Lines [id:da2080981106582298] &#10;\draw    (248.82,208.95) -- (34.83,208.86) ;&#10;%Shape: Ellipse [id:dp2668478334919445] &#10;\draw  [color=White  ,draw opacity=1 ] (35.62,120.38) .. controls (46.48,120.38) and (55.27,140.19) .. (55.25,164.62) .. controls (55.24,189.06) and (46.42,208.86) .. (35.56,208.86) .. controls (24.7,208.85) and (15.91,189.04) .. (15.93,164.61) .. controls (15.95,140.18) and (24.77,120.37) .. (35.62,120.38) -- cycle ;&#10;%Straight Lines [id:da5501846284182887] &#10;\draw    (136.4,114.88) -- (45.65,114.84) ;&#10;\draw [shift={(139.4,114.88)}, rotate = 180.02] [fill=White  ][line width=0.08]  [draw opacity=0] (7.14,-3.43) -- (0,0) -- (7.14,3.43) -- cycle    ;&#10;%Curve Lines [id:da1542071024926256] &#10;\draw    (111.49,160.61) .. controls (104.67,209.19) and (146.93,259.16) .. (151.42,216.62) ;&#10;\draw [shift={(151.64,213.9)}, rotate = 93.59] [fill=White  ][line width=0.08]  [draw opacity=0] (8.93,-4.29) -- (0,0) -- (8.93,4.29) -- cycle    ;&#10;\draw [shift={(111.98,157.58)}, rotate = 100.41] [fill=White  ][line width=0.08]  [draw opacity=0] (8.93,-4.29) -- (0,0) -- (8.93,4.29) -- cycle    ;&#10;%Straight Lines [id:da6163439688455209] &#10;\draw    (34.87,155.46) -- (24.53,197.62) ;&#10;\draw [shift={(23.81,200.53)}, rotate = 283.79] [fill=White  ][line width=0.08]  [draw opacity=0] (8.93,-4.29) -- (0,0) -- (8.93,4.29) -- cycle    ;&#10;%Shape: Ellipse [id:dp2942022409717936] &#10;\draw  [color=White  ,draw opacity=1 ] (248.88,120.47) .. controls (259.33,120.47) and (267.79,140.28) .. (267.78,164.72) .. controls (267.76,189.15) and (259.27,208.95) .. (248.81,208.95) .. controls (238.36,208.94) and (229.9,189.14) .. (229.91,164.7) .. controls (229.93,140.27) and (238.42,120.47) .. (248.88,120.47) -- cycle ;&#10;%Shape: Ellipse [id:dp6051421124780225] &#10;\draw  [color=Green  ,draw opacity=1 ][fill=Green  ,fill opacity=0.6 ] (141.01,120.42) .. controls (151.46,120.43) and (159.93,140.24) .. (159.91,164.67) .. controls (159.89,189.1) and (151.4,208.9) .. (140.95,208.9) .. controls (130.49,208.9) and (122.03,189.09) .. (122.05,164.66) .. controls (122.06,140.22) and (130.55,120.42) .. (141.01,120.42) -- cycle ;&#10;%Straight Lines [id:da36203120196150007] &#10;\draw    (628.44,121.02) -- (414.46,120.93) ;&#10;%Straight Lines [id:da2573073851792086] &#10;\draw    (628.37,209.5) -- (414.39,209.41) ;&#10;%Shape: Ellipse [id:dp5738499412011623] &#10;\draw  [color=White  ,draw opacity=1 ] (415.18,120.93) .. controls (426.04,120.94) and (434.83,140.75) .. (434.81,165.18) .. controls (434.79,189.61) and (425.97,209.41) .. (415.12,209.41) .. controls (404.26,209.41) and (395.47,189.6) .. (395.49,165.16) .. controls (395.5,140.73) and (404.32,120.93) .. (415.18,120.93) -- cycle ;&#10;%Straight Lines [id:da6664197234031352] &#10;\draw    (515.96,115.43) -- (425.2,115.39) ;&#10;\draw [shift={(518.96,115.43)}, rotate = 180.02] [fill=White  ][line width=0.08]  [draw opacity=0] (7.14,-3.43) -- (0,0) -- (7.14,3.43) -- cycle    ;&#10;%Curve Lines [id:da8315370122897948] &#10;\draw    (491.04,161.16) .. controls (484.22,209.74) and (526.49,259.71) .. (530.97,217.18) ;&#10;\draw [shift={(531.2,214.45)}, rotate = 93.59] [fill=White  ][line width=0.08]  [draw opacity=0] (8.93,-4.29) -- (0,0) -- (8.93,4.29) -- cycle    ;&#10;\draw [shift={(491.54,158.13)}, rotate = 100.41] [fill=White  ][line width=0.08]  [draw opacity=0] (8.93,-4.29) -- (0,0) -- (8.93,4.29) -- cycle    ;&#10;%Straight Lines [id:da31047635088532344] &#10;\draw    (414.42,156.02) -- (404.08,198.17) ;&#10;\draw [shift={(403.37,201.09)}, rotate = 283.79] [fill=White  ][line width=0.08]  [draw opacity=0] (8.93,-4.29) -- (0,0) -- (8.93,4.29) -- cycle    ;&#10;%Shape: Ellipse [id:dp5740512431758669] &#10;\draw  [color=White  ,draw opacity=1 ] (628.43,121.03) .. controls (638.89,121.03) and (647.35,140.84) .. (647.33,165.27) .. controls (647.31,189.7) and (638.82,209.51) .. (628.37,209.5) .. controls (617.91,209.5) and (609.45,189.69) .. (609.47,165.26) .. controls (609.49,140.83) and (617.97,121.02) .. (628.43,121.03) -- cycle ;&#10;%Shape: Ellipse [id:dp8939729928106711] &#10;\draw  [color=Green  ,draw opacity=1 ][fill=Green  ,fill opacity=0.6 ] (520.56,120.98) .. controls (531.02,120.98) and (539.48,140.79) .. (539.46,165.22) .. controls (539.45,189.66) and (530.96,209.46) .. (520.5,209.46) .. controls (510.05,209.45) and (501.59,189.64) .. (501.6,165.21) .. controls (501.62,140.78) and (510.11,120.98) .. (520.56,120.98) -- cycle ;&#10;%Shape: Ellipse [id:dp9781767847475301] &#10;\draw  [color=Goldenrod  ,draw opacity=1 ][dash pattern={on 4.5pt off 4.5pt}] (520.56,128.98) .. controls (527.64,128.98) and (533.37,145.21) .. (533.36,165.22) .. controls (533.34,185.23) and (527.59,201.46) .. (520.51,201.45) .. controls (513.42,201.45) and (507.69,185.23) .. (507.71,165.21) .. controls (507.72,145.2) and (513.48,128.98) .. (520.56,128.98) -- cycle ;&#10;%Straight Lines [id:da667408979161781] &#10;\draw [color=White  ,draw opacity=1 ][line width=4.5]    (300.33,161.44) -- (352.92,161.44) ;&#10;\draw [shift={(360.92,161.44)}, rotate = 180] [fill=White  ,fill opacity=1 ][line width=0.08]  [draw opacity=0] (24.11,-11.58) -- (0,0) -- (24.11,11.58) -- cycle    ;&#10;%Curve Lines [id:da6382643692107483] &#10;\draw [color=Goldenrod  ,draw opacity=1 ]   (582.66,109.76) .. controls (582.66,145.99) and (561.13,147.95) .. (537.84,148.54) ;&#10;\draw [shift={(536.05,148.59)}, rotate = 358.67] [color=Goldenrod  ,draw opacity=1 ][line width=0.75]    (6.56,-1.97) .. controls (4.17,-0.84) and (1.99,-0.18) .. (0,0) .. controls (1.99,0.18) and (4.17,0.84) .. (6.56,1.97)   ;&#10;&#10;% Text Node&#10;\draw (158.74,215.59) node [anchor=north west][inner sep=0.75pt]  [font=\Large] [align=left] {$\displaystyle \times \mathbb{S}^{3}$};&#10;% Text Node&#10;\draw (90.67,95.04) node [anchor=north west][inner sep=0.75pt]   [align=left] {$\displaystyle t$};&#10;% Text Node&#10;\draw (111.88,222.08) node [anchor=north west][inner sep=0.75pt]   [align=left] {$\displaystyle y$};&#10;% Text Node&#10;\draw (35.01,168.79) node [anchor=north west][inner sep=0.75pt]   [align=left] {$\displaystyle r$};&#10;% Text Node&#10;\draw (538.29,216.15) node [anchor=north west][inner sep=0.75pt]  [font=\Large] [align=left] {$\displaystyle \times \mathbb{S}^{3}$};&#10;% Text Node&#10;\draw (470.23,95.6) node [anchor=north west][inner sep=0.75pt]   [align=left] {$\displaystyle t$};&#10;% Text Node&#10;\draw (491.44,222.64) node [anchor=north west][inner sep=0.75pt]   [align=left] {$\displaystyle y$};&#10;% Text Node&#10;\draw (414.57,169.35) node [anchor=north west][inner sep=0.75pt]   [align=left] {$\displaystyle r$};&#10;% Text Node&#10;\draw (557.32,96.91) node [anchor=north west][inner sep=0.75pt]  [font=\footnotesize,color=Goldenrod  ,opacity=1 ] [align=left] {\textbf{Reference}};&#10;&#10;&#10;\end{tikzpicture}&#10;&#10;&#10;&#10;\end{document}"/>
  <p:tag name="IGUANATEXSIZE" val="20"/>
  <p:tag name="IGUANATEXCURSOR" val="8200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09.5153"/>
  <p:tag name="ORIGINALWIDTH" val=" 138.7694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[&#10;\color{White}&#10;\boldsymbol{C_F}&#10;\]&#10;&#10;\end{document}"/>
  <p:tag name="IGUANATEXSIZE" val="44"/>
  <p:tag name="IGUANATEXCURSOR" val="19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930.019"/>
  <p:tag name="ORIGINALWIDTH" val=" 4722.659"/>
  <p:tag name="OUTPUTTYPE" val="PNG"/>
  <p:tag name="IGUANATEXVERSION" val="162"/>
  <p:tag name="LATEXADDIN" val="\documentclass{article}&#10;\usepackage{amsmath}&#10;\usepackage{mathpazo}&#10;\usepackage{xcolor}&#10;\usepackage{physics}&#10;&#10;\pagestyle{empty}&#10;&#10;\definecolor{White}{RGB}{254, 254, 254}&#10; &#10;\begin{document}&#10;&#10;&#10;\begin{align*}&#10;\color{White}&#10;    \dd{s^2_6}&amp;\color{White}=L^2\frac{\Lambda(r,\theta)}{F_2(r)}\Bigg[\frac{F_2(r)\dd{r^2}}{r^2+a^2}-\frac{2F_1(r)}{a^2(2a^2+b^2)^2R_y^2}\qty(\dd{v}+\frac{a^2\qty(a^4+r^2(2a^2+b^2))}{F_1(r)}\dd{u})^2\\[5pt]&#10;    &amp;\color{White}\qquad\qquad +\frac{2a^2r^2(r^2+a^2)F_2(r)}{F_1(r)R_y^2}\dd{u^2}\Bigg]\\[5pt]&#10;    &amp;\color{White}\qquad\qquad +L^2\Bigg[&#10;        \Lambda(r,\theta)\dd{\theta^2}+\frac{1}{\Lambda(r,\theta)}\sin^2\theta\qty(\dd{\varphi_1}-\frac{a^2}{(2a^2+b^2)}\frac{\sqrt{2}}{R_y}(\dd{u}+\dd{v}))^2\\[5pt]&#10;    &amp;\color{White}\qquad\qquad +\frac{F_2(r)}{\Lambda(r,\theta)}\cos^2\theta\qty(\dd{\varphi_2}+\frac{1}{(2a^2+b^2)F_2(r)}\frac{\sqrt{2}}{R_y}\qty[a^2(\dd{u}-\dd{v})-b^2F_0(r)\dd{v}])&#10;    \Bigg]&#10;\end{align*}&#10;&#10;\end{document}"/>
  <p:tag name="IGUANATEXSIZE" val="20"/>
  <p:tag name="IGUANATEXCURSOR" val="93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906.1265"/>
  <p:tag name="ORIGINALWIDTH" val=" 4407.615"/>
  <p:tag name="OUTPUTTYPE" val="PNG"/>
  <p:tag name="IGUANATEXVERSION" val="162"/>
  <p:tag name="LATEXADDIN" val="\documentclass{article}&#10;\usepackage{amsmath}&#10;\usepackage{mathpazo}&#10;\usepackage{xcolor}&#10;\usepackage{physics}&#10;&#10;\pagestyle{empty}&#10;&#10;\definecolor{White}{RGB}{254, 254, 254}&#10; &#10;\begin{document}&#10;&#10;&#10;\begin{align*}&#10;\color{White}&#10;    \dd{s^2_6}&amp;\color{White}=L^2\frac{\Lambda(r,\theta)}{F_2(r)}\Bigg[\frac{F_2(r)\dd{r^2}}{r^2+a^2}-\frac{2F_1(r)}{a^2(2a^2+b^2)^2R_y^2}\qty(\dd{v}+\frac{a^2\qty(a^4+r^2(2a^2+b^2))}{F_1(r)}\dd{u})^2\\[5pt]&#10;    &amp;\color{White}\qquad\qquad +\frac{2a^2r^2(r^2+a^2)F_2(r)}{F_1(r)R_y^2}\dd{u^2}\Bigg]&#10;\end{align*}&#10;&#10;\end{document}"/>
  <p:tag name="IGUANATEXSIZE" val="20"/>
  <p:tag name="IGUANATEXCURSOR" val="513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09.5153"/>
  <p:tag name="ORIGINALWIDTH" val=" 138.7694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[&#10;\color{White}&#10;\boldsymbol{C_F}&#10;\]&#10;&#10;\end{document}"/>
  <p:tag name="IGUANATEXSIZE" val="44"/>
  <p:tag name="IGUANATEXCURSOR" val="19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63.00882"/>
  <p:tag name="ORIGINALWIDTH" val=" 175.5245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[&#10;\color{White}&#10;\boldsymbol{-n}&#10;\]&#10;&#10;\end{document}"/>
  <p:tag name="IGUANATEXSIZE" val="44"/>
  <p:tag name="IGUANATEXCURSOR" val="197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93.01299"/>
  <p:tag name="ORIGINALWIDTH" val=" 350.2989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[&#10;\color{White}&#10;C=V&#10;\]&#10;&#10;\end{document}"/>
  <p:tag name="IGUANATEXSIZE" val="24"/>
  <p:tag name="IGUANATEXCURSOR" val="186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32.0184"/>
  <p:tag name="ORIGINALWIDTH" val=" 448.5626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[&#10;\color{White}&#10;\boldsymbol{(k,m,n)}&#10;\]&#10;&#10;\end{document}"/>
  <p:tag name="IGUANATEXSIZE" val="24"/>
  <p:tag name="IGUANATEXCURSOR" val="203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20.7669"/>
  <p:tag name="ORIGINALWIDTH" val=" 343.5479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[&#10;\color{White}&#10;\boldsymbol{\hat{b}\to 1}&#10;\]&#10;&#10;\end{document}"/>
  <p:tag name="IGUANATEXSIZE" val="24"/>
  <p:tag name="IGUANATEXCURSOR" val="202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09.5153"/>
  <p:tag name="ORIGINALWIDTH" val=" 138.7694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[&#10;\color{White}&#10;\boldsymbol{C_F}&#10;\]&#10;&#10;\end{document}"/>
  <p:tag name="IGUANATEXSIZE" val="24"/>
  <p:tag name="IGUANATEXCURSOR" val="19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120.7669"/>
  <p:tag name="ORIGINALWIDTH" val=" 312.0435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[&#10;\color{White}&#10;\hat{b}\to 1&#10;\]&#10;&#10;\end{document}"/>
  <p:tag name="IGUANATEXSIZE" val="24"/>
  <p:tag name="IGUANATEXCURSOR" val="195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 1200"/>
  <p:tag name="ORIGINALHEIGHT" val=" 93.01299"/>
  <p:tag name="ORIGINALWIDTH" val=" 350.2989"/>
  <p:tag name="OUTPUTTYPE" val="PNG"/>
  <p:tag name="IGUANATEXVERSION" val="162"/>
  <p:tag name="LATEXADDIN" val="\documentclass{article}&#10;\usepackage{amsmath}&#10;\usepackage{mathpazo}&#10;\usepackage{xcolor}&#10;\pagestyle{empty}&#10;&#10;\definecolor{White}{RGB}{254, 254, 254} &#10;&#10;\begin{document}&#10;&#10;\[&#10;\color{White}&#10;C=V&#10;\]&#10;&#10;\end{document}"/>
  <p:tag name="IGUANATEXSIZE" val="24"/>
  <p:tag name="IGUANATEXCURSOR" val="186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2707</TotalTime>
  <Words>863</Words>
  <Application>Microsoft Office PowerPoint</Application>
  <PresentationFormat>Widescreen</PresentationFormat>
  <Paragraphs>200</Paragraphs>
  <Slides>35</Slides>
  <Notes>35</Notes>
  <HiddenSlides>1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Aptos</vt:lpstr>
      <vt:lpstr>Aptos Display</vt:lpstr>
      <vt:lpstr>Arial</vt:lpstr>
      <vt:lpstr>Palatino Linotype</vt:lpstr>
      <vt:lpstr>Office Theme</vt:lpstr>
      <vt:lpstr>Complexity of Black Hole Microstate Geometries</vt:lpstr>
      <vt:lpstr>Complexity of Black Hole Microstate Geometries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¡Muchas gracias!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Sebastián Moreno Chalacá</dc:creator>
  <cp:lastModifiedBy>Sebastián Moreno Chalacá</cp:lastModifiedBy>
  <cp:revision>21</cp:revision>
  <dcterms:created xsi:type="dcterms:W3CDTF">2026-10-27T16:22:23Z</dcterms:created>
  <dcterms:modified xsi:type="dcterms:W3CDTF">2026-11-04T21:24:24Z</dcterms:modified>
</cp:coreProperties>
</file>