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402" r:id="rId3"/>
    <p:sldId id="604" r:id="rId4"/>
    <p:sldId id="567" r:id="rId5"/>
    <p:sldId id="569" r:id="rId6"/>
    <p:sldId id="570" r:id="rId7"/>
    <p:sldId id="571" r:id="rId8"/>
    <p:sldId id="572" r:id="rId9"/>
    <p:sldId id="573" r:id="rId10"/>
    <p:sldId id="574" r:id="rId11"/>
    <p:sldId id="575" r:id="rId12"/>
    <p:sldId id="608" r:id="rId13"/>
    <p:sldId id="576" r:id="rId14"/>
    <p:sldId id="577" r:id="rId15"/>
    <p:sldId id="609" r:id="rId16"/>
    <p:sldId id="264" r:id="rId17"/>
    <p:sldId id="459" r:id="rId18"/>
    <p:sldId id="480" r:id="rId19"/>
    <p:sldId id="483" r:id="rId20"/>
    <p:sldId id="484" r:id="rId21"/>
    <p:sldId id="529" r:id="rId22"/>
    <p:sldId id="507" r:id="rId23"/>
    <p:sldId id="460" r:id="rId24"/>
    <p:sldId id="610" r:id="rId25"/>
    <p:sldId id="578" r:id="rId26"/>
    <p:sldId id="595" r:id="rId27"/>
    <p:sldId id="579" r:id="rId28"/>
    <p:sldId id="581" r:id="rId29"/>
    <p:sldId id="583" r:id="rId30"/>
    <p:sldId id="584" r:id="rId31"/>
    <p:sldId id="585" r:id="rId32"/>
    <p:sldId id="586" r:id="rId33"/>
    <p:sldId id="589" r:id="rId34"/>
    <p:sldId id="590" r:id="rId35"/>
    <p:sldId id="591" r:id="rId36"/>
    <p:sldId id="592" r:id="rId37"/>
    <p:sldId id="594" r:id="rId38"/>
    <p:sldId id="606" r:id="rId39"/>
    <p:sldId id="596" r:id="rId40"/>
    <p:sldId id="597" r:id="rId41"/>
    <p:sldId id="607" r:id="rId42"/>
    <p:sldId id="599" r:id="rId43"/>
    <p:sldId id="600" r:id="rId44"/>
    <p:sldId id="601" r:id="rId45"/>
    <p:sldId id="602" r:id="rId46"/>
    <p:sldId id="603" r:id="rId47"/>
    <p:sldId id="605" r:id="rId48"/>
    <p:sldId id="588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a V. Iliesiu" initials="LVI" lastIdx="27" clrIdx="0">
    <p:extLst>
      <p:ext uri="{19B8F6BF-5375-455C-9EA6-DF929625EA0E}">
        <p15:presenceInfo xmlns:p15="http://schemas.microsoft.com/office/powerpoint/2012/main" userId="S::liliesiu@princeton.edu::f950738f-e071-4500-b478-8d49b45a5c09" providerId="AD"/>
      </p:ext>
    </p:extLst>
  </p:cmAuthor>
  <p:cmAuthor id="2" name="Luca V Iliesiu" initials="LVI" lastIdx="44" clrIdx="1">
    <p:extLst>
      <p:ext uri="{19B8F6BF-5375-455C-9EA6-DF929625EA0E}">
        <p15:presenceInfo xmlns:p15="http://schemas.microsoft.com/office/powerpoint/2012/main" userId="S::liliesiu@stanford.edu::34ef32c5-60eb-4617-91fa-65024439c1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AD47"/>
    <a:srgbClr val="38BB00"/>
    <a:srgbClr val="90B033"/>
    <a:srgbClr val="F66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72"/>
    <p:restoredTop sz="96327"/>
  </p:normalViewPr>
  <p:slideViewPr>
    <p:cSldViewPr snapToGrid="0" snapToObjects="1">
      <p:cViewPr varScale="1">
        <p:scale>
          <a:sx n="127" d="100"/>
          <a:sy n="127" d="100"/>
        </p:scale>
        <p:origin x="19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81769C-C9C9-A9D8-1CDE-B32227D723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585D0B-6652-E77B-01C4-3A6EFCCCC0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1CF25-1B38-0C41-999B-26A3163CD9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347AB-E46B-B88A-D7B7-F3AC76110E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7144A-00FE-2BB1-579B-8AC0CE96DC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6604A-A2C4-F742-B367-7C4477B61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663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A2259-F77E-CE4D-81B3-EF2AF0290B4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3726C-48FF-8D41-89DA-3D2927E5C0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961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CC445-F5B6-0547-0AC8-7A543B888B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3726C-48FF-8D41-89DA-3D2927E5C0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68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3726C-48FF-8D41-89DA-3D2927E5C04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44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56118-E7AB-B348-86C5-9944B6426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E856A5-41A2-014C-892F-175A30A9E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BED61-DB50-DA4A-9309-58C331DA5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B0FB-783F-1549-94C1-2D808EB83F7D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75319-3F47-8A49-8F45-3B0744D26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9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CB901-3F86-5A48-B61E-27E68A07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B4EB5-D64F-9046-858E-81719C213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B24FF-D4A2-C442-AA9A-828F70F77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3152-8109-5B40-AFE7-572A4E47B736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D5EF9-0307-7149-9B9F-2EF42F5EA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F02EB7-FBCF-7A1E-51D0-A2A10EF7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2"/>
                </a:solidFill>
                <a:latin typeface="+mn-lt"/>
              </a:defRPr>
            </a:lvl1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34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B245C-7B51-A042-BB5A-BF1B7D4EC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1F97C-A3EB-1046-91C5-7B3BC2233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772B9-CACC-D146-B809-B99B4B4BB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53776-ACCB-794F-96D2-06DD399A4D40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BD2E4-0852-8645-A1CE-E5DB56EE1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B87DE2-8D35-FE8D-14B7-C94C2B460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2"/>
                </a:solidFill>
                <a:latin typeface="+mn-lt"/>
              </a:defRPr>
            </a:lvl1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81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CF063-A99F-6B4C-8F52-F91B35C3A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905D4-1319-C945-B165-CEC9D37D3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6B6A9-FDBF-4541-8B33-FDBD6C7B6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327B6C-3177-0641-BC1D-010E9E01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D914-FB34-2840-B707-3799422C2F3E}" type="datetime1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A36C1-8185-464F-A38B-B8907EB74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5A0B5CD-C431-0EC7-3178-55A733B98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2"/>
                </a:solidFill>
                <a:latin typeface="+mn-lt"/>
              </a:defRPr>
            </a:lvl1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80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2B5BC-5A06-D246-9490-961D47BEC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175A0-A8FF-9E4F-9743-98EF54A03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7FE00-E990-3349-AC2E-5A8041295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C4D63A-A7AD-074E-9519-408EADF1E4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16E69E-0E1A-234C-A312-C20A8329F0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79AB3A-ECCD-2B4C-8997-89E07495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0C8F-5BBA-2748-A473-CA834036B6B6}" type="datetime1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F99B92-F94B-D04A-B313-EC2EF79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3C69BB0-BD6E-FF9C-B09B-30A6F89C1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2"/>
                </a:solidFill>
                <a:latin typeface="+mn-lt"/>
              </a:defRPr>
            </a:lvl1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37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9F26D-0FD4-FC46-82AF-D430EE1BB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AB3F18-C8DE-E646-8A47-5E7E5D8EC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E9C1-CB94-684E-AC59-8B7058659674}" type="datetime1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C0F059-8D29-1649-A936-FB62BE7A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D1ECE7C-585C-3F7F-6FB4-8BB9BB013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2"/>
                </a:solidFill>
                <a:latin typeface="+mn-lt"/>
              </a:defRPr>
            </a:lvl1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88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491D2A-BB4A-C84C-9FFA-2ADC45069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F791-7A7B-5644-A4E7-ED9790235C3D}" type="datetime1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36A33-5432-6041-A7EE-67EDC434C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815D1-860B-F358-4336-4C10113A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2"/>
                </a:solidFill>
                <a:latin typeface="+mn-lt"/>
              </a:defRPr>
            </a:lvl1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338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A8257-42CD-6E43-B9D5-92C0B951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CD7A9-E1DE-DB44-A94D-B3C6893F1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D919B-9B73-914B-8BFC-519BC51EC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FD5D9E-F800-EB4F-AFA0-CD797B3CB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BE101-8A7B-4F42-ADDE-CAE1F44BDD6E}" type="datetime1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DA531C-89DC-4345-803F-AF290EEC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D2B5457-516A-A915-9176-AE0836DF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2"/>
                </a:solidFill>
                <a:latin typeface="+mn-lt"/>
              </a:defRPr>
            </a:lvl1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59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4FB0D-6E1F-1B42-8836-A5A245FA5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26F560-3726-B641-AD63-015BFA73F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56F1F-E892-AF41-A793-566D21E96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85F92-38DF-074B-8AE3-2D8978966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FBF2-CAEA-534D-8641-9024F1FFE684}" type="datetime1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049F2E-2F01-B94D-B017-97B3F4EC1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8C41B65-4C35-E3C3-B77F-F0ECCA593878}"/>
              </a:ext>
            </a:extLst>
          </p:cNvPr>
          <p:cNvSpPr txBox="1">
            <a:spLocks/>
          </p:cNvSpPr>
          <p:nvPr userDrawn="1"/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412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85E46-4FDE-A44E-B3FB-63C24B26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EE3E16-BB5C-2741-900D-897E7C4DCE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C0A57-26FA-334D-BD54-D4297F3B9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426DA-3DB1-BD48-B14B-B960E97AC394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D36EB-9DF1-A54B-967A-1664303DE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EF78A6-C280-FF7F-E7DC-16953BE6E82A}"/>
              </a:ext>
            </a:extLst>
          </p:cNvPr>
          <p:cNvSpPr txBox="1">
            <a:spLocks/>
          </p:cNvSpPr>
          <p:nvPr userDrawn="1"/>
        </p:nvSpPr>
        <p:spPr>
          <a:xfrm>
            <a:off x="0" y="646303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AA52AD-F3A7-5743-8106-C668024227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3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D3FF5C-F6D5-4540-AB07-1245E09EE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4BF651-F99A-7948-A52F-2A2DE792D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00A71-F243-A94D-B1CF-DB2B8EF37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19BC1-49C3-E443-896D-5DA3CB97CCEB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62861-EC56-F14F-9FD5-F82388B2B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5883B-0137-4340-B388-A378DC5A3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AA52AD-F3A7-5743-8106-C66802422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52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68D495-8255-2847-BB83-013C222DE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3AB66-1EB7-B946-9969-E273F706D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B72DD-122F-244C-8DFA-DB6F11EA4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1FAF3-8542-674E-844E-C6C1FE530E93}" type="datetime1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894B2-97C8-9B45-B7D7-93718E7DF1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73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35.emf"/><Relationship Id="rId7" Type="http://schemas.openxmlformats.org/officeDocument/2006/relationships/image" Target="../media/image32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8.emf"/><Relationship Id="rId7" Type="http://schemas.openxmlformats.org/officeDocument/2006/relationships/image" Target="../media/image35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Relationship Id="rId9" Type="http://schemas.openxmlformats.org/officeDocument/2006/relationships/image" Target="../media/image4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43.emf"/><Relationship Id="rId7" Type="http://schemas.openxmlformats.org/officeDocument/2006/relationships/image" Target="../media/image34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Relationship Id="rId9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image" Target="../media/image47.png"/><Relationship Id="rId7" Type="http://schemas.openxmlformats.org/officeDocument/2006/relationships/image" Target="../media/image5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emf"/><Relationship Id="rId5" Type="http://schemas.openxmlformats.org/officeDocument/2006/relationships/image" Target="../media/image23.emf"/><Relationship Id="rId10" Type="http://schemas.openxmlformats.org/officeDocument/2006/relationships/image" Target="../media/image53.emf"/><Relationship Id="rId4" Type="http://schemas.openxmlformats.org/officeDocument/2006/relationships/image" Target="../media/image48.emf"/><Relationship Id="rId9" Type="http://schemas.openxmlformats.org/officeDocument/2006/relationships/image" Target="../media/image5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5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4.emf"/><Relationship Id="rId7" Type="http://schemas.openxmlformats.org/officeDocument/2006/relationships/image" Target="../media/image68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emf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73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emf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84.emf"/><Relationship Id="rId4" Type="http://schemas.openxmlformats.org/officeDocument/2006/relationships/image" Target="../media/image83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emf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7" Type="http://schemas.openxmlformats.org/officeDocument/2006/relationships/image" Target="../media/image97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emf"/><Relationship Id="rId5" Type="http://schemas.openxmlformats.org/officeDocument/2006/relationships/image" Target="../media/image95.emf"/><Relationship Id="rId4" Type="http://schemas.openxmlformats.org/officeDocument/2006/relationships/image" Target="../media/image9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emf"/><Relationship Id="rId5" Type="http://schemas.openxmlformats.org/officeDocument/2006/relationships/image" Target="../media/image111.emf"/><Relationship Id="rId4" Type="http://schemas.openxmlformats.org/officeDocument/2006/relationships/image" Target="../media/image11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emf"/><Relationship Id="rId4" Type="http://schemas.openxmlformats.org/officeDocument/2006/relationships/image" Target="../media/image115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emf"/><Relationship Id="rId5" Type="http://schemas.openxmlformats.org/officeDocument/2006/relationships/image" Target="../media/image123.emf"/><Relationship Id="rId4" Type="http://schemas.openxmlformats.org/officeDocument/2006/relationships/image" Target="../media/image1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7AFFC-3A19-824C-8365-16FCC3128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03" y="272406"/>
            <a:ext cx="11668794" cy="2467337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Garamond" panose="02020404030301010803" pitchFamily="18" charset="0"/>
              </a:rPr>
              <a:t>Proving the OSV conjecture</a:t>
            </a:r>
            <a:br>
              <a:rPr lang="en-US" sz="4800" dirty="0">
                <a:latin typeface="Garamond" panose="02020404030301010803" pitchFamily="18" charset="0"/>
              </a:rPr>
            </a:br>
            <a:r>
              <a:rPr lang="en-US" sz="4800" dirty="0">
                <a:latin typeface="Garamond" panose="02020404030301010803" pitchFamily="18" charset="0"/>
              </a:rPr>
              <a:t>with the gravitational path integral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B640B-670B-7C47-8EA5-D06C11E8D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51909"/>
            <a:ext cx="9144000" cy="1200150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Luca V. </a:t>
            </a:r>
            <a:r>
              <a:rPr lang="en-US" dirty="0" err="1">
                <a:latin typeface="Garamond" panose="02020404030301010803" pitchFamily="18" charset="0"/>
              </a:rPr>
              <a:t>Iliesiu</a:t>
            </a:r>
            <a:endParaRPr lang="en-US" dirty="0">
              <a:latin typeface="Garamond" panose="02020404030301010803" pitchFamily="18" charset="0"/>
            </a:endParaRPr>
          </a:p>
        </p:txBody>
      </p:sp>
      <p:pic>
        <p:nvPicPr>
          <p:cNvPr id="1026" name="Picture 2" descr="University of California, Berkeley - Wikipedia">
            <a:extLst>
              <a:ext uri="{FF2B5EF4-FFF2-40B4-BE49-F238E27FC236}">
                <a16:creationId xmlns:a16="http://schemas.microsoft.com/office/drawing/2014/main" id="{EC08D116-99B6-2933-E8F1-BCE992B3A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5022273" y="4244680"/>
            <a:ext cx="2147454" cy="214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89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CDF749-9B74-E34B-AF16-6ABCF50AFADB}"/>
              </a:ext>
            </a:extLst>
          </p:cNvPr>
          <p:cNvSpPr txBox="1"/>
          <p:nvPr/>
        </p:nvSpPr>
        <p:spPr>
          <a:xfrm>
            <a:off x="1676400" y="2286000"/>
            <a:ext cx="8839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Based on work with</a:t>
            </a:r>
          </a:p>
          <a:p>
            <a:pPr algn="ctr"/>
            <a:r>
              <a:rPr lang="en-US" sz="2400" b="1" dirty="0">
                <a:latin typeface="Garamond" panose="02020404030301010803" pitchFamily="18" charset="0"/>
              </a:rPr>
              <a:t>Nikolay Bobev, Jan Boruch, and Dawid Maskalaniec</a:t>
            </a:r>
          </a:p>
          <a:p>
            <a:pPr algn="ctr"/>
            <a:endParaRPr lang="en-US" sz="2400" dirty="0">
              <a:latin typeface="Garamond" panose="02020404030301010803" pitchFamily="18" charset="0"/>
            </a:endParaRPr>
          </a:p>
          <a:p>
            <a:pPr algn="ctr"/>
            <a:r>
              <a:rPr lang="en-US" sz="2400" dirty="0">
                <a:latin typeface="Garamond" panose="02020404030301010803" pitchFamily="18" charset="0"/>
              </a:rPr>
              <a:t>building on earlier work with</a:t>
            </a:r>
          </a:p>
          <a:p>
            <a:pPr algn="ctr"/>
            <a:r>
              <a:rPr lang="en-US" sz="2400" dirty="0">
                <a:latin typeface="Garamond" panose="02020404030301010803" pitchFamily="18" charset="0"/>
              </a:rPr>
              <a:t>Jan Boruch, Murat Kologlu, Sameer Murthy, and Gustavo J. Turiaci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F6961E-D44C-A601-5CEB-409AE01B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665"/>
            <a:ext cx="2743200" cy="365125"/>
          </a:xfrm>
          <a:prstGeom prst="rect">
            <a:avLst/>
          </a:prstGeom>
        </p:spPr>
        <p:txBody>
          <a:bodyPr/>
          <a:lstStyle/>
          <a:p>
            <a:fld id="{64AA52AD-F3A7-5743-8106-C668024227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18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13E11-2978-A497-4BA1-E8D6B8FF5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62A3D84F-9F1E-181A-FC52-7E733FA0CB6F}"/>
              </a:ext>
            </a:extLst>
          </p:cNvPr>
          <p:cNvSpPr txBox="1"/>
          <p:nvPr/>
        </p:nvSpPr>
        <p:spPr>
          <a:xfrm>
            <a:off x="1295400" y="2606040"/>
            <a:ext cx="96012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The gravitational path integral (GPI) has become a precision tool for understanding quantum properties of black holes.</a:t>
            </a:r>
          </a:p>
        </p:txBody>
      </p:sp>
    </p:spTree>
    <p:extLst>
      <p:ext uri="{BB962C8B-B14F-4D97-AF65-F5344CB8AC3E}">
        <p14:creationId xmlns:p14="http://schemas.microsoft.com/office/powerpoint/2010/main" val="2281872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The gravitational path integral as a precision tool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3400" y="1815945"/>
            <a:ext cx="535940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Without supersymmetry:</a:t>
            </a:r>
            <a:r>
              <a:rPr lang="en-US" sz="2400" dirty="0">
                <a:latin typeface="Garamond" panose="02020404030301010803" pitchFamily="18" charset="0"/>
              </a:rPr>
              <a:t> fine-grained statistics of black hole observables</a:t>
            </a:r>
          </a:p>
          <a:p>
            <a:pPr algn="ctr"/>
            <a:r>
              <a:rPr lang="en-US" sz="2400" dirty="0">
                <a:latin typeface="Garamond" panose="02020404030301010803" pitchFamily="18" charset="0"/>
              </a:rPr>
              <a:t> (e.g., the Page curve and spectral statistics)</a:t>
            </a:r>
          </a:p>
        </p:txBody>
      </p:sp>
      <p:sp>
        <p:nvSpPr>
          <p:cNvPr id="15" name="Citation 15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[Page `93; Penington `19, Almheiri et al. `19, Penington, Shenker, Stanford, Yang `19, LVI, Murthy, </a:t>
            </a:r>
            <a:r>
              <a:rPr lang="en-US" sz="1800" dirty="0" err="1">
                <a:solidFill>
                  <a:srgbClr val="7C7C7C"/>
                </a:solidFill>
                <a:latin typeface="Garamond" panose="02020404030301010803" pitchFamily="18" charset="0"/>
              </a:rPr>
              <a:t>Turiaci</a:t>
            </a:r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 `22]</a:t>
            </a:r>
          </a:p>
        </p:txBody>
      </p:sp>
      <p:pic>
        <p:nvPicPr>
          <p:cNvPr id="2" name="LaTeX sum_geom 13" descr="TikZ: sum over (AdS2 x S2)/Z_c geometries">
            <a:extLst>
              <a:ext uri="{FF2B5EF4-FFF2-40B4-BE49-F238E27FC236}">
                <a16:creationId xmlns:a16="http://schemas.microsoft.com/office/drawing/2014/main" id="{937848C7-1F48-BB75-B378-C7E305486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617" y="3533378"/>
            <a:ext cx="5036654" cy="20522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5A8391-66D7-840A-7BB4-E455BF406B71}"/>
              </a:ext>
            </a:extLst>
          </p:cNvPr>
          <p:cNvSpPr txBox="1"/>
          <p:nvPr/>
        </p:nvSpPr>
        <p:spPr>
          <a:xfrm>
            <a:off x="6307290" y="1815841"/>
            <a:ext cx="57413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With supersymmetry:</a:t>
            </a:r>
            <a:r>
              <a:rPr lang="en-US" sz="2400" dirty="0">
                <a:latin typeface="Garamond" panose="02020404030301010803" pitchFamily="18" charset="0"/>
              </a:rPr>
              <a:t> The GPI can reproduce exact degeneracies </a:t>
            </a:r>
          </a:p>
          <a:p>
            <a:pPr algn="ctr"/>
            <a:r>
              <a:rPr lang="en-US" sz="2400" dirty="0">
                <a:latin typeface="Garamond" panose="02020404030301010803" pitchFamily="18" charset="0"/>
              </a:rPr>
              <a:t>(e.g., 1/8-BPS BHs in </a:t>
            </a:r>
            <a:r>
              <a:rPr lang="en-US" sz="2400" dirty="0">
                <a:latin typeface="Cambria Math" panose="02040503050406030204" pitchFamily="18" charset="0"/>
              </a:rPr>
              <a:t>𝒩</a:t>
            </a:r>
            <a:r>
              <a:rPr lang="en-US" sz="2400" dirty="0">
                <a:latin typeface="Garamond" panose="02020404030301010803" pitchFamily="18" charset="0"/>
              </a:rPr>
              <a:t> = 8 supergravity) 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F1750C-03C1-5FEF-C19E-CFB8DDD5D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45" y="3158219"/>
            <a:ext cx="4461510" cy="28025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5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What is still missing? The UV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95248" y="1192074"/>
            <a:ext cx="9601200" cy="1188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In both settings, the GPI is insensitive to the interplay between </a:t>
            </a:r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UV corrections</a:t>
            </a:r>
            <a:r>
              <a:rPr lang="en-US" sz="2400" dirty="0">
                <a:latin typeface="Garamond" panose="02020404030301010803" pitchFamily="18" charset="0"/>
              </a:rPr>
              <a:t> to the gravitational theory and the </a:t>
            </a:r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sum over spacetimes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5248" y="2545080"/>
            <a:ext cx="96012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Without supersymmetry:</a:t>
            </a:r>
            <a:r>
              <a:rPr lang="en-US" sz="2400" dirty="0">
                <a:latin typeface="Garamond" panose="02020404030301010803" pitchFamily="18" charset="0"/>
              </a:rPr>
              <a:t> UV effects, captured by higher-derivative corrections, are not under sufficient calculational control.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5248" y="3589020"/>
            <a:ext cx="96012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latin typeface="Cambria Math" panose="02040503050406030204" pitchFamily="18" charset="0"/>
              </a:rPr>
              <a:t>𝒩</a:t>
            </a:r>
            <a:r>
              <a:rPr lang="en-US" sz="2400" b="1" dirty="0">
                <a:latin typeface="Garamond" panose="02020404030301010803" pitchFamily="18" charset="0"/>
              </a:rPr>
              <a:t> = 8 supergravity:</a:t>
            </a:r>
            <a:r>
              <a:rPr lang="en-US" sz="2400" dirty="0">
                <a:latin typeface="Garamond" panose="02020404030301010803" pitchFamily="18" charset="0"/>
              </a:rPr>
              <a:t> the higher-derivative corrections coming from string theory truncate at tree level.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5248" y="4914900"/>
            <a:ext cx="960120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A useful middle ground: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5248" y="5463540"/>
            <a:ext cx="960120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1/2-BPS black holes in </a:t>
            </a:r>
            <a:r>
              <a:rPr lang="en-US" sz="2400" b="1" dirty="0">
                <a:latin typeface="Cambria Math" panose="02040503050406030204" pitchFamily="18" charset="0"/>
              </a:rPr>
              <a:t>𝒩</a:t>
            </a:r>
            <a:r>
              <a:rPr lang="en-US" sz="2400" b="1" dirty="0">
                <a:latin typeface="Garamond" panose="02020404030301010803" pitchFamily="18" charset="0"/>
              </a:rPr>
              <a:t> = 2 supergravity</a:t>
            </a:r>
            <a:r>
              <a:rPr lang="en-US" sz="2400" dirty="0">
                <a:latin typeface="Garamond" panose="02020404030301010803" pitchFamily="18" charset="0"/>
              </a:rPr>
              <a:t>, obtained from a Calabi–Yau compactification of type IIA string theory where higher-derivative corrections are highly non-trivial.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6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An exact prediction for </a:t>
            </a:r>
            <a:r>
              <a:rPr lang="en-US" sz="3000" dirty="0">
                <a:latin typeface="Cambria Math" panose="02040503050406030204" pitchFamily="18" charset="0"/>
              </a:rPr>
              <a:t>𝒩</a:t>
            </a:r>
            <a:r>
              <a:rPr lang="en-US" sz="3000" dirty="0">
                <a:latin typeface="Garamond" panose="02020404030301010803" pitchFamily="18" charset="0"/>
              </a:rPr>
              <a:t> = 2 supergravity: the OSV conjecture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827404"/>
            <a:ext cx="100584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Ooguri, Strominger and Vafa conjectured an exact formula for the black hole partition function that should include all stringy effects:</a:t>
            </a:r>
          </a:p>
        </p:txBody>
      </p:sp>
      <p:pic>
        <p:nvPicPr>
          <p:cNvPr id="13" name="LaTeX osv_def 13" descr="Z_{\rm BH}^{\rm OSV}(\Gamma^I,\mu^I;\Omega_\infty)\equiv&#10;\underbrace{\mathrm{Tr}_{\text{Fixed }\Gamma^I}(-1)^F(J_3)^2\,e^{-\beta\{Q,Q^\dagger\}+\beta\mu^I\Gamma_I}}_{\text{helicity supertrace}}&#10;\;\overset{?}{=}\;&#10;\underbrace{|Z_{\rm top}(t^A,g_{\rm top})|^2}_{\text{A-model topological string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32" y="2461666"/>
            <a:ext cx="10496430" cy="874235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066648" y="3959216"/>
            <a:ext cx="1005840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 err="1">
                <a:latin typeface="Garamond" panose="02020404030301010803" pitchFamily="18" charset="0"/>
              </a:rPr>
              <a:t>Z</a:t>
            </a:r>
            <a:r>
              <a:rPr lang="en-US" sz="2400" baseline="-25000" dirty="0" err="1">
                <a:latin typeface="Garamond" panose="02020404030301010803" pitchFamily="18" charset="0"/>
              </a:rPr>
              <a:t>top</a:t>
            </a:r>
            <a:r>
              <a:rPr lang="en-US" sz="2400" dirty="0">
                <a:latin typeface="Garamond" panose="02020404030301010803" pitchFamily="18" charset="0"/>
              </a:rPr>
              <a:t> is the topological string partition function evaluated at the attractor values of the moduli, fixed by the charges and chemical potentials, and has a genus expansion with each order exact in α′:</a:t>
            </a:r>
          </a:p>
        </p:txBody>
      </p:sp>
      <p:pic>
        <p:nvPicPr>
          <p:cNvPr id="16" name="LaTeX genus 16" descr="F_{\rm top}(t^A,g_{\rm top})=\log Z_{\rm top}=\sum_{g=0}^{\infty}g_{\rm top}^{\,2g-2}\,F_{{\rm top},g}(t^A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2" y="5309581"/>
            <a:ext cx="5704691" cy="883854"/>
          </a:xfrm>
          <a:prstGeom prst="rect">
            <a:avLst/>
          </a:prstGeom>
        </p:spPr>
      </p:pic>
      <p:sp>
        <p:nvSpPr>
          <p:cNvPr id="17" name="Citation 17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[Ooguri, Strominger, Vafa `04; Bershadsky, Cecotti, Ooguri, Vafa `93, Gopakumar, Vafa `98]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7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What we prove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95248" y="1155948"/>
            <a:ext cx="96012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We use the GPI to prove the OSV conjecture </a:t>
            </a:r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to all orders in the topological string coupling</a:t>
            </a:r>
            <a:r>
              <a:rPr lang="en-US" sz="2400" dirty="0">
                <a:latin typeface="Garamond" panose="02020404030301010803" pitchFamily="18" charset="0"/>
              </a:rPr>
              <a:t> and at leading order in G</a:t>
            </a:r>
            <a:r>
              <a:rPr lang="en-US" sz="2400" baseline="-25000" dirty="0">
                <a:latin typeface="Garamond" panose="02020404030301010803" pitchFamily="18" charset="0"/>
              </a:rPr>
              <a:t>N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7918" y="2460142"/>
            <a:ext cx="1161586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New 4d supergravity saddles that compute the index to all orders in the derivative expansion: </a:t>
            </a:r>
          </a:p>
          <a:p>
            <a:pPr algn="ctr"/>
            <a:r>
              <a:rPr lang="en-US" sz="2400" dirty="0">
                <a:latin typeface="Garamond" panose="02020404030301010803" pitchFamily="18" charset="0"/>
              </a:rPr>
              <a:t>smooth supersymmetric Euclidean black holes with an S</a:t>
            </a:r>
            <a:r>
              <a:rPr lang="en-US" sz="2400" baseline="30000" dirty="0">
                <a:latin typeface="Garamond" panose="02020404030301010803" pitchFamily="18" charset="0"/>
              </a:rPr>
              <a:t>1</a:t>
            </a:r>
            <a:r>
              <a:rPr lang="en-US" sz="2400" baseline="-25000" dirty="0">
                <a:latin typeface="Garamond" panose="02020404030301010803" pitchFamily="18" charset="0"/>
              </a:rPr>
              <a:t>β</a:t>
            </a:r>
            <a:r>
              <a:rPr lang="en-US" sz="2400" dirty="0">
                <a:latin typeface="Garamond" panose="02020404030301010803" pitchFamily="18" charset="0"/>
              </a:rPr>
              <a:t> × S</a:t>
            </a:r>
            <a:r>
              <a:rPr lang="en-US" sz="2400" baseline="30000" dirty="0">
                <a:latin typeface="Garamond" panose="02020404030301010803" pitchFamily="18" charset="0"/>
              </a:rPr>
              <a:t>2</a:t>
            </a:r>
            <a:r>
              <a:rPr lang="en-US" sz="2400" dirty="0">
                <a:latin typeface="Garamond" panose="02020404030301010803" pitchFamily="18" charset="0"/>
              </a:rPr>
              <a:t> boundary at </a:t>
            </a:r>
            <a:r>
              <a:rPr lang="en-US" sz="2400" i="1" dirty="0">
                <a:latin typeface="Garamond" panose="02020404030301010803" pitchFamily="18" charset="0"/>
              </a:rPr>
              <a:t>finite</a:t>
            </a:r>
            <a:r>
              <a:rPr lang="en-US" sz="2400" dirty="0">
                <a:latin typeface="Garamond" panose="02020404030301010803" pitchFamily="18" charset="0"/>
              </a:rPr>
              <a:t> β.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14660" y="3861397"/>
            <a:ext cx="960120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 Action localizes to the </a:t>
            </a:r>
            <a:r>
              <a:rPr lang="en-US" sz="24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400" dirty="0">
                <a:latin typeface="Garamond" panose="02020404030301010803" pitchFamily="18" charset="0"/>
              </a:rPr>
              <a:t> poles of the horizon:</a:t>
            </a:r>
          </a:p>
        </p:txBody>
      </p:sp>
      <p:pic>
        <p:nvPicPr>
          <p:cNvPr id="15" name="LaTeX prove 15" descr="e^{-I_{\rm saddle}}=&#10;\underbrace{\Nc{Z_{\rm top}(t_N,g_{{\rm top},N})}}_{\text{north pole}}\;&#10;\underbrace{\Sc{\bar Z_{\rm top}(t_S,g_{{\rm top},S})}}_{\text{south pole}}&#10;=|Z_{\rm top}(t,g_{\rm top})|^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635" y="4500296"/>
            <a:ext cx="7609249" cy="82147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18684" y="5966710"/>
            <a:ext cx="9601200" cy="701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Garamond" panose="02020404030301010803" pitchFamily="18" charset="0"/>
              </a:rPr>
              <a:t>Note: </a:t>
            </a:r>
            <a:r>
              <a:rPr lang="en-US" sz="2000" dirty="0">
                <a:latin typeface="Garamond" panose="02020404030301010803" pitchFamily="18" charset="0"/>
              </a:rPr>
              <a:t>Not the extremal (β = ∞) geometries, whose entropy counts bosons </a:t>
            </a:r>
            <a:r>
              <a:rPr lang="en-US" sz="2000" i="1" dirty="0">
                <a:latin typeface="Garamond" panose="02020404030301010803" pitchFamily="18" charset="0"/>
              </a:rPr>
              <a:t>plus</a:t>
            </a:r>
            <a:r>
              <a:rPr lang="en-US" sz="2000" dirty="0">
                <a:latin typeface="Garamond" panose="02020404030301010803" pitchFamily="18" charset="0"/>
              </a:rPr>
              <a:t> fermions: at finite β, the saddles directly compute their </a:t>
            </a:r>
            <a:r>
              <a:rPr lang="en-US" sz="2000" i="1" dirty="0">
                <a:latin typeface="Garamond" panose="02020404030301010803" pitchFamily="18" charset="0"/>
              </a:rPr>
              <a:t>difference</a:t>
            </a:r>
            <a:r>
              <a:rPr lang="en-US" sz="2000" dirty="0">
                <a:latin typeface="Garamond" panose="02020404030301010803" pitchFamily="18" charset="0"/>
              </a:rPr>
              <a:t>.</a:t>
            </a:r>
          </a:p>
        </p:txBody>
      </p:sp>
      <p:pic>
        <p:nvPicPr>
          <p:cNvPr id="3" name="LaTeX np_sp 14" descr="TikZ figure: north/south pole localization of the action (Fig. 1 of the paper)">
            <a:extLst>
              <a:ext uri="{FF2B5EF4-FFF2-40B4-BE49-F238E27FC236}">
                <a16:creationId xmlns:a16="http://schemas.microsoft.com/office/drawing/2014/main" id="{DF5ED03B-370E-07B9-FBEB-0E62A01F50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331" r="22802" b="34107"/>
          <a:stretch>
            <a:fillRect/>
          </a:stretch>
        </p:blipFill>
        <p:spPr>
          <a:xfrm>
            <a:off x="1818783" y="3429000"/>
            <a:ext cx="1046337" cy="22961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8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Why do we need a refinement?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95248" y="920670"/>
            <a:ext cx="96012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The GPI also contains saddles whose contributions are non-perturbatively small, ∼ e</a:t>
            </a:r>
            <a:r>
              <a:rPr lang="en-US" sz="2400" baseline="30000" dirty="0">
                <a:latin typeface="Garamond" panose="02020404030301010803" pitchFamily="18" charset="0"/>
              </a:rPr>
              <a:t>−#S</a:t>
            </a:r>
            <a:r>
              <a:rPr lang="en-US" sz="2400" dirty="0">
                <a:latin typeface="Garamond" panose="02020404030301010803" pitchFamily="18" charset="0"/>
              </a:rPr>
              <a:t>, compared to the leading saddle: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95248" y="1853358"/>
            <a:ext cx="96012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1. Shifted saddles:</a:t>
            </a:r>
            <a:r>
              <a:rPr lang="en-US" sz="2400" dirty="0">
                <a:latin typeface="Garamond" panose="02020404030301010803" pitchFamily="18" charset="0"/>
              </a:rPr>
              <a:t> gauge-field configurations that need additional patches — responsible for the </a:t>
            </a:r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quantization of electric charges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2884" y="2755362"/>
            <a:ext cx="10545928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2. Multi-center saddles:</a:t>
            </a:r>
            <a:r>
              <a:rPr lang="en-US" sz="2400" dirty="0">
                <a:latin typeface="Garamond" panose="02020404030301010803" pitchFamily="18" charset="0"/>
              </a:rPr>
              <a:t> several finite-temperature rotating black holes in equilibrium.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5248" y="5694263"/>
            <a:ext cx="960120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These are especially relevant when the single-center black hole is absent or subdominant.</a:t>
            </a:r>
          </a:p>
        </p:txBody>
      </p:sp>
      <p:pic>
        <p:nvPicPr>
          <p:cNvPr id="2" name="LaTeX np_sp 14" descr="TikZ figure: north/south pole localization of the action (Fig. 1 of the paper)">
            <a:extLst>
              <a:ext uri="{FF2B5EF4-FFF2-40B4-BE49-F238E27FC236}">
                <a16:creationId xmlns:a16="http://schemas.microsoft.com/office/drawing/2014/main" id="{4D213632-5D26-AC9A-2A84-D9B79E9F66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100"/>
          <a:stretch>
            <a:fillRect/>
          </a:stretch>
        </p:blipFill>
        <p:spPr>
          <a:xfrm>
            <a:off x="4224481" y="3217027"/>
            <a:ext cx="3742733" cy="23698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9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A non-perturbative refinement of OSV</a:t>
            </a:r>
          </a:p>
        </p:txBody>
      </p:sp>
      <p:pic>
        <p:nvPicPr>
          <p:cNvPr id="12" name="LaTeX refine 12" descr="Z_{\rm BH}^{\rm OSV}(\{\Gamma^I_a\},\mu^I,\{n^I_a\};\Omega_\infty)&#10;\underset{\substack{\text{saddle-point}\\ \text{approx.}}}{=}&#10;\prod_{a=1}^{n}\Nc{Z_{\rm top}(t_{N,a},g_{{\rm top},N,a})}\;\Sc{\bar Z_{\rm top}(t_{S,a},g_{{\rm top},S,a})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405" y="4826992"/>
            <a:ext cx="8627262" cy="817626"/>
          </a:xfrm>
          <a:prstGeom prst="rect">
            <a:avLst/>
          </a:prstGeom>
        </p:spPr>
      </p:pic>
      <p:pic>
        <p:nvPicPr>
          <p:cNvPr id="14" name="LaTeX np_sp 14" descr="TikZ figure: north/south pole localization of the action (Fig. 1 of the paper)"/>
          <p:cNvPicPr>
            <a:picLocks noChangeAspect="1"/>
          </p:cNvPicPr>
          <p:nvPr/>
        </p:nvPicPr>
        <p:blipFill>
          <a:blip r:embed="rId3"/>
          <a:srcRect l="48100"/>
          <a:stretch>
            <a:fillRect/>
          </a:stretch>
        </p:blipFill>
        <p:spPr>
          <a:xfrm>
            <a:off x="4620070" y="2015299"/>
            <a:ext cx="3742733" cy="2369812"/>
          </a:xfrm>
          <a:prstGeom prst="rect">
            <a:avLst/>
          </a:prstGeom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8A12E18E-CE96-D258-F8D4-C4952F936C00}"/>
              </a:ext>
            </a:extLst>
          </p:cNvPr>
          <p:cNvSpPr txBox="1"/>
          <p:nvPr/>
        </p:nvSpPr>
        <p:spPr>
          <a:xfrm>
            <a:off x="1173328" y="1052855"/>
            <a:ext cx="960120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For all saddles we prove,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FF7B4F-4012-5D55-992A-1B561C84B280}"/>
              </a:ext>
            </a:extLst>
          </p:cNvPr>
          <p:cNvSpPr txBox="1"/>
          <p:nvPr/>
        </p:nvSpPr>
        <p:spPr>
          <a:xfrm>
            <a:off x="1538436" y="5814595"/>
            <a:ext cx="96011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to all orders in the topological string coupling for each non-perturbative correction in G</a:t>
            </a:r>
            <a:r>
              <a:rPr lang="en-US" sz="2400" baseline="-25000" dirty="0">
                <a:latin typeface="Garamond" panose="02020404030301010803" pitchFamily="18" charset="0"/>
              </a:rPr>
              <a:t>N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10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What tools do we need?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95248" y="1226820"/>
            <a:ext cx="9601200" cy="1188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1. Index saddles:</a:t>
            </a:r>
            <a:r>
              <a:rPr lang="en-US" sz="2400" dirty="0">
                <a:latin typeface="Garamond" panose="02020404030301010803" pitchFamily="18" charset="0"/>
              </a:rPr>
              <a:t> finite-temperature, supersymmetric (complex) Euclidean black holes that directly compute the index — to all orders in the derivative expansion.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6648" y="2461260"/>
            <a:ext cx="10058400" cy="365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[LVI, Kologlu, Turiaci `21, Boruch, LVI, Murthy, Turiaci `23, `25, Adhikari et al. `25]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5248" y="3139440"/>
            <a:ext cx="960120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2. Equivariant localization</a:t>
            </a:r>
            <a:r>
              <a:rPr lang="en-US" sz="2400" dirty="0">
                <a:latin typeface="Garamond" panose="02020404030301010803" pitchFamily="18" charset="0"/>
              </a:rPr>
              <a:t> of the gravitational action.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6648" y="3642360"/>
            <a:ext cx="10058400" cy="365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[Benetti Genolini et al. `19, `24, `26, Sparks et al. `26]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5248" y="4320540"/>
            <a:ext cx="9601200" cy="1188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Key property: the Killing vector built from the Killing spinor has only isolated fixed points — the </a:t>
            </a:r>
            <a:r>
              <a:rPr lang="en-US" sz="24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400" dirty="0">
                <a:latin typeface="Garamond" panose="02020404030301010803" pitchFamily="18" charset="0"/>
              </a:rPr>
              <a:t> poles of each horizon.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11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How do we compute indices directly in gravity?</a:t>
            </a:r>
          </a:p>
        </p:txBody>
      </p:sp>
      <p:pic>
        <p:nvPicPr>
          <p:cNvPr id="12" name="LaTeX z_index 12" descr="Z_{\rm BH}(\Gamma;\Omega_\infty)=\mathrm{Tr}_{\text{Fixed }\Gamma}(-1)^F\,e^{-\beta H}=\Omega(\Gamma;\Omega_\infty)\,e^{-\beta M_{\rm BPS}(\Gamma;\Omega_\infty)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431" y="2148840"/>
            <a:ext cx="8090834" cy="380606"/>
          </a:xfrm>
          <a:prstGeom prst="rect">
            <a:avLst/>
          </a:prstGeom>
        </p:spPr>
      </p:pic>
      <p:pic>
        <p:nvPicPr>
          <p:cNvPr id="13" name="LaTeX fermion 13" descr="(-1)^F=e^{2\pi\ii J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164" y="3611880"/>
            <a:ext cx="1837864" cy="367024"/>
          </a:xfrm>
          <a:prstGeom prst="rect">
            <a:avLst/>
          </a:prstGeom>
        </p:spPr>
      </p:pic>
      <p:sp>
        <p:nvSpPr>
          <p:cNvPr id="14" name="Arrow 14"/>
          <p:cNvSpPr/>
          <p:nvPr/>
        </p:nvSpPr>
        <p:spPr>
          <a:xfrm>
            <a:off x="4388788" y="3630168"/>
            <a:ext cx="502920" cy="29260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LaTeX rot_cond 15" descr="\beta\,\Omega_E=\ii\beta\,\Omega_H=2\pi(1+2n)\,,\quad n\in\mathbb Z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468" y="3611880"/>
            <a:ext cx="4749064" cy="32592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371600" y="4343400"/>
            <a:ext cx="941832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Euclidean angular velocity Ω</a:t>
            </a:r>
            <a:r>
              <a:rPr lang="en-US" sz="1800" baseline="-25000" dirty="0">
                <a:solidFill>
                  <a:srgbClr val="7C7C7C"/>
                </a:solidFill>
                <a:latin typeface="Garamond" panose="02020404030301010803" pitchFamily="18" charset="0"/>
              </a:rPr>
              <a:t>E</a:t>
            </a:r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 = iΩ</a:t>
            </a:r>
            <a:r>
              <a:rPr lang="en-US" sz="1800" baseline="-25000" dirty="0">
                <a:solidFill>
                  <a:srgbClr val="7C7C7C"/>
                </a:solidFill>
                <a:latin typeface="Garamond" panose="02020404030301010803" pitchFamily="18" charset="0"/>
              </a:rPr>
              <a:t>H</a:t>
            </a:r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: rotating by 2π(1+2n) around the thermal circle makes the fermions periodic.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400" y="5577840"/>
            <a:ext cx="10424160" cy="365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[for the purposes of this talk there is no need to distinguish the index and the helicity supertrace]</a:t>
            </a:r>
          </a:p>
        </p:txBody>
      </p:sp>
      <p:sp>
        <p:nvSpPr>
          <p:cNvPr id="18" name="Citation 18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[Bizet, Cassani, Martelli, Murthy `18, Bobev, Charles, Min `20, LVI, Kologlu, Turiaci `21]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C3EF8-D53B-AEA3-959F-65812D84B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04C8A-925F-FFD2-B4AB-F021EC38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12</a:t>
            </a:fld>
            <a:endParaRPr lang="en-US" dirty="0"/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DF6F5EE1-197A-1D46-86D4-4EC7E0A11D85}"/>
              </a:ext>
            </a:extLst>
          </p:cNvPr>
          <p:cNvSpPr txBox="1"/>
          <p:nvPr/>
        </p:nvSpPr>
        <p:spPr>
          <a:xfrm>
            <a:off x="1295248" y="3139440"/>
            <a:ext cx="960120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Simplest example:</a:t>
            </a:r>
          </a:p>
          <a:p>
            <a:pPr algn="ctr"/>
            <a:r>
              <a:rPr lang="en-US" sz="2400" dirty="0">
                <a:latin typeface="Garamond" panose="02020404030301010803" pitchFamily="18" charset="0"/>
              </a:rPr>
              <a:t>Pure (super)gravity</a:t>
            </a:r>
          </a:p>
        </p:txBody>
      </p:sp>
    </p:spTree>
    <p:extLst>
      <p:ext uri="{BB962C8B-B14F-4D97-AF65-F5344CB8AC3E}">
        <p14:creationId xmlns:p14="http://schemas.microsoft.com/office/powerpoint/2010/main" val="3842538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13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A black hole solution that we all hate (too complicated):</a:t>
            </a:r>
          </a:p>
          <a:p>
            <a:pPr algn="l"/>
            <a:r>
              <a:rPr lang="en-US" sz="3000" dirty="0">
                <a:latin typeface="Garamond" panose="02020404030301010803" pitchFamily="18" charset="0"/>
              </a:rPr>
              <a:t>the Kerr–Newman solution</a:t>
            </a:r>
          </a:p>
        </p:txBody>
      </p:sp>
      <p:grpSp>
        <p:nvGrpSpPr>
          <p:cNvPr id="512" name="Group 14">
            <a:extLst>
              <a:ext uri="{FF2B5EF4-FFF2-40B4-BE49-F238E27FC236}">
                <a16:creationId xmlns:a16="http://schemas.microsoft.com/office/drawing/2014/main" id="{760B6FF5-2556-A838-391C-BA019512CF99}"/>
              </a:ext>
            </a:extLst>
          </p:cNvPr>
          <p:cNvGrpSpPr/>
          <p:nvPr/>
        </p:nvGrpSpPr>
        <p:grpSpPr>
          <a:xfrm>
            <a:off x="358812" y="1161926"/>
            <a:ext cx="3052200" cy="4883820"/>
            <a:chOff x="6206100" y="1002630"/>
            <a:chExt cx="3052200" cy="4883820"/>
          </a:xfrm>
        </p:grpSpPr>
        <p:grpSp>
          <p:nvGrpSpPr>
            <p:cNvPr id="513" name="Group 13">
              <a:extLst>
                <a:ext uri="{FF2B5EF4-FFF2-40B4-BE49-F238E27FC236}">
                  <a16:creationId xmlns:a16="http://schemas.microsoft.com/office/drawing/2014/main" id="{91A4E9F5-509F-0994-817F-66704496A5C4}"/>
                </a:ext>
              </a:extLst>
            </p:cNvPr>
            <p:cNvGrpSpPr/>
            <p:nvPr/>
          </p:nvGrpSpPr>
          <p:grpSpPr>
            <a:xfrm>
              <a:off x="6743700" y="1051560"/>
              <a:ext cx="2514600" cy="4834890"/>
              <a:chOff x="6743700" y="1051560"/>
              <a:chExt cx="2514600" cy="4834890"/>
            </a:xfrm>
          </p:grpSpPr>
          <p:cxnSp>
            <p:nvCxnSpPr>
              <p:cNvPr id="514" name="Straight Connector 11">
                <a:extLst>
                  <a:ext uri="{FF2B5EF4-FFF2-40B4-BE49-F238E27FC236}">
                    <a16:creationId xmlns:a16="http://schemas.microsoft.com/office/drawing/2014/main" id="{931750FC-1B21-8EFB-83D5-BD9D3F036450}"/>
                  </a:ext>
                </a:extLst>
              </p:cNvPr>
              <p:cNvCxnSpPr/>
              <p:nvPr/>
            </p:nvCxnSpPr>
            <p:spPr>
              <a:xfrm>
                <a:off x="8001000" y="1051560"/>
                <a:ext cx="0" cy="4834890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Oval 8">
                <a:extLst>
                  <a:ext uri="{FF2B5EF4-FFF2-40B4-BE49-F238E27FC236}">
                    <a16:creationId xmlns:a16="http://schemas.microsoft.com/office/drawing/2014/main" id="{96AFEA72-D938-B5AD-77DB-77D2459FE34A}"/>
                  </a:ext>
                </a:extLst>
              </p:cNvPr>
              <p:cNvSpPr/>
              <p:nvPr/>
            </p:nvSpPr>
            <p:spPr>
              <a:xfrm>
                <a:off x="6743700" y="2296391"/>
                <a:ext cx="2514600" cy="25146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6" name="Arc 9">
              <a:extLst>
                <a:ext uri="{FF2B5EF4-FFF2-40B4-BE49-F238E27FC236}">
                  <a16:creationId xmlns:a16="http://schemas.microsoft.com/office/drawing/2014/main" id="{B340AC6E-C7D0-9AFA-EBDA-375260602797}"/>
                </a:ext>
              </a:extLst>
            </p:cNvPr>
            <p:cNvSpPr/>
            <p:nvPr/>
          </p:nvSpPr>
          <p:spPr>
            <a:xfrm rot="9238027">
              <a:off x="6206100" y="1002630"/>
              <a:ext cx="3028530" cy="3311770"/>
            </a:xfrm>
            <a:prstGeom prst="arc">
              <a:avLst/>
            </a:prstGeom>
            <a:ln w="6350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LaTeX omega_lbl 17" descr="\Omega_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" y="4087368"/>
            <a:ext cx="307259" cy="192999"/>
          </a:xfrm>
          <a:prstGeom prst="rect">
            <a:avLst/>
          </a:prstGeom>
        </p:spPr>
      </p:pic>
      <p:pic>
        <p:nvPicPr>
          <p:cNvPr id="18" name="LaTeX kn_wick 18" descr="t\to\ii\tau\,,\qquad \Omega_E=\ii\,\Omega_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001" y="1325880"/>
            <a:ext cx="2820333" cy="277724"/>
          </a:xfrm>
          <a:prstGeom prst="rect">
            <a:avLst/>
          </a:prstGeom>
        </p:spPr>
      </p:pic>
      <p:pic>
        <p:nvPicPr>
          <p:cNvPr id="19" name="LaTeX kn_ident 19" descr="(\tau,\phi)\sim(\tau+\beta,\phi+\beta\,\Omega_E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2298" y="2660904"/>
            <a:ext cx="3167739" cy="311755"/>
          </a:xfrm>
          <a:prstGeom prst="rect">
            <a:avLst/>
          </a:prstGeom>
        </p:spPr>
      </p:pic>
      <p:pic>
        <p:nvPicPr>
          <p:cNvPr id="20" name="LaTeX psi_anti 20" descr="\psi(\tau,\phi)=-\psi(\tau+\beta,\phi+2\pi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2624" y="4023360"/>
            <a:ext cx="3467089" cy="311755"/>
          </a:xfrm>
          <a:prstGeom prst="rect">
            <a:avLst/>
          </a:prstGeom>
        </p:spPr>
      </p:pic>
      <p:pic>
        <p:nvPicPr>
          <p:cNvPr id="21" name="LaTeX psi_per 21" descr="\psi(\tau,\phi)=\psi(\tau+\beta,\phi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4890" y="5394960"/>
            <a:ext cx="2602555" cy="311755"/>
          </a:xfrm>
          <a:prstGeom prst="rect">
            <a:avLst/>
          </a:prstGeom>
        </p:spPr>
      </p:pic>
      <p:sp>
        <p:nvSpPr>
          <p:cNvPr id="22" name="Arrow 22"/>
          <p:cNvSpPr/>
          <p:nvPr/>
        </p:nvSpPr>
        <p:spPr>
          <a:xfrm>
            <a:off x="5788152" y="1856232"/>
            <a:ext cx="256032" cy="55778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 23"/>
          <p:cNvSpPr/>
          <p:nvPr/>
        </p:nvSpPr>
        <p:spPr>
          <a:xfrm>
            <a:off x="5788152" y="3218688"/>
            <a:ext cx="256032" cy="55778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 24"/>
          <p:cNvSpPr/>
          <p:nvPr/>
        </p:nvSpPr>
        <p:spPr>
          <a:xfrm>
            <a:off x="5788152" y="4581144"/>
            <a:ext cx="256032" cy="55778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Euclidean cigar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3296" y="841248"/>
            <a:ext cx="3941064" cy="4837176"/>
          </a:xfrm>
          <a:prstGeom prst="rect">
            <a:avLst/>
          </a:prstGeom>
        </p:spPr>
      </p:pic>
      <p:sp>
        <p:nvSpPr>
          <p:cNvPr id="26" name="Citation 26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[LVI, Kologlu, Turiaci `21]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14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A black hole solution that we all hate (too complicated):</a:t>
            </a:r>
          </a:p>
          <a:p>
            <a:pPr algn="l"/>
            <a:r>
              <a:rPr lang="en-US" sz="3000" dirty="0">
                <a:latin typeface="Garamond" panose="02020404030301010803" pitchFamily="18" charset="0"/>
              </a:rPr>
              <a:t>the Kerr–Newman solution</a:t>
            </a:r>
          </a:p>
        </p:txBody>
      </p:sp>
      <p:grpSp>
        <p:nvGrpSpPr>
          <p:cNvPr id="512" name="Group 14">
            <a:extLst>
              <a:ext uri="{FF2B5EF4-FFF2-40B4-BE49-F238E27FC236}">
                <a16:creationId xmlns:a16="http://schemas.microsoft.com/office/drawing/2014/main" id="{760B6FF5-2556-A838-391C-BA019512CF99}"/>
              </a:ext>
            </a:extLst>
          </p:cNvPr>
          <p:cNvGrpSpPr/>
          <p:nvPr/>
        </p:nvGrpSpPr>
        <p:grpSpPr>
          <a:xfrm>
            <a:off x="358812" y="1161926"/>
            <a:ext cx="3052200" cy="4883820"/>
            <a:chOff x="6206100" y="1002630"/>
            <a:chExt cx="3052200" cy="4883820"/>
          </a:xfrm>
        </p:grpSpPr>
        <p:grpSp>
          <p:nvGrpSpPr>
            <p:cNvPr id="513" name="Group 13">
              <a:extLst>
                <a:ext uri="{FF2B5EF4-FFF2-40B4-BE49-F238E27FC236}">
                  <a16:creationId xmlns:a16="http://schemas.microsoft.com/office/drawing/2014/main" id="{91A4E9F5-509F-0994-817F-66704496A5C4}"/>
                </a:ext>
              </a:extLst>
            </p:cNvPr>
            <p:cNvGrpSpPr/>
            <p:nvPr/>
          </p:nvGrpSpPr>
          <p:grpSpPr>
            <a:xfrm>
              <a:off x="6743700" y="1051560"/>
              <a:ext cx="2514600" cy="4834890"/>
              <a:chOff x="6743700" y="1051560"/>
              <a:chExt cx="2514600" cy="4834890"/>
            </a:xfrm>
          </p:grpSpPr>
          <p:cxnSp>
            <p:nvCxnSpPr>
              <p:cNvPr id="514" name="Straight Connector 11">
                <a:extLst>
                  <a:ext uri="{FF2B5EF4-FFF2-40B4-BE49-F238E27FC236}">
                    <a16:creationId xmlns:a16="http://schemas.microsoft.com/office/drawing/2014/main" id="{931750FC-1B21-8EFB-83D5-BD9D3F036450}"/>
                  </a:ext>
                </a:extLst>
              </p:cNvPr>
              <p:cNvCxnSpPr/>
              <p:nvPr/>
            </p:nvCxnSpPr>
            <p:spPr>
              <a:xfrm>
                <a:off x="8001000" y="1051560"/>
                <a:ext cx="0" cy="4834890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5" name="Oval 8">
                <a:extLst>
                  <a:ext uri="{FF2B5EF4-FFF2-40B4-BE49-F238E27FC236}">
                    <a16:creationId xmlns:a16="http://schemas.microsoft.com/office/drawing/2014/main" id="{96AFEA72-D938-B5AD-77DB-77D2459FE34A}"/>
                  </a:ext>
                </a:extLst>
              </p:cNvPr>
              <p:cNvSpPr/>
              <p:nvPr/>
            </p:nvSpPr>
            <p:spPr>
              <a:xfrm>
                <a:off x="6743700" y="2296391"/>
                <a:ext cx="2514600" cy="25146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6" name="Arc 9">
              <a:extLst>
                <a:ext uri="{FF2B5EF4-FFF2-40B4-BE49-F238E27FC236}">
                  <a16:creationId xmlns:a16="http://schemas.microsoft.com/office/drawing/2014/main" id="{B340AC6E-C7D0-9AFA-EBDA-375260602797}"/>
                </a:ext>
              </a:extLst>
            </p:cNvPr>
            <p:cNvSpPr/>
            <p:nvPr/>
          </p:nvSpPr>
          <p:spPr>
            <a:xfrm rot="9238027">
              <a:off x="6206100" y="1002630"/>
              <a:ext cx="3028530" cy="3311770"/>
            </a:xfrm>
            <a:prstGeom prst="arc">
              <a:avLst/>
            </a:prstGeom>
            <a:ln w="6350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LaTeX omega_lbl 17" descr="\Omega_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" y="4087368"/>
            <a:ext cx="307259" cy="192999"/>
          </a:xfrm>
          <a:prstGeom prst="rect">
            <a:avLst/>
          </a:prstGeom>
        </p:spPr>
      </p:pic>
      <p:pic>
        <p:nvPicPr>
          <p:cNvPr id="18" name="LaTeX kn_wick 18" descr="t\to\ii\tau\,,\qquad \Omega_E=\ii\,\Omega_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600200"/>
            <a:ext cx="2820333" cy="277724"/>
          </a:xfrm>
          <a:prstGeom prst="rect">
            <a:avLst/>
          </a:prstGeom>
        </p:spPr>
      </p:pic>
      <p:pic>
        <p:nvPicPr>
          <p:cNvPr id="19" name="LaTeX kn_action 19" descr="-I_E(\beta,\Omega_E,Q)=-\beta Q+\pi Q^2+\frac{Q^3\big(4\pi^2-(\beta\Omega_E)^2\big)}{2\beta}+\dot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960" y="2246401"/>
            <a:ext cx="7160973" cy="734158"/>
          </a:xfrm>
          <a:prstGeom prst="rect">
            <a:avLst/>
          </a:prstGeom>
        </p:spPr>
      </p:pic>
      <p:pic>
        <p:nvPicPr>
          <p:cNvPr id="20" name="LaTeX kn_index 20" descr="-I_E(\beta,\Omega_E,Q)\Big|_{\beta\Omega_E=\pm2\pi}=\underbrace{-\beta Q+\pi Q^2}_{\text{form of an index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3520440"/>
            <a:ext cx="5036078" cy="808834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9608078" y="3657600"/>
            <a:ext cx="219456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i="1" dirty="0">
                <a:latin typeface="Garamond" panose="02020404030301010803" pitchFamily="18" charset="0"/>
              </a:rPr>
              <a:t>(exact</a:t>
            </a:r>
          </a:p>
          <a:p>
            <a:pPr algn="ctr"/>
            <a:r>
              <a:rPr lang="en-US" sz="2400" i="1" dirty="0">
                <a:latin typeface="Garamond" panose="02020404030301010803" pitchFamily="18" charset="0"/>
              </a:rPr>
              <a:t>calculation)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251960" y="4983480"/>
            <a:ext cx="694944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2400" dirty="0">
                <a:latin typeface="Garamond" panose="02020404030301010803" pitchFamily="18" charset="0"/>
              </a:rPr>
              <a:t>While the geometry is not spherically symmetric,</a:t>
            </a:r>
          </a:p>
          <a:p>
            <a:pPr algn="l"/>
            <a:r>
              <a:rPr lang="en-US" sz="2400" dirty="0">
                <a:latin typeface="Garamond" panose="02020404030301010803" pitchFamily="18" charset="0"/>
              </a:rPr>
              <a:t>it has Killing spinors (i.e. it is supersymmetric).</a:t>
            </a:r>
          </a:p>
        </p:txBody>
      </p:sp>
      <p:sp>
        <p:nvSpPr>
          <p:cNvPr id="23" name="Citation 23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[LVI, Kologlu, Turiaci `21]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ACDAA-C9DA-5F03-779A-0E3F6E3D3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43C2E-9E1C-82DC-3EDF-A744932C5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15</a:t>
            </a:fld>
            <a:endParaRPr lang="en-US" dirty="0"/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B91D5846-6874-B73F-28C5-9E4597DBD260}"/>
              </a:ext>
            </a:extLst>
          </p:cNvPr>
          <p:cNvSpPr txBox="1"/>
          <p:nvPr/>
        </p:nvSpPr>
        <p:spPr>
          <a:xfrm>
            <a:off x="1295400" y="3429000"/>
            <a:ext cx="960120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Are there other supersymmetric saddles in pure (super)gravity?</a:t>
            </a:r>
          </a:p>
        </p:txBody>
      </p:sp>
    </p:spTree>
    <p:extLst>
      <p:ext uri="{BB962C8B-B14F-4D97-AF65-F5344CB8AC3E}">
        <p14:creationId xmlns:p14="http://schemas.microsoft.com/office/powerpoint/2010/main" val="2823539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30177B-6982-9659-C3E7-EDAA4352F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63665"/>
            <a:ext cx="2743200" cy="365125"/>
          </a:xfrm>
          <a:prstGeom prst="rect">
            <a:avLst/>
          </a:prstGeom>
        </p:spPr>
        <p:txBody>
          <a:bodyPr/>
          <a:lstStyle/>
          <a:p>
            <a:fld id="{64AA52AD-F3A7-5743-8106-C66802422727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57EB8D-AF29-C5E1-CBAD-201188CAA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13" y="1435100"/>
            <a:ext cx="3810000" cy="5588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80C1CE-FA33-AC7A-9712-C2AAA21B5D36}"/>
              </a:ext>
            </a:extLst>
          </p:cNvPr>
          <p:cNvGrpSpPr/>
          <p:nvPr/>
        </p:nvGrpSpPr>
        <p:grpSpPr>
          <a:xfrm>
            <a:off x="2619659" y="1123043"/>
            <a:ext cx="6882891" cy="2261110"/>
            <a:chOff x="2619659" y="1123043"/>
            <a:chExt cx="6882891" cy="226111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B8B6508-EDDB-EDB5-F7E7-A8FEF0804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00124" y="1587500"/>
              <a:ext cx="1841500" cy="254000"/>
            </a:xfrm>
            <a:prstGeom prst="rect">
              <a:avLst/>
            </a:prstGeom>
          </p:spPr>
        </p:pic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DF999227-1E80-6F79-6025-7D83AFF6BD17}"/>
                </a:ext>
              </a:extLst>
            </p:cNvPr>
            <p:cNvSpPr/>
            <p:nvPr/>
          </p:nvSpPr>
          <p:spPr>
            <a:xfrm rot="10800000">
              <a:off x="2619659" y="1123043"/>
              <a:ext cx="1992254" cy="1894114"/>
            </a:xfrm>
            <a:prstGeom prst="arc">
              <a:avLst/>
            </a:prstGeom>
            <a:ln w="63500">
              <a:solidFill>
                <a:srgbClr val="FF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9E52B6B-43C8-C85B-B803-22B047502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07689" y="2771478"/>
              <a:ext cx="5694861" cy="612675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48C9550-2549-72BA-35BE-A989A9ADEEF9}"/>
              </a:ext>
            </a:extLst>
          </p:cNvPr>
          <p:cNvGrpSpPr/>
          <p:nvPr/>
        </p:nvGrpSpPr>
        <p:grpSpPr>
          <a:xfrm>
            <a:off x="1390794" y="4323438"/>
            <a:ext cx="8454217" cy="1605787"/>
            <a:chOff x="1390794" y="4323438"/>
            <a:chExt cx="8454217" cy="160578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D9F897B-4F5D-5959-0513-9F0F9F0BB7FD}"/>
                </a:ext>
              </a:extLst>
            </p:cNvPr>
            <p:cNvGrpSpPr/>
            <p:nvPr/>
          </p:nvGrpSpPr>
          <p:grpSpPr>
            <a:xfrm>
              <a:off x="6949623" y="4323438"/>
              <a:ext cx="2895388" cy="1605787"/>
              <a:chOff x="3344464" y="4520681"/>
              <a:chExt cx="2895388" cy="1605787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1848E565-322C-083D-8007-E89D558FB730}"/>
                  </a:ext>
                </a:extLst>
              </p:cNvPr>
              <p:cNvGrpSpPr/>
              <p:nvPr/>
            </p:nvGrpSpPr>
            <p:grpSpPr>
              <a:xfrm>
                <a:off x="3344464" y="4520681"/>
                <a:ext cx="1575286" cy="1023813"/>
                <a:chOff x="8603306" y="262842"/>
                <a:chExt cx="2094825" cy="1361472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3707E5BC-60C4-C04C-FF5D-98322A2A3096}"/>
                    </a:ext>
                  </a:extLst>
                </p:cNvPr>
                <p:cNvSpPr/>
                <p:nvPr/>
              </p:nvSpPr>
              <p:spPr>
                <a:xfrm>
                  <a:off x="8603306" y="1253923"/>
                  <a:ext cx="185195" cy="18519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84320E71-48CB-12A2-51C1-B690970FB5BE}"/>
                    </a:ext>
                  </a:extLst>
                </p:cNvPr>
                <p:cNvSpPr/>
                <p:nvPr/>
              </p:nvSpPr>
              <p:spPr>
                <a:xfrm>
                  <a:off x="9018608" y="268147"/>
                  <a:ext cx="185195" cy="18519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A381F28A-D588-5DE1-890E-A09EF67932AD}"/>
                    </a:ext>
                  </a:extLst>
                </p:cNvPr>
                <p:cNvSpPr/>
                <p:nvPr/>
              </p:nvSpPr>
              <p:spPr>
                <a:xfrm>
                  <a:off x="10235879" y="1439119"/>
                  <a:ext cx="185195" cy="18519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C66B2E7F-CD91-9C47-9C52-85EF9500B1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570172" y="262842"/>
                  <a:ext cx="1127959" cy="252527"/>
                </a:xfrm>
                <a:prstGeom prst="rect">
                  <a:avLst/>
                </a:prstGeom>
              </p:spPr>
            </p:pic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5C1EDF7-29D3-2AC6-7ED3-C2C5044AFB34}"/>
                  </a:ext>
                </a:extLst>
              </p:cNvPr>
              <p:cNvGrpSpPr/>
              <p:nvPr/>
            </p:nvGrpSpPr>
            <p:grpSpPr>
              <a:xfrm>
                <a:off x="3784498" y="5036577"/>
                <a:ext cx="1366942" cy="1019824"/>
                <a:chOff x="8603306" y="268147"/>
                <a:chExt cx="1817768" cy="1356167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04CF5A7D-CA93-E687-40CA-893603EFCEF1}"/>
                    </a:ext>
                  </a:extLst>
                </p:cNvPr>
                <p:cNvSpPr/>
                <p:nvPr/>
              </p:nvSpPr>
              <p:spPr>
                <a:xfrm>
                  <a:off x="8603306" y="1253923"/>
                  <a:ext cx="185195" cy="18519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1DA10D61-C956-43C2-06A5-04435C5141CC}"/>
                    </a:ext>
                  </a:extLst>
                </p:cNvPr>
                <p:cNvSpPr/>
                <p:nvPr/>
              </p:nvSpPr>
              <p:spPr>
                <a:xfrm>
                  <a:off x="9018608" y="268147"/>
                  <a:ext cx="185195" cy="18519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EFACED5A-74C0-6977-4450-3F34C5966585}"/>
                    </a:ext>
                  </a:extLst>
                </p:cNvPr>
                <p:cNvSpPr/>
                <p:nvPr/>
              </p:nvSpPr>
              <p:spPr>
                <a:xfrm>
                  <a:off x="10235879" y="1439119"/>
                  <a:ext cx="185195" cy="185195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5D308EEE-CF3B-BBB0-5122-D9A21B513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88952" y="5847068"/>
                <a:ext cx="850900" cy="279400"/>
              </a:xfrm>
              <a:prstGeom prst="rect">
                <a:avLst/>
              </a:prstGeom>
            </p:spPr>
          </p:pic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4078DCD-F39D-DDDA-0D4D-2A74E265F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5881" y="4970514"/>
              <a:ext cx="215900" cy="88900"/>
            </a:xfrm>
            <a:prstGeom prst="rect">
              <a:avLst/>
            </a:prstGeom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F6F0C04-E228-BE72-582F-75BA963CA2CD}"/>
                </a:ext>
              </a:extLst>
            </p:cNvPr>
            <p:cNvGrpSpPr/>
            <p:nvPr/>
          </p:nvGrpSpPr>
          <p:grpSpPr>
            <a:xfrm>
              <a:off x="1405229" y="5434933"/>
              <a:ext cx="2929713" cy="417673"/>
              <a:chOff x="2141500" y="5422900"/>
              <a:chExt cx="2929713" cy="41767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14493252-D6AB-D71E-BE49-BAF53FADDA54}"/>
                  </a:ext>
                </a:extLst>
              </p:cNvPr>
              <p:cNvSpPr/>
              <p:nvPr/>
            </p:nvSpPr>
            <p:spPr>
              <a:xfrm>
                <a:off x="2480394" y="5557856"/>
                <a:ext cx="139265" cy="13926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C89824E-69A6-DD99-4519-95CBB625350E}"/>
                  </a:ext>
                </a:extLst>
              </p:cNvPr>
              <p:cNvSpPr txBox="1"/>
              <p:nvPr/>
            </p:nvSpPr>
            <p:spPr>
              <a:xfrm>
                <a:off x="2141500" y="5440463"/>
                <a:ext cx="4085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Garamond" panose="02020404030301010803" pitchFamily="18" charset="0"/>
                  </a:rPr>
                  <a:t>#</a:t>
                </a:r>
              </a:p>
            </p:txBody>
          </p: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08DB6A10-3CC9-F616-50A3-9483099000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75881" y="5569171"/>
                <a:ext cx="215900" cy="88900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E0F92A9-CF1F-27D0-7D1C-16E81967567B}"/>
                  </a:ext>
                </a:extLst>
              </p:cNvPr>
              <p:cNvSpPr txBox="1"/>
              <p:nvPr/>
            </p:nvSpPr>
            <p:spPr>
              <a:xfrm>
                <a:off x="3446216" y="5422900"/>
                <a:ext cx="4085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Garamond" panose="02020404030301010803" pitchFamily="18" charset="0"/>
                  </a:rPr>
                  <a:t>#</a:t>
                </a: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8E749B4-C4EA-7288-30CC-D5AF18D8A078}"/>
                  </a:ext>
                </a:extLst>
              </p:cNvPr>
              <p:cNvSpPr/>
              <p:nvPr/>
            </p:nvSpPr>
            <p:spPr>
              <a:xfrm>
                <a:off x="3807689" y="5553322"/>
                <a:ext cx="139265" cy="13926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EE597718-3756-79D6-980C-C8980E56A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08427" y="5579409"/>
                <a:ext cx="215900" cy="88900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AD88ACB4-882B-6EF9-4220-A66D2098BC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85800" y="5560490"/>
                <a:ext cx="185413" cy="150096"/>
              </a:xfrm>
              <a:prstGeom prst="rect">
                <a:avLst/>
              </a:prstGeom>
            </p:spPr>
          </p:pic>
        </p:grp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E5D5DB60-92D8-A86D-576D-0D1CFD529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90794" y="4359455"/>
              <a:ext cx="3352674" cy="275143"/>
            </a:xfrm>
            <a:prstGeom prst="rect">
              <a:avLst/>
            </a:prstGeom>
          </p:spPr>
        </p:pic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C4CFC083-C691-BB0E-7F53-CF0AB0D61787}"/>
              </a:ext>
            </a:extLst>
          </p:cNvPr>
          <p:cNvSpPr txBox="1"/>
          <p:nvPr/>
        </p:nvSpPr>
        <p:spPr>
          <a:xfrm>
            <a:off x="166837" y="61571"/>
            <a:ext cx="12344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aramond" panose="02020404030301010803" pitchFamily="18" charset="0"/>
              </a:rPr>
              <a:t>General solution with Killing spinors: 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The Israel–Wilson solution</a:t>
            </a:r>
          </a:p>
          <a:p>
            <a:r>
              <a:rPr lang="en-US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49" name="Google Shape;373;p23">
            <a:extLst>
              <a:ext uri="{FF2B5EF4-FFF2-40B4-BE49-F238E27FC236}">
                <a16:creationId xmlns:a16="http://schemas.microsoft.com/office/drawing/2014/main" id="{A51183AF-9868-28A5-8D4D-5C7052F61F2A}"/>
              </a:ext>
            </a:extLst>
          </p:cNvPr>
          <p:cNvSpPr txBox="1"/>
          <p:nvPr/>
        </p:nvSpPr>
        <p:spPr>
          <a:xfrm>
            <a:off x="529537" y="6127306"/>
            <a:ext cx="11619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[</a:t>
            </a:r>
            <a:r>
              <a:rPr lang="en-US" sz="1800" dirty="0" err="1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Hartle</a:t>
            </a:r>
            <a: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, Hawking `72, Israel, Wilson `72, Whitt `84, Todd `85, Yuille `87,</a:t>
            </a:r>
            <a:b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Maldacena, Michelson, </a:t>
            </a:r>
            <a:r>
              <a:rPr lang="en-US" sz="1800" dirty="0" err="1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Strominger</a:t>
            </a:r>
            <a: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 `98, </a:t>
            </a:r>
            <a:r>
              <a:rPr lang="en-US" sz="1800" dirty="0" err="1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Dunajski</a:t>
            </a:r>
            <a: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, </a:t>
            </a:r>
            <a:r>
              <a:rPr lang="en-US" sz="1800" dirty="0" err="1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Hartnoll</a:t>
            </a:r>
            <a: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 `06, …]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389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D1602-1006-DB68-C845-9DE0BED8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E8C159-7488-CC5E-0DD5-EBD5C7419DBD}"/>
              </a:ext>
            </a:extLst>
          </p:cNvPr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aramond" panose="02020404030301010803" pitchFamily="18" charset="0"/>
              </a:rPr>
              <a:t>Imposing smoothness </a:t>
            </a:r>
            <a:endParaRPr lang="en-US" dirty="0">
              <a:latin typeface="Garamond" panose="02020404030301010803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55BCC9-0086-D4D4-07B3-280507C325F2}"/>
              </a:ext>
            </a:extLst>
          </p:cNvPr>
          <p:cNvGrpSpPr/>
          <p:nvPr/>
        </p:nvGrpSpPr>
        <p:grpSpPr>
          <a:xfrm>
            <a:off x="3418475" y="4290291"/>
            <a:ext cx="254000" cy="2280689"/>
            <a:chOff x="3376352" y="1878910"/>
            <a:chExt cx="254000" cy="22806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A3FEE7-270A-A5B6-CC38-FB9B507C40DC}"/>
                </a:ext>
              </a:extLst>
            </p:cNvPr>
            <p:cNvGrpSpPr/>
            <p:nvPr/>
          </p:nvGrpSpPr>
          <p:grpSpPr>
            <a:xfrm>
              <a:off x="3376352" y="2063025"/>
              <a:ext cx="215832" cy="1731141"/>
              <a:chOff x="3028949" y="1441519"/>
              <a:chExt cx="215832" cy="173114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051D1E9A-A44E-4C14-F6BA-A13205B01973}"/>
                  </a:ext>
                </a:extLst>
              </p:cNvPr>
              <p:cNvSpPr/>
              <p:nvPr/>
            </p:nvSpPr>
            <p:spPr>
              <a:xfrm>
                <a:off x="3028950" y="1441519"/>
                <a:ext cx="215831" cy="21583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FE44E9E-C204-487C-1CF2-C94E11034D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865" y="1657350"/>
                <a:ext cx="0" cy="1339555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FBCFA18-1200-50EB-7F93-9BA68CF96C1A}"/>
                  </a:ext>
                </a:extLst>
              </p:cNvPr>
              <p:cNvSpPr/>
              <p:nvPr/>
            </p:nvSpPr>
            <p:spPr>
              <a:xfrm>
                <a:off x="3028949" y="2956829"/>
                <a:ext cx="215831" cy="21583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91E674C-081F-C167-05E6-6027AED2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76352" y="1878910"/>
              <a:ext cx="254000" cy="1524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9D42AEE-BE69-77AC-E38C-AC1838A7C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76352" y="3943699"/>
              <a:ext cx="254000" cy="2159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CAF5AEC-33E3-7839-22A6-51C36926A2C0}"/>
              </a:ext>
            </a:extLst>
          </p:cNvPr>
          <p:cNvGrpSpPr/>
          <p:nvPr/>
        </p:nvGrpSpPr>
        <p:grpSpPr>
          <a:xfrm>
            <a:off x="8195129" y="4290291"/>
            <a:ext cx="254000" cy="2280689"/>
            <a:chOff x="3376352" y="1878910"/>
            <a:chExt cx="254000" cy="228068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7AC17E4-D0B8-8177-AD3D-55E512E8C1E9}"/>
                </a:ext>
              </a:extLst>
            </p:cNvPr>
            <p:cNvGrpSpPr/>
            <p:nvPr/>
          </p:nvGrpSpPr>
          <p:grpSpPr>
            <a:xfrm>
              <a:off x="3376352" y="2063025"/>
              <a:ext cx="215832" cy="1731141"/>
              <a:chOff x="3028949" y="1441519"/>
              <a:chExt cx="215832" cy="1731141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07047B4-6291-1F66-C0C8-AA047455974F}"/>
                  </a:ext>
                </a:extLst>
              </p:cNvPr>
              <p:cNvSpPr/>
              <p:nvPr/>
            </p:nvSpPr>
            <p:spPr>
              <a:xfrm>
                <a:off x="3028950" y="1441519"/>
                <a:ext cx="215831" cy="21583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2F7ADF5-5CF0-2BD9-8890-64A88C4588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6865" y="1657350"/>
                <a:ext cx="0" cy="1339555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79677DCB-CD86-0665-31DA-6B169EE6174F}"/>
                  </a:ext>
                </a:extLst>
              </p:cNvPr>
              <p:cNvSpPr/>
              <p:nvPr/>
            </p:nvSpPr>
            <p:spPr>
              <a:xfrm>
                <a:off x="3028949" y="2956829"/>
                <a:ext cx="215831" cy="21583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C7A4CAB-D991-6544-3B1E-E6B0CB01C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76352" y="1878910"/>
              <a:ext cx="254000" cy="1524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99D1359-7A13-4482-0E12-B75339751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76352" y="3943699"/>
              <a:ext cx="254000" cy="2159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52F9E8B-B057-4E83-DC04-F5B4E74163FA}"/>
              </a:ext>
            </a:extLst>
          </p:cNvPr>
          <p:cNvGrpSpPr/>
          <p:nvPr/>
        </p:nvGrpSpPr>
        <p:grpSpPr>
          <a:xfrm>
            <a:off x="2593248" y="1328129"/>
            <a:ext cx="7005504" cy="1749315"/>
            <a:chOff x="2478675" y="1749351"/>
            <a:chExt cx="7005504" cy="174931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64EBB53-090B-A612-9AFA-96C876CBF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13857" y="1859534"/>
              <a:ext cx="800100" cy="241300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944B9F2-6914-D919-922C-91C0066B5758}"/>
                </a:ext>
              </a:extLst>
            </p:cNvPr>
            <p:cNvGrpSpPr/>
            <p:nvPr/>
          </p:nvGrpSpPr>
          <p:grpSpPr>
            <a:xfrm>
              <a:off x="2478675" y="1749351"/>
              <a:ext cx="7005504" cy="1749315"/>
              <a:chOff x="2478675" y="1749351"/>
              <a:chExt cx="7005504" cy="1749315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81F1C68F-9C90-0423-DF75-6064EF00D3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78675" y="2889066"/>
                <a:ext cx="2133600" cy="60960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1955A62-6209-290B-4185-7F20D8300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51189" y="2896654"/>
                <a:ext cx="2352472" cy="597813"/>
              </a:xfrm>
              <a:prstGeom prst="rect">
                <a:avLst/>
              </a:prstGeom>
            </p:spPr>
          </p:pic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C15BAA-6956-E720-865F-608D3FD4DB36}"/>
                  </a:ext>
                </a:extLst>
              </p:cNvPr>
              <p:cNvSpPr txBox="1"/>
              <p:nvPr/>
            </p:nvSpPr>
            <p:spPr>
              <a:xfrm>
                <a:off x="2478675" y="1749351"/>
                <a:ext cx="1362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dirty="0">
                    <a:latin typeface="Garamond" panose="02020404030301010803" pitchFamily="18" charset="0"/>
                  </a:rPr>
                  <a:t>If,</a:t>
                </a: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90BC2090-A5A7-4BAC-5D56-9533CDD20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42037" y="1779941"/>
                <a:ext cx="2794000" cy="317500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2D87793-9B7E-A5F8-4C0B-2876440EF03A}"/>
              </a:ext>
            </a:extLst>
          </p:cNvPr>
          <p:cNvGrpSpPr/>
          <p:nvPr/>
        </p:nvGrpSpPr>
        <p:grpSpPr>
          <a:xfrm>
            <a:off x="3150454" y="3382792"/>
            <a:ext cx="726906" cy="1418331"/>
            <a:chOff x="3150454" y="3595091"/>
            <a:chExt cx="726906" cy="147109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5DA5471-560D-8C96-ECBF-ECC0FC46104A}"/>
                </a:ext>
              </a:extLst>
            </p:cNvPr>
            <p:cNvSpPr/>
            <p:nvPr/>
          </p:nvSpPr>
          <p:spPr>
            <a:xfrm>
              <a:off x="3150454" y="4883981"/>
              <a:ext cx="726906" cy="18220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59BA9DD-F958-65DD-AA90-4C0B493744F9}"/>
                </a:ext>
              </a:extLst>
            </p:cNvPr>
            <p:cNvCxnSpPr>
              <a:stCxn id="30" idx="2"/>
            </p:cNvCxnSpPr>
            <p:nvPr/>
          </p:nvCxnSpPr>
          <p:spPr>
            <a:xfrm flipV="1">
              <a:off x="3150454" y="3618411"/>
              <a:ext cx="9265" cy="135667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BA3FFA6-CF0A-458E-F762-8FBC13FC8B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68095" y="3595091"/>
              <a:ext cx="0" cy="142241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EC45D38-03FE-7146-D5D1-C0821092192D}"/>
              </a:ext>
            </a:extLst>
          </p:cNvPr>
          <p:cNvGrpSpPr/>
          <p:nvPr/>
        </p:nvGrpSpPr>
        <p:grpSpPr>
          <a:xfrm rot="10800000">
            <a:off x="7938704" y="5962294"/>
            <a:ext cx="726906" cy="1471099"/>
            <a:chOff x="6867763" y="4007174"/>
            <a:chExt cx="726906" cy="1471099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FE03CE6-9D06-93BD-7C33-D40AC740E874}"/>
                </a:ext>
              </a:extLst>
            </p:cNvPr>
            <p:cNvSpPr/>
            <p:nvPr/>
          </p:nvSpPr>
          <p:spPr>
            <a:xfrm>
              <a:off x="6867763" y="5296064"/>
              <a:ext cx="726906" cy="18220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4194CBF-C1E1-1F62-538A-8498D1252466}"/>
                </a:ext>
              </a:extLst>
            </p:cNvPr>
            <p:cNvCxnSpPr>
              <a:stCxn id="35" idx="2"/>
            </p:cNvCxnSpPr>
            <p:nvPr/>
          </p:nvCxnSpPr>
          <p:spPr>
            <a:xfrm flipV="1">
              <a:off x="6867763" y="4030494"/>
              <a:ext cx="9265" cy="135667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B6B38C0-FF30-9239-333E-005432B306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5404" y="4007174"/>
              <a:ext cx="0" cy="142241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7F2CCDE-4092-9558-D048-F209981907C5}"/>
              </a:ext>
            </a:extLst>
          </p:cNvPr>
          <p:cNvSpPr txBox="1"/>
          <p:nvPr/>
        </p:nvSpPr>
        <p:spPr>
          <a:xfrm>
            <a:off x="3228430" y="4847887"/>
            <a:ext cx="55896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Garamond" panose="02020404030301010803" pitchFamily="18" charset="0"/>
              </a:rPr>
              <a:t>Singularity?</a:t>
            </a:r>
          </a:p>
        </p:txBody>
      </p:sp>
    </p:spTree>
    <p:extLst>
      <p:ext uri="{BB962C8B-B14F-4D97-AF65-F5344CB8AC3E}">
        <p14:creationId xmlns:p14="http://schemas.microsoft.com/office/powerpoint/2010/main" val="1753510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D1602-1006-DB68-C845-9DE0BED8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E8C159-7488-CC5E-0DD5-EBD5C7419DBD}"/>
              </a:ext>
            </a:extLst>
          </p:cNvPr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aramond" panose="02020404030301010803" pitchFamily="18" charset="0"/>
              </a:rPr>
              <a:t>Imposing smoothness </a:t>
            </a:r>
            <a:endParaRPr lang="en-US" dirty="0">
              <a:latin typeface="Garamond" panose="02020404030301010803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E25DB0-D99F-CE43-2F81-FBB7896A9A49}"/>
              </a:ext>
            </a:extLst>
          </p:cNvPr>
          <p:cNvGrpSpPr/>
          <p:nvPr/>
        </p:nvGrpSpPr>
        <p:grpSpPr>
          <a:xfrm>
            <a:off x="2119553" y="4747995"/>
            <a:ext cx="8668113" cy="774700"/>
            <a:chOff x="1543050" y="2874471"/>
            <a:chExt cx="8668113" cy="7747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630B059-FCE1-A12E-DE25-E212478EC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3050" y="3101149"/>
              <a:ext cx="1447800" cy="2921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CCB8BD-BF36-0523-54BB-6F0DCE48A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8151" y="3113849"/>
              <a:ext cx="1879600" cy="2667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F8890FA-DEF9-AA01-8F8A-9AC5452C3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7273" y="2878269"/>
              <a:ext cx="3483013" cy="75667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E3208E-8939-B5FD-77B1-C927C9910AC3}"/>
              </a:ext>
            </a:extLst>
          </p:cNvPr>
          <p:cNvGrpSpPr/>
          <p:nvPr/>
        </p:nvGrpSpPr>
        <p:grpSpPr>
          <a:xfrm>
            <a:off x="2593248" y="1328129"/>
            <a:ext cx="7005504" cy="1749315"/>
            <a:chOff x="2478675" y="1749351"/>
            <a:chExt cx="7005504" cy="1749315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30FD177-1C7B-5BDA-7177-F4423B3A1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3857" y="1859534"/>
              <a:ext cx="800100" cy="241300"/>
            </a:xfrm>
            <a:prstGeom prst="rect">
              <a:avLst/>
            </a:prstGeom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3E53C39-506A-7431-5248-815BB6A48DCC}"/>
                </a:ext>
              </a:extLst>
            </p:cNvPr>
            <p:cNvGrpSpPr/>
            <p:nvPr/>
          </p:nvGrpSpPr>
          <p:grpSpPr>
            <a:xfrm>
              <a:off x="2478675" y="1749351"/>
              <a:ext cx="7005504" cy="1749315"/>
              <a:chOff x="2478675" y="1749351"/>
              <a:chExt cx="7005504" cy="1749315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867C0F29-D497-2CC9-0578-7ADBAF2E0F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78675" y="2889066"/>
                <a:ext cx="2133600" cy="609600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D02CF76C-8761-CA1C-2C60-7F58ED41C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51189" y="2896654"/>
                <a:ext cx="2352472" cy="597813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1089021-E873-8F6D-F8CD-67A73ADAA258}"/>
                  </a:ext>
                </a:extLst>
              </p:cNvPr>
              <p:cNvSpPr txBox="1"/>
              <p:nvPr/>
            </p:nvSpPr>
            <p:spPr>
              <a:xfrm>
                <a:off x="2478675" y="1749351"/>
                <a:ext cx="1362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dirty="0">
                    <a:latin typeface="Garamond" panose="02020404030301010803" pitchFamily="18" charset="0"/>
                  </a:rPr>
                  <a:t>If,</a:t>
                </a:r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0139376E-699A-7724-0136-86C6B6F3C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42037" y="1779941"/>
                <a:ext cx="2794000" cy="317500"/>
              </a:xfrm>
              <a:prstGeom prst="rect">
                <a:avLst/>
              </a:prstGeom>
            </p:spPr>
          </p:pic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53E842C-9447-CE8E-9C5E-ED1B3CA58DEB}"/>
              </a:ext>
            </a:extLst>
          </p:cNvPr>
          <p:cNvSpPr txBox="1"/>
          <p:nvPr/>
        </p:nvSpPr>
        <p:spPr>
          <a:xfrm>
            <a:off x="3544197" y="3865676"/>
            <a:ext cx="558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We can perform a coordinate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3779336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D1602-1006-DB68-C845-9DE0BED8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E8C159-7488-CC5E-0DD5-EBD5C7419DBD}"/>
              </a:ext>
            </a:extLst>
          </p:cNvPr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aramond" panose="02020404030301010803" pitchFamily="18" charset="0"/>
              </a:rPr>
              <a:t>Imposing smoothness 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4027D8-86E4-716C-C602-BEE4C37412C4}"/>
              </a:ext>
            </a:extLst>
          </p:cNvPr>
          <p:cNvSpPr txBox="1"/>
          <p:nvPr/>
        </p:nvSpPr>
        <p:spPr>
          <a:xfrm>
            <a:off x="166837" y="2894923"/>
            <a:ext cx="3645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latin typeface="Garamond" panose="02020404030301010803" pitchFamily="18" charset="0"/>
              </a:rPr>
              <a:t>Lorentzian</a:t>
            </a:r>
            <a:r>
              <a:rPr lang="en-US" sz="2000" b="1" dirty="0">
                <a:latin typeface="Garamond" panose="02020404030301010803" pitchFamily="18" charset="0"/>
              </a:rPr>
              <a:t>: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0136D4D-D7E5-3A9C-03B9-BB08CF93BA9C}"/>
              </a:ext>
            </a:extLst>
          </p:cNvPr>
          <p:cNvGrpSpPr/>
          <p:nvPr/>
        </p:nvGrpSpPr>
        <p:grpSpPr>
          <a:xfrm>
            <a:off x="3601321" y="2581116"/>
            <a:ext cx="5614672" cy="2610180"/>
            <a:chOff x="4343426" y="3187337"/>
            <a:chExt cx="5614672" cy="2610180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EDBE2259-A1E2-0E17-A8BB-F1CDBB06E0D0}"/>
                </a:ext>
              </a:extLst>
            </p:cNvPr>
            <p:cNvSpPr/>
            <p:nvPr/>
          </p:nvSpPr>
          <p:spPr>
            <a:xfrm rot="10800000">
              <a:off x="4343426" y="3187337"/>
              <a:ext cx="1992254" cy="1894114"/>
            </a:xfrm>
            <a:prstGeom prst="arc">
              <a:avLst/>
            </a:prstGeom>
            <a:ln w="63500">
              <a:solidFill>
                <a:srgbClr val="FF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B1C7B38-2BBB-90ED-6AA3-07F742F8E3F2}"/>
                </a:ext>
              </a:extLst>
            </p:cNvPr>
            <p:cNvGrpSpPr/>
            <p:nvPr/>
          </p:nvGrpSpPr>
          <p:grpSpPr>
            <a:xfrm>
              <a:off x="5981426" y="4777693"/>
              <a:ext cx="1366942" cy="1019824"/>
              <a:chOff x="8603306" y="268147"/>
              <a:chExt cx="1817768" cy="1356167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15BD4E4D-98E0-C9DB-05DE-B5971C7B7F73}"/>
                  </a:ext>
                </a:extLst>
              </p:cNvPr>
              <p:cNvSpPr/>
              <p:nvPr/>
            </p:nvSpPr>
            <p:spPr>
              <a:xfrm>
                <a:off x="8603306" y="1253923"/>
                <a:ext cx="185195" cy="18519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C31EEF4-69BC-DB50-5184-231AAEA14619}"/>
                  </a:ext>
                </a:extLst>
              </p:cNvPr>
              <p:cNvSpPr/>
              <p:nvPr/>
            </p:nvSpPr>
            <p:spPr>
              <a:xfrm>
                <a:off x="9018608" y="268147"/>
                <a:ext cx="185195" cy="18519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D61D02E3-3373-79CC-BB37-1688E082D898}"/>
                  </a:ext>
                </a:extLst>
              </p:cNvPr>
              <p:cNvSpPr/>
              <p:nvPr/>
            </p:nvSpPr>
            <p:spPr>
              <a:xfrm>
                <a:off x="10235879" y="1439119"/>
                <a:ext cx="185195" cy="18519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FE864D4-FD87-6BCC-A35A-D8AA307D0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08498" y="4646732"/>
              <a:ext cx="3149600" cy="279400"/>
            </a:xfrm>
            <a:prstGeom prst="rect">
              <a:avLst/>
            </a:prstGeom>
          </p:spPr>
        </p:pic>
      </p:grpSp>
      <p:sp>
        <p:nvSpPr>
          <p:cNvPr id="36" name="Arc 35">
            <a:extLst>
              <a:ext uri="{FF2B5EF4-FFF2-40B4-BE49-F238E27FC236}">
                <a16:creationId xmlns:a16="http://schemas.microsoft.com/office/drawing/2014/main" id="{71F8F79F-21A7-A054-505B-9850CE26821E}"/>
              </a:ext>
            </a:extLst>
          </p:cNvPr>
          <p:cNvSpPr/>
          <p:nvPr/>
        </p:nvSpPr>
        <p:spPr>
          <a:xfrm rot="10800000">
            <a:off x="7223739" y="3528173"/>
            <a:ext cx="1992254" cy="1894114"/>
          </a:xfrm>
          <a:prstGeom prst="arc">
            <a:avLst/>
          </a:prstGeom>
          <a:ln w="635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924C8F2-AB2A-75CD-479B-B3989B5B1D50}"/>
              </a:ext>
            </a:extLst>
          </p:cNvPr>
          <p:cNvSpPr txBox="1"/>
          <p:nvPr/>
        </p:nvSpPr>
        <p:spPr>
          <a:xfrm>
            <a:off x="3812595" y="5449352"/>
            <a:ext cx="3375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Majumdar–</a:t>
            </a:r>
            <a:r>
              <a:rPr lang="en-US" sz="2400" dirty="0" err="1">
                <a:latin typeface="Garamond" panose="02020404030301010803" pitchFamily="18" charset="0"/>
              </a:rPr>
              <a:t>Papapetrou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</a:p>
          <a:p>
            <a:pPr algn="ctr"/>
            <a:r>
              <a:rPr lang="en-US" sz="2400" dirty="0">
                <a:latin typeface="Garamond" panose="02020404030301010803" pitchFamily="18" charset="0"/>
              </a:rPr>
              <a:t>extremal solution</a:t>
            </a:r>
          </a:p>
          <a:p>
            <a:pPr algn="ctr"/>
            <a:r>
              <a:rPr lang="en-US" sz="2400" dirty="0">
                <a:latin typeface="Garamond" panose="02020404030301010803" pitchFamily="18" charset="0"/>
              </a:rPr>
              <a:t>(</a:t>
            </a:r>
            <a:r>
              <a:rPr lang="en-US" sz="2400" dirty="0" err="1">
                <a:latin typeface="Garamond" panose="02020404030301010803" pitchFamily="18" charset="0"/>
              </a:rPr>
              <a:t>AdS</a:t>
            </a:r>
            <a:r>
              <a:rPr lang="en-US" sz="2400" dirty="0">
                <a:latin typeface="Garamond" panose="02020404030301010803" pitchFamily="18" charset="0"/>
              </a:rPr>
              <a:t>   fragmentation)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367F63D-37AA-367B-5D36-BDB0DE936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874" y="5121586"/>
            <a:ext cx="3478543" cy="6555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17BD9F-16BF-2901-26A4-7C658ADDF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400" y="2927356"/>
            <a:ext cx="5829300" cy="368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D79401-B327-E189-345F-FCE437B0A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52" y="6465749"/>
            <a:ext cx="101600" cy="1524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C72BD39-16BC-3277-B20C-D5C38E9B276D}"/>
              </a:ext>
            </a:extLst>
          </p:cNvPr>
          <p:cNvGrpSpPr/>
          <p:nvPr/>
        </p:nvGrpSpPr>
        <p:grpSpPr>
          <a:xfrm>
            <a:off x="1761943" y="786476"/>
            <a:ext cx="8668113" cy="1657019"/>
            <a:chOff x="2119553" y="3865676"/>
            <a:chExt cx="8668113" cy="165701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B74E759-6E16-398F-D855-78EFC5FA3693}"/>
                </a:ext>
              </a:extLst>
            </p:cNvPr>
            <p:cNvGrpSpPr/>
            <p:nvPr/>
          </p:nvGrpSpPr>
          <p:grpSpPr>
            <a:xfrm>
              <a:off x="2119553" y="4747995"/>
              <a:ext cx="8668113" cy="774700"/>
              <a:chOff x="1543050" y="2874471"/>
              <a:chExt cx="8668113" cy="77470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16EA5A0-DE8D-A215-A889-C091F36EF9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43050" y="3101149"/>
                <a:ext cx="1447800" cy="29210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40761B0F-5622-7FD1-55B4-EDCEE320A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78151" y="3113849"/>
                <a:ext cx="1879600" cy="2667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6CFD9DD-3DC7-DDC1-F55B-8653E64038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27273" y="2878269"/>
                <a:ext cx="3483013" cy="756674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0F8713C-1A8C-C579-65B7-CF49B2058FDD}"/>
                </a:ext>
              </a:extLst>
            </p:cNvPr>
            <p:cNvSpPr txBox="1"/>
            <p:nvPr/>
          </p:nvSpPr>
          <p:spPr>
            <a:xfrm>
              <a:off x="2986510" y="3865676"/>
              <a:ext cx="6587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Garamond" panose="02020404030301010803" pitchFamily="18" charset="0"/>
                </a:rPr>
                <a:t>Assuming poles are different, we can perform a coordinate transformation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1F93F77-CC37-804C-EF51-A6839FCEB2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7552" y="2992466"/>
            <a:ext cx="25019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51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D1602-1006-DB68-C845-9DE0BED8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E8C159-7488-CC5E-0DD5-EBD5C7419DBD}"/>
              </a:ext>
            </a:extLst>
          </p:cNvPr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aramond" panose="02020404030301010803" pitchFamily="18" charset="0"/>
              </a:rPr>
              <a:t>Imposing smoothness </a:t>
            </a:r>
            <a:endParaRPr lang="en-US" dirty="0">
              <a:latin typeface="Garamond" panose="02020404030301010803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2E5A6C-B62F-86B3-3916-EEA5AF1AC347}"/>
              </a:ext>
            </a:extLst>
          </p:cNvPr>
          <p:cNvGrpSpPr/>
          <p:nvPr/>
        </p:nvGrpSpPr>
        <p:grpSpPr>
          <a:xfrm>
            <a:off x="166837" y="3391690"/>
            <a:ext cx="8393690" cy="533400"/>
            <a:chOff x="316890" y="4695643"/>
            <a:chExt cx="8393690" cy="5334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C87313A-229E-366B-D532-C1616920B404}"/>
                </a:ext>
              </a:extLst>
            </p:cNvPr>
            <p:cNvSpPr txBox="1"/>
            <p:nvPr/>
          </p:nvSpPr>
          <p:spPr>
            <a:xfrm>
              <a:off x="316890" y="4775351"/>
              <a:ext cx="16880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dirty="0">
                  <a:latin typeface="Garamond" panose="02020404030301010803" pitchFamily="18" charset="0"/>
                </a:rPr>
                <a:t>Euclidean: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5A7D7E4-18C5-49EB-124E-AF027F6A7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04979" y="4855981"/>
              <a:ext cx="990600" cy="2413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48E45EC-B51E-8B96-851A-54D96CCFC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0780" y="4695643"/>
              <a:ext cx="4749800" cy="533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08B3813-6FAD-E43F-7448-721515FB3E06}"/>
                </a:ext>
              </a:extLst>
            </p:cNvPr>
            <p:cNvSpPr txBox="1"/>
            <p:nvPr/>
          </p:nvSpPr>
          <p:spPr>
            <a:xfrm>
              <a:off x="2965269" y="4747600"/>
              <a:ext cx="3788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>
                  <a:latin typeface="Garamond" panose="02020404030301010803" pitchFamily="18" charset="0"/>
                </a:rPr>
                <a:t>,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C86C50D7-8786-EF0B-B972-50E6DBFD5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277" y="4492455"/>
            <a:ext cx="320040" cy="533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779AD97-BB40-3CD4-C888-1596DCFA9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2347" y="4075422"/>
            <a:ext cx="215900" cy="88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296665D-81DC-9B5E-286D-335A62E35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968" y="4492455"/>
            <a:ext cx="320040" cy="533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E02031-810A-A08A-7FF5-C4807C732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5038" y="4075422"/>
            <a:ext cx="215900" cy="88900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86D72BC-ADD6-45F1-C851-7A68C54E9C9C}"/>
              </a:ext>
            </a:extLst>
          </p:cNvPr>
          <p:cNvCxnSpPr>
            <a:cxnSpLocks/>
          </p:cNvCxnSpPr>
          <p:nvPr/>
        </p:nvCxnSpPr>
        <p:spPr>
          <a:xfrm>
            <a:off x="7164734" y="4812586"/>
            <a:ext cx="792867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B956C49-546E-8224-C235-E5A0E925FA53}"/>
              </a:ext>
            </a:extLst>
          </p:cNvPr>
          <p:cNvGrpSpPr/>
          <p:nvPr/>
        </p:nvGrpSpPr>
        <p:grpSpPr>
          <a:xfrm>
            <a:off x="8258492" y="4528322"/>
            <a:ext cx="2696518" cy="461665"/>
            <a:chOff x="8308792" y="5901494"/>
            <a:chExt cx="2696518" cy="46166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1DB61E0-277E-A044-1DC9-1F3D97E99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30629" y="6048118"/>
              <a:ext cx="974681" cy="25188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DE81C4-7B77-ED64-2188-43987D503370}"/>
                </a:ext>
              </a:extLst>
            </p:cNvPr>
            <p:cNvSpPr txBox="1"/>
            <p:nvPr/>
          </p:nvSpPr>
          <p:spPr>
            <a:xfrm>
              <a:off x="8308792" y="5901494"/>
              <a:ext cx="17346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dirty="0">
                  <a:latin typeface="Garamond" panose="02020404030301010803" pitchFamily="18" charset="0"/>
                </a:rPr>
                <a:t>Once again,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9DD73AF-96CD-EBBE-211F-9CA7EEF9B17D}"/>
              </a:ext>
            </a:extLst>
          </p:cNvPr>
          <p:cNvSpPr txBox="1"/>
          <p:nvPr/>
        </p:nvSpPr>
        <p:spPr>
          <a:xfrm>
            <a:off x="1660947" y="4457828"/>
            <a:ext cx="3283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Garamond" panose="02020404030301010803" pitchFamily="18" charset="0"/>
              </a:rPr>
              <a:t>At each horizon: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8A4456-E754-6902-14FE-5962D08E8F82}"/>
              </a:ext>
            </a:extLst>
          </p:cNvPr>
          <p:cNvGrpSpPr/>
          <p:nvPr/>
        </p:nvGrpSpPr>
        <p:grpSpPr>
          <a:xfrm>
            <a:off x="1761943" y="1200308"/>
            <a:ext cx="8668113" cy="1657019"/>
            <a:chOff x="2119553" y="3865676"/>
            <a:chExt cx="8668113" cy="165701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B674905-7A95-1CD2-FA69-784BD58D62D8}"/>
                </a:ext>
              </a:extLst>
            </p:cNvPr>
            <p:cNvGrpSpPr/>
            <p:nvPr/>
          </p:nvGrpSpPr>
          <p:grpSpPr>
            <a:xfrm>
              <a:off x="2119553" y="4747995"/>
              <a:ext cx="8668113" cy="774700"/>
              <a:chOff x="1543050" y="2874471"/>
              <a:chExt cx="8668113" cy="77470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0214E431-C56C-E767-FB52-2FE661646B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43050" y="3101149"/>
                <a:ext cx="1447800" cy="29210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FC520478-5C83-F439-6A84-4751947282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78151" y="3113849"/>
                <a:ext cx="1879600" cy="26670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39D182F-383B-6C31-B8DD-8ED2595236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27273" y="2878269"/>
                <a:ext cx="3483013" cy="756674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D069F04-87D3-5BC7-49A7-5DF951DD65C2}"/>
                </a:ext>
              </a:extLst>
            </p:cNvPr>
            <p:cNvSpPr txBox="1"/>
            <p:nvPr/>
          </p:nvSpPr>
          <p:spPr>
            <a:xfrm>
              <a:off x="2986510" y="3865676"/>
              <a:ext cx="65870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Garamond" panose="02020404030301010803" pitchFamily="18" charset="0"/>
                </a:rPr>
                <a:t>Assuming poles are different, we can perform a coordinate transformation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14268A8-94CD-D301-88EB-29F063FC0CB2}"/>
              </a:ext>
            </a:extLst>
          </p:cNvPr>
          <p:cNvSpPr txBox="1"/>
          <p:nvPr/>
        </p:nvSpPr>
        <p:spPr>
          <a:xfrm>
            <a:off x="2120723" y="5789912"/>
            <a:ext cx="7950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One smoothness condition for each pole.</a:t>
            </a:r>
          </a:p>
        </p:txBody>
      </p:sp>
    </p:spTree>
    <p:extLst>
      <p:ext uri="{BB962C8B-B14F-4D97-AF65-F5344CB8AC3E}">
        <p14:creationId xmlns:p14="http://schemas.microsoft.com/office/powerpoint/2010/main" val="2553150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82BB3-F64F-1655-8DBD-16E14FAA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8EF1A1D-1D58-1E73-0AA2-98EA81B0D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8" y="1058682"/>
            <a:ext cx="3933381" cy="231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9829CC-AB99-857B-0794-15B9B5808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737" y="1801209"/>
            <a:ext cx="215900" cy="889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52FCD64-D76D-2EA6-C694-E6C2B7F404ED}"/>
              </a:ext>
            </a:extLst>
          </p:cNvPr>
          <p:cNvGrpSpPr/>
          <p:nvPr/>
        </p:nvGrpSpPr>
        <p:grpSpPr>
          <a:xfrm>
            <a:off x="8452041" y="1333752"/>
            <a:ext cx="1575286" cy="1023813"/>
            <a:chOff x="8603306" y="262842"/>
            <a:chExt cx="2094825" cy="136147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AC9D641-9300-8FCF-1E25-C485152EAAB1}"/>
                </a:ext>
              </a:extLst>
            </p:cNvPr>
            <p:cNvSpPr/>
            <p:nvPr/>
          </p:nvSpPr>
          <p:spPr>
            <a:xfrm>
              <a:off x="8603306" y="1253923"/>
              <a:ext cx="185195" cy="1851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4F039E1-FEEF-77E0-1D3B-EC8B6BF76F6C}"/>
                </a:ext>
              </a:extLst>
            </p:cNvPr>
            <p:cNvSpPr/>
            <p:nvPr/>
          </p:nvSpPr>
          <p:spPr>
            <a:xfrm>
              <a:off x="9018608" y="268147"/>
              <a:ext cx="185195" cy="1851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4F5846D-05EB-622B-434B-88BE5AD42C2D}"/>
                </a:ext>
              </a:extLst>
            </p:cNvPr>
            <p:cNvSpPr/>
            <p:nvPr/>
          </p:nvSpPr>
          <p:spPr>
            <a:xfrm>
              <a:off x="10235879" y="1439119"/>
              <a:ext cx="185195" cy="18519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8B1A724-5F3B-896A-AAF7-ACE6E4671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70172" y="262842"/>
              <a:ext cx="1127959" cy="252527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67337D-2AD1-69F5-A5D9-94AAA825D848}"/>
              </a:ext>
            </a:extLst>
          </p:cNvPr>
          <p:cNvGrpSpPr/>
          <p:nvPr/>
        </p:nvGrpSpPr>
        <p:grpSpPr>
          <a:xfrm>
            <a:off x="7897361" y="3829323"/>
            <a:ext cx="2935941" cy="2046234"/>
            <a:chOff x="7404718" y="3273150"/>
            <a:chExt cx="2935941" cy="204623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055BAA9-95AB-B227-5E93-0645B82619AF}"/>
                </a:ext>
              </a:extLst>
            </p:cNvPr>
            <p:cNvGrpSpPr/>
            <p:nvPr/>
          </p:nvGrpSpPr>
          <p:grpSpPr>
            <a:xfrm>
              <a:off x="7625758" y="3273150"/>
              <a:ext cx="1863765" cy="1385564"/>
              <a:chOff x="7942630" y="-218217"/>
              <a:chExt cx="2478444" cy="1842531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01FE586-217C-0960-A74C-D64C9B1BB69E}"/>
                  </a:ext>
                </a:extLst>
              </p:cNvPr>
              <p:cNvSpPr/>
              <p:nvPr/>
            </p:nvSpPr>
            <p:spPr>
              <a:xfrm>
                <a:off x="7942630" y="1111170"/>
                <a:ext cx="185195" cy="18519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0C932B1-1ED2-4F83-4664-6F3E837DCE23}"/>
                  </a:ext>
                </a:extLst>
              </p:cNvPr>
              <p:cNvSpPr/>
              <p:nvPr/>
            </p:nvSpPr>
            <p:spPr>
              <a:xfrm>
                <a:off x="8565043" y="-91953"/>
                <a:ext cx="185195" cy="18519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6C32E8F-B964-C7D0-A145-2905E465659A}"/>
                  </a:ext>
                </a:extLst>
              </p:cNvPr>
              <p:cNvSpPr/>
              <p:nvPr/>
            </p:nvSpPr>
            <p:spPr>
              <a:xfrm>
                <a:off x="10235879" y="1439119"/>
                <a:ext cx="185195" cy="185195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418CE5B8-8BC6-19B1-FEE1-6546C81F1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52980" y="-218217"/>
                <a:ext cx="1127959" cy="252528"/>
              </a:xfrm>
              <a:prstGeom prst="rect">
                <a:avLst/>
              </a:prstGeom>
            </p:spPr>
          </p:pic>
        </p:grp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D50A5CB-9F5A-28CC-CC1B-52FEFA23ABB8}"/>
                </a:ext>
              </a:extLst>
            </p:cNvPr>
            <p:cNvSpPr/>
            <p:nvPr/>
          </p:nvSpPr>
          <p:spPr>
            <a:xfrm>
              <a:off x="8192779" y="3491903"/>
              <a:ext cx="711881" cy="442060"/>
            </a:xfrm>
            <a:custGeom>
              <a:avLst/>
              <a:gdLst>
                <a:gd name="connsiteX0" fmla="*/ 0 w 711881"/>
                <a:gd name="connsiteY0" fmla="*/ 0 h 442060"/>
                <a:gd name="connsiteX1" fmla="*/ 312982 w 711881"/>
                <a:gd name="connsiteY1" fmla="*/ 405037 h 442060"/>
                <a:gd name="connsiteX2" fmla="*/ 711881 w 711881"/>
                <a:gd name="connsiteY2" fmla="*/ 398900 h 44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881" h="442060">
                  <a:moveTo>
                    <a:pt x="0" y="0"/>
                  </a:moveTo>
                  <a:cubicBezTo>
                    <a:pt x="97167" y="169277"/>
                    <a:pt x="194335" y="338554"/>
                    <a:pt x="312982" y="405037"/>
                  </a:cubicBezTo>
                  <a:cubicBezTo>
                    <a:pt x="431629" y="471520"/>
                    <a:pt x="571755" y="435210"/>
                    <a:pt x="711881" y="398900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2899A22-A35F-E00C-F4D4-7C369E159FB9}"/>
                </a:ext>
              </a:extLst>
            </p:cNvPr>
            <p:cNvSpPr/>
            <p:nvPr/>
          </p:nvSpPr>
          <p:spPr>
            <a:xfrm>
              <a:off x="8850016" y="3801900"/>
              <a:ext cx="139265" cy="13926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81AD3099-61A2-3B1E-7012-12BD6678908A}"/>
                </a:ext>
              </a:extLst>
            </p:cNvPr>
            <p:cNvSpPr/>
            <p:nvPr/>
          </p:nvSpPr>
          <p:spPr>
            <a:xfrm rot="3584375">
              <a:off x="7269807" y="4609895"/>
              <a:ext cx="711881" cy="442060"/>
            </a:xfrm>
            <a:custGeom>
              <a:avLst/>
              <a:gdLst>
                <a:gd name="connsiteX0" fmla="*/ 0 w 711881"/>
                <a:gd name="connsiteY0" fmla="*/ 0 h 442060"/>
                <a:gd name="connsiteX1" fmla="*/ 312982 w 711881"/>
                <a:gd name="connsiteY1" fmla="*/ 405037 h 442060"/>
                <a:gd name="connsiteX2" fmla="*/ 711881 w 711881"/>
                <a:gd name="connsiteY2" fmla="*/ 398900 h 44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881" h="442060">
                  <a:moveTo>
                    <a:pt x="0" y="0"/>
                  </a:moveTo>
                  <a:cubicBezTo>
                    <a:pt x="97167" y="169277"/>
                    <a:pt x="194335" y="338554"/>
                    <a:pt x="312982" y="405037"/>
                  </a:cubicBezTo>
                  <a:cubicBezTo>
                    <a:pt x="431629" y="471520"/>
                    <a:pt x="571755" y="435210"/>
                    <a:pt x="711881" y="398900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04D0DF3-E555-F6C2-1181-F5B8919F76D3}"/>
                </a:ext>
              </a:extLst>
            </p:cNvPr>
            <p:cNvSpPr/>
            <p:nvPr/>
          </p:nvSpPr>
          <p:spPr>
            <a:xfrm>
              <a:off x="7625747" y="5180119"/>
              <a:ext cx="139265" cy="13926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41F514EA-5C5C-8F16-621B-7862B1839901}"/>
                </a:ext>
              </a:extLst>
            </p:cNvPr>
            <p:cNvSpPr/>
            <p:nvPr/>
          </p:nvSpPr>
          <p:spPr>
            <a:xfrm>
              <a:off x="9489513" y="4658714"/>
              <a:ext cx="711881" cy="442060"/>
            </a:xfrm>
            <a:custGeom>
              <a:avLst/>
              <a:gdLst>
                <a:gd name="connsiteX0" fmla="*/ 0 w 711881"/>
                <a:gd name="connsiteY0" fmla="*/ 0 h 442060"/>
                <a:gd name="connsiteX1" fmla="*/ 312982 w 711881"/>
                <a:gd name="connsiteY1" fmla="*/ 405037 h 442060"/>
                <a:gd name="connsiteX2" fmla="*/ 711881 w 711881"/>
                <a:gd name="connsiteY2" fmla="*/ 398900 h 44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881" h="442060">
                  <a:moveTo>
                    <a:pt x="0" y="0"/>
                  </a:moveTo>
                  <a:cubicBezTo>
                    <a:pt x="97167" y="169277"/>
                    <a:pt x="194335" y="338554"/>
                    <a:pt x="312982" y="405037"/>
                  </a:cubicBezTo>
                  <a:cubicBezTo>
                    <a:pt x="431629" y="471520"/>
                    <a:pt x="571755" y="435210"/>
                    <a:pt x="711881" y="398900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643DFBC-CFD9-453B-6EBA-312DB4D78423}"/>
                </a:ext>
              </a:extLst>
            </p:cNvPr>
            <p:cNvSpPr/>
            <p:nvPr/>
          </p:nvSpPr>
          <p:spPr>
            <a:xfrm>
              <a:off x="10201394" y="4961509"/>
              <a:ext cx="139265" cy="13926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1" name="Down Arrow 50">
            <a:extLst>
              <a:ext uri="{FF2B5EF4-FFF2-40B4-BE49-F238E27FC236}">
                <a16:creationId xmlns:a16="http://schemas.microsoft.com/office/drawing/2014/main" id="{42BDA741-D597-7D79-F9C9-9F7941A8DC45}"/>
              </a:ext>
            </a:extLst>
          </p:cNvPr>
          <p:cNvSpPr/>
          <p:nvPr/>
        </p:nvSpPr>
        <p:spPr>
          <a:xfrm>
            <a:off x="6018751" y="3122928"/>
            <a:ext cx="438946" cy="61214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7E992D-39F2-F1E3-5FFB-50FCBB2D0C14}"/>
              </a:ext>
            </a:extLst>
          </p:cNvPr>
          <p:cNvSpPr txBox="1"/>
          <p:nvPr/>
        </p:nvSpPr>
        <p:spPr>
          <a:xfrm>
            <a:off x="3497681" y="63237"/>
            <a:ext cx="51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Garamond" panose="02020404030301010803" pitchFamily="18" charset="0"/>
              </a:rPr>
              <a:t>Lorentzian solution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76E4F81-05F8-928C-8F8D-F09AE0B47BAC}"/>
              </a:ext>
            </a:extLst>
          </p:cNvPr>
          <p:cNvSpPr txBox="1"/>
          <p:nvPr/>
        </p:nvSpPr>
        <p:spPr>
          <a:xfrm>
            <a:off x="4052887" y="6287782"/>
            <a:ext cx="408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Garamond" panose="02020404030301010803" pitchFamily="18" charset="0"/>
              </a:rPr>
              <a:t>Euclidean solution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148647-BA1F-A673-F3BE-2E1AE9DA7B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24" t="-3775"/>
          <a:stretch>
            <a:fillRect/>
          </a:stretch>
        </p:blipFill>
        <p:spPr>
          <a:xfrm>
            <a:off x="10231935" y="3789644"/>
            <a:ext cx="1621101" cy="3031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16ED6A-E27B-BA21-0EAC-7C58A8D6BF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1957" y="6111471"/>
            <a:ext cx="2918313" cy="20928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B805AB4-38BD-D369-CFAA-D36EC3CE5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72" y="3636744"/>
            <a:ext cx="4372094" cy="25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82E7F2E-7863-9144-B30B-2B3425E8D953}"/>
              </a:ext>
            </a:extLst>
          </p:cNvPr>
          <p:cNvCxnSpPr/>
          <p:nvPr/>
        </p:nvCxnSpPr>
        <p:spPr>
          <a:xfrm flipV="1">
            <a:off x="771525" y="357188"/>
            <a:ext cx="0" cy="172184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6D5DE6F-9591-DB7F-CA8D-973DC0EE2E05}"/>
              </a:ext>
            </a:extLst>
          </p:cNvPr>
          <p:cNvGrpSpPr/>
          <p:nvPr/>
        </p:nvGrpSpPr>
        <p:grpSpPr>
          <a:xfrm>
            <a:off x="186271" y="4287640"/>
            <a:ext cx="1371600" cy="1320459"/>
            <a:chOff x="253155" y="4756594"/>
            <a:chExt cx="1371600" cy="1320459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FBFC5CE-8E55-C57D-7C9C-E19F6BA0D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09311" y="4756594"/>
              <a:ext cx="229554" cy="299397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80477365-E53E-5613-A457-5EDC49AC7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3155" y="5759553"/>
              <a:ext cx="1371600" cy="317500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B0787A-1F37-2AA4-C359-2A1809695F8B}"/>
                </a:ext>
              </a:extLst>
            </p:cNvPr>
            <p:cNvSpPr txBox="1"/>
            <p:nvPr/>
          </p:nvSpPr>
          <p:spPr>
            <a:xfrm>
              <a:off x="548640" y="5127470"/>
              <a:ext cx="10761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Garamond" panose="02020404030301010803" pitchFamily="18" charset="0"/>
                </a:rPr>
                <a:t>with</a:t>
              </a: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5B074BC-8DDD-FE3F-C520-4A0A2E8E741C}"/>
              </a:ext>
            </a:extLst>
          </p:cNvPr>
          <p:cNvSpPr/>
          <p:nvPr/>
        </p:nvSpPr>
        <p:spPr>
          <a:xfrm>
            <a:off x="374760" y="2919562"/>
            <a:ext cx="1135334" cy="113533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12DB45-4A6F-4708-7883-2D8261AE8DAD}"/>
              </a:ext>
            </a:extLst>
          </p:cNvPr>
          <p:cNvSpPr/>
          <p:nvPr/>
        </p:nvSpPr>
        <p:spPr>
          <a:xfrm>
            <a:off x="2139153" y="5756379"/>
            <a:ext cx="1647628" cy="989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4348B9-791A-219A-0E2D-9AC450FFCBD2}"/>
              </a:ext>
            </a:extLst>
          </p:cNvPr>
          <p:cNvSpPr/>
          <p:nvPr/>
        </p:nvSpPr>
        <p:spPr>
          <a:xfrm>
            <a:off x="3479811" y="5339596"/>
            <a:ext cx="1647628" cy="989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779C032-118A-A8A4-AC51-D277367D3BC3}"/>
              </a:ext>
            </a:extLst>
          </p:cNvPr>
          <p:cNvCxnSpPr/>
          <p:nvPr/>
        </p:nvCxnSpPr>
        <p:spPr>
          <a:xfrm flipH="1">
            <a:off x="2441364" y="5625054"/>
            <a:ext cx="354337" cy="354337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041E1-3F18-2034-2F10-B8BBBE8D0D39}"/>
              </a:ext>
            </a:extLst>
          </p:cNvPr>
          <p:cNvCxnSpPr>
            <a:cxnSpLocks/>
          </p:cNvCxnSpPr>
          <p:nvPr/>
        </p:nvCxnSpPr>
        <p:spPr>
          <a:xfrm>
            <a:off x="3097912" y="5608099"/>
            <a:ext cx="230001" cy="44736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3E9681-FBBB-2DA2-E6F7-2BF35C445D13}"/>
              </a:ext>
            </a:extLst>
          </p:cNvPr>
          <p:cNvCxnSpPr>
            <a:cxnSpLocks/>
          </p:cNvCxnSpPr>
          <p:nvPr/>
        </p:nvCxnSpPr>
        <p:spPr>
          <a:xfrm>
            <a:off x="3587768" y="5097105"/>
            <a:ext cx="0" cy="584375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BC0E88A-7232-3A7C-D8E2-5C21EEE1216D}"/>
              </a:ext>
            </a:extLst>
          </p:cNvPr>
          <p:cNvSpPr/>
          <p:nvPr/>
        </p:nvSpPr>
        <p:spPr>
          <a:xfrm>
            <a:off x="3093019" y="5704872"/>
            <a:ext cx="215915" cy="2159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D572993-6C2B-FBA1-3A3E-E82F65F1D336}"/>
              </a:ext>
            </a:extLst>
          </p:cNvPr>
          <p:cNvSpPr/>
          <p:nvPr/>
        </p:nvSpPr>
        <p:spPr>
          <a:xfrm>
            <a:off x="3479811" y="5276249"/>
            <a:ext cx="215915" cy="2159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CC7D42D-82DC-1456-8EEC-983A011E7023}"/>
              </a:ext>
            </a:extLst>
          </p:cNvPr>
          <p:cNvSpPr/>
          <p:nvPr/>
        </p:nvSpPr>
        <p:spPr>
          <a:xfrm>
            <a:off x="2524211" y="5700287"/>
            <a:ext cx="215915" cy="2159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C06EE5-EBA8-1FF2-99D6-5971376C46DD}"/>
              </a:ext>
            </a:extLst>
          </p:cNvPr>
          <p:cNvSpPr txBox="1"/>
          <p:nvPr/>
        </p:nvSpPr>
        <p:spPr>
          <a:xfrm rot="16200000">
            <a:off x="157086" y="1064706"/>
            <a:ext cx="724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Garamond" panose="02020404030301010803" pitchFamily="18" charset="0"/>
              </a:rPr>
              <a:t>Time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2020A6-894D-23C9-EF67-340E1CA85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16431" y="4244168"/>
            <a:ext cx="848214" cy="26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3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D1602-1006-DB68-C845-9DE0BED8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E8C159-7488-CC5E-0DD5-EBD5C7419DBD}"/>
              </a:ext>
            </a:extLst>
          </p:cNvPr>
          <p:cNvSpPr txBox="1"/>
          <p:nvPr/>
        </p:nvSpPr>
        <p:spPr>
          <a:xfrm>
            <a:off x="166837" y="61571"/>
            <a:ext cx="1234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aramond" panose="02020404030301010803" pitchFamily="18" charset="0"/>
              </a:rPr>
              <a:t>The most basic example:</a:t>
            </a:r>
          </a:p>
          <a:p>
            <a:r>
              <a:rPr lang="en-US" sz="3000" dirty="0">
                <a:latin typeface="Garamond" panose="02020404030301010803" pitchFamily="18" charset="0"/>
              </a:rPr>
              <a:t>A north pole and a south pole</a:t>
            </a:r>
            <a:endParaRPr lang="en-US" dirty="0">
              <a:latin typeface="Garamond" panose="02020404030301010803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BE30FA-D796-59E5-3270-7ADB26A1E109}"/>
              </a:ext>
            </a:extLst>
          </p:cNvPr>
          <p:cNvGrpSpPr/>
          <p:nvPr/>
        </p:nvGrpSpPr>
        <p:grpSpPr>
          <a:xfrm>
            <a:off x="2404119" y="2780615"/>
            <a:ext cx="7869836" cy="830997"/>
            <a:chOff x="2743200" y="3308466"/>
            <a:chExt cx="7869836" cy="8309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DEC350C-84AD-8485-749A-A2D6A3ACB475}"/>
                </a:ext>
              </a:extLst>
            </p:cNvPr>
            <p:cNvSpPr txBox="1"/>
            <p:nvPr/>
          </p:nvSpPr>
          <p:spPr>
            <a:xfrm>
              <a:off x="2743200" y="3308466"/>
              <a:ext cx="78698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Garamond" panose="02020404030301010803" pitchFamily="18" charset="0"/>
                </a:rPr>
                <a:t>we find that this is just the finite-</a:t>
              </a:r>
              <a:r>
                <a:rPr lang="en-US" sz="2400" i="1" dirty="0">
                  <a:latin typeface="Garamond" panose="02020404030301010803" pitchFamily="18" charset="0"/>
                </a:rPr>
                <a:t>β</a:t>
              </a:r>
              <a:r>
                <a:rPr lang="en-US" sz="2400" dirty="0">
                  <a:latin typeface="Garamond" panose="02020404030301010803" pitchFamily="18" charset="0"/>
                </a:rPr>
                <a:t> Kerr–Newman solution with Killing spinors that we discussed earlier.</a:t>
              </a:r>
              <a:endParaRPr lang="en-US" sz="20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E5645EA-0F3B-ADF5-E446-F2CE58844C8D}"/>
              </a:ext>
            </a:extLst>
          </p:cNvPr>
          <p:cNvSpPr txBox="1"/>
          <p:nvPr/>
        </p:nvSpPr>
        <p:spPr>
          <a:xfrm>
            <a:off x="2146794" y="2347526"/>
            <a:ext cx="7869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If there are only two poles,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6F5D1B-0EB1-CACD-8A51-EDD98BC7DEF6}"/>
              </a:ext>
            </a:extLst>
          </p:cNvPr>
          <p:cNvSpPr txBox="1"/>
          <p:nvPr/>
        </p:nvSpPr>
        <p:spPr>
          <a:xfrm>
            <a:off x="2175370" y="1931765"/>
            <a:ext cx="7869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Back to the basic example</a:t>
            </a:r>
            <a:r>
              <a:rPr lang="en-US" sz="2400" dirty="0">
                <a:latin typeface="Garamond" panose="02020404030301010803" pitchFamily="18" charset="0"/>
              </a:rPr>
              <a:t>:</a:t>
            </a:r>
            <a:endParaRPr lang="en-US" sz="2000" dirty="0">
              <a:latin typeface="Garamond" panose="02020404030301010803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C4AC32-1CED-EC2A-7DEE-3A79AD2CB886}"/>
              </a:ext>
            </a:extLst>
          </p:cNvPr>
          <p:cNvCxnSpPr>
            <a:cxnSpLocks/>
          </p:cNvCxnSpPr>
          <p:nvPr/>
        </p:nvCxnSpPr>
        <p:spPr>
          <a:xfrm flipV="1">
            <a:off x="5610751" y="3967827"/>
            <a:ext cx="1109509" cy="156754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431119F4-C0F6-4EA5-57E8-58CA699FEE77}"/>
              </a:ext>
            </a:extLst>
          </p:cNvPr>
          <p:cNvSpPr/>
          <p:nvPr/>
        </p:nvSpPr>
        <p:spPr>
          <a:xfrm>
            <a:off x="5722719" y="4303730"/>
            <a:ext cx="877078" cy="8770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0E9CFBA4-235D-2337-A479-75A9B6053636}"/>
              </a:ext>
            </a:extLst>
          </p:cNvPr>
          <p:cNvSpPr/>
          <p:nvPr/>
        </p:nvSpPr>
        <p:spPr>
          <a:xfrm rot="1075604" flipV="1">
            <a:off x="6422839" y="4914472"/>
            <a:ext cx="512350" cy="168805"/>
          </a:xfrm>
          <a:custGeom>
            <a:avLst/>
            <a:gdLst>
              <a:gd name="connsiteX0" fmla="*/ 0 w 243194"/>
              <a:gd name="connsiteY0" fmla="*/ 0 h 541175"/>
              <a:gd name="connsiteX1" fmla="*/ 205274 w 243194"/>
              <a:gd name="connsiteY1" fmla="*/ 205273 h 541175"/>
              <a:gd name="connsiteX2" fmla="*/ 242596 w 243194"/>
              <a:gd name="connsiteY2" fmla="*/ 541175 h 54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194" h="541175">
                <a:moveTo>
                  <a:pt x="0" y="0"/>
                </a:moveTo>
                <a:cubicBezTo>
                  <a:pt x="82420" y="57538"/>
                  <a:pt x="164841" y="115077"/>
                  <a:pt x="205274" y="205273"/>
                </a:cubicBezTo>
                <a:cubicBezTo>
                  <a:pt x="245707" y="295469"/>
                  <a:pt x="244151" y="418322"/>
                  <a:pt x="242596" y="541175"/>
                </a:cubicBezTo>
              </a:path>
            </a:pathLst>
          </a:custGeom>
          <a:noFill/>
          <a:ln>
            <a:solidFill>
              <a:srgbClr val="002060"/>
            </a:solidFill>
            <a:head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827E6-3F59-5A29-D22C-8433E9D8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9A27AB-B724-A79F-F9EF-4777580F0C01}"/>
              </a:ext>
            </a:extLst>
          </p:cNvPr>
          <p:cNvSpPr txBox="1"/>
          <p:nvPr/>
        </p:nvSpPr>
        <p:spPr>
          <a:xfrm>
            <a:off x="155951" y="126885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Garamond" panose="02020404030301010803" pitchFamily="18" charset="0"/>
              </a:rPr>
              <a:t>The index for the black hole ensemble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2" name="Google Shape;577;p32">
            <a:extLst>
              <a:ext uri="{FF2B5EF4-FFF2-40B4-BE49-F238E27FC236}">
                <a16:creationId xmlns:a16="http://schemas.microsoft.com/office/drawing/2014/main" id="{CD877B90-35BE-E4EF-F080-3874776A4877}"/>
              </a:ext>
            </a:extLst>
          </p:cNvPr>
          <p:cNvSpPr txBox="1"/>
          <p:nvPr/>
        </p:nvSpPr>
        <p:spPr>
          <a:xfrm>
            <a:off x="1194875" y="6460938"/>
            <a:ext cx="10668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[Boruch, LVI, Murthy, </a:t>
            </a:r>
            <a:r>
              <a:rPr lang="en-US" sz="1800" dirty="0" err="1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Turiaci</a:t>
            </a:r>
            <a:r>
              <a:rPr lang="en-US" sz="1800" dirty="0">
                <a:solidFill>
                  <a:srgbClr val="7C7C7C"/>
                </a:solidFill>
                <a:latin typeface="Garamond"/>
                <a:ea typeface="Garamond"/>
                <a:cs typeface="Garamond"/>
                <a:sym typeface="Garamond"/>
              </a:rPr>
              <a:t> `23]</a:t>
            </a:r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CDAD43B-E624-AFB5-7853-33690C26FCFB}"/>
              </a:ext>
            </a:extLst>
          </p:cNvPr>
          <p:cNvGrpSpPr/>
          <p:nvPr/>
        </p:nvGrpSpPr>
        <p:grpSpPr>
          <a:xfrm>
            <a:off x="1194875" y="3101754"/>
            <a:ext cx="10145210" cy="2730338"/>
            <a:chOff x="1255546" y="2587404"/>
            <a:chExt cx="10145210" cy="273033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C7D3F53-7AE0-EDBC-52C3-147C45E66D9A}"/>
                </a:ext>
              </a:extLst>
            </p:cNvPr>
            <p:cNvGrpSpPr/>
            <p:nvPr/>
          </p:nvGrpSpPr>
          <p:grpSpPr>
            <a:xfrm>
              <a:off x="1255546" y="3748082"/>
              <a:ext cx="10145210" cy="1569660"/>
              <a:chOff x="1266432" y="3422251"/>
              <a:chExt cx="10145210" cy="1569660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D3A3FB-B408-6A7B-5396-8B7A6176893F}"/>
                  </a:ext>
                </a:extLst>
              </p:cNvPr>
              <p:cNvSpPr txBox="1"/>
              <p:nvPr/>
            </p:nvSpPr>
            <p:spPr>
              <a:xfrm>
                <a:off x="1266432" y="3422251"/>
                <a:ext cx="10145210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Garamond" panose="02020404030301010803" pitchFamily="18" charset="0"/>
                  </a:rPr>
                  <a:t>This takes precisely the form of the free energy associated with an index. </a:t>
                </a:r>
              </a:p>
              <a:p>
                <a:pPr algn="ctr"/>
                <a:endParaRPr lang="en-US" sz="2400" dirty="0">
                  <a:latin typeface="Garamond" panose="02020404030301010803" pitchFamily="18" charset="0"/>
                </a:endParaRPr>
              </a:p>
              <a:p>
                <a:pPr algn="ctr"/>
                <a:r>
                  <a:rPr lang="en-US" sz="2400" dirty="0">
                    <a:latin typeface="Garamond" panose="02020404030301010803" pitchFamily="18" charset="0"/>
                  </a:rPr>
                  <a:t>Once again, each individual area depends very non-trivially on    ,  but overall the </a:t>
                </a:r>
              </a:p>
              <a:p>
                <a:pPr algn="ctr"/>
                <a:r>
                  <a:rPr lang="en-US" sz="2400" dirty="0">
                    <a:latin typeface="Garamond" panose="02020404030301010803" pitchFamily="18" charset="0"/>
                  </a:rPr>
                  <a:t>Euclidean on-shell action has trivial     dependence.   </a:t>
                </a: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44688BC-F574-E4C0-C48C-0F10CFFDA4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009958" y="4265192"/>
                <a:ext cx="190500" cy="2921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F16407E4-8B7C-C270-5732-83F2F63744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616190" y="4618603"/>
                <a:ext cx="190500" cy="292100"/>
              </a:xfrm>
              <a:prstGeom prst="rect">
                <a:avLst/>
              </a:prstGeom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A4091BA-A80B-D14E-AF3C-CF9FB5FC4C3C}"/>
                </a:ext>
              </a:extLst>
            </p:cNvPr>
            <p:cNvSpPr/>
            <p:nvPr/>
          </p:nvSpPr>
          <p:spPr>
            <a:xfrm>
              <a:off x="4304714" y="2587404"/>
              <a:ext cx="1791286" cy="3763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AF08946-9000-F0EF-FDE7-3B533C45F2E4}"/>
                </a:ext>
              </a:extLst>
            </p:cNvPr>
            <p:cNvSpPr/>
            <p:nvPr/>
          </p:nvSpPr>
          <p:spPr>
            <a:xfrm>
              <a:off x="3922024" y="2614810"/>
              <a:ext cx="1941341" cy="3763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4ECB61E-ABAA-90DE-AEE9-43B4572B6646}"/>
              </a:ext>
            </a:extLst>
          </p:cNvPr>
          <p:cNvSpPr txBox="1"/>
          <p:nvPr/>
        </p:nvSpPr>
        <p:spPr>
          <a:xfrm>
            <a:off x="1213925" y="837561"/>
            <a:ext cx="1014521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For more than two poles, the geometry has </a:t>
            </a:r>
            <a:r>
              <a:rPr lang="en-US" sz="2400" b="1" dirty="0">
                <a:latin typeface="Garamond" panose="02020404030301010803" pitchFamily="18" charset="0"/>
              </a:rPr>
              <a:t>no</a:t>
            </a:r>
            <a:r>
              <a:rPr lang="en-US" sz="2400" dirty="0">
                <a:latin typeface="Garamond" panose="02020404030301010803" pitchFamily="18" charset="0"/>
              </a:rPr>
              <a:t> Killing horizon and we cannot apply the quantum statistical relation to compute the free energy [</a:t>
            </a:r>
            <a:r>
              <a:rPr lang="en-US" sz="2400" dirty="0">
                <a:solidFill>
                  <a:schemeClr val="accent4"/>
                </a:solidFill>
                <a:latin typeface="Garamond" panose="02020404030301010803" pitchFamily="18" charset="0"/>
              </a:rPr>
              <a:t>Wald</a:t>
            </a:r>
            <a:r>
              <a:rPr lang="en-US" sz="2400" dirty="0">
                <a:latin typeface="Garamond" panose="02020404030301010803" pitchFamily="18" charset="0"/>
              </a:rPr>
              <a:t>].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11A05E-109E-7A18-F1F3-6C64C1831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729" y="2372784"/>
            <a:ext cx="4341404" cy="14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A0ED5-6E53-090A-B3F1-EC5FE379D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B4139-5329-E5E5-0E0C-798A31F1D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24</a:t>
            </a:fld>
            <a:endParaRPr lang="en-US" dirty="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C859743-7B18-25AD-0FB8-ABED31A63FA4}"/>
              </a:ext>
            </a:extLst>
          </p:cNvPr>
          <p:cNvSpPr txBox="1"/>
          <p:nvPr/>
        </p:nvSpPr>
        <p:spPr>
          <a:xfrm>
            <a:off x="457200" y="2971800"/>
            <a:ext cx="763275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2400" b="1" dirty="0">
                <a:latin typeface="Garamond" panose="02020404030301010803" pitchFamily="18" charset="0"/>
              </a:rPr>
              <a:t>How about black holes in string theory on</a:t>
            </a:r>
          </a:p>
        </p:txBody>
      </p:sp>
      <p:sp>
        <p:nvSpPr>
          <p:cNvPr id="40" name="TextBox 12b"/>
          <p:cNvSpPr txBox="1"/>
          <p:nvPr/>
        </p:nvSpPr>
        <p:spPr>
          <a:xfrm>
            <a:off x="9342170" y="2971800"/>
            <a:ext cx="73152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2400" b="1" dirty="0">
                <a:latin typeface="Garamond" panose="02020404030301010803" pitchFamily="18" charset="0"/>
              </a:rPr>
              <a:t>?</a:t>
            </a:r>
          </a:p>
        </p:txBody>
      </p:sp>
      <p:sp>
        <p:nvSpPr>
          <p:cNvPr id="17" name="Citation 17">
            <a:extLst>
              <a:ext uri="{FF2B5EF4-FFF2-40B4-BE49-F238E27FC236}">
                <a16:creationId xmlns:a16="http://schemas.microsoft.com/office/drawing/2014/main" id="{7EFA9D96-F69A-7166-D90C-B7D350A73BDE}"/>
              </a:ext>
            </a:extLst>
          </p:cNvPr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[Bershadsky, Cecotti, Ooguri, Vafa `93, Antoniadis, Gava, Narain, Taylor `93, Lopes Cardoso, de Wit, Mohaupt `98]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88220E-DB54-C5E5-B773-BC918FB42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1663" y="3008318"/>
            <a:ext cx="1343660" cy="32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10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25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Black holes in string theory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2038" y="2172992"/>
            <a:ext cx="11247923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1) Black holes in </a:t>
            </a:r>
            <a:r>
              <a:rPr lang="en-US" sz="2400" dirty="0">
                <a:latin typeface="Cambria Math" panose="02040503050406030204" pitchFamily="18" charset="0"/>
              </a:rPr>
              <a:t>𝒩</a:t>
            </a:r>
            <a:r>
              <a:rPr lang="en-US" sz="2400" dirty="0">
                <a:latin typeface="Garamond" panose="02020404030301010803" pitchFamily="18" charset="0"/>
              </a:rPr>
              <a:t> = 2 supergravity with vector multiplets (with </a:t>
            </a:r>
            <a:r>
              <a:rPr lang="en-US" sz="2400" b="1" dirty="0">
                <a:latin typeface="Garamond" panose="02020404030301010803" pitchFamily="18" charset="0"/>
              </a:rPr>
              <a:t>scalar moduli</a:t>
            </a:r>
            <a:r>
              <a:rPr lang="en-US" sz="2400" dirty="0">
                <a:latin typeface="Garamond" panose="02020404030301010803" pitchFamily="18" charset="0"/>
              </a:rPr>
              <a:t> X</a:t>
            </a:r>
            <a:r>
              <a:rPr lang="en-US" sz="2400" baseline="30000" dirty="0">
                <a:latin typeface="Garamond" panose="02020404030301010803" pitchFamily="18" charset="0"/>
              </a:rPr>
              <a:t>I</a:t>
            </a:r>
            <a:r>
              <a:rPr lang="en-US" sz="2400" dirty="0">
                <a:latin typeface="Garamond" panose="02020404030301010803" pitchFamily="18" charset="0"/>
              </a:rPr>
              <a:t>): generalizations of the </a:t>
            </a:r>
            <a:r>
              <a:rPr lang="en-US" sz="2400" i="1" dirty="0">
                <a:latin typeface="Garamond" panose="02020404030301010803" pitchFamily="18" charset="0"/>
              </a:rPr>
              <a:t>attractor solutions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>
                <a:solidFill>
                  <a:srgbClr val="7C7C7C"/>
                </a:solidFill>
                <a:latin typeface="Garamond" panose="02020404030301010803" pitchFamily="18" charset="0"/>
              </a:rPr>
              <a:t>[Ferrara, Kallosh, Strominger `95]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7" name="Citation 17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[Bershadsky, Cecotti, Ooguri, Vafa `93, Antoniadis, Gava, Narain, Taylor `93, Lopes Cardoso, de Wit, Mohaupt `98]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78E722-E3EE-97AB-BA1C-9CA5506D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80" t="14571" r="46635" b="48820"/>
          <a:stretch>
            <a:fillRect/>
          </a:stretch>
        </p:blipFill>
        <p:spPr>
          <a:xfrm rot="5400000">
            <a:off x="4949460" y="3391018"/>
            <a:ext cx="1359968" cy="14359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B28410-AD27-E431-9A7E-E301C0147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280" y="3703794"/>
            <a:ext cx="3162300" cy="3937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4AACE19-BF93-504F-137B-727525756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080" y="4105978"/>
            <a:ext cx="2552700" cy="406400"/>
          </a:xfrm>
          <a:prstGeom prst="rect">
            <a:avLst/>
          </a:prstGeom>
        </p:spPr>
      </p:pic>
      <p:pic>
        <p:nvPicPr>
          <p:cNvPr id="20" name="LaTeX psi_per 21" descr="\psi(\tau,\phi)=\psi(\tau+\beta,\phi)">
            <a:extLst>
              <a:ext uri="{FF2B5EF4-FFF2-40B4-BE49-F238E27FC236}">
                <a16:creationId xmlns:a16="http://schemas.microsoft.com/office/drawing/2014/main" id="{4B5CBDAD-1269-0BF1-B6DC-644518185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525" y="5164512"/>
            <a:ext cx="2602555" cy="311755"/>
          </a:xfrm>
          <a:prstGeom prst="rect">
            <a:avLst/>
          </a:prstGeom>
        </p:spPr>
      </p:pic>
      <p:sp>
        <p:nvSpPr>
          <p:cNvPr id="21" name="Freeform 20">
            <a:extLst>
              <a:ext uri="{FF2B5EF4-FFF2-40B4-BE49-F238E27FC236}">
                <a16:creationId xmlns:a16="http://schemas.microsoft.com/office/drawing/2014/main" id="{AD66297E-C21D-84CF-D56C-5A9747C33EB7}"/>
              </a:ext>
            </a:extLst>
          </p:cNvPr>
          <p:cNvSpPr/>
          <p:nvPr/>
        </p:nvSpPr>
        <p:spPr>
          <a:xfrm rot="5400000" flipV="1">
            <a:off x="5187384" y="4479298"/>
            <a:ext cx="512350" cy="168805"/>
          </a:xfrm>
          <a:custGeom>
            <a:avLst/>
            <a:gdLst>
              <a:gd name="connsiteX0" fmla="*/ 0 w 243194"/>
              <a:gd name="connsiteY0" fmla="*/ 0 h 541175"/>
              <a:gd name="connsiteX1" fmla="*/ 205274 w 243194"/>
              <a:gd name="connsiteY1" fmla="*/ 205273 h 541175"/>
              <a:gd name="connsiteX2" fmla="*/ 242596 w 243194"/>
              <a:gd name="connsiteY2" fmla="*/ 541175 h 54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3194" h="541175">
                <a:moveTo>
                  <a:pt x="0" y="0"/>
                </a:moveTo>
                <a:cubicBezTo>
                  <a:pt x="82420" y="57538"/>
                  <a:pt x="164841" y="115077"/>
                  <a:pt x="205274" y="205273"/>
                </a:cubicBezTo>
                <a:cubicBezTo>
                  <a:pt x="245707" y="295469"/>
                  <a:pt x="244151" y="418322"/>
                  <a:pt x="242596" y="541175"/>
                </a:cubicBezTo>
              </a:path>
            </a:pathLst>
          </a:custGeom>
          <a:noFill/>
          <a:ln>
            <a:solidFill>
              <a:srgbClr val="002060"/>
            </a:solidFill>
            <a:head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id="{5DB52DDD-1C40-8CAC-A4E2-6D2CE3F13F93}"/>
              </a:ext>
            </a:extLst>
          </p:cNvPr>
          <p:cNvSpPr txBox="1"/>
          <p:nvPr/>
        </p:nvSpPr>
        <p:spPr>
          <a:xfrm>
            <a:off x="472037" y="1059193"/>
            <a:ext cx="11247923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Two complications: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ADC566-AE9B-04DA-0F55-88DF94109BDC}"/>
              </a:ext>
            </a:extLst>
          </p:cNvPr>
          <p:cNvSpPr txBox="1"/>
          <p:nvPr/>
        </p:nvSpPr>
        <p:spPr>
          <a:xfrm>
            <a:off x="4356463" y="3953574"/>
            <a:ext cx="487680" cy="402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Garamond" panose="02020404030301010803" pitchFamily="18" charset="0"/>
              </a:rPr>
              <a:t>…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26</a:t>
            </a:fld>
            <a:endParaRPr lang="en-US" dirty="0"/>
          </a:p>
        </p:txBody>
      </p:sp>
      <p:pic>
        <p:nvPicPr>
          <p:cNvPr id="13" name="LaTeX large_vol 13" descr="F_{\rm top}(t,g_{\rm top})=\frac{(2\pi\ii)^3}{g_{\rm top}^2}D_{ABC}t^At^Bt^C+\frac{\chi(\mathcal Y)\,\zeta(3)}{2g_{\rm top}^2}-\frac{\pi\ii}{12}c_{2A}t^A+O(g_{\rm top}^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88" y="4869423"/>
            <a:ext cx="8419677" cy="745635"/>
          </a:xfrm>
          <a:prstGeom prst="rect">
            <a:avLst/>
          </a:prstGeom>
        </p:spPr>
      </p:pic>
      <p:sp>
        <p:nvSpPr>
          <p:cNvPr id="17" name="Citation 17"/>
          <p:cNvSpPr txBox="1"/>
          <p:nvPr/>
        </p:nvSpPr>
        <p:spPr>
          <a:xfrm>
            <a:off x="1024382" y="6396913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[Bershadsky, Cecotti, Ooguri, Vafa `93, Gopakumar, Vafa `98, Mariño, Moore `98, Faber, Pandharipande `98]</a:t>
            </a:r>
          </a:p>
        </p:txBody>
      </p:sp>
      <p:sp>
        <p:nvSpPr>
          <p:cNvPr id="2" name="TextBox 16">
            <a:extLst>
              <a:ext uri="{FF2B5EF4-FFF2-40B4-BE49-F238E27FC236}">
                <a16:creationId xmlns:a16="http://schemas.microsoft.com/office/drawing/2014/main" id="{B097B9F5-7A9D-31C9-F51D-1196B37AEBE3}"/>
              </a:ext>
            </a:extLst>
          </p:cNvPr>
          <p:cNvSpPr txBox="1"/>
          <p:nvPr/>
        </p:nvSpPr>
        <p:spPr>
          <a:xfrm>
            <a:off x="557246" y="4066465"/>
            <a:ext cx="1005840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First few terms: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22AEACE5-5A7A-30FD-9F77-00B6120F861A}"/>
              </a:ext>
            </a:extLst>
          </p:cNvPr>
          <p:cNvSpPr txBox="1"/>
          <p:nvPr/>
        </p:nvSpPr>
        <p:spPr>
          <a:xfrm>
            <a:off x="472580" y="1180735"/>
            <a:ext cx="11732914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2) UV (higher-derivative) corrections of the Calabi–Yau compactification are non-trivial and are encoded in the prepotential:</a:t>
            </a:r>
          </a:p>
        </p:txBody>
      </p:sp>
      <p:pic>
        <p:nvPicPr>
          <p:cNvPr id="9" name="LaTeX prepot_top 16" descr="\CF^{(g)}\ \longleftrightarrow\ F_{{\rm top},g}\,:\quad \text{genus-}g\text{ topological string free energy}">
            <a:extLst>
              <a:ext uri="{FF2B5EF4-FFF2-40B4-BE49-F238E27FC236}">
                <a16:creationId xmlns:a16="http://schemas.microsoft.com/office/drawing/2014/main" id="{9818C996-3917-188D-7B8B-0EA6A1427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88" y="2287699"/>
            <a:ext cx="6772891" cy="35156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B65BB5E-56C3-27E4-F288-08DF9D6515E3}"/>
              </a:ext>
            </a:extLst>
          </p:cNvPr>
          <p:cNvGrpSpPr/>
          <p:nvPr/>
        </p:nvGrpSpPr>
        <p:grpSpPr>
          <a:xfrm>
            <a:off x="648988" y="2892336"/>
            <a:ext cx="10142931" cy="1137291"/>
            <a:chOff x="648988" y="2610256"/>
            <a:chExt cx="10142931" cy="1137291"/>
          </a:xfrm>
        </p:grpSpPr>
        <p:pic>
          <p:nvPicPr>
            <p:cNvPr id="12" name="LaTeX genus_prepot 12" descr="F_{\rm top}=\sum_{g=0}^\infty g_{\rm top}^{2g-2}F_{{\rm top},g}(t)\quad\Longleftrightarrow\quad&#10;\CF(X,A)=\sum_{g=0}^\infty\CF^{(g)}(X)\,A^g\,,\quad \CF^{(g)}(\lambda X)=\lambda^{2-2g}\CF^{(g)}(X)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988" y="2610256"/>
              <a:ext cx="10142931" cy="80350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4D6F7E5-5598-589C-3E17-80C2C8174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23305" y="3211842"/>
              <a:ext cx="1610441" cy="549343"/>
            </a:xfrm>
            <a:prstGeom prst="rect">
              <a:avLst/>
            </a:prstGeom>
          </p:spPr>
        </p:pic>
      </p:grpSp>
      <p:sp>
        <p:nvSpPr>
          <p:cNvPr id="20" name="Title 11">
            <a:extLst>
              <a:ext uri="{FF2B5EF4-FFF2-40B4-BE49-F238E27FC236}">
                <a16:creationId xmlns:a16="http://schemas.microsoft.com/office/drawing/2014/main" id="{019B2E07-395F-D365-F139-202989B0BF72}"/>
              </a:ext>
            </a:extLst>
          </p:cNvPr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Black holes in string theory</a:t>
            </a:r>
          </a:p>
        </p:txBody>
      </p:sp>
    </p:spTree>
    <p:extLst>
      <p:ext uri="{BB962C8B-B14F-4D97-AF65-F5344CB8AC3E}">
        <p14:creationId xmlns:p14="http://schemas.microsoft.com/office/powerpoint/2010/main" val="1433668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27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The supersymmetric solutions, to all orders in derivatives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899612"/>
            <a:ext cx="1005840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Supersymmetric solutions with a Killing spinor    are specified by harmonic functions on </a:t>
            </a:r>
            <a:r>
              <a:rPr lang="en-US" sz="2400" dirty="0">
                <a:latin typeface="Cambria Math" panose="02040503050406030204" pitchFamily="18" charset="0"/>
              </a:rPr>
              <a:t>ℝ</a:t>
            </a:r>
            <a:r>
              <a:rPr lang="en-US" sz="2400" baseline="30000" dirty="0">
                <a:latin typeface="Garamond" panose="02020404030301010803" pitchFamily="18" charset="0"/>
              </a:rPr>
              <a:t>3</a:t>
            </a:r>
            <a:r>
              <a:rPr lang="en-US" sz="2400" dirty="0">
                <a:latin typeface="Garamond" panose="02020404030301010803" pitchFamily="18" charset="0"/>
              </a:rPr>
              <a:t>:</a:t>
            </a:r>
          </a:p>
        </p:txBody>
      </p:sp>
      <p:pic>
        <p:nvPicPr>
          <p:cNvPr id="13" name="LaTeX metric 13" descr="\dd s^2=e^{2U}(\dd\tau+\omega)^2+e^{-2U}\dd\vec x^{\,2}\,,\qquad \tau\sim\tau+\beta"/>
          <p:cNvPicPr>
            <a:picLocks noChangeAspect="1"/>
          </p:cNvPicPr>
          <p:nvPr/>
        </p:nvPicPr>
        <p:blipFill>
          <a:blip r:embed="rId2"/>
          <a:srcRect t="1" r="22921" b="-88862"/>
          <a:stretch>
            <a:fillRect/>
          </a:stretch>
        </p:blipFill>
        <p:spPr>
          <a:xfrm>
            <a:off x="2384224" y="5014640"/>
            <a:ext cx="4632461" cy="693168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4382559" y="1717511"/>
            <a:ext cx="7946705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where each pair of poles of H is a BH with charges </a:t>
            </a:r>
            <a:r>
              <a:rPr lang="en-US" sz="2400" dirty="0" err="1">
                <a:latin typeface="Garamond" panose="02020404030301010803" pitchFamily="18" charset="0"/>
              </a:rPr>
              <a:t>Γ</a:t>
            </a:r>
            <a:r>
              <a:rPr lang="en-US" sz="2400" baseline="-25000" dirty="0" err="1">
                <a:latin typeface="Garamond" panose="02020404030301010803" pitchFamily="18" charset="0"/>
              </a:rPr>
              <a:t>a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17" name="Citation 17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[Denef `00, Bates, Denef `03, Denef, Moore `07</a:t>
            </a:r>
            <a:r>
              <a:rPr lang="en-US" dirty="0">
                <a:solidFill>
                  <a:srgbClr val="7C7C7C"/>
                </a:solidFill>
                <a:latin typeface="Garamond" panose="02020404030301010803" pitchFamily="18" charset="0"/>
              </a:rPr>
              <a:t>, Boruch, LVI, Murthy, </a:t>
            </a:r>
            <a:r>
              <a:rPr lang="en-US" dirty="0" err="1">
                <a:solidFill>
                  <a:srgbClr val="7C7C7C"/>
                </a:solidFill>
                <a:latin typeface="Garamond" panose="02020404030301010803" pitchFamily="18" charset="0"/>
              </a:rPr>
              <a:t>Turiaci</a:t>
            </a:r>
            <a:r>
              <a:rPr lang="en-US" dirty="0">
                <a:solidFill>
                  <a:srgbClr val="7C7C7C"/>
                </a:solidFill>
                <a:latin typeface="Garamond" panose="02020404030301010803" pitchFamily="18" charset="0"/>
              </a:rPr>
              <a:t> `23, `25, </a:t>
            </a:r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Adhikari et al. `25]</a:t>
            </a:r>
          </a:p>
        </p:txBody>
      </p:sp>
      <p:pic>
        <p:nvPicPr>
          <p:cNvPr id="2" name="LaTeX H_eucl 14" descr="H=h+\sum_{a=1}^n\bigg(\frac{\Nc{\gamma_{N,a}}}{|\vec x-\vec x_{N,a}|}+\frac{\Sc{\gamma_{S,a}}}{|\vec x-\vec x_{S,a}|}\bigg)">
            <a:extLst>
              <a:ext uri="{FF2B5EF4-FFF2-40B4-BE49-F238E27FC236}">
                <a16:creationId xmlns:a16="http://schemas.microsoft.com/office/drawing/2014/main" id="{F5F24AC7-B49D-361B-ED81-39C9701CA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66" y="1633820"/>
            <a:ext cx="4304455" cy="7523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27C576-096F-9AEC-6EA9-C586334A1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835" y="5082194"/>
            <a:ext cx="330200" cy="279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9347AC-6631-5713-77CB-C71AECFE8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6304" y="5009166"/>
            <a:ext cx="1079500" cy="3683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0B8B55B-2CDE-44A5-6530-766BC8C2CA61}"/>
              </a:ext>
            </a:extLst>
          </p:cNvPr>
          <p:cNvSpPr txBox="1"/>
          <p:nvPr/>
        </p:nvSpPr>
        <p:spPr>
          <a:xfrm>
            <a:off x="750483" y="4976772"/>
            <a:ext cx="1772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Garamond" panose="02020404030301010803" pitchFamily="18" charset="0"/>
              </a:rPr>
              <a:t>Determines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B4E7E7-A047-A779-DD51-923E95F5EEF0}"/>
              </a:ext>
            </a:extLst>
          </p:cNvPr>
          <p:cNvSpPr txBox="1"/>
          <p:nvPr/>
        </p:nvSpPr>
        <p:spPr>
          <a:xfrm>
            <a:off x="6511670" y="4963669"/>
            <a:ext cx="2217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Garamond" panose="02020404030301010803" pitchFamily="18" charset="0"/>
              </a:rPr>
              <a:t>the gauge fields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0109DB-130B-9F41-859B-C7F274A88148}"/>
              </a:ext>
            </a:extLst>
          </p:cNvPr>
          <p:cNvSpPr txBox="1"/>
          <p:nvPr/>
        </p:nvSpPr>
        <p:spPr>
          <a:xfrm>
            <a:off x="8912614" y="4961867"/>
            <a:ext cx="1631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Garamond" panose="02020404030301010803" pitchFamily="18" charset="0"/>
              </a:rPr>
              <a:t>the scalars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843B55-842E-1766-12E2-2508E63C0A53}"/>
              </a:ext>
            </a:extLst>
          </p:cNvPr>
          <p:cNvSpPr txBox="1"/>
          <p:nvPr/>
        </p:nvSpPr>
        <p:spPr>
          <a:xfrm>
            <a:off x="4057938" y="5687169"/>
            <a:ext cx="3114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Garamond" panose="02020404030301010803" pitchFamily="18" charset="0"/>
              </a:rPr>
              <a:t>What determines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9FCD553-1DCC-5EF1-E2C1-A28602277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5331" y="5757801"/>
            <a:ext cx="1917700" cy="3175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BCAFF93-1797-6737-06B0-C0488DF86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6993" y="2384843"/>
            <a:ext cx="6179096" cy="21664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4F0DEA3-1577-7F78-2116-86DDC71DCD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4821" y="1096690"/>
            <a:ext cx="114300" cy="1397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28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The attractor mechanism to all orders in derivatives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9700" y="6460938"/>
            <a:ext cx="1105890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[Boruch, LVI, Murthy, Turiaci `23, `25, Adhikari et al. `25, </a:t>
            </a:r>
            <a:r>
              <a:rPr lang="en-US" sz="1800" dirty="0" err="1">
                <a:solidFill>
                  <a:srgbClr val="7C7C7C"/>
                </a:solidFill>
                <a:latin typeface="Garamond" panose="02020404030301010803" pitchFamily="18" charset="0"/>
              </a:rPr>
              <a:t>Bobev</a:t>
            </a:r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, Boruch, LVI, </a:t>
            </a:r>
            <a:r>
              <a:rPr lang="en-US" sz="1800" dirty="0" err="1">
                <a:solidFill>
                  <a:srgbClr val="7C7C7C"/>
                </a:solidFill>
                <a:latin typeface="Garamond" panose="02020404030301010803" pitchFamily="18" charset="0"/>
              </a:rPr>
              <a:t>Maskalaniec</a:t>
            </a:r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 `26]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64117" y="4965836"/>
            <a:ext cx="10149840" cy="1184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200" dirty="0">
                <a:latin typeface="Garamond" panose="02020404030301010803" pitchFamily="18" charset="0"/>
              </a:rPr>
              <a:t>The scalars at the poles are fixed by the local charges alone — independent of the scalar moduli at infinity, the temperature and the other black holes. </a:t>
            </a:r>
          </a:p>
          <a:p>
            <a:pPr algn="ctr">
              <a:spcAft>
                <a:spcPts val="600"/>
              </a:spcAft>
            </a:pPr>
            <a:r>
              <a:rPr lang="en-US" sz="2200" dirty="0">
                <a:latin typeface="Garamond" panose="02020404030301010803" pitchFamily="18" charset="0"/>
              </a:rPr>
              <a:t>Nevertheless, the black hole geometry is highly dependent on these parameters.</a:t>
            </a:r>
          </a:p>
        </p:txBody>
      </p:sp>
      <p:pic>
        <p:nvPicPr>
          <p:cNvPr id="23" name="LaTeX H_eucl 14" descr="H=h+\sum_{a=1}^n\bigg(\frac{\Nc{\gamma_{N,a}}}{|\vec x-\vec x_{N,a}|}+\frac{\Sc{\gamma_{S,a}}}{|\vec x-\vec x_{S,a}|}\bigg)">
            <a:extLst>
              <a:ext uri="{FF2B5EF4-FFF2-40B4-BE49-F238E27FC236}">
                <a16:creationId xmlns:a16="http://schemas.microsoft.com/office/drawing/2014/main" id="{6780FA18-ACE2-1072-CB5A-9158EF486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13" y="4035235"/>
            <a:ext cx="4179907" cy="73060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89BEC05-B9CB-E289-6B84-095E37200F53}"/>
              </a:ext>
            </a:extLst>
          </p:cNvPr>
          <p:cNvSpPr txBox="1"/>
          <p:nvPr/>
        </p:nvSpPr>
        <p:spPr>
          <a:xfrm>
            <a:off x="166837" y="1032738"/>
            <a:ext cx="116898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dirty="0">
                <a:latin typeface="Garamond" panose="02020404030301010803" pitchFamily="18" charset="0"/>
              </a:rPr>
              <a:t>At finite β each horizon has a </a:t>
            </a:r>
            <a:r>
              <a:rPr lang="en-US" sz="24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400" dirty="0">
                <a:latin typeface="Garamond" panose="02020404030301010803" pitchFamily="18" charset="0"/>
              </a:rPr>
              <a:t> and a </a:t>
            </a:r>
            <a:r>
              <a:rPr lang="en-US" sz="24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400" dirty="0">
                <a:latin typeface="Garamond" panose="02020404030301010803" pitchFamily="18" charset="0"/>
              </a:rPr>
              <a:t> pole, where the scalars are attracted to: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5ADF9DE-1D0C-953D-8ECC-C58B225010DF}"/>
              </a:ext>
            </a:extLst>
          </p:cNvPr>
          <p:cNvGrpSpPr/>
          <p:nvPr/>
        </p:nvGrpSpPr>
        <p:grpSpPr>
          <a:xfrm>
            <a:off x="494487" y="1494403"/>
            <a:ext cx="4497426" cy="2792377"/>
            <a:chOff x="745134" y="2333222"/>
            <a:chExt cx="4497426" cy="2792377"/>
          </a:xfrm>
        </p:grpSpPr>
        <p:pic>
          <p:nvPicPr>
            <p:cNvPr id="8" name="LaTeX np_sp 14" descr="TikZ figure: north/south pole localization of the action (Fig. 1 of the paper)">
              <a:extLst>
                <a:ext uri="{FF2B5EF4-FFF2-40B4-BE49-F238E27FC236}">
                  <a16:creationId xmlns:a16="http://schemas.microsoft.com/office/drawing/2014/main" id="{88DFB6FF-1E63-4CD4-8AF5-EF9F16AF0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8737" t="13384" r="22144" b="47000"/>
            <a:stretch>
              <a:fillRect/>
            </a:stretch>
          </p:blipFill>
          <p:spPr>
            <a:xfrm rot="21384995">
              <a:off x="2188763" y="2639193"/>
              <a:ext cx="1513618" cy="2161004"/>
            </a:xfrm>
            <a:prstGeom prst="rect">
              <a:avLst/>
            </a:prstGeom>
          </p:spPr>
        </p:pic>
        <p:pic>
          <p:nvPicPr>
            <p:cNvPr id="26" name="LaTeX np_sp 14" descr="TikZ figure: north/south pole localization of the action (Fig. 1 of the paper)">
              <a:extLst>
                <a:ext uri="{FF2B5EF4-FFF2-40B4-BE49-F238E27FC236}">
                  <a16:creationId xmlns:a16="http://schemas.microsoft.com/office/drawing/2014/main" id="{B7FECC88-A5CA-E2F4-B038-1A3759FA2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8737" t="13384" r="22144" b="47000"/>
            <a:stretch>
              <a:fillRect/>
            </a:stretch>
          </p:blipFill>
          <p:spPr>
            <a:xfrm rot="2430613">
              <a:off x="1660157" y="2333222"/>
              <a:ext cx="732732" cy="1046128"/>
            </a:xfrm>
            <a:prstGeom prst="rect">
              <a:avLst/>
            </a:prstGeom>
          </p:spPr>
        </p:pic>
        <p:pic>
          <p:nvPicPr>
            <p:cNvPr id="27" name="LaTeX np_sp 14" descr="TikZ figure: north/south pole localization of the action (Fig. 1 of the paper)">
              <a:extLst>
                <a:ext uri="{FF2B5EF4-FFF2-40B4-BE49-F238E27FC236}">
                  <a16:creationId xmlns:a16="http://schemas.microsoft.com/office/drawing/2014/main" id="{E13A0885-7591-1F06-F55A-FC3AEABDD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8737" t="13384" r="22144" b="47000"/>
            <a:stretch>
              <a:fillRect/>
            </a:stretch>
          </p:blipFill>
          <p:spPr>
            <a:xfrm rot="20568470">
              <a:off x="745134" y="3206678"/>
              <a:ext cx="732732" cy="1046128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43A8675-37CB-E1B1-1708-6F446D2E1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-52156" r="62737"/>
            <a:stretch>
              <a:fillRect/>
            </a:stretch>
          </p:blipFill>
          <p:spPr>
            <a:xfrm>
              <a:off x="3259688" y="2793978"/>
              <a:ext cx="1982872" cy="541071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D1B5E60-71C7-F08D-2EA2-CDFB5E2A0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-1" r="67920" b="-116379"/>
            <a:stretch>
              <a:fillRect/>
            </a:stretch>
          </p:blipFill>
          <p:spPr>
            <a:xfrm>
              <a:off x="3259688" y="4356158"/>
              <a:ext cx="1527810" cy="769441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8D82F00-DF9F-2978-7E5B-EBA5FFA79E2E}"/>
              </a:ext>
            </a:extLst>
          </p:cNvPr>
          <p:cNvGrpSpPr/>
          <p:nvPr/>
        </p:nvGrpSpPr>
        <p:grpSpPr>
          <a:xfrm>
            <a:off x="5714880" y="1696593"/>
            <a:ext cx="4411930" cy="1271023"/>
            <a:chOff x="5714880" y="2049101"/>
            <a:chExt cx="4411930" cy="127102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2EA88D0-BB35-8749-C98B-32291317C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55203"/>
            <a:stretch>
              <a:fillRect/>
            </a:stretch>
          </p:blipFill>
          <p:spPr>
            <a:xfrm>
              <a:off x="6253310" y="2927571"/>
              <a:ext cx="3873500" cy="39255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9657FC-2127-0038-7C22-013FA21311BB}"/>
                </a:ext>
              </a:extLst>
            </p:cNvPr>
            <p:cNvSpPr txBox="1"/>
            <p:nvPr/>
          </p:nvSpPr>
          <p:spPr>
            <a:xfrm>
              <a:off x="5714880" y="2049101"/>
              <a:ext cx="27432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400" dirty="0">
                  <a:latin typeface="Garamond" panose="02020404030301010803" pitchFamily="18" charset="0"/>
                </a:rPr>
                <a:t>Fixed charges: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30B3E08-FFBE-C0A9-A36F-A1009C264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53440"/>
            <a:stretch>
              <a:fillRect/>
            </a:stretch>
          </p:blipFill>
          <p:spPr>
            <a:xfrm>
              <a:off x="6090515" y="2553439"/>
              <a:ext cx="3873500" cy="408005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58328BD-406A-3B19-9E50-5A4CCA77DABE}"/>
              </a:ext>
            </a:extLst>
          </p:cNvPr>
          <p:cNvGrpSpPr/>
          <p:nvPr/>
        </p:nvGrpSpPr>
        <p:grpSpPr>
          <a:xfrm>
            <a:off x="5858741" y="3115167"/>
            <a:ext cx="5138245" cy="1460846"/>
            <a:chOff x="5858741" y="3480927"/>
            <a:chExt cx="5138245" cy="1460846"/>
          </a:xfrm>
        </p:grpSpPr>
        <p:pic>
          <p:nvPicPr>
            <p:cNvPr id="34" name="LaTeX gauge_reg 18" descr="\Nc{\gamma^I_{N,a}}=n^I_{N,a}+\frac{\ii\beta}{2\pi}\Big(\mu^I-\tfrac12\phi^I\Big)\,,\qquad&#10;\Sc{\gamma^I_{S,a}}=-n^I_{S,a}-\frac{\ii\beta}{2\pi}\Big(\mu^I-\tfrac12\phi^I\Big)\,,\qquad n^I\in\Lambda^*">
              <a:extLst>
                <a:ext uri="{FF2B5EF4-FFF2-40B4-BE49-F238E27FC236}">
                  <a16:creationId xmlns:a16="http://schemas.microsoft.com/office/drawing/2014/main" id="{90CCAFD1-BE39-92D6-79D4-780EAEB34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56968" b="-2139"/>
            <a:stretch>
              <a:fillRect/>
            </a:stretch>
          </p:blipFill>
          <p:spPr>
            <a:xfrm>
              <a:off x="6281885" y="3877161"/>
              <a:ext cx="3633638" cy="534525"/>
            </a:xfrm>
            <a:prstGeom prst="rect">
              <a:avLst/>
            </a:prstGeom>
          </p:spPr>
        </p:pic>
        <p:pic>
          <p:nvPicPr>
            <p:cNvPr id="35" name="LaTeX gauge_reg 18" descr="\Nc{\gamma^I_{N,a}}=n^I_{N,a}+\frac{\ii\beta}{2\pi}\Big(\mu^I-\tfrac12\phi^I\Big)\,,\qquad&#10;\Sc{\gamma^I_{S,a}}=-n^I_{S,a}-\frac{\ii\beta}{2\pi}\Big(\mu^I-\tfrac12\phi^I\Big)\,,\qquad n^I\in\Lambda^*">
              <a:extLst>
                <a:ext uri="{FF2B5EF4-FFF2-40B4-BE49-F238E27FC236}">
                  <a16:creationId xmlns:a16="http://schemas.microsoft.com/office/drawing/2014/main" id="{4011BD23-A31A-A2B5-84B8-4CC0E1828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40542" t="-39606"/>
            <a:stretch>
              <a:fillRect/>
            </a:stretch>
          </p:blipFill>
          <p:spPr>
            <a:xfrm>
              <a:off x="5976326" y="4211165"/>
              <a:ext cx="5020660" cy="730608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D95BD31-BF92-2724-FCB8-9D0046900F21}"/>
                </a:ext>
              </a:extLst>
            </p:cNvPr>
            <p:cNvSpPr txBox="1"/>
            <p:nvPr/>
          </p:nvSpPr>
          <p:spPr>
            <a:xfrm>
              <a:off x="5858741" y="3480927"/>
              <a:ext cx="46626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2400" dirty="0">
                  <a:latin typeface="Garamond" panose="02020404030301010803" pitchFamily="18" charset="0"/>
                </a:rPr>
                <a:t>Fixed electric chemical potential: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29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Computing the action with Dirichlet boundary conditions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1609939"/>
            <a:ext cx="100584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Dirichlet boundary conditions for all fields — the natural boundary conditions of the OSV ensemble:</a:t>
            </a:r>
          </a:p>
        </p:txBody>
      </p:sp>
      <p:pic>
        <p:nvPicPr>
          <p:cNvPr id="13" name="LaTeX bcs 13" descr="\partial M=S^1_\beta\times S^2_\infty:\qquad&#10;W^I_\tau\to2\ii\mu^I\,,\qquad \frac{1}{4\pi}\int_{S^2_\infty}F^I=\Gamma^I\,,\qquad&#10;\cY^I\to y^{I(0)}\ \ \text{fixed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619" y="2611602"/>
            <a:ext cx="9202457" cy="688779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1309837" y="3912522"/>
            <a:ext cx="1005840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In this ensemble,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3795E5-4106-14C0-F7A6-C3B1AB2F7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337" y="4687240"/>
            <a:ext cx="3327400" cy="406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30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Equivariant localization: the polyform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783625"/>
            <a:ext cx="10058400" cy="42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Killing spinor bilinears:</a:t>
            </a:r>
          </a:p>
        </p:txBody>
      </p:sp>
      <p:pic>
        <p:nvPicPr>
          <p:cNvPr id="13" name="LaTeX bilinears 13" descr="S_\pm=\bar\epsilon_{i\pm}\epsilon^i_\pm\,,\qquad&#10;\xi_a=2\ii\,\bar\epsilon_{i+}\gamma_a\epsilon^i_-\,,\qquad&#10;\Xi_{\pm i}{}^j=\tfrac12\big(\bar\epsilon_{i\pm}\gamma_{ab}\epsilon^j_\pm\big)\,e^a\wedge e^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118" y="1301785"/>
            <a:ext cx="7305459" cy="35775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38048" y="1769272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Supersymmetry completes the Lagrangian of any weight-two chiral multiplet into an equivariantly closed polyform:</a:t>
            </a:r>
          </a:p>
        </p:txBody>
      </p:sp>
      <p:pic>
        <p:nvPicPr>
          <p:cNvPr id="15" name="LaTeX chiral 15" descr="\Phi=(A,B^{ij},F^+_{ab},C)\,,\qquad \text{Weyl weight }w=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399" y="2622712"/>
            <a:ext cx="4734897" cy="311977"/>
          </a:xfrm>
          <a:prstGeom prst="rect">
            <a:avLst/>
          </a:prstGeom>
        </p:spPr>
      </p:pic>
      <p:pic>
        <p:nvPicPr>
          <p:cNvPr id="16" name="LaTeX polyform 16" descr="\Psi=\Psi_4+\Psi_2+\Psi_0\,,\qquad (\dd-\iota_\xi)\Psi=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320" y="3071849"/>
            <a:ext cx="4925054" cy="336441"/>
          </a:xfrm>
          <a:prstGeom prst="rect">
            <a:avLst/>
          </a:prstGeom>
        </p:spPr>
      </p:pic>
      <p:pic>
        <p:nvPicPr>
          <p:cNvPr id="17" name="LaTeX polycomp 17" descr="\begin{aligned}&#10;\Psi_4&amp;=\tfrac12\Big(C+\tfrac1{16}A\,(T^-_{ab})^2\Big)\,{\rm vol}_M\\[2pt]&#10;(\Psi_2)_{ab}&amp;=2S_+\Big(F^+_{ab}+\tfrac12A\,T^-_{ab}\Big)-B^{ij}\varepsilon_{jk}\,\Xi_{+i}{}^k{}_{ab}\\[2pt]&#10;\Psi_0&amp;=-4A\,S_+^2&#10;\end{aligned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1079" y="3545449"/>
            <a:ext cx="5089538" cy="1554759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8048" y="5209937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This follows from the off-shell supersymmetry transformations alone. For the action, the multiplet is built from the prepotential:</a:t>
            </a:r>
          </a:p>
        </p:txBody>
      </p:sp>
      <p:pic>
        <p:nvPicPr>
          <p:cNvPr id="19" name="LaTeX prepot_multiplet 19" descr="A|_{\CF}=\CF(X^I,A|_{\WW})\,,\qquad&#10;I_{\mathbb{VW}}=-\frac{\ii}{8\pi}\int_M\big(\Psi_4-\bar\Psi_4\big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940" y="6063377"/>
            <a:ext cx="5789816" cy="605358"/>
          </a:xfrm>
          <a:prstGeom prst="rect">
            <a:avLst/>
          </a:prstGeom>
        </p:spPr>
      </p:pic>
      <p:sp>
        <p:nvSpPr>
          <p:cNvPr id="20" name="Citation 20"/>
          <p:cNvSpPr txBox="1"/>
          <p:nvPr/>
        </p:nvSpPr>
        <p:spPr>
          <a:xfrm>
            <a:off x="989700" y="219225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[Benetti Genolini et al. `26, Sparks et al. `26]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31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The BVAB fixed-point formula</a:t>
            </a:r>
          </a:p>
        </p:txBody>
      </p:sp>
      <p:pic>
        <p:nvPicPr>
          <p:cNvPr id="13" name="LaTeX bvab 13" descr="\int_M\Psi=\sum_{\text{nuts }p}\frac{4\pi^2}{b_1^p\,b_2^p}\,\Psi_0\big|_p\;+\;I_{\partial M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679" y="1552040"/>
            <a:ext cx="4112987" cy="872035"/>
          </a:xfrm>
          <a:prstGeom prst="rect">
            <a:avLst/>
          </a:prstGeom>
        </p:spPr>
      </p:pic>
      <p:pic>
        <p:nvPicPr>
          <p:cNvPr id="14" name="LaTeX bvab_bdy 14" descr="I_{\partial M}=-\int_{\partial M}\frac{\xi^\flat}{\|\xi\|^2}\wedge\Big(\Psi_2+\Psi_0\,\frac{\dd\xi^\flat}{\|\xi\|^2}\Big)\,,\qquad \xi^\flat=\xi_\mu\dd x^\m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679" y="2512966"/>
            <a:ext cx="6125121" cy="663092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77240" y="3677263"/>
            <a:ext cx="1105890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The fixed points are the </a:t>
            </a:r>
            <a:r>
              <a:rPr lang="en-US" sz="24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400" dirty="0">
                <a:latin typeface="Garamond" panose="02020404030301010803" pitchFamily="18" charset="0"/>
              </a:rPr>
              <a:t> poles of each horizon.</a:t>
            </a:r>
          </a:p>
        </p:txBody>
      </p:sp>
      <p:pic>
        <p:nvPicPr>
          <p:cNvPr id="16" name="LaTeX weights 16" descr="\xi=c_\xi\,\partial_\tau:\qquad&#10;\Nc{b_1^{N_a}=b_2^{N_a}}=-\frac{2\pi c_\xi}{\beta}\,,\qquad&#10;\Sc{b_1^{S_a}=-b_2^{S_a}}=-\frac{2\pi c_\xi}{\beta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34" y="4399524"/>
            <a:ext cx="6949504" cy="587426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777240" y="5231514"/>
            <a:ext cx="868680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dirty="0">
                <a:latin typeface="Garamond" panose="02020404030301010803" pitchFamily="18" charset="0"/>
              </a:rPr>
              <a:t>Hence:</a:t>
            </a:r>
          </a:p>
        </p:txBody>
      </p:sp>
      <p:pic>
        <p:nvPicPr>
          <p:cNvPr id="18" name="LaTeX vw_loc 18" descr="I_{\mathbb{VW}}=-\frac{\ii}{8\pi}\Big(I_{\rm nuts}-\bar I_{\rm nuts}+I_{\partial M}-\bar I_{\partial M}\Big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734" y="5783725"/>
            <a:ext cx="4700094" cy="571351"/>
          </a:xfrm>
          <a:prstGeom prst="rect">
            <a:avLst/>
          </a:prstGeom>
        </p:spPr>
      </p:pic>
      <p:sp>
        <p:nvSpPr>
          <p:cNvPr id="20" name="Citation 20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[Berline, Vergne `82, Atiyah, Bott `84, Benetti Genolini et al. `26]</a:t>
            </a:r>
          </a:p>
        </p:txBody>
      </p:sp>
      <p:pic>
        <p:nvPicPr>
          <p:cNvPr id="2" name="LaTeX np_sp 14" descr="TikZ figure: north/south pole localization of the action (Fig. 1 of the paper)">
            <a:extLst>
              <a:ext uri="{FF2B5EF4-FFF2-40B4-BE49-F238E27FC236}">
                <a16:creationId xmlns:a16="http://schemas.microsoft.com/office/drawing/2014/main" id="{B3BE10A1-594A-3A3B-2FFC-5B0647DD24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100"/>
          <a:stretch>
            <a:fillRect/>
          </a:stretch>
        </p:blipFill>
        <p:spPr>
          <a:xfrm>
            <a:off x="8205518" y="1207399"/>
            <a:ext cx="3843082" cy="243335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10C7C83-272E-2E9B-70ED-1A842C131FB4}"/>
              </a:ext>
            </a:extLst>
          </p:cNvPr>
          <p:cNvGrpSpPr/>
          <p:nvPr/>
        </p:nvGrpSpPr>
        <p:grpSpPr>
          <a:xfrm>
            <a:off x="564780" y="800448"/>
            <a:ext cx="11271360" cy="508006"/>
            <a:chOff x="777240" y="887013"/>
            <a:chExt cx="11271360" cy="508006"/>
          </a:xfrm>
        </p:grpSpPr>
        <p:sp>
          <p:nvSpPr>
            <p:cNvPr id="12" name="TextBox 12"/>
            <p:cNvSpPr txBox="1"/>
            <p:nvPr/>
          </p:nvSpPr>
          <p:spPr>
            <a:xfrm>
              <a:off x="777240" y="914400"/>
              <a:ext cx="11271360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2400" dirty="0">
                  <a:latin typeface="Garamond" panose="02020404030301010803" pitchFamily="18" charset="0"/>
                </a:rPr>
                <a:t>Equivariantly closed forms localize onto the fixed points of               up to a boundary term:</a:t>
              </a:r>
            </a:p>
          </p:txBody>
        </p:sp>
        <p:pic>
          <p:nvPicPr>
            <p:cNvPr id="3" name="LaTeX weights 16" descr="\xi=c_\xi\,\partial_\tau:\qquad&#10;\Nc{b_1^{N_a}=b_2^{N_a}}=-\frac{2\pi c_\xi}{\beta}\,,\qquad&#10;\Sc{b_1^{S_a}=-b_2^{S_a}}=-\frac{2\pi c_\xi}{\beta}">
              <a:extLst>
                <a:ext uri="{FF2B5EF4-FFF2-40B4-BE49-F238E27FC236}">
                  <a16:creationId xmlns:a16="http://schemas.microsoft.com/office/drawing/2014/main" id="{C2C3B9E0-4720-6BFF-99B2-1DBF0E617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5796" b="13520"/>
            <a:stretch>
              <a:fillRect/>
            </a:stretch>
          </p:blipFill>
          <p:spPr>
            <a:xfrm>
              <a:off x="8073698" y="887013"/>
              <a:ext cx="987115" cy="5080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32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Contribution of the fixed points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6800" y="2556690"/>
            <a:ext cx="1005840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Only </a:t>
            </a:r>
            <a:r>
              <a:rPr lang="en-US" sz="24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400" dirty="0">
                <a:latin typeface="Garamond" panose="02020404030301010803" pitchFamily="18" charset="0"/>
              </a:rPr>
              <a:t> poles contribute to I</a:t>
            </a:r>
            <a:r>
              <a:rPr lang="en-US" sz="2400" baseline="-25000" dirty="0">
                <a:latin typeface="Garamond" panose="02020404030301010803" pitchFamily="18" charset="0"/>
              </a:rPr>
              <a:t>nuts</a:t>
            </a:r>
            <a:r>
              <a:rPr lang="en-US" sz="2400" dirty="0">
                <a:latin typeface="Garamond" panose="02020404030301010803" pitchFamily="18" charset="0"/>
              </a:rPr>
              <a:t> and only </a:t>
            </a:r>
            <a:r>
              <a:rPr lang="en-US" sz="24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400" dirty="0">
                <a:latin typeface="Garamond" panose="02020404030301010803" pitchFamily="18" charset="0"/>
              </a:rPr>
              <a:t> poles to Ī</a:t>
            </a:r>
            <a:r>
              <a:rPr lang="en-US" sz="2400" baseline="-25000" dirty="0">
                <a:latin typeface="Garamond" panose="02020404030301010803" pitchFamily="18" charset="0"/>
              </a:rPr>
              <a:t>nuts</a:t>
            </a:r>
            <a:r>
              <a:rPr lang="en-US" sz="2400" dirty="0">
                <a:latin typeface="Garamond" panose="02020404030301010803" pitchFamily="18" charset="0"/>
              </a:rPr>
              <a:t>:</a:t>
            </a:r>
          </a:p>
        </p:txBody>
      </p:sp>
      <p:pic>
        <p:nvPicPr>
          <p:cNvPr id="16" name="LaTeX nuts_result 16" descr="-\frac{\ii}{8\pi}\Big(I_{\rm nuts}-\bar I_{\rm nuts}\Big)=2\pi\ii\sum_{a=1}^n\Big[\FN-\FS\Big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47" y="3214521"/>
            <a:ext cx="7906306" cy="961326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1309837" y="4669085"/>
            <a:ext cx="100584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Two copies of the prepotential</a:t>
            </a:r>
            <a:r>
              <a:rPr lang="en-US" sz="2400" dirty="0">
                <a:latin typeface="Garamond" panose="02020404030301010803" pitchFamily="18" charset="0"/>
              </a:rPr>
              <a:t>, evaluated at the attractor values at the </a:t>
            </a:r>
            <a:r>
              <a:rPr lang="en-US" sz="24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400" dirty="0">
                <a:latin typeface="Garamond" panose="02020404030301010803" pitchFamily="18" charset="0"/>
              </a:rPr>
              <a:t> poles.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64AA52AD-F3A7-5743-8106-C66802422727}" type="slidenum">
              <a:rPr lang="en-US"/>
              <a:t>33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The action in the mixed ensemble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1631224"/>
            <a:ext cx="1005840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Collecting the fixed points and boundary terms we find:</a:t>
            </a:r>
          </a:p>
        </p:txBody>
      </p:sp>
      <p:pic>
        <p:nvPicPr>
          <p:cNvPr id="13" name="LaTeX mixed_result 13" descr="-I_{\rm mixed}(\{\Gamma^I_a\},\mu^I,\{n^I_a\};\Omega_\infty)=&#10;\underbrace{\HL{\frac{\beta\,\phi_I\Gamma^I}{2}}}_{\text{boundary terms + GHY}}&#10;-\underbrace{2\pi\ii\sum_{a=1}^n\Big[\FN-\FS\Big]}_{\text{north and south poles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11" y="2362327"/>
            <a:ext cx="11175074" cy="132838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295248" y="3964613"/>
            <a:ext cx="960120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The second term is what OSV predicts.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38437" y="4541122"/>
            <a:ext cx="9601200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The first term has </a:t>
            </a:r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no interpretation within OSV</a:t>
            </a:r>
            <a:r>
              <a:rPr lang="en-US" sz="2400" dirty="0">
                <a:latin typeface="Garamond" panose="02020404030301010803" pitchFamily="18" charset="0"/>
              </a:rPr>
              <a:t>: it depends non-trivially on β through the potentials </a:t>
            </a:r>
            <a:r>
              <a:rPr lang="en-US" sz="2400" dirty="0" err="1">
                <a:latin typeface="Garamond" panose="02020404030301010803" pitchFamily="18" charset="0"/>
              </a:rPr>
              <a:t>φ</a:t>
            </a:r>
            <a:r>
              <a:rPr lang="en-US" sz="2400" baseline="-25000" dirty="0" err="1">
                <a:latin typeface="Garamond" panose="02020404030301010803" pitchFamily="18" charset="0"/>
              </a:rPr>
              <a:t>I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  <a:p>
            <a:pPr algn="ctr"/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49AE0B1C-D5F6-D1AA-4421-F0185CCDD9AA}"/>
              </a:ext>
            </a:extLst>
          </p:cNvPr>
          <p:cNvSpPr txBox="1"/>
          <p:nvPr/>
        </p:nvSpPr>
        <p:spPr>
          <a:xfrm>
            <a:off x="776361" y="680918"/>
            <a:ext cx="1112535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Three contributions that still need to be computed: compensating hypermultiplets, BVAB boundary terms and GHY term.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3587FE-B326-53B5-2BF4-1694DD6DD061}"/>
              </a:ext>
            </a:extLst>
          </p:cNvPr>
          <p:cNvSpPr txBox="1"/>
          <p:nvPr/>
        </p:nvSpPr>
        <p:spPr>
          <a:xfrm>
            <a:off x="1295400" y="5761583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Garamond" panose="02020404030301010803" pitchFamily="18" charset="0"/>
              </a:rPr>
              <a:t>Why do we get an answer that disagrees with OSV?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34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Three ensembles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" y="944880"/>
            <a:ext cx="1033272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Dirichlet b.c. weigh BPS states by their mass: the </a:t>
            </a:r>
            <a:r>
              <a:rPr lang="en-US" sz="2200" dirty="0">
                <a:solidFill>
                  <a:srgbClr val="FF0000"/>
                </a:solidFill>
                <a:latin typeface="Garamond" panose="02020404030301010803" pitchFamily="18" charset="0"/>
              </a:rPr>
              <a:t>wrong ensemble</a:t>
            </a:r>
            <a:r>
              <a:rPr lang="en-US" sz="2200" dirty="0">
                <a:latin typeface="Garamond" panose="02020404030301010803" pitchFamily="18" charset="0"/>
              </a:rPr>
              <a:t> for OSV.</a:t>
            </a:r>
          </a:p>
        </p:txBody>
      </p:sp>
      <p:pic>
        <p:nvPicPr>
          <p:cNvPr id="13" name="LaTeX ens_mixed 13" descr="Z_{\rm BH}(\Gamma^I,\mu^I;\Omega_\infty)=\mathrm{Tr}_{\text{Fixed }\Gamma^I}(-1)^F(J_3)^2\,e^{-\beta H+\beta\mu^I\Gamma_I}\,,\qquad H=\{Q,Q^\dagger\}+|\CZ|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907413"/>
            <a:ext cx="8640674" cy="360934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02920" y="1722120"/>
            <a:ext cx="219456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2200" b="1" dirty="0">
                <a:latin typeface="Garamond" panose="02020404030301010803" pitchFamily="18" charset="0"/>
              </a:rPr>
              <a:t>Mixed</a:t>
            </a:r>
          </a:p>
          <a:p>
            <a:pPr algn="l"/>
            <a:r>
              <a:rPr lang="en-US" sz="2200" dirty="0">
                <a:solidFill>
                  <a:srgbClr val="7C7C7C"/>
                </a:solidFill>
                <a:latin typeface="Garamond" panose="02020404030301010803" pitchFamily="18" charset="0"/>
              </a:rPr>
              <a:t>Dirichlet b.c.</a:t>
            </a:r>
          </a:p>
        </p:txBody>
      </p:sp>
      <p:pic>
        <p:nvPicPr>
          <p:cNvPr id="15" name="LaTeX can_ens 15" descr="Z_{\rm BH}(\Gamma^I,\Gamma_I;\Omega_\infty)=\mathrm{Tr}_{\text{Fixed }(\Gamma^I,\Gamma_I)}(-1)^F(J_3)^2\,e^{-\beta H}=\Omega(\Gamma^I,\Gamma_I;\Omega_\infty)\,e^{-\beta M_{\rm BPS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3603498"/>
            <a:ext cx="8482152" cy="352044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02920" y="3413760"/>
            <a:ext cx="219456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2200" b="1" dirty="0">
                <a:latin typeface="Garamond" panose="02020404030301010803" pitchFamily="18" charset="0"/>
              </a:rPr>
              <a:t>Canonical</a:t>
            </a:r>
          </a:p>
          <a:p>
            <a:pPr algn="l"/>
            <a:r>
              <a:rPr lang="en-US" sz="2200" dirty="0">
                <a:solidFill>
                  <a:srgbClr val="7C7C7C"/>
                </a:solidFill>
                <a:latin typeface="Garamond" panose="02020404030301010803" pitchFamily="18" charset="0"/>
              </a:rPr>
              <a:t>fixed charges</a:t>
            </a:r>
          </a:p>
        </p:txBody>
      </p:sp>
      <p:pic>
        <p:nvPicPr>
          <p:cNvPr id="17" name="LaTeX osv_ens_short 17" descr="Z^{\rm OSV}_{\rm BH}(\Gamma^I,\mu^I;\Omega_\infty)=\mathrm{Tr}_{\text{Fixed }\Gamma^I}(-1)^F(J_3)^2\,e^{-\beta\{Q,Q^\dagger\}+\beta\mu^I\Gamma_I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5289994"/>
            <a:ext cx="6537617" cy="362331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502920" y="5105400"/>
            <a:ext cx="219456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2200" b="1" dirty="0">
                <a:latin typeface="Garamond" panose="02020404030301010803" pitchFamily="18" charset="0"/>
              </a:rPr>
              <a:t>OSV</a:t>
            </a:r>
          </a:p>
          <a:p>
            <a:pPr algn="l"/>
            <a:r>
              <a:rPr lang="en-US" sz="2200" dirty="0">
                <a:solidFill>
                  <a:srgbClr val="7C7C7C"/>
                </a:solidFill>
                <a:latin typeface="Garamond" panose="02020404030301010803" pitchFamily="18" charset="0"/>
              </a:rPr>
              <a:t>the conjecture</a:t>
            </a:r>
          </a:p>
        </p:txBody>
      </p:sp>
      <p:sp>
        <p:nvSpPr>
          <p:cNvPr id="19" name="Arrow 19"/>
          <p:cNvSpPr/>
          <p:nvPr/>
        </p:nvSpPr>
        <p:spPr>
          <a:xfrm rot="5400000">
            <a:off x="5120640" y="2563368"/>
            <a:ext cx="640080" cy="3657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LaTeX arrow1 20" descr="\text{Poisson resummation in }n^I_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440" y="2618232"/>
            <a:ext cx="2881737" cy="302518"/>
          </a:xfrm>
          <a:prstGeom prst="rect">
            <a:avLst/>
          </a:prstGeom>
        </p:spPr>
      </p:pic>
      <p:sp>
        <p:nvSpPr>
          <p:cNvPr id="21" name="Arrow 21"/>
          <p:cNvSpPr/>
          <p:nvPr/>
        </p:nvSpPr>
        <p:spPr>
          <a:xfrm rot="5400000">
            <a:off x="5120640" y="4255008"/>
            <a:ext cx="640080" cy="3657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LaTeX arrow2 22" descr="\times\,e^{\beta|\CZ|}\,,\ \ \text{Fourier transform in }\Gamma_{I,a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6440" y="4309872"/>
            <a:ext cx="3710530" cy="32310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35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From the mixed to the canonical ensemble</a:t>
            </a:r>
          </a:p>
        </p:txBody>
      </p:sp>
      <p:pic>
        <p:nvPicPr>
          <p:cNvPr id="12" name="LaTeX poisson1 12" descr="Z_{\rm BH}(\{\Gamma^I_a\},\{\Gamma_{I,a}\})=(\mathrm{Vol}\,\Lambda)^n\!\int\prod_{a,I}\dd n^I_a\;&#10;Z_{\rm BH}(\{\Gamma^I_a\},\mu^I,\{n^I_a\})\,e^{-\sum_a(2\pi\ii n^I_a+\beta\mu^I)\Gamma_{I,a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077" y="1138949"/>
            <a:ext cx="8927541" cy="736956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066648" y="2146173"/>
            <a:ext cx="10058400" cy="42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Saddle point over the shifts (a Legendre transform at leading order in G</a:t>
            </a:r>
            <a:r>
              <a:rPr lang="en-US" sz="2200" baseline="-25000" dirty="0">
                <a:latin typeface="Garamond" panose="02020404030301010803" pitchFamily="18" charset="0"/>
              </a:rPr>
              <a:t>N</a:t>
            </a:r>
            <a:r>
              <a:rPr lang="en-US" sz="2200" dirty="0">
                <a:latin typeface="Garamond" panose="02020404030301010803" pitchFamily="18" charset="0"/>
              </a:rPr>
              <a:t>):</a:t>
            </a:r>
          </a:p>
        </p:txBody>
      </p:sp>
      <p:pic>
        <p:nvPicPr>
          <p:cNvPr id="14" name="LaTeX can_result 14" descr="\log Z_{\rm BH}(\{\Gamma^I_a\},\{\Gamma_{I,a}\};\Omega_\infty)\approx-I_{\rm can}=-\beta M_{\rm BPS}+\sum_{a=1}^nS^{\rm Wald}_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539" y="2843162"/>
            <a:ext cx="7568618" cy="884420"/>
          </a:xfrm>
          <a:prstGeom prst="rect">
            <a:avLst/>
          </a:prstGeom>
        </p:spPr>
      </p:pic>
      <p:pic>
        <p:nvPicPr>
          <p:cNvPr id="15" name="LaTeX wald 15" descr="S^{\rm Wald}_a=\ii\pi\Big[\symp{\Nc{\gamma_{N,a}}}{\Sc{\gamma_{S,a}}}-128\,\Nc{\CF_A(\gamma^J_{N,a},64)}+128\,\Sc{\bar\CF_A(\gamma^J_{S,a},64)}\Big]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122" y="4753225"/>
            <a:ext cx="7241452" cy="510144"/>
          </a:xfrm>
          <a:prstGeom prst="rect">
            <a:avLst/>
          </a:prstGeom>
        </p:spPr>
      </p:pic>
      <p:pic>
        <p:nvPicPr>
          <p:cNvPr id="16" name="LaTeX can_attr 16" descr="\Gamma^I_a=\Nc{\gamma^I_{N,a}}+\Sc{\gamma^I_{S,a}}\,,\qquad&#10;\Gamma_{a,I}=\Nc{\CF_I(\gamma^J_{N,a},64)}+\Sc{\bar\CF_I(\gamma^J_{S,a},64)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129" y="5533637"/>
            <a:ext cx="5953438" cy="335238"/>
          </a:xfrm>
          <a:prstGeom prst="rect">
            <a:avLst/>
          </a:prstGeom>
        </p:spPr>
      </p:pic>
      <p:sp>
        <p:nvSpPr>
          <p:cNvPr id="18" name="Citation 18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[Wald `93, Lopes Cardoso, de Wit, Mohaupt `98, Sen `05, Boruch, LVI, Murthy, Turiaci `25]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474736-D08F-04C1-9D53-6FFF4252B8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1563" y="3445746"/>
            <a:ext cx="1092200" cy="469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EEB892-96CC-35ED-F202-9289D3CC63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9941" y="3864038"/>
            <a:ext cx="2768600" cy="5842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36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From the canonical to the OSV ensemble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1268887"/>
            <a:ext cx="1005840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Remove the BPS mass and Fourier transform in the electric charges:</a:t>
            </a:r>
          </a:p>
        </p:txBody>
      </p:sp>
      <p:pic>
        <p:nvPicPr>
          <p:cNvPr id="13" name="LaTeX poisson2 13" descr="Z^{\rm OSV}_{\rm BH}(\{\Gamma^I_a\},\mu^I,\{n^I_a\})=\frac{1}{(\mathrm{Vol}\,\Lambda)^n}\int\prod_{a,I}\dd\Gamma_{I,a}\;&#10;\underbrace{Z_{\rm BH}(\{\Gamma^I_a\},\{\Gamma_{I,a}\})\,e^{\beta|\CZ(\Gamma,\Omega_\infty)|}}_{\approx\,e^{-\tilde I_{\rm can}}}\;&#10;e^{\sum_a(2\pi\ii n^I_a+\beta\mu^I)\Gamma_{I,a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57" y="2080573"/>
            <a:ext cx="10515981" cy="847192"/>
          </a:xfrm>
          <a:prstGeom prst="rect">
            <a:avLst/>
          </a:prstGeom>
        </p:spPr>
      </p:pic>
      <p:pic>
        <p:nvPicPr>
          <p:cNvPr id="2" name="LaTeX osv_result 12" descr="\log Z^{\rm OSV}_{\rm BH}(\{\Gamma^I_a\},\mu^I,\{n^I_a\};\Omega_\infty)=-I_{\rm OSV}=-2\pi\ii\sum_{a=1}^n\Big[\FN-\FS\Big]">
            <a:extLst>
              <a:ext uri="{FF2B5EF4-FFF2-40B4-BE49-F238E27FC236}">
                <a16:creationId xmlns:a16="http://schemas.microsoft.com/office/drawing/2014/main" id="{EF900D2E-0CA1-10BF-2078-CCB32383C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37" y="3007363"/>
            <a:ext cx="10440558" cy="922873"/>
          </a:xfrm>
          <a:prstGeom prst="rect">
            <a:avLst/>
          </a:prstGeom>
        </p:spPr>
      </p:pic>
      <p:pic>
        <p:nvPicPr>
          <p:cNvPr id="3" name="LaTeX osv_poles 13" descr="\Nc{\gamma^I_{N,a}}=\frac{\Gamma^I_a}{2}+\frac{\ii\beta\mu^I-2\pi n^I_a}{2\pi}\,,\qquad&#10;\Sc{\gamma^I_{S,a}}=\frac{\Gamma^I_a}{2}-\frac{\ii\beta\mu^I-2\pi n^I_a}{2\pi}">
            <a:extLst>
              <a:ext uri="{FF2B5EF4-FFF2-40B4-BE49-F238E27FC236}">
                <a16:creationId xmlns:a16="http://schemas.microsoft.com/office/drawing/2014/main" id="{B593646F-E52E-2EA5-F8BD-E68439C06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650" y="4296219"/>
            <a:ext cx="7388334" cy="676211"/>
          </a:xfrm>
          <a:prstGeom prst="rect">
            <a:avLst/>
          </a:prstGeom>
        </p:spPr>
      </p:pic>
      <p:sp>
        <p:nvSpPr>
          <p:cNvPr id="5" name="TextBox 14">
            <a:extLst>
              <a:ext uri="{FF2B5EF4-FFF2-40B4-BE49-F238E27FC236}">
                <a16:creationId xmlns:a16="http://schemas.microsoft.com/office/drawing/2014/main" id="{3652C8AC-14C5-9037-101F-CFC16A237210}"/>
              </a:ext>
            </a:extLst>
          </p:cNvPr>
          <p:cNvSpPr txBox="1"/>
          <p:nvPr/>
        </p:nvSpPr>
        <p:spPr>
          <a:xfrm>
            <a:off x="1432217" y="5338414"/>
            <a:ext cx="960120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The action depends only on the data at the </a:t>
            </a:r>
            <a:r>
              <a:rPr lang="en-US" sz="24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400" dirty="0">
                <a:latin typeface="Garamond" panose="02020404030301010803" pitchFamily="18" charset="0"/>
              </a:rPr>
              <a:t> poles, and not on the moduli at infinity.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37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Proving OSV: focus on a single saddle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1005765"/>
            <a:ext cx="10058400" cy="42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The prepotential is the topological string free energy:</a:t>
            </a:r>
          </a:p>
        </p:txBody>
      </p:sp>
      <p:pic>
        <p:nvPicPr>
          <p:cNvPr id="13" name="LaTeX ftop_prepot 13" descr="\Nc{F_{\rm top}(t^A,g_{\rm top})}=-2\pi\ii\,\CF\Big(\frac{2\pi\ii}{g_{\rm top}}(1,t^A),64\Big)\,,\qquad&#10;\Sc{\bar F_{\rm top}(t^A,g_{\rm top})}=+2\pi\ii\,\bar\CF\Big(\frac{2\pi\ii}{g_{\rm top}}(1,t^A),64\Big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510" y="1569570"/>
            <a:ext cx="9564675" cy="616534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38048" y="2323189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Single-center saddle with n</a:t>
            </a:r>
            <a:r>
              <a:rPr lang="en-US" sz="2200" baseline="30000" dirty="0">
                <a:latin typeface="Garamond" panose="02020404030301010803" pitchFamily="18" charset="0"/>
              </a:rPr>
              <a:t>I</a:t>
            </a:r>
            <a:r>
              <a:rPr lang="en-US" sz="2200" dirty="0">
                <a:latin typeface="Garamond" panose="02020404030301010803" pitchFamily="18" charset="0"/>
              </a:rPr>
              <a:t> = 0 (continues to the extremal Lorentzian black hole as β → ∞ at fixed βμ</a:t>
            </a:r>
            <a:r>
              <a:rPr lang="en-US" sz="2200" baseline="30000" dirty="0">
                <a:latin typeface="Garamond" panose="02020404030301010803" pitchFamily="18" charset="0"/>
              </a:rPr>
              <a:t>I</a:t>
            </a:r>
            <a:r>
              <a:rPr lang="en-US" sz="2200" dirty="0">
                <a:latin typeface="Garamond" panose="02020404030301010803" pitchFamily="18" charset="0"/>
              </a:rPr>
              <a:t>):</a:t>
            </a:r>
          </a:p>
        </p:txBody>
      </p:sp>
      <p:pic>
        <p:nvPicPr>
          <p:cNvPr id="15" name="LaTeX tN_single 15" descr="\begin{aligned}&#10;\Nc{t_N^A}&amp;=\frac{\Gamma^A+\frac{\ii\beta\mu^A}{\pi}}{\Gamma^0+\frac{\ii\beta\mu^0}{\pi}}\,,&amp;\qquad&#10;\Nc{g_{{\rm top},N}}&amp;=\frac{4\pi\ii}{\Gamma^0+\frac{\ii\beta\mu^0}{\pi}}\,,\\[6pt]&#10;\Sc{t_S^A}&amp;=\frac{\Gamma^A-\frac{\ii\beta\mu^A}{\pi}}{\Gamma^0-\frac{\ii\beta\mu^0}{\pi}}\,,&amp;\qquad&#10;\Sc{g_{{\rm top},S}}&amp;=\frac{-4\pi\ii}{\Gamma^0-\frac{\ii\beta\mu^0}{\pi}}&#10;\end{aligned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438" y="3222274"/>
            <a:ext cx="4696820" cy="1724885"/>
          </a:xfrm>
          <a:prstGeom prst="rect">
            <a:avLst/>
          </a:prstGeom>
        </p:spPr>
      </p:pic>
      <p:pic>
        <p:nvPicPr>
          <p:cNvPr id="16" name="LaTeX osv_proof 16" descr="\boxed{\;e^{-I_{\rm OSV}}=\Nc{Z_{{\rm top},N}}\;\Sc{\bar Z_{{\rm top},S}}=|Z_{\rm top}(t,g_{\rm top})|^2\;}\,,\qquad Z_{\rm top}=e^{F_{\rm top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3176" y="5084244"/>
            <a:ext cx="8125343" cy="600426"/>
          </a:xfrm>
          <a:prstGeom prst="rect">
            <a:avLst/>
          </a:prstGeom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AAA20EDE-6A19-072D-CD1F-E90F297AEBDD}"/>
              </a:ext>
            </a:extLst>
          </p:cNvPr>
          <p:cNvSpPr txBox="1"/>
          <p:nvPr/>
        </p:nvSpPr>
        <p:spPr>
          <a:xfrm>
            <a:off x="838048" y="5852235"/>
            <a:ext cx="100584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⇒ OSV holds </a:t>
            </a:r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to all orders in g</a:t>
            </a:r>
            <a:r>
              <a:rPr lang="en-US" sz="2400" baseline="-25000" dirty="0">
                <a:solidFill>
                  <a:srgbClr val="FF0000"/>
                </a:solidFill>
                <a:latin typeface="Garamond" panose="02020404030301010803" pitchFamily="18" charset="0"/>
              </a:rPr>
              <a:t>top</a:t>
            </a:r>
            <a:r>
              <a:rPr lang="en-US" sz="2400" dirty="0">
                <a:latin typeface="Garamond" panose="02020404030301010803" pitchFamily="18" charset="0"/>
              </a:rPr>
              <a:t> for the unshifted single-center saddle, at leading order in G</a:t>
            </a:r>
            <a:r>
              <a:rPr lang="en-US" sz="2400" baseline="-25000" dirty="0">
                <a:latin typeface="Garamond" panose="02020404030301010803" pitchFamily="18" charset="0"/>
              </a:rPr>
              <a:t>N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38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A non-perturbative refinement of OSV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914400"/>
            <a:ext cx="100584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The same localization formula applies to </a:t>
            </a:r>
            <a:r>
              <a:rPr lang="en-US" sz="2400" i="1" dirty="0">
                <a:latin typeface="Garamond" panose="02020404030301010803" pitchFamily="18" charset="0"/>
              </a:rPr>
              <a:t>every</a:t>
            </a:r>
            <a:r>
              <a:rPr lang="en-US" sz="2400" dirty="0">
                <a:latin typeface="Garamond" panose="02020404030301010803" pitchFamily="18" charset="0"/>
              </a:rPr>
              <a:t> saddle that contributes to the helicity supertrace:</a:t>
            </a:r>
          </a:p>
        </p:txBody>
      </p:sp>
      <p:pic>
        <p:nvPicPr>
          <p:cNvPr id="13" name="LaTeX refine 13" descr="Z_{\rm BH}^{\rm OSV}(\{\Gamma^I_a\},\mu^I,\{n^I_a\};\Omega_\infty)&#10;\underset{\substack{\text{saddle-point}\\ \text{approx.}}}{=}&#10;\prod_{a=1}^{n}\Nc{Z_{\rm top}(t_{N,a},g_{{\rm top},N,a})}\;\Sc{\bar Z_{\rm top}(t_{S,a},g_{{\rm top},S,a})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853" y="1847088"/>
            <a:ext cx="9489989" cy="899389"/>
          </a:xfrm>
          <a:prstGeom prst="rect">
            <a:avLst/>
          </a:prstGeom>
        </p:spPr>
      </p:pic>
      <p:pic>
        <p:nvPicPr>
          <p:cNvPr id="14" name="LaTeX np_sp 14" descr="TikZ figure: north/south pole localization of the action (Fig. 1 of the paper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031" y="2856205"/>
            <a:ext cx="8875634" cy="2916692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066648" y="5882625"/>
            <a:ext cx="100584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Two new kinds of saddles: </a:t>
            </a:r>
            <a:r>
              <a:rPr lang="en-US" sz="2400" b="1" dirty="0">
                <a:latin typeface="Garamond" panose="02020404030301010803" pitchFamily="18" charset="0"/>
              </a:rPr>
              <a:t>shifted saddles</a:t>
            </a:r>
            <a:r>
              <a:rPr lang="en-US" sz="2400" dirty="0">
                <a:latin typeface="Garamond" panose="02020404030301010803" pitchFamily="18" charset="0"/>
              </a:rPr>
              <a:t> and </a:t>
            </a:r>
            <a:r>
              <a:rPr lang="en-US" sz="2400" b="1" dirty="0">
                <a:latin typeface="Garamond" panose="02020404030301010803" pitchFamily="18" charset="0"/>
              </a:rPr>
              <a:t>multi-center black holes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39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Shifted saddles and the quantization of electric charges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048" y="1068096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The unshifted saddle alone is not periodic in βμ</a:t>
            </a:r>
            <a:r>
              <a:rPr lang="en-US" sz="2200" baseline="30000" dirty="0">
                <a:latin typeface="Garamond" panose="02020404030301010803" pitchFamily="18" charset="0"/>
              </a:rPr>
              <a:t>I</a:t>
            </a:r>
            <a:r>
              <a:rPr lang="en-US" sz="2200" dirty="0">
                <a:latin typeface="Garamond" panose="02020404030301010803" pitchFamily="18" charset="0"/>
              </a:rPr>
              <a:t>, as quantized electric charges would require. Single-center saddles with n</a:t>
            </a:r>
            <a:r>
              <a:rPr lang="en-US" sz="2200" baseline="30000" dirty="0">
                <a:latin typeface="Garamond" panose="02020404030301010803" pitchFamily="18" charset="0"/>
              </a:rPr>
              <a:t>I</a:t>
            </a:r>
            <a:r>
              <a:rPr lang="en-US" sz="2200" dirty="0">
                <a:latin typeface="Garamond" panose="02020404030301010803" pitchFamily="18" charset="0"/>
              </a:rPr>
              <a:t> ≠ 0 have</a:t>
            </a:r>
          </a:p>
        </p:txBody>
      </p:sp>
      <p:pic>
        <p:nvPicPr>
          <p:cNvPr id="13" name="LaTeX shift_charge 13" descr="\Gamma_I=\Nc{\CF_I\Big(\frac{\Gamma^J}{2}+\frac{\ii\beta\mu^J-2\pi n^J}{2\pi},64\Big)}+\Sc{\bar\CF_I\Big(\frac{\Gamma^J}{2}-\frac{\ii\beta\mu^J-2\pi n^J}{2\pi},64\Big)}\;\notin\;\Lambda\ \ \text{in general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547" y="2029511"/>
            <a:ext cx="9026601" cy="58801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38048" y="2816937"/>
            <a:ext cx="10515600" cy="42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They still factorize into </a:t>
            </a:r>
            <a:r>
              <a:rPr lang="en-US" sz="22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200" dirty="0">
                <a:latin typeface="Garamond" panose="02020404030301010803" pitchFamily="18" charset="0"/>
              </a:rPr>
              <a:t> × </a:t>
            </a:r>
            <a:r>
              <a:rPr lang="en-US" sz="22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200" dirty="0">
                <a:latin typeface="Garamond" panose="02020404030301010803" pitchFamily="18" charset="0"/>
              </a:rPr>
              <a:t> pole contributions, now with t</a:t>
            </a:r>
            <a:r>
              <a:rPr lang="en-US" sz="2200" baseline="-25000" dirty="0">
                <a:latin typeface="Garamond" panose="02020404030301010803" pitchFamily="18" charset="0"/>
              </a:rPr>
              <a:t>N</a:t>
            </a:r>
            <a:r>
              <a:rPr lang="en-US" sz="2200" dirty="0">
                <a:latin typeface="Garamond" panose="02020404030301010803" pitchFamily="18" charset="0"/>
              </a:rPr>
              <a:t> ≠ t</a:t>
            </a:r>
            <a:r>
              <a:rPr lang="en-US" sz="2200" baseline="-25000" dirty="0">
                <a:latin typeface="Garamond" panose="02020404030301010803" pitchFamily="18" charset="0"/>
              </a:rPr>
              <a:t>S</a:t>
            </a:r>
            <a:r>
              <a:rPr lang="en-US" sz="2200" i="1" dirty="0">
                <a:latin typeface="Garamond" panose="02020404030301010803" pitchFamily="18" charset="0"/>
              </a:rPr>
              <a:t>.</a:t>
            </a:r>
          </a:p>
        </p:txBody>
      </p:sp>
      <p:pic>
        <p:nvPicPr>
          <p:cNvPr id="15" name="LaTeX periodic 15" descr="\beta\mu^I\to\beta\mu^I+2\pi\ii\,n^I\,:\qquad \text{saddle }\{n^I_a\}\ \longmapsto\ \text{saddle }\{n^I_a+n^I\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788" y="3443073"/>
            <a:ext cx="7246119" cy="33510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38048" y="3977597"/>
            <a:ext cx="10515600" cy="42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⇒ The sum over shifted saddles restores periodicity and charge quantization:</a:t>
            </a:r>
          </a:p>
        </p:txBody>
      </p:sp>
      <p:pic>
        <p:nvPicPr>
          <p:cNvPr id="17" name="LaTeX sum_shift 17" descr="\sum_{n^I\in\Lambda^*}\Nc{Z_{\rm top}(t_N,g_{{\rm top},N})}\,\Sc{\bar Z_{\rm top}(t_S,g_{{\rm top},S})}\Big|_{n^I}&#10;\;\;\longleftrightarrow\;\;\sum_{\Gamma_I\in\Lambda}\Omega(\Gamma^I,\Gamma_I;\Omega_\infty)\,e^{\beta\mu^I\Gamma_I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526" y="4603733"/>
            <a:ext cx="8558643" cy="712436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8048" y="5515584"/>
            <a:ext cx="105156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The sum is formal (the Wald entropy grows fast with the charges): it diverges, since both the OSV and mixed ensembles are technically ill-defined.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40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Multi-center black holes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8048" y="3268318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Multi-center saddles have a moduli space, yet their action again localizes on all </a:t>
            </a:r>
            <a:r>
              <a:rPr lang="en-US" sz="22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200" dirty="0">
                <a:latin typeface="Garamond" panose="02020404030301010803" pitchFamily="18" charset="0"/>
              </a:rPr>
              <a:t> and </a:t>
            </a:r>
            <a:r>
              <a:rPr lang="en-US" sz="22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200" dirty="0">
                <a:latin typeface="Garamond" panose="02020404030301010803" pitchFamily="18" charset="0"/>
              </a:rPr>
              <a:t> poles:</a:t>
            </a:r>
          </a:p>
        </p:txBody>
      </p:sp>
      <p:pic>
        <p:nvPicPr>
          <p:cNvPr id="14" name="LaTeX refine 14" descr="Z_{\rm BH}^{\rm OSV}(\{\Gamma^I_a\},\mu^I,\{n^I_a\};\Omega_\infty)&#10;\underset{\substack{\text{saddle-point}\\ \text{approx.}}}{=}&#10;\prod_{a=1}^{n}\Nc{Z_{\rm top}(t_{N,a},g_{{\rm top},N,a})}\;\Sc{\bar Z_{\rm top}(t_{S,a},g_{{\rm top},S,a})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216" y="4299017"/>
            <a:ext cx="8627262" cy="817626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38048" y="5385341"/>
            <a:ext cx="10515600" cy="701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dirty="0">
                <a:latin typeface="Garamond" panose="02020404030301010803" pitchFamily="18" charset="0"/>
              </a:rPr>
              <a:t>In the OSV ensemble, the total electric charge depends on how the magnetic charges are split.</a:t>
            </a:r>
          </a:p>
        </p:txBody>
      </p:sp>
      <p:sp>
        <p:nvSpPr>
          <p:cNvPr id="16" name="Citation 16"/>
          <p:cNvSpPr txBox="1"/>
          <p:nvPr/>
        </p:nvSpPr>
        <p:spPr>
          <a:xfrm>
            <a:off x="989700" y="219225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[Boruch, LVI, Murthy, Turiaci `25]</a:t>
            </a:r>
          </a:p>
        </p:txBody>
      </p:sp>
      <p:pic>
        <p:nvPicPr>
          <p:cNvPr id="3" name="LaTeX np_sp 16" descr="TikZ: north/south pole localization (Fig. 1 of the paper)">
            <a:extLst>
              <a:ext uri="{FF2B5EF4-FFF2-40B4-BE49-F238E27FC236}">
                <a16:creationId xmlns:a16="http://schemas.microsoft.com/office/drawing/2014/main" id="{3A043C35-E58A-5AC9-BBEE-752BB8A423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3" t="-7310"/>
          <a:stretch>
            <a:fillRect/>
          </a:stretch>
        </p:blipFill>
        <p:spPr>
          <a:xfrm>
            <a:off x="1782216" y="642051"/>
            <a:ext cx="3189529" cy="2249618"/>
          </a:xfrm>
          <a:prstGeom prst="rect">
            <a:avLst/>
          </a:prstGeom>
        </p:spPr>
      </p:pic>
      <p:pic>
        <p:nvPicPr>
          <p:cNvPr id="5" name="LaTeX refine_moduli 13" descr="\begin{aligned}&#10;\Nc{t_{N,a}^A}&amp;=\frac{\Gamma^A_a+\frac{\ii\beta\mu^A}{\pi}-2n^A_a}{\Gamma^0_a+\frac{\ii\beta\mu^0}{\pi}-2n^0_a}\,,&#10;&amp;\qquad \Nc{g_{{\rm top},N,a}}&amp;=\frac{4\pi\ii}{\Gamma^0_a+\frac{\ii\beta\mu^0}{\pi}-2n^0_a}\,,\\[6pt]&#10;\Sc{t_{S,a}^A}&amp;=\frac{\Gamma^A_a-\frac{\ii\beta\mu^A}{\pi}+2n^A_a}{\Gamma^0_a-\frac{\ii\beta\mu^0}{\pi}+2n^0_a}\,,&#10;&amp;\qquad \Sc{g_{{\rm top},S,a}}&amp;=\frac{-4\pi\ii}{\Gamma^0_a-\frac{\ii\beta\mu^0}{\pi}+2n^0_a}&#10;\end{aligned}">
            <a:extLst>
              <a:ext uri="{FF2B5EF4-FFF2-40B4-BE49-F238E27FC236}">
                <a16:creationId xmlns:a16="http://schemas.microsoft.com/office/drawing/2014/main" id="{17205E1D-204F-5A22-8E14-D99268485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5309" y="992218"/>
            <a:ext cx="5723477" cy="154331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CA512-D9A4-58D6-0256-CCC9C4E2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F8974-BF61-5D45-1C63-9AED98A20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41</a:t>
            </a:fld>
            <a:endParaRPr lang="en-US" dirty="0"/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8F9D9FAA-3849-99FA-85E3-A659026A8403}"/>
              </a:ext>
            </a:extLst>
          </p:cNvPr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A comment on AI: why human verification is still needed</a:t>
            </a: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6AAFC362-6066-FB63-B4AA-E0B853D376A4}"/>
              </a:ext>
            </a:extLst>
          </p:cNvPr>
          <p:cNvSpPr txBox="1"/>
          <p:nvPr/>
        </p:nvSpPr>
        <p:spPr>
          <a:xfrm>
            <a:off x="1066648" y="913001"/>
            <a:ext cx="10058400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While AI was not used to derive this result, I did use all frontier models to try to reproduce it for the purpose of verification. </a:t>
            </a:r>
          </a:p>
          <a:p>
            <a:pPr algn="ctr"/>
            <a:r>
              <a:rPr lang="en-US" sz="2200" dirty="0">
                <a:latin typeface="Garamond" panose="02020404030301010803" pitchFamily="18" charset="0"/>
              </a:rPr>
              <a:t>The problem is technically difficult but well-posed and verifiable, so it should be in the wheelhouse of frontier models.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ABCC11CF-BE21-21B3-E752-9EDB008A8AD2}"/>
              </a:ext>
            </a:extLst>
          </p:cNvPr>
          <p:cNvSpPr txBox="1"/>
          <p:nvPr/>
        </p:nvSpPr>
        <p:spPr>
          <a:xfrm>
            <a:off x="1185918" y="2513941"/>
            <a:ext cx="10058400" cy="3477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i="1" dirty="0">
                <a:latin typeface="Garamond" panose="02020404030301010803" pitchFamily="18" charset="0"/>
              </a:rPr>
              <a:t>Prompt</a:t>
            </a:r>
            <a:r>
              <a:rPr lang="en-US" sz="2200" dirty="0">
                <a:latin typeface="Garamond" panose="02020404030301010803" pitchFamily="18" charset="0"/>
              </a:rPr>
              <a:t>: Use the index saddles found by Boruch et al. together with equivariant localization for the on-shell action to prove the OSV conjecture to all orders in the topological string coupling. </a:t>
            </a:r>
          </a:p>
          <a:p>
            <a:pPr algn="ctr"/>
            <a:endParaRPr lang="en-US" sz="2200" dirty="0">
              <a:latin typeface="Garamond" panose="02020404030301010803" pitchFamily="18" charset="0"/>
            </a:endParaRPr>
          </a:p>
          <a:p>
            <a:pPr algn="ctr"/>
            <a:r>
              <a:rPr lang="en-US" sz="2200" i="1" dirty="0">
                <a:latin typeface="Garamond" panose="02020404030301010803" pitchFamily="18" charset="0"/>
              </a:rPr>
              <a:t>Result: </a:t>
            </a:r>
            <a:r>
              <a:rPr lang="en-US" sz="2200" dirty="0">
                <a:latin typeface="Garamond" panose="02020404030301010803" pitchFamily="18" charset="0"/>
              </a:rPr>
              <a:t>frontier models got this wrong even with adversarial agents, because they stopped at</a:t>
            </a:r>
          </a:p>
          <a:p>
            <a:pPr algn="ctr"/>
            <a:endParaRPr lang="en-US" sz="2200" dirty="0">
              <a:latin typeface="Garamond" panose="02020404030301010803" pitchFamily="18" charset="0"/>
            </a:endParaRPr>
          </a:p>
          <a:p>
            <a:pPr algn="ctr"/>
            <a:endParaRPr lang="en-US" sz="2200" dirty="0">
              <a:latin typeface="Garamond" panose="02020404030301010803" pitchFamily="18" charset="0"/>
            </a:endParaRPr>
          </a:p>
          <a:p>
            <a:pPr algn="ctr"/>
            <a:endParaRPr lang="en-US" sz="2200" dirty="0">
              <a:latin typeface="Garamond" panose="02020404030301010803" pitchFamily="18" charset="0"/>
            </a:endParaRPr>
          </a:p>
          <a:p>
            <a:pPr algn="ctr"/>
            <a:r>
              <a:rPr lang="en-US" sz="2200" dirty="0">
                <a:latin typeface="Garamond" panose="02020404030301010803" pitchFamily="18" charset="0"/>
              </a:rPr>
              <a:t>with Dirichlet boundary conditions.</a:t>
            </a:r>
          </a:p>
          <a:p>
            <a:pPr algn="ctr"/>
            <a:endParaRPr lang="en-US" sz="2200" dirty="0">
              <a:latin typeface="Garamond" panose="02020404030301010803" pitchFamily="18" charset="0"/>
            </a:endParaRPr>
          </a:p>
        </p:txBody>
      </p:sp>
      <p:pic>
        <p:nvPicPr>
          <p:cNvPr id="6" name="LaTeX nuts_result 16" descr="-\frac{\ii}{8\pi}\Big(I_{\rm nuts}-\bar I_{\rm nuts}\Big)=2\pi\ii\sum_{a=1}^n\Big[\FN-\FS\Big]">
            <a:extLst>
              <a:ext uri="{FF2B5EF4-FFF2-40B4-BE49-F238E27FC236}">
                <a16:creationId xmlns:a16="http://schemas.microsoft.com/office/drawing/2014/main" id="{A8F49735-8E70-14DF-F8DA-78711D3B0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884" y="4287951"/>
            <a:ext cx="7906306" cy="961326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B7E93E78-C8FE-8DFB-F123-A2E797C535B0}"/>
              </a:ext>
            </a:extLst>
          </p:cNvPr>
          <p:cNvSpPr txBox="1"/>
          <p:nvPr/>
        </p:nvSpPr>
        <p:spPr>
          <a:xfrm>
            <a:off x="1066648" y="5978365"/>
            <a:ext cx="1005840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i="1" dirty="0">
                <a:latin typeface="Garamond" panose="02020404030301010803" pitchFamily="18" charset="0"/>
              </a:rPr>
              <a:t>Likely culprit: </a:t>
            </a:r>
            <a:r>
              <a:rPr lang="en-US" sz="2200" dirty="0">
                <a:latin typeface="Garamond" panose="02020404030301010803" pitchFamily="18" charset="0"/>
              </a:rPr>
              <a:t>ease of cheating and non-rigorous statements in training data. </a:t>
            </a:r>
            <a:endParaRPr lang="en-US" sz="2200" i="1" dirty="0">
              <a:latin typeface="Garamond" panose="02020404030301010803" pitchFamily="18" charset="0"/>
            </a:endParaRPr>
          </a:p>
          <a:p>
            <a:pPr algn="ctr"/>
            <a:r>
              <a:rPr lang="en-US" sz="2200" dirty="0">
                <a:latin typeface="Garamond" panose="02020404030301010803" pitchFamily="18" charset="0"/>
              </a:rPr>
              <a:t>AI was, however, useful in proving that the D-terms vanish.</a:t>
            </a:r>
          </a:p>
        </p:txBody>
      </p:sp>
    </p:spTree>
    <p:extLst>
      <p:ext uri="{BB962C8B-B14F-4D97-AF65-F5344CB8AC3E}">
        <p14:creationId xmlns:p14="http://schemas.microsoft.com/office/powerpoint/2010/main" val="352675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42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Summary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048" y="946005"/>
            <a:ext cx="10515600" cy="7315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>
                <a:latin typeface="Garamond" panose="02020404030301010803" pitchFamily="18" charset="0"/>
              </a:rPr>
              <a:t>We can now find the index saddles to all orders in the derivative expansion; the attractor values at their poles are completely fixed by the prepotential.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8048" y="1908843"/>
            <a:ext cx="10515600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>
                <a:latin typeface="Garamond" panose="02020404030301010803" pitchFamily="18" charset="0"/>
              </a:rPr>
              <a:t>Equivariant localization: the action localizes to the </a:t>
            </a:r>
            <a:r>
              <a:rPr lang="en-US" sz="21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100" dirty="0">
                <a:latin typeface="Garamond" panose="02020404030301010803" pitchFamily="18" charset="0"/>
              </a:rPr>
              <a:t> and </a:t>
            </a:r>
            <a:r>
              <a:rPr lang="en-US" sz="21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100" dirty="0">
                <a:latin typeface="Garamond" panose="02020404030301010803" pitchFamily="18" charset="0"/>
              </a:rPr>
              <a:t> poles of each black hole.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8048" y="2655134"/>
            <a:ext cx="10515600" cy="7315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>
                <a:latin typeface="Garamond" panose="02020404030301010803" pitchFamily="18" charset="0"/>
              </a:rPr>
              <a:t>In the OSV ensemble, e</a:t>
            </a:r>
            <a:r>
              <a:rPr lang="en-US" sz="2100" baseline="30000" dirty="0">
                <a:latin typeface="Garamond" panose="02020404030301010803" pitchFamily="18" charset="0"/>
              </a:rPr>
              <a:t>−I</a:t>
            </a:r>
            <a:r>
              <a:rPr lang="en-US" sz="2100" dirty="0">
                <a:latin typeface="Garamond" panose="02020404030301010803" pitchFamily="18" charset="0"/>
              </a:rPr>
              <a:t> = </a:t>
            </a:r>
            <a:r>
              <a:rPr lang="en-US" sz="2100" dirty="0">
                <a:solidFill>
                  <a:srgbClr val="EB3728"/>
                </a:solidFill>
                <a:latin typeface="Garamond" panose="02020404030301010803" pitchFamily="18" charset="0"/>
              </a:rPr>
              <a:t>Z</a:t>
            </a:r>
            <a:r>
              <a:rPr lang="en-US" sz="2100" baseline="-25000" dirty="0">
                <a:solidFill>
                  <a:srgbClr val="EB3728"/>
                </a:solidFill>
                <a:latin typeface="Garamond" panose="02020404030301010803" pitchFamily="18" charset="0"/>
              </a:rPr>
              <a:t>top</a:t>
            </a:r>
            <a:r>
              <a:rPr lang="en-US" sz="2100" dirty="0">
                <a:solidFill>
                  <a:srgbClr val="EB3728"/>
                </a:solidFill>
                <a:latin typeface="Garamond" panose="02020404030301010803" pitchFamily="18" charset="0"/>
              </a:rPr>
              <a:t>(N)</a:t>
            </a:r>
            <a:r>
              <a:rPr lang="en-US" sz="2100" dirty="0">
                <a:latin typeface="Garamond" panose="02020404030301010803" pitchFamily="18" charset="0"/>
              </a:rPr>
              <a:t> </a:t>
            </a:r>
            <a:r>
              <a:rPr lang="en-US" sz="2100" dirty="0">
                <a:solidFill>
                  <a:srgbClr val="1469EB"/>
                </a:solidFill>
                <a:latin typeface="Garamond" panose="02020404030301010803" pitchFamily="18" charset="0"/>
              </a:rPr>
              <a:t>Z̄</a:t>
            </a:r>
            <a:r>
              <a:rPr lang="en-US" sz="2100" baseline="-25000" dirty="0">
                <a:solidFill>
                  <a:srgbClr val="1469EB"/>
                </a:solidFill>
                <a:latin typeface="Garamond" panose="02020404030301010803" pitchFamily="18" charset="0"/>
              </a:rPr>
              <a:t>top</a:t>
            </a:r>
            <a:r>
              <a:rPr lang="en-US" sz="2100" dirty="0">
                <a:solidFill>
                  <a:srgbClr val="1469EB"/>
                </a:solidFill>
                <a:latin typeface="Garamond" panose="02020404030301010803" pitchFamily="18" charset="0"/>
              </a:rPr>
              <a:t>(S)</a:t>
            </a:r>
            <a:r>
              <a:rPr lang="en-US" sz="2100" dirty="0">
                <a:latin typeface="Garamond" panose="02020404030301010803" pitchFamily="18" charset="0"/>
              </a:rPr>
              <a:t> ⇒ OSV to all orders in g</a:t>
            </a:r>
            <a:r>
              <a:rPr lang="en-US" sz="2100" baseline="-25000" dirty="0">
                <a:latin typeface="Garamond" panose="02020404030301010803" pitchFamily="18" charset="0"/>
              </a:rPr>
              <a:t>top</a:t>
            </a:r>
            <a:r>
              <a:rPr lang="en-US" sz="2100" dirty="0">
                <a:latin typeface="Garamond" panose="02020404030301010803" pitchFamily="18" charset="0"/>
              </a:rPr>
              <a:t>, at leading order in G</a:t>
            </a:r>
            <a:r>
              <a:rPr lang="en-US" sz="2100" baseline="-25000" dirty="0">
                <a:latin typeface="Garamond" panose="02020404030301010803" pitchFamily="18" charset="0"/>
              </a:rPr>
              <a:t>N</a:t>
            </a:r>
            <a:r>
              <a:rPr lang="en-US" sz="21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8048" y="3386654"/>
            <a:ext cx="10515600" cy="30008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100" dirty="0">
                <a:latin typeface="Garamond" panose="02020404030301010803" pitchFamily="18" charset="0"/>
              </a:rPr>
              <a:t>We also defined a non-perturbative refinement for all saddles of the index.</a:t>
            </a:r>
          </a:p>
          <a:p>
            <a:pPr algn="ctr"/>
            <a:endParaRPr lang="en-US" sz="2100" dirty="0">
              <a:latin typeface="Garamond" panose="02020404030301010803" pitchFamily="18" charset="0"/>
            </a:endParaRPr>
          </a:p>
          <a:p>
            <a:pPr algn="ctr"/>
            <a:endParaRPr lang="en-US" sz="2100" dirty="0">
              <a:latin typeface="Garamond" panose="02020404030301010803" pitchFamily="18" charset="0"/>
            </a:endParaRPr>
          </a:p>
          <a:p>
            <a:pPr algn="ctr"/>
            <a:endParaRPr lang="en-US" sz="2100" dirty="0">
              <a:latin typeface="Garamond" panose="02020404030301010803" pitchFamily="18" charset="0"/>
            </a:endParaRPr>
          </a:p>
          <a:p>
            <a:pPr algn="ctr"/>
            <a:endParaRPr lang="en-US" sz="2100" dirty="0">
              <a:latin typeface="Garamond" panose="02020404030301010803" pitchFamily="18" charset="0"/>
            </a:endParaRPr>
          </a:p>
          <a:p>
            <a:pPr algn="ctr"/>
            <a:endParaRPr lang="en-US" sz="2100" dirty="0">
              <a:latin typeface="Garamond" panose="02020404030301010803" pitchFamily="18" charset="0"/>
            </a:endParaRPr>
          </a:p>
          <a:p>
            <a:pPr algn="ctr"/>
            <a:endParaRPr lang="en-US" sz="2100" dirty="0">
              <a:latin typeface="Garamond" panose="02020404030301010803" pitchFamily="18" charset="0"/>
            </a:endParaRPr>
          </a:p>
          <a:p>
            <a:pPr algn="ctr"/>
            <a:endParaRPr lang="en-US" sz="2100" dirty="0">
              <a:latin typeface="Garamond" panose="02020404030301010803" pitchFamily="18" charset="0"/>
            </a:endParaRPr>
          </a:p>
          <a:p>
            <a:pPr algn="ctr"/>
            <a:r>
              <a:rPr lang="en-US" sz="2100" b="1" dirty="0">
                <a:latin typeface="Garamond" panose="02020404030301010803" pitchFamily="18" charset="0"/>
              </a:rPr>
              <a:t>Discussion: </a:t>
            </a:r>
            <a:r>
              <a:rPr lang="en-US" sz="2100" dirty="0">
                <a:latin typeface="Garamond" panose="02020404030301010803" pitchFamily="18" charset="0"/>
              </a:rPr>
              <a:t>Can we do more and perform the GPI exactly for these geometries?</a:t>
            </a:r>
            <a:endParaRPr lang="en-US" sz="2100" b="1" dirty="0">
              <a:latin typeface="Garamond" panose="02020404030301010803" pitchFamily="18" charset="0"/>
            </a:endParaRPr>
          </a:p>
        </p:txBody>
      </p:sp>
      <p:pic>
        <p:nvPicPr>
          <p:cNvPr id="16" name="LaTeX np_sp 16" descr="TikZ: north/south pole localization (Fig. 1 of the paper)"/>
          <p:cNvPicPr>
            <a:picLocks noChangeAspect="1"/>
          </p:cNvPicPr>
          <p:nvPr/>
        </p:nvPicPr>
        <p:blipFill>
          <a:blip r:embed="rId2"/>
          <a:srcRect l="50003" t="-7538"/>
          <a:stretch>
            <a:fillRect/>
          </a:stretch>
        </p:blipFill>
        <p:spPr>
          <a:xfrm>
            <a:off x="4850952" y="3717447"/>
            <a:ext cx="3189529" cy="225439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43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On-shell vs. off-shell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048" y="868680"/>
            <a:ext cx="10515600" cy="1097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Equivariant localization applies to any configuration with a Killing spinor, not only to saddles. The electromagnetic polyform is equivariantly closed on any ξ-invariant surface Σ, even off shell:</a:t>
            </a:r>
          </a:p>
        </p:txBody>
      </p:sp>
      <p:pic>
        <p:nvPicPr>
          <p:cNvPr id="13" name="LaTeX calX 13" descr="\mathcal X=\mathbb F-\ii\Phi\,,\qquad (\dd-\iota_\xi)\mathcal X=\dd\mathbb F=(\dd F^I,\dd G_I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859" y="2075688"/>
            <a:ext cx="5477978" cy="344710"/>
          </a:xfrm>
          <a:prstGeom prst="rect">
            <a:avLst/>
          </a:prstGeom>
        </p:spPr>
      </p:pic>
      <p:pic>
        <p:nvPicPr>
          <p:cNvPr id="14" name="LaTeX bvab2d 14" descr="\int_\Sigma\mathbb F=-2\pi\ii\sum_{\alpha\,\in\,\Sigma}\frac{\Phi_\alpha}{b_\alpha}+\ii\int_{\partial\Sigma}\Phi\,\frac{\xi^\flat}{\|\xi\|^2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444" y="2530126"/>
            <a:ext cx="4218807" cy="805727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48640" y="3429000"/>
            <a:ext cx="512064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b="1" dirty="0">
                <a:latin typeface="Garamond" panose="02020404030301010803" pitchFamily="18" charset="0"/>
              </a:rPr>
              <a:t>Horizon Σ</a:t>
            </a:r>
            <a:r>
              <a:rPr lang="en-US" sz="2200" b="1" baseline="-25000" dirty="0">
                <a:latin typeface="Garamond" panose="02020404030301010803" pitchFamily="18" charset="0"/>
              </a:rPr>
              <a:t>a</a:t>
            </a:r>
            <a:r>
              <a:rPr lang="en-US" sz="2200" dirty="0">
                <a:latin typeface="Garamond" panose="02020404030301010803" pitchFamily="18" charset="0"/>
              </a:rPr>
              <a:t> (compact):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09360" y="3429000"/>
            <a:ext cx="5394960" cy="457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b="1" dirty="0">
                <a:latin typeface="Garamond" panose="02020404030301010803" pitchFamily="18" charset="0"/>
              </a:rPr>
              <a:t>Σ</a:t>
            </a:r>
            <a:r>
              <a:rPr lang="en-US" sz="2200" b="1" baseline="-25000" dirty="0">
                <a:latin typeface="Garamond" panose="02020404030301010803" pitchFamily="18" charset="0"/>
              </a:rPr>
              <a:t>α</a:t>
            </a:r>
            <a:r>
              <a:rPr lang="en-US" sz="2200" b="1" dirty="0">
                <a:latin typeface="Garamond" panose="02020404030301010803" pitchFamily="18" charset="0"/>
              </a:rPr>
              <a:t> from a pole to infinity:</a:t>
            </a:r>
          </a:p>
        </p:txBody>
      </p:sp>
      <p:pic>
        <p:nvPicPr>
          <p:cNvPr id="17" name="LaTeX horizon 17" descr="4\pi\,\Gamma^{\rm horizon}_a=\int_{\Sigma_a}\mathbb F=-2\pi\ii\Big(\frac{\Nc{\Phi_{N,a}}}{b_{N,a}}+\frac{\Sc{\Phi_{S,a}}}{b_{S,a}}\Big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518" y="4023360"/>
            <a:ext cx="4518883" cy="599129"/>
          </a:xfrm>
          <a:prstGeom prst="rect">
            <a:avLst/>
          </a:prstGeom>
        </p:spPr>
      </p:pic>
      <p:pic>
        <p:nvPicPr>
          <p:cNvPr id="18" name="LaTeX noncompact 18" descr="\beta\mu^I=\frac{\beta}{2}\phi^I-\frac{\pi}{b_\alpha}\Phi^I_\alpha+2\pi\ii\,n^I_\alpha\qquad\text{(off shell)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684" y="4114800"/>
            <a:ext cx="4540313" cy="559382"/>
          </a:xfrm>
          <a:prstGeom prst="rect">
            <a:avLst/>
          </a:prstGeom>
        </p:spPr>
      </p:pic>
      <p:cxnSp>
        <p:nvCxnSpPr>
          <p:cNvPr id="19" name="Connector 19"/>
          <p:cNvCxnSpPr/>
          <p:nvPr/>
        </p:nvCxnSpPr>
        <p:spPr>
          <a:xfrm>
            <a:off x="6080760" y="3474720"/>
            <a:ext cx="0" cy="1417320"/>
          </a:xfrm>
          <a:prstGeom prst="line">
            <a:avLst/>
          </a:prstGeom>
          <a:ln w="12700">
            <a:solidFill>
              <a:srgbClr val="BFBFBF"/>
            </a:solidFill>
          </a:ln>
        </p:spPr>
      </p:cxnSp>
      <p:pic>
        <p:nvPicPr>
          <p:cNvPr id="20" name="LaTeX hor_map 20" descr="\Gamma^I_a=\Gamma^{I,{\rm horizon}}_a\ \ \text{(off shell: Bianchi)}\,,\qquad&#10;\Gamma_{a,I}=\Gamma^{\rm horizon}_{a,I}\ \ \text{(only on shell: Maxwell)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0144" y="5257800"/>
            <a:ext cx="8551407" cy="337120"/>
          </a:xfrm>
          <a:prstGeom prst="rect">
            <a:avLst/>
          </a:prstGeom>
        </p:spPr>
      </p:pic>
      <p:sp>
        <p:nvSpPr>
          <p:cNvPr id="21" name="Citation 21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[Benetti Genolini et al. `26]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44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In the OSV ensemble, the action is the same off shell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6648" y="914400"/>
            <a:ext cx="10058400" cy="1188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The action depends only on the pole data — fixed by the chemical potentials, the shifts and the magnetic charges through the Killing spinor equations alone:</a:t>
            </a:r>
          </a:p>
        </p:txBody>
      </p:sp>
      <p:pic>
        <p:nvPicPr>
          <p:cNvPr id="13" name="LaTeX osv_result 13" descr="\log Z^{\rm OSV}_{\rm BH}(\{\Gamma^I_a\},\mu^I,\{n^I_a\};\Omega_\infty)=-I_{\rm OSV}=-2\pi\ii\sum_{a=1}^n\Big[\FN-\FS\Big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103" y="2212848"/>
            <a:ext cx="9135488" cy="807514"/>
          </a:xfrm>
          <a:prstGeom prst="rect">
            <a:avLst/>
          </a:prstGeom>
        </p:spPr>
      </p:pic>
      <p:pic>
        <p:nvPicPr>
          <p:cNvPr id="14" name="LaTeX osv_poles 14" descr="\Nc{\gamma^I_{N,a}}=\frac{\Gamma^I_a}{2}+\frac{\ii\beta\mu^I-2\pi n^I_a}{2\pi}\,,\qquad&#10;\Sc{\gamma^I_{S,a}}=\frac{\Gamma^I_a}{2}-\frac{\ii\beta\mu^I-2\pi n^I_a}{2\pi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913" y="3130090"/>
            <a:ext cx="6745870" cy="617411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066648" y="3857229"/>
            <a:ext cx="100584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⇒ I</a:t>
            </a:r>
            <a:r>
              <a:rPr lang="en-US" sz="2400" baseline="-25000" dirty="0">
                <a:latin typeface="Garamond" panose="02020404030301010803" pitchFamily="18" charset="0"/>
              </a:rPr>
              <a:t>OSV</a:t>
            </a:r>
            <a:r>
              <a:rPr lang="en-US" sz="2400" dirty="0">
                <a:latin typeface="Garamond" panose="02020404030301010803" pitchFamily="18" charset="0"/>
              </a:rPr>
              <a:t> is unchanged under </a:t>
            </a:r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any off-shell deformation that preserves the Killing spinor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6648" y="4789917"/>
            <a:ext cx="10058400" cy="701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dirty="0">
                <a:latin typeface="Garamond" panose="02020404030301010803" pitchFamily="18" charset="0"/>
              </a:rPr>
              <a:t>In the canonical ensemble, by contrast, the fixed-point values are determined only on shell (Maxwell).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6648" y="5600685"/>
            <a:ext cx="10058400" cy="822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latin typeface="Garamond" panose="02020404030301010803" pitchFamily="18" charset="0"/>
              </a:rPr>
              <a:t>This suggests that, in the OSV ensemble, the contribution of each saddle is </a:t>
            </a:r>
            <a:r>
              <a:rPr lang="en-US" sz="2400" dirty="0">
                <a:solidFill>
                  <a:srgbClr val="FF0000"/>
                </a:solidFill>
                <a:latin typeface="Garamond" panose="02020404030301010803" pitchFamily="18" charset="0"/>
              </a:rPr>
              <a:t>one‑loop exact</a:t>
            </a:r>
            <a:r>
              <a:rPr lang="en-US" sz="2400" dirty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45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Why the answer looks one-loop exact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048" y="991219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If the action is the same for all supersymmetric configurations, a Q-exact deformation localizes the GPI and leaves a one‑loop determinant:</a:t>
            </a:r>
          </a:p>
        </p:txBody>
      </p:sp>
      <p:pic>
        <p:nvPicPr>
          <p:cNvPr id="13" name="LaTeX loc_structure 13" descr="Z^{\rm OSV}_{\rm BH}(\Gamma^I,\mu^I;\Omega_\infty)\overset{?}{=}\sum_{\text{saddles}}Z_{\text{1-loop}}\;&#10;\prod_{a}\Nc{Z_{\rm top}(t_{N,a},g_{{\rm top},N,a})}\,\Sc{\bar Z_{\rm top}(t_{S,a},g_{{\rm top},S,a})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504" y="1875758"/>
            <a:ext cx="8290687" cy="65178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38048" y="2650087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Evidence: in </a:t>
            </a:r>
            <a:r>
              <a:rPr lang="en-US" sz="2200" dirty="0">
                <a:latin typeface="Cambria Math" panose="02040503050406030204" pitchFamily="18" charset="0"/>
              </a:rPr>
              <a:t>𝒩</a:t>
            </a:r>
            <a:r>
              <a:rPr lang="en-US" sz="2200" dirty="0">
                <a:latin typeface="Garamond" panose="02020404030301010803" pitchFamily="18" charset="0"/>
              </a:rPr>
              <a:t> = 4 and </a:t>
            </a:r>
            <a:r>
              <a:rPr lang="en-US" sz="2200" dirty="0">
                <a:latin typeface="Cambria Math" panose="02040503050406030204" pitchFamily="18" charset="0"/>
              </a:rPr>
              <a:t>𝒩</a:t>
            </a:r>
            <a:r>
              <a:rPr lang="en-US" sz="2200" dirty="0">
                <a:latin typeface="Garamond" panose="02020404030301010803" pitchFamily="18" charset="0"/>
              </a:rPr>
              <a:t> = 8 string theories, Z</a:t>
            </a:r>
            <a:r>
              <a:rPr lang="en-US" sz="2200" baseline="30000" dirty="0">
                <a:latin typeface="Garamond" panose="02020404030301010803" pitchFamily="18" charset="0"/>
              </a:rPr>
              <a:t>OSV</a:t>
            </a:r>
            <a:r>
              <a:rPr lang="en-US" sz="2200" dirty="0">
                <a:latin typeface="Garamond" panose="02020404030301010803" pitchFamily="18" charset="0"/>
              </a:rPr>
              <a:t> can be computed from the exact microscopic degeneracies:</a:t>
            </a:r>
          </a:p>
        </p:txBody>
      </p:sp>
      <p:pic>
        <p:nvPicPr>
          <p:cNvPr id="15" name="LaTeX sy8_p 15" descr="\mathcal N=8:\qquad Z^{\rm OSV}_{\rm BH}(\Gamma^I,\mu^I)=\sum_{\beta\mu^I\to\,\beta\mu^I+2\pi\ii n^I}|Z_{\rm top}|^2\,|g_{\rm top}|^{8}\,V_{T^6}\;+\;O\big(e^{-2\pi V_{T^6}/|g_{\rm top}|^2}\big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415" y="3534626"/>
            <a:ext cx="8784864" cy="640531"/>
          </a:xfrm>
          <a:prstGeom prst="rect">
            <a:avLst/>
          </a:prstGeom>
        </p:spPr>
      </p:pic>
      <p:pic>
        <p:nvPicPr>
          <p:cNvPr id="16" name="LaTeX sy4_p 16" descr="\mathcal N=4:\qquad Z^{\rm OSV}_{\rm BH}(\Gamma^I,\mu^I)=\sum_{\beta\mu^I\to\,\beta\mu^I+2\pi\ii n^I}|Z_{\rm top}|^2\,V_{K3\times T^2}\;+\;\dot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361" y="4312317"/>
            <a:ext cx="6950972" cy="640531"/>
          </a:xfrm>
          <a:prstGeom prst="rect">
            <a:avLst/>
          </a:prstGeom>
        </p:spPr>
      </p:pic>
      <p:pic>
        <p:nvPicPr>
          <p:cNvPr id="17" name="LaTeX sy_dict_p 17" descr="\Gamma^0=0\ \ \text{(no D6 charge)}\,,\qquad \beta\mu^I\to\beta\mu^I+2\pi\ii n^I\ \longleftrightarrow\ \text{shifted saddles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8288" y="5075387"/>
            <a:ext cx="7035119" cy="287236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838048" y="5485162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|Z</a:t>
            </a:r>
            <a:r>
              <a:rPr lang="en-US" sz="2200" baseline="-25000" dirty="0">
                <a:latin typeface="Garamond" panose="02020404030301010803" pitchFamily="18" charset="0"/>
              </a:rPr>
              <a:t>top</a:t>
            </a:r>
            <a:r>
              <a:rPr lang="en-US" sz="2200" dirty="0">
                <a:latin typeface="Garamond" panose="02020404030301010803" pitchFamily="18" charset="0"/>
              </a:rPr>
              <a:t>|</a:t>
            </a:r>
            <a:r>
              <a:rPr lang="en-US" sz="2200" baseline="30000" dirty="0">
                <a:latin typeface="Garamond" panose="02020404030301010803" pitchFamily="18" charset="0"/>
              </a:rPr>
              <a:t>2</a:t>
            </a:r>
            <a:r>
              <a:rPr lang="en-US" sz="2200" dirty="0">
                <a:latin typeface="Garamond" panose="02020404030301010803" pitchFamily="18" charset="0"/>
              </a:rPr>
              <a:t> times a simple measure, summed over shifts — no further perturbative corrections.</a:t>
            </a:r>
          </a:p>
        </p:txBody>
      </p:sp>
      <p:sp>
        <p:nvSpPr>
          <p:cNvPr id="19" name="Citation 19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[Shih, Yin `05]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46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What remains: the one-loop determinant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048" y="1069248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If factorization extends to quantum corrections, Z</a:t>
            </a:r>
            <a:r>
              <a:rPr lang="en-US" sz="2200" baseline="-25000" dirty="0">
                <a:latin typeface="Garamond" panose="02020404030301010803" pitchFamily="18" charset="0"/>
              </a:rPr>
              <a:t>1-loop</a:t>
            </a:r>
            <a:r>
              <a:rPr lang="en-US" sz="2200" dirty="0">
                <a:latin typeface="Garamond" panose="02020404030301010803" pitchFamily="18" charset="0"/>
              </a:rPr>
              <a:t> should factorize into </a:t>
            </a:r>
            <a:r>
              <a:rPr lang="en-US" sz="2200" dirty="0">
                <a:solidFill>
                  <a:srgbClr val="EB3728"/>
                </a:solidFill>
                <a:latin typeface="Garamond" panose="02020404030301010803" pitchFamily="18" charset="0"/>
              </a:rPr>
              <a:t>north</a:t>
            </a:r>
            <a:r>
              <a:rPr lang="en-US" sz="2200" dirty="0">
                <a:latin typeface="Garamond" panose="02020404030301010803" pitchFamily="18" charset="0"/>
              </a:rPr>
              <a:t> and </a:t>
            </a:r>
            <a:r>
              <a:rPr lang="en-US" sz="2200" dirty="0">
                <a:solidFill>
                  <a:srgbClr val="1469EB"/>
                </a:solidFill>
                <a:latin typeface="Garamond" panose="02020404030301010803" pitchFamily="18" charset="0"/>
              </a:rPr>
              <a:t>south</a:t>
            </a:r>
            <a:r>
              <a:rPr lang="en-US" sz="2200" dirty="0">
                <a:latin typeface="Garamond" panose="02020404030301010803" pitchFamily="18" charset="0"/>
              </a:rPr>
              <a:t> pole contributions.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8048" y="2031816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The Atiyah–Bott formula localizes the equivariant index of the fluctuation complex onto the </a:t>
            </a:r>
            <a:r>
              <a:rPr lang="en-US" sz="2200" i="1" dirty="0">
                <a:latin typeface="Garamond" panose="02020404030301010803" pitchFamily="18" charset="0"/>
              </a:rPr>
              <a:t>same</a:t>
            </a:r>
            <a:r>
              <a:rPr lang="en-US" sz="2200" dirty="0">
                <a:latin typeface="Garamond" panose="02020404030301010803" pitchFamily="18" charset="0"/>
              </a:rPr>
              <a:t> nuts as the action:</a:t>
            </a:r>
          </a:p>
        </p:txBody>
      </p:sp>
      <p:pic>
        <p:nvPicPr>
          <p:cNvPr id="14" name="LaTeX ab_index 14" descr="\mathrm{ind}_{D_{10}}(t)\equiv\mathrm{Tr}_{\ker D_{10}}\,e^{-tQ^2}-\mathrm{Tr}_{{\rm coker}\,D_{10}}\,e^{-tQ^2}&#10;=\sum_{p\,\in\,\{\Nc{N_a},\,\Sc{S_a}\}}\frac{\mathrm{Tr}_{E_0}\,e^{-tQ^2}-\mathrm{Tr}_{E_1}\,e^{-tQ^2}}{\det\big(1-\partial\tilde x/\partial x\big)}\bigg|_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556" y="2994385"/>
            <a:ext cx="9498584" cy="835076"/>
          </a:xfrm>
          <a:prstGeom prst="rect">
            <a:avLst/>
          </a:prstGeom>
        </p:spPr>
      </p:pic>
      <p:pic>
        <p:nvPicPr>
          <p:cNvPr id="15" name="LaTeX ab_1loop 15" descr="\mathrm{ind}_{D_{10}}(t)=\sum_k a(k)\,e^{-t\lambda_k}\quad\Rightarrow\quad&#10;Z_{\text{1-loop}}=\prod_k\lambda_k^{-a(k)/2}\;\overset{?}{=}\;\prod_{a=1}^n\Nc{Z^{N_a}_{\text{1-loop}}}\,\Sc{Z^{S_a}_{\text{1-loop}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836" y="4030029"/>
            <a:ext cx="8512023" cy="777926"/>
          </a:xfrm>
          <a:prstGeom prst="rect">
            <a:avLst/>
          </a:prstGeom>
        </p:spPr>
      </p:pic>
      <p:pic>
        <p:nvPicPr>
          <p:cNvPr id="16" name="LaTeX q2xi 16" descr="Q^2=\mathcal L_\xi+\dots\,,\qquad \xi=\partial_\tau\ \ \text{(same Killing vector as in the BVAB formula)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596" y="5008523"/>
            <a:ext cx="7850502" cy="305341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838048" y="5514432"/>
            <a:ext cx="1051560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Requires care with boundary conditions, boundary contributions and zero modes on these complex saddles — and fixes the measure of the Laplace transforms between ensembles.</a:t>
            </a:r>
          </a:p>
        </p:txBody>
      </p:sp>
      <p:sp>
        <p:nvSpPr>
          <p:cNvPr id="18" name="Citation 18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[Atiyah, Bott `67, Pestun `07, Jeon, Murthy `18, LVI, Murthy, Turiaci `22]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3510E-0FCE-C4F1-39DF-AF056CD5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2D133C-5741-A76D-003F-0BF4821FB503}"/>
              </a:ext>
            </a:extLst>
          </p:cNvPr>
          <p:cNvSpPr txBox="1"/>
          <p:nvPr/>
        </p:nvSpPr>
        <p:spPr>
          <a:xfrm>
            <a:off x="3153103" y="3263462"/>
            <a:ext cx="6873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Garamond" panose="02020404030301010803" pitchFamily="18" charset="0"/>
              </a:rPr>
              <a:t>Appendix </a:t>
            </a:r>
          </a:p>
        </p:txBody>
      </p:sp>
    </p:spTree>
    <p:extLst>
      <p:ext uri="{BB962C8B-B14F-4D97-AF65-F5344CB8AC3E}">
        <p14:creationId xmlns:p14="http://schemas.microsoft.com/office/powerpoint/2010/main" val="5935543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52AD-F3A7-5743-8106-C66802422727}" type="slidenum">
              <a:rPr lang="en-US"/>
              <a:t>48</a:t>
            </a:fld>
            <a:endParaRPr lang="en-US" dirty="0"/>
          </a:p>
        </p:txBody>
      </p:sp>
      <p:sp>
        <p:nvSpPr>
          <p:cNvPr id="11" name="Title 11"/>
          <p:cNvSpPr txBox="1"/>
          <p:nvPr/>
        </p:nvSpPr>
        <p:spPr>
          <a:xfrm>
            <a:off x="166837" y="61571"/>
            <a:ext cx="12344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dirty="0">
                <a:latin typeface="Garamond" panose="02020404030301010803" pitchFamily="18" charset="0"/>
              </a:rPr>
              <a:t>The vanishing of D-terms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048" y="1019739"/>
            <a:ext cx="10515600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D-terms (full-superspace integrals) can be rewritten with kinetic multiplets, i.e. as a </a:t>
            </a:r>
            <a:r>
              <a:rPr lang="en-US" sz="2200" dirty="0">
                <a:latin typeface="Cambria Math" panose="02040503050406030204" pitchFamily="18" charset="0"/>
              </a:rPr>
              <a:t>𝕋</a:t>
            </a:r>
            <a:r>
              <a:rPr lang="en-US" sz="2200" dirty="0">
                <a:latin typeface="Garamond" panose="02020404030301010803" pitchFamily="18" charset="0"/>
              </a:rPr>
              <a:t>-log dependence of the prepotential:</a:t>
            </a:r>
          </a:p>
        </p:txBody>
      </p:sp>
      <p:pic>
        <p:nvPicPr>
          <p:cNvPr id="13" name="LaTeX dterm 13" descr="\int\dd^4x\,\dd^4\theta\,\dd^4\bar\theta\;E\;f_n(\Phi)\,\bar g_n(\bar\Phi)=\int\dd^4x\,\dd^4\theta\;\mathcal E\;f_n(\Phi)\;\mathbb T\big(\bar g_n(\bar\Phi)\big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694" y="1932798"/>
            <a:ext cx="6732308" cy="592709"/>
          </a:xfrm>
          <a:prstGeom prst="rect">
            <a:avLst/>
          </a:prstGeom>
        </p:spPr>
      </p:pic>
      <p:pic>
        <p:nvPicPr>
          <p:cNvPr id="14" name="LaTeX dterm_prepot 14" descr="\CF=\CF_0(X,A|_{\WW})+\lambda\,\CF_D(X,A|_{\WW},A|_{\mathbb T}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887" y="2676566"/>
            <a:ext cx="4603922" cy="297584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38048" y="3125209"/>
            <a:ext cx="10515600" cy="42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Following the family of saddles </a:t>
            </a:r>
            <a:r>
              <a:rPr lang="en-US" sz="2200" dirty="0">
                <a:latin typeface="Cambria Math" panose="02040503050406030204" pitchFamily="18" charset="0"/>
              </a:rPr>
              <a:t>𝒮</a:t>
            </a:r>
            <a:r>
              <a:rPr lang="en-US" sz="2200" baseline="-25000" dirty="0">
                <a:latin typeface="Garamond" panose="02020404030301010803" pitchFamily="18" charset="0"/>
              </a:rPr>
              <a:t>λ</a:t>
            </a:r>
            <a:r>
              <a:rPr lang="en-US" sz="2200" dirty="0">
                <a:latin typeface="Garamond" panose="02020404030301010803" pitchFamily="18" charset="0"/>
              </a:rPr>
              <a:t> as the D-terms are turned on:</a:t>
            </a:r>
          </a:p>
        </p:txBody>
      </p:sp>
      <p:pic>
        <p:nvPicPr>
          <p:cNvPr id="16" name="LaTeX dterm_deriv 16" descr="\frac{\dd I_\lambda[\mathcal S_\lambda]}{\dd\lambda}=I_D[\mathcal S_\lambda]+\int\frac{\dd\mathcal S_\lambda}{\dd\lambda}\,\underbrace{\frac{\delta I_\lambda}{\delta\mathcal S_\lambda}}_{=\,0}=I_D[\mathcal S_\lambda]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122" y="3702988"/>
            <a:ext cx="4897452" cy="992897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838048" y="4846944"/>
            <a:ext cx="10515600" cy="42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200" dirty="0">
                <a:latin typeface="Garamond" panose="02020404030301010803" pitchFamily="18" charset="0"/>
              </a:rPr>
              <a:t>I</a:t>
            </a:r>
            <a:r>
              <a:rPr lang="en-US" sz="2200" baseline="-25000" dirty="0">
                <a:latin typeface="Garamond" panose="02020404030301010803" pitchFamily="18" charset="0"/>
              </a:rPr>
              <a:t>D</a:t>
            </a:r>
            <a:r>
              <a:rPr lang="en-US" sz="2200" dirty="0">
                <a:latin typeface="Garamond" panose="02020404030301010803" pitchFamily="18" charset="0"/>
              </a:rPr>
              <a:t> localizes to the nuts, where</a:t>
            </a:r>
          </a:p>
        </p:txBody>
      </p:sp>
      <p:pic>
        <p:nvPicPr>
          <p:cNvPr id="18" name="LaTeX dterm_nuts 18" descr="\Nc{A|_{\mathbb T}\propto(b_1^p-b_2^p)^2=0\ \ \text{at north poles}}\,,\qquad&#10;\Sc{\bar A|_{\mathbb T}\propto(b_1^p+b_2^p)^2=0\ \ \text{at south poles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785" y="5424723"/>
            <a:ext cx="8666124" cy="316484"/>
          </a:xfrm>
          <a:prstGeom prst="rect">
            <a:avLst/>
          </a:prstGeom>
        </p:spPr>
      </p:pic>
      <p:pic>
        <p:nvPicPr>
          <p:cNvPr id="19" name="LaTeX dterm_result 19" descr="I_D=0\qquad\Rightarrow\qquad I_\lambda[\mathcal S_\lambda]=I_0[\mathcal S_0]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6692" y="5892266"/>
            <a:ext cx="4218311" cy="311755"/>
          </a:xfrm>
          <a:prstGeom prst="rect">
            <a:avLst/>
          </a:prstGeom>
        </p:spPr>
      </p:pic>
      <p:sp>
        <p:nvSpPr>
          <p:cNvPr id="20" name="Citation 20"/>
          <p:cNvSpPr txBox="1"/>
          <p:nvPr/>
        </p:nvSpPr>
        <p:spPr>
          <a:xfrm>
            <a:off x="989700" y="6460938"/>
            <a:ext cx="11058900" cy="36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rgbClr val="7C7C7C"/>
                </a:solidFill>
                <a:latin typeface="Garamond" panose="02020404030301010803" pitchFamily="18" charset="0"/>
              </a:rPr>
              <a:t>[de Wit, Katmadas, van Zalk `10, Murthy, Reys `13, Benetti Genolini et al. `26]</a:t>
            </a:r>
          </a:p>
        </p:txBody>
      </p:sp>
    </p:spTree>
    <p:extLst>
      <p:ext uri="{BB962C8B-B14F-4D97-AF65-F5344CB8AC3E}">
        <p14:creationId xmlns:p14="http://schemas.microsoft.com/office/powerpoint/2010/main" val="697814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45763</TotalTime>
  <Words>2769</Words>
  <Application>Microsoft Macintosh PowerPoint</Application>
  <PresentationFormat>Widescreen</PresentationFormat>
  <Paragraphs>281</Paragraphs>
  <Slides>48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Garamond</vt:lpstr>
      <vt:lpstr>Office Theme</vt:lpstr>
      <vt:lpstr>Proving the OSV conjecture with the gravitational path 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volume of the black hole interior at late times</dc:title>
  <dc:creator>Luca V. Iliesiu</dc:creator>
  <cp:lastModifiedBy>Luca Iliesiu</cp:lastModifiedBy>
  <cp:revision>1487</cp:revision>
  <dcterms:created xsi:type="dcterms:W3CDTF">2021-12-01T19:11:21Z</dcterms:created>
  <dcterms:modified xsi:type="dcterms:W3CDTF">2026-10-12T04:08:44Z</dcterms:modified>
</cp:coreProperties>
</file>