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825" r:id="rId2"/>
    <p:sldId id="4704" r:id="rId3"/>
    <p:sldId id="4713" r:id="rId4"/>
    <p:sldId id="4706" r:id="rId5"/>
    <p:sldId id="4708" r:id="rId6"/>
    <p:sldId id="4711" r:id="rId7"/>
    <p:sldId id="4720" r:id="rId8"/>
    <p:sldId id="4731" r:id="rId9"/>
    <p:sldId id="4730" r:id="rId10"/>
    <p:sldId id="4727" r:id="rId11"/>
    <p:sldId id="4771" r:id="rId12"/>
    <p:sldId id="4778" r:id="rId13"/>
    <p:sldId id="4793" r:id="rId14"/>
    <p:sldId id="4794" r:id="rId15"/>
    <p:sldId id="4801" r:id="rId16"/>
    <p:sldId id="4802" r:id="rId17"/>
    <p:sldId id="4722" r:id="rId18"/>
    <p:sldId id="4756" r:id="rId19"/>
    <p:sldId id="474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32FF"/>
    <a:srgbClr val="283350"/>
    <a:srgbClr val="7EA9CB"/>
    <a:srgbClr val="C5D4E0"/>
    <a:srgbClr val="A64DEC"/>
    <a:srgbClr val="5A4D9B"/>
    <a:srgbClr val="8063CD"/>
    <a:srgbClr val="FFFFFF"/>
    <a:srgbClr val="0070C0"/>
    <a:srgbClr val="F6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019" autoAdjust="0"/>
    <p:restoredTop sz="94726"/>
  </p:normalViewPr>
  <p:slideViewPr>
    <p:cSldViewPr snapToGrid="0">
      <p:cViewPr>
        <p:scale>
          <a:sx n="110" d="100"/>
          <a:sy n="110" d="100"/>
        </p:scale>
        <p:origin x="168" y="392"/>
      </p:cViewPr>
      <p:guideLst/>
    </p:cSldViewPr>
  </p:slideViewPr>
  <p:outlineViewPr>
    <p:cViewPr>
      <p:scale>
        <a:sx n="33" d="100"/>
        <a:sy n="33" d="100"/>
      </p:scale>
      <p:origin x="0" y="-9223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7B74D-44D7-4989-BB1F-CA67AC26248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97F9F-96F2-4FBA-B2EF-17EA485BB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017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965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42F11-1A2B-A045-F84C-6FAD563A1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3A1EC3-7655-8954-586D-319D3EE6B0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87947A-92E1-F267-89E0-9379A2646B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D3AC6D-34FE-EEE2-557F-38C4F8F714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13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A628B-1945-FAA5-D724-9C3E4217C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B16074-6F60-0B68-C070-44DEC14FBB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FFE675-F6EB-4A7A-CC91-D39EA72FB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7B09B-4606-7692-4968-EA88CB7039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78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7112B-FB4E-D677-07F4-5C91B035C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DB1D75-0095-8BA9-AA65-F4BC52EE72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90CEB2-1B64-4A61-6324-9E1A2CC07F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FFD9F6-38D3-1E45-2749-FC9C402993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09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01E7A-6ADC-959B-2500-ED56F3EE4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72CC4F-EC61-84AD-A0D3-69993FB340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684857-5F9B-FAAF-BD8E-DE3EA92A2D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B5536B-93C9-6482-5AEA-F1756D55E9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62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B11B1-0734-3275-B1D5-1955C3900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185E34-ED18-EEF6-DD21-6D17EF47E5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05C84A-9DED-6C6E-B287-98A76DAAF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382FD-69AF-7271-47AE-9C81785CE1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04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D887A-1F17-5FE1-66DF-3C6E03009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9A824A-EF00-B6B9-D203-E978D5F76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813080-FAE7-3C6A-4111-1A82578D1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76769A-B39B-ABDE-160D-A090132845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52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D20DD-891B-7E66-905A-F24DF2BFF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7E45E9-A977-FC78-1D3D-9546CCA31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BF5B06-2F9A-DFCA-E238-E75AD373F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even dimensions, P and Q are the critical GJMS operator and Branson Q-curvature, respectively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130F9-1918-5CB4-BEC0-113582A216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562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F24BF-0995-22C0-05F6-2FEA92E37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25072D-CAC8-D541-3F82-6D2AB16CA6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8F8206-55C3-4E45-A334-7D27D4ADC1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even dimensions, P and Q are the critical GJMS operator and Branson Q-curvature, respectively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F7B86B-EAE3-AE87-92BC-F7D916BCAB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168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9DAF9-6A5C-F653-03D5-FF57429F2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1299B5-25C9-D546-37C1-5927AC9D6D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855E75-F893-ADC1-902A-AD56242D63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even dimensions, P and Q are the critical GJMS operator and Branson Q-curvature, respectively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They are called higher-dimensional Liouville theories because they generalize the defining geometric structure of two-dimensional Liouville gravity: a fluctuating conformal factor, a conformally covariant kinetic operator, a background-charge coupling to curvature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Or: the action is mathematically the Wess–</a:t>
            </a:r>
            <a:r>
              <a:rPr lang="en-US" dirty="0" err="1"/>
              <a:t>Zumino</a:t>
            </a:r>
            <a:r>
              <a:rPr lang="en-US" dirty="0"/>
              <a:t> functional obtained by integrating a generalized Q-curvature Weyl anomaly</a:t>
            </a:r>
          </a:p>
          <a:p>
            <a:endParaRPr lang="en-US" dirty="0"/>
          </a:p>
          <a:p>
            <a:r>
              <a:rPr lang="en-US" dirty="0"/>
              <a:t>(connects to conformal anomaly in even d spatial dimensions)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5DE019-6FAC-D753-FA56-7C731856A7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637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4025F-E628-B434-2E41-AEE721CE0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AB70F6-7D9D-FCA1-3974-613C649858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56CAD8-843F-B41C-2045-473C50AECC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ACFB03-2179-CCB9-0A8D-2FF0A1A66A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290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060B3-0C04-8291-DA6D-FAE05D6C1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5FB5FF-9F4C-8657-F3AE-9D3BBCB300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8DE113-7529-A23F-9A61-774CA02B53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420F0-A996-DF3F-C38E-765121C965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173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05C0A-B83A-BF1B-9A23-02F104973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9BB296-B284-F0E2-DD46-F514BB7C7E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F708AD-B081-1C0D-B4D1-89A1A6EFBD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7EF62-6E51-DF71-3377-15452C5BC9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395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EA41F-CEEA-6085-DB97-9021A0115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C656A9-6B42-F0ED-E371-F117147913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11ADDC-274D-CAB6-B246-0D0CD9DDF0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Q^2 = 26 – c_{matter}</a:t>
            </a:r>
          </a:p>
          <a:p>
            <a:endParaRPr lang="en-US" dirty="0"/>
          </a:p>
          <a:p>
            <a:r>
              <a:rPr lang="en-US" dirty="0"/>
              <a:t>Why is this the c = 1 barrier?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41D11-A78A-E5DE-5C22-5796DA0F49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617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A0DA9-64B5-44E2-9D1E-AB54D73BA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4CB417-EA14-F258-0DCD-7816D9D9A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4B1446-C51E-1EA9-01FE-51E4C0D44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8BD549-AE7F-83CF-E031-F5C7ECB6BB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588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3A91C-ECD1-D4AF-2DE3-E2EAFEAE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28CDED-1EAC-C4EA-19F8-418672F1C7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426315-7459-2914-DE78-547CCC1CDC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pure gravity, the round de Sitter saddle has a noncompact residual stabilizer, and division by its infinite volume causes the sphere contribution to the no-boundary norm to vanish.</a:t>
            </a:r>
          </a:p>
          <a:p>
            <a:endParaRPr lang="en-US" dirty="0"/>
          </a:p>
          <a:p>
            <a:r>
              <a:rPr lang="en-US" dirty="0"/>
              <a:t>With an </a:t>
            </a:r>
            <a:r>
              <a:rPr lang="en-US" dirty="0" err="1"/>
              <a:t>inflaton</a:t>
            </a:r>
            <a:r>
              <a:rPr lang="en-US" dirty="0"/>
              <a:t>, the noncompact de Sitter boosts act nontrivially on the conformal factor of the reheating surface. They generate the \ell = 1 components of \zeta, which we can gauge fix with a finite Faddeev-Popov determinant.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AC47EB-44B1-85D0-7F13-B544E44C4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00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73672-E02F-7343-1390-3065623DB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C58D99-1C26-3C99-BB59-7D67563398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F8DA35-5D29-39B0-8FDD-2E65E2D907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F5824D-A5D6-EFC0-35B3-23CE681E66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16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41B4F-CB89-E07C-3140-E91BBCF11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924DF-4432-F8C0-EFF0-8D75C0DBE5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E04742-F1CE-D758-4E70-FE84835C9C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DBA37F-A4C0-2432-6873-948888B3A4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2271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5FF2A-C74D-CDED-FFE5-00FAC1F5C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30D9F5-6E87-FDAC-E24B-5FE1B2667B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7B3C26-E5BB-C6EC-DF3F-9555A821B7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F97E7F-1AEB-AA4D-1FF8-E5646CA095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A97F9F-96F2-4FBA-B2EF-17EA485BB75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3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8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8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78" indent="0" algn="ctr">
              <a:buNone/>
              <a:defRPr sz="2400"/>
            </a:lvl2pPr>
            <a:lvl3pPr marL="914354" indent="0" algn="ctr">
              <a:buNone/>
              <a:defRPr sz="2400"/>
            </a:lvl3pPr>
            <a:lvl4pPr marL="1371532" indent="0" algn="ctr">
              <a:buNone/>
              <a:defRPr sz="2000"/>
            </a:lvl4pPr>
            <a:lvl5pPr marL="1828709" indent="0" algn="ctr">
              <a:buNone/>
              <a:defRPr sz="2000"/>
            </a:lvl5pPr>
            <a:lvl6pPr marL="2285886" indent="0" algn="ctr">
              <a:buNone/>
              <a:defRPr sz="2000"/>
            </a:lvl6pPr>
            <a:lvl7pPr marL="2743062" indent="0" algn="ctr">
              <a:buNone/>
              <a:defRPr sz="2000"/>
            </a:lvl7pPr>
            <a:lvl8pPr marL="3200240" indent="0" algn="ctr">
              <a:buNone/>
              <a:defRPr sz="2000"/>
            </a:lvl8pPr>
            <a:lvl9pPr marL="3657418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C3B21-9DEF-4011-A4A2-149C288BE20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4CF70-9ECD-4AD2-AA7B-460365F9763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56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C3B21-9DEF-4011-A4A2-149C288BE20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4CF70-9ECD-4AD2-AA7B-460365F97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46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8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8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C3B21-9DEF-4011-A4A2-149C288BE20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4CF70-9ECD-4AD2-AA7B-460365F9763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17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C3B21-9DEF-4011-A4A2-149C288BE20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4CF70-9ECD-4AD2-AA7B-460365F97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1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C3B21-9DEF-4011-A4A2-149C288BE20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4CF70-9ECD-4AD2-AA7B-460365F97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45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C3B21-9DEF-4011-A4A2-149C288BE20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4CF70-9ECD-4AD2-AA7B-460365F97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40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8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8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C3B21-9DEF-4011-A4A2-149C288BE20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4CF70-9ECD-4AD2-AA7B-460365F97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22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4" y="6459789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454C3B21-9DEF-4011-A4A2-149C288BE20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9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764CF70-9ECD-4AD2-AA7B-460365F97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10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8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C3B21-9DEF-4011-A4A2-149C288BE20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4CF70-9ECD-4AD2-AA7B-460365F97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8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C3B21-9DEF-4011-A4A2-149C288BE20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4CF70-9ECD-4AD2-AA7B-460365F97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39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8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8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414782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C3B21-9DEF-4011-A4A2-149C288BE20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4CF70-9ECD-4AD2-AA7B-460365F976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0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3" y="6459789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54C3B21-9DEF-4011-A4A2-149C288BE20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7" y="6459789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1" y="6459789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rgbClr val="FFFFFF"/>
                </a:solidFill>
              </a:defRPr>
            </a:lvl1pPr>
          </a:lstStyle>
          <a:p>
            <a:fld id="{A764CF70-9ECD-4AD2-AA7B-460365F9763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939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354" rtl="0" eaLnBrk="1" latinLnBrk="0" hangingPunct="1">
        <a:lnSpc>
          <a:spcPct val="85000"/>
        </a:lnSpc>
        <a:spcBef>
          <a:spcPct val="0"/>
        </a:spcBef>
        <a:buNone/>
        <a:defRPr sz="4800" kern="1200" spc="-51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36" indent="-91436" algn="l" defTabSz="914354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29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00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771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42" indent="-182870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946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936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925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916" indent="-228589" algn="l" defTabSz="914354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0.emf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Relationship Id="rId9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0.emf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3.emf"/><Relationship Id="rId4" Type="http://schemas.openxmlformats.org/officeDocument/2006/relationships/image" Target="../media/image11.emf"/><Relationship Id="rId9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0.emf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3.emf"/><Relationship Id="rId4" Type="http://schemas.openxmlformats.org/officeDocument/2006/relationships/image" Target="../media/image11.emf"/><Relationship Id="rId9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1.emf"/><Relationship Id="rId7" Type="http://schemas.openxmlformats.org/officeDocument/2006/relationships/image" Target="../media/image2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11" Type="http://schemas.openxmlformats.org/officeDocument/2006/relationships/image" Target="../media/image29.emf"/><Relationship Id="rId5" Type="http://schemas.openxmlformats.org/officeDocument/2006/relationships/image" Target="../media/image23.emf"/><Relationship Id="rId10" Type="http://schemas.openxmlformats.org/officeDocument/2006/relationships/image" Target="../media/image28.emf"/><Relationship Id="rId4" Type="http://schemas.openxmlformats.org/officeDocument/2006/relationships/image" Target="../media/image22.emf"/><Relationship Id="rId9" Type="http://schemas.openxmlformats.org/officeDocument/2006/relationships/image" Target="../media/image2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1.emf"/><Relationship Id="rId7" Type="http://schemas.openxmlformats.org/officeDocument/2006/relationships/image" Target="../media/image2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11" Type="http://schemas.openxmlformats.org/officeDocument/2006/relationships/image" Target="../media/image30.emf"/><Relationship Id="rId5" Type="http://schemas.openxmlformats.org/officeDocument/2006/relationships/image" Target="../media/image23.emf"/><Relationship Id="rId10" Type="http://schemas.openxmlformats.org/officeDocument/2006/relationships/image" Target="../media/image28.emf"/><Relationship Id="rId4" Type="http://schemas.openxmlformats.org/officeDocument/2006/relationships/image" Target="../media/image22.emf"/><Relationship Id="rId9" Type="http://schemas.openxmlformats.org/officeDocument/2006/relationships/image" Target="../media/image2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1.emf"/><Relationship Id="rId7" Type="http://schemas.openxmlformats.org/officeDocument/2006/relationships/image" Target="../media/image2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11" Type="http://schemas.openxmlformats.org/officeDocument/2006/relationships/image" Target="../media/image31.emf"/><Relationship Id="rId5" Type="http://schemas.openxmlformats.org/officeDocument/2006/relationships/image" Target="../media/image23.emf"/><Relationship Id="rId10" Type="http://schemas.openxmlformats.org/officeDocument/2006/relationships/image" Target="../media/image28.emf"/><Relationship Id="rId4" Type="http://schemas.openxmlformats.org/officeDocument/2006/relationships/image" Target="../media/image22.emf"/><Relationship Id="rId9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2.emf"/><Relationship Id="rId7" Type="http://schemas.openxmlformats.org/officeDocument/2006/relationships/image" Target="../media/image3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emf"/><Relationship Id="rId11" Type="http://schemas.openxmlformats.org/officeDocument/2006/relationships/image" Target="../media/image40.emf"/><Relationship Id="rId5" Type="http://schemas.openxmlformats.org/officeDocument/2006/relationships/image" Target="../media/image34.emf"/><Relationship Id="rId10" Type="http://schemas.openxmlformats.org/officeDocument/2006/relationships/image" Target="../media/image39.emf"/><Relationship Id="rId4" Type="http://schemas.openxmlformats.org/officeDocument/2006/relationships/image" Target="../media/image33.emf"/><Relationship Id="rId9" Type="http://schemas.openxmlformats.org/officeDocument/2006/relationships/image" Target="../media/image3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41.emf"/><Relationship Id="rId7" Type="http://schemas.openxmlformats.org/officeDocument/2006/relationships/image" Target="../media/image4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Relationship Id="rId9" Type="http://schemas.openxmlformats.org/officeDocument/2006/relationships/image" Target="../media/image4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7" Type="http://schemas.openxmlformats.org/officeDocument/2006/relationships/image" Target="../media/image5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emf"/><Relationship Id="rId5" Type="http://schemas.openxmlformats.org/officeDocument/2006/relationships/image" Target="../media/image53.emf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image" Target="../media/image56.emf"/><Relationship Id="rId7" Type="http://schemas.openxmlformats.org/officeDocument/2006/relationships/image" Target="../media/image6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emf"/><Relationship Id="rId5" Type="http://schemas.openxmlformats.org/officeDocument/2006/relationships/image" Target="../media/image58.emf"/><Relationship Id="rId4" Type="http://schemas.openxmlformats.org/officeDocument/2006/relationships/image" Target="../media/image57.emf"/><Relationship Id="rId9" Type="http://schemas.openxmlformats.org/officeDocument/2006/relationships/image" Target="../media/image62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C87A9D7E-D7DB-C446-8C0A-6C0A6DADEE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732" y="1332248"/>
            <a:ext cx="10860552" cy="188740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5500" dirty="0">
                <a:solidFill>
                  <a:schemeClr val="tx1"/>
                </a:solidFill>
              </a:rPr>
              <a:t>The “State” of Quantum Cosmology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D826AB-68E1-0648-9A56-FF3D3EE0DA8C}"/>
              </a:ext>
            </a:extLst>
          </p:cNvPr>
          <p:cNvSpPr/>
          <p:nvPr/>
        </p:nvSpPr>
        <p:spPr>
          <a:xfrm>
            <a:off x="957943" y="4082143"/>
            <a:ext cx="10276114" cy="3734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7021" y="3866117"/>
            <a:ext cx="10058400" cy="1905992"/>
          </a:xfrm>
        </p:spPr>
        <p:txBody>
          <a:bodyPr/>
          <a:lstStyle/>
          <a:p>
            <a:r>
              <a:rPr lang="en-US" sz="3600" b="1" dirty="0">
                <a:solidFill>
                  <a:schemeClr val="tx1"/>
                </a:solidFill>
              </a:rPr>
              <a:t>Jordan Cotler</a:t>
            </a:r>
            <a:endParaRPr lang="en-US" sz="36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811FFF2-A04B-C245-9488-87BAB3A2DFC7}"/>
              </a:ext>
            </a:extLst>
          </p:cNvPr>
          <p:cNvSpPr txBox="1">
            <a:spLocks/>
          </p:cNvSpPr>
          <p:nvPr/>
        </p:nvSpPr>
        <p:spPr>
          <a:xfrm>
            <a:off x="792732" y="4597123"/>
            <a:ext cx="10058400" cy="778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Harvard University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7E51C3-237F-4B14-68A8-4464619650E1}"/>
              </a:ext>
            </a:extLst>
          </p:cNvPr>
          <p:cNvSpPr/>
          <p:nvPr/>
        </p:nvSpPr>
        <p:spPr>
          <a:xfrm>
            <a:off x="0" y="5943600"/>
            <a:ext cx="12192000" cy="914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38C1169-8508-B07A-749D-2F4338C8C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25375">
            <a:off x="7599071" y="4814892"/>
            <a:ext cx="5164436" cy="336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75AA5CC-9404-3258-1079-828EEFCFC6CA}"/>
              </a:ext>
            </a:extLst>
          </p:cNvPr>
          <p:cNvSpPr/>
          <p:nvPr/>
        </p:nvSpPr>
        <p:spPr>
          <a:xfrm>
            <a:off x="195306" y="197695"/>
            <a:ext cx="79170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532FF"/>
                </a:solidFill>
              </a:rPr>
              <a:t>[Cotler, Ivo, Maldacena ‘26] 2609.38052</a:t>
            </a:r>
            <a:endParaRPr lang="en-US" sz="28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A37C90-FA73-3E2A-1DD5-C5A035A2C8E7}"/>
              </a:ext>
            </a:extLst>
          </p:cNvPr>
          <p:cNvSpPr/>
          <p:nvPr/>
        </p:nvSpPr>
        <p:spPr>
          <a:xfrm>
            <a:off x="195305" y="720915"/>
            <a:ext cx="92264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532FF"/>
                </a:solidFill>
              </a:rPr>
              <a:t>[Cotler, Ivo, Maldacena ‘26] 2608.26244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5874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99D77-034A-8893-56D8-F1F6B0BD7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6A8E8D-FBA9-2D70-7732-AE32EE526AC3}"/>
              </a:ext>
            </a:extLst>
          </p:cNvPr>
          <p:cNvSpPr/>
          <p:nvPr/>
        </p:nvSpPr>
        <p:spPr>
          <a:xfrm>
            <a:off x="15337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09C8C5-74A9-F239-217A-B9F1DCDF3C0A}"/>
              </a:ext>
            </a:extLst>
          </p:cNvPr>
          <p:cNvSpPr/>
          <p:nvPr/>
        </p:nvSpPr>
        <p:spPr>
          <a:xfrm>
            <a:off x="4496" y="6045798"/>
            <a:ext cx="12192000" cy="8122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11E9254-4F5E-D2B2-886F-FC98B8060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869" y="3876279"/>
            <a:ext cx="1679546" cy="36225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EA18F27-219E-1E46-B052-01257EFCB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2263" y="3702713"/>
            <a:ext cx="341586" cy="483914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FCDD15FD-C341-8485-8C08-BB928B2B75E6}"/>
              </a:ext>
            </a:extLst>
          </p:cNvPr>
          <p:cNvGrpSpPr/>
          <p:nvPr/>
        </p:nvGrpSpPr>
        <p:grpSpPr>
          <a:xfrm>
            <a:off x="8852966" y="3808396"/>
            <a:ext cx="695969" cy="647193"/>
            <a:chOff x="1313096" y="1613118"/>
            <a:chExt cx="2695369" cy="2506468"/>
          </a:xfrm>
        </p:grpSpPr>
        <p:sp>
          <p:nvSpPr>
            <p:cNvPr id="50" name="Pie 49">
              <a:extLst>
                <a:ext uri="{FF2B5EF4-FFF2-40B4-BE49-F238E27FC236}">
                  <a16:creationId xmlns:a16="http://schemas.microsoft.com/office/drawing/2014/main" id="{9F34EA59-A0E2-D717-E8DA-4621ED5FB9C9}"/>
                </a:ext>
              </a:extLst>
            </p:cNvPr>
            <p:cNvSpPr/>
            <p:nvPr/>
          </p:nvSpPr>
          <p:spPr>
            <a:xfrm>
              <a:off x="1317690" y="1623751"/>
              <a:ext cx="2686190" cy="2495835"/>
            </a:xfrm>
            <a:prstGeom prst="pie">
              <a:avLst>
                <a:gd name="adj1" fmla="val 0"/>
                <a:gd name="adj2" fmla="val 108171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Pie 50">
              <a:extLst>
                <a:ext uri="{FF2B5EF4-FFF2-40B4-BE49-F238E27FC236}">
                  <a16:creationId xmlns:a16="http://schemas.microsoft.com/office/drawing/2014/main" id="{60788911-DB5F-DB77-6351-4B0D987E7AB4}"/>
                </a:ext>
              </a:extLst>
            </p:cNvPr>
            <p:cNvSpPr/>
            <p:nvPr/>
          </p:nvSpPr>
          <p:spPr>
            <a:xfrm rot="10800000">
              <a:off x="1313096" y="1613118"/>
              <a:ext cx="2686190" cy="2495835"/>
            </a:xfrm>
            <a:prstGeom prst="pie">
              <a:avLst>
                <a:gd name="adj1" fmla="val 0"/>
                <a:gd name="adj2" fmla="val 108171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425B3E7E-044B-5E47-6363-363627433A09}"/>
                </a:ext>
              </a:extLst>
            </p:cNvPr>
            <p:cNvGrpSpPr/>
            <p:nvPr/>
          </p:nvGrpSpPr>
          <p:grpSpPr>
            <a:xfrm>
              <a:off x="1322266" y="2607853"/>
              <a:ext cx="2686199" cy="511473"/>
              <a:chOff x="4483689" y="2863589"/>
              <a:chExt cx="2686199" cy="511473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A238A8BE-1D9C-B551-B50C-A9E2CD416FA5}"/>
                  </a:ext>
                </a:extLst>
              </p:cNvPr>
              <p:cNvSpPr/>
              <p:nvPr/>
            </p:nvSpPr>
            <p:spPr>
              <a:xfrm>
                <a:off x="4483689" y="2863589"/>
                <a:ext cx="2686199" cy="511473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DEF1E2B9-D5D7-7BD7-6233-279156383DE4}"/>
                  </a:ext>
                </a:extLst>
              </p:cNvPr>
              <p:cNvGrpSpPr/>
              <p:nvPr/>
            </p:nvGrpSpPr>
            <p:grpSpPr>
              <a:xfrm rot="10800000">
                <a:off x="4483689" y="3119326"/>
                <a:ext cx="2686199" cy="255736"/>
                <a:chOff x="4483689" y="1708184"/>
                <a:chExt cx="2686199" cy="255736"/>
              </a:xfrm>
            </p:grpSpPr>
            <p:sp>
              <p:nvSpPr>
                <p:cNvPr id="55" name="Freeform 54">
                  <a:extLst>
                    <a:ext uri="{FF2B5EF4-FFF2-40B4-BE49-F238E27FC236}">
                      <a16:creationId xmlns:a16="http://schemas.microsoft.com/office/drawing/2014/main" id="{1770A4A6-36E9-4DC2-948F-C00FB08A49D3}"/>
                    </a:ext>
                  </a:extLst>
                </p:cNvPr>
                <p:cNvSpPr/>
                <p:nvPr/>
              </p:nvSpPr>
              <p:spPr>
                <a:xfrm>
                  <a:off x="4483689" y="1708184"/>
                  <a:ext cx="2686199" cy="255736"/>
                </a:xfrm>
                <a:custGeom>
                  <a:avLst/>
                  <a:gdLst>
                    <a:gd name="connsiteX0" fmla="*/ 1343099 w 2686199"/>
                    <a:gd name="connsiteY0" fmla="*/ 0 h 255736"/>
                    <a:gd name="connsiteX1" fmla="*/ 2679265 w 2686199"/>
                    <a:gd name="connsiteY1" fmla="*/ 229589 h 255736"/>
                    <a:gd name="connsiteX2" fmla="*/ 2686199 w 2686199"/>
                    <a:gd name="connsiteY2" fmla="*/ 255736 h 255736"/>
                    <a:gd name="connsiteX3" fmla="*/ 0 w 2686199"/>
                    <a:gd name="connsiteY3" fmla="*/ 255736 h 255736"/>
                    <a:gd name="connsiteX4" fmla="*/ 6934 w 2686199"/>
                    <a:gd name="connsiteY4" fmla="*/ 229589 h 255736"/>
                    <a:gd name="connsiteX5" fmla="*/ 1343099 w 2686199"/>
                    <a:gd name="connsiteY5" fmla="*/ 0 h 2557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86199" h="255736">
                      <a:moveTo>
                        <a:pt x="1343099" y="0"/>
                      </a:moveTo>
                      <a:cubicBezTo>
                        <a:pt x="2038512" y="0"/>
                        <a:pt x="2610485" y="100632"/>
                        <a:pt x="2679265" y="229589"/>
                      </a:cubicBezTo>
                      <a:lnTo>
                        <a:pt x="2686199" y="255736"/>
                      </a:lnTo>
                      <a:lnTo>
                        <a:pt x="0" y="255736"/>
                      </a:lnTo>
                      <a:lnTo>
                        <a:pt x="6934" y="229589"/>
                      </a:lnTo>
                      <a:cubicBezTo>
                        <a:pt x="75714" y="100632"/>
                        <a:pt x="647686" y="0"/>
                        <a:pt x="134309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5355EA5E-5C15-35BD-B2B8-7FC3572DDCF5}"/>
                    </a:ext>
                  </a:extLst>
                </p:cNvPr>
                <p:cNvCxnSpPr>
                  <a:cxnSpLocks/>
                  <a:stCxn id="55" idx="3"/>
                  <a:endCxn id="55" idx="2"/>
                </p:cNvCxnSpPr>
                <p:nvPr/>
              </p:nvCxnSpPr>
              <p:spPr>
                <a:xfrm>
                  <a:off x="4483689" y="1963920"/>
                  <a:ext cx="2686199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59" name="Picture 58">
            <a:extLst>
              <a:ext uri="{FF2B5EF4-FFF2-40B4-BE49-F238E27FC236}">
                <a16:creationId xmlns:a16="http://schemas.microsoft.com/office/drawing/2014/main" id="{3BFC15FF-D20E-AC3B-DB2E-E2D4CCA92A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748" y="3674635"/>
            <a:ext cx="1863627" cy="629122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41BC7FEE-1ACD-D058-8C3B-D7F4FCB140DF}"/>
              </a:ext>
            </a:extLst>
          </p:cNvPr>
          <p:cNvSpPr/>
          <p:nvPr/>
        </p:nvSpPr>
        <p:spPr>
          <a:xfrm>
            <a:off x="1803173" y="3550752"/>
            <a:ext cx="10274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1-loop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1149F9D-FC36-7B48-9D02-7BCBA9DEB285}"/>
              </a:ext>
            </a:extLst>
          </p:cNvPr>
          <p:cNvSpPr txBox="1"/>
          <p:nvPr/>
        </p:nvSpPr>
        <p:spPr>
          <a:xfrm>
            <a:off x="11828585" y="-4337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37BD0A-48B5-A763-995A-C14C00CAC66C}"/>
              </a:ext>
            </a:extLst>
          </p:cNvPr>
          <p:cNvSpPr/>
          <p:nvPr/>
        </p:nvSpPr>
        <p:spPr>
          <a:xfrm>
            <a:off x="7983977" y="3314699"/>
            <a:ext cx="4161511" cy="18484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A87F9D-E5DF-0D0F-F6B9-81761C06D1D1}"/>
              </a:ext>
            </a:extLst>
          </p:cNvPr>
          <p:cNvSpPr/>
          <p:nvPr/>
        </p:nvSpPr>
        <p:spPr>
          <a:xfrm>
            <a:off x="1803173" y="3064993"/>
            <a:ext cx="4161511" cy="18484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879F058-E67A-6A54-733E-4355AFD32D0C}"/>
              </a:ext>
            </a:extLst>
          </p:cNvPr>
          <p:cNvGrpSpPr/>
          <p:nvPr/>
        </p:nvGrpSpPr>
        <p:grpSpPr>
          <a:xfrm>
            <a:off x="1922789" y="2150945"/>
            <a:ext cx="2244818" cy="1979674"/>
            <a:chOff x="538129" y="4315548"/>
            <a:chExt cx="2244818" cy="1979674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89C3CA3-CFFA-1897-258B-8EB497E09B44}"/>
                </a:ext>
              </a:extLst>
            </p:cNvPr>
            <p:cNvSpPr/>
            <p:nvPr/>
          </p:nvSpPr>
          <p:spPr>
            <a:xfrm>
              <a:off x="538129" y="4315548"/>
              <a:ext cx="2244818" cy="383254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0BAD7481-F208-66E1-2C1C-2704A72E9067}"/>
                </a:ext>
              </a:extLst>
            </p:cNvPr>
            <p:cNvSpPr/>
            <p:nvPr/>
          </p:nvSpPr>
          <p:spPr>
            <a:xfrm flipH="1">
              <a:off x="1956233" y="4531466"/>
              <a:ext cx="826714" cy="1464223"/>
            </a:xfrm>
            <a:custGeom>
              <a:avLst/>
              <a:gdLst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804" h="727023">
                  <a:moveTo>
                    <a:pt x="299804" y="727023"/>
                  </a:moveTo>
                  <a:cubicBezTo>
                    <a:pt x="294179" y="476481"/>
                    <a:pt x="234451" y="246442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862047E-44C5-24FF-B2C4-7B1759657402}"/>
                </a:ext>
              </a:extLst>
            </p:cNvPr>
            <p:cNvSpPr/>
            <p:nvPr/>
          </p:nvSpPr>
          <p:spPr>
            <a:xfrm>
              <a:off x="538929" y="4531465"/>
              <a:ext cx="777669" cy="1464223"/>
            </a:xfrm>
            <a:custGeom>
              <a:avLst/>
              <a:gdLst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804" h="727023">
                  <a:moveTo>
                    <a:pt x="299804" y="727023"/>
                  </a:moveTo>
                  <a:cubicBezTo>
                    <a:pt x="294179" y="476481"/>
                    <a:pt x="234451" y="246442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ie 8">
              <a:extLst>
                <a:ext uri="{FF2B5EF4-FFF2-40B4-BE49-F238E27FC236}">
                  <a16:creationId xmlns:a16="http://schemas.microsoft.com/office/drawing/2014/main" id="{B1A3E81F-5AB9-4809-9C16-0876F718D22F}"/>
                </a:ext>
              </a:extLst>
            </p:cNvPr>
            <p:cNvSpPr/>
            <p:nvPr/>
          </p:nvSpPr>
          <p:spPr>
            <a:xfrm>
              <a:off x="1317690" y="5701929"/>
              <a:ext cx="638543" cy="593293"/>
            </a:xfrm>
            <a:prstGeom prst="pie">
              <a:avLst>
                <a:gd name="adj1" fmla="val 0"/>
                <a:gd name="adj2" fmla="val 108171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D9E77C4-D863-8480-592B-D2E83D3A0EF1}"/>
                </a:ext>
              </a:extLst>
            </p:cNvPr>
            <p:cNvGrpSpPr/>
            <p:nvPr/>
          </p:nvGrpSpPr>
          <p:grpSpPr>
            <a:xfrm>
              <a:off x="1319760" y="5934053"/>
              <a:ext cx="638551" cy="121585"/>
              <a:chOff x="4483689" y="2863589"/>
              <a:chExt cx="2686199" cy="511473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198D6D25-091C-BC9E-6C61-DA149E020BCA}"/>
                  </a:ext>
                </a:extLst>
              </p:cNvPr>
              <p:cNvSpPr/>
              <p:nvPr/>
            </p:nvSpPr>
            <p:spPr>
              <a:xfrm>
                <a:off x="4483689" y="2863589"/>
                <a:ext cx="2686199" cy="511473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639EC699-64AA-DB74-D4AC-1CDF6568B44B}"/>
                  </a:ext>
                </a:extLst>
              </p:cNvPr>
              <p:cNvSpPr/>
              <p:nvPr/>
            </p:nvSpPr>
            <p:spPr>
              <a:xfrm rot="10800000">
                <a:off x="4483689" y="3119328"/>
                <a:ext cx="2686199" cy="255734"/>
              </a:xfrm>
              <a:custGeom>
                <a:avLst/>
                <a:gdLst>
                  <a:gd name="connsiteX0" fmla="*/ 1343099 w 2686199"/>
                  <a:gd name="connsiteY0" fmla="*/ 0 h 255736"/>
                  <a:gd name="connsiteX1" fmla="*/ 2679265 w 2686199"/>
                  <a:gd name="connsiteY1" fmla="*/ 229589 h 255736"/>
                  <a:gd name="connsiteX2" fmla="*/ 2686199 w 2686199"/>
                  <a:gd name="connsiteY2" fmla="*/ 255736 h 255736"/>
                  <a:gd name="connsiteX3" fmla="*/ 0 w 2686199"/>
                  <a:gd name="connsiteY3" fmla="*/ 255736 h 255736"/>
                  <a:gd name="connsiteX4" fmla="*/ 6934 w 2686199"/>
                  <a:gd name="connsiteY4" fmla="*/ 229589 h 255736"/>
                  <a:gd name="connsiteX5" fmla="*/ 1343099 w 2686199"/>
                  <a:gd name="connsiteY5" fmla="*/ 0 h 255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86199" h="255736">
                    <a:moveTo>
                      <a:pt x="1343099" y="0"/>
                    </a:moveTo>
                    <a:cubicBezTo>
                      <a:pt x="2038512" y="0"/>
                      <a:pt x="2610485" y="100632"/>
                      <a:pt x="2679265" y="229589"/>
                    </a:cubicBezTo>
                    <a:lnTo>
                      <a:pt x="2686199" y="255736"/>
                    </a:lnTo>
                    <a:lnTo>
                      <a:pt x="0" y="255736"/>
                    </a:lnTo>
                    <a:lnTo>
                      <a:pt x="6934" y="229589"/>
                    </a:lnTo>
                    <a:cubicBezTo>
                      <a:pt x="75714" y="100632"/>
                      <a:pt x="647686" y="0"/>
                      <a:pt x="134309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8EE3ECB-82FB-20A6-4187-B4406C5593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28536" y="5994087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2F2FB81-CF30-00E6-A63A-F27B36AD3B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0774" y="5993013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B477D-34FF-322E-A8A2-264914E36C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33085" y="5998789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08A91AB-EA27-8D84-4160-7FEFC503C45C}"/>
              </a:ext>
            </a:extLst>
          </p:cNvPr>
          <p:cNvGrpSpPr/>
          <p:nvPr/>
        </p:nvGrpSpPr>
        <p:grpSpPr>
          <a:xfrm>
            <a:off x="5530077" y="2150945"/>
            <a:ext cx="2244818" cy="1979674"/>
            <a:chOff x="538129" y="4315548"/>
            <a:chExt cx="2244818" cy="1979674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E07F983-303C-7141-5F97-034E14318DCD}"/>
                </a:ext>
              </a:extLst>
            </p:cNvPr>
            <p:cNvSpPr/>
            <p:nvPr/>
          </p:nvSpPr>
          <p:spPr>
            <a:xfrm>
              <a:off x="538129" y="4315548"/>
              <a:ext cx="2244818" cy="383254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930F14-9CBC-2F8D-7E3A-5A7ADA55D867}"/>
                </a:ext>
              </a:extLst>
            </p:cNvPr>
            <p:cNvSpPr/>
            <p:nvPr/>
          </p:nvSpPr>
          <p:spPr>
            <a:xfrm flipH="1">
              <a:off x="1956233" y="4531466"/>
              <a:ext cx="826714" cy="1464223"/>
            </a:xfrm>
            <a:custGeom>
              <a:avLst/>
              <a:gdLst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804" h="727023">
                  <a:moveTo>
                    <a:pt x="299804" y="727023"/>
                  </a:moveTo>
                  <a:cubicBezTo>
                    <a:pt x="294179" y="476481"/>
                    <a:pt x="234451" y="246442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A8333D24-76A9-2CB7-3F91-1A571FA1E1A9}"/>
                </a:ext>
              </a:extLst>
            </p:cNvPr>
            <p:cNvSpPr/>
            <p:nvPr/>
          </p:nvSpPr>
          <p:spPr>
            <a:xfrm>
              <a:off x="538929" y="4531465"/>
              <a:ext cx="777669" cy="1464223"/>
            </a:xfrm>
            <a:custGeom>
              <a:avLst/>
              <a:gdLst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804" h="727023">
                  <a:moveTo>
                    <a:pt x="299804" y="727023"/>
                  </a:moveTo>
                  <a:cubicBezTo>
                    <a:pt x="294179" y="476481"/>
                    <a:pt x="234451" y="246442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Pie 20">
              <a:extLst>
                <a:ext uri="{FF2B5EF4-FFF2-40B4-BE49-F238E27FC236}">
                  <a16:creationId xmlns:a16="http://schemas.microsoft.com/office/drawing/2014/main" id="{CD6F1728-2720-35CA-701B-D168E17AD692}"/>
                </a:ext>
              </a:extLst>
            </p:cNvPr>
            <p:cNvSpPr/>
            <p:nvPr/>
          </p:nvSpPr>
          <p:spPr>
            <a:xfrm>
              <a:off x="1317690" y="5701929"/>
              <a:ext cx="638543" cy="593293"/>
            </a:xfrm>
            <a:prstGeom prst="pie">
              <a:avLst>
                <a:gd name="adj1" fmla="val 0"/>
                <a:gd name="adj2" fmla="val 108171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536FD2A-972D-49D0-880E-3D6C5C54D9B8}"/>
                </a:ext>
              </a:extLst>
            </p:cNvPr>
            <p:cNvGrpSpPr/>
            <p:nvPr/>
          </p:nvGrpSpPr>
          <p:grpSpPr>
            <a:xfrm>
              <a:off x="1319760" y="5934053"/>
              <a:ext cx="638551" cy="121585"/>
              <a:chOff x="4483689" y="2863589"/>
              <a:chExt cx="2686199" cy="511473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58E9CF5B-09A1-D8CE-4670-A2178FB125FE}"/>
                  </a:ext>
                </a:extLst>
              </p:cNvPr>
              <p:cNvSpPr/>
              <p:nvPr/>
            </p:nvSpPr>
            <p:spPr>
              <a:xfrm>
                <a:off x="4483689" y="2863589"/>
                <a:ext cx="2686199" cy="511473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FEB683B0-0338-212B-C1F9-81F1B0F9A24F}"/>
                  </a:ext>
                </a:extLst>
              </p:cNvPr>
              <p:cNvSpPr/>
              <p:nvPr/>
            </p:nvSpPr>
            <p:spPr>
              <a:xfrm rot="10800000">
                <a:off x="4483689" y="3119328"/>
                <a:ext cx="2686199" cy="255734"/>
              </a:xfrm>
              <a:custGeom>
                <a:avLst/>
                <a:gdLst>
                  <a:gd name="connsiteX0" fmla="*/ 1343099 w 2686199"/>
                  <a:gd name="connsiteY0" fmla="*/ 0 h 255736"/>
                  <a:gd name="connsiteX1" fmla="*/ 2679265 w 2686199"/>
                  <a:gd name="connsiteY1" fmla="*/ 229589 h 255736"/>
                  <a:gd name="connsiteX2" fmla="*/ 2686199 w 2686199"/>
                  <a:gd name="connsiteY2" fmla="*/ 255736 h 255736"/>
                  <a:gd name="connsiteX3" fmla="*/ 0 w 2686199"/>
                  <a:gd name="connsiteY3" fmla="*/ 255736 h 255736"/>
                  <a:gd name="connsiteX4" fmla="*/ 6934 w 2686199"/>
                  <a:gd name="connsiteY4" fmla="*/ 229589 h 255736"/>
                  <a:gd name="connsiteX5" fmla="*/ 1343099 w 2686199"/>
                  <a:gd name="connsiteY5" fmla="*/ 0 h 255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86199" h="255736">
                    <a:moveTo>
                      <a:pt x="1343099" y="0"/>
                    </a:moveTo>
                    <a:cubicBezTo>
                      <a:pt x="2038512" y="0"/>
                      <a:pt x="2610485" y="100632"/>
                      <a:pt x="2679265" y="229589"/>
                    </a:cubicBezTo>
                    <a:lnTo>
                      <a:pt x="2686199" y="255736"/>
                    </a:lnTo>
                    <a:lnTo>
                      <a:pt x="0" y="255736"/>
                    </a:lnTo>
                    <a:lnTo>
                      <a:pt x="6934" y="229589"/>
                    </a:lnTo>
                    <a:cubicBezTo>
                      <a:pt x="75714" y="100632"/>
                      <a:pt x="647686" y="0"/>
                      <a:pt x="134309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238522F-20B1-5BB4-A7CF-07BDB9BB86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28536" y="5994087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F609B72-1BF5-8360-1C45-FF43300F1B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0774" y="5993013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84D60BD-AF5C-C460-40FF-18FE4586CB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33085" y="5998789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6569EDA-B898-F9AA-3716-ECDFD5168799}"/>
              </a:ext>
            </a:extLst>
          </p:cNvPr>
          <p:cNvGrpSpPr/>
          <p:nvPr/>
        </p:nvGrpSpPr>
        <p:grpSpPr>
          <a:xfrm>
            <a:off x="6297912" y="2190307"/>
            <a:ext cx="705971" cy="270125"/>
            <a:chOff x="6308545" y="2139370"/>
            <a:chExt cx="705971" cy="331696"/>
          </a:xfrm>
        </p:grpSpPr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0F80608C-F401-9412-E4C4-FCB83CAEC52A}"/>
                </a:ext>
              </a:extLst>
            </p:cNvPr>
            <p:cNvSpPr/>
            <p:nvPr/>
          </p:nvSpPr>
          <p:spPr>
            <a:xfrm rot="10800000">
              <a:off x="6308545" y="2139370"/>
              <a:ext cx="705971" cy="286184"/>
            </a:xfrm>
            <a:prstGeom prst="arc">
              <a:avLst>
                <a:gd name="adj1" fmla="val 1091379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E796CB57-1F35-2EFE-B301-BA1613DC0674}"/>
                </a:ext>
              </a:extLst>
            </p:cNvPr>
            <p:cNvSpPr/>
            <p:nvPr/>
          </p:nvSpPr>
          <p:spPr>
            <a:xfrm>
              <a:off x="6339918" y="2238931"/>
              <a:ext cx="634255" cy="232135"/>
            </a:xfrm>
            <a:prstGeom prst="arc">
              <a:avLst>
                <a:gd name="adj1" fmla="val 10913795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FA2ADF23-CFF7-71AA-9717-13F5171DC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5656" y="3041542"/>
            <a:ext cx="304800" cy="3175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A74F5B8-0B4B-FAB6-2ABC-73D96DBD76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2263" y="3048231"/>
            <a:ext cx="1143000" cy="3175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3541497-BD14-9E0E-68AB-DCD7759F0114}"/>
              </a:ext>
            </a:extLst>
          </p:cNvPr>
          <p:cNvSpPr/>
          <p:nvPr/>
        </p:nvSpPr>
        <p:spPr>
          <a:xfrm>
            <a:off x="1616148" y="1690577"/>
            <a:ext cx="2829793" cy="2849525"/>
          </a:xfrm>
          <a:prstGeom prst="rect">
            <a:avLst/>
          </a:prstGeom>
          <a:noFill/>
          <a:ln w="57150">
            <a:solidFill>
              <a:srgbClr val="05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1E7C501-CB5B-DD9A-07CF-2638EC8A51AF}"/>
              </a:ext>
            </a:extLst>
          </p:cNvPr>
          <p:cNvSpPr/>
          <p:nvPr/>
        </p:nvSpPr>
        <p:spPr>
          <a:xfrm>
            <a:off x="3074832" y="4748911"/>
            <a:ext cx="4391247" cy="11164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859651E-FEBA-05AE-6E62-D50EA75F49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0632" y="2207239"/>
            <a:ext cx="471218" cy="268107"/>
          </a:xfrm>
          <a:prstGeom prst="rect">
            <a:avLst/>
          </a:prstGeom>
        </p:spPr>
      </p:pic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BB74B595-F07C-219C-6E3D-DA0CCB0AB1FA}"/>
              </a:ext>
            </a:extLst>
          </p:cNvPr>
          <p:cNvSpPr txBox="1">
            <a:spLocks/>
          </p:cNvSpPr>
          <p:nvPr/>
        </p:nvSpPr>
        <p:spPr>
          <a:xfrm>
            <a:off x="628502" y="5121853"/>
            <a:ext cx="1821622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e.g. in 3+1: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2F72BC07-E3E6-B41A-D124-6ADED06F4E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0965" y="4915610"/>
            <a:ext cx="3128758" cy="963375"/>
          </a:xfrm>
          <a:prstGeom prst="rect">
            <a:avLst/>
          </a:prstGeom>
        </p:spPr>
      </p:pic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D7B19D17-5C1A-D7C1-C889-097D56EDC34B}"/>
              </a:ext>
            </a:extLst>
          </p:cNvPr>
          <p:cNvSpPr txBox="1">
            <a:spLocks/>
          </p:cNvSpPr>
          <p:nvPr/>
        </p:nvSpPr>
        <p:spPr>
          <a:xfrm>
            <a:off x="576476" y="6084054"/>
            <a:ext cx="3892911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200" dirty="0">
                <a:solidFill>
                  <a:schemeClr val="tx1"/>
                </a:solidFill>
              </a:rPr>
              <a:t>(see e.g. </a:t>
            </a:r>
            <a:r>
              <a:rPr lang="en-US" sz="2200" dirty="0">
                <a:solidFill>
                  <a:srgbClr val="0532FF"/>
                </a:solidFill>
              </a:rPr>
              <a:t>[Maldacena ‘24]</a:t>
            </a:r>
            <a:r>
              <a:rPr lang="en-US" sz="22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2" name="Right Arrow 41">
            <a:extLst>
              <a:ext uri="{FF2B5EF4-FFF2-40B4-BE49-F238E27FC236}">
                <a16:creationId xmlns:a16="http://schemas.microsoft.com/office/drawing/2014/main" id="{DAFFF8CE-A3FF-1DCD-4726-FD75E45804F8}"/>
              </a:ext>
            </a:extLst>
          </p:cNvPr>
          <p:cNvSpPr/>
          <p:nvPr/>
        </p:nvSpPr>
        <p:spPr>
          <a:xfrm>
            <a:off x="6002216" y="5198273"/>
            <a:ext cx="1078523" cy="417081"/>
          </a:xfrm>
          <a:prstGeom prst="rightArrow">
            <a:avLst/>
          </a:prstGeom>
          <a:solidFill>
            <a:srgbClr val="0532FF"/>
          </a:solidFill>
          <a:ln>
            <a:solidFill>
              <a:srgbClr val="05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BAB4BCA0-99AE-ED91-71B4-E43DF5827BAC}"/>
              </a:ext>
            </a:extLst>
          </p:cNvPr>
          <p:cNvSpPr txBox="1">
            <a:spLocks/>
          </p:cNvSpPr>
          <p:nvPr/>
        </p:nvSpPr>
        <p:spPr>
          <a:xfrm>
            <a:off x="7476920" y="4734728"/>
            <a:ext cx="3495880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No-boundary state favors as few e-folds of inflation as possible!</a:t>
            </a:r>
          </a:p>
        </p:txBody>
      </p:sp>
    </p:spTree>
    <p:extLst>
      <p:ext uri="{BB962C8B-B14F-4D97-AF65-F5344CB8AC3E}">
        <p14:creationId xmlns:p14="http://schemas.microsoft.com/office/powerpoint/2010/main" val="2366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11A3D-1364-880E-8E0D-1F82EAB3C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6CF39EB-BB5D-FD81-AC4F-8702F49CC1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25DB7CF-03DF-BC67-729E-85A7299FD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chemeClr val="tx1"/>
                </a:solidFill>
              </a:rPr>
              <a:t>Very slow roll limit of inflation</a:t>
            </a:r>
            <a:endParaRPr lang="en-US" sz="4200" dirty="0">
              <a:solidFill>
                <a:schemeClr val="tx1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7A308B7-66E1-629C-79C2-8803FDE5F6F9}"/>
              </a:ext>
            </a:extLst>
          </p:cNvPr>
          <p:cNvSpPr txBox="1">
            <a:spLocks/>
          </p:cNvSpPr>
          <p:nvPr/>
        </p:nvSpPr>
        <p:spPr>
          <a:xfrm>
            <a:off x="607532" y="3219101"/>
            <a:ext cx="1103659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Linear roll limit:                                                   constant      </a:t>
            </a:r>
            <a:r>
              <a:rPr lang="en-US" sz="2200" dirty="0">
                <a:solidFill>
                  <a:srgbClr val="0532FF"/>
                </a:solidFill>
              </a:rPr>
              <a:t>(no tensor fluctuations)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73E4960E-44DE-CC25-9087-79D7066F2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519" y="3288709"/>
            <a:ext cx="3507772" cy="40788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6521816-F034-3DAD-A9A7-99A599DA30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33" y="1564238"/>
            <a:ext cx="6608133" cy="817673"/>
          </a:xfrm>
          <a:prstGeom prst="rect">
            <a:avLst/>
          </a:prstGeom>
        </p:spPr>
      </p:pic>
      <p:sp>
        <p:nvSpPr>
          <p:cNvPr id="41" name="Right Brace 40">
            <a:extLst>
              <a:ext uri="{FF2B5EF4-FFF2-40B4-BE49-F238E27FC236}">
                <a16:creationId xmlns:a16="http://schemas.microsoft.com/office/drawing/2014/main" id="{A2CE2325-30B1-042C-D611-EB1D4AF029C0}"/>
              </a:ext>
            </a:extLst>
          </p:cNvPr>
          <p:cNvSpPr/>
          <p:nvPr/>
        </p:nvSpPr>
        <p:spPr>
          <a:xfrm rot="5400000">
            <a:off x="6705007" y="2152946"/>
            <a:ext cx="187570" cy="581512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05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90F6DC20-44B7-4143-6491-F6E67506AF89}"/>
              </a:ext>
            </a:extLst>
          </p:cNvPr>
          <p:cNvSpPr txBox="1">
            <a:spLocks/>
          </p:cNvSpPr>
          <p:nvPr/>
        </p:nvSpPr>
        <p:spPr>
          <a:xfrm>
            <a:off x="607533" y="4056920"/>
            <a:ext cx="763487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rgbClr val="0532FF"/>
                </a:solidFill>
              </a:rPr>
              <a:t>Flat gauge: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68F275F7-0037-95B2-EFE9-28F5B33EEC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0155" y="4141818"/>
            <a:ext cx="4459932" cy="39804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6C2DC00-BC4C-BE77-5275-A2CD0926C7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580" y="4816151"/>
            <a:ext cx="3292931" cy="361861"/>
          </a:xfrm>
          <a:prstGeom prst="rect">
            <a:avLst/>
          </a:prstGeom>
        </p:spPr>
      </p:pic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F62AAB5C-48B5-60F4-BC7B-F98BB7CF36ED}"/>
              </a:ext>
            </a:extLst>
          </p:cNvPr>
          <p:cNvSpPr txBox="1">
            <a:spLocks/>
          </p:cNvSpPr>
          <p:nvPr/>
        </p:nvSpPr>
        <p:spPr>
          <a:xfrm>
            <a:off x="607533" y="5549960"/>
            <a:ext cx="763487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Reheating surface: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5C4751D0-DB84-D1A6-D4B9-EC267A8032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8211" y="5662784"/>
            <a:ext cx="1715673" cy="354636"/>
          </a:xfrm>
          <a:prstGeom prst="rect">
            <a:avLst/>
          </a:prstGeom>
        </p:spPr>
      </p:pic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2CC340DF-1BA7-3C75-3E07-918A0439A470}"/>
              </a:ext>
            </a:extLst>
          </p:cNvPr>
          <p:cNvSpPr txBox="1">
            <a:spLocks/>
          </p:cNvSpPr>
          <p:nvPr/>
        </p:nvSpPr>
        <p:spPr>
          <a:xfrm>
            <a:off x="5603120" y="5480466"/>
            <a:ext cx="5761427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200" dirty="0">
                <a:solidFill>
                  <a:srgbClr val="FF0000"/>
                </a:solidFill>
              </a:rPr>
              <a:t>complicated surface since the </a:t>
            </a:r>
            <a:r>
              <a:rPr lang="en-US" sz="2200" dirty="0" err="1">
                <a:solidFill>
                  <a:srgbClr val="FF0000"/>
                </a:solidFill>
              </a:rPr>
              <a:t>inflaton</a:t>
            </a:r>
            <a:r>
              <a:rPr lang="en-US" sz="2200" dirty="0">
                <a:solidFill>
                  <a:srgbClr val="FF0000"/>
                </a:solidFill>
              </a:rPr>
              <a:t> can reheat in different spatial regions for different </a:t>
            </a:r>
            <a:r>
              <a:rPr lang="en-US" sz="2200" i="1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5BCCBFF-50EB-E5B3-9BDD-83C9FD2C12A4}"/>
              </a:ext>
            </a:extLst>
          </p:cNvPr>
          <p:cNvSpPr txBox="1">
            <a:spLocks/>
          </p:cNvSpPr>
          <p:nvPr/>
        </p:nvSpPr>
        <p:spPr>
          <a:xfrm>
            <a:off x="8714661" y="3803460"/>
            <a:ext cx="234394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2000"/>
              </a:spcAft>
              <a:buNone/>
            </a:pPr>
            <a:r>
              <a:rPr lang="en-US" sz="1400" dirty="0">
                <a:solidFill>
                  <a:srgbClr val="0532FF"/>
                </a:solidFill>
              </a:rPr>
              <a:t>[Creminelli, Dubovsky, Nicolis, Senatore, </a:t>
            </a:r>
            <a:r>
              <a:rPr lang="en-US" sz="1400" dirty="0" err="1">
                <a:solidFill>
                  <a:srgbClr val="0532FF"/>
                </a:solidFill>
              </a:rPr>
              <a:t>Zaldarriaga</a:t>
            </a:r>
            <a:r>
              <a:rPr lang="en-US" sz="1400" dirty="0">
                <a:solidFill>
                  <a:srgbClr val="0532FF"/>
                </a:solidFill>
              </a:rPr>
              <a:t>, ‘08]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9A1AB6A-8211-48AE-D597-F1DF79A3B216}"/>
              </a:ext>
            </a:extLst>
          </p:cNvPr>
          <p:cNvSpPr txBox="1">
            <a:spLocks/>
          </p:cNvSpPr>
          <p:nvPr/>
        </p:nvSpPr>
        <p:spPr>
          <a:xfrm>
            <a:off x="8714660" y="4270998"/>
            <a:ext cx="234394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2000"/>
              </a:spcAft>
              <a:buNone/>
            </a:pPr>
            <a:r>
              <a:rPr lang="en-US" sz="1400" dirty="0">
                <a:solidFill>
                  <a:srgbClr val="0532FF"/>
                </a:solidFill>
              </a:rPr>
              <a:t>[Chen, Penington, 24]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F7F34E-3B8A-434F-2FCA-1DEDEE3F47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3406" y="2514759"/>
            <a:ext cx="5342311" cy="50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2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77475-1001-2F51-FDC5-DC6400C7D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3B1EEF5-9E4D-EFA3-38A8-601531E33B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A1DFA41B-079D-495B-D497-025554FB2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chemeClr val="tx1"/>
                </a:solidFill>
              </a:rPr>
              <a:t>Very slow roll limit of inflation</a:t>
            </a:r>
            <a:endParaRPr lang="en-US" sz="4200" dirty="0">
              <a:solidFill>
                <a:schemeClr val="tx1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2AD00388-728A-22A1-5342-5928D9A21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519" y="3288709"/>
            <a:ext cx="3507772" cy="40788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106D587-FDBB-4DD7-0070-3A5CDEA37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33" y="1564238"/>
            <a:ext cx="6608133" cy="817673"/>
          </a:xfrm>
          <a:prstGeom prst="rect">
            <a:avLst/>
          </a:prstGeom>
        </p:spPr>
      </p:pic>
      <p:sp>
        <p:nvSpPr>
          <p:cNvPr id="41" name="Right Brace 40">
            <a:extLst>
              <a:ext uri="{FF2B5EF4-FFF2-40B4-BE49-F238E27FC236}">
                <a16:creationId xmlns:a16="http://schemas.microsoft.com/office/drawing/2014/main" id="{10ACAEFC-229A-BC9B-AB27-13B01323854C}"/>
              </a:ext>
            </a:extLst>
          </p:cNvPr>
          <p:cNvSpPr/>
          <p:nvPr/>
        </p:nvSpPr>
        <p:spPr>
          <a:xfrm rot="5400000">
            <a:off x="6705007" y="2152946"/>
            <a:ext cx="187570" cy="581512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05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E53792C8-C33C-64EA-9B2E-0B8EB4B7EA64}"/>
              </a:ext>
            </a:extLst>
          </p:cNvPr>
          <p:cNvSpPr txBox="1">
            <a:spLocks/>
          </p:cNvSpPr>
          <p:nvPr/>
        </p:nvSpPr>
        <p:spPr>
          <a:xfrm>
            <a:off x="607533" y="4056920"/>
            <a:ext cx="763487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rgbClr val="0532FF"/>
                </a:solidFill>
              </a:rPr>
              <a:t>Flat gauge: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F17B0C74-E162-84FD-D9A9-F67FAF6D8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0155" y="4141818"/>
            <a:ext cx="4459932" cy="39804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A7183F9-B295-813D-D404-97D9CBCA9D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580" y="4816151"/>
            <a:ext cx="3292931" cy="361861"/>
          </a:xfrm>
          <a:prstGeom prst="rect">
            <a:avLst/>
          </a:prstGeom>
        </p:spPr>
      </p:pic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033522AB-21F3-B7F6-A83F-594812F8D1D9}"/>
              </a:ext>
            </a:extLst>
          </p:cNvPr>
          <p:cNvSpPr txBox="1">
            <a:spLocks/>
          </p:cNvSpPr>
          <p:nvPr/>
        </p:nvSpPr>
        <p:spPr>
          <a:xfrm>
            <a:off x="607533" y="5549960"/>
            <a:ext cx="763487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Reheating surface: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D4E176-12C1-335E-254A-D576C15B97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9786" y="5665688"/>
            <a:ext cx="3096842" cy="343063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CEA4211-CD12-BCB2-C2E3-A30F2BE84437}"/>
              </a:ext>
            </a:extLst>
          </p:cNvPr>
          <p:cNvSpPr txBox="1">
            <a:spLocks/>
          </p:cNvSpPr>
          <p:nvPr/>
        </p:nvSpPr>
        <p:spPr>
          <a:xfrm>
            <a:off x="607532" y="3219101"/>
            <a:ext cx="1103659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Linear roll limit:                                                   constant      </a:t>
            </a:r>
            <a:r>
              <a:rPr lang="en-US" sz="2200" dirty="0">
                <a:solidFill>
                  <a:srgbClr val="0532FF"/>
                </a:solidFill>
              </a:rPr>
              <a:t>(no tensor fluctuations)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2325708-E2D7-57AB-819C-7BA794310DDA}"/>
              </a:ext>
            </a:extLst>
          </p:cNvPr>
          <p:cNvSpPr txBox="1">
            <a:spLocks/>
          </p:cNvSpPr>
          <p:nvPr/>
        </p:nvSpPr>
        <p:spPr>
          <a:xfrm>
            <a:off x="8714661" y="3803460"/>
            <a:ext cx="234394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2000"/>
              </a:spcAft>
              <a:buNone/>
            </a:pPr>
            <a:r>
              <a:rPr lang="en-US" sz="1400" dirty="0">
                <a:solidFill>
                  <a:srgbClr val="0532FF"/>
                </a:solidFill>
              </a:rPr>
              <a:t>[Creminelli, Dubovsky, Nicolis, Senatore, </a:t>
            </a:r>
            <a:r>
              <a:rPr lang="en-US" sz="1400" dirty="0" err="1">
                <a:solidFill>
                  <a:srgbClr val="0532FF"/>
                </a:solidFill>
              </a:rPr>
              <a:t>Zaldarriaga</a:t>
            </a:r>
            <a:r>
              <a:rPr lang="en-US" sz="1400" dirty="0">
                <a:solidFill>
                  <a:srgbClr val="0532FF"/>
                </a:solidFill>
              </a:rPr>
              <a:t>, ‘08]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9E29B71-3C44-9E7D-F346-7D22CC61ABE2}"/>
              </a:ext>
            </a:extLst>
          </p:cNvPr>
          <p:cNvSpPr txBox="1">
            <a:spLocks/>
          </p:cNvSpPr>
          <p:nvPr/>
        </p:nvSpPr>
        <p:spPr>
          <a:xfrm>
            <a:off x="8714660" y="4270998"/>
            <a:ext cx="234394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2000"/>
              </a:spcAft>
              <a:buNone/>
            </a:pPr>
            <a:r>
              <a:rPr lang="en-US" sz="1400" dirty="0">
                <a:solidFill>
                  <a:srgbClr val="0532FF"/>
                </a:solidFill>
              </a:rPr>
              <a:t>[Chen, Penington, 24]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FB5965D-416B-5443-A266-7EEE268935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3406" y="2514759"/>
            <a:ext cx="5342311" cy="50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61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53521-97C3-3067-60B6-B5669736E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6DA6CE-07D8-FFEF-7CC5-A3A3E5974B1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F8860BFB-7C51-B93B-CC3C-CDF41F00D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chemeClr val="tx1"/>
                </a:solidFill>
              </a:rPr>
              <a:t>Very slow roll limit of inflation</a:t>
            </a:r>
            <a:endParaRPr lang="en-US" sz="4200" dirty="0">
              <a:solidFill>
                <a:schemeClr val="tx1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9D338D7-CC13-9CB9-61E9-4EA76CEB6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519" y="3288709"/>
            <a:ext cx="3507772" cy="40788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55197A9-C1AA-2C79-5DDF-69730DA3C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33" y="1564238"/>
            <a:ext cx="6608133" cy="817673"/>
          </a:xfrm>
          <a:prstGeom prst="rect">
            <a:avLst/>
          </a:prstGeom>
        </p:spPr>
      </p:pic>
      <p:sp>
        <p:nvSpPr>
          <p:cNvPr id="41" name="Right Brace 40">
            <a:extLst>
              <a:ext uri="{FF2B5EF4-FFF2-40B4-BE49-F238E27FC236}">
                <a16:creationId xmlns:a16="http://schemas.microsoft.com/office/drawing/2014/main" id="{97DCF1A5-BB76-1E98-34EB-66637F9E1C45}"/>
              </a:ext>
            </a:extLst>
          </p:cNvPr>
          <p:cNvSpPr/>
          <p:nvPr/>
        </p:nvSpPr>
        <p:spPr>
          <a:xfrm rot="5400000">
            <a:off x="6705007" y="2152946"/>
            <a:ext cx="187570" cy="581512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05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75C26D66-6665-B695-B205-59CCA05DB092}"/>
              </a:ext>
            </a:extLst>
          </p:cNvPr>
          <p:cNvSpPr txBox="1">
            <a:spLocks/>
          </p:cNvSpPr>
          <p:nvPr/>
        </p:nvSpPr>
        <p:spPr>
          <a:xfrm>
            <a:off x="607533" y="4056920"/>
            <a:ext cx="763487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rgbClr val="0532FF"/>
                </a:solidFill>
              </a:rPr>
              <a:t>Flat gauge: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422610E6-D4B5-EF5A-E883-375B3F031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0155" y="4141818"/>
            <a:ext cx="4459932" cy="39804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54F5DD5-2A04-765F-DBAA-5B8D06E7BC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580" y="4816151"/>
            <a:ext cx="3292931" cy="361861"/>
          </a:xfrm>
          <a:prstGeom prst="rect">
            <a:avLst/>
          </a:prstGeom>
        </p:spPr>
      </p:pic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976CE3F6-F25E-3264-43EA-80D2C87E8EE8}"/>
              </a:ext>
            </a:extLst>
          </p:cNvPr>
          <p:cNvSpPr txBox="1">
            <a:spLocks/>
          </p:cNvSpPr>
          <p:nvPr/>
        </p:nvSpPr>
        <p:spPr>
          <a:xfrm>
            <a:off x="607533" y="5549960"/>
            <a:ext cx="763487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Reheating surface: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036949-D776-2446-CDFA-B733FAFA50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1361" y="5559277"/>
            <a:ext cx="5060756" cy="445201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5F280A4F-5624-F744-0853-B213D89E53AC}"/>
              </a:ext>
            </a:extLst>
          </p:cNvPr>
          <p:cNvSpPr/>
          <p:nvPr/>
        </p:nvSpPr>
        <p:spPr>
          <a:xfrm rot="5400000">
            <a:off x="6830604" y="4661932"/>
            <a:ext cx="242812" cy="3157064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CF4FBC-0F4A-9D4F-AD02-6754428D86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6467" y="6416164"/>
            <a:ext cx="502350" cy="246436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0F8912-3A02-6529-6611-0EBA08516382}"/>
              </a:ext>
            </a:extLst>
          </p:cNvPr>
          <p:cNvSpPr txBox="1">
            <a:spLocks/>
          </p:cNvSpPr>
          <p:nvPr/>
        </p:nvSpPr>
        <p:spPr>
          <a:xfrm>
            <a:off x="607532" y="3219101"/>
            <a:ext cx="1103659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Linear roll limit:                                                   constant      </a:t>
            </a:r>
            <a:r>
              <a:rPr lang="en-US" sz="2200" dirty="0">
                <a:solidFill>
                  <a:srgbClr val="0532FF"/>
                </a:solidFill>
              </a:rPr>
              <a:t>(no tensor fluctuations)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E3AD7AC-525E-36A8-BB07-E008F22D50DF}"/>
              </a:ext>
            </a:extLst>
          </p:cNvPr>
          <p:cNvSpPr txBox="1">
            <a:spLocks/>
          </p:cNvSpPr>
          <p:nvPr/>
        </p:nvSpPr>
        <p:spPr>
          <a:xfrm>
            <a:off x="8714661" y="3803460"/>
            <a:ext cx="234394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2000"/>
              </a:spcAft>
              <a:buNone/>
            </a:pPr>
            <a:r>
              <a:rPr lang="en-US" sz="1400" dirty="0">
                <a:solidFill>
                  <a:srgbClr val="0532FF"/>
                </a:solidFill>
              </a:rPr>
              <a:t>[Creminelli, Dubovsky, Nicolis, Senatore, </a:t>
            </a:r>
            <a:r>
              <a:rPr lang="en-US" sz="1400" dirty="0" err="1">
                <a:solidFill>
                  <a:srgbClr val="0532FF"/>
                </a:solidFill>
              </a:rPr>
              <a:t>Zaldarriaga</a:t>
            </a:r>
            <a:r>
              <a:rPr lang="en-US" sz="1400" dirty="0">
                <a:solidFill>
                  <a:srgbClr val="0532FF"/>
                </a:solidFill>
              </a:rPr>
              <a:t>, ‘08]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F7506D-230F-E1DC-1117-6B302B252679}"/>
              </a:ext>
            </a:extLst>
          </p:cNvPr>
          <p:cNvSpPr txBox="1">
            <a:spLocks/>
          </p:cNvSpPr>
          <p:nvPr/>
        </p:nvSpPr>
        <p:spPr>
          <a:xfrm>
            <a:off x="8714660" y="4270998"/>
            <a:ext cx="234394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2000"/>
              </a:spcAft>
              <a:buNone/>
            </a:pPr>
            <a:r>
              <a:rPr lang="en-US" sz="1400" dirty="0">
                <a:solidFill>
                  <a:srgbClr val="0532FF"/>
                </a:solidFill>
              </a:rPr>
              <a:t>[Chen, Penington, 24]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31F27EE-5AED-EC58-2219-FA1D029BF4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3406" y="2514759"/>
            <a:ext cx="5342311" cy="50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0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C2ADC-397F-43F7-333F-C8194A1F9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F645260-814C-4083-1111-354B40660B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7C3F97D2-42BB-EA13-0D91-CBB8CC783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chemeClr val="tx1"/>
                </a:solidFill>
              </a:rPr>
              <a:t>Very slow roll limit of inflation</a:t>
            </a:r>
            <a:endParaRPr lang="en-US" sz="4200" dirty="0">
              <a:solidFill>
                <a:schemeClr val="tx1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C0BC3C8F-2208-2C5B-1E8E-493758B00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519" y="3288709"/>
            <a:ext cx="3507772" cy="40788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387C8D3-0450-1CBB-A459-A84BDF166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33" y="1564238"/>
            <a:ext cx="6608133" cy="817673"/>
          </a:xfrm>
          <a:prstGeom prst="rect">
            <a:avLst/>
          </a:prstGeom>
        </p:spPr>
      </p:pic>
      <p:sp>
        <p:nvSpPr>
          <p:cNvPr id="41" name="Right Brace 40">
            <a:extLst>
              <a:ext uri="{FF2B5EF4-FFF2-40B4-BE49-F238E27FC236}">
                <a16:creationId xmlns:a16="http://schemas.microsoft.com/office/drawing/2014/main" id="{7701F368-AF89-B19D-06A2-3A35B846F107}"/>
              </a:ext>
            </a:extLst>
          </p:cNvPr>
          <p:cNvSpPr/>
          <p:nvPr/>
        </p:nvSpPr>
        <p:spPr>
          <a:xfrm rot="5400000">
            <a:off x="6705007" y="2152946"/>
            <a:ext cx="187570" cy="581512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05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E1904B73-D9C1-C96A-3185-C5F4CB6AC842}"/>
              </a:ext>
            </a:extLst>
          </p:cNvPr>
          <p:cNvSpPr txBox="1">
            <a:spLocks/>
          </p:cNvSpPr>
          <p:nvPr/>
        </p:nvSpPr>
        <p:spPr>
          <a:xfrm>
            <a:off x="607533" y="4056920"/>
            <a:ext cx="763487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rgbClr val="FF0000"/>
                </a:solidFill>
              </a:rPr>
              <a:t>Reheating gauge: 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9F42ED06-4C74-067F-2F97-100583BF3E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6209" y="4816151"/>
            <a:ext cx="3292931" cy="361861"/>
          </a:xfrm>
          <a:prstGeom prst="rect">
            <a:avLst/>
          </a:prstGeom>
        </p:spPr>
      </p:pic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D4BAE395-995B-A9F5-0C69-E645251B00EE}"/>
              </a:ext>
            </a:extLst>
          </p:cNvPr>
          <p:cNvSpPr txBox="1">
            <a:spLocks/>
          </p:cNvSpPr>
          <p:nvPr/>
        </p:nvSpPr>
        <p:spPr>
          <a:xfrm>
            <a:off x="607533" y="5549960"/>
            <a:ext cx="763487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Reheating surface: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09E062-FCDA-5A43-FA08-1CB708F1C5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1361" y="5559277"/>
            <a:ext cx="5060756" cy="445201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FB94E58F-E82A-C145-0923-C9BB02D89D50}"/>
              </a:ext>
            </a:extLst>
          </p:cNvPr>
          <p:cNvSpPr/>
          <p:nvPr/>
        </p:nvSpPr>
        <p:spPr>
          <a:xfrm rot="5400000">
            <a:off x="6830604" y="4661932"/>
            <a:ext cx="242812" cy="3157064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3C4FE7-20B7-BC99-425C-EF23E4EB7D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467" y="6416164"/>
            <a:ext cx="502350" cy="2464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4CC76A-FE09-0E8B-09FC-4962FAA6DF36}"/>
              </a:ext>
            </a:extLst>
          </p:cNvPr>
          <p:cNvSpPr/>
          <p:nvPr/>
        </p:nvSpPr>
        <p:spPr>
          <a:xfrm>
            <a:off x="5069711" y="4696071"/>
            <a:ext cx="1562580" cy="597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816E68-9E4D-FDA5-211B-370BF3B4E2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7783" y="4118750"/>
            <a:ext cx="5597046" cy="40954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735F807-778C-4F23-A552-F982DC71F0C5}"/>
              </a:ext>
            </a:extLst>
          </p:cNvPr>
          <p:cNvSpPr txBox="1">
            <a:spLocks/>
          </p:cNvSpPr>
          <p:nvPr/>
        </p:nvSpPr>
        <p:spPr>
          <a:xfrm>
            <a:off x="607532" y="3219101"/>
            <a:ext cx="1103659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Linear roll limit:                                                   constant      </a:t>
            </a:r>
            <a:r>
              <a:rPr lang="en-US" sz="2200" dirty="0">
                <a:solidFill>
                  <a:srgbClr val="0532FF"/>
                </a:solidFill>
              </a:rPr>
              <a:t>(no tensor fluctuations)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D4A1776-C778-E22A-33C0-6C56BBF64DA4}"/>
              </a:ext>
            </a:extLst>
          </p:cNvPr>
          <p:cNvSpPr txBox="1">
            <a:spLocks/>
          </p:cNvSpPr>
          <p:nvPr/>
        </p:nvSpPr>
        <p:spPr>
          <a:xfrm>
            <a:off x="8714661" y="3803460"/>
            <a:ext cx="234394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2000"/>
              </a:spcAft>
              <a:buNone/>
            </a:pPr>
            <a:r>
              <a:rPr lang="en-US" sz="1400" dirty="0">
                <a:solidFill>
                  <a:srgbClr val="0532FF"/>
                </a:solidFill>
              </a:rPr>
              <a:t>[Creminelli, Dubovsky, Nicolis, Senatore, </a:t>
            </a:r>
            <a:r>
              <a:rPr lang="en-US" sz="1400" dirty="0" err="1">
                <a:solidFill>
                  <a:srgbClr val="0532FF"/>
                </a:solidFill>
              </a:rPr>
              <a:t>Zaldarriaga</a:t>
            </a:r>
            <a:r>
              <a:rPr lang="en-US" sz="1400" dirty="0">
                <a:solidFill>
                  <a:srgbClr val="0532FF"/>
                </a:solidFill>
              </a:rPr>
              <a:t>, ‘08]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CE636DE-E0BE-F9D7-E27E-E713BAC58517}"/>
              </a:ext>
            </a:extLst>
          </p:cNvPr>
          <p:cNvSpPr txBox="1">
            <a:spLocks/>
          </p:cNvSpPr>
          <p:nvPr/>
        </p:nvSpPr>
        <p:spPr>
          <a:xfrm>
            <a:off x="8714660" y="4270998"/>
            <a:ext cx="234394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Aft>
                <a:spcPts val="2000"/>
              </a:spcAft>
              <a:buNone/>
            </a:pPr>
            <a:r>
              <a:rPr lang="en-US" sz="1400" dirty="0">
                <a:solidFill>
                  <a:srgbClr val="0532FF"/>
                </a:solidFill>
              </a:rPr>
              <a:t>[Chen, Penington, 24]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B919D6C-43B9-A990-6B30-4737DF2892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3406" y="2514759"/>
            <a:ext cx="5342311" cy="50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2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11F8D-69D6-F7D0-AC7F-B40F86DDC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6E95CE2-E1D1-6244-6B5C-8C66CCFD839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14AB8B12-99E4-7925-ADFB-CF863E57A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chemeClr val="tx1"/>
                </a:solidFill>
              </a:rPr>
              <a:t>Very slow roll limit of inflation</a:t>
            </a:r>
            <a:endParaRPr lang="en-US" sz="4200" dirty="0">
              <a:solidFill>
                <a:schemeClr val="tx1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D643392-0074-4449-82C4-74630DFF5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519" y="3288709"/>
            <a:ext cx="3507772" cy="40788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417DBFE-5C0D-9A52-5D59-EE6FB54A4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33" y="1564238"/>
            <a:ext cx="6608133" cy="817673"/>
          </a:xfrm>
          <a:prstGeom prst="rect">
            <a:avLst/>
          </a:prstGeom>
        </p:spPr>
      </p:pic>
      <p:sp>
        <p:nvSpPr>
          <p:cNvPr id="41" name="Right Brace 40">
            <a:extLst>
              <a:ext uri="{FF2B5EF4-FFF2-40B4-BE49-F238E27FC236}">
                <a16:creationId xmlns:a16="http://schemas.microsoft.com/office/drawing/2014/main" id="{5FD5079A-9DB5-0B78-0681-7760B1BBF388}"/>
              </a:ext>
            </a:extLst>
          </p:cNvPr>
          <p:cNvSpPr/>
          <p:nvPr/>
        </p:nvSpPr>
        <p:spPr>
          <a:xfrm rot="5400000">
            <a:off x="6705007" y="2152946"/>
            <a:ext cx="187570" cy="581512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05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C9C17F59-1716-E65A-4425-3352B48A5F89}"/>
              </a:ext>
            </a:extLst>
          </p:cNvPr>
          <p:cNvSpPr txBox="1">
            <a:spLocks/>
          </p:cNvSpPr>
          <p:nvPr/>
        </p:nvSpPr>
        <p:spPr>
          <a:xfrm>
            <a:off x="607533" y="4056920"/>
            <a:ext cx="763487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rgbClr val="FF0000"/>
                </a:solidFill>
              </a:rPr>
              <a:t>Reheating gauge: 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70D421B-5974-761E-9154-22EA512577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6209" y="4816151"/>
            <a:ext cx="3292931" cy="361861"/>
          </a:xfrm>
          <a:prstGeom prst="rect">
            <a:avLst/>
          </a:prstGeom>
        </p:spPr>
      </p:pic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62F57870-C13F-277C-4286-6417087573A3}"/>
              </a:ext>
            </a:extLst>
          </p:cNvPr>
          <p:cNvSpPr txBox="1">
            <a:spLocks/>
          </p:cNvSpPr>
          <p:nvPr/>
        </p:nvSpPr>
        <p:spPr>
          <a:xfrm>
            <a:off x="607533" y="5549960"/>
            <a:ext cx="763487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Reheating surface: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7E7303-69B4-4BB7-095A-4E442A6EF4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1361" y="5559277"/>
            <a:ext cx="5060756" cy="445201"/>
          </a:xfrm>
          <a:prstGeom prst="rect">
            <a:avLst/>
          </a:prstGeom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B9DBA2F3-C22C-A913-0452-77B5865A92F8}"/>
              </a:ext>
            </a:extLst>
          </p:cNvPr>
          <p:cNvSpPr/>
          <p:nvPr/>
        </p:nvSpPr>
        <p:spPr>
          <a:xfrm rot="5400000">
            <a:off x="6830604" y="4661932"/>
            <a:ext cx="242812" cy="3157064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68E05B-2096-1F6F-51A3-78F692A395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467" y="6416164"/>
            <a:ext cx="502350" cy="2464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855EBAE-6F17-8C54-4827-E12D894D4A09}"/>
              </a:ext>
            </a:extLst>
          </p:cNvPr>
          <p:cNvSpPr/>
          <p:nvPr/>
        </p:nvSpPr>
        <p:spPr>
          <a:xfrm>
            <a:off x="5069711" y="4696071"/>
            <a:ext cx="1562580" cy="5976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0D75D0-9495-A393-2B7D-CA3FCBD21C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7784" y="4119969"/>
            <a:ext cx="5212288" cy="405100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91E3B07-DE02-32CB-4720-0546194C928E}"/>
              </a:ext>
            </a:extLst>
          </p:cNvPr>
          <p:cNvSpPr txBox="1">
            <a:spLocks/>
          </p:cNvSpPr>
          <p:nvPr/>
        </p:nvSpPr>
        <p:spPr>
          <a:xfrm>
            <a:off x="8594543" y="4033770"/>
            <a:ext cx="3431553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FF0000"/>
                </a:solidFill>
              </a:rPr>
              <a:t>Reheating surface is at constant </a:t>
            </a:r>
            <a:r>
              <a:rPr lang="en-US" i="1" dirty="0">
                <a:solidFill>
                  <a:srgbClr val="FF0000"/>
                </a:solidFill>
              </a:rPr>
              <a:t>t </a:t>
            </a:r>
            <a:r>
              <a:rPr lang="en-US" dirty="0">
                <a:solidFill>
                  <a:srgbClr val="FF0000"/>
                </a:solidFill>
              </a:rPr>
              <a:t>but has non-trivial scale factor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65AC869-0866-5281-5BFC-BC5BCA1C4989}"/>
              </a:ext>
            </a:extLst>
          </p:cNvPr>
          <p:cNvSpPr txBox="1">
            <a:spLocks/>
          </p:cNvSpPr>
          <p:nvPr/>
        </p:nvSpPr>
        <p:spPr>
          <a:xfrm>
            <a:off x="607532" y="3219101"/>
            <a:ext cx="1103659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Linear roll limit:                                                   constant      </a:t>
            </a:r>
            <a:r>
              <a:rPr lang="en-US" sz="2200" dirty="0">
                <a:solidFill>
                  <a:srgbClr val="0532FF"/>
                </a:solidFill>
              </a:rPr>
              <a:t>(no tensor fluctuations)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A10383-C707-04C5-18BB-E3787C5EC5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3406" y="2514759"/>
            <a:ext cx="5342311" cy="50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1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37CBE-C410-9A88-E743-9B10E72A8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C71BBA5-4361-8C9E-475C-1AB175D81F0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958B4331-C4C5-40FF-8D06-5242D0F1B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 err="1">
                <a:solidFill>
                  <a:schemeClr val="tx1"/>
                </a:solidFill>
              </a:rPr>
              <a:t>Wavefunctional</a:t>
            </a:r>
            <a:r>
              <a:rPr lang="en-US" sz="4200" b="1" dirty="0">
                <a:solidFill>
                  <a:schemeClr val="tx1"/>
                </a:solidFill>
              </a:rPr>
              <a:t> for reheating geometry</a:t>
            </a:r>
            <a:endParaRPr lang="en-US" sz="4200" dirty="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4B7B73E-34CC-3AB4-8F4E-42150D71D7D9}"/>
              </a:ext>
            </a:extLst>
          </p:cNvPr>
          <p:cNvSpPr txBox="1">
            <a:spLocks/>
          </p:cNvSpPr>
          <p:nvPr/>
        </p:nvSpPr>
        <p:spPr>
          <a:xfrm>
            <a:off x="526512" y="1644948"/>
            <a:ext cx="2158816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Global slicing: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6B964F2-1531-19B0-37C8-53C81B25A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0226" y="1565016"/>
            <a:ext cx="7772400" cy="75271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A5B837A-3E12-2907-7ECC-909C3ECA2187}"/>
              </a:ext>
            </a:extLst>
          </p:cNvPr>
          <p:cNvSpPr/>
          <p:nvPr/>
        </p:nvSpPr>
        <p:spPr>
          <a:xfrm>
            <a:off x="2685328" y="1293191"/>
            <a:ext cx="8275897" cy="1342664"/>
          </a:xfrm>
          <a:prstGeom prst="rect">
            <a:avLst/>
          </a:prstGeom>
          <a:noFill/>
          <a:ln w="38100">
            <a:solidFill>
              <a:srgbClr val="05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FF24B8F-53AB-7C73-AAF9-86761E28F9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328" y="2861380"/>
            <a:ext cx="4236333" cy="6830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BA1DBAE-D9CF-9D79-ACEF-4D09E41C1A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076" y="5263984"/>
            <a:ext cx="1961714" cy="38399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D0EF6FD-DC77-B4F5-276A-1F866075B5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5328" y="3900790"/>
            <a:ext cx="2182597" cy="3928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AE23369-7EA8-D66C-F19E-35868B4D53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2076" y="4468438"/>
            <a:ext cx="3439773" cy="392867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E2A642B-917A-DE8E-84C5-6423CE06CC23}"/>
              </a:ext>
            </a:extLst>
          </p:cNvPr>
          <p:cNvSpPr txBox="1">
            <a:spLocks/>
          </p:cNvSpPr>
          <p:nvPr/>
        </p:nvSpPr>
        <p:spPr>
          <a:xfrm>
            <a:off x="6558851" y="3925718"/>
            <a:ext cx="243467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532FF"/>
                </a:solidFill>
              </a:rPr>
              <a:t>conformally covariant kinetic operator and generalized curvature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6F99110D-ABD9-D15C-C286-DE43B8BDD779}"/>
              </a:ext>
            </a:extLst>
          </p:cNvPr>
          <p:cNvSpPr txBox="1">
            <a:spLocks/>
          </p:cNvSpPr>
          <p:nvPr/>
        </p:nvSpPr>
        <p:spPr>
          <a:xfrm>
            <a:off x="4764775" y="5287134"/>
            <a:ext cx="243467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</a:rPr>
              <a:t>at short distances</a:t>
            </a:r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id="{41B407C5-510F-FE2E-AC5A-A1B40EA21A47}"/>
              </a:ext>
            </a:extLst>
          </p:cNvPr>
          <p:cNvSpPr/>
          <p:nvPr/>
        </p:nvSpPr>
        <p:spPr>
          <a:xfrm rot="10800000">
            <a:off x="2291374" y="3886925"/>
            <a:ext cx="220334" cy="1055463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05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FA408021-3DD0-4ACC-010B-423AEE18F49A}"/>
              </a:ext>
            </a:extLst>
          </p:cNvPr>
          <p:cNvSpPr txBox="1">
            <a:spLocks/>
          </p:cNvSpPr>
          <p:nvPr/>
        </p:nvSpPr>
        <p:spPr>
          <a:xfrm>
            <a:off x="9010751" y="2719397"/>
            <a:ext cx="243467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532FF"/>
                </a:solidFill>
              </a:rPr>
              <a:t>Holds for any     (!)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AEE45E1-8184-C071-34A2-ED22A41563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36899" y="2780355"/>
            <a:ext cx="140544" cy="272820"/>
          </a:xfrm>
          <a:prstGeom prst="rect">
            <a:avLst/>
          </a:prstGeom>
        </p:spPr>
      </p:pic>
      <p:sp>
        <p:nvSpPr>
          <p:cNvPr id="28" name="Right Arrow 27">
            <a:extLst>
              <a:ext uri="{FF2B5EF4-FFF2-40B4-BE49-F238E27FC236}">
                <a16:creationId xmlns:a16="http://schemas.microsoft.com/office/drawing/2014/main" id="{1727DBE1-6C31-0ADC-FF6F-A7494A867A20}"/>
              </a:ext>
            </a:extLst>
          </p:cNvPr>
          <p:cNvSpPr/>
          <p:nvPr/>
        </p:nvSpPr>
        <p:spPr>
          <a:xfrm>
            <a:off x="7257327" y="5339282"/>
            <a:ext cx="798653" cy="307059"/>
          </a:xfrm>
          <a:prstGeom prst="rightArrow">
            <a:avLst/>
          </a:prstGeom>
          <a:solidFill>
            <a:srgbClr val="0532FF"/>
          </a:solidFill>
          <a:ln>
            <a:solidFill>
              <a:srgbClr val="05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658CE20-66A9-9323-F496-EF8E3DA045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8136" y="5211398"/>
            <a:ext cx="3662941" cy="569333"/>
          </a:xfrm>
          <a:prstGeom prst="rect">
            <a:avLst/>
          </a:prstGeom>
        </p:spPr>
      </p:pic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CEF62455-15E5-9D5E-8653-5B25E285F2CD}"/>
              </a:ext>
            </a:extLst>
          </p:cNvPr>
          <p:cNvSpPr txBox="1">
            <a:spLocks/>
          </p:cNvSpPr>
          <p:nvPr/>
        </p:nvSpPr>
        <p:spPr>
          <a:xfrm>
            <a:off x="8715736" y="3125708"/>
            <a:ext cx="243467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532FF"/>
                </a:solidFill>
              </a:rPr>
              <a:t>Invariant under CKVs: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6A97785-2549-D9B2-2641-45236F9971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15916" y="3423818"/>
            <a:ext cx="2168459" cy="509416"/>
          </a:xfrm>
          <a:prstGeom prst="rect">
            <a:avLst/>
          </a:prstGeom>
        </p:spPr>
      </p:pic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9086C9D-4851-B828-F213-080E5D177C0F}"/>
              </a:ext>
            </a:extLst>
          </p:cNvPr>
          <p:cNvSpPr txBox="1">
            <a:spLocks/>
          </p:cNvSpPr>
          <p:nvPr/>
        </p:nvSpPr>
        <p:spPr>
          <a:xfrm>
            <a:off x="526512" y="6020456"/>
            <a:ext cx="2552354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2+1 dimensions: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660A99-33C5-2E05-222B-30A6D9340E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78866" y="5958419"/>
            <a:ext cx="3565002" cy="69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40077-D952-F20D-AB10-CE8030166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F4F3B0B-A6A3-6A3F-7D8B-7E983D5DDF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8792490B-47C1-D17D-4B71-71C13F45A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 err="1">
                <a:solidFill>
                  <a:schemeClr val="tx1"/>
                </a:solidFill>
              </a:rPr>
              <a:t>Wavefunctional</a:t>
            </a:r>
            <a:r>
              <a:rPr lang="en-US" sz="4200" b="1" dirty="0">
                <a:solidFill>
                  <a:schemeClr val="tx1"/>
                </a:solidFill>
              </a:rPr>
              <a:t> for reheating geometry</a:t>
            </a:r>
            <a:endParaRPr lang="en-US" sz="4200" dirty="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B4F4016-9D26-F532-7DAC-097491E21E68}"/>
              </a:ext>
            </a:extLst>
          </p:cNvPr>
          <p:cNvSpPr txBox="1">
            <a:spLocks/>
          </p:cNvSpPr>
          <p:nvPr/>
        </p:nvSpPr>
        <p:spPr>
          <a:xfrm>
            <a:off x="526512" y="1644948"/>
            <a:ext cx="2158816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Global slicing: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720E75-BEF2-EA26-7230-9C807E1C3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0226" y="1565016"/>
            <a:ext cx="7772400" cy="75271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CD39B92-0118-521F-738C-CE65B561F842}"/>
              </a:ext>
            </a:extLst>
          </p:cNvPr>
          <p:cNvSpPr/>
          <p:nvPr/>
        </p:nvSpPr>
        <p:spPr>
          <a:xfrm>
            <a:off x="2685328" y="1293191"/>
            <a:ext cx="8275897" cy="1342664"/>
          </a:xfrm>
          <a:prstGeom prst="rect">
            <a:avLst/>
          </a:prstGeom>
          <a:noFill/>
          <a:ln w="38100">
            <a:solidFill>
              <a:srgbClr val="05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9AA0215-127E-A52D-9BCF-DA775ECA0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328" y="2861380"/>
            <a:ext cx="4236333" cy="6830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063790D-B819-D21A-2B39-5E2849DF15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076" y="5263984"/>
            <a:ext cx="1961714" cy="38399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C6C0792-B3AB-8A46-1D40-1DD449A3CA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5328" y="3900790"/>
            <a:ext cx="2182597" cy="3928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EDB59E-952E-122B-B7B8-7A7FFF80D9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2076" y="4468438"/>
            <a:ext cx="3439773" cy="392867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36765A5-DB7B-E5AA-DE39-B8177BBFB569}"/>
              </a:ext>
            </a:extLst>
          </p:cNvPr>
          <p:cNvSpPr txBox="1">
            <a:spLocks/>
          </p:cNvSpPr>
          <p:nvPr/>
        </p:nvSpPr>
        <p:spPr>
          <a:xfrm>
            <a:off x="6558851" y="3925718"/>
            <a:ext cx="243467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532FF"/>
                </a:solidFill>
              </a:rPr>
              <a:t>conformally covariant kinetic operator and generalized curvature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DF601642-4C0A-D592-C47F-A9A55010862D}"/>
              </a:ext>
            </a:extLst>
          </p:cNvPr>
          <p:cNvSpPr txBox="1">
            <a:spLocks/>
          </p:cNvSpPr>
          <p:nvPr/>
        </p:nvSpPr>
        <p:spPr>
          <a:xfrm>
            <a:off x="4764775" y="5287134"/>
            <a:ext cx="243467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</a:rPr>
              <a:t>at short distances</a:t>
            </a:r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id="{9824CFBE-97B9-3950-D7D7-02D9F98BCC9B}"/>
              </a:ext>
            </a:extLst>
          </p:cNvPr>
          <p:cNvSpPr/>
          <p:nvPr/>
        </p:nvSpPr>
        <p:spPr>
          <a:xfrm rot="10800000">
            <a:off x="2291374" y="3886925"/>
            <a:ext cx="220334" cy="1055463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05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1D787F47-8795-ADD4-96B9-243332D7079A}"/>
              </a:ext>
            </a:extLst>
          </p:cNvPr>
          <p:cNvSpPr txBox="1">
            <a:spLocks/>
          </p:cNvSpPr>
          <p:nvPr/>
        </p:nvSpPr>
        <p:spPr>
          <a:xfrm>
            <a:off x="9010751" y="2719397"/>
            <a:ext cx="243467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532FF"/>
                </a:solidFill>
              </a:rPr>
              <a:t>Holds for any     (!)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D037C14-944A-A223-0B7B-DA713A2E4C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36899" y="2780355"/>
            <a:ext cx="140544" cy="272820"/>
          </a:xfrm>
          <a:prstGeom prst="rect">
            <a:avLst/>
          </a:prstGeom>
        </p:spPr>
      </p:pic>
      <p:sp>
        <p:nvSpPr>
          <p:cNvPr id="28" name="Right Arrow 27">
            <a:extLst>
              <a:ext uri="{FF2B5EF4-FFF2-40B4-BE49-F238E27FC236}">
                <a16:creationId xmlns:a16="http://schemas.microsoft.com/office/drawing/2014/main" id="{BF07A43F-40DC-9A59-0D43-9DB074DE0121}"/>
              </a:ext>
            </a:extLst>
          </p:cNvPr>
          <p:cNvSpPr/>
          <p:nvPr/>
        </p:nvSpPr>
        <p:spPr>
          <a:xfrm>
            <a:off x="7257327" y="5339282"/>
            <a:ext cx="798653" cy="307059"/>
          </a:xfrm>
          <a:prstGeom prst="rightArrow">
            <a:avLst/>
          </a:prstGeom>
          <a:solidFill>
            <a:srgbClr val="0532FF"/>
          </a:solidFill>
          <a:ln>
            <a:solidFill>
              <a:srgbClr val="05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117EB4E-6AD0-F369-DE89-5A1A938C38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8136" y="5211398"/>
            <a:ext cx="3662941" cy="569333"/>
          </a:xfrm>
          <a:prstGeom prst="rect">
            <a:avLst/>
          </a:prstGeom>
        </p:spPr>
      </p:pic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2D9A97CC-3495-960B-31DB-90929255C8A2}"/>
              </a:ext>
            </a:extLst>
          </p:cNvPr>
          <p:cNvSpPr txBox="1">
            <a:spLocks/>
          </p:cNvSpPr>
          <p:nvPr/>
        </p:nvSpPr>
        <p:spPr>
          <a:xfrm>
            <a:off x="8715736" y="3125708"/>
            <a:ext cx="243467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532FF"/>
                </a:solidFill>
              </a:rPr>
              <a:t>Invariant under CKVs: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4DEEF01-672A-F2AD-EBD7-13A68AABF3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15916" y="3423818"/>
            <a:ext cx="2168459" cy="509416"/>
          </a:xfrm>
          <a:prstGeom prst="rect">
            <a:avLst/>
          </a:prstGeom>
        </p:spPr>
      </p:pic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652D4551-7F62-CAFA-2217-01F315272007}"/>
              </a:ext>
            </a:extLst>
          </p:cNvPr>
          <p:cNvSpPr txBox="1">
            <a:spLocks/>
          </p:cNvSpPr>
          <p:nvPr/>
        </p:nvSpPr>
        <p:spPr>
          <a:xfrm>
            <a:off x="526512" y="6020456"/>
            <a:ext cx="2552354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2+1 dimensions: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67ADEE-6F86-BAE9-F56D-E4E01395C7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13592" y="5992133"/>
            <a:ext cx="3808070" cy="657982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40F3713-BF30-3A96-305B-1A67A4D2DD8A}"/>
              </a:ext>
            </a:extLst>
          </p:cNvPr>
          <p:cNvSpPr txBox="1">
            <a:spLocks/>
          </p:cNvSpPr>
          <p:nvPr/>
        </p:nvSpPr>
        <p:spPr>
          <a:xfrm>
            <a:off x="7133727" y="6132625"/>
            <a:ext cx="3403171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d = 2 Liouville with no CC (!)</a:t>
            </a:r>
          </a:p>
        </p:txBody>
      </p:sp>
    </p:spTree>
    <p:extLst>
      <p:ext uri="{BB962C8B-B14F-4D97-AF65-F5344CB8AC3E}">
        <p14:creationId xmlns:p14="http://schemas.microsoft.com/office/powerpoint/2010/main" val="95851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DF9F1-6CCC-DF37-FDCD-B0F563B1C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C2D6CD-3874-77C2-52AB-F5296567C22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A57EFCFB-96A1-E901-68DE-923EBEA52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 err="1">
                <a:solidFill>
                  <a:schemeClr val="tx1"/>
                </a:solidFill>
              </a:rPr>
              <a:t>Wavefunctional</a:t>
            </a:r>
            <a:r>
              <a:rPr lang="en-US" sz="4200" b="1" dirty="0">
                <a:solidFill>
                  <a:schemeClr val="tx1"/>
                </a:solidFill>
              </a:rPr>
              <a:t> for reheating geometry</a:t>
            </a:r>
            <a:endParaRPr lang="en-US" sz="4200" dirty="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DAC086-0009-82F9-F64F-FF1CB669E5B2}"/>
              </a:ext>
            </a:extLst>
          </p:cNvPr>
          <p:cNvSpPr txBox="1">
            <a:spLocks/>
          </p:cNvSpPr>
          <p:nvPr/>
        </p:nvSpPr>
        <p:spPr>
          <a:xfrm>
            <a:off x="526512" y="1644948"/>
            <a:ext cx="2158816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Global slicing: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77C6CB2-75C6-EC4B-F665-C3A736A5D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0226" y="1565016"/>
            <a:ext cx="7772400" cy="75271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798831C-15D4-B5B8-FF37-04BB3214D6A8}"/>
              </a:ext>
            </a:extLst>
          </p:cNvPr>
          <p:cNvSpPr/>
          <p:nvPr/>
        </p:nvSpPr>
        <p:spPr>
          <a:xfrm>
            <a:off x="2685328" y="1293191"/>
            <a:ext cx="8275897" cy="1342664"/>
          </a:xfrm>
          <a:prstGeom prst="rect">
            <a:avLst/>
          </a:prstGeom>
          <a:noFill/>
          <a:ln w="38100">
            <a:solidFill>
              <a:srgbClr val="05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5C6F6D0-1A17-C476-8A0B-8E00B131E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328" y="2861380"/>
            <a:ext cx="4236333" cy="6830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6224004-640A-20B3-D512-D11673535B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076" y="5263984"/>
            <a:ext cx="1961714" cy="38399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37FD43E-08C9-03CD-E8BC-8CE2336663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5328" y="3900790"/>
            <a:ext cx="2182597" cy="3928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8239007-510C-A7F4-603E-2C776C353F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2076" y="4468438"/>
            <a:ext cx="3439773" cy="392867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9FB7A3B-8C5D-49C0-EC77-61C5DE855D63}"/>
              </a:ext>
            </a:extLst>
          </p:cNvPr>
          <p:cNvSpPr txBox="1">
            <a:spLocks/>
          </p:cNvSpPr>
          <p:nvPr/>
        </p:nvSpPr>
        <p:spPr>
          <a:xfrm>
            <a:off x="6558851" y="3925718"/>
            <a:ext cx="243467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532FF"/>
                </a:solidFill>
              </a:rPr>
              <a:t>conformally covariant kinetic operator and generalized curvature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63AB2442-A796-5EFE-BC82-BAF7A92EE887}"/>
              </a:ext>
            </a:extLst>
          </p:cNvPr>
          <p:cNvSpPr txBox="1">
            <a:spLocks/>
          </p:cNvSpPr>
          <p:nvPr/>
        </p:nvSpPr>
        <p:spPr>
          <a:xfrm>
            <a:off x="4764775" y="5287134"/>
            <a:ext cx="243467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</a:rPr>
              <a:t>at short distances</a:t>
            </a:r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id="{A115A835-BAB0-0694-120D-FFC57A2A7B27}"/>
              </a:ext>
            </a:extLst>
          </p:cNvPr>
          <p:cNvSpPr/>
          <p:nvPr/>
        </p:nvSpPr>
        <p:spPr>
          <a:xfrm rot="10800000">
            <a:off x="2291374" y="3886925"/>
            <a:ext cx="220334" cy="1055463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05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688E524A-320D-961E-AFB7-83FC5F2F7C94}"/>
              </a:ext>
            </a:extLst>
          </p:cNvPr>
          <p:cNvSpPr txBox="1">
            <a:spLocks/>
          </p:cNvSpPr>
          <p:nvPr/>
        </p:nvSpPr>
        <p:spPr>
          <a:xfrm>
            <a:off x="9010751" y="2719397"/>
            <a:ext cx="243467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532FF"/>
                </a:solidFill>
              </a:rPr>
              <a:t>Holds for any     (!)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59663E6-FB7C-1A9E-6F26-8A9D3E5F90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36899" y="2780355"/>
            <a:ext cx="140544" cy="272820"/>
          </a:xfrm>
          <a:prstGeom prst="rect">
            <a:avLst/>
          </a:prstGeom>
        </p:spPr>
      </p:pic>
      <p:sp>
        <p:nvSpPr>
          <p:cNvPr id="28" name="Right Arrow 27">
            <a:extLst>
              <a:ext uri="{FF2B5EF4-FFF2-40B4-BE49-F238E27FC236}">
                <a16:creationId xmlns:a16="http://schemas.microsoft.com/office/drawing/2014/main" id="{9F0E9FDC-C752-B314-A7A3-5996484D92B4}"/>
              </a:ext>
            </a:extLst>
          </p:cNvPr>
          <p:cNvSpPr/>
          <p:nvPr/>
        </p:nvSpPr>
        <p:spPr>
          <a:xfrm>
            <a:off x="7257327" y="5339282"/>
            <a:ext cx="798653" cy="307059"/>
          </a:xfrm>
          <a:prstGeom prst="rightArrow">
            <a:avLst/>
          </a:prstGeom>
          <a:solidFill>
            <a:srgbClr val="0532FF"/>
          </a:solidFill>
          <a:ln>
            <a:solidFill>
              <a:srgbClr val="05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C2E4AF4-7526-AD1F-54F8-0807EACA30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8136" y="5211398"/>
            <a:ext cx="3662941" cy="569333"/>
          </a:xfrm>
          <a:prstGeom prst="rect">
            <a:avLst/>
          </a:prstGeom>
        </p:spPr>
      </p:pic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4865549-9813-96DC-3F61-146D60334564}"/>
              </a:ext>
            </a:extLst>
          </p:cNvPr>
          <p:cNvSpPr txBox="1">
            <a:spLocks/>
          </p:cNvSpPr>
          <p:nvPr/>
        </p:nvSpPr>
        <p:spPr>
          <a:xfrm>
            <a:off x="8715736" y="3125708"/>
            <a:ext cx="243467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532FF"/>
                </a:solidFill>
              </a:rPr>
              <a:t>Invariant under CKVs: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ED728EE-7C2D-ABB8-53EE-BA04F2A561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15916" y="3423818"/>
            <a:ext cx="2168459" cy="509416"/>
          </a:xfrm>
          <a:prstGeom prst="rect">
            <a:avLst/>
          </a:prstGeom>
        </p:spPr>
      </p:pic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DEB9C026-D9E8-8D51-9607-6850EA37F7A4}"/>
              </a:ext>
            </a:extLst>
          </p:cNvPr>
          <p:cNvSpPr txBox="1">
            <a:spLocks/>
          </p:cNvSpPr>
          <p:nvPr/>
        </p:nvSpPr>
        <p:spPr>
          <a:xfrm>
            <a:off x="526512" y="6020456"/>
            <a:ext cx="2552354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3+1 dimensions: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CC1218-27E9-A605-1BEA-85FF25A5DE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36423" y="5996852"/>
            <a:ext cx="5230138" cy="65754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EEB3DC7-6EDE-59EF-6461-88FAEFFB7983}"/>
              </a:ext>
            </a:extLst>
          </p:cNvPr>
          <p:cNvSpPr txBox="1">
            <a:spLocks/>
          </p:cNvSpPr>
          <p:nvPr/>
        </p:nvSpPr>
        <p:spPr>
          <a:xfrm>
            <a:off x="8545838" y="6132625"/>
            <a:ext cx="3119650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d = 3 Liouville with no CC (!)</a:t>
            </a:r>
          </a:p>
        </p:txBody>
      </p:sp>
    </p:spTree>
    <p:extLst>
      <p:ext uri="{BB962C8B-B14F-4D97-AF65-F5344CB8AC3E}">
        <p14:creationId xmlns:p14="http://schemas.microsoft.com/office/powerpoint/2010/main" val="60621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355D9-35E8-9AE7-9694-4315CFA7E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307D4D6-74B1-DC0C-D4ED-0D518EE6B7D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76EACEED-59CB-4453-F881-5017C269D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chemeClr val="tx1"/>
                </a:solidFill>
              </a:rPr>
              <a:t>1-loop effects</a:t>
            </a:r>
            <a:endParaRPr lang="en-US" sz="42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F41AC2-28CC-E55C-2B8D-442C21FA7D2C}"/>
              </a:ext>
            </a:extLst>
          </p:cNvPr>
          <p:cNvSpPr txBox="1"/>
          <p:nvPr/>
        </p:nvSpPr>
        <p:spPr>
          <a:xfrm>
            <a:off x="1817225" y="1878466"/>
            <a:ext cx="88179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/>
              <a:t>The </a:t>
            </a:r>
            <a:r>
              <a:rPr lang="en-US" sz="2400" dirty="0" err="1"/>
              <a:t>inflaton</a:t>
            </a:r>
            <a:r>
              <a:rPr lang="en-US" sz="2400" dirty="0"/>
              <a:t> potential is linear, so its quadratic fluctuation operator is independent of the classical </a:t>
            </a:r>
            <a:r>
              <a:rPr lang="en-US" sz="2400" dirty="0" err="1"/>
              <a:t>inflaton</a:t>
            </a:r>
            <a:r>
              <a:rPr lang="en-US" sz="2400" dirty="0"/>
              <a:t> solution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E0192E-3052-8F8F-FCE6-70937B49BBAC}"/>
              </a:ext>
            </a:extLst>
          </p:cNvPr>
          <p:cNvSpPr txBox="1"/>
          <p:nvPr/>
        </p:nvSpPr>
        <p:spPr>
          <a:xfrm>
            <a:off x="1840374" y="3225279"/>
            <a:ext cx="98384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The one-loop factors are </a:t>
            </a:r>
            <a:r>
              <a:rPr lang="en-US" sz="2400" dirty="0">
                <a:solidFill>
                  <a:srgbClr val="0532FF"/>
                </a:solidFill>
              </a:rPr>
              <a:t>independent of the boundary value of the </a:t>
            </a:r>
            <a:r>
              <a:rPr lang="en-US" sz="2400" dirty="0" err="1">
                <a:solidFill>
                  <a:srgbClr val="0532FF"/>
                </a:solidFill>
              </a:rPr>
              <a:t>inflaton</a:t>
            </a:r>
            <a:endParaRPr lang="en-US" sz="2400" dirty="0">
              <a:solidFill>
                <a:srgbClr val="0532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298974-9810-480F-313E-C068E7FA102B}"/>
              </a:ext>
            </a:extLst>
          </p:cNvPr>
          <p:cNvSpPr txBox="1"/>
          <p:nvPr/>
        </p:nvSpPr>
        <p:spPr>
          <a:xfrm>
            <a:off x="1851950" y="2727829"/>
            <a:ext cx="61114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Gravity also decouples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D5E7CE7-C7FA-6116-C5B8-E3C91F020792}"/>
              </a:ext>
            </a:extLst>
          </p:cNvPr>
          <p:cNvSpPr txBox="1">
            <a:spLocks/>
          </p:cNvSpPr>
          <p:nvPr/>
        </p:nvSpPr>
        <p:spPr>
          <a:xfrm>
            <a:off x="1349703" y="1889604"/>
            <a:ext cx="8652212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2700" b="1" dirty="0">
                <a:solidFill>
                  <a:srgbClr val="0532FF"/>
                </a:solidFill>
              </a:rPr>
              <a:t>1.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BE4633E7-9188-9A82-F213-428841BA2B00}"/>
              </a:ext>
            </a:extLst>
          </p:cNvPr>
          <p:cNvSpPr/>
          <p:nvPr/>
        </p:nvSpPr>
        <p:spPr>
          <a:xfrm>
            <a:off x="973526" y="3331430"/>
            <a:ext cx="798653" cy="307059"/>
          </a:xfrm>
          <a:prstGeom prst="rightArrow">
            <a:avLst/>
          </a:prstGeom>
          <a:solidFill>
            <a:srgbClr val="0532FF"/>
          </a:solidFill>
          <a:ln>
            <a:solidFill>
              <a:srgbClr val="05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A622DDE-B041-372F-297D-02646B83D6B0}"/>
              </a:ext>
            </a:extLst>
          </p:cNvPr>
          <p:cNvSpPr txBox="1">
            <a:spLocks/>
          </p:cNvSpPr>
          <p:nvPr/>
        </p:nvSpPr>
        <p:spPr>
          <a:xfrm>
            <a:off x="1384428" y="3781845"/>
            <a:ext cx="8652212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2700" b="1" dirty="0">
                <a:solidFill>
                  <a:srgbClr val="0532FF"/>
                </a:solidFill>
              </a:rPr>
              <a:t>2.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4C72FF-D0B5-F18D-78A0-45B61F772C4D}"/>
              </a:ext>
            </a:extLst>
          </p:cNvPr>
          <p:cNvSpPr txBox="1"/>
          <p:nvPr/>
        </p:nvSpPr>
        <p:spPr>
          <a:xfrm>
            <a:off x="1851950" y="3774704"/>
            <a:ext cx="100931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Asymptotic time-reparameterization invariance relates changes in the boundary </a:t>
            </a:r>
            <a:r>
              <a:rPr lang="en-US" sz="2400" dirty="0" err="1"/>
              <a:t>inflaton</a:t>
            </a:r>
            <a:r>
              <a:rPr lang="en-US" sz="2400" dirty="0"/>
              <a:t> to Weyl </a:t>
            </a:r>
            <a:r>
              <a:rPr lang="en-US" sz="2400" dirty="0" err="1"/>
              <a:t>rescalings</a:t>
            </a:r>
            <a:r>
              <a:rPr lang="en-US" sz="2400" dirty="0"/>
              <a:t> of the boundary metric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66C2E1-8703-EEE5-5DEE-68B34973059C}"/>
              </a:ext>
            </a:extLst>
          </p:cNvPr>
          <p:cNvSpPr txBox="1"/>
          <p:nvPr/>
        </p:nvSpPr>
        <p:spPr>
          <a:xfrm>
            <a:off x="1851949" y="4742084"/>
            <a:ext cx="99889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Since one-loop factors are independent of the </a:t>
            </a:r>
            <a:r>
              <a:rPr lang="en-US" sz="2400" dirty="0" err="1"/>
              <a:t>inflaton</a:t>
            </a:r>
            <a:r>
              <a:rPr lang="en-US" sz="2400" dirty="0"/>
              <a:t>, the symmetry implies that one-loop factors should also be </a:t>
            </a:r>
            <a:r>
              <a:rPr lang="en-US" sz="2400" dirty="0">
                <a:solidFill>
                  <a:srgbClr val="0532FF"/>
                </a:solidFill>
              </a:rPr>
              <a:t>independent of the conformal factor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0C306248-461D-B003-4F4C-43BC49052DB0}"/>
              </a:ext>
            </a:extLst>
          </p:cNvPr>
          <p:cNvSpPr/>
          <p:nvPr/>
        </p:nvSpPr>
        <p:spPr>
          <a:xfrm>
            <a:off x="985101" y="4849769"/>
            <a:ext cx="798653" cy="307059"/>
          </a:xfrm>
          <a:prstGeom prst="rightArrow">
            <a:avLst/>
          </a:prstGeom>
          <a:solidFill>
            <a:srgbClr val="0532FF"/>
          </a:solidFill>
          <a:ln>
            <a:solidFill>
              <a:srgbClr val="05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E1564D1-6E81-D4BC-F183-949AE85F119E}"/>
              </a:ext>
            </a:extLst>
          </p:cNvPr>
          <p:cNvSpPr txBox="1">
            <a:spLocks/>
          </p:cNvSpPr>
          <p:nvPr/>
        </p:nvSpPr>
        <p:spPr>
          <a:xfrm>
            <a:off x="526512" y="5841653"/>
            <a:ext cx="11418562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2400" b="1" dirty="0">
                <a:solidFill>
                  <a:srgbClr val="FF0000"/>
                </a:solidFill>
              </a:rPr>
              <a:t>Subtlety: </a:t>
            </a:r>
            <a:r>
              <a:rPr lang="en-US" sz="2400" dirty="0">
                <a:solidFill>
                  <a:schemeClr val="tx1"/>
                </a:solidFill>
              </a:rPr>
              <a:t>regularization of one-loop determinants can acquire an apparent Weyl anomaly, 	    but boundary measure should cancel it with opposite anomaly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CEEB3-10F3-CB78-8345-22892F125D87}"/>
              </a:ext>
            </a:extLst>
          </p:cNvPr>
          <p:cNvSpPr txBox="1">
            <a:spLocks/>
          </p:cNvSpPr>
          <p:nvPr/>
        </p:nvSpPr>
        <p:spPr>
          <a:xfrm>
            <a:off x="526511" y="1320854"/>
            <a:ext cx="11383837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2700" dirty="0">
                <a:solidFill>
                  <a:schemeClr val="tx1"/>
                </a:solidFill>
              </a:rPr>
              <a:t>No additional 𝜁-dependence in the probability measure is generated at one loop </a:t>
            </a:r>
          </a:p>
        </p:txBody>
      </p:sp>
    </p:spTree>
    <p:extLst>
      <p:ext uri="{BB962C8B-B14F-4D97-AF65-F5344CB8AC3E}">
        <p14:creationId xmlns:p14="http://schemas.microsoft.com/office/powerpoint/2010/main" val="264649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0900D-8661-7626-B914-BCD6A8035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4680460-741F-DAD2-DE3A-D9EA15CDC35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046E44E1-D2FE-9389-7A81-4FF03E312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chemeClr val="tx1"/>
                </a:solidFill>
              </a:rPr>
              <a:t>1-loop effects</a:t>
            </a:r>
            <a:endParaRPr lang="en-US" sz="42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1C744-46CA-8EE1-871F-9DCC7D2C4AFF}"/>
              </a:ext>
            </a:extLst>
          </p:cNvPr>
          <p:cNvSpPr txBox="1">
            <a:spLocks/>
          </p:cNvSpPr>
          <p:nvPr/>
        </p:nvSpPr>
        <p:spPr>
          <a:xfrm>
            <a:off x="531221" y="1413732"/>
            <a:ext cx="334629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b="1" dirty="0">
                <a:solidFill>
                  <a:srgbClr val="0532FF"/>
                </a:solidFill>
              </a:rPr>
              <a:t>2+1 dimensions:  </a:t>
            </a:r>
            <a:r>
              <a:rPr lang="en-US" sz="2200" dirty="0">
                <a:solidFill>
                  <a:schemeClr val="tx1"/>
                </a:solidFill>
              </a:rPr>
              <a:t>Let</a:t>
            </a:r>
            <a:endParaRPr lang="en-US" sz="2200" b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5BE45E-F21F-D896-49FF-D11FB49C5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863" y="1402157"/>
            <a:ext cx="4745895" cy="6234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DC1D9C-2E9F-53DD-580C-503D60581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6250" y="2134845"/>
            <a:ext cx="2910792" cy="3448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62D2F9-7274-C659-EBB6-A6E2D49F05A0}"/>
              </a:ext>
            </a:extLst>
          </p:cNvPr>
          <p:cNvSpPr txBox="1"/>
          <p:nvPr/>
        </p:nvSpPr>
        <p:spPr>
          <a:xfrm>
            <a:off x="2912961" y="2091805"/>
            <a:ext cx="859227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Object of Weyl-anomaly coefficient </a:t>
            </a:r>
            <a:r>
              <a:rPr lang="en-US" sz="2200" i="1" dirty="0"/>
              <a:t>c</a:t>
            </a:r>
            <a:r>
              <a:rPr lang="en-US" sz="2200" dirty="0"/>
              <a:t> transforms as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28719C2-E4EB-83DE-4820-8F5C94EBB8D1}"/>
              </a:ext>
            </a:extLst>
          </p:cNvPr>
          <p:cNvSpPr txBox="1">
            <a:spLocks/>
          </p:cNvSpPr>
          <p:nvPr/>
        </p:nvSpPr>
        <p:spPr>
          <a:xfrm>
            <a:off x="531221" y="3219772"/>
            <a:ext cx="334629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b="1" dirty="0">
                <a:solidFill>
                  <a:srgbClr val="0532FF"/>
                </a:solidFill>
              </a:rPr>
              <a:t>Inner product: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26" name="Right Brace 25">
            <a:extLst>
              <a:ext uri="{FF2B5EF4-FFF2-40B4-BE49-F238E27FC236}">
                <a16:creationId xmlns:a16="http://schemas.microsoft.com/office/drawing/2014/main" id="{525CCA3B-F5BA-C926-3713-73C62F001ACC}"/>
              </a:ext>
            </a:extLst>
          </p:cNvPr>
          <p:cNvSpPr/>
          <p:nvPr/>
        </p:nvSpPr>
        <p:spPr>
          <a:xfrm rot="5400000">
            <a:off x="9925807" y="3190876"/>
            <a:ext cx="200729" cy="1295228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596EE3DE-EFF5-AC8C-A588-F4E7E9882E04}"/>
              </a:ext>
            </a:extLst>
          </p:cNvPr>
          <p:cNvSpPr/>
          <p:nvPr/>
        </p:nvSpPr>
        <p:spPr>
          <a:xfrm rot="5400000">
            <a:off x="8389744" y="3201920"/>
            <a:ext cx="222813" cy="1295228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Brace 27">
            <a:extLst>
              <a:ext uri="{FF2B5EF4-FFF2-40B4-BE49-F238E27FC236}">
                <a16:creationId xmlns:a16="http://schemas.microsoft.com/office/drawing/2014/main" id="{C4FC74CD-923F-E1F7-5063-0641725FE0E4}"/>
              </a:ext>
            </a:extLst>
          </p:cNvPr>
          <p:cNvSpPr/>
          <p:nvPr/>
        </p:nvSpPr>
        <p:spPr>
          <a:xfrm rot="5400000">
            <a:off x="6638903" y="2850414"/>
            <a:ext cx="222815" cy="2032606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Brace 28">
            <a:extLst>
              <a:ext uri="{FF2B5EF4-FFF2-40B4-BE49-F238E27FC236}">
                <a16:creationId xmlns:a16="http://schemas.microsoft.com/office/drawing/2014/main" id="{914D09E9-65CC-5BD3-2614-240A6468C6F1}"/>
              </a:ext>
            </a:extLst>
          </p:cNvPr>
          <p:cNvSpPr/>
          <p:nvPr/>
        </p:nvSpPr>
        <p:spPr>
          <a:xfrm rot="5400000">
            <a:off x="5223323" y="3538246"/>
            <a:ext cx="183546" cy="594528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Brace 29">
            <a:extLst>
              <a:ext uri="{FF2B5EF4-FFF2-40B4-BE49-F238E27FC236}">
                <a16:creationId xmlns:a16="http://schemas.microsoft.com/office/drawing/2014/main" id="{0242D95C-BCA1-DF15-CE0A-10FBC494BEB3}"/>
              </a:ext>
            </a:extLst>
          </p:cNvPr>
          <p:cNvSpPr/>
          <p:nvPr/>
        </p:nvSpPr>
        <p:spPr>
          <a:xfrm rot="5400000">
            <a:off x="4578636" y="3580790"/>
            <a:ext cx="138167" cy="487212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90DF87C-4281-8973-A23C-C572648E9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3347" y="4016962"/>
            <a:ext cx="414501" cy="13816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34DEEB5-F3A2-323D-27DF-3C2C39BE5A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3719" y="4004642"/>
            <a:ext cx="697138" cy="14500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067ECDD-F410-1D47-1CA2-6D69EA7763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6794" y="4008217"/>
            <a:ext cx="533765" cy="14161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1595D4F-F581-418E-CE19-58941FACE4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43433" y="4007970"/>
            <a:ext cx="533765" cy="13217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C297D9EA-D9FE-0FB4-87D2-41AD303FEF99}"/>
              </a:ext>
            </a:extLst>
          </p:cNvPr>
          <p:cNvSpPr txBox="1"/>
          <p:nvPr/>
        </p:nvSpPr>
        <p:spPr>
          <a:xfrm>
            <a:off x="9649413" y="3905516"/>
            <a:ext cx="16265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dirty="0">
                <a:solidFill>
                  <a:srgbClr val="FF0000"/>
                </a:solidFill>
              </a:rPr>
              <a:t>invariant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DA908C43-7D77-F66E-3658-94A7902220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12961" y="3162737"/>
            <a:ext cx="7772400" cy="66715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F545B6B-6F1A-9A40-2146-959F428A23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78124" y="5780331"/>
            <a:ext cx="1150785" cy="302325"/>
          </a:xfrm>
          <a:prstGeom prst="rect">
            <a:avLst/>
          </a:prstGeom>
        </p:spPr>
      </p:pic>
      <p:sp>
        <p:nvSpPr>
          <p:cNvPr id="39" name="Right Arrow 38">
            <a:extLst>
              <a:ext uri="{FF2B5EF4-FFF2-40B4-BE49-F238E27FC236}">
                <a16:creationId xmlns:a16="http://schemas.microsoft.com/office/drawing/2014/main" id="{7F691B85-A4F9-2621-6B93-4B8C95D49163}"/>
              </a:ext>
            </a:extLst>
          </p:cNvPr>
          <p:cNvSpPr/>
          <p:nvPr/>
        </p:nvSpPr>
        <p:spPr>
          <a:xfrm>
            <a:off x="612244" y="5795227"/>
            <a:ext cx="798653" cy="30705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5760C6-3D10-E909-C8A8-5E00753C7BAE}"/>
              </a:ext>
            </a:extLst>
          </p:cNvPr>
          <p:cNvSpPr txBox="1"/>
          <p:nvPr/>
        </p:nvSpPr>
        <p:spPr>
          <a:xfrm>
            <a:off x="478147" y="4711736"/>
            <a:ext cx="611143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200" dirty="0"/>
              <a:t>Change evaluation surface: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418326-1CB1-E4CC-A4E6-154018A52B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16415" y="4603688"/>
            <a:ext cx="4159170" cy="64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A77EA-7DBC-D309-41B9-3694FF768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E9B20B4-9098-14AF-7892-309D1DD079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E6D03012-D3AB-41BF-EAC8-503F1AF18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chemeClr val="tx1"/>
                </a:solidFill>
              </a:rPr>
              <a:t>Transition to eternal inflation</a:t>
            </a:r>
            <a:endParaRPr lang="en-US" sz="4200" dirty="0">
              <a:solidFill>
                <a:schemeClr val="tx1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B1CF78E-54BB-49A0-4E06-A7586489C986}"/>
              </a:ext>
            </a:extLst>
          </p:cNvPr>
          <p:cNvSpPr txBox="1">
            <a:spLocks/>
          </p:cNvSpPr>
          <p:nvPr/>
        </p:nvSpPr>
        <p:spPr>
          <a:xfrm>
            <a:off x="526512" y="1644948"/>
            <a:ext cx="2158816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Global slicing: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E747BF-0F00-53BB-B26C-3606D6990ED2}"/>
              </a:ext>
            </a:extLst>
          </p:cNvPr>
          <p:cNvSpPr/>
          <p:nvPr/>
        </p:nvSpPr>
        <p:spPr>
          <a:xfrm>
            <a:off x="2685328" y="1293191"/>
            <a:ext cx="8275897" cy="1342664"/>
          </a:xfrm>
          <a:prstGeom prst="rect">
            <a:avLst/>
          </a:prstGeom>
          <a:noFill/>
          <a:ln w="38100">
            <a:solidFill>
              <a:srgbClr val="05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BA9031-E6FB-8645-7643-F164C2814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0226" y="1565016"/>
            <a:ext cx="7772400" cy="75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8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9C205-BBF2-71EA-8852-CFC58E1B9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8A7B36B-5D42-83FF-EB33-54BD08DCA9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771087D4-2204-458F-28AB-8284A4293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chemeClr val="tx1"/>
                </a:solidFill>
              </a:rPr>
              <a:t>Transition to eternal inflation</a:t>
            </a:r>
            <a:endParaRPr lang="en-US" sz="4200" dirty="0">
              <a:solidFill>
                <a:schemeClr val="tx1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2B54128-AAFE-D2E2-3D71-2DE961DA0C7E}"/>
              </a:ext>
            </a:extLst>
          </p:cNvPr>
          <p:cNvSpPr txBox="1">
            <a:spLocks/>
          </p:cNvSpPr>
          <p:nvPr/>
        </p:nvSpPr>
        <p:spPr>
          <a:xfrm>
            <a:off x="526512" y="1644948"/>
            <a:ext cx="2158816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Global slicing: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FCB89B-6DD0-F4DF-DC50-5A12D4884022}"/>
              </a:ext>
            </a:extLst>
          </p:cNvPr>
          <p:cNvSpPr/>
          <p:nvPr/>
        </p:nvSpPr>
        <p:spPr>
          <a:xfrm>
            <a:off x="2685328" y="1293191"/>
            <a:ext cx="8275897" cy="1342664"/>
          </a:xfrm>
          <a:prstGeom prst="rect">
            <a:avLst/>
          </a:prstGeom>
          <a:noFill/>
          <a:ln w="38100">
            <a:solidFill>
              <a:srgbClr val="05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466D82-A249-A7DE-413B-8CEB24A7A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502" y="1598647"/>
            <a:ext cx="7860172" cy="69354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0DEE9A7-FA2F-3090-731B-E48F0F63E785}"/>
              </a:ext>
            </a:extLst>
          </p:cNvPr>
          <p:cNvCxnSpPr>
            <a:cxnSpLocks/>
          </p:cNvCxnSpPr>
          <p:nvPr/>
        </p:nvCxnSpPr>
        <p:spPr>
          <a:xfrm flipH="1">
            <a:off x="8576841" y="2118167"/>
            <a:ext cx="1250065" cy="823144"/>
          </a:xfrm>
          <a:prstGeom prst="straightConnector1">
            <a:avLst/>
          </a:prstGeom>
          <a:ln w="19050">
            <a:solidFill>
              <a:srgbClr val="0532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5F4CD11-429C-7E4C-A0FB-B003A2CE9C82}"/>
              </a:ext>
            </a:extLst>
          </p:cNvPr>
          <p:cNvSpPr txBox="1">
            <a:spLocks/>
          </p:cNvSpPr>
          <p:nvPr/>
        </p:nvSpPr>
        <p:spPr>
          <a:xfrm>
            <a:off x="526511" y="3641652"/>
            <a:ext cx="1136068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rgbClr val="FF0000"/>
                </a:solidFill>
              </a:rPr>
              <a:t>Eternal inflation phase transition at               (!)               infinite reheating volume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8418F0B-BA11-171F-3A35-AA7A44A1AA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950" y="3760960"/>
            <a:ext cx="923724" cy="331336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C60F547-B1E9-1742-0AC2-CD58924640B9}"/>
              </a:ext>
            </a:extLst>
          </p:cNvPr>
          <p:cNvSpPr txBox="1">
            <a:spLocks/>
          </p:cNvSpPr>
          <p:nvPr/>
        </p:nvSpPr>
        <p:spPr>
          <a:xfrm>
            <a:off x="554483" y="4419676"/>
            <a:ext cx="5904191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c.f. </a:t>
            </a:r>
            <a:r>
              <a:rPr lang="en-US" sz="1800" b="1" dirty="0">
                <a:solidFill>
                  <a:schemeClr val="tx1"/>
                </a:solidFill>
              </a:rPr>
              <a:t>[Creminelli, Dubovsky, Nicolis, Senatore, </a:t>
            </a:r>
            <a:r>
              <a:rPr lang="en-US" sz="1800" b="1" dirty="0" err="1">
                <a:solidFill>
                  <a:schemeClr val="tx1"/>
                </a:solidFill>
              </a:rPr>
              <a:t>Zaldarriaga</a:t>
            </a:r>
            <a:r>
              <a:rPr lang="en-US" sz="1800" b="1" dirty="0">
                <a:solidFill>
                  <a:schemeClr val="tx1"/>
                </a:solidFill>
              </a:rPr>
              <a:t>, ‘08]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C97B85E-99FE-937B-8248-E84CD02BCF0E}"/>
              </a:ext>
            </a:extLst>
          </p:cNvPr>
          <p:cNvSpPr txBox="1">
            <a:spLocks/>
          </p:cNvSpPr>
          <p:nvPr/>
        </p:nvSpPr>
        <p:spPr>
          <a:xfrm>
            <a:off x="526510" y="5011716"/>
            <a:ext cx="10259164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In two dimensions this coincides with the                 barrier in Liouville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9E5B7BDA-533E-F7C1-7CD4-1D87B409D2A6}"/>
              </a:ext>
            </a:extLst>
          </p:cNvPr>
          <p:cNvSpPr/>
          <p:nvPr/>
        </p:nvSpPr>
        <p:spPr>
          <a:xfrm>
            <a:off x="7147230" y="3760586"/>
            <a:ext cx="798653" cy="30705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FE1D358-DD58-99D1-3C2F-6E7A976B3AC7}"/>
              </a:ext>
            </a:extLst>
          </p:cNvPr>
          <p:cNvSpPr txBox="1">
            <a:spLocks/>
          </p:cNvSpPr>
          <p:nvPr/>
        </p:nvSpPr>
        <p:spPr>
          <a:xfrm>
            <a:off x="8167731" y="485068"/>
            <a:ext cx="2793494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b="1" dirty="0">
                <a:solidFill>
                  <a:srgbClr val="0532FF"/>
                </a:solidFill>
              </a:rPr>
              <a:t>See Victor Ivo’s talk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F1DB28F-8F60-7EA1-A752-67E3FED941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064" y="5827376"/>
            <a:ext cx="5900999" cy="49962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92706C4-8BEB-B152-5143-7F6A99EE21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1307" y="5142827"/>
            <a:ext cx="1041215" cy="313375"/>
          </a:xfrm>
          <a:prstGeom prst="rect">
            <a:avLst/>
          </a:prstGeom>
        </p:spPr>
      </p:pic>
      <p:sp>
        <p:nvSpPr>
          <p:cNvPr id="25" name="Right Arrow 24">
            <a:extLst>
              <a:ext uri="{FF2B5EF4-FFF2-40B4-BE49-F238E27FC236}">
                <a16:creationId xmlns:a16="http://schemas.microsoft.com/office/drawing/2014/main" id="{22B32C3F-7AF5-A9B7-3FE3-33B2D1E1EED3}"/>
              </a:ext>
            </a:extLst>
          </p:cNvPr>
          <p:cNvSpPr/>
          <p:nvPr/>
        </p:nvSpPr>
        <p:spPr>
          <a:xfrm>
            <a:off x="7008470" y="6022061"/>
            <a:ext cx="1124536" cy="13702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83350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221AA3E-B0B6-7F0F-1E59-5086145723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6345" y="5816703"/>
            <a:ext cx="1003034" cy="1606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26322E1-A3CF-22E2-5B7E-70EDF1C6E9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2607" y="2730454"/>
            <a:ext cx="2738618" cy="69854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F585853-764D-FCA6-8847-4E7A306C2C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9481" y="5987007"/>
            <a:ext cx="1739843" cy="203193"/>
          </a:xfrm>
          <a:prstGeom prst="rect">
            <a:avLst/>
          </a:prstGeom>
        </p:spPr>
      </p:pic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80867FA3-6D79-1A79-D131-556F88A867D5}"/>
              </a:ext>
            </a:extLst>
          </p:cNvPr>
          <p:cNvSpPr txBox="1">
            <a:spLocks/>
          </p:cNvSpPr>
          <p:nvPr/>
        </p:nvSpPr>
        <p:spPr>
          <a:xfrm>
            <a:off x="678911" y="5690910"/>
            <a:ext cx="10259164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4000" dirty="0">
                <a:solidFill>
                  <a:schemeClr val="tx1"/>
                </a:solidFill>
              </a:rPr>
              <a:t>(                                                                                 )</a:t>
            </a:r>
          </a:p>
        </p:txBody>
      </p:sp>
    </p:spTree>
    <p:extLst>
      <p:ext uri="{BB962C8B-B14F-4D97-AF65-F5344CB8AC3E}">
        <p14:creationId xmlns:p14="http://schemas.microsoft.com/office/powerpoint/2010/main" val="276405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E600C-4FDC-46EC-C1E9-E48A1F4CC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6C5EED3-0DBF-90ED-787D-DFB7CD19D0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686B6D45-EAF0-2AC1-44D2-0DBFFDC5C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chemeClr val="tx1"/>
                </a:solidFill>
              </a:rPr>
              <a:t>Norm of the no-boundary state</a:t>
            </a:r>
            <a:endParaRPr lang="en-US" sz="4200" dirty="0">
              <a:solidFill>
                <a:schemeClr val="tx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4A234EC-7FAE-E2C0-1E37-50183308C9DF}"/>
              </a:ext>
            </a:extLst>
          </p:cNvPr>
          <p:cNvGrpSpPr/>
          <p:nvPr/>
        </p:nvGrpSpPr>
        <p:grpSpPr>
          <a:xfrm>
            <a:off x="4011068" y="1269379"/>
            <a:ext cx="2739782" cy="2546271"/>
            <a:chOff x="1149312" y="1420248"/>
            <a:chExt cx="4063789" cy="363772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7B3BBB46-2E37-2C0E-3351-682448280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46429" y="2853167"/>
              <a:ext cx="341586" cy="483914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BEB279C-0C36-0766-7B6B-A29ADD038536}"/>
                </a:ext>
              </a:extLst>
            </p:cNvPr>
            <p:cNvGrpSpPr/>
            <p:nvPr/>
          </p:nvGrpSpPr>
          <p:grpSpPr>
            <a:xfrm>
              <a:off x="4517132" y="2958850"/>
              <a:ext cx="695969" cy="647193"/>
              <a:chOff x="1313096" y="1613118"/>
              <a:chExt cx="2695369" cy="2506468"/>
            </a:xfrm>
          </p:grpSpPr>
          <p:sp>
            <p:nvSpPr>
              <p:cNvPr id="4" name="Pie 3">
                <a:extLst>
                  <a:ext uri="{FF2B5EF4-FFF2-40B4-BE49-F238E27FC236}">
                    <a16:creationId xmlns:a16="http://schemas.microsoft.com/office/drawing/2014/main" id="{54BE9B3F-D8C4-324F-D319-09EA606A7A7B}"/>
                  </a:ext>
                </a:extLst>
              </p:cNvPr>
              <p:cNvSpPr/>
              <p:nvPr/>
            </p:nvSpPr>
            <p:spPr>
              <a:xfrm>
                <a:off x="1317690" y="1623751"/>
                <a:ext cx="2686190" cy="2495835"/>
              </a:xfrm>
              <a:prstGeom prst="pie">
                <a:avLst>
                  <a:gd name="adj1" fmla="val 0"/>
                  <a:gd name="adj2" fmla="val 10817141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Pie 4">
                <a:extLst>
                  <a:ext uri="{FF2B5EF4-FFF2-40B4-BE49-F238E27FC236}">
                    <a16:creationId xmlns:a16="http://schemas.microsoft.com/office/drawing/2014/main" id="{3CBF2797-88EC-2B3B-0A72-2D49584B4A64}"/>
                  </a:ext>
                </a:extLst>
              </p:cNvPr>
              <p:cNvSpPr/>
              <p:nvPr/>
            </p:nvSpPr>
            <p:spPr>
              <a:xfrm rot="10800000">
                <a:off x="1313096" y="1613118"/>
                <a:ext cx="2686190" cy="2495835"/>
              </a:xfrm>
              <a:prstGeom prst="pie">
                <a:avLst>
                  <a:gd name="adj1" fmla="val 0"/>
                  <a:gd name="adj2" fmla="val 10817141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64B95E2F-A446-1F8C-31F8-2BCABD534B1D}"/>
                  </a:ext>
                </a:extLst>
              </p:cNvPr>
              <p:cNvGrpSpPr/>
              <p:nvPr/>
            </p:nvGrpSpPr>
            <p:grpSpPr>
              <a:xfrm>
                <a:off x="1322266" y="2607853"/>
                <a:ext cx="2686199" cy="511473"/>
                <a:chOff x="4483689" y="2863589"/>
                <a:chExt cx="2686199" cy="511473"/>
              </a:xfrm>
            </p:grpSpPr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0B7A81B5-3884-2E6F-3F33-2CCB2F5D9C1C}"/>
                    </a:ext>
                  </a:extLst>
                </p:cNvPr>
                <p:cNvSpPr/>
                <p:nvPr/>
              </p:nvSpPr>
              <p:spPr>
                <a:xfrm>
                  <a:off x="4483689" y="2863589"/>
                  <a:ext cx="2686199" cy="511473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92BA6BD-4023-03A6-7303-030938A3D947}"/>
                    </a:ext>
                  </a:extLst>
                </p:cNvPr>
                <p:cNvGrpSpPr/>
                <p:nvPr/>
              </p:nvGrpSpPr>
              <p:grpSpPr>
                <a:xfrm rot="10800000">
                  <a:off x="4483689" y="3119326"/>
                  <a:ext cx="2686199" cy="255736"/>
                  <a:chOff x="4483689" y="1708184"/>
                  <a:chExt cx="2686199" cy="255736"/>
                </a:xfrm>
              </p:grpSpPr>
              <p:sp>
                <p:nvSpPr>
                  <p:cNvPr id="9" name="Freeform 8">
                    <a:extLst>
                      <a:ext uri="{FF2B5EF4-FFF2-40B4-BE49-F238E27FC236}">
                        <a16:creationId xmlns:a16="http://schemas.microsoft.com/office/drawing/2014/main" id="{991B91BA-F3B9-203E-E82E-7197CA6B41EE}"/>
                      </a:ext>
                    </a:extLst>
                  </p:cNvPr>
                  <p:cNvSpPr/>
                  <p:nvPr/>
                </p:nvSpPr>
                <p:spPr>
                  <a:xfrm>
                    <a:off x="4483689" y="1708184"/>
                    <a:ext cx="2686199" cy="255736"/>
                  </a:xfrm>
                  <a:custGeom>
                    <a:avLst/>
                    <a:gdLst>
                      <a:gd name="connsiteX0" fmla="*/ 1343099 w 2686199"/>
                      <a:gd name="connsiteY0" fmla="*/ 0 h 255736"/>
                      <a:gd name="connsiteX1" fmla="*/ 2679265 w 2686199"/>
                      <a:gd name="connsiteY1" fmla="*/ 229589 h 255736"/>
                      <a:gd name="connsiteX2" fmla="*/ 2686199 w 2686199"/>
                      <a:gd name="connsiteY2" fmla="*/ 255736 h 255736"/>
                      <a:gd name="connsiteX3" fmla="*/ 0 w 2686199"/>
                      <a:gd name="connsiteY3" fmla="*/ 255736 h 255736"/>
                      <a:gd name="connsiteX4" fmla="*/ 6934 w 2686199"/>
                      <a:gd name="connsiteY4" fmla="*/ 229589 h 255736"/>
                      <a:gd name="connsiteX5" fmla="*/ 1343099 w 2686199"/>
                      <a:gd name="connsiteY5" fmla="*/ 0 h 2557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86199" h="255736">
                        <a:moveTo>
                          <a:pt x="1343099" y="0"/>
                        </a:moveTo>
                        <a:cubicBezTo>
                          <a:pt x="2038512" y="0"/>
                          <a:pt x="2610485" y="100632"/>
                          <a:pt x="2679265" y="229589"/>
                        </a:cubicBezTo>
                        <a:lnTo>
                          <a:pt x="2686199" y="255736"/>
                        </a:lnTo>
                        <a:lnTo>
                          <a:pt x="0" y="255736"/>
                        </a:lnTo>
                        <a:lnTo>
                          <a:pt x="6934" y="229589"/>
                        </a:lnTo>
                        <a:cubicBezTo>
                          <a:pt x="75714" y="100632"/>
                          <a:pt x="647686" y="0"/>
                          <a:pt x="1343099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0" name="Straight Connector 9">
                    <a:extLst>
                      <a:ext uri="{FF2B5EF4-FFF2-40B4-BE49-F238E27FC236}">
                        <a16:creationId xmlns:a16="http://schemas.microsoft.com/office/drawing/2014/main" id="{8C6FA680-B59A-B8F5-47EF-652FA74AEDFE}"/>
                      </a:ext>
                    </a:extLst>
                  </p:cNvPr>
                  <p:cNvCxnSpPr>
                    <a:cxnSpLocks/>
                    <a:stCxn id="9" idx="3"/>
                    <a:endCxn id="9" idx="2"/>
                  </p:cNvCxnSpPr>
                  <p:nvPr/>
                </p:nvCxnSpPr>
                <p:spPr>
                  <a:xfrm>
                    <a:off x="4483689" y="1963920"/>
                    <a:ext cx="2686199" cy="0"/>
                  </a:xfrm>
                  <a:prstGeom prst="line">
                    <a:avLst/>
                  </a:prstGeom>
                  <a:ln w="285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E00DE4C-30BD-AA4D-5150-B358A515D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46429" y="2853167"/>
              <a:ext cx="341586" cy="483914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EB0AD21-89D5-A953-871D-563B721E4E79}"/>
                </a:ext>
              </a:extLst>
            </p:cNvPr>
            <p:cNvGrpSpPr/>
            <p:nvPr/>
          </p:nvGrpSpPr>
          <p:grpSpPr>
            <a:xfrm>
              <a:off x="1149312" y="3078303"/>
              <a:ext cx="2244818" cy="1979674"/>
              <a:chOff x="538129" y="4315548"/>
              <a:chExt cx="2244818" cy="1979674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8BCAEC7D-44BA-B655-80CC-FC31FE1541E2}"/>
                  </a:ext>
                </a:extLst>
              </p:cNvPr>
              <p:cNvSpPr/>
              <p:nvPr/>
            </p:nvSpPr>
            <p:spPr>
              <a:xfrm>
                <a:off x="538129" y="4315548"/>
                <a:ext cx="2244818" cy="383254"/>
              </a:xfrm>
              <a:prstGeom prst="ellipse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90262232-D74A-EFE6-E81A-51DDFA8BCECE}"/>
                  </a:ext>
                </a:extLst>
              </p:cNvPr>
              <p:cNvSpPr/>
              <p:nvPr/>
            </p:nvSpPr>
            <p:spPr>
              <a:xfrm flipH="1">
                <a:off x="1956233" y="4531466"/>
                <a:ext cx="826714" cy="1464223"/>
              </a:xfrm>
              <a:custGeom>
                <a:avLst/>
                <a:gdLst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804" h="727023">
                    <a:moveTo>
                      <a:pt x="299804" y="727023"/>
                    </a:moveTo>
                    <a:cubicBezTo>
                      <a:pt x="294179" y="476481"/>
                      <a:pt x="234451" y="246442"/>
                      <a:pt x="0" y="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F85E77F9-7BCA-295F-C46D-C7CA4F568E11}"/>
                  </a:ext>
                </a:extLst>
              </p:cNvPr>
              <p:cNvSpPr/>
              <p:nvPr/>
            </p:nvSpPr>
            <p:spPr>
              <a:xfrm>
                <a:off x="538929" y="4531465"/>
                <a:ext cx="777669" cy="1464223"/>
              </a:xfrm>
              <a:custGeom>
                <a:avLst/>
                <a:gdLst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804" h="727023">
                    <a:moveTo>
                      <a:pt x="299804" y="727023"/>
                    </a:moveTo>
                    <a:cubicBezTo>
                      <a:pt x="294179" y="476481"/>
                      <a:pt x="234451" y="246442"/>
                      <a:pt x="0" y="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Pie 16">
                <a:extLst>
                  <a:ext uri="{FF2B5EF4-FFF2-40B4-BE49-F238E27FC236}">
                    <a16:creationId xmlns:a16="http://schemas.microsoft.com/office/drawing/2014/main" id="{DEC78925-2122-F802-9CCA-FF1BACD2621E}"/>
                  </a:ext>
                </a:extLst>
              </p:cNvPr>
              <p:cNvSpPr/>
              <p:nvPr/>
            </p:nvSpPr>
            <p:spPr>
              <a:xfrm>
                <a:off x="1317690" y="5701929"/>
                <a:ext cx="638543" cy="593293"/>
              </a:xfrm>
              <a:prstGeom prst="pie">
                <a:avLst>
                  <a:gd name="adj1" fmla="val 0"/>
                  <a:gd name="adj2" fmla="val 10817141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7E0710D-FBAE-14D6-41F1-5FC68D29D83F}"/>
                  </a:ext>
                </a:extLst>
              </p:cNvPr>
              <p:cNvGrpSpPr/>
              <p:nvPr/>
            </p:nvGrpSpPr>
            <p:grpSpPr>
              <a:xfrm>
                <a:off x="1319760" y="5934053"/>
                <a:ext cx="638551" cy="121585"/>
                <a:chOff x="4483689" y="2863589"/>
                <a:chExt cx="2686199" cy="511473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280A8F98-2C61-2B70-816D-C615F8269481}"/>
                    </a:ext>
                  </a:extLst>
                </p:cNvPr>
                <p:cNvSpPr/>
                <p:nvPr/>
              </p:nvSpPr>
              <p:spPr>
                <a:xfrm>
                  <a:off x="4483689" y="2863589"/>
                  <a:ext cx="2686199" cy="511473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CBDC72AB-167E-5126-040A-3552E41CA145}"/>
                    </a:ext>
                  </a:extLst>
                </p:cNvPr>
                <p:cNvSpPr/>
                <p:nvPr/>
              </p:nvSpPr>
              <p:spPr>
                <a:xfrm rot="10800000">
                  <a:off x="4483689" y="3119328"/>
                  <a:ext cx="2686199" cy="255734"/>
                </a:xfrm>
                <a:custGeom>
                  <a:avLst/>
                  <a:gdLst>
                    <a:gd name="connsiteX0" fmla="*/ 1343099 w 2686199"/>
                    <a:gd name="connsiteY0" fmla="*/ 0 h 255736"/>
                    <a:gd name="connsiteX1" fmla="*/ 2679265 w 2686199"/>
                    <a:gd name="connsiteY1" fmla="*/ 229589 h 255736"/>
                    <a:gd name="connsiteX2" fmla="*/ 2686199 w 2686199"/>
                    <a:gd name="connsiteY2" fmla="*/ 255736 h 255736"/>
                    <a:gd name="connsiteX3" fmla="*/ 0 w 2686199"/>
                    <a:gd name="connsiteY3" fmla="*/ 255736 h 255736"/>
                    <a:gd name="connsiteX4" fmla="*/ 6934 w 2686199"/>
                    <a:gd name="connsiteY4" fmla="*/ 229589 h 255736"/>
                    <a:gd name="connsiteX5" fmla="*/ 1343099 w 2686199"/>
                    <a:gd name="connsiteY5" fmla="*/ 0 h 2557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86199" h="255736">
                      <a:moveTo>
                        <a:pt x="1343099" y="0"/>
                      </a:moveTo>
                      <a:cubicBezTo>
                        <a:pt x="2038512" y="0"/>
                        <a:pt x="2610485" y="100632"/>
                        <a:pt x="2679265" y="229589"/>
                      </a:cubicBezTo>
                      <a:lnTo>
                        <a:pt x="2686199" y="255736"/>
                      </a:lnTo>
                      <a:lnTo>
                        <a:pt x="0" y="255736"/>
                      </a:lnTo>
                      <a:lnTo>
                        <a:pt x="6934" y="229589"/>
                      </a:lnTo>
                      <a:cubicBezTo>
                        <a:pt x="75714" y="100632"/>
                        <a:pt x="647686" y="0"/>
                        <a:pt x="134309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ADF251BF-BBDB-89E5-5065-F0BE318163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28536" y="5994087"/>
                <a:ext cx="592339" cy="0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AB403655-8F34-C0C4-AD05-B569A451617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50774" y="5993013"/>
                <a:ext cx="592339" cy="0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B235E207-AA89-15C6-1CE8-B7F55738F7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333085" y="5998789"/>
                <a:ext cx="592339" cy="0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C30D486-F8DE-5E90-B33B-EC32124DACDE}"/>
                </a:ext>
              </a:extLst>
            </p:cNvPr>
            <p:cNvGrpSpPr/>
            <p:nvPr/>
          </p:nvGrpSpPr>
          <p:grpSpPr>
            <a:xfrm flipV="1">
              <a:off x="1163582" y="1420248"/>
              <a:ext cx="2244818" cy="1979674"/>
              <a:chOff x="4095881" y="4507175"/>
              <a:chExt cx="2244818" cy="1979674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015D56D7-EBBB-5EBF-1747-7E5206AD68EB}"/>
                  </a:ext>
                </a:extLst>
              </p:cNvPr>
              <p:cNvSpPr/>
              <p:nvPr/>
            </p:nvSpPr>
            <p:spPr>
              <a:xfrm>
                <a:off x="4095881" y="4507175"/>
                <a:ext cx="2244818" cy="383254"/>
              </a:xfrm>
              <a:prstGeom prst="ellipse">
                <a:avLst/>
              </a:prstGeom>
              <a:noFill/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3CE9EBC5-6E98-05BB-8364-4E17FAB9F393}"/>
                  </a:ext>
                </a:extLst>
              </p:cNvPr>
              <p:cNvSpPr/>
              <p:nvPr/>
            </p:nvSpPr>
            <p:spPr>
              <a:xfrm flipH="1">
                <a:off x="5513985" y="4723093"/>
                <a:ext cx="826714" cy="1464223"/>
              </a:xfrm>
              <a:custGeom>
                <a:avLst/>
                <a:gdLst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804" h="727023">
                    <a:moveTo>
                      <a:pt x="299804" y="727023"/>
                    </a:moveTo>
                    <a:cubicBezTo>
                      <a:pt x="294179" y="476481"/>
                      <a:pt x="234451" y="246442"/>
                      <a:pt x="0" y="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169FDA91-8F73-6D7D-EF0E-484B5BCEE04D}"/>
                  </a:ext>
                </a:extLst>
              </p:cNvPr>
              <p:cNvSpPr/>
              <p:nvPr/>
            </p:nvSpPr>
            <p:spPr>
              <a:xfrm>
                <a:off x="4096681" y="4723092"/>
                <a:ext cx="777669" cy="1464223"/>
              </a:xfrm>
              <a:custGeom>
                <a:avLst/>
                <a:gdLst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  <a:gd name="connsiteX0" fmla="*/ 299804 w 299804"/>
                  <a:gd name="connsiteY0" fmla="*/ 727023 h 727023"/>
                  <a:gd name="connsiteX1" fmla="*/ 0 w 299804"/>
                  <a:gd name="connsiteY1" fmla="*/ 0 h 727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99804" h="727023">
                    <a:moveTo>
                      <a:pt x="299804" y="727023"/>
                    </a:moveTo>
                    <a:cubicBezTo>
                      <a:pt x="294179" y="476481"/>
                      <a:pt x="234451" y="246442"/>
                      <a:pt x="0" y="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Pie 27">
                <a:extLst>
                  <a:ext uri="{FF2B5EF4-FFF2-40B4-BE49-F238E27FC236}">
                    <a16:creationId xmlns:a16="http://schemas.microsoft.com/office/drawing/2014/main" id="{A616A4E8-6582-69AC-CFFB-9672D509AD77}"/>
                  </a:ext>
                </a:extLst>
              </p:cNvPr>
              <p:cNvSpPr/>
              <p:nvPr/>
            </p:nvSpPr>
            <p:spPr>
              <a:xfrm>
                <a:off x="4875442" y="5893556"/>
                <a:ext cx="638543" cy="593293"/>
              </a:xfrm>
              <a:prstGeom prst="pie">
                <a:avLst>
                  <a:gd name="adj1" fmla="val 0"/>
                  <a:gd name="adj2" fmla="val 10817141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57F4ABEF-457C-F750-EE9F-FF90FEC526D6}"/>
                  </a:ext>
                </a:extLst>
              </p:cNvPr>
              <p:cNvGrpSpPr/>
              <p:nvPr/>
            </p:nvGrpSpPr>
            <p:grpSpPr>
              <a:xfrm flipV="1">
                <a:off x="4877512" y="6125680"/>
                <a:ext cx="638551" cy="121585"/>
                <a:chOff x="4483689" y="2863589"/>
                <a:chExt cx="2686199" cy="511473"/>
              </a:xfrm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CA3BBB1B-5588-0CF2-9812-F4147AC8EFAF}"/>
                    </a:ext>
                  </a:extLst>
                </p:cNvPr>
                <p:cNvSpPr/>
                <p:nvPr/>
              </p:nvSpPr>
              <p:spPr>
                <a:xfrm>
                  <a:off x="4483689" y="2863589"/>
                  <a:ext cx="2686199" cy="511473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81AB6297-268F-188C-C674-2EC993897BC5}"/>
                    </a:ext>
                  </a:extLst>
                </p:cNvPr>
                <p:cNvSpPr/>
                <p:nvPr/>
              </p:nvSpPr>
              <p:spPr>
                <a:xfrm rot="10800000">
                  <a:off x="4483689" y="3119328"/>
                  <a:ext cx="2686199" cy="255734"/>
                </a:xfrm>
                <a:custGeom>
                  <a:avLst/>
                  <a:gdLst>
                    <a:gd name="connsiteX0" fmla="*/ 1343099 w 2686199"/>
                    <a:gd name="connsiteY0" fmla="*/ 0 h 255736"/>
                    <a:gd name="connsiteX1" fmla="*/ 2679265 w 2686199"/>
                    <a:gd name="connsiteY1" fmla="*/ 229589 h 255736"/>
                    <a:gd name="connsiteX2" fmla="*/ 2686199 w 2686199"/>
                    <a:gd name="connsiteY2" fmla="*/ 255736 h 255736"/>
                    <a:gd name="connsiteX3" fmla="*/ 0 w 2686199"/>
                    <a:gd name="connsiteY3" fmla="*/ 255736 h 255736"/>
                    <a:gd name="connsiteX4" fmla="*/ 6934 w 2686199"/>
                    <a:gd name="connsiteY4" fmla="*/ 229589 h 255736"/>
                    <a:gd name="connsiteX5" fmla="*/ 1343099 w 2686199"/>
                    <a:gd name="connsiteY5" fmla="*/ 0 h 2557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86199" h="255736">
                      <a:moveTo>
                        <a:pt x="1343099" y="0"/>
                      </a:moveTo>
                      <a:cubicBezTo>
                        <a:pt x="2038512" y="0"/>
                        <a:pt x="2610485" y="100632"/>
                        <a:pt x="2679265" y="229589"/>
                      </a:cubicBezTo>
                      <a:lnTo>
                        <a:pt x="2686199" y="255736"/>
                      </a:lnTo>
                      <a:lnTo>
                        <a:pt x="0" y="255736"/>
                      </a:lnTo>
                      <a:lnTo>
                        <a:pt x="6934" y="229589"/>
                      </a:lnTo>
                      <a:cubicBezTo>
                        <a:pt x="75714" y="100632"/>
                        <a:pt x="647686" y="0"/>
                        <a:pt x="134309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solid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7338E4E2-65ED-7402-33E2-345B4D0759F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886288" y="6185714"/>
                <a:ext cx="592339" cy="0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895A5998-C9CF-6388-B2A2-79966B5670C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908526" y="6184640"/>
                <a:ext cx="592339" cy="0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AE1AE9A-E41F-6C8A-A542-FA456DA1B05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890837" y="6190416"/>
                <a:ext cx="592339" cy="0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05A2158-B454-9202-242B-6C587F08FCE6}"/>
              </a:ext>
            </a:extLst>
          </p:cNvPr>
          <p:cNvSpPr txBox="1">
            <a:spLocks/>
          </p:cNvSpPr>
          <p:nvPr/>
        </p:nvSpPr>
        <p:spPr>
          <a:xfrm>
            <a:off x="561508" y="2261512"/>
            <a:ext cx="3018322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b="1" dirty="0">
                <a:solidFill>
                  <a:schemeClr val="tx1"/>
                </a:solidFill>
              </a:rPr>
              <a:t>Pure Einstein gravity:</a:t>
            </a:r>
          </a:p>
        </p:txBody>
      </p:sp>
    </p:spTree>
    <p:extLst>
      <p:ext uri="{BB962C8B-B14F-4D97-AF65-F5344CB8AC3E}">
        <p14:creationId xmlns:p14="http://schemas.microsoft.com/office/powerpoint/2010/main" val="380584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98DE2-A982-42A8-F6C3-60E140DFA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0823EA-5216-F7B9-0EE9-1F955CD8020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39467A10-D83B-9536-D861-9E6B2AC16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chemeClr val="tx1"/>
                </a:solidFill>
              </a:rPr>
              <a:t>Norm of the no-boundary state</a:t>
            </a:r>
            <a:endParaRPr lang="en-US" sz="4200" dirty="0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44DA47-1351-00D4-BACB-4AECB7EEEAA7}"/>
              </a:ext>
            </a:extLst>
          </p:cNvPr>
          <p:cNvGrpSpPr/>
          <p:nvPr/>
        </p:nvGrpSpPr>
        <p:grpSpPr>
          <a:xfrm>
            <a:off x="4011068" y="2429954"/>
            <a:ext cx="1513443" cy="1385696"/>
            <a:chOff x="538129" y="4315548"/>
            <a:chExt cx="2244818" cy="197967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6957F01-6F23-998F-5A03-BD02AF445A09}"/>
                </a:ext>
              </a:extLst>
            </p:cNvPr>
            <p:cNvSpPr/>
            <p:nvPr/>
          </p:nvSpPr>
          <p:spPr>
            <a:xfrm>
              <a:off x="538129" y="4315548"/>
              <a:ext cx="2244818" cy="383254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68B2B5C-E11B-C3AD-E141-77F0FCF58CC7}"/>
                </a:ext>
              </a:extLst>
            </p:cNvPr>
            <p:cNvSpPr/>
            <p:nvPr/>
          </p:nvSpPr>
          <p:spPr>
            <a:xfrm flipH="1">
              <a:off x="1956233" y="4531466"/>
              <a:ext cx="826714" cy="1464223"/>
            </a:xfrm>
            <a:custGeom>
              <a:avLst/>
              <a:gdLst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804" h="727023">
                  <a:moveTo>
                    <a:pt x="299804" y="727023"/>
                  </a:moveTo>
                  <a:cubicBezTo>
                    <a:pt x="294179" y="476481"/>
                    <a:pt x="234451" y="246442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733D8AD-A78B-25C9-00A6-4F3E58C0D51A}"/>
                </a:ext>
              </a:extLst>
            </p:cNvPr>
            <p:cNvSpPr/>
            <p:nvPr/>
          </p:nvSpPr>
          <p:spPr>
            <a:xfrm>
              <a:off x="538929" y="4531465"/>
              <a:ext cx="777669" cy="1464223"/>
            </a:xfrm>
            <a:custGeom>
              <a:avLst/>
              <a:gdLst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804" h="727023">
                  <a:moveTo>
                    <a:pt x="299804" y="727023"/>
                  </a:moveTo>
                  <a:cubicBezTo>
                    <a:pt x="294179" y="476481"/>
                    <a:pt x="234451" y="246442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Pie 16">
              <a:extLst>
                <a:ext uri="{FF2B5EF4-FFF2-40B4-BE49-F238E27FC236}">
                  <a16:creationId xmlns:a16="http://schemas.microsoft.com/office/drawing/2014/main" id="{249B85BC-FD0A-E170-12BF-0A98D4F040D8}"/>
                </a:ext>
              </a:extLst>
            </p:cNvPr>
            <p:cNvSpPr/>
            <p:nvPr/>
          </p:nvSpPr>
          <p:spPr>
            <a:xfrm>
              <a:off x="1317690" y="5701929"/>
              <a:ext cx="638543" cy="593293"/>
            </a:xfrm>
            <a:prstGeom prst="pie">
              <a:avLst>
                <a:gd name="adj1" fmla="val 0"/>
                <a:gd name="adj2" fmla="val 108171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8667DFB-E9E7-CDB3-AD8A-C5C56E4A53ED}"/>
                </a:ext>
              </a:extLst>
            </p:cNvPr>
            <p:cNvGrpSpPr/>
            <p:nvPr/>
          </p:nvGrpSpPr>
          <p:grpSpPr>
            <a:xfrm>
              <a:off x="1319760" y="5934053"/>
              <a:ext cx="638551" cy="121585"/>
              <a:chOff x="4483689" y="2863589"/>
              <a:chExt cx="2686199" cy="511473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9BFCA143-5A02-31ED-F54D-B6042A0A4814}"/>
                  </a:ext>
                </a:extLst>
              </p:cNvPr>
              <p:cNvSpPr/>
              <p:nvPr/>
            </p:nvSpPr>
            <p:spPr>
              <a:xfrm>
                <a:off x="4483689" y="2863589"/>
                <a:ext cx="2686199" cy="511473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FA977280-0A76-D22E-1E91-70B01D2BA201}"/>
                  </a:ext>
                </a:extLst>
              </p:cNvPr>
              <p:cNvSpPr/>
              <p:nvPr/>
            </p:nvSpPr>
            <p:spPr>
              <a:xfrm rot="10800000">
                <a:off x="4483689" y="3119328"/>
                <a:ext cx="2686199" cy="255734"/>
              </a:xfrm>
              <a:custGeom>
                <a:avLst/>
                <a:gdLst>
                  <a:gd name="connsiteX0" fmla="*/ 1343099 w 2686199"/>
                  <a:gd name="connsiteY0" fmla="*/ 0 h 255736"/>
                  <a:gd name="connsiteX1" fmla="*/ 2679265 w 2686199"/>
                  <a:gd name="connsiteY1" fmla="*/ 229589 h 255736"/>
                  <a:gd name="connsiteX2" fmla="*/ 2686199 w 2686199"/>
                  <a:gd name="connsiteY2" fmla="*/ 255736 h 255736"/>
                  <a:gd name="connsiteX3" fmla="*/ 0 w 2686199"/>
                  <a:gd name="connsiteY3" fmla="*/ 255736 h 255736"/>
                  <a:gd name="connsiteX4" fmla="*/ 6934 w 2686199"/>
                  <a:gd name="connsiteY4" fmla="*/ 229589 h 255736"/>
                  <a:gd name="connsiteX5" fmla="*/ 1343099 w 2686199"/>
                  <a:gd name="connsiteY5" fmla="*/ 0 h 255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86199" h="255736">
                    <a:moveTo>
                      <a:pt x="1343099" y="0"/>
                    </a:moveTo>
                    <a:cubicBezTo>
                      <a:pt x="2038512" y="0"/>
                      <a:pt x="2610485" y="100632"/>
                      <a:pt x="2679265" y="229589"/>
                    </a:cubicBezTo>
                    <a:lnTo>
                      <a:pt x="2686199" y="255736"/>
                    </a:lnTo>
                    <a:lnTo>
                      <a:pt x="0" y="255736"/>
                    </a:lnTo>
                    <a:lnTo>
                      <a:pt x="6934" y="229589"/>
                    </a:lnTo>
                    <a:cubicBezTo>
                      <a:pt x="75714" y="100632"/>
                      <a:pt x="647686" y="0"/>
                      <a:pt x="134309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115C523-5FF4-3897-9685-4AD84D7A49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28536" y="5994087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2149FE2-1AC4-8EA2-542B-53C327B44F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0774" y="5993013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567098-E3F5-FB2B-A4C6-3756956A53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33085" y="5998789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7CBDF6-F013-0921-B15F-26C61F875EBC}"/>
              </a:ext>
            </a:extLst>
          </p:cNvPr>
          <p:cNvGrpSpPr/>
          <p:nvPr/>
        </p:nvGrpSpPr>
        <p:grpSpPr>
          <a:xfrm flipV="1">
            <a:off x="4020689" y="1269379"/>
            <a:ext cx="1513443" cy="1385696"/>
            <a:chOff x="4095881" y="4507175"/>
            <a:chExt cx="2244818" cy="1979674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0B00158-7631-2708-2952-4593A6EEA829}"/>
                </a:ext>
              </a:extLst>
            </p:cNvPr>
            <p:cNvSpPr/>
            <p:nvPr/>
          </p:nvSpPr>
          <p:spPr>
            <a:xfrm>
              <a:off x="4095881" y="4507175"/>
              <a:ext cx="2244818" cy="383254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1C63749B-EEFE-E1F3-697C-385C6B50E984}"/>
                </a:ext>
              </a:extLst>
            </p:cNvPr>
            <p:cNvSpPr/>
            <p:nvPr/>
          </p:nvSpPr>
          <p:spPr>
            <a:xfrm flipH="1">
              <a:off x="5513985" y="4723093"/>
              <a:ext cx="826714" cy="1464223"/>
            </a:xfrm>
            <a:custGeom>
              <a:avLst/>
              <a:gdLst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804" h="727023">
                  <a:moveTo>
                    <a:pt x="299804" y="727023"/>
                  </a:moveTo>
                  <a:cubicBezTo>
                    <a:pt x="294179" y="476481"/>
                    <a:pt x="234451" y="246442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8A347998-AA3A-D472-2096-4002E451E1D0}"/>
                </a:ext>
              </a:extLst>
            </p:cNvPr>
            <p:cNvSpPr/>
            <p:nvPr/>
          </p:nvSpPr>
          <p:spPr>
            <a:xfrm>
              <a:off x="4096681" y="4723092"/>
              <a:ext cx="777669" cy="1464223"/>
            </a:xfrm>
            <a:custGeom>
              <a:avLst/>
              <a:gdLst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804" h="727023">
                  <a:moveTo>
                    <a:pt x="299804" y="727023"/>
                  </a:moveTo>
                  <a:cubicBezTo>
                    <a:pt x="294179" y="476481"/>
                    <a:pt x="234451" y="246442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Pie 27">
              <a:extLst>
                <a:ext uri="{FF2B5EF4-FFF2-40B4-BE49-F238E27FC236}">
                  <a16:creationId xmlns:a16="http://schemas.microsoft.com/office/drawing/2014/main" id="{BF5CF6CF-FFDC-97F5-E196-DEB1F137F190}"/>
                </a:ext>
              </a:extLst>
            </p:cNvPr>
            <p:cNvSpPr/>
            <p:nvPr/>
          </p:nvSpPr>
          <p:spPr>
            <a:xfrm>
              <a:off x="4875442" y="5893556"/>
              <a:ext cx="638543" cy="593293"/>
            </a:xfrm>
            <a:prstGeom prst="pie">
              <a:avLst>
                <a:gd name="adj1" fmla="val 0"/>
                <a:gd name="adj2" fmla="val 108171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21D2F7A-9AFD-E9B8-3228-3EBE3FC40F67}"/>
                </a:ext>
              </a:extLst>
            </p:cNvPr>
            <p:cNvGrpSpPr/>
            <p:nvPr/>
          </p:nvGrpSpPr>
          <p:grpSpPr>
            <a:xfrm flipV="1">
              <a:off x="4877512" y="6125680"/>
              <a:ext cx="638551" cy="121585"/>
              <a:chOff x="4483689" y="2863589"/>
              <a:chExt cx="2686199" cy="511473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D3038D6D-9EE0-05B2-396D-0EC2AB06F075}"/>
                  </a:ext>
                </a:extLst>
              </p:cNvPr>
              <p:cNvSpPr/>
              <p:nvPr/>
            </p:nvSpPr>
            <p:spPr>
              <a:xfrm>
                <a:off x="4483689" y="2863589"/>
                <a:ext cx="2686199" cy="511473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47232494-25AB-121B-DA7D-88FE0955996C}"/>
                  </a:ext>
                </a:extLst>
              </p:cNvPr>
              <p:cNvSpPr/>
              <p:nvPr/>
            </p:nvSpPr>
            <p:spPr>
              <a:xfrm rot="10800000">
                <a:off x="4483689" y="3119328"/>
                <a:ext cx="2686199" cy="255734"/>
              </a:xfrm>
              <a:custGeom>
                <a:avLst/>
                <a:gdLst>
                  <a:gd name="connsiteX0" fmla="*/ 1343099 w 2686199"/>
                  <a:gd name="connsiteY0" fmla="*/ 0 h 255736"/>
                  <a:gd name="connsiteX1" fmla="*/ 2679265 w 2686199"/>
                  <a:gd name="connsiteY1" fmla="*/ 229589 h 255736"/>
                  <a:gd name="connsiteX2" fmla="*/ 2686199 w 2686199"/>
                  <a:gd name="connsiteY2" fmla="*/ 255736 h 255736"/>
                  <a:gd name="connsiteX3" fmla="*/ 0 w 2686199"/>
                  <a:gd name="connsiteY3" fmla="*/ 255736 h 255736"/>
                  <a:gd name="connsiteX4" fmla="*/ 6934 w 2686199"/>
                  <a:gd name="connsiteY4" fmla="*/ 229589 h 255736"/>
                  <a:gd name="connsiteX5" fmla="*/ 1343099 w 2686199"/>
                  <a:gd name="connsiteY5" fmla="*/ 0 h 255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86199" h="255736">
                    <a:moveTo>
                      <a:pt x="1343099" y="0"/>
                    </a:moveTo>
                    <a:cubicBezTo>
                      <a:pt x="2038512" y="0"/>
                      <a:pt x="2610485" y="100632"/>
                      <a:pt x="2679265" y="229589"/>
                    </a:cubicBezTo>
                    <a:lnTo>
                      <a:pt x="2686199" y="255736"/>
                    </a:lnTo>
                    <a:lnTo>
                      <a:pt x="0" y="255736"/>
                    </a:lnTo>
                    <a:lnTo>
                      <a:pt x="6934" y="229589"/>
                    </a:lnTo>
                    <a:cubicBezTo>
                      <a:pt x="75714" y="100632"/>
                      <a:pt x="647686" y="0"/>
                      <a:pt x="134309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4860B95-DE4C-F8A3-2CA7-BFD2EA51138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86288" y="6185714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E2FC8DD-190A-F4F6-9066-9DA6E5E4597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08526" y="6184640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A3FCFEC-2B87-39AB-B190-78417A3D2A2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90837" y="6190416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18AF45D3-D39B-E878-0DE0-4A791A819BE0}"/>
              </a:ext>
            </a:extLst>
          </p:cNvPr>
          <p:cNvSpPr txBox="1">
            <a:spLocks/>
          </p:cNvSpPr>
          <p:nvPr/>
        </p:nvSpPr>
        <p:spPr>
          <a:xfrm>
            <a:off x="561508" y="2261512"/>
            <a:ext cx="3018322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b="1" dirty="0">
                <a:solidFill>
                  <a:schemeClr val="tx1"/>
                </a:solidFill>
              </a:rPr>
              <a:t>Pure Einstein gravity: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1D74EF7C-42D1-13BA-4A0D-8E6B424C7AB4}"/>
              </a:ext>
            </a:extLst>
          </p:cNvPr>
          <p:cNvSpPr txBox="1">
            <a:spLocks/>
          </p:cNvSpPr>
          <p:nvPr/>
        </p:nvSpPr>
        <p:spPr>
          <a:xfrm>
            <a:off x="412663" y="4925615"/>
            <a:ext cx="3316011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b="1" dirty="0">
                <a:solidFill>
                  <a:schemeClr val="tx1"/>
                </a:solidFill>
              </a:rPr>
              <a:t>Einstein gravity plus very slow roll </a:t>
            </a:r>
            <a:r>
              <a:rPr lang="en-US" sz="2700" b="1" dirty="0" err="1">
                <a:solidFill>
                  <a:schemeClr val="tx1"/>
                </a:solidFill>
              </a:rPr>
              <a:t>inflaton</a:t>
            </a:r>
            <a:r>
              <a:rPr lang="en-US" sz="2700" b="1" dirty="0">
                <a:solidFill>
                  <a:schemeClr val="tx1"/>
                </a:solidFill>
              </a:rPr>
              <a:t>: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94DEF51-FAA2-107A-208F-E3CF11C6F17F}"/>
              </a:ext>
            </a:extLst>
          </p:cNvPr>
          <p:cNvGrpSpPr/>
          <p:nvPr/>
        </p:nvGrpSpPr>
        <p:grpSpPr>
          <a:xfrm>
            <a:off x="4011068" y="5217165"/>
            <a:ext cx="1513443" cy="1385696"/>
            <a:chOff x="538129" y="4315548"/>
            <a:chExt cx="2244818" cy="1979674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44798C8-5630-BED5-8FDF-2862B825F7A6}"/>
                </a:ext>
              </a:extLst>
            </p:cNvPr>
            <p:cNvSpPr/>
            <p:nvPr/>
          </p:nvSpPr>
          <p:spPr>
            <a:xfrm>
              <a:off x="538129" y="4315548"/>
              <a:ext cx="2244818" cy="383254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F7A62AC0-B7A9-0512-116A-5527D595BC03}"/>
                </a:ext>
              </a:extLst>
            </p:cNvPr>
            <p:cNvSpPr/>
            <p:nvPr/>
          </p:nvSpPr>
          <p:spPr>
            <a:xfrm flipH="1">
              <a:off x="1956233" y="4531466"/>
              <a:ext cx="826714" cy="1464223"/>
            </a:xfrm>
            <a:custGeom>
              <a:avLst/>
              <a:gdLst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804" h="727023">
                  <a:moveTo>
                    <a:pt x="299804" y="727023"/>
                  </a:moveTo>
                  <a:cubicBezTo>
                    <a:pt x="294179" y="476481"/>
                    <a:pt x="234451" y="246442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4D85A031-3A9A-9CD6-DBFC-DF1EFC372DAE}"/>
                </a:ext>
              </a:extLst>
            </p:cNvPr>
            <p:cNvSpPr/>
            <p:nvPr/>
          </p:nvSpPr>
          <p:spPr>
            <a:xfrm>
              <a:off x="538929" y="4531465"/>
              <a:ext cx="777669" cy="1464223"/>
            </a:xfrm>
            <a:custGeom>
              <a:avLst/>
              <a:gdLst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804" h="727023">
                  <a:moveTo>
                    <a:pt x="299804" y="727023"/>
                  </a:moveTo>
                  <a:cubicBezTo>
                    <a:pt x="294179" y="476481"/>
                    <a:pt x="234451" y="246442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Pie 66">
              <a:extLst>
                <a:ext uri="{FF2B5EF4-FFF2-40B4-BE49-F238E27FC236}">
                  <a16:creationId xmlns:a16="http://schemas.microsoft.com/office/drawing/2014/main" id="{95B067DF-94B6-428D-3C12-D2D61DA8C44C}"/>
                </a:ext>
              </a:extLst>
            </p:cNvPr>
            <p:cNvSpPr/>
            <p:nvPr/>
          </p:nvSpPr>
          <p:spPr>
            <a:xfrm>
              <a:off x="1317690" y="5701929"/>
              <a:ext cx="638543" cy="593293"/>
            </a:xfrm>
            <a:prstGeom prst="pie">
              <a:avLst>
                <a:gd name="adj1" fmla="val 0"/>
                <a:gd name="adj2" fmla="val 108171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6030A91D-BEB6-6AEC-134E-3FF1A4E88742}"/>
                </a:ext>
              </a:extLst>
            </p:cNvPr>
            <p:cNvGrpSpPr/>
            <p:nvPr/>
          </p:nvGrpSpPr>
          <p:grpSpPr>
            <a:xfrm>
              <a:off x="1319760" y="5934053"/>
              <a:ext cx="638551" cy="121585"/>
              <a:chOff x="4483689" y="2863589"/>
              <a:chExt cx="2686199" cy="511473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776326B9-A65B-4FD9-DBE2-27C798E05938}"/>
                  </a:ext>
                </a:extLst>
              </p:cNvPr>
              <p:cNvSpPr/>
              <p:nvPr/>
            </p:nvSpPr>
            <p:spPr>
              <a:xfrm>
                <a:off x="4483689" y="2863589"/>
                <a:ext cx="2686199" cy="511473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06487917-9769-B37F-00AB-1F759CE06CF1}"/>
                  </a:ext>
                </a:extLst>
              </p:cNvPr>
              <p:cNvSpPr/>
              <p:nvPr/>
            </p:nvSpPr>
            <p:spPr>
              <a:xfrm rot="10800000">
                <a:off x="4483689" y="3119328"/>
                <a:ext cx="2686199" cy="255734"/>
              </a:xfrm>
              <a:custGeom>
                <a:avLst/>
                <a:gdLst>
                  <a:gd name="connsiteX0" fmla="*/ 1343099 w 2686199"/>
                  <a:gd name="connsiteY0" fmla="*/ 0 h 255736"/>
                  <a:gd name="connsiteX1" fmla="*/ 2679265 w 2686199"/>
                  <a:gd name="connsiteY1" fmla="*/ 229589 h 255736"/>
                  <a:gd name="connsiteX2" fmla="*/ 2686199 w 2686199"/>
                  <a:gd name="connsiteY2" fmla="*/ 255736 h 255736"/>
                  <a:gd name="connsiteX3" fmla="*/ 0 w 2686199"/>
                  <a:gd name="connsiteY3" fmla="*/ 255736 h 255736"/>
                  <a:gd name="connsiteX4" fmla="*/ 6934 w 2686199"/>
                  <a:gd name="connsiteY4" fmla="*/ 229589 h 255736"/>
                  <a:gd name="connsiteX5" fmla="*/ 1343099 w 2686199"/>
                  <a:gd name="connsiteY5" fmla="*/ 0 h 255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86199" h="255736">
                    <a:moveTo>
                      <a:pt x="1343099" y="0"/>
                    </a:moveTo>
                    <a:cubicBezTo>
                      <a:pt x="2038512" y="0"/>
                      <a:pt x="2610485" y="100632"/>
                      <a:pt x="2679265" y="229589"/>
                    </a:cubicBezTo>
                    <a:lnTo>
                      <a:pt x="2686199" y="255736"/>
                    </a:lnTo>
                    <a:lnTo>
                      <a:pt x="0" y="255736"/>
                    </a:lnTo>
                    <a:lnTo>
                      <a:pt x="6934" y="229589"/>
                    </a:lnTo>
                    <a:cubicBezTo>
                      <a:pt x="75714" y="100632"/>
                      <a:pt x="647686" y="0"/>
                      <a:pt x="134309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3B49FCE9-47EF-2F23-5634-9423B39D19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28536" y="5994087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D0B3CDCA-BAEB-533F-191C-5E032D27C9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0774" y="5993013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CBEC193-83BF-7715-5F76-23BFF91FAF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33085" y="5998789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D46F369-F5EE-F617-5DB6-39B60539BA2D}"/>
              </a:ext>
            </a:extLst>
          </p:cNvPr>
          <p:cNvGrpSpPr/>
          <p:nvPr/>
        </p:nvGrpSpPr>
        <p:grpSpPr>
          <a:xfrm flipV="1">
            <a:off x="4020689" y="4056590"/>
            <a:ext cx="1513443" cy="1385696"/>
            <a:chOff x="4095881" y="4507175"/>
            <a:chExt cx="2244818" cy="1979674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69A1287D-DE5F-E75F-DD31-FC1A3F96EE2F}"/>
                </a:ext>
              </a:extLst>
            </p:cNvPr>
            <p:cNvSpPr/>
            <p:nvPr/>
          </p:nvSpPr>
          <p:spPr>
            <a:xfrm>
              <a:off x="4095881" y="4507175"/>
              <a:ext cx="2244818" cy="383254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010C93CC-5378-C713-30A1-26E94D7BE26F}"/>
                </a:ext>
              </a:extLst>
            </p:cNvPr>
            <p:cNvSpPr/>
            <p:nvPr/>
          </p:nvSpPr>
          <p:spPr>
            <a:xfrm flipH="1">
              <a:off x="5513985" y="4723093"/>
              <a:ext cx="826714" cy="1464223"/>
            </a:xfrm>
            <a:custGeom>
              <a:avLst/>
              <a:gdLst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804" h="727023">
                  <a:moveTo>
                    <a:pt x="299804" y="727023"/>
                  </a:moveTo>
                  <a:cubicBezTo>
                    <a:pt x="294179" y="476481"/>
                    <a:pt x="234451" y="246442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7132423C-4FA4-AF9E-1249-05B5F798E4A6}"/>
                </a:ext>
              </a:extLst>
            </p:cNvPr>
            <p:cNvSpPr/>
            <p:nvPr/>
          </p:nvSpPr>
          <p:spPr>
            <a:xfrm>
              <a:off x="4096681" y="4723092"/>
              <a:ext cx="777669" cy="1464223"/>
            </a:xfrm>
            <a:custGeom>
              <a:avLst/>
              <a:gdLst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  <a:gd name="connsiteX0" fmla="*/ 299804 w 299804"/>
                <a:gd name="connsiteY0" fmla="*/ 727023 h 727023"/>
                <a:gd name="connsiteX1" fmla="*/ 0 w 299804"/>
                <a:gd name="connsiteY1" fmla="*/ 0 h 72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804" h="727023">
                  <a:moveTo>
                    <a:pt x="299804" y="727023"/>
                  </a:moveTo>
                  <a:cubicBezTo>
                    <a:pt x="294179" y="476481"/>
                    <a:pt x="234451" y="246442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Pie 77">
              <a:extLst>
                <a:ext uri="{FF2B5EF4-FFF2-40B4-BE49-F238E27FC236}">
                  <a16:creationId xmlns:a16="http://schemas.microsoft.com/office/drawing/2014/main" id="{20FAC947-0887-6F5A-BEB2-EDA09689C191}"/>
                </a:ext>
              </a:extLst>
            </p:cNvPr>
            <p:cNvSpPr/>
            <p:nvPr/>
          </p:nvSpPr>
          <p:spPr>
            <a:xfrm>
              <a:off x="4875442" y="5893556"/>
              <a:ext cx="638543" cy="593293"/>
            </a:xfrm>
            <a:prstGeom prst="pie">
              <a:avLst>
                <a:gd name="adj1" fmla="val 0"/>
                <a:gd name="adj2" fmla="val 1081714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7CE3BB66-A317-0138-9646-7B006A854B8C}"/>
                </a:ext>
              </a:extLst>
            </p:cNvPr>
            <p:cNvGrpSpPr/>
            <p:nvPr/>
          </p:nvGrpSpPr>
          <p:grpSpPr>
            <a:xfrm flipV="1">
              <a:off x="4877512" y="6125680"/>
              <a:ext cx="638551" cy="121585"/>
              <a:chOff x="4483689" y="2863589"/>
              <a:chExt cx="2686199" cy="511473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EF2A41EC-7AD0-55FB-A2B1-726E0D33418D}"/>
                  </a:ext>
                </a:extLst>
              </p:cNvPr>
              <p:cNvSpPr/>
              <p:nvPr/>
            </p:nvSpPr>
            <p:spPr>
              <a:xfrm>
                <a:off x="4483689" y="2863589"/>
                <a:ext cx="2686199" cy="511473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Freeform 83">
                <a:extLst>
                  <a:ext uri="{FF2B5EF4-FFF2-40B4-BE49-F238E27FC236}">
                    <a16:creationId xmlns:a16="http://schemas.microsoft.com/office/drawing/2014/main" id="{C419FC95-FFC8-7EA0-40E9-DFBAF88CB78E}"/>
                  </a:ext>
                </a:extLst>
              </p:cNvPr>
              <p:cNvSpPr/>
              <p:nvPr/>
            </p:nvSpPr>
            <p:spPr>
              <a:xfrm rot="10800000">
                <a:off x="4483689" y="3119328"/>
                <a:ext cx="2686199" cy="255734"/>
              </a:xfrm>
              <a:custGeom>
                <a:avLst/>
                <a:gdLst>
                  <a:gd name="connsiteX0" fmla="*/ 1343099 w 2686199"/>
                  <a:gd name="connsiteY0" fmla="*/ 0 h 255736"/>
                  <a:gd name="connsiteX1" fmla="*/ 2679265 w 2686199"/>
                  <a:gd name="connsiteY1" fmla="*/ 229589 h 255736"/>
                  <a:gd name="connsiteX2" fmla="*/ 2686199 w 2686199"/>
                  <a:gd name="connsiteY2" fmla="*/ 255736 h 255736"/>
                  <a:gd name="connsiteX3" fmla="*/ 0 w 2686199"/>
                  <a:gd name="connsiteY3" fmla="*/ 255736 h 255736"/>
                  <a:gd name="connsiteX4" fmla="*/ 6934 w 2686199"/>
                  <a:gd name="connsiteY4" fmla="*/ 229589 h 255736"/>
                  <a:gd name="connsiteX5" fmla="*/ 1343099 w 2686199"/>
                  <a:gd name="connsiteY5" fmla="*/ 0 h 255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86199" h="255736">
                    <a:moveTo>
                      <a:pt x="1343099" y="0"/>
                    </a:moveTo>
                    <a:cubicBezTo>
                      <a:pt x="2038512" y="0"/>
                      <a:pt x="2610485" y="100632"/>
                      <a:pt x="2679265" y="229589"/>
                    </a:cubicBezTo>
                    <a:lnTo>
                      <a:pt x="2686199" y="255736"/>
                    </a:lnTo>
                    <a:lnTo>
                      <a:pt x="0" y="255736"/>
                    </a:lnTo>
                    <a:lnTo>
                      <a:pt x="6934" y="229589"/>
                    </a:lnTo>
                    <a:cubicBezTo>
                      <a:pt x="75714" y="100632"/>
                      <a:pt x="647686" y="0"/>
                      <a:pt x="134309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4F236FA-80AE-2996-C2B6-04AB3095CCB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86288" y="6185714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7850CC1E-FBFA-4985-236C-4C747AC27FD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08526" y="6184640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A9B9F9AD-0B13-5BE4-54C4-B13700306AD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90837" y="6190416"/>
              <a:ext cx="592339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7" name="Picture 86">
            <a:extLst>
              <a:ext uri="{FF2B5EF4-FFF2-40B4-BE49-F238E27FC236}">
                <a16:creationId xmlns:a16="http://schemas.microsoft.com/office/drawing/2014/main" id="{318F537B-7B1C-E4AE-CE65-D0069960B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626" y="4757023"/>
            <a:ext cx="159807" cy="263681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D176C84A-B7C2-C98E-C294-A6B2C8125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823" y="5591014"/>
            <a:ext cx="159807" cy="263681"/>
          </a:xfrm>
          <a:prstGeom prst="rect">
            <a:avLst/>
          </a:prstGeom>
        </p:spPr>
      </p:pic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A1058E23-E6C6-9ABF-3CB5-BEFCA3B9D698}"/>
              </a:ext>
            </a:extLst>
          </p:cNvPr>
          <p:cNvSpPr txBox="1">
            <a:spLocks/>
          </p:cNvSpPr>
          <p:nvPr/>
        </p:nvSpPr>
        <p:spPr>
          <a:xfrm>
            <a:off x="10056109" y="2347916"/>
            <a:ext cx="2015097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1800" dirty="0">
                <a:solidFill>
                  <a:srgbClr val="0532FF"/>
                </a:solidFill>
              </a:rPr>
              <a:t>[Cotler, Jensen ‘25]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BCA34C42-A380-AFB1-C9D5-A2A6F2BCF8A6}"/>
              </a:ext>
            </a:extLst>
          </p:cNvPr>
          <p:cNvSpPr txBox="1">
            <a:spLocks/>
          </p:cNvSpPr>
          <p:nvPr/>
        </p:nvSpPr>
        <p:spPr>
          <a:xfrm>
            <a:off x="9278112" y="6003285"/>
            <a:ext cx="2879163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1800" dirty="0">
                <a:solidFill>
                  <a:srgbClr val="0532FF"/>
                </a:solidFill>
              </a:rPr>
              <a:t>[Cotler, Ivo, Maldacena ‘26]</a:t>
            </a:r>
          </a:p>
        </p:txBody>
      </p:sp>
      <p:sp>
        <p:nvSpPr>
          <p:cNvPr id="95" name="Content Placeholder 2">
            <a:extLst>
              <a:ext uri="{FF2B5EF4-FFF2-40B4-BE49-F238E27FC236}">
                <a16:creationId xmlns:a16="http://schemas.microsoft.com/office/drawing/2014/main" id="{82CEA944-A3B1-17D7-7B74-198D3914E78B}"/>
              </a:ext>
            </a:extLst>
          </p:cNvPr>
          <p:cNvSpPr txBox="1">
            <a:spLocks/>
          </p:cNvSpPr>
          <p:nvPr/>
        </p:nvSpPr>
        <p:spPr>
          <a:xfrm>
            <a:off x="7917084" y="542813"/>
            <a:ext cx="4097437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1800" b="1" dirty="0">
                <a:solidFill>
                  <a:srgbClr val="FF0000"/>
                </a:solidFill>
              </a:rPr>
              <a:t>Note: </a:t>
            </a:r>
            <a:r>
              <a:rPr lang="en-US" sz="1800" dirty="0">
                <a:solidFill>
                  <a:schemeClr val="tx1"/>
                </a:solidFill>
              </a:rPr>
              <a:t>in </a:t>
            </a:r>
            <a:r>
              <a:rPr lang="en-US" sz="1800" i="1" dirty="0">
                <a:solidFill>
                  <a:schemeClr val="tx1"/>
                </a:solidFill>
              </a:rPr>
              <a:t>neither</a:t>
            </a:r>
            <a:r>
              <a:rPr lang="en-US" sz="1800" dirty="0">
                <a:solidFill>
                  <a:schemeClr val="tx1"/>
                </a:solidFill>
              </a:rPr>
              <a:t> case does the norm equal </a:t>
            </a:r>
            <a:r>
              <a:rPr lang="en-US" sz="1800" dirty="0" err="1">
                <a:solidFill>
                  <a:schemeClr val="bg1"/>
                </a:solidFill>
              </a:rPr>
              <a:t>aaaaiii</a:t>
            </a:r>
            <a:r>
              <a:rPr lang="en-US" sz="1800" dirty="0" err="1">
                <a:solidFill>
                  <a:schemeClr val="tx1"/>
                </a:solidFill>
              </a:rPr>
              <a:t>the</a:t>
            </a:r>
            <a:r>
              <a:rPr lang="en-US" sz="1800" dirty="0">
                <a:solidFill>
                  <a:schemeClr val="tx1"/>
                </a:solidFill>
              </a:rPr>
              <a:t> sphere partition function</a:t>
            </a:r>
          </a:p>
        </p:txBody>
      </p:sp>
      <p:sp>
        <p:nvSpPr>
          <p:cNvPr id="96" name="Content Placeholder 2">
            <a:extLst>
              <a:ext uri="{FF2B5EF4-FFF2-40B4-BE49-F238E27FC236}">
                <a16:creationId xmlns:a16="http://schemas.microsoft.com/office/drawing/2014/main" id="{8C7327A2-B853-AFCF-6245-8666EB4301E0}"/>
              </a:ext>
            </a:extLst>
          </p:cNvPr>
          <p:cNvSpPr txBox="1">
            <a:spLocks/>
          </p:cNvSpPr>
          <p:nvPr/>
        </p:nvSpPr>
        <p:spPr>
          <a:xfrm>
            <a:off x="10079257" y="1140375"/>
            <a:ext cx="2015097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1800" dirty="0">
                <a:solidFill>
                  <a:srgbClr val="0532FF"/>
                </a:solidFill>
              </a:rPr>
              <a:t>[Cotler, Jensen ‘26]</a:t>
            </a:r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8945F96C-3D7D-6404-FACD-E398A3EAAB48}"/>
              </a:ext>
            </a:extLst>
          </p:cNvPr>
          <p:cNvSpPr txBox="1">
            <a:spLocks/>
          </p:cNvSpPr>
          <p:nvPr/>
        </p:nvSpPr>
        <p:spPr>
          <a:xfrm>
            <a:off x="8905459" y="1467080"/>
            <a:ext cx="3003700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000"/>
              </a:spcAft>
              <a:buNone/>
            </a:pPr>
            <a:r>
              <a:rPr lang="en-US" sz="1800" dirty="0">
                <a:solidFill>
                  <a:srgbClr val="0532FF"/>
                </a:solidFill>
              </a:rPr>
              <a:t>[Cotler, Jensen, Shi, </a:t>
            </a:r>
            <a:r>
              <a:rPr lang="en-US" sz="1800" dirty="0" err="1">
                <a:solidFill>
                  <a:srgbClr val="0532FF"/>
                </a:solidFill>
              </a:rPr>
              <a:t>Turiaci</a:t>
            </a:r>
            <a:r>
              <a:rPr lang="en-US" sz="1800" dirty="0">
                <a:solidFill>
                  <a:srgbClr val="0532FF"/>
                </a:solidFill>
              </a:rPr>
              <a:t> WIP]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B86D97-E078-B716-49B2-DC16256F5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5542" y="2115520"/>
            <a:ext cx="3358612" cy="7664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91DF2B-075F-B0C2-5CB3-131227FD94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955" y="4986809"/>
            <a:ext cx="5706774" cy="64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65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F5727-7B9E-05BF-D0D2-FA14B4290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9275F0A-B54B-8CE6-4100-D29C68B506D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039BF3E4-4164-D01B-090D-2DB8AAE10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chemeClr val="tx1"/>
                </a:solidFill>
              </a:rPr>
              <a:t>The e-fold problem, reprised</a:t>
            </a:r>
            <a:endParaRPr lang="en-US" sz="42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8BADF8-A863-45C0-33B1-5B3B05A7E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252" y="1494477"/>
            <a:ext cx="4654630" cy="50662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42A1E83-8C1A-90DD-B0A8-9926BCEF2D5D}"/>
              </a:ext>
            </a:extLst>
          </p:cNvPr>
          <p:cNvSpPr txBox="1">
            <a:spLocks/>
          </p:cNvSpPr>
          <p:nvPr/>
        </p:nvSpPr>
        <p:spPr>
          <a:xfrm>
            <a:off x="526511" y="1494477"/>
            <a:ext cx="3929741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rgbClr val="0532FF"/>
                </a:solidFill>
              </a:rPr>
              <a:t>2+1 dimensions, genus g: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84DA0F63-4B3C-F490-9A4E-002EDD848B36}"/>
              </a:ext>
            </a:extLst>
          </p:cNvPr>
          <p:cNvSpPr/>
          <p:nvPr/>
        </p:nvSpPr>
        <p:spPr>
          <a:xfrm rot="5400000">
            <a:off x="6193737" y="1523284"/>
            <a:ext cx="187570" cy="1384023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05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23E28D36-DDEE-DAB0-821A-83C26E7DC9AF}"/>
              </a:ext>
            </a:extLst>
          </p:cNvPr>
          <p:cNvSpPr/>
          <p:nvPr/>
        </p:nvSpPr>
        <p:spPr>
          <a:xfrm rot="5400000">
            <a:off x="8023349" y="1221551"/>
            <a:ext cx="187571" cy="1987492"/>
          </a:xfrm>
          <a:prstGeom prst="rightBrace">
            <a:avLst>
              <a:gd name="adj1" fmla="val 76355"/>
              <a:gd name="adj2" fmla="val 50000"/>
            </a:avLst>
          </a:prstGeom>
          <a:ln w="28575">
            <a:solidFill>
              <a:srgbClr val="05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B0AE3E2-D681-0B4D-9CA2-CA978FDD19C9}"/>
              </a:ext>
            </a:extLst>
          </p:cNvPr>
          <p:cNvSpPr txBox="1">
            <a:spLocks/>
          </p:cNvSpPr>
          <p:nvPr/>
        </p:nvSpPr>
        <p:spPr>
          <a:xfrm>
            <a:off x="5679176" y="2309081"/>
            <a:ext cx="1384024" cy="50662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1800" dirty="0">
                <a:solidFill>
                  <a:srgbClr val="0532FF"/>
                </a:solidFill>
              </a:rPr>
              <a:t>subdominant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04117D84-5F2B-E809-3B0F-40F23FFD26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88110" y="2306645"/>
                <a:ext cx="1987493" cy="506627"/>
              </a:xfrm>
              <a:prstGeom prst="rect">
                <a:avLst/>
              </a:prstGeom>
            </p:spPr>
            <p:txBody>
              <a:bodyPr vert="horz" lIns="0" tIns="45720" rIns="0" bIns="45720" rtlCol="0">
                <a:noAutofit/>
              </a:bodyPr>
              <a:lstStyle>
                <a:lvl1pPr marL="91436" indent="-91436" algn="l" defTabSz="914354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Char char=" 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384029" indent="-182870" algn="l" defTabSz="914354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66900" indent="-182870" algn="l" defTabSz="914354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749771" indent="-182870" algn="l" defTabSz="914354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932642" indent="-182870" algn="l" defTabSz="914354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1099946" indent="-228589" algn="l" defTabSz="914354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299936" indent="-228589" algn="l" defTabSz="914354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499925" indent="-228589" algn="l" defTabSz="914354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699916" indent="-228589" algn="l" defTabSz="914354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Aft>
                    <a:spcPts val="2000"/>
                  </a:spcAft>
                  <a:buFont typeface="Calibri" panose="020F0502020204030204" pitchFamily="34" charset="0"/>
                  <a:buNone/>
                </a:pPr>
                <a:r>
                  <a:rPr lang="en-US" sz="1800" dirty="0">
                    <a:solidFill>
                      <a:srgbClr val="0532FF"/>
                    </a:solidFill>
                  </a:rPr>
                  <a:t>pressure for </a:t>
                </a:r>
                <a:r>
                  <a:rPr lang="en-US" sz="1800" b="1" dirty="0">
                    <a:solidFill>
                      <a:srgbClr val="0532FF"/>
                    </a:solidFill>
                  </a:rPr>
                  <a:t>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rgbClr val="05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rgbClr val="0532FF"/>
                            </a:solidFill>
                            <a:latin typeface="Cambria Math" panose="02040503050406030204" pitchFamily="18" charset="0"/>
                          </a:rPr>
                          <m:t>𝜁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rgbClr val="0532FF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rgbClr val="0532FF"/>
                    </a:solidFill>
                  </a:rPr>
                  <a:t>  when g &gt; 1</a:t>
                </a: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04117D84-5F2B-E809-3B0F-40F23FFD2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110" y="2306645"/>
                <a:ext cx="1987493" cy="506627"/>
              </a:xfrm>
              <a:prstGeom prst="rect">
                <a:avLst/>
              </a:prstGeom>
              <a:blipFill>
                <a:blip r:embed="rId4"/>
                <a:stretch>
                  <a:fillRect l="-6962" t="-4878" b="-43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1D144B3-19D6-B0E8-8189-13C148CCD203}"/>
              </a:ext>
            </a:extLst>
          </p:cNvPr>
          <p:cNvSpPr txBox="1">
            <a:spLocks/>
          </p:cNvSpPr>
          <p:nvPr/>
        </p:nvSpPr>
        <p:spPr>
          <a:xfrm>
            <a:off x="9522762" y="1408252"/>
            <a:ext cx="2248590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dirty="0">
                <a:solidFill>
                  <a:srgbClr val="FF0000"/>
                </a:solidFill>
              </a:rPr>
              <a:t>But: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such spacetimes violate KSW for g &gt; 0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9DEAFA3-CB70-E688-D8DF-C67A4FBA6C18}"/>
              </a:ext>
            </a:extLst>
          </p:cNvPr>
          <p:cNvSpPr txBox="1">
            <a:spLocks/>
          </p:cNvSpPr>
          <p:nvPr/>
        </p:nvSpPr>
        <p:spPr>
          <a:xfrm>
            <a:off x="526510" y="3377977"/>
            <a:ext cx="3929741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rgbClr val="283350"/>
                </a:solidFill>
              </a:rPr>
              <a:t>More general story: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439AEC6-F24F-EDDB-1114-6539A5A273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4574" y="4382829"/>
            <a:ext cx="4085082" cy="710449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2D32306-ACD0-6D67-4E17-0A6A172AAC81}"/>
              </a:ext>
            </a:extLst>
          </p:cNvPr>
          <p:cNvCxnSpPr>
            <a:cxnSpLocks/>
          </p:cNvCxnSpPr>
          <p:nvPr/>
        </p:nvCxnSpPr>
        <p:spPr>
          <a:xfrm>
            <a:off x="6765358" y="3947679"/>
            <a:ext cx="0" cy="485424"/>
          </a:xfrm>
          <a:prstGeom prst="straightConnector1">
            <a:avLst/>
          </a:prstGeom>
          <a:ln w="28575">
            <a:solidFill>
              <a:srgbClr val="0532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A20F958-2226-8299-2AC2-A22D5CFB1E17}"/>
              </a:ext>
            </a:extLst>
          </p:cNvPr>
          <p:cNvSpPr txBox="1">
            <a:spLocks/>
          </p:cNvSpPr>
          <p:nvPr/>
        </p:nvSpPr>
        <p:spPr>
          <a:xfrm>
            <a:off x="9175603" y="3377977"/>
            <a:ext cx="3929741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1800" b="1" dirty="0">
                <a:solidFill>
                  <a:srgbClr val="0532FF"/>
                </a:solidFill>
              </a:rPr>
              <a:t>[Cotler, Ivo, Maldacena ‘26]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48B7D9E-15B6-B5F9-432F-C8873B65AF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8865" y="5599816"/>
            <a:ext cx="3594077" cy="334333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2BCB1376-9E33-A0B5-757C-4EEFA98E4FAD}"/>
              </a:ext>
            </a:extLst>
          </p:cNvPr>
          <p:cNvSpPr txBox="1">
            <a:spLocks/>
          </p:cNvSpPr>
          <p:nvPr/>
        </p:nvSpPr>
        <p:spPr>
          <a:xfrm>
            <a:off x="619109" y="6045227"/>
            <a:ext cx="3929741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1800" b="1" dirty="0">
                <a:solidFill>
                  <a:srgbClr val="0532FF"/>
                </a:solidFill>
              </a:rPr>
              <a:t>[</a:t>
            </a:r>
            <a:r>
              <a:rPr lang="en-US" sz="1800" b="1" dirty="0" err="1">
                <a:solidFill>
                  <a:srgbClr val="0532FF"/>
                </a:solidFill>
              </a:rPr>
              <a:t>Kontsevich</a:t>
            </a:r>
            <a:r>
              <a:rPr lang="en-US" sz="1800" b="1" dirty="0">
                <a:solidFill>
                  <a:srgbClr val="0532FF"/>
                </a:solidFill>
              </a:rPr>
              <a:t>, Segal ‘21]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0383F34-9177-1485-CBA4-D49201CFD274}"/>
              </a:ext>
            </a:extLst>
          </p:cNvPr>
          <p:cNvSpPr txBox="1">
            <a:spLocks/>
          </p:cNvSpPr>
          <p:nvPr/>
        </p:nvSpPr>
        <p:spPr>
          <a:xfrm>
            <a:off x="619108" y="6364802"/>
            <a:ext cx="3929741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1800" b="1" dirty="0">
                <a:solidFill>
                  <a:srgbClr val="0532FF"/>
                </a:solidFill>
              </a:rPr>
              <a:t>[Witten ‘21]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5BD37CB-69E3-0DB8-DF7B-ACB7942BECCA}"/>
              </a:ext>
            </a:extLst>
          </p:cNvPr>
          <p:cNvSpPr txBox="1">
            <a:spLocks/>
          </p:cNvSpPr>
          <p:nvPr/>
        </p:nvSpPr>
        <p:spPr>
          <a:xfrm>
            <a:off x="3283716" y="6045227"/>
            <a:ext cx="231842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1800" b="1" dirty="0">
                <a:solidFill>
                  <a:srgbClr val="0532FF"/>
                </a:solidFill>
              </a:rPr>
              <a:t>[Hertog, Janssen, Karlsson ‘23]</a:t>
            </a:r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BCF30AFD-772B-1754-1141-D7698E6880B7}"/>
              </a:ext>
            </a:extLst>
          </p:cNvPr>
          <p:cNvSpPr/>
          <p:nvPr/>
        </p:nvSpPr>
        <p:spPr>
          <a:xfrm>
            <a:off x="5353154" y="5599816"/>
            <a:ext cx="1319605" cy="30705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8FBC8924-DD16-BCAD-2778-C475446479A4}"/>
              </a:ext>
            </a:extLst>
          </p:cNvPr>
          <p:cNvSpPr txBox="1">
            <a:spLocks/>
          </p:cNvSpPr>
          <p:nvPr/>
        </p:nvSpPr>
        <p:spPr>
          <a:xfrm>
            <a:off x="6935878" y="5374525"/>
            <a:ext cx="5020770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None/>
            </a:pPr>
            <a:r>
              <a:rPr lang="en-US" dirty="0">
                <a:solidFill>
                  <a:srgbClr val="FF0000"/>
                </a:solidFill>
              </a:rPr>
              <a:t>KSW</a:t>
            </a:r>
            <a:r>
              <a:rPr lang="en-US" dirty="0">
                <a:solidFill>
                  <a:schemeClr val="tx1"/>
                </a:solidFill>
              </a:rPr>
              <a:t> implies that higher-topology contributions to the no-boundary state prefer </a:t>
            </a:r>
            <a:r>
              <a:rPr lang="en-US" dirty="0">
                <a:solidFill>
                  <a:srgbClr val="FF0000"/>
                </a:solidFill>
              </a:rPr>
              <a:t>as few e-folds of inflation as possible 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A596E66-DE86-236D-66F2-EEB9DCCFC4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4123" y="3144427"/>
            <a:ext cx="3929741" cy="101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C415E-FF68-DA57-8EF9-06220F1EF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1DC3CE7-27F6-3FB1-F302-A333A63F44A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505DF67C-7B97-4258-10E8-8CCE0D967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chemeClr val="tx1"/>
                </a:solidFill>
              </a:rPr>
              <a:t>Volume enhancements from observers</a:t>
            </a:r>
            <a:endParaRPr lang="en-US" sz="42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3A23F9-F482-55F2-F71F-8E544ADEE53C}"/>
              </a:ext>
            </a:extLst>
          </p:cNvPr>
          <p:cNvSpPr txBox="1"/>
          <p:nvPr/>
        </p:nvSpPr>
        <p:spPr>
          <a:xfrm>
            <a:off x="484921" y="1303081"/>
            <a:ext cx="109277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700" dirty="0"/>
              <a:t>Suppose the probability that an observer like us arises in a particular Hubble-sized region 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4AD4B3-EE58-81E4-91E8-FB1E610CF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272" y="1825861"/>
            <a:ext cx="1116073" cy="3105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3910D6-536A-70B1-95AE-E40721AE55A8}"/>
              </a:ext>
            </a:extLst>
          </p:cNvPr>
          <p:cNvSpPr txBox="1"/>
          <p:nvPr/>
        </p:nvSpPr>
        <p:spPr>
          <a:xfrm>
            <a:off x="496496" y="2396981"/>
            <a:ext cx="109277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If a reheating universe contains         approximately independent Hubble-sized regions, the probability that at least one observer arises is</a:t>
            </a:r>
            <a:endParaRPr lang="en-US" sz="27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49E857-9753-A7F3-3640-1AC5E5D8F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715" y="2511706"/>
            <a:ext cx="541268" cy="3165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DB58EB-A9CA-8786-C9CD-9DC63691A4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7829" y="3728255"/>
            <a:ext cx="9249869" cy="364440"/>
          </a:xfrm>
          <a:prstGeom prst="rect">
            <a:avLst/>
          </a:prstGeom>
        </p:spPr>
      </p:pic>
      <p:sp>
        <p:nvSpPr>
          <p:cNvPr id="8" name="Right Arrow 7">
            <a:extLst>
              <a:ext uri="{FF2B5EF4-FFF2-40B4-BE49-F238E27FC236}">
                <a16:creationId xmlns:a16="http://schemas.microsoft.com/office/drawing/2014/main" id="{5984339B-AF3F-0454-38FD-5970CC9B321B}"/>
              </a:ext>
            </a:extLst>
          </p:cNvPr>
          <p:cNvSpPr/>
          <p:nvPr/>
        </p:nvSpPr>
        <p:spPr>
          <a:xfrm>
            <a:off x="804306" y="4680036"/>
            <a:ext cx="711980" cy="307059"/>
          </a:xfrm>
          <a:prstGeom prst="rightArrow">
            <a:avLst/>
          </a:prstGeom>
          <a:solidFill>
            <a:srgbClr val="0532FF"/>
          </a:solidFill>
          <a:ln>
            <a:solidFill>
              <a:srgbClr val="0532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CCEA701-2DAE-16CF-504A-29976FDC460C}"/>
              </a:ext>
            </a:extLst>
          </p:cNvPr>
          <p:cNvSpPr txBox="1">
            <a:spLocks/>
          </p:cNvSpPr>
          <p:nvPr/>
        </p:nvSpPr>
        <p:spPr>
          <a:xfrm>
            <a:off x="9928298" y="472122"/>
            <a:ext cx="2102872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1800" b="1" dirty="0">
                <a:solidFill>
                  <a:srgbClr val="0532FF"/>
                </a:solidFill>
              </a:rPr>
              <a:t>[Hartle, Hawking, Hertog ‘07, ‘08]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07C4E2-9CA2-EB4A-5214-364ECC9FCA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7829" y="4638963"/>
            <a:ext cx="4829671" cy="3867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1EDB61-B1F2-E270-CF47-7DEC6C349F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287" y="5622403"/>
            <a:ext cx="760681" cy="2873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01A7981-0F9A-8A5D-A067-C806ECDC2A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3286" y="5560391"/>
            <a:ext cx="987431" cy="3378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FADA246-E293-9E16-D6F3-C71FD4CF9E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3408745" y="5229023"/>
            <a:ext cx="304800" cy="127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91BE0C4-F2A8-D4DA-361F-B58C628351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4394522" y="5242527"/>
            <a:ext cx="304800" cy="127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850110D-2A84-283B-7C88-62347951F615}"/>
              </a:ext>
            </a:extLst>
          </p:cNvPr>
          <p:cNvSpPr txBox="1"/>
          <p:nvPr/>
        </p:nvSpPr>
        <p:spPr>
          <a:xfrm>
            <a:off x="7033390" y="4493908"/>
            <a:ext cx="45086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Pressure for small number of e-folds everywhere outside of eternal regime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966851-1FA8-CBC8-2AC3-A3E510D8697A}"/>
              </a:ext>
            </a:extLst>
          </p:cNvPr>
          <p:cNvSpPr txBox="1"/>
          <p:nvPr/>
        </p:nvSpPr>
        <p:spPr>
          <a:xfrm>
            <a:off x="7033390" y="5381366"/>
            <a:ext cx="450867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Volume becomes infinite in eternal regime, so not clear if there is a controlled calculation in that regime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8CB632C-A62D-D815-0CA6-616613A99A2D}"/>
              </a:ext>
            </a:extLst>
          </p:cNvPr>
          <p:cNvSpPr txBox="1">
            <a:spLocks/>
          </p:cNvSpPr>
          <p:nvPr/>
        </p:nvSpPr>
        <p:spPr>
          <a:xfrm>
            <a:off x="2809525" y="6172408"/>
            <a:ext cx="3929741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1800" b="1" dirty="0">
                <a:solidFill>
                  <a:srgbClr val="0532FF"/>
                </a:solidFill>
              </a:rPr>
              <a:t>[Cotler, Ivo, Maldacena ‘26]</a:t>
            </a:r>
          </a:p>
        </p:txBody>
      </p:sp>
    </p:spTree>
    <p:extLst>
      <p:ext uri="{BB962C8B-B14F-4D97-AF65-F5344CB8AC3E}">
        <p14:creationId xmlns:p14="http://schemas.microsoft.com/office/powerpoint/2010/main" val="5510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0136E-EB6D-E8B1-2601-BA7E6CBF3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C910D18-1D60-8A6F-F841-FB83F30A52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BEADD336-4C69-3F87-1945-5D534B460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221" y="420048"/>
            <a:ext cx="10289177" cy="76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chemeClr val="tx1"/>
                </a:solidFill>
              </a:rPr>
              <a:t>Discussion</a:t>
            </a:r>
            <a:endParaRPr lang="en-US" sz="4200" dirty="0">
              <a:solidFill>
                <a:schemeClr val="tx1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2167AC8-A399-E280-56CB-10B033F24BE9}"/>
              </a:ext>
            </a:extLst>
          </p:cNvPr>
          <p:cNvSpPr txBox="1">
            <a:spLocks/>
          </p:cNvSpPr>
          <p:nvPr/>
        </p:nvSpPr>
        <p:spPr>
          <a:xfrm>
            <a:off x="531220" y="1436602"/>
            <a:ext cx="1107818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The very slow roll limit of inflation gives rise to a probability functional for the reheating surface described by (higher-dimensional) </a:t>
            </a:r>
            <a:r>
              <a:rPr lang="en-US" sz="2700" dirty="0">
                <a:solidFill>
                  <a:srgbClr val="0532FF"/>
                </a:solidFill>
              </a:rPr>
              <a:t>Liouville without a CC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EBFD1-9CF2-EE2C-E91C-C927087FCA8F}"/>
              </a:ext>
            </a:extLst>
          </p:cNvPr>
          <p:cNvSpPr txBox="1">
            <a:spLocks/>
          </p:cNvSpPr>
          <p:nvPr/>
        </p:nvSpPr>
        <p:spPr>
          <a:xfrm>
            <a:off x="531220" y="2611526"/>
            <a:ext cx="11078188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The eternal inflation phase transition occurs at </a:t>
            </a:r>
            <a:r>
              <a:rPr lang="en-US" sz="2700" dirty="0">
                <a:solidFill>
                  <a:srgbClr val="FF0000"/>
                </a:solidFill>
              </a:rPr>
              <a:t>Q = 2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27FC288-AF06-7E0F-0AAC-2FF7699BBC97}"/>
              </a:ext>
            </a:extLst>
          </p:cNvPr>
          <p:cNvSpPr txBox="1">
            <a:spLocks/>
          </p:cNvSpPr>
          <p:nvPr/>
        </p:nvSpPr>
        <p:spPr>
          <a:xfrm>
            <a:off x="531219" y="3429000"/>
            <a:ext cx="11506451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The norm of the no-boundary state with an </a:t>
            </a:r>
            <a:r>
              <a:rPr lang="en-US" sz="2700" dirty="0" err="1">
                <a:solidFill>
                  <a:schemeClr val="tx1"/>
                </a:solidFill>
              </a:rPr>
              <a:t>inflaton</a:t>
            </a:r>
            <a:r>
              <a:rPr lang="en-US" sz="2700" dirty="0">
                <a:solidFill>
                  <a:schemeClr val="tx1"/>
                </a:solidFill>
              </a:rPr>
              <a:t> is </a:t>
            </a:r>
            <a:r>
              <a:rPr lang="en-US" sz="2700" dirty="0">
                <a:solidFill>
                  <a:srgbClr val="0532FF"/>
                </a:solidFill>
              </a:rPr>
              <a:t>positive (and thus non-zero)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499B255-7C45-17C2-6E9F-EB7915E87E46}"/>
              </a:ext>
            </a:extLst>
          </p:cNvPr>
          <p:cNvSpPr txBox="1">
            <a:spLocks/>
          </p:cNvSpPr>
          <p:nvPr/>
        </p:nvSpPr>
        <p:spPr>
          <a:xfrm>
            <a:off x="531218" y="4246474"/>
            <a:ext cx="1129810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rgbClr val="FF0000"/>
                </a:solidFill>
              </a:rPr>
              <a:t>KSW</a:t>
            </a:r>
            <a:r>
              <a:rPr lang="en-US" sz="2700" dirty="0">
                <a:solidFill>
                  <a:schemeClr val="tx1"/>
                </a:solidFill>
              </a:rPr>
              <a:t> implies that higher-topology contributions to the no-boundary state prefer </a:t>
            </a:r>
            <a:r>
              <a:rPr lang="en-US" sz="2700" dirty="0">
                <a:solidFill>
                  <a:srgbClr val="FF0000"/>
                </a:solidFill>
              </a:rPr>
              <a:t>as few e-folds of inflation as possible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73F2E5-F100-C01D-A4FF-CF095E8BDCF8}"/>
              </a:ext>
            </a:extLst>
          </p:cNvPr>
          <p:cNvSpPr txBox="1">
            <a:spLocks/>
          </p:cNvSpPr>
          <p:nvPr/>
        </p:nvSpPr>
        <p:spPr>
          <a:xfrm>
            <a:off x="531217" y="5421398"/>
            <a:ext cx="11298109" cy="63915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36" indent="-91436" algn="l" defTabSz="914354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29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00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771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42" indent="-182870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9994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993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499925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699916" indent="-228589" algn="l" defTabSz="914354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2000"/>
              </a:spcAft>
              <a:buFont typeface="Calibri" panose="020F0502020204030204" pitchFamily="34" charset="0"/>
              <a:buNone/>
            </a:pPr>
            <a:r>
              <a:rPr lang="en-US" sz="2700" dirty="0">
                <a:solidFill>
                  <a:schemeClr val="tx1"/>
                </a:solidFill>
              </a:rPr>
              <a:t>The volume-enhancement of probabilities due to condition in the presence of an observer </a:t>
            </a:r>
            <a:r>
              <a:rPr lang="en-US" sz="2700" dirty="0">
                <a:solidFill>
                  <a:srgbClr val="FF0000"/>
                </a:solidFill>
              </a:rPr>
              <a:t>does not alleviate the e-fold problem in the non-eternal regime</a:t>
            </a:r>
          </a:p>
        </p:txBody>
      </p:sp>
    </p:spTree>
    <p:extLst>
      <p:ext uri="{BB962C8B-B14F-4D97-AF65-F5344CB8AC3E}">
        <p14:creationId xmlns:p14="http://schemas.microsoft.com/office/powerpoint/2010/main" val="153244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147069</TotalTime>
  <Words>1141</Words>
  <Application>Microsoft Macintosh PowerPoint</Application>
  <PresentationFormat>Widescreen</PresentationFormat>
  <Paragraphs>151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Calibri</vt:lpstr>
      <vt:lpstr>Calibri Light</vt:lpstr>
      <vt:lpstr>Cambria Math</vt:lpstr>
      <vt:lpstr>Retrospect</vt:lpstr>
      <vt:lpstr>The “State” of Quantum Cosmology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Renormalization Group Circuits for Weakly Interacting Continuum Field Theories</dc:title>
  <dc:creator>Jordan Saul Cotler</dc:creator>
  <cp:lastModifiedBy>Cotler, Jordan Saul</cp:lastModifiedBy>
  <cp:revision>2311</cp:revision>
  <dcterms:created xsi:type="dcterms:W3CDTF">2018-02-28T03:43:45Z</dcterms:created>
  <dcterms:modified xsi:type="dcterms:W3CDTF">2026-10-12T14:05:54Z</dcterms:modified>
</cp:coreProperties>
</file>