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  <p:sldMasterId id="2147483969" r:id="rId2"/>
  </p:sldMasterIdLst>
  <p:notesMasterIdLst>
    <p:notesMasterId r:id="rId13"/>
  </p:notesMasterIdLst>
  <p:sldIdLst>
    <p:sldId id="374" r:id="rId3"/>
    <p:sldId id="1027" r:id="rId4"/>
    <p:sldId id="1031" r:id="rId5"/>
    <p:sldId id="402" r:id="rId6"/>
    <p:sldId id="380" r:id="rId7"/>
    <p:sldId id="1035" r:id="rId8"/>
    <p:sldId id="1033" r:id="rId9"/>
    <p:sldId id="411" r:id="rId10"/>
    <p:sldId id="1036" r:id="rId11"/>
    <p:sldId id="102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2855"/>
    <a:srgbClr val="4C8C2B"/>
    <a:srgbClr val="FF40FF"/>
    <a:srgbClr val="FED141"/>
    <a:srgbClr val="000000"/>
    <a:srgbClr val="36573B"/>
    <a:srgbClr val="B94700"/>
    <a:srgbClr val="C3CAD1"/>
    <a:srgbClr val="EA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8"/>
    <p:restoredTop sz="89948"/>
  </p:normalViewPr>
  <p:slideViewPr>
    <p:cSldViewPr snapToGrid="0">
      <p:cViewPr varScale="1">
        <p:scale>
          <a:sx n="56" d="100"/>
          <a:sy n="56" d="100"/>
        </p:scale>
        <p:origin x="2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F2451-84DD-1F4B-8AC6-346741B30F1F}" type="datetimeFigureOut">
              <a:rPr lang="en-US" smtClean="0"/>
              <a:t>9/11/26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986E1-723D-3E4A-B2D8-02370382B7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337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986E1-723D-3E4A-B2D8-02370382B7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92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986E1-723D-3E4A-B2D8-02370382B7B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3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ligh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56F1D6D-26C8-AC5C-A07B-693010387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2530888"/>
            <a:ext cx="10003536" cy="2388558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6300" b="1" i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placeholder text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0BF925A-4769-8F5E-E189-BA9570FDBF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5115756"/>
            <a:ext cx="10003536" cy="2784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111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2000" b="1" i="0" kern="1200" spc="0" baseline="0" dirty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AD9049D-EF89-EE33-32BB-A63D80B3D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5394233"/>
            <a:ext cx="10003537" cy="2784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7938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1600" b="0" i="0" kern="1200" spc="-20" baseline="0" dirty="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7453D-6C1B-3ABD-39FF-9C11A64411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175056"/>
            <a:ext cx="10003536" cy="2363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Autofit/>
          </a:bodyPr>
          <a:lstStyle>
            <a:lvl1pPr marL="0" indent="7938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1600" b="0" i="0" kern="1200" spc="-20" baseline="0" dirty="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578A7C-428E-4D58-E4FB-CC0CFCB97EDB}"/>
              </a:ext>
            </a:extLst>
          </p:cNvPr>
          <p:cNvSpPr/>
          <p:nvPr userDrawn="1"/>
        </p:nvSpPr>
        <p:spPr>
          <a:xfrm>
            <a:off x="914399" y="2484850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D5A5C-8820-F08B-5D55-E18FD6A1FD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FA22FE4-143F-235A-C05B-B6F9FCECE2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8A4EDC5-97BE-4275-C308-190517A9A21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673A42-E09C-6821-C950-C083FE8808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6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-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A1F3CE8-9651-FEC3-BFB0-E0F6D74A4D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700784"/>
            <a:ext cx="9994392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FD6FBCE-D66A-AFBF-8265-C096B0033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AA0D5227-39A3-34BF-7B1F-230DE38C9D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6" name="Picture 15" descr="Logo, company name&#10;&#10;AI-generated content may be incorrect.">
            <a:extLst>
              <a:ext uri="{FF2B5EF4-FFF2-40B4-BE49-F238E27FC236}">
                <a16:creationId xmlns:a16="http://schemas.microsoft.com/office/drawing/2014/main" id="{F528FF9F-A7C8-348A-D84B-6A3C28FC9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DEB94-273B-912E-C99B-C8948C839955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CB675-206F-B425-823E-69FCB8147860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605C8-61D0-BA61-5EC6-6DB9D3BA2EF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3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-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6AD0045-D845-5F01-C7D1-73624895ED8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4399" y="1700784"/>
            <a:ext cx="4791456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6F0B1F9-C5B9-05EE-C328-8433B1CD3C6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7335" y="1700784"/>
            <a:ext cx="4791456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62B43F-73DD-AD6A-8550-717E57635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39E46303-DDA0-E56A-9B85-5B9068E301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F23D0862-E3D5-559F-AB95-10F87934BC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EF36A026-F926-E3B5-8678-139BA7B31C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50458-8D3F-2099-2356-3CA8793ECC7F}"/>
              </a:ext>
            </a:extLst>
          </p:cNvPr>
          <p:cNvSpPr>
            <a:spLocks noGrp="1"/>
          </p:cNvSpPr>
          <p:nvPr>
            <p:ph type="dt" sz="half" idx="4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D48277-7A9B-6144-ED79-9AA496F6D464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AB409-4206-E91C-1666-096D894399D9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9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AI-generated content may be incorrect.">
            <a:extLst>
              <a:ext uri="{FF2B5EF4-FFF2-40B4-BE49-F238E27FC236}">
                <a16:creationId xmlns:a16="http://schemas.microsoft.com/office/drawing/2014/main" id="{CD38736F-0F40-792B-DD69-DC16A93816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3626" y="2365733"/>
            <a:ext cx="4496423" cy="4492268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1356232-B7CE-B95F-FC29-52A07458583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743200" y="3072384"/>
            <a:ext cx="6345935" cy="190920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kern="1200" spc="-20" baseline="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This is placeholder paragraph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sed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</a:t>
            </a:r>
            <a:r>
              <a:rPr lang="en-US" dirty="0" err="1"/>
              <a:t>sagittis</a:t>
            </a:r>
            <a:r>
              <a:rPr lang="en-US" dirty="0"/>
              <a:t> ipsum non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sed ex </a:t>
            </a:r>
            <a:r>
              <a:rPr lang="en-US" dirty="0" err="1"/>
              <a:t>molestie</a:t>
            </a:r>
            <a:r>
              <a:rPr lang="en-US" dirty="0"/>
              <a:t>, a gravida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. Sed diam </a:t>
            </a:r>
            <a:r>
              <a:rPr lang="en-US" dirty="0" err="1"/>
              <a:t>purus</a:t>
            </a:r>
            <a:r>
              <a:rPr lang="en-US" dirty="0"/>
              <a:t>, gravida vel </a:t>
            </a:r>
            <a:r>
              <a:rPr lang="en-US" dirty="0" err="1"/>
              <a:t>lacus</a:t>
            </a:r>
            <a:r>
              <a:rPr lang="en-US" dirty="0"/>
              <a:t> ac, </a:t>
            </a:r>
            <a:r>
              <a:rPr lang="en-US" dirty="0" err="1"/>
              <a:t>condimentum</a:t>
            </a:r>
            <a:r>
              <a:rPr lang="en-US" dirty="0"/>
              <a:t> gravida </a:t>
            </a:r>
            <a:r>
              <a:rPr lang="en-US" dirty="0" err="1"/>
              <a:t>risus</a:t>
            </a:r>
            <a:r>
              <a:rPr lang="en-US" dirty="0"/>
              <a:t>. Nam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porta pulvinar.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.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11D5F7C7-6AB1-79FE-EEB4-285A6CD6FA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743199" y="2368296"/>
            <a:ext cx="6345936" cy="625033"/>
          </a:xfrm>
        </p:spPr>
        <p:txBody>
          <a:bodyPr lIns="0" rIns="0" anchor="b">
            <a:noAutofit/>
          </a:bodyPr>
          <a:lstStyle>
            <a:lvl1pPr marL="0" indent="0">
              <a:buNone/>
              <a:defRPr sz="36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A8D461-DD73-1CF7-34F5-9277A6C8D7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16C105B6-4985-4A72-86A8-294F7A2F10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F65BB-D822-C07B-7887-79A08BCDCDA2}"/>
              </a:ext>
            </a:extLst>
          </p:cNvPr>
          <p:cNvSpPr/>
          <p:nvPr userDrawn="1"/>
        </p:nvSpPr>
        <p:spPr>
          <a:xfrm rot="16200000">
            <a:off x="2023503" y="2800073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017B2-0EE7-AFCB-DDA3-603399951CA8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0F08A-229C-A4A7-860F-0A6886870548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AD9F66-40DA-7542-0013-4B7B9B9BDCE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7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-paragrap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0F638F81-B8FB-5EFF-DFB1-9D0FF030B3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3626" y="2365733"/>
            <a:ext cx="4496423" cy="4492268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F21E745-BBC4-24D2-2D10-C3B2CD1C4B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38401" y="2680962"/>
            <a:ext cx="2971800" cy="1496075"/>
          </a:xfrm>
        </p:spPr>
        <p:txBody>
          <a:bodyPr lIns="0" rIns="0" anchor="t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is a placeholder headline. Lorem ipsum dolor sit </a:t>
            </a:r>
            <a:r>
              <a:rPr lang="en-US" dirty="0" err="1"/>
              <a:t>amet</a:t>
            </a:r>
            <a:r>
              <a:rPr lang="en-US" dirty="0"/>
              <a:t>, nec cu </a:t>
            </a:r>
            <a:r>
              <a:rPr lang="en-US" dirty="0" err="1"/>
              <a:t>legimus</a:t>
            </a:r>
            <a:r>
              <a:rPr lang="en-US" dirty="0"/>
              <a:t>.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3DC7DBDA-7A10-5E60-3F1B-555A97E684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66544" y="2680962"/>
            <a:ext cx="3887056" cy="149607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just">
              <a:lnSpc>
                <a:spcPct val="100000"/>
              </a:lnSpc>
              <a:buNone/>
              <a:defRPr lang="en-US" sz="1600" kern="1200" spc="-20" baseline="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This is placeholder paragraph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</a:t>
            </a:r>
            <a:r>
              <a:rPr lang="en-US" dirty="0" err="1"/>
              <a:t>sagittis</a:t>
            </a:r>
            <a:r>
              <a:rPr lang="en-US" dirty="0"/>
              <a:t> ipsum non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sed ex </a:t>
            </a:r>
            <a:r>
              <a:rPr lang="en-US" dirty="0" err="1"/>
              <a:t>molestie</a:t>
            </a:r>
            <a:r>
              <a:rPr lang="en-US" dirty="0"/>
              <a:t>, a gravida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. Sed diam </a:t>
            </a:r>
            <a:r>
              <a:rPr lang="en-US" dirty="0" err="1"/>
              <a:t>purus</a:t>
            </a:r>
            <a:r>
              <a:rPr lang="en-US" dirty="0"/>
              <a:t>, gravida vel </a:t>
            </a:r>
            <a:r>
              <a:rPr lang="en-US" dirty="0" err="1"/>
              <a:t>lacus</a:t>
            </a:r>
            <a:r>
              <a:rPr lang="en-US" dirty="0"/>
              <a:t> ac, </a:t>
            </a:r>
            <a:r>
              <a:rPr lang="en-US" dirty="0" err="1"/>
              <a:t>condimentum</a:t>
            </a:r>
            <a:r>
              <a:rPr lang="en-US" dirty="0"/>
              <a:t> gravida </a:t>
            </a:r>
            <a:r>
              <a:rPr lang="en-US" dirty="0" err="1"/>
              <a:t>risus</a:t>
            </a:r>
            <a:r>
              <a:rPr lang="en-US" dirty="0"/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54DA6B-25F8-FB7A-310E-7B2261635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400B4D35-0B5E-5B93-DE8C-2ECCF2153C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A3DA0C6-B1B1-9AB4-A879-03547B4E875C}"/>
              </a:ext>
            </a:extLst>
          </p:cNvPr>
          <p:cNvSpPr/>
          <p:nvPr userDrawn="1"/>
        </p:nvSpPr>
        <p:spPr>
          <a:xfrm rot="16200000">
            <a:off x="4495372" y="3415280"/>
            <a:ext cx="22860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E461A5B-FD12-3D01-3752-09D39717EAB1}"/>
              </a:ext>
            </a:extLst>
          </p:cNvPr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2E9858C-0A87-39AF-9E78-4100CB3488A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0D434DA-FA5F-A3F0-73D1-B7D59CAE553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79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nd-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25EDF766-7C4F-8198-CC00-1629745BA55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33104" y="820351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426E1C92-EEF8-8158-7DFA-25D472890B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33104" y="2449165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1E4BB0C1-1719-763D-2504-E6EAD0B6EF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33104" y="4457874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F91DEBF-3B80-EC21-CD0E-574925D5D2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33104" y="6463327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F2081C81-0D31-1D33-D5C7-E800F20CAB3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833104" y="2829060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CB5F92BD-A331-2033-6414-32DA4139D14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833104" y="4834513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BB65541-22E1-1824-D211-5F662B02BC9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4399" y="1700783"/>
            <a:ext cx="7552944" cy="4655567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BA73D7-8F26-022A-C605-75C6FA96D3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A4F7EE0-B642-86A5-1F51-02D846ED2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755207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D6098F5F-613F-6068-B8EF-8517C054C5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7552071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25" name="Picture 24" descr="Logo, company name&#10;&#10;AI-generated content may be incorrect.">
            <a:extLst>
              <a:ext uri="{FF2B5EF4-FFF2-40B4-BE49-F238E27FC236}">
                <a16:creationId xmlns:a16="http://schemas.microsoft.com/office/drawing/2014/main" id="{33D8ACCB-93FC-A368-F65D-A1E0123459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533E998-2B0C-F60B-FC6D-4335AB2165DC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CDED783-2E63-0F10-1566-F3BA680D7FF5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97FAA85-5895-B226-0E08-685A13E158F0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6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righ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9909F63-04B4-4552-4C9B-34944CE806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26"/>
          <a:stretch/>
        </p:blipFill>
        <p:spPr>
          <a:xfrm>
            <a:off x="4103005" y="2425441"/>
            <a:ext cx="4423870" cy="4432559"/>
          </a:xfrm>
          <a:prstGeom prst="rect">
            <a:avLst/>
          </a:prstGeom>
        </p:spPr>
      </p:pic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B184D948-D65A-DC1D-AFEC-EB3C91F2B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83424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A6E3EA-A830-B168-79DF-164310C3A5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5460" y="17007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95462" y="23258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7C443C6E-C1D0-5FAA-AA07-CD776BA07A3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280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29948ED-E27D-5F98-EACD-DCAF63A451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8DD8DAC1-7288-EEB9-267E-4FABB681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5751575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69F9AB23-23AD-4331-6F10-124422E7587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5751575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28" name="Picture 27" descr="Logo, company name&#10;&#10;AI-generated content may be incorrect.">
            <a:extLst>
              <a:ext uri="{FF2B5EF4-FFF2-40B4-BE49-F238E27FC236}">
                <a16:creationId xmlns:a16="http://schemas.microsoft.com/office/drawing/2014/main" id="{A9F6B776-108B-4A96-9AA6-9F1EE6A1E8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053A70-0654-457C-4676-5169A063CE3E}"/>
              </a:ext>
            </a:extLst>
          </p:cNvPr>
          <p:cNvSpPr/>
          <p:nvPr userDrawn="1"/>
        </p:nvSpPr>
        <p:spPr>
          <a:xfrm rot="16200000">
            <a:off x="462533" y="210210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8B4756C2-06F2-8784-8F5F-FB522EFBA23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195460" y="46685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345E30FA-B5D6-5E04-EF60-A0A70B81F99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195462" y="52936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65EB0A-DB5D-B73A-3BDF-3A92FEB693B6}"/>
              </a:ext>
            </a:extLst>
          </p:cNvPr>
          <p:cNvSpPr/>
          <p:nvPr userDrawn="1"/>
        </p:nvSpPr>
        <p:spPr>
          <a:xfrm rot="16200000">
            <a:off x="462533" y="506990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55DBDA5-637B-7431-81F3-8CC97736658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195460" y="3188408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E1BBFC49-6774-CB5D-A10C-1E64228B47E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195462" y="3813441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3945AA-519A-1380-1CC1-79AE3549B70C}"/>
              </a:ext>
            </a:extLst>
          </p:cNvPr>
          <p:cNvSpPr/>
          <p:nvPr userDrawn="1"/>
        </p:nvSpPr>
        <p:spPr>
          <a:xfrm rot="16200000">
            <a:off x="462533" y="358973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820F791-B55A-8DF3-E9C3-DEA9E9C0BEC0}"/>
              </a:ext>
            </a:extLst>
          </p:cNvPr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729F27-36E7-35AC-B79B-23F12C3C0496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E949B0-53E8-8ECF-9332-CAC08FBE7E60}"/>
              </a:ext>
            </a:extLst>
          </p:cNvPr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4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lef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98E98C-5EF4-E02E-4D04-D17E225EF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429" b="4126"/>
          <a:stretch/>
        </p:blipFill>
        <p:spPr>
          <a:xfrm>
            <a:off x="8362184" y="2425441"/>
            <a:ext cx="3829816" cy="4432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4E48D-8A24-7C48-B59C-D2F648C00A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C79311F-2C3F-C507-E765-5D7DA5DEDA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9480AD7-FFD4-EBEA-C887-D692133104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856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l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14BAE17-7F11-EB6F-1C51-5B3FF6C652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7217" y="365760"/>
            <a:ext cx="5760720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B8A6A485-675C-EE94-911E-0B54B90E683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7217" y="822960"/>
            <a:ext cx="576072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3A04F070-8450-0E87-18DD-3192DA8CDC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576" y="347472"/>
            <a:ext cx="415981" cy="415981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08F951B0-68BF-2192-D399-475E494C059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47424" y="17007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B9827FE2-9D0B-A5AD-BAFA-F72DC18F31C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47426" y="23258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41A4D8-AE7D-2DE6-B0CA-43D09F97FEC4}"/>
              </a:ext>
            </a:extLst>
          </p:cNvPr>
          <p:cNvSpPr/>
          <p:nvPr userDrawn="1"/>
        </p:nvSpPr>
        <p:spPr>
          <a:xfrm rot="16200000">
            <a:off x="4714497" y="210210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600CE08-B13C-E59B-FBAD-E6C38D06A2B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447424" y="46685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D938516-005A-EF48-88B3-4A3A61AF594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447426" y="52936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F86095-AE0D-275B-D134-0696CF70918D}"/>
              </a:ext>
            </a:extLst>
          </p:cNvPr>
          <p:cNvSpPr/>
          <p:nvPr userDrawn="1"/>
        </p:nvSpPr>
        <p:spPr>
          <a:xfrm rot="16200000">
            <a:off x="4714497" y="506990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B698B8A-3C1A-BCD7-104F-5ED3C11432B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47424" y="3188408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9402C06F-000D-03EE-5EF2-6F903053076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447426" y="3813441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60C1D-8AE1-014F-A846-87B67F7C9205}"/>
              </a:ext>
            </a:extLst>
          </p:cNvPr>
          <p:cNvSpPr/>
          <p:nvPr userDrawn="1"/>
        </p:nvSpPr>
        <p:spPr>
          <a:xfrm rot="16200000">
            <a:off x="4714497" y="358973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7705BBE-9146-D4F3-393A-D16CB1EA85F1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8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right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C05AC3D5-5EFB-46A1-48B0-7DE42AE17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21412" b="3671"/>
          <a:stretch/>
        </p:blipFill>
        <p:spPr>
          <a:xfrm>
            <a:off x="4103005" y="2425441"/>
            <a:ext cx="3476609" cy="4453623"/>
          </a:xfrm>
          <a:prstGeom prst="rect">
            <a:avLst/>
          </a:prstGeom>
        </p:spPr>
      </p:pic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E4092E7B-EB81-9C0D-8F1F-0FB83D8AC7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3702" y="1700784"/>
            <a:ext cx="5751575" cy="424281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BB331D-3283-1926-DB5A-5D22443CF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5F61D50-E0EA-DD3E-9A15-5F1540B24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5751575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C589D903-C7CC-24AC-FE3E-DBF6FBD21EA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5751575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3" name="Picture 12" descr="Logo, company name&#10;&#10;AI-generated content may be incorrect.">
            <a:extLst>
              <a:ext uri="{FF2B5EF4-FFF2-40B4-BE49-F238E27FC236}">
                <a16:creationId xmlns:a16="http://schemas.microsoft.com/office/drawing/2014/main" id="{1D58EF1F-7C81-3196-E6F7-D0C92C5218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C8B54C3-472A-4B45-CECF-57ABE3B649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83424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AA3BFD7-9096-F068-222A-2881944B7BB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280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B91485E-E19F-6302-348B-C0C66564B455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2EDEEF-46E0-9A6F-15BB-EA74A6A8B232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5603C5-F7E9-135D-08CF-E5B79443992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left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6064E41-DF59-6301-DE38-F0DFE24D7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679" b="4126"/>
          <a:stretch/>
        </p:blipFill>
        <p:spPr>
          <a:xfrm>
            <a:off x="8362184" y="2425441"/>
            <a:ext cx="3464835" cy="4432559"/>
          </a:xfrm>
          <a:prstGeom prst="rect">
            <a:avLst/>
          </a:prstGeom>
        </p:spPr>
      </p:pic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E716CA-F3AD-BE9A-11EE-F4AE1FACBE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236021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2C341C-5226-C6B0-870F-B3DA04CF8C0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4904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l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D21E25E-D547-BB0C-056B-1E4BED8276A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57216" y="1700784"/>
            <a:ext cx="5760720" cy="424281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tx1"/>
                </a:solidFill>
              </a:defRPr>
            </a:lvl1pPr>
            <a:lvl2pPr>
              <a:defRPr sz="1600" spc="-20" baseline="0">
                <a:solidFill>
                  <a:schemeClr val="tx1"/>
                </a:solidFill>
              </a:defRPr>
            </a:lvl2pPr>
            <a:lvl3pPr>
              <a:defRPr spc="-20" baseline="0">
                <a:solidFill>
                  <a:schemeClr val="tx1"/>
                </a:solidFill>
              </a:defRPr>
            </a:lvl3pPr>
            <a:lvl4pPr>
              <a:defRPr spc="-20" baseline="0">
                <a:solidFill>
                  <a:schemeClr val="tx1"/>
                </a:solidFill>
              </a:defRPr>
            </a:lvl4pPr>
            <a:lvl5pPr>
              <a:defRPr spc="-2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AA105-7DBD-9DF3-02C8-4B214942C5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FF79C2B-39DB-F0FC-1C09-C45F7AF4D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7217" y="365760"/>
            <a:ext cx="5760720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B81A79C8-47D1-87B1-E39F-8BE75767B4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7217" y="822960"/>
            <a:ext cx="576072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5802CF21-D793-E9E0-76EE-6C64625C2F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576" y="347472"/>
            <a:ext cx="415981" cy="415981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7A82C0C-F619-67C1-0650-12EB4F6E4C9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4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dea-with-support-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, company name&#10;&#10;AI-generated content may be incorrect.">
            <a:extLst>
              <a:ext uri="{FF2B5EF4-FFF2-40B4-BE49-F238E27FC236}">
                <a16:creationId xmlns:a16="http://schemas.microsoft.com/office/drawing/2014/main" id="{D026C6A1-CA77-A75B-8DF4-FCBEBEF63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2103" y="2365732"/>
            <a:ext cx="4496423" cy="4492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355CF2-BE45-5D15-57AB-87A35BEE8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23" y="775504"/>
            <a:ext cx="10003536" cy="2223125"/>
          </a:xfrm>
          <a:prstGeom prst="rect">
            <a:avLst/>
          </a:prstGeom>
        </p:spPr>
        <p:txBody>
          <a:bodyPr lIns="0" rIns="0" bIns="0" anchor="b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9" y="4121150"/>
            <a:ext cx="10003536" cy="1690335"/>
          </a:xfrm>
          <a:solidFill>
            <a:schemeClr val="tx2"/>
          </a:solidFill>
        </p:spPr>
        <p:txBody>
          <a:bodyPr wrap="square" lIns="548640" tIns="365760" rIns="548640" bIns="365760" anchor="ctr">
            <a:spAutoFit/>
          </a:bodyPr>
          <a:lstStyle>
            <a:lvl1pPr marL="0" indent="0">
              <a:lnSpc>
                <a:spcPct val="110000"/>
              </a:lnSpc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Ineter</a:t>
            </a:r>
            <a:r>
              <a:rPr lang="en-US" dirty="0"/>
              <a:t> nec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et </a:t>
            </a:r>
            <a:r>
              <a:rPr lang="en-US" dirty="0" err="1"/>
              <a:t>enim</a:t>
            </a:r>
            <a:r>
              <a:rPr lang="en-US" dirty="0"/>
              <a:t> auctor, vel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Donec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non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65BE62F-E256-0F4F-4A42-36112DA347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399" y="2998629"/>
            <a:ext cx="10003536" cy="112252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44B288-869E-FEF3-B2A3-5706671738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F42FD863-F4B6-B6D1-BAFB-D52DC4E044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B2EEDEF-8C67-0FEE-7A5A-F9872906BB70}"/>
              </a:ext>
            </a:extLst>
          </p:cNvPr>
          <p:cNvSpPr/>
          <p:nvPr userDrawn="1"/>
        </p:nvSpPr>
        <p:spPr>
          <a:xfrm rot="10800000">
            <a:off x="912875" y="3123596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413611B-0AEB-E25E-602A-8BA07E7C7F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78E56C-649B-84D7-883E-399BED309F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FCBB44-51F9-6FA3-085E-EB9F216454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92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deas-with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A6E3EA-A830-B168-79DF-164310C3A5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873983"/>
            <a:ext cx="4791456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2543085"/>
            <a:ext cx="4791456" cy="119786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C11AC4-3132-DF00-E861-4EC706C3EB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4105656"/>
            <a:ext cx="11830050" cy="2752344"/>
          </a:xfrm>
          <a:solidFill>
            <a:srgbClr val="C3CAD1"/>
          </a:solidFill>
          <a:ln>
            <a:noFill/>
          </a:ln>
        </p:spPr>
        <p:txBody>
          <a:bodyPr tIns="164592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825B179B-754F-E075-416F-58FDF815CA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6400799"/>
            <a:ext cx="11529391" cy="457201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14AD5D-B2B5-2D86-5607-F93500D5A829}"/>
              </a:ext>
            </a:extLst>
          </p:cNvPr>
          <p:cNvSpPr/>
          <p:nvPr userDrawn="1"/>
        </p:nvSpPr>
        <p:spPr>
          <a:xfrm rot="16200000">
            <a:off x="466342" y="229487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44406A-7064-09CD-0D32-B50A4C2A4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B1451569-253C-B587-A86F-4D190EF1B24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7" name="Picture 16" descr="Logo, company name&#10;&#10;AI-generated content may be incorrect.">
            <a:extLst>
              <a:ext uri="{FF2B5EF4-FFF2-40B4-BE49-F238E27FC236}">
                <a16:creationId xmlns:a16="http://schemas.microsoft.com/office/drawing/2014/main" id="{809A0A5D-5886-4562-448A-83FC8512DC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B38B5940-D626-697E-1DE2-483ADD73F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550671B-40D3-6B53-A651-02217D09EBC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7335" y="1873983"/>
            <a:ext cx="4791456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57650E2F-D63F-64A0-264F-AB6835C7483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7335" y="2543085"/>
            <a:ext cx="4791456" cy="119786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68FBFD-4E2A-68B9-526C-938F5B7C839F}"/>
              </a:ext>
            </a:extLst>
          </p:cNvPr>
          <p:cNvSpPr/>
          <p:nvPr userDrawn="1"/>
        </p:nvSpPr>
        <p:spPr>
          <a:xfrm rot="16200000">
            <a:off x="5669277" y="229487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5474D73-F9BE-8323-9710-2D943D074AA7}"/>
              </a:ext>
            </a:extLst>
          </p:cNvPr>
          <p:cNvSpPr>
            <a:spLocks noGrp="1"/>
          </p:cNvSpPr>
          <p:nvPr>
            <p:ph type="sldNum" sz="quarter" idx="42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94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deas-with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E73DE767-6E27-2F6D-9DFB-476DFBA08AC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78952" y="0"/>
            <a:ext cx="3447288" cy="6858001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45720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562FBDD1-DD88-5129-A1B4-F8213B472B8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40140" y="6251713"/>
            <a:ext cx="2724912" cy="606288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0A7BBE-ABB8-C2EC-5680-6576FD9F3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A20E4B7D-A2F4-E2C0-B651-BA709ADA79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5343729-79AD-1ED6-768D-6A792503B3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53256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A6A44F0-F202-67D2-AA06-2C6B93FCC06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400" y="820351"/>
            <a:ext cx="653256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8B7F31E-5DA9-AE9E-946C-DBEDE553E35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4398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E2CB8A18-7CC3-DC44-09AA-C5930608CB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14398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24181-2302-5B6D-8D9A-0FDFFA0EAC2A}"/>
              </a:ext>
            </a:extLst>
          </p:cNvPr>
          <p:cNvSpPr/>
          <p:nvPr userDrawn="1"/>
        </p:nvSpPr>
        <p:spPr>
          <a:xfrm rot="16200000">
            <a:off x="462533" y="2309010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E8C39114-AC4E-397F-2083-2D7D594E888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376229" y="1880783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E47A550C-93F7-8A24-C26C-808BEFCFC57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376229" y="2549885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D36219-087B-419B-9E96-63D476258513}"/>
              </a:ext>
            </a:extLst>
          </p:cNvPr>
          <p:cNvSpPr/>
          <p:nvPr userDrawn="1"/>
        </p:nvSpPr>
        <p:spPr>
          <a:xfrm rot="16200000">
            <a:off x="3924364" y="2315123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6096CCA3-6EF5-DABE-B6E8-DC02967800A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14398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1F561A6E-CA30-68DE-C30C-E3D04D574F82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14398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93A29F-FA2C-9EBB-AEC6-3930FE314D14}"/>
              </a:ext>
            </a:extLst>
          </p:cNvPr>
          <p:cNvSpPr/>
          <p:nvPr userDrawn="1"/>
        </p:nvSpPr>
        <p:spPr>
          <a:xfrm rot="16200000">
            <a:off x="462533" y="475265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D6464A17-58FF-1CEF-5B44-C332EEA11FA9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376229" y="4324431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9" name="Text Placeholder 13">
            <a:extLst>
              <a:ext uri="{FF2B5EF4-FFF2-40B4-BE49-F238E27FC236}">
                <a16:creationId xmlns:a16="http://schemas.microsoft.com/office/drawing/2014/main" id="{8E44891D-B952-10F7-E744-374B1A1B230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4376229" y="4993533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52E0381-ADF4-8D24-C867-C900E35689E9}"/>
              </a:ext>
            </a:extLst>
          </p:cNvPr>
          <p:cNvSpPr/>
          <p:nvPr userDrawn="1"/>
        </p:nvSpPr>
        <p:spPr>
          <a:xfrm rot="16200000">
            <a:off x="3924364" y="4758771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2B2213-C7AE-6BAB-99BE-3FEB3626C9CD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49E7BE-854D-1C7F-9ED9-A488BDBEA629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44157-9DBF-C378-F538-F7840483133D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50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ide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813F2B-33D1-CE0E-E387-D5B3B86BB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DCD67CB5-6160-A440-ED55-AD32D8B18E3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0" name="Picture 9" descr="Logo, company name&#10;&#10;AI-generated content may be incorrect.">
            <a:extLst>
              <a:ext uri="{FF2B5EF4-FFF2-40B4-BE49-F238E27FC236}">
                <a16:creationId xmlns:a16="http://schemas.microsoft.com/office/drawing/2014/main" id="{D7722649-BB7F-E00B-2BFE-CAA6645192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21A7E90-F175-1CC3-CCD9-CBD10099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9385C64-D0FC-E300-55DA-BCF7F9AE2D7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4398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23E6B3B-1082-004A-1ACD-E7066B97F00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14398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544981-8CC8-FD66-5962-8360F99F4D54}"/>
              </a:ext>
            </a:extLst>
          </p:cNvPr>
          <p:cNvSpPr/>
          <p:nvPr userDrawn="1"/>
        </p:nvSpPr>
        <p:spPr>
          <a:xfrm rot="16200000">
            <a:off x="462533" y="2309010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0F32B04-69CD-6970-1192-E9622B2A14F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838061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5686534F-895A-175D-9ECA-69644D7DB84C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7838061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9C5E80-2D6A-7B81-F349-81A6C92D8B1B}"/>
              </a:ext>
            </a:extLst>
          </p:cNvPr>
          <p:cNvSpPr/>
          <p:nvPr userDrawn="1"/>
        </p:nvSpPr>
        <p:spPr>
          <a:xfrm rot="16200000">
            <a:off x="7386196" y="2309010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8B364BB1-2F03-07C5-EAB7-CB49A1EC3282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376229" y="1880783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459A5D6D-C5DE-C8EE-F37F-3367BBA9F84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376229" y="2549885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49DD49-1A8D-76CC-A4AF-D0AD5C195FB8}"/>
              </a:ext>
            </a:extLst>
          </p:cNvPr>
          <p:cNvSpPr/>
          <p:nvPr userDrawn="1"/>
        </p:nvSpPr>
        <p:spPr>
          <a:xfrm rot="16200000">
            <a:off x="3924364" y="2315123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B29C255B-11E7-E49D-1EDD-C2F6FB66D08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14398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F32E0527-0C17-B229-AE53-082144E5EC6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14398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8D1526-CCB8-95A3-3CF3-B935126F6D3B}"/>
              </a:ext>
            </a:extLst>
          </p:cNvPr>
          <p:cNvSpPr/>
          <p:nvPr userDrawn="1"/>
        </p:nvSpPr>
        <p:spPr>
          <a:xfrm rot="16200000">
            <a:off x="462533" y="475265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8F94305F-ACC4-02B6-29A1-4EFF95BB533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838061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F4292675-527D-A6B4-E4DC-2415844F85F2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838061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085E3D5-CA56-CDAB-FA38-F7ED7B165DA8}"/>
              </a:ext>
            </a:extLst>
          </p:cNvPr>
          <p:cNvSpPr/>
          <p:nvPr userDrawn="1"/>
        </p:nvSpPr>
        <p:spPr>
          <a:xfrm rot="16200000">
            <a:off x="7386196" y="4752658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F81F7DBF-CBB6-1C17-14EC-49A4683D985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376229" y="4324431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155C0AAD-ABA7-E72D-77DF-67C494E9815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4376229" y="4993533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048C6CE-4BDC-C393-A7CE-46A7BDCD6840}"/>
              </a:ext>
            </a:extLst>
          </p:cNvPr>
          <p:cNvSpPr/>
          <p:nvPr userDrawn="1"/>
        </p:nvSpPr>
        <p:spPr>
          <a:xfrm rot="16200000">
            <a:off x="3924364" y="4758771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5FDBA3-89C7-4621-B40D-7DE83FA22F5A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AF3A4-EAA0-74A8-537D-7B63527E0231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D8A77-0A01-BA2F-A32E-706B0FA90008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94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with-caption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AI-generated content may be incorrect.">
            <a:extLst>
              <a:ext uri="{FF2B5EF4-FFF2-40B4-BE49-F238E27FC236}">
                <a16:creationId xmlns:a16="http://schemas.microsoft.com/office/drawing/2014/main" id="{342CFCE2-B4C8-ABC2-3278-6BDD1A6BA4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5563" y="3940021"/>
            <a:ext cx="2920677" cy="2917979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A6E3EA-A830-B168-79DF-164310C3A5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60" y="5938577"/>
            <a:ext cx="11091672" cy="383991"/>
          </a:xfrm>
        </p:spPr>
        <p:txBody>
          <a:bodyPr lIns="0" rIns="0" anchor="t">
            <a:noAutofit/>
          </a:bodyPr>
          <a:lstStyle>
            <a:lvl1pPr marL="0" indent="0">
              <a:buNone/>
              <a:defRPr sz="2400" b="1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4CFE70-A9DA-519B-846A-B0978C9FFD7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1826240" cy="5509547"/>
          </a:xfrm>
          <a:solidFill>
            <a:srgbClr val="C3CAD1"/>
          </a:solidFill>
          <a:ln>
            <a:noFill/>
          </a:ln>
        </p:spPr>
        <p:txBody>
          <a:bodyPr lIns="457200" tIns="3108960" rIns="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60" y="6289556"/>
            <a:ext cx="11091672" cy="238244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EC6AD6-BD59-A2C2-2F3A-CEF4E0667B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1" name="Picture 10" descr="Logo, company name&#10;&#10;AI-generated content may be incorrect.">
            <a:extLst>
              <a:ext uri="{FF2B5EF4-FFF2-40B4-BE49-F238E27FC236}">
                <a16:creationId xmlns:a16="http://schemas.microsoft.com/office/drawing/2014/main" id="{44B6D53A-92C9-55F9-0CA2-68EF8475BE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573D6D-30D5-5B7B-90C2-D7583296043C}"/>
              </a:ext>
            </a:extLst>
          </p:cNvPr>
          <p:cNvSpPr/>
          <p:nvPr userDrawn="1"/>
        </p:nvSpPr>
        <p:spPr>
          <a:xfrm rot="10800000">
            <a:off x="365061" y="5782203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06984-9DED-F33B-C04F-1C29849539A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2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with-caption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C11AC4-3132-DF00-E861-4EC706C3EB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5924" y="640080"/>
            <a:ext cx="9994392" cy="5577840"/>
          </a:xfrm>
          <a:solidFill>
            <a:srgbClr val="C3CAD1"/>
          </a:solidFill>
          <a:ln>
            <a:noFill/>
          </a:ln>
        </p:spPr>
        <p:txBody>
          <a:bodyPr lIns="457200" tIns="3108960" rIns="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4F600118-8BF4-999C-96D0-38800692B1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925" y="6245352"/>
            <a:ext cx="9994392" cy="310783"/>
          </a:xfr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D2A2E3-C451-68BF-12DA-0C5129B06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1" name="Picture 10" descr="Logo, company name&#10;&#10;AI-generated content may be incorrect.">
            <a:extLst>
              <a:ext uri="{FF2B5EF4-FFF2-40B4-BE49-F238E27FC236}">
                <a16:creationId xmlns:a16="http://schemas.microsoft.com/office/drawing/2014/main" id="{E4E71F28-8E11-F8BF-0A77-7AAFA42184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DFC97-7800-F5CC-5EBB-5D892475A33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74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-fig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02F704-D87B-DF16-D937-0C5723A4D34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alpha val="50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E187AF-3341-8854-383A-CA20D59A0AFD}"/>
              </a:ext>
            </a:extLst>
          </p:cNvPr>
          <p:cNvSpPr/>
          <p:nvPr userDrawn="1"/>
        </p:nvSpPr>
        <p:spPr>
          <a:xfrm>
            <a:off x="0" y="1678988"/>
            <a:ext cx="11830050" cy="3500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5C63DE5-8138-0D72-CE3E-25C89680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257" y="2379072"/>
            <a:ext cx="10003536" cy="1668997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>
            <a:lvl1pPr algn="ctr">
              <a:defRPr sz="9600" spc="-1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07A8EC1-93D3-3D5B-9385-0BA6453AF1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57" y="4048069"/>
            <a:ext cx="10003536" cy="709159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2800" spc="-50" baseline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5F9F77-9433-0FA9-9CAB-50F8190170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0C5114-E7F3-FF3D-A850-564CA25BD4AA}"/>
              </a:ext>
            </a:extLst>
          </p:cNvPr>
          <p:cNvSpPr/>
          <p:nvPr userDrawn="1"/>
        </p:nvSpPr>
        <p:spPr>
          <a:xfrm rot="10800000">
            <a:off x="5215509" y="233303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10C01-E502-C2A8-611B-3019CF9DFA7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1728D-2C4C-4424-EC7C-F41CFAB91F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A6709-2DAE-D574-74A9-6F2352BB8C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55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-key-fig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BAEBB0B-FC49-0C96-1CA9-8CBAB51455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399" y="820757"/>
            <a:ext cx="5000626" cy="5216486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tIns="283464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5CE5CA-6E88-5554-567E-566D0F3702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97155" y="1520328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53F5A24-61CC-6326-2F0B-D0B2CD8054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9" y="6144322"/>
            <a:ext cx="5000625" cy="21202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7C79F1A4-8D7A-2A2A-13B1-007CC4DA4D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90710" y="512899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4A9EC7-0A22-2867-5A93-04C549C7B24D}"/>
              </a:ext>
            </a:extLst>
          </p:cNvPr>
          <p:cNvSpPr/>
          <p:nvPr userDrawn="1"/>
        </p:nvSpPr>
        <p:spPr>
          <a:xfrm rot="16200000">
            <a:off x="5595766" y="1504465"/>
            <a:ext cx="1389888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C9AF806-A69B-CC52-7882-68CBACA47F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20" name="Picture 19" descr="Logo, company name&#10;&#10;AI-generated content may be incorrect.">
            <a:extLst>
              <a:ext uri="{FF2B5EF4-FFF2-40B4-BE49-F238E27FC236}">
                <a16:creationId xmlns:a16="http://schemas.microsoft.com/office/drawing/2014/main" id="{71A5B106-9DEE-8AB6-D922-D48EB8DF9D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47C90278-399F-D985-B545-7DCF0DA7A63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97155" y="5337672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819A7FF5-547E-A603-F63A-B893DB870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0710" y="4330243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F14232-891E-BF84-C925-6BB3EFCEB08D}"/>
              </a:ext>
            </a:extLst>
          </p:cNvPr>
          <p:cNvSpPr/>
          <p:nvPr userDrawn="1"/>
        </p:nvSpPr>
        <p:spPr>
          <a:xfrm rot="16200000">
            <a:off x="5595766" y="5321809"/>
            <a:ext cx="1389888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C5B0C835-92D5-EBA9-F2A4-BC31B439CFE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7155" y="3427735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AFF8EEAA-8354-850E-1A0B-1EADAA1D7E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90710" y="2420306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30FE6C-CF61-D9B0-ABF1-6B526A2786D8}"/>
              </a:ext>
            </a:extLst>
          </p:cNvPr>
          <p:cNvSpPr/>
          <p:nvPr userDrawn="1"/>
        </p:nvSpPr>
        <p:spPr>
          <a:xfrm rot="16200000">
            <a:off x="5595766" y="3411872"/>
            <a:ext cx="1389888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FDCF037-3F22-455A-C167-1B9773617782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B849831-55D4-65FF-A7B1-CC84E9B252F7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1D6637D-9A02-B205-EF0A-87C0E8B5D314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49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03E171D5-30FC-537F-A514-48CD3674FC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10466" y="2852018"/>
            <a:ext cx="2298325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349D683-9A3C-3B31-0359-463DB290E7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2852018"/>
            <a:ext cx="2298325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2E158B-F6B7-4699-6081-B2D57ABF9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</a:t>
            </a:r>
          </a:p>
          <a:p>
            <a:pPr lvl="0"/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EF49033D-66CB-33E0-1DBC-8928201CE7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400" y="4226948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1CDCE25-1734-8F15-F850-140D20AC47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10466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85289A2-5BDF-BFB7-0DE2-786AE92651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10466" y="4226948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CFA5C77-3A47-8088-7D44-41FA177B05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45110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4BF923C8-904E-4223-3EB4-4B31AAE44E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45110" y="4240724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DCF14EF-4C7F-F7FF-B974-B74AEA466A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79755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73055581-1076-7DDA-CB8D-C153A93551A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79755" y="4240724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98675C6D-0B35-795C-843D-D60026C9B8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9756" y="2852018"/>
            <a:ext cx="2298324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CF0A98D3-24F3-B6FB-0C8A-5A659B80362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45111" y="2852018"/>
            <a:ext cx="2298324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845F05-CCE2-6A85-D3D4-65931BF036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6610B6D6-299C-0418-0AF3-619B25B544C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6" name="Picture 15" descr="Logo, company name&#10;&#10;AI-generated content may be incorrect.">
            <a:extLst>
              <a:ext uri="{FF2B5EF4-FFF2-40B4-BE49-F238E27FC236}">
                <a16:creationId xmlns:a16="http://schemas.microsoft.com/office/drawing/2014/main" id="{68DB6E35-74D5-6385-15A7-D3FFFECBE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916BD9F2-83FA-DEE1-828F-C0131BE688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08987A-C4D8-24A2-0633-7FD0D0BFD8F2}"/>
              </a:ext>
            </a:extLst>
          </p:cNvPr>
          <p:cNvSpPr/>
          <p:nvPr userDrawn="1"/>
        </p:nvSpPr>
        <p:spPr>
          <a:xfrm rot="10800000" flipV="1">
            <a:off x="2892132" y="3194302"/>
            <a:ext cx="90525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AF7D8-F39D-5D62-4B8B-A1E2D2280514}"/>
              </a:ext>
            </a:extLst>
          </p:cNvPr>
          <p:cNvSpPr/>
          <p:nvPr userDrawn="1"/>
        </p:nvSpPr>
        <p:spPr>
          <a:xfrm rot="10800000" flipV="1">
            <a:off x="5455268" y="3194302"/>
            <a:ext cx="90525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AEB230-F944-F682-5C1A-0056FBFB52AB}"/>
              </a:ext>
            </a:extLst>
          </p:cNvPr>
          <p:cNvSpPr/>
          <p:nvPr userDrawn="1"/>
        </p:nvSpPr>
        <p:spPr>
          <a:xfrm rot="10800000" flipV="1">
            <a:off x="8024323" y="3194302"/>
            <a:ext cx="90525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FE7C9-EB8A-1A48-5F36-AEE87BC4EFFB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CA788-9E66-27E4-B8B2-1B3DD9A0061C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826E5-1E41-AE20-24CB-69936FA1646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10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6000" y="4361861"/>
            <a:ext cx="5029200" cy="88216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97A8FFA-98C0-7619-912E-7DE6824B8E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702" y="1700784"/>
            <a:ext cx="5000626" cy="625033"/>
          </a:xfrm>
          <a:solidFill>
            <a:schemeClr val="tx2"/>
          </a:solidFill>
        </p:spPr>
        <p:txBody>
          <a:bodyPr lIns="182880" tIns="0" rIns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4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Segment 1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E709C570-D515-D5C2-A7C9-873D4FB05D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702" y="2416667"/>
            <a:ext cx="5000626" cy="70072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D0D5251-ED14-8221-23B5-C338B9B136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703" y="3126912"/>
            <a:ext cx="5000626" cy="625033"/>
          </a:xfrm>
          <a:solidFill>
            <a:schemeClr val="tx1"/>
          </a:solidFill>
        </p:spPr>
        <p:txBody>
          <a:bodyPr lIns="182880" tIns="0" rIns="0" anchor="ctr">
            <a:noAutofit/>
          </a:bodyPr>
          <a:lstStyle>
            <a:lvl1pPr marL="0" indent="0">
              <a:buNone/>
              <a:defRPr sz="24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Segment 2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E80E855E-4FDC-9D49-7BC5-49761978BA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3703" y="3841747"/>
            <a:ext cx="5000625" cy="70408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34349A97-5971-2B65-B59E-1C98524A4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3702" y="4567235"/>
            <a:ext cx="5000626" cy="631032"/>
          </a:xfrm>
          <a:solidFill>
            <a:schemeClr val="accent1"/>
          </a:solidFill>
        </p:spPr>
        <p:txBody>
          <a:bodyPr lIns="182880" tIns="0" rIns="0" anchor="ctr">
            <a:noAutofit/>
          </a:bodyPr>
          <a:lstStyle>
            <a:lvl1pPr marL="0" indent="0">
              <a:buNone/>
              <a:defRPr sz="24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Segment 3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56E30477-B529-728A-AA86-F0BF32CC2C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3702" y="5283162"/>
            <a:ext cx="5000626" cy="70408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2CD14E77-F429-15B1-F9A5-C98656B05D4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16009" y="5727814"/>
            <a:ext cx="3984937" cy="81402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caption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EA2963-9726-4063-E7DA-0AB9CA3909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74F00707-099E-FCA0-E7DE-AF763D1AF9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1E87DF5B-EBD1-93B2-E7F8-9194FC8AC7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B92F8742-82D1-BB4D-234D-76D87357F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hart Placeholder 33">
            <a:extLst>
              <a:ext uri="{FF2B5EF4-FFF2-40B4-BE49-F238E27FC236}">
                <a16:creationId xmlns:a16="http://schemas.microsoft.com/office/drawing/2014/main" id="{52C864BF-BCE8-AF09-5C28-6FB7C48C3E8E}"/>
              </a:ext>
            </a:extLst>
          </p:cNvPr>
          <p:cNvSpPr>
            <a:spLocks noGrp="1"/>
          </p:cNvSpPr>
          <p:nvPr>
            <p:ph type="chart" sz="quarter" idx="38"/>
          </p:nvPr>
        </p:nvSpPr>
        <p:spPr>
          <a:xfrm>
            <a:off x="6564303" y="1691264"/>
            <a:ext cx="3718252" cy="382042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6F6407B-2069-A156-F136-165066B97BB0}"/>
              </a:ext>
            </a:extLst>
          </p:cNvPr>
          <p:cNvSpPr>
            <a:spLocks noGrp="1"/>
          </p:cNvSpPr>
          <p:nvPr>
            <p:ph type="dt" sz="half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B8EB51C-6380-2192-1894-4C5355440D79}"/>
              </a:ext>
            </a:extLst>
          </p:cNvPr>
          <p:cNvSpPr>
            <a:spLocks noGrp="1"/>
          </p:cNvSpPr>
          <p:nvPr>
            <p:ph type="ftr" sz="quarter" idx="4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12A945B-BEEF-183C-ECC0-6AA2D38FD9C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19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5997" y="4281534"/>
            <a:ext cx="5074467" cy="89010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2CD14E77-F429-15B1-F9A5-C98656B05D4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4399" y="5910199"/>
            <a:ext cx="9994392" cy="37118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caption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F47B5-4761-5144-F10D-D22CD753FB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4E7EC1F8-3C79-96EA-BAC5-4A16390EF4F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0" name="Picture 9" descr="Logo, company name&#10;&#10;AI-generated content may be incorrect.">
            <a:extLst>
              <a:ext uri="{FF2B5EF4-FFF2-40B4-BE49-F238E27FC236}">
                <a16:creationId xmlns:a16="http://schemas.microsoft.com/office/drawing/2014/main" id="{BA36F6E8-B09C-D7C6-E26B-D0323BCA25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0C1E4F0-DFA5-E9B1-59B4-18ECD9C9B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able Placeholder 5">
            <a:extLst>
              <a:ext uri="{FF2B5EF4-FFF2-40B4-BE49-F238E27FC236}">
                <a16:creationId xmlns:a16="http://schemas.microsoft.com/office/drawing/2014/main" id="{D2EDDB05-1AF6-97B9-8468-040314ECE410}"/>
              </a:ext>
            </a:extLst>
          </p:cNvPr>
          <p:cNvSpPr>
            <a:spLocks noGrp="1"/>
          </p:cNvSpPr>
          <p:nvPr>
            <p:ph type="tbl" sz="quarter" idx="25"/>
          </p:nvPr>
        </p:nvSpPr>
        <p:spPr>
          <a:xfrm>
            <a:off x="915924" y="1700784"/>
            <a:ext cx="9992867" cy="4105656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088B00D-9B35-DB46-C790-1D78D3C30D91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23629E-9729-19B2-D18F-696FC5DF7C80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F7ECEAE-4F90-EAE6-417B-EE2AEE8EB75D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08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-ligh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6000" y="4361861"/>
            <a:ext cx="5029200" cy="88216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95878C-4EDF-38C4-5287-2AEA2144FD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04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971550"/>
            <a:ext cx="11563351" cy="505936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rgbClr val="505050"/>
                </a:solidFill>
              </a:defRPr>
            </a:lvl1pPr>
            <a:lvl2pPr>
              <a:defRPr sz="2200">
                <a:solidFill>
                  <a:srgbClr val="505050"/>
                </a:solidFill>
              </a:defRPr>
            </a:lvl2pPr>
            <a:lvl3pPr>
              <a:defRPr sz="2000">
                <a:solidFill>
                  <a:srgbClr val="505050"/>
                </a:solidFill>
              </a:defRPr>
            </a:lvl3pPr>
            <a:lvl4pPr>
              <a:defRPr sz="1800">
                <a:solidFill>
                  <a:srgbClr val="505050"/>
                </a:solidFill>
              </a:defRPr>
            </a:lvl4pPr>
            <a:lvl5pPr marL="2057400" indent="-228600">
              <a:buFont typeface="Arial"/>
              <a:buChar char="•"/>
              <a:defRPr sz="18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04800" y="251753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8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982436" y="6504213"/>
            <a:ext cx="900491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0804" y="6504214"/>
            <a:ext cx="8349491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b="1"/>
              <a:t>Yonehara | CLARIPHY CM: AI for accelerators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6333" y="6504214"/>
            <a:ext cx="552451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92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5CCE765-81F2-BAC8-4594-F05A8A98B209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alpha val="50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A81A3-EC67-4A3B-9F41-F416DA9AD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45B20B8-EF94-AE94-949A-2FB6A94807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C440DD-C83E-5818-8D0D-4307DEB14634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88DA3D-6125-4849-EF5D-E55FDE01F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F10B25E9-94DA-16D3-13E3-CAE2BEA2F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3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8A2BF2-AEE9-3696-E274-55C9E049409F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>
              <a:alpha val="50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A279D5-65D1-7EB0-3505-17CC33D88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0D56A39-C31F-0835-F346-AB4267AB2A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40C43A-6B15-0F57-3682-C2FEC305D74B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DEA090-8736-22FF-0799-B9DD33028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CA4B4A60-8351-BF40-3841-F41FCE9B2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095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3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B0E3FA5-DE31-AB6D-9B62-28830D79E1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F93DB2B-C096-0CA2-8B73-EC9DE94D2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tx2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3C7BFC-CC60-7A87-8EC8-5BDBA55CAEAE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0D6175-3B5A-99BF-50CA-438C19FF1B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C0A3FD-7314-8193-36AD-C546C75B7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28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section-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Logo, company name&#10;&#10;AI-generated content may be incorrect.">
            <a:extLst>
              <a:ext uri="{FF2B5EF4-FFF2-40B4-BE49-F238E27FC236}">
                <a16:creationId xmlns:a16="http://schemas.microsoft.com/office/drawing/2014/main" id="{F458E46B-0C39-CD93-F76B-90E76DC35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A226F5EF-54EF-597D-C9E0-3639803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53256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7D25E6A6-20DF-4816-1517-8509EB288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66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53" name="Text Placeholder 13">
            <a:extLst>
              <a:ext uri="{FF2B5EF4-FFF2-40B4-BE49-F238E27FC236}">
                <a16:creationId xmlns:a16="http://schemas.microsoft.com/office/drawing/2014/main" id="{14A01821-D46E-3D52-4CAD-F7DBDCABE7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400" y="2705790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D54C57D-8418-C7FC-C13C-73DFB51888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7622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02</a:t>
            </a:r>
          </a:p>
        </p:txBody>
      </p:sp>
      <p:sp>
        <p:nvSpPr>
          <p:cNvPr id="55" name="Text Placeholder 13">
            <a:extLst>
              <a:ext uri="{FF2B5EF4-FFF2-40B4-BE49-F238E27FC236}">
                <a16:creationId xmlns:a16="http://schemas.microsoft.com/office/drawing/2014/main" id="{A7ED865A-D8C1-84B1-ED7B-E4FD0EB52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79746" y="2705790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ED5B529-78BB-F29E-18B0-971B1535E859}"/>
              </a:ext>
            </a:extLst>
          </p:cNvPr>
          <p:cNvSpPr/>
          <p:nvPr userDrawn="1"/>
        </p:nvSpPr>
        <p:spPr>
          <a:xfrm rot="10800000">
            <a:off x="907074" y="2559377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04014A3-4C06-C81A-AC8E-980793F74342}"/>
              </a:ext>
            </a:extLst>
          </p:cNvPr>
          <p:cNvSpPr/>
          <p:nvPr userDrawn="1"/>
        </p:nvSpPr>
        <p:spPr>
          <a:xfrm rot="10800000">
            <a:off x="4369687" y="2559377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4B74B708-A762-7133-2651-04F12E11F8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166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03</a:t>
            </a:r>
          </a:p>
        </p:txBody>
      </p:sp>
      <p:sp>
        <p:nvSpPr>
          <p:cNvPr id="59" name="Text Placeholder 13">
            <a:extLst>
              <a:ext uri="{FF2B5EF4-FFF2-40B4-BE49-F238E27FC236}">
                <a16:creationId xmlns:a16="http://schemas.microsoft.com/office/drawing/2014/main" id="{435E90AA-1C85-A9E4-87BC-C1AF24C362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754927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492F2493-8216-CD88-FA44-CC9A10608AF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7622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04</a:t>
            </a:r>
          </a:p>
        </p:txBody>
      </p:sp>
      <p:sp>
        <p:nvSpPr>
          <p:cNvPr id="61" name="Text Placeholder 13">
            <a:extLst>
              <a:ext uri="{FF2B5EF4-FFF2-40B4-BE49-F238E27FC236}">
                <a16:creationId xmlns:a16="http://schemas.microsoft.com/office/drawing/2014/main" id="{94974B5A-8E34-7804-BAF6-077E87EED7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79746" y="4754927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2AD98F0-4E6C-4977-7D6D-0539C61129D5}"/>
              </a:ext>
            </a:extLst>
          </p:cNvPr>
          <p:cNvSpPr/>
          <p:nvPr userDrawn="1"/>
        </p:nvSpPr>
        <p:spPr>
          <a:xfrm rot="10800000">
            <a:off x="907074" y="460851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A28208-467D-4A45-BC0C-0BC9588893EB}"/>
              </a:ext>
            </a:extLst>
          </p:cNvPr>
          <p:cNvSpPr/>
          <p:nvPr userDrawn="1"/>
        </p:nvSpPr>
        <p:spPr>
          <a:xfrm rot="10800000">
            <a:off x="4369687" y="460851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Picture Placeholder 5">
            <a:extLst>
              <a:ext uri="{FF2B5EF4-FFF2-40B4-BE49-F238E27FC236}">
                <a16:creationId xmlns:a16="http://schemas.microsoft.com/office/drawing/2014/main" id="{4FBFB9DE-AE2D-A7B7-4DB4-6859D9D5BC4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78952" y="0"/>
            <a:ext cx="3447288" cy="6858001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45720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D2A65777-78A4-1122-070C-13C5CC391F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40140" y="6251713"/>
            <a:ext cx="2724912" cy="606288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2F3BB497-B176-4CA5-ECD7-4F398D8B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3D427B-7FC7-1359-C26B-EE4E88413334}"/>
              </a:ext>
            </a:extLst>
          </p:cNvPr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283E2-A570-ED3B-DFD5-070DE6D5FDE8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33E59-3BC3-A711-E10E-552D2E1F77B5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333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section-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BB2EFC9-1306-610A-7472-F5A409DAF8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078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03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8DA22153-3FAA-4073-D5F7-B56934A129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40789" y="2705790"/>
            <a:ext cx="3070730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34F7C635-74F3-E319-79C6-11DF58432B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66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0CB3ED8D-E886-FF54-5A83-1729951016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400" y="2705790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FEC18E3E-7D1C-8D3A-FA66-09B9E8AF96E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7622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02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F46C368A-CAE6-AB12-45DE-8C9AC10815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79746" y="2705790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1A30D-A0A7-8F72-0DB2-BAA0EF2037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6BC60E22-555E-863E-A95E-1F364397E9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8268B68-5038-1850-9129-6EBE6E73F9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851C4B-EE7A-A84C-0FEB-76E839BCE7AE}"/>
              </a:ext>
            </a:extLst>
          </p:cNvPr>
          <p:cNvSpPr/>
          <p:nvPr userDrawn="1"/>
        </p:nvSpPr>
        <p:spPr>
          <a:xfrm rot="10800000">
            <a:off x="907074" y="2559377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79CC64-0203-C898-B985-39FB41EBBF57}"/>
              </a:ext>
            </a:extLst>
          </p:cNvPr>
          <p:cNvSpPr/>
          <p:nvPr userDrawn="1"/>
        </p:nvSpPr>
        <p:spPr>
          <a:xfrm rot="10800000">
            <a:off x="4369687" y="2559377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B46FE0-DD6E-5635-0172-E4462AC6960A}"/>
              </a:ext>
            </a:extLst>
          </p:cNvPr>
          <p:cNvSpPr/>
          <p:nvPr userDrawn="1"/>
        </p:nvSpPr>
        <p:spPr>
          <a:xfrm rot="10800000">
            <a:off x="7844307" y="2559377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6E39647A-7DAB-491C-D78A-700609AE592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4078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06</a:t>
            </a:r>
          </a:p>
        </p:txBody>
      </p:sp>
      <p:sp>
        <p:nvSpPr>
          <p:cNvPr id="54" name="Text Placeholder 13">
            <a:extLst>
              <a:ext uri="{FF2B5EF4-FFF2-40B4-BE49-F238E27FC236}">
                <a16:creationId xmlns:a16="http://schemas.microsoft.com/office/drawing/2014/main" id="{1A2EE3EC-6F0A-04AA-D8CE-ACD79EC10DF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40789" y="4754927"/>
            <a:ext cx="3070730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34257359-AC31-56B7-8B18-5EA207F7A42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166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04</a:t>
            </a:r>
          </a:p>
        </p:txBody>
      </p:sp>
      <p:sp>
        <p:nvSpPr>
          <p:cNvPr id="56" name="Text Placeholder 13">
            <a:extLst>
              <a:ext uri="{FF2B5EF4-FFF2-40B4-BE49-F238E27FC236}">
                <a16:creationId xmlns:a16="http://schemas.microsoft.com/office/drawing/2014/main" id="{572C6531-6F1F-27C2-65C9-244BA7ADFA5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754927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595E9E59-1788-1106-6D6E-4588D5BFC4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7622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05</a:t>
            </a:r>
          </a:p>
        </p:txBody>
      </p:sp>
      <p:sp>
        <p:nvSpPr>
          <p:cNvPr id="58" name="Text Placeholder 13">
            <a:extLst>
              <a:ext uri="{FF2B5EF4-FFF2-40B4-BE49-F238E27FC236}">
                <a16:creationId xmlns:a16="http://schemas.microsoft.com/office/drawing/2014/main" id="{8199CACE-BEE2-2F7F-88AC-1185972B2B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79746" y="4754927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F7BEFD-FB17-76F4-D1C3-A86A0C5DF431}"/>
              </a:ext>
            </a:extLst>
          </p:cNvPr>
          <p:cNvSpPr/>
          <p:nvPr userDrawn="1"/>
        </p:nvSpPr>
        <p:spPr>
          <a:xfrm rot="10800000">
            <a:off x="907074" y="460851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098B664-2217-1188-9827-8BE49302AAB0}"/>
              </a:ext>
            </a:extLst>
          </p:cNvPr>
          <p:cNvSpPr/>
          <p:nvPr userDrawn="1"/>
        </p:nvSpPr>
        <p:spPr>
          <a:xfrm rot="10800000">
            <a:off x="4369687" y="460851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3E24A18-BE76-EFAD-8000-E51E5AB8B18D}"/>
              </a:ext>
            </a:extLst>
          </p:cNvPr>
          <p:cNvSpPr/>
          <p:nvPr userDrawn="1"/>
        </p:nvSpPr>
        <p:spPr>
          <a:xfrm rot="10800000">
            <a:off x="7844307" y="4608514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06B98-6C7B-5D9C-EB22-ADFE1D599AAB}"/>
              </a:ext>
            </a:extLst>
          </p:cNvPr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5E37-5D32-15DD-E450-FB2064F63D72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C6AA05-64AA-7F74-3379-4487B7FD127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42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-section-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Placeholder 13">
            <a:extLst>
              <a:ext uri="{FF2B5EF4-FFF2-40B4-BE49-F238E27FC236}">
                <a16:creationId xmlns:a16="http://schemas.microsoft.com/office/drawing/2014/main" id="{24D2F47F-A82C-896B-9074-0218039BA50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399" y="1700784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4871" y="1700784"/>
            <a:ext cx="3639311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3" name="Text Placeholder 13">
            <a:extLst>
              <a:ext uri="{FF2B5EF4-FFF2-40B4-BE49-F238E27FC236}">
                <a16:creationId xmlns:a16="http://schemas.microsoft.com/office/drawing/2014/main" id="{879203E9-4594-555A-231B-491719F415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4398" y="2439376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4" name="Text Placeholder 13">
            <a:extLst>
              <a:ext uri="{FF2B5EF4-FFF2-40B4-BE49-F238E27FC236}">
                <a16:creationId xmlns:a16="http://schemas.microsoft.com/office/drawing/2014/main" id="{84230C28-B165-EFA0-B74F-E666A786A9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64872" y="2439376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6" name="Text Placeholder 13">
            <a:extLst>
              <a:ext uri="{FF2B5EF4-FFF2-40B4-BE49-F238E27FC236}">
                <a16:creationId xmlns:a16="http://schemas.microsoft.com/office/drawing/2014/main" id="{2DF69C14-5330-E3B1-3493-6E4B64446A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398" y="3177663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17" name="Text Placeholder 13">
            <a:extLst>
              <a:ext uri="{FF2B5EF4-FFF2-40B4-BE49-F238E27FC236}">
                <a16:creationId xmlns:a16="http://schemas.microsoft.com/office/drawing/2014/main" id="{64FAB876-1E16-E235-990A-914CADA69D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4872" y="3177663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9" name="Text Placeholder 13">
            <a:extLst>
              <a:ext uri="{FF2B5EF4-FFF2-40B4-BE49-F238E27FC236}">
                <a16:creationId xmlns:a16="http://schemas.microsoft.com/office/drawing/2014/main" id="{932D7BD1-6785-E0E5-A294-8699619E07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398" y="3909185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120" name="Text Placeholder 13">
            <a:extLst>
              <a:ext uri="{FF2B5EF4-FFF2-40B4-BE49-F238E27FC236}">
                <a16:creationId xmlns:a16="http://schemas.microsoft.com/office/drawing/2014/main" id="{09FE5F1D-177D-3BC0-A83F-F3A8B84176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4872" y="3909185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2" name="Text Placeholder 13">
            <a:extLst>
              <a:ext uri="{FF2B5EF4-FFF2-40B4-BE49-F238E27FC236}">
                <a16:creationId xmlns:a16="http://schemas.microsoft.com/office/drawing/2014/main" id="{737A7788-0B5B-A35E-C701-E199CC87D2F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398" y="4640707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123" name="Text Placeholder 13">
            <a:extLst>
              <a:ext uri="{FF2B5EF4-FFF2-40B4-BE49-F238E27FC236}">
                <a16:creationId xmlns:a16="http://schemas.microsoft.com/office/drawing/2014/main" id="{CA244C11-B490-6C58-227E-AAE993D5763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64872" y="4640707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5" name="Text Placeholder 13">
            <a:extLst>
              <a:ext uri="{FF2B5EF4-FFF2-40B4-BE49-F238E27FC236}">
                <a16:creationId xmlns:a16="http://schemas.microsoft.com/office/drawing/2014/main" id="{FB3C5B8D-511D-4620-D6C2-29244AE5A36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398" y="5372229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126" name="Text Placeholder 13">
            <a:extLst>
              <a:ext uri="{FF2B5EF4-FFF2-40B4-BE49-F238E27FC236}">
                <a16:creationId xmlns:a16="http://schemas.microsoft.com/office/drawing/2014/main" id="{74E73A5C-9587-3638-1849-529EF20DA4A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4872" y="5372229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8" name="Text Placeholder 13">
            <a:extLst>
              <a:ext uri="{FF2B5EF4-FFF2-40B4-BE49-F238E27FC236}">
                <a16:creationId xmlns:a16="http://schemas.microsoft.com/office/drawing/2014/main" id="{D9958F8C-F86C-8945-339F-91C4B192BB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1941" y="1700784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129" name="Text Placeholder 13">
            <a:extLst>
              <a:ext uri="{FF2B5EF4-FFF2-40B4-BE49-F238E27FC236}">
                <a16:creationId xmlns:a16="http://schemas.microsoft.com/office/drawing/2014/main" id="{CF1D7A50-7443-E633-DD41-F6B79C3FF56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056" y="1700784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1" name="Text Placeholder 13">
            <a:extLst>
              <a:ext uri="{FF2B5EF4-FFF2-40B4-BE49-F238E27FC236}">
                <a16:creationId xmlns:a16="http://schemas.microsoft.com/office/drawing/2014/main" id="{CFA56BDA-D236-1449-791D-D67B3432FAB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21941" y="2439376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132" name="Text Placeholder 13">
            <a:extLst>
              <a:ext uri="{FF2B5EF4-FFF2-40B4-BE49-F238E27FC236}">
                <a16:creationId xmlns:a16="http://schemas.microsoft.com/office/drawing/2014/main" id="{EA4D9A6A-DBB7-348C-F89D-164E7413004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71056" y="2439376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4" name="Text Placeholder 13">
            <a:extLst>
              <a:ext uri="{FF2B5EF4-FFF2-40B4-BE49-F238E27FC236}">
                <a16:creationId xmlns:a16="http://schemas.microsoft.com/office/drawing/2014/main" id="{AF2C1657-B89C-2EE0-35F8-B79BD539AEF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21941" y="3177663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09</a:t>
            </a:r>
          </a:p>
        </p:txBody>
      </p:sp>
      <p:sp>
        <p:nvSpPr>
          <p:cNvPr id="135" name="Text Placeholder 13">
            <a:extLst>
              <a:ext uri="{FF2B5EF4-FFF2-40B4-BE49-F238E27FC236}">
                <a16:creationId xmlns:a16="http://schemas.microsoft.com/office/drawing/2014/main" id="{3AE3BE8C-2311-FEC2-AEAF-F66929C7421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71056" y="3177663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7" name="Text Placeholder 13">
            <a:extLst>
              <a:ext uri="{FF2B5EF4-FFF2-40B4-BE49-F238E27FC236}">
                <a16:creationId xmlns:a16="http://schemas.microsoft.com/office/drawing/2014/main" id="{6BC6E3D7-C604-65BA-0EF3-149FD797F8F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21941" y="3909185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138" name="Text Placeholder 13">
            <a:extLst>
              <a:ext uri="{FF2B5EF4-FFF2-40B4-BE49-F238E27FC236}">
                <a16:creationId xmlns:a16="http://schemas.microsoft.com/office/drawing/2014/main" id="{614D7BFE-8E61-2980-FCFD-07D72FEFE89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71056" y="3909185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40" name="Text Placeholder 13">
            <a:extLst>
              <a:ext uri="{FF2B5EF4-FFF2-40B4-BE49-F238E27FC236}">
                <a16:creationId xmlns:a16="http://schemas.microsoft.com/office/drawing/2014/main" id="{BFE1C3D8-A28B-308B-4E0D-6BF5775ABE4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21941" y="4640707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141" name="Text Placeholder 13">
            <a:extLst>
              <a:ext uri="{FF2B5EF4-FFF2-40B4-BE49-F238E27FC236}">
                <a16:creationId xmlns:a16="http://schemas.microsoft.com/office/drawing/2014/main" id="{FB732F29-504E-1261-3F0E-602CAADDCE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71056" y="4640707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43" name="Text Placeholder 13">
            <a:extLst>
              <a:ext uri="{FF2B5EF4-FFF2-40B4-BE49-F238E27FC236}">
                <a16:creationId xmlns:a16="http://schemas.microsoft.com/office/drawing/2014/main" id="{35021FF4-3C1D-61CB-EC24-10046EF8415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21941" y="5372229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144" name="Text Placeholder 13">
            <a:extLst>
              <a:ext uri="{FF2B5EF4-FFF2-40B4-BE49-F238E27FC236}">
                <a16:creationId xmlns:a16="http://schemas.microsoft.com/office/drawing/2014/main" id="{4E6D8817-7253-7DDF-DC41-DEB37620B21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271056" y="5372229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22" name="Picture 21" descr="Logo, company name&#10;&#10;AI-generated content may be incorrect.">
            <a:extLst>
              <a:ext uri="{FF2B5EF4-FFF2-40B4-BE49-F238E27FC236}">
                <a16:creationId xmlns:a16="http://schemas.microsoft.com/office/drawing/2014/main" id="{A9E6E4F7-0584-EF34-FFFB-B4D12342E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4969F255-D28D-EFC0-3ADC-C57114568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966263-F5BA-1B96-DFF6-A810CFE6ED65}"/>
              </a:ext>
            </a:extLst>
          </p:cNvPr>
          <p:cNvSpPr/>
          <p:nvPr userDrawn="1"/>
        </p:nvSpPr>
        <p:spPr>
          <a:xfrm rot="16200000">
            <a:off x="-333761" y="3861980"/>
            <a:ext cx="43708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75657B-DD59-499B-29D6-ECC94C0CBF3A}"/>
              </a:ext>
            </a:extLst>
          </p:cNvPr>
          <p:cNvSpPr/>
          <p:nvPr userDrawn="1"/>
        </p:nvSpPr>
        <p:spPr>
          <a:xfrm rot="16200000">
            <a:off x="4865768" y="3861980"/>
            <a:ext cx="43708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01167-2535-4E93-B518-3CECA51A2C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B6BFD8A-E7E0-527A-5D21-8D9C31BEC308}"/>
              </a:ext>
            </a:extLst>
          </p:cNvPr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496E824-EFBF-1849-35E8-7D21ECBB3B68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743B2D2-A2A5-B0BB-78FD-0E231C66EFC6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791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-section-agenda_not-number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AC7C6E1-81A7-9044-9434-4D88EFE87D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1777100"/>
            <a:ext cx="4789783" cy="499564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3200" b="0" i="0" spc="-2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4CED7749-8D25-A90A-BC06-69A433AA0BF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99" y="2466808"/>
            <a:ext cx="4789783" cy="3618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ü"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DDFE44E-2ABA-6773-6AFE-A057849A0C5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21942" y="1777100"/>
            <a:ext cx="4786850" cy="499564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3200" b="0" i="0" spc="-20" baseline="0">
                <a:solidFill>
                  <a:schemeClr val="tx2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285926F5-51C9-C767-8B1C-05A48BEC44A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21942" y="2439375"/>
            <a:ext cx="4786850" cy="3618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ü"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pic>
        <p:nvPicPr>
          <p:cNvPr id="14" name="Picture 13" descr="Logo, company name&#10;&#10;AI-generated content may be incorrect.">
            <a:extLst>
              <a:ext uri="{FF2B5EF4-FFF2-40B4-BE49-F238E27FC236}">
                <a16:creationId xmlns:a16="http://schemas.microsoft.com/office/drawing/2014/main" id="{0A38FBEF-D968-BAAB-2F1A-C33DF1090A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5C332878-8208-7EAA-4DB9-C54CF85E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C4DF3-48EC-B58B-4268-5C15BF40467E}"/>
              </a:ext>
            </a:extLst>
          </p:cNvPr>
          <p:cNvSpPr/>
          <p:nvPr userDrawn="1"/>
        </p:nvSpPr>
        <p:spPr>
          <a:xfrm rot="10800000">
            <a:off x="910883" y="2292645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AC22AE-2868-1667-3C38-222AE62A0E83}"/>
              </a:ext>
            </a:extLst>
          </p:cNvPr>
          <p:cNvSpPr/>
          <p:nvPr userDrawn="1"/>
        </p:nvSpPr>
        <p:spPr>
          <a:xfrm rot="10800000">
            <a:off x="6121941" y="2292645"/>
            <a:ext cx="139903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6D8D20-04D8-0306-5B9D-6596477A20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A1CB0B1E-5470-943A-A864-22A82A8FAB55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551ADB85-A509-E663-36AB-0B56E0503B7D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7D4987D2-BA74-5186-0602-DCCC94E6057E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30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4058F-D2D1-26D0-EB49-9010DA2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306022"/>
            <a:ext cx="10853928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889ED-333F-2A3E-CA42-C76F3A9D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5924" y="1700784"/>
            <a:ext cx="10360152" cy="4297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6C5C5-BA40-ED91-0B8F-3E5B695BC2FA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4394AAFE-E3DF-B28D-63BF-3EFB9EF59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CE553BB-E886-DE6F-F16C-696C36EA8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accent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7D89A822-DC7D-79CA-3EF6-AF26B05C5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accent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0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747" r:id="rId2"/>
    <p:sldLayoutId id="2147483748" r:id="rId3"/>
    <p:sldLayoutId id="2147483964" r:id="rId4"/>
    <p:sldLayoutId id="2147483965" r:id="rId5"/>
    <p:sldLayoutId id="2147483785" r:id="rId6"/>
    <p:sldLayoutId id="2147483814" r:id="rId7"/>
    <p:sldLayoutId id="2147483816" r:id="rId8"/>
    <p:sldLayoutId id="2147483786" r:id="rId9"/>
    <p:sldLayoutId id="2147483787" r:id="rId10"/>
    <p:sldLayoutId id="2147483742" r:id="rId11"/>
    <p:sldLayoutId id="2147483744" r:id="rId12"/>
    <p:sldLayoutId id="2147483781" r:id="rId13"/>
    <p:sldLayoutId id="2147483784" r:id="rId14"/>
    <p:sldLayoutId id="2147483756" r:id="rId15"/>
    <p:sldLayoutId id="2147483759" r:id="rId16"/>
    <p:sldLayoutId id="2147483791" r:id="rId17"/>
    <p:sldLayoutId id="2147483788" r:id="rId18"/>
    <p:sldLayoutId id="2147483778" r:id="rId19"/>
    <p:sldLayoutId id="2147483813" r:id="rId20"/>
    <p:sldLayoutId id="2147483815" r:id="rId21"/>
    <p:sldLayoutId id="2147483864" r:id="rId22"/>
    <p:sldLayoutId id="2147483974" r:id="rId23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i="0" kern="1200" spc="-5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tabLst/>
        <a:defRPr sz="20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4058F-D2D1-26D0-EB49-9010DA2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306022"/>
            <a:ext cx="10853928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889ED-333F-2A3E-CA42-C76F3A9D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5924" y="1700784"/>
            <a:ext cx="10360152" cy="4297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DF5A06-F641-5EC3-D719-B34F1834A66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F04EE99E-B369-AEF4-31C2-D04F8CDD0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D664DD-4B4F-B6F9-44D8-026688A69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accent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11" name="Footer Placeholder 8">
            <a:extLst>
              <a:ext uri="{FF2B5EF4-FFF2-40B4-BE49-F238E27FC236}">
                <a16:creationId xmlns:a16="http://schemas.microsoft.com/office/drawing/2014/main" id="{E736E786-2843-9B52-0847-6BFC3D1CB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accent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4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5" r:id="rId2"/>
    <p:sldLayoutId id="2147483716" r:id="rId3"/>
    <p:sldLayoutId id="2147483970" r:id="rId4"/>
    <p:sldLayoutId id="2147483971" r:id="rId5"/>
    <p:sldLayoutId id="2147483972" r:id="rId6"/>
    <p:sldLayoutId id="2147483973" r:id="rId7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i="0" kern="1200" spc="-5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tabLst/>
        <a:defRPr sz="20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7" Type="http://schemas.openxmlformats.org/officeDocument/2006/relationships/image" Target="../media/image33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9230-1F0C-F08B-F8D1-4F09BE98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44" y="2411380"/>
            <a:ext cx="11039219" cy="4487418"/>
          </a:xfrm>
        </p:spPr>
        <p:txBody>
          <a:bodyPr>
            <a:noAutofit/>
          </a:bodyPr>
          <a:lstStyle/>
          <a:p>
            <a:r>
              <a:rPr lang="en-US" sz="4400" dirty="0"/>
              <a:t>AI for Accelerators: </a:t>
            </a:r>
            <a:br>
              <a:rPr lang="en-US" sz="4400" dirty="0"/>
            </a:br>
            <a:r>
              <a:rPr lang="en-US" sz="4400" dirty="0"/>
              <a:t>Current Challenges and Future Directions</a:t>
            </a:r>
            <a:br>
              <a:rPr lang="en-US" sz="4400" dirty="0"/>
            </a:br>
            <a:br>
              <a:rPr lang="en-US" sz="1100" dirty="0"/>
            </a:br>
            <a:br>
              <a:rPr lang="en-US" sz="4400" dirty="0"/>
            </a:br>
            <a:br>
              <a:rPr lang="en-US" sz="4400" i="1" dirty="0"/>
            </a:br>
            <a:br>
              <a:rPr lang="en-US" sz="4400" i="1" dirty="0"/>
            </a:b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C9EA7-4287-6D04-62E1-63AD0BECCB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Katsuya Yonehara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5ACB3-3E13-857E-398C-1BB7A3C1F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CLARIPHY Collaboration Meeting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DF9DFB-54E9-184A-7F50-BF325F79E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September 14, 2026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E76F8C-39EF-AD77-273D-4548C0C3B9D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1ECBC5-57BD-465D-22B4-09C39E12272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EF4A4D-0CF8-37BD-369C-B0A3A0867E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30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F6C60-FEC5-65D9-5192-3408256B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604667" cy="433527"/>
          </a:xfrm>
        </p:spPr>
        <p:txBody>
          <a:bodyPr/>
          <a:lstStyle/>
          <a:p>
            <a:r>
              <a:rPr lang="en-US" dirty="0"/>
              <a:t>Where AI can contribute to accelerator systems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E169D-87D6-1D08-578B-D09FECAAB96B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0D525-B218-1B61-91F8-9B32C6C43283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801AD-9D7C-56D5-100D-B73F986A430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scope-intro">
            <a:extLst>
              <a:ext uri="{FF2B5EF4-FFF2-40B4-BE49-F238E27FC236}">
                <a16:creationId xmlns:a16="http://schemas.microsoft.com/office/drawing/2014/main" id="{758585FE-9601-DBBC-89CC-6285B0422E15}"/>
              </a:ext>
            </a:extLst>
          </p:cNvPr>
          <p:cNvSpPr>
            <a:spLocks noGrp="1"/>
          </p:cNvSpPr>
          <p:nvPr/>
        </p:nvSpPr>
        <p:spPr>
          <a:xfrm>
            <a:off x="914400" y="901011"/>
            <a:ext cx="9953625" cy="113342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725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lang="en-US" sz="2000" dirty="0"/>
              <a:t>AI can extract useful information from large, heterogeneous datasets and support complex accelerator decisions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725">
                <a:solidFill>
                  <a:srgbClr val="4B5563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4B5563"/>
                </a:solidFill>
                <a:latin typeface="Aptos"/>
                <a:ea typeface="Aptos"/>
                <a:cs typeface="Aptos"/>
              </a:rPr>
              <a:t>Applications span accelerator operations, beam diagnostics, and component design</a:t>
            </a:r>
          </a:p>
        </p:txBody>
      </p:sp>
      <p:sp>
        <p:nvSpPr>
          <p:cNvPr id="12" name="scope-left-title">
            <a:extLst>
              <a:ext uri="{FF2B5EF4-FFF2-40B4-BE49-F238E27FC236}">
                <a16:creationId xmlns:a16="http://schemas.microsoft.com/office/drawing/2014/main" id="{42949406-A376-6906-46F4-E7FD247D766D}"/>
              </a:ext>
            </a:extLst>
          </p:cNvPr>
          <p:cNvSpPr>
            <a:spLocks noGrp="1"/>
          </p:cNvSpPr>
          <p:nvPr/>
        </p:nvSpPr>
        <p:spPr>
          <a:xfrm>
            <a:off x="914400" y="2223775"/>
            <a:ext cx="4572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Operations and reliability</a:t>
            </a:r>
          </a:p>
        </p:txBody>
      </p:sp>
      <p:sp>
        <p:nvSpPr>
          <p:cNvPr id="13" name="scope-left">
            <a:extLst>
              <a:ext uri="{FF2B5EF4-FFF2-40B4-BE49-F238E27FC236}">
                <a16:creationId xmlns:a16="http://schemas.microsoft.com/office/drawing/2014/main" id="{D1A13A34-0B51-47FA-38A9-4464FE7BC030}"/>
              </a:ext>
            </a:extLst>
          </p:cNvPr>
          <p:cNvSpPr>
            <a:spLocks noGrp="1"/>
          </p:cNvSpPr>
          <p:nvPr/>
        </p:nvSpPr>
        <p:spPr>
          <a:xfrm>
            <a:off x="914400" y="2766331"/>
            <a:ext cx="4762500" cy="125949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Beam tuning and operating-point optimization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Anomaly detection and equipment protection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Predictive maintenance and fault diagnosis</a:t>
            </a:r>
          </a:p>
        </p:txBody>
      </p:sp>
      <p:sp>
        <p:nvSpPr>
          <p:cNvPr id="14" name="scope-right-title">
            <a:extLst>
              <a:ext uri="{FF2B5EF4-FFF2-40B4-BE49-F238E27FC236}">
                <a16:creationId xmlns:a16="http://schemas.microsoft.com/office/drawing/2014/main" id="{0D149955-A81E-AE56-05BE-589B5B9DF297}"/>
              </a:ext>
            </a:extLst>
          </p:cNvPr>
          <p:cNvSpPr>
            <a:spLocks noGrp="1"/>
          </p:cNvSpPr>
          <p:nvPr/>
        </p:nvSpPr>
        <p:spPr>
          <a:xfrm>
            <a:off x="6096000" y="2223775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Measurement and design</a:t>
            </a:r>
          </a:p>
        </p:txBody>
      </p:sp>
      <p:sp>
        <p:nvSpPr>
          <p:cNvPr id="15" name="scope-right">
            <a:extLst>
              <a:ext uri="{FF2B5EF4-FFF2-40B4-BE49-F238E27FC236}">
                <a16:creationId xmlns:a16="http://schemas.microsoft.com/office/drawing/2014/main" id="{CF5AD1A4-D6F1-6772-6107-F617F82ECD88}"/>
              </a:ext>
            </a:extLst>
          </p:cNvPr>
          <p:cNvSpPr>
            <a:spLocks noGrp="1"/>
          </p:cNvSpPr>
          <p:nvPr/>
        </p:nvSpPr>
        <p:spPr>
          <a:xfrm>
            <a:off x="6096000" y="2766330"/>
            <a:ext cx="4762500" cy="154404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Beam diagnostics and virtual instruments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Phase-space reconstruction from distributed measurements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Accelerator</a:t>
            </a: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component and target design</a:t>
            </a:r>
          </a:p>
        </p:txBody>
      </p:sp>
      <p:sp>
        <p:nvSpPr>
          <p:cNvPr id="16" name="scope-focus">
            <a:extLst>
              <a:ext uri="{FF2B5EF4-FFF2-40B4-BE49-F238E27FC236}">
                <a16:creationId xmlns:a16="http://schemas.microsoft.com/office/drawing/2014/main" id="{2527626A-1B42-18AE-4525-E698BDC9B7C4}"/>
              </a:ext>
            </a:extLst>
          </p:cNvPr>
          <p:cNvSpPr>
            <a:spLocks noGrp="1"/>
          </p:cNvSpPr>
          <p:nvPr/>
        </p:nvSpPr>
        <p:spPr>
          <a:xfrm>
            <a:off x="914400" y="4952935"/>
            <a:ext cx="9953625" cy="12762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875" b="1">
                <a:solidFill>
                  <a:srgbClr val="002855"/>
                </a:solidFill>
                <a:latin typeface="Aptos"/>
                <a:ea typeface="Aptos"/>
                <a:cs typeface="Aptos"/>
              </a:defRPr>
            </a:pPr>
            <a:r>
              <a:rPr lang="en-US"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Unique focus of this talk: Integrate accelerator instrumentation with measurements from physics detectors to optimize beam delivery and experimental performance</a:t>
            </a:r>
            <a:endParaRPr sz="2400" b="1" dirty="0">
              <a:solidFill>
                <a:srgbClr val="00285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051BF9-5385-A7DC-8416-2FE85D097FFA}"/>
              </a:ext>
            </a:extLst>
          </p:cNvPr>
          <p:cNvSpPr txBox="1"/>
          <p:nvPr/>
        </p:nvSpPr>
        <p:spPr>
          <a:xfrm>
            <a:off x="646493" y="4244532"/>
            <a:ext cx="10271723" cy="800219"/>
          </a:xfrm>
          <a:prstGeom prst="rect">
            <a:avLst/>
          </a:prstGeom>
          <a:noFill/>
        </p:spPr>
        <p:txBody>
          <a:bodyPr wrap="non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600" dirty="0">
                <a:latin typeface="Helvetica" pitchFamily="2" charset="0"/>
              </a:rPr>
              <a:t>Most accelerator AI applications use local measurements to optimize an individual machine or subsystem.</a:t>
            </a:r>
          </a:p>
        </p:txBody>
      </p:sp>
    </p:spTree>
    <p:extLst>
      <p:ext uri="{BB962C8B-B14F-4D97-AF65-F5344CB8AC3E}">
        <p14:creationId xmlns:p14="http://schemas.microsoft.com/office/powerpoint/2010/main" val="202958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EF9C663-D665-B000-21B6-749A3A02F0F7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2461754" y="5218444"/>
            <a:ext cx="5927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4253B77E-30EC-7B98-D12B-E3734DAA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458452" cy="433527"/>
          </a:xfrm>
        </p:spPr>
        <p:txBody>
          <a:bodyPr/>
          <a:lstStyle/>
          <a:p>
            <a:r>
              <a:rPr lang="en-US" sz="3200" b="1" dirty="0">
                <a:solidFill>
                  <a:srgbClr val="343A40"/>
                </a:solidFill>
                <a:latin typeface="Aptos Display"/>
                <a:ea typeface="Aptos Display"/>
                <a:cs typeface="Aptos Display"/>
              </a:rPr>
              <a:t>Experimental Configuration Defines Accelera</a:t>
            </a:r>
            <a:r>
              <a:rPr lang="en-US" sz="3200" dirty="0">
                <a:solidFill>
                  <a:srgbClr val="343A40"/>
                </a:solidFill>
                <a:latin typeface="Aptos Display"/>
                <a:ea typeface="Aptos Display"/>
                <a:cs typeface="Aptos Display"/>
              </a:rPr>
              <a:t>tor AI Priorities</a:t>
            </a:r>
            <a:endParaRPr lang="en-US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B82C6-4308-224C-8B20-0C955BE21CA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4B5563"/>
                </a:solidFill>
                <a:latin typeface="Aptos"/>
                <a:ea typeface="Aptos"/>
                <a:cs typeface="Aptos"/>
              </a:rPr>
              <a:t>Optimal accelerator performance depends on how the experiment uses the beam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600C1-2107-29CB-B45B-8F75FF1BB15B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BEEA-4742-2FF2-A549-018750950E4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D78E9-9707-76FD-3CEA-E624AC65F5E4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fixed-target-heading">
            <a:extLst>
              <a:ext uri="{FF2B5EF4-FFF2-40B4-BE49-F238E27FC236}">
                <a16:creationId xmlns:a16="http://schemas.microsoft.com/office/drawing/2014/main" id="{90167C21-C0D9-49AB-FD4C-96E3F265357F}"/>
              </a:ext>
            </a:extLst>
          </p:cNvPr>
          <p:cNvSpPr>
            <a:spLocks noGrp="1"/>
          </p:cNvSpPr>
          <p:nvPr/>
        </p:nvSpPr>
        <p:spPr>
          <a:xfrm>
            <a:off x="914398" y="1209711"/>
            <a:ext cx="4667250" cy="67626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Fixed-target </a:t>
            </a:r>
            <a:r>
              <a:rPr lang="en-US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experiments</a:t>
            </a: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: </a:t>
            </a:r>
            <a:r>
              <a:rPr lang="en-US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extracted </a:t>
            </a: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single-pass beam</a:t>
            </a:r>
          </a:p>
        </p:txBody>
      </p:sp>
      <p:sp>
        <p:nvSpPr>
          <p:cNvPr id="11" name="collider-heading">
            <a:extLst>
              <a:ext uri="{FF2B5EF4-FFF2-40B4-BE49-F238E27FC236}">
                <a16:creationId xmlns:a16="http://schemas.microsoft.com/office/drawing/2014/main" id="{9BCDF789-42BD-7B10-94C3-EC9F91013BD4}"/>
              </a:ext>
            </a:extLst>
          </p:cNvPr>
          <p:cNvSpPr>
            <a:spLocks noGrp="1"/>
          </p:cNvSpPr>
          <p:nvPr/>
        </p:nvSpPr>
        <p:spPr>
          <a:xfrm>
            <a:off x="6095998" y="1266859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C</a:t>
            </a:r>
            <a:r>
              <a:rPr lang="en-US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ircular c</a:t>
            </a:r>
            <a:r>
              <a:rPr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olliders: circulating beam</a:t>
            </a:r>
            <a:r>
              <a:rPr lang="en-US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s</a:t>
            </a:r>
            <a:endParaRPr b="1" dirty="0">
              <a:solidFill>
                <a:srgbClr val="004C9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fixed-target-content">
            <a:extLst>
              <a:ext uri="{FF2B5EF4-FFF2-40B4-BE49-F238E27FC236}">
                <a16:creationId xmlns:a16="http://schemas.microsoft.com/office/drawing/2014/main" id="{10700D32-0F3E-8078-E003-B00BC029B56B}"/>
              </a:ext>
            </a:extLst>
          </p:cNvPr>
          <p:cNvSpPr>
            <a:spLocks noGrp="1"/>
          </p:cNvSpPr>
          <p:nvPr/>
        </p:nvSpPr>
        <p:spPr>
          <a:xfrm>
            <a:off x="914398" y="1850963"/>
            <a:ext cx="476250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The experiment receives each extracted pulse only once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Beam conditions must be reconstructed rapidly from distributed measurements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Tuning decisions must occur between pulses or spills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Experimental performance depends on the target and downstream detector response</a:t>
            </a:r>
            <a:endParaRPr sz="1650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collider-content">
            <a:extLst>
              <a:ext uri="{FF2B5EF4-FFF2-40B4-BE49-F238E27FC236}">
                <a16:creationId xmlns:a16="http://schemas.microsoft.com/office/drawing/2014/main" id="{A8DA005B-CB91-0527-AF3C-B0C8A01390F5}"/>
              </a:ext>
            </a:extLst>
          </p:cNvPr>
          <p:cNvSpPr>
            <a:spLocks noGrp="1"/>
          </p:cNvSpPr>
          <p:nvPr/>
        </p:nvSpPr>
        <p:spPr>
          <a:xfrm>
            <a:off x="6095998" y="1736659"/>
            <a:ext cx="476250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Beams circulate and collide over many turns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Repeated measurements enable continuous feedback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Phase-space errors affect stability, luminosity, and collision-energy resolution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AI supports orbit correction, phase-space control, and long-term optimization</a:t>
            </a:r>
            <a:endParaRPr sz="1650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beam-config-takeaway">
            <a:extLst>
              <a:ext uri="{FF2B5EF4-FFF2-40B4-BE49-F238E27FC236}">
                <a16:creationId xmlns:a16="http://schemas.microsoft.com/office/drawing/2014/main" id="{09D174B4-FA63-F343-91E4-5FD08CBDC6E9}"/>
              </a:ext>
            </a:extLst>
          </p:cNvPr>
          <p:cNvSpPr>
            <a:spLocks noGrp="1"/>
          </p:cNvSpPr>
          <p:nvPr/>
        </p:nvSpPr>
        <p:spPr>
          <a:xfrm>
            <a:off x="914398" y="5645914"/>
            <a:ext cx="10458452" cy="846326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800" b="1">
                <a:solidFill>
                  <a:srgbClr val="002855"/>
                </a:solidFill>
                <a:latin typeface="Aptos"/>
                <a:ea typeface="Aptos"/>
                <a:cs typeface="Aptos"/>
              </a:defRPr>
            </a:pPr>
            <a:r>
              <a:rPr lang="en-US"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Accelerator AI should optimize experimental performance by connecting accelerator, target, and detector measurements</a:t>
            </a:r>
            <a:endParaRPr sz="2400" b="1" dirty="0">
              <a:solidFill>
                <a:srgbClr val="00285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7366D8A-143B-24B6-60D3-6F637314CB2F}"/>
              </a:ext>
            </a:extLst>
          </p:cNvPr>
          <p:cNvSpPr/>
          <p:nvPr/>
        </p:nvSpPr>
        <p:spPr>
          <a:xfrm>
            <a:off x="2461754" y="4423655"/>
            <a:ext cx="84670" cy="61845"/>
          </a:xfrm>
          <a:custGeom>
            <a:avLst/>
            <a:gdLst>
              <a:gd name="connsiteX0" fmla="*/ 0 w 84670"/>
              <a:gd name="connsiteY0" fmla="*/ 3120 h 61845"/>
              <a:gd name="connsiteX1" fmla="*/ 64851 w 84670"/>
              <a:gd name="connsiteY1" fmla="*/ 3120 h 61845"/>
              <a:gd name="connsiteX2" fmla="*/ 84306 w 84670"/>
              <a:gd name="connsiteY2" fmla="*/ 35545 h 61845"/>
              <a:gd name="connsiteX3" fmla="*/ 51881 w 84670"/>
              <a:gd name="connsiteY3" fmla="*/ 58243 h 61845"/>
              <a:gd name="connsiteX4" fmla="*/ 0 w 84670"/>
              <a:gd name="connsiteY4" fmla="*/ 61486 h 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70" h="61845">
                <a:moveTo>
                  <a:pt x="0" y="3120"/>
                </a:moveTo>
                <a:cubicBezTo>
                  <a:pt x="25400" y="418"/>
                  <a:pt x="50800" y="-2284"/>
                  <a:pt x="64851" y="3120"/>
                </a:cubicBezTo>
                <a:cubicBezTo>
                  <a:pt x="78902" y="8524"/>
                  <a:pt x="86468" y="26358"/>
                  <a:pt x="84306" y="35545"/>
                </a:cubicBezTo>
                <a:cubicBezTo>
                  <a:pt x="82144" y="44732"/>
                  <a:pt x="65932" y="53920"/>
                  <a:pt x="51881" y="58243"/>
                </a:cubicBezTo>
                <a:cubicBezTo>
                  <a:pt x="37830" y="62566"/>
                  <a:pt x="18915" y="62026"/>
                  <a:pt x="0" y="6148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F2133C-0856-DFEB-9E6B-439CA3FAFF13}"/>
              </a:ext>
            </a:extLst>
          </p:cNvPr>
          <p:cNvCxnSpPr>
            <a:cxnSpLocks/>
          </p:cNvCxnSpPr>
          <p:nvPr/>
        </p:nvCxnSpPr>
        <p:spPr>
          <a:xfrm>
            <a:off x="1623020" y="4423655"/>
            <a:ext cx="8589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6A17716-B00A-9B69-13B2-252A3DC177ED}"/>
              </a:ext>
            </a:extLst>
          </p:cNvPr>
          <p:cNvSpPr>
            <a:spLocks noChangeAspect="1"/>
          </p:cNvSpPr>
          <p:nvPr/>
        </p:nvSpPr>
        <p:spPr>
          <a:xfrm>
            <a:off x="2095994" y="4486924"/>
            <a:ext cx="731520" cy="731520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CD65B9-83DE-FA8F-2FD8-3EAF718B91AA}"/>
              </a:ext>
            </a:extLst>
          </p:cNvPr>
          <p:cNvSpPr/>
          <p:nvPr/>
        </p:nvSpPr>
        <p:spPr>
          <a:xfrm>
            <a:off x="3054485" y="5162145"/>
            <a:ext cx="241163" cy="11348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52BB529-0851-5A56-1AF2-B5ADABC9E123}"/>
              </a:ext>
            </a:extLst>
          </p:cNvPr>
          <p:cNvCxnSpPr>
            <a:cxnSpLocks/>
          </p:cNvCxnSpPr>
          <p:nvPr/>
        </p:nvCxnSpPr>
        <p:spPr>
          <a:xfrm flipV="1">
            <a:off x="3326037" y="5078743"/>
            <a:ext cx="231044" cy="98445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6CCB191-BC01-DDAB-362A-30EC64854BCD}"/>
              </a:ext>
            </a:extLst>
          </p:cNvPr>
          <p:cNvCxnSpPr>
            <a:cxnSpLocks/>
          </p:cNvCxnSpPr>
          <p:nvPr/>
        </p:nvCxnSpPr>
        <p:spPr>
          <a:xfrm>
            <a:off x="3326037" y="5223760"/>
            <a:ext cx="247257" cy="0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C2701D9-8700-1238-C818-0DE291AEE5DE}"/>
              </a:ext>
            </a:extLst>
          </p:cNvPr>
          <p:cNvCxnSpPr>
            <a:cxnSpLocks/>
          </p:cNvCxnSpPr>
          <p:nvPr/>
        </p:nvCxnSpPr>
        <p:spPr>
          <a:xfrm>
            <a:off x="3326037" y="5275634"/>
            <a:ext cx="231044" cy="89346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0948BC69-06E5-62C5-0C8B-76487848D3F2}"/>
              </a:ext>
            </a:extLst>
          </p:cNvPr>
          <p:cNvSpPr/>
          <p:nvPr/>
        </p:nvSpPr>
        <p:spPr>
          <a:xfrm>
            <a:off x="7998281" y="4361234"/>
            <a:ext cx="914400" cy="914400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177FF14-70B2-4CE7-D40F-0B14716FD3CE}"/>
              </a:ext>
            </a:extLst>
          </p:cNvPr>
          <p:cNvSpPr>
            <a:spLocks noChangeAspect="1"/>
          </p:cNvSpPr>
          <p:nvPr/>
        </p:nvSpPr>
        <p:spPr>
          <a:xfrm>
            <a:off x="8409761" y="4315514"/>
            <a:ext cx="91440" cy="9144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3944311-525E-3F8B-628D-0BFC6296DAEE}"/>
              </a:ext>
            </a:extLst>
          </p:cNvPr>
          <p:cNvCxnSpPr>
            <a:cxnSpLocks/>
          </p:cNvCxnSpPr>
          <p:nvPr/>
        </p:nvCxnSpPr>
        <p:spPr>
          <a:xfrm>
            <a:off x="8541217" y="4353554"/>
            <a:ext cx="247257" cy="0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D7D862E-1593-6E05-5974-953BBAE7205A}"/>
              </a:ext>
            </a:extLst>
          </p:cNvPr>
          <p:cNvCxnSpPr>
            <a:cxnSpLocks/>
          </p:cNvCxnSpPr>
          <p:nvPr/>
        </p:nvCxnSpPr>
        <p:spPr>
          <a:xfrm flipV="1">
            <a:off x="8526210" y="4220235"/>
            <a:ext cx="231044" cy="98445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067F5FF-3D50-D3BA-EFA3-CCE1105FBDA4}"/>
              </a:ext>
            </a:extLst>
          </p:cNvPr>
          <p:cNvCxnSpPr>
            <a:cxnSpLocks/>
          </p:cNvCxnSpPr>
          <p:nvPr/>
        </p:nvCxnSpPr>
        <p:spPr>
          <a:xfrm>
            <a:off x="8529453" y="4404676"/>
            <a:ext cx="231044" cy="89346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51E4074-8995-DBFA-2509-0A645828971D}"/>
              </a:ext>
            </a:extLst>
          </p:cNvPr>
          <p:cNvCxnSpPr>
            <a:cxnSpLocks/>
          </p:cNvCxnSpPr>
          <p:nvPr/>
        </p:nvCxnSpPr>
        <p:spPr>
          <a:xfrm flipH="1">
            <a:off x="8126170" y="4355561"/>
            <a:ext cx="247257" cy="0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34003A9-E71A-458C-43C3-41C9DCE69918}"/>
              </a:ext>
            </a:extLst>
          </p:cNvPr>
          <p:cNvCxnSpPr>
            <a:cxnSpLocks/>
          </p:cNvCxnSpPr>
          <p:nvPr/>
        </p:nvCxnSpPr>
        <p:spPr>
          <a:xfrm flipH="1" flipV="1">
            <a:off x="8140937" y="4219566"/>
            <a:ext cx="231044" cy="98445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CB45A4E-08A4-F2D1-62AD-CD0F291F6D8B}"/>
              </a:ext>
            </a:extLst>
          </p:cNvPr>
          <p:cNvCxnSpPr>
            <a:cxnSpLocks/>
          </p:cNvCxnSpPr>
          <p:nvPr/>
        </p:nvCxnSpPr>
        <p:spPr>
          <a:xfrm flipH="1">
            <a:off x="8140937" y="4404676"/>
            <a:ext cx="231044" cy="89346"/>
          </a:xfrm>
          <a:prstGeom prst="line">
            <a:avLst/>
          </a:prstGeom>
          <a:ln>
            <a:solidFill>
              <a:srgbClr val="00B0F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80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28" grpId="0" animBg="1"/>
      <p:bldP spid="17" grpId="0" animBg="1"/>
      <p:bldP spid="30" grpId="0" animBg="1"/>
      <p:bldP spid="40" grpId="0" animBg="1"/>
      <p:bldP spid="41" grpId="0" animBg="1"/>
      <p:bldP spid="4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2D6479-7556-9DD4-1E15-83DF0CF7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Challenges and Future Directions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9C1C1-9141-5A11-B275-7B68F415144E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22D59-3C93-C433-59E2-CBA8C3EB1B5C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00B81-87CC-2D7B-5F72-9897E0BA346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5" name="challenge-title">
            <a:extLst>
              <a:ext uri="{FF2B5EF4-FFF2-40B4-BE49-F238E27FC236}">
                <a16:creationId xmlns:a16="http://schemas.microsoft.com/office/drawing/2014/main" id="{3D43283F-F923-928E-870F-6B3D47633B66}"/>
              </a:ext>
            </a:extLst>
          </p:cNvPr>
          <p:cNvSpPr>
            <a:spLocks noGrp="1"/>
          </p:cNvSpPr>
          <p:nvPr/>
        </p:nvSpPr>
        <p:spPr>
          <a:xfrm>
            <a:off x="914400" y="1190625"/>
            <a:ext cx="4619625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981" lnSpcReduction="10000"/>
          </a:bodyPr>
          <a:lstStyle/>
          <a:p>
            <a:pPr>
              <a:buNone/>
              <a:defRPr sz="2025" b="1">
                <a:solidFill>
                  <a:srgbClr val="AF272F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AF272F"/>
                </a:solidFill>
                <a:latin typeface="Aptos"/>
                <a:ea typeface="Aptos"/>
                <a:cs typeface="Aptos"/>
              </a:rPr>
              <a:t>Current challenges</a:t>
            </a:r>
          </a:p>
        </p:txBody>
      </p:sp>
      <p:sp>
        <p:nvSpPr>
          <p:cNvPr id="16" name="challenge-list">
            <a:extLst>
              <a:ext uri="{FF2B5EF4-FFF2-40B4-BE49-F238E27FC236}">
                <a16:creationId xmlns:a16="http://schemas.microsoft.com/office/drawing/2014/main" id="{0FD8D6DA-1327-329C-BCF2-01A9AF3D850F}"/>
              </a:ext>
            </a:extLst>
          </p:cNvPr>
          <p:cNvSpPr>
            <a:spLocks noGrp="1"/>
          </p:cNvSpPr>
          <p:nvPr/>
        </p:nvSpPr>
        <p:spPr>
          <a:xfrm>
            <a:off x="914400" y="1640032"/>
            <a:ext cx="47625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Sparse fault data and incomplete labels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Different data rates, timing systems, formats, </a:t>
            </a: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and </a:t>
            </a: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calibrations</a:t>
            </a:r>
            <a:endParaRPr lang="en-US"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Synchronizing accelerator, target, and physics-detector measurements</a:t>
            </a:r>
            <a:endParaRPr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Changing machine configurations and operating conditions</a:t>
            </a: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 </a:t>
            </a:r>
            <a:endParaRPr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Requirements for reliability, interpretability, and response time</a:t>
            </a:r>
            <a:endParaRPr lang="en-US"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Secure access across controls and machine-protection networks</a:t>
            </a:r>
            <a:endParaRPr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direction-title">
            <a:extLst>
              <a:ext uri="{FF2B5EF4-FFF2-40B4-BE49-F238E27FC236}">
                <a16:creationId xmlns:a16="http://schemas.microsoft.com/office/drawing/2014/main" id="{E408A77D-3109-73DF-C910-6A61FC2BB985}"/>
              </a:ext>
            </a:extLst>
          </p:cNvPr>
          <p:cNvSpPr>
            <a:spLocks noGrp="1"/>
          </p:cNvSpPr>
          <p:nvPr/>
        </p:nvSpPr>
        <p:spPr>
          <a:xfrm>
            <a:off x="6096000" y="119062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981" lnSpcReduction="10000"/>
          </a:bodyPr>
          <a:lstStyle/>
          <a:p>
            <a:pPr>
              <a:buNone/>
              <a:defRPr sz="2025" b="1">
                <a:solidFill>
                  <a:srgbClr val="2B828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B8282"/>
                </a:solidFill>
                <a:latin typeface="Aptos"/>
                <a:ea typeface="Aptos"/>
                <a:cs typeface="Aptos"/>
              </a:rPr>
              <a:t>Future directions</a:t>
            </a:r>
          </a:p>
        </p:txBody>
      </p:sp>
      <p:sp>
        <p:nvSpPr>
          <p:cNvPr id="26" name="direction-list">
            <a:extLst>
              <a:ext uri="{FF2B5EF4-FFF2-40B4-BE49-F238E27FC236}">
                <a16:creationId xmlns:a16="http://schemas.microsoft.com/office/drawing/2014/main" id="{79176653-EA00-6180-41E3-C40475341D10}"/>
              </a:ext>
            </a:extLst>
          </p:cNvPr>
          <p:cNvSpPr>
            <a:spLocks noGrp="1"/>
          </p:cNvSpPr>
          <p:nvPr/>
        </p:nvSpPr>
        <p:spPr>
          <a:xfrm>
            <a:off x="6095999" y="1619250"/>
            <a:ext cx="5376863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Physics-informed models and accelerator </a:t>
            </a: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emulators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Common timing and metadata across accelerator instrumentation and physics-detectors</a:t>
            </a:r>
            <a:endParaRPr sz="1725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Uncertainty-aware operator decision support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Common data standards and reusable benchmark datasets</a:t>
            </a:r>
          </a:p>
          <a:p>
            <a:pPr marL="254000" indent="-127000">
              <a:spcAft>
                <a:spcPts val="900"/>
              </a:spcAft>
              <a:buChar char="•"/>
              <a:defRPr sz="1725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725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Staged deployment with continuous validation and human oversight</a:t>
            </a:r>
          </a:p>
        </p:txBody>
      </p:sp>
      <p:sp>
        <p:nvSpPr>
          <p:cNvPr id="27" name="direction-bottom">
            <a:extLst>
              <a:ext uri="{FF2B5EF4-FFF2-40B4-BE49-F238E27FC236}">
                <a16:creationId xmlns:a16="http://schemas.microsoft.com/office/drawing/2014/main" id="{07C3054A-5502-C76B-889D-1BABA436944D}"/>
              </a:ext>
            </a:extLst>
          </p:cNvPr>
          <p:cNvSpPr>
            <a:spLocks noGrp="1"/>
          </p:cNvSpPr>
          <p:nvPr/>
        </p:nvSpPr>
        <p:spPr>
          <a:xfrm>
            <a:off x="955166" y="5325019"/>
            <a:ext cx="9953625" cy="9677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002855"/>
                </a:solidFill>
                <a:latin typeface="Aptos"/>
                <a:ea typeface="Aptos"/>
                <a:cs typeface="Aptos"/>
              </a:defRPr>
            </a:pPr>
            <a:r>
              <a:rPr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Operational value </a:t>
            </a:r>
            <a:r>
              <a:rPr lang="en-US"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require</a:t>
            </a:r>
            <a:r>
              <a:rPr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s trustworthy predictions under </a:t>
            </a:r>
            <a:r>
              <a:rPr lang="en-US"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changing</a:t>
            </a:r>
            <a:r>
              <a:rPr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 machine conditions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513DFB-1D00-DF63-1D3E-493FE5B89E11}"/>
              </a:ext>
            </a:extLst>
          </p:cNvPr>
          <p:cNvSpPr txBox="1"/>
          <p:nvPr/>
        </p:nvSpPr>
        <p:spPr>
          <a:xfrm>
            <a:off x="5950766" y="4356595"/>
            <a:ext cx="3815441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900" b="1" dirty="0">
                <a:latin typeface="Helvetica" pitchFamily="2" charset="0"/>
              </a:rPr>
              <a:t>These needs also align with the Genesis Mission</a:t>
            </a:r>
          </a:p>
        </p:txBody>
      </p:sp>
      <p:pic>
        <p:nvPicPr>
          <p:cNvPr id="30" name="Picture 2" descr="new black and white genesis logo">
            <a:extLst>
              <a:ext uri="{FF2B5EF4-FFF2-40B4-BE49-F238E27FC236}">
                <a16:creationId xmlns:a16="http://schemas.microsoft.com/office/drawing/2014/main" id="{6FD4BF94-5264-8664-FD7F-067E518B0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953" y="4513411"/>
            <a:ext cx="846364" cy="86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02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6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F1033C-10BE-6CFE-4502-8D3F154FC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8804" y="3155737"/>
            <a:ext cx="10324570" cy="3255737"/>
          </a:xfrm>
        </p:spPr>
        <p:txBody>
          <a:bodyPr/>
          <a:lstStyle/>
          <a:p>
            <a:r>
              <a:rPr lang="en-US" dirty="0"/>
              <a:t>Surrogate model emulates magnetic-horn focusing</a:t>
            </a:r>
          </a:p>
          <a:p>
            <a:r>
              <a:rPr lang="en-US" dirty="0"/>
              <a:t>Acquire bunch-resolved accelerator data </a:t>
            </a:r>
          </a:p>
          <a:p>
            <a:pPr lvl="1"/>
            <a:r>
              <a:rPr lang="en-US" sz="1800" dirty="0"/>
              <a:t>Synchronize fast beam instrumentation, such as Wall Current Transformer (WCT), Beam Position Monitor (BPM), and Beam Loss Monitor (BLM) with beam and machine settings</a:t>
            </a:r>
          </a:p>
          <a:p>
            <a:r>
              <a:rPr lang="en-US" dirty="0"/>
              <a:t>Use AI-assisted muon monitors (e.g. </a:t>
            </a:r>
            <a:r>
              <a:rPr lang="en-US" dirty="0" err="1"/>
              <a:t>MuMS</a:t>
            </a:r>
            <a:r>
              <a:rPr lang="en-US" dirty="0"/>
              <a:t>) to infer the unobserved pion phase space</a:t>
            </a:r>
          </a:p>
          <a:p>
            <a:r>
              <a:rPr lang="en-US" dirty="0"/>
              <a:t>Integrate measurements from the SAND ND, including its liquid-argon volume, into the accelerator data ecosystem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896F3E-56F1-FB1C-4890-5D6872AF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850142" cy="433527"/>
          </a:xfrm>
        </p:spPr>
        <p:txBody>
          <a:bodyPr/>
          <a:lstStyle/>
          <a:p>
            <a:r>
              <a:rPr lang="en-US" dirty="0"/>
              <a:t>Experiment-Integrated Digital Ecosystem for LBNF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BBDBC-1B36-6F5C-402A-92B09072CC64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52739-AF1E-AAD4-68E6-95BE21BD893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6142A5-08F3-B947-07DC-5F29DC4A0FF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D7555-DDC9-9195-D4AB-BF3311C4614D}"/>
              </a:ext>
            </a:extLst>
          </p:cNvPr>
          <p:cNvSpPr txBox="1"/>
          <p:nvPr/>
        </p:nvSpPr>
        <p:spPr>
          <a:xfrm>
            <a:off x="365760" y="1163381"/>
            <a:ext cx="2779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Probability Density Function (PDF)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DBD74C-FAF7-3966-AF53-52B0F39FDA38}"/>
                  </a:ext>
                </a:extLst>
              </p:cNvPr>
              <p:cNvSpPr txBox="1"/>
              <p:nvPr/>
            </p:nvSpPr>
            <p:spPr>
              <a:xfrm>
                <a:off x="3821880" y="2417224"/>
                <a:ext cx="1076320" cy="466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/>
                  <a:t>Horn operator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solidFill>
                                <a:srgbClr val="FF9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200" i="1" smtClean="0">
                                  <a:solidFill>
                                    <a:srgbClr val="FF9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b="0" i="1" smtClean="0">
                                  <a:solidFill>
                                    <a:srgbClr val="FF93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1200" b="0" i="1" smtClean="0">
                              <a:solidFill>
                                <a:srgbClr val="FF9300"/>
                              </a:solidFill>
                              <a:latin typeface="Cambria Math" panose="02040503050406030204" pitchFamily="18" charset="0"/>
                            </a:rPr>
                            <m:t>𝐻𝑜𝑟𝑛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CDBD74C-FAF7-3966-AF53-52B0F39FD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880" y="2417224"/>
                <a:ext cx="1076320" cy="466666"/>
              </a:xfrm>
              <a:prstGeom prst="rect">
                <a:avLst/>
              </a:prstGeom>
              <a:blipFill>
                <a:blip r:embed="rId2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EC791DC4-43C2-B924-8229-C1EDD80C8D7A}"/>
              </a:ext>
            </a:extLst>
          </p:cNvPr>
          <p:cNvSpPr/>
          <p:nvPr/>
        </p:nvSpPr>
        <p:spPr>
          <a:xfrm>
            <a:off x="2431061" y="1838412"/>
            <a:ext cx="1043608" cy="1987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0587FB-D72E-9C66-006E-D5B897392865}"/>
              </a:ext>
            </a:extLst>
          </p:cNvPr>
          <p:cNvSpPr/>
          <p:nvPr/>
        </p:nvSpPr>
        <p:spPr>
          <a:xfrm>
            <a:off x="3882174" y="1510420"/>
            <a:ext cx="1033669" cy="874644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1D304F-5DE0-B450-07DC-2EB9D83F3E51}"/>
              </a:ext>
            </a:extLst>
          </p:cNvPr>
          <p:cNvSpPr/>
          <p:nvPr/>
        </p:nvSpPr>
        <p:spPr>
          <a:xfrm>
            <a:off x="3554183" y="1664477"/>
            <a:ext cx="655982" cy="54665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61E3DBB-813F-4E5A-C03F-BE5AF7F16681}"/>
              </a:ext>
            </a:extLst>
          </p:cNvPr>
          <p:cNvSpPr/>
          <p:nvPr/>
        </p:nvSpPr>
        <p:spPr>
          <a:xfrm>
            <a:off x="4289679" y="1575025"/>
            <a:ext cx="1222512" cy="7504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5677D4-C230-CA04-7C7F-C849718B2296}"/>
              </a:ext>
            </a:extLst>
          </p:cNvPr>
          <p:cNvSpPr/>
          <p:nvPr/>
        </p:nvSpPr>
        <p:spPr>
          <a:xfrm>
            <a:off x="3865819" y="1884794"/>
            <a:ext cx="891208" cy="1258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33590E-B041-4470-DD7A-7C4BDCCA9D86}"/>
              </a:ext>
            </a:extLst>
          </p:cNvPr>
          <p:cNvSpPr/>
          <p:nvPr/>
        </p:nvSpPr>
        <p:spPr>
          <a:xfrm>
            <a:off x="5587498" y="1566675"/>
            <a:ext cx="735289" cy="7681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4E96499-DFD1-ABA0-5910-F72FD499200F}"/>
              </a:ext>
            </a:extLst>
          </p:cNvPr>
          <p:cNvCxnSpPr>
            <a:cxnSpLocks/>
          </p:cNvCxnSpPr>
          <p:nvPr/>
        </p:nvCxnSpPr>
        <p:spPr>
          <a:xfrm>
            <a:off x="774541" y="1947741"/>
            <a:ext cx="901147" cy="0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8629B-EA43-5010-B5DA-6134E9F6FDBD}"/>
                  </a:ext>
                </a:extLst>
              </p:cNvPr>
              <p:cNvSpPr txBox="1"/>
              <p:nvPr/>
            </p:nvSpPr>
            <p:spPr>
              <a:xfrm>
                <a:off x="674420" y="2076492"/>
                <a:ext cx="969048" cy="662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/>
                  <a:t>Proton PDF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sz="1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e>
                        <m:sub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𝒑𝒓𝒐𝒕𝒐𝒏</m:t>
                          </m:r>
                        </m:sub>
                      </m:sSub>
                    </m:oMath>
                  </m:oMathPara>
                </a14:m>
                <a:endParaRPr lang="en-US" sz="1200" b="1" dirty="0"/>
              </a:p>
              <a:p>
                <a:pPr algn="ctr"/>
                <a:r>
                  <a:rPr lang="en-US" sz="1200" b="1" dirty="0"/>
                  <a:t>Observable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8629B-EA43-5010-B5DA-6134E9F6F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20" y="2076492"/>
                <a:ext cx="969048" cy="662938"/>
              </a:xfrm>
              <a:prstGeom prst="rect">
                <a:avLst/>
              </a:prstGeom>
              <a:blipFill>
                <a:blip r:embed="rId3"/>
                <a:stretch>
                  <a:fillRect l="-1299" r="-1299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AE283A-9E35-5C70-A87B-46160AC77497}"/>
                  </a:ext>
                </a:extLst>
              </p:cNvPr>
              <p:cNvSpPr txBox="1"/>
              <p:nvPr/>
            </p:nvSpPr>
            <p:spPr>
              <a:xfrm>
                <a:off x="2114485" y="2079072"/>
                <a:ext cx="1305807" cy="662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/>
                  <a:t>Pion PDF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200" b="1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sz="1200" b="1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200" b="1" i="1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e>
                        <m:sub>
                          <m:r>
                            <a:rPr lang="en-US" sz="1200" b="1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𝒑𝒊𝒐𝒏</m:t>
                          </m:r>
                        </m:sub>
                      </m:sSub>
                    </m:oMath>
                  </m:oMathPara>
                </a14:m>
                <a:endParaRPr lang="en-US" sz="1200" b="1" dirty="0"/>
              </a:p>
              <a:p>
                <a:pPr algn="ctr"/>
                <a:r>
                  <a:rPr lang="en-US" sz="1200" b="1" u="sng" dirty="0"/>
                  <a:t>Non-observable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4AE283A-9E35-5C70-A87B-46160AC77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4485" y="2079072"/>
                <a:ext cx="1305807" cy="662938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1A56EF-5E1D-F8A0-3DFD-ECF74A4EE728}"/>
                  </a:ext>
                </a:extLst>
              </p:cNvPr>
              <p:cNvSpPr txBox="1"/>
              <p:nvPr/>
            </p:nvSpPr>
            <p:spPr>
              <a:xfrm>
                <a:off x="5364992" y="2316012"/>
                <a:ext cx="110940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/>
                  <a:t>Neutrino PDF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rgbClr val="4ACA7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200" b="1" i="1">
                                  <a:solidFill>
                                    <a:srgbClr val="4ACA7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>
                                  <a:solidFill>
                                    <a:srgbClr val="4ACA75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sz="1200" b="1" i="1">
                                  <a:solidFill>
                                    <a:srgbClr val="4ACA75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200" b="1" i="1">
                                  <a:solidFill>
                                    <a:srgbClr val="4ACA75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e>
                        <m:sub>
                          <m:r>
                            <a:rPr lang="en-US" sz="1200" b="1" i="1" smtClean="0">
                              <a:solidFill>
                                <a:srgbClr val="4ACA75"/>
                              </a:solidFill>
                              <a:latin typeface="Cambria Math" panose="02040503050406030204" pitchFamily="18" charset="0"/>
                            </a:rPr>
                            <m:t>𝒏𝒆𝒖𝒕𝒓𝒊𝒏𝒐</m:t>
                          </m:r>
                        </m:sub>
                      </m:sSub>
                    </m:oMath>
                  </m:oMathPara>
                </a14:m>
                <a:endParaRPr lang="en-US" sz="1200" b="1" dirty="0"/>
              </a:p>
              <a:p>
                <a:pPr algn="ctr"/>
                <a:r>
                  <a:rPr lang="en-US" sz="1200" b="1" dirty="0"/>
                  <a:t>Observable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1A56EF-5E1D-F8A0-3DFD-ECF74A4EE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992" y="2316012"/>
                <a:ext cx="1109406" cy="646331"/>
              </a:xfrm>
              <a:prstGeom prst="rect">
                <a:avLst/>
              </a:prstGeom>
              <a:blipFill>
                <a:blip r:embed="rId5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1259D79B-A7E0-A9C4-C438-EB36957F03DC}"/>
              </a:ext>
            </a:extLst>
          </p:cNvPr>
          <p:cNvSpPr/>
          <p:nvPr/>
        </p:nvSpPr>
        <p:spPr>
          <a:xfrm>
            <a:off x="6580041" y="1647151"/>
            <a:ext cx="434946" cy="60117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3CA0D2-6368-E357-39DA-43CFE1D6D0DD}"/>
                  </a:ext>
                </a:extLst>
              </p:cNvPr>
              <p:cNvSpPr txBox="1"/>
              <p:nvPr/>
            </p:nvSpPr>
            <p:spPr>
              <a:xfrm>
                <a:off x="6883476" y="2156688"/>
                <a:ext cx="99001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/>
                  <a:t>Muon PDF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2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sz="12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2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d>
                        </m:e>
                        <m:sub>
                          <m:r>
                            <a:rPr lang="en-US" sz="12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𝒎𝒖𝒐𝒏</m:t>
                          </m:r>
                        </m:sub>
                      </m:sSub>
                    </m:oMath>
                  </m:oMathPara>
                </a14:m>
                <a:endParaRPr lang="en-US" sz="1200" b="1" dirty="0"/>
              </a:p>
              <a:p>
                <a:pPr algn="ctr"/>
                <a:r>
                  <a:rPr lang="en-US" sz="1200" b="1" dirty="0"/>
                  <a:t>Observable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A3CA0D2-6368-E357-39DA-43CFE1D6D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476" y="2156688"/>
                <a:ext cx="990016" cy="646331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reeform 21">
            <a:extLst>
              <a:ext uri="{FF2B5EF4-FFF2-40B4-BE49-F238E27FC236}">
                <a16:creationId xmlns:a16="http://schemas.microsoft.com/office/drawing/2014/main" id="{611811BB-EDAB-1BE8-EF1B-8B10B6A91652}"/>
              </a:ext>
            </a:extLst>
          </p:cNvPr>
          <p:cNvSpPr/>
          <p:nvPr/>
        </p:nvSpPr>
        <p:spPr>
          <a:xfrm>
            <a:off x="3390741" y="1661349"/>
            <a:ext cx="4030133" cy="127000"/>
          </a:xfrm>
          <a:custGeom>
            <a:avLst/>
            <a:gdLst>
              <a:gd name="connsiteX0" fmla="*/ 0 w 4030133"/>
              <a:gd name="connsiteY0" fmla="*/ 127000 h 127000"/>
              <a:gd name="connsiteX1" fmla="*/ 880533 w 4030133"/>
              <a:gd name="connsiteY1" fmla="*/ 0 h 127000"/>
              <a:gd name="connsiteX2" fmla="*/ 4030133 w 4030133"/>
              <a:gd name="connsiteY2" fmla="*/ 118533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0133" h="127000">
                <a:moveTo>
                  <a:pt x="0" y="127000"/>
                </a:moveTo>
                <a:lnTo>
                  <a:pt x="880533" y="0"/>
                </a:lnTo>
                <a:lnTo>
                  <a:pt x="4030133" y="118533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6E81A858-CFB3-3971-AA39-A5AEB952594F}"/>
              </a:ext>
            </a:extLst>
          </p:cNvPr>
          <p:cNvSpPr/>
          <p:nvPr/>
        </p:nvSpPr>
        <p:spPr>
          <a:xfrm flipV="1">
            <a:off x="3390741" y="2093188"/>
            <a:ext cx="4030133" cy="127000"/>
          </a:xfrm>
          <a:custGeom>
            <a:avLst/>
            <a:gdLst>
              <a:gd name="connsiteX0" fmla="*/ 0 w 4030133"/>
              <a:gd name="connsiteY0" fmla="*/ 127000 h 127000"/>
              <a:gd name="connsiteX1" fmla="*/ 880533 w 4030133"/>
              <a:gd name="connsiteY1" fmla="*/ 0 h 127000"/>
              <a:gd name="connsiteX2" fmla="*/ 4030133 w 4030133"/>
              <a:gd name="connsiteY2" fmla="*/ 118533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0133" h="127000">
                <a:moveTo>
                  <a:pt x="0" y="127000"/>
                </a:moveTo>
                <a:lnTo>
                  <a:pt x="880533" y="0"/>
                </a:lnTo>
                <a:lnTo>
                  <a:pt x="4030133" y="118533"/>
                </a:lnTo>
              </a:path>
            </a:pathLst>
          </a:cu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BED2BE0-8011-ECB9-CDC4-B28054FAEC04}"/>
              </a:ext>
            </a:extLst>
          </p:cNvPr>
          <p:cNvSpPr>
            <a:spLocks noChangeAspect="1"/>
          </p:cNvSpPr>
          <p:nvPr/>
        </p:nvSpPr>
        <p:spPr>
          <a:xfrm>
            <a:off x="2714103" y="1902020"/>
            <a:ext cx="480061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FF07FD-0A73-EA1A-BB34-DFE4463AD986}"/>
              </a:ext>
            </a:extLst>
          </p:cNvPr>
          <p:cNvSpPr txBox="1"/>
          <p:nvPr/>
        </p:nvSpPr>
        <p:spPr>
          <a:xfrm>
            <a:off x="2616361" y="1579762"/>
            <a:ext cx="570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Target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E5D318-D6B9-C359-2A81-0FAF765FA84C}"/>
              </a:ext>
            </a:extLst>
          </p:cNvPr>
          <p:cNvSpPr txBox="1"/>
          <p:nvPr/>
        </p:nvSpPr>
        <p:spPr>
          <a:xfrm>
            <a:off x="4004312" y="1245521"/>
            <a:ext cx="4956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Horn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B0200E-193A-0846-FF20-285DD6AFC65E}"/>
              </a:ext>
            </a:extLst>
          </p:cNvPr>
          <p:cNvSpPr txBox="1"/>
          <p:nvPr/>
        </p:nvSpPr>
        <p:spPr>
          <a:xfrm>
            <a:off x="5433825" y="1308538"/>
            <a:ext cx="971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Neutrino 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C3F92C-7A84-2730-993A-850207AB3801}"/>
              </a:ext>
            </a:extLst>
          </p:cNvPr>
          <p:cNvSpPr txBox="1"/>
          <p:nvPr/>
        </p:nvSpPr>
        <p:spPr>
          <a:xfrm>
            <a:off x="6405566" y="1366600"/>
            <a:ext cx="1106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Muon Monitor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93FCECC-3C4C-0AD6-6011-69B77D042C41}"/>
              </a:ext>
            </a:extLst>
          </p:cNvPr>
          <p:cNvSpPr txBox="1"/>
          <p:nvPr/>
        </p:nvSpPr>
        <p:spPr>
          <a:xfrm>
            <a:off x="883757" y="1648774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Beam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215C26-AD74-1D63-5904-F3B5FE6C5301}"/>
                  </a:ext>
                </a:extLst>
              </p:cNvPr>
              <p:cNvSpPr txBox="1"/>
              <p:nvPr/>
            </p:nvSpPr>
            <p:spPr>
              <a:xfrm>
                <a:off x="8116682" y="1534174"/>
                <a:ext cx="3647858" cy="9502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𝑚𝑢𝑜𝑛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𝑛𝑒𝑢𝑡𝑟𝑖𝑛𝑜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FF93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600" i="1">
                                <a:solidFill>
                                  <a:srgbClr val="FF93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solidFill>
                                  <a:srgbClr val="FF93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solidFill>
                              <a:srgbClr val="FF9300"/>
                            </a:solidFill>
                            <a:latin typeface="Cambria Math" panose="02040503050406030204" pitchFamily="18" charset="0"/>
                          </a:rPr>
                          <m:t>𝐻𝑜𝑟𝑛</m:t>
                        </m:r>
                      </m:sub>
                    </m:sSub>
                    <m:r>
                      <a:rPr lang="en-US" sz="1600" i="1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16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>
                                    <a:solidFill>
                                      <a:schemeClr val="tx2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1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1" i="1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16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𝑝𝑖𝑜𝑛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9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600" i="1">
                                  <a:solidFill>
                                    <a:srgbClr val="FF9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solidFill>
                                    <a:srgbClr val="FF93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solidFill>
                                <a:srgbClr val="FF9300"/>
                              </a:solidFill>
                              <a:latin typeface="Cambria Math" panose="02040503050406030204" pitchFamily="18" charset="0"/>
                            </a:rPr>
                            <m:t>𝐻𝑜𝑟𝑛</m:t>
                          </m:r>
                        </m:sub>
                      </m:sSub>
                      <m:r>
                        <a:rPr lang="en-US" sz="1600" i="1" smtClean="0">
                          <a:solidFill>
                            <a:srgbClr val="FF93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𝐻𝑎𝑑𝑟𝑜𝑛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𝑝𝑟𝑜𝑑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1600" b="1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𝒒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1600" b="1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𝑝𝑟𝑜𝑡𝑜𝑛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215C26-AD74-1D63-5904-F3B5FE6C5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6682" y="1534174"/>
                <a:ext cx="3647858" cy="950260"/>
              </a:xfrm>
              <a:prstGeom prst="rect">
                <a:avLst/>
              </a:prstGeom>
              <a:blipFill>
                <a:blip r:embed="rId7"/>
                <a:stretch>
                  <a:fillRect l="-1038" r="-346" b="-389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01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6CEB0F-C9E5-BDC9-0129-9E77569E1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42" y="1772823"/>
            <a:ext cx="6665205" cy="4572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C0681B8-C410-076A-D1A7-C6EA0BCE1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529890" cy="433527"/>
          </a:xfrm>
        </p:spPr>
        <p:txBody>
          <a:bodyPr/>
          <a:lstStyle/>
          <a:p>
            <a:r>
              <a:rPr lang="en-US" sz="3200" dirty="0"/>
              <a:t>Beam-related Flux Uncertainty and Measurement Goals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4AD1AD-C2FB-8110-3656-B1C680A1C30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An experiment-integrated digital ecosystem could reduce beam-related uncertainty for LBNF/DUNE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7F3E3-7D51-DB77-2063-347707D7B2F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1BA9F-EFF7-66B2-4A5B-31A1594D5E3D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629B0-2676-E12A-168E-B375C664E5C8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2C273A-A9CB-8E84-839A-61C949202198}"/>
              </a:ext>
            </a:extLst>
          </p:cNvPr>
          <p:cNvSpPr txBox="1"/>
          <p:nvPr/>
        </p:nvSpPr>
        <p:spPr>
          <a:xfrm>
            <a:off x="1102860" y="1326560"/>
            <a:ext cx="3271301" cy="1046440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600" b="1" dirty="0">
                <a:latin typeface="Helvetica" pitchFamily="2" charset="0"/>
              </a:rPr>
              <a:t>Peak on-axis neutrino energy is ~2.5 GeV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F9326A-E3E1-0379-9870-7AB0C0796D31}"/>
              </a:ext>
            </a:extLst>
          </p:cNvPr>
          <p:cNvCxnSpPr>
            <a:cxnSpLocks/>
          </p:cNvCxnSpPr>
          <p:nvPr/>
        </p:nvCxnSpPr>
        <p:spPr>
          <a:xfrm flipV="1">
            <a:off x="2278299" y="2183827"/>
            <a:ext cx="0" cy="3198473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6050BA0-E802-8159-8F05-13B6C453E3F3}"/>
              </a:ext>
            </a:extLst>
          </p:cNvPr>
          <p:cNvSpPr txBox="1"/>
          <p:nvPr/>
        </p:nvSpPr>
        <p:spPr>
          <a:xfrm>
            <a:off x="7239291" y="1066835"/>
            <a:ext cx="4952959" cy="16363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900" b="1" dirty="0">
                <a:latin typeface="Helvetica" pitchFamily="2" charset="0"/>
                <a:sym typeface="Wingdings" pitchFamily="2" charset="2"/>
              </a:rPr>
              <a:t>Protons on Target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Improve uncertainty from 2 to 0.1%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Introduce new current transformer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B529147-60A2-B7AB-D17B-3A67EECA2D47}"/>
              </a:ext>
            </a:extLst>
          </p:cNvPr>
          <p:cNvSpPr/>
          <p:nvPr/>
        </p:nvSpPr>
        <p:spPr>
          <a:xfrm>
            <a:off x="6672263" y="1909677"/>
            <a:ext cx="728662" cy="3005223"/>
          </a:xfrm>
          <a:custGeom>
            <a:avLst/>
            <a:gdLst>
              <a:gd name="connsiteX0" fmla="*/ 728662 w 728662"/>
              <a:gd name="connsiteY0" fmla="*/ 4848 h 3005223"/>
              <a:gd name="connsiteX1" fmla="*/ 271462 w 728662"/>
              <a:gd name="connsiteY1" fmla="*/ 347748 h 3005223"/>
              <a:gd name="connsiteX2" fmla="*/ 557212 w 728662"/>
              <a:gd name="connsiteY2" fmla="*/ 2219411 h 3005223"/>
              <a:gd name="connsiteX3" fmla="*/ 0 w 728662"/>
              <a:gd name="connsiteY3" fmla="*/ 3005223 h 300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8662" h="3005223">
                <a:moveTo>
                  <a:pt x="728662" y="4848"/>
                </a:moveTo>
                <a:cubicBezTo>
                  <a:pt x="514349" y="-8249"/>
                  <a:pt x="300037" y="-21346"/>
                  <a:pt x="271462" y="347748"/>
                </a:cubicBezTo>
                <a:cubicBezTo>
                  <a:pt x="242887" y="716842"/>
                  <a:pt x="602456" y="1776499"/>
                  <a:pt x="557212" y="2219411"/>
                </a:cubicBezTo>
                <a:cubicBezTo>
                  <a:pt x="511968" y="2662323"/>
                  <a:pt x="255984" y="2833773"/>
                  <a:pt x="0" y="3005223"/>
                </a:cubicBezTo>
              </a:path>
            </a:pathLst>
          </a:custGeom>
          <a:noFill/>
          <a:ln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DD7EC3-A62D-F2E5-6C60-CFF3BB8BC23A}"/>
              </a:ext>
            </a:extLst>
          </p:cNvPr>
          <p:cNvSpPr txBox="1"/>
          <p:nvPr/>
        </p:nvSpPr>
        <p:spPr>
          <a:xfrm>
            <a:off x="7327252" y="2545351"/>
            <a:ext cx="5020285" cy="16363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900" b="1" dirty="0">
                <a:latin typeface="Helvetica" pitchFamily="2" charset="0"/>
              </a:rPr>
              <a:t>Horn current</a:t>
            </a:r>
            <a:endParaRPr lang="en-US" sz="1900" b="1" dirty="0">
              <a:latin typeface="Helvetica" pitchFamily="2" charset="0"/>
              <a:sym typeface="Wingdings" pitchFamily="2" charset="2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Improve uncertainty from 3 to 0.1 kA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Already demonstrated at </a:t>
            </a:r>
            <a:r>
              <a:rPr lang="en-US" sz="1900" dirty="0" err="1">
                <a:latin typeface="Helvetica" pitchFamily="2" charset="0"/>
                <a:sym typeface="Wingdings" pitchFamily="2" charset="2"/>
              </a:rPr>
              <a:t>NuMI</a:t>
            </a:r>
            <a:endParaRPr lang="en-US" sz="1900" dirty="0">
              <a:latin typeface="Helvetica" pitchFamily="2" charset="0"/>
              <a:sym typeface="Wingdings" pitchFamily="2" charset="2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09EF6C-4F5E-D24B-96B1-C2DCB1FAE052}"/>
              </a:ext>
            </a:extLst>
          </p:cNvPr>
          <p:cNvSpPr/>
          <p:nvPr/>
        </p:nvSpPr>
        <p:spPr>
          <a:xfrm>
            <a:off x="5857875" y="2763289"/>
            <a:ext cx="1600200" cy="208511"/>
          </a:xfrm>
          <a:custGeom>
            <a:avLst/>
            <a:gdLst>
              <a:gd name="connsiteX0" fmla="*/ 1600200 w 1600200"/>
              <a:gd name="connsiteY0" fmla="*/ 208511 h 208511"/>
              <a:gd name="connsiteX1" fmla="*/ 1014413 w 1600200"/>
              <a:gd name="connsiteY1" fmla="*/ 137074 h 208511"/>
              <a:gd name="connsiteX2" fmla="*/ 1228725 w 1600200"/>
              <a:gd name="connsiteY2" fmla="*/ 8486 h 208511"/>
              <a:gd name="connsiteX3" fmla="*/ 0 w 1600200"/>
              <a:gd name="connsiteY3" fmla="*/ 22774 h 20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200" h="208511">
                <a:moveTo>
                  <a:pt x="1600200" y="208511"/>
                </a:moveTo>
                <a:cubicBezTo>
                  <a:pt x="1338262" y="189461"/>
                  <a:pt x="1076325" y="170411"/>
                  <a:pt x="1014413" y="137074"/>
                </a:cubicBezTo>
                <a:cubicBezTo>
                  <a:pt x="952501" y="103737"/>
                  <a:pt x="1397794" y="27536"/>
                  <a:pt x="1228725" y="8486"/>
                </a:cubicBezTo>
                <a:cubicBezTo>
                  <a:pt x="1059656" y="-10564"/>
                  <a:pt x="529828" y="6105"/>
                  <a:pt x="0" y="22774"/>
                </a:cubicBezTo>
              </a:path>
            </a:pathLst>
          </a:custGeom>
          <a:noFill/>
          <a:ln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0B499237-8A57-1212-23A3-6CC4426D59B8}"/>
              </a:ext>
            </a:extLst>
          </p:cNvPr>
          <p:cNvSpPr/>
          <p:nvPr/>
        </p:nvSpPr>
        <p:spPr>
          <a:xfrm rot="10800000">
            <a:off x="6700928" y="2914647"/>
            <a:ext cx="250030" cy="67151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D23FEC-C2EA-BED3-0351-DE6E62613119}"/>
              </a:ext>
            </a:extLst>
          </p:cNvPr>
          <p:cNvSpPr txBox="1"/>
          <p:nvPr/>
        </p:nvSpPr>
        <p:spPr>
          <a:xfrm>
            <a:off x="7322485" y="3883624"/>
            <a:ext cx="4671150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900" b="1" dirty="0">
                <a:latin typeface="Helvetica" pitchFamily="2" charset="0"/>
                <a:sym typeface="Wingdings" pitchFamily="2" charset="2"/>
              </a:rPr>
              <a:t>Predict with emulator and validate with </a:t>
            </a:r>
            <a:r>
              <a:rPr lang="en-US" sz="1900" dirty="0">
                <a:latin typeface="Helvetica" pitchFamily="2" charset="0"/>
                <a:sym typeface="Wingdings" pitchFamily="2" charset="2"/>
              </a:rPr>
              <a:t>survey &amp; beam tomography 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AA90093-CAA0-2AE7-023E-241B72E63E4B}"/>
              </a:ext>
            </a:extLst>
          </p:cNvPr>
          <p:cNvSpPr/>
          <p:nvPr/>
        </p:nvSpPr>
        <p:spPr>
          <a:xfrm>
            <a:off x="7029450" y="3286125"/>
            <a:ext cx="567556" cy="842963"/>
          </a:xfrm>
          <a:custGeom>
            <a:avLst/>
            <a:gdLst>
              <a:gd name="connsiteX0" fmla="*/ 485775 w 567556"/>
              <a:gd name="connsiteY0" fmla="*/ 842963 h 842963"/>
              <a:gd name="connsiteX1" fmla="*/ 371475 w 567556"/>
              <a:gd name="connsiteY1" fmla="*/ 685800 h 842963"/>
              <a:gd name="connsiteX2" fmla="*/ 557213 w 567556"/>
              <a:gd name="connsiteY2" fmla="*/ 357188 h 842963"/>
              <a:gd name="connsiteX3" fmla="*/ 0 w 567556"/>
              <a:gd name="connsiteY3" fmla="*/ 0 h 84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556" h="842963">
                <a:moveTo>
                  <a:pt x="485775" y="842963"/>
                </a:moveTo>
                <a:cubicBezTo>
                  <a:pt x="422672" y="804862"/>
                  <a:pt x="359569" y="766762"/>
                  <a:pt x="371475" y="685800"/>
                </a:cubicBezTo>
                <a:cubicBezTo>
                  <a:pt x="383381" y="604838"/>
                  <a:pt x="619125" y="471488"/>
                  <a:pt x="557213" y="357188"/>
                </a:cubicBezTo>
                <a:cubicBezTo>
                  <a:pt x="495301" y="242888"/>
                  <a:pt x="247650" y="121444"/>
                  <a:pt x="0" y="0"/>
                </a:cubicBezTo>
              </a:path>
            </a:pathLst>
          </a:custGeom>
          <a:noFill/>
          <a:ln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F46CDD6D-6682-8C4B-F2FB-71B376C86801}"/>
              </a:ext>
            </a:extLst>
          </p:cNvPr>
          <p:cNvSpPr/>
          <p:nvPr/>
        </p:nvSpPr>
        <p:spPr>
          <a:xfrm rot="10800000">
            <a:off x="6696162" y="3609978"/>
            <a:ext cx="250030" cy="67151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DD1B95-235B-98DF-76B6-5EB79C7A0C88}"/>
              </a:ext>
            </a:extLst>
          </p:cNvPr>
          <p:cNvSpPr txBox="1"/>
          <p:nvPr/>
        </p:nvSpPr>
        <p:spPr>
          <a:xfrm>
            <a:off x="7128195" y="4894167"/>
            <a:ext cx="5078506" cy="2031325"/>
          </a:xfrm>
          <a:prstGeom prst="rect">
            <a:avLst/>
          </a:prstGeom>
          <a:noFill/>
        </p:spPr>
        <p:txBody>
          <a:bodyPr wrap="none" lIns="365760" tIns="274320" rIns="365760" bIns="27432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900" b="1" dirty="0">
                <a:latin typeface="Helvetica" pitchFamily="2" charset="0"/>
                <a:sym typeface="Wingdings" pitchFamily="2" charset="2"/>
              </a:rPr>
              <a:t>Beam and Target conditions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Goal beam width &lt; 0.1 mm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Goal beam position offset ~ 0.02 mm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latin typeface="Helvetica" pitchFamily="2" charset="0"/>
                <a:sym typeface="Wingdings" pitchFamily="2" charset="2"/>
              </a:rPr>
              <a:t>Goal target Density &lt; 5 %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3C2ACBC-F8A7-8A1C-957F-C238561DC707}"/>
              </a:ext>
            </a:extLst>
          </p:cNvPr>
          <p:cNvSpPr/>
          <p:nvPr/>
        </p:nvSpPr>
        <p:spPr>
          <a:xfrm>
            <a:off x="7000875" y="3971925"/>
            <a:ext cx="400359" cy="1414463"/>
          </a:xfrm>
          <a:custGeom>
            <a:avLst/>
            <a:gdLst>
              <a:gd name="connsiteX0" fmla="*/ 371475 w 400359"/>
              <a:gd name="connsiteY0" fmla="*/ 1414463 h 1414463"/>
              <a:gd name="connsiteX1" fmla="*/ 71438 w 400359"/>
              <a:gd name="connsiteY1" fmla="*/ 1214438 h 1414463"/>
              <a:gd name="connsiteX2" fmla="*/ 400050 w 400359"/>
              <a:gd name="connsiteY2" fmla="*/ 785813 h 1414463"/>
              <a:gd name="connsiteX3" fmla="*/ 0 w 400359"/>
              <a:gd name="connsiteY3" fmla="*/ 0 h 141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359" h="1414463">
                <a:moveTo>
                  <a:pt x="371475" y="1414463"/>
                </a:moveTo>
                <a:cubicBezTo>
                  <a:pt x="219075" y="1366838"/>
                  <a:pt x="66675" y="1319213"/>
                  <a:pt x="71438" y="1214438"/>
                </a:cubicBezTo>
                <a:cubicBezTo>
                  <a:pt x="76201" y="1109663"/>
                  <a:pt x="411956" y="988219"/>
                  <a:pt x="400050" y="785813"/>
                </a:cubicBezTo>
                <a:cubicBezTo>
                  <a:pt x="388144" y="583407"/>
                  <a:pt x="194072" y="291703"/>
                  <a:pt x="0" y="0"/>
                </a:cubicBezTo>
              </a:path>
            </a:pathLst>
          </a:custGeom>
          <a:noFill/>
          <a:ln>
            <a:prstDash val="sysDot"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4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9" grpId="0" animBg="1"/>
      <p:bldP spid="20" grpId="0"/>
      <p:bldP spid="21" grpId="0" animBg="1"/>
      <p:bldP spid="22" grpId="0" animBg="1"/>
      <p:bldP spid="23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0B34D3-96B4-167C-86CD-D86EC1435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9994393" cy="994954"/>
          </a:xfrm>
        </p:spPr>
        <p:txBody>
          <a:bodyPr/>
          <a:lstStyle/>
          <a:p>
            <a:r>
              <a:rPr lang="en-US" dirty="0"/>
              <a:t>Bayesian Exploration with a Physics Informed Emulator for LBNF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6BE79-DDA1-1619-BE6F-EB86DB98438E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F9D73-2CE6-88AD-E55C-BF1BEF10F482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Yonehara | CLARIPHY CM: AI for accelerators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DEE33-CC8C-2BEE-6BDB-A6B3F5D4CC72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CCCDF1-A136-32B5-278F-8D2F9747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87" y="1360714"/>
            <a:ext cx="10490637" cy="34420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8F5B02-70B5-A4B6-4A82-9EE6F9F511FE}"/>
              </a:ext>
            </a:extLst>
          </p:cNvPr>
          <p:cNvSpPr txBox="1"/>
          <p:nvPr/>
        </p:nvSpPr>
        <p:spPr>
          <a:xfrm>
            <a:off x="1046203" y="4617030"/>
            <a:ext cx="10609009" cy="1579920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Plots demonstrate that the physics informed emulator approximates high-fidelity Geant4 responses across beamline parameter scans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Fast inference enables Bayesian exploration and feedback for beam tuning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96D88D-44F1-777E-AE26-ADE8EB675F80}"/>
              </a:ext>
            </a:extLst>
          </p:cNvPr>
          <p:cNvSpPr txBox="1"/>
          <p:nvPr/>
        </p:nvSpPr>
        <p:spPr>
          <a:xfrm>
            <a:off x="8212282" y="788225"/>
            <a:ext cx="3287438" cy="846386"/>
          </a:xfrm>
          <a:prstGeom prst="rect">
            <a:avLst/>
          </a:prstGeom>
          <a:noFill/>
        </p:spPr>
        <p:txBody>
          <a:bodyPr wrap="non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>
                <a:latin typeface="Helvetica" pitchFamily="2" charset="0"/>
              </a:rPr>
              <a:t>Curtesy of </a:t>
            </a:r>
            <a:r>
              <a:rPr lang="en-US" sz="1900" b="1" dirty="0">
                <a:latin typeface="Helvetica" pitchFamily="2" charset="0"/>
              </a:rPr>
              <a:t>S. Ganguly</a:t>
            </a:r>
          </a:p>
        </p:txBody>
      </p:sp>
    </p:spTree>
    <p:extLst>
      <p:ext uri="{BB962C8B-B14F-4D97-AF65-F5344CB8AC3E}">
        <p14:creationId xmlns:p14="http://schemas.microsoft.com/office/powerpoint/2010/main" val="2984628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41C3-B550-E85F-34BF-0019738A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B92B0F-5CDA-E9FB-22A3-108CA90D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Advancing AI for High-Power-Target Design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068A7-3A27-283D-68C9-4878790AEFE9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5039A-7A11-75AE-8A9A-91CB003A2A7B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7408D-FC86-DF18-9AA5-03B5ECB19D9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0" name="workflow-label">
            <a:extLst>
              <a:ext uri="{FF2B5EF4-FFF2-40B4-BE49-F238E27FC236}">
                <a16:creationId xmlns:a16="http://schemas.microsoft.com/office/drawing/2014/main" id="{7EDA8804-B6E9-5241-55A9-E40F4347D9CF}"/>
              </a:ext>
            </a:extLst>
          </p:cNvPr>
          <p:cNvSpPr>
            <a:spLocks noGrp="1"/>
          </p:cNvSpPr>
          <p:nvPr/>
        </p:nvSpPr>
        <p:spPr>
          <a:xfrm>
            <a:off x="514350" y="1238250"/>
            <a:ext cx="107251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975" b="1" spc="1">
                <a:solidFill>
                  <a:srgbClr val="174A8B"/>
                </a:solidFill>
              </a:defRPr>
            </a:pPr>
            <a:r>
              <a:rPr sz="1600" b="1" spc="1">
                <a:solidFill>
                  <a:srgbClr val="174A8B"/>
                </a:solidFill>
              </a:rPr>
              <a:t>DEFINE → GENERATE → PREDICT &amp; OPTIMIZE → GATE → VALIDATE</a:t>
            </a:r>
          </a:p>
        </p:txBody>
      </p:sp>
      <p:sp>
        <p:nvSpPr>
          <p:cNvPr id="61" name="workflow-arrow-1">
            <a:extLst>
              <a:ext uri="{FF2B5EF4-FFF2-40B4-BE49-F238E27FC236}">
                <a16:creationId xmlns:a16="http://schemas.microsoft.com/office/drawing/2014/main" id="{60F08659-EE5F-2874-C216-D17F5F6CD77A}"/>
              </a:ext>
            </a:extLst>
          </p:cNvPr>
          <p:cNvSpPr>
            <a:spLocks noGrp="1"/>
          </p:cNvSpPr>
          <p:nvPr/>
        </p:nvSpPr>
        <p:spPr>
          <a:xfrm>
            <a:off x="2571750" y="2181225"/>
            <a:ext cx="142875" cy="266700"/>
          </a:xfrm>
          <a:prstGeom prst="chevron">
            <a:avLst/>
          </a:prstGeom>
          <a:solidFill>
            <a:srgbClr val="B8C3D0"/>
          </a:solidFill>
          <a:ln w="0">
            <a:solidFill>
              <a:srgbClr val="B8C3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workflow-arrow-2">
            <a:extLst>
              <a:ext uri="{FF2B5EF4-FFF2-40B4-BE49-F238E27FC236}">
                <a16:creationId xmlns:a16="http://schemas.microsoft.com/office/drawing/2014/main" id="{9B5D9282-3191-3A2C-2809-559809D50326}"/>
              </a:ext>
            </a:extLst>
          </p:cNvPr>
          <p:cNvSpPr>
            <a:spLocks noGrp="1"/>
          </p:cNvSpPr>
          <p:nvPr/>
        </p:nvSpPr>
        <p:spPr>
          <a:xfrm>
            <a:off x="4791075" y="2181225"/>
            <a:ext cx="142875" cy="266700"/>
          </a:xfrm>
          <a:prstGeom prst="chevron">
            <a:avLst/>
          </a:prstGeom>
          <a:solidFill>
            <a:srgbClr val="B8C3D0"/>
          </a:solidFill>
          <a:ln w="0">
            <a:solidFill>
              <a:srgbClr val="B8C3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workflow-arrow-3">
            <a:extLst>
              <a:ext uri="{FF2B5EF4-FFF2-40B4-BE49-F238E27FC236}">
                <a16:creationId xmlns:a16="http://schemas.microsoft.com/office/drawing/2014/main" id="{91DC8FB9-6694-355E-A788-6C1A7EF50353}"/>
              </a:ext>
            </a:extLst>
          </p:cNvPr>
          <p:cNvSpPr>
            <a:spLocks noGrp="1"/>
          </p:cNvSpPr>
          <p:nvPr/>
        </p:nvSpPr>
        <p:spPr>
          <a:xfrm>
            <a:off x="7010400" y="2181225"/>
            <a:ext cx="142875" cy="266700"/>
          </a:xfrm>
          <a:prstGeom prst="chevron">
            <a:avLst/>
          </a:prstGeom>
          <a:solidFill>
            <a:srgbClr val="B8C3D0"/>
          </a:solidFill>
          <a:ln w="0">
            <a:solidFill>
              <a:srgbClr val="B8C3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workflow-arrow-4">
            <a:extLst>
              <a:ext uri="{FF2B5EF4-FFF2-40B4-BE49-F238E27FC236}">
                <a16:creationId xmlns:a16="http://schemas.microsoft.com/office/drawing/2014/main" id="{AFD44831-44E0-E362-A7C4-0BA403AA41D6}"/>
              </a:ext>
            </a:extLst>
          </p:cNvPr>
          <p:cNvSpPr>
            <a:spLocks noGrp="1"/>
          </p:cNvSpPr>
          <p:nvPr/>
        </p:nvSpPr>
        <p:spPr>
          <a:xfrm>
            <a:off x="9229725" y="2181225"/>
            <a:ext cx="142875" cy="266700"/>
          </a:xfrm>
          <a:prstGeom prst="chevron">
            <a:avLst/>
          </a:prstGeom>
          <a:solidFill>
            <a:srgbClr val="B8C3D0"/>
          </a:solidFill>
          <a:ln w="0">
            <a:solidFill>
              <a:srgbClr val="B8C3D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step-1">
            <a:extLst>
              <a:ext uri="{FF2B5EF4-FFF2-40B4-BE49-F238E27FC236}">
                <a16:creationId xmlns:a16="http://schemas.microsoft.com/office/drawing/2014/main" id="{B20D215D-EBC9-5551-7383-88DF5B273073}"/>
              </a:ext>
            </a:extLst>
          </p:cNvPr>
          <p:cNvSpPr>
            <a:spLocks noGrp="1"/>
          </p:cNvSpPr>
          <p:nvPr/>
        </p:nvSpPr>
        <p:spPr>
          <a:xfrm>
            <a:off x="514350" y="1600200"/>
            <a:ext cx="2028825" cy="1428750"/>
          </a:xfrm>
          <a:prstGeom prst="roundRect">
            <a:avLst>
              <a:gd name="adj" fmla="val 8000"/>
            </a:avLst>
          </a:prstGeom>
          <a:solidFill>
            <a:srgbClr val="EAF1FB"/>
          </a:solidFill>
          <a:ln w="9525">
            <a:solidFill>
              <a:srgbClr val="D5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tep-number-1">
            <a:extLst>
              <a:ext uri="{FF2B5EF4-FFF2-40B4-BE49-F238E27FC236}">
                <a16:creationId xmlns:a16="http://schemas.microsoft.com/office/drawing/2014/main" id="{6F69E6C8-F601-9608-3295-E99FBD10B054}"/>
              </a:ext>
            </a:extLst>
          </p:cNvPr>
          <p:cNvSpPr>
            <a:spLocks noGrp="1"/>
          </p:cNvSpPr>
          <p:nvPr/>
        </p:nvSpPr>
        <p:spPr>
          <a:xfrm>
            <a:off x="666750" y="1733550"/>
            <a:ext cx="400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050" b="1">
                <a:solidFill>
                  <a:srgbClr val="174A8B"/>
                </a:solidFill>
              </a:defRPr>
            </a:pPr>
            <a:r>
              <a:rPr sz="1050" b="1">
                <a:solidFill>
                  <a:srgbClr val="174A8B"/>
                </a:solidFill>
              </a:rPr>
              <a:t>01</a:t>
            </a:r>
          </a:p>
        </p:txBody>
      </p:sp>
      <p:sp>
        <p:nvSpPr>
          <p:cNvPr id="67" name="step-title-1">
            <a:extLst>
              <a:ext uri="{FF2B5EF4-FFF2-40B4-BE49-F238E27FC236}">
                <a16:creationId xmlns:a16="http://schemas.microsoft.com/office/drawing/2014/main" id="{634EA031-B4E2-54A9-ABD1-59C8532D63BB}"/>
              </a:ext>
            </a:extLst>
          </p:cNvPr>
          <p:cNvSpPr>
            <a:spLocks noGrp="1"/>
          </p:cNvSpPr>
          <p:nvPr/>
        </p:nvSpPr>
        <p:spPr>
          <a:xfrm>
            <a:off x="666750" y="2028825"/>
            <a:ext cx="17240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800" b="1">
                <a:solidFill>
                  <a:srgbClr val="232A34"/>
                </a:solidFill>
              </a:defRPr>
            </a:pPr>
            <a:r>
              <a:rPr sz="1800" b="1">
                <a:solidFill>
                  <a:srgbClr val="232A34"/>
                </a:solidFill>
              </a:rPr>
              <a:t>Define</a:t>
            </a:r>
          </a:p>
        </p:txBody>
      </p:sp>
      <p:sp>
        <p:nvSpPr>
          <p:cNvPr id="68" name="step-detail-1">
            <a:extLst>
              <a:ext uri="{FF2B5EF4-FFF2-40B4-BE49-F238E27FC236}">
                <a16:creationId xmlns:a16="http://schemas.microsoft.com/office/drawing/2014/main" id="{E41EC253-1EE4-C638-B1F2-61BB5ADD7642}"/>
              </a:ext>
            </a:extLst>
          </p:cNvPr>
          <p:cNvSpPr>
            <a:spLocks noGrp="1"/>
          </p:cNvSpPr>
          <p:nvPr/>
        </p:nvSpPr>
        <p:spPr>
          <a:xfrm>
            <a:off x="666750" y="2438400"/>
            <a:ext cx="17240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Geometry · material</a:t>
            </a:r>
          </a:p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beam · cooling</a:t>
            </a:r>
          </a:p>
        </p:txBody>
      </p:sp>
      <p:sp>
        <p:nvSpPr>
          <p:cNvPr id="69" name="step-2">
            <a:extLst>
              <a:ext uri="{FF2B5EF4-FFF2-40B4-BE49-F238E27FC236}">
                <a16:creationId xmlns:a16="http://schemas.microsoft.com/office/drawing/2014/main" id="{B28B6FF3-D7E0-010C-7EF0-66A182355136}"/>
              </a:ext>
            </a:extLst>
          </p:cNvPr>
          <p:cNvSpPr>
            <a:spLocks noGrp="1"/>
          </p:cNvSpPr>
          <p:nvPr/>
        </p:nvSpPr>
        <p:spPr>
          <a:xfrm>
            <a:off x="2733675" y="1600200"/>
            <a:ext cx="2028825" cy="1428750"/>
          </a:xfrm>
          <a:prstGeom prst="roundRect">
            <a:avLst>
              <a:gd name="adj" fmla="val 8000"/>
            </a:avLst>
          </a:prstGeom>
          <a:solidFill>
            <a:srgbClr val="EAF1FB"/>
          </a:solidFill>
          <a:ln w="9525">
            <a:solidFill>
              <a:srgbClr val="D5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step-number-2">
            <a:extLst>
              <a:ext uri="{FF2B5EF4-FFF2-40B4-BE49-F238E27FC236}">
                <a16:creationId xmlns:a16="http://schemas.microsoft.com/office/drawing/2014/main" id="{CC159801-22AE-4057-97D3-0032B1A8F6A3}"/>
              </a:ext>
            </a:extLst>
          </p:cNvPr>
          <p:cNvSpPr>
            <a:spLocks noGrp="1"/>
          </p:cNvSpPr>
          <p:nvPr/>
        </p:nvSpPr>
        <p:spPr>
          <a:xfrm>
            <a:off x="2886075" y="1733550"/>
            <a:ext cx="400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050" b="1">
                <a:solidFill>
                  <a:srgbClr val="174A8B"/>
                </a:solidFill>
              </a:defRPr>
            </a:pPr>
            <a:r>
              <a:rPr sz="1050" b="1">
                <a:solidFill>
                  <a:srgbClr val="174A8B"/>
                </a:solidFill>
              </a:rPr>
              <a:t>02</a:t>
            </a:r>
          </a:p>
        </p:txBody>
      </p:sp>
      <p:sp>
        <p:nvSpPr>
          <p:cNvPr id="71" name="step-title-2">
            <a:extLst>
              <a:ext uri="{FF2B5EF4-FFF2-40B4-BE49-F238E27FC236}">
                <a16:creationId xmlns:a16="http://schemas.microsoft.com/office/drawing/2014/main" id="{E8FB10FB-3C5A-EB07-D2CD-37D7E84CF398}"/>
              </a:ext>
            </a:extLst>
          </p:cNvPr>
          <p:cNvSpPr>
            <a:spLocks noGrp="1"/>
          </p:cNvSpPr>
          <p:nvPr/>
        </p:nvSpPr>
        <p:spPr>
          <a:xfrm>
            <a:off x="2886075" y="2028825"/>
            <a:ext cx="17240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800" b="1">
                <a:solidFill>
                  <a:srgbClr val="232A34"/>
                </a:solidFill>
              </a:defRPr>
            </a:pPr>
            <a:r>
              <a:rPr sz="1800" b="1">
                <a:solidFill>
                  <a:srgbClr val="232A34"/>
                </a:solidFill>
              </a:rPr>
              <a:t>Generate</a:t>
            </a:r>
          </a:p>
        </p:txBody>
      </p:sp>
      <p:sp>
        <p:nvSpPr>
          <p:cNvPr id="72" name="step-detail-2">
            <a:extLst>
              <a:ext uri="{FF2B5EF4-FFF2-40B4-BE49-F238E27FC236}">
                <a16:creationId xmlns:a16="http://schemas.microsoft.com/office/drawing/2014/main" id="{886904E5-2808-37AD-A028-5B0C2A2FC3C8}"/>
              </a:ext>
            </a:extLst>
          </p:cNvPr>
          <p:cNvSpPr>
            <a:spLocks noGrp="1"/>
          </p:cNvSpPr>
          <p:nvPr/>
        </p:nvSpPr>
        <p:spPr>
          <a:xfrm>
            <a:off x="2886075" y="2438400"/>
            <a:ext cx="17240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Parametric concepts</a:t>
            </a:r>
          </a:p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feasible candidates</a:t>
            </a:r>
          </a:p>
        </p:txBody>
      </p:sp>
      <p:sp>
        <p:nvSpPr>
          <p:cNvPr id="73" name="step-3">
            <a:extLst>
              <a:ext uri="{FF2B5EF4-FFF2-40B4-BE49-F238E27FC236}">
                <a16:creationId xmlns:a16="http://schemas.microsoft.com/office/drawing/2014/main" id="{E8E0970B-078A-215C-4737-62EAB41B1D95}"/>
              </a:ext>
            </a:extLst>
          </p:cNvPr>
          <p:cNvSpPr>
            <a:spLocks noGrp="1"/>
          </p:cNvSpPr>
          <p:nvPr/>
        </p:nvSpPr>
        <p:spPr>
          <a:xfrm>
            <a:off x="4953000" y="1600200"/>
            <a:ext cx="2028825" cy="1428750"/>
          </a:xfrm>
          <a:prstGeom prst="roundRect">
            <a:avLst>
              <a:gd name="adj" fmla="val 8000"/>
            </a:avLst>
          </a:prstGeom>
          <a:solidFill>
            <a:srgbClr val="EEF0FF"/>
          </a:solidFill>
          <a:ln w="9525">
            <a:solidFill>
              <a:srgbClr val="D5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step-number-3">
            <a:extLst>
              <a:ext uri="{FF2B5EF4-FFF2-40B4-BE49-F238E27FC236}">
                <a16:creationId xmlns:a16="http://schemas.microsoft.com/office/drawing/2014/main" id="{F4C381D2-ED84-3DDE-959A-0D197D56CD24}"/>
              </a:ext>
            </a:extLst>
          </p:cNvPr>
          <p:cNvSpPr>
            <a:spLocks noGrp="1"/>
          </p:cNvSpPr>
          <p:nvPr/>
        </p:nvSpPr>
        <p:spPr>
          <a:xfrm>
            <a:off x="5105400" y="1733550"/>
            <a:ext cx="400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050" b="1">
                <a:solidFill>
                  <a:srgbClr val="5146D8"/>
                </a:solidFill>
              </a:defRPr>
            </a:pPr>
            <a:r>
              <a:rPr sz="1050" b="1">
                <a:solidFill>
                  <a:srgbClr val="5146D8"/>
                </a:solidFill>
              </a:rPr>
              <a:t>03</a:t>
            </a:r>
          </a:p>
        </p:txBody>
      </p:sp>
      <p:sp>
        <p:nvSpPr>
          <p:cNvPr id="75" name="step-title-3">
            <a:extLst>
              <a:ext uri="{FF2B5EF4-FFF2-40B4-BE49-F238E27FC236}">
                <a16:creationId xmlns:a16="http://schemas.microsoft.com/office/drawing/2014/main" id="{F0BFF97B-1ABE-BB0E-097F-A8F979304A35}"/>
              </a:ext>
            </a:extLst>
          </p:cNvPr>
          <p:cNvSpPr>
            <a:spLocks noGrp="1"/>
          </p:cNvSpPr>
          <p:nvPr/>
        </p:nvSpPr>
        <p:spPr>
          <a:xfrm>
            <a:off x="5105400" y="2028825"/>
            <a:ext cx="17240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800" b="1">
                <a:solidFill>
                  <a:srgbClr val="232A34"/>
                </a:solidFill>
              </a:defRPr>
            </a:pPr>
            <a:r>
              <a:rPr sz="1800" b="1">
                <a:solidFill>
                  <a:srgbClr val="232A34"/>
                </a:solidFill>
              </a:rPr>
              <a:t>AI predict</a:t>
            </a:r>
          </a:p>
        </p:txBody>
      </p:sp>
      <p:sp>
        <p:nvSpPr>
          <p:cNvPr id="76" name="step-detail-3">
            <a:extLst>
              <a:ext uri="{FF2B5EF4-FFF2-40B4-BE49-F238E27FC236}">
                <a16:creationId xmlns:a16="http://schemas.microsoft.com/office/drawing/2014/main" id="{B49C216C-AB38-6A89-73FA-3B1EACC19C13}"/>
              </a:ext>
            </a:extLst>
          </p:cNvPr>
          <p:cNvSpPr>
            <a:spLocks noGrp="1"/>
          </p:cNvSpPr>
          <p:nvPr/>
        </p:nvSpPr>
        <p:spPr>
          <a:xfrm>
            <a:off x="5105400" y="2438400"/>
            <a:ext cx="17240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Validated surrogates</a:t>
            </a:r>
          </a:p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+ uncertainty</a:t>
            </a:r>
          </a:p>
        </p:txBody>
      </p:sp>
      <p:sp>
        <p:nvSpPr>
          <p:cNvPr id="77" name="step-4">
            <a:extLst>
              <a:ext uri="{FF2B5EF4-FFF2-40B4-BE49-F238E27FC236}">
                <a16:creationId xmlns:a16="http://schemas.microsoft.com/office/drawing/2014/main" id="{482A0164-4B6E-D445-BD8E-DDF6598620EE}"/>
              </a:ext>
            </a:extLst>
          </p:cNvPr>
          <p:cNvSpPr>
            <a:spLocks noGrp="1"/>
          </p:cNvSpPr>
          <p:nvPr/>
        </p:nvSpPr>
        <p:spPr>
          <a:xfrm>
            <a:off x="7172325" y="1600200"/>
            <a:ext cx="2028825" cy="1428750"/>
          </a:xfrm>
          <a:prstGeom prst="roundRect">
            <a:avLst>
              <a:gd name="adj" fmla="val 8000"/>
            </a:avLst>
          </a:prstGeom>
          <a:solidFill>
            <a:srgbClr val="FFF3DB"/>
          </a:solidFill>
          <a:ln w="9525">
            <a:solidFill>
              <a:srgbClr val="D5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step-number-4">
            <a:extLst>
              <a:ext uri="{FF2B5EF4-FFF2-40B4-BE49-F238E27FC236}">
                <a16:creationId xmlns:a16="http://schemas.microsoft.com/office/drawing/2014/main" id="{28519A27-9D97-97F2-EA5E-7E5B1B65EA16}"/>
              </a:ext>
            </a:extLst>
          </p:cNvPr>
          <p:cNvSpPr>
            <a:spLocks noGrp="1"/>
          </p:cNvSpPr>
          <p:nvPr/>
        </p:nvSpPr>
        <p:spPr>
          <a:xfrm>
            <a:off x="7324725" y="1733550"/>
            <a:ext cx="400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050" b="1">
                <a:solidFill>
                  <a:srgbClr val="D18A00"/>
                </a:solidFill>
              </a:defRPr>
            </a:pPr>
            <a:r>
              <a:rPr sz="1050" b="1">
                <a:solidFill>
                  <a:srgbClr val="D18A00"/>
                </a:solidFill>
              </a:rPr>
              <a:t>04</a:t>
            </a:r>
          </a:p>
        </p:txBody>
      </p:sp>
      <p:sp>
        <p:nvSpPr>
          <p:cNvPr id="79" name="step-title-4">
            <a:extLst>
              <a:ext uri="{FF2B5EF4-FFF2-40B4-BE49-F238E27FC236}">
                <a16:creationId xmlns:a16="http://schemas.microsoft.com/office/drawing/2014/main" id="{0C7DC585-3583-9D5E-7671-9E8245074796}"/>
              </a:ext>
            </a:extLst>
          </p:cNvPr>
          <p:cNvSpPr>
            <a:spLocks noGrp="1"/>
          </p:cNvSpPr>
          <p:nvPr/>
        </p:nvSpPr>
        <p:spPr>
          <a:xfrm>
            <a:off x="7324725" y="2028825"/>
            <a:ext cx="17240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800" b="1">
                <a:solidFill>
                  <a:srgbClr val="232A34"/>
                </a:solidFill>
              </a:defRPr>
            </a:pPr>
            <a:r>
              <a:rPr lang="en-US" sz="1800" b="1" dirty="0">
                <a:solidFill>
                  <a:srgbClr val="232A34"/>
                </a:solidFill>
              </a:rPr>
              <a:t>Screen</a:t>
            </a:r>
            <a:endParaRPr sz="1800" b="1" dirty="0">
              <a:solidFill>
                <a:srgbClr val="232A34"/>
              </a:solidFill>
            </a:endParaRPr>
          </a:p>
        </p:txBody>
      </p:sp>
      <p:sp>
        <p:nvSpPr>
          <p:cNvPr id="80" name="step-detail-4">
            <a:extLst>
              <a:ext uri="{FF2B5EF4-FFF2-40B4-BE49-F238E27FC236}">
                <a16:creationId xmlns:a16="http://schemas.microsoft.com/office/drawing/2014/main" id="{DBAA8CE9-CE81-1304-A17B-1EE4053F0D19}"/>
              </a:ext>
            </a:extLst>
          </p:cNvPr>
          <p:cNvSpPr>
            <a:spLocks noGrp="1"/>
          </p:cNvSpPr>
          <p:nvPr/>
        </p:nvSpPr>
        <p:spPr>
          <a:xfrm>
            <a:off x="7324725" y="2438400"/>
            <a:ext cx="17240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Optimize · constraints</a:t>
            </a:r>
          </a:p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UQ · novelty · risk</a:t>
            </a:r>
          </a:p>
        </p:txBody>
      </p:sp>
      <p:sp>
        <p:nvSpPr>
          <p:cNvPr id="81" name="step-5">
            <a:extLst>
              <a:ext uri="{FF2B5EF4-FFF2-40B4-BE49-F238E27FC236}">
                <a16:creationId xmlns:a16="http://schemas.microsoft.com/office/drawing/2014/main" id="{3E2C1589-EE34-416E-6EBB-FCE770948F45}"/>
              </a:ext>
            </a:extLst>
          </p:cNvPr>
          <p:cNvSpPr>
            <a:spLocks noGrp="1"/>
          </p:cNvSpPr>
          <p:nvPr/>
        </p:nvSpPr>
        <p:spPr>
          <a:xfrm>
            <a:off x="9391650" y="1600200"/>
            <a:ext cx="2028825" cy="1428750"/>
          </a:xfrm>
          <a:prstGeom prst="roundRect">
            <a:avLst>
              <a:gd name="adj" fmla="val 8000"/>
            </a:avLst>
          </a:prstGeom>
          <a:solidFill>
            <a:srgbClr val="E7F5EA"/>
          </a:solidFill>
          <a:ln w="9525">
            <a:solidFill>
              <a:srgbClr val="D5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step-number-5">
            <a:extLst>
              <a:ext uri="{FF2B5EF4-FFF2-40B4-BE49-F238E27FC236}">
                <a16:creationId xmlns:a16="http://schemas.microsoft.com/office/drawing/2014/main" id="{C762EFB1-A6E1-7329-271E-7E4328C70854}"/>
              </a:ext>
            </a:extLst>
          </p:cNvPr>
          <p:cNvSpPr>
            <a:spLocks noGrp="1"/>
          </p:cNvSpPr>
          <p:nvPr/>
        </p:nvSpPr>
        <p:spPr>
          <a:xfrm>
            <a:off x="9544050" y="1733550"/>
            <a:ext cx="400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050" b="1">
                <a:solidFill>
                  <a:srgbClr val="2E8B57"/>
                </a:solidFill>
              </a:defRPr>
            </a:pPr>
            <a:r>
              <a:rPr sz="1050" b="1">
                <a:solidFill>
                  <a:srgbClr val="2E8B57"/>
                </a:solidFill>
              </a:rPr>
              <a:t>05</a:t>
            </a:r>
          </a:p>
        </p:txBody>
      </p:sp>
      <p:sp>
        <p:nvSpPr>
          <p:cNvPr id="83" name="step-title-5">
            <a:extLst>
              <a:ext uri="{FF2B5EF4-FFF2-40B4-BE49-F238E27FC236}">
                <a16:creationId xmlns:a16="http://schemas.microsoft.com/office/drawing/2014/main" id="{3D219BA8-048A-E2AD-88E1-93378372D2A5}"/>
              </a:ext>
            </a:extLst>
          </p:cNvPr>
          <p:cNvSpPr>
            <a:spLocks noGrp="1"/>
          </p:cNvSpPr>
          <p:nvPr/>
        </p:nvSpPr>
        <p:spPr>
          <a:xfrm>
            <a:off x="9544050" y="2028825"/>
            <a:ext cx="17240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800" b="1">
                <a:solidFill>
                  <a:srgbClr val="232A34"/>
                </a:solidFill>
              </a:defRPr>
            </a:pPr>
            <a:r>
              <a:rPr sz="1800" b="1">
                <a:solidFill>
                  <a:srgbClr val="232A34"/>
                </a:solidFill>
              </a:rPr>
              <a:t>Validate</a:t>
            </a:r>
          </a:p>
        </p:txBody>
      </p:sp>
      <p:sp>
        <p:nvSpPr>
          <p:cNvPr id="84" name="step-detail-5">
            <a:extLst>
              <a:ext uri="{FF2B5EF4-FFF2-40B4-BE49-F238E27FC236}">
                <a16:creationId xmlns:a16="http://schemas.microsoft.com/office/drawing/2014/main" id="{267FA797-BCD8-E37E-793B-056FC20F83B9}"/>
              </a:ext>
            </a:extLst>
          </p:cNvPr>
          <p:cNvSpPr>
            <a:spLocks noGrp="1"/>
          </p:cNvSpPr>
          <p:nvPr/>
        </p:nvSpPr>
        <p:spPr>
          <a:xfrm>
            <a:off x="9544050" y="2438400"/>
            <a:ext cx="17240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Selected high-fidelity</a:t>
            </a:r>
          </a:p>
          <a:p>
            <a:pPr>
              <a:buNone/>
              <a:defRPr sz="1125">
                <a:solidFill>
                  <a:srgbClr val="566170"/>
                </a:solidFill>
              </a:defRPr>
            </a:pPr>
            <a:r>
              <a:rPr sz="1125">
                <a:solidFill>
                  <a:srgbClr val="566170"/>
                </a:solidFill>
              </a:rPr>
              <a:t>simulation · experiment</a:t>
            </a:r>
          </a:p>
        </p:txBody>
      </p:sp>
      <p:sp>
        <p:nvSpPr>
          <p:cNvPr id="85" name="feedback-loop">
            <a:extLst>
              <a:ext uri="{FF2B5EF4-FFF2-40B4-BE49-F238E27FC236}">
                <a16:creationId xmlns:a16="http://schemas.microsoft.com/office/drawing/2014/main" id="{E97AEB07-0A78-2446-CB16-0C8447A210B8}"/>
              </a:ext>
            </a:extLst>
          </p:cNvPr>
          <p:cNvSpPr>
            <a:spLocks noGrp="1"/>
          </p:cNvSpPr>
          <p:nvPr/>
        </p:nvSpPr>
        <p:spPr>
          <a:xfrm>
            <a:off x="2886075" y="3079060"/>
            <a:ext cx="6505575" cy="607113"/>
          </a:xfrm>
          <a:prstGeom prst="leftArrow">
            <a:avLst/>
          </a:prstGeom>
          <a:solidFill>
            <a:srgbClr val="DCE6F3"/>
          </a:solidFill>
          <a:ln w="0">
            <a:solidFill>
              <a:srgbClr val="DCE6F3"/>
            </a:solidFill>
            <a:prstDash val="solid"/>
          </a:ln>
        </p:spPr>
        <p:txBody>
          <a:bodyPr/>
          <a:lstStyle/>
          <a:p>
            <a:endParaRPr sz="2400"/>
          </a:p>
        </p:txBody>
      </p:sp>
      <p:sp>
        <p:nvSpPr>
          <p:cNvPr id="86" name="feedback-loop-label">
            <a:extLst>
              <a:ext uri="{FF2B5EF4-FFF2-40B4-BE49-F238E27FC236}">
                <a16:creationId xmlns:a16="http://schemas.microsoft.com/office/drawing/2014/main" id="{533F52FE-6723-1054-E0A6-111DB2047779}"/>
              </a:ext>
            </a:extLst>
          </p:cNvPr>
          <p:cNvSpPr>
            <a:spLocks noGrp="1"/>
          </p:cNvSpPr>
          <p:nvPr/>
        </p:nvSpPr>
        <p:spPr>
          <a:xfrm>
            <a:off x="3011558" y="3222154"/>
            <a:ext cx="6399972" cy="3120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900" b="1">
                <a:solidFill>
                  <a:srgbClr val="355A84"/>
                </a:solidFill>
              </a:defRPr>
            </a:pPr>
            <a:r>
              <a:rPr sz="1600" b="1">
                <a:solidFill>
                  <a:srgbClr val="355A84"/>
                </a:solidFill>
              </a:rPr>
              <a:t>validated evidence retrains surrogates and expands their domain</a:t>
            </a:r>
          </a:p>
        </p:txBody>
      </p:sp>
      <p:sp>
        <p:nvSpPr>
          <p:cNvPr id="87" name="divider">
            <a:extLst>
              <a:ext uri="{FF2B5EF4-FFF2-40B4-BE49-F238E27FC236}">
                <a16:creationId xmlns:a16="http://schemas.microsoft.com/office/drawing/2014/main" id="{25799E23-27D9-B5E8-450C-3A934B730BA4}"/>
              </a:ext>
            </a:extLst>
          </p:cNvPr>
          <p:cNvSpPr>
            <a:spLocks noGrp="1"/>
          </p:cNvSpPr>
          <p:nvPr/>
        </p:nvSpPr>
        <p:spPr>
          <a:xfrm>
            <a:off x="514350" y="3724275"/>
            <a:ext cx="10725150" cy="0"/>
          </a:xfrm>
          <a:prstGeom prst="line">
            <a:avLst/>
          </a:prstGeom>
          <a:noFill/>
          <a:ln w="9525">
            <a:solidFill>
              <a:srgbClr val="D7DCE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design-space-heading">
            <a:extLst>
              <a:ext uri="{FF2B5EF4-FFF2-40B4-BE49-F238E27FC236}">
                <a16:creationId xmlns:a16="http://schemas.microsoft.com/office/drawing/2014/main" id="{78B013FD-17BA-9BCA-D282-22063CB2D27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49530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74A8B"/>
                </a:solidFill>
              </a:defRPr>
            </a:pPr>
            <a:r>
              <a:rPr sz="1650" b="1">
                <a:solidFill>
                  <a:srgbClr val="174A8B"/>
                </a:solidFill>
              </a:rPr>
              <a:t>What the model explores (Define + Generate)</a:t>
            </a:r>
          </a:p>
        </p:txBody>
      </p:sp>
      <p:sp>
        <p:nvSpPr>
          <p:cNvPr id="89" name="design-space-copy">
            <a:extLst>
              <a:ext uri="{FF2B5EF4-FFF2-40B4-BE49-F238E27FC236}">
                <a16:creationId xmlns:a16="http://schemas.microsoft.com/office/drawing/2014/main" id="{807ED987-5A94-66EE-1C11-7CD696D5C266}"/>
              </a:ext>
            </a:extLst>
          </p:cNvPr>
          <p:cNvSpPr>
            <a:spLocks noGrp="1"/>
          </p:cNvSpPr>
          <p:nvPr/>
        </p:nvSpPr>
        <p:spPr>
          <a:xfrm>
            <a:off x="514350" y="4343400"/>
            <a:ext cx="47625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350">
                <a:solidFill>
                  <a:srgbClr val="333B46"/>
                </a:solidFill>
              </a:defRPr>
            </a:pPr>
            <a:r>
              <a:rPr sz="1350">
                <a:solidFill>
                  <a:srgbClr val="333B46"/>
                </a:solidFill>
              </a:rPr>
              <a:t>Geometry, material, beam parameters, and cooling configuration</a:t>
            </a:r>
          </a:p>
        </p:txBody>
      </p:sp>
      <p:sp>
        <p:nvSpPr>
          <p:cNvPr id="90" name="outputs-heading">
            <a:extLst>
              <a:ext uri="{FF2B5EF4-FFF2-40B4-BE49-F238E27FC236}">
                <a16:creationId xmlns:a16="http://schemas.microsoft.com/office/drawing/2014/main" id="{83EE9AA8-AC65-7FBA-1134-791D600F9F85}"/>
              </a:ext>
            </a:extLst>
          </p:cNvPr>
          <p:cNvSpPr>
            <a:spLocks noGrp="1"/>
          </p:cNvSpPr>
          <p:nvPr/>
        </p:nvSpPr>
        <p:spPr>
          <a:xfrm>
            <a:off x="514350" y="5000625"/>
            <a:ext cx="49530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5146D8"/>
                </a:solidFill>
              </a:defRPr>
            </a:pPr>
            <a:r>
              <a:rPr sz="1650" b="1">
                <a:solidFill>
                  <a:srgbClr val="5146D8"/>
                </a:solidFill>
              </a:rPr>
              <a:t>What the model predicts (AI predict)</a:t>
            </a:r>
          </a:p>
        </p:txBody>
      </p:sp>
      <p:sp>
        <p:nvSpPr>
          <p:cNvPr id="91" name="outputs-copy">
            <a:extLst>
              <a:ext uri="{FF2B5EF4-FFF2-40B4-BE49-F238E27FC236}">
                <a16:creationId xmlns:a16="http://schemas.microsoft.com/office/drawing/2014/main" id="{11DB38CF-A68E-E731-4574-2BBD6025E32C}"/>
              </a:ext>
            </a:extLst>
          </p:cNvPr>
          <p:cNvSpPr>
            <a:spLocks noGrp="1"/>
          </p:cNvSpPr>
          <p:nvPr/>
        </p:nvSpPr>
        <p:spPr>
          <a:xfrm>
            <a:off x="514350" y="5372100"/>
            <a:ext cx="49530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350">
                <a:solidFill>
                  <a:srgbClr val="333B46"/>
                </a:solidFill>
              </a:defRPr>
            </a:pPr>
            <a:r>
              <a:rPr sz="1350">
                <a:solidFill>
                  <a:srgbClr val="333B46"/>
                </a:solidFill>
              </a:rPr>
              <a:t>Particle yield, temperature, stress, fatigue, radiation damage, and physics uncertainty</a:t>
            </a:r>
          </a:p>
        </p:txBody>
      </p:sp>
      <p:sp>
        <p:nvSpPr>
          <p:cNvPr id="92" name="criteria-heading">
            <a:extLst>
              <a:ext uri="{FF2B5EF4-FFF2-40B4-BE49-F238E27FC236}">
                <a16:creationId xmlns:a16="http://schemas.microsoft.com/office/drawing/2014/main" id="{4F7DB7D5-B408-AC68-9B17-F883325C29A2}"/>
              </a:ext>
            </a:extLst>
          </p:cNvPr>
          <p:cNvSpPr>
            <a:spLocks noGrp="1"/>
          </p:cNvSpPr>
          <p:nvPr/>
        </p:nvSpPr>
        <p:spPr>
          <a:xfrm>
            <a:off x="6191249" y="3971926"/>
            <a:ext cx="5338141" cy="2381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2E8B57"/>
                </a:solidFill>
              </a:defRPr>
            </a:pPr>
            <a:r>
              <a:rPr sz="1650" b="1" dirty="0">
                <a:solidFill>
                  <a:srgbClr val="2E8B57"/>
                </a:solidFill>
              </a:rPr>
              <a:t>What makes a candidate viable (Optimize / </a:t>
            </a:r>
            <a:r>
              <a:rPr lang="en-US" sz="1650" b="1" dirty="0">
                <a:solidFill>
                  <a:srgbClr val="2E8B57"/>
                </a:solidFill>
              </a:rPr>
              <a:t>G</a:t>
            </a:r>
            <a:r>
              <a:rPr sz="1650" b="1" dirty="0">
                <a:solidFill>
                  <a:srgbClr val="2E8B57"/>
                </a:solidFill>
              </a:rPr>
              <a:t>ate)</a:t>
            </a:r>
          </a:p>
        </p:txBody>
      </p:sp>
      <p:sp>
        <p:nvSpPr>
          <p:cNvPr id="93" name="criteria-highlight">
            <a:extLst>
              <a:ext uri="{FF2B5EF4-FFF2-40B4-BE49-F238E27FC236}">
                <a16:creationId xmlns:a16="http://schemas.microsoft.com/office/drawing/2014/main" id="{2D4A5483-AFD0-51DE-80B4-82A265F94A7B}"/>
              </a:ext>
            </a:extLst>
          </p:cNvPr>
          <p:cNvSpPr>
            <a:spLocks noGrp="1"/>
          </p:cNvSpPr>
          <p:nvPr/>
        </p:nvSpPr>
        <p:spPr>
          <a:xfrm>
            <a:off x="6191250" y="4381500"/>
            <a:ext cx="5048250" cy="15240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9525">
            <a:solidFill>
              <a:srgbClr val="D7DCE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94" name="objective-label">
            <a:extLst>
              <a:ext uri="{FF2B5EF4-FFF2-40B4-BE49-F238E27FC236}">
                <a16:creationId xmlns:a16="http://schemas.microsoft.com/office/drawing/2014/main" id="{3CA730B7-FABB-6551-2313-076463B384C6}"/>
              </a:ext>
            </a:extLst>
          </p:cNvPr>
          <p:cNvSpPr>
            <a:spLocks noGrp="1"/>
          </p:cNvSpPr>
          <p:nvPr/>
        </p:nvSpPr>
        <p:spPr>
          <a:xfrm>
            <a:off x="6419850" y="4572000"/>
            <a:ext cx="1143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900" b="1" spc="1">
                <a:solidFill>
                  <a:srgbClr val="D18A00"/>
                </a:solidFill>
              </a:defRPr>
            </a:pPr>
            <a:r>
              <a:rPr sz="900" b="1" spc="1">
                <a:solidFill>
                  <a:srgbClr val="D18A00"/>
                </a:solidFill>
              </a:rPr>
              <a:t>OBJECTIVE</a:t>
            </a:r>
          </a:p>
        </p:txBody>
      </p:sp>
      <p:sp>
        <p:nvSpPr>
          <p:cNvPr id="95" name="objective-copy">
            <a:extLst>
              <a:ext uri="{FF2B5EF4-FFF2-40B4-BE49-F238E27FC236}">
                <a16:creationId xmlns:a16="http://schemas.microsoft.com/office/drawing/2014/main" id="{CED3A326-8061-25F5-8A90-07F51C7DC937}"/>
              </a:ext>
            </a:extLst>
          </p:cNvPr>
          <p:cNvSpPr>
            <a:spLocks noGrp="1"/>
          </p:cNvSpPr>
          <p:nvPr/>
        </p:nvSpPr>
        <p:spPr>
          <a:xfrm>
            <a:off x="6419850" y="4810125"/>
            <a:ext cx="44767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350" b="1">
                <a:solidFill>
                  <a:srgbClr val="2B3038"/>
                </a:solidFill>
              </a:defRPr>
            </a:pPr>
            <a:r>
              <a:rPr sz="1350" b="1">
                <a:solidFill>
                  <a:srgbClr val="2B3038"/>
                </a:solidFill>
              </a:rPr>
              <a:t>Maximize physics performance and service lifetime</a:t>
            </a:r>
          </a:p>
        </p:txBody>
      </p:sp>
      <p:sp>
        <p:nvSpPr>
          <p:cNvPr id="96" name="constraint-label">
            <a:extLst>
              <a:ext uri="{FF2B5EF4-FFF2-40B4-BE49-F238E27FC236}">
                <a16:creationId xmlns:a16="http://schemas.microsoft.com/office/drawing/2014/main" id="{A293ABC0-7424-3F0C-BBFB-6BED2C86648A}"/>
              </a:ext>
            </a:extLst>
          </p:cNvPr>
          <p:cNvSpPr>
            <a:spLocks noGrp="1"/>
          </p:cNvSpPr>
          <p:nvPr/>
        </p:nvSpPr>
        <p:spPr>
          <a:xfrm>
            <a:off x="6419850" y="5219700"/>
            <a:ext cx="1143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900" b="1" spc="1">
                <a:solidFill>
                  <a:srgbClr val="2E8B57"/>
                </a:solidFill>
              </a:defRPr>
            </a:pPr>
            <a:r>
              <a:rPr sz="900" b="1" spc="1">
                <a:solidFill>
                  <a:srgbClr val="2E8B57"/>
                </a:solidFill>
              </a:rPr>
              <a:t>CONSTRAINTS</a:t>
            </a:r>
          </a:p>
        </p:txBody>
      </p:sp>
      <p:sp>
        <p:nvSpPr>
          <p:cNvPr id="97" name="constraint-copy">
            <a:extLst>
              <a:ext uri="{FF2B5EF4-FFF2-40B4-BE49-F238E27FC236}">
                <a16:creationId xmlns:a16="http://schemas.microsoft.com/office/drawing/2014/main" id="{BF2B8A46-8D46-BAFD-D54E-24143C965F5E}"/>
              </a:ext>
            </a:extLst>
          </p:cNvPr>
          <p:cNvSpPr>
            <a:spLocks noGrp="1"/>
          </p:cNvSpPr>
          <p:nvPr/>
        </p:nvSpPr>
        <p:spPr>
          <a:xfrm>
            <a:off x="6419850" y="5448300"/>
            <a:ext cx="447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125">
                <a:solidFill>
                  <a:srgbClr val="3E4753"/>
                </a:solidFill>
              </a:defRPr>
            </a:pPr>
            <a:r>
              <a:rPr sz="1125">
                <a:solidFill>
                  <a:srgbClr val="3E4753"/>
                </a:solidFill>
              </a:rPr>
              <a:t>Temperature · stress · cooling capacity · manufacturability · safety</a:t>
            </a:r>
          </a:p>
        </p:txBody>
      </p:sp>
      <p:sp>
        <p:nvSpPr>
          <p:cNvPr id="98" name="subtitle">
            <a:extLst>
              <a:ext uri="{FF2B5EF4-FFF2-40B4-BE49-F238E27FC236}">
                <a16:creationId xmlns:a16="http://schemas.microsoft.com/office/drawing/2014/main" id="{0685586F-5AE3-30C7-FEFA-E5C6C2BB99E8}"/>
              </a:ext>
            </a:extLst>
          </p:cNvPr>
          <p:cNvSpPr>
            <a:spLocks noGrp="1"/>
          </p:cNvSpPr>
          <p:nvPr/>
        </p:nvSpPr>
        <p:spPr>
          <a:xfrm>
            <a:off x="819149" y="781050"/>
            <a:ext cx="9769337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425">
                <a:solidFill>
                  <a:srgbClr val="566170"/>
                </a:solidFill>
              </a:defRPr>
            </a:pPr>
            <a:r>
              <a:rPr sz="1600" dirty="0">
                <a:solidFill>
                  <a:srgbClr val="566170"/>
                </a:solidFill>
              </a:rPr>
              <a:t>AI replaces routine evaluations inside a validated domain; selected and high-risk cases return to physics</a:t>
            </a:r>
          </a:p>
        </p:txBody>
      </p:sp>
    </p:spTree>
    <p:extLst>
      <p:ext uri="{BB962C8B-B14F-4D97-AF65-F5344CB8AC3E}">
        <p14:creationId xmlns:p14="http://schemas.microsoft.com/office/powerpoint/2010/main" val="365190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9" grpId="0" animBg="1"/>
      <p:bldP spid="70" grpId="0"/>
      <p:bldP spid="71" grpId="0"/>
      <p:bldP spid="72" grpId="0"/>
      <p:bldP spid="73" grpId="0" animBg="1"/>
      <p:bldP spid="74" grpId="0"/>
      <p:bldP spid="75" grpId="0"/>
      <p:bldP spid="76" grpId="0"/>
      <p:bldP spid="77" grpId="0" animBg="1"/>
      <p:bldP spid="78" grpId="0"/>
      <p:bldP spid="79" grpId="0"/>
      <p:bldP spid="80" grpId="0"/>
      <p:bldP spid="81" grpId="0" animBg="1"/>
      <p:bldP spid="82" grpId="0"/>
      <p:bldP spid="83" grpId="0"/>
      <p:bldP spid="84" grpId="0"/>
      <p:bldP spid="85" grpId="0" animBg="1"/>
      <p:bldP spid="86" grpId="0"/>
      <p:bldP spid="88" grpId="0"/>
      <p:bldP spid="89" grpId="0"/>
      <p:bldP spid="90" grpId="0"/>
      <p:bldP spid="91" grpId="0"/>
      <p:bldP spid="92" grpId="0"/>
      <p:bldP spid="93" grpId="0" animBg="1"/>
      <p:bldP spid="94" grpId="0"/>
      <p:bldP spid="95" grpId="0"/>
      <p:bldP spid="96" grpId="0"/>
      <p:bldP spid="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414781-3063-7B65-B45B-5C4E6F0D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915652" cy="433527"/>
          </a:xfrm>
        </p:spPr>
        <p:txBody>
          <a:bodyPr/>
          <a:lstStyle/>
          <a:p>
            <a:r>
              <a:rPr lang="en-US" sz="3200" b="1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AI/ML Test Facility: Validating Predictions and Calibrating Uncertainty</a:t>
            </a:r>
            <a:endParaRPr lang="en-US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F83A9-1C16-A2FD-9DD5-BC8BADE86A3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14399" y="1304795"/>
            <a:ext cx="9994393" cy="433527"/>
          </a:xfrm>
        </p:spPr>
        <p:txBody>
          <a:bodyPr/>
          <a:lstStyle/>
          <a:p>
            <a:r>
              <a:rPr lang="en-US" dirty="0"/>
              <a:t>Controlled beam tests establish AI performance under realistic operating conditions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CD4C3-BC62-7B77-71C6-AC8EAEC98C7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1A5BE-28A5-3A12-9847-F8ADAE59CC28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82973-0E83-13F8-F579-08D9543E74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st-need-title">
            <a:extLst>
              <a:ext uri="{FF2B5EF4-FFF2-40B4-BE49-F238E27FC236}">
                <a16:creationId xmlns:a16="http://schemas.microsoft.com/office/drawing/2014/main" id="{893277AB-0C58-F059-C9D0-2971E7D5C2C2}"/>
              </a:ext>
            </a:extLst>
          </p:cNvPr>
          <p:cNvSpPr>
            <a:spLocks noGrp="1"/>
          </p:cNvSpPr>
          <p:nvPr/>
        </p:nvSpPr>
        <p:spPr>
          <a:xfrm>
            <a:off x="914400" y="1681166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981" lnSpcReduction="10000"/>
          </a:bodyPr>
          <a:lstStyle/>
          <a:p>
            <a:pPr>
              <a:defRPr sz="2025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Why a test facility is needed</a:t>
            </a:r>
          </a:p>
        </p:txBody>
      </p:sp>
      <p:sp>
        <p:nvSpPr>
          <p:cNvPr id="9" name="test-need-list">
            <a:extLst>
              <a:ext uri="{FF2B5EF4-FFF2-40B4-BE49-F238E27FC236}">
                <a16:creationId xmlns:a16="http://schemas.microsoft.com/office/drawing/2014/main" id="{D72239D5-0ED5-9117-241D-909C60F10A84}"/>
              </a:ext>
            </a:extLst>
          </p:cNvPr>
          <p:cNvSpPr>
            <a:spLocks noGrp="1"/>
          </p:cNvSpPr>
          <p:nvPr/>
        </p:nvSpPr>
        <p:spPr>
          <a:xfrm>
            <a:off x="914400" y="2000249"/>
            <a:ext cx="4762500" cy="35655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AI development </a:t>
            </a: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requires</a:t>
            </a: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 frequent, short beam-access periods 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Controlled scans and off-normal conditions exceed the risk tolerance of most user operations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Upstream b</a:t>
            </a: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eam instruments and downstream detectors require a common time base and shared metadata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Real hardware and controls are necessary to close the simulation-to-reality gap</a:t>
            </a:r>
            <a:endParaRPr lang="en-US" sz="1650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AI-ready benchmark datasets and common interfaces support reproducibility and transfer to other facilities</a:t>
            </a:r>
            <a:endParaRPr sz="1650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test-metric-title">
            <a:extLst>
              <a:ext uri="{FF2B5EF4-FFF2-40B4-BE49-F238E27FC236}">
                <a16:creationId xmlns:a16="http://schemas.microsoft.com/office/drawing/2014/main" id="{469899FE-B832-100C-6564-34807236831A}"/>
              </a:ext>
            </a:extLst>
          </p:cNvPr>
          <p:cNvSpPr>
            <a:spLocks noGrp="1"/>
          </p:cNvSpPr>
          <p:nvPr/>
        </p:nvSpPr>
        <p:spPr>
          <a:xfrm>
            <a:off x="6096000" y="1681166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981" lnSpcReduction="10000"/>
          </a:bodyPr>
          <a:lstStyle/>
          <a:p>
            <a:pPr>
              <a:defRPr sz="2025" b="1">
                <a:solidFill>
                  <a:srgbClr val="004C97"/>
                </a:solidFill>
                <a:latin typeface="Aptos"/>
                <a:ea typeface="Aptos"/>
                <a:cs typeface="Aptos"/>
              </a:defRPr>
            </a:pPr>
            <a:r>
              <a:rPr lang="en-US" sz="2025" b="1" dirty="0">
                <a:solidFill>
                  <a:srgbClr val="004C97"/>
                </a:solidFill>
                <a:latin typeface="Aptos"/>
                <a:ea typeface="Aptos"/>
                <a:cs typeface="Aptos"/>
              </a:rPr>
              <a:t>What the test facility must evaluate</a:t>
            </a:r>
            <a:endParaRPr sz="2025" b="1" dirty="0">
              <a:solidFill>
                <a:srgbClr val="004C9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test-metric-list">
            <a:extLst>
              <a:ext uri="{FF2B5EF4-FFF2-40B4-BE49-F238E27FC236}">
                <a16:creationId xmlns:a16="http://schemas.microsoft.com/office/drawing/2014/main" id="{FB90C413-42A1-9B12-970C-C14C7A96E0D8}"/>
              </a:ext>
            </a:extLst>
          </p:cNvPr>
          <p:cNvSpPr>
            <a:spLocks noGrp="1"/>
          </p:cNvSpPr>
          <p:nvPr/>
        </p:nvSpPr>
        <p:spPr>
          <a:xfrm>
            <a:off x="6095999" y="2128840"/>
            <a:ext cx="4812793" cy="3357559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Prediction </a:t>
            </a: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error against independent accelerator and detector measurements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Calibration and coverage of prediction intervals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Robustness across operating conditions, machine drift, and faults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Detection of extrapolation and safe fallback outside the validated domain</a:t>
            </a:r>
          </a:p>
          <a:p>
            <a:pPr marL="254000" indent="-127000">
              <a:spcAft>
                <a:spcPts val="800"/>
              </a:spcAft>
              <a:buChar char="•"/>
              <a:defRPr sz="165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165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Improvement in experimental performance and tuning or recovery time</a:t>
            </a:r>
            <a:endParaRPr sz="1650" dirty="0">
              <a:solidFill>
                <a:srgbClr val="343A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test-bottom">
            <a:extLst>
              <a:ext uri="{FF2B5EF4-FFF2-40B4-BE49-F238E27FC236}">
                <a16:creationId xmlns:a16="http://schemas.microsoft.com/office/drawing/2014/main" id="{7934FF7F-C6BE-8981-D533-73DB55B5A581}"/>
              </a:ext>
            </a:extLst>
          </p:cNvPr>
          <p:cNvSpPr>
            <a:spLocks noGrp="1"/>
          </p:cNvSpPr>
          <p:nvPr/>
        </p:nvSpPr>
        <p:spPr>
          <a:xfrm>
            <a:off x="914398" y="5591172"/>
            <a:ext cx="10672765" cy="102234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002855"/>
                </a:solidFill>
                <a:latin typeface="Aptos"/>
                <a:ea typeface="Aptos"/>
                <a:cs typeface="Aptos"/>
              </a:defRPr>
            </a:pPr>
            <a:r>
              <a:rPr lang="en-US" sz="2400" b="1" dirty="0">
                <a:solidFill>
                  <a:srgbClr val="002855"/>
                </a:solidFill>
                <a:latin typeface="Aptos"/>
                <a:ea typeface="Aptos"/>
                <a:cs typeface="Aptos"/>
              </a:rPr>
              <a:t>Realistic beam tests measure prediction error, calibrate uncertainty, and provide operational evidence for safe AI deployment</a:t>
            </a:r>
            <a:endParaRPr sz="2400" b="1" dirty="0">
              <a:solidFill>
                <a:srgbClr val="00285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73244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8C0D38-4AAD-CA9F-EBEA-74F2F18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F936E-7DCE-33D7-024E-9F8AB44668FF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9/14/2026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49E35-6D87-24A0-C3B3-664B3055CA2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Yonehara | CLARIPHY CM: AI for accelerators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E6D45-5CCD-EE01-A816-0EEF76D45D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C88CE9-1B91-EFC0-09C5-A86BFF134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100138"/>
            <a:ext cx="9994392" cy="5256212"/>
          </a:xfrm>
        </p:spPr>
        <p:txBody>
          <a:bodyPr/>
          <a:lstStyle/>
          <a:p>
            <a:pPr marL="254000" indent="-127000">
              <a:spcAft>
                <a:spcPts val="800"/>
              </a:spcAft>
              <a:buChar char="•"/>
              <a:defRPr sz="180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The experimental configuration defines the accelerator AI priority: rapid beam-state reconstruction for single-pass experiments and continuous phase-space control for circular colliders</a:t>
            </a:r>
          </a:p>
          <a:p>
            <a:pPr marL="254000" indent="-127000">
              <a:spcAft>
                <a:spcPts val="800"/>
              </a:spcAft>
              <a:buChar char="•"/>
              <a:defRPr sz="180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Our approach connects accelerator instrumentation, physics models, target systems, and HEP detectors to optimize experimental performance</a:t>
            </a:r>
          </a:p>
          <a:p>
            <a:pPr marL="254000" indent="-127000">
              <a:spcAft>
                <a:spcPts val="800"/>
              </a:spcAft>
              <a:buChar char="•"/>
              <a:defRPr sz="180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The LBNF case study combines synchronized measurements, Bayesian exploration, and an emulator to constrain beam-related neutrino-flux uncertainty</a:t>
            </a:r>
          </a:p>
          <a:p>
            <a:pPr marL="254000" indent="-127000">
              <a:spcAft>
                <a:spcPts val="800"/>
              </a:spcAft>
              <a:buChar char="•"/>
              <a:defRPr sz="180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Target AI applies validated surrogate models and uncertainty quantification to accelerator-component design</a:t>
            </a:r>
          </a:p>
          <a:p>
            <a:pPr marL="254000" indent="-127000">
              <a:spcAft>
                <a:spcPts val="800"/>
              </a:spcAft>
              <a:buChar char="•"/>
              <a:defRPr sz="1800">
                <a:solidFill>
                  <a:srgbClr val="343A40"/>
                </a:solidFill>
                <a:latin typeface="Aptos"/>
                <a:ea typeface="Aptos"/>
                <a:cs typeface="Aptos"/>
              </a:defRPr>
            </a:pPr>
            <a:r>
              <a:rPr lang="en-US" sz="2400" dirty="0">
                <a:solidFill>
                  <a:srgbClr val="343A40"/>
                </a:solidFill>
                <a:latin typeface="Aptos"/>
                <a:ea typeface="Aptos"/>
                <a:cs typeface="Aptos"/>
              </a:rPr>
              <a:t>An AI/ML Test Facility provides flexible beam access, integrated AI-ready data, and controlled experiments to validate predictions, calibrate uncertainty, and establish evidence for safe deployment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914862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Fermilab Palette">
      <a:dk1>
        <a:srgbClr val="343A40"/>
      </a:dk1>
      <a:lt1>
        <a:srgbClr val="FFFFFF"/>
      </a:lt1>
      <a:dk2>
        <a:srgbClr val="002855"/>
      </a:dk2>
      <a:lt2>
        <a:srgbClr val="EAEBEA"/>
      </a:lt2>
      <a:accent1>
        <a:srgbClr val="004C97"/>
      </a:accent1>
      <a:accent2>
        <a:srgbClr val="2B8282"/>
      </a:accent2>
      <a:accent3>
        <a:srgbClr val="33B9B5"/>
      </a:accent3>
      <a:accent4>
        <a:srgbClr val="CB6015"/>
      </a:accent4>
      <a:accent5>
        <a:srgbClr val="F68D2E"/>
      </a:accent5>
      <a:accent6>
        <a:srgbClr val="AF272F"/>
      </a:accent6>
      <a:hlink>
        <a:srgbClr val="004C97"/>
      </a:hlink>
      <a:folHlink>
        <a:srgbClr val="004C9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accent1"/>
        </a:solidFill>
      </a:spPr>
      <a:bodyPr wrap="square" lIns="365760" tIns="274320" rIns="365760" bIns="274320" rtlCol="0">
        <a:spAutoFit/>
      </a:bodyPr>
      <a:lstStyle>
        <a:defPPr algn="ctr">
          <a:spcAft>
            <a:spcPts val="800"/>
          </a:spcAft>
          <a:defRPr sz="1900" b="1" dirty="0" smtClean="0">
            <a:solidFill>
              <a:schemeClr val="bg1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NAL-Slide-Deck-Tempate_4.2025_Light" id="{3DCFA99A-0E37-DC4B-8B4A-F2C026698732}" vid="{90A0F859-CD59-5A4C-90B3-A4548FA782D3}"/>
    </a:ext>
  </a:extLst>
</a:theme>
</file>

<file path=ppt/theme/theme2.xml><?xml version="1.0" encoding="utf-8"?>
<a:theme xmlns:a="http://schemas.openxmlformats.org/drawingml/2006/main" name="Section Title and Agenda Slides">
  <a:themeElements>
    <a:clrScheme name="Fermilab Palette">
      <a:dk1>
        <a:srgbClr val="343A40"/>
      </a:dk1>
      <a:lt1>
        <a:srgbClr val="FFFFFF"/>
      </a:lt1>
      <a:dk2>
        <a:srgbClr val="002855"/>
      </a:dk2>
      <a:lt2>
        <a:srgbClr val="EAEBEA"/>
      </a:lt2>
      <a:accent1>
        <a:srgbClr val="004C97"/>
      </a:accent1>
      <a:accent2>
        <a:srgbClr val="2B8282"/>
      </a:accent2>
      <a:accent3>
        <a:srgbClr val="33B9B5"/>
      </a:accent3>
      <a:accent4>
        <a:srgbClr val="CB6015"/>
      </a:accent4>
      <a:accent5>
        <a:srgbClr val="F68D2E"/>
      </a:accent5>
      <a:accent6>
        <a:srgbClr val="AF272F"/>
      </a:accent6>
      <a:hlink>
        <a:srgbClr val="004C97"/>
      </a:hlink>
      <a:folHlink>
        <a:srgbClr val="004C9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accent1"/>
        </a:solidFill>
      </a:spPr>
      <a:bodyPr wrap="square" lIns="365760" tIns="274320" rIns="365760" bIns="274320" rtlCol="0">
        <a:spAutoFit/>
      </a:bodyPr>
      <a:lstStyle>
        <a:defPPr algn="ctr">
          <a:spcAft>
            <a:spcPts val="800"/>
          </a:spcAft>
          <a:defRPr sz="1900" b="1" dirty="0" smtClean="0">
            <a:solidFill>
              <a:schemeClr val="bg1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NAL-Slide-Deck-Tempate_4.2025_Light" id="{3DCFA99A-0E37-DC4B-8B4A-F2C026698732}" vid="{A9E3CD16-76D1-D74C-BB61-EE9806476B4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Content Slides</Template>
  <TotalTime>81406</TotalTime>
  <Words>1108</Words>
  <Application>Microsoft Macintosh PowerPoint</Application>
  <PresentationFormat>Widescreen</PresentationFormat>
  <Paragraphs>178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Helvetica</vt:lpstr>
      <vt:lpstr>Wingdings</vt:lpstr>
      <vt:lpstr>Content Slides</vt:lpstr>
      <vt:lpstr>Section Title and Agenda Slides</vt:lpstr>
      <vt:lpstr>AI for Accelerators:  Current Challenges and Future Directions     </vt:lpstr>
      <vt:lpstr>Where AI can contribute to accelerator systems</vt:lpstr>
      <vt:lpstr>Experimental Configuration Defines Accelerator AI Priorities</vt:lpstr>
      <vt:lpstr>Current Challenges and Future Directions</vt:lpstr>
      <vt:lpstr>Experiment-Integrated Digital Ecosystem for LBNF</vt:lpstr>
      <vt:lpstr>Beam-related Flux Uncertainty and Measurement Goals</vt:lpstr>
      <vt:lpstr>Bayesian Exploration with a Physics Informed Emulator for LBNF</vt:lpstr>
      <vt:lpstr>Advancing AI for High-Power-Target Design</vt:lpstr>
      <vt:lpstr>AI/ML Test Facility: Validating Predictions and Calibrating Uncertainty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Katsuya Yonehara</dc:creator>
  <cp:lastModifiedBy>Katsuya Yonehara</cp:lastModifiedBy>
  <cp:revision>986</cp:revision>
  <dcterms:created xsi:type="dcterms:W3CDTF">2025-05-25T15:25:57Z</dcterms:created>
  <dcterms:modified xsi:type="dcterms:W3CDTF">2026-09-11T18:49:36Z</dcterms:modified>
</cp:coreProperties>
</file>