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12"/>
  </p:notesMasterIdLst>
  <p:sldIdLst>
    <p:sldId id="256" r:id="rId2"/>
    <p:sldId id="491" r:id="rId3"/>
    <p:sldId id="483" r:id="rId4"/>
    <p:sldId id="484" r:id="rId5"/>
    <p:sldId id="486" r:id="rId6"/>
    <p:sldId id="487" r:id="rId7"/>
    <p:sldId id="488" r:id="rId8"/>
    <p:sldId id="489" r:id="rId9"/>
    <p:sldId id="490" r:id="rId10"/>
    <p:sldId id="492" r:id="rId11"/>
  </p:sldIdLst>
  <p:sldSz cx="12192000" cy="6858000"/>
  <p:notesSz cx="7099300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97" autoAdjust="0"/>
    <p:restoredTop sz="94684"/>
  </p:normalViewPr>
  <p:slideViewPr>
    <p:cSldViewPr snapToGrid="0">
      <p:cViewPr>
        <p:scale>
          <a:sx n="80" d="100"/>
          <a:sy n="80" d="100"/>
        </p:scale>
        <p:origin x="1524" y="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403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2000" b="0" strike="noStrike" spc="-1">
                <a:solidFill>
                  <a:srgbClr val="7979FF"/>
                </a:solidFill>
                <a:latin typeface="Calibri"/>
              </a:rPr>
              <a:t>Click to move the slide</a:t>
            </a: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GB" sz="2000" b="0" strike="noStrike" spc="-1">
                <a:latin typeface="Arial"/>
              </a:rPr>
              <a:t>Click to edit the notes' format</a:t>
            </a:r>
          </a:p>
        </p:txBody>
      </p:sp>
      <p:sp>
        <p:nvSpPr>
          <p:cNvPr id="8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GB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8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en-GB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8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n-GB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8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DFE258A2-0B02-46AD-8A26-8988D9B61BE1}" type="slidenum">
              <a:rPr lang="en-GB" sz="1400" b="0" strike="noStrike" spc="-1">
                <a:latin typeface="Times New Roman"/>
              </a:rPr>
              <a:t>‹Nº›</a:t>
            </a:fld>
            <a:endParaRPr lang="en-GB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203040" y="139680"/>
            <a:ext cx="10769400" cy="932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000" b="0" strike="noStrike" spc="-1">
              <a:solidFill>
                <a:srgbClr val="7979FF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07960" y="1371600"/>
            <a:ext cx="1127736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7960" y="3879000"/>
            <a:ext cx="1127736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203040" y="139680"/>
            <a:ext cx="10769400" cy="932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000" b="0" strike="noStrike" spc="-1">
              <a:solidFill>
                <a:srgbClr val="7979FF"/>
              </a:solidFill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07960" y="1371600"/>
            <a:ext cx="550332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86680" y="1371600"/>
            <a:ext cx="550332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507960" y="3879000"/>
            <a:ext cx="550332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6286680" y="3879000"/>
            <a:ext cx="550332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203040" y="139680"/>
            <a:ext cx="10769400" cy="932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000" b="0" strike="noStrike" spc="-1">
              <a:solidFill>
                <a:srgbClr val="7979FF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507960" y="1371600"/>
            <a:ext cx="363096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320720" y="1371600"/>
            <a:ext cx="363096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8133840" y="1371600"/>
            <a:ext cx="363096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507960" y="3879000"/>
            <a:ext cx="363096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body"/>
          </p:nvPr>
        </p:nvSpPr>
        <p:spPr>
          <a:xfrm>
            <a:off x="4320720" y="3879000"/>
            <a:ext cx="363096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body"/>
          </p:nvPr>
        </p:nvSpPr>
        <p:spPr>
          <a:xfrm>
            <a:off x="8133840" y="3879000"/>
            <a:ext cx="363096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3201" y="139701"/>
            <a:ext cx="10769599" cy="932837"/>
          </a:xfrm>
        </p:spPr>
        <p:txBody>
          <a:bodyPr/>
          <a:lstStyle>
            <a:lvl1pPr>
              <a:defRPr sz="3600" b="0" cap="none" spc="-300" baseline="0">
                <a:solidFill>
                  <a:srgbClr val="336699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noProof="0" dirty="0" err="1"/>
              <a:t>Haga</a:t>
            </a:r>
            <a:r>
              <a:rPr lang="en-US" noProof="0" dirty="0"/>
              <a:t> </a:t>
            </a:r>
            <a:r>
              <a:rPr lang="en-US" noProof="0" dirty="0" err="1"/>
              <a:t>clic</a:t>
            </a:r>
            <a:r>
              <a:rPr lang="en-US" noProof="0" dirty="0"/>
              <a:t> para </a:t>
            </a:r>
            <a:r>
              <a:rPr lang="en-US" noProof="0" dirty="0" err="1"/>
              <a:t>modificar</a:t>
            </a:r>
            <a:r>
              <a:rPr lang="en-US" noProof="0" dirty="0"/>
              <a:t> el </a:t>
            </a:r>
            <a:r>
              <a:rPr lang="en-US" noProof="0" dirty="0" err="1"/>
              <a:t>estilo</a:t>
            </a:r>
            <a:r>
              <a:rPr lang="en-US" noProof="0" dirty="0"/>
              <a:t> de </a:t>
            </a:r>
            <a:r>
              <a:rPr lang="en-US" noProof="0" dirty="0" err="1"/>
              <a:t>título</a:t>
            </a:r>
            <a:r>
              <a:rPr lang="en-US" noProof="0" dirty="0"/>
              <a:t> del </a:t>
            </a:r>
            <a:r>
              <a:rPr lang="en-US" noProof="0" dirty="0" err="1"/>
              <a:t>patrón</a:t>
            </a:r>
            <a:endParaRPr lang="en-US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8000" y="1371600"/>
            <a:ext cx="11277600" cy="4800600"/>
          </a:xfrm>
        </p:spPr>
        <p:txBody>
          <a:bodyPr/>
          <a:lstStyle>
            <a:lvl1pPr>
              <a:buFont typeface="Calibri" pitchFamily="34" charset="0"/>
              <a:buChar char="—"/>
              <a:defRPr baseline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  <a:lvl2pPr>
              <a:buFont typeface="Calibri" pitchFamily="34" charset="0"/>
              <a:buChar char="_"/>
              <a:defRPr baseline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</a:defRPr>
            </a:lvl2pPr>
            <a:lvl3pPr marL="671512" indent="0">
              <a:buNone/>
              <a:defRPr/>
            </a:lvl3pPr>
            <a:lvl4pPr marL="1023937" indent="0">
              <a:buNone/>
              <a:defRPr/>
            </a:lvl4pPr>
          </a:lstStyle>
          <a:p>
            <a:pPr lvl="0"/>
            <a:r>
              <a:rPr lang="en-US" noProof="0" dirty="0"/>
              <a:t>Haga </a:t>
            </a:r>
            <a:r>
              <a:rPr lang="en-US" noProof="0" dirty="0" err="1"/>
              <a:t>clic</a:t>
            </a:r>
            <a:r>
              <a:rPr lang="en-US" noProof="0" dirty="0"/>
              <a:t> para </a:t>
            </a:r>
            <a:r>
              <a:rPr lang="en-US" noProof="0" dirty="0" err="1"/>
              <a:t>modificar</a:t>
            </a:r>
            <a:r>
              <a:rPr lang="en-US" noProof="0" dirty="0"/>
              <a:t> el </a:t>
            </a:r>
            <a:r>
              <a:rPr lang="en-US" noProof="0" dirty="0" err="1"/>
              <a:t>estilo</a:t>
            </a:r>
            <a:r>
              <a:rPr lang="en-US" noProof="0" dirty="0"/>
              <a:t> de </a:t>
            </a:r>
            <a:r>
              <a:rPr lang="en-US" noProof="0" dirty="0" err="1"/>
              <a:t>texto</a:t>
            </a:r>
            <a:r>
              <a:rPr lang="en-US" noProof="0" dirty="0"/>
              <a:t> del </a:t>
            </a:r>
            <a:r>
              <a:rPr lang="en-US" noProof="0" dirty="0" err="1"/>
              <a:t>patrón</a:t>
            </a:r>
            <a:endParaRPr lang="en-US" noProof="0" dirty="0"/>
          </a:p>
          <a:p>
            <a:pPr lvl="1"/>
            <a:r>
              <a:rPr lang="en-US" noProof="0" dirty="0"/>
              <a:t>Segundo </a:t>
            </a:r>
            <a:r>
              <a:rPr lang="en-US" noProof="0" dirty="0" err="1"/>
              <a:t>nivel</a:t>
            </a:r>
            <a:endParaRPr lang="en-US" noProof="0" dirty="0"/>
          </a:p>
          <a:p>
            <a:pPr lvl="2"/>
            <a:endParaRPr lang="en-US" noProof="0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628777" y="6416712"/>
            <a:ext cx="711200" cy="457200"/>
          </a:xfrm>
          <a:ln/>
        </p:spPr>
        <p:txBody>
          <a:bodyPr/>
          <a:lstStyle>
            <a:lvl1pPr>
              <a:defRPr baseline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9A5CEF15-0670-42F8-B063-5D05E1C9277E}" type="slidenum">
              <a:rPr lang="es-ES_tradnl" altLang="en-US" smtClean="0"/>
              <a:pPr>
                <a:defRPr/>
              </a:pPr>
              <a:t>‹Nº›</a:t>
            </a:fld>
            <a:endParaRPr lang="es-ES_tradnl" altLang="en-U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459932" y="6416711"/>
            <a:ext cx="6168845" cy="457200"/>
          </a:xfrm>
        </p:spPr>
        <p:txBody>
          <a:bodyPr/>
          <a:lstStyle>
            <a:lvl1pPr>
              <a:defRPr baseline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r>
              <a:rPr lang="en-GB" altLang="en-US"/>
              <a:t>R&amp;D activities - short/medium term plans  — Ivan.Vila@csic.es</a:t>
            </a:r>
            <a:endParaRPr lang="es-ES_tradnl" altLang="en-US" dirty="0"/>
          </a:p>
        </p:txBody>
      </p:sp>
    </p:spTree>
    <p:extLst>
      <p:ext uri="{BB962C8B-B14F-4D97-AF65-F5344CB8AC3E}">
        <p14:creationId xmlns:p14="http://schemas.microsoft.com/office/powerpoint/2010/main" val="3172076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630279F-F67E-163D-B417-165C2D51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040" y="139680"/>
            <a:ext cx="8940960" cy="9324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301">
                <a:solidFill>
                  <a:srgbClr val="336699"/>
                </a:solidFill>
                <a:latin typeface="Calibri Light"/>
              </a:rPr>
              <a:t>Haga clic para modificar el estilo de título del patrón</a:t>
            </a:r>
            <a:endParaRPr lang="en-US" sz="3600" b="0" strike="noStrike" spc="-1">
              <a:solidFill>
                <a:srgbClr val="7979FF"/>
              </a:solidFill>
              <a:latin typeface="Calibri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C136B60-E397-AB13-0A5D-4126C58BC31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07960" y="1371600"/>
            <a:ext cx="11277360" cy="48002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01"/>
              </a:spcBef>
              <a:buClr>
                <a:srgbClr val="0E3E58"/>
              </a:buClr>
              <a:buSzPct val="65000"/>
              <a:buFont typeface="Calibri"/>
              <a:buChar char="—"/>
            </a:pPr>
            <a:r>
              <a:rPr lang="en-US" sz="3000" b="0" strike="noStrike" spc="-1" dirty="0" err="1">
                <a:solidFill>
                  <a:srgbClr val="00194D"/>
                </a:solidFill>
                <a:latin typeface="Calibri Light"/>
              </a:rPr>
              <a:t>Haga</a:t>
            </a:r>
            <a:r>
              <a:rPr lang="en-US" sz="3000" b="0" strike="noStrike" spc="-1" dirty="0">
                <a:solidFill>
                  <a:srgbClr val="00194D"/>
                </a:solidFill>
                <a:latin typeface="Calibri Light"/>
              </a:rPr>
              <a:t> </a:t>
            </a:r>
            <a:r>
              <a:rPr lang="en-US" sz="3000" b="0" strike="noStrike" spc="-1" dirty="0" err="1">
                <a:solidFill>
                  <a:srgbClr val="00194D"/>
                </a:solidFill>
                <a:latin typeface="Calibri Light"/>
              </a:rPr>
              <a:t>clic</a:t>
            </a:r>
            <a:r>
              <a:rPr lang="en-US" sz="3000" b="0" strike="noStrike" spc="-1" dirty="0">
                <a:solidFill>
                  <a:srgbClr val="00194D"/>
                </a:solidFill>
                <a:latin typeface="Calibri Light"/>
              </a:rPr>
              <a:t> para </a:t>
            </a:r>
            <a:r>
              <a:rPr lang="en-US" sz="3000" b="0" strike="noStrike" spc="-1" dirty="0" err="1">
                <a:solidFill>
                  <a:srgbClr val="00194D"/>
                </a:solidFill>
                <a:latin typeface="Calibri Light"/>
              </a:rPr>
              <a:t>modificar</a:t>
            </a:r>
            <a:r>
              <a:rPr lang="en-US" sz="3000" b="0" strike="noStrike" spc="-1" dirty="0">
                <a:solidFill>
                  <a:srgbClr val="00194D"/>
                </a:solidFill>
                <a:latin typeface="Calibri Light"/>
              </a:rPr>
              <a:t> </a:t>
            </a:r>
            <a:r>
              <a:rPr lang="en-US" sz="3000" b="0" strike="noStrike" spc="-1" dirty="0" err="1">
                <a:solidFill>
                  <a:srgbClr val="00194D"/>
                </a:solidFill>
                <a:latin typeface="Calibri Light"/>
              </a:rPr>
              <a:t>el</a:t>
            </a:r>
            <a:r>
              <a:rPr lang="en-US" sz="3000" b="0" strike="noStrike" spc="-1" dirty="0">
                <a:solidFill>
                  <a:srgbClr val="00194D"/>
                </a:solidFill>
                <a:latin typeface="Calibri Light"/>
              </a:rPr>
              <a:t> </a:t>
            </a:r>
            <a:r>
              <a:rPr lang="en-US" sz="3000" b="0" strike="noStrike" spc="-1" dirty="0" err="1">
                <a:solidFill>
                  <a:srgbClr val="00194D"/>
                </a:solidFill>
                <a:latin typeface="Calibri Light"/>
              </a:rPr>
              <a:t>estilo</a:t>
            </a:r>
            <a:r>
              <a:rPr lang="en-US" sz="3000" b="0" strike="noStrike" spc="-1" dirty="0">
                <a:solidFill>
                  <a:srgbClr val="00194D"/>
                </a:solidFill>
                <a:latin typeface="Calibri Light"/>
              </a:rPr>
              <a:t> de </a:t>
            </a:r>
            <a:r>
              <a:rPr lang="en-US" sz="3000" b="0" strike="noStrike" spc="-1" dirty="0" err="1">
                <a:solidFill>
                  <a:srgbClr val="00194D"/>
                </a:solidFill>
                <a:latin typeface="Calibri Light"/>
              </a:rPr>
              <a:t>texto</a:t>
            </a:r>
            <a:r>
              <a:rPr lang="en-US" sz="3000" b="0" strike="noStrike" spc="-1" dirty="0">
                <a:solidFill>
                  <a:srgbClr val="00194D"/>
                </a:solidFill>
                <a:latin typeface="Calibri Light"/>
              </a:rPr>
              <a:t> del </a:t>
            </a:r>
            <a:r>
              <a:rPr lang="en-US" sz="3000" b="0" strike="noStrike" spc="-1" dirty="0" err="1">
                <a:solidFill>
                  <a:srgbClr val="00194D"/>
                </a:solidFill>
                <a:latin typeface="Calibri Light"/>
              </a:rPr>
              <a:t>patrón</a:t>
            </a:r>
            <a:endParaRPr lang="en-US" sz="3000" b="0" strike="noStrike" spc="-1" dirty="0">
              <a:solidFill>
                <a:srgbClr val="00194D"/>
              </a:solidFill>
              <a:latin typeface="Calibri Light"/>
            </a:endParaRPr>
          </a:p>
          <a:p>
            <a:pPr marL="669960" lvl="1" indent="-325080">
              <a:lnSpc>
                <a:spcPct val="100000"/>
              </a:lnSpc>
              <a:spcBef>
                <a:spcPts val="519"/>
              </a:spcBef>
              <a:buClr>
                <a:srgbClr val="00194D"/>
              </a:buClr>
              <a:buSzPct val="60000"/>
              <a:buFont typeface="Calibri"/>
              <a:buChar char="_"/>
            </a:pPr>
            <a:r>
              <a:rPr lang="en-US" sz="2600" b="0" strike="noStrike" spc="-1" dirty="0">
                <a:solidFill>
                  <a:srgbClr val="00194D"/>
                </a:solidFill>
                <a:latin typeface="Calibri Light"/>
              </a:rPr>
              <a:t>Segundo </a:t>
            </a:r>
            <a:r>
              <a:rPr lang="en-US" sz="2600" b="0" strike="noStrike" spc="-1" dirty="0" err="1">
                <a:solidFill>
                  <a:srgbClr val="00194D"/>
                </a:solidFill>
                <a:latin typeface="Calibri Light"/>
              </a:rPr>
              <a:t>nivel</a:t>
            </a:r>
            <a:endParaRPr lang="en-US" sz="2600" b="0" strike="noStrike" spc="-1" dirty="0">
              <a:solidFill>
                <a:srgbClr val="00194D"/>
              </a:solidFill>
              <a:latin typeface="Calibri Light"/>
            </a:endParaRPr>
          </a:p>
          <a:p>
            <a:pPr marL="671400">
              <a:lnSpc>
                <a:spcPct val="100000"/>
              </a:lnSpc>
              <a:spcBef>
                <a:spcPts val="439"/>
              </a:spcBef>
              <a:tabLst>
                <a:tab pos="0" algn="l"/>
              </a:tabLst>
            </a:pPr>
            <a:endParaRPr lang="en-US" sz="2600" b="0" strike="noStrike" spc="-1" dirty="0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3C46784-3971-8792-6B83-9D1E50861F66}"/>
              </a:ext>
            </a:extLst>
          </p:cNvPr>
          <p:cNvSpPr>
            <a:spLocks noGrp="1"/>
          </p:cNvSpPr>
          <p:nvPr>
            <p:ph type="sldNum" idx="11"/>
          </p:nvPr>
        </p:nvSpPr>
        <p:spPr>
          <a:xfrm>
            <a:off x="11628720" y="6416640"/>
            <a:ext cx="711000" cy="45684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fld id="{D62261D0-5356-40FF-B6A8-733FCB6711EE}" type="slidenum">
              <a:rPr lang="es-ES_tradnl" sz="1400" b="0" strike="noStrike" spc="-1">
                <a:solidFill>
                  <a:srgbClr val="000D26"/>
                </a:solidFill>
                <a:latin typeface="Calibri Light"/>
              </a:rPr>
              <a:t>‹Nº›</a:t>
            </a:fld>
            <a:endParaRPr lang="en-GB" sz="1400" b="0" strike="noStrike" spc="-1"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F2AC1C3-F8FF-0257-19D4-DABD9AE21A55}"/>
              </a:ext>
            </a:extLst>
          </p:cNvPr>
          <p:cNvSpPr>
            <a:spLocks noGrp="1"/>
          </p:cNvSpPr>
          <p:nvPr>
            <p:ph type="ftr" idx="12"/>
          </p:nvPr>
        </p:nvSpPr>
        <p:spPr>
          <a:xfrm>
            <a:off x="1879560" y="6426360"/>
            <a:ext cx="9651600" cy="45684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GB" sz="1400" b="0" strike="noStrike" spc="-1">
                <a:solidFill>
                  <a:srgbClr val="000D26"/>
                </a:solidFill>
                <a:latin typeface="Calibri Light"/>
              </a:rPr>
              <a:t>VERTEX 2026 - Status Report of the DRD3 Collaboration  — Ivan.Vila@csic.es</a:t>
            </a:r>
            <a:endParaRPr lang="en-GB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5764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203040" y="139680"/>
            <a:ext cx="10769400" cy="932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000" b="0" strike="noStrike" spc="-1">
              <a:solidFill>
                <a:srgbClr val="7979FF"/>
              </a:solidFill>
              <a:latin typeface="Calibri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507960" y="1371600"/>
            <a:ext cx="11277360" cy="4800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203040" y="139680"/>
            <a:ext cx="10769400" cy="932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000" b="0" strike="noStrike" spc="-1">
              <a:solidFill>
                <a:srgbClr val="7979FF"/>
              </a:solid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7960" y="1371600"/>
            <a:ext cx="11277360" cy="4800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203040" y="139680"/>
            <a:ext cx="10769400" cy="932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000" b="0" strike="noStrike" spc="-1">
              <a:solidFill>
                <a:srgbClr val="7979FF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7960" y="1371600"/>
            <a:ext cx="5503320" cy="4800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6286680" y="1371600"/>
            <a:ext cx="5503320" cy="4800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203040" y="139680"/>
            <a:ext cx="10769400" cy="932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000" b="0" strike="noStrike" spc="-1">
              <a:solidFill>
                <a:srgbClr val="7979FF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203040" y="139680"/>
            <a:ext cx="10769400" cy="4323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203040" y="139680"/>
            <a:ext cx="10769400" cy="932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000" b="0" strike="noStrike" spc="-1">
              <a:solidFill>
                <a:srgbClr val="7979FF"/>
              </a:solidFill>
              <a:latin typeface="Calibri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7960" y="1371600"/>
            <a:ext cx="550332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286680" y="1371600"/>
            <a:ext cx="5503320" cy="4800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507960" y="3879000"/>
            <a:ext cx="550332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203040" y="139680"/>
            <a:ext cx="10769400" cy="932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000" b="0" strike="noStrike" spc="-1">
              <a:solidFill>
                <a:srgbClr val="7979FF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07960" y="1371600"/>
            <a:ext cx="5503320" cy="4800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86680" y="1371600"/>
            <a:ext cx="550332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286680" y="3879000"/>
            <a:ext cx="550332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203040" y="139680"/>
            <a:ext cx="10769400" cy="932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000" b="0" strike="noStrike" spc="-1">
              <a:solidFill>
                <a:srgbClr val="7979FF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07960" y="1371600"/>
            <a:ext cx="550332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86680" y="1371600"/>
            <a:ext cx="550332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7960" y="3879000"/>
            <a:ext cx="1127736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00194D"/>
              </a:solidFill>
              <a:latin typeface="Calibri Ligh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203040" y="139680"/>
            <a:ext cx="10769400" cy="9324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301">
                <a:solidFill>
                  <a:srgbClr val="336699"/>
                </a:solidFill>
                <a:latin typeface="Calibri Light"/>
              </a:rPr>
              <a:t>Haga clic para modificar el estilo de título del patrón</a:t>
            </a:r>
            <a:endParaRPr lang="en-US" sz="3600" b="0" strike="noStrike" spc="-1">
              <a:solidFill>
                <a:srgbClr val="7979FF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7960" y="1371600"/>
            <a:ext cx="11277360" cy="48002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01"/>
              </a:spcBef>
              <a:buClr>
                <a:srgbClr val="0E3E58"/>
              </a:buClr>
              <a:buSzPct val="65000"/>
              <a:buFont typeface="Calibri"/>
              <a:buChar char="—"/>
            </a:pPr>
            <a:r>
              <a:rPr lang="en-US" sz="3000" b="0" strike="noStrike" spc="-1">
                <a:solidFill>
                  <a:srgbClr val="00194D"/>
                </a:solidFill>
                <a:latin typeface="Calibri Light"/>
              </a:rPr>
              <a:t>Haga clic para modificar el estilo de texto del patrón</a:t>
            </a:r>
          </a:p>
          <a:p>
            <a:pPr marL="669960" lvl="1" indent="-325080">
              <a:lnSpc>
                <a:spcPct val="100000"/>
              </a:lnSpc>
              <a:spcBef>
                <a:spcPts val="519"/>
              </a:spcBef>
              <a:buClr>
                <a:srgbClr val="00194D"/>
              </a:buClr>
              <a:buSzPct val="60000"/>
              <a:buFont typeface="Calibri"/>
              <a:buChar char="_"/>
            </a:pPr>
            <a:r>
              <a:rPr lang="en-US" sz="2600" b="0" strike="noStrike" spc="-1">
                <a:solidFill>
                  <a:srgbClr val="00194D"/>
                </a:solidFill>
                <a:latin typeface="Calibri Light"/>
              </a:rPr>
              <a:t>Segundo nivel</a:t>
            </a:r>
          </a:p>
          <a:p>
            <a:pPr marL="671400">
              <a:lnSpc>
                <a:spcPct val="100000"/>
              </a:lnSpc>
              <a:spcBef>
                <a:spcPts val="439"/>
              </a:spcBef>
              <a:tabLst>
                <a:tab pos="0" algn="l"/>
              </a:tabLst>
            </a:pPr>
            <a:endParaRPr lang="en-US" sz="2600" b="0" strike="noStrike" spc="-1">
              <a:solidFill>
                <a:srgbClr val="00194D"/>
              </a:solidFill>
              <a:latin typeface="Calibri Light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sldNum"/>
          </p:nvPr>
        </p:nvSpPr>
        <p:spPr>
          <a:xfrm>
            <a:off x="11628720" y="6416640"/>
            <a:ext cx="711000" cy="45684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fld id="{D62261D0-5356-40FF-B6A8-733FCB6711EE}" type="slidenum">
              <a:rPr lang="es-ES_tradnl" sz="1400" b="0" strike="noStrike" spc="-1">
                <a:solidFill>
                  <a:srgbClr val="000D26"/>
                </a:solidFill>
                <a:latin typeface="Calibri Light"/>
              </a:rPr>
              <a:t>‹Nº›</a:t>
            </a:fld>
            <a:endParaRPr lang="en-GB" sz="1400" b="0" strike="noStrike" spc="-1"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ftr"/>
          </p:nvPr>
        </p:nvSpPr>
        <p:spPr>
          <a:xfrm>
            <a:off x="1879560" y="6426360"/>
            <a:ext cx="9651600" cy="45684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GB" sz="1400" b="0" strike="noStrike" spc="-1">
                <a:solidFill>
                  <a:srgbClr val="000D26"/>
                </a:solidFill>
                <a:latin typeface="Calibri Light"/>
              </a:rPr>
              <a:t>R&amp;D activities - short/medium term plans  — Ivan.Vila@csic.es</a:t>
            </a:r>
            <a:endParaRPr lang="en-GB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ítulo 2"/>
          <p:cNvSpPr txBox="1"/>
          <p:nvPr/>
        </p:nvSpPr>
        <p:spPr>
          <a:xfrm>
            <a:off x="0" y="0"/>
            <a:ext cx="8959273" cy="113940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-1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DejaVu Sans"/>
                <a:cs typeface="DejaVu Sans"/>
              </a:rPr>
              <a:t>IFCA R</a:t>
            </a:r>
            <a:r>
              <a:rPr kumimoji="0" lang="es-ES" sz="5400" b="0" i="0" u="none" strike="noStrike" kern="1200" cap="none" spc="-1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DejaVu Sans"/>
                <a:cs typeface="DejaVu Sans"/>
              </a:rPr>
              <a:t>&amp;D </a:t>
            </a:r>
            <a:r>
              <a:rPr kumimoji="0" lang="es-ES" sz="5400" b="0" i="0" u="none" strike="noStrike" kern="1200" cap="none" spc="-1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DejaVu Sans"/>
                <a:cs typeface="DejaVu Sans"/>
              </a:rPr>
              <a:t>activities</a:t>
            </a:r>
            <a:r>
              <a:rPr kumimoji="0" lang="es-ES" sz="5400" b="0" i="0" u="none" strike="noStrike" kern="1200" cap="none" spc="-1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DejaVu Sans"/>
                <a:cs typeface="DejaVu Sans"/>
              </a:rPr>
              <a:t> – short and </a:t>
            </a:r>
            <a:r>
              <a:rPr kumimoji="0" lang="es-ES" sz="5400" b="0" i="0" u="none" strike="noStrike" kern="1200" cap="none" spc="-1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DejaVu Sans"/>
                <a:cs typeface="DejaVu Sans"/>
              </a:rPr>
              <a:t>long</a:t>
            </a:r>
            <a:r>
              <a:rPr kumimoji="0" lang="es-ES" sz="5400" b="0" i="0" u="none" strike="noStrike" kern="1200" cap="none" spc="-1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DejaVu Sans"/>
                <a:cs typeface="DejaVu Sans"/>
              </a:rPr>
              <a:t> </a:t>
            </a:r>
            <a:r>
              <a:rPr kumimoji="0" lang="es-ES" sz="5400" b="0" i="0" u="none" strike="noStrike" kern="1200" cap="none" spc="-1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DejaVu Sans"/>
                <a:cs typeface="DejaVu Sans"/>
              </a:rPr>
              <a:t>term</a:t>
            </a:r>
            <a:r>
              <a:rPr kumimoji="0" lang="es-ES" sz="5400" b="0" i="0" u="none" strike="noStrike" kern="1200" cap="none" spc="-1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DejaVu Sans"/>
                <a:cs typeface="DejaVu Sans"/>
              </a:rPr>
              <a:t> </a:t>
            </a:r>
            <a:r>
              <a:rPr kumimoji="0" lang="es-ES" sz="5400" b="0" i="0" u="none" strike="noStrike" kern="1200" cap="none" spc="-1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DejaVu Sans"/>
                <a:cs typeface="DejaVu Sans"/>
              </a:rPr>
              <a:t>plans</a:t>
            </a:r>
            <a:endParaRPr kumimoji="0" lang="en-US" sz="5400" b="0" i="0" u="none" strike="noStrike" kern="1200" cap="none" spc="-1" normalizeH="0" baseline="0" noProof="0" dirty="0">
              <a:ln>
                <a:noFill/>
              </a:ln>
              <a:solidFill>
                <a:srgbClr val="7979FF"/>
              </a:solidFill>
              <a:effectLst/>
              <a:uLnTx/>
              <a:uFillTx/>
              <a:latin typeface="Calibri"/>
              <a:ea typeface="DejaVu Sans"/>
              <a:cs typeface="DejaVu Sans"/>
            </a:endParaRPr>
          </a:p>
        </p:txBody>
      </p:sp>
      <p:sp>
        <p:nvSpPr>
          <p:cNvPr id="85" name="Text Box 5"/>
          <p:cNvSpPr/>
          <p:nvPr/>
        </p:nvSpPr>
        <p:spPr>
          <a:xfrm>
            <a:off x="5867280" y="3745080"/>
            <a:ext cx="102240" cy="282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6" name="3 Subtítulo"/>
          <p:cNvSpPr txBox="1"/>
          <p:nvPr/>
        </p:nvSpPr>
        <p:spPr>
          <a:xfrm>
            <a:off x="142460" y="5384232"/>
            <a:ext cx="3733800" cy="106632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79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2400" b="0" i="0" u="none" strike="noStrike" kern="1200" cap="none" spc="-1" normalizeH="0" baseline="0" noProof="0" dirty="0">
                <a:ln>
                  <a:noFill/>
                </a:ln>
                <a:solidFill>
                  <a:srgbClr val="002673"/>
                </a:solidFill>
                <a:effectLst/>
                <a:uLnTx/>
                <a:uFillTx/>
                <a:latin typeface="Calibri Light"/>
                <a:ea typeface="DejaVu Sans"/>
                <a:cs typeface="DejaVu Sans"/>
              </a:rPr>
              <a:t>Iván Vila Álvarez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79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2400" b="0" i="0" u="none" strike="noStrike" kern="1200" cap="none" spc="-1" normalizeH="0" baseline="0" noProof="0" dirty="0">
                <a:ln>
                  <a:noFill/>
                </a:ln>
                <a:solidFill>
                  <a:srgbClr val="002673"/>
                </a:solidFill>
                <a:effectLst/>
                <a:uLnTx/>
                <a:uFillTx/>
                <a:latin typeface="Calibri Light"/>
                <a:ea typeface="DejaVu Sans"/>
                <a:cs typeface="DejaVu Sans"/>
              </a:rPr>
              <a:t>IFCA</a:t>
            </a:r>
            <a:endParaRPr kumimoji="0" lang="en-GB" sz="2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87" name="AutoShape 5"/>
          <p:cNvSpPr/>
          <p:nvPr/>
        </p:nvSpPr>
        <p:spPr>
          <a:xfrm>
            <a:off x="167940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9" name="Picture 2"/>
          <p:cNvPicPr/>
          <p:nvPr/>
        </p:nvPicPr>
        <p:blipFill>
          <a:blip r:embed="rId2"/>
          <a:stretch/>
        </p:blipFill>
        <p:spPr>
          <a:xfrm>
            <a:off x="10156012" y="5344668"/>
            <a:ext cx="1869981" cy="1381796"/>
          </a:xfrm>
          <a:prstGeom prst="rect">
            <a:avLst/>
          </a:prstGeom>
          <a:ln w="0">
            <a:noFill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3524129-9ED1-BE4F-D427-E5CEC235F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9928" y="6035566"/>
            <a:ext cx="2766579" cy="8299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03201" y="139701"/>
            <a:ext cx="10769599" cy="932837"/>
          </a:xfrm>
        </p:spPr>
        <p:txBody>
          <a:bodyPr>
            <a:normAutofit/>
          </a:bodyPr>
          <a:lstStyle/>
          <a:p>
            <a:r>
              <a:rPr lang="en-GB" sz="4800" dirty="0"/>
              <a:t>Outlook</a:t>
            </a:r>
            <a:endParaRPr lang="en-GB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914EB91F-E79E-BA9C-D26F-BB250D369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511" y="915533"/>
            <a:ext cx="11277600" cy="4800600"/>
          </a:xfrm>
        </p:spPr>
        <p:txBody>
          <a:bodyPr/>
          <a:lstStyle/>
          <a:p>
            <a:r>
              <a:rPr lang="en-GB" sz="2400" b="0" i="0" spc="-10" dirty="0">
                <a:solidFill>
                  <a:srgbClr val="00194D"/>
                </a:solidFill>
                <a:latin typeface="Calibri"/>
                <a:cs typeface="Calibri"/>
              </a:rPr>
              <a:t> Two complementary fronts, both on the characterisation side: </a:t>
            </a:r>
          </a:p>
          <a:p>
            <a:pPr lvl="1"/>
            <a:r>
              <a:rPr lang="en-GB" b="0" i="0" spc="-10" dirty="0">
                <a:solidFill>
                  <a:srgbClr val="00194D"/>
                </a:solidFill>
                <a:latin typeface="Calibri"/>
                <a:cs typeface="Calibri"/>
              </a:rPr>
              <a:t>TI-LGADs with FBK and </a:t>
            </a:r>
            <a:r>
              <a:rPr lang="en-GB" b="0" i="0" spc="-10" dirty="0" err="1">
                <a:solidFill>
                  <a:srgbClr val="00194D"/>
                </a:solidFill>
                <a:latin typeface="Calibri"/>
                <a:cs typeface="Calibri"/>
              </a:rPr>
              <a:t>SiC</a:t>
            </a:r>
            <a:r>
              <a:rPr lang="en-GB" b="0" i="0" spc="-10" dirty="0">
                <a:solidFill>
                  <a:srgbClr val="00194D"/>
                </a:solidFill>
                <a:latin typeface="Calibri"/>
                <a:cs typeface="Calibri"/>
              </a:rPr>
              <a:t>-LGADs with IHEP and IMB-CNM.</a:t>
            </a:r>
          </a:p>
          <a:p>
            <a:pPr lvl="1"/>
            <a:r>
              <a:rPr lang="en-GB" spc="-10" dirty="0">
                <a:solidFill>
                  <a:srgbClr val="00194D"/>
                </a:solidFill>
                <a:latin typeface="Calibri"/>
                <a:cs typeface="Calibri"/>
              </a:rPr>
              <a:t>Gradually phasing out the </a:t>
            </a:r>
            <a:r>
              <a:rPr lang="en-GB" spc="-10" dirty="0" err="1">
                <a:solidFill>
                  <a:srgbClr val="00194D"/>
                </a:solidFill>
                <a:latin typeface="Calibri"/>
                <a:cs typeface="Calibri"/>
              </a:rPr>
              <a:t>SiC</a:t>
            </a:r>
            <a:r>
              <a:rPr lang="en-GB" spc="-10" dirty="0">
                <a:solidFill>
                  <a:srgbClr val="00194D"/>
                </a:solidFill>
                <a:latin typeface="Calibri"/>
                <a:cs typeface="Calibri"/>
              </a:rPr>
              <a:t> HEP related activities.</a:t>
            </a:r>
          </a:p>
          <a:p>
            <a:pPr lvl="1"/>
            <a:r>
              <a:rPr lang="en-GB" b="0" i="0" spc="-10" dirty="0">
                <a:solidFill>
                  <a:srgbClr val="00194D"/>
                </a:solidFill>
                <a:latin typeface="Calibri"/>
                <a:cs typeface="Calibri"/>
              </a:rPr>
              <a:t>CNM and CAN</a:t>
            </a:r>
            <a:r>
              <a:rPr lang="en-GB" spc="-10" dirty="0">
                <a:solidFill>
                  <a:srgbClr val="00194D"/>
                </a:solidFill>
                <a:latin typeface="Calibri"/>
                <a:cs typeface="Calibri"/>
              </a:rPr>
              <a:t> involved in these two activities.</a:t>
            </a:r>
            <a:endParaRPr lang="en-GB" b="0" i="0" spc="-10" dirty="0">
              <a:solidFill>
                <a:srgbClr val="00194D"/>
              </a:solidFill>
              <a:latin typeface="Calibri"/>
              <a:cs typeface="Calibri"/>
            </a:endParaRPr>
          </a:p>
          <a:p>
            <a:r>
              <a:rPr lang="en-GB" sz="2400" b="0" i="0" spc="-10" dirty="0">
                <a:solidFill>
                  <a:srgbClr val="00194D"/>
                </a:solidFill>
                <a:latin typeface="Calibri"/>
                <a:cs typeface="Calibri"/>
              </a:rPr>
              <a:t> MANTA would add a new front in monolithic CMOS.</a:t>
            </a:r>
          </a:p>
          <a:p>
            <a:pPr lvl="1"/>
            <a:r>
              <a:rPr lang="en-GB" spc="-10" dirty="0">
                <a:solidFill>
                  <a:srgbClr val="00194D"/>
                </a:solidFill>
                <a:latin typeface="Calibri"/>
                <a:cs typeface="Calibri"/>
              </a:rPr>
              <a:t>ITA also a member of the collaboration, opportunity for CNA and CNM.</a:t>
            </a:r>
            <a:endParaRPr lang="en-GB" b="0" i="0" spc="-10" dirty="0">
              <a:solidFill>
                <a:srgbClr val="00194D"/>
              </a:solidFill>
              <a:latin typeface="Calibri"/>
              <a:cs typeface="Calibri"/>
            </a:endParaRPr>
          </a:p>
          <a:p>
            <a:r>
              <a:rPr lang="en-GB" sz="2400" b="0" i="0" spc="-10" dirty="0">
                <a:solidFill>
                  <a:srgbClr val="00194D"/>
                </a:solidFill>
                <a:latin typeface="Calibri"/>
                <a:cs typeface="Calibri"/>
              </a:rPr>
              <a:t> Signature of the MoU annexes and the open slots for deputy leadership as entry points for wider involvement.</a:t>
            </a:r>
          </a:p>
          <a:p>
            <a:r>
              <a:rPr lang="en-GB" sz="2400" b="1" i="0" spc="-10" dirty="0">
                <a:solidFill>
                  <a:srgbClr val="336699"/>
                </a:solidFill>
                <a:latin typeface="Calibri"/>
                <a:cs typeface="Calibri"/>
              </a:rPr>
              <a:t> </a:t>
            </a:r>
            <a:r>
              <a:rPr lang="en-GB" sz="2400" b="0" i="0" spc="-10" dirty="0">
                <a:solidFill>
                  <a:srgbClr val="00194D"/>
                </a:solidFill>
                <a:latin typeface="Calibri"/>
                <a:cs typeface="Calibri"/>
              </a:rPr>
              <a:t>Beam time at DCPT in 2026 to close the PROTECT validation, with the cosmic-muon phase starting beforehand at IFCA.</a:t>
            </a:r>
          </a:p>
          <a:p>
            <a:r>
              <a:rPr lang="en-GB" sz="2400" spc="-10" dirty="0">
                <a:solidFill>
                  <a:srgbClr val="00194D"/>
                </a:solidFill>
                <a:latin typeface="Calibri"/>
                <a:cs typeface="Calibri"/>
              </a:rPr>
              <a:t>Final remark on ILGAD:</a:t>
            </a:r>
          </a:p>
          <a:p>
            <a:pPr lvl="1"/>
            <a:r>
              <a:rPr lang="en-GB" b="0" i="0" spc="-10" dirty="0">
                <a:solidFill>
                  <a:srgbClr val="00194D"/>
                </a:solidFill>
                <a:latin typeface="Calibri"/>
                <a:cs typeface="Calibri"/>
              </a:rPr>
              <a:t>Large area fine pitch pixelated Double-sided ILGAD became an on-the-shell  100% fill factor solution. Currently produced by FBK. </a:t>
            </a:r>
          </a:p>
          <a:p>
            <a:pPr lvl="1"/>
            <a:r>
              <a:rPr lang="en-GB" spc="-10" dirty="0">
                <a:solidFill>
                  <a:srgbClr val="00194D"/>
                </a:solidFill>
                <a:latin typeface="Calibri"/>
                <a:cs typeface="Calibri"/>
              </a:rPr>
              <a:t>No clear plan to produce Trench Isolated LGADs for timing</a:t>
            </a:r>
            <a:endParaRPr lang="en-GB" b="0" i="0" spc="-10" dirty="0">
              <a:solidFill>
                <a:srgbClr val="00194D"/>
              </a:solidFill>
              <a:latin typeface="Calibri"/>
              <a:cs typeface="Calibri"/>
            </a:endParaRPr>
          </a:p>
          <a:p>
            <a:endParaRPr lang="en-GB" sz="2800" b="0" i="0" spc="-10" dirty="0">
              <a:solidFill>
                <a:srgbClr val="00194D"/>
              </a:solidFill>
              <a:latin typeface="Calibri"/>
              <a:cs typeface="Calibri"/>
            </a:endParaRPr>
          </a:p>
          <a:p>
            <a:endParaRPr lang="en-GB" sz="2800" b="0" i="0" spc="-10" dirty="0">
              <a:solidFill>
                <a:srgbClr val="00194D"/>
              </a:solidFill>
              <a:latin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5266DFA-F5B9-30FA-D140-D7E49712E6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28777" y="6416712"/>
            <a:ext cx="711200" cy="457200"/>
          </a:xfrm>
        </p:spPr>
        <p:txBody>
          <a:bodyPr/>
          <a:lstStyle/>
          <a:p>
            <a:fld id="{9A5CEF15-0670-42F8-B063-5D05E1C9277E}" type="slidenum">
              <a:rPr lang="es-ES_tradnl" altLang="en-US" smtClean="0"/>
              <a:pPr/>
              <a:t>10</a:t>
            </a:fld>
            <a:endParaRPr lang="es-ES_tradnl" altLang="en-US" dirty="0"/>
          </a:p>
        </p:txBody>
      </p:sp>
      <p:sp>
        <p:nvSpPr>
          <p:cNvPr id="90" name="Footer"/>
          <p:cNvSpPr>
            <a:spLocks noGrp="1"/>
          </p:cNvSpPr>
          <p:nvPr>
            <p:ph type="ftr" sz="quarter" idx="11"/>
          </p:nvPr>
        </p:nvSpPr>
        <p:spPr>
          <a:xfrm>
            <a:off x="5459932" y="6416711"/>
            <a:ext cx="6168845" cy="457200"/>
          </a:xfrm>
        </p:spPr>
        <p:txBody>
          <a:bodyPr/>
          <a:lstStyle/>
          <a:p>
            <a:r>
              <a:rPr lang="en-GB" altLang="en-US"/>
              <a:t>R&amp;D activities - short/medium term plans  — Ivan.Vila@csic.es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03201" y="139701"/>
            <a:ext cx="10769599" cy="932837"/>
          </a:xfrm>
        </p:spPr>
        <p:txBody>
          <a:bodyPr>
            <a:normAutofit/>
          </a:bodyPr>
          <a:lstStyle/>
          <a:p>
            <a:r>
              <a:rPr lang="en-GB" sz="6000" dirty="0"/>
              <a:t>Outline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A248211-C3A7-84D5-E357-0EAE90226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3200" dirty="0"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3200" dirty="0" err="1">
                <a:ea typeface="Calibri Light" panose="020F0302020204030204" pitchFamily="34" charset="0"/>
                <a:cs typeface="Calibri Light" panose="020F0302020204030204" pitchFamily="34" charset="0"/>
              </a:rPr>
              <a:t>Participation</a:t>
            </a:r>
            <a:r>
              <a:rPr lang="es-ES" sz="3200" dirty="0"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3200" dirty="0" err="1">
                <a:ea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es-ES" sz="3200" dirty="0">
                <a:ea typeface="Calibri Light" panose="020F0302020204030204" pitchFamily="34" charset="0"/>
                <a:cs typeface="Calibri Light" panose="020F0302020204030204" pitchFamily="34" charset="0"/>
              </a:rPr>
              <a:t> IFCA in DRD3 </a:t>
            </a:r>
            <a:r>
              <a:rPr lang="es-ES" sz="3200" dirty="0" err="1">
                <a:ea typeface="Calibri Light" panose="020F0302020204030204" pitchFamily="34" charset="0"/>
                <a:cs typeface="Calibri Light" panose="020F0302020204030204" pitchFamily="34" charset="0"/>
              </a:rPr>
              <a:t>projects</a:t>
            </a:r>
            <a:r>
              <a:rPr lang="en-GB" sz="3200" dirty="0">
                <a:ea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pPr lvl="1"/>
            <a:r>
              <a:rPr lang="en-GB" sz="3200" i="0" spc="-10" dirty="0">
                <a:solidFill>
                  <a:srgbClr val="00194D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TI-LGADs for 4D tracking and </a:t>
            </a:r>
            <a:r>
              <a:rPr lang="en-GB" sz="3200" i="0" spc="-10" dirty="0" err="1">
                <a:solidFill>
                  <a:srgbClr val="00194D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SiC</a:t>
            </a:r>
            <a:r>
              <a:rPr lang="en-GB" sz="3200" i="0" spc="-10" dirty="0">
                <a:solidFill>
                  <a:srgbClr val="00194D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-LGAD detectors.</a:t>
            </a:r>
          </a:p>
          <a:p>
            <a:r>
              <a:rPr lang="en-GB" sz="3200" spc="-10" dirty="0">
                <a:solidFill>
                  <a:srgbClr val="00194D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 Future DRD3 project:</a:t>
            </a:r>
          </a:p>
          <a:p>
            <a:pPr lvl="1"/>
            <a:r>
              <a:rPr lang="en-GB" sz="3200" i="0" spc="-10" dirty="0">
                <a:solidFill>
                  <a:srgbClr val="00194D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A versatile monolithic CMOS pixel sensor proposed inside DRD3-WP1: concept</a:t>
            </a:r>
          </a:p>
          <a:p>
            <a:r>
              <a:rPr lang="en-GB" sz="3200" spc="-10" dirty="0">
                <a:solidFill>
                  <a:srgbClr val="00194D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PROTECT validation at DCPT:</a:t>
            </a:r>
          </a:p>
          <a:p>
            <a:pPr lvl="1"/>
            <a:r>
              <a:rPr lang="en-GB" sz="3200" i="0" spc="-10" dirty="0">
                <a:solidFill>
                  <a:srgbClr val="00194D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Plan for the multi-plane demonstrator: cosmic muons first, then a beam-current scan and reference </a:t>
            </a:r>
            <a:r>
              <a:rPr lang="en-GB" sz="3200" i="0" spc="-10" dirty="0" err="1">
                <a:solidFill>
                  <a:srgbClr val="00194D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pCT</a:t>
            </a:r>
            <a:r>
              <a:rPr lang="en-GB" sz="3200" i="0" spc="-10" dirty="0">
                <a:solidFill>
                  <a:srgbClr val="00194D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 phantoms.</a:t>
            </a:r>
          </a:p>
          <a:p>
            <a:pPr lvl="1"/>
            <a:r>
              <a:rPr lang="en-GB" sz="3200" spc="-10" dirty="0">
                <a:solidFill>
                  <a:srgbClr val="00194D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Connection with DRD7</a:t>
            </a:r>
          </a:p>
          <a:p>
            <a:pPr lvl="1"/>
            <a:endParaRPr lang="en-GB" sz="2000" spc="-10" dirty="0">
              <a:solidFill>
                <a:srgbClr val="00194D"/>
              </a:solidFill>
              <a:latin typeface="Calibri"/>
              <a:cs typeface="Calibri"/>
            </a:endParaRPr>
          </a:p>
          <a:p>
            <a:pPr lvl="1"/>
            <a:endParaRPr lang="en-GB" sz="2000" spc="-10" dirty="0">
              <a:solidFill>
                <a:srgbClr val="00194D"/>
              </a:solidFill>
              <a:latin typeface="Calibri"/>
              <a:cs typeface="Calibri"/>
            </a:endParaRPr>
          </a:p>
        </p:txBody>
      </p:sp>
      <p:sp>
        <p:nvSpPr>
          <p:cNvPr id="90" name="Footer"/>
          <p:cNvSpPr>
            <a:spLocks noGrp="1"/>
          </p:cNvSpPr>
          <p:nvPr>
            <p:ph type="ftr" sz="quarter" idx="11"/>
          </p:nvPr>
        </p:nvSpPr>
        <p:spPr>
          <a:xfrm>
            <a:off x="1879600" y="6426200"/>
            <a:ext cx="9652000" cy="457200"/>
          </a:xfrm>
        </p:spPr>
        <p:txBody>
          <a:bodyPr/>
          <a:lstStyle/>
          <a:p>
            <a:r>
              <a:rPr lang="en-GB" altLang="en-US"/>
              <a:t>R&amp;D activities - short/medium term plans  — Ivan.Vila@csic.es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4A7BB4-AA04-29F1-15E5-7396E35FF4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5CEF15-0670-42F8-B063-5D05E1C9277E}" type="slidenum">
              <a:rPr lang="es-ES_tradnl" altLang="en-US" smtClean="0"/>
              <a:pPr>
                <a:defRPr/>
              </a:pPr>
              <a:t>2</a:t>
            </a:fld>
            <a:endParaRPr lang="es-ES_tradnl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Current DRD3 projects — WP1 &amp; WP2</a:t>
            </a:r>
          </a:p>
        </p:txBody>
      </p:sp>
      <p:graphicFrame>
        <p:nvGraphicFramePr>
          <p:cNvPr id="10" name="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929692"/>
              </p:ext>
            </p:extLst>
          </p:nvPr>
        </p:nvGraphicFramePr>
        <p:xfrm>
          <a:off x="457200" y="1240000"/>
          <a:ext cx="11277600" cy="4116000"/>
        </p:xfrm>
        <a:graphic>
          <a:graphicData uri="http://schemas.openxmlformats.org/drawingml/2006/table">
            <a:tbl>
              <a:tblPr/>
              <a:tblGrid>
                <a:gridCol w="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7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0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Ref.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336699"/>
                      </a:solidFill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Project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336699"/>
                      </a:solidFill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Project leader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336699"/>
                      </a:solidFill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CB approval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336699"/>
                      </a:solidFill>
                    </a:lnB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000">
                <a:tc gridSpan="4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50" b="1" i="0" spc="-10" dirty="0">
                          <a:solidFill>
                            <a:srgbClr val="336699"/>
                          </a:solidFill>
                          <a:latin typeface="Calibri"/>
                          <a:cs typeface="Calibri"/>
                        </a:rPr>
                        <a:t>WP1 — Monolithic CMOS sensors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E8EF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E8EF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E8EF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E8EF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1.1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OCTOPUS — monolithic active pixel sensors for vertexing at future lepton colliders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S. Spannagel (DESY)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4.6.2025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1.2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CASSIA — CMOS Active SenSor with Internal Amplification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H. Pernegger (CERN) / T. Suligoj (FER)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29.9.2025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1.3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MALTA65   (listed in the WP structure, project sheet pending)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—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—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000">
                <a:tc gridSpan="4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50" b="1" i="0" spc="-10" dirty="0">
                          <a:solidFill>
                            <a:srgbClr val="336699"/>
                          </a:solidFill>
                          <a:latin typeface="Calibri"/>
                          <a:cs typeface="Calibri"/>
                        </a:rPr>
                        <a:t>WP2 — Sensors for 4D tracking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E8EF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E8EF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E8EF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E8EF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B3491F"/>
                          </a:solidFill>
                          <a:latin typeface="Calibri"/>
                          <a:cs typeface="Calibri"/>
                        </a:rPr>
                        <a:t>2.1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Development of TI-LGADs for 4D Tracking</a:t>
                      </a:r>
                      <a:r>
                        <a:rPr lang="en-GB" sz="1150" b="1" i="0" spc="-10" dirty="0">
                          <a:solidFill>
                            <a:srgbClr val="B3491F"/>
                          </a:solidFill>
                          <a:latin typeface="Calibri"/>
                          <a:cs typeface="Calibri"/>
                        </a:rPr>
                        <a:t>   ◆ IFCA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A. Macchiolo (UZH)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4.6.2025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2.2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US–Japan development of ultra-fast-time low-mass tracking detectors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A. Tricoli (BNL)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4.6.2025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2.3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Novel silicon 3-D trench pixel detectors on 8-inch CMOS process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Manwen Liu (IMECAS)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4.6.2025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5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2.4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Very small pitch ultra-rad 3D sensors for 4D tracking at FBK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G. F. Dalla Betta (INFN-TN)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4.6.2025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5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2.5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LGAD-based timing tracker development for the future collider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Mei Zhao (IHEP)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4.6.2025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90" name="Foo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R&amp;D activities - short/medium term plans  — Ivan.Vila@csic.es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F79C3EC-C4DF-F0AE-5173-262BA4482F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5CEF15-0670-42F8-B063-5D05E1C9277E}" type="slidenum">
              <a:rPr lang="es-ES_tradnl" altLang="en-US" smtClean="0"/>
              <a:pPr>
                <a:defRPr/>
              </a:pPr>
              <a:t>3</a:t>
            </a:fld>
            <a:endParaRPr lang="es-ES_tradnl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Current DRD3 projects — WP3 &amp; WP4</a:t>
            </a:r>
          </a:p>
        </p:txBody>
      </p:sp>
      <p:graphicFrame>
        <p:nvGraphicFramePr>
          <p:cNvPr id="10" name="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832777"/>
              </p:ext>
            </p:extLst>
          </p:nvPr>
        </p:nvGraphicFramePr>
        <p:xfrm>
          <a:off x="457200" y="1240000"/>
          <a:ext cx="11277600" cy="3187000"/>
        </p:xfrm>
        <a:graphic>
          <a:graphicData uri="http://schemas.openxmlformats.org/drawingml/2006/table">
            <a:tbl>
              <a:tblPr/>
              <a:tblGrid>
                <a:gridCol w="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7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0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Ref.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336699"/>
                      </a:solidFill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Project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336699"/>
                      </a:solidFill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Project leader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336699"/>
                      </a:solidFill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CB approval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336699"/>
                      </a:solidFill>
                    </a:lnB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000">
                <a:tc gridSpan="4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50" b="1" i="0" spc="-10" dirty="0">
                          <a:solidFill>
                            <a:srgbClr val="336699"/>
                          </a:solidFill>
                          <a:latin typeface="Calibri"/>
                          <a:cs typeface="Calibri"/>
                        </a:rPr>
                        <a:t>WP3 — Sensors for extreme fluences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E8EF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E8EF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E8EF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E8EF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3.1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Development of radiation-hard GaN devices for MIP detection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T. Koffas (Carleton)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4.6.2025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B3491F"/>
                          </a:solidFill>
                          <a:latin typeface="Calibri"/>
                          <a:cs typeface="Calibri"/>
                        </a:rPr>
                        <a:t>3.2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SiC-LGAD Detectors</a:t>
                      </a:r>
                      <a:r>
                        <a:rPr lang="en-GB" sz="1150" b="1" i="0" spc="-10" dirty="0">
                          <a:solidFill>
                            <a:srgbClr val="B3491F"/>
                          </a:solidFill>
                          <a:latin typeface="Calibri"/>
                          <a:cs typeface="Calibri"/>
                        </a:rPr>
                        <a:t>   ◆ IFCA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Xin Shi (IHEP)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4.6.2025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3.3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Radiation hardness of 25 µm 3D diamond detectors and internal gain in diamond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A. Oh (Manchester)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4.6.2025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3.4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Radiation damage in Si PiN and LGAD sensors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I. Pintilie (NIMP) / M. Moll (CERN)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4.6.2025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000">
                <a:tc gridSpan="4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50" b="1" i="0" spc="-10" dirty="0">
                          <a:solidFill>
                            <a:srgbClr val="336699"/>
                          </a:solidFill>
                          <a:latin typeface="Calibri"/>
                          <a:cs typeface="Calibri"/>
                        </a:rPr>
                        <a:t>WP4 — 3D integration and interconnections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E8EF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E8EF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E8EF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E8EF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1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4.1</a:t>
                      </a:r>
                    </a:p>
                  </a:txBody>
                  <a:tcPr marL="110000" marR="110000" marT="55000" marB="55000" anchor="ctr">
                    <a:lnT w="6350" cap="flat" cmpd="sng" algn="ctr">
                      <a:solidFill>
                        <a:srgbClr val="C9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00194D"/>
                          </a:solidFill>
                          <a:latin typeface="Calibri"/>
                          <a:cs typeface="Calibri"/>
                        </a:rPr>
                        <a:t>In-house plating, hybridisation and module-integration technologies for pixel detectors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D. Dannheim (CERN)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50" b="0" i="0" spc="-10" dirty="0">
                          <a:solidFill>
                            <a:srgbClr val="56646F"/>
                          </a:solidFill>
                          <a:latin typeface="Calibri"/>
                          <a:cs typeface="Calibri"/>
                        </a:rPr>
                        <a:t>4.6.2025</a:t>
                      </a:r>
                    </a:p>
                  </a:txBody>
                  <a:tcPr marL="110000" marR="110000" marT="55000" marB="55000" anchor="ctr">
                    <a:lnB w="6350" cap="flat">
                      <a:solidFill>
                        <a:srgbClr val="C9D6E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0" name="ES note"/>
          <p:cNvSpPr/>
          <p:nvPr/>
        </p:nvSpPr>
        <p:spPr>
          <a:xfrm>
            <a:off x="457200" y="4485000"/>
            <a:ext cx="11277600" cy="1941200"/>
          </a:xfrm>
          <a:prstGeom prst="roundRect">
            <a:avLst>
              <a:gd name="adj" fmla="val 8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0" spc="-10" dirty="0">
                <a:solidFill>
                  <a:srgbClr val="336699"/>
                </a:solidFill>
                <a:latin typeface="Calibri"/>
                <a:cs typeface="Calibri"/>
              </a:rPr>
              <a:t>Spanish landscape in these projects: 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1" i="0" spc="-10" dirty="0">
                <a:solidFill>
                  <a:srgbClr val="336699"/>
                </a:solidFill>
                <a:latin typeface="Calibri"/>
                <a:cs typeface="Calibri"/>
              </a:rPr>
              <a:t> </a:t>
            </a:r>
            <a:r>
              <a:rPr lang="en-GB" sz="2800" b="0" i="0" spc="-10" dirty="0">
                <a:solidFill>
                  <a:srgbClr val="00194D"/>
                </a:solidFill>
                <a:latin typeface="Calibri"/>
                <a:cs typeface="Calibri"/>
              </a:rPr>
              <a:t>IFCA (WP2.1, WP3.2)  </a:t>
            </a:r>
            <a:endParaRPr lang="en-GB" sz="2800" spc="-10" dirty="0">
              <a:solidFill>
                <a:srgbClr val="00194D"/>
              </a:solidFill>
              <a:latin typeface="Calibri"/>
              <a:cs typeface="Calibri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spc="-10" dirty="0">
                <a:solidFill>
                  <a:srgbClr val="00194D"/>
                </a:solidFill>
                <a:latin typeface="Calibri"/>
                <a:cs typeface="Calibri"/>
              </a:rPr>
              <a:t> IMB-CNM (WP3.1, WP3.2 fabrication)  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spc="-10" dirty="0">
                <a:solidFill>
                  <a:srgbClr val="00194D"/>
                </a:solidFill>
                <a:latin typeface="Calibri"/>
                <a:cs typeface="Calibri"/>
              </a:rPr>
              <a:t> CNA Seville (WP2.1, WP3.2 characterisation &amp; irradiation)</a:t>
            </a:r>
          </a:p>
        </p:txBody>
      </p:sp>
      <p:sp>
        <p:nvSpPr>
          <p:cNvPr id="90" name="Foo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R&amp;D activities - short/medium term plans  — Ivan.Vila@csic.es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4E18B2D-A8A4-628D-F918-FEF90EC400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5CEF15-0670-42F8-B063-5D05E1C9277E}" type="slidenum">
              <a:rPr lang="es-ES_tradnl" altLang="en-US" smtClean="0"/>
              <a:pPr>
                <a:defRPr/>
              </a:pPr>
              <a:t>4</a:t>
            </a:fld>
            <a:endParaRPr lang="es-ES_tradnl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Current DRD3 projects — TI-LGADs  (WP2.1)</a:t>
            </a:r>
          </a:p>
        </p:txBody>
      </p:sp>
      <p:sp>
        <p:nvSpPr>
          <p:cNvPr id="20" name="stat 1"/>
          <p:cNvSpPr/>
          <p:nvPr/>
        </p:nvSpPr>
        <p:spPr>
          <a:xfrm>
            <a:off x="4572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&lt; 5 µm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inter-pixel distance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6646F"/>
                </a:solidFill>
                <a:latin typeface="Calibri"/>
                <a:cs typeface="Calibri"/>
              </a:rPr>
              <a:t>before and after irradiation</a:t>
            </a:r>
          </a:p>
        </p:txBody>
      </p:sp>
      <p:sp>
        <p:nvSpPr>
          <p:cNvPr id="21" name="stat 2"/>
          <p:cNvSpPr/>
          <p:nvPr/>
        </p:nvSpPr>
        <p:spPr>
          <a:xfrm>
            <a:off x="33241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30–40 ps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time resolution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6646F"/>
                </a:solidFill>
                <a:latin typeface="Calibri"/>
                <a:cs typeface="Calibri"/>
              </a:rPr>
              <a:t>per hit</a:t>
            </a:r>
          </a:p>
        </p:txBody>
      </p:sp>
      <p:sp>
        <p:nvSpPr>
          <p:cNvPr id="22" name="stat 3"/>
          <p:cNvSpPr/>
          <p:nvPr/>
        </p:nvSpPr>
        <p:spPr>
          <a:xfrm>
            <a:off x="61910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3×10¹⁵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neq/cm²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6646F"/>
                </a:solidFill>
                <a:latin typeface="Calibri"/>
                <a:cs typeface="Calibri"/>
              </a:rPr>
              <a:t>radiation-hardness target</a:t>
            </a:r>
          </a:p>
        </p:txBody>
      </p:sp>
      <p:sp>
        <p:nvSpPr>
          <p:cNvPr id="23" name="stat 4"/>
          <p:cNvSpPr/>
          <p:nvPr/>
        </p:nvSpPr>
        <p:spPr>
          <a:xfrm>
            <a:off x="90579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50×50 µm²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pixel pitch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6646F"/>
                </a:solidFill>
                <a:latin typeface="Calibri"/>
                <a:cs typeface="Calibri"/>
              </a:rPr>
              <a:t>on few-cm² read-out chips</a:t>
            </a:r>
          </a:p>
        </p:txBody>
      </p:sp>
      <p:sp>
        <p:nvSpPr>
          <p:cNvPr id="30" name="Technology"/>
          <p:cNvSpPr/>
          <p:nvPr/>
        </p:nvSpPr>
        <p:spPr>
          <a:xfrm>
            <a:off x="457200" y="2280000"/>
            <a:ext cx="5458800" cy="268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9D6E3"/>
            </a:solidFill>
          </a:ln>
        </p:spPr>
        <p:txBody>
          <a:bodyPr wrap="square" lIns="260000" tIns="240000" rIns="260000" bIns="240000" anchor="t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600" b="1" i="0" spc="-10" dirty="0">
                <a:solidFill>
                  <a:srgbClr val="336699"/>
                </a:solidFill>
                <a:latin typeface="Calibri"/>
                <a:cs typeface="Calibri"/>
              </a:rPr>
              <a:t>Technology and starting point</a:t>
            </a:r>
          </a:p>
          <a:p>
            <a:pPr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400" b="1" i="0" spc="-10" dirty="0">
                <a:solidFill>
                  <a:srgbClr val="B3491F"/>
                </a:solidFill>
                <a:latin typeface="Calibri"/>
                <a:cs typeface="Calibri"/>
              </a:rPr>
              <a:t>–   </a:t>
            </a:r>
            <a:r>
              <a:rPr lang="en-GB" sz="1400" b="0" i="0" spc="-10" dirty="0">
                <a:solidFill>
                  <a:srgbClr val="00194D"/>
                </a:solidFill>
                <a:latin typeface="Calibri"/>
                <a:cs typeface="Calibri"/>
              </a:rPr>
              <a:t>The JTE of standard LGADs leaves a ~40 µm gap with no multiplication between pads — incompatible with pixelated 4D devices.</a:t>
            </a:r>
          </a:p>
          <a:p>
            <a:pPr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400" b="1" i="0" spc="-10" dirty="0">
                <a:solidFill>
                  <a:srgbClr val="B3491F"/>
                </a:solidFill>
                <a:latin typeface="Calibri"/>
                <a:cs typeface="Calibri"/>
              </a:rPr>
              <a:t>–   </a:t>
            </a:r>
            <a:r>
              <a:rPr lang="en-GB" sz="1400" b="0" i="0" spc="-10" dirty="0">
                <a:solidFill>
                  <a:srgbClr val="00194D"/>
                </a:solidFill>
                <a:latin typeface="Calibri"/>
                <a:cs typeface="Calibri"/>
              </a:rPr>
              <a:t>FBK replaces it by a narrow, shallow trench (TI-LGAD), already prototyped in two runs: RD50 (pad test structures) and AIDAinnova (pixel matrices up to 1×1 cm²), 45–55 µm thick.</a:t>
            </a:r>
          </a:p>
          <a:p>
            <a:pPr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400" b="1" i="0" spc="-10" dirty="0">
                <a:solidFill>
                  <a:srgbClr val="B3491F"/>
                </a:solidFill>
                <a:latin typeface="Calibri"/>
                <a:cs typeface="Calibri"/>
              </a:rPr>
              <a:t>–   </a:t>
            </a:r>
            <a:r>
              <a:rPr lang="en-GB" sz="1400" b="0" i="0" spc="-10" dirty="0">
                <a:solidFill>
                  <a:srgbClr val="00194D"/>
                </a:solidFill>
                <a:latin typeface="Calibri"/>
                <a:cs typeface="Calibri"/>
              </a:rPr>
              <a:t>Demonstrated so far: better than 50 ps on 50×50 µm² pixels up to 1.5×10¹⁵ neq/cm² with IPD below 5 µm.</a:t>
            </a:r>
          </a:p>
          <a:p>
            <a:pPr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400" b="1" i="0" spc="-10" dirty="0">
                <a:solidFill>
                  <a:srgbClr val="B3491F"/>
                </a:solidFill>
                <a:latin typeface="Calibri"/>
                <a:cs typeface="Calibri"/>
              </a:rPr>
              <a:t>–   </a:t>
            </a:r>
            <a:r>
              <a:rPr lang="en-GB" sz="1400" b="0" i="0" spc="-10" dirty="0">
                <a:solidFill>
                  <a:srgbClr val="00194D"/>
                </a:solidFill>
                <a:latin typeface="Calibri"/>
                <a:cs typeface="Calibri"/>
              </a:rPr>
              <a:t>Hit efficiency above 99 % at the CERN SPS beam test, 97 % after irradiation; spatial resolution ≈ 14.5 µm.</a:t>
            </a:r>
          </a:p>
        </p:txBody>
      </p:sp>
      <p:sp>
        <p:nvSpPr>
          <p:cNvPr id="31" name="Goals"/>
          <p:cNvSpPr/>
          <p:nvPr/>
        </p:nvSpPr>
        <p:spPr>
          <a:xfrm>
            <a:off x="6276000" y="2280000"/>
            <a:ext cx="5458800" cy="268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9D6E3"/>
            </a:solidFill>
          </a:ln>
        </p:spPr>
        <p:txBody>
          <a:bodyPr wrap="square" lIns="260000" tIns="240000" rIns="260000" bIns="240000" anchor="t"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550" b="1" i="0" spc="-10" dirty="0">
                <a:solidFill>
                  <a:srgbClr val="336699"/>
                </a:solidFill>
                <a:latin typeface="Calibri"/>
                <a:cs typeface="Calibri"/>
              </a:rPr>
              <a:t>Goals of the project</a:t>
            </a:r>
          </a:p>
          <a:p>
            <a:pPr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B3491F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Push the radiation hardness to 3×10¹⁵ neq/cm² by optimising dose, energy and activation of the C and B implants of the gain layer.</a:t>
            </a:r>
          </a:p>
          <a:p>
            <a:pPr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B3491F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Keep the inter-pixel distance at a few microns before and after irradiation, through design and process optimisation.</a:t>
            </a:r>
          </a:p>
          <a:p>
            <a:pPr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B3491F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Reach a good yield on structures compatible with read-out chips of a few cm² at 50×50 µm² pitch, and 30–40 ps per hit.</a:t>
            </a:r>
          </a:p>
          <a:p>
            <a:pPr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B3491F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Prototype sensors for the ATLAS HGTD upgrade and a possible 4D-pixel CMS TEPX; explore TI-LGADs for particle identification in the outer tracker layers at FCC-ee.</a:t>
            </a:r>
          </a:p>
        </p:txBody>
      </p:sp>
      <p:sp>
        <p:nvSpPr>
          <p:cNvPr id="40" name="Timeline"/>
          <p:cNvSpPr/>
          <p:nvPr/>
        </p:nvSpPr>
        <p:spPr>
          <a:xfrm>
            <a:off x="457200" y="5220000"/>
            <a:ext cx="11277600" cy="7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C9D6E3"/>
            </a:solidFill>
          </a:ln>
        </p:spPr>
        <p:txBody>
          <a:bodyPr wrap="square" lIns="260000" tIns="240000" rIns="260000" bIns="240000" anchor="t">
            <a:noAutofit/>
          </a:bodyPr>
          <a:lstStyle/>
          <a:p>
            <a:pPr>
              <a:spcAft>
                <a:spcPts val="200"/>
              </a:spcAft>
            </a:pPr>
            <a:r>
              <a:rPr lang="en-GB" sz="1400" b="1" spc="-10" dirty="0">
                <a:solidFill>
                  <a:srgbClr val="336699"/>
                </a:solidFill>
                <a:latin typeface="Calibri"/>
                <a:cs typeface="Calibri"/>
              </a:rPr>
              <a:t>D1.1  1st TI-LGAD batch  2025.1 → 2027.6      ·      D1.2  2nd batch, large area and full-scale ASICs  2027.6 → 2028.12</a:t>
            </a:r>
          </a:p>
          <a:p>
            <a:pPr>
              <a:spcAft>
                <a:spcPts val="200"/>
              </a:spcAft>
            </a:pPr>
            <a:r>
              <a:rPr lang="en-GB" sz="1400" b="1" spc="-10" dirty="0">
                <a:solidFill>
                  <a:srgbClr val="336699"/>
                </a:solidFill>
                <a:latin typeface="Calibri"/>
                <a:cs typeface="Calibri"/>
              </a:rPr>
              <a:t>Sensors produced at FBK · 18 institutions · irradiation at JSI and KIT · hybridisation at CERN and IPE-KIT</a:t>
            </a:r>
          </a:p>
        </p:txBody>
      </p:sp>
      <p:sp>
        <p:nvSpPr>
          <p:cNvPr id="90" name="Foo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R&amp;D activities - short/medium term plans  — Ivan.Vila@csic.es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7DB27D0-CB3E-DBC9-9BC5-840B24A05B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5CEF15-0670-42F8-B063-5D05E1C9277E}" type="slidenum">
              <a:rPr lang="es-ES_tradnl" altLang="en-US" smtClean="0"/>
              <a:pPr>
                <a:defRPr/>
              </a:pPr>
              <a:t>5</a:t>
            </a:fld>
            <a:endParaRPr lang="es-ES_tradnl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Current DRD3 projects — SiC-LGADs (WP3.2)</a:t>
            </a:r>
          </a:p>
        </p:txBody>
      </p:sp>
      <p:sp>
        <p:nvSpPr>
          <p:cNvPr id="20" name="stat 1"/>
          <p:cNvSpPr/>
          <p:nvPr/>
        </p:nvSpPr>
        <p:spPr>
          <a:xfrm>
            <a:off x="4572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1×10¹⁸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neq/cm²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6646F"/>
                </a:solidFill>
                <a:latin typeface="Calibri"/>
                <a:cs typeface="Calibri"/>
              </a:rPr>
              <a:t>irradiation target</a:t>
            </a:r>
          </a:p>
        </p:txBody>
      </p:sp>
      <p:sp>
        <p:nvSpPr>
          <p:cNvPr id="21" name="stat 2"/>
          <p:cNvSpPr/>
          <p:nvPr/>
        </p:nvSpPr>
        <p:spPr>
          <a:xfrm>
            <a:off x="33241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10–50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avalanche gain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6646F"/>
                </a:solidFill>
                <a:latin typeface="Calibri"/>
                <a:cs typeface="Calibri"/>
              </a:rPr>
              <a:t>DC- and AC-coupled devices</a:t>
            </a:r>
          </a:p>
        </p:txBody>
      </p:sp>
      <p:sp>
        <p:nvSpPr>
          <p:cNvPr id="22" name="stat 3"/>
          <p:cNvSpPr/>
          <p:nvPr/>
        </p:nvSpPr>
        <p:spPr>
          <a:xfrm>
            <a:off x="61910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28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institutions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6646F"/>
                </a:solidFill>
                <a:latin typeface="Calibri"/>
                <a:cs typeface="Calibri"/>
              </a:rPr>
              <a:t>14 countries, 10 funding agencies</a:t>
            </a:r>
          </a:p>
        </p:txBody>
      </p:sp>
      <p:sp>
        <p:nvSpPr>
          <p:cNvPr id="23" name="stat 4"/>
          <p:cNvSpPr/>
          <p:nvPr/>
        </p:nvSpPr>
        <p:spPr>
          <a:xfrm>
            <a:off x="90579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3.2 · 3.3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DRDT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6646F"/>
                </a:solidFill>
                <a:latin typeface="Calibri"/>
                <a:cs typeface="Calibri"/>
              </a:rPr>
              <a:t>4D tracking + extreme fluences</a:t>
            </a:r>
          </a:p>
        </p:txBody>
      </p:sp>
      <p:sp>
        <p:nvSpPr>
          <p:cNvPr id="30" name="Technology"/>
          <p:cNvSpPr/>
          <p:nvPr/>
        </p:nvSpPr>
        <p:spPr>
          <a:xfrm>
            <a:off x="457200" y="2280000"/>
            <a:ext cx="5458800" cy="288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9D6E3"/>
            </a:solidFill>
          </a:ln>
        </p:spPr>
        <p:txBody>
          <a:bodyPr wrap="square" lIns="260000" tIns="240000" rIns="260000" bIns="240000" anchor="t"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550" b="1" i="0" spc="-10" dirty="0">
                <a:solidFill>
                  <a:srgbClr val="336699"/>
                </a:solidFill>
                <a:latin typeface="Calibri"/>
                <a:cs typeface="Calibri"/>
              </a:rPr>
              <a:t>Technology and motivation</a:t>
            </a:r>
          </a:p>
          <a:p>
            <a:pPr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B3491F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Wide-bandgap SiC is pulled by the power-device market, and its material quality is getting close to that of silicon.</a:t>
            </a:r>
          </a:p>
          <a:p>
            <a:pPr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B3491F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As in silicon LGADs, adding a gain layer amplifies the MIP signal; pixelated SiC-LGADs combine timing and position and could bring 4D tracking to the extreme-fluence region of future colliders.</a:t>
            </a:r>
          </a:p>
          <a:p>
            <a:pPr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B3491F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The project fabricates both DC- and AC-coupled pixelated SiC-LGADs, with SiC-PIN and Schottky devices as intermediate steps, and correlates the multiplication mechanism after high fluence with detector performance.</a:t>
            </a:r>
          </a:p>
          <a:p>
            <a:pPr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B3491F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Aligned with DRDT 3.2 (sensors for 4D tracking) and DRDT 3.3 (sensors for extreme fluences).</a:t>
            </a:r>
          </a:p>
        </p:txBody>
      </p:sp>
      <p:sp>
        <p:nvSpPr>
          <p:cNvPr id="31" name="Work plan"/>
          <p:cNvSpPr/>
          <p:nvPr/>
        </p:nvSpPr>
        <p:spPr>
          <a:xfrm>
            <a:off x="6276000" y="2280000"/>
            <a:ext cx="5458800" cy="288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9D6E3"/>
            </a:solidFill>
          </a:ln>
        </p:spPr>
        <p:txBody>
          <a:bodyPr wrap="square" lIns="260000" tIns="240000" rIns="260000" bIns="240000" anchor="t"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550" b="1" i="0" spc="-10" dirty="0">
                <a:solidFill>
                  <a:srgbClr val="336699"/>
                </a:solidFill>
                <a:latin typeface="Calibri"/>
                <a:cs typeface="Calibri"/>
              </a:rPr>
              <a:t>Work plan</a:t>
            </a:r>
          </a:p>
          <a:p>
            <a:pPr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B3491F"/>
                </a:solidFill>
                <a:latin typeface="Calibri"/>
                <a:cs typeface="Calibri"/>
              </a:rPr>
              <a:t>Di.1  </a:t>
            </a: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11/2024 → 12/2025   </a:t>
            </a:r>
            <a:r>
              <a:rPr lang="en-GB" sz="1200" b="0" i="0" spc="-10" dirty="0">
                <a:solidFill>
                  <a:srgbClr val="00194D"/>
                </a:solidFill>
                <a:latin typeface="Calibri"/>
                <a:cs typeface="Calibri"/>
              </a:rPr>
              <a:t>SiC-PIN, AC SiC-PIN and Schottky device fabrication</a:t>
            </a:r>
          </a:p>
          <a:p>
            <a:pPr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B3491F"/>
                </a:solidFill>
                <a:latin typeface="Calibri"/>
                <a:cs typeface="Calibri"/>
              </a:rPr>
              <a:t>Di.2  </a:t>
            </a: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6/2025 → 12/2026   </a:t>
            </a:r>
            <a:r>
              <a:rPr lang="en-GB" sz="1200" b="0" i="0" spc="-10" dirty="0">
                <a:solidFill>
                  <a:srgbClr val="00194D"/>
                </a:solidFill>
                <a:latin typeface="Calibri"/>
                <a:cs typeface="Calibri"/>
              </a:rPr>
              <a:t>DC- and AC-coupled SiC-LGADs, avalanche gain 10–50</a:t>
            </a:r>
          </a:p>
          <a:p>
            <a:pPr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B3491F"/>
                </a:solidFill>
                <a:latin typeface="Calibri"/>
                <a:cs typeface="Calibri"/>
              </a:rPr>
              <a:t>Di.3  </a:t>
            </a: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6/2025 → 12/2025   </a:t>
            </a:r>
            <a:r>
              <a:rPr lang="en-GB" sz="1200" b="0" i="0" spc="-10" dirty="0">
                <a:solidFill>
                  <a:srgbClr val="00194D"/>
                </a:solidFill>
                <a:latin typeface="Calibri"/>
                <a:cs typeface="Calibri"/>
              </a:rPr>
              <a:t>Read-out board and ASICs</a:t>
            </a:r>
          </a:p>
          <a:p>
            <a:pPr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B3491F"/>
                </a:solidFill>
                <a:latin typeface="Calibri"/>
                <a:cs typeface="Calibri"/>
              </a:rPr>
              <a:t>Di.4  </a:t>
            </a: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1/2026 → 12/2027   </a:t>
            </a:r>
            <a:r>
              <a:rPr lang="en-GB" sz="1200" b="0" i="0" spc="-10" dirty="0">
                <a:solidFill>
                  <a:srgbClr val="00194D"/>
                </a:solidFill>
                <a:latin typeface="Calibri"/>
                <a:cs typeface="Calibri"/>
              </a:rPr>
              <a:t>Characterisation: IV, CV, charge collection, timing, defects</a:t>
            </a:r>
          </a:p>
          <a:p>
            <a:pPr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B3491F"/>
                </a:solidFill>
                <a:latin typeface="Calibri"/>
                <a:cs typeface="Calibri"/>
              </a:rPr>
              <a:t>Di.5  </a:t>
            </a: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1/2027 → 12/2027   </a:t>
            </a:r>
            <a:r>
              <a:rPr lang="en-GB" sz="1200" b="0" i="0" spc="-10" dirty="0">
                <a:solidFill>
                  <a:srgbClr val="00194D"/>
                </a:solidFill>
                <a:latin typeface="Calibri"/>
                <a:cs typeface="Calibri"/>
              </a:rPr>
              <a:t>Irradiation up to 1×10¹⁸ neq/cm²</a:t>
            </a:r>
          </a:p>
          <a:p>
            <a:pPr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B3491F"/>
                </a:solidFill>
                <a:latin typeface="Calibri"/>
                <a:cs typeface="Calibri"/>
              </a:rPr>
              <a:t>Di.6  </a:t>
            </a: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1/2028 → 12/2028   </a:t>
            </a:r>
            <a:r>
              <a:rPr lang="en-GB" sz="1200" b="0" i="0" spc="-10" dirty="0">
                <a:solidFill>
                  <a:srgbClr val="00194D"/>
                </a:solidFill>
                <a:latin typeface="Calibri"/>
                <a:cs typeface="Calibri"/>
              </a:rPr>
              <a:t>Analysis of the defects left by the different irradiation types</a:t>
            </a:r>
          </a:p>
        </p:txBody>
      </p:sp>
      <p:sp>
        <p:nvSpPr>
          <p:cNvPr id="40" name="Consortium"/>
          <p:cNvSpPr/>
          <p:nvPr/>
        </p:nvSpPr>
        <p:spPr>
          <a:xfrm>
            <a:off x="457200" y="5400000"/>
            <a:ext cx="11277600" cy="7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C9D6E3"/>
            </a:solidFill>
          </a:ln>
        </p:spPr>
        <p:txBody>
          <a:bodyPr wrap="square" lIns="260000" tIns="240000" rIns="260000" bIns="240000" anchor="t">
            <a:noAutofit/>
          </a:bodyPr>
          <a:lstStyle/>
          <a:p>
            <a:pPr>
              <a:spcAft>
                <a:spcPts val="200"/>
              </a:spcAft>
            </a:pPr>
            <a:r>
              <a:rPr lang="en-GB" sz="1400" b="1" spc="-10" dirty="0">
                <a:solidFill>
                  <a:srgbClr val="336699"/>
                </a:solidFill>
                <a:latin typeface="Calibri"/>
                <a:cs typeface="Calibri"/>
              </a:rPr>
              <a:t>Devices fabricated at IHEP with IMB-CNM, On semi and FBK·      irradiation at JSI, HEPHY, FZU, NTUA and CNA</a:t>
            </a:r>
          </a:p>
          <a:p>
            <a:pPr>
              <a:spcAft>
                <a:spcPts val="200"/>
              </a:spcAft>
            </a:pPr>
            <a:r>
              <a:rPr lang="en-GB" sz="1400" b="1" spc="-10" dirty="0">
                <a:solidFill>
                  <a:srgbClr val="336699"/>
                </a:solidFill>
                <a:latin typeface="Calibri"/>
                <a:cs typeface="Calibri"/>
              </a:rPr>
              <a:t>Read-out electronics from Manchester, NTUA, SCIPP and HEPHY · characterisation shared by 26 institutions</a:t>
            </a:r>
          </a:p>
        </p:txBody>
      </p:sp>
      <p:sp>
        <p:nvSpPr>
          <p:cNvPr id="90" name="Foo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 dirty="0"/>
              <a:t>R&amp;D activities - short/medium term plans  — Ivan.Vila@csic.es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7E565F3-B4F6-A638-357B-5D1B37B887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5CEF15-0670-42F8-B063-5D05E1C9277E}" type="slidenum">
              <a:rPr lang="es-ES_tradnl" altLang="en-US" smtClean="0"/>
              <a:pPr>
                <a:defRPr/>
              </a:pPr>
              <a:t>6</a:t>
            </a:fld>
            <a:endParaRPr lang="es-ES_tradnl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 future DRD3 project — MANTA</a:t>
            </a:r>
          </a:p>
        </p:txBody>
      </p:sp>
      <p:sp>
        <p:nvSpPr>
          <p:cNvPr id="20" name="stat 1"/>
          <p:cNvSpPr/>
          <p:nvPr/>
        </p:nvSpPr>
        <p:spPr>
          <a:xfrm>
            <a:off x="4572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20–50 µm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pixel pitch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A7086"/>
                </a:solidFill>
                <a:latin typeface="Calibri"/>
                <a:cs typeface="Calibri"/>
              </a:rPr>
              <a:t>set by the WP1 findings</a:t>
            </a:r>
          </a:p>
        </p:txBody>
      </p:sp>
      <p:sp>
        <p:nvSpPr>
          <p:cNvPr id="21" name="stat 2"/>
          <p:cNvSpPr/>
          <p:nvPr/>
        </p:nvSpPr>
        <p:spPr>
          <a:xfrm>
            <a:off x="33241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10–100 ns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time stamping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A7086"/>
                </a:solidFill>
                <a:latin typeface="Calibri"/>
                <a:cs typeface="Calibri"/>
              </a:rPr>
              <a:t>adjustable by slow control</a:t>
            </a:r>
          </a:p>
        </p:txBody>
      </p:sp>
      <p:sp>
        <p:nvSpPr>
          <p:cNvPr id="22" name="stat 3"/>
          <p:cNvSpPr/>
          <p:nvPr/>
        </p:nvSpPr>
        <p:spPr>
          <a:xfrm>
            <a:off x="61910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≲ 30 ps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TDC precision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A7086"/>
                </a:solidFill>
                <a:latin typeface="Calibri"/>
                <a:cs typeface="Calibri"/>
              </a:rPr>
              <a:t>digital precision, staged goal</a:t>
            </a:r>
          </a:p>
        </p:txBody>
      </p:sp>
      <p:sp>
        <p:nvSpPr>
          <p:cNvPr id="23" name="stat 4"/>
          <p:cNvSpPr/>
          <p:nvPr/>
        </p:nvSpPr>
        <p:spPr>
          <a:xfrm>
            <a:off x="90579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40–100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mW/cm²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A7086"/>
                </a:solidFill>
                <a:latin typeface="Calibri"/>
                <a:cs typeface="Calibri"/>
              </a:rPr>
              <a:t>power saving → full bandwidth</a:t>
            </a:r>
          </a:p>
        </p:txBody>
      </p:sp>
      <p:sp>
        <p:nvSpPr>
          <p:cNvPr id="30" name="Motivation"/>
          <p:cNvSpPr/>
          <p:nvPr/>
        </p:nvSpPr>
        <p:spPr>
          <a:xfrm>
            <a:off x="457200" y="2280000"/>
            <a:ext cx="5458800" cy="288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9D6E3"/>
            </a:solidFill>
          </a:ln>
        </p:spPr>
        <p:txBody>
          <a:bodyPr wrap="square" lIns="260000" tIns="240000" rIns="260000" bIns="240000" anchor="t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550" b="1" i="0" spc="-10" dirty="0">
                <a:solidFill>
                  <a:srgbClr val="336699"/>
                </a:solidFill>
                <a:latin typeface="Calibri"/>
                <a:cs typeface="Calibri"/>
              </a:rPr>
              <a:t>Monolithic Asynchronous sensor for Next Tracker generAtion</a:t>
            </a:r>
          </a:p>
          <a:p>
            <a:pPr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MAPS are proven trackers in STAR-HFT, ALICE-ITS2 and ALICE-MFT, but flavour physics, Higgs factories and heavy-ion experiments now ask for two orders of magnitude in time stamping while keeping ~50 µm of material and ~50 mW/cm².</a:t>
            </a:r>
          </a:p>
          <a:p>
            <a:pPr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Designing a dedicated sensor per experiment is beyond the resources of the community, so MANTA proposes one common architecture, versatile enough to cover ALICE3, Belle II, CBM, FCC-ee and LHCb requirements.</a:t>
            </a:r>
          </a:p>
          <a:p>
            <a:pPr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The most demanding performance comes with relaxed power constraints, so flexibility is bought by trading performance against power.</a:t>
            </a:r>
          </a:p>
          <a:p>
            <a:pPr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A mid-size but scalable demonstrator in TPSCo 65 nm over the first 3–4 years, with two submissions, eases the later step to an experiment-specific sensor.</a:t>
            </a:r>
          </a:p>
        </p:txBody>
      </p:sp>
      <p:sp>
        <p:nvSpPr>
          <p:cNvPr id="31" name="Versatility"/>
          <p:cNvSpPr/>
          <p:nvPr/>
        </p:nvSpPr>
        <p:spPr>
          <a:xfrm>
            <a:off x="6276000" y="2280000"/>
            <a:ext cx="5458800" cy="288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9D6E3"/>
            </a:solidFill>
          </a:ln>
        </p:spPr>
        <p:txBody>
          <a:bodyPr wrap="square" lIns="260000" tIns="240000" rIns="260000" bIns="240000" anchor="t"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550" b="1" i="0" spc="-10" dirty="0">
                <a:solidFill>
                  <a:srgbClr val="336699"/>
                </a:solidFill>
                <a:latin typeface="Calibri"/>
                <a:cs typeface="Calibri"/>
              </a:rPr>
              <a:t>Where the versatility comes from</a:t>
            </a:r>
          </a:p>
          <a:p>
            <a:pPr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DAC-based power sources tune the in-pixel pre-amplifier current through slow control, following the DPTS approach (10 nA to 5 µA).</a:t>
            </a:r>
          </a:p>
          <a:p>
            <a:pPr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Bandwidth and depth of the on-chip buses and buffers are adapted, and unused resources can be disabled or clocked down.</a:t>
            </a:r>
          </a:p>
          <a:p>
            <a:pPr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Optional blocks are switched on or off, for instance a sub-ns TDC at the end of column; time-over-threshold gives the time-walk correction.</a:t>
            </a:r>
          </a:p>
          <a:p>
            <a:pPr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Asynchronous arbiter tree in the matrix instead of frame-based readout, already prototyped in the SPARC chiplet fabricated in 2026.</a:t>
            </a:r>
          </a:p>
          <a:p>
            <a:pPr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250" b="0" i="0" spc="-10" dirty="0">
                <a:solidFill>
                  <a:srgbClr val="00194D"/>
                </a:solidFill>
                <a:latin typeface="Calibri"/>
                <a:cs typeface="Calibri"/>
              </a:rPr>
              <a:t>Wide pitch (&gt;30 µm) lowers power; the alternative groups small (&lt;30 µm) collection diodes on a shared in-pixel front-end.</a:t>
            </a:r>
          </a:p>
        </p:txBody>
      </p:sp>
      <p:sp>
        <p:nvSpPr>
          <p:cNvPr id="40" name="Placement"/>
          <p:cNvSpPr/>
          <p:nvPr/>
        </p:nvSpPr>
        <p:spPr>
          <a:xfrm>
            <a:off x="457200" y="5400000"/>
            <a:ext cx="11277600" cy="700000"/>
          </a:xfrm>
          <a:prstGeom prst="roundRect">
            <a:avLst>
              <a:gd name="adj" fmla="val 8000"/>
            </a:avLst>
          </a:prstGeom>
          <a:solidFill>
            <a:srgbClr val="E8EFF6"/>
          </a:solidFill>
          <a:ln w="12700">
            <a:solidFill>
              <a:srgbClr val="336699"/>
            </a:solidFill>
          </a:ln>
        </p:spPr>
        <p:txBody>
          <a:bodyPr wrap="square" lIns="190000" tIns="150000" rIns="190000" bIns="150000" anchor="ctr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 i="0" spc="-10" dirty="0">
                <a:solidFill>
                  <a:srgbClr val="00194D"/>
                </a:solidFill>
                <a:latin typeface="Calibri"/>
                <a:cs typeface="Calibri"/>
              </a:rPr>
              <a:t>Proposed inside DRD3-WP1</a:t>
            </a:r>
            <a:r>
              <a:rPr lang="en-GB" sz="1300" b="0" i="0" spc="-10" dirty="0">
                <a:solidFill>
                  <a:srgbClr val="00194D"/>
                </a:solidFill>
                <a:latin typeface="Calibri"/>
                <a:cs typeface="Calibri"/>
              </a:rPr>
              <a:t>  — research goals RG2 (timing), RG3 (architecture) and RG4 (radiation tolerance)</a:t>
            </a:r>
          </a:p>
          <a:p>
            <a:pPr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200" b="0" i="0" spc="-10" dirty="0">
                <a:solidFill>
                  <a:srgbClr val="5A7086"/>
                </a:solidFill>
                <a:latin typeface="Calibri"/>
                <a:cs typeface="Calibri"/>
              </a:rPr>
              <a:t>Synergies with OCTOPUS and MALTA on the same TPSCo 65 nm process · sensor design reviewed by DRD7-WG6 (project 7.6.a)</a:t>
            </a:r>
          </a:p>
        </p:txBody>
      </p:sp>
      <p:sp>
        <p:nvSpPr>
          <p:cNvPr id="90" name="Foo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R&amp;D activities - short/medium term plans  — Ivan.Vila@csic.es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F0A16C3-B0DD-A7E1-E12E-C367C7BE18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5CEF15-0670-42F8-B063-5D05E1C9277E}" type="slidenum">
              <a:rPr lang="es-ES_tradnl" altLang="en-US" smtClean="0"/>
              <a:pPr>
                <a:defRPr/>
              </a:pPr>
              <a:t>7</a:t>
            </a:fld>
            <a:endParaRPr lang="es-ES_tradnl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 future DRD3 project — MANTA work plan</a:t>
            </a:r>
          </a:p>
        </p:txBody>
      </p:sp>
      <p:sp>
        <p:nvSpPr>
          <p:cNvPr id="20" name="stat 1"/>
          <p:cNvSpPr/>
          <p:nvPr/>
        </p:nvSpPr>
        <p:spPr>
          <a:xfrm>
            <a:off x="4572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5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work packages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A7086"/>
                </a:solidFill>
                <a:latin typeface="Calibri"/>
                <a:cs typeface="Calibri"/>
              </a:rPr>
              <a:t>plus 3 working groups</a:t>
            </a:r>
          </a:p>
        </p:txBody>
      </p:sp>
      <p:sp>
        <p:nvSpPr>
          <p:cNvPr id="21" name="stat 2"/>
          <p:cNvSpPr/>
          <p:nvPr/>
        </p:nvSpPr>
        <p:spPr>
          <a:xfrm>
            <a:off x="33241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2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ASIC submissions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A7086"/>
                </a:solidFill>
                <a:latin typeface="Calibri"/>
                <a:cs typeface="Calibri"/>
              </a:rPr>
              <a:t>MANTA-0 and MANTA-1</a:t>
            </a:r>
          </a:p>
        </p:txBody>
      </p:sp>
      <p:sp>
        <p:nvSpPr>
          <p:cNvPr id="22" name="stat 3"/>
          <p:cNvSpPr/>
          <p:nvPr/>
        </p:nvSpPr>
        <p:spPr>
          <a:xfrm>
            <a:off x="61910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15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institutes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A7086"/>
                </a:solidFill>
                <a:latin typeface="Calibri"/>
                <a:cs typeface="Calibri"/>
              </a:rPr>
              <a:t>≈ 14.8 FTE pledged</a:t>
            </a:r>
          </a:p>
        </p:txBody>
      </p:sp>
      <p:sp>
        <p:nvSpPr>
          <p:cNvPr id="23" name="stat 4"/>
          <p:cNvSpPr/>
          <p:nvPr/>
        </p:nvSpPr>
        <p:spPr>
          <a:xfrm>
            <a:off x="90579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M48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project span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A7086"/>
                </a:solidFill>
                <a:latin typeface="Calibri"/>
                <a:cs typeface="Calibri"/>
              </a:rPr>
              <a:t>from January 2025</a:t>
            </a:r>
          </a:p>
        </p:txBody>
      </p:sp>
      <p:sp>
        <p:nvSpPr>
          <p:cNvPr id="30" name="WPs"/>
          <p:cNvSpPr/>
          <p:nvPr/>
        </p:nvSpPr>
        <p:spPr>
          <a:xfrm>
            <a:off x="457200" y="2280000"/>
            <a:ext cx="5458800" cy="288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9D6E3"/>
            </a:solidFill>
          </a:ln>
        </p:spPr>
        <p:txBody>
          <a:bodyPr wrap="square" lIns="260000" tIns="240000" rIns="260000" bIns="240000" anchor="t">
            <a:normAutofit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550" b="1" i="0" spc="-10" dirty="0">
                <a:solidFill>
                  <a:srgbClr val="336699"/>
                </a:solidFill>
                <a:latin typeface="Calibri"/>
                <a:cs typeface="Calibri"/>
              </a:rPr>
              <a:t>Work packages</a:t>
            </a:r>
          </a:p>
          <a:p>
            <a:pPr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WP1  </a:t>
            </a:r>
            <a:r>
              <a:rPr lang="en-GB" sz="1200" b="1" i="0" spc="-10" dirty="0">
                <a:solidFill>
                  <a:srgbClr val="0E3E58"/>
                </a:solidFill>
                <a:latin typeface="Calibri"/>
                <a:cs typeface="Calibri"/>
              </a:rPr>
              <a:t>IPHC   </a:t>
            </a:r>
            <a:r>
              <a:rPr lang="en-GB" sz="1200" b="0" i="0" spc="-10" dirty="0">
                <a:solidFill>
                  <a:srgbClr val="00194D"/>
                </a:solidFill>
                <a:latin typeface="Calibri"/>
                <a:cs typeface="Calibri"/>
              </a:rPr>
              <a:t>Sizeable-pitch pixels: multi-diode grouping on a common front-end, device simulation and test structures.</a:t>
            </a:r>
          </a:p>
          <a:p>
            <a:pPr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WP2  </a:t>
            </a:r>
            <a:r>
              <a:rPr lang="en-GB" sz="1200" b="1" i="0" spc="-10" dirty="0">
                <a:solidFill>
                  <a:srgbClr val="0E3E58"/>
                </a:solidFill>
                <a:latin typeface="Calibri"/>
                <a:cs typeface="Calibri"/>
              </a:rPr>
              <a:t>IP2I   </a:t>
            </a:r>
            <a:r>
              <a:rPr lang="en-GB" sz="1200" b="0" i="0" spc="-10" dirty="0">
                <a:solidFill>
                  <a:srgbClr val="00194D"/>
                </a:solidFill>
                <a:latin typeface="Calibri"/>
                <a:cs typeface="Calibri"/>
              </a:rPr>
              <a:t>Front-end with adjustable power and timing, radiation tolerance to NIEL, prototyped in the MANTA-0 ASIC.</a:t>
            </a:r>
          </a:p>
          <a:p>
            <a:pPr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WP3  </a:t>
            </a:r>
            <a:r>
              <a:rPr lang="en-GB" sz="1200" b="1" i="0" spc="-10" dirty="0">
                <a:solidFill>
                  <a:srgbClr val="0E3E58"/>
                </a:solidFill>
                <a:latin typeface="Calibri"/>
                <a:cs typeface="Calibri"/>
              </a:rPr>
              <a:t>IPHC / GSI / LLR   </a:t>
            </a:r>
            <a:r>
              <a:rPr lang="en-GB" sz="1200" b="0" i="0" spc="-10" dirty="0">
                <a:solidFill>
                  <a:srgbClr val="00194D"/>
                </a:solidFill>
                <a:latin typeface="Calibri"/>
                <a:cs typeface="Calibri"/>
              </a:rPr>
              <a:t>Fast versatile digital readout based on asynchronous logic; test of the SPARC chiplet.</a:t>
            </a:r>
          </a:p>
          <a:p>
            <a:pPr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WP4  </a:t>
            </a:r>
            <a:r>
              <a:rPr lang="en-GB" sz="1200" b="1" i="0" spc="-10" dirty="0">
                <a:solidFill>
                  <a:srgbClr val="0E3E58"/>
                </a:solidFill>
                <a:latin typeface="Calibri"/>
                <a:cs typeface="Calibri"/>
              </a:rPr>
              <a:t>demonstrator   </a:t>
            </a:r>
            <a:r>
              <a:rPr lang="en-GB" sz="1200" b="0" i="0" spc="-10" dirty="0">
                <a:solidFill>
                  <a:srgbClr val="00194D"/>
                </a:solidFill>
                <a:latin typeface="Calibri"/>
                <a:cs typeface="Calibri"/>
              </a:rPr>
              <a:t>MANTA-1, a column-size prototype of about 2×1 cm² integrating all the design blocks.</a:t>
            </a:r>
          </a:p>
          <a:p>
            <a:pPr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WP5  </a:t>
            </a:r>
            <a:r>
              <a:rPr lang="en-GB" sz="1200" b="1" i="0" spc="-10" dirty="0">
                <a:solidFill>
                  <a:srgbClr val="0E3E58"/>
                </a:solidFill>
                <a:latin typeface="Calibri"/>
                <a:cs typeface="Calibri"/>
              </a:rPr>
              <a:t>test infrastructure   </a:t>
            </a:r>
            <a:r>
              <a:rPr lang="en-GB" sz="1200" b="0" i="0" spc="-10" dirty="0">
                <a:solidFill>
                  <a:srgbClr val="00194D"/>
                </a:solidFill>
                <a:latin typeface="Calibri"/>
                <a:cs typeface="Calibri"/>
              </a:rPr>
              <a:t>Read-out system and analysis software, reusing standard tools such as Corryvreckan.</a:t>
            </a:r>
          </a:p>
          <a:p>
            <a:pPr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None/>
            </a:pPr>
            <a:r>
              <a:rPr lang="en-GB" sz="1200" b="0" i="1" spc="-10" dirty="0">
                <a:solidFill>
                  <a:srgbClr val="5A7086"/>
                </a:solidFill>
                <a:latin typeface="Calibri"/>
                <a:cs typeface="Calibri"/>
              </a:rPr>
              <a:t>Working groups: WG1 ASIC design · WG2 simulation · WG3 tests</a:t>
            </a:r>
          </a:p>
        </p:txBody>
      </p:sp>
      <p:sp>
        <p:nvSpPr>
          <p:cNvPr id="31" name="Deliverables"/>
          <p:cNvSpPr/>
          <p:nvPr/>
        </p:nvSpPr>
        <p:spPr>
          <a:xfrm>
            <a:off x="6276000" y="2280000"/>
            <a:ext cx="5458800" cy="288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9D6E3"/>
            </a:solidFill>
          </a:ln>
        </p:spPr>
        <p:txBody>
          <a:bodyPr wrap="square" lIns="260000" tIns="240000" rIns="260000" bIns="240000" anchor="t">
            <a:normAutofit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550" b="1" i="0" spc="-10" dirty="0">
                <a:solidFill>
                  <a:srgbClr val="336699"/>
                </a:solidFill>
                <a:latin typeface="Calibri"/>
                <a:cs typeface="Calibri"/>
              </a:rPr>
              <a:t>Deliverables in the MoU</a:t>
            </a:r>
          </a:p>
          <a:p>
            <a:pPr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D2.2  </a:t>
            </a:r>
            <a:r>
              <a:rPr lang="en-GB" sz="1200" b="1" i="0" spc="-10" dirty="0">
                <a:solidFill>
                  <a:srgbClr val="0E3E58"/>
                </a:solidFill>
                <a:latin typeface="Calibri"/>
                <a:cs typeface="Calibri"/>
              </a:rPr>
              <a:t>M24   </a:t>
            </a:r>
            <a:r>
              <a:rPr lang="en-GB" sz="1200" b="0" i="0" spc="-10" dirty="0">
                <a:solidFill>
                  <a:srgbClr val="00194D"/>
                </a:solidFill>
                <a:latin typeface="Calibri"/>
                <a:cs typeface="Calibri"/>
              </a:rPr>
              <a:t>Prototype design of the front-end options in a dedicated ASIC, MANTA-0.</a:t>
            </a:r>
          </a:p>
          <a:p>
            <a:pPr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D3.4  </a:t>
            </a:r>
            <a:r>
              <a:rPr lang="en-GB" sz="1200" b="1" i="0" spc="-10" dirty="0">
                <a:solidFill>
                  <a:srgbClr val="0E3E58"/>
                </a:solidFill>
                <a:latin typeface="Calibri"/>
                <a:cs typeface="Calibri"/>
              </a:rPr>
              <a:t>M24   </a:t>
            </a:r>
            <a:r>
              <a:rPr lang="en-GB" sz="1200" b="0" i="0" spc="-10" dirty="0">
                <a:solidFill>
                  <a:srgbClr val="00194D"/>
                </a:solidFill>
                <a:latin typeface="Calibri"/>
                <a:cs typeface="Calibri"/>
              </a:rPr>
              <a:t>Test and evaluation of the SPARC chiplet as read-out demonstrator.</a:t>
            </a:r>
          </a:p>
          <a:p>
            <a:pPr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D4.1  </a:t>
            </a:r>
            <a:r>
              <a:rPr lang="en-GB" sz="1200" b="1" i="0" spc="-10" dirty="0">
                <a:solidFill>
                  <a:srgbClr val="0E3E58"/>
                </a:solidFill>
                <a:latin typeface="Calibri"/>
                <a:cs typeface="Calibri"/>
              </a:rPr>
              <a:t>M30   </a:t>
            </a:r>
            <a:r>
              <a:rPr lang="en-GB" sz="1200" b="0" i="0" spc="-10" dirty="0">
                <a:solidFill>
                  <a:srgbClr val="00194D"/>
                </a:solidFill>
                <a:latin typeface="Calibri"/>
                <a:cs typeface="Calibri"/>
              </a:rPr>
              <a:t>Design of the main demonstrator sensor, MANTA-1, reviewed with DRD7-WG6.</a:t>
            </a:r>
          </a:p>
          <a:p>
            <a:pPr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D4.3  </a:t>
            </a:r>
            <a:r>
              <a:rPr lang="en-GB" sz="1200" b="1" i="0" spc="-10" dirty="0">
                <a:solidFill>
                  <a:srgbClr val="0E3E58"/>
                </a:solidFill>
                <a:latin typeface="Calibri"/>
                <a:cs typeface="Calibri"/>
              </a:rPr>
              <a:t>M48   </a:t>
            </a:r>
            <a:r>
              <a:rPr lang="en-GB" sz="1200" b="0" i="0" spc="-10" dirty="0">
                <a:solidFill>
                  <a:srgbClr val="00194D"/>
                </a:solidFill>
                <a:latin typeface="Calibri"/>
                <a:cs typeface="Calibri"/>
              </a:rPr>
              <a:t>Test and evaluation of MANTA-1.</a:t>
            </a:r>
          </a:p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GB" sz="1350" b="1" i="0" spc="-10" dirty="0">
                <a:solidFill>
                  <a:srgbClr val="336699"/>
                </a:solidFill>
                <a:latin typeface="Calibri"/>
                <a:cs typeface="Calibri"/>
              </a:rPr>
              <a:t>Main risks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200" b="0" i="0" spc="-10" dirty="0">
                <a:solidFill>
                  <a:srgbClr val="00194D"/>
                </a:solidFill>
                <a:latin typeface="Calibri"/>
                <a:cs typeface="Calibri"/>
              </a:rPr>
              <a:t>Under-performance of the demonstrator, mitigated by prioritising hit rate, radiation tolerance and the ToT time-walk correction, and by optional modules that can be turned off; and access to the TPSCo 65 nm process, mitigated by sharing IP blocks and fabrication runs with the other DRD3-WP1 projects.</a:t>
            </a:r>
          </a:p>
        </p:txBody>
      </p:sp>
      <p:sp>
        <p:nvSpPr>
          <p:cNvPr id="40" name="Resources"/>
          <p:cNvSpPr/>
          <p:nvPr/>
        </p:nvSpPr>
        <p:spPr>
          <a:xfrm>
            <a:off x="457200" y="5400000"/>
            <a:ext cx="11277600" cy="700000"/>
          </a:xfrm>
          <a:prstGeom prst="roundRect">
            <a:avLst>
              <a:gd name="adj" fmla="val 8000"/>
            </a:avLst>
          </a:prstGeom>
          <a:solidFill>
            <a:srgbClr val="E8EFF6"/>
          </a:solidFill>
          <a:ln w="12700">
            <a:solidFill>
              <a:srgbClr val="336699"/>
            </a:solidFill>
          </a:ln>
        </p:spPr>
        <p:txBody>
          <a:bodyPr wrap="square" lIns="190000" tIns="150000" rIns="190000" bIns="150000" anchor="ctr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 i="0" spc="-10" dirty="0">
                <a:solidFill>
                  <a:srgbClr val="00194D"/>
                </a:solidFill>
                <a:latin typeface="Calibri"/>
                <a:cs typeface="Calibri"/>
              </a:rPr>
              <a:t>IFCA Santander (I. Vila): 0.5 + 0.5 FTE in the test activities</a:t>
            </a:r>
            <a:r>
              <a:rPr lang="en-GB" sz="1300" b="0" i="0" spc="-10" dirty="0">
                <a:solidFill>
                  <a:srgbClr val="5A7086"/>
                </a:solidFill>
                <a:latin typeface="Calibri"/>
                <a:cs typeface="Calibri"/>
              </a:rPr>
              <a:t>      ·      </a:t>
            </a:r>
            <a:r>
              <a:rPr lang="en-GB" sz="1300" b="0" i="0" spc="-10" dirty="0">
                <a:solidFill>
                  <a:srgbClr val="00194D"/>
                </a:solidFill>
                <a:latin typeface="Calibri"/>
                <a:cs typeface="Calibri"/>
              </a:rPr>
              <a:t>15 contributing institutes, 7.45 secured and 7.3 non-secured FTE</a:t>
            </a:r>
          </a:p>
          <a:p>
            <a:pPr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200" b="0" i="0" spc="-10" dirty="0">
                <a:solidFill>
                  <a:srgbClr val="5A7086"/>
                </a:solidFill>
                <a:latin typeface="Calibri"/>
                <a:cs typeface="Calibri"/>
              </a:rPr>
              <a:t>Equipment: ASIC design tool licences · foundry submission access · test systems · test-beam access</a:t>
            </a:r>
          </a:p>
        </p:txBody>
      </p:sp>
      <p:sp>
        <p:nvSpPr>
          <p:cNvPr id="90" name="Foo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R&amp;D activities - short/medium term plans  — Ivan.Vila@csic.es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9169AD7-08B1-CF50-BD2B-5C8ED63C35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5CEF15-0670-42F8-B063-5D05E1C9277E}" type="slidenum">
              <a:rPr lang="es-ES_tradnl" altLang="en-US" smtClean="0"/>
              <a:pPr>
                <a:defRPr/>
              </a:pPr>
              <a:t>8</a:t>
            </a:fld>
            <a:endParaRPr lang="es-ES_tradnl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PROTECT — multi-plane validation plan at DCPT</a:t>
            </a:r>
          </a:p>
        </p:txBody>
      </p:sp>
      <p:sp>
        <p:nvSpPr>
          <p:cNvPr id="20" name="stat 1"/>
          <p:cNvSpPr/>
          <p:nvPr/>
        </p:nvSpPr>
        <p:spPr>
          <a:xfrm>
            <a:off x="4572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multiple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detector planes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A7086"/>
                </a:solidFill>
                <a:latin typeface="Calibri"/>
                <a:cs typeface="Calibri"/>
              </a:rPr>
              <a:t>HPK LGADs on ETROC2, White Rabbit</a:t>
            </a:r>
          </a:p>
        </p:txBody>
      </p:sp>
      <p:sp>
        <p:nvSpPr>
          <p:cNvPr id="21" name="stat 2"/>
          <p:cNvSpPr/>
          <p:nvPr/>
        </p:nvSpPr>
        <p:spPr>
          <a:xfrm>
            <a:off x="33241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&lt; 40 ps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per plane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A7086"/>
                </a:solidFill>
                <a:latin typeface="Calibri"/>
                <a:cs typeface="Calibri"/>
              </a:rPr>
              <a:t>already shown in the CERN SPS run</a:t>
            </a:r>
          </a:p>
        </p:txBody>
      </p:sp>
      <p:sp>
        <p:nvSpPr>
          <p:cNvPr id="22" name="stat 3"/>
          <p:cNvSpPr/>
          <p:nvPr/>
        </p:nvSpPr>
        <p:spPr>
          <a:xfrm>
            <a:off x="61910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3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validation phases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A7086"/>
                </a:solidFill>
                <a:latin typeface="Calibri"/>
                <a:cs typeface="Calibri"/>
              </a:rPr>
              <a:t>cosmics → beam → phantoms</a:t>
            </a:r>
          </a:p>
        </p:txBody>
      </p:sp>
      <p:sp>
        <p:nvSpPr>
          <p:cNvPr id="23" name="stat 4"/>
          <p:cNvSpPr/>
          <p:nvPr/>
        </p:nvSpPr>
        <p:spPr>
          <a:xfrm>
            <a:off x="9057900" y="1240000"/>
            <a:ext cx="2676900" cy="880000"/>
          </a:xfrm>
          <a:prstGeom prst="roundRect">
            <a:avLst>
              <a:gd name="adj" fmla="val 7000"/>
            </a:avLst>
          </a:prstGeom>
          <a:solidFill>
            <a:srgbClr val="E8EFF6"/>
          </a:solidFill>
          <a:ln w="12700">
            <a:solidFill>
              <a:srgbClr val="C9D6E3"/>
            </a:solidFill>
          </a:ln>
        </p:spPr>
        <p:txBody>
          <a:bodyPr wrap="square" lIns="190000" tIns="150000" rIns="190000" bIns="150000" anchor="ctr">
            <a:norm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2026</a:t>
            </a:r>
            <a:r>
              <a:rPr lang="en-GB" sz="1250" b="1" i="0" spc="-10" dirty="0">
                <a:solidFill>
                  <a:srgbClr val="336699"/>
                </a:solidFill>
                <a:latin typeface="Calibri"/>
                <a:cs typeface="Calibri"/>
              </a:rPr>
              <a:t>  beam time at DCPT</a:t>
            </a:r>
          </a:p>
          <a:p>
            <a:pPr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GB" sz="1100" b="0" i="0" spc="-10" dirty="0">
                <a:solidFill>
                  <a:srgbClr val="5A7086"/>
                </a:solidFill>
                <a:latin typeface="Calibri"/>
                <a:cs typeface="Calibri"/>
              </a:rPr>
              <a:t>clinical proton beam, Aarhus</a:t>
            </a:r>
          </a:p>
        </p:txBody>
      </p:sp>
      <p:sp>
        <p:nvSpPr>
          <p:cNvPr id="30" name="Phase 0"/>
          <p:cNvSpPr/>
          <p:nvPr/>
        </p:nvSpPr>
        <p:spPr>
          <a:xfrm>
            <a:off x="457200" y="2280000"/>
            <a:ext cx="3545866" cy="288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9D6E3"/>
            </a:solidFill>
          </a:ln>
        </p:spPr>
        <p:txBody>
          <a:bodyPr wrap="square" lIns="250000" tIns="230000" rIns="250000" bIns="230000" anchor="t"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Phase 0 · at IFCA</a:t>
            </a:r>
          </a:p>
          <a:p>
            <a:pPr algn="l">
              <a:lnSpc>
                <a:spcPct val="100000"/>
              </a:lnSpc>
              <a:spcBef>
                <a:spcPts val="100"/>
              </a:spcBef>
              <a:spcAft>
                <a:spcPts val="200"/>
              </a:spcAft>
              <a:buNone/>
            </a:pPr>
            <a:r>
              <a:rPr lang="en-GB" sz="15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Cosmic-muon demonstrator</a:t>
            </a:r>
          </a:p>
          <a:p>
            <a:pPr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None/>
            </a:pPr>
            <a:r>
              <a:rPr lang="en-GB" sz="11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150" b="0" i="0" spc="-10" dirty="0">
                <a:solidFill>
                  <a:srgbClr val="00194D"/>
                </a:solidFill>
                <a:latin typeface="Calibri"/>
                <a:cs typeface="Calibri"/>
              </a:rPr>
              <a:t>The </a:t>
            </a:r>
            <a:r>
              <a:rPr lang="en-GB" sz="1150" spc="-10" dirty="0">
                <a:solidFill>
                  <a:srgbClr val="00194D"/>
                </a:solidFill>
                <a:latin typeface="Calibri"/>
                <a:cs typeface="Calibri"/>
              </a:rPr>
              <a:t>multi</a:t>
            </a:r>
            <a:r>
              <a:rPr lang="en-GB" sz="1150" b="0" i="0" spc="-10" dirty="0">
                <a:solidFill>
                  <a:srgbClr val="00194D"/>
                </a:solidFill>
                <a:latin typeface="Calibri"/>
                <a:cs typeface="Calibri"/>
              </a:rPr>
              <a:t>-plane stack runs self-triggered on a scintillator coincidence, with no beam and no external schedule.</a:t>
            </a:r>
          </a:p>
          <a:p>
            <a:pPr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None/>
            </a:pPr>
            <a:r>
              <a:rPr lang="en-GB" sz="11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150" b="0" i="0" spc="-10" dirty="0">
                <a:solidFill>
                  <a:srgbClr val="00194D"/>
                </a:solidFill>
                <a:latin typeface="Calibri"/>
                <a:cs typeface="Calibri"/>
              </a:rPr>
              <a:t>Plane-to-plane time offsets, White Rabbit synchronisation and geometrical alignment fixed on minimum-ionising tracks.</a:t>
            </a:r>
          </a:p>
          <a:p>
            <a:pPr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None/>
            </a:pPr>
            <a:r>
              <a:rPr lang="en-GB" sz="11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150" b="0" i="0" spc="-10" dirty="0">
                <a:solidFill>
                  <a:srgbClr val="00194D"/>
                </a:solidFill>
                <a:latin typeface="Calibri"/>
                <a:cs typeface="Calibri"/>
              </a:rPr>
              <a:t>Tracking efficiency, noise and threshold maps, and long unattended runs to prove stability before asking for beam time.</a:t>
            </a:r>
          </a:p>
        </p:txBody>
      </p:sp>
      <p:sp>
        <p:nvSpPr>
          <p:cNvPr id="31" name="Phase 1"/>
          <p:cNvSpPr/>
          <p:nvPr/>
        </p:nvSpPr>
        <p:spPr>
          <a:xfrm>
            <a:off x="4323066" y="2280000"/>
            <a:ext cx="3545866" cy="288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9D6E3"/>
            </a:solidFill>
          </a:ln>
        </p:spPr>
        <p:txBody>
          <a:bodyPr wrap="square" lIns="250000" tIns="230000" rIns="250000" bIns="230000" anchor="t"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Phase 1 · at DCPT</a:t>
            </a:r>
          </a:p>
          <a:p>
            <a:pPr algn="l">
              <a:lnSpc>
                <a:spcPct val="100000"/>
              </a:lnSpc>
              <a:spcBef>
                <a:spcPts val="100"/>
              </a:spcBef>
              <a:spcAft>
                <a:spcPts val="200"/>
              </a:spcAft>
              <a:buNone/>
            </a:pPr>
            <a:r>
              <a:rPr lang="en-GB" sz="15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Beam-current scan</a:t>
            </a:r>
          </a:p>
          <a:p>
            <a:pPr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None/>
            </a:pPr>
            <a:r>
              <a:rPr lang="en-GB" sz="11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150" b="0" i="0" spc="-10" dirty="0">
                <a:solidFill>
                  <a:srgbClr val="00194D"/>
                </a:solidFill>
                <a:latin typeface="Calibri"/>
                <a:cs typeface="Calibri"/>
              </a:rPr>
              <a:t>Clinical proton beam scanned over currents from single-proton counting up to nominal delivery.</a:t>
            </a:r>
          </a:p>
          <a:p>
            <a:pPr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None/>
            </a:pPr>
            <a:r>
              <a:rPr lang="en-GB" sz="11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150" b="0" i="0" spc="-10" dirty="0">
                <a:solidFill>
                  <a:srgbClr val="00194D"/>
                </a:solidFill>
                <a:latin typeface="Calibri"/>
                <a:cs typeface="Calibri"/>
              </a:rPr>
              <a:t>Occupancy, pile-up fraction and DAQ dead time measured plane by plane, to find where single-proton decorrelation breaks down.</a:t>
            </a:r>
          </a:p>
          <a:p>
            <a:pPr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None/>
            </a:pPr>
            <a:r>
              <a:rPr lang="en-GB" sz="11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150" b="0" i="0" spc="-10" dirty="0">
                <a:solidFill>
                  <a:srgbClr val="00194D"/>
                </a:solidFill>
                <a:latin typeface="Calibri"/>
                <a:cs typeface="Calibri"/>
              </a:rPr>
              <a:t>Time resolution and time-walk correction as a function of current, extending the PIN and SiC beam-structure studies.(PIN mode)</a:t>
            </a:r>
          </a:p>
        </p:txBody>
      </p:sp>
      <p:sp>
        <p:nvSpPr>
          <p:cNvPr id="32" name="Phase 2"/>
          <p:cNvSpPr/>
          <p:nvPr/>
        </p:nvSpPr>
        <p:spPr>
          <a:xfrm>
            <a:off x="8188932" y="2280000"/>
            <a:ext cx="3545866" cy="288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9D6E3"/>
            </a:solidFill>
          </a:ln>
        </p:spPr>
        <p:txBody>
          <a:bodyPr wrap="square" lIns="250000" tIns="230000" rIns="250000" bIns="230000" anchor="t"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spc="-10" dirty="0">
                <a:solidFill>
                  <a:srgbClr val="336699"/>
                </a:solidFill>
                <a:latin typeface="Calibri"/>
                <a:cs typeface="Calibri"/>
              </a:rPr>
              <a:t>Phase 2 · at DCPT</a:t>
            </a:r>
          </a:p>
          <a:p>
            <a:pPr algn="l">
              <a:lnSpc>
                <a:spcPct val="100000"/>
              </a:lnSpc>
              <a:spcBef>
                <a:spcPts val="100"/>
              </a:spcBef>
              <a:spcAft>
                <a:spcPts val="200"/>
              </a:spcAft>
              <a:buNone/>
            </a:pPr>
            <a:r>
              <a:rPr lang="en-GB" sz="1500" b="1" i="0" spc="-10" dirty="0">
                <a:solidFill>
                  <a:srgbClr val="00194D"/>
                </a:solidFill>
                <a:latin typeface="Calibri Light"/>
                <a:cs typeface="Calibri Light"/>
              </a:rPr>
              <a:t>Reference pCT phantoms</a:t>
            </a:r>
          </a:p>
          <a:p>
            <a:pPr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None/>
            </a:pPr>
            <a:r>
              <a:rPr lang="en-GB" sz="11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150" b="0" i="0" spc="-10" dirty="0">
                <a:solidFill>
                  <a:srgbClr val="00194D"/>
                </a:solidFill>
                <a:latin typeface="Calibri"/>
                <a:cs typeface="Calibri"/>
              </a:rPr>
              <a:t>phantom and inserts of known relative stopping power, plus a resolution phantom for the modulation transfer function.</a:t>
            </a:r>
          </a:p>
          <a:p>
            <a:pPr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None/>
            </a:pPr>
            <a:r>
              <a:rPr lang="en-GB" sz="11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150" b="0" i="0" spc="-10" dirty="0">
                <a:solidFill>
                  <a:srgbClr val="00194D"/>
                </a:solidFill>
                <a:latin typeface="Calibri"/>
                <a:cs typeface="Calibri"/>
              </a:rPr>
              <a:t>Full chain exercised: tracking, filtered backprojection and U-NET super-resolution, compared against the GEANT4 model.</a:t>
            </a:r>
          </a:p>
          <a:p>
            <a:pPr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None/>
            </a:pPr>
            <a:r>
              <a:rPr lang="en-GB" sz="1150" b="1" i="0" spc="-10" dirty="0">
                <a:solidFill>
                  <a:srgbClr val="336699"/>
                </a:solidFill>
                <a:latin typeface="Calibri"/>
                <a:cs typeface="Calibri"/>
              </a:rPr>
              <a:t>–   </a:t>
            </a:r>
            <a:r>
              <a:rPr lang="en-GB" sz="1150" b="0" i="0" spc="-10" dirty="0">
                <a:solidFill>
                  <a:srgbClr val="00194D"/>
                </a:solidFill>
                <a:latin typeface="Calibri"/>
                <a:cs typeface="Calibri"/>
              </a:rPr>
              <a:t>RSP accuracy and spatial resolution versus delivered dose — the measurements left open as D5.1 and D5.2.</a:t>
            </a:r>
          </a:p>
        </p:txBody>
      </p:sp>
      <p:sp>
        <p:nvSpPr>
          <p:cNvPr id="90" name="Foo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R&amp;D activities - short/medium term plans  — Ivan.Vila@csic.es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5C05997-E221-C8C5-2A02-8357AA97A3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5CEF15-0670-42F8-B063-5D05E1C9277E}" type="slidenum">
              <a:rPr lang="es-ES_tradnl" altLang="en-US" smtClean="0"/>
              <a:pPr>
                <a:defRPr/>
              </a:pPr>
              <a:t>9</a:t>
            </a:fld>
            <a:endParaRPr lang="es-ES_tradnl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3399"/>
      </a:dk2>
      <a:lt2>
        <a:srgbClr val="666699"/>
      </a:lt2>
      <a:accent1>
        <a:srgbClr val="009999"/>
      </a:accent1>
      <a:accent2>
        <a:srgbClr val="4C6D4E"/>
      </a:accent2>
      <a:accent3>
        <a:srgbClr val="FFFFFF"/>
      </a:accent3>
      <a:accent4>
        <a:srgbClr val="000000"/>
      </a:accent4>
      <a:accent5>
        <a:srgbClr val="AACACA"/>
      </a:accent5>
      <a:accent6>
        <a:srgbClr val="446246"/>
      </a:accent6>
      <a:hlink>
        <a:srgbClr val="4C6D80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3399"/>
      </a:dk2>
      <a:lt2>
        <a:srgbClr val="666699"/>
      </a:lt2>
      <a:accent1>
        <a:srgbClr val="009999"/>
      </a:accent1>
      <a:accent2>
        <a:srgbClr val="4C6D4E"/>
      </a:accent2>
      <a:accent3>
        <a:srgbClr val="FFFFFF"/>
      </a:accent3>
      <a:accent4>
        <a:srgbClr val="000000"/>
      </a:accent4>
      <a:accent5>
        <a:srgbClr val="AACACA"/>
      </a:accent5>
      <a:accent6>
        <a:srgbClr val="446246"/>
      </a:accent6>
      <a:hlink>
        <a:srgbClr val="4C6D80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</TotalTime>
  <Words>2170</Words>
  <Application>Microsoft Office PowerPoint</Application>
  <PresentationFormat>Panorámica</PresentationFormat>
  <Paragraphs>227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Presentación de PowerPoint</vt:lpstr>
      <vt:lpstr>Outline</vt:lpstr>
      <vt:lpstr>Current DRD3 projects — WP1 &amp; WP2</vt:lpstr>
      <vt:lpstr>Current DRD3 projects — WP3 &amp; WP4</vt:lpstr>
      <vt:lpstr>Current DRD3 projects — TI-LGADs  (WP2.1)</vt:lpstr>
      <vt:lpstr>Current DRD3 projects — SiC-LGADs (WP3.2)</vt:lpstr>
      <vt:lpstr>A future DRD3 project — MANTA</vt:lpstr>
      <vt:lpstr>A future DRD3 project — MANTA work plan</vt:lpstr>
      <vt:lpstr>PROTECT — multi-plane validation plan at DCPT</vt:lpstr>
      <vt:lpstr>Outlook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vila</dc:creator>
  <dc:description/>
  <cp:lastModifiedBy>Iván Vila Álvarez</cp:lastModifiedBy>
  <cp:revision>21</cp:revision>
  <dcterms:created xsi:type="dcterms:W3CDTF">2011-06-18T11:47:30Z</dcterms:created>
  <dcterms:modified xsi:type="dcterms:W3CDTF">2026-07-29T18:54:24Z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Widescreen</vt:lpwstr>
  </property>
  <property fmtid="{D5CDD505-2E9C-101B-9397-08002B2CF9AE}" pid="4" name="Slides">
    <vt:i4>21</vt:i4>
  </property>
</Properties>
</file>