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1031" r:id="rId2"/>
    <p:sldId id="1033" r:id="rId3"/>
    <p:sldId id="1035" r:id="rId4"/>
    <p:sldId id="1034" r:id="rId5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A760D51D-931E-44FB-9699-D63138DE2D4D}">
          <p14:sldIdLst>
            <p14:sldId id="1031"/>
            <p14:sldId id="1033"/>
            <p14:sldId id="1035"/>
            <p14:sldId id="1034"/>
          </p14:sldIdLst>
        </p14:section>
        <p14:section name="Sección sin título" id="{6C253989-7B6B-4D0C-8B88-506F68C84D52}">
          <p14:sldIdLst/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9EE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377" autoAdjust="0"/>
    <p:restoredTop sz="86418"/>
  </p:normalViewPr>
  <p:slideViewPr>
    <p:cSldViewPr snapToGrid="0">
      <p:cViewPr varScale="1">
        <p:scale>
          <a:sx n="94" d="100"/>
          <a:sy n="94" d="100"/>
        </p:scale>
        <p:origin x="114" y="34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>
      <p:cViewPr varScale="1">
        <p:scale>
          <a:sx n="87" d="100"/>
          <a:sy n="87" d="100"/>
        </p:scale>
        <p:origin x="3840" y="9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UC_2MN0TT3\SiRadDet\Pix3D\CMS-IT\HybridizationStatu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ES" b="1"/>
              <a:t>% production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E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Hoja1!$B$10:$B$12</c:f>
              <c:strCache>
                <c:ptCount val="3"/>
                <c:pt idx="0">
                  <c:v>QUAD</c:v>
                </c:pt>
                <c:pt idx="1">
                  <c:v>DUAL</c:v>
                </c:pt>
                <c:pt idx="2">
                  <c:v>3D</c:v>
                </c:pt>
              </c:strCache>
            </c:strRef>
          </c:cat>
          <c:val>
            <c:numRef>
              <c:f>Hoja1!$C$10:$C$12</c:f>
              <c:numCache>
                <c:formatCode>0%</c:formatCode>
                <c:ptCount val="3"/>
                <c:pt idx="0">
                  <c:v>0.18</c:v>
                </c:pt>
                <c:pt idx="1">
                  <c:v>0.23</c:v>
                </c:pt>
                <c:pt idx="2">
                  <c:v>0.19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8C4-484D-9A09-3585D525C401}"/>
            </c:ext>
          </c:extLst>
        </c:ser>
        <c:ser>
          <c:idx val="1"/>
          <c:order val="1"/>
          <c:spPr>
            <a:solidFill>
              <a:schemeClr val="bg2">
                <a:lumMod val="90000"/>
              </a:schemeClr>
            </a:solidFill>
            <a:ln>
              <a:noFill/>
            </a:ln>
            <a:effectLst/>
          </c:spPr>
          <c:invertIfNegative val="0"/>
          <c:cat>
            <c:strRef>
              <c:f>Hoja1!$B$10:$B$12</c:f>
              <c:strCache>
                <c:ptCount val="3"/>
                <c:pt idx="0">
                  <c:v>QUAD</c:v>
                </c:pt>
                <c:pt idx="1">
                  <c:v>DUAL</c:v>
                </c:pt>
                <c:pt idx="2">
                  <c:v>3D</c:v>
                </c:pt>
              </c:strCache>
            </c:strRef>
          </c:cat>
          <c:val>
            <c:numRef>
              <c:f>Hoja1!$D$10:$D$12</c:f>
              <c:numCache>
                <c:formatCode>0%</c:formatCode>
                <c:ptCount val="3"/>
                <c:pt idx="0">
                  <c:v>0.82000000000000006</c:v>
                </c:pt>
                <c:pt idx="1">
                  <c:v>0.77</c:v>
                </c:pt>
                <c:pt idx="2">
                  <c:v>0.81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8C4-484D-9A09-3585D525C40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1738253647"/>
        <c:axId val="1744986991"/>
      </c:barChart>
      <c:catAx>
        <c:axId val="1738253647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44986991"/>
        <c:crosses val="autoZero"/>
        <c:auto val="1"/>
        <c:lblAlgn val="ctr"/>
        <c:lblOffset val="100"/>
        <c:noMultiLvlLbl val="0"/>
      </c:catAx>
      <c:valAx>
        <c:axId val="1744986991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s-ES"/>
          </a:p>
        </c:txPr>
        <c:crossAx val="17382536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E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>
            <a:extLst>
              <a:ext uri="{FF2B5EF4-FFF2-40B4-BE49-F238E27FC236}">
                <a16:creationId xmlns:a16="http://schemas.microsoft.com/office/drawing/2014/main" id="{70B16670-CF34-4DDE-BE78-D7734A51CC42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76AD06AC-73F7-49B1-A646-91E1B545777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BCBBB7-511C-4BC7-A6C6-1E4FB08F5636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1FA2E1CE-1B06-40B8-9727-BB1A9A70CD8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C4744059-FBB0-4D50-AE11-20A580A9F145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A520B2-ACF2-4A88-8E81-7E5C928D74F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923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4057BB-19E8-4AC3-9D63-D3BDB3D4C9D1}" type="datetimeFigureOut">
              <a:rPr lang="en-US" smtClean="0"/>
              <a:t>7/29/2026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0652DE2-6610-4F14-A3B5-238F2DCC5EFF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10619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766A1-7AB7-80B9-5970-16E0F6F5F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>
            <a:extLst>
              <a:ext uri="{FF2B5EF4-FFF2-40B4-BE49-F238E27FC236}">
                <a16:creationId xmlns:a16="http://schemas.microsoft.com/office/drawing/2014/main" id="{0E088D3B-3A13-CB04-A46C-7F54B7C98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>
            <a:extLst>
              <a:ext uri="{FF2B5EF4-FFF2-40B4-BE49-F238E27FC236}">
                <a16:creationId xmlns:a16="http://schemas.microsoft.com/office/drawing/2014/main" id="{D83FFFB8-DA56-23DA-FA0F-216B5736A33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PlaceHolder 3">
            <a:extLst>
              <a:ext uri="{FF2B5EF4-FFF2-40B4-BE49-F238E27FC236}">
                <a16:creationId xmlns:a16="http://schemas.microsoft.com/office/drawing/2014/main" id="{F4886B95-1BE4-53C5-792C-DE7176661671}"/>
              </a:ext>
            </a:extLst>
          </p:cNvPr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669976C-7123-44AE-88CA-D6F5D9819EDE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2</a:t>
            </a:fld>
            <a:endParaRPr lang="es-E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6414602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1766A1-7AB7-80B9-5970-16E0F6F5F9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PlaceHolder 1">
            <a:extLst>
              <a:ext uri="{FF2B5EF4-FFF2-40B4-BE49-F238E27FC236}">
                <a16:creationId xmlns:a16="http://schemas.microsoft.com/office/drawing/2014/main" id="{0E088D3B-3A13-CB04-A46C-7F54B7C9860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ln w="0">
            <a:noFill/>
          </a:ln>
        </p:spPr>
      </p:sp>
      <p:sp>
        <p:nvSpPr>
          <p:cNvPr id="243" name="PlaceHolder 2">
            <a:extLst>
              <a:ext uri="{FF2B5EF4-FFF2-40B4-BE49-F238E27FC236}">
                <a16:creationId xmlns:a16="http://schemas.microsoft.com/office/drawing/2014/main" id="{D83FFFB8-DA56-23DA-FA0F-216B5736A334}"/>
              </a:ext>
            </a:extLst>
          </p:cNvPr>
          <p:cNvSpPr>
            <a:spLocks noGrp="1"/>
          </p:cNvSpPr>
          <p:nvPr>
            <p:ph type="body"/>
          </p:nvPr>
        </p:nvSpPr>
        <p:spPr>
          <a:xfrm>
            <a:off x="685800" y="4400640"/>
            <a:ext cx="5486040" cy="360000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lstStyle/>
          <a:p>
            <a:pPr marL="216000" indent="0">
              <a:buNone/>
            </a:pPr>
            <a:endParaRPr lang="es-ES" sz="1800" b="0" strike="noStrike" spc="-1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4" name="PlaceHolder 3">
            <a:extLst>
              <a:ext uri="{FF2B5EF4-FFF2-40B4-BE49-F238E27FC236}">
                <a16:creationId xmlns:a16="http://schemas.microsoft.com/office/drawing/2014/main" id="{F4886B95-1BE4-53C5-792C-DE7176661671}"/>
              </a:ext>
            </a:extLst>
          </p:cNvPr>
          <p:cNvSpPr>
            <a:spLocks noGrp="1"/>
          </p:cNvSpPr>
          <p:nvPr>
            <p:ph type="sldNum" idx="41"/>
          </p:nvPr>
        </p:nvSpPr>
        <p:spPr>
          <a:xfrm>
            <a:off x="3884760" y="8685360"/>
            <a:ext cx="2971440" cy="4582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>
            <a:lvl1pPr indent="0" algn="r">
              <a:lnSpc>
                <a:spcPct val="100000"/>
              </a:lnSpc>
              <a:buNone/>
              <a:defRPr lang="en-US" sz="1200" b="0" strike="noStrike" spc="-1">
                <a:solidFill>
                  <a:srgbClr val="000000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9669976C-7123-44AE-88CA-D6F5D9819EDE}" type="slidenum">
              <a:rPr lang="en-US" sz="1200" b="0" strike="noStrike" spc="-1">
                <a:solidFill>
                  <a:srgbClr val="000000"/>
                </a:solidFill>
                <a:latin typeface="Calibri"/>
              </a:rPr>
              <a:t>4</a:t>
            </a:fld>
            <a:endParaRPr lang="es-ES" sz="1200" b="0" strike="noStrike" spc="-1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47470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8DD679-93CE-4C4F-B356-7099F773AD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B58CEE0-2A17-4908-AA34-B6DA622D2D5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D5C09E0-6823-4659-82F1-AA95771D013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96EC1A4-AB87-498D-B911-1701DD05A9E3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FD4394D-C1BE-490D-8BF6-DCF1E601E8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AF7195C-0665-4DA3-974A-7CDAF49CE5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5045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83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8096702-53F7-49F0-B8CD-FE8B6FA480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B0F4CF0-EA88-4F26-BD58-342A0C46147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43BD58B-CFDD-467A-990D-9BEFA9EC0B5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D2EDCC2-2CDC-4222-93BB-5CCEE7BA27D7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608C90-FF1E-4336-A094-C56CDA062F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60800E-FDEB-4595-B0E8-268BD2FE87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54888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4D2374EA-7A61-4432-BC1A-20D1637C57B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2DE5FE40-C4A1-459A-8EB8-A4B43A1DD9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11443C-FF0B-4421-8502-C688AB92EA6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82FF637D-6ED4-4636-92F1-B764F79EC5A4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1D56AC7-94FA-4298-8B46-EAD24DCB91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1038E2B-058D-4B55-9F23-21455B200D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5418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PlaceHolder 1"/>
          <p:cNvSpPr>
            <a:spLocks noGrp="1"/>
          </p:cNvSpPr>
          <p:nvPr>
            <p:ph type="title"/>
          </p:nvPr>
        </p:nvSpPr>
        <p:spPr>
          <a:xfrm>
            <a:off x="533160" y="-3240"/>
            <a:ext cx="11649240" cy="640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es-ES" sz="1800" b="0" strike="noStrike" spc="-1">
              <a:solidFill>
                <a:schemeClr val="dk1"/>
              </a:solidFill>
              <a:latin typeface="Calibri"/>
            </a:endParaRPr>
          </a:p>
        </p:txBody>
      </p:sp>
      <p:sp>
        <p:nvSpPr>
          <p:cNvPr id="41" name="PlaceHolder 2"/>
          <p:cNvSpPr>
            <a:spLocks noGrp="1"/>
          </p:cNvSpPr>
          <p:nvPr>
            <p:ph/>
          </p:nvPr>
        </p:nvSpPr>
        <p:spPr>
          <a:xfrm>
            <a:off x="570240" y="673560"/>
            <a:ext cx="11566800" cy="61416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lnSpc>
                <a:spcPct val="90000"/>
              </a:lnSpc>
              <a:spcBef>
                <a:spcPts val="1417"/>
              </a:spcBef>
              <a:buNone/>
            </a:pPr>
            <a:endParaRPr lang="es-ES" sz="2800" b="0" strike="noStrike" spc="-1">
              <a:solidFill>
                <a:schemeClr val="accent1">
                  <a:lumMod val="75000"/>
                </a:schemeClr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422150D1-AACB-44BE-BAEE-E94ACC750C7B}" type="slidenum">
              <a:t>‹Nº›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3529755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92FC0A2-CE01-4701-80A2-97E7FD6CF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2D4F63E-3A79-4767-AB8C-A3886A3F25F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C267123-D170-4703-84A0-E6A95B5BA58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1F4C6A80-3C07-401D-B48E-0D210E380C78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83DBE6E-9E6C-4341-8A35-EE2ACC585C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FF7009E-0F2D-489F-9EED-7A8E73DB7B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80411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DFCA6F-EB7E-45C6-AC7D-E202E965F1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1CCCFDB-77DA-406B-994D-023FB5F43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EB54B3-6009-46E5-8F30-7FD91CEF48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F2C078B-58C0-4E24-8C80-803D938F37E8}" type="datetime1">
              <a:rPr lang="en-US" smtClean="0"/>
              <a:t>7/29/2026</a:t>
            </a:fld>
            <a:endParaRPr lang="en-U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B910C36-1273-41EE-9F13-16583E7A69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EABE732-F4B8-4B56-896A-9B97186D0A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06532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0DC59C-58C3-43E0-AC9E-E35D9379C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5BD0A7E-37E0-4409-A979-D8968F45BDF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B651FD2-FD18-4BCD-BF14-6AB22338F06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48A2E70-E5C5-490E-942E-16F235A23AD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F18007-6546-4694-87D1-38CFB55D66DC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385D080-9DC2-42D9-A09E-382E972C39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97CE1EA-E035-4CC8-B168-47D30FA4EE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63201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EBDCC48-B5E0-44BF-B0FC-B32035D087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82D8545-A73A-4F90-BE26-7AA5659803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F70826-9CA6-4774-8F25-0E2BA7F1E66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268F8F5-A348-41A1-8AF7-713688934C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60401CC-27E8-46F4-BF3D-A1E5590D9CA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F55EEE9-DD9D-438E-B4BE-350BB5DE83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8A1BAA7-4A64-4922-9D40-A99136307AC1}" type="datetime1">
              <a:rPr lang="en-US" smtClean="0"/>
              <a:t>7/29/2026</a:t>
            </a:fld>
            <a:endParaRPr lang="en-U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DACA3538-E927-4E31-9D02-63323EE9E1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19238898-3498-48A4-B672-43C451DB76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35269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BB827D-ADC6-4D0D-9B22-BB05E77E45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29689F0-35B9-453A-8163-E261EF2AA009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A2C5B127-05B9-4DC3-AEA2-031F394CA668}" type="datetime1">
              <a:rPr lang="en-US" smtClean="0"/>
              <a:t>7/29/2026</a:t>
            </a:fld>
            <a:endParaRPr lang="en-U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CEAF58CC-6C71-48A2-8B8D-DCCC5D0179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FE3CA185-F9F2-49D2-B485-2C7035DA8D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1356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D143924-8D17-480A-A5CF-306D24DADF9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1293BC1-44F3-4EC7-98BD-230BAEA1121D}" type="datetime1">
              <a:rPr lang="en-US" smtClean="0"/>
              <a:t>7/29/2026</a:t>
            </a:fld>
            <a:endParaRPr lang="en-U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3EDEA70C-CE3B-47E9-A8E8-7E2FF4529A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2E223AA-DE1D-4E89-8715-CCA9A3A36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3184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73A8313-A837-4ED9-9628-20C07C2405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F43F92-A940-4F59-B08B-587823DDE3C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Editar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2D54D20-ED6E-4540-A41C-2E83EB835C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D6641835-6E65-4FBE-B573-D226DA5545D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99E3F34-D9CD-4FB9-8D17-C9CCC06407FA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927C7F-6D45-41CB-8D85-56C671018C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5B8FC5B2-ACF0-4EB8-A992-E4B1F45EEF0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5774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D965077-EE76-4220-9BD1-294F875FC2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F59E384-D794-4D44-A723-A09540A8249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B190F94-AD21-45E0-A13A-DBA42D91256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Editar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3066C2D-2C8C-4CE6-BA82-C743ECB4DCC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13261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F3FC07C0-EF35-4651-9E40-9DBC1243F287}" type="datetime1">
              <a:rPr lang="en-US" smtClean="0"/>
              <a:t>7/29/2026</a:t>
            </a:fld>
            <a:endParaRPr lang="en-U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0C0668A-DAE7-40F9-A360-4E8EF9F127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FB8F5B2-1298-42C0-92E3-DCE6ED44ED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7416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F13CF793-293B-4A38-B344-5BB8DD2820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3172" y="-3410"/>
            <a:ext cx="11649591" cy="64072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57EDDB2-0AEF-4EF0-ADED-433DFE3EF3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0117" y="673696"/>
            <a:ext cx="11567160" cy="614178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Editar los estilos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8FD6A881-0D84-4DD1-AB8C-C6C2C4DDAFFB}"/>
              </a:ext>
            </a:extLst>
          </p:cNvPr>
          <p:cNvSpPr/>
          <p:nvPr userDrawn="1"/>
        </p:nvSpPr>
        <p:spPr>
          <a:xfrm>
            <a:off x="3023" y="0"/>
            <a:ext cx="532015" cy="68580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EB90069-F610-4102-8009-05FDCD0B50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42368" y="6630979"/>
            <a:ext cx="448535" cy="187367"/>
          </a:xfrm>
          <a:prstGeom prst="rect">
            <a:avLst/>
          </a:prstGeom>
          <a:solidFill>
            <a:schemeClr val="bg1"/>
          </a:solidFill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2D8F0B-C4BC-40F8-AA33-1BE30AC26856}" type="slidenum">
              <a:rPr lang="en-US" smtClean="0"/>
              <a:pPr/>
              <a:t>‹Nº›</a:t>
            </a:fld>
            <a:endParaRPr lang="en-US" dirty="0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A248306B-9F46-4313-86D6-4C32F1D1913F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0" y="42341"/>
            <a:ext cx="532800" cy="532800"/>
          </a:xfrm>
          <a:prstGeom prst="rect">
            <a:avLst/>
          </a:prstGeom>
        </p:spPr>
      </p:pic>
      <p:sp>
        <p:nvSpPr>
          <p:cNvPr id="11" name="CuadroTexto 10">
            <a:extLst>
              <a:ext uri="{FF2B5EF4-FFF2-40B4-BE49-F238E27FC236}">
                <a16:creationId xmlns:a16="http://schemas.microsoft.com/office/drawing/2014/main" id="{F74C8D6F-FEB5-4105-A4CD-2434A9E52EF8}"/>
              </a:ext>
            </a:extLst>
          </p:cNvPr>
          <p:cNvSpPr txBox="1"/>
          <p:nvPr userDrawn="1"/>
        </p:nvSpPr>
        <p:spPr>
          <a:xfrm rot="16200000">
            <a:off x="-1956976" y="3102518"/>
            <a:ext cx="445009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/>
              <a:t>PID2023-WP1</a:t>
            </a:r>
          </a:p>
        </p:txBody>
      </p:sp>
    </p:spTree>
    <p:extLst>
      <p:ext uri="{BB962C8B-B14F-4D97-AF65-F5344CB8AC3E}">
        <p14:creationId xmlns:p14="http://schemas.microsoft.com/office/powerpoint/2010/main" val="10221434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1" r:id="rId12"/>
  </p:sldLayoutIdLst>
  <p:hf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Wingdings" panose="05000000000000000000" pitchFamily="2" charset="2"/>
        <a:buChar char="§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Wingdings" panose="05000000000000000000" pitchFamily="2" charset="2"/>
        <a:buChar char="§"/>
        <a:defRPr sz="2000" kern="1200">
          <a:solidFill>
            <a:srgbClr val="7030A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chart" Target="../charts/char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5C22C-491B-4E28-82D3-0316E0006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Hybridization: flip-chip delivery plan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72A0D4-CD0C-40EC-AD7D-4394E3689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1</a:t>
            </a:fld>
            <a:endParaRPr lang="en-US"/>
          </a:p>
        </p:txBody>
      </p:sp>
      <p:sp>
        <p:nvSpPr>
          <p:cNvPr id="11" name="Marcador de contenido 2">
            <a:extLst>
              <a:ext uri="{FF2B5EF4-FFF2-40B4-BE49-F238E27FC236}">
                <a16:creationId xmlns:a16="http://schemas.microsoft.com/office/drawing/2014/main" id="{85FAED1F-1DFB-4DDB-9464-0527AF3BCD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1840" y="4690153"/>
            <a:ext cx="10846303" cy="2167848"/>
          </a:xfrm>
        </p:spPr>
        <p:txBody>
          <a:bodyPr>
            <a:normAutofit/>
          </a:bodyPr>
          <a:lstStyle/>
          <a:p>
            <a:r>
              <a:rPr lang="en-US" sz="2000" dirty="0"/>
              <a:t>The above chart shows the </a:t>
            </a:r>
            <a:r>
              <a:rPr lang="en-US" sz="2000" b="1" dirty="0">
                <a:solidFill>
                  <a:schemeClr val="accent6">
                    <a:lumMod val="75000"/>
                  </a:schemeClr>
                </a:solidFill>
              </a:rPr>
              <a:t>past</a:t>
            </a:r>
            <a:r>
              <a:rPr lang="en-US" sz="2000" dirty="0"/>
              <a:t> and </a:t>
            </a:r>
            <a:r>
              <a:rPr lang="en-US" sz="2000" b="1" dirty="0">
                <a:solidFill>
                  <a:schemeClr val="tx1"/>
                </a:solidFill>
              </a:rPr>
              <a:t>planned</a:t>
            </a:r>
            <a:r>
              <a:rPr lang="en-US" sz="2000" dirty="0"/>
              <a:t> flip-chip delivery schedule </a:t>
            </a:r>
            <a:endParaRPr lang="en-US" sz="1800" dirty="0">
              <a:solidFill>
                <a:schemeClr val="accent2"/>
              </a:solidFill>
            </a:endParaRPr>
          </a:p>
          <a:p>
            <a:r>
              <a:rPr lang="en-US" sz="2000" dirty="0"/>
              <a:t>It takes into account recent hybridization developments and mitigations</a:t>
            </a:r>
          </a:p>
          <a:p>
            <a:pPr lvl="1"/>
            <a:r>
              <a:rPr lang="en-US" sz="1800" dirty="0"/>
              <a:t>IZM quad throughput only 50/month until Feb 2027 (overlap with ATLAS)</a:t>
            </a:r>
          </a:p>
          <a:p>
            <a:pPr lvl="2"/>
            <a:r>
              <a:rPr lang="en-US" sz="1400" dirty="0">
                <a:sym typeface="Wingdings" panose="05000000000000000000" pitchFamily="2" charset="2"/>
              </a:rPr>
              <a:t>Mitigate by increasing to 120 in April 2027</a:t>
            </a:r>
            <a:endParaRPr lang="en-US" sz="1400" dirty="0"/>
          </a:p>
          <a:p>
            <a:pPr lvl="1"/>
            <a:r>
              <a:rPr lang="en-US" sz="1800" dirty="0"/>
              <a:t>Advafab still not in production:</a:t>
            </a:r>
            <a:r>
              <a:rPr lang="en-US" sz="1800" dirty="0">
                <a:sym typeface="Wingdings" panose="05000000000000000000" pitchFamily="2" charset="2"/>
              </a:rPr>
              <a:t> expect ramp up in August, full rate in September</a:t>
            </a:r>
          </a:p>
          <a:p>
            <a:pPr lvl="2"/>
            <a:r>
              <a:rPr lang="en-US" sz="1400" dirty="0">
                <a:sym typeface="Wingdings" panose="05000000000000000000" pitchFamily="2" charset="2"/>
              </a:rPr>
              <a:t>Mitigate by transferring part of quad production to Micross (this can be further adjusted up to full TFPX quad volume ~1330)</a:t>
            </a:r>
          </a:p>
          <a:p>
            <a:pPr lvl="2"/>
            <a:r>
              <a:rPr lang="en-US" sz="1400" dirty="0">
                <a:sym typeface="Wingdings" panose="05000000000000000000" pitchFamily="2" charset="2"/>
              </a:rPr>
              <a:t>840 2x2 have already been transferred, Cornell working on the PO</a:t>
            </a:r>
            <a:endParaRPr lang="en-US" sz="1400" dirty="0"/>
          </a:p>
          <a:p>
            <a:endParaRPr lang="en-U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C363029-1568-4069-829C-8EE60B630A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01618"/>
            <a:ext cx="12192000" cy="4097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5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450E-CAA6-1164-CECB-3214EF0A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3">
            <a:extLst>
              <a:ext uri="{FF2B5EF4-FFF2-40B4-BE49-F238E27FC236}">
                <a16:creationId xmlns:a16="http://schemas.microsoft.com/office/drawing/2014/main" id="{71423A4F-1737-C33F-230B-2D4A20376ED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626517D-DCDA-431A-A175-750ED13458A4}" type="slidenum">
              <a:rPr/>
              <a:t>2</a:t>
            </a:fld>
            <a:endParaRPr/>
          </a:p>
        </p:txBody>
      </p:sp>
      <p:sp>
        <p:nvSpPr>
          <p:cNvPr id="8" name="PlaceHolder 1">
            <a:extLst>
              <a:ext uri="{FF2B5EF4-FFF2-40B4-BE49-F238E27FC236}">
                <a16:creationId xmlns:a16="http://schemas.microsoft.com/office/drawing/2014/main" id="{B2C4AFC8-64B3-1845-6649-FC63A593FCB0}"/>
              </a:ext>
            </a:extLst>
          </p:cNvPr>
          <p:cNvSpPr txBox="1">
            <a:spLocks/>
          </p:cNvSpPr>
          <p:nvPr/>
        </p:nvSpPr>
        <p:spPr>
          <a:xfrm>
            <a:off x="533524" y="0"/>
            <a:ext cx="11649240" cy="64044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pc="-1" dirty="0">
                <a:solidFill>
                  <a:schemeClr val="dk1"/>
                </a:solidFill>
                <a:latin typeface="Calibri Light"/>
              </a:rPr>
              <a:t>Graphic Summary</a:t>
            </a:r>
            <a:endParaRPr lang="es-ES" spc="-1" dirty="0">
              <a:solidFill>
                <a:schemeClr val="dk1"/>
              </a:solidFill>
              <a:latin typeface="Calibri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BB3EE229-834B-493E-8503-82FF0C2DC9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2835" y="728121"/>
            <a:ext cx="6545455" cy="3419598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E21C9302-36B8-4178-8B06-8515BDA9C521}"/>
              </a:ext>
            </a:extLst>
          </p:cNvPr>
          <p:cNvSpPr txBox="1"/>
          <p:nvPr/>
        </p:nvSpPr>
        <p:spPr>
          <a:xfrm>
            <a:off x="7351311" y="1269625"/>
            <a:ext cx="4666518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1600" b="1" dirty="0"/>
              <a:t>Production % up to June 2026</a:t>
            </a:r>
          </a:p>
          <a:p>
            <a:r>
              <a:rPr lang="en-US" sz="1600" b="1" dirty="0"/>
              <a:t>Counting ALL delivered flip-chips (good and bad)</a:t>
            </a:r>
          </a:p>
          <a:p>
            <a:r>
              <a:rPr lang="en-US" sz="1600" b="1" dirty="0"/>
              <a:t>Advafab quads normalized to new (reduced) volume</a:t>
            </a:r>
          </a:p>
        </p:txBody>
      </p:sp>
      <p:graphicFrame>
        <p:nvGraphicFramePr>
          <p:cNvPr id="9" name="Gráfico 8">
            <a:extLst>
              <a:ext uri="{FF2B5EF4-FFF2-40B4-BE49-F238E27FC236}">
                <a16:creationId xmlns:a16="http://schemas.microsoft.com/office/drawing/2014/main" id="{79B16C99-B772-40ED-89F3-9EF514EA41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405404078"/>
              </p:ext>
            </p:extLst>
          </p:nvPr>
        </p:nvGraphicFramePr>
        <p:xfrm>
          <a:off x="615676" y="4274112"/>
          <a:ext cx="6672264" cy="24288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</p:spTree>
    <p:extLst>
      <p:ext uri="{BB962C8B-B14F-4D97-AF65-F5344CB8AC3E}">
        <p14:creationId xmlns:p14="http://schemas.microsoft.com/office/powerpoint/2010/main" val="2896084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00"/>
    </mc:Choice>
    <mc:Fallback xmlns="">
      <p:transition spd="slow" advTm="8300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E5C22C-491B-4E28-82D3-0316E0006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Module assembly schedule</a:t>
            </a: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7772A0D4-CD0C-40EC-AD7D-4394E36891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2D8F0B-C4BC-40F8-AA33-1BE30AC26856}" type="slidenum">
              <a:rPr lang="en-US" smtClean="0"/>
              <a:t>3</a:t>
            </a:fld>
            <a:endParaRPr lang="en-US"/>
          </a:p>
        </p:txBody>
      </p:sp>
      <p:pic>
        <p:nvPicPr>
          <p:cNvPr id="7" name="Marcador de contenido 6">
            <a:extLst>
              <a:ext uri="{FF2B5EF4-FFF2-40B4-BE49-F238E27FC236}">
                <a16:creationId xmlns:a16="http://schemas.microsoft.com/office/drawing/2014/main" id="{BA8608CC-9746-4B5C-A354-B2AB89D4C8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69913" y="680355"/>
            <a:ext cx="11568112" cy="5729193"/>
          </a:xfrm>
          <a:prstGeom prst="rect">
            <a:avLst/>
          </a:prstGeom>
        </p:spPr>
      </p:pic>
      <p:sp>
        <p:nvSpPr>
          <p:cNvPr id="8" name="CuadroTexto 7">
            <a:extLst>
              <a:ext uri="{FF2B5EF4-FFF2-40B4-BE49-F238E27FC236}">
                <a16:creationId xmlns:a16="http://schemas.microsoft.com/office/drawing/2014/main" id="{A3BA7FA3-D0E4-4A9A-B266-FC3A0FA51B80}"/>
              </a:ext>
            </a:extLst>
          </p:cNvPr>
          <p:cNvSpPr txBox="1"/>
          <p:nvPr/>
        </p:nvSpPr>
        <p:spPr>
          <a:xfrm>
            <a:off x="2479040" y="6439497"/>
            <a:ext cx="764638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/>
              <a:t>IFCA total: 356; suma hasta julio 2026: 63; hechos a fecha de hoy: 62 </a:t>
            </a:r>
            <a:r>
              <a:rPr lang="es-ES">
                <a:sym typeface="Wingdings" panose="05000000000000000000" pitchFamily="2" charset="2"/>
              </a:rPr>
              <a:t> kick ass</a:t>
            </a:r>
            <a:endParaRPr lang="es-ES"/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A158D5F1-F5E3-42FC-9585-0AA258079AA8}"/>
              </a:ext>
            </a:extLst>
          </p:cNvPr>
          <p:cNvSpPr/>
          <p:nvPr/>
        </p:nvSpPr>
        <p:spPr>
          <a:xfrm>
            <a:off x="1050202" y="5585988"/>
            <a:ext cx="11087823" cy="172016"/>
          </a:xfrm>
          <a:prstGeom prst="roundRect">
            <a:avLst/>
          </a:prstGeom>
          <a:noFill/>
          <a:ln w="254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45990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8450E-CAA6-1164-CECB-3214EF0A30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3">
            <a:extLst>
              <a:ext uri="{FF2B5EF4-FFF2-40B4-BE49-F238E27FC236}">
                <a16:creationId xmlns:a16="http://schemas.microsoft.com/office/drawing/2014/main" id="{71423A4F-1737-C33F-230B-2D4A20376EDC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fld id="{E626517D-DCDA-431A-A175-750ED13458A4}" type="slidenum">
              <a:rPr/>
              <a:t>4</a:t>
            </a:fld>
            <a:endParaRPr/>
          </a:p>
        </p:txBody>
      </p:sp>
      <p:sp>
        <p:nvSpPr>
          <p:cNvPr id="8" name="PlaceHolder 1">
            <a:extLst>
              <a:ext uri="{FF2B5EF4-FFF2-40B4-BE49-F238E27FC236}">
                <a16:creationId xmlns:a16="http://schemas.microsoft.com/office/drawing/2014/main" id="{B2C4AFC8-64B3-1845-6649-FC63A593FCB0}"/>
              </a:ext>
            </a:extLst>
          </p:cNvPr>
          <p:cNvSpPr txBox="1">
            <a:spLocks/>
          </p:cNvSpPr>
          <p:nvPr/>
        </p:nvSpPr>
        <p:spPr>
          <a:xfrm>
            <a:off x="533524" y="0"/>
            <a:ext cx="11649240" cy="640440"/>
          </a:xfrm>
          <a:prstGeom prst="rect">
            <a:avLst/>
          </a:prstGeom>
          <a:solidFill>
            <a:schemeClr val="bg2"/>
          </a:solidFill>
          <a:ln w="0">
            <a:noFill/>
          </a:ln>
        </p:spPr>
        <p:txBody>
          <a:bodyPr anchor="ctr">
            <a:normAutofit fontScale="975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b="1" spc="-1" dirty="0">
                <a:solidFill>
                  <a:schemeClr val="dk1"/>
                </a:solidFill>
                <a:latin typeface="Calibri Light"/>
              </a:rPr>
              <a:t>IFCA WP1 status</a:t>
            </a:r>
            <a:endParaRPr lang="es-ES" spc="-1" dirty="0">
              <a:solidFill>
                <a:schemeClr val="dk1"/>
              </a:solidFill>
              <a:latin typeface="Calibri"/>
            </a:endParaRPr>
          </a:p>
        </p:txBody>
      </p:sp>
      <p:sp>
        <p:nvSpPr>
          <p:cNvPr id="7" name="Marcador de contenido 2">
            <a:extLst>
              <a:ext uri="{FF2B5EF4-FFF2-40B4-BE49-F238E27FC236}">
                <a16:creationId xmlns:a16="http://schemas.microsoft.com/office/drawing/2014/main" id="{607138E8-46C7-4F46-9423-9209B7F139F2}"/>
              </a:ext>
            </a:extLst>
          </p:cNvPr>
          <p:cNvSpPr txBox="1">
            <a:spLocks/>
          </p:cNvSpPr>
          <p:nvPr/>
        </p:nvSpPr>
        <p:spPr>
          <a:xfrm>
            <a:off x="1031840" y="932507"/>
            <a:ext cx="10846303" cy="592549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Wingdings" panose="05000000000000000000" pitchFamily="2" charset="2"/>
              <a:buChar char="§"/>
              <a:defRPr sz="2800" kern="120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Wingdings" panose="05000000000000000000" pitchFamily="2" charset="2"/>
              <a:buChar char="§"/>
              <a:defRPr sz="2000" kern="1200">
                <a:solidFill>
                  <a:srgbClr val="7030A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ES" sz="2000" dirty="0"/>
              <a:t>Hemos ensamblado 62 módulos</a:t>
            </a:r>
          </a:p>
          <a:p>
            <a:pPr lvl="1"/>
            <a:r>
              <a:rPr lang="es-ES" sz="1600" dirty="0"/>
              <a:t>17% del total</a:t>
            </a:r>
          </a:p>
          <a:p>
            <a:pPr lvl="1"/>
            <a:r>
              <a:rPr lang="es-ES" sz="1600" dirty="0"/>
              <a:t>Ojo: muchos no pasan el QC por diversos motivos, </a:t>
            </a:r>
            <a:r>
              <a:rPr lang="es-ES" sz="1600" b="1" dirty="0"/>
              <a:t>ajenos a nuestro ensamblado</a:t>
            </a:r>
          </a:p>
          <a:p>
            <a:pPr lvl="1"/>
            <a:r>
              <a:rPr lang="es-ES" sz="1600" dirty="0"/>
              <a:t>Estamos ensamblando en paralelo 3 módulos cada dos días</a:t>
            </a:r>
          </a:p>
          <a:p>
            <a:pPr lvl="1"/>
            <a:r>
              <a:rPr lang="es-ES" sz="1600" dirty="0"/>
              <a:t>En principio podríamos hacer 3 cada día </a:t>
            </a:r>
            <a:r>
              <a:rPr lang="es-ES" sz="1600" dirty="0" err="1"/>
              <a:t>decalando</a:t>
            </a:r>
            <a:r>
              <a:rPr lang="es-ES" sz="1600" dirty="0"/>
              <a:t> las dos etapas de pegado</a:t>
            </a:r>
            <a:endParaRPr lang="es-ES" sz="1800" dirty="0">
              <a:solidFill>
                <a:schemeClr val="accent2"/>
              </a:solidFill>
            </a:endParaRPr>
          </a:p>
          <a:p>
            <a:r>
              <a:rPr lang="es-ES" sz="2000" dirty="0"/>
              <a:t>Hemos ejercitado en dos ocasiones el envío de módulos a SCS </a:t>
            </a:r>
            <a:r>
              <a:rPr lang="es-ES" sz="2000" dirty="0" err="1"/>
              <a:t>coating</a:t>
            </a:r>
            <a:r>
              <a:rPr lang="es-ES" sz="2000" dirty="0"/>
              <a:t> (UK) </a:t>
            </a:r>
            <a:r>
              <a:rPr lang="es-ES" sz="2000" dirty="0" err="1"/>
              <a:t>via</a:t>
            </a:r>
            <a:r>
              <a:rPr lang="es-ES" sz="2000" dirty="0"/>
              <a:t> CERN</a:t>
            </a:r>
          </a:p>
          <a:p>
            <a:r>
              <a:rPr lang="es-ES" sz="2000" dirty="0"/>
              <a:t>Estamos haciendo el </a:t>
            </a:r>
            <a:r>
              <a:rPr lang="es-ES" sz="2000" dirty="0" err="1"/>
              <a:t>assembly</a:t>
            </a:r>
            <a:r>
              <a:rPr lang="es-ES" sz="2000" dirty="0"/>
              <a:t> test </a:t>
            </a:r>
            <a:r>
              <a:rPr lang="es-ES" sz="2000" dirty="0" err="1"/>
              <a:t>parts</a:t>
            </a:r>
            <a:r>
              <a:rPr lang="es-ES" sz="2000" dirty="0"/>
              <a:t> 1 y 2 a diario usando la </a:t>
            </a:r>
            <a:r>
              <a:rPr lang="es-ES" sz="2000" dirty="0" err="1"/>
              <a:t>cold</a:t>
            </a:r>
            <a:r>
              <a:rPr lang="es-ES" sz="2000" dirty="0"/>
              <a:t> box</a:t>
            </a:r>
          </a:p>
          <a:p>
            <a:pPr lvl="1"/>
            <a:r>
              <a:rPr lang="es-ES" sz="1600" dirty="0"/>
              <a:t>Incluye SLDO </a:t>
            </a:r>
            <a:r>
              <a:rPr lang="es-ES" sz="1600" dirty="0" err="1"/>
              <a:t>scans</a:t>
            </a:r>
            <a:r>
              <a:rPr lang="es-ES" sz="1600" dirty="0"/>
              <a:t>, </a:t>
            </a:r>
            <a:r>
              <a:rPr lang="es-ES" sz="1600" dirty="0" err="1"/>
              <a:t>tunning</a:t>
            </a:r>
            <a:r>
              <a:rPr lang="es-ES" sz="1600" dirty="0"/>
              <a:t>, </a:t>
            </a:r>
            <a:r>
              <a:rPr lang="es-ES" sz="1600" dirty="0" err="1"/>
              <a:t>cross</a:t>
            </a:r>
            <a:r>
              <a:rPr lang="es-ES" sz="1600" dirty="0"/>
              <a:t> </a:t>
            </a:r>
            <a:r>
              <a:rPr lang="es-ES" sz="1600" dirty="0" err="1"/>
              <a:t>talk</a:t>
            </a:r>
            <a:r>
              <a:rPr lang="es-ES" sz="1600" dirty="0"/>
              <a:t> </a:t>
            </a:r>
            <a:r>
              <a:rPr lang="es-ES" sz="1600" dirty="0" err="1"/>
              <a:t>for</a:t>
            </a:r>
            <a:r>
              <a:rPr lang="es-ES" sz="1600" dirty="0"/>
              <a:t> open </a:t>
            </a:r>
            <a:r>
              <a:rPr lang="es-ES" sz="1600" dirty="0" err="1"/>
              <a:t>bumps</a:t>
            </a:r>
            <a:r>
              <a:rPr lang="es-ES" sz="1600" dirty="0"/>
              <a:t> IV, ADC </a:t>
            </a:r>
            <a:r>
              <a:rPr lang="es-ES" sz="1600" dirty="0" err="1"/>
              <a:t>calib</a:t>
            </a:r>
            <a:r>
              <a:rPr lang="es-ES" sz="1600" dirty="0"/>
              <a:t> a diferentes temperaturas….</a:t>
            </a:r>
          </a:p>
          <a:p>
            <a:r>
              <a:rPr lang="es-ES" sz="2000" dirty="0">
                <a:solidFill>
                  <a:srgbClr val="FF0000"/>
                </a:solidFill>
              </a:rPr>
              <a:t>Lo que queda por hacer en este proyecto:</a:t>
            </a:r>
          </a:p>
          <a:p>
            <a:pPr lvl="1"/>
            <a:r>
              <a:rPr lang="es-ES" sz="1600" dirty="0"/>
              <a:t>“</a:t>
            </a:r>
            <a:r>
              <a:rPr lang="es-ES" sz="1600" dirty="0" err="1"/>
              <a:t>Burn</a:t>
            </a:r>
            <a:r>
              <a:rPr lang="es-ES" sz="1600" dirty="0"/>
              <a:t> in”: 10 ciclos térmicos de módulos recubiertos (</a:t>
            </a:r>
            <a:r>
              <a:rPr lang="es-ES" sz="1600" dirty="0" err="1"/>
              <a:t>coated</a:t>
            </a:r>
            <a:r>
              <a:rPr lang="es-ES" sz="1600" dirty="0"/>
              <a:t>) entre -35 y 40 </a:t>
            </a:r>
            <a:r>
              <a:rPr lang="es-ES" sz="1600" baseline="30000" dirty="0"/>
              <a:t>o</a:t>
            </a:r>
            <a:r>
              <a:rPr lang="es-ES" sz="1600" dirty="0"/>
              <a:t>C utilizando una cámara climática</a:t>
            </a:r>
          </a:p>
          <a:p>
            <a:pPr lvl="1"/>
            <a:r>
              <a:rPr lang="es-ES" sz="1600" dirty="0"/>
              <a:t>Full performance test tras el </a:t>
            </a:r>
            <a:r>
              <a:rPr lang="es-ES" sz="1600" dirty="0" err="1"/>
              <a:t>burn</a:t>
            </a:r>
            <a:r>
              <a:rPr lang="es-ES" sz="1600" dirty="0"/>
              <a:t> in de 8 en 8 en la </a:t>
            </a:r>
            <a:r>
              <a:rPr lang="es-ES" sz="1600" dirty="0" err="1"/>
              <a:t>cold</a:t>
            </a:r>
            <a:r>
              <a:rPr lang="es-ES" sz="1600" dirty="0"/>
              <a:t> box</a:t>
            </a:r>
          </a:p>
          <a:p>
            <a:pPr lvl="1"/>
            <a:r>
              <a:rPr lang="es-ES" sz="1600" dirty="0"/>
              <a:t>Ensamblado de los módulos restantes</a:t>
            </a:r>
          </a:p>
          <a:p>
            <a:r>
              <a:rPr lang="es-ES" sz="2000" dirty="0"/>
              <a:t>En principio durante la producción pasan entre 1 y 2 meses entre el ensamblado y el full performance test</a:t>
            </a:r>
          </a:p>
          <a:p>
            <a:pPr lvl="1"/>
            <a:r>
              <a:rPr lang="es-ES" sz="1600" dirty="0"/>
              <a:t>Los módulos deben viajar IFCA-CERN-SCS UK-CERN-IFCA, luego el </a:t>
            </a:r>
            <a:r>
              <a:rPr lang="es-ES" sz="1600" dirty="0" err="1"/>
              <a:t>burn</a:t>
            </a:r>
            <a:r>
              <a:rPr lang="es-ES" sz="1600" dirty="0"/>
              <a:t> in de hasta 15-18 módulos dura entre 1 y 2 días, y el full performance test de hasta 8 módulos dura otro día</a:t>
            </a:r>
          </a:p>
          <a:p>
            <a:pPr marL="0" indent="0">
              <a:buNone/>
            </a:pPr>
            <a:endParaRPr lang="es-ES" sz="2000" dirty="0"/>
          </a:p>
          <a:p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9636859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83000"/>
    </mc:Choice>
    <mc:Fallback xmlns="">
      <p:transition spd="slow" advTm="83000"/>
    </mc:Fallback>
  </mc:AlternateContent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22752</TotalTime>
  <Words>363</Words>
  <Application>Microsoft Office PowerPoint</Application>
  <PresentationFormat>Panorámica</PresentationFormat>
  <Paragraphs>36</Paragraphs>
  <Slides>4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4</vt:i4>
      </vt:variant>
    </vt:vector>
  </HeadingPairs>
  <TitlesOfParts>
    <vt:vector size="9" baseType="lpstr">
      <vt:lpstr>Arial</vt:lpstr>
      <vt:lpstr>Calibri</vt:lpstr>
      <vt:lpstr>Calibri Light</vt:lpstr>
      <vt:lpstr>Wingdings</vt:lpstr>
      <vt:lpstr>Tema de Office</vt:lpstr>
      <vt:lpstr>Hybridization: flip-chip delivery plan</vt:lpstr>
      <vt:lpstr>Presentación de PowerPoint</vt:lpstr>
      <vt:lpstr>Module assembly schedule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CMS Inner Tracker Hybridization: results from IZM</dc:title>
  <dc:creator>Gervasio Gómez</dc:creator>
  <cp:lastModifiedBy>Gervasio Gomez</cp:lastModifiedBy>
  <cp:revision>1051</cp:revision>
  <dcterms:created xsi:type="dcterms:W3CDTF">2023-09-30T09:30:19Z</dcterms:created>
  <dcterms:modified xsi:type="dcterms:W3CDTF">2026-07-29T11:56:23Z</dcterms:modified>
</cp:coreProperties>
</file>