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4"/>
  </p:sldMasterIdLst>
  <p:notesMasterIdLst>
    <p:notesMasterId r:id="rId22"/>
  </p:notesMasterIdLst>
  <p:handoutMasterIdLst>
    <p:handoutMasterId r:id="rId23"/>
  </p:handoutMasterIdLst>
  <p:sldIdLst>
    <p:sldId id="336" r:id="rId5"/>
    <p:sldId id="371" r:id="rId6"/>
    <p:sldId id="451" r:id="rId7"/>
    <p:sldId id="450" r:id="rId8"/>
    <p:sldId id="452" r:id="rId9"/>
    <p:sldId id="453" r:id="rId10"/>
    <p:sldId id="457" r:id="rId11"/>
    <p:sldId id="458" r:id="rId12"/>
    <p:sldId id="368" r:id="rId13"/>
    <p:sldId id="444" r:id="rId14"/>
    <p:sldId id="447" r:id="rId15"/>
    <p:sldId id="445" r:id="rId16"/>
    <p:sldId id="449" r:id="rId17"/>
    <p:sldId id="448" r:id="rId18"/>
    <p:sldId id="446" r:id="rId19"/>
    <p:sldId id="455" r:id="rId20"/>
    <p:sldId id="386" r:id="rId21"/>
  </p:sldIdLst>
  <p:sldSz cx="9144000" cy="6858000" type="screen4x3"/>
  <p:notesSz cx="9944100" cy="6805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3">
          <p15:clr>
            <a:srgbClr val="A4A3A4"/>
          </p15:clr>
        </p15:guide>
        <p15:guide id="2" pos="31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3FF"/>
    <a:srgbClr val="C2089A"/>
    <a:srgbClr val="FF9933"/>
    <a:srgbClr val="C2FBA3"/>
    <a:srgbClr val="FFCCFF"/>
    <a:srgbClr val="A2FCF1"/>
    <a:srgbClr val="B9E9B5"/>
    <a:srgbClr val="D0D0F0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 autoAdjust="0"/>
    <p:restoredTop sz="86384" autoAdjust="0"/>
  </p:normalViewPr>
  <p:slideViewPr>
    <p:cSldViewPr>
      <p:cViewPr varScale="1">
        <p:scale>
          <a:sx n="111" d="100"/>
          <a:sy n="111" d="100"/>
        </p:scale>
        <p:origin x="15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580" y="930"/>
      </p:cViewPr>
      <p:guideLst>
        <p:guide orient="horz" pos="2143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472" y="0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/>
          <a:lstStyle>
            <a:lvl1pPr algn="r">
              <a:defRPr sz="1200"/>
            </a:lvl1pPr>
          </a:lstStyle>
          <a:p>
            <a:fld id="{BBC40D43-4152-4145-9A7E-9873BFA81243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64646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472" y="6464646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 anchor="b"/>
          <a:lstStyle>
            <a:lvl1pPr algn="r">
              <a:defRPr sz="1200"/>
            </a:lvl1pPr>
          </a:lstStyle>
          <a:p>
            <a:fld id="{9DEEE02B-1BAB-2C4C-B460-6704F709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4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690" y="0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53469D-797D-4989-9631-62F8DB0E9E91}" type="datetimeFigureOut">
              <a:rPr lang="en-US"/>
              <a:pPr>
                <a:defRPr/>
              </a:pPr>
              <a:t>9/25/2021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09588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0" tIns="46110" rIns="92220" bIns="4611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411" y="3232667"/>
            <a:ext cx="7955280" cy="3062526"/>
          </a:xfrm>
          <a:prstGeom prst="rect">
            <a:avLst/>
          </a:prstGeom>
        </p:spPr>
        <p:txBody>
          <a:bodyPr vert="horz" lIns="92220" tIns="46110" rIns="92220" bIns="4611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4152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690" y="6464152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F38CDB-C383-4E8D-AC48-4F4D42CD55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189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984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81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137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485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229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658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720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2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29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16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372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548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026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814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870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96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492875"/>
            <a:ext cx="165618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492875"/>
            <a:ext cx="6192688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492875"/>
            <a:ext cx="586408" cy="365125"/>
          </a:xfrm>
        </p:spPr>
        <p:txBody>
          <a:bodyPr/>
          <a:lstStyle/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3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6A3E8-809F-45FB-8341-ADCD1972F85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259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CB1AD-1D78-4E1A-95AD-D137E4DF3A3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051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l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>
            <a:grpSpLocks noChangeAspect="1"/>
          </p:cNvGrpSpPr>
          <p:nvPr userDrawn="1"/>
        </p:nvGrpSpPr>
        <p:grpSpPr bwMode="auto">
          <a:xfrm>
            <a:off x="0" y="1"/>
            <a:ext cx="5400000" cy="1144149"/>
            <a:chOff x="0" y="0"/>
            <a:chExt cx="4512" cy="956"/>
          </a:xfrm>
        </p:grpSpPr>
        <p:pic>
          <p:nvPicPr>
            <p:cNvPr id="7" name="Picture 7" descr="SCI_PPT_templ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8" descr="Technology_Portrait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392907"/>
            <a:ext cx="6048672" cy="1119187"/>
          </a:xfrm>
        </p:spPr>
        <p:txBody>
          <a:bodyPr anchor="t"/>
          <a:lstStyle>
            <a:lvl1pPr algn="l">
              <a:tabLst>
                <a:tab pos="2955925" algn="ctr"/>
                <a:tab pos="5829300" algn="r"/>
              </a:tabLst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79388" y="1628800"/>
            <a:ext cx="8785100" cy="4968552"/>
          </a:xfrm>
        </p:spPr>
        <p:txBody>
          <a:bodyPr/>
          <a:lstStyle>
            <a:lvl1pPr marL="723900" indent="-342900">
              <a:spcBef>
                <a:spcPts val="1200"/>
              </a:spcBef>
              <a:defRPr sz="24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73150" indent="-28575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35100" indent="-34290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90700" indent="-35560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810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479528"/>
            <a:ext cx="5688632" cy="365125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D07CC-6480-45F9-94D9-8D8B0BD3861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582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165618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6120680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D4E8F-5672-4175-9400-6D96296542C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103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23728" y="6381328"/>
            <a:ext cx="6048672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F6E36-857F-439F-AFCB-2927A1D7126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1520" y="6453336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720" y="6453336"/>
            <a:ext cx="6120680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097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27384"/>
            <a:ext cx="9144000" cy="936104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ox_small_cmyk_pos_rect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96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9512" y="6492875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79712" y="6492875"/>
            <a:ext cx="6408712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432" y="6492875"/>
            <a:ext cx="586408" cy="365125"/>
          </a:xfrm>
        </p:spPr>
        <p:txBody>
          <a:bodyPr/>
          <a:lstStyle/>
          <a:p>
            <a:pPr>
              <a:defRPr/>
            </a:pPr>
            <a:fld id="{FF035C7A-C77A-4918-A8E0-55BCAB6FC74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59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07D73-5BDB-4F1B-A887-94F83502DCB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34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59488-3396-4DDC-9AC7-6D02107862C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3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20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5130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512" y="6453336"/>
            <a:ext cx="1512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336704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 baseline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461964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9" name="Picture 19" descr="STFC_top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061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0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39.png"/><Relationship Id="rId4" Type="http://schemas.openxmlformats.org/officeDocument/2006/relationships/image" Target="../media/image16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ubtitle 2"/>
          <p:cNvSpPr txBox="1">
            <a:spLocks/>
          </p:cNvSpPr>
          <p:nvPr/>
        </p:nvSpPr>
        <p:spPr>
          <a:xfrm>
            <a:off x="71996" y="3717032"/>
            <a:ext cx="8964488" cy="7213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u="sng" dirty="0" smtClean="0"/>
              <a:t>E. G. Villani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u="sng" dirty="0" smtClean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67544" y="1844825"/>
            <a:ext cx="8280920" cy="230425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chemeClr val="tx1"/>
                </a:solidFill>
              </a:rPr>
              <a:t>TCAD simulation of</a:t>
            </a:r>
          </a:p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chemeClr val="tx1"/>
                </a:solidFill>
              </a:rPr>
              <a:t>CMOS LGAD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1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791671"/>
            <a:ext cx="648072" cy="80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271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349" y="1605216"/>
            <a:ext cx="4414709" cy="25221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5284276"/>
            <a:ext cx="2499139" cy="107828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5284589"/>
            <a:ext cx="2500380" cy="103337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39552" y="3920849"/>
            <a:ext cx="7776864" cy="876303"/>
          </a:xfrm>
          <a:prstGeom prst="rect">
            <a:avLst/>
          </a:prstGeom>
        </p:spPr>
        <p:txBody>
          <a:bodyPr/>
          <a:lstStyle/>
          <a:p>
            <a:pPr marL="400050" lvl="0" indent="-400050" rtl="0">
              <a:buFont typeface="+mj-lt"/>
              <a:buAutoNum type="arabicPeriod"/>
            </a:pPr>
            <a:r>
              <a:rPr lang="en-GB" sz="1400" dirty="0"/>
              <a:t> </a:t>
            </a:r>
            <a:r>
              <a:rPr lang="en-GB" sz="1400" dirty="0" smtClean="0"/>
              <a:t>Around 5 um of epi are fully depleted </a:t>
            </a:r>
            <a:r>
              <a:rPr lang="en-GB" sz="1400" dirty="0" smtClean="0">
                <a:sym typeface="Symbol" panose="05050102010706020507" pitchFamily="18" charset="2"/>
              </a:rPr>
              <a:t> 30 V</a:t>
            </a:r>
          </a:p>
          <a:p>
            <a:pPr lvl="0" rtl="0"/>
            <a:endParaRPr lang="en-GB" sz="1400" dirty="0" smtClean="0"/>
          </a:p>
          <a:p>
            <a:pPr marL="400050" lvl="0" indent="-400050" rtl="0">
              <a:buFont typeface="+mj-lt"/>
              <a:buAutoNum type="arabicPeriod" startAt="2"/>
            </a:pPr>
            <a:r>
              <a:rPr lang="en-GB" sz="1400" dirty="0" smtClean="0"/>
              <a:t> to maximise speed of response the velocity of carriers should be saturated (F &gt;= 1e4 V/cm)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400050" lvl="0" indent="-400050" rtl="0">
              <a:buFont typeface="+mj-lt"/>
              <a:buAutoNum type="arabicPeriod" startAt="3"/>
            </a:pPr>
            <a:r>
              <a:rPr lang="en-GB" sz="1400" dirty="0" smtClean="0"/>
              <a:t>JTE effective but can be optimized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 smtClean="0"/>
              <a:t>Thin epitaxial LGAD simulation</a:t>
            </a:r>
            <a:br>
              <a:rPr lang="en-US" sz="2400" b="1" dirty="0" smtClean="0"/>
            </a:b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313" y="1992586"/>
            <a:ext cx="3556223" cy="1724446"/>
          </a:xfrm>
          <a:prstGeom prst="rect">
            <a:avLst/>
          </a:prstGeom>
        </p:spPr>
      </p:pic>
      <p:sp>
        <p:nvSpPr>
          <p:cNvPr id="14" name="Footer Placeholder 7"/>
          <p:cNvSpPr txBox="1">
            <a:spLocks/>
          </p:cNvSpPr>
          <p:nvPr/>
        </p:nvSpPr>
        <p:spPr>
          <a:xfrm>
            <a:off x="1028026" y="2780928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LGAD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555776" y="1844824"/>
            <a:ext cx="7777" cy="1847929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5796136" y="2387789"/>
            <a:ext cx="216024" cy="30628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1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H="1" flipV="1">
            <a:off x="5076056" y="2636913"/>
            <a:ext cx="751716" cy="12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372200" y="1970583"/>
            <a:ext cx="216024" cy="30628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2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550720" y="1988840"/>
            <a:ext cx="656808" cy="12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571635" y="2276872"/>
            <a:ext cx="39345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575580" y="2348880"/>
            <a:ext cx="39345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562917" y="2470036"/>
            <a:ext cx="3934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933948" y="2158042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LGAD</a:t>
            </a:r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3575030" y="5287713"/>
            <a:ext cx="441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PIN</a:t>
            </a:r>
            <a:endParaRPr lang="en-GB" sz="12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716016" y="2027749"/>
            <a:ext cx="672773" cy="268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099499" y="1844971"/>
            <a:ext cx="125707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 smtClean="0"/>
              <a:t>GL @ different Vbias</a:t>
            </a:r>
            <a:endParaRPr lang="en-GB" sz="900" dirty="0"/>
          </a:p>
        </p:txBody>
      </p:sp>
      <p:sp>
        <p:nvSpPr>
          <p:cNvPr id="35" name="Rectangle 34"/>
          <p:cNvSpPr/>
          <p:nvPr/>
        </p:nvSpPr>
        <p:spPr>
          <a:xfrm>
            <a:off x="7117402" y="528427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LGAD</a:t>
            </a:r>
            <a:endParaRPr lang="en-GB" sz="1200" dirty="0"/>
          </a:p>
        </p:txBody>
      </p:sp>
      <p:sp>
        <p:nvSpPr>
          <p:cNvPr id="36" name="Rectangle 35"/>
          <p:cNvSpPr/>
          <p:nvPr/>
        </p:nvSpPr>
        <p:spPr>
          <a:xfrm>
            <a:off x="7956376" y="2348880"/>
            <a:ext cx="441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PIN</a:t>
            </a:r>
            <a:endParaRPr lang="en-GB" sz="1200" dirty="0"/>
          </a:p>
        </p:txBody>
      </p:sp>
      <p:sp>
        <p:nvSpPr>
          <p:cNvPr id="37" name="Footer Placeholder 7"/>
          <p:cNvSpPr txBox="1">
            <a:spLocks/>
          </p:cNvSpPr>
          <p:nvPr/>
        </p:nvSpPr>
        <p:spPr>
          <a:xfrm>
            <a:off x="2349422" y="5353046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Vbias 40 V</a:t>
            </a:r>
            <a:endParaRPr lang="en-GB" sz="1100" dirty="0"/>
          </a:p>
        </p:txBody>
      </p:sp>
      <p:sp>
        <p:nvSpPr>
          <p:cNvPr id="38" name="Footer Placeholder 7"/>
          <p:cNvSpPr txBox="1">
            <a:spLocks/>
          </p:cNvSpPr>
          <p:nvPr/>
        </p:nvSpPr>
        <p:spPr>
          <a:xfrm>
            <a:off x="6166643" y="5353046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Vbias 40 V</a:t>
            </a:r>
            <a:endParaRPr lang="en-GB" sz="1100" dirty="0"/>
          </a:p>
        </p:txBody>
      </p:sp>
      <p:sp>
        <p:nvSpPr>
          <p:cNvPr id="39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31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8</a:t>
            </a:r>
            <a:endParaRPr lang="en-GB" sz="1100" dirty="0"/>
          </a:p>
        </p:txBody>
      </p:sp>
      <p:sp>
        <p:nvSpPr>
          <p:cNvPr id="32" name="Rectangle 31"/>
          <p:cNvSpPr/>
          <p:nvPr/>
        </p:nvSpPr>
        <p:spPr>
          <a:xfrm>
            <a:off x="3197036" y="2585953"/>
            <a:ext cx="100618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b="1" dirty="0" smtClean="0"/>
              <a:t>GL</a:t>
            </a:r>
            <a:endParaRPr lang="en-GB" sz="1200" b="1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964465" y="2132856"/>
            <a:ext cx="239383" cy="44546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Isosceles Triangle 5"/>
          <p:cNvSpPr/>
          <p:nvPr/>
        </p:nvSpPr>
        <p:spPr>
          <a:xfrm flipV="1">
            <a:off x="971600" y="3751271"/>
            <a:ext cx="245913" cy="14754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6" idx="3"/>
          </p:cNvCxnSpPr>
          <p:nvPr/>
        </p:nvCxnSpPr>
        <p:spPr>
          <a:xfrm flipH="1" flipV="1">
            <a:off x="1094556" y="3487120"/>
            <a:ext cx="1" cy="264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195736" y="1439157"/>
            <a:ext cx="51183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b="1" dirty="0" smtClean="0"/>
              <a:t>V</a:t>
            </a:r>
            <a:r>
              <a:rPr lang="en-GB" sz="1200" b="1" baseline="-25000" dirty="0" smtClean="0"/>
              <a:t>bias</a:t>
            </a:r>
            <a:endParaRPr lang="en-GB" sz="1200" b="1" baseline="-25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123728" y="1729686"/>
            <a:ext cx="578922" cy="265886"/>
            <a:chOff x="1966284" y="1722954"/>
            <a:chExt cx="578922" cy="265886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2267743" y="1724689"/>
              <a:ext cx="1" cy="2641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966284" y="1722954"/>
              <a:ext cx="57892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4955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87624" y="4869160"/>
            <a:ext cx="6480720" cy="1911747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en-GB" sz="1400" dirty="0" smtClean="0"/>
              <a:t> IV plots show BV around 50 V for LGAD 1.35 200 and around 90 V for PIN</a:t>
            </a:r>
          </a:p>
          <a:p>
            <a:pPr lvl="0" rt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 lvl="0" rtl="0">
              <a:buChar char="•"/>
            </a:pPr>
            <a:r>
              <a:rPr lang="en-GB" sz="1400" dirty="0" smtClean="0">
                <a:sym typeface="Symbol" panose="05050102010706020507" pitchFamily="18" charset="2"/>
              </a:rPr>
              <a:t>CV @ depletion around 50 </a:t>
            </a:r>
            <a:r>
              <a:rPr lang="en-GB" sz="1400" dirty="0" err="1" smtClean="0">
                <a:sym typeface="Symbol" panose="05050102010706020507" pitchFamily="18" charset="2"/>
              </a:rPr>
              <a:t>fF</a:t>
            </a:r>
            <a:endParaRPr lang="en-GB" sz="1400" dirty="0" smtClean="0">
              <a:sym typeface="Symbol" panose="05050102010706020507" pitchFamily="18" charset="2"/>
            </a:endParaRPr>
          </a:p>
          <a:p>
            <a:pPr lvl="0" rt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 lvl="0" rt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 lvl="0" rtl="0"/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731" y="2060848"/>
            <a:ext cx="4123477" cy="27795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/>
              <a:t>Thin epitaxial </a:t>
            </a:r>
            <a:r>
              <a:rPr lang="en-US" sz="2400" b="1" dirty="0" smtClean="0"/>
              <a:t>LGAD simulation</a:t>
            </a:r>
            <a:br>
              <a:rPr lang="en-US" sz="2400" b="1" dirty="0" smtClean="0"/>
            </a:br>
            <a:r>
              <a:rPr lang="en-US" sz="2400" b="1" dirty="0" smtClean="0"/>
              <a:t>DC and CV</a:t>
            </a:r>
            <a:endParaRPr lang="en-GB" sz="2400" b="1" dirty="0"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88883" y="3698775"/>
            <a:ext cx="216024" cy="30628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 flipH="1" flipV="1">
            <a:off x="2968803" y="3947899"/>
            <a:ext cx="751716" cy="12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769003" y="2924944"/>
            <a:ext cx="818747" cy="30628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155702" y="2907692"/>
            <a:ext cx="656808" cy="12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7"/>
          <p:cNvSpPr txBox="1">
            <a:spLocks/>
          </p:cNvSpPr>
          <p:nvPr/>
        </p:nvSpPr>
        <p:spPr>
          <a:xfrm>
            <a:off x="4644008" y="4216003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T = 300 K</a:t>
            </a:r>
            <a:endParaRPr lang="en-GB" sz="1100" dirty="0"/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4624987" y="3924432"/>
            <a:ext cx="1500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F = 1e4 Hz</a:t>
            </a:r>
            <a:endParaRPr lang="en-GB" sz="1100" dirty="0"/>
          </a:p>
        </p:txBody>
      </p:sp>
      <p:sp>
        <p:nvSpPr>
          <p:cNvPr id="15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6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9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03145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/>
              <a:t>Thin epitaxial LGAD </a:t>
            </a:r>
            <a:r>
              <a:rPr lang="en-US" sz="2400" b="1" dirty="0" smtClean="0"/>
              <a:t>simulation </a:t>
            </a:r>
            <a:br>
              <a:rPr lang="en-US" sz="2400" b="1" dirty="0" smtClean="0"/>
            </a:br>
            <a:r>
              <a:rPr lang="en-US" sz="2400" b="1" dirty="0" smtClean="0"/>
              <a:t>Slew rate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132856"/>
            <a:ext cx="3090139" cy="20886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8328" y="2070960"/>
            <a:ext cx="3426040" cy="2294144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641867"/>
              </p:ext>
            </p:extLst>
          </p:nvPr>
        </p:nvGraphicFramePr>
        <p:xfrm>
          <a:off x="4355976" y="4581128"/>
          <a:ext cx="4235926" cy="1403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87">
                  <a:extLst>
                    <a:ext uri="{9D8B030D-6E8A-4147-A177-3AD203B41FA5}">
                      <a16:colId xmlns:a16="http://schemas.microsoft.com/office/drawing/2014/main" val="398518712"/>
                    </a:ext>
                  </a:extLst>
                </a:gridCol>
                <a:gridCol w="935589">
                  <a:extLst>
                    <a:ext uri="{9D8B030D-6E8A-4147-A177-3AD203B41FA5}">
                      <a16:colId xmlns:a16="http://schemas.microsoft.com/office/drawing/2014/main" val="310413486"/>
                    </a:ext>
                  </a:extLst>
                </a:gridCol>
                <a:gridCol w="806139">
                  <a:extLst>
                    <a:ext uri="{9D8B030D-6E8A-4147-A177-3AD203B41FA5}">
                      <a16:colId xmlns:a16="http://schemas.microsoft.com/office/drawing/2014/main" val="3318705047"/>
                    </a:ext>
                  </a:extLst>
                </a:gridCol>
                <a:gridCol w="705944">
                  <a:extLst>
                    <a:ext uri="{9D8B030D-6E8A-4147-A177-3AD203B41FA5}">
                      <a16:colId xmlns:a16="http://schemas.microsoft.com/office/drawing/2014/main" val="2897586845"/>
                    </a:ext>
                  </a:extLst>
                </a:gridCol>
                <a:gridCol w="1111567">
                  <a:extLst>
                    <a:ext uri="{9D8B030D-6E8A-4147-A177-3AD203B41FA5}">
                      <a16:colId xmlns:a16="http://schemas.microsoft.com/office/drawing/2014/main" val="1345588173"/>
                    </a:ext>
                  </a:extLst>
                </a:gridCol>
              </a:tblGrid>
              <a:tr h="58313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Vbias [V]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Ipk [</a:t>
                      </a:r>
                      <a:r>
                        <a:rPr lang="en-GB" sz="1100" dirty="0" err="1" smtClean="0"/>
                        <a:t>uA</a:t>
                      </a:r>
                      <a:r>
                        <a:rPr lang="en-GB" sz="1100" dirty="0" smtClean="0"/>
                        <a:t>]PIN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SR max [nA/</a:t>
                      </a:r>
                      <a:r>
                        <a:rPr lang="en-GB" sz="1100" dirty="0" err="1" smtClean="0"/>
                        <a:t>ps</a:t>
                      </a:r>
                      <a:r>
                        <a:rPr lang="en-GB" sz="1100" dirty="0" smtClean="0"/>
                        <a:t>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Ipk [</a:t>
                      </a:r>
                      <a:r>
                        <a:rPr lang="en-GB" sz="1100" dirty="0" err="1" smtClean="0"/>
                        <a:t>uA</a:t>
                      </a:r>
                      <a:r>
                        <a:rPr lang="en-GB" sz="1100" dirty="0" smtClean="0"/>
                        <a:t>]</a:t>
                      </a:r>
                      <a:br>
                        <a:rPr lang="en-GB" sz="1100" dirty="0" smtClean="0"/>
                      </a:br>
                      <a:r>
                        <a:rPr lang="en-GB" sz="1100" dirty="0" smtClean="0"/>
                        <a:t>LGAD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SR max [nA/</a:t>
                      </a:r>
                      <a:r>
                        <a:rPr lang="en-GB" sz="1100" dirty="0" err="1" smtClean="0"/>
                        <a:t>ps</a:t>
                      </a:r>
                      <a:r>
                        <a:rPr lang="en-GB" sz="1100" dirty="0" smtClean="0"/>
                        <a:t>]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534788"/>
                  </a:ext>
                </a:extLst>
              </a:tr>
              <a:tr h="26962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1.21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.25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28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947557"/>
                  </a:ext>
                </a:extLst>
              </a:tr>
              <a:tr h="26962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1.28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127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1.86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105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261586"/>
                  </a:ext>
                </a:extLst>
              </a:tr>
              <a:tr h="26962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1.33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6.9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138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97900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95536" y="4318078"/>
            <a:ext cx="4176464" cy="1911747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en-GB" sz="1400" dirty="0" smtClean="0"/>
              <a:t>Initial transient of 100 ns to bias the device</a:t>
            </a:r>
          </a:p>
          <a:p>
            <a:pPr lvl="0" rtl="0">
              <a:buChar char="•"/>
            </a:pPr>
            <a:endParaRPr lang="en-GB" sz="1400" dirty="0" smtClean="0"/>
          </a:p>
          <a:p>
            <a:pPr lvl="0" rtl="0">
              <a:buChar char="•"/>
            </a:pPr>
            <a:r>
              <a:rPr lang="en-GB" sz="1400" dirty="0" smtClean="0"/>
              <a:t> Central </a:t>
            </a:r>
            <a:r>
              <a:rPr lang="en-GB" sz="1400" dirty="0" smtClean="0">
                <a:sym typeface="Symbol" panose="05050102010706020507" pitchFamily="18" charset="2"/>
              </a:rPr>
              <a:t> </a:t>
            </a:r>
            <a:r>
              <a:rPr lang="en-GB" sz="1400" dirty="0" smtClean="0"/>
              <a:t>MIP hit @ 100 ns ( constant 80 e/um)</a:t>
            </a:r>
            <a:br>
              <a:rPr lang="en-GB" sz="1400" dirty="0" smtClean="0"/>
            </a:br>
            <a:endParaRPr lang="en-GB" sz="1400" dirty="0" smtClean="0"/>
          </a:p>
          <a:p>
            <a:pPr lvl="0" rtl="0">
              <a:buChar char="•"/>
            </a:pPr>
            <a:r>
              <a:rPr lang="en-GB" sz="1400" dirty="0" smtClean="0"/>
              <a:t> Peak current I</a:t>
            </a:r>
            <a:r>
              <a:rPr lang="en-GB" sz="1400" baseline="-25000" dirty="0" smtClean="0"/>
              <a:t>pk</a:t>
            </a:r>
            <a:r>
              <a:rPr lang="en-GB" sz="1400" dirty="0" smtClean="0"/>
              <a:t> for PIN </a:t>
            </a:r>
            <a:r>
              <a:rPr lang="en-GB" sz="1400" dirty="0" smtClean="0">
                <a:sym typeface="Symbol" panose="05050102010706020507" pitchFamily="18" charset="2"/>
              </a:rPr>
              <a:t> 1.3 </a:t>
            </a:r>
            <a:r>
              <a:rPr lang="en-GB" sz="1400" dirty="0" err="1" smtClean="0">
                <a:sym typeface="Symbol" panose="05050102010706020507" pitchFamily="18" charset="2"/>
              </a:rPr>
              <a:t>uA</a:t>
            </a:r>
            <a:endParaRPr lang="en-GB" sz="1400" dirty="0" smtClean="0">
              <a:sym typeface="Symbol" panose="05050102010706020507" pitchFamily="18" charset="2"/>
            </a:endParaRPr>
          </a:p>
          <a:p>
            <a:pPr lvl="0" rt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 lvl="0">
              <a:buChar char="•"/>
            </a:pPr>
            <a:r>
              <a:rPr lang="en-GB" sz="1400" dirty="0"/>
              <a:t> Peak current I</a:t>
            </a:r>
            <a:r>
              <a:rPr lang="en-GB" sz="1400" baseline="-25000" dirty="0"/>
              <a:t>pk</a:t>
            </a:r>
            <a:r>
              <a:rPr lang="en-GB" sz="1400" dirty="0"/>
              <a:t> for </a:t>
            </a:r>
            <a:r>
              <a:rPr lang="en-GB" sz="1400" dirty="0" smtClean="0"/>
              <a:t>LGAD </a:t>
            </a:r>
            <a:r>
              <a:rPr lang="en-GB" sz="1400" dirty="0" smtClean="0">
                <a:sym typeface="Symbol" panose="05050102010706020507" pitchFamily="18" charset="2"/>
              </a:rPr>
              <a:t>increases with Vbias</a:t>
            </a:r>
          </a:p>
          <a:p>
            <a:pPr lv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 lvl="0">
              <a:buChar char="•"/>
            </a:pPr>
            <a:r>
              <a:rPr lang="en-GB" sz="1400" dirty="0" smtClean="0">
                <a:sym typeface="Symbol" panose="05050102010706020507" pitchFamily="18" charset="2"/>
              </a:rPr>
              <a:t>SR = </a:t>
            </a:r>
            <a:r>
              <a:rPr lang="en-GB" sz="1400" dirty="0" err="1" smtClean="0">
                <a:sym typeface="Symbol" panose="05050102010706020507" pitchFamily="18" charset="2"/>
              </a:rPr>
              <a:t>dI</a:t>
            </a:r>
            <a:r>
              <a:rPr lang="en-GB" sz="1400" dirty="0" smtClean="0">
                <a:sym typeface="Symbol" panose="05050102010706020507" pitchFamily="18" charset="2"/>
              </a:rPr>
              <a:t>/</a:t>
            </a:r>
            <a:r>
              <a:rPr lang="en-GB" sz="1400" dirty="0" err="1" smtClean="0">
                <a:sym typeface="Symbol" panose="05050102010706020507" pitchFamily="18" charset="2"/>
              </a:rPr>
              <a:t>dt</a:t>
            </a:r>
            <a:r>
              <a:rPr lang="en-GB" sz="1400" dirty="0">
                <a:sym typeface="Symbol" panose="05050102010706020507" pitchFamily="18" charset="2"/>
              </a:rPr>
              <a:t> </a:t>
            </a:r>
            <a:r>
              <a:rPr lang="en-GB" sz="1400" dirty="0" smtClean="0">
                <a:sym typeface="Symbol" panose="05050102010706020507" pitchFamily="18" charset="2"/>
              </a:rPr>
              <a:t>:  SR(I)</a:t>
            </a:r>
            <a:r>
              <a:rPr lang="en-GB" sz="1400" baseline="-25000" dirty="0" smtClean="0">
                <a:sym typeface="Symbol" panose="05050102010706020507" pitchFamily="18" charset="2"/>
              </a:rPr>
              <a:t>MAX</a:t>
            </a:r>
            <a:r>
              <a:rPr lang="en-GB" sz="1400" dirty="0" smtClean="0">
                <a:sym typeface="Symbol" panose="05050102010706020507" pitchFamily="18" charset="2"/>
              </a:rPr>
              <a:t> up to </a:t>
            </a:r>
            <a:r>
              <a:rPr lang="en-GB" sz="1400" b="1" dirty="0" smtClean="0">
                <a:sym typeface="Symbol" panose="05050102010706020507" pitchFamily="18" charset="2"/>
              </a:rPr>
              <a:t>138 nA/</a:t>
            </a:r>
            <a:r>
              <a:rPr lang="en-GB" sz="1400" b="1" dirty="0" err="1" smtClean="0">
                <a:sym typeface="Symbol" panose="05050102010706020507" pitchFamily="18" charset="2"/>
              </a:rPr>
              <a:t>ps</a:t>
            </a:r>
            <a:endParaRPr lang="en-GB" sz="1400" b="1" dirty="0" smtClean="0"/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0" name="Footer Placeholder 7"/>
          <p:cNvSpPr txBox="1">
            <a:spLocks/>
          </p:cNvSpPr>
          <p:nvPr/>
        </p:nvSpPr>
        <p:spPr>
          <a:xfrm>
            <a:off x="6732240" y="3645024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T = 300 K</a:t>
            </a:r>
            <a:endParaRPr lang="en-GB" sz="1100" dirty="0"/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2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10</a:t>
            </a:r>
            <a:endParaRPr lang="en-GB" sz="1100" dirty="0"/>
          </a:p>
        </p:txBody>
      </p:sp>
      <p:sp>
        <p:nvSpPr>
          <p:cNvPr id="5" name="Rectangle 4"/>
          <p:cNvSpPr/>
          <p:nvPr/>
        </p:nvSpPr>
        <p:spPr>
          <a:xfrm>
            <a:off x="2411760" y="2281843"/>
            <a:ext cx="288032" cy="172830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640" y="3122235"/>
            <a:ext cx="715195" cy="378773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1689237" y="3501008"/>
            <a:ext cx="794531" cy="390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2404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/>
              <a:t>Thin epitaxial LGAD </a:t>
            </a:r>
            <a:r>
              <a:rPr lang="en-US" sz="2400" b="1" dirty="0" smtClean="0"/>
              <a:t>simulation</a:t>
            </a:r>
          </a:p>
          <a:p>
            <a:pPr lvl="1" algn="ctr"/>
            <a:r>
              <a:rPr lang="en-US" sz="2400" b="1" dirty="0" smtClean="0"/>
              <a:t>Slew rate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85045"/>
            <a:ext cx="3421218" cy="1944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2544" y="4337829"/>
            <a:ext cx="1898393" cy="160329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907704" y="4725144"/>
            <a:ext cx="288032" cy="288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09504" y="4476819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1mm LGAD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5467" y="2493331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2323FF"/>
                </a:solidFill>
              </a:rPr>
              <a:t>Te2v 1mm LGAD</a:t>
            </a:r>
            <a:endParaRPr lang="en-GB" sz="1100" b="1" dirty="0">
              <a:solidFill>
                <a:srgbClr val="2323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82158" y="3201313"/>
            <a:ext cx="1148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FFC000"/>
                </a:solidFill>
              </a:rPr>
              <a:t>Te2v 1mm PIN</a:t>
            </a:r>
            <a:endParaRPr lang="en-GB" sz="1100" b="1" dirty="0">
              <a:solidFill>
                <a:srgbClr val="FFC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016" y="2085045"/>
            <a:ext cx="3544424" cy="20142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997" y="4581128"/>
            <a:ext cx="2807395" cy="136133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551761" y="3068960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2323FF"/>
                </a:solidFill>
              </a:rPr>
              <a:t>Te2v 1mm LGAD</a:t>
            </a:r>
            <a:endParaRPr lang="en-GB" sz="1100" b="1" dirty="0">
              <a:solidFill>
                <a:srgbClr val="2323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86167" y="2539673"/>
            <a:ext cx="18533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 Thin 5 um LGAD (TCAD)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4" name="Footer Placeholder 7"/>
          <p:cNvSpPr txBox="1">
            <a:spLocks/>
          </p:cNvSpPr>
          <p:nvPr/>
        </p:nvSpPr>
        <p:spPr>
          <a:xfrm>
            <a:off x="6732240" y="3645024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T = 300 K</a:t>
            </a:r>
            <a:endParaRPr lang="en-GB" sz="1100" dirty="0"/>
          </a:p>
        </p:txBody>
      </p:sp>
      <p:sp>
        <p:nvSpPr>
          <p:cNvPr id="25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7" name="Rectangle 16"/>
          <p:cNvSpPr/>
          <p:nvPr/>
        </p:nvSpPr>
        <p:spPr>
          <a:xfrm>
            <a:off x="539552" y="6082122"/>
            <a:ext cx="4176464" cy="821506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en-GB" sz="1400" dirty="0" smtClean="0"/>
              <a:t>SR comparison with Te2v devices</a:t>
            </a:r>
          </a:p>
          <a:p>
            <a:pPr lvl="0" rtl="0">
              <a:buChar char="•"/>
            </a:pPr>
            <a:endParaRPr lang="en-GB" sz="1400" dirty="0"/>
          </a:p>
          <a:p>
            <a:pPr lvl="0">
              <a:buChar char="•"/>
            </a:pPr>
            <a:r>
              <a:rPr lang="en-GB" sz="1400" dirty="0" smtClean="0"/>
              <a:t>Predicted increased </a:t>
            </a:r>
            <a:r>
              <a:rPr lang="en-GB" sz="1400" dirty="0"/>
              <a:t>SR </a:t>
            </a:r>
            <a:r>
              <a:rPr lang="en-GB" sz="1400" dirty="0" smtClean="0">
                <a:sym typeface="Symbol" panose="05050102010706020507" pitchFamily="18" charset="2"/>
              </a:rPr>
              <a:t> x 5 </a:t>
            </a:r>
            <a:endParaRPr lang="en-GB" sz="1400" dirty="0" smtClean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8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969651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/>
              <a:t>Thin </a:t>
            </a:r>
            <a:r>
              <a:rPr lang="en-US" sz="2400" b="1" dirty="0" smtClean="0"/>
              <a:t>epitaxial LGAD simulation</a:t>
            </a:r>
            <a:br>
              <a:rPr lang="en-US" sz="2400" b="1" dirty="0" smtClean="0"/>
            </a:br>
            <a:r>
              <a:rPr lang="en-US" sz="2400" b="1" dirty="0" smtClean="0"/>
              <a:t>collected charge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132856"/>
            <a:ext cx="3090139" cy="208860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229305"/>
              </p:ext>
            </p:extLst>
          </p:nvPr>
        </p:nvGraphicFramePr>
        <p:xfrm>
          <a:off x="5076056" y="4577680"/>
          <a:ext cx="316835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524">
                  <a:extLst>
                    <a:ext uri="{9D8B030D-6E8A-4147-A177-3AD203B41FA5}">
                      <a16:colId xmlns:a16="http://schemas.microsoft.com/office/drawing/2014/main" val="398518712"/>
                    </a:ext>
                  </a:extLst>
                </a:gridCol>
                <a:gridCol w="1129700">
                  <a:extLst>
                    <a:ext uri="{9D8B030D-6E8A-4147-A177-3AD203B41FA5}">
                      <a16:colId xmlns:a16="http://schemas.microsoft.com/office/drawing/2014/main" val="31041348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318705047"/>
                    </a:ext>
                  </a:extLst>
                </a:gridCol>
              </a:tblGrid>
              <a:tr h="247982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Vbias [V]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Qcoll PIN</a:t>
                      </a:r>
                      <a:r>
                        <a:rPr lang="en-GB" sz="1100" baseline="0" dirty="0" smtClean="0"/>
                        <a:t> [e]@ 5ns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Qcoll LGAD</a:t>
                      </a:r>
                      <a:r>
                        <a:rPr lang="en-GB" sz="1100" baseline="0" dirty="0" smtClean="0"/>
                        <a:t> [e] @5ns</a:t>
                      </a:r>
                      <a:endParaRPr lang="en-GB" sz="1100" dirty="0" smtClean="0"/>
                    </a:p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534788"/>
                  </a:ext>
                </a:extLst>
              </a:tr>
              <a:tr h="247982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830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640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947557"/>
                  </a:ext>
                </a:extLst>
              </a:tr>
              <a:tr h="247982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857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2542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261586"/>
                  </a:ext>
                </a:extLst>
              </a:tr>
              <a:tr h="247982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905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9680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97900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27584" y="4653136"/>
            <a:ext cx="3312368" cy="1368152"/>
          </a:xfrm>
          <a:prstGeom prst="rect">
            <a:avLst/>
          </a:prstGeom>
        </p:spPr>
        <p:txBody>
          <a:bodyPr/>
          <a:lstStyle/>
          <a:p>
            <a:pPr>
              <a:buFontTx/>
              <a:buChar char="•"/>
            </a:pPr>
            <a:r>
              <a:rPr lang="en-GB" sz="1400" dirty="0" smtClean="0"/>
              <a:t> Collected charge from integration of device current</a:t>
            </a:r>
            <a:br>
              <a:rPr lang="en-GB" sz="1400" dirty="0" smtClean="0"/>
            </a:br>
            <a:endParaRPr lang="en-GB" sz="1400" dirty="0">
              <a:sym typeface="Symbol" panose="05050102010706020507" pitchFamily="18" charset="2"/>
            </a:endParaRPr>
          </a:p>
          <a:p>
            <a:pPr lvl="0" rtl="0">
              <a:buChar char="•"/>
            </a:pPr>
            <a:r>
              <a:rPr lang="en-GB" sz="1400" dirty="0" smtClean="0">
                <a:sym typeface="Symbol" panose="05050102010706020507" pitchFamily="18" charset="2"/>
              </a:rPr>
              <a:t>Around </a:t>
            </a:r>
            <a:r>
              <a:rPr lang="en-GB" sz="1400" u="sng" dirty="0" smtClean="0">
                <a:sym typeface="Symbol" panose="05050102010706020507" pitchFamily="18" charset="2"/>
              </a:rPr>
              <a:t>10</a:t>
            </a:r>
            <a:r>
              <a:rPr lang="en-GB" sz="1400" dirty="0" smtClean="0">
                <a:sym typeface="Symbol" panose="05050102010706020507" pitchFamily="18" charset="2"/>
              </a:rPr>
              <a:t> gain charge max  w.r.t. PIN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204864"/>
            <a:ext cx="3416938" cy="193909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411760" y="2275047"/>
            <a:ext cx="432048" cy="14419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123703" y="1819445"/>
                <a:ext cx="607026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𝐼𝑑𝑡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3703" y="1819445"/>
                <a:ext cx="607026" cy="7265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/>
          <p:cNvCxnSpPr>
            <a:stCxn id="6" idx="2"/>
          </p:cNvCxnSpPr>
          <p:nvPr/>
        </p:nvCxnSpPr>
        <p:spPr>
          <a:xfrm flipH="1">
            <a:off x="2843810" y="2545991"/>
            <a:ext cx="583406" cy="122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7"/>
          <p:cNvSpPr txBox="1">
            <a:spLocks/>
          </p:cNvSpPr>
          <p:nvPr/>
        </p:nvSpPr>
        <p:spPr>
          <a:xfrm>
            <a:off x="6732240" y="3645024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T = 300 K</a:t>
            </a:r>
            <a:endParaRPr lang="en-GB" sz="1100" dirty="0"/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3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175602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060848"/>
            <a:ext cx="2260641" cy="188908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741979"/>
              </p:ext>
            </p:extLst>
          </p:nvPr>
        </p:nvGraphicFramePr>
        <p:xfrm>
          <a:off x="4355976" y="4764887"/>
          <a:ext cx="4248472" cy="1328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834">
                  <a:extLst>
                    <a:ext uri="{9D8B030D-6E8A-4147-A177-3AD203B41FA5}">
                      <a16:colId xmlns:a16="http://schemas.microsoft.com/office/drawing/2014/main" val="398518712"/>
                    </a:ext>
                  </a:extLst>
                </a:gridCol>
                <a:gridCol w="873350">
                  <a:extLst>
                    <a:ext uri="{9D8B030D-6E8A-4147-A177-3AD203B41FA5}">
                      <a16:colId xmlns:a16="http://schemas.microsoft.com/office/drawing/2014/main" val="31041348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31870504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89758684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345588173"/>
                    </a:ext>
                  </a:extLst>
                </a:gridCol>
              </a:tblGrid>
              <a:tr h="505641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Vbias [V]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Vpk</a:t>
                      </a:r>
                      <a:r>
                        <a:rPr lang="en-GB" sz="800" dirty="0" smtClean="0"/>
                        <a:t> [mV]PIN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SR max [V/</a:t>
                      </a:r>
                      <a:r>
                        <a:rPr lang="en-GB" sz="800" dirty="0" err="1" smtClean="0"/>
                        <a:t>ps</a:t>
                      </a:r>
                      <a:r>
                        <a:rPr lang="en-GB" sz="800" dirty="0" smtClean="0"/>
                        <a:t>]</a:t>
                      </a:r>
                      <a:br>
                        <a:rPr lang="en-GB" sz="800" dirty="0" smtClean="0"/>
                      </a:br>
                      <a:r>
                        <a:rPr lang="en-GB" sz="800" dirty="0" smtClean="0"/>
                        <a:t>PIN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 smtClean="0"/>
                        <a:t>Vpk</a:t>
                      </a:r>
                      <a:r>
                        <a:rPr lang="en-GB" sz="800" dirty="0" smtClean="0"/>
                        <a:t> [mV]</a:t>
                      </a:r>
                      <a:br>
                        <a:rPr lang="en-GB" sz="800" dirty="0" smtClean="0"/>
                      </a:br>
                      <a:r>
                        <a:rPr lang="en-GB" sz="800" dirty="0" smtClean="0"/>
                        <a:t>LGAD</a:t>
                      </a:r>
                    </a:p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SR max [mV/</a:t>
                      </a:r>
                      <a:r>
                        <a:rPr lang="en-GB" sz="800" dirty="0" err="1" smtClean="0"/>
                        <a:t>ps</a:t>
                      </a:r>
                      <a:r>
                        <a:rPr lang="en-GB" sz="800" dirty="0" smtClean="0"/>
                        <a:t>]</a:t>
                      </a:r>
                      <a:br>
                        <a:rPr lang="en-GB" sz="800" dirty="0" smtClean="0"/>
                      </a:br>
                      <a:r>
                        <a:rPr lang="en-GB" sz="800" dirty="0" smtClean="0"/>
                        <a:t>LGAD</a:t>
                      </a:r>
                    </a:p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534788"/>
                  </a:ext>
                </a:extLst>
              </a:tr>
              <a:tr h="274256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-0.23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-2.2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-0.03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947557"/>
                  </a:ext>
                </a:extLst>
              </a:tr>
              <a:tr h="274256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-0.24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-16.8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-0.19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261586"/>
                  </a:ext>
                </a:extLst>
              </a:tr>
              <a:tr h="274256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-12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-0.25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-61.2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-0.88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97900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335" y="2205875"/>
            <a:ext cx="3426041" cy="23032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55576" y="3861048"/>
            <a:ext cx="3528392" cy="2691821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en-GB" sz="1400" dirty="0" smtClean="0"/>
              <a:t>The RO (integrated or not) is AC coupled from the UFD</a:t>
            </a:r>
          </a:p>
          <a:p>
            <a:pPr lvl="0" rtl="0">
              <a:buChar char="•"/>
            </a:pPr>
            <a:endParaRPr lang="en-GB" sz="1400" dirty="0"/>
          </a:p>
          <a:p>
            <a:pPr lvl="0">
              <a:buChar char="•"/>
            </a:pPr>
            <a:r>
              <a:rPr lang="en-GB" sz="1400" dirty="0" err="1" smtClean="0"/>
              <a:t>C</a:t>
            </a:r>
            <a:r>
              <a:rPr lang="en-GB" sz="1400" baseline="-25000" dirty="0" err="1" smtClean="0"/>
              <a:t>in</a:t>
            </a:r>
            <a:r>
              <a:rPr lang="en-GB" sz="1400" dirty="0" smtClean="0"/>
              <a:t>  </a:t>
            </a:r>
            <a:r>
              <a:rPr lang="en-GB" sz="1400" dirty="0" smtClean="0">
                <a:sym typeface="Symbol" panose="05050102010706020507" pitchFamily="18" charset="2"/>
              </a:rPr>
              <a:t> </a:t>
            </a:r>
            <a:r>
              <a:rPr lang="en-GB" sz="1400" dirty="0" smtClean="0"/>
              <a:t>C</a:t>
            </a:r>
            <a:r>
              <a:rPr lang="en-GB" sz="1400" baseline="-25000" dirty="0" smtClean="0"/>
              <a:t>UFD</a:t>
            </a:r>
            <a:r>
              <a:rPr lang="en-GB" sz="1400" dirty="0" smtClean="0"/>
              <a:t> (also area limitations)</a:t>
            </a:r>
          </a:p>
          <a:p>
            <a:pPr lvl="0">
              <a:buChar char="•"/>
            </a:pPr>
            <a:endParaRPr lang="en-GB" sz="1400" dirty="0"/>
          </a:p>
          <a:p>
            <a:pPr lvl="0">
              <a:buChar char="•"/>
            </a:pPr>
            <a:r>
              <a:rPr lang="en-GB" sz="1400" dirty="0" err="1" smtClean="0"/>
              <a:t>R</a:t>
            </a:r>
            <a:r>
              <a:rPr lang="en-GB" sz="1400" baseline="-25000" dirty="0" err="1" smtClean="0"/>
              <a:t>in</a:t>
            </a:r>
            <a:r>
              <a:rPr lang="en-GB" sz="1400" dirty="0"/>
              <a:t> </a:t>
            </a:r>
            <a:r>
              <a:rPr lang="en-GB" sz="1400" dirty="0" smtClean="0"/>
              <a:t>: S/N </a:t>
            </a:r>
            <a:r>
              <a:rPr lang="en-GB" sz="1400" dirty="0" smtClean="0">
                <a:sym typeface="Symbol" panose="05050102010706020507" pitchFamily="18" charset="2"/>
              </a:rPr>
              <a:t> 10 for </a:t>
            </a:r>
            <a:r>
              <a:rPr lang="en-GB" sz="1400" dirty="0" err="1" smtClean="0">
                <a:sym typeface="Symbol" panose="05050102010706020507" pitchFamily="18" charset="2"/>
              </a:rPr>
              <a:t>I</a:t>
            </a:r>
            <a:r>
              <a:rPr lang="en-GB" sz="1400" baseline="-25000" dirty="0" err="1" smtClean="0">
                <a:sym typeface="Symbol" panose="05050102010706020507" pitchFamily="18" charset="2"/>
              </a:rPr>
              <a:t>pkmin</a:t>
            </a:r>
            <a:endParaRPr lang="en-GB" sz="1400" baseline="-25000" dirty="0" smtClean="0"/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r>
              <a:rPr lang="en-GB" sz="1400" dirty="0" smtClean="0"/>
              <a:t> transient voltage across </a:t>
            </a:r>
            <a:r>
              <a:rPr lang="en-GB" sz="1400" dirty="0" err="1" smtClean="0"/>
              <a:t>Rin</a:t>
            </a: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>
              <a:sym typeface="Symbol" panose="05050102010706020507" pitchFamily="18" charset="2"/>
            </a:endParaRPr>
          </a:p>
          <a:p>
            <a:pPr lvl="0">
              <a:buChar char="•"/>
            </a:pPr>
            <a:r>
              <a:rPr lang="en-GB" sz="1400" dirty="0" smtClean="0">
                <a:sym typeface="Symbol" panose="05050102010706020507" pitchFamily="18" charset="2"/>
              </a:rPr>
              <a:t>(SR</a:t>
            </a:r>
            <a:r>
              <a:rPr lang="en-GB" sz="1400" baseline="-25000" dirty="0" smtClean="0">
                <a:sym typeface="Symbol" panose="05050102010706020507" pitchFamily="18" charset="2"/>
              </a:rPr>
              <a:t>LGAD</a:t>
            </a:r>
            <a:r>
              <a:rPr lang="en-GB" sz="1400" dirty="0" smtClean="0">
                <a:sym typeface="Symbol" panose="05050102010706020507" pitchFamily="18" charset="2"/>
              </a:rPr>
              <a:t> / SR</a:t>
            </a:r>
            <a:r>
              <a:rPr lang="en-GB" sz="1400" baseline="-25000" dirty="0" smtClean="0">
                <a:sym typeface="Symbol" panose="05050102010706020507" pitchFamily="18" charset="2"/>
              </a:rPr>
              <a:t>PIN </a:t>
            </a:r>
            <a:r>
              <a:rPr lang="en-GB" sz="1400" dirty="0" smtClean="0">
                <a:sym typeface="Symbol" panose="05050102010706020507" pitchFamily="18" charset="2"/>
              </a:rPr>
              <a:t>)</a:t>
            </a:r>
            <a:r>
              <a:rPr lang="en-GB" sz="1400" baseline="-25000" dirty="0" smtClean="0">
                <a:sym typeface="Symbol" panose="05050102010706020507" pitchFamily="18" charset="2"/>
              </a:rPr>
              <a:t>MAX</a:t>
            </a:r>
            <a:r>
              <a:rPr lang="en-GB" sz="1400" dirty="0" smtClean="0">
                <a:sym typeface="Symbol" panose="05050102010706020507" pitchFamily="18" charset="2"/>
              </a:rPr>
              <a:t>  3.5</a:t>
            </a:r>
          </a:p>
          <a:p>
            <a:pPr lv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>
              <a:buFontTx/>
              <a:buChar char="•"/>
            </a:pPr>
            <a:r>
              <a:rPr lang="en-GB" sz="1400" dirty="0">
                <a:sym typeface="Symbol" panose="05050102010706020507" pitchFamily="18" charset="2"/>
              </a:rPr>
              <a:t>(SR</a:t>
            </a:r>
            <a:r>
              <a:rPr lang="en-GB" sz="1400" baseline="-25000" dirty="0">
                <a:sym typeface="Symbol" panose="05050102010706020507" pitchFamily="18" charset="2"/>
              </a:rPr>
              <a:t>LGAD</a:t>
            </a:r>
            <a:r>
              <a:rPr lang="en-GB" sz="1400" dirty="0">
                <a:sym typeface="Symbol" panose="05050102010706020507" pitchFamily="18" charset="2"/>
              </a:rPr>
              <a:t> </a:t>
            </a:r>
            <a:r>
              <a:rPr lang="en-GB" sz="1400" dirty="0" smtClean="0">
                <a:sym typeface="Symbol" panose="05050102010706020507" pitchFamily="18" charset="2"/>
              </a:rPr>
              <a:t>)</a:t>
            </a:r>
            <a:r>
              <a:rPr lang="en-GB" sz="1400" baseline="-25000" dirty="0">
                <a:sym typeface="Symbol" panose="05050102010706020507" pitchFamily="18" charset="2"/>
              </a:rPr>
              <a:t>MAX</a:t>
            </a:r>
            <a:r>
              <a:rPr lang="en-GB" sz="1400" dirty="0">
                <a:sym typeface="Symbol" panose="05050102010706020507" pitchFamily="18" charset="2"/>
              </a:rPr>
              <a:t>  </a:t>
            </a:r>
            <a:r>
              <a:rPr lang="en-GB" sz="1400" dirty="0" smtClean="0">
                <a:sym typeface="Symbol" panose="05050102010706020507" pitchFamily="18" charset="2"/>
              </a:rPr>
              <a:t>0.9 mV/</a:t>
            </a:r>
            <a:r>
              <a:rPr lang="en-GB" sz="1400" dirty="0" err="1" smtClean="0">
                <a:sym typeface="Symbol" panose="05050102010706020507" pitchFamily="18" charset="2"/>
              </a:rPr>
              <a:t>ps</a:t>
            </a:r>
            <a:endParaRPr lang="en-GB" sz="1400" dirty="0">
              <a:sym typeface="Symbol" panose="05050102010706020507" pitchFamily="18" charset="2"/>
            </a:endParaRPr>
          </a:p>
          <a:p>
            <a:pPr lvl="0">
              <a:buChar char="•"/>
            </a:pPr>
            <a:endParaRPr lang="en-GB" sz="1400" dirty="0" smtClean="0">
              <a:sym typeface="Symbol" panose="05050102010706020507" pitchFamily="18" charset="2"/>
            </a:endParaRPr>
          </a:p>
          <a:p>
            <a:pPr lvl="0" rtl="0">
              <a:buChar char="•"/>
            </a:pPr>
            <a:endParaRPr lang="en-GB" sz="1400" dirty="0">
              <a:sym typeface="Symbol" panose="05050102010706020507" pitchFamily="18" charset="2"/>
            </a:endParaRPr>
          </a:p>
          <a:p>
            <a:pPr lvl="0" rtl="0"/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/>
              <a:t>Thin epitaxial </a:t>
            </a:r>
            <a:r>
              <a:rPr lang="en-US" sz="2400" b="1" dirty="0" smtClean="0"/>
              <a:t>LGAD simulation</a:t>
            </a:r>
            <a:br>
              <a:rPr lang="en-US" sz="2400" b="1" dirty="0" smtClean="0"/>
            </a:br>
            <a:r>
              <a:rPr lang="en-US" sz="2400" b="1" dirty="0" smtClean="0"/>
              <a:t>RO requirements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003" y="2996952"/>
            <a:ext cx="813203" cy="39432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>
            <a:off x="3460130" y="2771141"/>
            <a:ext cx="1399902" cy="420258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7"/>
          <p:cNvSpPr txBox="1">
            <a:spLocks/>
          </p:cNvSpPr>
          <p:nvPr/>
        </p:nvSpPr>
        <p:spPr>
          <a:xfrm>
            <a:off x="6732240" y="3645024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T = 300 K</a:t>
            </a:r>
            <a:endParaRPr lang="en-GB" sz="1100" dirty="0"/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5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073761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32461"/>
            <a:ext cx="3585319" cy="24168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9552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/>
              <a:t>Thin epitaxial </a:t>
            </a:r>
            <a:r>
              <a:rPr lang="en-US" sz="2400" b="1" dirty="0" smtClean="0"/>
              <a:t>LGAD simulation</a:t>
            </a:r>
            <a:br>
              <a:rPr lang="en-US" sz="2400" b="1" dirty="0" smtClean="0"/>
            </a:br>
            <a:r>
              <a:rPr lang="en-US" sz="2400" b="1" dirty="0" smtClean="0"/>
              <a:t>DC and CV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441" y="2372619"/>
            <a:ext cx="3804234" cy="43285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5414077" y="2376454"/>
            <a:ext cx="476086" cy="4963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788024" y="2348880"/>
            <a:ext cx="476086" cy="4963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987824" y="2348880"/>
            <a:ext cx="476086" cy="4963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613465" y="2305267"/>
            <a:ext cx="476086" cy="4963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51835" y="2924944"/>
            <a:ext cx="5148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har char="•"/>
            </a:pPr>
            <a:r>
              <a:rPr lang="en-GB" sz="1600" dirty="0" smtClean="0"/>
              <a:t> ‘Ultimate’ time resolution dictated by the jitter of the sensor</a:t>
            </a:r>
          </a:p>
          <a:p>
            <a:pPr lvl="0">
              <a:buChar char="•"/>
            </a:pPr>
            <a:r>
              <a:rPr lang="en-GB" sz="1600" dirty="0" smtClean="0"/>
              <a:t> </a:t>
            </a:r>
            <a:r>
              <a:rPr lang="en-GB" sz="1600" u="sng" dirty="0" smtClean="0"/>
              <a:t>overestimated</a:t>
            </a:r>
            <a:r>
              <a:rPr lang="en-GB" sz="1600" dirty="0" smtClean="0"/>
              <a:t> </a:t>
            </a:r>
            <a:r>
              <a:rPr lang="en-GB" sz="1600" dirty="0" smtClean="0"/>
              <a:t>jitter </a:t>
            </a:r>
            <a:r>
              <a:rPr lang="en-GB" sz="1600" smtClean="0"/>
              <a:t>(F: </a:t>
            </a:r>
            <a:r>
              <a:rPr lang="en-GB" sz="1600" dirty="0" smtClean="0"/>
              <a:t>excess </a:t>
            </a:r>
            <a:r>
              <a:rPr lang="en-GB" sz="1600" smtClean="0"/>
              <a:t>noise factor)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5576" y="3861048"/>
                <a:ext cx="2234330" cy="8149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𝑗𝑡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𝑒𝐼</m:t>
                              </m:r>
                            </m:e>
                          </m:ra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𝑆𝑅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𝐻𝑧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861048"/>
                <a:ext cx="2234330" cy="8149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7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14</a:t>
            </a:r>
            <a:endParaRPr lang="en-GB" sz="1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554404" y="4653136"/>
                <a:ext cx="4352153" cy="8250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𝑗𝑡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3.2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−19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∙7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∙10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−6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sup>
                          </m:sSup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404" y="4653136"/>
                <a:ext cx="4352153" cy="8250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651835" y="5573210"/>
                <a:ext cx="151887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𝑗𝑡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1.1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𝑝𝑠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835" y="5573210"/>
                <a:ext cx="1518877" cy="299313"/>
              </a:xfrm>
              <a:prstGeom prst="rect">
                <a:avLst/>
              </a:prstGeom>
              <a:blipFill>
                <a:blip r:embed="rId7"/>
                <a:stretch>
                  <a:fillRect l="-160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9112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241176" y="1268760"/>
            <a:ext cx="8651304" cy="475252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2800" dirty="0" smtClean="0"/>
          </a:p>
          <a:p>
            <a:pPr fontAlgn="auto">
              <a:spcAft>
                <a:spcPts val="0"/>
              </a:spcAft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initial studies on high granularity and very thin CMOS LGAD with a view to investigate 4D tracking</a:t>
            </a:r>
          </a:p>
          <a:p>
            <a:pPr fontAlgn="auto">
              <a:spcAft>
                <a:spcPts val="0"/>
              </a:spcAft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investigated is 50 um size for 10 um epitaxial thickness</a:t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TCAD simulations built on ‘real’ process, used for current LGAD devices (Te2v)</a:t>
            </a:r>
          </a:p>
          <a:p>
            <a:pPr fontAlgn="auto">
              <a:spcAft>
                <a:spcPts val="0"/>
              </a:spcAft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different GL profiles investigated, minimum BV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62 V for LGAD and  90 V for PIN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simulations show around 138 nA/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SR (i.e.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x5 than our current LGAD)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gain .w.r.t. PIN in charge collected around 10</a:t>
            </a:r>
          </a:p>
          <a:p>
            <a:pPr fontAlgn="auto">
              <a:spcAft>
                <a:spcPts val="0"/>
              </a:spcAft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Sensor’s jitter &lt; 1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achievable</a:t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studies on array of cells / 3D cells are planned</a:t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b="1" dirty="0" smtClean="0">
                <a:cs typeface="Arial" panose="020B0604020202020204" pitchFamily="34" charset="0"/>
              </a:rPr>
              <a:t>Summary and Conclusions</a:t>
            </a:r>
            <a:endParaRPr lang="en-GB" sz="2400" b="1" dirty="0">
              <a:cs typeface="Arial" panose="020B0604020202020204" pitchFamily="34" charset="0"/>
            </a:endParaRPr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6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15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84440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>
          <a:xfrm>
            <a:off x="241176" y="1484784"/>
            <a:ext cx="8651304" cy="47525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en-US" sz="3000" dirty="0" smtClean="0"/>
              <a:t>Overview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fontAlgn="auto">
              <a:spcAft>
                <a:spcPts val="0"/>
              </a:spcAft>
            </a:pPr>
            <a:r>
              <a:rPr lang="en-US" sz="2800" dirty="0" smtClean="0"/>
              <a:t>Introduction: UFSD based on LGAD for HGTD </a:t>
            </a:r>
            <a:br>
              <a:rPr lang="en-US" sz="2800" dirty="0" smtClean="0"/>
            </a:br>
            <a:endParaRPr lang="en-US" sz="2800" dirty="0" smtClean="0"/>
          </a:p>
          <a:p>
            <a:pPr fontAlgn="auto">
              <a:spcAft>
                <a:spcPts val="0"/>
              </a:spcAft>
            </a:pPr>
            <a:r>
              <a:rPr lang="en-US" sz="2800" dirty="0" smtClean="0"/>
              <a:t>Initial investigation on Thin LGAD: TCAD </a:t>
            </a:r>
            <a:r>
              <a:rPr lang="en-US" sz="2800" u="sng" dirty="0" smtClean="0"/>
              <a:t>process and simulation</a:t>
            </a:r>
          </a:p>
          <a:p>
            <a:pPr fontAlgn="auto">
              <a:spcAft>
                <a:spcPts val="0"/>
              </a:spcAft>
            </a:pPr>
            <a:endParaRPr lang="en-US" sz="2800" dirty="0"/>
          </a:p>
          <a:p>
            <a:pPr fontAlgn="auto">
              <a:spcAft>
                <a:spcPts val="0"/>
              </a:spcAft>
            </a:pPr>
            <a:r>
              <a:rPr lang="en-US" sz="2800" dirty="0" smtClean="0"/>
              <a:t>Summary and Conclusions</a:t>
            </a:r>
          </a:p>
          <a:p>
            <a:pPr marL="457200" lvl="1" indent="0" fontAlgn="auto">
              <a:spcAft>
                <a:spcPts val="0"/>
              </a:spcAft>
              <a:buNone/>
            </a:pPr>
            <a:endParaRPr lang="en-US" sz="2400" dirty="0" smtClean="0"/>
          </a:p>
        </p:txBody>
      </p:sp>
      <p:sp>
        <p:nvSpPr>
          <p:cNvPr id="26" name="Slide Number Placeholder 5"/>
          <p:cNvSpPr txBox="1">
            <a:spLocks/>
          </p:cNvSpPr>
          <p:nvPr/>
        </p:nvSpPr>
        <p:spPr>
          <a:xfrm>
            <a:off x="8316416" y="6492875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smtClean="0"/>
              <a:t>1</a:t>
            </a:r>
            <a:endParaRPr lang="en-GB" sz="2800" dirty="0"/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82012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1560" y="3933056"/>
            <a:ext cx="8132443" cy="2232248"/>
          </a:xfrm>
          <a:prstGeom prst="rect">
            <a:avLst/>
          </a:prstGeom>
        </p:spPr>
        <p:txBody>
          <a:bodyPr/>
          <a:lstStyle/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ATLAS HGTD aimed at suppressing pile up effects in ITK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Individual sensor size of HGTD 1.3 x1.3 mm2, for a total area 6.4 m2 and 3.6 </a:t>
            </a:r>
            <a:r>
              <a:rPr lang="en-GB" sz="1400" dirty="0" err="1" smtClean="0"/>
              <a:t>Mchannels</a:t>
            </a: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Timing </a:t>
            </a:r>
            <a:r>
              <a:rPr lang="en-GB" sz="1400" dirty="0"/>
              <a:t>measurement at track level, rather than at individual hit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‘</a:t>
            </a:r>
            <a:r>
              <a:rPr lang="en-GB" sz="1400" dirty="0"/>
              <a:t>Real’ 4D tracking would require higher spatial </a:t>
            </a:r>
            <a:r>
              <a:rPr lang="en-GB" sz="1400" dirty="0" smtClean="0"/>
              <a:t>resolution, increasing power requirement and RO complexity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Ultimately a monolithic approach, combining sensors and RO on the same substrate, might offer the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/>
          </a:p>
          <a:p>
            <a:pPr lvl="0" rtl="0"/>
            <a:endParaRPr lang="en-GB" sz="1400" dirty="0"/>
          </a:p>
          <a:p>
            <a:pPr lvl="0" rtl="0"/>
            <a:endParaRPr lang="en-GB" sz="1400" dirty="0" smtClean="0"/>
          </a:p>
          <a:p>
            <a:pPr lvl="0" rtl="0"/>
            <a:endParaRPr lang="en-GB" sz="1400" dirty="0"/>
          </a:p>
          <a:p>
            <a:pPr lvl="0" rtl="0"/>
            <a:endParaRPr lang="en-GB" sz="1400" dirty="0" smtClean="0"/>
          </a:p>
          <a:p>
            <a:pPr lvl="0" rtl="0"/>
            <a:endParaRPr lang="en-GB" sz="1400" dirty="0"/>
          </a:p>
          <a:p>
            <a:pPr lvl="0" rtl="0"/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412776"/>
            <a:ext cx="4716996" cy="24743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484784"/>
            <a:ext cx="3922797" cy="2407171"/>
          </a:xfrm>
          <a:prstGeom prst="rect">
            <a:avLst/>
          </a:prstGeom>
        </p:spPr>
      </p:pic>
      <p:sp>
        <p:nvSpPr>
          <p:cNvPr id="8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1</a:t>
            </a:r>
            <a:endParaRPr lang="en-GB" sz="1100" dirty="0"/>
          </a:p>
        </p:txBody>
      </p:sp>
      <p:sp>
        <p:nvSpPr>
          <p:cNvPr id="10" name="Rectangle 9"/>
          <p:cNvSpPr/>
          <p:nvPr/>
        </p:nvSpPr>
        <p:spPr>
          <a:xfrm>
            <a:off x="323528" y="112474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b="1" dirty="0" smtClean="0">
                <a:cs typeface="Arial" panose="020B0604020202020204" pitchFamily="34" charset="0"/>
              </a:rPr>
              <a:t>LGAD for HGTD</a:t>
            </a:r>
            <a:endParaRPr lang="en-GB" sz="2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759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112" y="2217997"/>
            <a:ext cx="2511071" cy="27320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2898" y="1736812"/>
            <a:ext cx="4585606" cy="14553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08004" y="3458479"/>
            <a:ext cx="3631232" cy="2477774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LGAD project (Oxford, RAL, Birmingham, OU) with foundry Te2v focused on HGTD specs (ATLAS – CMS?):</a:t>
            </a:r>
            <a:br>
              <a:rPr lang="en-GB" sz="1400" dirty="0" smtClean="0"/>
            </a:br>
            <a:r>
              <a:rPr lang="en-GB" sz="1400" dirty="0" smtClean="0"/>
              <a:t>currently </a:t>
            </a:r>
            <a:r>
              <a:rPr lang="en-GB" sz="1400" dirty="0"/>
              <a:t>testing the fabricated devices</a:t>
            </a:r>
          </a:p>
          <a:p>
            <a:pPr lvl="0" rtl="0"/>
            <a:endParaRPr lang="en-GB" sz="1400" dirty="0" smtClean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 number of different commercial foundries propose </a:t>
            </a:r>
            <a:r>
              <a:rPr lang="en-GB" sz="1400" dirty="0" err="1" smtClean="0"/>
              <a:t>SiPM</a:t>
            </a:r>
            <a:r>
              <a:rPr lang="en-GB" sz="1400" dirty="0" smtClean="0"/>
              <a:t> for imaging, TOF</a:t>
            </a: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 rtl="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lvl="0" rtl="0"/>
            <a:endParaRPr lang="en-GB" sz="1400" dirty="0"/>
          </a:p>
          <a:p>
            <a:pPr lvl="0" rtl="0"/>
            <a:endParaRPr lang="en-GB" sz="1400" dirty="0"/>
          </a:p>
          <a:p>
            <a:pPr lvl="0" rtl="0"/>
            <a:endParaRPr lang="en-GB" sz="1400" dirty="0" smtClean="0"/>
          </a:p>
          <a:p>
            <a:pPr lvl="0" rtl="0"/>
            <a:endParaRPr lang="en-GB" sz="1400" dirty="0"/>
          </a:p>
          <a:p>
            <a:pPr lvl="0" rtl="0"/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4782852" y="1808820"/>
            <a:ext cx="864096" cy="36004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>
                <a:solidFill>
                  <a:srgbClr val="FF0000"/>
                </a:solidFill>
              </a:rPr>
              <a:t>4 mm</a:t>
            </a:r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8239236" y="2932629"/>
            <a:ext cx="864096" cy="36004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>
                <a:solidFill>
                  <a:srgbClr val="FF0000"/>
                </a:solidFill>
              </a:rPr>
              <a:t>1 mm</a:t>
            </a:r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6583052" y="2284478"/>
            <a:ext cx="864096" cy="36004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>
                <a:solidFill>
                  <a:srgbClr val="FF0000"/>
                </a:solidFill>
              </a:rPr>
              <a:t>2 mm</a:t>
            </a:r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718956" y="1628800"/>
            <a:ext cx="864096" cy="36004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>
                <a:solidFill>
                  <a:srgbClr val="FF0000"/>
                </a:solidFill>
              </a:rPr>
              <a:t>2x2-1 mm</a:t>
            </a:r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1147670" y="4658033"/>
            <a:ext cx="944003" cy="36004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>
                <a:solidFill>
                  <a:srgbClr val="FF0000"/>
                </a:solidFill>
              </a:rPr>
              <a:t>WF2 diced</a:t>
            </a:r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sp>
        <p:nvSpPr>
          <p:cNvPr id="16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2</a:t>
            </a:r>
            <a:endParaRPr lang="en-GB" sz="1100" dirty="0"/>
          </a:p>
        </p:txBody>
      </p:sp>
      <p:sp>
        <p:nvSpPr>
          <p:cNvPr id="17" name="Rectangle 16"/>
          <p:cNvSpPr/>
          <p:nvPr/>
        </p:nvSpPr>
        <p:spPr>
          <a:xfrm>
            <a:off x="323528" y="112474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b="1" dirty="0" smtClean="0">
                <a:cs typeface="Arial" panose="020B0604020202020204" pitchFamily="34" charset="0"/>
              </a:rPr>
              <a:t>LGAD for HGTD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5" r="2321" b="6744"/>
          <a:stretch/>
        </p:blipFill>
        <p:spPr>
          <a:xfrm>
            <a:off x="971600" y="4941168"/>
            <a:ext cx="2368352" cy="137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24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359583"/>
            <a:ext cx="8352928" cy="891659"/>
          </a:xfrm>
          <a:prstGeom prst="rect">
            <a:avLst/>
          </a:prstGeom>
        </p:spPr>
        <p:txBody>
          <a:bodyPr/>
          <a:lstStyle/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GB" sz="1400" dirty="0" smtClean="0"/>
              <a:t>TJ </a:t>
            </a:r>
            <a:r>
              <a:rPr lang="en-GB" sz="1400" dirty="0" err="1" smtClean="0"/>
              <a:t>SiPM</a:t>
            </a:r>
            <a:r>
              <a:rPr lang="en-GB" sz="1400" dirty="0" smtClean="0"/>
              <a:t> made of SPADs arrays with pull-up resistor. Fully depleted SPAD using HR epi material in 180 nm CMOS process. </a:t>
            </a:r>
            <a:r>
              <a:rPr lang="en-GB" sz="1400" u="sng" dirty="0" smtClean="0"/>
              <a:t>Epitaxial thickness of 5.5 – 9 um</a:t>
            </a:r>
            <a:br>
              <a:rPr lang="en-GB" sz="1400" u="sng" dirty="0" smtClean="0"/>
            </a:br>
            <a:endParaRPr lang="en-GB" sz="1400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u="sng" dirty="0" smtClean="0"/>
              <a:t>Investigation using TCAD of possible  performances of similar solution</a:t>
            </a:r>
            <a:endParaRPr lang="en-GB" sz="1400" u="sng" dirty="0"/>
          </a:p>
          <a:p>
            <a:pPr lvl="0" rtl="0"/>
            <a:endParaRPr lang="en-GB" sz="1400" dirty="0" smtClean="0"/>
          </a:p>
          <a:p>
            <a:pPr lvl="0" rtl="0"/>
            <a:endParaRPr lang="en-GB" sz="1400" dirty="0"/>
          </a:p>
          <a:p>
            <a:pPr lvl="0" rtl="0"/>
            <a:endParaRPr lang="en-GB" sz="1400" dirty="0"/>
          </a:p>
          <a:p>
            <a:pPr lvl="0" rtl="0">
              <a:buChar char="•"/>
            </a:pP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350" y="1196752"/>
            <a:ext cx="5278794" cy="9230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478040"/>
            <a:ext cx="2408995" cy="11521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3" y="3862845"/>
            <a:ext cx="3067006" cy="1440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3509" y="2197575"/>
            <a:ext cx="3942051" cy="17445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077072"/>
            <a:ext cx="1915350" cy="1144969"/>
          </a:xfrm>
          <a:prstGeom prst="rect">
            <a:avLst/>
          </a:prstGeom>
        </p:spPr>
      </p:pic>
      <p:sp>
        <p:nvSpPr>
          <p:cNvPr id="10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170845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39552" y="2413424"/>
                <a:ext cx="8352928" cy="1807664"/>
              </a:xfrm>
              <a:prstGeom prst="rect">
                <a:avLst/>
              </a:prstGeom>
            </p:spPr>
            <p:txBody>
              <a:bodyPr/>
              <a:lstStyle/>
              <a:p>
                <a:pPr marL="285750" lvl="0" indent="-285750" rtl="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Time resolution in time-tagging detector consists of several terms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𝑇𝑊</m:t>
                        </m:r>
                      </m:sub>
                      <m:sup>
                        <m:r>
                          <a:rPr lang="en-GB" sz="1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400" dirty="0" smtClean="0"/>
                  <a:t> minimized by high SR (slew rate) // CFD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𝐽𝑇</m:t>
                        </m:r>
                      </m:sub>
                      <m:sup>
                        <m:r>
                          <a:rPr lang="en-GB" sz="1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400" dirty="0" smtClean="0"/>
                  <a:t>   minimized high RO TI SNR // high SNR of sensor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𝐿𝐷</m:t>
                        </m:r>
                      </m:sub>
                      <m:sup>
                        <m:r>
                          <a:rPr lang="en-GB" sz="1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400" dirty="0" smtClean="0"/>
                  <a:t> Landau fluctuations to be evaluated in each specific scenario (MIP, light…)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𝐷𝑅</m:t>
                        </m:r>
                      </m:sub>
                      <m:sup>
                        <m:r>
                          <a:rPr lang="en-GB" sz="1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400" dirty="0" smtClean="0"/>
                  <a:t> minimized by uniform fields , e.g. thickness &lt;&lt; pitch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en-GB" sz="1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GB" sz="1400" dirty="0"/>
                      <m:t>minimized</m:t>
                    </m:r>
                    <m:r>
                      <m:rPr>
                        <m:nor/>
                      </m:rPr>
                      <a:rPr lang="en-GB" sz="1400" dirty="0"/>
                      <m:t> </m:t>
                    </m:r>
                    <m:r>
                      <m:rPr>
                        <m:nor/>
                      </m:rPr>
                      <a:rPr lang="en-GB" sz="1400" dirty="0"/>
                      <m:t>by</m:t>
                    </m:r>
                    <m:r>
                      <m:rPr>
                        <m:nor/>
                      </m:rPr>
                      <a:rPr lang="en-GB" sz="1400" dirty="0"/>
                      <m:t> </m:t>
                    </m:r>
                    <m:r>
                      <m:rPr>
                        <m:nor/>
                      </m:rPr>
                      <a:rPr lang="en-GB" sz="1400" b="0" i="0" dirty="0" smtClean="0"/>
                      <m:t>short</m:t>
                    </m:r>
                    <m:r>
                      <m:rPr>
                        <m:nor/>
                      </m:rPr>
                      <a:rPr lang="en-GB" sz="1400" b="0" i="0" dirty="0" smtClean="0"/>
                      <m:t> </m:t>
                    </m:r>
                  </m:oMath>
                </a14:m>
                <a:r>
                  <a:rPr lang="en-GB" sz="1400" dirty="0" smtClean="0"/>
                  <a:t>conversion time (might be an issue later on)</a:t>
                </a:r>
              </a:p>
              <a:p>
                <a:endParaRPr lang="en-GB" sz="1400" dirty="0" smtClean="0"/>
              </a:p>
              <a:p>
                <a:endParaRPr lang="en-GB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Also from </a:t>
                </a:r>
                <a:r>
                  <a:rPr lang="en-GB" sz="1400" dirty="0" err="1" smtClean="0"/>
                  <a:t>Ramo’s</a:t>
                </a:r>
                <a:r>
                  <a:rPr lang="en-GB" sz="1400" dirty="0" smtClean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/>
              </a:p>
              <a:p>
                <a:endParaRPr lang="en-GB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Decrease thickness d increases SR:  </a:t>
                </a:r>
                <a:r>
                  <a:rPr lang="en-GB" sz="1400" u="sng" dirty="0" smtClean="0"/>
                  <a:t>10 um</a:t>
                </a:r>
                <a:r>
                  <a:rPr lang="en-GB" sz="1400" dirty="0" smtClean="0"/>
                  <a:t> (our current Te2v devices have </a:t>
                </a:r>
                <a:r>
                  <a:rPr lang="en-GB" sz="1400" u="sng" dirty="0" smtClean="0"/>
                  <a:t>50</a:t>
                </a:r>
                <a:r>
                  <a:rPr lang="en-GB" sz="1400" dirty="0" smtClean="0"/>
                  <a:t> um epi)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At the same time decrease C to avoid noise increase:  </a:t>
                </a:r>
                <a:r>
                  <a:rPr lang="en-GB" sz="1400" u="sng" dirty="0" smtClean="0"/>
                  <a:t>50 um cell</a:t>
                </a:r>
                <a:r>
                  <a:rPr lang="en-GB" sz="1400" dirty="0" smtClean="0"/>
                  <a:t> (current Te2v devices </a:t>
                </a:r>
                <a:r>
                  <a:rPr lang="en-GB" sz="1400" u="sng" dirty="0" smtClean="0"/>
                  <a:t>1 x 1</a:t>
                </a:r>
                <a:r>
                  <a:rPr lang="en-GB" sz="1400" dirty="0" smtClean="0"/>
                  <a:t> mm2)</a:t>
                </a:r>
                <a:endParaRPr lang="en-GB" sz="1400" dirty="0"/>
              </a:p>
              <a:p>
                <a:pPr lvl="0" rtl="0">
                  <a:buChar char="•"/>
                </a:pPr>
                <a:endParaRPr lang="en-GB" sz="1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413424"/>
                <a:ext cx="8352928" cy="1807664"/>
              </a:xfrm>
              <a:prstGeom prst="rect">
                <a:avLst/>
              </a:prstGeom>
              <a:blipFill>
                <a:blip r:embed="rId3"/>
                <a:stretch>
                  <a:fillRect l="-146" t="-676" b="-111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017389" y="4280544"/>
                <a:ext cx="4848250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</a:rPr>
                        <m:t>𝑝𝑘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𝑒h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𝑒h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389" y="4280544"/>
                <a:ext cx="4848250" cy="6127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411760" y="1713375"/>
                <a:ext cx="3805208" cy="4038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𝑇𝑊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𝐿𝐷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𝐽𝑇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𝐷𝑅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𝑇𝐷𝐶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713375"/>
                <a:ext cx="3805208" cy="403893"/>
              </a:xfrm>
              <a:prstGeom prst="rect">
                <a:avLst/>
              </a:prstGeom>
              <a:blipFill>
                <a:blip r:embed="rId5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6500" y="4951405"/>
            <a:ext cx="4657748" cy="493819"/>
          </a:xfrm>
          <a:prstGeom prst="rect">
            <a:avLst/>
          </a:prstGeom>
        </p:spPr>
      </p:pic>
      <p:sp>
        <p:nvSpPr>
          <p:cNvPr id="14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/>
              <a:t>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9552" y="1196752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b="1" dirty="0" smtClean="0">
                <a:cs typeface="Arial" panose="020B0604020202020204" pitchFamily="34" charset="0"/>
              </a:rPr>
              <a:t>‘Thin’ LGAD</a:t>
            </a:r>
            <a:endParaRPr lang="en-GB" sz="2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493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5</a:t>
            </a:r>
            <a:endParaRPr lang="en-GB" sz="1100" dirty="0"/>
          </a:p>
        </p:txBody>
      </p:sp>
      <p:sp>
        <p:nvSpPr>
          <p:cNvPr id="11" name="Rectangle 10"/>
          <p:cNvSpPr/>
          <p:nvPr/>
        </p:nvSpPr>
        <p:spPr>
          <a:xfrm>
            <a:off x="572441" y="5723964"/>
            <a:ext cx="704866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har char="•"/>
            </a:pPr>
            <a:r>
              <a:rPr lang="en-GB" sz="1400" dirty="0" smtClean="0"/>
              <a:t> Started from real Te2v process information</a:t>
            </a:r>
          </a:p>
          <a:p>
            <a:pPr lvl="0">
              <a:buChar char="•"/>
            </a:pPr>
            <a:r>
              <a:rPr lang="en-GB" sz="1400" dirty="0" smtClean="0"/>
              <a:t> Modified some steps (i.e. avoid excessive substrate diffusion, reduce GL/JTE doping)</a:t>
            </a:r>
          </a:p>
          <a:p>
            <a:pPr lvl="0"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This process should be available by most CMOS foundries</a:t>
            </a:r>
            <a:br>
              <a:rPr lang="en-GB" sz="1400" dirty="0" smtClean="0"/>
            </a:b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2511306" y="3134503"/>
            <a:ext cx="1850050" cy="90024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endParaRPr lang="en-GB" sz="1050" b="1" dirty="0"/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  <a:p>
            <a:pPr algn="ctr"/>
            <a:r>
              <a:rPr lang="en-GB" sz="1050" b="1" dirty="0"/>
              <a:t>LGAD only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8115" y="2417673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JTE P31 IMPLANT (7,27</a:t>
            </a:r>
            <a:r>
              <a:rPr lang="en-GB" sz="1050" b="1" dirty="0" smtClean="0"/>
              <a:t>)</a:t>
            </a:r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16" name="Rectangle 15"/>
          <p:cNvSpPr/>
          <p:nvPr/>
        </p:nvSpPr>
        <p:spPr>
          <a:xfrm>
            <a:off x="2568551" y="1700808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EPITAX </a:t>
            </a:r>
            <a:r>
              <a:rPr lang="en-GB" sz="1050" b="1" dirty="0" smtClean="0"/>
              <a:t>growth</a:t>
            </a:r>
          </a:p>
          <a:p>
            <a:pPr algn="ctr"/>
            <a:r>
              <a:rPr lang="en-GB" sz="1050" b="1" u="sng" dirty="0" smtClean="0"/>
              <a:t>10</a:t>
            </a:r>
            <a:r>
              <a:rPr lang="en-GB" sz="1050" b="1" dirty="0" smtClean="0"/>
              <a:t> um</a:t>
            </a:r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17" name="Rectangle 16"/>
          <p:cNvSpPr/>
          <p:nvPr/>
        </p:nvSpPr>
        <p:spPr>
          <a:xfrm>
            <a:off x="688115" y="1700808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SUBS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18" name="Down Arrow 17"/>
          <p:cNvSpPr/>
          <p:nvPr/>
        </p:nvSpPr>
        <p:spPr>
          <a:xfrm rot="16200000">
            <a:off x="2362476" y="1901173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463948" y="3230040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DRIVE IN [GL implant]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20" name="Down Arrow 19"/>
          <p:cNvSpPr/>
          <p:nvPr/>
        </p:nvSpPr>
        <p:spPr>
          <a:xfrm rot="16200000">
            <a:off x="4221109" y="1889142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83" y="1866909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22" name="Rectangle 21"/>
          <p:cNvSpPr/>
          <p:nvPr/>
        </p:nvSpPr>
        <p:spPr>
          <a:xfrm>
            <a:off x="4443160" y="1700808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Oxidation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23" name="Rectangle 22"/>
          <p:cNvSpPr/>
          <p:nvPr/>
        </p:nvSpPr>
        <p:spPr>
          <a:xfrm>
            <a:off x="6362303" y="1700808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Resist depo</a:t>
            </a:r>
          </a:p>
          <a:p>
            <a:pPr algn="ctr"/>
            <a:r>
              <a:rPr lang="en-GB" sz="1050" b="1" dirty="0"/>
              <a:t>JTE etch</a:t>
            </a:r>
          </a:p>
          <a:p>
            <a:pPr algn="ctr"/>
            <a:r>
              <a:rPr lang="en-GB" sz="1050" b="1" dirty="0"/>
              <a:t>Strip resist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814" y="1866909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25" name="Down Arrow 24"/>
          <p:cNvSpPr/>
          <p:nvPr/>
        </p:nvSpPr>
        <p:spPr>
          <a:xfrm rot="16200000">
            <a:off x="2362476" y="2626013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2578872" y="2417673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JTE drive in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27" name="Down Arrow 26"/>
          <p:cNvSpPr/>
          <p:nvPr/>
        </p:nvSpPr>
        <p:spPr>
          <a:xfrm rot="16200000">
            <a:off x="4251433" y="2601950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463948" y="2417673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Resist depo</a:t>
            </a:r>
          </a:p>
          <a:p>
            <a:pPr algn="ctr"/>
            <a:r>
              <a:rPr lang="en-GB" sz="1050" b="1" dirty="0" err="1"/>
              <a:t>Pstop</a:t>
            </a:r>
            <a:r>
              <a:rPr lang="en-GB" sz="1050" b="1" dirty="0"/>
              <a:t> implant </a:t>
            </a:r>
            <a:endParaRPr lang="en-GB" sz="1050" b="1" dirty="0" smtClean="0"/>
          </a:p>
          <a:p>
            <a:pPr algn="ctr"/>
            <a:r>
              <a:rPr lang="en-GB" sz="1050" b="1" dirty="0" smtClean="0"/>
              <a:t>Strip  </a:t>
            </a:r>
            <a:r>
              <a:rPr lang="en-GB" sz="1050" b="1" dirty="0"/>
              <a:t>resist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62303" y="2417673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Resist depo</a:t>
            </a:r>
          </a:p>
          <a:p>
            <a:pPr algn="ctr"/>
            <a:r>
              <a:rPr lang="en-GB" sz="1050" b="1" dirty="0"/>
              <a:t>ACTIVE etch</a:t>
            </a:r>
          </a:p>
          <a:p>
            <a:pPr algn="ctr"/>
            <a:r>
              <a:rPr lang="en-GB" sz="1050" b="1" dirty="0"/>
              <a:t>Strip resist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83" y="2579717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31" name="Rectangle 30"/>
          <p:cNvSpPr/>
          <p:nvPr/>
        </p:nvSpPr>
        <p:spPr>
          <a:xfrm>
            <a:off x="688115" y="3230040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Oxidation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32" name="Down Arrow 31"/>
          <p:cNvSpPr/>
          <p:nvPr/>
        </p:nvSpPr>
        <p:spPr>
          <a:xfrm rot="16200000">
            <a:off x="2362476" y="3406852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578872" y="3230040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Resist depo</a:t>
            </a:r>
          </a:p>
          <a:p>
            <a:pPr algn="ctr"/>
            <a:r>
              <a:rPr lang="en-GB" sz="1050" b="1" dirty="0" smtClean="0"/>
              <a:t>B11 GL </a:t>
            </a:r>
            <a:r>
              <a:rPr lang="en-GB" sz="1050" b="1" dirty="0"/>
              <a:t>implant</a:t>
            </a:r>
          </a:p>
          <a:p>
            <a:pPr algn="ctr"/>
            <a:r>
              <a:rPr lang="en-GB" sz="1050" b="1" dirty="0"/>
              <a:t>Strip resist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62303" y="3230040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Resist depo</a:t>
            </a:r>
          </a:p>
          <a:p>
            <a:pPr algn="ctr"/>
            <a:r>
              <a:rPr lang="en-GB" sz="1050" b="1" dirty="0"/>
              <a:t>SHN implant (A&amp;JTE)</a:t>
            </a:r>
          </a:p>
          <a:p>
            <a:pPr algn="ctr"/>
            <a:r>
              <a:rPr lang="en-GB" sz="1050" b="1" dirty="0"/>
              <a:t>Strip resist</a:t>
            </a:r>
          </a:p>
        </p:txBody>
      </p:sp>
      <p:sp>
        <p:nvSpPr>
          <p:cNvPr id="35" name="Down Arrow 34"/>
          <p:cNvSpPr/>
          <p:nvPr/>
        </p:nvSpPr>
        <p:spPr>
          <a:xfrm rot="16200000">
            <a:off x="4244620" y="3394820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own Arrow 35"/>
          <p:cNvSpPr/>
          <p:nvPr/>
        </p:nvSpPr>
        <p:spPr>
          <a:xfrm rot="16200000">
            <a:off x="6138650" y="3394820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688115" y="4127924"/>
            <a:ext cx="1675764" cy="577081"/>
          </a:xfrm>
          <a:prstGeom prst="rect">
            <a:avLst/>
          </a:prstGeom>
          <a:pattFill prst="dkDnDiag">
            <a:fgClr>
              <a:srgbClr val="FFC00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LTO deposit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38" name="Rectangle 37"/>
          <p:cNvSpPr/>
          <p:nvPr/>
        </p:nvSpPr>
        <p:spPr>
          <a:xfrm>
            <a:off x="2583299" y="4127924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 smtClean="0"/>
              <a:t>ACTIVATION</a:t>
            </a:r>
            <a:endParaRPr lang="en-GB" sz="1050" b="1" dirty="0"/>
          </a:p>
          <a:p>
            <a:pPr algn="ctr"/>
            <a:r>
              <a:rPr lang="en-GB" sz="1050" b="1" dirty="0"/>
              <a:t>LTO DENSIFICATION</a:t>
            </a:r>
          </a:p>
          <a:p>
            <a:pPr algn="ctr"/>
            <a:endParaRPr lang="en-GB" sz="1050" b="1" dirty="0"/>
          </a:p>
        </p:txBody>
      </p:sp>
      <p:sp>
        <p:nvSpPr>
          <p:cNvPr id="39" name="Down Arrow 38"/>
          <p:cNvSpPr/>
          <p:nvPr/>
        </p:nvSpPr>
        <p:spPr>
          <a:xfrm rot="16200000">
            <a:off x="2362476" y="4314984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472801" y="4127924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Resist depo</a:t>
            </a:r>
          </a:p>
          <a:p>
            <a:pPr algn="ctr"/>
            <a:r>
              <a:rPr lang="en-GB" sz="1050" b="1" dirty="0"/>
              <a:t>CONTACTS ETCHING</a:t>
            </a:r>
          </a:p>
          <a:p>
            <a:pPr algn="ctr"/>
            <a:r>
              <a:rPr lang="en-GB" sz="1050" b="1" dirty="0"/>
              <a:t>Strip resist </a:t>
            </a:r>
          </a:p>
        </p:txBody>
      </p:sp>
      <p:sp>
        <p:nvSpPr>
          <p:cNvPr id="41" name="Down Arrow 40"/>
          <p:cNvSpPr/>
          <p:nvPr/>
        </p:nvSpPr>
        <p:spPr>
          <a:xfrm rot="16200000">
            <a:off x="4251433" y="4302952"/>
            <a:ext cx="206528" cy="1620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6362303" y="4127924"/>
            <a:ext cx="1675764" cy="577081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METAL DEPOSITION</a:t>
            </a:r>
          </a:p>
          <a:p>
            <a:pPr algn="ctr"/>
            <a:r>
              <a:rPr lang="en-GB" sz="1050" b="1" dirty="0"/>
              <a:t>Electrodes with Al WF</a:t>
            </a:r>
          </a:p>
          <a:p>
            <a:pPr algn="ctr"/>
            <a:r>
              <a:rPr lang="en-GB" sz="1050" b="1" dirty="0"/>
              <a:t>in SDEVICE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8115" y="4975645"/>
            <a:ext cx="1675764" cy="5770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REMESHING FOR DEVICE</a:t>
            </a:r>
          </a:p>
          <a:p>
            <a:pPr algn="ctr"/>
            <a:r>
              <a:rPr lang="en-GB" sz="1050" b="1" dirty="0" smtClean="0"/>
              <a:t>SIMULATION</a:t>
            </a:r>
            <a:endParaRPr lang="en-GB" sz="1050" b="1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814" y="2564651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814" y="3373280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814" y="4294504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83" y="4274032"/>
            <a:ext cx="178594" cy="221456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48" name="Rectangle 47"/>
          <p:cNvSpPr/>
          <p:nvPr/>
        </p:nvSpPr>
        <p:spPr>
          <a:xfrm>
            <a:off x="2571057" y="4975645"/>
            <a:ext cx="1675764" cy="57708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IV plots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49" name="Rectangle 48"/>
          <p:cNvSpPr/>
          <p:nvPr/>
        </p:nvSpPr>
        <p:spPr>
          <a:xfrm>
            <a:off x="4466031" y="4975645"/>
            <a:ext cx="1675764" cy="57708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Charge collection</a:t>
            </a:r>
          </a:p>
          <a:p>
            <a:pPr algn="ctr"/>
            <a:endParaRPr lang="en-GB" sz="1050" b="1" dirty="0"/>
          </a:p>
          <a:p>
            <a:pPr algn="ctr"/>
            <a:endParaRPr lang="en-GB" sz="1050" b="1" dirty="0"/>
          </a:p>
        </p:txBody>
      </p:sp>
      <p:sp>
        <p:nvSpPr>
          <p:cNvPr id="50" name="Down Arrow 49"/>
          <p:cNvSpPr/>
          <p:nvPr/>
        </p:nvSpPr>
        <p:spPr>
          <a:xfrm rot="16200000">
            <a:off x="4257449" y="5139147"/>
            <a:ext cx="206528" cy="162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Down Arrow 50"/>
          <p:cNvSpPr/>
          <p:nvPr/>
        </p:nvSpPr>
        <p:spPr>
          <a:xfrm rot="16200000">
            <a:off x="2362476" y="5139147"/>
            <a:ext cx="206528" cy="162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380883" y="4958836"/>
            <a:ext cx="1675764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SDEVICE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380883" y="5293451"/>
            <a:ext cx="1675764" cy="253916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050" b="1" dirty="0"/>
              <a:t>SPROCESS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39552" y="1196752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b="1" dirty="0" smtClean="0">
                <a:cs typeface="Arial" panose="020B0604020202020204" pitchFamily="34" charset="0"/>
              </a:rPr>
              <a:t>TCAD Simulation</a:t>
            </a:r>
            <a:endParaRPr lang="en-GB" sz="2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95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6</a:t>
            </a:r>
            <a:endParaRPr lang="en-GB" sz="1100" dirty="0"/>
          </a:p>
        </p:txBody>
      </p:sp>
      <p:sp>
        <p:nvSpPr>
          <p:cNvPr id="54" name="Rectangle 53"/>
          <p:cNvSpPr/>
          <p:nvPr/>
        </p:nvSpPr>
        <p:spPr>
          <a:xfrm>
            <a:off x="539552" y="1196752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b="1" dirty="0" smtClean="0">
                <a:cs typeface="Arial" panose="020B0604020202020204" pitchFamily="34" charset="0"/>
              </a:rPr>
              <a:t>TCAD Simulation</a:t>
            </a:r>
            <a:endParaRPr lang="en-GB" sz="2400" b="1" dirty="0"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72441" y="5229200"/>
            <a:ext cx="80503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har char="•"/>
            </a:pPr>
            <a:r>
              <a:rPr lang="en-GB" sz="1400" dirty="0" smtClean="0"/>
              <a:t> TCAD simulations compare well with Te2v process </a:t>
            </a:r>
          </a:p>
          <a:p>
            <a:pPr lvl="0">
              <a:buChar char="•"/>
            </a:pPr>
            <a:r>
              <a:rPr lang="en-GB" sz="1400" dirty="0" smtClean="0"/>
              <a:t>Thermal oxide growth, MC B implantation, Analytical P/As implantation have been SIMS compared </a:t>
            </a:r>
            <a:endParaRPr lang="en-GB" sz="1400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625088"/>
            <a:ext cx="2971122" cy="350451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39" y="1639834"/>
            <a:ext cx="2563997" cy="3457335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8197" y="1628829"/>
            <a:ext cx="2534243" cy="347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63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54" y="1992586"/>
            <a:ext cx="3556223" cy="17244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1196752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b="1" dirty="0" smtClean="0"/>
              <a:t>Thin epitaxial LGAD</a:t>
            </a:r>
            <a:endParaRPr lang="en-GB" sz="2400" b="1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043" y="4221088"/>
            <a:ext cx="3570534" cy="17387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628800"/>
            <a:ext cx="4130822" cy="2349978"/>
          </a:xfrm>
          <a:prstGeom prst="rect">
            <a:avLst/>
          </a:prstGeom>
        </p:spPr>
      </p:pic>
      <p:sp>
        <p:nvSpPr>
          <p:cNvPr id="14" name="Footer Placeholder 7"/>
          <p:cNvSpPr txBox="1">
            <a:spLocks/>
          </p:cNvSpPr>
          <p:nvPr/>
        </p:nvSpPr>
        <p:spPr>
          <a:xfrm>
            <a:off x="827584" y="3854327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dirty="0" smtClean="0"/>
              <a:t>Vbias 40 V</a:t>
            </a:r>
            <a:endParaRPr lang="en-GB" sz="1100" dirty="0"/>
          </a:p>
        </p:txBody>
      </p:sp>
      <p:sp>
        <p:nvSpPr>
          <p:cNvPr id="13" name="Rectangle 12"/>
          <p:cNvSpPr/>
          <p:nvPr/>
        </p:nvSpPr>
        <p:spPr>
          <a:xfrm>
            <a:off x="4382342" y="3902472"/>
            <a:ext cx="4582146" cy="2550864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en-GB" sz="1400" dirty="0" smtClean="0"/>
              <a:t> 50 um cell, with 10 um HR epitaxial thickness</a:t>
            </a:r>
            <a:br>
              <a:rPr lang="en-GB" sz="1400" dirty="0" smtClean="0"/>
            </a:br>
            <a:endParaRPr lang="en-GB" sz="1400" dirty="0"/>
          </a:p>
          <a:p>
            <a:pPr lvl="0" rtl="0">
              <a:buChar char="•"/>
            </a:pPr>
            <a:r>
              <a:rPr lang="en-GB" sz="1400" dirty="0" smtClean="0"/>
              <a:t> Diffusion from substrate into the epitaxial affects its overall doping :change the drive in to reduce it</a:t>
            </a:r>
          </a:p>
          <a:p>
            <a:pPr lvl="0" rtl="0">
              <a:buChar char="•"/>
            </a:pPr>
            <a:r>
              <a:rPr lang="en-GB" sz="1400" dirty="0" smtClean="0"/>
              <a:t> Effective epi thickness &lt; </a:t>
            </a:r>
            <a:r>
              <a:rPr lang="en-GB" sz="1400" u="sng" dirty="0" smtClean="0"/>
              <a:t>10</a:t>
            </a:r>
            <a:r>
              <a:rPr lang="en-GB" sz="1400" dirty="0" smtClean="0"/>
              <a:t> um, with depletion at relatively low voltage </a:t>
            </a:r>
            <a:br>
              <a:rPr lang="en-GB" sz="1400" dirty="0" smtClean="0"/>
            </a:br>
            <a:endParaRPr lang="en-GB" sz="1400" dirty="0"/>
          </a:p>
          <a:p>
            <a:pPr lvl="0" rtl="0">
              <a:buChar char="•"/>
            </a:pPr>
            <a:r>
              <a:rPr lang="en-GB" sz="1400" dirty="0" smtClean="0"/>
              <a:t>JTE still needed to increase the BV</a:t>
            </a:r>
          </a:p>
          <a:p>
            <a:pPr lvl="0" rtl="0">
              <a:buChar char="•"/>
            </a:pPr>
            <a:endParaRPr lang="en-GB" sz="1400" dirty="0"/>
          </a:p>
          <a:p>
            <a:pPr lvl="0" rtl="0">
              <a:buChar char="•"/>
            </a:pPr>
            <a:r>
              <a:rPr lang="en-GB" sz="1400" dirty="0" smtClean="0"/>
              <a:t>For array one might reduce p-stop width to achieve total depletion, but need to investigate X-talk</a:t>
            </a:r>
            <a:endParaRPr lang="en-GB" sz="1400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533141" y="3841998"/>
            <a:ext cx="7777" cy="203272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555776" y="1900334"/>
            <a:ext cx="7777" cy="2032722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7"/>
          <p:cNvSpPr txBox="1">
            <a:spLocks/>
          </p:cNvSpPr>
          <p:nvPr/>
        </p:nvSpPr>
        <p:spPr>
          <a:xfrm>
            <a:off x="1028026" y="2780580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LGAD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7" name="Footer Placeholder 7"/>
          <p:cNvSpPr txBox="1">
            <a:spLocks/>
          </p:cNvSpPr>
          <p:nvPr/>
        </p:nvSpPr>
        <p:spPr>
          <a:xfrm>
            <a:off x="1028026" y="5008091"/>
            <a:ext cx="10801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PIN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475656" y="1844824"/>
            <a:ext cx="216024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197666" y="1583173"/>
            <a:ext cx="100618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400" dirty="0" smtClean="0"/>
              <a:t>50 um</a:t>
            </a:r>
            <a:endParaRPr lang="en-GB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1919670" y="1878082"/>
            <a:ext cx="132050" cy="110759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346135" y="1554680"/>
            <a:ext cx="100618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/>
              <a:t>Cathode</a:t>
            </a:r>
            <a:endParaRPr lang="en-GB" sz="1200" dirty="0"/>
          </a:p>
        </p:txBody>
      </p:sp>
      <p:sp>
        <p:nvSpPr>
          <p:cNvPr id="35" name="Rectangle 34"/>
          <p:cNvSpPr/>
          <p:nvPr/>
        </p:nvSpPr>
        <p:spPr>
          <a:xfrm>
            <a:off x="539552" y="1556792"/>
            <a:ext cx="100618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/>
              <a:t>P-stop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964353" y="1767323"/>
            <a:ext cx="295279" cy="22151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477385" y="1554681"/>
            <a:ext cx="100618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/>
              <a:t>JTE</a:t>
            </a:r>
            <a:endParaRPr lang="en-GB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543817" y="1817761"/>
            <a:ext cx="156310" cy="171081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197036" y="2585953"/>
            <a:ext cx="1006182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b="1" dirty="0" smtClean="0"/>
              <a:t>GL</a:t>
            </a:r>
            <a:endParaRPr lang="en-GB" sz="1200" b="1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964465" y="2132856"/>
            <a:ext cx="239383" cy="44546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6943318" y="2240506"/>
            <a:ext cx="1222206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/>
              <a:t>Substrate</a:t>
            </a:r>
            <a:endParaRPr lang="en-GB" sz="1200" dirty="0"/>
          </a:p>
        </p:txBody>
      </p:sp>
      <p:sp>
        <p:nvSpPr>
          <p:cNvPr id="47" name="Rectangle 46"/>
          <p:cNvSpPr/>
          <p:nvPr/>
        </p:nvSpPr>
        <p:spPr>
          <a:xfrm>
            <a:off x="5269215" y="2069264"/>
            <a:ext cx="814594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/>
              <a:t>Epi</a:t>
            </a:r>
            <a:endParaRPr lang="en-GB" sz="12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783851" y="2348880"/>
            <a:ext cx="178532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943318" y="2780204"/>
            <a:ext cx="1222206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b="1" dirty="0" smtClean="0">
                <a:solidFill>
                  <a:srgbClr val="FF0000"/>
                </a:solidFill>
              </a:rPr>
              <a:t>PIN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943318" y="3143836"/>
            <a:ext cx="1661130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b="1" dirty="0" smtClean="0">
                <a:solidFill>
                  <a:srgbClr val="2323FF"/>
                </a:solidFill>
              </a:rPr>
              <a:t>LGAD </a:t>
            </a:r>
            <a:r>
              <a:rPr lang="en-GB" sz="900" b="1" dirty="0" smtClean="0">
                <a:solidFill>
                  <a:srgbClr val="2323FF"/>
                </a:solidFill>
              </a:rPr>
              <a:t>1.35e13 200</a:t>
            </a:r>
            <a:endParaRPr lang="en-GB" sz="900" b="1" dirty="0">
              <a:solidFill>
                <a:srgbClr val="2323FF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70868" y="2063213"/>
            <a:ext cx="0" cy="39211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73639" y="1953119"/>
            <a:ext cx="564013" cy="386062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200" dirty="0" smtClean="0"/>
              <a:t>Epi</a:t>
            </a:r>
            <a:endParaRPr lang="en-GB" sz="1200" dirty="0"/>
          </a:p>
        </p:txBody>
      </p:sp>
      <p:sp>
        <p:nvSpPr>
          <p:cNvPr id="57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err="1" smtClean="0"/>
              <a:t>E.G.Villani</a:t>
            </a:r>
            <a:r>
              <a:rPr lang="en-GB" sz="1100" dirty="0" smtClean="0"/>
              <a:t>, Oxford, Sep. 2021</a:t>
            </a:r>
            <a:endParaRPr lang="en-GB" sz="1100" dirty="0"/>
          </a:p>
        </p:txBody>
      </p:sp>
      <p:sp>
        <p:nvSpPr>
          <p:cNvPr id="32" name="Footer Placeholder 7"/>
          <p:cNvSpPr txBox="1">
            <a:spLocks/>
          </p:cNvSpPr>
          <p:nvPr/>
        </p:nvSpPr>
        <p:spPr>
          <a:xfrm>
            <a:off x="8604448" y="6439721"/>
            <a:ext cx="482693" cy="2574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/>
              <a:t>7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461" y="2176277"/>
            <a:ext cx="707064" cy="40566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1400" dirty="0" smtClean="0"/>
              <a:t>10 um</a:t>
            </a:r>
            <a:endParaRPr lang="en-GB" sz="1400" dirty="0"/>
          </a:p>
        </p:txBody>
      </p:sp>
      <p:sp>
        <p:nvSpPr>
          <p:cNvPr id="40" name="Footer Placeholder 7"/>
          <p:cNvSpPr txBox="1">
            <a:spLocks/>
          </p:cNvSpPr>
          <p:nvPr/>
        </p:nvSpPr>
        <p:spPr>
          <a:xfrm>
            <a:off x="3448450" y="3068960"/>
            <a:ext cx="547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P</a:t>
            </a:r>
            <a:r>
              <a:rPr lang="en-GB" sz="1100" b="1" baseline="30000" dirty="0" smtClean="0">
                <a:solidFill>
                  <a:schemeClr val="bg1"/>
                </a:solidFill>
              </a:rPr>
              <a:t>++</a:t>
            </a:r>
            <a:endParaRPr lang="en-GB" sz="1100" b="1" baseline="30000" dirty="0">
              <a:solidFill>
                <a:schemeClr val="bg1"/>
              </a:solidFill>
            </a:endParaRPr>
          </a:p>
        </p:txBody>
      </p:sp>
      <p:sp>
        <p:nvSpPr>
          <p:cNvPr id="41" name="Footer Placeholder 7"/>
          <p:cNvSpPr txBox="1">
            <a:spLocks/>
          </p:cNvSpPr>
          <p:nvPr/>
        </p:nvSpPr>
        <p:spPr>
          <a:xfrm>
            <a:off x="3491880" y="5301208"/>
            <a:ext cx="547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P</a:t>
            </a:r>
            <a:r>
              <a:rPr lang="en-GB" sz="1100" b="1" baseline="30000" dirty="0" smtClean="0">
                <a:solidFill>
                  <a:schemeClr val="bg1"/>
                </a:solidFill>
              </a:rPr>
              <a:t>++</a:t>
            </a:r>
            <a:endParaRPr lang="en-GB" sz="11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48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wilson_stf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B2E7415122DD468307144F7E18F974" ma:contentTypeVersion="10" ma:contentTypeDescription="Create a new document." ma:contentTypeScope="" ma:versionID="09a8769aa7854015ace95c4075d932f9">
  <xsd:schema xmlns:xsd="http://www.w3.org/2001/XMLSchema" xmlns:xs="http://www.w3.org/2001/XMLSchema" xmlns:p="http://schemas.microsoft.com/office/2006/metadata/properties" xmlns:ns3="ca5df5ad-0d0c-4779-8617-b4458b40be2a" xmlns:ns4="de63960f-9ce2-45bb-b7cd-410538caf0d9" targetNamespace="http://schemas.microsoft.com/office/2006/metadata/properties" ma:root="true" ma:fieldsID="30fa94ea70cb0b608376e74d14d4b59e" ns3:_="" ns4:_="">
    <xsd:import namespace="ca5df5ad-0d0c-4779-8617-b4458b40be2a"/>
    <xsd:import namespace="de63960f-9ce2-45bb-b7cd-410538caf0d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5df5ad-0d0c-4779-8617-b4458b40b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63960f-9ce2-45bb-b7cd-410538caf0d9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BE4731-AAF3-4689-A0CD-C21D7844B3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5df5ad-0d0c-4779-8617-b4458b40be2a"/>
    <ds:schemaRef ds:uri="de63960f-9ce2-45bb-b7cd-410538caf0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4BC8AC-2A3C-4551-9E06-7FEA1CFAC4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4D977F-E609-4072-B554-2011B10925DB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ca5df5ad-0d0c-4779-8617-b4458b40be2a"/>
    <ds:schemaRef ds:uri="de63960f-9ce2-45bb-b7cd-410538caf0d9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180184</TotalTime>
  <Words>1519</Words>
  <Application>Microsoft Office PowerPoint</Application>
  <PresentationFormat>On-screen Show (4:3)</PresentationFormat>
  <Paragraphs>332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Symbol</vt:lpstr>
      <vt:lpstr>Times New Roman</vt:lpstr>
      <vt:lpstr>Wingdings</vt:lpstr>
      <vt:lpstr>fwilson_stfc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 Particle Physics Department and RAL CMOS Sensor Design Group</dc:title>
  <dc:creator>E.Giulio Villani</dc:creator>
  <cp:lastModifiedBy>Villani, Giulio (STFC,RAL,PPD)</cp:lastModifiedBy>
  <cp:revision>1396</cp:revision>
  <cp:lastPrinted>2016-11-10T11:46:35Z</cp:lastPrinted>
  <dcterms:created xsi:type="dcterms:W3CDTF">2016-11-08T15:57:42Z</dcterms:created>
  <dcterms:modified xsi:type="dcterms:W3CDTF">2021-09-25T13:48:36Z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0x01010042B2E7415122DD468307144F7E18F974</vt:lpwstr>
  </property>
</Properties>
</file>