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1"/>
  </p:notesMasterIdLst>
  <p:sldIdLst>
    <p:sldId id="293" r:id="rId2"/>
    <p:sldId id="295" r:id="rId3"/>
    <p:sldId id="297" r:id="rId4"/>
    <p:sldId id="298" r:id="rId5"/>
    <p:sldId id="296" r:id="rId6"/>
    <p:sldId id="299" r:id="rId7"/>
    <p:sldId id="300" r:id="rId8"/>
    <p:sldId id="309" r:id="rId9"/>
    <p:sldId id="294" r:id="rId10"/>
    <p:sldId id="301" r:id="rId11"/>
    <p:sldId id="303" r:id="rId12"/>
    <p:sldId id="302" r:id="rId13"/>
    <p:sldId id="306" r:id="rId14"/>
    <p:sldId id="305" r:id="rId15"/>
    <p:sldId id="308" r:id="rId16"/>
    <p:sldId id="307" r:id="rId17"/>
    <p:sldId id="310" r:id="rId18"/>
    <p:sldId id="312" r:id="rId19"/>
    <p:sldId id="311"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692" autoAdjust="0"/>
    <p:restoredTop sz="94780" autoAdjust="0"/>
  </p:normalViewPr>
  <p:slideViewPr>
    <p:cSldViewPr>
      <p:cViewPr varScale="1">
        <p:scale>
          <a:sx n="71" d="100"/>
          <a:sy n="71" d="100"/>
        </p:scale>
        <p:origin x="78" y="61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9DBEAB-0A46-43DD-981F-2865F45B0588}" type="datetimeFigureOut">
              <a:rPr lang="en-GB" smtClean="0"/>
              <a:t>07/09/2021</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71B4DCD-7AEE-492F-B83F-7EC419E97AE4}" type="slidenum">
              <a:rPr lang="en-GB" smtClean="0"/>
              <a:t>‹#›</a:t>
            </a:fld>
            <a:endParaRPr lang="en-GB"/>
          </a:p>
        </p:txBody>
      </p:sp>
    </p:spTree>
    <p:extLst>
      <p:ext uri="{BB962C8B-B14F-4D97-AF65-F5344CB8AC3E}">
        <p14:creationId xmlns:p14="http://schemas.microsoft.com/office/powerpoint/2010/main" val="5320551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noFill/>
          <a:ln>
            <a:noFill/>
          </a:ln>
        </p:spPr>
        <p:txBody>
          <a:bodyPr/>
          <a:lstStyle>
            <a:lvl1pPr>
              <a:defRPr b="1" i="0">
                <a:solidFill>
                  <a:srgbClr val="0F1C35"/>
                </a:solidFill>
                <a:latin typeface="Times New Roman"/>
                <a:cs typeface="Times New Roman"/>
              </a:defRPr>
            </a:lvl1pPr>
          </a:lstStyle>
          <a:p>
            <a:r>
              <a:rPr lang="en-GB" dirty="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latin typeface="Times New Roman"/>
                <a:cs typeface="Times New Roman"/>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
        <p:nvSpPr>
          <p:cNvPr id="4" name="Date Placeholder 3"/>
          <p:cNvSpPr>
            <a:spLocks noGrp="1"/>
          </p:cNvSpPr>
          <p:nvPr>
            <p:ph type="dt" sz="half" idx="10"/>
          </p:nvPr>
        </p:nvSpPr>
        <p:spPr/>
        <p:txBody>
          <a:bodyPr/>
          <a:lstStyle/>
          <a:p>
            <a:fld id="{377E3D0F-A7D3-4490-80F1-DB7A71EE559C}" type="datetime4">
              <a:rPr lang="en-GB" smtClean="0"/>
              <a:t>07 September 2021</a:t>
            </a:fld>
            <a:endParaRPr lang="en-US"/>
          </a:p>
        </p:txBody>
      </p:sp>
      <p:sp>
        <p:nvSpPr>
          <p:cNvPr id="5" name="Footer Placeholder 4"/>
          <p:cNvSpPr>
            <a:spLocks noGrp="1"/>
          </p:cNvSpPr>
          <p:nvPr>
            <p:ph type="ftr" sz="quarter" idx="11"/>
          </p:nvPr>
        </p:nvSpPr>
        <p:spPr/>
        <p:txBody>
          <a:bodyPr/>
          <a:lstStyle/>
          <a:p>
            <a:r>
              <a:rPr lang="en-US"/>
              <a:t>Oxford Physics Microstructure Detector Laboratory</a:t>
            </a:r>
          </a:p>
        </p:txBody>
      </p:sp>
      <p:sp>
        <p:nvSpPr>
          <p:cNvPr id="6" name="Slide Number Placeholder 5"/>
          <p:cNvSpPr>
            <a:spLocks noGrp="1"/>
          </p:cNvSpPr>
          <p:nvPr>
            <p:ph type="sldNum" sz="quarter" idx="12"/>
          </p:nvPr>
        </p:nvSpPr>
        <p:spPr/>
        <p:txBody>
          <a:bodyPr/>
          <a:lstStyle/>
          <a:p>
            <a:fld id="{1CDEF5AA-240F-4249-81A8-51C314C36DE1}" type="slidenum">
              <a:rPr lang="en-US" smtClean="0"/>
              <a:t>‹#›</a:t>
            </a:fld>
            <a:endParaRPr lang="en-US"/>
          </a:p>
        </p:txBody>
      </p:sp>
    </p:spTree>
    <p:extLst>
      <p:ext uri="{BB962C8B-B14F-4D97-AF65-F5344CB8AC3E}">
        <p14:creationId xmlns:p14="http://schemas.microsoft.com/office/powerpoint/2010/main" val="20823349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82D55E45-75A4-4007-9A3D-E1FB10C28EC8}" type="datetime4">
              <a:rPr lang="en-GB" smtClean="0"/>
              <a:t>07 September 2021</a:t>
            </a:fld>
            <a:endParaRPr lang="en-US"/>
          </a:p>
        </p:txBody>
      </p:sp>
      <p:sp>
        <p:nvSpPr>
          <p:cNvPr id="5" name="Footer Placeholder 4"/>
          <p:cNvSpPr>
            <a:spLocks noGrp="1"/>
          </p:cNvSpPr>
          <p:nvPr>
            <p:ph type="ftr" sz="quarter" idx="11"/>
          </p:nvPr>
        </p:nvSpPr>
        <p:spPr/>
        <p:txBody>
          <a:bodyPr/>
          <a:lstStyle/>
          <a:p>
            <a:r>
              <a:rPr lang="en-US"/>
              <a:t>Oxford Physics Microstructure Detector Laboratory</a:t>
            </a:r>
          </a:p>
        </p:txBody>
      </p:sp>
      <p:sp>
        <p:nvSpPr>
          <p:cNvPr id="6" name="Slide Number Placeholder 5"/>
          <p:cNvSpPr>
            <a:spLocks noGrp="1"/>
          </p:cNvSpPr>
          <p:nvPr>
            <p:ph type="sldNum" sz="quarter" idx="12"/>
          </p:nvPr>
        </p:nvSpPr>
        <p:spPr/>
        <p:txBody>
          <a:bodyPr/>
          <a:lstStyle/>
          <a:p>
            <a:fld id="{1CDEF5AA-240F-4249-81A8-51C314C36DE1}" type="slidenum">
              <a:rPr lang="en-US" smtClean="0"/>
              <a:t>‹#›</a:t>
            </a:fld>
            <a:endParaRPr lang="en-US"/>
          </a:p>
        </p:txBody>
      </p:sp>
    </p:spTree>
    <p:extLst>
      <p:ext uri="{BB962C8B-B14F-4D97-AF65-F5344CB8AC3E}">
        <p14:creationId xmlns:p14="http://schemas.microsoft.com/office/powerpoint/2010/main" val="24066897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D9D3CD30-9577-4841-97A8-1CAC4AE378D5}" type="datetime4">
              <a:rPr lang="en-GB" smtClean="0"/>
              <a:t>07 September 2021</a:t>
            </a:fld>
            <a:endParaRPr lang="en-US"/>
          </a:p>
        </p:txBody>
      </p:sp>
      <p:sp>
        <p:nvSpPr>
          <p:cNvPr id="5" name="Footer Placeholder 4"/>
          <p:cNvSpPr>
            <a:spLocks noGrp="1"/>
          </p:cNvSpPr>
          <p:nvPr>
            <p:ph type="ftr" sz="quarter" idx="11"/>
          </p:nvPr>
        </p:nvSpPr>
        <p:spPr/>
        <p:txBody>
          <a:bodyPr/>
          <a:lstStyle/>
          <a:p>
            <a:r>
              <a:rPr lang="en-US"/>
              <a:t>Oxford Physics Microstructure Detector Laboratory</a:t>
            </a:r>
          </a:p>
        </p:txBody>
      </p:sp>
      <p:sp>
        <p:nvSpPr>
          <p:cNvPr id="6" name="Slide Number Placeholder 5"/>
          <p:cNvSpPr>
            <a:spLocks noGrp="1"/>
          </p:cNvSpPr>
          <p:nvPr>
            <p:ph type="sldNum" sz="quarter" idx="12"/>
          </p:nvPr>
        </p:nvSpPr>
        <p:spPr/>
        <p:txBody>
          <a:bodyPr/>
          <a:lstStyle/>
          <a:p>
            <a:fld id="{1CDEF5AA-240F-4249-81A8-51C314C36DE1}" type="slidenum">
              <a:rPr lang="en-US" smtClean="0"/>
              <a:t>‹#›</a:t>
            </a:fld>
            <a:endParaRPr lang="en-US"/>
          </a:p>
        </p:txBody>
      </p:sp>
    </p:spTree>
    <p:extLst>
      <p:ext uri="{BB962C8B-B14F-4D97-AF65-F5344CB8AC3E}">
        <p14:creationId xmlns:p14="http://schemas.microsoft.com/office/powerpoint/2010/main" val="39187808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90222"/>
          </a:xfrm>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Date Placeholder 6"/>
          <p:cNvSpPr>
            <a:spLocks noGrp="1"/>
          </p:cNvSpPr>
          <p:nvPr>
            <p:ph type="dt" sz="half" idx="10"/>
          </p:nvPr>
        </p:nvSpPr>
        <p:spPr/>
        <p:txBody>
          <a:bodyPr/>
          <a:lstStyle/>
          <a:p>
            <a:fld id="{6DFB5948-235E-4BFD-AB60-F44D3680B54D}" type="datetime4">
              <a:rPr lang="en-GB" smtClean="0"/>
              <a:t>07 September 2021</a:t>
            </a:fld>
            <a:endParaRPr lang="en-US" dirty="0"/>
          </a:p>
        </p:txBody>
      </p:sp>
      <p:sp>
        <p:nvSpPr>
          <p:cNvPr id="8" name="Slide Number Placeholder 7"/>
          <p:cNvSpPr>
            <a:spLocks noGrp="1"/>
          </p:cNvSpPr>
          <p:nvPr>
            <p:ph type="sldNum" sz="quarter" idx="11"/>
          </p:nvPr>
        </p:nvSpPr>
        <p:spPr/>
        <p:txBody>
          <a:bodyPr/>
          <a:lstStyle/>
          <a:p>
            <a:fld id="{1CDEF5AA-240F-4249-81A8-51C314C36DE1}" type="slidenum">
              <a:rPr lang="en-US" smtClean="0"/>
              <a:pPr/>
              <a:t>‹#›</a:t>
            </a:fld>
            <a:endParaRPr lang="en-US" dirty="0"/>
          </a:p>
        </p:txBody>
      </p:sp>
      <p:sp>
        <p:nvSpPr>
          <p:cNvPr id="9" name="Footer Placeholder 8"/>
          <p:cNvSpPr>
            <a:spLocks noGrp="1"/>
          </p:cNvSpPr>
          <p:nvPr>
            <p:ph type="ftr" sz="quarter" idx="12"/>
          </p:nvPr>
        </p:nvSpPr>
        <p:spPr/>
        <p:txBody>
          <a:bodyPr/>
          <a:lstStyle/>
          <a:p>
            <a:r>
              <a:rPr lang="en-US"/>
              <a:t>Oxford Physics Microstructure Detector Laboratory</a:t>
            </a:r>
            <a:endParaRPr lang="en-US" dirty="0"/>
          </a:p>
        </p:txBody>
      </p:sp>
    </p:spTree>
    <p:extLst>
      <p:ext uri="{BB962C8B-B14F-4D97-AF65-F5344CB8AC3E}">
        <p14:creationId xmlns:p14="http://schemas.microsoft.com/office/powerpoint/2010/main" val="32322034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4A4605C-65C0-4E96-829D-70EDDA2EA8C7}" type="datetime4">
              <a:rPr lang="en-GB" smtClean="0"/>
              <a:t>07 September 2021</a:t>
            </a:fld>
            <a:endParaRPr lang="en-US"/>
          </a:p>
        </p:txBody>
      </p:sp>
      <p:sp>
        <p:nvSpPr>
          <p:cNvPr id="5" name="Footer Placeholder 4"/>
          <p:cNvSpPr>
            <a:spLocks noGrp="1"/>
          </p:cNvSpPr>
          <p:nvPr>
            <p:ph type="ftr" sz="quarter" idx="11"/>
          </p:nvPr>
        </p:nvSpPr>
        <p:spPr/>
        <p:txBody>
          <a:bodyPr/>
          <a:lstStyle/>
          <a:p>
            <a:r>
              <a:rPr lang="en-US"/>
              <a:t>Oxford Physics Microstructure Detector Laboratory</a:t>
            </a:r>
          </a:p>
        </p:txBody>
      </p:sp>
      <p:sp>
        <p:nvSpPr>
          <p:cNvPr id="6" name="Slide Number Placeholder 5"/>
          <p:cNvSpPr>
            <a:spLocks noGrp="1"/>
          </p:cNvSpPr>
          <p:nvPr>
            <p:ph type="sldNum" sz="quarter" idx="12"/>
          </p:nvPr>
        </p:nvSpPr>
        <p:spPr/>
        <p:txBody>
          <a:bodyPr/>
          <a:lstStyle/>
          <a:p>
            <a:fld id="{1CDEF5AA-240F-4249-81A8-51C314C36DE1}" type="slidenum">
              <a:rPr lang="en-US" smtClean="0"/>
              <a:t>‹#›</a:t>
            </a:fld>
            <a:endParaRPr lang="en-US"/>
          </a:p>
        </p:txBody>
      </p:sp>
    </p:spTree>
    <p:extLst>
      <p:ext uri="{BB962C8B-B14F-4D97-AF65-F5344CB8AC3E}">
        <p14:creationId xmlns:p14="http://schemas.microsoft.com/office/powerpoint/2010/main" val="38879895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9F45CE7D-CAB6-4507-8F2A-D7CAC5FC49EE}" type="datetime4">
              <a:rPr lang="en-GB" smtClean="0"/>
              <a:t>07 September 2021</a:t>
            </a:fld>
            <a:endParaRPr lang="en-US"/>
          </a:p>
        </p:txBody>
      </p:sp>
      <p:sp>
        <p:nvSpPr>
          <p:cNvPr id="6" name="Footer Placeholder 5"/>
          <p:cNvSpPr>
            <a:spLocks noGrp="1"/>
          </p:cNvSpPr>
          <p:nvPr>
            <p:ph type="ftr" sz="quarter" idx="11"/>
          </p:nvPr>
        </p:nvSpPr>
        <p:spPr/>
        <p:txBody>
          <a:bodyPr/>
          <a:lstStyle/>
          <a:p>
            <a:r>
              <a:rPr lang="en-US"/>
              <a:t>Oxford Physics Microstructure Detector Laboratory</a:t>
            </a:r>
          </a:p>
        </p:txBody>
      </p:sp>
      <p:sp>
        <p:nvSpPr>
          <p:cNvPr id="7" name="Slide Number Placeholder 6"/>
          <p:cNvSpPr>
            <a:spLocks noGrp="1"/>
          </p:cNvSpPr>
          <p:nvPr>
            <p:ph type="sldNum" sz="quarter" idx="12"/>
          </p:nvPr>
        </p:nvSpPr>
        <p:spPr/>
        <p:txBody>
          <a:bodyPr/>
          <a:lstStyle/>
          <a:p>
            <a:fld id="{1CDEF5AA-240F-4249-81A8-51C314C36DE1}" type="slidenum">
              <a:rPr lang="en-US" smtClean="0"/>
              <a:t>‹#›</a:t>
            </a:fld>
            <a:endParaRPr lang="en-US"/>
          </a:p>
        </p:txBody>
      </p:sp>
    </p:spTree>
    <p:extLst>
      <p:ext uri="{BB962C8B-B14F-4D97-AF65-F5344CB8AC3E}">
        <p14:creationId xmlns:p14="http://schemas.microsoft.com/office/powerpoint/2010/main" val="27148761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67C3B93E-EA63-4426-8658-B2910DBF176C}" type="datetime4">
              <a:rPr lang="en-GB" smtClean="0"/>
              <a:t>07 September 2021</a:t>
            </a:fld>
            <a:endParaRPr lang="en-US"/>
          </a:p>
        </p:txBody>
      </p:sp>
      <p:sp>
        <p:nvSpPr>
          <p:cNvPr id="8" name="Footer Placeholder 7"/>
          <p:cNvSpPr>
            <a:spLocks noGrp="1"/>
          </p:cNvSpPr>
          <p:nvPr>
            <p:ph type="ftr" sz="quarter" idx="11"/>
          </p:nvPr>
        </p:nvSpPr>
        <p:spPr/>
        <p:txBody>
          <a:bodyPr/>
          <a:lstStyle/>
          <a:p>
            <a:r>
              <a:rPr lang="en-US"/>
              <a:t>Oxford Physics Microstructure Detector Laboratory</a:t>
            </a:r>
          </a:p>
        </p:txBody>
      </p:sp>
      <p:sp>
        <p:nvSpPr>
          <p:cNvPr id="9" name="Slide Number Placeholder 8"/>
          <p:cNvSpPr>
            <a:spLocks noGrp="1"/>
          </p:cNvSpPr>
          <p:nvPr>
            <p:ph type="sldNum" sz="quarter" idx="12"/>
          </p:nvPr>
        </p:nvSpPr>
        <p:spPr/>
        <p:txBody>
          <a:bodyPr/>
          <a:lstStyle/>
          <a:p>
            <a:fld id="{1CDEF5AA-240F-4249-81A8-51C314C36DE1}" type="slidenum">
              <a:rPr lang="en-US" smtClean="0"/>
              <a:t>‹#›</a:t>
            </a:fld>
            <a:endParaRPr lang="en-US"/>
          </a:p>
        </p:txBody>
      </p:sp>
    </p:spTree>
    <p:extLst>
      <p:ext uri="{BB962C8B-B14F-4D97-AF65-F5344CB8AC3E}">
        <p14:creationId xmlns:p14="http://schemas.microsoft.com/office/powerpoint/2010/main" val="26921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8B0C648F-7E50-4828-97AE-405F166D4F1C}" type="datetime4">
              <a:rPr lang="en-GB" smtClean="0"/>
              <a:t>07 September 2021</a:t>
            </a:fld>
            <a:endParaRPr lang="en-US"/>
          </a:p>
        </p:txBody>
      </p:sp>
      <p:sp>
        <p:nvSpPr>
          <p:cNvPr id="4" name="Footer Placeholder 3"/>
          <p:cNvSpPr>
            <a:spLocks noGrp="1"/>
          </p:cNvSpPr>
          <p:nvPr>
            <p:ph type="ftr" sz="quarter" idx="11"/>
          </p:nvPr>
        </p:nvSpPr>
        <p:spPr/>
        <p:txBody>
          <a:bodyPr/>
          <a:lstStyle/>
          <a:p>
            <a:r>
              <a:rPr lang="en-US"/>
              <a:t>Oxford Physics Microstructure Detector Laboratory</a:t>
            </a:r>
          </a:p>
        </p:txBody>
      </p:sp>
      <p:sp>
        <p:nvSpPr>
          <p:cNvPr id="5" name="Slide Number Placeholder 4"/>
          <p:cNvSpPr>
            <a:spLocks noGrp="1"/>
          </p:cNvSpPr>
          <p:nvPr>
            <p:ph type="sldNum" sz="quarter" idx="12"/>
          </p:nvPr>
        </p:nvSpPr>
        <p:spPr/>
        <p:txBody>
          <a:bodyPr/>
          <a:lstStyle/>
          <a:p>
            <a:fld id="{1CDEF5AA-240F-4249-81A8-51C314C36DE1}" type="slidenum">
              <a:rPr lang="en-US" smtClean="0"/>
              <a:t>‹#›</a:t>
            </a:fld>
            <a:endParaRPr lang="en-US"/>
          </a:p>
        </p:txBody>
      </p:sp>
    </p:spTree>
    <p:extLst>
      <p:ext uri="{BB962C8B-B14F-4D97-AF65-F5344CB8AC3E}">
        <p14:creationId xmlns:p14="http://schemas.microsoft.com/office/powerpoint/2010/main" val="8355529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0E7CDA-9D15-46CE-9B5B-DA317F4453EF}" type="datetime4">
              <a:rPr lang="en-GB" smtClean="0"/>
              <a:t>07 September 2021</a:t>
            </a:fld>
            <a:endParaRPr lang="en-US"/>
          </a:p>
        </p:txBody>
      </p:sp>
      <p:sp>
        <p:nvSpPr>
          <p:cNvPr id="3" name="Footer Placeholder 2"/>
          <p:cNvSpPr>
            <a:spLocks noGrp="1"/>
          </p:cNvSpPr>
          <p:nvPr>
            <p:ph type="ftr" sz="quarter" idx="11"/>
          </p:nvPr>
        </p:nvSpPr>
        <p:spPr/>
        <p:txBody>
          <a:bodyPr/>
          <a:lstStyle/>
          <a:p>
            <a:r>
              <a:rPr lang="en-US"/>
              <a:t>Oxford Physics Microstructure Detector Laboratory</a:t>
            </a:r>
          </a:p>
        </p:txBody>
      </p:sp>
      <p:sp>
        <p:nvSpPr>
          <p:cNvPr id="4" name="Slide Number Placeholder 3"/>
          <p:cNvSpPr>
            <a:spLocks noGrp="1"/>
          </p:cNvSpPr>
          <p:nvPr>
            <p:ph type="sldNum" sz="quarter" idx="12"/>
          </p:nvPr>
        </p:nvSpPr>
        <p:spPr/>
        <p:txBody>
          <a:bodyPr/>
          <a:lstStyle/>
          <a:p>
            <a:fld id="{1CDEF5AA-240F-4249-81A8-51C314C36DE1}" type="slidenum">
              <a:rPr lang="en-US" smtClean="0"/>
              <a:t>‹#›</a:t>
            </a:fld>
            <a:endParaRPr lang="en-US"/>
          </a:p>
        </p:txBody>
      </p:sp>
    </p:spTree>
    <p:extLst>
      <p:ext uri="{BB962C8B-B14F-4D97-AF65-F5344CB8AC3E}">
        <p14:creationId xmlns:p14="http://schemas.microsoft.com/office/powerpoint/2010/main" val="4778009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E2D75BB7-868B-474B-AB82-0A9FED607061}" type="datetime4">
              <a:rPr lang="en-GB" smtClean="0"/>
              <a:t>07 September 2021</a:t>
            </a:fld>
            <a:endParaRPr lang="en-US"/>
          </a:p>
        </p:txBody>
      </p:sp>
      <p:sp>
        <p:nvSpPr>
          <p:cNvPr id="6" name="Footer Placeholder 5"/>
          <p:cNvSpPr>
            <a:spLocks noGrp="1"/>
          </p:cNvSpPr>
          <p:nvPr>
            <p:ph type="ftr" sz="quarter" idx="11"/>
          </p:nvPr>
        </p:nvSpPr>
        <p:spPr/>
        <p:txBody>
          <a:bodyPr/>
          <a:lstStyle/>
          <a:p>
            <a:r>
              <a:rPr lang="en-US"/>
              <a:t>Oxford Physics Microstructure Detector Laboratory</a:t>
            </a:r>
          </a:p>
        </p:txBody>
      </p:sp>
      <p:sp>
        <p:nvSpPr>
          <p:cNvPr id="7" name="Slide Number Placeholder 6"/>
          <p:cNvSpPr>
            <a:spLocks noGrp="1"/>
          </p:cNvSpPr>
          <p:nvPr>
            <p:ph type="sldNum" sz="quarter" idx="12"/>
          </p:nvPr>
        </p:nvSpPr>
        <p:spPr/>
        <p:txBody>
          <a:bodyPr/>
          <a:lstStyle/>
          <a:p>
            <a:fld id="{1CDEF5AA-240F-4249-81A8-51C314C36DE1}" type="slidenum">
              <a:rPr lang="en-US" smtClean="0"/>
              <a:t>‹#›</a:t>
            </a:fld>
            <a:endParaRPr lang="en-US"/>
          </a:p>
        </p:txBody>
      </p:sp>
    </p:spTree>
    <p:extLst>
      <p:ext uri="{BB962C8B-B14F-4D97-AF65-F5344CB8AC3E}">
        <p14:creationId xmlns:p14="http://schemas.microsoft.com/office/powerpoint/2010/main" val="34772769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CB6BB062-7E49-473E-97A3-E92127325933}" type="datetime4">
              <a:rPr lang="en-GB" smtClean="0"/>
              <a:t>07 September 2021</a:t>
            </a:fld>
            <a:endParaRPr lang="en-US"/>
          </a:p>
        </p:txBody>
      </p:sp>
      <p:sp>
        <p:nvSpPr>
          <p:cNvPr id="6" name="Footer Placeholder 5"/>
          <p:cNvSpPr>
            <a:spLocks noGrp="1"/>
          </p:cNvSpPr>
          <p:nvPr>
            <p:ph type="ftr" sz="quarter" idx="11"/>
          </p:nvPr>
        </p:nvSpPr>
        <p:spPr/>
        <p:txBody>
          <a:bodyPr/>
          <a:lstStyle/>
          <a:p>
            <a:r>
              <a:rPr lang="en-US"/>
              <a:t>Oxford Physics Microstructure Detector Laboratory</a:t>
            </a:r>
          </a:p>
        </p:txBody>
      </p:sp>
      <p:sp>
        <p:nvSpPr>
          <p:cNvPr id="7" name="Slide Number Placeholder 6"/>
          <p:cNvSpPr>
            <a:spLocks noGrp="1"/>
          </p:cNvSpPr>
          <p:nvPr>
            <p:ph type="sldNum" sz="quarter" idx="12"/>
          </p:nvPr>
        </p:nvSpPr>
        <p:spPr/>
        <p:txBody>
          <a:bodyPr/>
          <a:lstStyle/>
          <a:p>
            <a:fld id="{1CDEF5AA-240F-4249-81A8-51C314C36DE1}" type="slidenum">
              <a:rPr lang="en-US" smtClean="0"/>
              <a:t>‹#›</a:t>
            </a:fld>
            <a:endParaRPr lang="en-US"/>
          </a:p>
        </p:txBody>
      </p:sp>
    </p:spTree>
    <p:extLst>
      <p:ext uri="{BB962C8B-B14F-4D97-AF65-F5344CB8AC3E}">
        <p14:creationId xmlns:p14="http://schemas.microsoft.com/office/powerpoint/2010/main" val="22053519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Rectangle 10"/>
          <p:cNvSpPr/>
          <p:nvPr userDrawn="1"/>
        </p:nvSpPr>
        <p:spPr>
          <a:xfrm flipV="1">
            <a:off x="1" y="1480"/>
            <a:ext cx="9144000" cy="778107"/>
          </a:xfrm>
          <a:prstGeom prst="rect">
            <a:avLst/>
          </a:prstGeom>
          <a:solidFill>
            <a:srgbClr val="082044"/>
          </a:solidFill>
          <a:ln>
            <a:solidFill>
              <a:srgbClr val="0F1C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userDrawn="1"/>
        </p:nvSpPr>
        <p:spPr>
          <a:xfrm flipV="1">
            <a:off x="-20725" y="6521364"/>
            <a:ext cx="9164725" cy="335989"/>
          </a:xfrm>
          <a:prstGeom prst="rect">
            <a:avLst/>
          </a:prstGeom>
          <a:solidFill>
            <a:srgbClr val="082044"/>
          </a:solidFill>
          <a:ln>
            <a:solidFill>
              <a:srgbClr val="0F1C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3" cstate="screen">
            <a:alphaModFix amt="16000"/>
            <a:extLst>
              <a:ext uri="{28A0092B-C50C-407E-A947-70E740481C1C}">
                <a14:useLocalDpi xmlns:a14="http://schemas.microsoft.com/office/drawing/2010/main"/>
              </a:ext>
            </a:extLst>
          </a:blip>
          <a:srcRect/>
          <a:stretch>
            <a:fillRect/>
          </a:stretch>
        </p:blipFill>
        <p:spPr>
          <a:xfrm>
            <a:off x="0" y="3218927"/>
            <a:ext cx="3559111" cy="3693718"/>
          </a:xfrm>
          <a:prstGeom prst="rect">
            <a:avLst/>
          </a:prstGeom>
        </p:spPr>
      </p:pic>
      <p:sp>
        <p:nvSpPr>
          <p:cNvPr id="2" name="Title Placeholder 1"/>
          <p:cNvSpPr>
            <a:spLocks noGrp="1"/>
          </p:cNvSpPr>
          <p:nvPr>
            <p:ph type="title"/>
          </p:nvPr>
        </p:nvSpPr>
        <p:spPr>
          <a:xfrm>
            <a:off x="0" y="0"/>
            <a:ext cx="7972779" cy="790222"/>
          </a:xfrm>
          <a:prstGeom prst="rect">
            <a:avLst/>
          </a:prstGeom>
          <a:noFill/>
          <a:ln>
            <a:noFill/>
          </a:ln>
        </p:spPr>
        <p:txBody>
          <a:bodyPr vert="horz" lIns="91440" tIns="45720" rIns="91440" bIns="45720" rtlCol="0" anchor="ctr">
            <a:normAutofit/>
          </a:bodyPr>
          <a:lstStyle/>
          <a:p>
            <a:r>
              <a:rPr lang="en-GB" dirty="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p:cNvSpPr>
            <a:spLocks noGrp="1"/>
          </p:cNvSpPr>
          <p:nvPr>
            <p:ph type="dt" sz="half" idx="2"/>
          </p:nvPr>
        </p:nvSpPr>
        <p:spPr>
          <a:xfrm>
            <a:off x="-20725" y="6492900"/>
            <a:ext cx="2133600" cy="365125"/>
          </a:xfrm>
          <a:prstGeom prst="rect">
            <a:avLst/>
          </a:prstGeom>
        </p:spPr>
        <p:txBody>
          <a:bodyPr vert="horz" lIns="91440" tIns="45720" rIns="91440" bIns="45720" rtlCol="0" anchor="ctr"/>
          <a:lstStyle>
            <a:lvl1pPr algn="l">
              <a:defRPr sz="1200">
                <a:solidFill>
                  <a:srgbClr val="FFFFFF"/>
                </a:solidFill>
              </a:defRPr>
            </a:lvl1pPr>
          </a:lstStyle>
          <a:p>
            <a:fld id="{007244D3-42BF-4405-928A-4443B07B4F9E}" type="datetime4">
              <a:rPr lang="en-GB" smtClean="0"/>
              <a:t>07 September 2021</a:t>
            </a:fld>
            <a:endParaRPr lang="en-US" dirty="0"/>
          </a:p>
        </p:txBody>
      </p:sp>
      <p:sp>
        <p:nvSpPr>
          <p:cNvPr id="5" name="Footer Placeholder 4"/>
          <p:cNvSpPr>
            <a:spLocks noGrp="1"/>
          </p:cNvSpPr>
          <p:nvPr>
            <p:ph type="ftr" sz="quarter" idx="3"/>
          </p:nvPr>
        </p:nvSpPr>
        <p:spPr>
          <a:xfrm>
            <a:off x="2567215" y="6547520"/>
            <a:ext cx="3782547" cy="365125"/>
          </a:xfrm>
          <a:prstGeom prst="rect">
            <a:avLst/>
          </a:prstGeom>
        </p:spPr>
        <p:txBody>
          <a:bodyPr vert="horz" lIns="91440" tIns="45720" rIns="91440" bIns="45720" rtlCol="0" anchor="ctr"/>
          <a:lstStyle>
            <a:lvl1pPr algn="ctr">
              <a:defRPr sz="1200">
                <a:solidFill>
                  <a:srgbClr val="FFFFFF"/>
                </a:solidFill>
              </a:defRPr>
            </a:lvl1pPr>
          </a:lstStyle>
          <a:p>
            <a:r>
              <a:rPr lang="en-US"/>
              <a:t>Oxford Physics Microstructure Detector Laboratory</a:t>
            </a:r>
            <a:endParaRPr lang="en-US" dirty="0"/>
          </a:p>
        </p:txBody>
      </p:sp>
      <p:sp>
        <p:nvSpPr>
          <p:cNvPr id="6" name="Slide Number Placeholder 5"/>
          <p:cNvSpPr>
            <a:spLocks noGrp="1"/>
          </p:cNvSpPr>
          <p:nvPr>
            <p:ph type="sldNum" sz="quarter" idx="4"/>
          </p:nvPr>
        </p:nvSpPr>
        <p:spPr>
          <a:xfrm>
            <a:off x="7017470" y="6465590"/>
            <a:ext cx="2133600" cy="365125"/>
          </a:xfrm>
          <a:prstGeom prst="rect">
            <a:avLst/>
          </a:prstGeom>
        </p:spPr>
        <p:txBody>
          <a:bodyPr vert="horz" lIns="91440" tIns="45720" rIns="91440" bIns="45720" rtlCol="0" anchor="ctr"/>
          <a:lstStyle>
            <a:lvl1pPr algn="r">
              <a:defRPr sz="1200">
                <a:solidFill>
                  <a:srgbClr val="FFFFFF"/>
                </a:solidFill>
              </a:defRPr>
            </a:lvl1pPr>
          </a:lstStyle>
          <a:p>
            <a:fld id="{1CDEF5AA-240F-4249-81A8-51C314C36DE1}" type="slidenum">
              <a:rPr lang="en-US" smtClean="0"/>
              <a:pPr/>
              <a:t>‹#›</a:t>
            </a:fld>
            <a:endParaRPr lang="en-US" dirty="0"/>
          </a:p>
        </p:txBody>
      </p:sp>
      <p:pic>
        <p:nvPicPr>
          <p:cNvPr id="7" name="Picture 6"/>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7951514" y="0"/>
            <a:ext cx="1199442" cy="1199442"/>
          </a:xfrm>
          <a:prstGeom prst="rect">
            <a:avLst/>
          </a:prstGeom>
        </p:spPr>
      </p:pic>
    </p:spTree>
    <p:extLst>
      <p:ext uri="{BB962C8B-B14F-4D97-AF65-F5344CB8AC3E}">
        <p14:creationId xmlns:p14="http://schemas.microsoft.com/office/powerpoint/2010/main" val="19188383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ctr" defTabSz="457200" rtl="0" eaLnBrk="1" latinLnBrk="0" hangingPunct="1">
        <a:spcBef>
          <a:spcPct val="0"/>
        </a:spcBef>
        <a:buNone/>
        <a:defRPr sz="4400" b="0" kern="1200">
          <a:solidFill>
            <a:schemeClr val="bg1"/>
          </a:solidFill>
          <a:latin typeface="Times New Roman"/>
          <a:ea typeface="+mj-ea"/>
          <a:cs typeface="Times New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CA3204-76BB-1745-AFB2-6D6BEC2DB369}"/>
              </a:ext>
            </a:extLst>
          </p:cNvPr>
          <p:cNvSpPr>
            <a:spLocks noGrp="1"/>
          </p:cNvSpPr>
          <p:nvPr>
            <p:ph type="ctrTitle"/>
          </p:nvPr>
        </p:nvSpPr>
        <p:spPr>
          <a:xfrm>
            <a:off x="685800" y="1526927"/>
            <a:ext cx="7772400" cy="1470025"/>
          </a:xfrm>
        </p:spPr>
        <p:txBody>
          <a:bodyPr>
            <a:normAutofit/>
          </a:bodyPr>
          <a:lstStyle/>
          <a:p>
            <a:r>
              <a:rPr lang="en-US" dirty="0" err="1"/>
              <a:t>Medipix</a:t>
            </a:r>
            <a:r>
              <a:rPr lang="en-US" dirty="0"/>
              <a:t> in Space</a:t>
            </a:r>
          </a:p>
        </p:txBody>
      </p:sp>
      <p:sp>
        <p:nvSpPr>
          <p:cNvPr id="3" name="Subtitle 2">
            <a:extLst>
              <a:ext uri="{FF2B5EF4-FFF2-40B4-BE49-F238E27FC236}">
                <a16:creationId xmlns:a16="http://schemas.microsoft.com/office/drawing/2014/main" id="{7EF6B308-3B5D-444D-9C24-C46B3B82761F}"/>
              </a:ext>
            </a:extLst>
          </p:cNvPr>
          <p:cNvSpPr>
            <a:spLocks noGrp="1"/>
          </p:cNvSpPr>
          <p:nvPr>
            <p:ph type="subTitle" idx="1"/>
          </p:nvPr>
        </p:nvSpPr>
        <p:spPr>
          <a:xfrm>
            <a:off x="2627784" y="3429000"/>
            <a:ext cx="3704456" cy="1752600"/>
          </a:xfrm>
        </p:spPr>
        <p:txBody>
          <a:bodyPr>
            <a:normAutofit/>
          </a:bodyPr>
          <a:lstStyle/>
          <a:p>
            <a:r>
              <a:rPr lang="en-US" sz="2400" dirty="0"/>
              <a:t>OPMD mini seminar</a:t>
            </a:r>
          </a:p>
          <a:p>
            <a:r>
              <a:rPr lang="en-US" sz="2400" dirty="0"/>
              <a:t>10</a:t>
            </a:r>
            <a:r>
              <a:rPr lang="en-US" sz="2400" baseline="30000" dirty="0"/>
              <a:t>th</a:t>
            </a:r>
            <a:r>
              <a:rPr lang="en-US" sz="2400" dirty="0"/>
              <a:t> September 2021</a:t>
            </a:r>
          </a:p>
        </p:txBody>
      </p:sp>
    </p:spTree>
    <p:extLst>
      <p:ext uri="{BB962C8B-B14F-4D97-AF65-F5344CB8AC3E}">
        <p14:creationId xmlns:p14="http://schemas.microsoft.com/office/powerpoint/2010/main" val="20415601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4E6767-38A7-4972-BE70-6C508DB39BA1}"/>
              </a:ext>
            </a:extLst>
          </p:cNvPr>
          <p:cNvSpPr>
            <a:spLocks noGrp="1"/>
          </p:cNvSpPr>
          <p:nvPr>
            <p:ph type="title"/>
          </p:nvPr>
        </p:nvSpPr>
        <p:spPr/>
        <p:txBody>
          <a:bodyPr/>
          <a:lstStyle/>
          <a:p>
            <a:r>
              <a:rPr lang="en-GB" dirty="0"/>
              <a:t>LUCID</a:t>
            </a:r>
          </a:p>
        </p:txBody>
      </p:sp>
      <p:pic>
        <p:nvPicPr>
          <p:cNvPr id="9" name="Content Placeholder 8">
            <a:extLst>
              <a:ext uri="{FF2B5EF4-FFF2-40B4-BE49-F238E27FC236}">
                <a16:creationId xmlns:a16="http://schemas.microsoft.com/office/drawing/2014/main" id="{14F48DBD-18E5-4447-BAE0-C697B52C519A}"/>
              </a:ext>
            </a:extLst>
          </p:cNvPr>
          <p:cNvPicPr>
            <a:picLocks noGrp="1" noChangeAspect="1"/>
          </p:cNvPicPr>
          <p:nvPr>
            <p:ph idx="1"/>
          </p:nvPr>
        </p:nvPicPr>
        <p:blipFill>
          <a:blip r:embed="rId2" cstate="screen">
            <a:extLst>
              <a:ext uri="{28A0092B-C50C-407E-A947-70E740481C1C}">
                <a14:useLocalDpi xmlns:a14="http://schemas.microsoft.com/office/drawing/2010/main" val="0"/>
              </a:ext>
            </a:extLst>
          </a:blip>
          <a:stretch>
            <a:fillRect/>
          </a:stretch>
        </p:blipFill>
        <p:spPr>
          <a:xfrm>
            <a:off x="5796136" y="1340768"/>
            <a:ext cx="3206393" cy="4808089"/>
          </a:xfrm>
        </p:spPr>
      </p:pic>
      <p:sp>
        <p:nvSpPr>
          <p:cNvPr id="4" name="Date Placeholder 3">
            <a:extLst>
              <a:ext uri="{FF2B5EF4-FFF2-40B4-BE49-F238E27FC236}">
                <a16:creationId xmlns:a16="http://schemas.microsoft.com/office/drawing/2014/main" id="{5502B5BB-6322-4C9A-90D8-CDFA130A794E}"/>
              </a:ext>
            </a:extLst>
          </p:cNvPr>
          <p:cNvSpPr>
            <a:spLocks noGrp="1"/>
          </p:cNvSpPr>
          <p:nvPr>
            <p:ph type="dt" sz="half" idx="10"/>
          </p:nvPr>
        </p:nvSpPr>
        <p:spPr/>
        <p:txBody>
          <a:bodyPr/>
          <a:lstStyle/>
          <a:p>
            <a:fld id="{6DFB5948-235E-4BFD-AB60-F44D3680B54D}" type="datetime4">
              <a:rPr lang="en-GB" smtClean="0"/>
              <a:t>09 September 2021</a:t>
            </a:fld>
            <a:endParaRPr lang="en-US" dirty="0"/>
          </a:p>
        </p:txBody>
      </p:sp>
      <p:sp>
        <p:nvSpPr>
          <p:cNvPr id="5" name="Slide Number Placeholder 4">
            <a:extLst>
              <a:ext uri="{FF2B5EF4-FFF2-40B4-BE49-F238E27FC236}">
                <a16:creationId xmlns:a16="http://schemas.microsoft.com/office/drawing/2014/main" id="{337EEEAB-F84A-479F-B45C-50A5160891D1}"/>
              </a:ext>
            </a:extLst>
          </p:cNvPr>
          <p:cNvSpPr>
            <a:spLocks noGrp="1"/>
          </p:cNvSpPr>
          <p:nvPr>
            <p:ph type="sldNum" sz="quarter" idx="11"/>
          </p:nvPr>
        </p:nvSpPr>
        <p:spPr/>
        <p:txBody>
          <a:bodyPr/>
          <a:lstStyle/>
          <a:p>
            <a:fld id="{1CDEF5AA-240F-4249-81A8-51C314C36DE1}" type="slidenum">
              <a:rPr lang="en-US" smtClean="0"/>
              <a:pPr/>
              <a:t>10</a:t>
            </a:fld>
            <a:endParaRPr lang="en-US" dirty="0"/>
          </a:p>
        </p:txBody>
      </p:sp>
      <p:sp>
        <p:nvSpPr>
          <p:cNvPr id="6" name="Footer Placeholder 5">
            <a:extLst>
              <a:ext uri="{FF2B5EF4-FFF2-40B4-BE49-F238E27FC236}">
                <a16:creationId xmlns:a16="http://schemas.microsoft.com/office/drawing/2014/main" id="{EB80752E-160E-49A6-875E-91F95DDB585B}"/>
              </a:ext>
            </a:extLst>
          </p:cNvPr>
          <p:cNvSpPr>
            <a:spLocks noGrp="1"/>
          </p:cNvSpPr>
          <p:nvPr>
            <p:ph type="ftr" sz="quarter" idx="12"/>
          </p:nvPr>
        </p:nvSpPr>
        <p:spPr/>
        <p:txBody>
          <a:bodyPr/>
          <a:lstStyle/>
          <a:p>
            <a:r>
              <a:rPr lang="en-US"/>
              <a:t>Oxford Physics Microstructure Detector Laboratory</a:t>
            </a:r>
            <a:endParaRPr lang="en-US" dirty="0"/>
          </a:p>
        </p:txBody>
      </p:sp>
      <p:pic>
        <p:nvPicPr>
          <p:cNvPr id="7" name="Picture 6">
            <a:extLst>
              <a:ext uri="{FF2B5EF4-FFF2-40B4-BE49-F238E27FC236}">
                <a16:creationId xmlns:a16="http://schemas.microsoft.com/office/drawing/2014/main" id="{6E9B6C4B-A8D7-4CBE-BCF8-837E8832D424}"/>
              </a:ext>
            </a:extLst>
          </p:cNvPr>
          <p:cNvPicPr>
            <a:picLocks noChangeAspect="1"/>
          </p:cNvPicPr>
          <p:nvPr/>
        </p:nvPicPr>
        <p:blipFill>
          <a:blip r:embed="rId3"/>
          <a:stretch>
            <a:fillRect/>
          </a:stretch>
        </p:blipFill>
        <p:spPr>
          <a:xfrm>
            <a:off x="762975" y="831959"/>
            <a:ext cx="3782548" cy="2836911"/>
          </a:xfrm>
          <a:prstGeom prst="rect">
            <a:avLst/>
          </a:prstGeom>
        </p:spPr>
      </p:pic>
      <p:pic>
        <p:nvPicPr>
          <p:cNvPr id="11" name="Picture 10">
            <a:extLst>
              <a:ext uri="{FF2B5EF4-FFF2-40B4-BE49-F238E27FC236}">
                <a16:creationId xmlns:a16="http://schemas.microsoft.com/office/drawing/2014/main" id="{B2C076B9-6E09-42D5-B610-97FC98F10A85}"/>
              </a:ext>
            </a:extLst>
          </p:cNvPr>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762975" y="3611442"/>
            <a:ext cx="3782547" cy="2854980"/>
          </a:xfrm>
          <a:prstGeom prst="rect">
            <a:avLst/>
          </a:prstGeom>
        </p:spPr>
      </p:pic>
    </p:spTree>
    <p:extLst>
      <p:ext uri="{BB962C8B-B14F-4D97-AF65-F5344CB8AC3E}">
        <p14:creationId xmlns:p14="http://schemas.microsoft.com/office/powerpoint/2010/main" val="22449033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02B1B3-3FC0-4CC1-8402-6C3FBDEC2087}"/>
              </a:ext>
            </a:extLst>
          </p:cNvPr>
          <p:cNvSpPr>
            <a:spLocks noGrp="1"/>
          </p:cNvSpPr>
          <p:nvPr>
            <p:ph type="title"/>
          </p:nvPr>
        </p:nvSpPr>
        <p:spPr/>
        <p:txBody>
          <a:bodyPr/>
          <a:lstStyle/>
          <a:p>
            <a:r>
              <a:rPr lang="en-GB" dirty="0"/>
              <a:t>Results from LUCID</a:t>
            </a:r>
          </a:p>
        </p:txBody>
      </p:sp>
      <p:sp>
        <p:nvSpPr>
          <p:cNvPr id="3" name="Content Placeholder 2">
            <a:extLst>
              <a:ext uri="{FF2B5EF4-FFF2-40B4-BE49-F238E27FC236}">
                <a16:creationId xmlns:a16="http://schemas.microsoft.com/office/drawing/2014/main" id="{06413133-054B-4F2C-A24F-BFA6EC891701}"/>
              </a:ext>
            </a:extLst>
          </p:cNvPr>
          <p:cNvSpPr>
            <a:spLocks noGrp="1"/>
          </p:cNvSpPr>
          <p:nvPr>
            <p:ph idx="1"/>
          </p:nvPr>
        </p:nvSpPr>
        <p:spPr>
          <a:xfrm>
            <a:off x="343688" y="980728"/>
            <a:ext cx="8229600" cy="4525963"/>
          </a:xfrm>
        </p:spPr>
        <p:txBody>
          <a:bodyPr>
            <a:normAutofit/>
          </a:bodyPr>
          <a:lstStyle/>
          <a:p>
            <a:r>
              <a:rPr lang="en-GB" sz="2400" dirty="0"/>
              <a:t>Lucid launched in 2014 and collected Data to 2017</a:t>
            </a:r>
          </a:p>
          <a:p>
            <a:r>
              <a:rPr lang="en-GB" sz="2400" dirty="0"/>
              <a:t>Limited by bandwidth and available  spacecraft power</a:t>
            </a:r>
          </a:p>
          <a:p>
            <a:r>
              <a:rPr lang="en-GB" sz="2400" dirty="0"/>
              <a:t>Generated a full map of charged particle events at the TDS-1 altitude.</a:t>
            </a:r>
          </a:p>
        </p:txBody>
      </p:sp>
      <p:sp>
        <p:nvSpPr>
          <p:cNvPr id="4" name="Date Placeholder 3">
            <a:extLst>
              <a:ext uri="{FF2B5EF4-FFF2-40B4-BE49-F238E27FC236}">
                <a16:creationId xmlns:a16="http://schemas.microsoft.com/office/drawing/2014/main" id="{AE86FE1D-EB01-4F73-882E-91E2870A187D}"/>
              </a:ext>
            </a:extLst>
          </p:cNvPr>
          <p:cNvSpPr>
            <a:spLocks noGrp="1"/>
          </p:cNvSpPr>
          <p:nvPr>
            <p:ph type="dt" sz="half" idx="10"/>
          </p:nvPr>
        </p:nvSpPr>
        <p:spPr/>
        <p:txBody>
          <a:bodyPr/>
          <a:lstStyle/>
          <a:p>
            <a:fld id="{6DFB5948-235E-4BFD-AB60-F44D3680B54D}" type="datetime4">
              <a:rPr lang="en-GB" smtClean="0"/>
              <a:t>09 September 2021</a:t>
            </a:fld>
            <a:endParaRPr lang="en-US" dirty="0"/>
          </a:p>
        </p:txBody>
      </p:sp>
      <p:sp>
        <p:nvSpPr>
          <p:cNvPr id="5" name="Slide Number Placeholder 4">
            <a:extLst>
              <a:ext uri="{FF2B5EF4-FFF2-40B4-BE49-F238E27FC236}">
                <a16:creationId xmlns:a16="http://schemas.microsoft.com/office/drawing/2014/main" id="{F209FEBA-78EF-402A-8F5C-8AD88FA2A9EA}"/>
              </a:ext>
            </a:extLst>
          </p:cNvPr>
          <p:cNvSpPr>
            <a:spLocks noGrp="1"/>
          </p:cNvSpPr>
          <p:nvPr>
            <p:ph type="sldNum" sz="quarter" idx="11"/>
          </p:nvPr>
        </p:nvSpPr>
        <p:spPr/>
        <p:txBody>
          <a:bodyPr/>
          <a:lstStyle/>
          <a:p>
            <a:fld id="{1CDEF5AA-240F-4249-81A8-51C314C36DE1}" type="slidenum">
              <a:rPr lang="en-US" smtClean="0"/>
              <a:pPr/>
              <a:t>11</a:t>
            </a:fld>
            <a:endParaRPr lang="en-US" dirty="0"/>
          </a:p>
        </p:txBody>
      </p:sp>
      <p:sp>
        <p:nvSpPr>
          <p:cNvPr id="6" name="Footer Placeholder 5">
            <a:extLst>
              <a:ext uri="{FF2B5EF4-FFF2-40B4-BE49-F238E27FC236}">
                <a16:creationId xmlns:a16="http://schemas.microsoft.com/office/drawing/2014/main" id="{0720CA80-44BE-4D1A-A6C6-CC8EA71F5857}"/>
              </a:ext>
            </a:extLst>
          </p:cNvPr>
          <p:cNvSpPr>
            <a:spLocks noGrp="1"/>
          </p:cNvSpPr>
          <p:nvPr>
            <p:ph type="ftr" sz="quarter" idx="12"/>
          </p:nvPr>
        </p:nvSpPr>
        <p:spPr/>
        <p:txBody>
          <a:bodyPr/>
          <a:lstStyle/>
          <a:p>
            <a:r>
              <a:rPr lang="en-US"/>
              <a:t>Oxford Physics Microstructure Detector Laboratory</a:t>
            </a:r>
            <a:endParaRPr lang="en-US" dirty="0"/>
          </a:p>
        </p:txBody>
      </p:sp>
      <p:pic>
        <p:nvPicPr>
          <p:cNvPr id="7" name="Picture 6">
            <a:extLst>
              <a:ext uri="{FF2B5EF4-FFF2-40B4-BE49-F238E27FC236}">
                <a16:creationId xmlns:a16="http://schemas.microsoft.com/office/drawing/2014/main" id="{D0E2B7A2-4FF0-4CFE-9728-84FDBA793EB6}"/>
              </a:ext>
            </a:extLst>
          </p:cNvPr>
          <p:cNvPicPr>
            <a:picLocks noChangeAspect="1"/>
          </p:cNvPicPr>
          <p:nvPr/>
        </p:nvPicPr>
        <p:blipFill>
          <a:blip r:embed="rId2"/>
          <a:stretch>
            <a:fillRect/>
          </a:stretch>
        </p:blipFill>
        <p:spPr>
          <a:xfrm>
            <a:off x="2432537" y="2390365"/>
            <a:ext cx="6140751" cy="4149352"/>
          </a:xfrm>
          <a:prstGeom prst="rect">
            <a:avLst/>
          </a:prstGeom>
        </p:spPr>
      </p:pic>
    </p:spTree>
    <p:extLst>
      <p:ext uri="{BB962C8B-B14F-4D97-AF65-F5344CB8AC3E}">
        <p14:creationId xmlns:p14="http://schemas.microsoft.com/office/powerpoint/2010/main" val="41253512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523BA8-53DA-40CB-A912-327A9DB7A897}"/>
              </a:ext>
            </a:extLst>
          </p:cNvPr>
          <p:cNvSpPr>
            <a:spLocks noGrp="1"/>
          </p:cNvSpPr>
          <p:nvPr>
            <p:ph type="title"/>
          </p:nvPr>
        </p:nvSpPr>
        <p:spPr/>
        <p:txBody>
          <a:bodyPr/>
          <a:lstStyle/>
          <a:p>
            <a:r>
              <a:rPr lang="en-GB" dirty="0"/>
              <a:t>Space Weather</a:t>
            </a:r>
          </a:p>
        </p:txBody>
      </p:sp>
      <p:sp>
        <p:nvSpPr>
          <p:cNvPr id="3" name="Content Placeholder 2">
            <a:extLst>
              <a:ext uri="{FF2B5EF4-FFF2-40B4-BE49-F238E27FC236}">
                <a16:creationId xmlns:a16="http://schemas.microsoft.com/office/drawing/2014/main" id="{AB13A3DE-1C09-41B6-986A-93636D281C51}"/>
              </a:ext>
            </a:extLst>
          </p:cNvPr>
          <p:cNvSpPr>
            <a:spLocks noGrp="1"/>
          </p:cNvSpPr>
          <p:nvPr>
            <p:ph idx="1"/>
          </p:nvPr>
        </p:nvSpPr>
        <p:spPr>
          <a:xfrm>
            <a:off x="457200" y="1166018"/>
            <a:ext cx="7643192" cy="4525963"/>
          </a:xfrm>
          <a:solidFill>
            <a:schemeClr val="bg1"/>
          </a:solidFill>
        </p:spPr>
        <p:txBody>
          <a:bodyPr>
            <a:normAutofit/>
          </a:bodyPr>
          <a:lstStyle/>
          <a:p>
            <a:r>
              <a:rPr lang="en-GB" sz="2400" dirty="0"/>
              <a:t>So what is Space Weather?</a:t>
            </a:r>
          </a:p>
          <a:p>
            <a:r>
              <a:rPr lang="en-GB" sz="2400" dirty="0"/>
              <a:t>Charged particles from the sun, and those generated by interactions in the earths atmosphere are trapped by the  earths magnetic field in the ‘Van-Allen’ belts </a:t>
            </a:r>
          </a:p>
          <a:p>
            <a:r>
              <a:rPr lang="en-GB" sz="2400" dirty="0"/>
              <a:t>As seen by LUCID V-A belts contact most closely at the polar regions </a:t>
            </a:r>
          </a:p>
          <a:p>
            <a:r>
              <a:rPr lang="en-GB" sz="2400" dirty="0"/>
              <a:t>Also the South Atlantic anomaly…</a:t>
            </a:r>
          </a:p>
          <a:p>
            <a:endParaRPr lang="en-GB" sz="2400" dirty="0"/>
          </a:p>
        </p:txBody>
      </p:sp>
      <p:sp>
        <p:nvSpPr>
          <p:cNvPr id="4" name="Date Placeholder 3">
            <a:extLst>
              <a:ext uri="{FF2B5EF4-FFF2-40B4-BE49-F238E27FC236}">
                <a16:creationId xmlns:a16="http://schemas.microsoft.com/office/drawing/2014/main" id="{24242DE9-215F-45B4-A8FD-D5F681F07488}"/>
              </a:ext>
            </a:extLst>
          </p:cNvPr>
          <p:cNvSpPr>
            <a:spLocks noGrp="1"/>
          </p:cNvSpPr>
          <p:nvPr>
            <p:ph type="dt" sz="half" idx="10"/>
          </p:nvPr>
        </p:nvSpPr>
        <p:spPr/>
        <p:txBody>
          <a:bodyPr/>
          <a:lstStyle/>
          <a:p>
            <a:fld id="{6DFB5948-235E-4BFD-AB60-F44D3680B54D}" type="datetime4">
              <a:rPr lang="en-GB" smtClean="0"/>
              <a:t>09 September 2021</a:t>
            </a:fld>
            <a:endParaRPr lang="en-US" dirty="0"/>
          </a:p>
        </p:txBody>
      </p:sp>
      <p:sp>
        <p:nvSpPr>
          <p:cNvPr id="5" name="Slide Number Placeholder 4">
            <a:extLst>
              <a:ext uri="{FF2B5EF4-FFF2-40B4-BE49-F238E27FC236}">
                <a16:creationId xmlns:a16="http://schemas.microsoft.com/office/drawing/2014/main" id="{CB8CB927-B4F5-4DDE-A55D-2EE2A3F3BCD5}"/>
              </a:ext>
            </a:extLst>
          </p:cNvPr>
          <p:cNvSpPr>
            <a:spLocks noGrp="1"/>
          </p:cNvSpPr>
          <p:nvPr>
            <p:ph type="sldNum" sz="quarter" idx="11"/>
          </p:nvPr>
        </p:nvSpPr>
        <p:spPr/>
        <p:txBody>
          <a:bodyPr/>
          <a:lstStyle/>
          <a:p>
            <a:fld id="{1CDEF5AA-240F-4249-81A8-51C314C36DE1}" type="slidenum">
              <a:rPr lang="en-US" smtClean="0"/>
              <a:pPr/>
              <a:t>12</a:t>
            </a:fld>
            <a:endParaRPr lang="en-US" dirty="0"/>
          </a:p>
        </p:txBody>
      </p:sp>
      <p:sp>
        <p:nvSpPr>
          <p:cNvPr id="6" name="Footer Placeholder 5">
            <a:extLst>
              <a:ext uri="{FF2B5EF4-FFF2-40B4-BE49-F238E27FC236}">
                <a16:creationId xmlns:a16="http://schemas.microsoft.com/office/drawing/2014/main" id="{D5A3B575-1481-46AB-9EAA-D7E16A4BE102}"/>
              </a:ext>
            </a:extLst>
          </p:cNvPr>
          <p:cNvSpPr>
            <a:spLocks noGrp="1"/>
          </p:cNvSpPr>
          <p:nvPr>
            <p:ph type="ftr" sz="quarter" idx="12"/>
          </p:nvPr>
        </p:nvSpPr>
        <p:spPr/>
        <p:txBody>
          <a:bodyPr/>
          <a:lstStyle/>
          <a:p>
            <a:r>
              <a:rPr lang="en-US"/>
              <a:t>Oxford Physics Microstructure Detector Laboratory</a:t>
            </a:r>
            <a:endParaRPr lang="en-US" dirty="0"/>
          </a:p>
        </p:txBody>
      </p:sp>
      <p:pic>
        <p:nvPicPr>
          <p:cNvPr id="10" name="Picture 9">
            <a:extLst>
              <a:ext uri="{FF2B5EF4-FFF2-40B4-BE49-F238E27FC236}">
                <a16:creationId xmlns:a16="http://schemas.microsoft.com/office/drawing/2014/main" id="{B89EFFA5-A42B-4BA7-B434-9BCBF8F2EE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26440" y="4005064"/>
            <a:ext cx="4670152" cy="2335076"/>
          </a:xfrm>
          <a:prstGeom prst="rect">
            <a:avLst/>
          </a:prstGeom>
        </p:spPr>
      </p:pic>
    </p:spTree>
    <p:extLst>
      <p:ext uri="{BB962C8B-B14F-4D97-AF65-F5344CB8AC3E}">
        <p14:creationId xmlns:p14="http://schemas.microsoft.com/office/powerpoint/2010/main" val="25956607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1CECA0-17A8-4981-B0C5-5BE4E880C35B}"/>
              </a:ext>
            </a:extLst>
          </p:cNvPr>
          <p:cNvSpPr>
            <a:spLocks noGrp="1"/>
          </p:cNvSpPr>
          <p:nvPr>
            <p:ph type="title"/>
          </p:nvPr>
        </p:nvSpPr>
        <p:spPr/>
        <p:txBody>
          <a:bodyPr/>
          <a:lstStyle/>
          <a:p>
            <a:r>
              <a:rPr lang="en-GB" dirty="0"/>
              <a:t>Space Weather Implications	</a:t>
            </a:r>
          </a:p>
        </p:txBody>
      </p:sp>
      <p:sp>
        <p:nvSpPr>
          <p:cNvPr id="3" name="Content Placeholder 2">
            <a:extLst>
              <a:ext uri="{FF2B5EF4-FFF2-40B4-BE49-F238E27FC236}">
                <a16:creationId xmlns:a16="http://schemas.microsoft.com/office/drawing/2014/main" id="{4474BB93-DC9F-4A76-BFF4-D76E4467A8C4}"/>
              </a:ext>
            </a:extLst>
          </p:cNvPr>
          <p:cNvSpPr>
            <a:spLocks noGrp="1"/>
          </p:cNvSpPr>
          <p:nvPr>
            <p:ph idx="1"/>
          </p:nvPr>
        </p:nvSpPr>
        <p:spPr>
          <a:xfrm>
            <a:off x="343688" y="1416269"/>
            <a:ext cx="8229600" cy="4525963"/>
          </a:xfrm>
          <a:solidFill>
            <a:schemeClr val="bg1"/>
          </a:solidFill>
        </p:spPr>
        <p:txBody>
          <a:bodyPr>
            <a:normAutofit/>
          </a:bodyPr>
          <a:lstStyle/>
          <a:p>
            <a:r>
              <a:rPr lang="en-GB" sz="2000" dirty="0"/>
              <a:t>Danger to spacecraft electronics and systems that rely on them</a:t>
            </a:r>
          </a:p>
          <a:p>
            <a:r>
              <a:rPr lang="en-GB" sz="2000" dirty="0"/>
              <a:t>Danger to astronauts on the ISS</a:t>
            </a:r>
          </a:p>
          <a:p>
            <a:r>
              <a:rPr lang="en-GB" sz="2000" dirty="0"/>
              <a:t>Time varying to a large degree – particular events like Solar storms and coronal mass ejections can significantly increase activity</a:t>
            </a:r>
          </a:p>
          <a:p>
            <a:endParaRPr lang="en-GB" sz="2000" dirty="0"/>
          </a:p>
          <a:p>
            <a:r>
              <a:rPr lang="en-GB" sz="2000" dirty="0"/>
              <a:t>Two fields where </a:t>
            </a:r>
            <a:r>
              <a:rPr lang="en-GB" sz="2000" dirty="0" err="1"/>
              <a:t>Timepix</a:t>
            </a:r>
            <a:r>
              <a:rPr lang="en-GB" sz="2000" dirty="0"/>
              <a:t> is now being used</a:t>
            </a:r>
          </a:p>
          <a:p>
            <a:r>
              <a:rPr lang="en-GB" sz="2000" dirty="0"/>
              <a:t>Space Weather : for Spacecraft Safety</a:t>
            </a:r>
          </a:p>
          <a:p>
            <a:r>
              <a:rPr lang="en-GB" sz="2000" dirty="0"/>
              <a:t>Space Dosimetry for Astronaut Safety (</a:t>
            </a:r>
            <a:r>
              <a:rPr lang="en-GB" sz="2000" dirty="0" err="1"/>
              <a:t>Timepix</a:t>
            </a:r>
            <a:r>
              <a:rPr lang="en-GB" sz="2000" dirty="0"/>
              <a:t> on the ISS)</a:t>
            </a:r>
            <a:endParaRPr lang="en-GB" sz="1600" dirty="0"/>
          </a:p>
        </p:txBody>
      </p:sp>
      <p:sp>
        <p:nvSpPr>
          <p:cNvPr id="4" name="Date Placeholder 3">
            <a:extLst>
              <a:ext uri="{FF2B5EF4-FFF2-40B4-BE49-F238E27FC236}">
                <a16:creationId xmlns:a16="http://schemas.microsoft.com/office/drawing/2014/main" id="{A69524A3-9593-47D2-9048-70FB9D46510A}"/>
              </a:ext>
            </a:extLst>
          </p:cNvPr>
          <p:cNvSpPr>
            <a:spLocks noGrp="1"/>
          </p:cNvSpPr>
          <p:nvPr>
            <p:ph type="dt" sz="half" idx="10"/>
          </p:nvPr>
        </p:nvSpPr>
        <p:spPr/>
        <p:txBody>
          <a:bodyPr/>
          <a:lstStyle/>
          <a:p>
            <a:fld id="{6DFB5948-235E-4BFD-AB60-F44D3680B54D}" type="datetime4">
              <a:rPr lang="en-GB" smtClean="0"/>
              <a:t>09 September 2021</a:t>
            </a:fld>
            <a:endParaRPr lang="en-US" dirty="0"/>
          </a:p>
        </p:txBody>
      </p:sp>
      <p:sp>
        <p:nvSpPr>
          <p:cNvPr id="5" name="Slide Number Placeholder 4">
            <a:extLst>
              <a:ext uri="{FF2B5EF4-FFF2-40B4-BE49-F238E27FC236}">
                <a16:creationId xmlns:a16="http://schemas.microsoft.com/office/drawing/2014/main" id="{63B44ACA-AB8B-4703-B2C8-3F8E14D2140A}"/>
              </a:ext>
            </a:extLst>
          </p:cNvPr>
          <p:cNvSpPr>
            <a:spLocks noGrp="1"/>
          </p:cNvSpPr>
          <p:nvPr>
            <p:ph type="sldNum" sz="quarter" idx="11"/>
          </p:nvPr>
        </p:nvSpPr>
        <p:spPr/>
        <p:txBody>
          <a:bodyPr/>
          <a:lstStyle/>
          <a:p>
            <a:fld id="{1CDEF5AA-240F-4249-81A8-51C314C36DE1}" type="slidenum">
              <a:rPr lang="en-US" smtClean="0"/>
              <a:pPr/>
              <a:t>13</a:t>
            </a:fld>
            <a:endParaRPr lang="en-US" dirty="0"/>
          </a:p>
        </p:txBody>
      </p:sp>
      <p:sp>
        <p:nvSpPr>
          <p:cNvPr id="6" name="Footer Placeholder 5">
            <a:extLst>
              <a:ext uri="{FF2B5EF4-FFF2-40B4-BE49-F238E27FC236}">
                <a16:creationId xmlns:a16="http://schemas.microsoft.com/office/drawing/2014/main" id="{AEF49A46-47D4-4E8F-83F8-C71761282C93}"/>
              </a:ext>
            </a:extLst>
          </p:cNvPr>
          <p:cNvSpPr>
            <a:spLocks noGrp="1"/>
          </p:cNvSpPr>
          <p:nvPr>
            <p:ph type="ftr" sz="quarter" idx="12"/>
          </p:nvPr>
        </p:nvSpPr>
        <p:spPr/>
        <p:txBody>
          <a:bodyPr/>
          <a:lstStyle/>
          <a:p>
            <a:r>
              <a:rPr lang="en-US"/>
              <a:t>Oxford Physics Microstructure Detector Laboratory</a:t>
            </a:r>
            <a:endParaRPr lang="en-US" dirty="0"/>
          </a:p>
        </p:txBody>
      </p:sp>
    </p:spTree>
    <p:extLst>
      <p:ext uri="{BB962C8B-B14F-4D97-AF65-F5344CB8AC3E}">
        <p14:creationId xmlns:p14="http://schemas.microsoft.com/office/powerpoint/2010/main" val="35828083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582FA5-4812-4263-AFCB-9EAD9068AFED}"/>
              </a:ext>
            </a:extLst>
          </p:cNvPr>
          <p:cNvSpPr>
            <a:spLocks noGrp="1"/>
          </p:cNvSpPr>
          <p:nvPr>
            <p:ph type="title"/>
          </p:nvPr>
        </p:nvSpPr>
        <p:spPr/>
        <p:txBody>
          <a:bodyPr>
            <a:noAutofit/>
          </a:bodyPr>
          <a:lstStyle/>
          <a:p>
            <a:r>
              <a:rPr lang="en-GB" sz="2800" dirty="0"/>
              <a:t>2</a:t>
            </a:r>
            <a:r>
              <a:rPr lang="en-GB" sz="2800" baseline="30000" dirty="0"/>
              <a:t>nd</a:t>
            </a:r>
            <a:r>
              <a:rPr lang="en-GB" sz="2800" dirty="0"/>
              <a:t> Aside: Determining Particle Type with </a:t>
            </a:r>
            <a:r>
              <a:rPr lang="en-GB" sz="2800" dirty="0" err="1"/>
              <a:t>Timepix</a:t>
            </a:r>
            <a:endParaRPr lang="en-GB" sz="2800" dirty="0"/>
          </a:p>
        </p:txBody>
      </p:sp>
      <p:pic>
        <p:nvPicPr>
          <p:cNvPr id="8" name="Content Placeholder 7">
            <a:extLst>
              <a:ext uri="{FF2B5EF4-FFF2-40B4-BE49-F238E27FC236}">
                <a16:creationId xmlns:a16="http://schemas.microsoft.com/office/drawing/2014/main" id="{876B46D8-5175-48E8-BA8A-B6E3941C8EC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5537" y="1268760"/>
            <a:ext cx="6480720" cy="1569102"/>
          </a:xfrm>
        </p:spPr>
      </p:pic>
      <p:sp>
        <p:nvSpPr>
          <p:cNvPr id="4" name="Date Placeholder 3">
            <a:extLst>
              <a:ext uri="{FF2B5EF4-FFF2-40B4-BE49-F238E27FC236}">
                <a16:creationId xmlns:a16="http://schemas.microsoft.com/office/drawing/2014/main" id="{0505319E-68E4-409A-B0D4-CF51A94C970C}"/>
              </a:ext>
            </a:extLst>
          </p:cNvPr>
          <p:cNvSpPr>
            <a:spLocks noGrp="1"/>
          </p:cNvSpPr>
          <p:nvPr>
            <p:ph type="dt" sz="half" idx="10"/>
          </p:nvPr>
        </p:nvSpPr>
        <p:spPr/>
        <p:txBody>
          <a:bodyPr/>
          <a:lstStyle/>
          <a:p>
            <a:fld id="{6DFB5948-235E-4BFD-AB60-F44D3680B54D}" type="datetime4">
              <a:rPr lang="en-GB" smtClean="0"/>
              <a:t>09 September 2021</a:t>
            </a:fld>
            <a:endParaRPr lang="en-US" dirty="0"/>
          </a:p>
        </p:txBody>
      </p:sp>
      <p:sp>
        <p:nvSpPr>
          <p:cNvPr id="5" name="Slide Number Placeholder 4">
            <a:extLst>
              <a:ext uri="{FF2B5EF4-FFF2-40B4-BE49-F238E27FC236}">
                <a16:creationId xmlns:a16="http://schemas.microsoft.com/office/drawing/2014/main" id="{C67FC649-B94E-4039-9992-A5D5F57555B3}"/>
              </a:ext>
            </a:extLst>
          </p:cNvPr>
          <p:cNvSpPr>
            <a:spLocks noGrp="1"/>
          </p:cNvSpPr>
          <p:nvPr>
            <p:ph type="sldNum" sz="quarter" idx="11"/>
          </p:nvPr>
        </p:nvSpPr>
        <p:spPr/>
        <p:txBody>
          <a:bodyPr/>
          <a:lstStyle/>
          <a:p>
            <a:fld id="{1CDEF5AA-240F-4249-81A8-51C314C36DE1}" type="slidenum">
              <a:rPr lang="en-US" smtClean="0"/>
              <a:pPr/>
              <a:t>14</a:t>
            </a:fld>
            <a:endParaRPr lang="en-US" dirty="0"/>
          </a:p>
        </p:txBody>
      </p:sp>
      <p:sp>
        <p:nvSpPr>
          <p:cNvPr id="6" name="Footer Placeholder 5">
            <a:extLst>
              <a:ext uri="{FF2B5EF4-FFF2-40B4-BE49-F238E27FC236}">
                <a16:creationId xmlns:a16="http://schemas.microsoft.com/office/drawing/2014/main" id="{6155EB0E-A8FC-49E0-9894-597C681C7044}"/>
              </a:ext>
            </a:extLst>
          </p:cNvPr>
          <p:cNvSpPr>
            <a:spLocks noGrp="1"/>
          </p:cNvSpPr>
          <p:nvPr>
            <p:ph type="ftr" sz="quarter" idx="12"/>
          </p:nvPr>
        </p:nvSpPr>
        <p:spPr/>
        <p:txBody>
          <a:bodyPr/>
          <a:lstStyle/>
          <a:p>
            <a:r>
              <a:rPr lang="en-US"/>
              <a:t>Oxford Physics Microstructure Detector Laboratory</a:t>
            </a:r>
            <a:endParaRPr lang="en-US" dirty="0"/>
          </a:p>
        </p:txBody>
      </p:sp>
      <p:pic>
        <p:nvPicPr>
          <p:cNvPr id="10" name="Picture 9">
            <a:extLst>
              <a:ext uri="{FF2B5EF4-FFF2-40B4-BE49-F238E27FC236}">
                <a16:creationId xmlns:a16="http://schemas.microsoft.com/office/drawing/2014/main" id="{DBF62E8C-01E8-4B33-8340-E31E96DC1787}"/>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179511" y="3063572"/>
            <a:ext cx="5635287" cy="3029724"/>
          </a:xfrm>
          <a:prstGeom prst="rect">
            <a:avLst/>
          </a:prstGeom>
        </p:spPr>
      </p:pic>
      <p:pic>
        <p:nvPicPr>
          <p:cNvPr id="12" name="Picture 11">
            <a:extLst>
              <a:ext uri="{FF2B5EF4-FFF2-40B4-BE49-F238E27FC236}">
                <a16:creationId xmlns:a16="http://schemas.microsoft.com/office/drawing/2014/main" id="{1F82857A-8FA9-4378-95BC-6AC34FE3EF8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43600" y="4550235"/>
            <a:ext cx="3200400" cy="1428750"/>
          </a:xfrm>
          <a:prstGeom prst="rect">
            <a:avLst/>
          </a:prstGeom>
        </p:spPr>
      </p:pic>
    </p:spTree>
    <p:extLst>
      <p:ext uri="{BB962C8B-B14F-4D97-AF65-F5344CB8AC3E}">
        <p14:creationId xmlns:p14="http://schemas.microsoft.com/office/powerpoint/2010/main" val="38425092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145F8-AC3E-4E9D-8C6E-B7D178CC3FF4}"/>
              </a:ext>
            </a:extLst>
          </p:cNvPr>
          <p:cNvSpPr>
            <a:spLocks noGrp="1"/>
          </p:cNvSpPr>
          <p:nvPr>
            <p:ph type="title"/>
          </p:nvPr>
        </p:nvSpPr>
        <p:spPr/>
        <p:txBody>
          <a:bodyPr/>
          <a:lstStyle/>
          <a:p>
            <a:r>
              <a:rPr lang="en-GB" dirty="0"/>
              <a:t>Then you get more advanced…</a:t>
            </a:r>
          </a:p>
        </p:txBody>
      </p:sp>
      <p:pic>
        <p:nvPicPr>
          <p:cNvPr id="8" name="Content Placeholder 7">
            <a:extLst>
              <a:ext uri="{FF2B5EF4-FFF2-40B4-BE49-F238E27FC236}">
                <a16:creationId xmlns:a16="http://schemas.microsoft.com/office/drawing/2014/main" id="{5E64742F-F39F-4A12-9723-71618082D2C1}"/>
              </a:ext>
            </a:extLst>
          </p:cNvPr>
          <p:cNvPicPr>
            <a:picLocks noGrp="1" noChangeAspect="1"/>
          </p:cNvPicPr>
          <p:nvPr>
            <p:ph idx="1"/>
          </p:nvPr>
        </p:nvPicPr>
        <p:blipFill>
          <a:blip r:embed="rId2" cstate="screen">
            <a:extLst>
              <a:ext uri="{28A0092B-C50C-407E-A947-70E740481C1C}">
                <a14:useLocalDpi xmlns:a14="http://schemas.microsoft.com/office/drawing/2010/main" val="0"/>
              </a:ext>
            </a:extLst>
          </a:blip>
          <a:stretch>
            <a:fillRect/>
          </a:stretch>
        </p:blipFill>
        <p:spPr>
          <a:xfrm>
            <a:off x="179512" y="867633"/>
            <a:ext cx="7496142" cy="5623107"/>
          </a:xfrm>
        </p:spPr>
      </p:pic>
      <p:sp>
        <p:nvSpPr>
          <p:cNvPr id="4" name="Date Placeholder 3">
            <a:extLst>
              <a:ext uri="{FF2B5EF4-FFF2-40B4-BE49-F238E27FC236}">
                <a16:creationId xmlns:a16="http://schemas.microsoft.com/office/drawing/2014/main" id="{36B0CFDE-3B5A-4D8E-B11A-A31173D33942}"/>
              </a:ext>
            </a:extLst>
          </p:cNvPr>
          <p:cNvSpPr>
            <a:spLocks noGrp="1"/>
          </p:cNvSpPr>
          <p:nvPr>
            <p:ph type="dt" sz="half" idx="10"/>
          </p:nvPr>
        </p:nvSpPr>
        <p:spPr/>
        <p:txBody>
          <a:bodyPr/>
          <a:lstStyle/>
          <a:p>
            <a:fld id="{6DFB5948-235E-4BFD-AB60-F44D3680B54D}" type="datetime4">
              <a:rPr lang="en-GB" smtClean="0"/>
              <a:t>09 September 2021</a:t>
            </a:fld>
            <a:endParaRPr lang="en-US" dirty="0"/>
          </a:p>
        </p:txBody>
      </p:sp>
      <p:sp>
        <p:nvSpPr>
          <p:cNvPr id="5" name="Slide Number Placeholder 4">
            <a:extLst>
              <a:ext uri="{FF2B5EF4-FFF2-40B4-BE49-F238E27FC236}">
                <a16:creationId xmlns:a16="http://schemas.microsoft.com/office/drawing/2014/main" id="{A18E1400-597A-4E34-AABB-1BFAD81A302B}"/>
              </a:ext>
            </a:extLst>
          </p:cNvPr>
          <p:cNvSpPr>
            <a:spLocks noGrp="1"/>
          </p:cNvSpPr>
          <p:nvPr>
            <p:ph type="sldNum" sz="quarter" idx="11"/>
          </p:nvPr>
        </p:nvSpPr>
        <p:spPr/>
        <p:txBody>
          <a:bodyPr/>
          <a:lstStyle/>
          <a:p>
            <a:fld id="{1CDEF5AA-240F-4249-81A8-51C314C36DE1}" type="slidenum">
              <a:rPr lang="en-US" smtClean="0"/>
              <a:pPr/>
              <a:t>15</a:t>
            </a:fld>
            <a:endParaRPr lang="en-US" dirty="0"/>
          </a:p>
        </p:txBody>
      </p:sp>
      <p:sp>
        <p:nvSpPr>
          <p:cNvPr id="6" name="Footer Placeholder 5">
            <a:extLst>
              <a:ext uri="{FF2B5EF4-FFF2-40B4-BE49-F238E27FC236}">
                <a16:creationId xmlns:a16="http://schemas.microsoft.com/office/drawing/2014/main" id="{FD3620E7-8766-445D-A33B-849BF5D24167}"/>
              </a:ext>
            </a:extLst>
          </p:cNvPr>
          <p:cNvSpPr>
            <a:spLocks noGrp="1"/>
          </p:cNvSpPr>
          <p:nvPr>
            <p:ph type="ftr" sz="quarter" idx="12"/>
          </p:nvPr>
        </p:nvSpPr>
        <p:spPr/>
        <p:txBody>
          <a:bodyPr/>
          <a:lstStyle/>
          <a:p>
            <a:r>
              <a:rPr lang="en-US"/>
              <a:t>Oxford Physics Microstructure Detector Laboratory</a:t>
            </a:r>
            <a:endParaRPr lang="en-US" dirty="0"/>
          </a:p>
        </p:txBody>
      </p:sp>
    </p:spTree>
    <p:extLst>
      <p:ext uri="{BB962C8B-B14F-4D97-AF65-F5344CB8AC3E}">
        <p14:creationId xmlns:p14="http://schemas.microsoft.com/office/powerpoint/2010/main" val="13109375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A1E6CF-6670-4B1C-9853-5FF457A68E58}"/>
              </a:ext>
            </a:extLst>
          </p:cNvPr>
          <p:cNvSpPr>
            <a:spLocks noGrp="1"/>
          </p:cNvSpPr>
          <p:nvPr>
            <p:ph type="title"/>
          </p:nvPr>
        </p:nvSpPr>
        <p:spPr/>
        <p:txBody>
          <a:bodyPr/>
          <a:lstStyle/>
          <a:p>
            <a:r>
              <a:rPr lang="en-GB" dirty="0"/>
              <a:t>Space Dosimetry</a:t>
            </a:r>
          </a:p>
        </p:txBody>
      </p:sp>
      <p:sp>
        <p:nvSpPr>
          <p:cNvPr id="3" name="Content Placeholder 2">
            <a:extLst>
              <a:ext uri="{FF2B5EF4-FFF2-40B4-BE49-F238E27FC236}">
                <a16:creationId xmlns:a16="http://schemas.microsoft.com/office/drawing/2014/main" id="{BCCA15EF-330C-470E-8266-7164FA98276D}"/>
              </a:ext>
            </a:extLst>
          </p:cNvPr>
          <p:cNvSpPr>
            <a:spLocks noGrp="1"/>
          </p:cNvSpPr>
          <p:nvPr>
            <p:ph idx="1"/>
          </p:nvPr>
        </p:nvSpPr>
        <p:spPr>
          <a:xfrm>
            <a:off x="343688" y="1484784"/>
            <a:ext cx="8229600" cy="4525963"/>
          </a:xfrm>
          <a:solidFill>
            <a:schemeClr val="bg1"/>
          </a:solidFill>
        </p:spPr>
        <p:txBody>
          <a:bodyPr>
            <a:normAutofit/>
          </a:bodyPr>
          <a:lstStyle/>
          <a:p>
            <a:r>
              <a:rPr lang="en-GB" sz="2000" dirty="0"/>
              <a:t>The previous image was generated as part of work by U of </a:t>
            </a:r>
            <a:r>
              <a:rPr lang="en-GB" sz="2000" dirty="0" err="1"/>
              <a:t>Houson</a:t>
            </a:r>
            <a:r>
              <a:rPr lang="en-GB" sz="2000" dirty="0"/>
              <a:t> and the JPL (Larry Pinsky) as part of efforts to use </a:t>
            </a:r>
            <a:r>
              <a:rPr lang="en-GB" sz="2000" dirty="0" err="1"/>
              <a:t>Timepix</a:t>
            </a:r>
            <a:r>
              <a:rPr lang="en-GB" sz="2000" dirty="0"/>
              <a:t> as a space dosimeter.</a:t>
            </a:r>
          </a:p>
          <a:p>
            <a:r>
              <a:rPr lang="en-GB" sz="2000" dirty="0"/>
              <a:t>Space </a:t>
            </a:r>
            <a:r>
              <a:rPr lang="en-GB" sz="2000" dirty="0" err="1"/>
              <a:t>Dosimitry</a:t>
            </a:r>
            <a:r>
              <a:rPr lang="en-GB" sz="2000" dirty="0"/>
              <a:t> is *MUCH* harder than normal dosimetry because you have to identify the particle species.  Its also very useful to identify direction to be able to react and minimise dose.</a:t>
            </a:r>
          </a:p>
          <a:p>
            <a:r>
              <a:rPr lang="en-GB" sz="2000" dirty="0"/>
              <a:t>Generally in ground based dosimetry you get a limited number of particles that you can assume a dose from based on the occupation of the person.</a:t>
            </a:r>
          </a:p>
          <a:p>
            <a:endParaRPr lang="en-GB" sz="2000" dirty="0"/>
          </a:p>
          <a:p>
            <a:r>
              <a:rPr lang="en-GB" sz="2000" dirty="0"/>
              <a:t>Significant work undertaken at medical accelerators looking at accelerated ion signatures in </a:t>
            </a:r>
            <a:r>
              <a:rPr lang="en-GB" sz="2000" dirty="0" err="1"/>
              <a:t>Timepix</a:t>
            </a:r>
            <a:r>
              <a:rPr lang="en-GB" sz="2000" dirty="0"/>
              <a:t> Carbon Silicon etc with multiply charged ions, to see if its possible to determine angle, and energy of heavily ionising ‘stopping’ particles that are rare in normal terrestrial </a:t>
            </a:r>
            <a:r>
              <a:rPr lang="en-GB" sz="2000" dirty="0" err="1"/>
              <a:t>actities</a:t>
            </a:r>
            <a:r>
              <a:rPr lang="en-GB" sz="2000" dirty="0"/>
              <a:t>.</a:t>
            </a:r>
          </a:p>
          <a:p>
            <a:endParaRPr lang="en-GB" sz="2000" dirty="0"/>
          </a:p>
        </p:txBody>
      </p:sp>
      <p:sp>
        <p:nvSpPr>
          <p:cNvPr id="4" name="Date Placeholder 3">
            <a:extLst>
              <a:ext uri="{FF2B5EF4-FFF2-40B4-BE49-F238E27FC236}">
                <a16:creationId xmlns:a16="http://schemas.microsoft.com/office/drawing/2014/main" id="{4BAFB948-99D6-48A0-91C1-F3BB61BEE38D}"/>
              </a:ext>
            </a:extLst>
          </p:cNvPr>
          <p:cNvSpPr>
            <a:spLocks noGrp="1"/>
          </p:cNvSpPr>
          <p:nvPr>
            <p:ph type="dt" sz="half" idx="10"/>
          </p:nvPr>
        </p:nvSpPr>
        <p:spPr/>
        <p:txBody>
          <a:bodyPr/>
          <a:lstStyle/>
          <a:p>
            <a:fld id="{6DFB5948-235E-4BFD-AB60-F44D3680B54D}" type="datetime4">
              <a:rPr lang="en-GB" smtClean="0"/>
              <a:t>09 September 2021</a:t>
            </a:fld>
            <a:endParaRPr lang="en-US" dirty="0"/>
          </a:p>
        </p:txBody>
      </p:sp>
      <p:sp>
        <p:nvSpPr>
          <p:cNvPr id="5" name="Slide Number Placeholder 4">
            <a:extLst>
              <a:ext uri="{FF2B5EF4-FFF2-40B4-BE49-F238E27FC236}">
                <a16:creationId xmlns:a16="http://schemas.microsoft.com/office/drawing/2014/main" id="{9489B1F8-3FD3-41A8-AFA0-5AB8DE04E921}"/>
              </a:ext>
            </a:extLst>
          </p:cNvPr>
          <p:cNvSpPr>
            <a:spLocks noGrp="1"/>
          </p:cNvSpPr>
          <p:nvPr>
            <p:ph type="sldNum" sz="quarter" idx="11"/>
          </p:nvPr>
        </p:nvSpPr>
        <p:spPr/>
        <p:txBody>
          <a:bodyPr/>
          <a:lstStyle/>
          <a:p>
            <a:fld id="{1CDEF5AA-240F-4249-81A8-51C314C36DE1}" type="slidenum">
              <a:rPr lang="en-US" smtClean="0"/>
              <a:pPr/>
              <a:t>16</a:t>
            </a:fld>
            <a:endParaRPr lang="en-US" dirty="0"/>
          </a:p>
        </p:txBody>
      </p:sp>
      <p:sp>
        <p:nvSpPr>
          <p:cNvPr id="6" name="Footer Placeholder 5">
            <a:extLst>
              <a:ext uri="{FF2B5EF4-FFF2-40B4-BE49-F238E27FC236}">
                <a16:creationId xmlns:a16="http://schemas.microsoft.com/office/drawing/2014/main" id="{FA082821-C3F9-4AB8-A118-89644843C380}"/>
              </a:ext>
            </a:extLst>
          </p:cNvPr>
          <p:cNvSpPr>
            <a:spLocks noGrp="1"/>
          </p:cNvSpPr>
          <p:nvPr>
            <p:ph type="ftr" sz="quarter" idx="12"/>
          </p:nvPr>
        </p:nvSpPr>
        <p:spPr/>
        <p:txBody>
          <a:bodyPr/>
          <a:lstStyle/>
          <a:p>
            <a:r>
              <a:rPr lang="en-US"/>
              <a:t>Oxford Physics Microstructure Detector Laboratory</a:t>
            </a:r>
            <a:endParaRPr lang="en-US" dirty="0"/>
          </a:p>
        </p:txBody>
      </p:sp>
    </p:spTree>
    <p:extLst>
      <p:ext uri="{BB962C8B-B14F-4D97-AF65-F5344CB8AC3E}">
        <p14:creationId xmlns:p14="http://schemas.microsoft.com/office/powerpoint/2010/main" val="41083096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0F33E4-18C1-4395-BA41-C5BB3516FF63}"/>
              </a:ext>
            </a:extLst>
          </p:cNvPr>
          <p:cNvSpPr>
            <a:spLocks noGrp="1"/>
          </p:cNvSpPr>
          <p:nvPr>
            <p:ph type="title"/>
          </p:nvPr>
        </p:nvSpPr>
        <p:spPr/>
        <p:txBody>
          <a:bodyPr/>
          <a:lstStyle/>
          <a:p>
            <a:r>
              <a:rPr lang="en-GB" dirty="0"/>
              <a:t>Particle Species (4 sec exposure)</a:t>
            </a:r>
          </a:p>
        </p:txBody>
      </p:sp>
      <p:sp>
        <p:nvSpPr>
          <p:cNvPr id="3" name="Content Placeholder 2">
            <a:extLst>
              <a:ext uri="{FF2B5EF4-FFF2-40B4-BE49-F238E27FC236}">
                <a16:creationId xmlns:a16="http://schemas.microsoft.com/office/drawing/2014/main" id="{F905FF53-5B03-42F7-A6A1-F55891BB7798}"/>
              </a:ext>
            </a:extLst>
          </p:cNvPr>
          <p:cNvSpPr>
            <a:spLocks noGrp="1"/>
          </p:cNvSpPr>
          <p:nvPr>
            <p:ph idx="1"/>
          </p:nvPr>
        </p:nvSpPr>
        <p:spPr/>
        <p:txBody>
          <a:bodyPr/>
          <a:lstStyle/>
          <a:p>
            <a:endParaRPr lang="en-GB"/>
          </a:p>
        </p:txBody>
      </p:sp>
      <p:sp>
        <p:nvSpPr>
          <p:cNvPr id="4" name="Date Placeholder 3">
            <a:extLst>
              <a:ext uri="{FF2B5EF4-FFF2-40B4-BE49-F238E27FC236}">
                <a16:creationId xmlns:a16="http://schemas.microsoft.com/office/drawing/2014/main" id="{DD98DE6B-5A63-4059-9E08-3293A24B18DE}"/>
              </a:ext>
            </a:extLst>
          </p:cNvPr>
          <p:cNvSpPr>
            <a:spLocks noGrp="1"/>
          </p:cNvSpPr>
          <p:nvPr>
            <p:ph type="dt" sz="half" idx="10"/>
          </p:nvPr>
        </p:nvSpPr>
        <p:spPr/>
        <p:txBody>
          <a:bodyPr/>
          <a:lstStyle/>
          <a:p>
            <a:fld id="{6DFB5948-235E-4BFD-AB60-F44D3680B54D}" type="datetime4">
              <a:rPr lang="en-GB" smtClean="0"/>
              <a:t>09 September 2021</a:t>
            </a:fld>
            <a:endParaRPr lang="en-US" dirty="0"/>
          </a:p>
        </p:txBody>
      </p:sp>
      <p:sp>
        <p:nvSpPr>
          <p:cNvPr id="5" name="Slide Number Placeholder 4">
            <a:extLst>
              <a:ext uri="{FF2B5EF4-FFF2-40B4-BE49-F238E27FC236}">
                <a16:creationId xmlns:a16="http://schemas.microsoft.com/office/drawing/2014/main" id="{F91680C2-3806-4BE2-976F-381A2024C5F3}"/>
              </a:ext>
            </a:extLst>
          </p:cNvPr>
          <p:cNvSpPr>
            <a:spLocks noGrp="1"/>
          </p:cNvSpPr>
          <p:nvPr>
            <p:ph type="sldNum" sz="quarter" idx="11"/>
          </p:nvPr>
        </p:nvSpPr>
        <p:spPr/>
        <p:txBody>
          <a:bodyPr/>
          <a:lstStyle/>
          <a:p>
            <a:fld id="{1CDEF5AA-240F-4249-81A8-51C314C36DE1}" type="slidenum">
              <a:rPr lang="en-US" smtClean="0"/>
              <a:pPr/>
              <a:t>17</a:t>
            </a:fld>
            <a:endParaRPr lang="en-US" dirty="0"/>
          </a:p>
        </p:txBody>
      </p:sp>
      <p:sp>
        <p:nvSpPr>
          <p:cNvPr id="6" name="Footer Placeholder 5">
            <a:extLst>
              <a:ext uri="{FF2B5EF4-FFF2-40B4-BE49-F238E27FC236}">
                <a16:creationId xmlns:a16="http://schemas.microsoft.com/office/drawing/2014/main" id="{0AB5E687-71ED-4026-91BD-3B4DFE302500}"/>
              </a:ext>
            </a:extLst>
          </p:cNvPr>
          <p:cNvSpPr>
            <a:spLocks noGrp="1"/>
          </p:cNvSpPr>
          <p:nvPr>
            <p:ph type="ftr" sz="quarter" idx="12"/>
          </p:nvPr>
        </p:nvSpPr>
        <p:spPr/>
        <p:txBody>
          <a:bodyPr/>
          <a:lstStyle/>
          <a:p>
            <a:r>
              <a:rPr lang="en-US"/>
              <a:t>Oxford Physics Microstructure Detector Laboratory</a:t>
            </a:r>
            <a:endParaRPr lang="en-US" dirty="0"/>
          </a:p>
        </p:txBody>
      </p:sp>
      <p:pic>
        <p:nvPicPr>
          <p:cNvPr id="7" name="Picture 6">
            <a:extLst>
              <a:ext uri="{FF2B5EF4-FFF2-40B4-BE49-F238E27FC236}">
                <a16:creationId xmlns:a16="http://schemas.microsoft.com/office/drawing/2014/main" id="{39ACE517-DEF9-44C8-8047-7799E6CDB373}"/>
              </a:ext>
            </a:extLst>
          </p:cNvPr>
          <p:cNvPicPr>
            <a:picLocks noChangeAspect="1"/>
          </p:cNvPicPr>
          <p:nvPr/>
        </p:nvPicPr>
        <p:blipFill>
          <a:blip r:embed="rId2"/>
          <a:stretch>
            <a:fillRect/>
          </a:stretch>
        </p:blipFill>
        <p:spPr>
          <a:xfrm>
            <a:off x="0" y="1269479"/>
            <a:ext cx="9144000" cy="4319041"/>
          </a:xfrm>
          <a:prstGeom prst="rect">
            <a:avLst/>
          </a:prstGeom>
        </p:spPr>
      </p:pic>
    </p:spTree>
    <p:extLst>
      <p:ext uri="{BB962C8B-B14F-4D97-AF65-F5344CB8AC3E}">
        <p14:creationId xmlns:p14="http://schemas.microsoft.com/office/powerpoint/2010/main" val="5379117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5C625A-B5A9-4EDF-BECF-7A096A7F1F74}"/>
              </a:ext>
            </a:extLst>
          </p:cNvPr>
          <p:cNvSpPr>
            <a:spLocks noGrp="1"/>
          </p:cNvSpPr>
          <p:nvPr>
            <p:ph type="title"/>
          </p:nvPr>
        </p:nvSpPr>
        <p:spPr/>
        <p:txBody>
          <a:bodyPr>
            <a:normAutofit/>
          </a:bodyPr>
          <a:lstStyle/>
          <a:p>
            <a:r>
              <a:rPr lang="en-GB" sz="3600" dirty="0"/>
              <a:t>3</a:t>
            </a:r>
            <a:r>
              <a:rPr lang="en-GB" sz="3600" baseline="30000" dirty="0"/>
              <a:t>rd</a:t>
            </a:r>
            <a:r>
              <a:rPr lang="en-GB" sz="3600" dirty="0"/>
              <a:t> digression: Effect on </a:t>
            </a:r>
            <a:r>
              <a:rPr lang="en-GB" sz="3600" dirty="0" err="1"/>
              <a:t>Timepix</a:t>
            </a:r>
            <a:r>
              <a:rPr lang="en-GB" sz="3600" dirty="0"/>
              <a:t> Design</a:t>
            </a:r>
          </a:p>
        </p:txBody>
      </p:sp>
      <p:sp>
        <p:nvSpPr>
          <p:cNvPr id="3" name="Content Placeholder 2">
            <a:extLst>
              <a:ext uri="{FF2B5EF4-FFF2-40B4-BE49-F238E27FC236}">
                <a16:creationId xmlns:a16="http://schemas.microsoft.com/office/drawing/2014/main" id="{2D01EF70-B5BB-4162-8EE1-FF4C64034DD7}"/>
              </a:ext>
            </a:extLst>
          </p:cNvPr>
          <p:cNvSpPr>
            <a:spLocks noGrp="1"/>
          </p:cNvSpPr>
          <p:nvPr>
            <p:ph idx="1"/>
          </p:nvPr>
        </p:nvSpPr>
        <p:spPr>
          <a:xfrm>
            <a:off x="392960" y="1258638"/>
            <a:ext cx="8229600" cy="4525963"/>
          </a:xfrm>
          <a:solidFill>
            <a:schemeClr val="bg1"/>
          </a:solidFill>
        </p:spPr>
        <p:txBody>
          <a:bodyPr>
            <a:normAutofit/>
          </a:bodyPr>
          <a:lstStyle/>
          <a:p>
            <a:r>
              <a:rPr lang="en-GB" sz="2400" dirty="0"/>
              <a:t>The very high energy deposited by the heavy stopping particles goes beyond the linearity of the original </a:t>
            </a:r>
            <a:r>
              <a:rPr lang="en-GB" sz="2400" dirty="0" err="1"/>
              <a:t>Timepix’s</a:t>
            </a:r>
            <a:r>
              <a:rPr lang="en-GB" sz="2400" dirty="0"/>
              <a:t> analogue amplifier and causes a ‘volcano’ effect, where the centre of the peak is missing.</a:t>
            </a:r>
          </a:p>
          <a:p>
            <a:r>
              <a:rPr lang="en-GB" sz="2400" dirty="0"/>
              <a:t>This application has pushed later chips Timepix3 and 4 to have significantly longer linear ranges than would otherwise have been foreseen</a:t>
            </a:r>
          </a:p>
        </p:txBody>
      </p:sp>
      <p:sp>
        <p:nvSpPr>
          <p:cNvPr id="4" name="Date Placeholder 3">
            <a:extLst>
              <a:ext uri="{FF2B5EF4-FFF2-40B4-BE49-F238E27FC236}">
                <a16:creationId xmlns:a16="http://schemas.microsoft.com/office/drawing/2014/main" id="{FE2E3768-F310-408F-911C-E6486372D2BD}"/>
              </a:ext>
            </a:extLst>
          </p:cNvPr>
          <p:cNvSpPr>
            <a:spLocks noGrp="1"/>
          </p:cNvSpPr>
          <p:nvPr>
            <p:ph type="dt" sz="half" idx="10"/>
          </p:nvPr>
        </p:nvSpPr>
        <p:spPr/>
        <p:txBody>
          <a:bodyPr/>
          <a:lstStyle/>
          <a:p>
            <a:fld id="{6DFB5948-235E-4BFD-AB60-F44D3680B54D}" type="datetime4">
              <a:rPr lang="en-GB" smtClean="0"/>
              <a:t>09 September 2021</a:t>
            </a:fld>
            <a:endParaRPr lang="en-US" dirty="0"/>
          </a:p>
        </p:txBody>
      </p:sp>
      <p:sp>
        <p:nvSpPr>
          <p:cNvPr id="5" name="Slide Number Placeholder 4">
            <a:extLst>
              <a:ext uri="{FF2B5EF4-FFF2-40B4-BE49-F238E27FC236}">
                <a16:creationId xmlns:a16="http://schemas.microsoft.com/office/drawing/2014/main" id="{721450C8-0296-4B14-9E6A-64AD10DB1D92}"/>
              </a:ext>
            </a:extLst>
          </p:cNvPr>
          <p:cNvSpPr>
            <a:spLocks noGrp="1"/>
          </p:cNvSpPr>
          <p:nvPr>
            <p:ph type="sldNum" sz="quarter" idx="11"/>
          </p:nvPr>
        </p:nvSpPr>
        <p:spPr/>
        <p:txBody>
          <a:bodyPr/>
          <a:lstStyle/>
          <a:p>
            <a:fld id="{1CDEF5AA-240F-4249-81A8-51C314C36DE1}" type="slidenum">
              <a:rPr lang="en-US" smtClean="0"/>
              <a:pPr/>
              <a:t>18</a:t>
            </a:fld>
            <a:endParaRPr lang="en-US" dirty="0"/>
          </a:p>
        </p:txBody>
      </p:sp>
      <p:sp>
        <p:nvSpPr>
          <p:cNvPr id="6" name="Footer Placeholder 5">
            <a:extLst>
              <a:ext uri="{FF2B5EF4-FFF2-40B4-BE49-F238E27FC236}">
                <a16:creationId xmlns:a16="http://schemas.microsoft.com/office/drawing/2014/main" id="{28C691AA-042F-4CA7-9925-8BA805C45620}"/>
              </a:ext>
            </a:extLst>
          </p:cNvPr>
          <p:cNvSpPr>
            <a:spLocks noGrp="1"/>
          </p:cNvSpPr>
          <p:nvPr>
            <p:ph type="ftr" sz="quarter" idx="12"/>
          </p:nvPr>
        </p:nvSpPr>
        <p:spPr/>
        <p:txBody>
          <a:bodyPr/>
          <a:lstStyle/>
          <a:p>
            <a:r>
              <a:rPr lang="en-US"/>
              <a:t>Oxford Physics Microstructure Detector Laboratory</a:t>
            </a:r>
            <a:endParaRPr lang="en-US" dirty="0"/>
          </a:p>
        </p:txBody>
      </p:sp>
      <p:pic>
        <p:nvPicPr>
          <p:cNvPr id="1026" name="Picture 2" descr="Data Analysis of Tracks of Heavy Ion Particles in Timepix Detector">
            <a:extLst>
              <a:ext uri="{FF2B5EF4-FFF2-40B4-BE49-F238E27FC236}">
                <a16:creationId xmlns:a16="http://schemas.microsoft.com/office/drawing/2014/main" id="{62E9B8B0-B84D-412E-83BC-12E2F5E8E5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1880" y="3548505"/>
            <a:ext cx="4680520" cy="29170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58089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93943-8BD0-4058-8042-E40D44A13300}"/>
              </a:ext>
            </a:extLst>
          </p:cNvPr>
          <p:cNvSpPr>
            <a:spLocks noGrp="1"/>
          </p:cNvSpPr>
          <p:nvPr>
            <p:ph type="title"/>
          </p:nvPr>
        </p:nvSpPr>
        <p:spPr/>
        <p:txBody>
          <a:bodyPr/>
          <a:lstStyle/>
          <a:p>
            <a:r>
              <a:rPr lang="en-GB" dirty="0"/>
              <a:t>The Future</a:t>
            </a:r>
          </a:p>
        </p:txBody>
      </p:sp>
      <p:sp>
        <p:nvSpPr>
          <p:cNvPr id="3" name="Content Placeholder 2">
            <a:extLst>
              <a:ext uri="{FF2B5EF4-FFF2-40B4-BE49-F238E27FC236}">
                <a16:creationId xmlns:a16="http://schemas.microsoft.com/office/drawing/2014/main" id="{B7B0EDED-B4B8-4EA4-8775-8D35AA097550}"/>
              </a:ext>
            </a:extLst>
          </p:cNvPr>
          <p:cNvSpPr>
            <a:spLocks noGrp="1"/>
          </p:cNvSpPr>
          <p:nvPr>
            <p:ph idx="1"/>
          </p:nvPr>
        </p:nvSpPr>
        <p:spPr>
          <a:solidFill>
            <a:schemeClr val="bg1"/>
          </a:solidFill>
        </p:spPr>
        <p:txBody>
          <a:bodyPr>
            <a:normAutofit/>
          </a:bodyPr>
          <a:lstStyle/>
          <a:p>
            <a:r>
              <a:rPr lang="en-GB" sz="2000" dirty="0"/>
              <a:t>LUCIDs principal success is that many young people have been inspired to work in research – including at least one of our colleagues in the physics dept who was an original LUCID student.</a:t>
            </a:r>
          </a:p>
          <a:p>
            <a:r>
              <a:rPr lang="en-GB" sz="2000" dirty="0"/>
              <a:t>IRIS is going from strength to strength inspiring new students to do science</a:t>
            </a:r>
          </a:p>
          <a:p>
            <a:r>
              <a:rPr lang="en-GB" sz="2000" dirty="0"/>
              <a:t>Space weather continues to threaten astronauts and spacecraft and there is a major p[reject by NASA to use </a:t>
            </a:r>
            <a:r>
              <a:rPr lang="en-GB" sz="2000" dirty="0" err="1"/>
              <a:t>Timepix</a:t>
            </a:r>
            <a:r>
              <a:rPr lang="en-GB" sz="2000" dirty="0"/>
              <a:t> as a radiation monitor : Hybrid Electronic Radiation Assessor (HERA) to support Space Launch Systems Mission</a:t>
            </a:r>
          </a:p>
          <a:p>
            <a:r>
              <a:rPr lang="en-GB" sz="2000" dirty="0" err="1"/>
              <a:t>Timepixs</a:t>
            </a:r>
            <a:r>
              <a:rPr lang="en-GB" sz="2000" dirty="0"/>
              <a:t> will also continue to fly on the ISS, and the RISESAT and FIRST orbital missions to track charged particles.</a:t>
            </a:r>
          </a:p>
        </p:txBody>
      </p:sp>
      <p:sp>
        <p:nvSpPr>
          <p:cNvPr id="4" name="Date Placeholder 3">
            <a:extLst>
              <a:ext uri="{FF2B5EF4-FFF2-40B4-BE49-F238E27FC236}">
                <a16:creationId xmlns:a16="http://schemas.microsoft.com/office/drawing/2014/main" id="{D74933D2-DAE3-4F7E-987F-C6108896D151}"/>
              </a:ext>
            </a:extLst>
          </p:cNvPr>
          <p:cNvSpPr>
            <a:spLocks noGrp="1"/>
          </p:cNvSpPr>
          <p:nvPr>
            <p:ph type="dt" sz="half" idx="10"/>
          </p:nvPr>
        </p:nvSpPr>
        <p:spPr/>
        <p:txBody>
          <a:bodyPr/>
          <a:lstStyle/>
          <a:p>
            <a:fld id="{6DFB5948-235E-4BFD-AB60-F44D3680B54D}" type="datetime4">
              <a:rPr lang="en-GB" smtClean="0"/>
              <a:t>09 September 2021</a:t>
            </a:fld>
            <a:endParaRPr lang="en-US" dirty="0"/>
          </a:p>
        </p:txBody>
      </p:sp>
      <p:sp>
        <p:nvSpPr>
          <p:cNvPr id="5" name="Slide Number Placeholder 4">
            <a:extLst>
              <a:ext uri="{FF2B5EF4-FFF2-40B4-BE49-F238E27FC236}">
                <a16:creationId xmlns:a16="http://schemas.microsoft.com/office/drawing/2014/main" id="{687D0030-855D-4BE4-B1FE-8CD4C5804C98}"/>
              </a:ext>
            </a:extLst>
          </p:cNvPr>
          <p:cNvSpPr>
            <a:spLocks noGrp="1"/>
          </p:cNvSpPr>
          <p:nvPr>
            <p:ph type="sldNum" sz="quarter" idx="11"/>
          </p:nvPr>
        </p:nvSpPr>
        <p:spPr/>
        <p:txBody>
          <a:bodyPr/>
          <a:lstStyle/>
          <a:p>
            <a:fld id="{1CDEF5AA-240F-4249-81A8-51C314C36DE1}" type="slidenum">
              <a:rPr lang="en-US" smtClean="0"/>
              <a:pPr/>
              <a:t>19</a:t>
            </a:fld>
            <a:endParaRPr lang="en-US" dirty="0"/>
          </a:p>
        </p:txBody>
      </p:sp>
      <p:sp>
        <p:nvSpPr>
          <p:cNvPr id="6" name="Footer Placeholder 5">
            <a:extLst>
              <a:ext uri="{FF2B5EF4-FFF2-40B4-BE49-F238E27FC236}">
                <a16:creationId xmlns:a16="http://schemas.microsoft.com/office/drawing/2014/main" id="{BA5E9448-F9E5-4B39-9A52-6DA89B412215}"/>
              </a:ext>
            </a:extLst>
          </p:cNvPr>
          <p:cNvSpPr>
            <a:spLocks noGrp="1"/>
          </p:cNvSpPr>
          <p:nvPr>
            <p:ph type="ftr" sz="quarter" idx="12"/>
          </p:nvPr>
        </p:nvSpPr>
        <p:spPr/>
        <p:txBody>
          <a:bodyPr/>
          <a:lstStyle/>
          <a:p>
            <a:r>
              <a:rPr lang="en-US"/>
              <a:t>Oxford Physics Microstructure Detector Laboratory</a:t>
            </a:r>
            <a:endParaRPr lang="en-US" dirty="0"/>
          </a:p>
        </p:txBody>
      </p:sp>
    </p:spTree>
    <p:extLst>
      <p:ext uri="{BB962C8B-B14F-4D97-AF65-F5344CB8AC3E}">
        <p14:creationId xmlns:p14="http://schemas.microsoft.com/office/powerpoint/2010/main" val="23191367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68843B-AFB1-4080-8EFE-46F9362BBD38}"/>
              </a:ext>
            </a:extLst>
          </p:cNvPr>
          <p:cNvSpPr>
            <a:spLocks noGrp="1"/>
          </p:cNvSpPr>
          <p:nvPr>
            <p:ph type="title"/>
          </p:nvPr>
        </p:nvSpPr>
        <p:spPr/>
        <p:txBody>
          <a:bodyPr/>
          <a:lstStyle/>
          <a:p>
            <a:r>
              <a:rPr lang="en-GB" dirty="0"/>
              <a:t>Background</a:t>
            </a:r>
          </a:p>
        </p:txBody>
      </p:sp>
      <p:sp>
        <p:nvSpPr>
          <p:cNvPr id="3" name="Content Placeholder 2">
            <a:extLst>
              <a:ext uri="{FF2B5EF4-FFF2-40B4-BE49-F238E27FC236}">
                <a16:creationId xmlns:a16="http://schemas.microsoft.com/office/drawing/2014/main" id="{CD38738C-F825-4888-8B90-EEFDD29D8F41}"/>
              </a:ext>
            </a:extLst>
          </p:cNvPr>
          <p:cNvSpPr>
            <a:spLocks noGrp="1"/>
          </p:cNvSpPr>
          <p:nvPr>
            <p:ph idx="1"/>
          </p:nvPr>
        </p:nvSpPr>
        <p:spPr>
          <a:solidFill>
            <a:schemeClr val="bg1"/>
          </a:solidFill>
        </p:spPr>
        <p:txBody>
          <a:bodyPr>
            <a:normAutofit/>
          </a:bodyPr>
          <a:lstStyle/>
          <a:p>
            <a:r>
              <a:rPr lang="en-GB" sz="2400" dirty="0"/>
              <a:t>A bit about </a:t>
            </a:r>
            <a:r>
              <a:rPr lang="en-GB" sz="2400" dirty="0" err="1"/>
              <a:t>Medipix</a:t>
            </a:r>
            <a:r>
              <a:rPr lang="en-GB" sz="2400" dirty="0"/>
              <a:t> and the development of </a:t>
            </a:r>
            <a:r>
              <a:rPr lang="en-GB" sz="2400" dirty="0" err="1"/>
              <a:t>Timepix</a:t>
            </a:r>
            <a:endParaRPr lang="en-GB" sz="2400" dirty="0"/>
          </a:p>
          <a:p>
            <a:endParaRPr lang="en-GB" sz="2400" dirty="0"/>
          </a:p>
          <a:p>
            <a:r>
              <a:rPr lang="en-GB" sz="2400" dirty="0"/>
              <a:t>The LUCID project &amp; other Amazing outreach</a:t>
            </a:r>
          </a:p>
          <a:p>
            <a:pPr lvl="1"/>
            <a:r>
              <a:rPr lang="en-GB" sz="2000" dirty="0"/>
              <a:t>How a secondary school gets its own space program</a:t>
            </a:r>
          </a:p>
          <a:p>
            <a:r>
              <a:rPr lang="en-GB" sz="2400" dirty="0"/>
              <a:t>Space Dosimetry with </a:t>
            </a:r>
            <a:r>
              <a:rPr lang="en-GB" sz="2400" dirty="0" err="1"/>
              <a:t>Timepix</a:t>
            </a:r>
            <a:endParaRPr lang="en-GB" sz="2400" dirty="0"/>
          </a:p>
          <a:p>
            <a:pPr lvl="1"/>
            <a:r>
              <a:rPr lang="en-GB" sz="2000" dirty="0"/>
              <a:t>Issues compared to ground based dosimetry</a:t>
            </a:r>
          </a:p>
          <a:p>
            <a:pPr lvl="1"/>
            <a:r>
              <a:rPr lang="en-GB" sz="2000" dirty="0"/>
              <a:t>Ongoing current work</a:t>
            </a:r>
          </a:p>
        </p:txBody>
      </p:sp>
      <p:sp>
        <p:nvSpPr>
          <p:cNvPr id="4" name="Date Placeholder 3">
            <a:extLst>
              <a:ext uri="{FF2B5EF4-FFF2-40B4-BE49-F238E27FC236}">
                <a16:creationId xmlns:a16="http://schemas.microsoft.com/office/drawing/2014/main" id="{61537B07-359F-4A10-8EB4-7195C90256B3}"/>
              </a:ext>
            </a:extLst>
          </p:cNvPr>
          <p:cNvSpPr>
            <a:spLocks noGrp="1"/>
          </p:cNvSpPr>
          <p:nvPr>
            <p:ph type="dt" sz="half" idx="10"/>
          </p:nvPr>
        </p:nvSpPr>
        <p:spPr/>
        <p:txBody>
          <a:bodyPr/>
          <a:lstStyle/>
          <a:p>
            <a:fld id="{6DFB5948-235E-4BFD-AB60-F44D3680B54D}" type="datetime4">
              <a:rPr lang="en-GB" smtClean="0"/>
              <a:t>07 September 2021</a:t>
            </a:fld>
            <a:endParaRPr lang="en-US" dirty="0"/>
          </a:p>
        </p:txBody>
      </p:sp>
      <p:sp>
        <p:nvSpPr>
          <p:cNvPr id="5" name="Slide Number Placeholder 4">
            <a:extLst>
              <a:ext uri="{FF2B5EF4-FFF2-40B4-BE49-F238E27FC236}">
                <a16:creationId xmlns:a16="http://schemas.microsoft.com/office/drawing/2014/main" id="{F4885626-ED01-479E-A34A-D766980A769F}"/>
              </a:ext>
            </a:extLst>
          </p:cNvPr>
          <p:cNvSpPr>
            <a:spLocks noGrp="1"/>
          </p:cNvSpPr>
          <p:nvPr>
            <p:ph type="sldNum" sz="quarter" idx="11"/>
          </p:nvPr>
        </p:nvSpPr>
        <p:spPr/>
        <p:txBody>
          <a:bodyPr/>
          <a:lstStyle/>
          <a:p>
            <a:fld id="{1CDEF5AA-240F-4249-81A8-51C314C36DE1}" type="slidenum">
              <a:rPr lang="en-US" smtClean="0"/>
              <a:pPr/>
              <a:t>2</a:t>
            </a:fld>
            <a:endParaRPr lang="en-US" dirty="0"/>
          </a:p>
        </p:txBody>
      </p:sp>
      <p:sp>
        <p:nvSpPr>
          <p:cNvPr id="6" name="Footer Placeholder 5">
            <a:extLst>
              <a:ext uri="{FF2B5EF4-FFF2-40B4-BE49-F238E27FC236}">
                <a16:creationId xmlns:a16="http://schemas.microsoft.com/office/drawing/2014/main" id="{8E35C9CD-3B72-48CB-9D02-9B6B6030EE13}"/>
              </a:ext>
            </a:extLst>
          </p:cNvPr>
          <p:cNvSpPr>
            <a:spLocks noGrp="1"/>
          </p:cNvSpPr>
          <p:nvPr>
            <p:ph type="ftr" sz="quarter" idx="12"/>
          </p:nvPr>
        </p:nvSpPr>
        <p:spPr/>
        <p:txBody>
          <a:bodyPr/>
          <a:lstStyle/>
          <a:p>
            <a:r>
              <a:rPr lang="en-US"/>
              <a:t>Oxford Physics Microstructure Detector Laboratory</a:t>
            </a:r>
            <a:endParaRPr lang="en-US" dirty="0"/>
          </a:p>
        </p:txBody>
      </p:sp>
    </p:spTree>
    <p:extLst>
      <p:ext uri="{BB962C8B-B14F-4D97-AF65-F5344CB8AC3E}">
        <p14:creationId xmlns:p14="http://schemas.microsoft.com/office/powerpoint/2010/main" val="8295274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D9BAAB-BAC3-40DE-A1B0-6C52B8A592B7}"/>
              </a:ext>
            </a:extLst>
          </p:cNvPr>
          <p:cNvSpPr>
            <a:spLocks noGrp="1"/>
          </p:cNvSpPr>
          <p:nvPr>
            <p:ph type="title"/>
          </p:nvPr>
        </p:nvSpPr>
        <p:spPr/>
        <p:txBody>
          <a:bodyPr/>
          <a:lstStyle/>
          <a:p>
            <a:r>
              <a:rPr lang="en-GB" dirty="0"/>
              <a:t>Medipix2 Capabilities</a:t>
            </a:r>
          </a:p>
        </p:txBody>
      </p:sp>
      <p:sp>
        <p:nvSpPr>
          <p:cNvPr id="3" name="Content Placeholder 2">
            <a:extLst>
              <a:ext uri="{FF2B5EF4-FFF2-40B4-BE49-F238E27FC236}">
                <a16:creationId xmlns:a16="http://schemas.microsoft.com/office/drawing/2014/main" id="{37B0A3EF-AF78-4673-A7BA-80EFDDF1B881}"/>
              </a:ext>
            </a:extLst>
          </p:cNvPr>
          <p:cNvSpPr>
            <a:spLocks noGrp="1"/>
          </p:cNvSpPr>
          <p:nvPr>
            <p:ph idx="1"/>
          </p:nvPr>
        </p:nvSpPr>
        <p:spPr>
          <a:xfrm>
            <a:off x="88311" y="980728"/>
            <a:ext cx="6176430" cy="5256584"/>
          </a:xfrm>
          <a:solidFill>
            <a:schemeClr val="bg1"/>
          </a:solidFill>
        </p:spPr>
        <p:txBody>
          <a:bodyPr>
            <a:normAutofit/>
          </a:bodyPr>
          <a:lstStyle/>
          <a:p>
            <a:r>
              <a:rPr lang="en-GB" sz="2000" dirty="0"/>
              <a:t>Medipix2 was the first useable hybrid photon counting detector.</a:t>
            </a:r>
          </a:p>
          <a:p>
            <a:pPr lvl="1"/>
            <a:r>
              <a:rPr lang="en-GB" sz="1600" dirty="0"/>
              <a:t>Medipix1 was a proof of concept but its pixels were too large to be really useful</a:t>
            </a:r>
          </a:p>
          <a:p>
            <a:r>
              <a:rPr lang="en-GB" sz="2000" dirty="0"/>
              <a:t>Developed as a very low noise x-ray camera</a:t>
            </a:r>
          </a:p>
          <a:p>
            <a:r>
              <a:rPr lang="en-GB" sz="2000" dirty="0"/>
              <a:t>256 by 256 matrix of 55um square pixels</a:t>
            </a:r>
          </a:p>
          <a:p>
            <a:r>
              <a:rPr lang="en-GB" sz="2000" dirty="0"/>
              <a:t>frame based readout with a ‘shutter’ signal with ~</a:t>
            </a:r>
            <a:r>
              <a:rPr lang="en-GB" sz="2000" dirty="0" err="1"/>
              <a:t>ms</a:t>
            </a:r>
            <a:r>
              <a:rPr lang="en-GB" sz="2000" dirty="0"/>
              <a:t> readout dead time</a:t>
            </a:r>
          </a:p>
          <a:p>
            <a:r>
              <a:rPr lang="en-GB" sz="2000" dirty="0"/>
              <a:t>13bit (nearly) counter depth</a:t>
            </a:r>
          </a:p>
          <a:p>
            <a:r>
              <a:rPr lang="en-GB" sz="2000" dirty="0"/>
              <a:t>Two thresholds to allow energy windowing</a:t>
            </a:r>
          </a:p>
          <a:p>
            <a:r>
              <a:rPr lang="en-GB" sz="2000" dirty="0"/>
              <a:t>Optimised for x-ray imaging</a:t>
            </a:r>
          </a:p>
          <a:p>
            <a:pPr marL="0" indent="0">
              <a:buNone/>
            </a:pPr>
            <a:endParaRPr lang="en-GB" sz="1800" dirty="0"/>
          </a:p>
          <a:p>
            <a:r>
              <a:rPr lang="en-GB" sz="1800" dirty="0"/>
              <a:t>X. Llopart, M. Campbell, Et Al,. (2002). </a:t>
            </a:r>
            <a:r>
              <a:rPr lang="en-GB" sz="1800" i="1" dirty="0"/>
              <a:t>Medipix2: A 64-k Pixel Readout Chip With 55-um Square Elements Working in Single Photon Counting Mode</a:t>
            </a:r>
            <a:r>
              <a:rPr lang="en-GB" sz="1800" dirty="0"/>
              <a:t>. Nuclear Science, IEEE Transactions on. 49. 2279 - 2283. 10.1109/TNS.2002.803788.  </a:t>
            </a:r>
          </a:p>
        </p:txBody>
      </p:sp>
      <p:sp>
        <p:nvSpPr>
          <p:cNvPr id="4" name="Date Placeholder 3">
            <a:extLst>
              <a:ext uri="{FF2B5EF4-FFF2-40B4-BE49-F238E27FC236}">
                <a16:creationId xmlns:a16="http://schemas.microsoft.com/office/drawing/2014/main" id="{870CC9D8-8352-4621-B4E1-27CDD172EA6A}"/>
              </a:ext>
            </a:extLst>
          </p:cNvPr>
          <p:cNvSpPr>
            <a:spLocks noGrp="1"/>
          </p:cNvSpPr>
          <p:nvPr>
            <p:ph type="dt" sz="half" idx="10"/>
          </p:nvPr>
        </p:nvSpPr>
        <p:spPr/>
        <p:txBody>
          <a:bodyPr/>
          <a:lstStyle/>
          <a:p>
            <a:fld id="{6DFB5948-235E-4BFD-AB60-F44D3680B54D}" type="datetime4">
              <a:rPr lang="en-GB" smtClean="0"/>
              <a:t>07 September 2021</a:t>
            </a:fld>
            <a:endParaRPr lang="en-US" dirty="0"/>
          </a:p>
        </p:txBody>
      </p:sp>
      <p:sp>
        <p:nvSpPr>
          <p:cNvPr id="5" name="Slide Number Placeholder 4">
            <a:extLst>
              <a:ext uri="{FF2B5EF4-FFF2-40B4-BE49-F238E27FC236}">
                <a16:creationId xmlns:a16="http://schemas.microsoft.com/office/drawing/2014/main" id="{5E42DE88-091C-4585-BFA2-16488508A9E1}"/>
              </a:ext>
            </a:extLst>
          </p:cNvPr>
          <p:cNvSpPr>
            <a:spLocks noGrp="1"/>
          </p:cNvSpPr>
          <p:nvPr>
            <p:ph type="sldNum" sz="quarter" idx="11"/>
          </p:nvPr>
        </p:nvSpPr>
        <p:spPr/>
        <p:txBody>
          <a:bodyPr/>
          <a:lstStyle/>
          <a:p>
            <a:fld id="{1CDEF5AA-240F-4249-81A8-51C314C36DE1}" type="slidenum">
              <a:rPr lang="en-US" smtClean="0"/>
              <a:pPr/>
              <a:t>3</a:t>
            </a:fld>
            <a:endParaRPr lang="en-US" dirty="0"/>
          </a:p>
        </p:txBody>
      </p:sp>
      <p:sp>
        <p:nvSpPr>
          <p:cNvPr id="6" name="Footer Placeholder 5">
            <a:extLst>
              <a:ext uri="{FF2B5EF4-FFF2-40B4-BE49-F238E27FC236}">
                <a16:creationId xmlns:a16="http://schemas.microsoft.com/office/drawing/2014/main" id="{B82CF51C-2E66-4941-A02E-29D64681C2B8}"/>
              </a:ext>
            </a:extLst>
          </p:cNvPr>
          <p:cNvSpPr>
            <a:spLocks noGrp="1"/>
          </p:cNvSpPr>
          <p:nvPr>
            <p:ph type="ftr" sz="quarter" idx="12"/>
          </p:nvPr>
        </p:nvSpPr>
        <p:spPr/>
        <p:txBody>
          <a:bodyPr/>
          <a:lstStyle/>
          <a:p>
            <a:r>
              <a:rPr lang="en-US"/>
              <a:t>Oxford Physics Microstructure Detector Laboratory</a:t>
            </a:r>
            <a:endParaRPr lang="en-US" dirty="0"/>
          </a:p>
        </p:txBody>
      </p:sp>
      <p:pic>
        <p:nvPicPr>
          <p:cNvPr id="8" name="Picture 7">
            <a:extLst>
              <a:ext uri="{FF2B5EF4-FFF2-40B4-BE49-F238E27FC236}">
                <a16:creationId xmlns:a16="http://schemas.microsoft.com/office/drawing/2014/main" id="{E72948F9-FD03-454A-9D26-BC3D1F25B050}"/>
              </a:ext>
            </a:extLst>
          </p:cNvPr>
          <p:cNvPicPr>
            <a:picLocks noChangeAspect="1"/>
          </p:cNvPicPr>
          <p:nvPr/>
        </p:nvPicPr>
        <p:blipFill rotWithShape="1">
          <a:blip r:embed="rId2" cstate="screen">
            <a:extLst>
              <a:ext uri="{28A0092B-C50C-407E-A947-70E740481C1C}">
                <a14:useLocalDpi xmlns:a14="http://schemas.microsoft.com/office/drawing/2010/main" val="0"/>
              </a:ext>
            </a:extLst>
          </a:blip>
          <a:srcRect r="-9497"/>
          <a:stretch/>
        </p:blipFill>
        <p:spPr>
          <a:xfrm rot="5400000">
            <a:off x="5638299" y="2747044"/>
            <a:ext cx="4116710" cy="2863826"/>
          </a:xfrm>
          <a:prstGeom prst="rect">
            <a:avLst/>
          </a:prstGeom>
        </p:spPr>
      </p:pic>
    </p:spTree>
    <p:extLst>
      <p:ext uri="{BB962C8B-B14F-4D97-AF65-F5344CB8AC3E}">
        <p14:creationId xmlns:p14="http://schemas.microsoft.com/office/powerpoint/2010/main" val="14161019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EE0378-F6D0-44CD-B248-6E565CE06D85}"/>
              </a:ext>
            </a:extLst>
          </p:cNvPr>
          <p:cNvSpPr>
            <a:spLocks noGrp="1"/>
          </p:cNvSpPr>
          <p:nvPr>
            <p:ph type="title"/>
          </p:nvPr>
        </p:nvSpPr>
        <p:spPr/>
        <p:txBody>
          <a:bodyPr/>
          <a:lstStyle/>
          <a:p>
            <a:r>
              <a:rPr lang="en-GB" dirty="0"/>
              <a:t>1st Digression: Photon Counting</a:t>
            </a:r>
          </a:p>
        </p:txBody>
      </p:sp>
      <p:sp>
        <p:nvSpPr>
          <p:cNvPr id="3" name="Content Placeholder 2">
            <a:extLst>
              <a:ext uri="{FF2B5EF4-FFF2-40B4-BE49-F238E27FC236}">
                <a16:creationId xmlns:a16="http://schemas.microsoft.com/office/drawing/2014/main" id="{165E8943-AC11-4AD5-9756-D4AC5B21A769}"/>
              </a:ext>
            </a:extLst>
          </p:cNvPr>
          <p:cNvSpPr>
            <a:spLocks noGrp="1"/>
          </p:cNvSpPr>
          <p:nvPr>
            <p:ph idx="1"/>
          </p:nvPr>
        </p:nvSpPr>
        <p:spPr>
          <a:solidFill>
            <a:schemeClr val="bg1"/>
          </a:solidFill>
        </p:spPr>
        <p:txBody>
          <a:bodyPr>
            <a:normAutofit/>
          </a:bodyPr>
          <a:lstStyle/>
          <a:p>
            <a:r>
              <a:rPr lang="en-GB" sz="2000" dirty="0"/>
              <a:t>Photon counting is very interesting in low to mid flux x-ray applications as it allows very high dynamic range.</a:t>
            </a:r>
          </a:p>
          <a:p>
            <a:r>
              <a:rPr lang="en-GB" sz="2000" dirty="0"/>
              <a:t>Previous x-ray imagers had been integrating detectors that stored charge in capacitors in pixel and  then read that out.  </a:t>
            </a:r>
          </a:p>
          <a:p>
            <a:r>
              <a:rPr lang="en-GB" sz="2000" dirty="0"/>
              <a:t>This is prone to charge bleeding out into neighbouring pixels and to dark noise in long exposure</a:t>
            </a:r>
          </a:p>
          <a:p>
            <a:r>
              <a:rPr lang="en-GB" sz="2000" dirty="0"/>
              <a:t>Because a photon c outing detector digitally counts each time the pixel goes past threshold you can have 100k counts in one pixel and zero in the neighbouring one.</a:t>
            </a:r>
          </a:p>
          <a:p>
            <a:r>
              <a:rPr lang="en-GB" sz="2000" dirty="0"/>
              <a:t>This allows us to see very faint features near very bright ones (for example in crystallography) and in medical imaging to get a sharper image with less dose to the patient</a:t>
            </a:r>
          </a:p>
        </p:txBody>
      </p:sp>
      <p:sp>
        <p:nvSpPr>
          <p:cNvPr id="4" name="Date Placeholder 3">
            <a:extLst>
              <a:ext uri="{FF2B5EF4-FFF2-40B4-BE49-F238E27FC236}">
                <a16:creationId xmlns:a16="http://schemas.microsoft.com/office/drawing/2014/main" id="{196D386F-2137-4E14-B9EB-3A8BB6755A3D}"/>
              </a:ext>
            </a:extLst>
          </p:cNvPr>
          <p:cNvSpPr>
            <a:spLocks noGrp="1"/>
          </p:cNvSpPr>
          <p:nvPr>
            <p:ph type="dt" sz="half" idx="10"/>
          </p:nvPr>
        </p:nvSpPr>
        <p:spPr/>
        <p:txBody>
          <a:bodyPr/>
          <a:lstStyle/>
          <a:p>
            <a:fld id="{6DFB5948-235E-4BFD-AB60-F44D3680B54D}" type="datetime4">
              <a:rPr lang="en-GB" smtClean="0"/>
              <a:t>07 September 2021</a:t>
            </a:fld>
            <a:endParaRPr lang="en-US" dirty="0"/>
          </a:p>
        </p:txBody>
      </p:sp>
      <p:sp>
        <p:nvSpPr>
          <p:cNvPr id="5" name="Slide Number Placeholder 4">
            <a:extLst>
              <a:ext uri="{FF2B5EF4-FFF2-40B4-BE49-F238E27FC236}">
                <a16:creationId xmlns:a16="http://schemas.microsoft.com/office/drawing/2014/main" id="{25E3C1BE-72E6-4420-8B16-779BAAFCA741}"/>
              </a:ext>
            </a:extLst>
          </p:cNvPr>
          <p:cNvSpPr>
            <a:spLocks noGrp="1"/>
          </p:cNvSpPr>
          <p:nvPr>
            <p:ph type="sldNum" sz="quarter" idx="11"/>
          </p:nvPr>
        </p:nvSpPr>
        <p:spPr/>
        <p:txBody>
          <a:bodyPr/>
          <a:lstStyle/>
          <a:p>
            <a:fld id="{1CDEF5AA-240F-4249-81A8-51C314C36DE1}" type="slidenum">
              <a:rPr lang="en-US" smtClean="0"/>
              <a:pPr/>
              <a:t>4</a:t>
            </a:fld>
            <a:endParaRPr lang="en-US" dirty="0"/>
          </a:p>
        </p:txBody>
      </p:sp>
      <p:sp>
        <p:nvSpPr>
          <p:cNvPr id="6" name="Footer Placeholder 5">
            <a:extLst>
              <a:ext uri="{FF2B5EF4-FFF2-40B4-BE49-F238E27FC236}">
                <a16:creationId xmlns:a16="http://schemas.microsoft.com/office/drawing/2014/main" id="{C5BF0233-348F-4DE9-AA44-DF4D58E09D64}"/>
              </a:ext>
            </a:extLst>
          </p:cNvPr>
          <p:cNvSpPr>
            <a:spLocks noGrp="1"/>
          </p:cNvSpPr>
          <p:nvPr>
            <p:ph type="ftr" sz="quarter" idx="12"/>
          </p:nvPr>
        </p:nvSpPr>
        <p:spPr/>
        <p:txBody>
          <a:bodyPr/>
          <a:lstStyle/>
          <a:p>
            <a:r>
              <a:rPr lang="en-US"/>
              <a:t>Oxford Physics Microstructure Detector Laboratory</a:t>
            </a:r>
            <a:endParaRPr lang="en-US" dirty="0"/>
          </a:p>
        </p:txBody>
      </p:sp>
    </p:spTree>
    <p:extLst>
      <p:ext uri="{BB962C8B-B14F-4D97-AF65-F5344CB8AC3E}">
        <p14:creationId xmlns:p14="http://schemas.microsoft.com/office/powerpoint/2010/main" val="7222100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F43598-45D2-4059-B136-B3C339C69737}"/>
              </a:ext>
            </a:extLst>
          </p:cNvPr>
          <p:cNvSpPr>
            <a:spLocks noGrp="1"/>
          </p:cNvSpPr>
          <p:nvPr>
            <p:ph type="title"/>
          </p:nvPr>
        </p:nvSpPr>
        <p:spPr/>
        <p:txBody>
          <a:bodyPr/>
          <a:lstStyle/>
          <a:p>
            <a:r>
              <a:rPr lang="en-GB" dirty="0"/>
              <a:t>Invention of </a:t>
            </a:r>
            <a:r>
              <a:rPr lang="en-GB" dirty="0" err="1"/>
              <a:t>Timepix</a:t>
            </a:r>
            <a:endParaRPr lang="en-GB" dirty="0"/>
          </a:p>
        </p:txBody>
      </p:sp>
      <p:sp>
        <p:nvSpPr>
          <p:cNvPr id="3" name="Content Placeholder 2">
            <a:extLst>
              <a:ext uri="{FF2B5EF4-FFF2-40B4-BE49-F238E27FC236}">
                <a16:creationId xmlns:a16="http://schemas.microsoft.com/office/drawing/2014/main" id="{CDDD8ADC-4AB2-43C4-9A4C-D3BA270F777F}"/>
              </a:ext>
            </a:extLst>
          </p:cNvPr>
          <p:cNvSpPr>
            <a:spLocks noGrp="1"/>
          </p:cNvSpPr>
          <p:nvPr>
            <p:ph idx="1"/>
          </p:nvPr>
        </p:nvSpPr>
        <p:spPr>
          <a:solidFill>
            <a:schemeClr val="bg1"/>
          </a:solidFill>
        </p:spPr>
        <p:txBody>
          <a:bodyPr>
            <a:normAutofit/>
          </a:bodyPr>
          <a:lstStyle/>
          <a:p>
            <a:r>
              <a:rPr lang="en-GB" sz="2000" dirty="0"/>
              <a:t>Medipix2 had to go through a couple of design revisions to make the front end more stable.</a:t>
            </a:r>
          </a:p>
          <a:p>
            <a:r>
              <a:rPr lang="en-GB" sz="2000" dirty="0"/>
              <a:t>Jan </a:t>
            </a:r>
            <a:r>
              <a:rPr lang="en-GB" sz="2000" dirty="0" err="1"/>
              <a:t>Jakubek</a:t>
            </a:r>
            <a:r>
              <a:rPr lang="en-GB" sz="2000" dirty="0"/>
              <a:t> from CTU </a:t>
            </a:r>
            <a:r>
              <a:rPr lang="en-GB" sz="2000" dirty="0" err="1"/>
              <a:t>Prauge</a:t>
            </a:r>
            <a:r>
              <a:rPr lang="en-GB" sz="2000" dirty="0"/>
              <a:t> (now at </a:t>
            </a:r>
            <a:r>
              <a:rPr lang="en-GB" sz="2000" dirty="0" err="1"/>
              <a:t>Advacam</a:t>
            </a:r>
            <a:r>
              <a:rPr lang="en-GB" sz="2000" dirty="0"/>
              <a:t>) discovered he could put the front end of the early version of the chip in state where each pixel would oscillate with a set frequency if it was triggered by a hit form a particle.</a:t>
            </a:r>
          </a:p>
          <a:p>
            <a:r>
              <a:rPr lang="en-GB" sz="2000" dirty="0"/>
              <a:t>The pixel’s counter would then count the number of oscillations until the shutter was closed and the pixel read out effectively timestamping the event</a:t>
            </a:r>
          </a:p>
          <a:p>
            <a:r>
              <a:rPr lang="en-GB" sz="2000" dirty="0"/>
              <a:t>All unstable and  bit random but a very nice proof of concept</a:t>
            </a:r>
          </a:p>
          <a:p>
            <a:r>
              <a:rPr lang="en-GB" sz="2000" dirty="0"/>
              <a:t>Initially funded by </a:t>
            </a:r>
            <a:r>
              <a:rPr lang="en-GB" sz="2000" dirty="0" err="1"/>
              <a:t>EuDET</a:t>
            </a:r>
            <a:r>
              <a:rPr lang="en-GB" sz="2000" dirty="0"/>
              <a:t> as a TPC readout Medipix2 was modified to have a  proper clock signal  distributed to all pixels, this was the birth of the </a:t>
            </a:r>
            <a:r>
              <a:rPr lang="en-GB" sz="2000" dirty="0" err="1"/>
              <a:t>Timepix</a:t>
            </a:r>
            <a:r>
              <a:rPr lang="en-GB" sz="2000" dirty="0"/>
              <a:t> chip</a:t>
            </a:r>
          </a:p>
        </p:txBody>
      </p:sp>
      <p:sp>
        <p:nvSpPr>
          <p:cNvPr id="4" name="Date Placeholder 3">
            <a:extLst>
              <a:ext uri="{FF2B5EF4-FFF2-40B4-BE49-F238E27FC236}">
                <a16:creationId xmlns:a16="http://schemas.microsoft.com/office/drawing/2014/main" id="{69078A98-CAB0-4152-9A71-74550E4AA0F1}"/>
              </a:ext>
            </a:extLst>
          </p:cNvPr>
          <p:cNvSpPr>
            <a:spLocks noGrp="1"/>
          </p:cNvSpPr>
          <p:nvPr>
            <p:ph type="dt" sz="half" idx="10"/>
          </p:nvPr>
        </p:nvSpPr>
        <p:spPr/>
        <p:txBody>
          <a:bodyPr/>
          <a:lstStyle/>
          <a:p>
            <a:fld id="{6DFB5948-235E-4BFD-AB60-F44D3680B54D}" type="datetime4">
              <a:rPr lang="en-GB" smtClean="0"/>
              <a:t>07 September 2021</a:t>
            </a:fld>
            <a:endParaRPr lang="en-US" dirty="0"/>
          </a:p>
        </p:txBody>
      </p:sp>
      <p:sp>
        <p:nvSpPr>
          <p:cNvPr id="5" name="Slide Number Placeholder 4">
            <a:extLst>
              <a:ext uri="{FF2B5EF4-FFF2-40B4-BE49-F238E27FC236}">
                <a16:creationId xmlns:a16="http://schemas.microsoft.com/office/drawing/2014/main" id="{2DC19F68-CA51-45B6-8DEC-628FCF9EC603}"/>
              </a:ext>
            </a:extLst>
          </p:cNvPr>
          <p:cNvSpPr>
            <a:spLocks noGrp="1"/>
          </p:cNvSpPr>
          <p:nvPr>
            <p:ph type="sldNum" sz="quarter" idx="11"/>
          </p:nvPr>
        </p:nvSpPr>
        <p:spPr/>
        <p:txBody>
          <a:bodyPr/>
          <a:lstStyle/>
          <a:p>
            <a:fld id="{1CDEF5AA-240F-4249-81A8-51C314C36DE1}" type="slidenum">
              <a:rPr lang="en-US" smtClean="0"/>
              <a:pPr/>
              <a:t>5</a:t>
            </a:fld>
            <a:endParaRPr lang="en-US" dirty="0"/>
          </a:p>
        </p:txBody>
      </p:sp>
      <p:sp>
        <p:nvSpPr>
          <p:cNvPr id="6" name="Footer Placeholder 5">
            <a:extLst>
              <a:ext uri="{FF2B5EF4-FFF2-40B4-BE49-F238E27FC236}">
                <a16:creationId xmlns:a16="http://schemas.microsoft.com/office/drawing/2014/main" id="{D1A532C9-0609-4C48-99C8-227C0C96FDAF}"/>
              </a:ext>
            </a:extLst>
          </p:cNvPr>
          <p:cNvSpPr>
            <a:spLocks noGrp="1"/>
          </p:cNvSpPr>
          <p:nvPr>
            <p:ph type="ftr" sz="quarter" idx="12"/>
          </p:nvPr>
        </p:nvSpPr>
        <p:spPr/>
        <p:txBody>
          <a:bodyPr/>
          <a:lstStyle/>
          <a:p>
            <a:r>
              <a:rPr lang="en-US"/>
              <a:t>Oxford Physics Microstructure Detector Laboratory</a:t>
            </a:r>
            <a:endParaRPr lang="en-US" dirty="0"/>
          </a:p>
        </p:txBody>
      </p:sp>
    </p:spTree>
    <p:extLst>
      <p:ext uri="{BB962C8B-B14F-4D97-AF65-F5344CB8AC3E}">
        <p14:creationId xmlns:p14="http://schemas.microsoft.com/office/powerpoint/2010/main" val="35153088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1559B5-DBB1-4645-92E9-C62ADF4C001A}"/>
              </a:ext>
            </a:extLst>
          </p:cNvPr>
          <p:cNvSpPr>
            <a:spLocks noGrp="1"/>
          </p:cNvSpPr>
          <p:nvPr>
            <p:ph type="title"/>
          </p:nvPr>
        </p:nvSpPr>
        <p:spPr/>
        <p:txBody>
          <a:bodyPr/>
          <a:lstStyle/>
          <a:p>
            <a:r>
              <a:rPr lang="en-GB" dirty="0"/>
              <a:t>Time to Energy</a:t>
            </a:r>
          </a:p>
        </p:txBody>
      </p:sp>
      <p:sp>
        <p:nvSpPr>
          <p:cNvPr id="3" name="Content Placeholder 2">
            <a:extLst>
              <a:ext uri="{FF2B5EF4-FFF2-40B4-BE49-F238E27FC236}">
                <a16:creationId xmlns:a16="http://schemas.microsoft.com/office/drawing/2014/main" id="{20538A4A-45D8-436F-80FC-0B40D77147D1}"/>
              </a:ext>
            </a:extLst>
          </p:cNvPr>
          <p:cNvSpPr>
            <a:spLocks noGrp="1"/>
          </p:cNvSpPr>
          <p:nvPr>
            <p:ph idx="1"/>
          </p:nvPr>
        </p:nvSpPr>
        <p:spPr>
          <a:xfrm>
            <a:off x="343688" y="1323960"/>
            <a:ext cx="8229600" cy="4525963"/>
          </a:xfrm>
          <a:solidFill>
            <a:schemeClr val="bg1"/>
          </a:solidFill>
        </p:spPr>
        <p:txBody>
          <a:bodyPr>
            <a:normAutofit lnSpcReduction="10000"/>
          </a:bodyPr>
          <a:lstStyle/>
          <a:p>
            <a:r>
              <a:rPr lang="en-GB" sz="2000" dirty="0"/>
              <a:t>With a very small addition of in-pixel logic, a time imaging chip, can also be an energy imaging chip.</a:t>
            </a:r>
          </a:p>
          <a:p>
            <a:r>
              <a:rPr lang="en-GB" sz="2000" dirty="0"/>
              <a:t>Rather than count the clock ticks from the start of the hit signal to the end of the shutter, count the clock ticks from the start to the end of the hit signal.</a:t>
            </a:r>
          </a:p>
          <a:p>
            <a:endParaRPr lang="en-GB" sz="2000" dirty="0"/>
          </a:p>
          <a:p>
            <a:endParaRPr lang="en-GB" sz="2000" dirty="0"/>
          </a:p>
          <a:p>
            <a:r>
              <a:rPr lang="en-GB" sz="2000" dirty="0" err="1"/>
              <a:t>Timepix</a:t>
            </a:r>
            <a:r>
              <a:rPr lang="en-GB" sz="2000" dirty="0"/>
              <a:t> could now: </a:t>
            </a:r>
          </a:p>
          <a:p>
            <a:pPr lvl="1"/>
            <a:r>
              <a:rPr lang="en-GB" sz="1600" dirty="0"/>
              <a:t>count the number of hits in a pixel, </a:t>
            </a:r>
          </a:p>
          <a:p>
            <a:pPr lvl="1"/>
            <a:r>
              <a:rPr lang="en-GB" sz="1600" dirty="0"/>
              <a:t>or the time of each hit, </a:t>
            </a:r>
          </a:p>
          <a:p>
            <a:pPr lvl="1"/>
            <a:r>
              <a:rPr lang="en-GB" sz="1600" dirty="0"/>
              <a:t>or how much energy was left in a hit</a:t>
            </a:r>
            <a:endParaRPr lang="en-GB" sz="2000" dirty="0"/>
          </a:p>
          <a:p>
            <a:r>
              <a:rPr lang="en-GB" sz="2000" dirty="0"/>
              <a:t>Revolutionarily versatile, and was used in a huge variety of scientific applications. Became the most referenced article in Nuclear Instruments and Methods for several years.</a:t>
            </a:r>
          </a:p>
        </p:txBody>
      </p:sp>
      <p:sp>
        <p:nvSpPr>
          <p:cNvPr id="4" name="Date Placeholder 3">
            <a:extLst>
              <a:ext uri="{FF2B5EF4-FFF2-40B4-BE49-F238E27FC236}">
                <a16:creationId xmlns:a16="http://schemas.microsoft.com/office/drawing/2014/main" id="{019B80B7-DF8C-4D22-9814-B36C65A8B67E}"/>
              </a:ext>
            </a:extLst>
          </p:cNvPr>
          <p:cNvSpPr>
            <a:spLocks noGrp="1"/>
          </p:cNvSpPr>
          <p:nvPr>
            <p:ph type="dt" sz="half" idx="10"/>
          </p:nvPr>
        </p:nvSpPr>
        <p:spPr/>
        <p:txBody>
          <a:bodyPr/>
          <a:lstStyle/>
          <a:p>
            <a:fld id="{6DFB5948-235E-4BFD-AB60-F44D3680B54D}" type="datetime4">
              <a:rPr lang="en-GB" smtClean="0"/>
              <a:t>07 September 2021</a:t>
            </a:fld>
            <a:endParaRPr lang="en-US" dirty="0"/>
          </a:p>
        </p:txBody>
      </p:sp>
      <p:sp>
        <p:nvSpPr>
          <p:cNvPr id="5" name="Slide Number Placeholder 4">
            <a:extLst>
              <a:ext uri="{FF2B5EF4-FFF2-40B4-BE49-F238E27FC236}">
                <a16:creationId xmlns:a16="http://schemas.microsoft.com/office/drawing/2014/main" id="{14CCB8E7-C31F-4FF1-BB68-763796D8933A}"/>
              </a:ext>
            </a:extLst>
          </p:cNvPr>
          <p:cNvSpPr>
            <a:spLocks noGrp="1"/>
          </p:cNvSpPr>
          <p:nvPr>
            <p:ph type="sldNum" sz="quarter" idx="11"/>
          </p:nvPr>
        </p:nvSpPr>
        <p:spPr/>
        <p:txBody>
          <a:bodyPr/>
          <a:lstStyle/>
          <a:p>
            <a:fld id="{1CDEF5AA-240F-4249-81A8-51C314C36DE1}" type="slidenum">
              <a:rPr lang="en-US" smtClean="0"/>
              <a:pPr/>
              <a:t>6</a:t>
            </a:fld>
            <a:endParaRPr lang="en-US" dirty="0"/>
          </a:p>
        </p:txBody>
      </p:sp>
      <p:sp>
        <p:nvSpPr>
          <p:cNvPr id="6" name="Footer Placeholder 5">
            <a:extLst>
              <a:ext uri="{FF2B5EF4-FFF2-40B4-BE49-F238E27FC236}">
                <a16:creationId xmlns:a16="http://schemas.microsoft.com/office/drawing/2014/main" id="{6E6D3473-76EF-483D-9B00-F1DE685145DC}"/>
              </a:ext>
            </a:extLst>
          </p:cNvPr>
          <p:cNvSpPr>
            <a:spLocks noGrp="1"/>
          </p:cNvSpPr>
          <p:nvPr>
            <p:ph type="ftr" sz="quarter" idx="12"/>
          </p:nvPr>
        </p:nvSpPr>
        <p:spPr/>
        <p:txBody>
          <a:bodyPr/>
          <a:lstStyle/>
          <a:p>
            <a:r>
              <a:rPr lang="en-US"/>
              <a:t>Oxford Physics Microstructure Detector Laboratory</a:t>
            </a:r>
            <a:endParaRPr lang="en-US" dirty="0"/>
          </a:p>
        </p:txBody>
      </p:sp>
      <p:pic>
        <p:nvPicPr>
          <p:cNvPr id="8" name="Picture 7">
            <a:extLst>
              <a:ext uri="{FF2B5EF4-FFF2-40B4-BE49-F238E27FC236}">
                <a16:creationId xmlns:a16="http://schemas.microsoft.com/office/drawing/2014/main" id="{DF71F732-80DD-4675-A7AC-4481A2F86A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09387" y="2707312"/>
            <a:ext cx="4314825" cy="1685925"/>
          </a:xfrm>
          <a:prstGeom prst="rect">
            <a:avLst/>
          </a:prstGeom>
        </p:spPr>
      </p:pic>
    </p:spTree>
    <p:extLst>
      <p:ext uri="{BB962C8B-B14F-4D97-AF65-F5344CB8AC3E}">
        <p14:creationId xmlns:p14="http://schemas.microsoft.com/office/powerpoint/2010/main" val="25728511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13607-B1C3-47B5-AEB2-2D4C72986CF1}"/>
              </a:ext>
            </a:extLst>
          </p:cNvPr>
          <p:cNvSpPr>
            <a:spLocks noGrp="1"/>
          </p:cNvSpPr>
          <p:nvPr>
            <p:ph type="title"/>
          </p:nvPr>
        </p:nvSpPr>
        <p:spPr/>
        <p:txBody>
          <a:bodyPr/>
          <a:lstStyle/>
          <a:p>
            <a:r>
              <a:rPr lang="en-GB" dirty="0"/>
              <a:t>LUCID… beginnings</a:t>
            </a:r>
          </a:p>
        </p:txBody>
      </p:sp>
      <p:sp>
        <p:nvSpPr>
          <p:cNvPr id="3" name="Content Placeholder 2">
            <a:extLst>
              <a:ext uri="{FF2B5EF4-FFF2-40B4-BE49-F238E27FC236}">
                <a16:creationId xmlns:a16="http://schemas.microsoft.com/office/drawing/2014/main" id="{10D99CAD-ADC1-4783-9961-13273D64B664}"/>
              </a:ext>
            </a:extLst>
          </p:cNvPr>
          <p:cNvSpPr>
            <a:spLocks noGrp="1"/>
          </p:cNvSpPr>
          <p:nvPr>
            <p:ph idx="1"/>
          </p:nvPr>
        </p:nvSpPr>
        <p:spPr>
          <a:xfrm>
            <a:off x="457200" y="1323960"/>
            <a:ext cx="8229600" cy="4697328"/>
          </a:xfrm>
          <a:solidFill>
            <a:schemeClr val="bg1"/>
          </a:solidFill>
        </p:spPr>
        <p:txBody>
          <a:bodyPr>
            <a:normAutofit fontScale="92500" lnSpcReduction="10000"/>
          </a:bodyPr>
          <a:lstStyle/>
          <a:p>
            <a:r>
              <a:rPr lang="en-GB" sz="2000" dirty="0"/>
              <a:t>By 2007 the </a:t>
            </a:r>
            <a:r>
              <a:rPr lang="en-GB" sz="2000" dirty="0" err="1"/>
              <a:t>Meidpix</a:t>
            </a:r>
            <a:r>
              <a:rPr lang="en-GB" sz="2000" dirty="0"/>
              <a:t> group was regularly doing demonstrations for the school visitors to CERN.  A good  example of KT and as an easy to demonstrate pixel system.</a:t>
            </a:r>
          </a:p>
          <a:p>
            <a:r>
              <a:rPr lang="en-GB" sz="2000" dirty="0"/>
              <a:t>After a visit by a 6th form class from the Simon Langton School (in Kent) we received an unusual request…</a:t>
            </a:r>
          </a:p>
          <a:p>
            <a:r>
              <a:rPr lang="en-GB" sz="2000" dirty="0"/>
              <a:t>SSTL (Surrey </a:t>
            </a:r>
            <a:r>
              <a:rPr lang="en-GB" sz="2000" dirty="0" err="1"/>
              <a:t>Satilites</a:t>
            </a:r>
            <a:r>
              <a:rPr lang="en-GB" sz="2000" dirty="0"/>
              <a:t>) was running a competition for a school to design a concept for an experiment to fly on their upcoming spacecraft TechDemoSat1.  Langton asked if they could propose something with </a:t>
            </a:r>
            <a:r>
              <a:rPr lang="en-GB" sz="2000" dirty="0" err="1"/>
              <a:t>Timepix</a:t>
            </a:r>
            <a:r>
              <a:rPr lang="en-GB" sz="2000" dirty="0"/>
              <a:t> on to measure ‘space weather’.</a:t>
            </a:r>
          </a:p>
          <a:p>
            <a:r>
              <a:rPr lang="en-GB" sz="2000" dirty="0"/>
              <a:t>They came second but SSTL liked the proposal so much it was added to the mission.  Significant technical work then followed….</a:t>
            </a:r>
          </a:p>
          <a:p>
            <a:r>
              <a:rPr lang="en-GB" sz="2000" dirty="0"/>
              <a:t>In the meantime Simon Langton School Joined the Medipix2 collaboration and set up a mission control in their teaching labs!</a:t>
            </a:r>
          </a:p>
          <a:p>
            <a:r>
              <a:rPr lang="en-GB" sz="2000" dirty="0"/>
              <a:t>The Langton Ultimate Cosmic-ray Intensity Detector LUCID was going to space.</a:t>
            </a:r>
          </a:p>
          <a:p>
            <a:r>
              <a:rPr lang="en-GB" sz="2000" dirty="0"/>
              <a:t>They gave regular presentations to the </a:t>
            </a:r>
            <a:r>
              <a:rPr lang="en-GB" sz="2000" dirty="0" err="1"/>
              <a:t>Medipix</a:t>
            </a:r>
            <a:r>
              <a:rPr lang="en-GB" sz="2000" dirty="0"/>
              <a:t> Collaboration and even hosted one of the open meetings.</a:t>
            </a:r>
          </a:p>
          <a:p>
            <a:endParaRPr lang="en-GB" sz="2000" dirty="0"/>
          </a:p>
        </p:txBody>
      </p:sp>
      <p:sp>
        <p:nvSpPr>
          <p:cNvPr id="4" name="Date Placeholder 3">
            <a:extLst>
              <a:ext uri="{FF2B5EF4-FFF2-40B4-BE49-F238E27FC236}">
                <a16:creationId xmlns:a16="http://schemas.microsoft.com/office/drawing/2014/main" id="{2F97E419-149C-4257-A99A-1D45AF4ECA04}"/>
              </a:ext>
            </a:extLst>
          </p:cNvPr>
          <p:cNvSpPr>
            <a:spLocks noGrp="1"/>
          </p:cNvSpPr>
          <p:nvPr>
            <p:ph type="dt" sz="half" idx="10"/>
          </p:nvPr>
        </p:nvSpPr>
        <p:spPr/>
        <p:txBody>
          <a:bodyPr/>
          <a:lstStyle/>
          <a:p>
            <a:fld id="{6DFB5948-235E-4BFD-AB60-F44D3680B54D}" type="datetime4">
              <a:rPr lang="en-GB" smtClean="0"/>
              <a:t>09 September 2021</a:t>
            </a:fld>
            <a:endParaRPr lang="en-US" dirty="0"/>
          </a:p>
        </p:txBody>
      </p:sp>
      <p:sp>
        <p:nvSpPr>
          <p:cNvPr id="5" name="Slide Number Placeholder 4">
            <a:extLst>
              <a:ext uri="{FF2B5EF4-FFF2-40B4-BE49-F238E27FC236}">
                <a16:creationId xmlns:a16="http://schemas.microsoft.com/office/drawing/2014/main" id="{71C37A23-4624-4D00-9AC6-C12BACE84A2F}"/>
              </a:ext>
            </a:extLst>
          </p:cNvPr>
          <p:cNvSpPr>
            <a:spLocks noGrp="1"/>
          </p:cNvSpPr>
          <p:nvPr>
            <p:ph type="sldNum" sz="quarter" idx="11"/>
          </p:nvPr>
        </p:nvSpPr>
        <p:spPr/>
        <p:txBody>
          <a:bodyPr/>
          <a:lstStyle/>
          <a:p>
            <a:fld id="{1CDEF5AA-240F-4249-81A8-51C314C36DE1}" type="slidenum">
              <a:rPr lang="en-US" smtClean="0"/>
              <a:pPr/>
              <a:t>7</a:t>
            </a:fld>
            <a:endParaRPr lang="en-US" dirty="0"/>
          </a:p>
        </p:txBody>
      </p:sp>
      <p:sp>
        <p:nvSpPr>
          <p:cNvPr id="6" name="Footer Placeholder 5">
            <a:extLst>
              <a:ext uri="{FF2B5EF4-FFF2-40B4-BE49-F238E27FC236}">
                <a16:creationId xmlns:a16="http://schemas.microsoft.com/office/drawing/2014/main" id="{1ED5AFD2-02E5-480A-A13C-557DE17E3119}"/>
              </a:ext>
            </a:extLst>
          </p:cNvPr>
          <p:cNvSpPr>
            <a:spLocks noGrp="1"/>
          </p:cNvSpPr>
          <p:nvPr>
            <p:ph type="ftr" sz="quarter" idx="12"/>
          </p:nvPr>
        </p:nvSpPr>
        <p:spPr/>
        <p:txBody>
          <a:bodyPr/>
          <a:lstStyle/>
          <a:p>
            <a:r>
              <a:rPr lang="en-US"/>
              <a:t>Oxford Physics Microstructure Detector Laboratory</a:t>
            </a:r>
            <a:endParaRPr lang="en-US" dirty="0"/>
          </a:p>
        </p:txBody>
      </p:sp>
    </p:spTree>
    <p:extLst>
      <p:ext uri="{BB962C8B-B14F-4D97-AF65-F5344CB8AC3E}">
        <p14:creationId xmlns:p14="http://schemas.microsoft.com/office/powerpoint/2010/main" val="18986576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C4B9B8-EED8-400D-9F4B-CE38CF13955A}"/>
              </a:ext>
            </a:extLst>
          </p:cNvPr>
          <p:cNvSpPr>
            <a:spLocks noGrp="1"/>
          </p:cNvSpPr>
          <p:nvPr>
            <p:ph type="title"/>
          </p:nvPr>
        </p:nvSpPr>
        <p:spPr/>
        <p:txBody>
          <a:bodyPr/>
          <a:lstStyle/>
          <a:p>
            <a:r>
              <a:rPr lang="en-GB" dirty="0"/>
              <a:t>Beginnings…</a:t>
            </a:r>
          </a:p>
        </p:txBody>
      </p:sp>
      <p:sp>
        <p:nvSpPr>
          <p:cNvPr id="4" name="Date Placeholder 3">
            <a:extLst>
              <a:ext uri="{FF2B5EF4-FFF2-40B4-BE49-F238E27FC236}">
                <a16:creationId xmlns:a16="http://schemas.microsoft.com/office/drawing/2014/main" id="{C6C40A0F-C9B0-4226-B0C3-8948BECFA69F}"/>
              </a:ext>
            </a:extLst>
          </p:cNvPr>
          <p:cNvSpPr>
            <a:spLocks noGrp="1"/>
          </p:cNvSpPr>
          <p:nvPr>
            <p:ph type="dt" sz="half" idx="10"/>
          </p:nvPr>
        </p:nvSpPr>
        <p:spPr/>
        <p:txBody>
          <a:bodyPr/>
          <a:lstStyle/>
          <a:p>
            <a:fld id="{6DFB5948-235E-4BFD-AB60-F44D3680B54D}" type="datetime4">
              <a:rPr lang="en-GB" smtClean="0"/>
              <a:t>09 September 2021</a:t>
            </a:fld>
            <a:endParaRPr lang="en-US" dirty="0"/>
          </a:p>
        </p:txBody>
      </p:sp>
      <p:sp>
        <p:nvSpPr>
          <p:cNvPr id="5" name="Slide Number Placeholder 4">
            <a:extLst>
              <a:ext uri="{FF2B5EF4-FFF2-40B4-BE49-F238E27FC236}">
                <a16:creationId xmlns:a16="http://schemas.microsoft.com/office/drawing/2014/main" id="{71F09761-4FD1-4B40-B1FC-BE5186CF0272}"/>
              </a:ext>
            </a:extLst>
          </p:cNvPr>
          <p:cNvSpPr>
            <a:spLocks noGrp="1"/>
          </p:cNvSpPr>
          <p:nvPr>
            <p:ph type="sldNum" sz="quarter" idx="11"/>
          </p:nvPr>
        </p:nvSpPr>
        <p:spPr/>
        <p:txBody>
          <a:bodyPr/>
          <a:lstStyle/>
          <a:p>
            <a:fld id="{1CDEF5AA-240F-4249-81A8-51C314C36DE1}" type="slidenum">
              <a:rPr lang="en-US" smtClean="0"/>
              <a:pPr/>
              <a:t>8</a:t>
            </a:fld>
            <a:endParaRPr lang="en-US" dirty="0"/>
          </a:p>
        </p:txBody>
      </p:sp>
      <p:sp>
        <p:nvSpPr>
          <p:cNvPr id="6" name="Footer Placeholder 5">
            <a:extLst>
              <a:ext uri="{FF2B5EF4-FFF2-40B4-BE49-F238E27FC236}">
                <a16:creationId xmlns:a16="http://schemas.microsoft.com/office/drawing/2014/main" id="{1E1C4930-4A44-41EA-8BE5-3CD12E1F2DA4}"/>
              </a:ext>
            </a:extLst>
          </p:cNvPr>
          <p:cNvSpPr>
            <a:spLocks noGrp="1"/>
          </p:cNvSpPr>
          <p:nvPr>
            <p:ph type="ftr" sz="quarter" idx="12"/>
          </p:nvPr>
        </p:nvSpPr>
        <p:spPr/>
        <p:txBody>
          <a:bodyPr/>
          <a:lstStyle/>
          <a:p>
            <a:r>
              <a:rPr lang="en-US"/>
              <a:t>Oxford Physics Microstructure Detector Laboratory</a:t>
            </a:r>
            <a:endParaRPr lang="en-US" dirty="0"/>
          </a:p>
        </p:txBody>
      </p:sp>
      <p:pic>
        <p:nvPicPr>
          <p:cNvPr id="7" name="Picture 6">
            <a:extLst>
              <a:ext uri="{FF2B5EF4-FFF2-40B4-BE49-F238E27FC236}">
                <a16:creationId xmlns:a16="http://schemas.microsoft.com/office/drawing/2014/main" id="{18C1CB20-4C03-4C9A-91A5-88FA063388D5}"/>
              </a:ext>
            </a:extLst>
          </p:cNvPr>
          <p:cNvPicPr>
            <a:picLocks noChangeAspect="1"/>
          </p:cNvPicPr>
          <p:nvPr/>
        </p:nvPicPr>
        <p:blipFill>
          <a:blip r:embed="rId2"/>
          <a:stretch>
            <a:fillRect/>
          </a:stretch>
        </p:blipFill>
        <p:spPr>
          <a:xfrm>
            <a:off x="155643" y="1182762"/>
            <a:ext cx="8160774" cy="5239792"/>
          </a:xfrm>
          <a:prstGeom prst="rect">
            <a:avLst/>
          </a:prstGeom>
        </p:spPr>
      </p:pic>
    </p:spTree>
    <p:extLst>
      <p:ext uri="{BB962C8B-B14F-4D97-AF65-F5344CB8AC3E}">
        <p14:creationId xmlns:p14="http://schemas.microsoft.com/office/powerpoint/2010/main" val="15445996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0F9C05-8E79-4976-B428-B19FF71A148F}"/>
              </a:ext>
            </a:extLst>
          </p:cNvPr>
          <p:cNvSpPr>
            <a:spLocks noGrp="1"/>
          </p:cNvSpPr>
          <p:nvPr>
            <p:ph type="title"/>
          </p:nvPr>
        </p:nvSpPr>
        <p:spPr/>
        <p:txBody>
          <a:bodyPr/>
          <a:lstStyle/>
          <a:p>
            <a:r>
              <a:rPr lang="en-GB" dirty="0"/>
              <a:t>LUCID, </a:t>
            </a:r>
            <a:r>
              <a:rPr lang="en-GB" dirty="0" err="1"/>
              <a:t>CERN@School</a:t>
            </a:r>
            <a:r>
              <a:rPr lang="en-GB" dirty="0"/>
              <a:t>, and IRIS</a:t>
            </a:r>
          </a:p>
        </p:txBody>
      </p:sp>
      <p:sp>
        <p:nvSpPr>
          <p:cNvPr id="3" name="Content Placeholder 2">
            <a:extLst>
              <a:ext uri="{FF2B5EF4-FFF2-40B4-BE49-F238E27FC236}">
                <a16:creationId xmlns:a16="http://schemas.microsoft.com/office/drawing/2014/main" id="{B3E66A8E-9785-4C61-9916-B1ED15AAA59C}"/>
              </a:ext>
            </a:extLst>
          </p:cNvPr>
          <p:cNvSpPr>
            <a:spLocks noGrp="1"/>
          </p:cNvSpPr>
          <p:nvPr>
            <p:ph idx="1"/>
          </p:nvPr>
        </p:nvSpPr>
        <p:spPr>
          <a:xfrm>
            <a:off x="251520" y="1052736"/>
            <a:ext cx="6923112" cy="4525963"/>
          </a:xfrm>
          <a:solidFill>
            <a:schemeClr val="bg1"/>
          </a:solidFill>
        </p:spPr>
        <p:txBody>
          <a:bodyPr>
            <a:normAutofit/>
          </a:bodyPr>
          <a:lstStyle/>
          <a:p>
            <a:r>
              <a:rPr lang="en-GB" sz="2000" dirty="0"/>
              <a:t>LUCID led to the </a:t>
            </a:r>
            <a:r>
              <a:rPr lang="en-GB" sz="2000" dirty="0" err="1"/>
              <a:t>CERN@School</a:t>
            </a:r>
            <a:r>
              <a:rPr lang="en-GB" sz="2000" dirty="0"/>
              <a:t> program which gave </a:t>
            </a:r>
            <a:r>
              <a:rPr lang="en-GB" sz="2000" dirty="0" err="1"/>
              <a:t>Timepix</a:t>
            </a:r>
            <a:r>
              <a:rPr lang="en-GB" sz="2000" dirty="0"/>
              <a:t> detectors to a number of schools to study radiation and cosmic rays</a:t>
            </a:r>
          </a:p>
          <a:p>
            <a:r>
              <a:rPr lang="en-GB" sz="2000" dirty="0"/>
              <a:t>This in turn led to the IRIS program (Institute For Research in Schools) that pairs schools with exciting research programs where they can contribute real science.</a:t>
            </a:r>
          </a:p>
          <a:p>
            <a:endParaRPr lang="en-GB" sz="2000" dirty="0"/>
          </a:p>
          <a:p>
            <a:r>
              <a:rPr lang="en-GB" sz="2000" dirty="0"/>
              <a:t>Very much the brainchild of Becky Parker (Prof. </a:t>
            </a:r>
            <a:r>
              <a:rPr lang="en-GB" sz="2000" dirty="0" err="1"/>
              <a:t>MInstP</a:t>
            </a:r>
            <a:r>
              <a:rPr lang="en-GB" sz="2000" dirty="0"/>
              <a:t> MBE) who as head of Simon Langton Physics used force of personality got everyone to work together on this</a:t>
            </a:r>
          </a:p>
        </p:txBody>
      </p:sp>
      <p:sp>
        <p:nvSpPr>
          <p:cNvPr id="4" name="Date Placeholder 3">
            <a:extLst>
              <a:ext uri="{FF2B5EF4-FFF2-40B4-BE49-F238E27FC236}">
                <a16:creationId xmlns:a16="http://schemas.microsoft.com/office/drawing/2014/main" id="{8C0FEFEC-1CAD-4328-943D-752704FF948C}"/>
              </a:ext>
            </a:extLst>
          </p:cNvPr>
          <p:cNvSpPr>
            <a:spLocks noGrp="1"/>
          </p:cNvSpPr>
          <p:nvPr>
            <p:ph type="dt" sz="half" idx="10"/>
          </p:nvPr>
        </p:nvSpPr>
        <p:spPr/>
        <p:txBody>
          <a:bodyPr/>
          <a:lstStyle/>
          <a:p>
            <a:fld id="{6DFB5948-235E-4BFD-AB60-F44D3680B54D}" type="datetime4">
              <a:rPr lang="en-GB" smtClean="0"/>
              <a:t>09 September 2021</a:t>
            </a:fld>
            <a:endParaRPr lang="en-US" dirty="0"/>
          </a:p>
        </p:txBody>
      </p:sp>
      <p:sp>
        <p:nvSpPr>
          <p:cNvPr id="5" name="Slide Number Placeholder 4">
            <a:extLst>
              <a:ext uri="{FF2B5EF4-FFF2-40B4-BE49-F238E27FC236}">
                <a16:creationId xmlns:a16="http://schemas.microsoft.com/office/drawing/2014/main" id="{0A56BBD2-1A84-4A01-9B4F-74ACE67F4C90}"/>
              </a:ext>
            </a:extLst>
          </p:cNvPr>
          <p:cNvSpPr>
            <a:spLocks noGrp="1"/>
          </p:cNvSpPr>
          <p:nvPr>
            <p:ph type="sldNum" sz="quarter" idx="11"/>
          </p:nvPr>
        </p:nvSpPr>
        <p:spPr/>
        <p:txBody>
          <a:bodyPr/>
          <a:lstStyle/>
          <a:p>
            <a:fld id="{1CDEF5AA-240F-4249-81A8-51C314C36DE1}" type="slidenum">
              <a:rPr lang="en-US" smtClean="0"/>
              <a:pPr/>
              <a:t>9</a:t>
            </a:fld>
            <a:endParaRPr lang="en-US" dirty="0"/>
          </a:p>
        </p:txBody>
      </p:sp>
      <p:sp>
        <p:nvSpPr>
          <p:cNvPr id="6" name="Footer Placeholder 5">
            <a:extLst>
              <a:ext uri="{FF2B5EF4-FFF2-40B4-BE49-F238E27FC236}">
                <a16:creationId xmlns:a16="http://schemas.microsoft.com/office/drawing/2014/main" id="{5735BDAA-70C3-4FD9-806A-538976582C58}"/>
              </a:ext>
            </a:extLst>
          </p:cNvPr>
          <p:cNvSpPr>
            <a:spLocks noGrp="1"/>
          </p:cNvSpPr>
          <p:nvPr>
            <p:ph type="ftr" sz="quarter" idx="12"/>
          </p:nvPr>
        </p:nvSpPr>
        <p:spPr/>
        <p:txBody>
          <a:bodyPr/>
          <a:lstStyle/>
          <a:p>
            <a:r>
              <a:rPr lang="en-US"/>
              <a:t>Oxford Physics Microstructure Detector Laboratory</a:t>
            </a:r>
            <a:endParaRPr lang="en-US" dirty="0"/>
          </a:p>
        </p:txBody>
      </p:sp>
      <p:pic>
        <p:nvPicPr>
          <p:cNvPr id="8" name="Picture 7">
            <a:extLst>
              <a:ext uri="{FF2B5EF4-FFF2-40B4-BE49-F238E27FC236}">
                <a16:creationId xmlns:a16="http://schemas.microsoft.com/office/drawing/2014/main" id="{0EC38516-3D5D-46A1-A408-F45496342E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29034" y="3861048"/>
            <a:ext cx="2642722" cy="2642722"/>
          </a:xfrm>
          <a:prstGeom prst="rect">
            <a:avLst/>
          </a:prstGeom>
        </p:spPr>
      </p:pic>
    </p:spTree>
    <p:extLst>
      <p:ext uri="{BB962C8B-B14F-4D97-AF65-F5344CB8AC3E}">
        <p14:creationId xmlns:p14="http://schemas.microsoft.com/office/powerpoint/2010/main" val="3600289335"/>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66384</TotalTime>
  <Words>1432</Words>
  <Application>Microsoft Office PowerPoint</Application>
  <PresentationFormat>On-screen Show (4:3)</PresentationFormat>
  <Paragraphs>147</Paragraphs>
  <Slides>19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Times New Roman</vt:lpstr>
      <vt:lpstr>1_Office Theme</vt:lpstr>
      <vt:lpstr>Medipix in Space</vt:lpstr>
      <vt:lpstr>Background</vt:lpstr>
      <vt:lpstr>Medipix2 Capabilities</vt:lpstr>
      <vt:lpstr>1st Digression: Photon Counting</vt:lpstr>
      <vt:lpstr>Invention of Timepix</vt:lpstr>
      <vt:lpstr>Time to Energy</vt:lpstr>
      <vt:lpstr>LUCID… beginnings</vt:lpstr>
      <vt:lpstr>Beginnings…</vt:lpstr>
      <vt:lpstr>LUCID, CERN@School, and IRIS</vt:lpstr>
      <vt:lpstr>LUCID</vt:lpstr>
      <vt:lpstr>Results from LUCID</vt:lpstr>
      <vt:lpstr>Space Weather</vt:lpstr>
      <vt:lpstr>Space Weather Implications </vt:lpstr>
      <vt:lpstr>2nd Aside: Determining Particle Type with Timepix</vt:lpstr>
      <vt:lpstr>Then you get more advanced…</vt:lpstr>
      <vt:lpstr>Space Dosimetry</vt:lpstr>
      <vt:lpstr>Particle Species (4 sec exposure)</vt:lpstr>
      <vt:lpstr>3rd digression: Effect on Timepix Design</vt:lpstr>
      <vt:lpstr>The Future</vt:lpstr>
    </vt:vector>
  </TitlesOfParts>
  <Company>Department of Physics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Richard Plackett</cp:lastModifiedBy>
  <cp:revision>229</cp:revision>
  <dcterms:created xsi:type="dcterms:W3CDTF">2019-07-16T09:41:56Z</dcterms:created>
  <dcterms:modified xsi:type="dcterms:W3CDTF">2021-09-09T15:25:01Z</dcterms:modified>
</cp:coreProperties>
</file>