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49"/>
  </p:notesMasterIdLst>
  <p:sldIdLst>
    <p:sldId id="256" r:id="rId5"/>
    <p:sldId id="894" r:id="rId6"/>
    <p:sldId id="928" r:id="rId7"/>
    <p:sldId id="932" r:id="rId8"/>
    <p:sldId id="933" r:id="rId9"/>
    <p:sldId id="934" r:id="rId10"/>
    <p:sldId id="935" r:id="rId11"/>
    <p:sldId id="936" r:id="rId12"/>
    <p:sldId id="938" r:id="rId13"/>
    <p:sldId id="939" r:id="rId14"/>
    <p:sldId id="940" r:id="rId15"/>
    <p:sldId id="941" r:id="rId16"/>
    <p:sldId id="942" r:id="rId17"/>
    <p:sldId id="943" r:id="rId18"/>
    <p:sldId id="944" r:id="rId19"/>
    <p:sldId id="970" r:id="rId20"/>
    <p:sldId id="948" r:id="rId21"/>
    <p:sldId id="977" r:id="rId22"/>
    <p:sldId id="952" r:id="rId23"/>
    <p:sldId id="947" r:id="rId24"/>
    <p:sldId id="945" r:id="rId25"/>
    <p:sldId id="958" r:id="rId26"/>
    <p:sldId id="953" r:id="rId27"/>
    <p:sldId id="954" r:id="rId28"/>
    <p:sldId id="955" r:id="rId29"/>
    <p:sldId id="961" r:id="rId30"/>
    <p:sldId id="962" r:id="rId31"/>
    <p:sldId id="963" r:id="rId32"/>
    <p:sldId id="965" r:id="rId33"/>
    <p:sldId id="964" r:id="rId34"/>
    <p:sldId id="974" r:id="rId35"/>
    <p:sldId id="975" r:id="rId36"/>
    <p:sldId id="971" r:id="rId37"/>
    <p:sldId id="978" r:id="rId38"/>
    <p:sldId id="979" r:id="rId39"/>
    <p:sldId id="950" r:id="rId40"/>
    <p:sldId id="973" r:id="rId41"/>
    <p:sldId id="976" r:id="rId42"/>
    <p:sldId id="929" r:id="rId43"/>
    <p:sldId id="930" r:id="rId44"/>
    <p:sldId id="269" r:id="rId45"/>
    <p:sldId id="281" r:id="rId46"/>
    <p:sldId id="283" r:id="rId47"/>
    <p:sldId id="289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602C"/>
    <a:srgbClr val="5E2CBC"/>
    <a:srgbClr val="FF3CFF"/>
    <a:srgbClr val="FFB3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936" autoAdjust="0"/>
    <p:restoredTop sz="96071"/>
  </p:normalViewPr>
  <p:slideViewPr>
    <p:cSldViewPr snapToGrid="0" snapToObjects="1">
      <p:cViewPr>
        <p:scale>
          <a:sx n="98" d="100"/>
          <a:sy n="98" d="100"/>
        </p:scale>
        <p:origin x="296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7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0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how they go really fast and then smash with spins like that</a:t>
            </a:r>
          </a:p>
          <a:p>
            <a:r>
              <a:rPr lang="en-US" dirty="0"/>
              <a:t>Hadrons not </a:t>
            </a:r>
          </a:p>
          <a:p>
            <a:endParaRPr lang="en-US" dirty="0"/>
          </a:p>
          <a:p>
            <a:r>
              <a:rPr lang="en-US" dirty="0"/>
              <a:t>Red / pink think is PART of EIC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66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Dipoles bend the beam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28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quad arrows bigger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39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80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52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42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Beam will blow up</a:t>
            </a:r>
          </a:p>
          <a:p>
            <a:r>
              <a:rPr lang="en-US" dirty="0"/>
              <a:t>Integer multiples of the tunes -&gt; blow up</a:t>
            </a:r>
          </a:p>
          <a:p>
            <a:r>
              <a:rPr lang="en-US" dirty="0"/>
              <a:t>Go one  by one, oscillate in each plane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24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with arms/hands how it rotates</a:t>
            </a:r>
          </a:p>
          <a:p>
            <a:r>
              <a:rPr lang="en-US" dirty="0"/>
              <a:t>Calculation not too fun so won’t detail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916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98DCC-6A60-6BF4-2B20-3B8DC6F3C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3513AD-CBBB-6DDB-4C02-8855FC057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D5A60A-9110-5569-DC37-631D2B215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with arms/hands how it rotates</a:t>
            </a:r>
          </a:p>
          <a:p>
            <a:r>
              <a:rPr lang="en-US" dirty="0"/>
              <a:t>Calculation not too fun so won’t detail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6F1A14-064F-BDBF-4332-F14DB43EE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32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that we avoid resonances, what about the radiative depolarization?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56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84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50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Theta I is bump strength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70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4F56D-5624-46C7-DF15-40679492A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6C8D6C-63F0-166D-B615-A6C90FB13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87701B-7F39-9889-A838-05782ED1E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0766E-95EA-CA38-DB31-DDD08EFFF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27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3A987-754D-D910-5415-A21038208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AAD5C-F820-861C-39A8-128E97E11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360FD9-9C97-94CD-02E2-FF722679D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formally</a:t>
            </a:r>
          </a:p>
          <a:p>
            <a:r>
              <a:rPr lang="en-US" dirty="0" err="1"/>
              <a:t>pca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2381A-B2BA-6619-B003-5A995C222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38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3CE5-C219-DE67-521C-EB728EAAC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AD3E2-3EB1-BAA4-30CA-A08CC0ED6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099D65-0383-9359-74F1-0D26CA499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Monte </a:t>
            </a:r>
            <a:r>
              <a:rPr lang="en-US" dirty="0" err="1"/>
              <a:t>carlo</a:t>
            </a:r>
            <a:r>
              <a:rPr lang="en-US" dirty="0"/>
              <a:t> tracking result</a:t>
            </a:r>
          </a:p>
          <a:p>
            <a:r>
              <a:rPr lang="en-US" dirty="0"/>
              <a:t>Go slow here, talk about right plot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06494-5C92-E988-7862-A4ED8CE53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52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091E9-A1E1-9EB1-E485-35AEE697A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2ACB6-8DB4-994B-AD1A-F97F166D6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926B2F-6D5F-B602-DF57-F2C7222BB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Monte </a:t>
            </a:r>
            <a:r>
              <a:rPr lang="en-US" dirty="0" err="1"/>
              <a:t>carlo</a:t>
            </a:r>
            <a:r>
              <a:rPr lang="en-US" dirty="0"/>
              <a:t> tracking result</a:t>
            </a:r>
          </a:p>
          <a:p>
            <a:r>
              <a:rPr lang="en-US" dirty="0"/>
              <a:t>Go slow here, talk about right plot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93E9F-9BCF-1BAD-3C5C-5AF2D13E72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963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B4622-620F-2BFF-BDFA-692243900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3D41BC-4ECA-194B-5EA4-6AA0BD4A9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EC000D-55AE-14E9-0F18-5AD915809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SLOWLY HERE. NOW d goes on BOTTOM</a:t>
            </a:r>
          </a:p>
          <a:p>
            <a:r>
              <a:rPr lang="en-US" dirty="0"/>
              <a:t>THIS SLIDE WILL TAKE 2-3 minutes</a:t>
            </a:r>
          </a:p>
          <a:p>
            <a:r>
              <a:rPr lang="en-US" dirty="0"/>
              <a:t>DESCRIBE PLOT IN DETAIL AND WHAT COLORS MEAN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EF95-A3F0-871F-4ECF-6A7B5B571A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835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98945-7518-7077-B2FC-5722A1504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2E81C-B78A-A197-CEA2-33CAAD277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324F1-C4FE-CDAD-8A3E-59D72D69C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know that the amount of photons emitted in the vertical correlated to vertical dispersion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B715B-A161-2C5B-44FC-95B82797E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69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2BF38-DE32-E32F-5621-ECE4D0560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62023-F4CA-3CE7-BA5B-C0FCFA86D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25C0D-2438-4A4A-3266-61E6BDCC9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know that the amount of photons emitted in the vertical correlated to vertical dispersion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20820-2393-C850-F7EA-7AD4FF3B6B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47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90E25-EF4A-A99F-E075-1EEA902A6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33539-E415-71EA-7B35-EF9FC86C2B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FB80BC-E5CB-260F-F141-3727158AC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B0B90-67FD-D9EB-85DD-AA883D8F99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67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07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42B17-F06D-6FC6-77D9-6C6EFA659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8E9576-462F-FC77-99AD-B05F74FFD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31D468-7169-B91F-4D5C-29E5C6175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743D7-1910-5965-F24A-A5E26E308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586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South repels south</a:t>
            </a:r>
          </a:p>
          <a:p>
            <a:r>
              <a:rPr lang="en-US" dirty="0"/>
              <a:t>North repels north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458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806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6CF27-1F2E-825F-4F11-DBEA4305F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054EC-96CF-18F9-CFEF-1F89B6FC5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EE73D0-68D8-6D34-2D90-EF4E3D07C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084D5-B220-4500-9C3E-11873D78E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088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07795-4AD4-7AA7-FD89-437979DC2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3D6D2C-42CE-3760-1515-A464D234F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D91268-E643-17A0-512A-F2E19F6A9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957B-346A-7CD8-7DED-4ABBFA978F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86812-E804-AF76-F05C-860794719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4D840C-2C12-0ABD-A0F4-51CFC4FC8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2CDCA9-6BBB-41A6-39D3-AED2E8449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B1FB6-B876-AF90-C3CD-7946861AF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49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18E3C-AE7F-D09E-54DF-E143B82CF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8FEB00-9301-A2B1-7FAA-1F0917E76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255F96-0D4F-55B9-83DC-BFF39A10D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347AA-1C31-9B00-2F4C-86ED4B0CAB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422FF-FA8A-4E58-BA5B-6A59E80F76B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7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4C6E50E-3840-229D-97E9-6585956B40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963" y="981075"/>
            <a:ext cx="11499850" cy="50657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579" y="975360"/>
            <a:ext cx="5524500" cy="48911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4923" y="975360"/>
            <a:ext cx="5755084" cy="48911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19028C-A8A5-FADA-83F3-EB1D12770AC1}"/>
              </a:ext>
            </a:extLst>
          </p:cNvPr>
          <p:cNvSpPr txBox="1"/>
          <p:nvPr userDrawn="1"/>
        </p:nvSpPr>
        <p:spPr>
          <a:xfrm>
            <a:off x="2369713" y="6266220"/>
            <a:ext cx="3503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EIC Commissioning Tool Working Group Meeting</a:t>
            </a:r>
          </a:p>
          <a:p>
            <a:r>
              <a:rPr lang="en-US" sz="1200" dirty="0"/>
              <a:t>2 February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EEA0DD-6710-BC4F-33C5-13627A6AF6DE}"/>
              </a:ext>
            </a:extLst>
          </p:cNvPr>
          <p:cNvSpPr txBox="1"/>
          <p:nvPr userDrawn="1"/>
        </p:nvSpPr>
        <p:spPr>
          <a:xfrm>
            <a:off x="6540321" y="6266220"/>
            <a:ext cx="3503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Matt Signorelli</a:t>
            </a:r>
          </a:p>
          <a:p>
            <a:r>
              <a:rPr lang="en-US" sz="1200" dirty="0"/>
              <a:t>msignorel@bnl.gov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928145-4631-14C9-622E-2BE74E8D38D4}"/>
              </a:ext>
            </a:extLst>
          </p:cNvPr>
          <p:cNvSpPr txBox="1"/>
          <p:nvPr userDrawn="1"/>
        </p:nvSpPr>
        <p:spPr>
          <a:xfrm>
            <a:off x="11768194" y="6450886"/>
            <a:ext cx="388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51EE603-5718-4AF7-9552-D26816D640F2}" type="slidenum">
              <a:rPr lang="en-US" sz="1200" smtClean="0">
                <a:solidFill>
                  <a:schemeClr val="tx1"/>
                </a:solidFill>
              </a:rPr>
              <a:t>‹#›</a:t>
            </a:fld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81625-2DEC-DCF9-D17E-F51C27385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90357-00C3-8947-F701-CA0EE04D6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6078D-DEAE-0EB5-7F26-B798D9C07B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0641" y="6584949"/>
            <a:ext cx="2001520" cy="136526"/>
          </a:xfrm>
          <a:prstGeom prst="rect">
            <a:avLst/>
          </a:prstGeom>
        </p:spPr>
        <p:txBody>
          <a:bodyPr/>
          <a:lstStyle/>
          <a:p>
            <a:fld id="{562A92B0-5836-4877-83DB-13AB335D12CB}" type="datetime4">
              <a:rPr lang="en-US" smtClean="0"/>
              <a:t>September 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9290C-1A66-EA93-EDC9-5FDD5B607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0641" y="6356349"/>
            <a:ext cx="2001520" cy="1365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Location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5BE66-11B9-55A4-0508-7FE00595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2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D64F3-D3B9-6752-7A46-84C1BF15E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27C6B-5F22-1BE2-A676-4ABC291A6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C55A1-17FA-C036-BC97-302A98E5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0641" y="6584949"/>
            <a:ext cx="2001520" cy="136526"/>
          </a:xfrm>
          <a:prstGeom prst="rect">
            <a:avLst/>
          </a:prstGeom>
        </p:spPr>
        <p:txBody>
          <a:bodyPr/>
          <a:lstStyle/>
          <a:p>
            <a:fld id="{E2A89332-A3D8-4C0E-8FF6-FBD7119C907C}" type="datetime4">
              <a:rPr lang="en-US" smtClean="0"/>
              <a:t>September 3,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BA99C-E29F-3F8F-5E51-920FAD580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0641" y="6356349"/>
            <a:ext cx="2001520" cy="1365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Location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92737-CF40-B580-2642-EBC85023E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0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62579" y="825178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3E44F33-00E1-4995-BCB3-306884FDA130}"/>
              </a:ext>
            </a:extLst>
          </p:cNvPr>
          <p:cNvSpPr txBox="1"/>
          <p:nvPr userDrawn="1"/>
        </p:nvSpPr>
        <p:spPr>
          <a:xfrm>
            <a:off x="2369713" y="6266220"/>
            <a:ext cx="3503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EIC Polarization Seminar</a:t>
            </a:r>
          </a:p>
          <a:p>
            <a:r>
              <a:rPr lang="en-US" sz="1200" dirty="0"/>
              <a:t>September 8</a:t>
            </a:r>
            <a:r>
              <a:rPr lang="en-US" sz="1200" baseline="30000" dirty="0"/>
              <a:t>th</a:t>
            </a:r>
            <a:r>
              <a:rPr lang="en-US" sz="1200" dirty="0"/>
              <a:t>,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9188FB-5634-402C-938B-93ED71BF6DBD}"/>
              </a:ext>
            </a:extLst>
          </p:cNvPr>
          <p:cNvSpPr txBox="1"/>
          <p:nvPr userDrawn="1"/>
        </p:nvSpPr>
        <p:spPr>
          <a:xfrm>
            <a:off x="6540321" y="6266220"/>
            <a:ext cx="3503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Matt Signorelli</a:t>
            </a:r>
          </a:p>
          <a:p>
            <a:r>
              <a:rPr lang="en-US" sz="1200" dirty="0"/>
              <a:t>msignorel@bnl.gov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74637E-9912-A471-4BC7-3B2D0CF329D4}"/>
              </a:ext>
            </a:extLst>
          </p:cNvPr>
          <p:cNvSpPr txBox="1"/>
          <p:nvPr userDrawn="1"/>
        </p:nvSpPr>
        <p:spPr>
          <a:xfrm>
            <a:off x="11768194" y="6450886"/>
            <a:ext cx="388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51EE603-5718-4AF7-9552-D26816D640F2}" type="slidenum">
              <a:rPr lang="en-US" sz="1200" smtClean="0">
                <a:solidFill>
                  <a:schemeClr val="tx1"/>
                </a:solidFill>
              </a:rPr>
              <a:t>‹#›</a:t>
            </a:fld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7" r:id="rId4"/>
    <p:sldLayoutId id="2147483669" r:id="rId5"/>
    <p:sldLayoutId id="214748367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0.png"/><Relationship Id="rId10" Type="http://schemas.openxmlformats.org/officeDocument/2006/relationships/image" Target="../media/image32.png"/><Relationship Id="rId4" Type="http://schemas.openxmlformats.org/officeDocument/2006/relationships/image" Target="../media/image10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10.png"/><Relationship Id="rId10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0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0.png"/><Relationship Id="rId11" Type="http://schemas.openxmlformats.org/officeDocument/2006/relationships/image" Target="../media/image44.png"/><Relationship Id="rId5" Type="http://schemas.openxmlformats.org/officeDocument/2006/relationships/image" Target="../media/image390.png"/><Relationship Id="rId10" Type="http://schemas.openxmlformats.org/officeDocument/2006/relationships/image" Target="../media/image8.jpg"/><Relationship Id="rId4" Type="http://schemas.openxmlformats.org/officeDocument/2006/relationships/image" Target="../media/image380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4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0.png"/><Relationship Id="rId4" Type="http://schemas.openxmlformats.org/officeDocument/2006/relationships/image" Target="../media/image450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0" Type="http://schemas.openxmlformats.org/officeDocument/2006/relationships/image" Target="../media/image14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1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inspirehep.net/files/96acd3a683ee92904af0d68d8254217e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hyperlink" Target="https://inspirehep.net/files/3e7586bef9c2c16829b4a5bc241bc13c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https://journals.aps.org/prab/pdf/10.1103/PhysRevAccelBeams.28.031002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83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4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0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84.png"/><Relationship Id="rId9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92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5" Type="http://schemas.openxmlformats.org/officeDocument/2006/relationships/image" Target="../media/image142.png"/><Relationship Id="rId4" Type="http://schemas.openxmlformats.org/officeDocument/2006/relationships/image" Target="../media/image9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png"/><Relationship Id="rId5" Type="http://schemas.openxmlformats.org/officeDocument/2006/relationships/image" Target="../media/image14.png"/><Relationship Id="rId4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27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3.png"/><Relationship Id="rId5" Type="http://schemas.openxmlformats.org/officeDocument/2006/relationships/image" Target="../media/image151.png"/><Relationship Id="rId4" Type="http://schemas.openxmlformats.org/officeDocument/2006/relationships/image" Target="../media/image94.png"/><Relationship Id="rId9" Type="http://schemas.openxmlformats.org/officeDocument/2006/relationships/image" Target="../media/image1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svg"/><Relationship Id="rId10" Type="http://schemas.openxmlformats.org/officeDocument/2006/relationships/image" Target="../media/image148.png"/><Relationship Id="rId4" Type="http://schemas.openxmlformats.org/officeDocument/2006/relationships/image" Target="../media/image141.png"/><Relationship Id="rId9" Type="http://schemas.openxmlformats.org/officeDocument/2006/relationships/image" Target="../media/image1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bmad-sim.github.io/SciBmad.jl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png"/><Relationship Id="rId4" Type="http://schemas.openxmlformats.org/officeDocument/2006/relationships/image" Target="../media/image15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5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181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10" Type="http://schemas.openxmlformats.org/officeDocument/2006/relationships/image" Target="../media/image251.png"/><Relationship Id="rId4" Type="http://schemas.openxmlformats.org/officeDocument/2006/relationships/image" Target="../media/image190.png"/><Relationship Id="rId9" Type="http://schemas.openxmlformats.org/officeDocument/2006/relationships/image" Target="../media/image24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3" Type="http://schemas.openxmlformats.org/officeDocument/2006/relationships/image" Target="../media/image910.png"/><Relationship Id="rId7" Type="http://schemas.openxmlformats.org/officeDocument/2006/relationships/image" Target="../media/image13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0.png"/><Relationship Id="rId5" Type="http://schemas.openxmlformats.org/officeDocument/2006/relationships/image" Target="../media/image157.emf"/><Relationship Id="rId4" Type="http://schemas.openxmlformats.org/officeDocument/2006/relationships/image" Target="../media/image1010.png"/><Relationship Id="rId9" Type="http://schemas.openxmlformats.org/officeDocument/2006/relationships/image" Target="../media/image1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0.png"/><Relationship Id="rId5" Type="http://schemas.openxmlformats.org/officeDocument/2006/relationships/image" Target="../media/image158.emf"/><Relationship Id="rId4" Type="http://schemas.openxmlformats.org/officeDocument/2006/relationships/image" Target="../media/image26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emf"/><Relationship Id="rId3" Type="http://schemas.openxmlformats.org/officeDocument/2006/relationships/image" Target="../media/image381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9.png"/><Relationship Id="rId5" Type="http://schemas.openxmlformats.org/officeDocument/2006/relationships/image" Target="../media/image401.png"/><Relationship Id="rId10" Type="http://schemas.openxmlformats.org/officeDocument/2006/relationships/image" Target="../media/image441.png"/><Relationship Id="rId9" Type="http://schemas.openxmlformats.org/officeDocument/2006/relationships/image" Target="../media/image4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049" y="1771945"/>
            <a:ext cx="10758339" cy="1726510"/>
          </a:xfrm>
        </p:spPr>
        <p:txBody>
          <a:bodyPr>
            <a:noAutofit/>
          </a:bodyPr>
          <a:lstStyle/>
          <a:p>
            <a:r>
              <a:rPr lang="en-US" sz="4400" dirty="0"/>
              <a:t>Electron spin polarization preservation in the Electron-Ion Collider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0E14B-6889-F849-8A8C-D01D7C360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049" y="5086055"/>
            <a:ext cx="10334625" cy="746185"/>
          </a:xfrm>
        </p:spPr>
        <p:txBody>
          <a:bodyPr>
            <a:normAutofit/>
          </a:bodyPr>
          <a:lstStyle/>
          <a:p>
            <a:r>
              <a:rPr lang="en-US" sz="1400" b="1" dirty="0"/>
              <a:t>EIC Accelerator Collaboration Meeting on Polarized Beams and Polarimetry</a:t>
            </a:r>
          </a:p>
          <a:p>
            <a:r>
              <a:rPr lang="en-US" sz="1400" b="1" dirty="0"/>
              <a:t>September 8</a:t>
            </a:r>
            <a:r>
              <a:rPr lang="en-US" sz="1400" b="1" baseline="30000" dirty="0"/>
              <a:t>th</a:t>
            </a:r>
            <a:r>
              <a:rPr lang="en-US" sz="1400" b="1" dirty="0"/>
              <a:t>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29000"/>
            <a:ext cx="10334625" cy="1271786"/>
          </a:xfrm>
        </p:spPr>
        <p:txBody>
          <a:bodyPr/>
          <a:lstStyle/>
          <a:p>
            <a:r>
              <a:rPr lang="en-US" b="1" dirty="0"/>
              <a:t>Matt Signorelli</a:t>
            </a:r>
          </a:p>
          <a:p>
            <a:r>
              <a:rPr lang="en-US" dirty="0"/>
              <a:t>Postdoctoral Research Associate</a:t>
            </a:r>
          </a:p>
          <a:p>
            <a:r>
              <a:rPr lang="en-US" dirty="0"/>
              <a:t>Brookhaven National Laboratory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2A6C9-42B0-5A2F-854F-EBB1A70B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CB775-CD66-EBFE-340C-290E9949C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385" y="1565910"/>
            <a:ext cx="10646927" cy="433308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Background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Electron Storage Ring (ESR) of the Electron-Ion Collider (EIC)</a:t>
            </a:r>
            <a:endParaRPr lang="en-US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Best Adjustment Groups for </a:t>
            </a:r>
            <a:r>
              <a:rPr lang="en-US" b="1" dirty="0" err="1"/>
              <a:t>ELectron</a:t>
            </a:r>
            <a:r>
              <a:rPr lang="en-US" b="1" dirty="0"/>
              <a:t> Spin (BAGELS)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/>
              <a:t>Conclusions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/>
              <a:t>New Software Plug: </a:t>
            </a:r>
            <a:r>
              <a:rPr lang="en-US" b="1" dirty="0" err="1"/>
              <a:t>SciBmad</a:t>
            </a:r>
            <a:endParaRPr lang="en-US" b="1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F8B9830-54A5-31A6-4336-687918DCFDA8}"/>
              </a:ext>
            </a:extLst>
          </p:cNvPr>
          <p:cNvSpPr txBox="1">
            <a:spLocks/>
          </p:cNvSpPr>
          <p:nvPr/>
        </p:nvSpPr>
        <p:spPr>
          <a:xfrm>
            <a:off x="831850" y="5422899"/>
            <a:ext cx="10515600" cy="6900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Relevant papers cited at bottom of slides</a:t>
            </a:r>
          </a:p>
          <a:p>
            <a:pPr marL="0" indent="0">
              <a:buNone/>
            </a:pPr>
            <a:r>
              <a:rPr lang="en-US" sz="1800" i="1" dirty="0"/>
              <a:t>Also see my PhD thesis “Electron spin polarization preservation in the Electron-Ion Collider”</a:t>
            </a:r>
          </a:p>
        </p:txBody>
      </p:sp>
    </p:spTree>
    <p:extLst>
      <p:ext uri="{BB962C8B-B14F-4D97-AF65-F5344CB8AC3E}">
        <p14:creationId xmlns:p14="http://schemas.microsoft.com/office/powerpoint/2010/main" val="86869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0256C6-AA5B-963D-D123-4A4D10E1E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7" t="9210" r="2960" b="9690"/>
          <a:stretch>
            <a:fillRect/>
          </a:stretch>
        </p:blipFill>
        <p:spPr>
          <a:xfrm>
            <a:off x="8061434" y="931766"/>
            <a:ext cx="4130566" cy="53999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73BE9-AF1B-06C3-C3EE-530D3AC3D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4" y="3042134"/>
            <a:ext cx="3786195" cy="2719479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81B7648-7CDA-D21B-6631-9EFCA03FBFBD}"/>
              </a:ext>
            </a:extLst>
          </p:cNvPr>
          <p:cNvSpPr txBox="1">
            <a:spLocks/>
          </p:cNvSpPr>
          <p:nvPr/>
        </p:nvSpPr>
        <p:spPr>
          <a:xfrm>
            <a:off x="340659" y="920749"/>
            <a:ext cx="4307541" cy="549783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Electron-Ion Collider (EIC)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Collides </a:t>
            </a:r>
            <a:r>
              <a:rPr lang="en-US" sz="2000" b="1" dirty="0"/>
              <a:t>spin-polarized hadrons (e.g. protons)</a:t>
            </a:r>
            <a:r>
              <a:rPr lang="en-US" sz="2000" dirty="0"/>
              <a:t> with </a:t>
            </a:r>
            <a:r>
              <a:rPr lang="en-US" sz="2000" b="1" dirty="0"/>
              <a:t>spin-polarized electrons </a:t>
            </a:r>
            <a:r>
              <a:rPr lang="en-US" sz="2000" dirty="0"/>
              <a:t>for a </a:t>
            </a:r>
            <a:r>
              <a:rPr lang="en-US" sz="2000" b="1" dirty="0"/>
              <a:t>wide range of energies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Study origin of </a:t>
            </a:r>
            <a:r>
              <a:rPr lang="en-US" sz="2000" b="1" dirty="0"/>
              <a:t>proton spin</a:t>
            </a:r>
            <a:r>
              <a:rPr lang="en-US" sz="2000" dirty="0"/>
              <a:t>, among other outstanding Standard Model questions</a:t>
            </a:r>
          </a:p>
          <a:p>
            <a:pPr marL="0" indent="0">
              <a:buNone/>
            </a:pPr>
            <a:endParaRPr lang="en-US" sz="18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Hadron Storage Ring (HSR)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41, 100, and 275 GeV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Electron Storage Ring (ESR)</a:t>
            </a:r>
            <a:endParaRPr lang="en-US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5, 9, and 18 GeV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b="1" dirty="0"/>
          </a:p>
          <a:p>
            <a:pPr lvl="1">
              <a:buFont typeface="Wingdings" panose="05000000000000000000" pitchFamily="2" charset="2"/>
              <a:buChar char="§"/>
            </a:pPr>
            <a:endParaRPr lang="en-US" b="1" dirty="0"/>
          </a:p>
          <a:p>
            <a:pPr lvl="1">
              <a:buFont typeface="Wingdings" panose="05000000000000000000" pitchFamily="2" charset="2"/>
              <a:buChar char="§"/>
            </a:pPr>
            <a:endParaRPr lang="en-US" b="1" dirty="0"/>
          </a:p>
          <a:p>
            <a:pPr lvl="1">
              <a:buFont typeface="Wingdings" panose="05000000000000000000" pitchFamily="2" charset="2"/>
              <a:buChar char="§"/>
            </a:pPr>
            <a:endParaRPr lang="en-US" b="1" dirty="0"/>
          </a:p>
          <a:p>
            <a:pPr lvl="1">
              <a:buFont typeface="Wingdings" panose="05000000000000000000" pitchFamily="2" charset="2"/>
              <a:buChar char="§"/>
            </a:pPr>
            <a:endParaRPr lang="en-US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AFCAD7-81F5-CB68-73B5-F0ED1A99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What is the EIC?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09217-AC3A-C0D8-2637-D61F4A9EC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3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5D21E3-E887-5C04-21F2-0D047FC10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5950"/>
          <a:stretch>
            <a:fillRect/>
          </a:stretch>
        </p:blipFill>
        <p:spPr>
          <a:xfrm>
            <a:off x="4648200" y="1430819"/>
            <a:ext cx="3148630" cy="1102724"/>
          </a:xfr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F5295C-610D-65C2-1537-561D709A5AD4}"/>
              </a:ext>
            </a:extLst>
          </p:cNvPr>
          <p:cNvCxnSpPr>
            <a:cxnSpLocks/>
          </p:cNvCxnSpPr>
          <p:nvPr/>
        </p:nvCxnSpPr>
        <p:spPr>
          <a:xfrm flipV="1">
            <a:off x="3559629" y="4540685"/>
            <a:ext cx="1488360" cy="457598"/>
          </a:xfrm>
          <a:prstGeom prst="straightConnector1">
            <a:avLst/>
          </a:prstGeom>
          <a:ln w="57150">
            <a:solidFill>
              <a:srgbClr val="C46184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AB3D8F3-B7B0-B2A9-43C0-FB7EB0132C99}"/>
              </a:ext>
            </a:extLst>
          </p:cNvPr>
          <p:cNvCxnSpPr>
            <a:cxnSpLocks/>
          </p:cNvCxnSpPr>
          <p:nvPr/>
        </p:nvCxnSpPr>
        <p:spPr>
          <a:xfrm>
            <a:off x="4338181" y="3937990"/>
            <a:ext cx="2071584" cy="551702"/>
          </a:xfrm>
          <a:prstGeom prst="straightConnector1">
            <a:avLst/>
          </a:prstGeom>
          <a:ln w="57150">
            <a:solidFill>
              <a:srgbClr val="ADAA22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C4190C3-BE8D-F8E8-8CE9-01E21ED5D387}"/>
              </a:ext>
            </a:extLst>
          </p:cNvPr>
          <p:cNvSpPr txBox="1"/>
          <p:nvPr/>
        </p:nvSpPr>
        <p:spPr>
          <a:xfrm>
            <a:off x="10337931" y="3620744"/>
            <a:ext cx="888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ADAA22"/>
                </a:solidFill>
              </a:rPr>
              <a:t>HSR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109B34-625A-87B1-C5B4-4FEE4433EBCD}"/>
              </a:ext>
            </a:extLst>
          </p:cNvPr>
          <p:cNvSpPr txBox="1"/>
          <p:nvPr/>
        </p:nvSpPr>
        <p:spPr>
          <a:xfrm>
            <a:off x="8298176" y="3752175"/>
            <a:ext cx="832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46184"/>
                </a:solidFill>
              </a:rPr>
              <a:t>ESR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E02641-05DC-3D8C-50E6-2F1913BB077C}"/>
              </a:ext>
            </a:extLst>
          </p:cNvPr>
          <p:cNvSpPr txBox="1"/>
          <p:nvPr/>
        </p:nvSpPr>
        <p:spPr>
          <a:xfrm>
            <a:off x="7796830" y="3042134"/>
            <a:ext cx="44082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/>
              <a:t>IP8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60FA4-8CA2-9E71-B237-25F1B6E23A8F}"/>
              </a:ext>
            </a:extLst>
          </p:cNvPr>
          <p:cNvSpPr txBox="1"/>
          <p:nvPr/>
        </p:nvSpPr>
        <p:spPr>
          <a:xfrm>
            <a:off x="9291684" y="3937990"/>
            <a:ext cx="44082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/>
              <a:t>IP6</a:t>
            </a:r>
          </a:p>
        </p:txBody>
      </p:sp>
    </p:spTree>
    <p:extLst>
      <p:ext uri="{BB962C8B-B14F-4D97-AF65-F5344CB8AC3E}">
        <p14:creationId xmlns:p14="http://schemas.microsoft.com/office/powerpoint/2010/main" val="3739222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8D13-12E8-A087-7E8F-72902D42F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64D0DA-5073-6388-AF69-59AF04BCD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60" y="1021293"/>
                <a:ext cx="11571042" cy="4805766"/>
              </a:xfrm>
            </p:spPr>
            <p:txBody>
              <a:bodyPr>
                <a:noAutofit/>
              </a:bodyPr>
              <a:lstStyle/>
              <a:p>
                <a:endParaRPr lang="en-US" dirty="0"/>
              </a:p>
              <a:p>
                <a:r>
                  <a:rPr lang="en-US" dirty="0"/>
                  <a:t>Ring with only dipoles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bends beam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Periodic spin direction on closed orbit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64D0DA-5073-6388-AF69-59AF04BCD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60" y="1021293"/>
                <a:ext cx="11571042" cy="4805766"/>
              </a:xfrm>
              <a:blipFill>
                <a:blip r:embed="rId3"/>
                <a:stretch>
                  <a:fillRect l="-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6755B-22FA-1ABB-CF4C-3169A60E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4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9CFDC4C-CAD1-ECA1-044B-CDD71C5B9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063" y="846357"/>
            <a:ext cx="2023021" cy="2026768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8CB7AC7E-DF34-9335-0D46-301C887C1D71}"/>
              </a:ext>
            </a:extLst>
          </p:cNvPr>
          <p:cNvSpPr/>
          <p:nvPr/>
        </p:nvSpPr>
        <p:spPr>
          <a:xfrm>
            <a:off x="2701534" y="3499460"/>
            <a:ext cx="6644106" cy="1336769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FC8F74F-FF64-122F-B40E-8B5D4724CAA6}"/>
              </a:ext>
            </a:extLst>
          </p:cNvPr>
          <p:cNvCxnSpPr>
            <a:cxnSpLocks/>
          </p:cNvCxnSpPr>
          <p:nvPr/>
        </p:nvCxnSpPr>
        <p:spPr>
          <a:xfrm flipV="1">
            <a:off x="6936433" y="4155009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4478684-73C9-D2BF-1CA9-D535E3035204}"/>
                  </a:ext>
                </a:extLst>
              </p:cNvPr>
              <p:cNvSpPr txBox="1"/>
              <p:nvPr/>
            </p:nvSpPr>
            <p:spPr>
              <a:xfrm>
                <a:off x="6996814" y="3887935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4478684-73C9-D2BF-1CA9-D535E3035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814" y="3887935"/>
                <a:ext cx="423129" cy="369332"/>
              </a:xfrm>
              <a:prstGeom prst="rect">
                <a:avLst/>
              </a:prstGeom>
              <a:blipFill>
                <a:blip r:embed="rId5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D2E8E5-D7EE-08A8-D813-3B3562687E5F}"/>
              </a:ext>
            </a:extLst>
          </p:cNvPr>
          <p:cNvCxnSpPr>
            <a:cxnSpLocks/>
          </p:cNvCxnSpPr>
          <p:nvPr/>
        </p:nvCxnSpPr>
        <p:spPr>
          <a:xfrm flipV="1">
            <a:off x="4365664" y="4082738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60D563E-D97C-0D0F-7090-07661F833122}"/>
                  </a:ext>
                </a:extLst>
              </p:cNvPr>
              <p:cNvSpPr txBox="1"/>
              <p:nvPr/>
            </p:nvSpPr>
            <p:spPr>
              <a:xfrm>
                <a:off x="4426045" y="3815664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60D563E-D97C-0D0F-7090-07661F833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045" y="3815664"/>
                <a:ext cx="423129" cy="369332"/>
              </a:xfrm>
              <a:prstGeom prst="rect">
                <a:avLst/>
              </a:prstGeom>
              <a:blipFill>
                <a:blip r:embed="rId6"/>
                <a:stretch>
                  <a:fillRect l="-13043" t="-21311" r="-4058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4C175D0-4840-DEFC-1808-72FADA8AE3B4}"/>
              </a:ext>
            </a:extLst>
          </p:cNvPr>
          <p:cNvCxnSpPr>
            <a:cxnSpLocks/>
          </p:cNvCxnSpPr>
          <p:nvPr/>
        </p:nvCxnSpPr>
        <p:spPr>
          <a:xfrm flipV="1">
            <a:off x="2869914" y="3286408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0A5EF5-5DFC-03B6-E253-F0C40A8741F1}"/>
                  </a:ext>
                </a:extLst>
              </p:cNvPr>
              <p:cNvSpPr txBox="1"/>
              <p:nvPr/>
            </p:nvSpPr>
            <p:spPr>
              <a:xfrm>
                <a:off x="2930295" y="3019334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0A5EF5-5DFC-03B6-E253-F0C40A874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295" y="3019334"/>
                <a:ext cx="423129" cy="369332"/>
              </a:xfrm>
              <a:prstGeom prst="rect">
                <a:avLst/>
              </a:prstGeom>
              <a:blipFill>
                <a:blip r:embed="rId7"/>
                <a:stretch>
                  <a:fillRect l="-14493" t="-19672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5FC3108-E54B-C8F0-D871-F2E4A31D9FE7}"/>
              </a:ext>
            </a:extLst>
          </p:cNvPr>
          <p:cNvCxnSpPr>
            <a:cxnSpLocks/>
          </p:cNvCxnSpPr>
          <p:nvPr/>
        </p:nvCxnSpPr>
        <p:spPr>
          <a:xfrm flipV="1">
            <a:off x="4577228" y="2910155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78B862-E77A-BF7A-48F0-741C82A6ABF5}"/>
                  </a:ext>
                </a:extLst>
              </p:cNvPr>
              <p:cNvSpPr txBox="1"/>
              <p:nvPr/>
            </p:nvSpPr>
            <p:spPr>
              <a:xfrm>
                <a:off x="4637609" y="2643081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78B862-E77A-BF7A-48F0-741C82A6A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609" y="2643081"/>
                <a:ext cx="423129" cy="369332"/>
              </a:xfrm>
              <a:prstGeom prst="rect">
                <a:avLst/>
              </a:prstGeom>
              <a:blipFill>
                <a:blip r:embed="rId8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53B81FB-B8BA-08FE-CB71-76B9D4A9092A}"/>
              </a:ext>
            </a:extLst>
          </p:cNvPr>
          <p:cNvCxnSpPr>
            <a:cxnSpLocks/>
          </p:cNvCxnSpPr>
          <p:nvPr/>
        </p:nvCxnSpPr>
        <p:spPr>
          <a:xfrm flipV="1">
            <a:off x="7147997" y="2846589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8DE8708-800B-0F56-67B8-3DF4576CDD46}"/>
                  </a:ext>
                </a:extLst>
              </p:cNvPr>
              <p:cNvSpPr txBox="1"/>
              <p:nvPr/>
            </p:nvSpPr>
            <p:spPr>
              <a:xfrm>
                <a:off x="7208378" y="2579515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8DE8708-800B-0F56-67B8-3DF4576CD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8378" y="2579515"/>
                <a:ext cx="423129" cy="369332"/>
              </a:xfrm>
              <a:prstGeom prst="rect">
                <a:avLst/>
              </a:prstGeom>
              <a:blipFill>
                <a:blip r:embed="rId9"/>
                <a:stretch>
                  <a:fillRect l="-12857" t="-19672" r="-38571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7CB349E-A981-11C1-3E09-303934F09FA0}"/>
              </a:ext>
            </a:extLst>
          </p:cNvPr>
          <p:cNvCxnSpPr>
            <a:cxnSpLocks/>
          </p:cNvCxnSpPr>
          <p:nvPr/>
        </p:nvCxnSpPr>
        <p:spPr>
          <a:xfrm flipV="1">
            <a:off x="9310392" y="3388666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06625-1EFC-202A-70A5-6A67A2A7A608}"/>
                  </a:ext>
                </a:extLst>
              </p:cNvPr>
              <p:cNvSpPr txBox="1"/>
              <p:nvPr/>
            </p:nvSpPr>
            <p:spPr>
              <a:xfrm>
                <a:off x="9370773" y="3121592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B706625-1EFC-202A-70A5-6A67A2A7A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0773" y="3121592"/>
                <a:ext cx="423129" cy="369332"/>
              </a:xfrm>
              <a:prstGeom prst="rect">
                <a:avLst/>
              </a:prstGeom>
              <a:blipFill>
                <a:blip r:embed="rId10"/>
                <a:stretch>
                  <a:fillRect l="-12857" t="-19672" r="-38571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660417C5-3C1F-96C5-C834-A14601B3E9FF}"/>
              </a:ext>
            </a:extLst>
          </p:cNvPr>
          <p:cNvSpPr txBox="1"/>
          <p:nvPr/>
        </p:nvSpPr>
        <p:spPr>
          <a:xfrm>
            <a:off x="8574178" y="2753086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Dipole</a:t>
            </a:r>
          </a:p>
        </p:txBody>
      </p:sp>
    </p:spTree>
    <p:extLst>
      <p:ext uri="{BB962C8B-B14F-4D97-AF65-F5344CB8AC3E}">
        <p14:creationId xmlns:p14="http://schemas.microsoft.com/office/powerpoint/2010/main" val="73532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7" grpId="0"/>
      <p:bldP spid="39" grpId="0"/>
      <p:bldP spid="41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69B2C-30D3-C239-7030-3BA705156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D55AD-7666-F5A4-2EAD-67527803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C940E9-9A07-295F-0B54-976C3EE67C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60" y="1021293"/>
                <a:ext cx="11571042" cy="4805766"/>
              </a:xfrm>
            </p:spPr>
            <p:txBody>
              <a:bodyPr>
                <a:noAutofit/>
              </a:bodyPr>
              <a:lstStyle/>
              <a:p>
                <a:endParaRPr lang="en-US" dirty="0"/>
              </a:p>
              <a:p>
                <a:r>
                  <a:rPr lang="en-US" dirty="0"/>
                  <a:t>Ring with only dipoles &amp; quadrupoles (focusing)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Periodic spin direction on closed orbit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C940E9-9A07-295F-0B54-976C3EE67C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60" y="1021293"/>
                <a:ext cx="11571042" cy="4805766"/>
              </a:xfrm>
              <a:blipFill>
                <a:blip r:embed="rId3"/>
                <a:stretch>
                  <a:fillRect l="-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91E65062-7821-B8D0-316F-DBBF22490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11" y="2674224"/>
            <a:ext cx="3898810" cy="384817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BDD321D-9E4B-8109-EEF0-D4EA2D7BB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8465" y="846357"/>
            <a:ext cx="1620503" cy="162350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C8D7E88-48DD-A07D-9797-560B23D6027B}"/>
              </a:ext>
            </a:extLst>
          </p:cNvPr>
          <p:cNvSpPr txBox="1"/>
          <p:nvPr/>
        </p:nvSpPr>
        <p:spPr>
          <a:xfrm>
            <a:off x="9617655" y="895001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Dipole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0A7D69-3FBC-DCF5-73C1-3848E2A0B1BE}"/>
              </a:ext>
            </a:extLst>
          </p:cNvPr>
          <p:cNvSpPr txBox="1"/>
          <p:nvPr/>
        </p:nvSpPr>
        <p:spPr>
          <a:xfrm>
            <a:off x="9241751" y="2413964"/>
            <a:ext cx="185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Quadrupole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24797A4-00E0-A9F4-28D9-B3F09119BEFE}"/>
              </a:ext>
            </a:extLst>
          </p:cNvPr>
          <p:cNvSpPr/>
          <p:nvPr/>
        </p:nvSpPr>
        <p:spPr>
          <a:xfrm>
            <a:off x="895594" y="3442589"/>
            <a:ext cx="6644106" cy="1336769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FB6B1D6-0D34-0822-1601-EAC31C20EA3A}"/>
              </a:ext>
            </a:extLst>
          </p:cNvPr>
          <p:cNvCxnSpPr>
            <a:cxnSpLocks/>
          </p:cNvCxnSpPr>
          <p:nvPr/>
        </p:nvCxnSpPr>
        <p:spPr>
          <a:xfrm flipV="1">
            <a:off x="5130493" y="4098138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D8BC807-3321-0A76-E9D4-6B4C1F48E798}"/>
                  </a:ext>
                </a:extLst>
              </p:cNvPr>
              <p:cNvSpPr txBox="1"/>
              <p:nvPr/>
            </p:nvSpPr>
            <p:spPr>
              <a:xfrm>
                <a:off x="5190874" y="3831064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D8BC807-3321-0A76-E9D4-6B4C1F48E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874" y="3831064"/>
                <a:ext cx="423129" cy="369332"/>
              </a:xfrm>
              <a:prstGeom prst="rect">
                <a:avLst/>
              </a:prstGeom>
              <a:blipFill>
                <a:blip r:embed="rId6"/>
                <a:stretch>
                  <a:fillRect l="-14493" t="-19672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D294FFE-B6FF-29E3-89B4-902E56DC5CFB}"/>
              </a:ext>
            </a:extLst>
          </p:cNvPr>
          <p:cNvCxnSpPr>
            <a:cxnSpLocks/>
          </p:cNvCxnSpPr>
          <p:nvPr/>
        </p:nvCxnSpPr>
        <p:spPr>
          <a:xfrm flipV="1">
            <a:off x="2559724" y="4025867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35DC912-7A0D-E729-6994-C756A38FA404}"/>
                  </a:ext>
                </a:extLst>
              </p:cNvPr>
              <p:cNvSpPr txBox="1"/>
              <p:nvPr/>
            </p:nvSpPr>
            <p:spPr>
              <a:xfrm>
                <a:off x="2620105" y="3758793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35DC912-7A0D-E729-6994-C756A38FA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105" y="3758793"/>
                <a:ext cx="423129" cy="369332"/>
              </a:xfrm>
              <a:prstGeom prst="rect">
                <a:avLst/>
              </a:prstGeom>
              <a:blipFill>
                <a:blip r:embed="rId7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F8A9FC1-CF69-3A7F-B9A8-0EE1443F44EE}"/>
              </a:ext>
            </a:extLst>
          </p:cNvPr>
          <p:cNvCxnSpPr>
            <a:cxnSpLocks/>
          </p:cNvCxnSpPr>
          <p:nvPr/>
        </p:nvCxnSpPr>
        <p:spPr>
          <a:xfrm flipV="1">
            <a:off x="1063974" y="3229537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B96AE2C-8CA2-9C0B-6962-372EE8729616}"/>
                  </a:ext>
                </a:extLst>
              </p:cNvPr>
              <p:cNvSpPr txBox="1"/>
              <p:nvPr/>
            </p:nvSpPr>
            <p:spPr>
              <a:xfrm>
                <a:off x="1124355" y="2962463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B96AE2C-8CA2-9C0B-6962-372EE87296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55" y="2962463"/>
                <a:ext cx="423129" cy="369332"/>
              </a:xfrm>
              <a:prstGeom prst="rect">
                <a:avLst/>
              </a:prstGeom>
              <a:blipFill>
                <a:blip r:embed="rId8"/>
                <a:stretch>
                  <a:fillRect l="-12857" t="-21311" r="-38571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3A4F687-B21F-2A46-E4D0-FCABA4098C4B}"/>
              </a:ext>
            </a:extLst>
          </p:cNvPr>
          <p:cNvCxnSpPr>
            <a:cxnSpLocks/>
          </p:cNvCxnSpPr>
          <p:nvPr/>
        </p:nvCxnSpPr>
        <p:spPr>
          <a:xfrm flipV="1">
            <a:off x="2771288" y="2853284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809213D-02B8-FC83-DDE6-362F7327E873}"/>
                  </a:ext>
                </a:extLst>
              </p:cNvPr>
              <p:cNvSpPr txBox="1"/>
              <p:nvPr/>
            </p:nvSpPr>
            <p:spPr>
              <a:xfrm>
                <a:off x="2831669" y="2586210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809213D-02B8-FC83-DDE6-362F7327E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669" y="2586210"/>
                <a:ext cx="423129" cy="369332"/>
              </a:xfrm>
              <a:prstGeom prst="rect">
                <a:avLst/>
              </a:prstGeom>
              <a:blipFill>
                <a:blip r:embed="rId9"/>
                <a:stretch>
                  <a:fillRect l="-14493" t="-19672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1FF184E-5322-29A8-6C34-4B06D54F0DE5}"/>
              </a:ext>
            </a:extLst>
          </p:cNvPr>
          <p:cNvCxnSpPr>
            <a:cxnSpLocks/>
          </p:cNvCxnSpPr>
          <p:nvPr/>
        </p:nvCxnSpPr>
        <p:spPr>
          <a:xfrm flipV="1">
            <a:off x="5342057" y="2789718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96B37BC-BA93-C12F-BF72-7F3702F94E66}"/>
                  </a:ext>
                </a:extLst>
              </p:cNvPr>
              <p:cNvSpPr txBox="1"/>
              <p:nvPr/>
            </p:nvSpPr>
            <p:spPr>
              <a:xfrm>
                <a:off x="5402438" y="2522644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96B37BC-BA93-C12F-BF72-7F3702F94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2438" y="2522644"/>
                <a:ext cx="423129" cy="369332"/>
              </a:xfrm>
              <a:prstGeom prst="rect">
                <a:avLst/>
              </a:prstGeom>
              <a:blipFill>
                <a:blip r:embed="rId10"/>
                <a:stretch>
                  <a:fillRect l="-12857" t="-21667" r="-38571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B0FEBC5-CD7D-1455-9EDC-FDC1C16D74D7}"/>
              </a:ext>
            </a:extLst>
          </p:cNvPr>
          <p:cNvCxnSpPr>
            <a:cxnSpLocks/>
          </p:cNvCxnSpPr>
          <p:nvPr/>
        </p:nvCxnSpPr>
        <p:spPr>
          <a:xfrm flipV="1">
            <a:off x="7504452" y="3331795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BE25FC9-E771-C126-9119-0D0BD2C076C9}"/>
                  </a:ext>
                </a:extLst>
              </p:cNvPr>
              <p:cNvSpPr txBox="1"/>
              <p:nvPr/>
            </p:nvSpPr>
            <p:spPr>
              <a:xfrm>
                <a:off x="7564833" y="3064721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BE25FC9-E771-C126-9119-0D0BD2C07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4833" y="3064721"/>
                <a:ext cx="423129" cy="369332"/>
              </a:xfrm>
              <a:prstGeom prst="rect">
                <a:avLst/>
              </a:prstGeom>
              <a:blipFill>
                <a:blip r:embed="rId11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630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4" grpId="0"/>
      <p:bldP spid="46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B84B4-FC92-3AAD-A4E4-83E715343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CBFE7-04A3-05A5-7DCE-867BCFCCA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if we want longitudinal spin at the interaction point?</a:t>
            </a:r>
          </a:p>
          <a:p>
            <a:r>
              <a:rPr lang="en-US" b="1" dirty="0"/>
              <a:t>Use solenoids: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DED44-B4E6-27BE-1256-551021C4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82164F-92C0-3AFF-856D-DF9FD67EB6A5}"/>
                  </a:ext>
                </a:extLst>
              </p:cNvPr>
              <p:cNvSpPr txBox="1"/>
              <p:nvPr/>
            </p:nvSpPr>
            <p:spPr>
              <a:xfrm>
                <a:off x="5652135" y="3378355"/>
                <a:ext cx="489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83111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dirty="0">
                  <a:solidFill>
                    <a:srgbClr val="83111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82164F-92C0-3AFF-856D-DF9FD67EB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35" y="3378355"/>
                <a:ext cx="489236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AB9A8089-AA23-C75A-67C5-E4D70435B693}"/>
              </a:ext>
            </a:extLst>
          </p:cNvPr>
          <p:cNvSpPr/>
          <p:nvPr/>
        </p:nvSpPr>
        <p:spPr>
          <a:xfrm>
            <a:off x="2888421" y="3628458"/>
            <a:ext cx="6644106" cy="1336769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759556-47BA-43CA-27EF-8DB227259CDE}"/>
              </a:ext>
            </a:extLst>
          </p:cNvPr>
          <p:cNvCxnSpPr>
            <a:cxnSpLocks/>
          </p:cNvCxnSpPr>
          <p:nvPr/>
        </p:nvCxnSpPr>
        <p:spPr>
          <a:xfrm flipV="1">
            <a:off x="7123320" y="4284007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FBAAEE-0B67-2F94-9FF9-18494F65B1E3}"/>
                  </a:ext>
                </a:extLst>
              </p:cNvPr>
              <p:cNvSpPr txBox="1"/>
              <p:nvPr/>
            </p:nvSpPr>
            <p:spPr>
              <a:xfrm>
                <a:off x="7183701" y="4016933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FBAAEE-0B67-2F94-9FF9-18494F65B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701" y="4016933"/>
                <a:ext cx="423129" cy="369332"/>
              </a:xfrm>
              <a:prstGeom prst="rect">
                <a:avLst/>
              </a:prstGeom>
              <a:blipFill>
                <a:blip r:embed="rId3"/>
                <a:stretch>
                  <a:fillRect l="-12857" t="-21311" r="-38571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ylinder 8">
            <a:extLst>
              <a:ext uri="{FF2B5EF4-FFF2-40B4-BE49-F238E27FC236}">
                <a16:creationId xmlns:a16="http://schemas.microsoft.com/office/drawing/2014/main" id="{B3EBE8FC-8FC0-EF6A-D08D-434C5B145572}"/>
              </a:ext>
            </a:extLst>
          </p:cNvPr>
          <p:cNvSpPr/>
          <p:nvPr/>
        </p:nvSpPr>
        <p:spPr>
          <a:xfrm rot="15481565">
            <a:off x="3729272" y="3424393"/>
            <a:ext cx="387257" cy="713374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5BFC40E0-5945-8218-5E7D-F3A4BBE8D643}"/>
              </a:ext>
            </a:extLst>
          </p:cNvPr>
          <p:cNvSpPr/>
          <p:nvPr/>
        </p:nvSpPr>
        <p:spPr>
          <a:xfrm rot="5621524">
            <a:off x="7546908" y="3318248"/>
            <a:ext cx="387257" cy="713374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511489-EC36-F5E1-EB9D-7D18F1F1E989}"/>
              </a:ext>
            </a:extLst>
          </p:cNvPr>
          <p:cNvCxnSpPr>
            <a:cxnSpLocks/>
          </p:cNvCxnSpPr>
          <p:nvPr/>
        </p:nvCxnSpPr>
        <p:spPr>
          <a:xfrm flipV="1">
            <a:off x="3012341" y="3448676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0B3825-A79F-84FD-56F0-72121C7D9700}"/>
                  </a:ext>
                </a:extLst>
              </p:cNvPr>
              <p:cNvSpPr txBox="1"/>
              <p:nvPr/>
            </p:nvSpPr>
            <p:spPr>
              <a:xfrm>
                <a:off x="3072722" y="3181602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0B3825-A79F-84FD-56F0-72121C7D9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722" y="3181602"/>
                <a:ext cx="423129" cy="369332"/>
              </a:xfrm>
              <a:prstGeom prst="rect">
                <a:avLst/>
              </a:prstGeom>
              <a:blipFill>
                <a:blip r:embed="rId4"/>
                <a:stretch>
                  <a:fillRect l="-13043" t="-21311" r="-4058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C641FB1-DFF3-506E-3D05-38B49451B35B}"/>
              </a:ext>
            </a:extLst>
          </p:cNvPr>
          <p:cNvCxnSpPr>
            <a:cxnSpLocks/>
          </p:cNvCxnSpPr>
          <p:nvPr/>
        </p:nvCxnSpPr>
        <p:spPr>
          <a:xfrm flipV="1">
            <a:off x="8584494" y="3179567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2B27895-B9E0-DEE5-D91E-3C5403823F34}"/>
                  </a:ext>
                </a:extLst>
              </p:cNvPr>
              <p:cNvSpPr txBox="1"/>
              <p:nvPr/>
            </p:nvSpPr>
            <p:spPr>
              <a:xfrm>
                <a:off x="8644875" y="2912493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2B27895-B9E0-DEE5-D91E-3C5403823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875" y="2912493"/>
                <a:ext cx="423129" cy="369332"/>
              </a:xfrm>
              <a:prstGeom prst="rect">
                <a:avLst/>
              </a:prstGeom>
              <a:blipFill>
                <a:blip r:embed="rId5"/>
                <a:stretch>
                  <a:fillRect l="-12857" t="-21667" r="-38571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9393141-C202-C386-6D0C-A3B88189712C}"/>
              </a:ext>
            </a:extLst>
          </p:cNvPr>
          <p:cNvCxnSpPr>
            <a:cxnSpLocks/>
          </p:cNvCxnSpPr>
          <p:nvPr/>
        </p:nvCxnSpPr>
        <p:spPr>
          <a:xfrm flipH="1" flipV="1">
            <a:off x="4522187" y="3330633"/>
            <a:ext cx="278033" cy="3671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FF501E-FC33-696F-8F5C-DDB8AB27DE57}"/>
              </a:ext>
            </a:extLst>
          </p:cNvPr>
          <p:cNvCxnSpPr>
            <a:cxnSpLocks/>
          </p:cNvCxnSpPr>
          <p:nvPr/>
        </p:nvCxnSpPr>
        <p:spPr>
          <a:xfrm flipV="1">
            <a:off x="4796737" y="2999536"/>
            <a:ext cx="0" cy="675399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A6D12C-7A53-2A55-BBE6-F30AC9656F5F}"/>
                  </a:ext>
                </a:extLst>
              </p:cNvPr>
              <p:cNvSpPr txBox="1"/>
              <p:nvPr/>
            </p:nvSpPr>
            <p:spPr>
              <a:xfrm>
                <a:off x="4175635" y="2967903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3A6D12C-7A53-2A55-BBE6-F30AC9656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635" y="2967903"/>
                <a:ext cx="423129" cy="369332"/>
              </a:xfrm>
              <a:prstGeom prst="rect">
                <a:avLst/>
              </a:prstGeom>
              <a:blipFill>
                <a:blip r:embed="rId6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9B6F22-B525-5388-8456-31C4B45ED8FB}"/>
              </a:ext>
            </a:extLst>
          </p:cNvPr>
          <p:cNvCxnSpPr>
            <a:cxnSpLocks/>
          </p:cNvCxnSpPr>
          <p:nvPr/>
        </p:nvCxnSpPr>
        <p:spPr>
          <a:xfrm flipV="1">
            <a:off x="5416882" y="3569403"/>
            <a:ext cx="558749" cy="8186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05BBB0-367C-9A2A-670A-C6D3B9DA3026}"/>
              </a:ext>
            </a:extLst>
          </p:cNvPr>
          <p:cNvCxnSpPr>
            <a:cxnSpLocks/>
          </p:cNvCxnSpPr>
          <p:nvPr/>
        </p:nvCxnSpPr>
        <p:spPr>
          <a:xfrm flipV="1">
            <a:off x="5413399" y="2953059"/>
            <a:ext cx="0" cy="675399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998C62-9415-D98F-08E8-C8C6AAA19CAD}"/>
                  </a:ext>
                </a:extLst>
              </p:cNvPr>
              <p:cNvSpPr txBox="1"/>
              <p:nvPr/>
            </p:nvSpPr>
            <p:spPr>
              <a:xfrm>
                <a:off x="5413244" y="3754743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998C62-9415-D98F-08E8-C8C6AAA19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3244" y="3754743"/>
                <a:ext cx="423129" cy="369332"/>
              </a:xfrm>
              <a:prstGeom prst="rect">
                <a:avLst/>
              </a:prstGeom>
              <a:blipFill>
                <a:blip r:embed="rId7"/>
                <a:stretch>
                  <a:fillRect l="-13043" t="-21311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8B7F682-FDEC-FB4C-7CA7-CE79B05E4678}"/>
              </a:ext>
            </a:extLst>
          </p:cNvPr>
          <p:cNvCxnSpPr>
            <a:cxnSpLocks/>
          </p:cNvCxnSpPr>
          <p:nvPr/>
        </p:nvCxnSpPr>
        <p:spPr>
          <a:xfrm flipH="1">
            <a:off x="6333921" y="3633440"/>
            <a:ext cx="195736" cy="36566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42495DF-9C38-587C-87B0-3FBD66F841EC}"/>
              </a:ext>
            </a:extLst>
          </p:cNvPr>
          <p:cNvCxnSpPr>
            <a:cxnSpLocks/>
          </p:cNvCxnSpPr>
          <p:nvPr/>
        </p:nvCxnSpPr>
        <p:spPr>
          <a:xfrm flipV="1">
            <a:off x="6526174" y="2935234"/>
            <a:ext cx="0" cy="675399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04C54DE-57E6-F72C-6B80-5F092A414D4E}"/>
                  </a:ext>
                </a:extLst>
              </p:cNvPr>
              <p:cNvSpPr txBox="1"/>
              <p:nvPr/>
            </p:nvSpPr>
            <p:spPr>
              <a:xfrm>
                <a:off x="6526019" y="3736918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04C54DE-57E6-F72C-6B80-5F092A414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6019" y="3736918"/>
                <a:ext cx="423129" cy="369332"/>
              </a:xfrm>
              <a:prstGeom prst="rect">
                <a:avLst/>
              </a:prstGeom>
              <a:blipFill>
                <a:blip r:embed="rId8"/>
                <a:stretch>
                  <a:fillRect l="-14493" t="-19672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F67C361-96F5-777D-A871-123D54D3CCF8}"/>
              </a:ext>
            </a:extLst>
          </p:cNvPr>
          <p:cNvCxnSpPr>
            <a:cxnSpLocks/>
          </p:cNvCxnSpPr>
          <p:nvPr/>
        </p:nvCxnSpPr>
        <p:spPr>
          <a:xfrm flipV="1">
            <a:off x="7188530" y="3359671"/>
            <a:ext cx="255841" cy="2915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84D4E60-DFDE-0640-7DB1-88470AF4D195}"/>
              </a:ext>
            </a:extLst>
          </p:cNvPr>
          <p:cNvCxnSpPr>
            <a:cxnSpLocks/>
          </p:cNvCxnSpPr>
          <p:nvPr/>
        </p:nvCxnSpPr>
        <p:spPr>
          <a:xfrm flipV="1">
            <a:off x="7185047" y="2953059"/>
            <a:ext cx="0" cy="675399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0D385FE-5BAF-D69B-4854-F465EEFE8004}"/>
                  </a:ext>
                </a:extLst>
              </p:cNvPr>
              <p:cNvSpPr txBox="1"/>
              <p:nvPr/>
            </p:nvSpPr>
            <p:spPr>
              <a:xfrm>
                <a:off x="7365013" y="2967903"/>
                <a:ext cx="4231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0D385FE-5BAF-D69B-4854-F465EEFE8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013" y="2967903"/>
                <a:ext cx="423129" cy="369332"/>
              </a:xfrm>
              <a:prstGeom prst="rect">
                <a:avLst/>
              </a:prstGeom>
              <a:blipFill>
                <a:blip r:embed="rId9"/>
                <a:stretch>
                  <a:fillRect l="-12857" t="-21667" r="-38571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Content Placeholder 5">
            <a:extLst>
              <a:ext uri="{FF2B5EF4-FFF2-40B4-BE49-F238E27FC236}">
                <a16:creationId xmlns:a16="http://schemas.microsoft.com/office/drawing/2014/main" id="{6074690D-66F9-F081-C2EA-9C8ACA5E49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5950"/>
          <a:stretch>
            <a:fillRect/>
          </a:stretch>
        </p:blipFill>
        <p:spPr>
          <a:xfrm>
            <a:off x="8702710" y="1512271"/>
            <a:ext cx="3148630" cy="1102724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2C7B3D4-C2A9-2E24-3471-F304634340D6}"/>
              </a:ext>
            </a:extLst>
          </p:cNvPr>
          <p:cNvCxnSpPr>
            <a:cxnSpLocks/>
          </p:cNvCxnSpPr>
          <p:nvPr/>
        </p:nvCxnSpPr>
        <p:spPr>
          <a:xfrm flipV="1">
            <a:off x="3681745" y="3720142"/>
            <a:ext cx="603145" cy="12791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3D52B20-6178-8986-F4F4-6E8F4FBC7BD5}"/>
              </a:ext>
            </a:extLst>
          </p:cNvPr>
          <p:cNvCxnSpPr>
            <a:cxnSpLocks/>
            <a:stCxn id="10" idx="3"/>
            <a:endCxn id="10" idx="0"/>
          </p:cNvCxnSpPr>
          <p:nvPr/>
        </p:nvCxnSpPr>
        <p:spPr>
          <a:xfrm>
            <a:off x="7384590" y="3651967"/>
            <a:ext cx="615280" cy="3970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173C73-9BC9-97DA-FF4E-1D3744D91873}"/>
                  </a:ext>
                </a:extLst>
              </p:cNvPr>
              <p:cNvSpPr txBox="1"/>
              <p:nvPr/>
            </p:nvSpPr>
            <p:spPr>
              <a:xfrm>
                <a:off x="3995672" y="3927149"/>
                <a:ext cx="285335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173C73-9BC9-97DA-FF4E-1D3744D918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72" y="3927149"/>
                <a:ext cx="285335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C543767-4367-9176-7CDA-B5AD1D2982C0}"/>
                  </a:ext>
                </a:extLst>
              </p:cNvPr>
              <p:cNvSpPr txBox="1"/>
              <p:nvPr/>
            </p:nvSpPr>
            <p:spPr>
              <a:xfrm>
                <a:off x="7652843" y="3836605"/>
                <a:ext cx="285335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C543767-4367-9176-7CDA-B5AD1D298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843" y="3836605"/>
                <a:ext cx="285335" cy="4140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93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/>
      <p:bldP spid="14" grpId="0"/>
      <p:bldP spid="17" grpId="0"/>
      <p:bldP spid="20" grpId="0"/>
      <p:bldP spid="23" grpId="0"/>
      <p:bldP spid="26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65E1-4223-D3E8-24D0-D52A0E584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BC644-1F7B-4EDB-9AA9-96715C66E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60" y="1010276"/>
            <a:ext cx="11571042" cy="4805766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Is that it?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For hadrons, mostly. But…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Electrons emit a lot of synchrotron radiation!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kern="0" dirty="0">
              <a:solidFill>
                <a:sysClr val="windowText" lastClr="000000"/>
              </a:solidFill>
              <a:latin typeface="Franklin Gothic Book" panose="020B0503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Effects on polarization: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Sokolov-Ternov (spin flip) effect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Radiative Depolarization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Kinetic effects (usually small)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79C83-4E45-2F79-BEA2-E891871C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04975F-9AAF-69F7-10D2-29C96B27E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210" y="1445703"/>
            <a:ext cx="4774130" cy="442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7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1C379-D45E-14CB-35B5-145C4EF9C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17F4FD-8685-4472-FC85-C39E10C413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60" y="1182269"/>
                <a:ext cx="7349905" cy="480576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200" b="1" dirty="0"/>
                  <a:t>Sokolov-Ternov Effect</a:t>
                </a:r>
              </a:p>
              <a:p>
                <a:r>
                  <a:rPr lang="en-US" sz="2400" dirty="0"/>
                  <a:t>Photons emitted when bending in a magnetic field</a:t>
                </a:r>
              </a:p>
              <a:p>
                <a:r>
                  <a:rPr lang="en-US" sz="2400" dirty="0"/>
                  <a:t>Sometimes, spin will </a:t>
                </a:r>
                <a:r>
                  <a:rPr lang="en-US" sz="2400" b="1" dirty="0"/>
                  <a:t>flip</a:t>
                </a:r>
                <a:r>
                  <a:rPr lang="en-US" sz="2400" dirty="0"/>
                  <a:t> when a photon is emitted </a:t>
                </a:r>
              </a:p>
              <a:p>
                <a:pPr lvl="1"/>
                <a:r>
                  <a:rPr lang="en-US" dirty="0"/>
                  <a:t>Relativistic quantum mechanical effect</a:t>
                </a:r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  <a:p>
                <a:r>
                  <a:rPr lang="en-US" sz="2400" b="1" dirty="0"/>
                  <a:t>More likely to flip anti-parallel than parallel!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dirty="0"/>
                  <a:t>In a perfectly homogenous field, </a:t>
                </a:r>
                <a:r>
                  <a:rPr lang="en-US" sz="2400" b="1" dirty="0"/>
                  <a:t>builds up polarization to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𝟗𝟐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𝟑𝟖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400" b="1" dirty="0"/>
                  <a:t> !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17F4FD-8685-4472-FC85-C39E10C413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60" y="1182269"/>
                <a:ext cx="7349905" cy="4805766"/>
              </a:xfrm>
              <a:blipFill>
                <a:blip r:embed="rId3"/>
                <a:stretch>
                  <a:fillRect l="-2156" t="-2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B8DBF-C7FD-F836-7A1E-4B5E8B8C1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8</a:t>
            </a:fld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6C68618-0D35-7306-D54D-4DDA5A32B5D6}"/>
              </a:ext>
            </a:extLst>
          </p:cNvPr>
          <p:cNvCxnSpPr>
            <a:cxnSpLocks/>
          </p:cNvCxnSpPr>
          <p:nvPr/>
        </p:nvCxnSpPr>
        <p:spPr>
          <a:xfrm flipV="1">
            <a:off x="8378116" y="4699351"/>
            <a:ext cx="3868" cy="72270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ED766FF-856E-B38D-4F2B-60A3AC1BC04C}"/>
              </a:ext>
            </a:extLst>
          </p:cNvPr>
          <p:cNvCxnSpPr>
            <a:cxnSpLocks/>
          </p:cNvCxnSpPr>
          <p:nvPr/>
        </p:nvCxnSpPr>
        <p:spPr>
          <a:xfrm flipV="1">
            <a:off x="8683210" y="4698991"/>
            <a:ext cx="3868" cy="722705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9AB3D0F-77BB-7132-9ADC-BEA9105EF898}"/>
              </a:ext>
            </a:extLst>
          </p:cNvPr>
          <p:cNvCxnSpPr>
            <a:cxnSpLocks/>
          </p:cNvCxnSpPr>
          <p:nvPr/>
        </p:nvCxnSpPr>
        <p:spPr>
          <a:xfrm flipV="1">
            <a:off x="10575173" y="4699351"/>
            <a:ext cx="3868" cy="72270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BFD87FE-AFD3-C27B-4ED4-8F607D96BD56}"/>
              </a:ext>
            </a:extLst>
          </p:cNvPr>
          <p:cNvCxnSpPr>
            <a:cxnSpLocks/>
          </p:cNvCxnSpPr>
          <p:nvPr/>
        </p:nvCxnSpPr>
        <p:spPr>
          <a:xfrm flipV="1">
            <a:off x="10880267" y="4698991"/>
            <a:ext cx="3868" cy="722705"/>
          </a:xfrm>
          <a:prstGeom prst="straightConnector1">
            <a:avLst/>
          </a:pr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A9EECD-9461-2A61-7DA4-9EAD0DFFF572}"/>
                  </a:ext>
                </a:extLst>
              </p:cNvPr>
              <p:cNvSpPr txBox="1"/>
              <p:nvPr/>
            </p:nvSpPr>
            <p:spPr>
              <a:xfrm>
                <a:off x="8110066" y="4187092"/>
                <a:ext cx="341439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A9EECD-9461-2A61-7DA4-9EAD0DFFF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066" y="4187092"/>
                <a:ext cx="341439" cy="483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418CA3D-FAE5-4902-FE37-DE49907C2CD5}"/>
                  </a:ext>
                </a:extLst>
              </p:cNvPr>
              <p:cNvSpPr txBox="1"/>
              <p:nvPr/>
            </p:nvSpPr>
            <p:spPr>
              <a:xfrm>
                <a:off x="10294598" y="4192913"/>
                <a:ext cx="341439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418CA3D-FAE5-4902-FE37-DE49907C2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4598" y="4192913"/>
                <a:ext cx="341439" cy="4831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2B6CA47-4611-D0E9-2882-007EA1149888}"/>
                  </a:ext>
                </a:extLst>
              </p:cNvPr>
              <p:cNvSpPr txBox="1"/>
              <p:nvPr/>
            </p:nvSpPr>
            <p:spPr>
              <a:xfrm>
                <a:off x="10978503" y="4195806"/>
                <a:ext cx="285335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2B6CA47-4611-D0E9-2882-007EA1149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8503" y="4195806"/>
                <a:ext cx="285335" cy="4859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E9EC3CB-B5EE-CE63-B760-B603AC9E64ED}"/>
                  </a:ext>
                </a:extLst>
              </p:cNvPr>
              <p:cNvSpPr txBox="1"/>
              <p:nvPr/>
            </p:nvSpPr>
            <p:spPr>
              <a:xfrm>
                <a:off x="8801205" y="4195806"/>
                <a:ext cx="285335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E9EC3CB-B5EE-CE63-B760-B603AC9E6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1205" y="4195806"/>
                <a:ext cx="285335" cy="4859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F36B29F-28BA-5D32-9956-272BFBB1FE93}"/>
              </a:ext>
            </a:extLst>
          </p:cNvPr>
          <p:cNvCxnSpPr>
            <a:cxnSpLocks/>
          </p:cNvCxnSpPr>
          <p:nvPr/>
        </p:nvCxnSpPr>
        <p:spPr>
          <a:xfrm flipV="1">
            <a:off x="9241272" y="4934445"/>
            <a:ext cx="914400" cy="0"/>
          </a:xfrm>
          <a:prstGeom prst="straightConnector1">
            <a:avLst/>
          </a:prstGeom>
          <a:ln w="76200">
            <a:solidFill>
              <a:srgbClr val="1A1A1A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picture containing shape&#10;&#10;Description automatically generated">
            <a:extLst>
              <a:ext uri="{FF2B5EF4-FFF2-40B4-BE49-F238E27FC236}">
                <a16:creationId xmlns:a16="http://schemas.microsoft.com/office/drawing/2014/main" id="{F3F19BFF-C4BB-42BE-D926-75D7279C5E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76961">
            <a:off x="9320552" y="4407069"/>
            <a:ext cx="762432" cy="259849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21E6A3-54DB-B75A-373F-80B82AFBEC45}"/>
              </a:ext>
            </a:extLst>
          </p:cNvPr>
          <p:cNvCxnSpPr>
            <a:cxnSpLocks/>
          </p:cNvCxnSpPr>
          <p:nvPr/>
        </p:nvCxnSpPr>
        <p:spPr>
          <a:xfrm flipV="1">
            <a:off x="9241272" y="5157973"/>
            <a:ext cx="914400" cy="0"/>
          </a:xfrm>
          <a:prstGeom prst="straightConnector1">
            <a:avLst/>
          </a:prstGeom>
          <a:ln w="28575">
            <a:solidFill>
              <a:srgbClr val="1A1A1A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78670FE-9508-9BDC-4859-AB4EA5FFBD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0379" y="1000634"/>
            <a:ext cx="3243622" cy="300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1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21385-5DDF-FC1E-E842-3DE4F5BDF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6C27F-B46D-5128-E2B9-EC68CB44C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1300C-366C-659F-4228-50A89D9EF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60" y="1021293"/>
            <a:ext cx="11571042" cy="48057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Radiative Depolarization (a simplistic picture)</a:t>
            </a:r>
          </a:p>
          <a:p>
            <a:r>
              <a:rPr lang="en-US" dirty="0"/>
              <a:t>Ring with only dipoles and quadrupoles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 depolarizing effects in a perfectly planar ring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D5D70-8F7B-CDFA-468D-665109C70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9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F24A0A2-11BB-3A2D-C063-CA140DCE3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8084" y="828186"/>
            <a:ext cx="2053436" cy="202676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7B1027-2349-C11A-BA80-9CD3B8701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063" y="846357"/>
            <a:ext cx="2023021" cy="202676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F6289B3-381C-0FFE-5E59-DAE2496C808B}"/>
              </a:ext>
            </a:extLst>
          </p:cNvPr>
          <p:cNvSpPr txBox="1"/>
          <p:nvPr/>
        </p:nvSpPr>
        <p:spPr>
          <a:xfrm>
            <a:off x="8574178" y="2753086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Dipole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16960C9-598B-5CD7-AF60-628E86948F05}"/>
              </a:ext>
            </a:extLst>
          </p:cNvPr>
          <p:cNvSpPr txBox="1"/>
          <p:nvPr/>
        </p:nvSpPr>
        <p:spPr>
          <a:xfrm>
            <a:off x="10236503" y="2740959"/>
            <a:ext cx="185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Quadrupole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70943A5-1D80-DBF2-8631-429B2B868E30}"/>
              </a:ext>
            </a:extLst>
          </p:cNvPr>
          <p:cNvSpPr/>
          <p:nvPr/>
        </p:nvSpPr>
        <p:spPr>
          <a:xfrm>
            <a:off x="3043816" y="3661084"/>
            <a:ext cx="2396285" cy="879676"/>
          </a:xfrm>
          <a:custGeom>
            <a:avLst/>
            <a:gdLst>
              <a:gd name="connsiteX0" fmla="*/ 2396285 w 2396285"/>
              <a:gd name="connsiteY0" fmla="*/ 879676 h 879676"/>
              <a:gd name="connsiteX1" fmla="*/ 1586057 w 2396285"/>
              <a:gd name="connsiteY1" fmla="*/ 625033 h 879676"/>
              <a:gd name="connsiteX2" fmla="*/ 648508 w 2396285"/>
              <a:gd name="connsiteY2" fmla="*/ 590309 h 879676"/>
              <a:gd name="connsiteX3" fmla="*/ 326 w 2396285"/>
              <a:gd name="connsiteY3" fmla="*/ 208344 h 879676"/>
              <a:gd name="connsiteX4" fmla="*/ 567485 w 2396285"/>
              <a:gd name="connsiteY4" fmla="*/ 0 h 879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285" h="879676">
                <a:moveTo>
                  <a:pt x="2396285" y="879676"/>
                </a:moveTo>
                <a:cubicBezTo>
                  <a:pt x="2136819" y="776468"/>
                  <a:pt x="1877353" y="673261"/>
                  <a:pt x="1586057" y="625033"/>
                </a:cubicBezTo>
                <a:cubicBezTo>
                  <a:pt x="1294761" y="576805"/>
                  <a:pt x="912796" y="659757"/>
                  <a:pt x="648508" y="590309"/>
                </a:cubicBezTo>
                <a:cubicBezTo>
                  <a:pt x="384220" y="520861"/>
                  <a:pt x="13830" y="306729"/>
                  <a:pt x="326" y="208344"/>
                </a:cubicBezTo>
                <a:cubicBezTo>
                  <a:pt x="-13178" y="109959"/>
                  <a:pt x="395794" y="38582"/>
                  <a:pt x="567485" y="0"/>
                </a:cubicBezTo>
              </a:path>
            </a:pathLst>
          </a:custGeom>
          <a:noFill/>
          <a:ln>
            <a:solidFill>
              <a:srgbClr val="00B05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16E1BB8-36B8-AAC2-3041-C89086D3743A}"/>
              </a:ext>
            </a:extLst>
          </p:cNvPr>
          <p:cNvSpPr/>
          <p:nvPr/>
        </p:nvSpPr>
        <p:spPr>
          <a:xfrm>
            <a:off x="2773947" y="3238661"/>
            <a:ext cx="6644106" cy="1336769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9AE5E8-3989-8C50-AB2D-1F47A8EB0C58}"/>
              </a:ext>
            </a:extLst>
          </p:cNvPr>
          <p:cNvCxnSpPr>
            <a:cxnSpLocks/>
          </p:cNvCxnSpPr>
          <p:nvPr/>
        </p:nvCxnSpPr>
        <p:spPr>
          <a:xfrm flipV="1">
            <a:off x="7008846" y="3894210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3661DD-DE4D-2C42-053F-A4F0980F7CED}"/>
                  </a:ext>
                </a:extLst>
              </p:cNvPr>
              <p:cNvSpPr txBox="1"/>
              <p:nvPr/>
            </p:nvSpPr>
            <p:spPr>
              <a:xfrm>
                <a:off x="7069227" y="3627136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3661DD-DE4D-2C42-053F-A4F0980F7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227" y="3627136"/>
                <a:ext cx="423129" cy="369332"/>
              </a:xfrm>
              <a:prstGeom prst="rect">
                <a:avLst/>
              </a:prstGeom>
              <a:blipFill>
                <a:blip r:embed="rId5"/>
                <a:stretch>
                  <a:fillRect l="-14493" t="-19672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91669E18-E4F6-A0E3-BA0F-853070F1FB3D}"/>
              </a:ext>
            </a:extLst>
          </p:cNvPr>
          <p:cNvSpPr>
            <a:spLocks noChangeAspect="1"/>
          </p:cNvSpPr>
          <p:nvPr/>
        </p:nvSpPr>
        <p:spPr>
          <a:xfrm>
            <a:off x="5301663" y="4439683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F20C91-F639-B0FC-4479-DAC7235E99EE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5397563" y="3782132"/>
            <a:ext cx="4356" cy="6575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F902AF-CC2D-BD34-711E-A4CD9ADAE619}"/>
                  </a:ext>
                </a:extLst>
              </p:cNvPr>
              <p:cNvSpPr txBox="1"/>
              <p:nvPr/>
            </p:nvSpPr>
            <p:spPr>
              <a:xfrm>
                <a:off x="5497819" y="3477686"/>
                <a:ext cx="251672" cy="4165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0F902AF-CC2D-BD34-711E-A4CD9ADAE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819" y="3477686"/>
                <a:ext cx="251672" cy="4165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11BAFEED-7E05-6592-C969-00CDA7BC3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01619">
            <a:off x="4527193" y="4548250"/>
            <a:ext cx="762432" cy="259849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BD0E74E-B66B-8502-2185-749A820B30F1}"/>
              </a:ext>
            </a:extLst>
          </p:cNvPr>
          <p:cNvSpPr>
            <a:spLocks noChangeAspect="1"/>
          </p:cNvSpPr>
          <p:nvPr/>
        </p:nvSpPr>
        <p:spPr>
          <a:xfrm>
            <a:off x="2991444" y="3778168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80888E2-8373-14C4-FC9D-63A01A653E42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3087344" y="3120617"/>
            <a:ext cx="4356" cy="6575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199890-FAF3-1B63-08E9-654187700D45}"/>
                  </a:ext>
                </a:extLst>
              </p:cNvPr>
              <p:cNvSpPr txBox="1"/>
              <p:nvPr/>
            </p:nvSpPr>
            <p:spPr>
              <a:xfrm>
                <a:off x="3187600" y="2816171"/>
                <a:ext cx="251672" cy="4165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199890-FAF3-1B63-08E9-654187700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600" y="2816171"/>
                <a:ext cx="251672" cy="4165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D77F216D-EB72-FF75-3D5A-23E3767DBC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8968" y="3208892"/>
            <a:ext cx="2397982" cy="222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/>
      <p:bldP spid="13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D30F4-0940-5D3C-80F1-0151F3D56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268A-C4B3-FF99-6432-E1118634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D3CD7-CFB1-F69E-FC09-DE8F8839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60" y="1021293"/>
            <a:ext cx="11571042" cy="48057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Radiative Depolarization (a simplistic picture)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Electron stochastically sees different magnetic fields</a:t>
            </a:r>
          </a:p>
          <a:p>
            <a:r>
              <a:rPr lang="en-US" sz="2400" b="1" dirty="0"/>
              <a:t>Depolarizes an electron bunch!</a:t>
            </a:r>
          </a:p>
          <a:p>
            <a:r>
              <a:rPr lang="en-US" sz="2400" dirty="0"/>
              <a:t>How to remedy this?  </a:t>
            </a:r>
            <a:r>
              <a:rPr lang="en-US" sz="2400" b="1" dirty="0"/>
              <a:t>Traditionally, “spin matching” is used…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B4F1C-8E16-DE74-F40A-C1BF06040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10</a:t>
            </a:fld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B678544-98A4-75BA-9023-F5CF41ACA81C}"/>
              </a:ext>
            </a:extLst>
          </p:cNvPr>
          <p:cNvSpPr/>
          <p:nvPr/>
        </p:nvSpPr>
        <p:spPr>
          <a:xfrm>
            <a:off x="2902716" y="2516577"/>
            <a:ext cx="6421398" cy="1504223"/>
          </a:xfrm>
          <a:custGeom>
            <a:avLst/>
            <a:gdLst>
              <a:gd name="connsiteX0" fmla="*/ 2408723 w 6124197"/>
              <a:gd name="connsiteY0" fmla="*/ 1143394 h 1143394"/>
              <a:gd name="connsiteX1" fmla="*/ 1853138 w 6124197"/>
              <a:gd name="connsiteY1" fmla="*/ 935050 h 1143394"/>
              <a:gd name="connsiteX2" fmla="*/ 1193381 w 6124197"/>
              <a:gd name="connsiteY2" fmla="*/ 935050 h 1143394"/>
              <a:gd name="connsiteX3" fmla="*/ 498900 w 6124197"/>
              <a:gd name="connsiteY3" fmla="*/ 784579 h 1143394"/>
              <a:gd name="connsiteX4" fmla="*/ 1189 w 6124197"/>
              <a:gd name="connsiteY4" fmla="*/ 622533 h 1143394"/>
              <a:gd name="connsiteX5" fmla="*/ 371579 w 6124197"/>
              <a:gd name="connsiteY5" fmla="*/ 379465 h 1143394"/>
              <a:gd name="connsiteX6" fmla="*/ 741969 w 6124197"/>
              <a:gd name="connsiteY6" fmla="*/ 252144 h 1143394"/>
              <a:gd name="connsiteX7" fmla="*/ 1667943 w 6124197"/>
              <a:gd name="connsiteY7" fmla="*/ 217420 h 1143394"/>
              <a:gd name="connsiteX8" fmla="*/ 2154080 w 6124197"/>
              <a:gd name="connsiteY8" fmla="*/ 55374 h 1143394"/>
              <a:gd name="connsiteX9" fmla="*/ 3080055 w 6124197"/>
              <a:gd name="connsiteY9" fmla="*/ 9075 h 1143394"/>
              <a:gd name="connsiteX10" fmla="*/ 4492166 w 6124197"/>
              <a:gd name="connsiteY10" fmla="*/ 217420 h 1143394"/>
              <a:gd name="connsiteX11" fmla="*/ 5313969 w 6124197"/>
              <a:gd name="connsiteY11" fmla="*/ 182696 h 1143394"/>
              <a:gd name="connsiteX12" fmla="*/ 6124197 w 6124197"/>
              <a:gd name="connsiteY12" fmla="*/ 472063 h 114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4197" h="1143394">
                <a:moveTo>
                  <a:pt x="2408723" y="1143394"/>
                </a:moveTo>
                <a:cubicBezTo>
                  <a:pt x="2232209" y="1056584"/>
                  <a:pt x="2055695" y="969774"/>
                  <a:pt x="1853138" y="935050"/>
                </a:cubicBezTo>
                <a:cubicBezTo>
                  <a:pt x="1650581" y="900326"/>
                  <a:pt x="1419087" y="960128"/>
                  <a:pt x="1193381" y="935050"/>
                </a:cubicBezTo>
                <a:cubicBezTo>
                  <a:pt x="967675" y="909972"/>
                  <a:pt x="697599" y="836665"/>
                  <a:pt x="498900" y="784579"/>
                </a:cubicBezTo>
                <a:cubicBezTo>
                  <a:pt x="300201" y="732493"/>
                  <a:pt x="22409" y="690052"/>
                  <a:pt x="1189" y="622533"/>
                </a:cubicBezTo>
                <a:cubicBezTo>
                  <a:pt x="-20031" y="555014"/>
                  <a:pt x="248116" y="441196"/>
                  <a:pt x="371579" y="379465"/>
                </a:cubicBezTo>
                <a:cubicBezTo>
                  <a:pt x="495042" y="317734"/>
                  <a:pt x="525908" y="279151"/>
                  <a:pt x="741969" y="252144"/>
                </a:cubicBezTo>
                <a:cubicBezTo>
                  <a:pt x="958030" y="225136"/>
                  <a:pt x="1432591" y="250215"/>
                  <a:pt x="1667943" y="217420"/>
                </a:cubicBezTo>
                <a:cubicBezTo>
                  <a:pt x="1903295" y="184625"/>
                  <a:pt x="1918728" y="90098"/>
                  <a:pt x="2154080" y="55374"/>
                </a:cubicBezTo>
                <a:cubicBezTo>
                  <a:pt x="2389432" y="20650"/>
                  <a:pt x="2690374" y="-17933"/>
                  <a:pt x="3080055" y="9075"/>
                </a:cubicBezTo>
                <a:cubicBezTo>
                  <a:pt x="3469736" y="36083"/>
                  <a:pt x="4119847" y="188483"/>
                  <a:pt x="4492166" y="217420"/>
                </a:cubicBezTo>
                <a:cubicBezTo>
                  <a:pt x="4864485" y="246357"/>
                  <a:pt x="5041964" y="140255"/>
                  <a:pt x="5313969" y="182696"/>
                </a:cubicBezTo>
                <a:cubicBezTo>
                  <a:pt x="5585974" y="225137"/>
                  <a:pt x="5807822" y="441197"/>
                  <a:pt x="6124197" y="472063"/>
                </a:cubicBezTo>
              </a:path>
            </a:pathLst>
          </a:custGeom>
          <a:noFill/>
          <a:ln>
            <a:solidFill>
              <a:srgbClr val="00B05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03C7C7E-0329-AD14-3C43-EC5EBCD4C895}"/>
              </a:ext>
            </a:extLst>
          </p:cNvPr>
          <p:cNvSpPr/>
          <p:nvPr/>
        </p:nvSpPr>
        <p:spPr>
          <a:xfrm>
            <a:off x="2680008" y="2730276"/>
            <a:ext cx="6644106" cy="1336769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975E2D2-4343-ECF7-E106-3C33530E9BCF}"/>
              </a:ext>
            </a:extLst>
          </p:cNvPr>
          <p:cNvCxnSpPr>
            <a:cxnSpLocks/>
          </p:cNvCxnSpPr>
          <p:nvPr/>
        </p:nvCxnSpPr>
        <p:spPr>
          <a:xfrm flipV="1">
            <a:off x="6914907" y="3385825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017AA0-7EF0-2F08-B9C0-2B5501095427}"/>
                  </a:ext>
                </a:extLst>
              </p:cNvPr>
              <p:cNvSpPr txBox="1"/>
              <p:nvPr/>
            </p:nvSpPr>
            <p:spPr>
              <a:xfrm>
                <a:off x="6975288" y="3118751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3017AA0-7EF0-2F08-B9C0-2B5501095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288" y="3118751"/>
                <a:ext cx="423129" cy="369332"/>
              </a:xfrm>
              <a:prstGeom prst="rect">
                <a:avLst/>
              </a:prstGeom>
              <a:blipFill>
                <a:blip r:embed="rId2"/>
                <a:stretch>
                  <a:fillRect l="-12857" t="-21667" r="-38571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ylinder 19">
            <a:extLst>
              <a:ext uri="{FF2B5EF4-FFF2-40B4-BE49-F238E27FC236}">
                <a16:creationId xmlns:a16="http://schemas.microsoft.com/office/drawing/2014/main" id="{931A77AA-0E7A-FFFA-8367-8CBCB717F7DD}"/>
              </a:ext>
            </a:extLst>
          </p:cNvPr>
          <p:cNvSpPr/>
          <p:nvPr/>
        </p:nvSpPr>
        <p:spPr>
          <a:xfrm rot="15481565">
            <a:off x="3520859" y="2526211"/>
            <a:ext cx="387257" cy="713374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ylinder 20">
            <a:extLst>
              <a:ext uri="{FF2B5EF4-FFF2-40B4-BE49-F238E27FC236}">
                <a16:creationId xmlns:a16="http://schemas.microsoft.com/office/drawing/2014/main" id="{E501384E-61F2-5CA7-8A6D-AA5B60E52CFC}"/>
              </a:ext>
            </a:extLst>
          </p:cNvPr>
          <p:cNvSpPr/>
          <p:nvPr/>
        </p:nvSpPr>
        <p:spPr>
          <a:xfrm rot="5621524">
            <a:off x="7338495" y="2420066"/>
            <a:ext cx="387257" cy="713374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62B4493-02C7-0AA2-27E1-28FC0A613C0B}"/>
              </a:ext>
            </a:extLst>
          </p:cNvPr>
          <p:cNvCxnSpPr>
            <a:cxnSpLocks/>
          </p:cNvCxnSpPr>
          <p:nvPr/>
        </p:nvCxnSpPr>
        <p:spPr>
          <a:xfrm flipV="1">
            <a:off x="2803928" y="2550494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5A38541-E763-BE68-1A39-844BB8CC46D6}"/>
                  </a:ext>
                </a:extLst>
              </p:cNvPr>
              <p:cNvSpPr txBox="1"/>
              <p:nvPr/>
            </p:nvSpPr>
            <p:spPr>
              <a:xfrm>
                <a:off x="2864309" y="2283420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5A38541-E763-BE68-1A39-844BB8CC4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309" y="2283420"/>
                <a:ext cx="423129" cy="369332"/>
              </a:xfrm>
              <a:prstGeom prst="rect">
                <a:avLst/>
              </a:prstGeom>
              <a:blipFill>
                <a:blip r:embed="rId3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F813D4D-F46D-D8BD-DB5F-5776894F7B7C}"/>
              </a:ext>
            </a:extLst>
          </p:cNvPr>
          <p:cNvCxnSpPr>
            <a:cxnSpLocks/>
          </p:cNvCxnSpPr>
          <p:nvPr/>
        </p:nvCxnSpPr>
        <p:spPr>
          <a:xfrm flipV="1">
            <a:off x="8376081" y="2281385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D80464-360F-348C-8533-47A3D9BB4E1A}"/>
                  </a:ext>
                </a:extLst>
              </p:cNvPr>
              <p:cNvSpPr txBox="1"/>
              <p:nvPr/>
            </p:nvSpPr>
            <p:spPr>
              <a:xfrm>
                <a:off x="8436462" y="2014311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D80464-360F-348C-8533-47A3D9BB4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6462" y="2014311"/>
                <a:ext cx="423129" cy="369332"/>
              </a:xfrm>
              <a:prstGeom prst="rect">
                <a:avLst/>
              </a:prstGeom>
              <a:blipFill>
                <a:blip r:embed="rId4"/>
                <a:stretch>
                  <a:fillRect l="-14493" t="-19672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DC838D2-F5F3-8200-4B92-5F9222DA4455}"/>
              </a:ext>
            </a:extLst>
          </p:cNvPr>
          <p:cNvCxnSpPr>
            <a:cxnSpLocks/>
          </p:cNvCxnSpPr>
          <p:nvPr/>
        </p:nvCxnSpPr>
        <p:spPr>
          <a:xfrm flipH="1" flipV="1">
            <a:off x="4313774" y="2432451"/>
            <a:ext cx="278033" cy="3671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C3A0C69-DC78-0563-A480-05855C9CEFD5}"/>
              </a:ext>
            </a:extLst>
          </p:cNvPr>
          <p:cNvCxnSpPr>
            <a:cxnSpLocks/>
          </p:cNvCxnSpPr>
          <p:nvPr/>
        </p:nvCxnSpPr>
        <p:spPr>
          <a:xfrm flipV="1">
            <a:off x="4588324" y="2101354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D3804E-44FF-47B1-9B54-8BE9335B5968}"/>
                  </a:ext>
                </a:extLst>
              </p:cNvPr>
              <p:cNvSpPr txBox="1"/>
              <p:nvPr/>
            </p:nvSpPr>
            <p:spPr>
              <a:xfrm>
                <a:off x="3967222" y="2069721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D3804E-44FF-47B1-9B54-8BE9335B5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222" y="2069721"/>
                <a:ext cx="423129" cy="369332"/>
              </a:xfrm>
              <a:prstGeom prst="rect">
                <a:avLst/>
              </a:prstGeom>
              <a:blipFill>
                <a:blip r:embed="rId5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46BF730-F13D-C099-9D0F-4093C7807993}"/>
              </a:ext>
            </a:extLst>
          </p:cNvPr>
          <p:cNvCxnSpPr>
            <a:cxnSpLocks/>
          </p:cNvCxnSpPr>
          <p:nvPr/>
        </p:nvCxnSpPr>
        <p:spPr>
          <a:xfrm flipV="1">
            <a:off x="5208469" y="2671221"/>
            <a:ext cx="558749" cy="8186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DF564DC-F19D-41A9-F862-9C3AD138DEAE}"/>
              </a:ext>
            </a:extLst>
          </p:cNvPr>
          <p:cNvCxnSpPr>
            <a:cxnSpLocks/>
          </p:cNvCxnSpPr>
          <p:nvPr/>
        </p:nvCxnSpPr>
        <p:spPr>
          <a:xfrm flipV="1">
            <a:off x="5204986" y="2054877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8A75F3C-9A2B-25E9-7098-EBA89FA84C51}"/>
                  </a:ext>
                </a:extLst>
              </p:cNvPr>
              <p:cNvSpPr txBox="1"/>
              <p:nvPr/>
            </p:nvSpPr>
            <p:spPr>
              <a:xfrm>
                <a:off x="5204831" y="2856561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8A75F3C-9A2B-25E9-7098-EBA89FA84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4831" y="2856561"/>
                <a:ext cx="423129" cy="369332"/>
              </a:xfrm>
              <a:prstGeom prst="rect">
                <a:avLst/>
              </a:prstGeom>
              <a:blipFill>
                <a:blip r:embed="rId6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A92A911-342F-5DE6-76E0-32226470D00D}"/>
              </a:ext>
            </a:extLst>
          </p:cNvPr>
          <p:cNvCxnSpPr>
            <a:cxnSpLocks/>
          </p:cNvCxnSpPr>
          <p:nvPr/>
        </p:nvCxnSpPr>
        <p:spPr>
          <a:xfrm flipH="1">
            <a:off x="6125508" y="2735258"/>
            <a:ext cx="195736" cy="36566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E540D47-2F73-5699-7CC7-0FAB7ED9FB0F}"/>
              </a:ext>
            </a:extLst>
          </p:cNvPr>
          <p:cNvCxnSpPr>
            <a:cxnSpLocks/>
          </p:cNvCxnSpPr>
          <p:nvPr/>
        </p:nvCxnSpPr>
        <p:spPr>
          <a:xfrm flipV="1">
            <a:off x="6317761" y="2037052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4B4E713-87FD-B70C-023A-5BE56B930C3F}"/>
                  </a:ext>
                </a:extLst>
              </p:cNvPr>
              <p:cNvSpPr txBox="1"/>
              <p:nvPr/>
            </p:nvSpPr>
            <p:spPr>
              <a:xfrm>
                <a:off x="6317606" y="2838736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4B4E713-87FD-B70C-023A-5BE56B930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606" y="2838736"/>
                <a:ext cx="423129" cy="369332"/>
              </a:xfrm>
              <a:prstGeom prst="rect">
                <a:avLst/>
              </a:prstGeom>
              <a:blipFill>
                <a:blip r:embed="rId7"/>
                <a:stretch>
                  <a:fillRect l="-12857" t="-21667" r="-38571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BB554D1-2784-F843-FD79-39FE5F5DEABF}"/>
              </a:ext>
            </a:extLst>
          </p:cNvPr>
          <p:cNvCxnSpPr>
            <a:cxnSpLocks/>
          </p:cNvCxnSpPr>
          <p:nvPr/>
        </p:nvCxnSpPr>
        <p:spPr>
          <a:xfrm flipV="1">
            <a:off x="6980117" y="2461489"/>
            <a:ext cx="255841" cy="29159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F1D9A48-F481-63F2-1CAF-65C87775C3AF}"/>
              </a:ext>
            </a:extLst>
          </p:cNvPr>
          <p:cNvCxnSpPr>
            <a:cxnSpLocks/>
          </p:cNvCxnSpPr>
          <p:nvPr/>
        </p:nvCxnSpPr>
        <p:spPr>
          <a:xfrm flipV="1">
            <a:off x="6976634" y="2054877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D864E0F-1D4A-87CE-DE9C-DE721D3612A2}"/>
                  </a:ext>
                </a:extLst>
              </p:cNvPr>
              <p:cNvSpPr txBox="1"/>
              <p:nvPr/>
            </p:nvSpPr>
            <p:spPr>
              <a:xfrm>
                <a:off x="7156600" y="2069721"/>
                <a:ext cx="4231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D864E0F-1D4A-87CE-DE9C-DE721D361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600" y="2069721"/>
                <a:ext cx="423129" cy="369332"/>
              </a:xfrm>
              <a:prstGeom prst="rect">
                <a:avLst/>
              </a:prstGeom>
              <a:blipFill>
                <a:blip r:embed="rId8"/>
                <a:stretch>
                  <a:fillRect l="-14493" t="-21667" r="-3913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>
            <a:extLst>
              <a:ext uri="{FF2B5EF4-FFF2-40B4-BE49-F238E27FC236}">
                <a16:creationId xmlns:a16="http://schemas.microsoft.com/office/drawing/2014/main" id="{FA057604-6589-FCD1-748E-D2428680CD36}"/>
              </a:ext>
            </a:extLst>
          </p:cNvPr>
          <p:cNvSpPr>
            <a:spLocks noChangeAspect="1"/>
          </p:cNvSpPr>
          <p:nvPr/>
        </p:nvSpPr>
        <p:spPr>
          <a:xfrm>
            <a:off x="5207724" y="3931298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E7CA52-8D82-5EE6-3B99-D6451D516120}"/>
              </a:ext>
            </a:extLst>
          </p:cNvPr>
          <p:cNvCxnSpPr>
            <a:stCxn id="42" idx="0"/>
          </p:cNvCxnSpPr>
          <p:nvPr/>
        </p:nvCxnSpPr>
        <p:spPr>
          <a:xfrm flipH="1" flipV="1">
            <a:off x="5303624" y="3273747"/>
            <a:ext cx="4356" cy="6575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1E92D8E-F703-146F-B62A-2C0C3C4E4DF0}"/>
                  </a:ext>
                </a:extLst>
              </p:cNvPr>
              <p:cNvSpPr txBox="1"/>
              <p:nvPr/>
            </p:nvSpPr>
            <p:spPr>
              <a:xfrm>
                <a:off x="4987745" y="3281537"/>
                <a:ext cx="251672" cy="4165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1E92D8E-F703-146F-B62A-2C0C3C4E4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745" y="3281537"/>
                <a:ext cx="251672" cy="4165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Picture 44" descr="A picture containing shape&#10;&#10;Description automatically generated">
            <a:extLst>
              <a:ext uri="{FF2B5EF4-FFF2-40B4-BE49-F238E27FC236}">
                <a16:creationId xmlns:a16="http://schemas.microsoft.com/office/drawing/2014/main" id="{CE5299C2-06E6-C5D0-6469-DBC9AB39EF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01619">
            <a:off x="4433254" y="4039865"/>
            <a:ext cx="762432" cy="259849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42E062D6-1485-6719-2A70-F5061382A6EC}"/>
              </a:ext>
            </a:extLst>
          </p:cNvPr>
          <p:cNvSpPr>
            <a:spLocks noChangeAspect="1"/>
          </p:cNvSpPr>
          <p:nvPr/>
        </p:nvSpPr>
        <p:spPr>
          <a:xfrm>
            <a:off x="9289344" y="3040703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ED55A4B-A0F5-D81A-5754-8E3AAA698324}"/>
              </a:ext>
            </a:extLst>
          </p:cNvPr>
          <p:cNvCxnSpPr>
            <a:cxnSpLocks/>
          </p:cNvCxnSpPr>
          <p:nvPr/>
        </p:nvCxnSpPr>
        <p:spPr>
          <a:xfrm flipV="1">
            <a:off x="9403044" y="2560557"/>
            <a:ext cx="270061" cy="52412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C607C6F-4F3C-8D97-066D-3311651FDC40}"/>
                  </a:ext>
                </a:extLst>
              </p:cNvPr>
              <p:cNvSpPr txBox="1"/>
              <p:nvPr/>
            </p:nvSpPr>
            <p:spPr>
              <a:xfrm>
                <a:off x="9689690" y="2254697"/>
                <a:ext cx="1156818" cy="4165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C607C6F-4F3C-8D97-066D-3311651FD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9690" y="2254697"/>
                <a:ext cx="1156818" cy="4165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519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1" grpId="0" animBg="1"/>
      <p:bldP spid="23" grpId="0"/>
      <p:bldP spid="25" grpId="0"/>
      <p:bldP spid="28" grpId="0"/>
      <p:bldP spid="31" grpId="0"/>
      <p:bldP spid="38" grpId="0"/>
      <p:bldP spid="41" grpId="0"/>
      <p:bldP spid="42" grpId="0" animBg="1"/>
      <p:bldP spid="44" grpId="0"/>
      <p:bldP spid="46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78C9A-23B7-207B-756C-FCDB5B58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2F222-154F-B5E0-CBFA-6C0ABAAF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61AF5-6A1F-D88D-F9B4-0E70270C8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60" y="1021293"/>
            <a:ext cx="11571042" cy="48057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“Spin Matching”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1BBE5-6798-C3D8-E582-6B733C23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11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176A5F0-EAB4-9688-E69E-670B1047947F}"/>
              </a:ext>
            </a:extLst>
          </p:cNvPr>
          <p:cNvCxnSpPr>
            <a:cxnSpLocks/>
          </p:cNvCxnSpPr>
          <p:nvPr/>
        </p:nvCxnSpPr>
        <p:spPr>
          <a:xfrm flipH="1" flipV="1">
            <a:off x="5959930" y="2260343"/>
            <a:ext cx="10071" cy="1504418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6954143-59FF-CD25-6BF4-6805673573DB}"/>
              </a:ext>
            </a:extLst>
          </p:cNvPr>
          <p:cNvCxnSpPr>
            <a:cxnSpLocks/>
          </p:cNvCxnSpPr>
          <p:nvPr/>
        </p:nvCxnSpPr>
        <p:spPr>
          <a:xfrm flipH="1">
            <a:off x="5459558" y="3780336"/>
            <a:ext cx="500372" cy="931051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2B8BAA0-42EF-1FA7-339D-60A21EBAC3C6}"/>
              </a:ext>
            </a:extLst>
          </p:cNvPr>
          <p:cNvCxnSpPr>
            <a:cxnSpLocks/>
          </p:cNvCxnSpPr>
          <p:nvPr/>
        </p:nvCxnSpPr>
        <p:spPr>
          <a:xfrm>
            <a:off x="6000534" y="3780336"/>
            <a:ext cx="1387379" cy="0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9E0208-7C8E-DB08-BD75-6BEBF5B0978F}"/>
                  </a:ext>
                </a:extLst>
              </p:cNvPr>
              <p:cNvSpPr txBox="1"/>
              <p:nvPr/>
            </p:nvSpPr>
            <p:spPr>
              <a:xfrm>
                <a:off x="5459558" y="1959449"/>
                <a:ext cx="4941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9E0208-7C8E-DB08-BD75-6BEBF5B09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558" y="1959449"/>
                <a:ext cx="494173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4D496C84-70F8-7738-6860-190602967789}"/>
              </a:ext>
            </a:extLst>
          </p:cNvPr>
          <p:cNvSpPr>
            <a:spLocks noChangeAspect="1"/>
          </p:cNvSpPr>
          <p:nvPr/>
        </p:nvSpPr>
        <p:spPr>
          <a:xfrm>
            <a:off x="5774964" y="3569724"/>
            <a:ext cx="390073" cy="39007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87E0F6-B416-BB89-E9DF-5560B4135D59}"/>
              </a:ext>
            </a:extLst>
          </p:cNvPr>
          <p:cNvCxnSpPr>
            <a:cxnSpLocks/>
          </p:cNvCxnSpPr>
          <p:nvPr/>
        </p:nvCxnSpPr>
        <p:spPr>
          <a:xfrm flipV="1">
            <a:off x="5975241" y="2524748"/>
            <a:ext cx="541019" cy="124001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FB2B15-4E7F-2B9F-70BF-7C089E29CC0A}"/>
              </a:ext>
            </a:extLst>
          </p:cNvPr>
          <p:cNvCxnSpPr>
            <a:cxnSpLocks/>
          </p:cNvCxnSpPr>
          <p:nvPr/>
        </p:nvCxnSpPr>
        <p:spPr>
          <a:xfrm flipV="1">
            <a:off x="6516260" y="2577106"/>
            <a:ext cx="0" cy="1670945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85A009-870A-6786-FEAC-879FECDF8653}"/>
                  </a:ext>
                </a:extLst>
              </p:cNvPr>
              <p:cNvSpPr txBox="1"/>
              <p:nvPr/>
            </p:nvSpPr>
            <p:spPr>
              <a:xfrm>
                <a:off x="6598611" y="2174892"/>
                <a:ext cx="293350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85A009-870A-6786-FEAC-879FECDF8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611" y="2174892"/>
                <a:ext cx="293350" cy="4859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94179E-6B69-E7C6-ACC5-A0D767C839CF}"/>
              </a:ext>
            </a:extLst>
          </p:cNvPr>
          <p:cNvCxnSpPr>
            <a:cxnSpLocks/>
          </p:cNvCxnSpPr>
          <p:nvPr/>
        </p:nvCxnSpPr>
        <p:spPr>
          <a:xfrm flipH="1">
            <a:off x="5713140" y="4245861"/>
            <a:ext cx="803120" cy="0"/>
          </a:xfrm>
          <a:prstGeom prst="straightConnector1">
            <a:avLst/>
          </a:prstGeom>
          <a:ln w="38100"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506918-F3F7-E921-C631-DBB9E2580F65}"/>
              </a:ext>
            </a:extLst>
          </p:cNvPr>
          <p:cNvCxnSpPr>
            <a:cxnSpLocks/>
          </p:cNvCxnSpPr>
          <p:nvPr/>
        </p:nvCxnSpPr>
        <p:spPr>
          <a:xfrm flipH="1">
            <a:off x="6560911" y="3764760"/>
            <a:ext cx="224643" cy="447964"/>
          </a:xfrm>
          <a:prstGeom prst="straightConnector1">
            <a:avLst/>
          </a:prstGeom>
          <a:ln w="38100"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CDB2DC-91E1-8310-2338-6CBCE85176C8}"/>
                  </a:ext>
                </a:extLst>
              </p:cNvPr>
              <p:cNvSpPr txBox="1"/>
              <p:nvPr/>
            </p:nvSpPr>
            <p:spPr>
              <a:xfrm>
                <a:off x="5930890" y="4175949"/>
                <a:ext cx="3302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CDB2DC-91E1-8310-2338-6CBCE8517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890" y="4175949"/>
                <a:ext cx="33021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352A24-E6A0-9A53-E102-1EE9E521AF63}"/>
                  </a:ext>
                </a:extLst>
              </p:cNvPr>
              <p:cNvSpPr txBox="1"/>
              <p:nvPr/>
            </p:nvSpPr>
            <p:spPr>
              <a:xfrm>
                <a:off x="6719834" y="3780336"/>
                <a:ext cx="3334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352A24-E6A0-9A53-E102-1EE9E521A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9834" y="3780336"/>
                <a:ext cx="33342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7180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8B714-6AB5-EF07-F89F-7D4235468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7A302-E567-5F51-DD26-13B31C094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0944E-8989-EB68-5CA2-C715DAC9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60" y="1021293"/>
            <a:ext cx="11571042" cy="48057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“Spin Matching”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CD1CD7A-6505-1D82-CB91-63AAA071E30C}"/>
              </a:ext>
            </a:extLst>
          </p:cNvPr>
          <p:cNvCxnSpPr>
            <a:cxnSpLocks/>
          </p:cNvCxnSpPr>
          <p:nvPr/>
        </p:nvCxnSpPr>
        <p:spPr>
          <a:xfrm flipH="1" flipV="1">
            <a:off x="977657" y="3467499"/>
            <a:ext cx="981837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36F5E62-3B7F-62A9-0B79-DC364DC25475}"/>
              </a:ext>
            </a:extLst>
          </p:cNvPr>
          <p:cNvCxnSpPr>
            <a:cxnSpLocks/>
          </p:cNvCxnSpPr>
          <p:nvPr/>
        </p:nvCxnSpPr>
        <p:spPr>
          <a:xfrm flipH="1" flipV="1">
            <a:off x="9328319" y="2177476"/>
            <a:ext cx="10071" cy="1504418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3DBAE0A-7E5A-88FE-A10C-22037C428F5E}"/>
              </a:ext>
            </a:extLst>
          </p:cNvPr>
          <p:cNvCxnSpPr>
            <a:cxnSpLocks/>
          </p:cNvCxnSpPr>
          <p:nvPr/>
        </p:nvCxnSpPr>
        <p:spPr>
          <a:xfrm flipH="1">
            <a:off x="8837790" y="3649773"/>
            <a:ext cx="500372" cy="931051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53C2CA6-D758-3A3B-2B6A-D02A390027FD}"/>
              </a:ext>
            </a:extLst>
          </p:cNvPr>
          <p:cNvCxnSpPr>
            <a:cxnSpLocks/>
          </p:cNvCxnSpPr>
          <p:nvPr/>
        </p:nvCxnSpPr>
        <p:spPr>
          <a:xfrm>
            <a:off x="9368923" y="3697469"/>
            <a:ext cx="1387379" cy="0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A52AE0-2E3D-AD28-653C-1B4E94511C01}"/>
                  </a:ext>
                </a:extLst>
              </p:cNvPr>
              <p:cNvSpPr txBox="1"/>
              <p:nvPr/>
            </p:nvSpPr>
            <p:spPr>
              <a:xfrm>
                <a:off x="8362785" y="1690245"/>
                <a:ext cx="10845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A52AE0-2E3D-AD28-653C-1B4E94511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785" y="1690245"/>
                <a:ext cx="1084528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DBB32C23-729D-C489-E81E-7E7A72F1AE60}"/>
              </a:ext>
            </a:extLst>
          </p:cNvPr>
          <p:cNvSpPr>
            <a:spLocks noChangeAspect="1"/>
          </p:cNvSpPr>
          <p:nvPr/>
        </p:nvSpPr>
        <p:spPr>
          <a:xfrm>
            <a:off x="9143353" y="3486857"/>
            <a:ext cx="390073" cy="39007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558304D-A52D-36F5-2824-868455F47528}"/>
              </a:ext>
            </a:extLst>
          </p:cNvPr>
          <p:cNvCxnSpPr>
            <a:cxnSpLocks/>
          </p:cNvCxnSpPr>
          <p:nvPr/>
        </p:nvCxnSpPr>
        <p:spPr>
          <a:xfrm flipV="1">
            <a:off x="9343630" y="2441881"/>
            <a:ext cx="541019" cy="124001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76000EC-9F82-5B86-3B09-A8D00F22CE89}"/>
              </a:ext>
            </a:extLst>
          </p:cNvPr>
          <p:cNvCxnSpPr>
            <a:cxnSpLocks/>
          </p:cNvCxnSpPr>
          <p:nvPr/>
        </p:nvCxnSpPr>
        <p:spPr>
          <a:xfrm flipV="1">
            <a:off x="9884649" y="2494239"/>
            <a:ext cx="0" cy="1670945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A0FC669-0CAD-69A0-466F-B725664006FB}"/>
                  </a:ext>
                </a:extLst>
              </p:cNvPr>
              <p:cNvSpPr txBox="1"/>
              <p:nvPr/>
            </p:nvSpPr>
            <p:spPr>
              <a:xfrm>
                <a:off x="9967000" y="2092025"/>
                <a:ext cx="406009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A0FC669-0CAD-69A0-466F-B72566400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000" y="2092025"/>
                <a:ext cx="406009" cy="4859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A497B33-B189-537D-9C56-D6E629763D7C}"/>
              </a:ext>
            </a:extLst>
          </p:cNvPr>
          <p:cNvCxnSpPr>
            <a:cxnSpLocks/>
          </p:cNvCxnSpPr>
          <p:nvPr/>
        </p:nvCxnSpPr>
        <p:spPr>
          <a:xfrm flipH="1">
            <a:off x="9081529" y="4162994"/>
            <a:ext cx="803120" cy="0"/>
          </a:xfrm>
          <a:prstGeom prst="straightConnector1">
            <a:avLst/>
          </a:prstGeom>
          <a:ln w="38100"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2490A7-ABA3-C239-E659-8F1A90B9EA69}"/>
              </a:ext>
            </a:extLst>
          </p:cNvPr>
          <p:cNvCxnSpPr>
            <a:cxnSpLocks/>
          </p:cNvCxnSpPr>
          <p:nvPr/>
        </p:nvCxnSpPr>
        <p:spPr>
          <a:xfrm flipH="1">
            <a:off x="9929300" y="3681893"/>
            <a:ext cx="224643" cy="447964"/>
          </a:xfrm>
          <a:prstGeom prst="straightConnector1">
            <a:avLst/>
          </a:prstGeom>
          <a:ln w="38100"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4488BA3-4C8E-84A4-E624-31CFEAE67D6B}"/>
                  </a:ext>
                </a:extLst>
              </p:cNvPr>
              <p:cNvSpPr txBox="1"/>
              <p:nvPr/>
            </p:nvSpPr>
            <p:spPr>
              <a:xfrm>
                <a:off x="9299279" y="4093082"/>
                <a:ext cx="44287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4488BA3-4C8E-84A4-E624-31CFEAE67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9279" y="4093082"/>
                <a:ext cx="44287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CE6A4D-91D7-10D1-0C62-0155A1850076}"/>
                  </a:ext>
                </a:extLst>
              </p:cNvPr>
              <p:cNvSpPr txBox="1"/>
              <p:nvPr/>
            </p:nvSpPr>
            <p:spPr>
              <a:xfrm>
                <a:off x="10088223" y="3697469"/>
                <a:ext cx="44608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4CE6A4D-91D7-10D1-0C62-0155A1850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8223" y="3697469"/>
                <a:ext cx="44608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15CAF4E-92A6-20EE-90EF-474EF8515AAC}"/>
              </a:ext>
            </a:extLst>
          </p:cNvPr>
          <p:cNvCxnSpPr>
            <a:cxnSpLocks/>
          </p:cNvCxnSpPr>
          <p:nvPr/>
        </p:nvCxnSpPr>
        <p:spPr>
          <a:xfrm flipH="1" flipV="1">
            <a:off x="1910431" y="1748618"/>
            <a:ext cx="330239" cy="1122622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9284DE4-3344-B17C-0067-79A701F59F57}"/>
              </a:ext>
            </a:extLst>
          </p:cNvPr>
          <p:cNvCxnSpPr>
            <a:cxnSpLocks/>
          </p:cNvCxnSpPr>
          <p:nvPr/>
        </p:nvCxnSpPr>
        <p:spPr>
          <a:xfrm flipH="1">
            <a:off x="1973399" y="2839119"/>
            <a:ext cx="267043" cy="967985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2F6B9FE-39E3-2F73-2362-4DEC535F5143}"/>
              </a:ext>
            </a:extLst>
          </p:cNvPr>
          <p:cNvCxnSpPr>
            <a:cxnSpLocks/>
          </p:cNvCxnSpPr>
          <p:nvPr/>
        </p:nvCxnSpPr>
        <p:spPr>
          <a:xfrm>
            <a:off x="2271203" y="2886815"/>
            <a:ext cx="1387379" cy="0"/>
          </a:xfrm>
          <a:prstGeom prst="straightConnector1">
            <a:avLst/>
          </a:prstGeom>
          <a:ln w="1905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DD031F1-469C-14D3-96BF-0D04E34928C8}"/>
                  </a:ext>
                </a:extLst>
              </p:cNvPr>
              <p:cNvSpPr txBox="1"/>
              <p:nvPr/>
            </p:nvSpPr>
            <p:spPr>
              <a:xfrm>
                <a:off x="726201" y="1664427"/>
                <a:ext cx="1134221" cy="471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DD031F1-469C-14D3-96BF-0D04E3492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01" y="1664427"/>
                <a:ext cx="1134221" cy="471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CFD77D2A-CA5D-7C4A-BD8D-55BD8046157E}"/>
              </a:ext>
            </a:extLst>
          </p:cNvPr>
          <p:cNvSpPr>
            <a:spLocks noChangeAspect="1"/>
          </p:cNvSpPr>
          <p:nvPr/>
        </p:nvSpPr>
        <p:spPr>
          <a:xfrm>
            <a:off x="2045633" y="2676203"/>
            <a:ext cx="390073" cy="39007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411750D-E88E-1F08-A00B-80F3271ACB2C}"/>
              </a:ext>
            </a:extLst>
          </p:cNvPr>
          <p:cNvCxnSpPr>
            <a:cxnSpLocks/>
          </p:cNvCxnSpPr>
          <p:nvPr/>
        </p:nvCxnSpPr>
        <p:spPr>
          <a:xfrm flipV="1">
            <a:off x="2245910" y="2045790"/>
            <a:ext cx="219510" cy="82544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8C7F041-0AA7-51C2-7A39-C3CBF25B58B7}"/>
              </a:ext>
            </a:extLst>
          </p:cNvPr>
          <p:cNvCxnSpPr>
            <a:cxnSpLocks/>
          </p:cNvCxnSpPr>
          <p:nvPr/>
        </p:nvCxnSpPr>
        <p:spPr>
          <a:xfrm flipV="1">
            <a:off x="2435706" y="2136159"/>
            <a:ext cx="0" cy="1489309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07BAE66-E041-F9A0-40F7-EBE491E64AFB}"/>
                  </a:ext>
                </a:extLst>
              </p:cNvPr>
              <p:cNvSpPr txBox="1"/>
              <p:nvPr/>
            </p:nvSpPr>
            <p:spPr>
              <a:xfrm>
                <a:off x="2340688" y="1485796"/>
                <a:ext cx="455701" cy="5367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07BAE66-E041-F9A0-40F7-EBE491E64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688" y="1485796"/>
                <a:ext cx="455701" cy="5367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C34BED2-4C08-D847-E137-CEB2C276C2EF}"/>
              </a:ext>
            </a:extLst>
          </p:cNvPr>
          <p:cNvCxnSpPr>
            <a:cxnSpLocks/>
          </p:cNvCxnSpPr>
          <p:nvPr/>
        </p:nvCxnSpPr>
        <p:spPr>
          <a:xfrm flipH="1">
            <a:off x="2020133" y="3608296"/>
            <a:ext cx="440617" cy="0"/>
          </a:xfrm>
          <a:prstGeom prst="straightConnector1">
            <a:avLst/>
          </a:prstGeom>
          <a:ln w="38100"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5CB4FF4-DFE5-1FEB-185E-555C9CE0B0AC}"/>
              </a:ext>
            </a:extLst>
          </p:cNvPr>
          <p:cNvCxnSpPr>
            <a:cxnSpLocks/>
          </p:cNvCxnSpPr>
          <p:nvPr/>
        </p:nvCxnSpPr>
        <p:spPr>
          <a:xfrm flipH="1">
            <a:off x="2481091" y="2916575"/>
            <a:ext cx="194213" cy="689536"/>
          </a:xfrm>
          <a:prstGeom prst="straightConnector1">
            <a:avLst/>
          </a:prstGeom>
          <a:ln w="38100"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F7BE3FF-75F0-208A-6831-BA2F354E6314}"/>
                  </a:ext>
                </a:extLst>
              </p:cNvPr>
              <p:cNvSpPr txBox="1"/>
              <p:nvPr/>
            </p:nvSpPr>
            <p:spPr>
              <a:xfrm>
                <a:off x="2033177" y="3493004"/>
                <a:ext cx="492571" cy="471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F7BE3FF-75F0-208A-6831-BA2F354E6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177" y="3493004"/>
                <a:ext cx="492571" cy="471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3E8CC57-FF88-602B-63B7-7C6BBB1AA59B}"/>
                  </a:ext>
                </a:extLst>
              </p:cNvPr>
              <p:cNvSpPr txBox="1"/>
              <p:nvPr/>
            </p:nvSpPr>
            <p:spPr>
              <a:xfrm>
                <a:off x="2568539" y="2988290"/>
                <a:ext cx="495777" cy="471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3E8CC57-FF88-602B-63B7-7C6BBB1AA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539" y="2988290"/>
                <a:ext cx="495777" cy="471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>
            <a:extLst>
              <a:ext uri="{FF2B5EF4-FFF2-40B4-BE49-F238E27FC236}">
                <a16:creationId xmlns:a16="http://schemas.microsoft.com/office/drawing/2014/main" id="{618BCAF3-9E77-5B89-22C9-5324E5CFC87C}"/>
              </a:ext>
            </a:extLst>
          </p:cNvPr>
          <p:cNvSpPr/>
          <p:nvPr/>
        </p:nvSpPr>
        <p:spPr>
          <a:xfrm>
            <a:off x="4781390" y="2594410"/>
            <a:ext cx="2141731" cy="1784893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Magnet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BD4BAB1-8F42-1078-F7FB-29E12FA5BDF9}"/>
                  </a:ext>
                </a:extLst>
              </p:cNvPr>
              <p:cNvSpPr txBox="1"/>
              <p:nvPr/>
            </p:nvSpPr>
            <p:spPr>
              <a:xfrm>
                <a:off x="2271203" y="4613112"/>
                <a:ext cx="7610032" cy="8263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m:rPr>
                        <m:nor/>
                      </m:rPr>
                      <a:rPr lang="en-US" sz="2800" dirty="0"/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  <m:r>
                      <m:rPr>
                        <m:nor/>
                      </m:rPr>
                      <a:rPr lang="en-US" sz="2800" dirty="0"/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𝐀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BD4BAB1-8F42-1078-F7FB-29E12FA5B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203" y="4613112"/>
                <a:ext cx="7610032" cy="826380"/>
              </a:xfrm>
              <a:prstGeom prst="rect">
                <a:avLst/>
              </a:prstGeom>
              <a:blipFill>
                <a:blip r:embed="rId10"/>
                <a:stretch>
                  <a:fillRect b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AFA1B383-8DAC-932D-8623-AD494D2DF95F}"/>
              </a:ext>
            </a:extLst>
          </p:cNvPr>
          <p:cNvSpPr txBox="1"/>
          <p:nvPr/>
        </p:nvSpPr>
        <p:spPr>
          <a:xfrm>
            <a:off x="3377929" y="5359027"/>
            <a:ext cx="1403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Horizontal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F0B3BEA-FF33-4AD4-0C77-B39E22F59C89}"/>
              </a:ext>
            </a:extLst>
          </p:cNvPr>
          <p:cNvSpPr txBox="1"/>
          <p:nvPr/>
        </p:nvSpPr>
        <p:spPr>
          <a:xfrm>
            <a:off x="5251012" y="5369110"/>
            <a:ext cx="1084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Vertical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A5FF12B-B13E-BE5F-A024-61393753A67B}"/>
              </a:ext>
            </a:extLst>
          </p:cNvPr>
          <p:cNvSpPr txBox="1"/>
          <p:nvPr/>
        </p:nvSpPr>
        <p:spPr>
          <a:xfrm>
            <a:off x="6864567" y="5375899"/>
            <a:ext cx="1640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Longitudinal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C85012-D2B5-F362-D4C2-0CB043F079D4}"/>
              </a:ext>
            </a:extLst>
          </p:cNvPr>
          <p:cNvSpPr txBox="1"/>
          <p:nvPr/>
        </p:nvSpPr>
        <p:spPr>
          <a:xfrm>
            <a:off x="8662929" y="5369110"/>
            <a:ext cx="2093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Closed orbit precession</a:t>
            </a:r>
          </a:p>
        </p:txBody>
      </p:sp>
    </p:spTree>
    <p:extLst>
      <p:ext uri="{BB962C8B-B14F-4D97-AF65-F5344CB8AC3E}">
        <p14:creationId xmlns:p14="http://schemas.microsoft.com/office/powerpoint/2010/main" val="122735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8" grpId="0"/>
      <p:bldP spid="41" grpId="0"/>
      <p:bldP spid="42" grpId="0"/>
      <p:bldP spid="45" grpId="0"/>
      <p:bldP spid="46" grpId="0"/>
      <p:bldP spid="47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E877-6039-10E9-BB30-215B58D4A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B7B5-6E8B-5BF2-6362-7946CD111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A6FED-FCD2-CE49-C89A-363EFED9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60" y="1021293"/>
            <a:ext cx="11571042" cy="48057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“Spin Matching”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51C35-1812-C8A2-0C12-9D795495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13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53620BC-969C-D3C0-7603-B6FE2B7D785C}"/>
              </a:ext>
            </a:extLst>
          </p:cNvPr>
          <p:cNvSpPr/>
          <p:nvPr/>
        </p:nvSpPr>
        <p:spPr>
          <a:xfrm>
            <a:off x="2996655" y="2981813"/>
            <a:ext cx="6421398" cy="1504223"/>
          </a:xfrm>
          <a:custGeom>
            <a:avLst/>
            <a:gdLst>
              <a:gd name="connsiteX0" fmla="*/ 2408723 w 6124197"/>
              <a:gd name="connsiteY0" fmla="*/ 1143394 h 1143394"/>
              <a:gd name="connsiteX1" fmla="*/ 1853138 w 6124197"/>
              <a:gd name="connsiteY1" fmla="*/ 935050 h 1143394"/>
              <a:gd name="connsiteX2" fmla="*/ 1193381 w 6124197"/>
              <a:gd name="connsiteY2" fmla="*/ 935050 h 1143394"/>
              <a:gd name="connsiteX3" fmla="*/ 498900 w 6124197"/>
              <a:gd name="connsiteY3" fmla="*/ 784579 h 1143394"/>
              <a:gd name="connsiteX4" fmla="*/ 1189 w 6124197"/>
              <a:gd name="connsiteY4" fmla="*/ 622533 h 1143394"/>
              <a:gd name="connsiteX5" fmla="*/ 371579 w 6124197"/>
              <a:gd name="connsiteY5" fmla="*/ 379465 h 1143394"/>
              <a:gd name="connsiteX6" fmla="*/ 741969 w 6124197"/>
              <a:gd name="connsiteY6" fmla="*/ 252144 h 1143394"/>
              <a:gd name="connsiteX7" fmla="*/ 1667943 w 6124197"/>
              <a:gd name="connsiteY7" fmla="*/ 217420 h 1143394"/>
              <a:gd name="connsiteX8" fmla="*/ 2154080 w 6124197"/>
              <a:gd name="connsiteY8" fmla="*/ 55374 h 1143394"/>
              <a:gd name="connsiteX9" fmla="*/ 3080055 w 6124197"/>
              <a:gd name="connsiteY9" fmla="*/ 9075 h 1143394"/>
              <a:gd name="connsiteX10" fmla="*/ 4492166 w 6124197"/>
              <a:gd name="connsiteY10" fmla="*/ 217420 h 1143394"/>
              <a:gd name="connsiteX11" fmla="*/ 5313969 w 6124197"/>
              <a:gd name="connsiteY11" fmla="*/ 182696 h 1143394"/>
              <a:gd name="connsiteX12" fmla="*/ 6124197 w 6124197"/>
              <a:gd name="connsiteY12" fmla="*/ 472063 h 114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4197" h="1143394">
                <a:moveTo>
                  <a:pt x="2408723" y="1143394"/>
                </a:moveTo>
                <a:cubicBezTo>
                  <a:pt x="2232209" y="1056584"/>
                  <a:pt x="2055695" y="969774"/>
                  <a:pt x="1853138" y="935050"/>
                </a:cubicBezTo>
                <a:cubicBezTo>
                  <a:pt x="1650581" y="900326"/>
                  <a:pt x="1419087" y="960128"/>
                  <a:pt x="1193381" y="935050"/>
                </a:cubicBezTo>
                <a:cubicBezTo>
                  <a:pt x="967675" y="909972"/>
                  <a:pt x="697599" y="836665"/>
                  <a:pt x="498900" y="784579"/>
                </a:cubicBezTo>
                <a:cubicBezTo>
                  <a:pt x="300201" y="732493"/>
                  <a:pt x="22409" y="690052"/>
                  <a:pt x="1189" y="622533"/>
                </a:cubicBezTo>
                <a:cubicBezTo>
                  <a:pt x="-20031" y="555014"/>
                  <a:pt x="248116" y="441196"/>
                  <a:pt x="371579" y="379465"/>
                </a:cubicBezTo>
                <a:cubicBezTo>
                  <a:pt x="495042" y="317734"/>
                  <a:pt x="525908" y="279151"/>
                  <a:pt x="741969" y="252144"/>
                </a:cubicBezTo>
                <a:cubicBezTo>
                  <a:pt x="958030" y="225136"/>
                  <a:pt x="1432591" y="250215"/>
                  <a:pt x="1667943" y="217420"/>
                </a:cubicBezTo>
                <a:cubicBezTo>
                  <a:pt x="1903295" y="184625"/>
                  <a:pt x="1918728" y="90098"/>
                  <a:pt x="2154080" y="55374"/>
                </a:cubicBezTo>
                <a:cubicBezTo>
                  <a:pt x="2389432" y="20650"/>
                  <a:pt x="2690374" y="-17933"/>
                  <a:pt x="3080055" y="9075"/>
                </a:cubicBezTo>
                <a:cubicBezTo>
                  <a:pt x="3469736" y="36083"/>
                  <a:pt x="4119847" y="188483"/>
                  <a:pt x="4492166" y="217420"/>
                </a:cubicBezTo>
                <a:cubicBezTo>
                  <a:pt x="4864485" y="246357"/>
                  <a:pt x="5041964" y="140255"/>
                  <a:pt x="5313969" y="182696"/>
                </a:cubicBezTo>
                <a:cubicBezTo>
                  <a:pt x="5585974" y="225137"/>
                  <a:pt x="5807822" y="441197"/>
                  <a:pt x="6124197" y="472063"/>
                </a:cubicBezTo>
              </a:path>
            </a:pathLst>
          </a:custGeom>
          <a:noFill/>
          <a:ln>
            <a:solidFill>
              <a:srgbClr val="00B05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897BACC-2F0C-F28E-B42D-1049330FAFB3}"/>
              </a:ext>
            </a:extLst>
          </p:cNvPr>
          <p:cNvSpPr/>
          <p:nvPr/>
        </p:nvSpPr>
        <p:spPr>
          <a:xfrm>
            <a:off x="2773947" y="3195512"/>
            <a:ext cx="6644106" cy="1336769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C850278A-75F9-D7E9-C1EE-23C89278980B}"/>
              </a:ext>
            </a:extLst>
          </p:cNvPr>
          <p:cNvSpPr/>
          <p:nvPr/>
        </p:nvSpPr>
        <p:spPr>
          <a:xfrm rot="15481565">
            <a:off x="3614798" y="2991447"/>
            <a:ext cx="387257" cy="713374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0ADAA80F-D408-0D2D-C5EE-EA3EBF74D03C}"/>
              </a:ext>
            </a:extLst>
          </p:cNvPr>
          <p:cNvSpPr/>
          <p:nvPr/>
        </p:nvSpPr>
        <p:spPr>
          <a:xfrm rot="5621524">
            <a:off x="7432434" y="2885302"/>
            <a:ext cx="387257" cy="713374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BE52643-498B-FD7F-813E-6B33993972D6}"/>
              </a:ext>
            </a:extLst>
          </p:cNvPr>
          <p:cNvSpPr/>
          <p:nvPr/>
        </p:nvSpPr>
        <p:spPr>
          <a:xfrm>
            <a:off x="2773948" y="2652107"/>
            <a:ext cx="6644105" cy="1612156"/>
          </a:xfrm>
          <a:prstGeom prst="arc">
            <a:avLst>
              <a:gd name="adj1" fmla="val 11388388"/>
              <a:gd name="adj2" fmla="val 20455582"/>
            </a:avLst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2C585C-C9C0-8595-3EBE-2E7BB6E470D2}"/>
                  </a:ext>
                </a:extLst>
              </p:cNvPr>
              <p:cNvSpPr txBox="1"/>
              <p:nvPr/>
            </p:nvSpPr>
            <p:spPr>
              <a:xfrm>
                <a:off x="3058075" y="2568970"/>
                <a:ext cx="36125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E2C585C-C9C0-8595-3EBE-2E7BB6E47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075" y="2568970"/>
                <a:ext cx="361253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397E0A-888D-67EB-D258-AF110CE1D3D7}"/>
                  </a:ext>
                </a:extLst>
              </p:cNvPr>
              <p:cNvSpPr txBox="1"/>
              <p:nvPr/>
            </p:nvSpPr>
            <p:spPr>
              <a:xfrm>
                <a:off x="8076840" y="2539508"/>
                <a:ext cx="403379" cy="465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397E0A-888D-67EB-D258-AF110CE1D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840" y="2539508"/>
                <a:ext cx="403379" cy="4653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B08A77-1E85-3644-ADC0-F817413E172F}"/>
                  </a:ext>
                </a:extLst>
              </p:cNvPr>
              <p:cNvSpPr txBox="1"/>
              <p:nvPr/>
            </p:nvSpPr>
            <p:spPr>
              <a:xfrm>
                <a:off x="4495263" y="2045921"/>
                <a:ext cx="2962734" cy="4703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𝐆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8B08A77-1E85-3644-ADC0-F817413E1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263" y="2045921"/>
                <a:ext cx="2962734" cy="4703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7913FC2-2821-8F2C-DFAA-123FB9FA1C0F}"/>
              </a:ext>
            </a:extLst>
          </p:cNvPr>
          <p:cNvCxnSpPr>
            <a:cxnSpLocks/>
          </p:cNvCxnSpPr>
          <p:nvPr/>
        </p:nvCxnSpPr>
        <p:spPr>
          <a:xfrm flipV="1">
            <a:off x="7008846" y="3851061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613DCE-E92B-5658-908C-32B042A54F19}"/>
                  </a:ext>
                </a:extLst>
              </p:cNvPr>
              <p:cNvSpPr txBox="1"/>
              <p:nvPr/>
            </p:nvSpPr>
            <p:spPr>
              <a:xfrm>
                <a:off x="7069227" y="3583987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613DCE-E92B-5658-908C-32B042A54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227" y="3583987"/>
                <a:ext cx="423129" cy="369332"/>
              </a:xfrm>
              <a:prstGeom prst="rect">
                <a:avLst/>
              </a:prstGeom>
              <a:blipFill>
                <a:blip r:embed="rId5"/>
                <a:stretch>
                  <a:fillRect l="-14493" t="-21311" r="-3913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BF9FE62D-9F59-8161-AAF0-11A4D061DC6D}"/>
              </a:ext>
            </a:extLst>
          </p:cNvPr>
          <p:cNvSpPr>
            <a:spLocks noChangeAspect="1"/>
          </p:cNvSpPr>
          <p:nvPr/>
        </p:nvSpPr>
        <p:spPr>
          <a:xfrm>
            <a:off x="5301663" y="4396534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A65845-F015-BE89-CCE2-626171148964}"/>
              </a:ext>
            </a:extLst>
          </p:cNvPr>
          <p:cNvCxnSpPr>
            <a:stCxn id="15" idx="0"/>
          </p:cNvCxnSpPr>
          <p:nvPr/>
        </p:nvCxnSpPr>
        <p:spPr>
          <a:xfrm flipH="1" flipV="1">
            <a:off x="5397563" y="3738983"/>
            <a:ext cx="4356" cy="6575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D06AAE-5490-8104-777F-B349E46B5519}"/>
                  </a:ext>
                </a:extLst>
              </p:cNvPr>
              <p:cNvSpPr txBox="1"/>
              <p:nvPr/>
            </p:nvSpPr>
            <p:spPr>
              <a:xfrm>
                <a:off x="5081684" y="3746773"/>
                <a:ext cx="251672" cy="4165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BD06AAE-5490-8104-777F-B349E46B5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684" y="3746773"/>
                <a:ext cx="251672" cy="4165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 descr="A picture containing shape&#10;&#10;Description automatically generated">
            <a:extLst>
              <a:ext uri="{FF2B5EF4-FFF2-40B4-BE49-F238E27FC236}">
                <a16:creationId xmlns:a16="http://schemas.microsoft.com/office/drawing/2014/main" id="{BB212A55-575B-BF5C-A3E2-C84E8A5E79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01619">
            <a:off x="4527193" y="4505101"/>
            <a:ext cx="762432" cy="259849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7AD22D8D-65B7-19CE-4517-B23AAD172574}"/>
              </a:ext>
            </a:extLst>
          </p:cNvPr>
          <p:cNvSpPr>
            <a:spLocks noChangeAspect="1"/>
          </p:cNvSpPr>
          <p:nvPr/>
        </p:nvSpPr>
        <p:spPr>
          <a:xfrm>
            <a:off x="9383283" y="3505939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ECD5B92-719D-AC52-B6BC-0D79C156D28A}"/>
              </a:ext>
            </a:extLst>
          </p:cNvPr>
          <p:cNvCxnSpPr>
            <a:cxnSpLocks/>
            <a:stCxn id="35" idx="0"/>
          </p:cNvCxnSpPr>
          <p:nvPr/>
        </p:nvCxnSpPr>
        <p:spPr>
          <a:xfrm flipH="1" flipV="1">
            <a:off x="9479183" y="2848388"/>
            <a:ext cx="4356" cy="65755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87DC761-95F7-3731-C509-ECFBBE4DA756}"/>
                  </a:ext>
                </a:extLst>
              </p:cNvPr>
              <p:cNvSpPr txBox="1"/>
              <p:nvPr/>
            </p:nvSpPr>
            <p:spPr>
              <a:xfrm>
                <a:off x="9632410" y="2658653"/>
                <a:ext cx="1156818" cy="41652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  <m:r>
                        <a:rPr lang="en-US" sz="24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87DC761-95F7-3731-C509-ECFBBE4DA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2410" y="2658653"/>
                <a:ext cx="1156818" cy="4165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50A317A-D5B9-BC23-1D3C-034B46D974FC}"/>
              </a:ext>
            </a:extLst>
          </p:cNvPr>
          <p:cNvCxnSpPr>
            <a:cxnSpLocks/>
          </p:cNvCxnSpPr>
          <p:nvPr/>
        </p:nvCxnSpPr>
        <p:spPr>
          <a:xfrm flipV="1">
            <a:off x="8974729" y="2876206"/>
            <a:ext cx="0" cy="67539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62B2670-9F43-AE6A-FA83-5292B8940AFB}"/>
                  </a:ext>
                </a:extLst>
              </p:cNvPr>
              <p:cNvSpPr txBox="1"/>
              <p:nvPr/>
            </p:nvSpPr>
            <p:spPr>
              <a:xfrm>
                <a:off x="9035110" y="2609132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62B2670-9F43-AE6A-FA83-5292B8940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5110" y="2609132"/>
                <a:ext cx="423129" cy="369332"/>
              </a:xfrm>
              <a:prstGeom prst="rect">
                <a:avLst/>
              </a:prstGeom>
              <a:blipFill>
                <a:blip r:embed="rId9"/>
                <a:stretch>
                  <a:fillRect l="-12857" t="-19672" r="-38571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480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33" grpId="0"/>
      <p:bldP spid="35" grpId="0" animBg="1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CA0B1-3DE2-75DC-E1BB-81B0E675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EDD2E-153A-6A6F-1AE9-B26C377D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Electron Spin Polarization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871A64-A037-D098-2218-20CA73ACC5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60" y="1010276"/>
                <a:ext cx="4209038" cy="4805766"/>
              </a:xfrm>
            </p:spPr>
            <p:txBody>
              <a:bodyPr>
                <a:normAutofit/>
              </a:bodyPr>
              <a:lstStyle/>
              <a:p>
                <a:r>
                  <a:rPr lang="en-US" b="1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Sokolov-Ternov effect</a:t>
                </a:r>
              </a:p>
              <a:p>
                <a:pPr lvl="1"/>
                <a:r>
                  <a:rPr lang="en-US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Builds up polarization at a rate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  <m:sup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endParaRPr lang="en-US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b="1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b="1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Radiative depolarization</a:t>
                </a:r>
              </a:p>
              <a:p>
                <a:pPr lvl="1"/>
                <a:r>
                  <a:rPr lang="en-US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Depolarizes at a rate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𝑑𝑒𝑝</m:t>
                        </m:r>
                      </m:sub>
                      <m:sup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r>
                  <a:rPr lang="en-US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𝑑𝑒𝑝</m:t>
                        </m:r>
                      </m:sub>
                      <m:sup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≫</m:t>
                    </m:r>
                    <m:sSubSup>
                      <m:sSubSupPr>
                        <m:ctrlP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  <m:sup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endParaRPr lang="en-US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/>
                <a:endParaRPr lang="en-US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b="1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Both effects balance out!</a:t>
                </a:r>
              </a:p>
              <a:p>
                <a:pPr lvl="1"/>
                <a:r>
                  <a:rPr lang="en-US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Builds up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at a rate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𝑒𝑞</m:t>
                        </m:r>
                      </m:sub>
                      <m:sup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𝑑𝑒𝑝</m:t>
                        </m:r>
                      </m:sub>
                      <m:sup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  <m:sup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</m:oMath>
                </a14:m>
                <a:endParaRPr lang="en-US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871A64-A037-D098-2218-20CA73ACC5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60" y="1010276"/>
                <a:ext cx="4209038" cy="4805766"/>
              </a:xfrm>
              <a:blipFill>
                <a:blip r:embed="rId3"/>
                <a:stretch>
                  <a:fillRect l="-1802" t="-1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8A619-9D7F-8069-8A57-EEB653A7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8" descr="A graph of different types of polarization&#10;&#10;AI-generated content may be incorrect.">
            <a:extLst>
              <a:ext uri="{FF2B5EF4-FFF2-40B4-BE49-F238E27FC236}">
                <a16:creationId xmlns:a16="http://schemas.microsoft.com/office/drawing/2014/main" id="{BE7DD336-F006-31DE-BBE6-3DD9AF137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47" y="912529"/>
            <a:ext cx="7216893" cy="54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13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13F84-0749-0AEC-AA5C-9BD9138B0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1003-08C5-BCF7-E886-4A54625E0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Resonances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191426-6E26-CF5B-0D39-81FA6A6405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889681"/>
                <a:ext cx="5620036" cy="5053919"/>
              </a:xfrm>
            </p:spPr>
            <p:txBody>
              <a:bodyPr>
                <a:noAutofit/>
              </a:bodyPr>
              <a:lstStyle/>
              <a:p>
                <a:r>
                  <a:rPr lang="en-US" sz="2400" b="1" kern="0" dirty="0">
                    <a:solidFill>
                      <a:sysClr val="windowText" lastClr="000000"/>
                    </a:solidFill>
                  </a:rPr>
                  <a:t>We want to avoid resonances!</a:t>
                </a:r>
              </a:p>
              <a:p>
                <a:pPr lvl="1"/>
                <a:r>
                  <a:rPr lang="en-US" kern="0" dirty="0">
                    <a:solidFill>
                      <a:sysClr val="windowText" lastClr="000000"/>
                    </a:solidFill>
                  </a:rPr>
                  <a:t>Beam would “blow up”!</a:t>
                </a:r>
              </a:p>
              <a:p>
                <a:endParaRPr lang="en-US" sz="1400" b="1" kern="0" dirty="0">
                  <a:solidFill>
                    <a:sysClr val="windowText" lastClr="000000"/>
                  </a:solidFill>
                </a:endParaRPr>
              </a:p>
              <a:p>
                <a:r>
                  <a:rPr lang="en-US" sz="2400" b="1" kern="0" dirty="0">
                    <a:solidFill>
                      <a:sysClr val="windowText" lastClr="000000"/>
                    </a:solidFill>
                  </a:rPr>
                  <a:t>“Tune”: </a:t>
                </a:r>
                <a:r>
                  <a:rPr lang="en-US" sz="2400" kern="0" dirty="0">
                    <a:solidFill>
                      <a:sysClr val="windowText" lastClr="000000"/>
                    </a:solidFill>
                  </a:rPr>
                  <a:t># of oscillations/turn in a ring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kern="0" dirty="0">
                    <a:solidFill>
                      <a:sysClr val="windowText" lastClr="000000"/>
                    </a:solidFill>
                  </a:rPr>
                  <a:t> Horizontal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 ker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kern="0" dirty="0">
                    <a:solidFill>
                      <a:sysClr val="windowText" lastClr="000000"/>
                    </a:solidFill>
                  </a:rPr>
                  <a:t> Vertical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i="1" ker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kern="0" dirty="0">
                    <a:solidFill>
                      <a:sysClr val="windowText" lastClr="000000"/>
                    </a:solidFill>
                  </a:rPr>
                  <a:t> Longitudinal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→</m:t>
                    </m:r>
                  </m:oMath>
                </a14:m>
                <a:r>
                  <a:rPr lang="en-US" kern="0" dirty="0">
                    <a:solidFill>
                      <a:sysClr val="windowText" lastClr="000000"/>
                    </a:solidFill>
                  </a:rPr>
                  <a:t>  Spin</a:t>
                </a:r>
              </a:p>
              <a:p>
                <a:pPr lvl="1"/>
                <a:endParaRPr lang="en-US" sz="2400" b="1" kern="0" dirty="0">
                  <a:solidFill>
                    <a:sysClr val="windowText" lastClr="00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kern="0" dirty="0">
                    <a:solidFill>
                      <a:sysClr val="windowText" lastClr="000000"/>
                    </a:solidFill>
                  </a:rPr>
                  <a:t>Resonance: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kern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b="0" i="1" kern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b="0" i="1" kern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sz="2400" b="0" i="1" kern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400" b="0" i="1" kern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kern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400" kern="0" dirty="0">
                  <a:solidFill>
                    <a:sysClr val="windowText" lastClr="000000"/>
                  </a:solidFill>
                </a:endParaRPr>
              </a:p>
              <a:p>
                <a:pPr marL="0" indent="0">
                  <a:buNone/>
                </a:pPr>
                <a:endParaRPr lang="en-US" sz="1100" kern="0" dirty="0">
                  <a:solidFill>
                    <a:sysClr val="windowText" lastClr="00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kern="0" dirty="0">
                    <a:solidFill>
                      <a:sysClr val="windowText" lastClr="000000"/>
                    </a:solidFill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4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endParaRPr lang="en-US" sz="2400" kern="0" dirty="0">
                  <a:solidFill>
                    <a:sysClr val="windowText" lastClr="000000"/>
                  </a:solidFill>
                </a:endParaRPr>
              </a:p>
              <a:p>
                <a:endParaRPr lang="en-US" sz="2400" kern="0" dirty="0">
                  <a:solidFill>
                    <a:sysClr val="windowText" lastClr="000000"/>
                  </a:solidFill>
                </a:endParaRPr>
              </a:p>
              <a:p>
                <a:endParaRPr lang="en-US" sz="2400" kern="0" dirty="0">
                  <a:solidFill>
                    <a:sysClr val="windowText" lastClr="000000"/>
                  </a:solidFill>
                </a:endParaRPr>
              </a:p>
              <a:p>
                <a:endParaRPr lang="en-US" sz="2400" kern="0" dirty="0">
                  <a:solidFill>
                    <a:sysClr val="windowText" lastClr="000000"/>
                  </a:solidFill>
                </a:endParaRPr>
              </a:p>
              <a:p>
                <a:endParaRPr lang="en-US" sz="2400" kern="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191426-6E26-CF5B-0D39-81FA6A6405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889681"/>
                <a:ext cx="5620036" cy="5053919"/>
              </a:xfrm>
              <a:blipFill>
                <a:blip r:embed="rId3"/>
                <a:stretch>
                  <a:fillRect l="-1577" t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 descr="A drawing of a person holding a pole&#10;&#10;AI-generated content may be incorrect.">
            <a:extLst>
              <a:ext uri="{FF2B5EF4-FFF2-40B4-BE49-F238E27FC236}">
                <a16:creationId xmlns:a16="http://schemas.microsoft.com/office/drawing/2014/main" id="{9DD12BAB-67C9-5F77-04BF-09D6585D4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60"/>
          <a:stretch>
            <a:fillRect/>
          </a:stretch>
        </p:blipFill>
        <p:spPr>
          <a:xfrm>
            <a:off x="6343598" y="889681"/>
            <a:ext cx="2530722" cy="32765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0BC13D6-8A2C-275D-9CE6-0B3E5A582A74}"/>
                  </a:ext>
                </a:extLst>
              </p:cNvPr>
              <p:cNvSpPr txBox="1"/>
              <p:nvPr/>
            </p:nvSpPr>
            <p:spPr>
              <a:xfrm>
                <a:off x="5522402" y="4628017"/>
                <a:ext cx="2176298" cy="101861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This guy pushes his arms out every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/>
                  <a:t> seconds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0BC13D6-8A2C-275D-9CE6-0B3E5A582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2402" y="4628017"/>
                <a:ext cx="2176298" cy="1018610"/>
              </a:xfrm>
              <a:prstGeom prst="rect">
                <a:avLst/>
              </a:prstGeom>
              <a:blipFill>
                <a:blip r:embed="rId5"/>
                <a:stretch>
                  <a:fillRect l="-2286" t="-1190" b="-833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BBFFC73-D470-348B-4AD6-D4193A49F510}"/>
              </a:ext>
            </a:extLst>
          </p:cNvPr>
          <p:cNvCxnSpPr>
            <a:cxnSpLocks/>
          </p:cNvCxnSpPr>
          <p:nvPr/>
        </p:nvCxnSpPr>
        <p:spPr>
          <a:xfrm flipV="1">
            <a:off x="6546706" y="3891541"/>
            <a:ext cx="85751" cy="72066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7180400-AA76-80CF-10C1-62AAE89E7860}"/>
              </a:ext>
            </a:extLst>
          </p:cNvPr>
          <p:cNvSpPr txBox="1"/>
          <p:nvPr/>
        </p:nvSpPr>
        <p:spPr>
          <a:xfrm>
            <a:off x="7802917" y="4390358"/>
            <a:ext cx="1985209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If the kid’s swinging is commensurate, </a:t>
            </a:r>
            <a:r>
              <a:rPr lang="en-US" sz="2000" b="1" dirty="0"/>
              <a:t>resonance!</a:t>
            </a:r>
            <a:endParaRPr lang="en-US" sz="2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62316AB-35C7-9EBD-3666-522952E8F38C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8247563" y="3429000"/>
            <a:ext cx="547959" cy="961358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991CB0CB-CA2E-E60D-2219-6C413EFB540D}"/>
              </a:ext>
            </a:extLst>
          </p:cNvPr>
          <p:cNvSpPr txBox="1"/>
          <p:nvPr/>
        </p:nvSpPr>
        <p:spPr>
          <a:xfrm>
            <a:off x="9892343" y="4445703"/>
            <a:ext cx="229615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If not, then the kid won’t go very high</a:t>
            </a:r>
          </a:p>
        </p:txBody>
      </p:sp>
      <p:pic>
        <p:nvPicPr>
          <p:cNvPr id="4" name="Picture 3" descr="A drawing of a person holding a pole&#10;&#10;AI-generated content may be incorrect.">
            <a:extLst>
              <a:ext uri="{FF2B5EF4-FFF2-40B4-BE49-F238E27FC236}">
                <a16:creationId xmlns:a16="http://schemas.microsoft.com/office/drawing/2014/main" id="{F062C782-B64C-9E8C-36AC-11B56F1D65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2"/>
          <a:stretch>
            <a:fillRect/>
          </a:stretch>
        </p:blipFill>
        <p:spPr>
          <a:xfrm>
            <a:off x="9459767" y="933107"/>
            <a:ext cx="2296150" cy="3276571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7FFEF77-C386-7EF1-D5E4-4FCF83891355}"/>
              </a:ext>
            </a:extLst>
          </p:cNvPr>
          <p:cNvCxnSpPr>
            <a:cxnSpLocks/>
          </p:cNvCxnSpPr>
          <p:nvPr/>
        </p:nvCxnSpPr>
        <p:spPr>
          <a:xfrm flipH="1" flipV="1">
            <a:off x="10990745" y="3640607"/>
            <a:ext cx="36094" cy="83152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69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0" grpId="0" animBg="1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90EB4-39DE-F6C5-EB54-40990D852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9988-54DD-2908-0165-560040DD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2172515"/>
            <a:ext cx="6412098" cy="125648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Electron Storage Ring of the EIC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7D252-071B-51CF-D565-AFA6E7F6E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ED9791-BE2E-0334-B57D-9990A0A67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7" t="9210" r="2960" b="9690"/>
          <a:stretch>
            <a:fillRect/>
          </a:stretch>
        </p:blipFill>
        <p:spPr>
          <a:xfrm>
            <a:off x="8119885" y="1240787"/>
            <a:ext cx="3613252" cy="472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83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F990B-40A1-702D-8DBB-7005AE52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31CD8-F4E0-B1E5-1631-A2EDCF2D3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Storage Ring of the EIC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2E6B9C-7EA0-D5DA-90CC-569BB94DEB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9863" y="1030203"/>
                <a:ext cx="5387930" cy="4805766"/>
              </a:xfrm>
            </p:spPr>
            <p:txBody>
              <a:bodyPr>
                <a:normAutofit/>
              </a:bodyPr>
              <a:lstStyle/>
              <a:p>
                <a:r>
                  <a:rPr lang="en-US" sz="220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Rotates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200" i="1" kern="0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kern="0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sz="2200" b="0" i="1" kern="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20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longitudinal at interaction point(s) for ~5, ~9, and ~18 GeV beams</a:t>
                </a:r>
              </a:p>
              <a:p>
                <a:pPr lvl="1"/>
                <a:endParaRPr lang="en-US" sz="220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20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Exact energies chosen to avoid </a:t>
                </a:r>
                <a:r>
                  <a:rPr lang="en-US" sz="2200" b="1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spin resonances</a:t>
                </a:r>
                <a:r>
                  <a:rPr lang="en-US" sz="220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specifically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sz="2200" b="0" i="1" kern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200" b="0" i="1" kern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200" b="1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integer</a:t>
                </a:r>
              </a:p>
              <a:p>
                <a:pPr marL="0" indent="0">
                  <a:buNone/>
                </a:pPr>
                <a:endParaRPr lang="en-US" sz="220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At 5 and 18 GeV, spin tune precession across rotator is equal to that if rotator is turned off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𝜈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𝑠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sSub>
                      <m:sSubPr>
                        <m:ctrlPr>
                          <a:rPr lang="en-US" sz="22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2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For 9 GeV, this is NOT the case,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𝝂</m:t>
                        </m:r>
                      </m:e>
                      <m:sub>
                        <m:r>
                          <a:rPr lang="en-US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</m:sSub>
                    <m:r>
                      <a:rPr lang="en-US" sz="2200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≠</m:t>
                    </m:r>
                    <m:r>
                      <a:rPr lang="en-US" sz="2200" b="1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</m:t>
                    </m:r>
                    <m:sSub>
                      <m:sSubPr>
                        <m:ctrlPr>
                          <a:rPr lang="en-US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𝜸</m:t>
                        </m:r>
                      </m:e>
                      <m:sub>
                        <m:r>
                          <a:rPr lang="en-US" sz="2200" b="1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and 1-IP different from 2-IP</a:t>
                </a:r>
                <a:r>
                  <a:rPr lang="en-US" sz="22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endParaRPr lang="en-US" sz="220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2200" b="1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2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2E6B9C-7EA0-D5DA-90CC-569BB94DEB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9863" y="1030203"/>
                <a:ext cx="5387930" cy="4805766"/>
              </a:xfrm>
              <a:blipFill>
                <a:blip r:embed="rId3"/>
                <a:stretch>
                  <a:fillRect l="-1412" t="-1583" r="-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0603B-6A4D-8C38-2308-BFF15FE17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 descr="A diagram of a circuit&#10;&#10;AI-generated content may be incorrect.">
            <a:extLst>
              <a:ext uri="{FF2B5EF4-FFF2-40B4-BE49-F238E27FC236}">
                <a16:creationId xmlns:a16="http://schemas.microsoft.com/office/drawing/2014/main" id="{9E6DE2D9-AEFE-A94C-A02C-060CC0ED0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374" y="852010"/>
            <a:ext cx="5857763" cy="2237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C594F7-57D1-B73C-B261-B6E9095D26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83339" y="3437689"/>
            <a:ext cx="4800591" cy="2072469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1AF2912-9175-036D-6101-0A42CA00AFD8}"/>
              </a:ext>
            </a:extLst>
          </p:cNvPr>
          <p:cNvCxnSpPr>
            <a:cxnSpLocks/>
          </p:cNvCxnSpPr>
          <p:nvPr/>
        </p:nvCxnSpPr>
        <p:spPr>
          <a:xfrm flipV="1">
            <a:off x="5702466" y="4821989"/>
            <a:ext cx="1200776" cy="23261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E2BC40E-9BDA-8C23-0D40-E05A6EF1FEA4}"/>
              </a:ext>
            </a:extLst>
          </p:cNvPr>
          <p:cNvSpPr txBox="1"/>
          <p:nvPr/>
        </p:nvSpPr>
        <p:spPr>
          <a:xfrm>
            <a:off x="261147" y="5835969"/>
            <a:ext cx="11930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1. </a:t>
            </a:r>
            <a:r>
              <a:rPr lang="en-US" sz="1600" dirty="0">
                <a:hlinkClick r:id="rId6"/>
              </a:rPr>
              <a:t> M. G. Signorelli et al, “Polarization preservation methods for the Electron Storage Ring of the EIC”, MOPC83 IPAC ‘24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3050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058F6-43F2-13CB-378E-19BC55F83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17EF2C5-3A04-43C9-726B-19A95F68C38E}"/>
              </a:ext>
            </a:extLst>
          </p:cNvPr>
          <p:cNvCxnSpPr>
            <a:cxnSpLocks/>
          </p:cNvCxnSpPr>
          <p:nvPr/>
        </p:nvCxnSpPr>
        <p:spPr>
          <a:xfrm>
            <a:off x="865339" y="3300574"/>
            <a:ext cx="15019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D543E22-98EE-A1D8-58BE-1C9902611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Storage Ring of the EIC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192B4-CBE4-F823-8B83-21CD3913F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862" y="1030203"/>
            <a:ext cx="5696137" cy="4805766"/>
          </a:xfrm>
        </p:spPr>
        <p:txBody>
          <a:bodyPr>
            <a:normAutofit/>
          </a:bodyPr>
          <a:lstStyle/>
          <a:p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Polarized bunches injected and </a:t>
            </a: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swapped out </a:t>
            </a: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sufficiently depolarized</a:t>
            </a:r>
          </a:p>
          <a:p>
            <a:endParaRPr lang="en-US" sz="2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Simultaneously store bunches with </a:t>
            </a: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positive and negative helicity </a:t>
            </a: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IP</a:t>
            </a:r>
          </a:p>
          <a:p>
            <a:endParaRPr lang="en-US" sz="22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Half of bunches polarized parallel to arc field, half anti-parallel</a:t>
            </a:r>
          </a:p>
          <a:p>
            <a:pPr lvl="1"/>
            <a:r>
              <a:rPr 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Sokolov-Ternov works FOR anti-parallel</a:t>
            </a:r>
          </a:p>
          <a:p>
            <a:pPr lvl="1"/>
            <a:r>
              <a:rPr 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Sokolov-Ternov works AGAINST parallel</a:t>
            </a:r>
          </a:p>
          <a:p>
            <a:endParaRPr lang="en-US" sz="2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C7352-23F0-5FEB-F829-B6012FB0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18</a:t>
            </a:fld>
            <a:endParaRPr lang="en-US"/>
          </a:p>
        </p:txBody>
      </p:sp>
      <p:pic>
        <p:nvPicPr>
          <p:cNvPr id="5" name="id-C6C03DAA-743A-4F8E-AE73-AB0F6686B174" descr="image.png">
            <a:extLst>
              <a:ext uri="{FF2B5EF4-FFF2-40B4-BE49-F238E27FC236}">
                <a16:creationId xmlns:a16="http://schemas.microsoft.com/office/drawing/2014/main" id="{A6CB1825-D22F-732F-452C-BA2F93813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584" y="1157131"/>
            <a:ext cx="6147945" cy="447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BF63B5A-ACB2-A3F0-9A80-16109D3CB29D}"/>
              </a:ext>
            </a:extLst>
          </p:cNvPr>
          <p:cNvSpPr>
            <a:spLocks noChangeAspect="1"/>
          </p:cNvSpPr>
          <p:nvPr/>
        </p:nvSpPr>
        <p:spPr>
          <a:xfrm>
            <a:off x="670304" y="3105538"/>
            <a:ext cx="390073" cy="39007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C801A49-4451-0B45-04D7-AE38F1D5C945}"/>
              </a:ext>
            </a:extLst>
          </p:cNvPr>
          <p:cNvCxnSpPr>
            <a:cxnSpLocks/>
          </p:cNvCxnSpPr>
          <p:nvPr/>
        </p:nvCxnSpPr>
        <p:spPr>
          <a:xfrm>
            <a:off x="865340" y="3287798"/>
            <a:ext cx="767317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2C4D229-5F86-5D07-9834-B2FFE3DA0577}"/>
                  </a:ext>
                </a:extLst>
              </p:cNvPr>
              <p:cNvSpPr txBox="1"/>
              <p:nvPr/>
            </p:nvSpPr>
            <p:spPr>
              <a:xfrm>
                <a:off x="1047615" y="3434887"/>
                <a:ext cx="293350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2C4D229-5F86-5D07-9834-B2FFE3DA0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15" y="3434887"/>
                <a:ext cx="293350" cy="485967"/>
              </a:xfrm>
              <a:prstGeom prst="rect">
                <a:avLst/>
              </a:prstGeom>
              <a:blipFill>
                <a:blip r:embed="rId4"/>
                <a:stretch>
                  <a:fillRect l="-25000" r="-25000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B1C7E5-27C7-46D5-26F0-C6130911363A}"/>
                  </a:ext>
                </a:extLst>
              </p:cNvPr>
              <p:cNvSpPr txBox="1"/>
              <p:nvPr/>
            </p:nvSpPr>
            <p:spPr>
              <a:xfrm>
                <a:off x="1852189" y="3354821"/>
                <a:ext cx="314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B1C7E5-27C7-46D5-26F0-C61309113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189" y="3354821"/>
                <a:ext cx="314189" cy="430887"/>
              </a:xfrm>
              <a:prstGeom prst="rect">
                <a:avLst/>
              </a:prstGeom>
              <a:blipFill>
                <a:blip r:embed="rId5"/>
                <a:stretch>
                  <a:fillRect l="-15385" r="-2307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DB168A2-06C6-4099-27CC-4E52AE8BAC22}"/>
              </a:ext>
            </a:extLst>
          </p:cNvPr>
          <p:cNvCxnSpPr>
            <a:cxnSpLocks/>
          </p:cNvCxnSpPr>
          <p:nvPr/>
        </p:nvCxnSpPr>
        <p:spPr>
          <a:xfrm>
            <a:off x="4188538" y="3304827"/>
            <a:ext cx="15019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8724C216-9AF3-F9E4-4362-3B2FC298C0D2}"/>
              </a:ext>
            </a:extLst>
          </p:cNvPr>
          <p:cNvSpPr>
            <a:spLocks noChangeAspect="1"/>
          </p:cNvSpPr>
          <p:nvPr/>
        </p:nvSpPr>
        <p:spPr>
          <a:xfrm>
            <a:off x="3993503" y="3109791"/>
            <a:ext cx="390073" cy="39007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F335799-5E3B-49B2-3DED-E452A8A253FC}"/>
              </a:ext>
            </a:extLst>
          </p:cNvPr>
          <p:cNvCxnSpPr>
            <a:cxnSpLocks/>
          </p:cNvCxnSpPr>
          <p:nvPr/>
        </p:nvCxnSpPr>
        <p:spPr>
          <a:xfrm flipH="1">
            <a:off x="3315273" y="3292051"/>
            <a:ext cx="873266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C9F0F5F-7031-F592-C85F-ACC24733C17E}"/>
                  </a:ext>
                </a:extLst>
              </p:cNvPr>
              <p:cNvSpPr txBox="1"/>
              <p:nvPr/>
            </p:nvSpPr>
            <p:spPr>
              <a:xfrm>
                <a:off x="3524208" y="3394037"/>
                <a:ext cx="293350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C9F0F5F-7031-F592-C85F-ACC24733C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208" y="3394037"/>
                <a:ext cx="293350" cy="485967"/>
              </a:xfrm>
              <a:prstGeom prst="rect">
                <a:avLst/>
              </a:prstGeom>
              <a:blipFill>
                <a:blip r:embed="rId6"/>
                <a:stretch>
                  <a:fillRect l="-25000" r="-25000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66500E-D69D-B64D-CFC8-233A241ED226}"/>
                  </a:ext>
                </a:extLst>
              </p:cNvPr>
              <p:cNvSpPr txBox="1"/>
              <p:nvPr/>
            </p:nvSpPr>
            <p:spPr>
              <a:xfrm>
                <a:off x="5175388" y="3359074"/>
                <a:ext cx="3141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</m:oMath>
                  </m:oMathPara>
                </a14:m>
                <a:endParaRPr lang="en-US" sz="2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66500E-D69D-B64D-CFC8-233A241ED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388" y="3359074"/>
                <a:ext cx="314189" cy="430887"/>
              </a:xfrm>
              <a:prstGeom prst="rect">
                <a:avLst/>
              </a:prstGeom>
              <a:blipFill>
                <a:blip r:embed="rId7"/>
                <a:stretch>
                  <a:fillRect l="-15385" r="-1923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6DF1F377-FD66-A985-F77F-63F68D171ED9}"/>
              </a:ext>
            </a:extLst>
          </p:cNvPr>
          <p:cNvSpPr txBox="1"/>
          <p:nvPr/>
        </p:nvSpPr>
        <p:spPr>
          <a:xfrm>
            <a:off x="7680960" y="5700869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credit: Christoph Montag</a:t>
            </a:r>
          </a:p>
        </p:txBody>
      </p:sp>
    </p:spTree>
    <p:extLst>
      <p:ext uri="{BB962C8B-B14F-4D97-AF65-F5344CB8AC3E}">
        <p14:creationId xmlns:p14="http://schemas.microsoft.com/office/powerpoint/2010/main" val="966453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D9862-5782-0FF7-F9C3-6E4CF6038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E89B2-AC96-B522-99D8-13223E17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Storage Ring of the EIC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13F6-5E9D-F73F-3899-AB42A6516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4" y="899521"/>
            <a:ext cx="11418407" cy="5111652"/>
          </a:xfrm>
        </p:spPr>
        <p:txBody>
          <a:bodyPr>
            <a:normAutofit/>
          </a:bodyPr>
          <a:lstStyle/>
          <a:p>
            <a:r>
              <a:rPr lang="en-US" sz="2400" b="1" kern="0" dirty="0">
                <a:solidFill>
                  <a:sysClr val="windowText" lastClr="000000"/>
                </a:solidFill>
                <a:latin typeface="+mj-lt"/>
              </a:rPr>
              <a:t>Spin match?</a:t>
            </a:r>
            <a:endParaRPr lang="en-US" b="1" kern="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93EE8-1E8F-5A9B-BDF7-BCB6ADD3F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 descr="A diagram of a circuit&#10;&#10;AI-generated content may be incorrect.">
            <a:extLst>
              <a:ext uri="{FF2B5EF4-FFF2-40B4-BE49-F238E27FC236}">
                <a16:creationId xmlns:a16="http://schemas.microsoft.com/office/drawing/2014/main" id="{930459D8-FC1D-2396-3935-A783E7698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037" y="1241381"/>
            <a:ext cx="6720794" cy="25675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2DFDB3-7C7D-2BBF-2386-A815971450D8}"/>
                  </a:ext>
                </a:extLst>
              </p:cNvPr>
              <p:cNvSpPr txBox="1"/>
              <p:nvPr/>
            </p:nvSpPr>
            <p:spPr>
              <a:xfrm>
                <a:off x="2525599" y="4111876"/>
                <a:ext cx="7610032" cy="8263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m:rPr>
                        <m:nor/>
                      </m:rPr>
                      <a:rPr lang="en-US" sz="2800" dirty="0"/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>
                            <a:latin typeface="Cambria Math" panose="02040503050406030204" pitchFamily="18" charset="0"/>
                          </a:rPr>
                          <m:t>𝐆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  <m:r>
                      <m:rPr>
                        <m:nor/>
                      </m:rPr>
                      <a:rPr lang="en-US" sz="2800" dirty="0"/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𝐃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2DFDB3-7C7D-2BBF-2386-A81597145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599" y="4111876"/>
                <a:ext cx="7610032" cy="8263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23817DB-455E-3E39-4949-9C952F19FA38}"/>
              </a:ext>
            </a:extLst>
          </p:cNvPr>
          <p:cNvSpPr txBox="1"/>
          <p:nvPr/>
        </p:nvSpPr>
        <p:spPr>
          <a:xfrm>
            <a:off x="3608262" y="3848058"/>
            <a:ext cx="14034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Horizontal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6C5553-13D3-9ADE-ED1D-B2A00EC769D3}"/>
              </a:ext>
            </a:extLst>
          </p:cNvPr>
          <p:cNvSpPr txBox="1"/>
          <p:nvPr/>
        </p:nvSpPr>
        <p:spPr>
          <a:xfrm>
            <a:off x="5646364" y="3848058"/>
            <a:ext cx="1084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Vertical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0C9BEC-E274-B22B-60C4-429EDBAF0D44}"/>
              </a:ext>
            </a:extLst>
          </p:cNvPr>
          <p:cNvSpPr txBox="1"/>
          <p:nvPr/>
        </p:nvSpPr>
        <p:spPr>
          <a:xfrm>
            <a:off x="7070837" y="3859747"/>
            <a:ext cx="1640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Longitudinal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99E9CCB-1E77-BA53-DC12-E926CC0B3148}"/>
              </a:ext>
            </a:extLst>
          </p:cNvPr>
          <p:cNvCxnSpPr>
            <a:cxnSpLocks/>
          </p:cNvCxnSpPr>
          <p:nvPr/>
        </p:nvCxnSpPr>
        <p:spPr>
          <a:xfrm flipH="1">
            <a:off x="3594985" y="4111876"/>
            <a:ext cx="674461" cy="92003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0931A91-6FFC-AC52-E380-3A1F048BE3C7}"/>
                  </a:ext>
                </a:extLst>
              </p:cNvPr>
              <p:cNvSpPr txBox="1"/>
              <p:nvPr/>
            </p:nvSpPr>
            <p:spPr>
              <a:xfrm>
                <a:off x="2858667" y="5020848"/>
                <a:ext cx="222771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0→</m:t>
                    </m:r>
                  </m:oMath>
                </a14:m>
                <a:r>
                  <a:rPr lang="en-US" sz="2000" dirty="0"/>
                  <a:t> achievable by choosing magnet strengths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0931A91-6FFC-AC52-E380-3A1F048BE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8667" y="5020848"/>
                <a:ext cx="2227717" cy="1015663"/>
              </a:xfrm>
              <a:prstGeom prst="rect">
                <a:avLst/>
              </a:prstGeom>
              <a:blipFill>
                <a:blip r:embed="rId5"/>
                <a:stretch>
                  <a:fillRect l="-3014" t="-3012" r="-27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A3D7461-60CE-CE11-0B68-DD5A80A64B00}"/>
                  </a:ext>
                </a:extLst>
              </p:cNvPr>
              <p:cNvSpPr txBox="1"/>
              <p:nvPr/>
            </p:nvSpPr>
            <p:spPr>
              <a:xfrm>
                <a:off x="5241548" y="5020847"/>
                <a:ext cx="235397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?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Yes, when the vertical beam size is small…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A3D7461-60CE-CE11-0B68-DD5A80A64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548" y="5020847"/>
                <a:ext cx="2353977" cy="1015663"/>
              </a:xfrm>
              <a:prstGeom prst="rect">
                <a:avLst/>
              </a:prstGeom>
              <a:blipFill>
                <a:blip r:embed="rId6"/>
                <a:stretch>
                  <a:fillRect l="-2850" t="-3012" r="-2332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18DACAAB-BF19-415B-936C-52E5643D55CB}"/>
              </a:ext>
            </a:extLst>
          </p:cNvPr>
          <p:cNvCxnSpPr>
            <a:cxnSpLocks/>
          </p:cNvCxnSpPr>
          <p:nvPr/>
        </p:nvCxnSpPr>
        <p:spPr>
          <a:xfrm rot="5400000">
            <a:off x="5640617" y="4130028"/>
            <a:ext cx="907634" cy="896140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D361DB-9523-6B15-2D4B-2F20869226C7}"/>
              </a:ext>
            </a:extLst>
          </p:cNvPr>
          <p:cNvCxnSpPr>
            <a:cxnSpLocks/>
          </p:cNvCxnSpPr>
          <p:nvPr/>
        </p:nvCxnSpPr>
        <p:spPr>
          <a:xfrm>
            <a:off x="7750689" y="4806963"/>
            <a:ext cx="587194" cy="51099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88FD94A-64F6-89A6-0A92-B6D909EBE5A0}"/>
              </a:ext>
            </a:extLst>
          </p:cNvPr>
          <p:cNvSpPr txBox="1"/>
          <p:nvPr/>
        </p:nvSpPr>
        <p:spPr>
          <a:xfrm>
            <a:off x="7890997" y="5373890"/>
            <a:ext cx="2885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It’s complicated…</a:t>
            </a:r>
          </a:p>
        </p:txBody>
      </p:sp>
    </p:spTree>
    <p:extLst>
      <p:ext uri="{BB962C8B-B14F-4D97-AF65-F5344CB8AC3E}">
        <p14:creationId xmlns:p14="http://schemas.microsoft.com/office/powerpoint/2010/main" val="10889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/>
      <p:bldP spid="9" grpId="0"/>
      <p:bldP spid="10" grpId="0"/>
      <p:bldP spid="14" grpId="0"/>
      <p:bldP spid="1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94C27-02A2-FD01-9789-09554879E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566F0-D435-973B-0C55-79027FE1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Storage Ring of the EIC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93538-FD87-6E23-08E2-510B194E6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48" y="1030203"/>
            <a:ext cx="4593242" cy="500965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 and 10 GeV cases do not require a “longitudinal spin match” (LSM)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At 18 GeV, the effect on polarization is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</a:p>
          <a:p>
            <a:pPr marL="0" indent="0">
              <a:buNone/>
            </a:pPr>
            <a:endParaRPr 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an LSM, we need </a:t>
            </a:r>
            <a:r>
              <a:rPr 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solenoids that produce 11 T fields!</a:t>
            </a:r>
          </a:p>
          <a:p>
            <a:pPr lvl="1"/>
            <a:r>
              <a:rPr 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feasible to engineer</a:t>
            </a:r>
          </a:p>
          <a:p>
            <a:endParaRPr lang="en-US" sz="18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solution is needed…</a:t>
            </a:r>
            <a:endParaRPr lang="en-US" sz="24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B99F1-87F7-D5EF-87FA-311096AE8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20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44F61-606D-CA1D-6B13-DEA1134D9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7590" y="1030203"/>
            <a:ext cx="6857999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AB655-395D-859E-11C9-5B6D138BE458}"/>
              </a:ext>
            </a:extLst>
          </p:cNvPr>
          <p:cNvSpPr txBox="1"/>
          <p:nvPr/>
        </p:nvSpPr>
        <p:spPr>
          <a:xfrm>
            <a:off x="6618514" y="30596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209948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7DF3C-4E08-7180-08C3-E9E4A02C1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E0E08-B853-71FE-B3B6-CC32E2E7A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Storage Ring of the EIC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1EE3D-6344-8871-16AB-D9B81273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E985047A-7489-CB56-18E9-66EA0724DB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903920"/>
                <a:ext cx="11571043" cy="4805766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ESR has two interaction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 two spin rotators</a:t>
                </a:r>
              </a:p>
              <a:p>
                <a:r>
                  <a:rPr lang="en-US" sz="2400" b="1" dirty="0"/>
                  <a:t>Can we use the second rotator to achieve some </a:t>
                </a:r>
                <a:r>
                  <a:rPr lang="en-US" sz="2400" b="1" i="1" dirty="0"/>
                  <a:t>partial</a:t>
                </a:r>
                <a:r>
                  <a:rPr lang="en-US" sz="2400" b="1" dirty="0"/>
                  <a:t> LSM?</a:t>
                </a:r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  <a:p>
                <a:r>
                  <a:rPr lang="en-US" sz="2400" b="1" dirty="0"/>
                  <a:t>In-depth study performed, but improvement only marginal</a:t>
                </a:r>
                <a:r>
                  <a:rPr lang="en-US" sz="2400" b="1" baseline="30000" dirty="0"/>
                  <a:t>3</a:t>
                </a:r>
                <a:r>
                  <a:rPr lang="en-US" sz="2400" b="1" dirty="0"/>
                  <a:t>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≈+2%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1050" dirty="0"/>
              </a:p>
              <a:p>
                <a:r>
                  <a:rPr lang="en-US" sz="2400" dirty="0"/>
                  <a:t>Is there any other way to restore high polarization?</a:t>
                </a:r>
              </a:p>
              <a:p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E985047A-7489-CB56-18E9-66EA0724DB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903920"/>
                <a:ext cx="11571043" cy="4805766"/>
              </a:xfrm>
              <a:blipFill>
                <a:blip r:embed="rId2"/>
                <a:stretch>
                  <a:fillRect l="-738" t="-1648" b="-2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3261050D-9401-602A-F18D-5D0CD6B21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466" y="2119956"/>
            <a:ext cx="8604534" cy="1692105"/>
          </a:xfrm>
          <a:prstGeom prst="rect">
            <a:avLst/>
          </a:prstGeom>
        </p:spPr>
      </p:pic>
      <p:sp>
        <p:nvSpPr>
          <p:cNvPr id="23" name="Right Brace 22">
            <a:extLst>
              <a:ext uri="{FF2B5EF4-FFF2-40B4-BE49-F238E27FC236}">
                <a16:creationId xmlns:a16="http://schemas.microsoft.com/office/drawing/2014/main" id="{6A688D74-D82E-F260-4E99-283B3C3EDE43}"/>
              </a:ext>
            </a:extLst>
          </p:cNvPr>
          <p:cNvSpPr/>
          <p:nvPr/>
        </p:nvSpPr>
        <p:spPr>
          <a:xfrm rot="6440660">
            <a:off x="9816058" y="1580363"/>
            <a:ext cx="160951" cy="3469210"/>
          </a:xfrm>
          <a:prstGeom prst="rightBrace">
            <a:avLst>
              <a:gd name="adj1" fmla="val 69271"/>
              <a:gd name="adj2" fmla="val 51505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A7E9DB-39C0-F5A2-B077-7B5DEB630B23}"/>
              </a:ext>
            </a:extLst>
          </p:cNvPr>
          <p:cNvSpPr txBox="1"/>
          <p:nvPr/>
        </p:nvSpPr>
        <p:spPr>
          <a:xfrm>
            <a:off x="8597900" y="3216397"/>
            <a:ext cx="1501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 LSM</a:t>
            </a: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A4157E4E-FD14-6376-3892-0B9A5F221DD7}"/>
              </a:ext>
            </a:extLst>
          </p:cNvPr>
          <p:cNvSpPr/>
          <p:nvPr/>
        </p:nvSpPr>
        <p:spPr>
          <a:xfrm rot="5400000">
            <a:off x="7573975" y="-254029"/>
            <a:ext cx="191418" cy="7940762"/>
          </a:xfrm>
          <a:prstGeom prst="rightBrace">
            <a:avLst>
              <a:gd name="adj1" fmla="val 71636"/>
              <a:gd name="adj2" fmla="val 50866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EAB5C36-C034-42C3-5B6E-4CFAB8D9D95B}"/>
              </a:ext>
            </a:extLst>
          </p:cNvPr>
          <p:cNvSpPr txBox="1"/>
          <p:nvPr/>
        </p:nvSpPr>
        <p:spPr>
          <a:xfrm>
            <a:off x="6516525" y="3716352"/>
            <a:ext cx="2306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(Partial) LSM??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41CAC6-ED80-D701-A6AF-E25D9339DE74}"/>
              </a:ext>
            </a:extLst>
          </p:cNvPr>
          <p:cNvSpPr txBox="1"/>
          <p:nvPr/>
        </p:nvSpPr>
        <p:spPr>
          <a:xfrm>
            <a:off x="340659" y="5888843"/>
            <a:ext cx="1008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</a:t>
            </a:r>
            <a:r>
              <a:rPr lang="en-US" dirty="0">
                <a:hlinkClick r:id="rId4"/>
              </a:rPr>
              <a:t> M. G. Signorelli et al, “Electron Polarization Preservation in the EIC”, MOPA052, IPAC ‘23</a:t>
            </a:r>
            <a:endParaRPr lang="en-US" dirty="0"/>
          </a:p>
        </p:txBody>
      </p:sp>
      <p:pic>
        <p:nvPicPr>
          <p:cNvPr id="33" name="Picture 32" descr="A graph of a graph&#10;&#10;AI-generated content may be incorrect.">
            <a:extLst>
              <a:ext uri="{FF2B5EF4-FFF2-40B4-BE49-F238E27FC236}">
                <a16:creationId xmlns:a16="http://schemas.microsoft.com/office/drawing/2014/main" id="{2C3066AF-2658-8466-F4D5-F380BD415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" t="16122" r="6310" b="2847"/>
          <a:stretch>
            <a:fillRect/>
          </a:stretch>
        </p:blipFill>
        <p:spPr>
          <a:xfrm>
            <a:off x="110597" y="2001746"/>
            <a:ext cx="3532787" cy="234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2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/>
      <p:bldP spid="26" grpId="0" animBg="1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5D9C-7A7E-976F-04FF-13B587810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172515"/>
            <a:ext cx="7876721" cy="125648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Best Adjustment Groups for </a:t>
            </a:r>
            <a:r>
              <a:rPr lang="en-US" sz="4400" dirty="0" err="1"/>
              <a:t>ELectron</a:t>
            </a:r>
            <a:r>
              <a:rPr lang="en-US" sz="4400" dirty="0"/>
              <a:t> Spin (BAGELS)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6619B-6B08-4FE1-86DA-686C81F53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17712"/>
            <a:ext cx="10515600" cy="895215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All work published in </a:t>
            </a:r>
            <a:r>
              <a:rPr lang="en-US" sz="2000" dirty="0">
                <a:hlinkClick r:id="rId2"/>
              </a:rPr>
              <a:t>M. G. Signorelli and G. H. </a:t>
            </a:r>
            <a:r>
              <a:rPr lang="en-US" sz="2000" dirty="0" err="1">
                <a:hlinkClick r:id="rId2"/>
              </a:rPr>
              <a:t>Hoffstaetter</a:t>
            </a:r>
            <a:r>
              <a:rPr lang="en-US" sz="2000" dirty="0">
                <a:hlinkClick r:id="rId2"/>
              </a:rPr>
              <a:t>, “BAGELS for simultaneous polarization, orbit, and optics control in electron storage rings”, Phys. Rev. Accel. Beams </a:t>
            </a:r>
            <a:r>
              <a:rPr lang="en-US" sz="2000" b="1" dirty="0">
                <a:hlinkClick r:id="rId2"/>
              </a:rPr>
              <a:t>28</a:t>
            </a:r>
            <a:r>
              <a:rPr lang="en-US" sz="2000" dirty="0">
                <a:hlinkClick r:id="rId2"/>
              </a:rPr>
              <a:t>, 031002</a:t>
            </a:r>
            <a:r>
              <a:rPr lang="en-US" sz="2000" dirty="0"/>
              <a:t> , </a:t>
            </a:r>
            <a:r>
              <a:rPr lang="en-US" sz="2000" i="1" dirty="0"/>
              <a:t>Editor’s Suggestion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4FBF3-8630-0BE4-C0A4-DB81B0B8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A graph of a normal distribution&#10;&#10;AI-generated content may be incorrect.">
            <a:extLst>
              <a:ext uri="{FF2B5EF4-FFF2-40B4-BE49-F238E27FC236}">
                <a16:creationId xmlns:a16="http://schemas.microsoft.com/office/drawing/2014/main" id="{CAEA3079-0FD8-B3B8-BE00-436F9C3F6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17" t="10326" b="15786"/>
          <a:stretch>
            <a:fillRect/>
          </a:stretch>
        </p:blipFill>
        <p:spPr>
          <a:xfrm>
            <a:off x="8369175" y="1278158"/>
            <a:ext cx="1530957" cy="304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60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10E55-4FBB-DAD2-31F1-E9D0FC064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241698F6-38A3-ADFF-7077-D1716D426F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903919"/>
                <a:ext cx="11571043" cy="523562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b="1" dirty="0"/>
                  <a:t>To best solve this, we need a deeper understanding of spin dynamics</a:t>
                </a:r>
              </a:p>
              <a:p>
                <a:r>
                  <a:rPr lang="en-US" sz="2400" dirty="0"/>
                  <a:t>At every position around ring, attach a </a:t>
                </a:r>
                <a:r>
                  <a:rPr lang="en-US" sz="2400" b="1" dirty="0"/>
                  <a:t>special</a:t>
                </a:r>
                <a:r>
                  <a:rPr lang="en-US" sz="2400" dirty="0"/>
                  <a:t> spin 3-vector to each </a:t>
                </a:r>
                <a14:m>
                  <m:oMath xmlns:m="http://schemas.openxmlformats.org/officeDocument/2006/math">
                    <m:r>
                      <a:rPr lang="en-US" sz="2400" b="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dirty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b="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b="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dirty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400" b="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b="1" dirty="0"/>
                  <a:t>“Invariant spin field”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acc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 Projection of spin along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acc>
                  </m:oMath>
                </a14:m>
                <a:r>
                  <a:rPr lang="en-US" sz="2400" dirty="0"/>
                  <a:t> is </a:t>
                </a:r>
                <a:r>
                  <a:rPr lang="en-US" sz="2400" b="1" dirty="0"/>
                  <a:t>invariant!</a:t>
                </a:r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pPr marL="0" indent="0">
                  <a:buNone/>
                </a:pPr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spin action (adiabatic invariant) </a:t>
                </a:r>
              </a:p>
              <a:p>
                <a:r>
                  <a:rPr lang="en-US" sz="2400" b="1" dirty="0"/>
                  <a:t>The invariant spin field (ISF) defines polarization properties of a ring</a:t>
                </a:r>
              </a:p>
              <a:p>
                <a:endParaRPr lang="en-US" sz="2400" b="1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241698F6-38A3-ADFF-7077-D1716D426F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903919"/>
                <a:ext cx="11571043" cy="5235623"/>
              </a:xfrm>
              <a:blipFill>
                <a:blip r:embed="rId3"/>
                <a:stretch>
                  <a:fillRect l="-658" t="-2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377ECB1-04DC-4479-BBD0-DF86698A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Adjustment Groups for </a:t>
            </a:r>
            <a:r>
              <a:rPr lang="en-US" dirty="0" err="1"/>
              <a:t>ELectron</a:t>
            </a:r>
            <a:r>
              <a:rPr lang="en-US" dirty="0"/>
              <a:t> Spin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AF18372-E67E-0764-D0BB-3034E92A2ECB}"/>
              </a:ext>
            </a:extLst>
          </p:cNvPr>
          <p:cNvSpPr/>
          <p:nvPr/>
        </p:nvSpPr>
        <p:spPr>
          <a:xfrm>
            <a:off x="369415" y="2966186"/>
            <a:ext cx="5288545" cy="104822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5374BE6-773B-1FAF-908A-359200A93C01}"/>
              </a:ext>
            </a:extLst>
          </p:cNvPr>
          <p:cNvCxnSpPr>
            <a:cxnSpLocks/>
          </p:cNvCxnSpPr>
          <p:nvPr/>
        </p:nvCxnSpPr>
        <p:spPr>
          <a:xfrm flipH="1" flipV="1">
            <a:off x="1904684" y="4051078"/>
            <a:ext cx="488559" cy="76570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179E66F-6399-B4E5-27A6-1F8E8DFE0F10}"/>
                  </a:ext>
                </a:extLst>
              </p:cNvPr>
              <p:cNvSpPr txBox="1"/>
              <p:nvPr/>
            </p:nvSpPr>
            <p:spPr>
              <a:xfrm>
                <a:off x="1702868" y="4052030"/>
                <a:ext cx="251672" cy="3818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sz="2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200" b="1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179E66F-6399-B4E5-27A6-1F8E8DFE0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868" y="4052030"/>
                <a:ext cx="251672" cy="381899"/>
              </a:xfrm>
              <a:prstGeom prst="rect">
                <a:avLst/>
              </a:prstGeom>
              <a:blipFill>
                <a:blip r:embed="rId4"/>
                <a:stretch>
                  <a:fillRect l="-38095" r="-38095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592EC19-452D-98AF-97E5-DA2A88CF82B6}"/>
              </a:ext>
            </a:extLst>
          </p:cNvPr>
          <p:cNvCxnSpPr>
            <a:cxnSpLocks/>
          </p:cNvCxnSpPr>
          <p:nvPr/>
        </p:nvCxnSpPr>
        <p:spPr>
          <a:xfrm flipH="1" flipV="1">
            <a:off x="2346427" y="3925507"/>
            <a:ext cx="72603" cy="921256"/>
          </a:xfrm>
          <a:prstGeom prst="straightConnector1">
            <a:avLst/>
          </a:prstGeom>
          <a:ln w="38100">
            <a:solidFill>
              <a:srgbClr val="B31C1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D456FD31-93DC-333E-3B6A-58E4B41C2DEC}"/>
              </a:ext>
            </a:extLst>
          </p:cNvPr>
          <p:cNvSpPr>
            <a:spLocks noChangeAspect="1"/>
          </p:cNvSpPr>
          <p:nvPr/>
        </p:nvSpPr>
        <p:spPr>
          <a:xfrm>
            <a:off x="2310810" y="4735424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853B255-A186-6C8E-AFD9-83331F1515B0}"/>
                  </a:ext>
                </a:extLst>
              </p:cNvPr>
              <p:cNvSpPr txBox="1"/>
              <p:nvPr/>
            </p:nvSpPr>
            <p:spPr>
              <a:xfrm>
                <a:off x="2433111" y="4242979"/>
                <a:ext cx="762067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853B255-A186-6C8E-AFD9-83331F151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111" y="4242979"/>
                <a:ext cx="762067" cy="338554"/>
              </a:xfrm>
              <a:prstGeom prst="rect">
                <a:avLst/>
              </a:prstGeom>
              <a:blipFill>
                <a:blip r:embed="rId5"/>
                <a:stretch>
                  <a:fillRect l="-8000" t="-23214" r="-4800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Arc 86">
            <a:extLst>
              <a:ext uri="{FF2B5EF4-FFF2-40B4-BE49-F238E27FC236}">
                <a16:creationId xmlns:a16="http://schemas.microsoft.com/office/drawing/2014/main" id="{5F64046A-E796-BFA9-5386-8DC97127CC88}"/>
              </a:ext>
            </a:extLst>
          </p:cNvPr>
          <p:cNvSpPr/>
          <p:nvPr/>
        </p:nvSpPr>
        <p:spPr>
          <a:xfrm rot="19328275">
            <a:off x="2100006" y="4355288"/>
            <a:ext cx="492842" cy="405694"/>
          </a:xfrm>
          <a:prstGeom prst="arc">
            <a:avLst>
              <a:gd name="adj1" fmla="val 14918869"/>
              <a:gd name="adj2" fmla="val 19256269"/>
            </a:avLst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2EA2786-94BF-9CA3-A3CB-641A046F780C}"/>
              </a:ext>
            </a:extLst>
          </p:cNvPr>
          <p:cNvCxnSpPr>
            <a:cxnSpLocks/>
          </p:cNvCxnSpPr>
          <p:nvPr/>
        </p:nvCxnSpPr>
        <p:spPr>
          <a:xfrm flipV="1">
            <a:off x="2458860" y="2787932"/>
            <a:ext cx="60446" cy="94094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A695308-397C-87CA-EDB7-32E6A8623A60}"/>
                  </a:ext>
                </a:extLst>
              </p:cNvPr>
              <p:cNvSpPr txBox="1"/>
              <p:nvPr/>
            </p:nvSpPr>
            <p:spPr>
              <a:xfrm>
                <a:off x="2576040" y="3015532"/>
                <a:ext cx="251672" cy="4217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sz="2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200" b="1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A695308-397C-87CA-EDB7-32E6A8623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040" y="3015532"/>
                <a:ext cx="251672" cy="421719"/>
              </a:xfrm>
              <a:prstGeom prst="rect">
                <a:avLst/>
              </a:prstGeom>
              <a:blipFill>
                <a:blip r:embed="rId6"/>
                <a:stretch>
                  <a:fillRect l="-2439" r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2227A19-BCD6-09F0-C4FE-5B86FC638BB0}"/>
              </a:ext>
            </a:extLst>
          </p:cNvPr>
          <p:cNvCxnSpPr>
            <a:cxnSpLocks/>
          </p:cNvCxnSpPr>
          <p:nvPr/>
        </p:nvCxnSpPr>
        <p:spPr>
          <a:xfrm flipH="1" flipV="1">
            <a:off x="2024928" y="2839104"/>
            <a:ext cx="422285" cy="852975"/>
          </a:xfrm>
          <a:prstGeom prst="straightConnector1">
            <a:avLst/>
          </a:prstGeom>
          <a:ln w="38100">
            <a:solidFill>
              <a:srgbClr val="B31C1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03B9A1D1-8544-0C22-E8B5-745429663715}"/>
              </a:ext>
            </a:extLst>
          </p:cNvPr>
          <p:cNvSpPr>
            <a:spLocks noChangeAspect="1"/>
          </p:cNvSpPr>
          <p:nvPr/>
        </p:nvSpPr>
        <p:spPr>
          <a:xfrm>
            <a:off x="2355937" y="3623324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F139067E-237F-8067-976C-7E8E1FF33A2C}"/>
                  </a:ext>
                </a:extLst>
              </p:cNvPr>
              <p:cNvSpPr txBox="1"/>
              <p:nvPr/>
            </p:nvSpPr>
            <p:spPr>
              <a:xfrm>
                <a:off x="1441995" y="3126400"/>
                <a:ext cx="773417" cy="3948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F139067E-237F-8067-976C-7E8E1FF33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995" y="3126400"/>
                <a:ext cx="773417" cy="394852"/>
              </a:xfrm>
              <a:prstGeom prst="rect">
                <a:avLst/>
              </a:prstGeom>
              <a:blipFill>
                <a:blip r:embed="rId7"/>
                <a:stretch>
                  <a:fillRect l="-8730" t="-15385" r="-3175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Arc 92">
            <a:extLst>
              <a:ext uri="{FF2B5EF4-FFF2-40B4-BE49-F238E27FC236}">
                <a16:creationId xmlns:a16="http://schemas.microsoft.com/office/drawing/2014/main" id="{00DC7043-909B-4776-0AF2-3E4BBB632D85}"/>
              </a:ext>
            </a:extLst>
          </p:cNvPr>
          <p:cNvSpPr/>
          <p:nvPr/>
        </p:nvSpPr>
        <p:spPr>
          <a:xfrm rot="19328275">
            <a:off x="2120778" y="3240899"/>
            <a:ext cx="492842" cy="405694"/>
          </a:xfrm>
          <a:prstGeom prst="arc">
            <a:avLst>
              <a:gd name="adj1" fmla="val 16451210"/>
              <a:gd name="adj2" fmla="val 20361944"/>
            </a:avLst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BBB7FB00-4ACC-A132-21AF-A0C179583AA7}"/>
                  </a:ext>
                </a:extLst>
              </p:cNvPr>
              <p:cNvSpPr txBox="1"/>
              <p:nvPr/>
            </p:nvSpPr>
            <p:spPr>
              <a:xfrm>
                <a:off x="2124893" y="4004209"/>
                <a:ext cx="251672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US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BBB7FB00-4ACC-A132-21AF-A0C179583A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893" y="4004209"/>
                <a:ext cx="251672" cy="338554"/>
              </a:xfrm>
              <a:prstGeom prst="rect">
                <a:avLst/>
              </a:prstGeom>
              <a:blipFill>
                <a:blip r:embed="rId8"/>
                <a:stretch>
                  <a:fillRect l="-46341" r="-12195" b="-3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2EB1C1B-6195-D605-CD0F-04A4129D6A73}"/>
                  </a:ext>
                </a:extLst>
              </p:cNvPr>
              <p:cNvSpPr txBox="1"/>
              <p:nvPr/>
            </p:nvSpPr>
            <p:spPr>
              <a:xfrm>
                <a:off x="2226317" y="2856367"/>
                <a:ext cx="251672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lang="en-US" sz="2200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2EB1C1B-6195-D605-CD0F-04A4129D6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317" y="2856367"/>
                <a:ext cx="251672" cy="338554"/>
              </a:xfrm>
              <a:prstGeom prst="rect">
                <a:avLst/>
              </a:prstGeom>
              <a:blipFill>
                <a:blip r:embed="rId9"/>
                <a:stretch>
                  <a:fillRect l="-43902" r="-14634" b="-3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Freeform 506">
            <a:extLst>
              <a:ext uri="{FF2B5EF4-FFF2-40B4-BE49-F238E27FC236}">
                <a16:creationId xmlns:a16="http://schemas.microsoft.com/office/drawing/2014/main" id="{F44E2681-BD48-0EE7-D3DD-E99A1593DF7A}"/>
              </a:ext>
            </a:extLst>
          </p:cNvPr>
          <p:cNvSpPr/>
          <p:nvPr/>
        </p:nvSpPr>
        <p:spPr>
          <a:xfrm>
            <a:off x="139509" y="2674507"/>
            <a:ext cx="5729107" cy="2164773"/>
          </a:xfrm>
          <a:custGeom>
            <a:avLst/>
            <a:gdLst>
              <a:gd name="connsiteX0" fmla="*/ 2617304 w 7033023"/>
              <a:gd name="connsiteY0" fmla="*/ 2286074 h 2334075"/>
              <a:gd name="connsiteX1" fmla="*/ 2562440 w 7033023"/>
              <a:gd name="connsiteY1" fmla="*/ 2304362 h 2334075"/>
              <a:gd name="connsiteX2" fmla="*/ 1949792 w 7033023"/>
              <a:gd name="connsiteY2" fmla="*/ 1938602 h 2334075"/>
              <a:gd name="connsiteX3" fmla="*/ 1721192 w 7033023"/>
              <a:gd name="connsiteY3" fmla="*/ 1161362 h 2334075"/>
              <a:gd name="connsiteX4" fmla="*/ 459320 w 7033023"/>
              <a:gd name="connsiteY4" fmla="*/ 1499690 h 2334075"/>
              <a:gd name="connsiteX5" fmla="*/ 29552 w 7033023"/>
              <a:gd name="connsiteY5" fmla="*/ 512138 h 2334075"/>
              <a:gd name="connsiteX6" fmla="*/ 1181696 w 7033023"/>
              <a:gd name="connsiteY6" fmla="*/ 448130 h 2334075"/>
              <a:gd name="connsiteX7" fmla="*/ 2909912 w 7033023"/>
              <a:gd name="connsiteY7" fmla="*/ 74 h 2334075"/>
              <a:gd name="connsiteX8" fmla="*/ 5150192 w 7033023"/>
              <a:gd name="connsiteY8" fmla="*/ 484706 h 2334075"/>
              <a:gd name="connsiteX9" fmla="*/ 6988136 w 7033023"/>
              <a:gd name="connsiteY9" fmla="*/ 219530 h 2334075"/>
              <a:gd name="connsiteX10" fmla="*/ 6311480 w 7033023"/>
              <a:gd name="connsiteY10" fmla="*/ 1481402 h 2334075"/>
              <a:gd name="connsiteX11" fmla="*/ 4592408 w 7033023"/>
              <a:gd name="connsiteY11" fmla="*/ 960194 h 2334075"/>
              <a:gd name="connsiteX12" fmla="*/ 3293960 w 7033023"/>
              <a:gd name="connsiteY12" fmla="*/ 1682570 h 2334075"/>
              <a:gd name="connsiteX13" fmla="*/ 2827616 w 7033023"/>
              <a:gd name="connsiteY13" fmla="*/ 1179650 h 2334075"/>
              <a:gd name="connsiteX0" fmla="*/ 2617304 w 7033023"/>
              <a:gd name="connsiteY0" fmla="*/ 2286074 h 2334075"/>
              <a:gd name="connsiteX1" fmla="*/ 2562440 w 7033023"/>
              <a:gd name="connsiteY1" fmla="*/ 2304362 h 2334075"/>
              <a:gd name="connsiteX2" fmla="*/ 1949792 w 7033023"/>
              <a:gd name="connsiteY2" fmla="*/ 1938602 h 2334075"/>
              <a:gd name="connsiteX3" fmla="*/ 1721192 w 7033023"/>
              <a:gd name="connsiteY3" fmla="*/ 1161362 h 2334075"/>
              <a:gd name="connsiteX4" fmla="*/ 459320 w 7033023"/>
              <a:gd name="connsiteY4" fmla="*/ 1499690 h 2334075"/>
              <a:gd name="connsiteX5" fmla="*/ 29552 w 7033023"/>
              <a:gd name="connsiteY5" fmla="*/ 512138 h 2334075"/>
              <a:gd name="connsiteX6" fmla="*/ 1181696 w 7033023"/>
              <a:gd name="connsiteY6" fmla="*/ 448130 h 2334075"/>
              <a:gd name="connsiteX7" fmla="*/ 2909912 w 7033023"/>
              <a:gd name="connsiteY7" fmla="*/ 74 h 2334075"/>
              <a:gd name="connsiteX8" fmla="*/ 5150192 w 7033023"/>
              <a:gd name="connsiteY8" fmla="*/ 484706 h 2334075"/>
              <a:gd name="connsiteX9" fmla="*/ 6988136 w 7033023"/>
              <a:gd name="connsiteY9" fmla="*/ 219530 h 2334075"/>
              <a:gd name="connsiteX10" fmla="*/ 6311480 w 7033023"/>
              <a:gd name="connsiteY10" fmla="*/ 1481402 h 2334075"/>
              <a:gd name="connsiteX11" fmla="*/ 4592408 w 7033023"/>
              <a:gd name="connsiteY11" fmla="*/ 960194 h 2334075"/>
              <a:gd name="connsiteX12" fmla="*/ 3293960 w 7033023"/>
              <a:gd name="connsiteY12" fmla="*/ 1682570 h 2334075"/>
              <a:gd name="connsiteX13" fmla="*/ 2873336 w 7033023"/>
              <a:gd name="connsiteY13" fmla="*/ 1252802 h 2334075"/>
              <a:gd name="connsiteX0" fmla="*/ 2617304 w 7033023"/>
              <a:gd name="connsiteY0" fmla="*/ 2286074 h 2334075"/>
              <a:gd name="connsiteX1" fmla="*/ 2562440 w 7033023"/>
              <a:gd name="connsiteY1" fmla="*/ 2304362 h 2334075"/>
              <a:gd name="connsiteX2" fmla="*/ 1949792 w 7033023"/>
              <a:gd name="connsiteY2" fmla="*/ 1938602 h 2334075"/>
              <a:gd name="connsiteX3" fmla="*/ 1721192 w 7033023"/>
              <a:gd name="connsiteY3" fmla="*/ 1161362 h 2334075"/>
              <a:gd name="connsiteX4" fmla="*/ 459320 w 7033023"/>
              <a:gd name="connsiteY4" fmla="*/ 1499690 h 2334075"/>
              <a:gd name="connsiteX5" fmla="*/ 29552 w 7033023"/>
              <a:gd name="connsiteY5" fmla="*/ 512138 h 2334075"/>
              <a:gd name="connsiteX6" fmla="*/ 1181696 w 7033023"/>
              <a:gd name="connsiteY6" fmla="*/ 448130 h 2334075"/>
              <a:gd name="connsiteX7" fmla="*/ 2909912 w 7033023"/>
              <a:gd name="connsiteY7" fmla="*/ 74 h 2334075"/>
              <a:gd name="connsiteX8" fmla="*/ 5150192 w 7033023"/>
              <a:gd name="connsiteY8" fmla="*/ 484706 h 2334075"/>
              <a:gd name="connsiteX9" fmla="*/ 6988136 w 7033023"/>
              <a:gd name="connsiteY9" fmla="*/ 219530 h 2334075"/>
              <a:gd name="connsiteX10" fmla="*/ 6311480 w 7033023"/>
              <a:gd name="connsiteY10" fmla="*/ 1481402 h 2334075"/>
              <a:gd name="connsiteX11" fmla="*/ 4592408 w 7033023"/>
              <a:gd name="connsiteY11" fmla="*/ 960194 h 2334075"/>
              <a:gd name="connsiteX12" fmla="*/ 3394544 w 7033023"/>
              <a:gd name="connsiteY12" fmla="*/ 1627706 h 2334075"/>
              <a:gd name="connsiteX13" fmla="*/ 2873336 w 7033023"/>
              <a:gd name="connsiteY13" fmla="*/ 1252802 h 233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33023" h="2334075">
                <a:moveTo>
                  <a:pt x="2617304" y="2286074"/>
                </a:moveTo>
                <a:cubicBezTo>
                  <a:pt x="2645498" y="2324174"/>
                  <a:pt x="2673692" y="2362274"/>
                  <a:pt x="2562440" y="2304362"/>
                </a:cubicBezTo>
                <a:cubicBezTo>
                  <a:pt x="2451188" y="2246450"/>
                  <a:pt x="2090000" y="2129102"/>
                  <a:pt x="1949792" y="1938602"/>
                </a:cubicBezTo>
                <a:cubicBezTo>
                  <a:pt x="1809584" y="1748102"/>
                  <a:pt x="1969604" y="1234514"/>
                  <a:pt x="1721192" y="1161362"/>
                </a:cubicBezTo>
                <a:cubicBezTo>
                  <a:pt x="1472780" y="1088210"/>
                  <a:pt x="741260" y="1607894"/>
                  <a:pt x="459320" y="1499690"/>
                </a:cubicBezTo>
                <a:cubicBezTo>
                  <a:pt x="177380" y="1391486"/>
                  <a:pt x="-90844" y="687398"/>
                  <a:pt x="29552" y="512138"/>
                </a:cubicBezTo>
                <a:cubicBezTo>
                  <a:pt x="149948" y="336878"/>
                  <a:pt x="701636" y="533474"/>
                  <a:pt x="1181696" y="448130"/>
                </a:cubicBezTo>
                <a:cubicBezTo>
                  <a:pt x="1661756" y="362786"/>
                  <a:pt x="2248496" y="-6022"/>
                  <a:pt x="2909912" y="74"/>
                </a:cubicBezTo>
                <a:cubicBezTo>
                  <a:pt x="3571328" y="6170"/>
                  <a:pt x="4470488" y="448130"/>
                  <a:pt x="5150192" y="484706"/>
                </a:cubicBezTo>
                <a:cubicBezTo>
                  <a:pt x="5829896" y="521282"/>
                  <a:pt x="6794588" y="53414"/>
                  <a:pt x="6988136" y="219530"/>
                </a:cubicBezTo>
                <a:cubicBezTo>
                  <a:pt x="7181684" y="385646"/>
                  <a:pt x="6710768" y="1357958"/>
                  <a:pt x="6311480" y="1481402"/>
                </a:cubicBezTo>
                <a:cubicBezTo>
                  <a:pt x="5912192" y="1604846"/>
                  <a:pt x="5078564" y="935810"/>
                  <a:pt x="4592408" y="960194"/>
                </a:cubicBezTo>
                <a:cubicBezTo>
                  <a:pt x="4106252" y="984578"/>
                  <a:pt x="3688676" y="1591130"/>
                  <a:pt x="3394544" y="1627706"/>
                </a:cubicBezTo>
                <a:cubicBezTo>
                  <a:pt x="3100412" y="1664282"/>
                  <a:pt x="2935820" y="1522550"/>
                  <a:pt x="2873336" y="1252802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847ED21E-B654-9B16-BE6D-5028ECE0B32E}"/>
              </a:ext>
            </a:extLst>
          </p:cNvPr>
          <p:cNvSpPr/>
          <p:nvPr/>
        </p:nvSpPr>
        <p:spPr>
          <a:xfrm>
            <a:off x="6419036" y="2899775"/>
            <a:ext cx="5288545" cy="104822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05ECB5A-90EC-540B-95D5-EF008E1AC8CA}"/>
              </a:ext>
            </a:extLst>
          </p:cNvPr>
          <p:cNvCxnSpPr>
            <a:cxnSpLocks/>
          </p:cNvCxnSpPr>
          <p:nvPr/>
        </p:nvCxnSpPr>
        <p:spPr>
          <a:xfrm flipH="1" flipV="1">
            <a:off x="8396048" y="3859096"/>
            <a:ext cx="72603" cy="92125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1" name="Oval 100">
            <a:extLst>
              <a:ext uri="{FF2B5EF4-FFF2-40B4-BE49-F238E27FC236}">
                <a16:creationId xmlns:a16="http://schemas.microsoft.com/office/drawing/2014/main" id="{EF99B1EC-7A9E-6EB1-7DC5-9DD94EC18F7B}"/>
              </a:ext>
            </a:extLst>
          </p:cNvPr>
          <p:cNvSpPr>
            <a:spLocks noChangeAspect="1"/>
          </p:cNvSpPr>
          <p:nvPr/>
        </p:nvSpPr>
        <p:spPr>
          <a:xfrm>
            <a:off x="8360431" y="4669013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1E648138-2D5F-AEEE-FAE5-8949ECAC4389}"/>
                  </a:ext>
                </a:extLst>
              </p:cNvPr>
              <p:cNvSpPr txBox="1"/>
              <p:nvPr/>
            </p:nvSpPr>
            <p:spPr>
              <a:xfrm>
                <a:off x="8561561" y="4319724"/>
                <a:ext cx="1417824" cy="3818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2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sz="22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2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1E648138-2D5F-AEEE-FAE5-8949ECAC4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561" y="4319724"/>
                <a:ext cx="1417824" cy="381899"/>
              </a:xfrm>
              <a:prstGeom prst="rect">
                <a:avLst/>
              </a:prstGeom>
              <a:blipFill>
                <a:blip r:embed="rId10"/>
                <a:stretch>
                  <a:fillRect l="-4292" t="-11290" r="-1717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4241FA4E-C1A2-56A9-CEE0-6A777AE34286}"/>
              </a:ext>
            </a:extLst>
          </p:cNvPr>
          <p:cNvCxnSpPr>
            <a:cxnSpLocks/>
          </p:cNvCxnSpPr>
          <p:nvPr/>
        </p:nvCxnSpPr>
        <p:spPr>
          <a:xfrm flipH="1" flipV="1">
            <a:off x="8074549" y="2772693"/>
            <a:ext cx="422285" cy="85297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1FAAC9B3-6936-D808-8F55-8B189C6627DD}"/>
              </a:ext>
            </a:extLst>
          </p:cNvPr>
          <p:cNvSpPr>
            <a:spLocks noChangeAspect="1"/>
          </p:cNvSpPr>
          <p:nvPr/>
        </p:nvSpPr>
        <p:spPr>
          <a:xfrm>
            <a:off x="8405558" y="3556913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942BE41-0A58-3E93-5168-B300259858E6}"/>
                  </a:ext>
                </a:extLst>
              </p:cNvPr>
              <p:cNvSpPr txBox="1"/>
              <p:nvPr/>
            </p:nvSpPr>
            <p:spPr>
              <a:xfrm>
                <a:off x="7298985" y="4173486"/>
                <a:ext cx="1262267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en-US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942BE41-0A58-3E93-5168-B30025985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985" y="4173486"/>
                <a:ext cx="1262267" cy="338554"/>
              </a:xfrm>
              <a:prstGeom prst="rect">
                <a:avLst/>
              </a:prstGeom>
              <a:blipFill>
                <a:blip r:embed="rId11"/>
                <a:stretch>
                  <a:fillRect b="-3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" name="Freeform 506">
            <a:extLst>
              <a:ext uri="{FF2B5EF4-FFF2-40B4-BE49-F238E27FC236}">
                <a16:creationId xmlns:a16="http://schemas.microsoft.com/office/drawing/2014/main" id="{FE749FA0-5DE2-A0BA-CAC5-366ABAF73F15}"/>
              </a:ext>
            </a:extLst>
          </p:cNvPr>
          <p:cNvSpPr/>
          <p:nvPr/>
        </p:nvSpPr>
        <p:spPr>
          <a:xfrm>
            <a:off x="6189130" y="2608096"/>
            <a:ext cx="5729107" cy="2164773"/>
          </a:xfrm>
          <a:custGeom>
            <a:avLst/>
            <a:gdLst>
              <a:gd name="connsiteX0" fmla="*/ 2617304 w 7033023"/>
              <a:gd name="connsiteY0" fmla="*/ 2286074 h 2334075"/>
              <a:gd name="connsiteX1" fmla="*/ 2562440 w 7033023"/>
              <a:gd name="connsiteY1" fmla="*/ 2304362 h 2334075"/>
              <a:gd name="connsiteX2" fmla="*/ 1949792 w 7033023"/>
              <a:gd name="connsiteY2" fmla="*/ 1938602 h 2334075"/>
              <a:gd name="connsiteX3" fmla="*/ 1721192 w 7033023"/>
              <a:gd name="connsiteY3" fmla="*/ 1161362 h 2334075"/>
              <a:gd name="connsiteX4" fmla="*/ 459320 w 7033023"/>
              <a:gd name="connsiteY4" fmla="*/ 1499690 h 2334075"/>
              <a:gd name="connsiteX5" fmla="*/ 29552 w 7033023"/>
              <a:gd name="connsiteY5" fmla="*/ 512138 h 2334075"/>
              <a:gd name="connsiteX6" fmla="*/ 1181696 w 7033023"/>
              <a:gd name="connsiteY6" fmla="*/ 448130 h 2334075"/>
              <a:gd name="connsiteX7" fmla="*/ 2909912 w 7033023"/>
              <a:gd name="connsiteY7" fmla="*/ 74 h 2334075"/>
              <a:gd name="connsiteX8" fmla="*/ 5150192 w 7033023"/>
              <a:gd name="connsiteY8" fmla="*/ 484706 h 2334075"/>
              <a:gd name="connsiteX9" fmla="*/ 6988136 w 7033023"/>
              <a:gd name="connsiteY9" fmla="*/ 219530 h 2334075"/>
              <a:gd name="connsiteX10" fmla="*/ 6311480 w 7033023"/>
              <a:gd name="connsiteY10" fmla="*/ 1481402 h 2334075"/>
              <a:gd name="connsiteX11" fmla="*/ 4592408 w 7033023"/>
              <a:gd name="connsiteY11" fmla="*/ 960194 h 2334075"/>
              <a:gd name="connsiteX12" fmla="*/ 3293960 w 7033023"/>
              <a:gd name="connsiteY12" fmla="*/ 1682570 h 2334075"/>
              <a:gd name="connsiteX13" fmla="*/ 2827616 w 7033023"/>
              <a:gd name="connsiteY13" fmla="*/ 1179650 h 2334075"/>
              <a:gd name="connsiteX0" fmla="*/ 2617304 w 7033023"/>
              <a:gd name="connsiteY0" fmla="*/ 2286074 h 2334075"/>
              <a:gd name="connsiteX1" fmla="*/ 2562440 w 7033023"/>
              <a:gd name="connsiteY1" fmla="*/ 2304362 h 2334075"/>
              <a:gd name="connsiteX2" fmla="*/ 1949792 w 7033023"/>
              <a:gd name="connsiteY2" fmla="*/ 1938602 h 2334075"/>
              <a:gd name="connsiteX3" fmla="*/ 1721192 w 7033023"/>
              <a:gd name="connsiteY3" fmla="*/ 1161362 h 2334075"/>
              <a:gd name="connsiteX4" fmla="*/ 459320 w 7033023"/>
              <a:gd name="connsiteY4" fmla="*/ 1499690 h 2334075"/>
              <a:gd name="connsiteX5" fmla="*/ 29552 w 7033023"/>
              <a:gd name="connsiteY5" fmla="*/ 512138 h 2334075"/>
              <a:gd name="connsiteX6" fmla="*/ 1181696 w 7033023"/>
              <a:gd name="connsiteY6" fmla="*/ 448130 h 2334075"/>
              <a:gd name="connsiteX7" fmla="*/ 2909912 w 7033023"/>
              <a:gd name="connsiteY7" fmla="*/ 74 h 2334075"/>
              <a:gd name="connsiteX8" fmla="*/ 5150192 w 7033023"/>
              <a:gd name="connsiteY8" fmla="*/ 484706 h 2334075"/>
              <a:gd name="connsiteX9" fmla="*/ 6988136 w 7033023"/>
              <a:gd name="connsiteY9" fmla="*/ 219530 h 2334075"/>
              <a:gd name="connsiteX10" fmla="*/ 6311480 w 7033023"/>
              <a:gd name="connsiteY10" fmla="*/ 1481402 h 2334075"/>
              <a:gd name="connsiteX11" fmla="*/ 4592408 w 7033023"/>
              <a:gd name="connsiteY11" fmla="*/ 960194 h 2334075"/>
              <a:gd name="connsiteX12" fmla="*/ 3293960 w 7033023"/>
              <a:gd name="connsiteY12" fmla="*/ 1682570 h 2334075"/>
              <a:gd name="connsiteX13" fmla="*/ 2873336 w 7033023"/>
              <a:gd name="connsiteY13" fmla="*/ 1252802 h 2334075"/>
              <a:gd name="connsiteX0" fmla="*/ 2617304 w 7033023"/>
              <a:gd name="connsiteY0" fmla="*/ 2286074 h 2334075"/>
              <a:gd name="connsiteX1" fmla="*/ 2562440 w 7033023"/>
              <a:gd name="connsiteY1" fmla="*/ 2304362 h 2334075"/>
              <a:gd name="connsiteX2" fmla="*/ 1949792 w 7033023"/>
              <a:gd name="connsiteY2" fmla="*/ 1938602 h 2334075"/>
              <a:gd name="connsiteX3" fmla="*/ 1721192 w 7033023"/>
              <a:gd name="connsiteY3" fmla="*/ 1161362 h 2334075"/>
              <a:gd name="connsiteX4" fmla="*/ 459320 w 7033023"/>
              <a:gd name="connsiteY4" fmla="*/ 1499690 h 2334075"/>
              <a:gd name="connsiteX5" fmla="*/ 29552 w 7033023"/>
              <a:gd name="connsiteY5" fmla="*/ 512138 h 2334075"/>
              <a:gd name="connsiteX6" fmla="*/ 1181696 w 7033023"/>
              <a:gd name="connsiteY6" fmla="*/ 448130 h 2334075"/>
              <a:gd name="connsiteX7" fmla="*/ 2909912 w 7033023"/>
              <a:gd name="connsiteY7" fmla="*/ 74 h 2334075"/>
              <a:gd name="connsiteX8" fmla="*/ 5150192 w 7033023"/>
              <a:gd name="connsiteY8" fmla="*/ 484706 h 2334075"/>
              <a:gd name="connsiteX9" fmla="*/ 6988136 w 7033023"/>
              <a:gd name="connsiteY9" fmla="*/ 219530 h 2334075"/>
              <a:gd name="connsiteX10" fmla="*/ 6311480 w 7033023"/>
              <a:gd name="connsiteY10" fmla="*/ 1481402 h 2334075"/>
              <a:gd name="connsiteX11" fmla="*/ 4592408 w 7033023"/>
              <a:gd name="connsiteY11" fmla="*/ 960194 h 2334075"/>
              <a:gd name="connsiteX12" fmla="*/ 3394544 w 7033023"/>
              <a:gd name="connsiteY12" fmla="*/ 1627706 h 2334075"/>
              <a:gd name="connsiteX13" fmla="*/ 2873336 w 7033023"/>
              <a:gd name="connsiteY13" fmla="*/ 1252802 h 233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33023" h="2334075">
                <a:moveTo>
                  <a:pt x="2617304" y="2286074"/>
                </a:moveTo>
                <a:cubicBezTo>
                  <a:pt x="2645498" y="2324174"/>
                  <a:pt x="2673692" y="2362274"/>
                  <a:pt x="2562440" y="2304362"/>
                </a:cubicBezTo>
                <a:cubicBezTo>
                  <a:pt x="2451188" y="2246450"/>
                  <a:pt x="2090000" y="2129102"/>
                  <a:pt x="1949792" y="1938602"/>
                </a:cubicBezTo>
                <a:cubicBezTo>
                  <a:pt x="1809584" y="1748102"/>
                  <a:pt x="1969604" y="1234514"/>
                  <a:pt x="1721192" y="1161362"/>
                </a:cubicBezTo>
                <a:cubicBezTo>
                  <a:pt x="1472780" y="1088210"/>
                  <a:pt x="741260" y="1607894"/>
                  <a:pt x="459320" y="1499690"/>
                </a:cubicBezTo>
                <a:cubicBezTo>
                  <a:pt x="177380" y="1391486"/>
                  <a:pt x="-90844" y="687398"/>
                  <a:pt x="29552" y="512138"/>
                </a:cubicBezTo>
                <a:cubicBezTo>
                  <a:pt x="149948" y="336878"/>
                  <a:pt x="701636" y="533474"/>
                  <a:pt x="1181696" y="448130"/>
                </a:cubicBezTo>
                <a:cubicBezTo>
                  <a:pt x="1661756" y="362786"/>
                  <a:pt x="2248496" y="-6022"/>
                  <a:pt x="2909912" y="74"/>
                </a:cubicBezTo>
                <a:cubicBezTo>
                  <a:pt x="3571328" y="6170"/>
                  <a:pt x="4470488" y="448130"/>
                  <a:pt x="5150192" y="484706"/>
                </a:cubicBezTo>
                <a:cubicBezTo>
                  <a:pt x="5829896" y="521282"/>
                  <a:pt x="6794588" y="53414"/>
                  <a:pt x="6988136" y="219530"/>
                </a:cubicBezTo>
                <a:cubicBezTo>
                  <a:pt x="7181684" y="385646"/>
                  <a:pt x="6710768" y="1357958"/>
                  <a:pt x="6311480" y="1481402"/>
                </a:cubicBezTo>
                <a:cubicBezTo>
                  <a:pt x="5912192" y="1604846"/>
                  <a:pt x="5078564" y="935810"/>
                  <a:pt x="4592408" y="960194"/>
                </a:cubicBezTo>
                <a:cubicBezTo>
                  <a:pt x="4106252" y="984578"/>
                  <a:pt x="3688676" y="1591130"/>
                  <a:pt x="3394544" y="1627706"/>
                </a:cubicBezTo>
                <a:cubicBezTo>
                  <a:pt x="3100412" y="1664282"/>
                  <a:pt x="2935820" y="1522550"/>
                  <a:pt x="2873336" y="1252802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A396815-36B5-CBDC-E821-D3FAE957FA60}"/>
                  </a:ext>
                </a:extLst>
              </p:cNvPr>
              <p:cNvSpPr txBox="1"/>
              <p:nvPr/>
            </p:nvSpPr>
            <p:spPr>
              <a:xfrm>
                <a:off x="8360431" y="3028713"/>
                <a:ext cx="1421158" cy="4217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e>
                      </m:d>
                      <m:r>
                        <a:rPr lang="en-US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2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sz="22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</m:oMath>
                  </m:oMathPara>
                </a14:m>
                <a:endParaRPr lang="en-US" sz="22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A396815-36B5-CBDC-E821-D3FAE957F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431" y="3028713"/>
                <a:ext cx="1421158" cy="42171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C957CEA1-F24B-9970-FEEB-52C7E1903D62}"/>
                  </a:ext>
                </a:extLst>
              </p:cNvPr>
              <p:cNvSpPr txBox="1"/>
              <p:nvPr/>
            </p:nvSpPr>
            <p:spPr>
              <a:xfrm>
                <a:off x="7198420" y="3037393"/>
                <a:ext cx="1262267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2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en-US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C957CEA1-F24B-9970-FEEB-52C7E1903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8420" y="3037393"/>
                <a:ext cx="1262267" cy="338554"/>
              </a:xfrm>
              <a:prstGeom prst="rect">
                <a:avLst/>
              </a:prstGeom>
              <a:blipFill>
                <a:blip r:embed="rId13"/>
                <a:stretch>
                  <a:fillRect b="-30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736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3" grpId="0"/>
      <p:bldP spid="85" grpId="0" animBg="1"/>
      <p:bldP spid="86" grpId="0"/>
      <p:bldP spid="87" grpId="0" animBg="1"/>
      <p:bldP spid="89" grpId="0"/>
      <p:bldP spid="91" grpId="0" animBg="1"/>
      <p:bldP spid="92" grpId="0"/>
      <p:bldP spid="93" grpId="0" animBg="1"/>
      <p:bldP spid="94" grpId="0"/>
      <p:bldP spid="95" grpId="0"/>
      <p:bldP spid="96" grpId="0" animBg="1"/>
      <p:bldP spid="97" grpId="0" animBg="1"/>
      <p:bldP spid="101" grpId="0" animBg="1"/>
      <p:bldP spid="102" grpId="0"/>
      <p:bldP spid="107" grpId="0" animBg="1"/>
      <p:bldP spid="110" grpId="0"/>
      <p:bldP spid="112" grpId="0" animBg="1"/>
      <p:bldP spid="113" grpId="0"/>
      <p:bldP spid="1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3B70-77FE-1E04-467F-F4E0D1E18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B811B-1557-5482-4B13-6A5BE0A40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Adjustment Groups for </a:t>
            </a:r>
            <a:r>
              <a:rPr lang="en-US" dirty="0" err="1"/>
              <a:t>ELectron</a:t>
            </a:r>
            <a:r>
              <a:rPr lang="en-US" dirty="0"/>
              <a:t> Spin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F57374A1-DE3D-5DF7-69F8-95B2E1672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659" y="903920"/>
            <a:ext cx="11571043" cy="4805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Radiative depolarization (not simplistic)</a:t>
            </a:r>
          </a:p>
          <a:p>
            <a:r>
              <a:rPr lang="en-US" sz="2400" dirty="0"/>
              <a:t>Consider what happens to the spin action with photon emission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465E50-9DB7-EB46-5A48-C1A458FD63E9}"/>
                  </a:ext>
                </a:extLst>
              </p:cNvPr>
              <p:cNvSpPr txBox="1"/>
              <p:nvPr/>
            </p:nvSpPr>
            <p:spPr>
              <a:xfrm>
                <a:off x="553558" y="3890769"/>
                <a:ext cx="4185344" cy="595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465E50-9DB7-EB46-5A48-C1A458FD6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58" y="3890769"/>
                <a:ext cx="4185344" cy="5952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1FC15A6-C059-EA98-6756-92DFE35A08F7}"/>
              </a:ext>
            </a:extLst>
          </p:cNvPr>
          <p:cNvCxnSpPr>
            <a:cxnSpLocks/>
          </p:cNvCxnSpPr>
          <p:nvPr/>
        </p:nvCxnSpPr>
        <p:spPr>
          <a:xfrm flipV="1">
            <a:off x="4883636" y="3964309"/>
            <a:ext cx="1254895" cy="5258"/>
          </a:xfrm>
          <a:prstGeom prst="straightConnector1">
            <a:avLst/>
          </a:prstGeom>
          <a:ln w="127000">
            <a:solidFill>
              <a:srgbClr val="1A1A1A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97186D2E-A44D-E3CA-6786-96A424E8B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76961">
            <a:off x="5056376" y="3034682"/>
            <a:ext cx="1314279" cy="4479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269D6D-D06F-5FAD-FE9C-C2A0C59531E1}"/>
                  </a:ext>
                </a:extLst>
              </p:cNvPr>
              <p:cNvSpPr txBox="1"/>
              <p:nvPr/>
            </p:nvSpPr>
            <p:spPr>
              <a:xfrm>
                <a:off x="5754104" y="2076314"/>
                <a:ext cx="10550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US" sz="3200" b="1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269D6D-D06F-5FAD-FE9C-C2A0C5953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104" y="2076314"/>
                <a:ext cx="105501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A42551-EE8A-588D-DD18-2102485550C0}"/>
              </a:ext>
            </a:extLst>
          </p:cNvPr>
          <p:cNvCxnSpPr>
            <a:cxnSpLocks/>
          </p:cNvCxnSpPr>
          <p:nvPr/>
        </p:nvCxnSpPr>
        <p:spPr>
          <a:xfrm flipV="1">
            <a:off x="2802964" y="2092612"/>
            <a:ext cx="626364" cy="1561834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E14A5C-4968-33C5-3E72-E255DF91CBA4}"/>
                  </a:ext>
                </a:extLst>
              </p:cNvPr>
              <p:cNvSpPr txBox="1"/>
              <p:nvPr/>
            </p:nvSpPr>
            <p:spPr>
              <a:xfrm>
                <a:off x="1734106" y="2332781"/>
                <a:ext cx="9701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b="1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E14A5C-4968-33C5-3E72-E255DF91C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106" y="2332781"/>
                <a:ext cx="97013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D65794D-2A6E-1E49-4640-6B4BA09B8950}"/>
              </a:ext>
            </a:extLst>
          </p:cNvPr>
          <p:cNvCxnSpPr>
            <a:cxnSpLocks/>
          </p:cNvCxnSpPr>
          <p:nvPr/>
        </p:nvCxnSpPr>
        <p:spPr>
          <a:xfrm flipV="1">
            <a:off x="2790241" y="2062933"/>
            <a:ext cx="50334" cy="1572724"/>
          </a:xfrm>
          <a:prstGeom prst="straightConnector1">
            <a:avLst/>
          </a:prstGeom>
          <a:ln w="76200">
            <a:solidFill>
              <a:srgbClr val="B31C1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E30A699A-FCED-69BB-E36F-97C794B20B93}"/>
              </a:ext>
            </a:extLst>
          </p:cNvPr>
          <p:cNvSpPr>
            <a:spLocks noChangeAspect="1"/>
          </p:cNvSpPr>
          <p:nvPr/>
        </p:nvSpPr>
        <p:spPr>
          <a:xfrm>
            <a:off x="2649716" y="3485463"/>
            <a:ext cx="303757" cy="30375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DCE72B80-C1AD-2758-AFCC-7F37006F3072}"/>
              </a:ext>
            </a:extLst>
          </p:cNvPr>
          <p:cNvSpPr/>
          <p:nvPr/>
        </p:nvSpPr>
        <p:spPr>
          <a:xfrm rot="19328275">
            <a:off x="2063504" y="2412232"/>
            <a:ext cx="1426600" cy="1300942"/>
          </a:xfrm>
          <a:prstGeom prst="arc">
            <a:avLst>
              <a:gd name="adj1" fmla="val 18987623"/>
              <a:gd name="adj2" fmla="val 20778221"/>
            </a:avLst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6E8968-3F0B-5E3A-C9D2-B3FD26175413}"/>
                  </a:ext>
                </a:extLst>
              </p:cNvPr>
              <p:cNvSpPr txBox="1"/>
              <p:nvPr/>
            </p:nvSpPr>
            <p:spPr>
              <a:xfrm>
                <a:off x="3550455" y="2132737"/>
                <a:ext cx="285335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800" b="1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6E8968-3F0B-5E3A-C9D2-B3FD26175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455" y="2132737"/>
                <a:ext cx="285335" cy="4859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FDF6F10-E7B9-430B-853D-2BD998C578D1}"/>
              </a:ext>
            </a:extLst>
          </p:cNvPr>
          <p:cNvCxnSpPr>
            <a:cxnSpLocks/>
          </p:cNvCxnSpPr>
          <p:nvPr/>
        </p:nvCxnSpPr>
        <p:spPr>
          <a:xfrm flipV="1">
            <a:off x="8510795" y="2066000"/>
            <a:ext cx="626364" cy="1561834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B4ADC4-1073-B32A-BF8E-2CD6D6D079C4}"/>
                  </a:ext>
                </a:extLst>
              </p:cNvPr>
              <p:cNvSpPr txBox="1"/>
              <p:nvPr/>
            </p:nvSpPr>
            <p:spPr>
              <a:xfrm>
                <a:off x="6987346" y="2756866"/>
                <a:ext cx="985141" cy="5025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b="1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B4ADC4-1073-B32A-BF8E-2CD6D6D07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346" y="2756866"/>
                <a:ext cx="985141" cy="5025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0930BA2-34B0-DBDF-BDD1-B33CFA86B826}"/>
              </a:ext>
            </a:extLst>
          </p:cNvPr>
          <p:cNvCxnSpPr>
            <a:cxnSpLocks/>
          </p:cNvCxnSpPr>
          <p:nvPr/>
        </p:nvCxnSpPr>
        <p:spPr>
          <a:xfrm flipH="1" flipV="1">
            <a:off x="7766860" y="2065999"/>
            <a:ext cx="731212" cy="1543046"/>
          </a:xfrm>
          <a:prstGeom prst="straightConnector1">
            <a:avLst/>
          </a:prstGeom>
          <a:ln w="76200">
            <a:solidFill>
              <a:srgbClr val="B31C1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701EA5B8-FD09-EE8B-B481-B1828D7A27E1}"/>
              </a:ext>
            </a:extLst>
          </p:cNvPr>
          <p:cNvSpPr>
            <a:spLocks noChangeAspect="1"/>
          </p:cNvSpPr>
          <p:nvPr/>
        </p:nvSpPr>
        <p:spPr>
          <a:xfrm>
            <a:off x="8357547" y="3458851"/>
            <a:ext cx="303757" cy="30375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19DB712C-82C0-8692-501C-EE59452EDFF7}"/>
              </a:ext>
            </a:extLst>
          </p:cNvPr>
          <p:cNvSpPr/>
          <p:nvPr/>
        </p:nvSpPr>
        <p:spPr>
          <a:xfrm rot="19328275">
            <a:off x="7348751" y="2430657"/>
            <a:ext cx="2074172" cy="1940938"/>
          </a:xfrm>
          <a:prstGeom prst="arc">
            <a:avLst>
              <a:gd name="adj1" fmla="val 17186165"/>
              <a:gd name="adj2" fmla="val 20496459"/>
            </a:avLst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DFF44D-09FE-E1BA-3ECD-3B1C7FD8C3C3}"/>
                  </a:ext>
                </a:extLst>
              </p:cNvPr>
              <p:cNvSpPr txBox="1"/>
              <p:nvPr/>
            </p:nvSpPr>
            <p:spPr>
              <a:xfrm>
                <a:off x="9258286" y="2106125"/>
                <a:ext cx="285335" cy="4859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sz="2800" b="1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DFF44D-09FE-E1BA-3ECD-3B1C7FD8C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8286" y="2106125"/>
                <a:ext cx="285335" cy="4859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578B4F-D3F7-B650-1772-E7AC28102894}"/>
                  </a:ext>
                </a:extLst>
              </p:cNvPr>
              <p:cNvSpPr txBox="1"/>
              <p:nvPr/>
            </p:nvSpPr>
            <p:spPr>
              <a:xfrm>
                <a:off x="6099091" y="3889422"/>
                <a:ext cx="5256676" cy="5966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</m:acc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sub>
                              </m:sSub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</m:d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578B4F-D3F7-B650-1772-E7AC28102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9091" y="3889422"/>
                <a:ext cx="5256676" cy="5966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A72752B-EF1D-F0C7-F97D-36E68EF83940}"/>
                  </a:ext>
                </a:extLst>
              </p:cNvPr>
              <p:cNvSpPr txBox="1"/>
              <p:nvPr/>
            </p:nvSpPr>
            <p:spPr>
              <a:xfrm>
                <a:off x="2350983" y="4695397"/>
                <a:ext cx="501797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sub>
                          </m:sSub>
                        </m:e>
                      </m:d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acc>
                      <m:d>
                        <m:dPr>
                          <m:ctrlPr>
                            <a:rPr lang="en-US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a:rPr lang="en-US" sz="2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𝝏</m:t>
                                  </m:r>
                                  <m:sSub>
                                    <m:sSubPr>
                                      <m:ctrlPr>
                                        <a:rPr lang="en-US" sz="2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e>
                                    <m:sub>
                                      <m:r>
                                        <a:rPr lang="en-US" sz="2800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sub>
                      </m:sSub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𝝐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  …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A72752B-EF1D-F0C7-F97D-36E68EF83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983" y="4695397"/>
                <a:ext cx="5017977" cy="106984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2F74D5A-8674-6E8F-4A32-E9DA571B85AD}"/>
              </a:ext>
            </a:extLst>
          </p:cNvPr>
          <p:cNvSpPr/>
          <p:nvPr/>
        </p:nvSpPr>
        <p:spPr>
          <a:xfrm>
            <a:off x="5107259" y="4514154"/>
            <a:ext cx="1037834" cy="13560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C125A52-F0B6-DAAB-E79E-A40F412A6A1E}"/>
              </a:ext>
            </a:extLst>
          </p:cNvPr>
          <p:cNvCxnSpPr>
            <a:cxnSpLocks/>
          </p:cNvCxnSpPr>
          <p:nvPr/>
        </p:nvCxnSpPr>
        <p:spPr>
          <a:xfrm>
            <a:off x="6138531" y="4707214"/>
            <a:ext cx="1677703" cy="4192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554EC39-F593-9C53-724A-B92890B7972A}"/>
              </a:ext>
            </a:extLst>
          </p:cNvPr>
          <p:cNvSpPr txBox="1"/>
          <p:nvPr/>
        </p:nvSpPr>
        <p:spPr>
          <a:xfrm>
            <a:off x="7897059" y="4972858"/>
            <a:ext cx="2951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To leading order, this is </a:t>
            </a:r>
            <a:r>
              <a:rPr lang="en-US" sz="2400" b="1" dirty="0">
                <a:solidFill>
                  <a:srgbClr val="FF0000"/>
                </a:solidFill>
              </a:rPr>
              <a:t>the bad thing!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5760A3-41CB-A64B-3ED9-44C9FFF8F4C0}"/>
                  </a:ext>
                </a:extLst>
              </p:cNvPr>
              <p:cNvSpPr txBox="1"/>
              <p:nvPr/>
            </p:nvSpPr>
            <p:spPr>
              <a:xfrm>
                <a:off x="3113578" y="2967231"/>
                <a:ext cx="767005" cy="542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5760A3-41CB-A64B-3ED9-44C9FFF8F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578" y="2967231"/>
                <a:ext cx="767005" cy="54213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FBEABE-A0EC-C76B-78E7-A13B23FEC051}"/>
                  </a:ext>
                </a:extLst>
              </p:cNvPr>
              <p:cNvSpPr txBox="1"/>
              <p:nvPr/>
            </p:nvSpPr>
            <p:spPr>
              <a:xfrm>
                <a:off x="8893554" y="2946723"/>
                <a:ext cx="1813382" cy="5640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FBEABE-A0EC-C76B-78E7-A13B23FEC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554" y="2946723"/>
                <a:ext cx="1813382" cy="5640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513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1" grpId="0" animBg="1"/>
      <p:bldP spid="12" grpId="0" animBg="1"/>
      <p:bldP spid="13" grpId="0"/>
      <p:bldP spid="15" grpId="0"/>
      <p:bldP spid="17" grpId="0" animBg="1"/>
      <p:bldP spid="18" grpId="0" animBg="1"/>
      <p:bldP spid="19" grpId="0"/>
      <p:bldP spid="20" grpId="0"/>
      <p:bldP spid="22" grpId="0"/>
      <p:bldP spid="23" grpId="0" animBg="1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248E2-1D6F-61AB-F4F8-C0D2FE90D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A3A1-756B-3F39-BD06-CBA51711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Adjustment Groups for </a:t>
            </a:r>
            <a:r>
              <a:rPr lang="en-US" dirty="0" err="1"/>
              <a:t>ELectron</a:t>
            </a:r>
            <a:r>
              <a:rPr lang="en-US" dirty="0"/>
              <a:t> Spin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A58D7DF5-B065-586D-B651-2881596226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903920"/>
                <a:ext cx="11571043" cy="4805766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num>
                      <m:den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 smtClean="0">
                        <a:latin typeface="Cambria Math" panose="02040503050406030204" pitchFamily="18" charset="0"/>
                      </a:rPr>
                      <m:t>"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spin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orbit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coupling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function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"= </m:t>
                    </m:r>
                  </m:oMath>
                </a14:m>
                <a:r>
                  <a:rPr lang="en-US" sz="2400" b="1" dirty="0"/>
                  <a:t>the bad thing! </a:t>
                </a:r>
              </a:p>
              <a:p>
                <a:r>
                  <a:rPr lang="en-US" sz="2400" dirty="0"/>
                  <a:t>Without a longitudinal spin match,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A58D7DF5-B065-586D-B651-2881596226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903920"/>
                <a:ext cx="11571043" cy="4805766"/>
              </a:xfrm>
              <a:blipFill>
                <a:blip r:embed="rId3"/>
                <a:stretch>
                  <a:fillRect l="-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66146D4E-E73E-330C-D0DE-3961B906CD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936"/>
          <a:stretch/>
        </p:blipFill>
        <p:spPr>
          <a:xfrm>
            <a:off x="7144091" y="1378504"/>
            <a:ext cx="4710233" cy="1789386"/>
          </a:xfrm>
          <a:prstGeom prst="rect">
            <a:avLst/>
          </a:prstGeom>
          <a:ln>
            <a:noFill/>
          </a:ln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CA01A97-7889-635A-EDDB-925752F00F93}"/>
              </a:ext>
            </a:extLst>
          </p:cNvPr>
          <p:cNvCxnSpPr>
            <a:cxnSpLocks/>
          </p:cNvCxnSpPr>
          <p:nvPr/>
        </p:nvCxnSpPr>
        <p:spPr>
          <a:xfrm>
            <a:off x="5296829" y="1750741"/>
            <a:ext cx="1547510" cy="27361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DB617E7-EBE3-FC6F-09E3-6490781EE42E}"/>
              </a:ext>
            </a:extLst>
          </p:cNvPr>
          <p:cNvSpPr/>
          <p:nvPr/>
        </p:nvSpPr>
        <p:spPr>
          <a:xfrm>
            <a:off x="852672" y="3540979"/>
            <a:ext cx="5302743" cy="1057615"/>
          </a:xfrm>
          <a:custGeom>
            <a:avLst/>
            <a:gdLst>
              <a:gd name="connsiteX0" fmla="*/ 2113699 w 5302743"/>
              <a:gd name="connsiteY0" fmla="*/ 1057615 h 1057615"/>
              <a:gd name="connsiteX1" fmla="*/ 1481571 w 5302743"/>
              <a:gd name="connsiteY1" fmla="*/ 1001956 h 1057615"/>
              <a:gd name="connsiteX2" fmla="*/ 750051 w 5302743"/>
              <a:gd name="connsiteY2" fmla="*/ 902565 h 1057615"/>
              <a:gd name="connsiteX3" fmla="*/ 133825 w 5302743"/>
              <a:gd name="connsiteY3" fmla="*/ 719685 h 1057615"/>
              <a:gd name="connsiteX4" fmla="*/ 2628 w 5302743"/>
              <a:gd name="connsiteY4" fmla="*/ 501024 h 1057615"/>
              <a:gd name="connsiteX5" fmla="*/ 197435 w 5302743"/>
              <a:gd name="connsiteY5" fmla="*/ 341998 h 1057615"/>
              <a:gd name="connsiteX6" fmla="*/ 765953 w 5302743"/>
              <a:gd name="connsiteY6" fmla="*/ 163094 h 1057615"/>
              <a:gd name="connsiteX7" fmla="*/ 1640597 w 5302743"/>
              <a:gd name="connsiteY7" fmla="*/ 55751 h 1057615"/>
              <a:gd name="connsiteX8" fmla="*/ 2729926 w 5302743"/>
              <a:gd name="connsiteY8" fmla="*/ 92 h 1057615"/>
              <a:gd name="connsiteX9" fmla="*/ 3950451 w 5302743"/>
              <a:gd name="connsiteY9" fmla="*/ 67678 h 1057615"/>
              <a:gd name="connsiteX10" fmla="*/ 4932437 w 5302743"/>
              <a:gd name="connsiteY10" fmla="*/ 270436 h 1057615"/>
              <a:gd name="connsiteX11" fmla="*/ 5290246 w 5302743"/>
              <a:gd name="connsiteY11" fmla="*/ 508975 h 1057615"/>
              <a:gd name="connsiteX12" fmla="*/ 5143146 w 5302743"/>
              <a:gd name="connsiteY12" fmla="*/ 711734 h 1057615"/>
              <a:gd name="connsiteX13" fmla="*/ 4411626 w 5302743"/>
              <a:gd name="connsiteY13" fmla="*/ 942321 h 1057615"/>
              <a:gd name="connsiteX14" fmla="*/ 3024124 w 5302743"/>
              <a:gd name="connsiteY14" fmla="*/ 1053640 h 1057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02743" h="1057615">
                <a:moveTo>
                  <a:pt x="2113699" y="1057615"/>
                </a:moveTo>
                <a:cubicBezTo>
                  <a:pt x="1911272" y="1042706"/>
                  <a:pt x="1708846" y="1027798"/>
                  <a:pt x="1481571" y="1001956"/>
                </a:cubicBezTo>
                <a:cubicBezTo>
                  <a:pt x="1254296" y="976114"/>
                  <a:pt x="974675" y="949610"/>
                  <a:pt x="750051" y="902565"/>
                </a:cubicBezTo>
                <a:cubicBezTo>
                  <a:pt x="525427" y="855520"/>
                  <a:pt x="258395" y="786608"/>
                  <a:pt x="133825" y="719685"/>
                </a:cubicBezTo>
                <a:cubicBezTo>
                  <a:pt x="9254" y="652761"/>
                  <a:pt x="-7974" y="563972"/>
                  <a:pt x="2628" y="501024"/>
                </a:cubicBezTo>
                <a:cubicBezTo>
                  <a:pt x="13230" y="438076"/>
                  <a:pt x="70214" y="398320"/>
                  <a:pt x="197435" y="341998"/>
                </a:cubicBezTo>
                <a:cubicBezTo>
                  <a:pt x="324656" y="285676"/>
                  <a:pt x="525426" y="210802"/>
                  <a:pt x="765953" y="163094"/>
                </a:cubicBezTo>
                <a:cubicBezTo>
                  <a:pt x="1006480" y="115386"/>
                  <a:pt x="1313268" y="82918"/>
                  <a:pt x="1640597" y="55751"/>
                </a:cubicBezTo>
                <a:cubicBezTo>
                  <a:pt x="1967926" y="28584"/>
                  <a:pt x="2344950" y="-1896"/>
                  <a:pt x="2729926" y="92"/>
                </a:cubicBezTo>
                <a:cubicBezTo>
                  <a:pt x="3114902" y="2080"/>
                  <a:pt x="3583366" y="22621"/>
                  <a:pt x="3950451" y="67678"/>
                </a:cubicBezTo>
                <a:cubicBezTo>
                  <a:pt x="4317536" y="112735"/>
                  <a:pt x="4709138" y="196887"/>
                  <a:pt x="4932437" y="270436"/>
                </a:cubicBezTo>
                <a:cubicBezTo>
                  <a:pt x="5155736" y="343985"/>
                  <a:pt x="5255128" y="435425"/>
                  <a:pt x="5290246" y="508975"/>
                </a:cubicBezTo>
                <a:cubicBezTo>
                  <a:pt x="5325364" y="582525"/>
                  <a:pt x="5289583" y="639510"/>
                  <a:pt x="5143146" y="711734"/>
                </a:cubicBezTo>
                <a:cubicBezTo>
                  <a:pt x="4996709" y="783958"/>
                  <a:pt x="4764796" y="885337"/>
                  <a:pt x="4411626" y="942321"/>
                </a:cubicBezTo>
                <a:cubicBezTo>
                  <a:pt x="4058456" y="999305"/>
                  <a:pt x="3541290" y="1026472"/>
                  <a:pt x="3024124" y="1053640"/>
                </a:cubicBezTo>
              </a:path>
            </a:pathLst>
          </a:custGeom>
          <a:noFill/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7CFA12D-3181-64AD-27B5-8B35FE546D78}"/>
              </a:ext>
            </a:extLst>
          </p:cNvPr>
          <p:cNvSpPr/>
          <p:nvPr/>
        </p:nvSpPr>
        <p:spPr>
          <a:xfrm>
            <a:off x="2966371" y="4056867"/>
            <a:ext cx="927306" cy="534052"/>
          </a:xfrm>
          <a:custGeom>
            <a:avLst/>
            <a:gdLst>
              <a:gd name="connsiteX0" fmla="*/ 946214 w 946214"/>
              <a:gd name="connsiteY0" fmla="*/ 531446 h 534052"/>
              <a:gd name="connsiteX1" fmla="*/ 477290 w 946214"/>
              <a:gd name="connsiteY1" fmla="*/ 0 h 534052"/>
              <a:gd name="connsiteX2" fmla="*/ 3157 w 946214"/>
              <a:gd name="connsiteY2" fmla="*/ 534052 h 53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6214" h="534052">
                <a:moveTo>
                  <a:pt x="946214" y="531446"/>
                </a:moveTo>
                <a:cubicBezTo>
                  <a:pt x="790340" y="265506"/>
                  <a:pt x="634466" y="-434"/>
                  <a:pt x="477290" y="0"/>
                </a:cubicBezTo>
                <a:cubicBezTo>
                  <a:pt x="320114" y="434"/>
                  <a:pt x="-37222" y="475437"/>
                  <a:pt x="3157" y="53405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2E731C-6185-1EEB-7F61-F3313FB81AF6}"/>
                  </a:ext>
                </a:extLst>
              </p:cNvPr>
              <p:cNvSpPr txBox="1"/>
              <p:nvPr/>
            </p:nvSpPr>
            <p:spPr>
              <a:xfrm>
                <a:off x="340658" y="2233543"/>
                <a:ext cx="6233878" cy="885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</a:t>
                </a:r>
                <a:r>
                  <a:rPr lang="en-US" sz="2400" b="1" dirty="0"/>
                  <a:t>Vertical closed orbit bumps </a:t>
                </a:r>
                <a:r>
                  <a:rPr lang="en-US" sz="2400" dirty="0"/>
                  <a:t>tilt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, causing small impacts 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acc>
                  </m:oMath>
                </a14:m>
                <a:r>
                  <a:rPr lang="en-US" sz="2400" dirty="0"/>
                  <a:t> around the ring: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2E731C-6185-1EEB-7F61-F3313FB81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58" y="2233543"/>
                <a:ext cx="6233878" cy="885820"/>
              </a:xfrm>
              <a:prstGeom prst="rect">
                <a:avLst/>
              </a:prstGeom>
              <a:blipFill>
                <a:blip r:embed="rId5"/>
                <a:stretch>
                  <a:fillRect l="-1369" t="-5479" r="-978" b="-150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F26A047-A1E7-6AE6-EB26-D16CCF582E0C}"/>
                  </a:ext>
                </a:extLst>
              </p:cNvPr>
              <p:cNvSpPr txBox="1"/>
              <p:nvPr/>
            </p:nvSpPr>
            <p:spPr>
              <a:xfrm>
                <a:off x="367930" y="5020210"/>
                <a:ext cx="6802163" cy="885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On a computer, we can </a:t>
                </a:r>
                <a:r>
                  <a:rPr lang="en-US" sz="2400" b="1" dirty="0"/>
                  <a:t>optimize many</a:t>
                </a:r>
                <a:r>
                  <a:rPr lang="en-US" sz="2400" dirty="0"/>
                  <a:t> </a:t>
                </a:r>
                <a:r>
                  <a:rPr lang="en-US" sz="2400" b="1" dirty="0"/>
                  <a:t>(~50+)</a:t>
                </a:r>
                <a:r>
                  <a:rPr lang="en-US" sz="2400" dirty="0"/>
                  <a:t> vertical bumps to </a:t>
                </a:r>
                <a:r>
                  <a:rPr lang="en-US" sz="2400" b="1" dirty="0"/>
                  <a:t>reduce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acc>
                  </m:oMath>
                </a14:m>
                <a:r>
                  <a:rPr lang="en-US" sz="2400" b="1" dirty="0"/>
                  <a:t> globally !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F26A047-A1E7-6AE6-EB26-D16CCF582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30" y="5020210"/>
                <a:ext cx="6802163" cy="885820"/>
              </a:xfrm>
              <a:prstGeom prst="rect">
                <a:avLst/>
              </a:prstGeom>
              <a:blipFill>
                <a:blip r:embed="rId6"/>
                <a:stretch>
                  <a:fillRect l="-1165" t="-5517" b="-15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0667C6-7818-1528-914F-A58A0B4885C2}"/>
                  </a:ext>
                </a:extLst>
              </p:cNvPr>
              <p:cNvSpPr txBox="1"/>
              <p:nvPr/>
            </p:nvSpPr>
            <p:spPr>
              <a:xfrm>
                <a:off x="3358244" y="4163401"/>
                <a:ext cx="5084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20667C6-7818-1528-914F-A58A0B488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8244" y="4163401"/>
                <a:ext cx="50847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38F91A8-8B5A-47CC-F56C-81B50F2A186F}"/>
              </a:ext>
            </a:extLst>
          </p:cNvPr>
          <p:cNvCxnSpPr>
            <a:cxnSpLocks/>
          </p:cNvCxnSpPr>
          <p:nvPr/>
        </p:nvCxnSpPr>
        <p:spPr>
          <a:xfrm flipH="1" flipV="1">
            <a:off x="2669751" y="3857855"/>
            <a:ext cx="172149" cy="73306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96B7448-469C-E75D-0704-1F86A12BBCE3}"/>
              </a:ext>
            </a:extLst>
          </p:cNvPr>
          <p:cNvCxnSpPr>
            <a:cxnSpLocks/>
          </p:cNvCxnSpPr>
          <p:nvPr/>
        </p:nvCxnSpPr>
        <p:spPr>
          <a:xfrm flipV="1">
            <a:off x="2838417" y="3892713"/>
            <a:ext cx="0" cy="675399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3BBF975-6F8E-3B7D-EEF6-9A1191FFBBFD}"/>
                  </a:ext>
                </a:extLst>
              </p:cNvPr>
              <p:cNvSpPr txBox="1"/>
              <p:nvPr/>
            </p:nvSpPr>
            <p:spPr>
              <a:xfrm>
                <a:off x="2262250" y="3770865"/>
                <a:ext cx="4231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</m:e>
                        <m:sub>
                          <m:r>
                            <a:rPr lang="en-US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3BBF975-6F8E-3B7D-EEF6-9A1191FFB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770865"/>
                <a:ext cx="423129" cy="369332"/>
              </a:xfrm>
              <a:prstGeom prst="rect">
                <a:avLst/>
              </a:prstGeom>
              <a:blipFill>
                <a:blip r:embed="rId8"/>
                <a:stretch>
                  <a:fillRect l="-12857" t="-21667" r="-38571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AC8C809-78AA-5884-DFD8-07D80C2EC7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0051"/>
          <a:stretch/>
        </p:blipFill>
        <p:spPr>
          <a:xfrm>
            <a:off x="7144092" y="4221531"/>
            <a:ext cx="4710232" cy="1786530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015C98-9E12-348B-47DF-FBEBEB151551}"/>
              </a:ext>
            </a:extLst>
          </p:cNvPr>
          <p:cNvSpPr txBox="1"/>
          <p:nvPr/>
        </p:nvSpPr>
        <p:spPr>
          <a:xfrm>
            <a:off x="7982505" y="3396190"/>
            <a:ext cx="4129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Vertical bumps + optimizer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28F3671-DFCC-9052-30EF-1BB015D88FBB}"/>
              </a:ext>
            </a:extLst>
          </p:cNvPr>
          <p:cNvCxnSpPr>
            <a:cxnSpLocks/>
          </p:cNvCxnSpPr>
          <p:nvPr/>
        </p:nvCxnSpPr>
        <p:spPr>
          <a:xfrm>
            <a:off x="7982505" y="3315466"/>
            <a:ext cx="0" cy="74140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DD983C-6B95-88D2-95A8-C4531AA9EE36}"/>
              </a:ext>
            </a:extLst>
          </p:cNvPr>
          <p:cNvCxnSpPr>
            <a:cxnSpLocks/>
          </p:cNvCxnSpPr>
          <p:nvPr/>
        </p:nvCxnSpPr>
        <p:spPr>
          <a:xfrm flipH="1">
            <a:off x="2974811" y="4605636"/>
            <a:ext cx="910425" cy="3975"/>
          </a:xfrm>
          <a:prstGeom prst="line">
            <a:avLst/>
          </a:prstGeom>
          <a:ln w="1270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8472982B-7CEE-2292-1A05-1DBAA3098ABC}"/>
              </a:ext>
            </a:extLst>
          </p:cNvPr>
          <p:cNvSpPr/>
          <p:nvPr/>
        </p:nvSpPr>
        <p:spPr>
          <a:xfrm>
            <a:off x="837635" y="3565567"/>
            <a:ext cx="5288545" cy="104822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C0352D-A84B-B4FB-FD2E-2B2B32D5ABF4}"/>
              </a:ext>
            </a:extLst>
          </p:cNvPr>
          <p:cNvSpPr txBox="1"/>
          <p:nvPr/>
        </p:nvSpPr>
        <p:spPr>
          <a:xfrm>
            <a:off x="3430023" y="3750574"/>
            <a:ext cx="25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Turn on bump magnets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68406E1-523C-3924-EE17-8652EC723E11}"/>
              </a:ext>
            </a:extLst>
          </p:cNvPr>
          <p:cNvCxnSpPr/>
          <p:nvPr/>
        </p:nvCxnSpPr>
        <p:spPr>
          <a:xfrm flipH="1">
            <a:off x="3973286" y="4089677"/>
            <a:ext cx="457200" cy="2342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65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" grpId="0" animBg="1"/>
      <p:bldP spid="8" grpId="0"/>
      <p:bldP spid="9" grpId="0"/>
      <p:bldP spid="10" grpId="0"/>
      <p:bldP spid="14" grpId="0"/>
      <p:bldP spid="4" grpId="0" animBg="1"/>
      <p:bldP spid="4" grpId="1" animBg="1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DD1E0-25CF-738E-1F9E-9AAC6B292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A6DA3-E873-D12F-0FA3-AE994FAD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Adjustment Groups for </a:t>
            </a:r>
            <a:r>
              <a:rPr lang="en-US" dirty="0" err="1"/>
              <a:t>ELectron</a:t>
            </a:r>
            <a:r>
              <a:rPr lang="en-US" dirty="0"/>
              <a:t> Spin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9D44B-B7EE-85D6-8CCF-DA268C95E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26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C8A7F157-C675-7CFD-0EB8-F6040DE952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980500"/>
                <a:ext cx="12143441" cy="448603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“We solved the problem!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We just have to optimize ~50+ bumps in the control room!”</a:t>
                </a:r>
              </a:p>
              <a:p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Polarization measurements are costly, ~50+ variables will take way too long</a:t>
                </a:r>
              </a:p>
              <a:p>
                <a:pPr marL="0" indent="0">
                  <a:buNone/>
                </a:pPr>
                <a:endParaRPr lang="en-US" sz="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How can we reduce the number of knobs to turn in the control room?</a:t>
                </a:r>
                <a:endParaRPr lang="en-US" sz="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Consider how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at </a:t>
                </a:r>
                <a:r>
                  <a:rPr lang="en-US" sz="24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positions 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around ring depends on all </a:t>
                </a:r>
                <a:r>
                  <a:rPr lang="en-US" sz="24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bumps 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(expand in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):</a:t>
                </a:r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         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dirty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acc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Palatino" pitchFamily="2" charset="77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Palatino" pitchFamily="2" charset="77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  <m:t>⋯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  <m:t>⋱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  <m:t>⋯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Palatino" pitchFamily="2" charset="77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Palatino" pitchFamily="2" charset="77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i="1" dirty="0">
                    <a:latin typeface="Arial" panose="020B0604020202020204" pitchFamily="34" charset="0"/>
                    <a:ea typeface="Palatino" pitchFamily="2" charset="77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C8A7F157-C675-7CFD-0EB8-F6040DE952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980500"/>
                <a:ext cx="12143441" cy="4486036"/>
              </a:xfrm>
              <a:blipFill>
                <a:blip r:embed="rId3"/>
                <a:stretch>
                  <a:fillRect l="-731" t="-1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4E2043-B754-FA88-EFB2-E4E75BE052DE}"/>
              </a:ext>
            </a:extLst>
          </p:cNvPr>
          <p:cNvCxnSpPr/>
          <p:nvPr/>
        </p:nvCxnSpPr>
        <p:spPr>
          <a:xfrm>
            <a:off x="340659" y="1180214"/>
            <a:ext cx="1134452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9872083-E26D-D56D-F0DC-492ACF8155F6}"/>
              </a:ext>
            </a:extLst>
          </p:cNvPr>
          <p:cNvSpPr txBox="1"/>
          <p:nvPr/>
        </p:nvSpPr>
        <p:spPr>
          <a:xfrm>
            <a:off x="9257528" y="3286423"/>
            <a:ext cx="14994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“Linear response matrix”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BB4F42-F50B-1824-2AD5-45C2AAA3920F}"/>
                  </a:ext>
                </a:extLst>
              </p:cNvPr>
              <p:cNvSpPr txBox="1"/>
              <p:nvPr/>
            </p:nvSpPr>
            <p:spPr>
              <a:xfrm>
                <a:off x="688453" y="4966229"/>
                <a:ext cx="11344522" cy="1146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600" b="1" dirty="0"/>
                  <a:t>Seek orthogonal, linear combinations of bumps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600" b="1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1" i="1" dirty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sz="2600" b="1" dirty="0"/>
                  <a:t> that maximize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6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b="1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1" i="0" dirty="0">
                                    <a:latin typeface="Cambria Math" panose="02040503050406030204" pitchFamily="18" charset="0"/>
                                  </a:rPr>
                                  <m:t>𝐑</m:t>
                                </m:r>
                              </m:e>
                              <m:sub>
                                <m:acc>
                                  <m:accPr>
                                    <m:chr m:val="⃗"/>
                                    <m:ctrlPr>
                                      <a:rPr lang="en-US" sz="2600" b="1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600" b="1" i="1" dirty="0">
                                        <a:latin typeface="Cambria Math" panose="02040503050406030204" pitchFamily="18" charset="0"/>
                                      </a:rPr>
                                      <m:t>𝒅</m:t>
                                    </m:r>
                                  </m:e>
                                </m:acc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US" sz="2600" b="1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b="1" i="1" dirty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6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600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Each linear combination is a knob that maximally impacts polarization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BB4F42-F50B-1824-2AD5-45C2AAA3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53" y="4966229"/>
                <a:ext cx="11344522" cy="1146789"/>
              </a:xfrm>
              <a:prstGeom prst="rect">
                <a:avLst/>
              </a:prstGeom>
              <a:blipFill>
                <a:blip r:embed="rId4"/>
                <a:stretch>
                  <a:fillRect l="-967" b="-11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 Brace 2">
            <a:extLst>
              <a:ext uri="{FF2B5EF4-FFF2-40B4-BE49-F238E27FC236}">
                <a16:creationId xmlns:a16="http://schemas.microsoft.com/office/drawing/2014/main" id="{1492EE8E-C13D-A74C-626E-E25B0F982095}"/>
              </a:ext>
            </a:extLst>
          </p:cNvPr>
          <p:cNvSpPr/>
          <p:nvPr/>
        </p:nvSpPr>
        <p:spPr>
          <a:xfrm rot="16200000">
            <a:off x="3843043" y="3847646"/>
            <a:ext cx="180223" cy="1198477"/>
          </a:xfrm>
          <a:prstGeom prst="leftBrace">
            <a:avLst>
              <a:gd name="adj1" fmla="val 1821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DED551-CF62-1657-187F-B68AE33A826C}"/>
                  </a:ext>
                </a:extLst>
              </p:cNvPr>
              <p:cNvSpPr txBox="1"/>
              <p:nvPr/>
            </p:nvSpPr>
            <p:spPr>
              <a:xfrm>
                <a:off x="2188028" y="4536996"/>
                <a:ext cx="5228932" cy="512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</m:acc>
                      </m:e>
                      <m:sup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sz="2400" b="1" dirty="0"/>
                  <a:t> make this term really big?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DED551-CF62-1657-187F-B68AE33A8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028" y="4536996"/>
                <a:ext cx="5228932" cy="512000"/>
              </a:xfrm>
              <a:prstGeom prst="rect">
                <a:avLst/>
              </a:prstGeom>
              <a:blipFill>
                <a:blip r:embed="rId5"/>
                <a:stretch>
                  <a:fillRect l="-1865" r="-699" b="-27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27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0B691-483E-3D14-9A70-369150394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AF7CE-8202-BD43-DA23-11CF7B5F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Adjustment Groups for </a:t>
            </a:r>
            <a:r>
              <a:rPr lang="en-US" dirty="0" err="1"/>
              <a:t>ELectron</a:t>
            </a:r>
            <a:r>
              <a:rPr lang="en-US" dirty="0"/>
              <a:t> Spin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1F3BA1D1-1452-AD5B-6B30-00BE5C462E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1103971"/>
                <a:ext cx="11571043" cy="5418428"/>
              </a:xfrm>
            </p:spPr>
            <p:txBody>
              <a:bodyPr>
                <a:normAutofit/>
              </a:bodyPr>
              <a:lstStyle/>
              <a:p>
                <a:endParaRPr lang="en-US" sz="2400" b="1" dirty="0"/>
              </a:p>
              <a:p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  <a:p>
                <a:r>
                  <a:rPr lang="en-US" sz="2400" dirty="0"/>
                  <a:t>Instead of ~50+ knobs</a:t>
                </a:r>
                <a:r>
                  <a:rPr lang="en-US" sz="2400" b="1" dirty="0"/>
                  <a:t>, only </a:t>
                </a:r>
                <a:r>
                  <a:rPr lang="en-US" sz="2400" b="1" i="1" dirty="0"/>
                  <a:t>k</a:t>
                </a:r>
                <a:r>
                  <a:rPr lang="en-US" sz="2400" b="1" dirty="0"/>
                  <a:t> most effective, orthogonal groups of bumps! </a:t>
                </a:r>
                <a:endParaRPr lang="en-US" sz="2400" dirty="0"/>
              </a:p>
              <a:p>
                <a:r>
                  <a:rPr lang="en-US" sz="2400" dirty="0"/>
                  <a:t>Also want </a:t>
                </a:r>
                <a:r>
                  <a:rPr lang="en-US" sz="2400" b="1" dirty="0"/>
                  <a:t>minimal impacts </a:t>
                </a:r>
                <a:r>
                  <a:rPr lang="en-US" sz="2400" dirty="0"/>
                  <a:t>on other things, e.g. the orbit </a:t>
                </a:r>
                <a:r>
                  <a:rPr lang="en-US" sz="2400" i="1" dirty="0"/>
                  <a:t>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0" smtClean="0">
                                    <a:latin typeface="Cambria Math" panose="02040503050406030204" pitchFamily="18" charset="0"/>
                                  </a:rPr>
                                  <m:t>𝐑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US" sz="2400" b="1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1" i="1" dirty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4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/>
                  <a:t>small</a:t>
                </a:r>
              </a:p>
              <a:p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endParaRPr lang="en-US" sz="1000" b="1" dirty="0"/>
              </a:p>
              <a:p>
                <a:r>
                  <a:rPr lang="en-US" sz="2400" dirty="0"/>
                  <a:t>These bump groups have </a:t>
                </a:r>
                <a:r>
                  <a:rPr lang="en-US" sz="2400" b="1" dirty="0"/>
                  <a:t>maximal impacts on spin</a:t>
                </a:r>
                <a:r>
                  <a:rPr lang="en-US" sz="2400" dirty="0"/>
                  <a:t>, </a:t>
                </a:r>
                <a:r>
                  <a:rPr lang="en-US" sz="2400" b="1" dirty="0"/>
                  <a:t>minimal on the orbit</a:t>
                </a:r>
              </a:p>
              <a:p>
                <a:r>
                  <a:rPr lang="en-US" b="1" dirty="0"/>
                  <a:t>They are the Best Adjustment Groups for </a:t>
                </a:r>
                <a:r>
                  <a:rPr lang="en-US" b="1" dirty="0" err="1"/>
                  <a:t>ELectron</a:t>
                </a:r>
                <a:r>
                  <a:rPr lang="en-US" b="1" dirty="0"/>
                  <a:t> Spin!</a:t>
                </a:r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1F3BA1D1-1452-AD5B-6B30-00BE5C462E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1103971"/>
                <a:ext cx="11571043" cy="5418428"/>
              </a:xfrm>
              <a:blipFill>
                <a:blip r:embed="rId3"/>
                <a:stretch>
                  <a:fillRect l="-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DB2919-8995-9109-2C5E-D3D42876F704}"/>
                  </a:ext>
                </a:extLst>
              </p:cNvPr>
              <p:cNvSpPr txBox="1"/>
              <p:nvPr/>
            </p:nvSpPr>
            <p:spPr>
              <a:xfrm>
                <a:off x="988293" y="928565"/>
                <a:ext cx="2863075" cy="141019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dirty="0">
                                              <a:latin typeface="Cambria Math" panose="02040503050406030204" pitchFamily="18" charset="0"/>
                                            </a:rPr>
                                            <m:t>R</m:t>
                                          </m:r>
                                        </m:e>
                                        <m:sub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dirty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</m:acc>
                                        </m:sub>
                                      </m:sSub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DB2919-8995-9109-2C5E-D3D42876F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293" y="928565"/>
                <a:ext cx="2863075" cy="14101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8482B20-9177-6437-913A-4939EE5E6D25}"/>
              </a:ext>
            </a:extLst>
          </p:cNvPr>
          <p:cNvCxnSpPr>
            <a:cxnSpLocks/>
          </p:cNvCxnSpPr>
          <p:nvPr/>
        </p:nvCxnSpPr>
        <p:spPr>
          <a:xfrm>
            <a:off x="3996302" y="1607766"/>
            <a:ext cx="77118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B11FF51-AFF0-5AE7-6BAF-645C1181756A}"/>
              </a:ext>
            </a:extLst>
          </p:cNvPr>
          <p:cNvSpPr txBox="1"/>
          <p:nvPr/>
        </p:nvSpPr>
        <p:spPr>
          <a:xfrm>
            <a:off x="4848542" y="1192267"/>
            <a:ext cx="2026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Lagrange multipliers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EFD900-ABE2-A7BE-664F-39D0D4536132}"/>
              </a:ext>
            </a:extLst>
          </p:cNvPr>
          <p:cNvCxnSpPr>
            <a:cxnSpLocks/>
          </p:cNvCxnSpPr>
          <p:nvPr/>
        </p:nvCxnSpPr>
        <p:spPr>
          <a:xfrm>
            <a:off x="6635424" y="1583733"/>
            <a:ext cx="77118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63C133-C1C2-900F-371B-6261FD9AE821}"/>
                  </a:ext>
                </a:extLst>
              </p:cNvPr>
              <p:cNvSpPr txBox="1"/>
              <p:nvPr/>
            </p:nvSpPr>
            <p:spPr>
              <a:xfrm>
                <a:off x="7648663" y="928565"/>
                <a:ext cx="3645438" cy="138371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dirty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acc>
                                    <m:accPr>
                                      <m:chr m:val="⃗"/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sub>
                                <m:sup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acc>
                                <m:accPr>
                                  <m:chr m:val="⃗"/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acc>
                        <m:accPr>
                          <m:chr m:val="⃗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𝜆</m:t>
                      </m:r>
                      <m:acc>
                        <m:accPr>
                          <m:chr m:val="⃗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First </a:t>
                </a:r>
                <a:r>
                  <a:rPr lang="en-US" sz="2400" i="1" dirty="0"/>
                  <a:t>k</a:t>
                </a:r>
                <a:r>
                  <a:rPr lang="en-US" sz="2400" dirty="0"/>
                  <a:t> eigenvectors with largest eigenvalues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363C133-C1C2-900F-371B-6261FD9AE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663" y="928565"/>
                <a:ext cx="3645438" cy="1383712"/>
              </a:xfrm>
              <a:prstGeom prst="rect">
                <a:avLst/>
              </a:prstGeom>
              <a:blipFill>
                <a:blip r:embed="rId5"/>
                <a:stretch>
                  <a:fillRect l="-2322" b="-77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6D0C88-8AFF-CC3F-46E0-AD08A82FE037}"/>
                  </a:ext>
                </a:extLst>
              </p:cNvPr>
              <p:cNvSpPr txBox="1"/>
              <p:nvPr/>
            </p:nvSpPr>
            <p:spPr>
              <a:xfrm>
                <a:off x="988293" y="3716357"/>
                <a:ext cx="2863075" cy="141019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dirty="0">
                                              <a:latin typeface="Cambria Math" panose="02040503050406030204" pitchFamily="18" charset="0"/>
                                            </a:rPr>
                                            <m:t>R</m:t>
                                          </m:r>
                                        </m:e>
                                        <m:sub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dirty="0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</m:e>
                                          </m:acc>
                                        </m:sub>
                                      </m:sSub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dirty="0">
                                              <a:latin typeface="Cambria Math" panose="02040503050406030204" pitchFamily="18" charset="0"/>
                                            </a:rPr>
                                            <m:t>R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6D0C88-8AFF-CC3F-46E0-AD08A82FE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293" y="3716357"/>
                <a:ext cx="2863075" cy="14101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E291ACF-D350-1A49-6428-185347A3AD54}"/>
              </a:ext>
            </a:extLst>
          </p:cNvPr>
          <p:cNvCxnSpPr>
            <a:cxnSpLocks/>
          </p:cNvCxnSpPr>
          <p:nvPr/>
        </p:nvCxnSpPr>
        <p:spPr>
          <a:xfrm>
            <a:off x="3996303" y="4422041"/>
            <a:ext cx="77118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94655EE-3E78-C7C0-6677-08654652DB8E}"/>
              </a:ext>
            </a:extLst>
          </p:cNvPr>
          <p:cNvSpPr txBox="1"/>
          <p:nvPr/>
        </p:nvSpPr>
        <p:spPr>
          <a:xfrm>
            <a:off x="4848543" y="4006542"/>
            <a:ext cx="2026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Lagrange multipliers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0D3739-8D1B-1F33-2FCA-16521122C00D}"/>
              </a:ext>
            </a:extLst>
          </p:cNvPr>
          <p:cNvCxnSpPr>
            <a:cxnSpLocks/>
          </p:cNvCxnSpPr>
          <p:nvPr/>
        </p:nvCxnSpPr>
        <p:spPr>
          <a:xfrm>
            <a:off x="6635425" y="4398008"/>
            <a:ext cx="77118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F3C113-3B85-9BC6-11E6-5B73E022E47A}"/>
                  </a:ext>
                </a:extLst>
              </p:cNvPr>
              <p:cNvSpPr txBox="1"/>
              <p:nvPr/>
            </p:nvSpPr>
            <p:spPr>
              <a:xfrm>
                <a:off x="7553375" y="3716357"/>
                <a:ext cx="4503262" cy="13129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dirty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acc>
                                    <m:accPr>
                                      <m:chr m:val="⃗"/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</m:acc>
                                </m:sub>
                                <m:sup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acc>
                                <m:accPr>
                                  <m:chr m:val="⃗"/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sub>
                          </m:sSub>
                        </m:e>
                      </m:d>
                      <m:acc>
                        <m:accPr>
                          <m:chr m:val="⃗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dirty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⃗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First </a:t>
                </a:r>
                <a:r>
                  <a:rPr lang="en-US" sz="2400" i="1" dirty="0"/>
                  <a:t>k</a:t>
                </a:r>
                <a:r>
                  <a:rPr lang="en-US" sz="2400" dirty="0"/>
                  <a:t> </a:t>
                </a:r>
                <a:r>
                  <a:rPr lang="en-US" sz="2400" i="1" dirty="0"/>
                  <a:t>generalized eigenvectors </a:t>
                </a:r>
                <a:r>
                  <a:rPr lang="en-US" sz="2400" dirty="0"/>
                  <a:t>with largest eigenvalues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F3C113-3B85-9BC6-11E6-5B73E022E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3375" y="3716357"/>
                <a:ext cx="4503262" cy="1312988"/>
              </a:xfrm>
              <a:prstGeom prst="rect">
                <a:avLst/>
              </a:prstGeom>
              <a:blipFill>
                <a:blip r:embed="rId7"/>
                <a:stretch>
                  <a:fillRect l="-1676" t="-6542" r="-3352" b="-841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102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5" grpId="0" animBg="1"/>
      <p:bldP spid="8" grpId="0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F2C89-FFFA-1C72-8955-F107E987B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DA59B-0276-4D81-B39D-02B0B0E55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BAGELS: 1-IP 18 GeV ESR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9921A8C3-EEF7-B763-DB85-4E009B947E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892824"/>
                <a:ext cx="11571043" cy="5507976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Turning </a:t>
                </a:r>
                <a:r>
                  <a:rPr lang="en-US" sz="2400" b="1" dirty="0"/>
                  <a:t>only 4 BAGELS knobs in the 1-IP 18 GeV ESR:</a:t>
                </a:r>
              </a:p>
              <a:p>
                <a:pPr lvl="1"/>
                <a:r>
                  <a:rPr lang="en-US" sz="2000" b="1" dirty="0"/>
                  <a:t>“Analytical” = </a:t>
                </a:r>
                <a:r>
                  <a:rPr lang="en-US" sz="2000" dirty="0"/>
                  <a:t>first-order,    </a:t>
                </a:r>
                <a:r>
                  <a:rPr lang="en-US" sz="2000" b="1" dirty="0"/>
                  <a:t>Map Tracking = </a:t>
                </a:r>
                <a:r>
                  <a:rPr lang="en-US" sz="2000" dirty="0"/>
                  <a:t>Monte Carlo simulation (nonlinear)</a:t>
                </a:r>
                <a:endParaRPr lang="en-US" sz="20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1600" b="1" dirty="0"/>
              </a:p>
              <a:p>
                <a:pPr marL="0" indent="0">
                  <a:buNone/>
                </a:pPr>
                <a:endParaRPr lang="en-US" sz="2000" b="1" dirty="0"/>
              </a:p>
              <a:p>
                <a:r>
                  <a:rPr lang="en-US" b="1" dirty="0"/>
                  <a:t>Max orbit &lt; 1mm everywhere,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b="1" dirty="0"/>
                  <a:t> nearly doubled!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9921A8C3-EEF7-B763-DB85-4E009B947E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892824"/>
                <a:ext cx="11571043" cy="5507976"/>
              </a:xfrm>
              <a:blipFill>
                <a:blip r:embed="rId3"/>
                <a:stretch>
                  <a:fillRect l="-948" t="-1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750125FF-B1D9-DF68-726A-7872DA84D2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6837" y="1679150"/>
            <a:ext cx="5311439" cy="3981030"/>
          </a:xfrm>
          <a:prstGeom prst="rect">
            <a:avLst/>
          </a:prstGeom>
        </p:spPr>
      </p:pic>
      <p:pic>
        <p:nvPicPr>
          <p:cNvPr id="25" name="Picture 24" descr="A comparison of a graph&#10;&#10;AI-generated content may be incorrect.">
            <a:extLst>
              <a:ext uri="{FF2B5EF4-FFF2-40B4-BE49-F238E27FC236}">
                <a16:creationId xmlns:a16="http://schemas.microsoft.com/office/drawing/2014/main" id="{DF0E6B26-0564-7D3B-EA12-400D0D285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8" b="51746"/>
          <a:stretch>
            <a:fillRect/>
          </a:stretch>
        </p:blipFill>
        <p:spPr>
          <a:xfrm>
            <a:off x="886607" y="1637871"/>
            <a:ext cx="5239573" cy="3902724"/>
          </a:xfrm>
          <a:prstGeom prst="rect">
            <a:avLst/>
          </a:prstGeom>
        </p:spPr>
      </p:pic>
      <p:pic>
        <p:nvPicPr>
          <p:cNvPr id="24" name="Picture 23" descr="A comparison of a graph&#10;&#10;AI-generated content may be incorrect.">
            <a:extLst>
              <a:ext uri="{FF2B5EF4-FFF2-40B4-BE49-F238E27FC236}">
                <a16:creationId xmlns:a16="http://schemas.microsoft.com/office/drawing/2014/main" id="{92E2A8D4-2077-2A72-CD35-F22D74EFBA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88"/>
          <a:stretch>
            <a:fillRect/>
          </a:stretch>
        </p:blipFill>
        <p:spPr>
          <a:xfrm>
            <a:off x="754381" y="1667356"/>
            <a:ext cx="5371800" cy="394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0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17DA7-ADAC-B69C-5772-150718AA5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C8DE0-A9B7-9007-CD64-539F9843C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BAGELS: 2-IP 18 GeV ESR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776BC36B-DDCF-708D-F9FE-CE2EA0B4FF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892824"/>
                <a:ext cx="11571043" cy="514472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Turning </a:t>
                </a:r>
                <a:r>
                  <a:rPr lang="en-US" sz="2400" b="1" dirty="0"/>
                  <a:t>only 4 BAGELS knobs in the 2-IP 18 GeV ESR:</a:t>
                </a:r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b="1" dirty="0"/>
                  <a:t>Max orbit &lt; 1mm everywhere,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b="1" dirty="0"/>
                  <a:t> more than tripled!</a:t>
                </a:r>
              </a:p>
              <a:p>
                <a:r>
                  <a:rPr lang="en-US" b="1" dirty="0"/>
                  <a:t>BAGELS saves the polarization without a longitudinal spin match!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776BC36B-DDCF-708D-F9FE-CE2EA0B4FF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892824"/>
                <a:ext cx="11571043" cy="5144721"/>
              </a:xfrm>
              <a:blipFill>
                <a:blip r:embed="rId3"/>
                <a:stretch>
                  <a:fillRect l="-948" t="-1540" b="-2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813C0131-0FDA-7C0F-0ACC-ABBF39D51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8756" y="1273036"/>
            <a:ext cx="4993777" cy="3742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942159-ECB0-94A5-B93D-84DA4067E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" t="744" r="-2039" b="-744"/>
          <a:stretch>
            <a:fillRect/>
          </a:stretch>
        </p:blipFill>
        <p:spPr>
          <a:xfrm>
            <a:off x="789165" y="1373853"/>
            <a:ext cx="5737364" cy="374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1ED67-E3A1-FEE1-7B21-67A7448C5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FF9E9B-B6EF-1C5D-CD8C-250F802B717C}"/>
                  </a:ext>
                </a:extLst>
              </p:cNvPr>
              <p:cNvSpPr txBox="1"/>
              <p:nvPr/>
            </p:nvSpPr>
            <p:spPr>
              <a:xfrm>
                <a:off x="254642" y="1353107"/>
                <a:ext cx="6196958" cy="4893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E.g., magnet errors will </a:t>
                </a:r>
                <a:r>
                  <a:rPr lang="en-US" sz="2200" b="1" dirty="0"/>
                  <a:t>couple horizontal &amp; vertical motion 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200" dirty="0"/>
                  <a:t> requires correction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b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200" b="1" dirty="0"/>
              </a:p>
              <a:p>
                <a:endParaRPr lang="en-US" sz="22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2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b="1" dirty="0"/>
                  <a:t>4 BAGELS coupling correction knobs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Minimal impacts to polarization + orbit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b="1" dirty="0"/>
                  <a:t>Tested on 10 random 1-IP ESR lattices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2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All exceed polarization requirements!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Excellent linear coupling control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2 green seeds show </a:t>
                </a:r>
                <a:r>
                  <a:rPr lang="en-US" sz="2200" i="1" dirty="0"/>
                  <a:t>nonlinear coupling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200" dirty="0"/>
                  <a:t> outside of BAGELS’s current scope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FF9E9B-B6EF-1C5D-CD8C-250F802B7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42" y="1353107"/>
                <a:ext cx="6196958" cy="4893647"/>
              </a:xfrm>
              <a:prstGeom prst="rect">
                <a:avLst/>
              </a:prstGeom>
              <a:blipFill>
                <a:blip r:embed="rId3"/>
                <a:stretch>
                  <a:fillRect l="-1434" t="-775" r="-410" b="-1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5389D7C7-1E0B-75A2-4E5F-75C696448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BAGELS: Polarization-Safe Error Correction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E56424F3-E7B4-4D2F-E408-E8CA1CE12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15" y="892650"/>
            <a:ext cx="11571043" cy="6210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We can also use BAGELS to </a:t>
            </a:r>
            <a:r>
              <a:rPr lang="en-US" sz="2400" b="1" dirty="0"/>
              <a:t>do something else and NOT affect polarization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747FE-0304-304B-B3A4-CD85F3FDE5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398" t="4300" r="22488" b="53892"/>
          <a:stretch/>
        </p:blipFill>
        <p:spPr>
          <a:xfrm>
            <a:off x="3181720" y="2343219"/>
            <a:ext cx="392907" cy="342900"/>
          </a:xfrm>
          <a:prstGeom prst="rect">
            <a:avLst/>
          </a:prstGeom>
          <a:ln w="28575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77E72E-9A6F-FBB1-A622-0D4DB764D05F}"/>
              </a:ext>
            </a:extLst>
          </p:cNvPr>
          <p:cNvSpPr txBox="1"/>
          <p:nvPr/>
        </p:nvSpPr>
        <p:spPr>
          <a:xfrm>
            <a:off x="3606235" y="2285295"/>
            <a:ext cx="27154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i="1" dirty="0"/>
              <a:t>= </a:t>
            </a:r>
            <a:r>
              <a:rPr lang="en-US" sz="2200" b="1" dirty="0"/>
              <a:t>coupling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2C7FA6-B011-BDFF-0F8D-5EB0F902AAA2}"/>
                  </a:ext>
                </a:extLst>
              </p:cNvPr>
              <p:cNvSpPr txBox="1"/>
              <p:nvPr/>
            </p:nvSpPr>
            <p:spPr>
              <a:xfrm>
                <a:off x="3606236" y="2748737"/>
                <a:ext cx="2489764" cy="481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200" dirty="0"/>
                  <a:t>= </a:t>
                </a:r>
                <a:r>
                  <a:rPr lang="en-US" sz="2200" b="1" dirty="0"/>
                  <a:t>orbit </a:t>
                </a:r>
                <a:r>
                  <a:rPr lang="en-US" sz="2200" b="1" i="1" dirty="0"/>
                  <a:t>y </a:t>
                </a:r>
                <a:r>
                  <a:rPr lang="en-US" sz="2200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acc>
                  </m:oMath>
                </a14:m>
                <a:endParaRPr lang="en-US" sz="2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2C7FA6-B011-BDFF-0F8D-5EB0F902A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236" y="2748737"/>
                <a:ext cx="2489764" cy="481286"/>
              </a:xfrm>
              <a:prstGeom prst="rect">
                <a:avLst/>
              </a:prstGeom>
              <a:blipFill>
                <a:blip r:embed="rId5"/>
                <a:stretch>
                  <a:fillRect l="-3186" b="-25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0861CEB-C2B6-4930-9EDA-3F569AD2B5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" r="2346"/>
          <a:stretch/>
        </p:blipFill>
        <p:spPr>
          <a:xfrm>
            <a:off x="3181720" y="2817503"/>
            <a:ext cx="418583" cy="342900"/>
          </a:xfrm>
          <a:prstGeom prst="rect">
            <a:avLst/>
          </a:prstGeom>
          <a:ln w="28575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3732B-11EB-4D7A-7512-2635943E6F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614" t="-4743"/>
          <a:stretch/>
        </p:blipFill>
        <p:spPr>
          <a:xfrm>
            <a:off x="633172" y="2336349"/>
            <a:ext cx="2338940" cy="768227"/>
          </a:xfrm>
          <a:prstGeom prst="rect">
            <a:avLst/>
          </a:prstGeom>
          <a:ln w="28575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DBD87D-ED12-0577-12FF-AF6417E3A2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0"/>
          <a:stretch>
            <a:fillRect/>
          </a:stretch>
        </p:blipFill>
        <p:spPr>
          <a:xfrm>
            <a:off x="6376411" y="1651000"/>
            <a:ext cx="5677356" cy="46378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6CAE6D3-ADC6-280F-7FF5-8D916F0095EE}"/>
                  </a:ext>
                </a:extLst>
              </p:cNvPr>
              <p:cNvSpPr txBox="1"/>
              <p:nvPr/>
            </p:nvSpPr>
            <p:spPr>
              <a:xfrm>
                <a:off x="9163613" y="1273187"/>
                <a:ext cx="268695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000" b="1" dirty="0"/>
                  <a:t> Measure of coupling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6CAE6D3-ADC6-280F-7FF5-8D916F009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3613" y="1273187"/>
                <a:ext cx="2686954" cy="307777"/>
              </a:xfrm>
              <a:prstGeom prst="rect">
                <a:avLst/>
              </a:prstGeom>
              <a:blipFill>
                <a:blip r:embed="rId8"/>
                <a:stretch>
                  <a:fillRect l="-2494" t="-24000" r="-4762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0B75C56F-5288-C847-EBA5-40F0AC965F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2" t="-336" r="34565" b="93940"/>
          <a:stretch>
            <a:fillRect/>
          </a:stretch>
        </p:blipFill>
        <p:spPr>
          <a:xfrm>
            <a:off x="7833043" y="1262223"/>
            <a:ext cx="1267737" cy="32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07711-29E4-F785-D720-5C7899743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0FE1514F-1815-5592-7293-0C001AD3E0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60" y="919692"/>
                <a:ext cx="9341385" cy="52766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/>
                  <a:t>What else can BAGELS do?</a:t>
                </a:r>
              </a:p>
              <a:p>
                <a:r>
                  <a:rPr lang="en-US" sz="2400" dirty="0"/>
                  <a:t>Remember the vertical spin match in the ESR?</a:t>
                </a:r>
              </a:p>
              <a:p>
                <a:r>
                  <a:rPr lang="en-US" sz="2400" dirty="0"/>
                  <a:t>Electron vertical beam size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400" dirty="0"/>
                  <a:t> is naturally ~zero, so we ignored this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sz="2400" dirty="0"/>
                  <a:t>To </a:t>
                </a:r>
                <a:r>
                  <a:rPr lang="en-US" sz="2400" b="1" dirty="0"/>
                  <a:t>maximize collisions with the ions, we must increase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r>
                  <a:rPr lang="en-US" sz="2400" b="1" dirty="0"/>
                  <a:t>  to match the ion beam</a:t>
                </a:r>
              </a:p>
              <a:p>
                <a:r>
                  <a:rPr lang="en-US" sz="2400" dirty="0"/>
                  <a:t>One way is to create </a:t>
                </a:r>
                <a:r>
                  <a:rPr lang="en-US" sz="2400" b="1" dirty="0"/>
                  <a:t>vertical dispersion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0FE1514F-1815-5592-7293-0C001AD3E0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60" y="919692"/>
                <a:ext cx="9341385" cy="5276638"/>
              </a:xfrm>
              <a:blipFill>
                <a:blip r:embed="rId3"/>
                <a:stretch>
                  <a:fillRect l="-950" t="-1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D81D9114-0E55-B7B1-6E4D-CC1A1DD9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BAGELS: Polarization-Safe Beam Size Match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D93AA8-36A3-BB73-1E31-AF8031A8B1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310"/>
          <a:stretch>
            <a:fillRect/>
          </a:stretch>
        </p:blipFill>
        <p:spPr>
          <a:xfrm>
            <a:off x="9682045" y="926786"/>
            <a:ext cx="2051092" cy="18819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0F56DA0-4514-6F6D-C330-7B6822ADD757}"/>
              </a:ext>
            </a:extLst>
          </p:cNvPr>
          <p:cNvCxnSpPr>
            <a:cxnSpLocks/>
          </p:cNvCxnSpPr>
          <p:nvPr/>
        </p:nvCxnSpPr>
        <p:spPr>
          <a:xfrm>
            <a:off x="7148830" y="1526441"/>
            <a:ext cx="242697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6AB778E6-7A27-BB0A-5866-946890B4D5CF}"/>
              </a:ext>
            </a:extLst>
          </p:cNvPr>
          <p:cNvSpPr/>
          <p:nvPr/>
        </p:nvSpPr>
        <p:spPr>
          <a:xfrm>
            <a:off x="305334" y="4026248"/>
            <a:ext cx="5267384" cy="1154562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ffectLst>
            <a:outerShdw blurRad="228600" dist="330200" dir="5400000" sx="110000" sy="110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5EB7DD-C911-EE2B-08D3-BBE14E930C3F}"/>
              </a:ext>
            </a:extLst>
          </p:cNvPr>
          <p:cNvSpPr>
            <a:spLocks noChangeAspect="1"/>
          </p:cNvSpPr>
          <p:nvPr/>
        </p:nvSpPr>
        <p:spPr>
          <a:xfrm>
            <a:off x="2833050" y="5045063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shape&#10;&#10;Description automatically generated">
            <a:extLst>
              <a:ext uri="{FF2B5EF4-FFF2-40B4-BE49-F238E27FC236}">
                <a16:creationId xmlns:a16="http://schemas.microsoft.com/office/drawing/2014/main" id="{6F3CE7C4-E331-7B5D-FE7A-28D4E1E8E0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50403">
            <a:off x="2193792" y="5275170"/>
            <a:ext cx="762432" cy="25984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0B37F7F3-A5E8-166C-E3D2-1271EE23B041}"/>
              </a:ext>
            </a:extLst>
          </p:cNvPr>
          <p:cNvSpPr>
            <a:spLocks noChangeAspect="1"/>
          </p:cNvSpPr>
          <p:nvPr/>
        </p:nvSpPr>
        <p:spPr>
          <a:xfrm>
            <a:off x="522831" y="4383548"/>
            <a:ext cx="200512" cy="2005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92AE7B6-F3AB-C935-0690-B0EA1D076B57}"/>
              </a:ext>
            </a:extLst>
          </p:cNvPr>
          <p:cNvSpPr/>
          <p:nvPr/>
        </p:nvSpPr>
        <p:spPr>
          <a:xfrm>
            <a:off x="594360" y="4532868"/>
            <a:ext cx="2308860" cy="1154562"/>
          </a:xfrm>
          <a:custGeom>
            <a:avLst/>
            <a:gdLst>
              <a:gd name="connsiteX0" fmla="*/ 2308860 w 2308860"/>
              <a:gd name="connsiteY0" fmla="*/ 685800 h 1154562"/>
              <a:gd name="connsiteX1" fmla="*/ 2045970 w 2308860"/>
              <a:gd name="connsiteY1" fmla="*/ 45720 h 1154562"/>
              <a:gd name="connsiteX2" fmla="*/ 1211580 w 2308860"/>
              <a:gd name="connsiteY2" fmla="*/ 1154430 h 1154562"/>
              <a:gd name="connsiteX3" fmla="*/ 891540 w 2308860"/>
              <a:gd name="connsiteY3" fmla="*/ 125730 h 1154562"/>
              <a:gd name="connsiteX4" fmla="*/ 274320 w 2308860"/>
              <a:gd name="connsiteY4" fmla="*/ 880110 h 1154562"/>
              <a:gd name="connsiteX5" fmla="*/ 0 w 2308860"/>
              <a:gd name="connsiteY5" fmla="*/ 0 h 11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860" h="1154562">
                <a:moveTo>
                  <a:pt x="2308860" y="685800"/>
                </a:moveTo>
                <a:cubicBezTo>
                  <a:pt x="2268855" y="326707"/>
                  <a:pt x="2228850" y="-32385"/>
                  <a:pt x="2045970" y="45720"/>
                </a:cubicBezTo>
                <a:cubicBezTo>
                  <a:pt x="1863090" y="123825"/>
                  <a:pt x="1403985" y="1141095"/>
                  <a:pt x="1211580" y="1154430"/>
                </a:cubicBezTo>
                <a:cubicBezTo>
                  <a:pt x="1019175" y="1167765"/>
                  <a:pt x="1047750" y="171450"/>
                  <a:pt x="891540" y="125730"/>
                </a:cubicBezTo>
                <a:cubicBezTo>
                  <a:pt x="735330" y="80010"/>
                  <a:pt x="422910" y="901065"/>
                  <a:pt x="274320" y="880110"/>
                </a:cubicBezTo>
                <a:cubicBezTo>
                  <a:pt x="125730" y="859155"/>
                  <a:pt x="51435" y="43815"/>
                  <a:pt x="0" y="0"/>
                </a:cubicBezTo>
              </a:path>
            </a:pathLst>
          </a:custGeom>
          <a:noFill/>
          <a:ln w="28575">
            <a:solidFill>
              <a:srgbClr val="00B050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89FCB3A-EA58-48B4-FAEE-8E09BECB0F1E}"/>
                  </a:ext>
                </a:extLst>
              </p:cNvPr>
              <p:cNvSpPr txBox="1"/>
              <p:nvPr/>
            </p:nvSpPr>
            <p:spPr>
              <a:xfrm>
                <a:off x="5594863" y="3796771"/>
                <a:ext cx="6825737" cy="2308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Vertical orbit excited with photon emission</a:t>
                </a:r>
                <a:endParaRPr lang="en-US" sz="2400" dirty="0"/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Can be made using vertical orbit bumps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Will damage polarization if not careful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b="1" dirty="0"/>
                  <a:t>Must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b="1" dirty="0"/>
                  <a:t> at the IP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89FCB3A-EA58-48B4-FAEE-8E09BECB0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863" y="3796771"/>
                <a:ext cx="6825737" cy="2308709"/>
              </a:xfrm>
              <a:prstGeom prst="rect">
                <a:avLst/>
              </a:prstGeom>
              <a:blipFill>
                <a:blip r:embed="rId6"/>
                <a:stretch>
                  <a:fillRect l="-1299" b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9310C12-583B-2D18-87A5-6035DB7C8D5B}"/>
              </a:ext>
            </a:extLst>
          </p:cNvPr>
          <p:cNvCxnSpPr>
            <a:cxnSpLocks/>
          </p:cNvCxnSpPr>
          <p:nvPr/>
        </p:nvCxnSpPr>
        <p:spPr>
          <a:xfrm>
            <a:off x="2663190" y="4251960"/>
            <a:ext cx="0" cy="92885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F3D7C51-0685-B26D-C3AC-4930618BABE6}"/>
                  </a:ext>
                </a:extLst>
              </p:cNvPr>
              <p:cNvSpPr txBox="1"/>
              <p:nvPr/>
            </p:nvSpPr>
            <p:spPr>
              <a:xfrm>
                <a:off x="2723221" y="4088457"/>
                <a:ext cx="431528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F3D7C51-0685-B26D-C3AC-4930618BA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221" y="4088457"/>
                <a:ext cx="431528" cy="461665"/>
              </a:xfrm>
              <a:prstGeom prst="rect">
                <a:avLst/>
              </a:prstGeom>
              <a:blipFill>
                <a:blip r:embed="rId7"/>
                <a:stretch>
                  <a:fillRect t="-6667" r="-12676" b="-10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CA2FB1E-2333-6992-7506-09DA7444E29F}"/>
              </a:ext>
            </a:extLst>
          </p:cNvPr>
          <p:cNvSpPr txBox="1"/>
          <p:nvPr/>
        </p:nvSpPr>
        <p:spPr>
          <a:xfrm>
            <a:off x="10197675" y="2832506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21 </a:t>
            </a:r>
          </a:p>
        </p:txBody>
      </p:sp>
    </p:spTree>
    <p:extLst>
      <p:ext uri="{BB962C8B-B14F-4D97-AF65-F5344CB8AC3E}">
        <p14:creationId xmlns:p14="http://schemas.microsoft.com/office/powerpoint/2010/main" val="44865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7" grpId="0" animBg="1"/>
      <p:bldP spid="19" grpId="0" animBg="1"/>
      <p:bldP spid="21" grpId="0"/>
      <p:bldP spid="4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90E8-8354-2D49-E127-4550CDDEC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A46356B2-A800-B3E7-0679-9194B72240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816930"/>
                <a:ext cx="11397950" cy="52766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Let’s apply BAGELS here:</a:t>
                </a:r>
              </a:p>
              <a:p>
                <a:pPr marL="0" indent="0">
                  <a:buNone/>
                </a:pP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9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Obtain </a:t>
                </a: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 BAGELS polarization-safe beam-size matching knob, 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turn to achieve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Content Placeholder 14">
                <a:extLst>
                  <a:ext uri="{FF2B5EF4-FFF2-40B4-BE49-F238E27FC236}">
                    <a16:creationId xmlns:a16="http://schemas.microsoft.com/office/drawing/2014/main" id="{A46356B2-A800-B3E7-0679-9194B72240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816930"/>
                <a:ext cx="11397950" cy="5276638"/>
              </a:xfrm>
              <a:blipFill>
                <a:blip r:embed="rId3"/>
                <a:stretch>
                  <a:fillRect l="-779" t="-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94CD9BD1-5B1E-3FEF-5E65-A3C0BEFCC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BAGELS: Polarization-Safe Beam Size Match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778B1A-BF3A-EEE1-CD97-2518E69288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398" t="4300" r="22488" b="53892"/>
          <a:stretch/>
        </p:blipFill>
        <p:spPr>
          <a:xfrm>
            <a:off x="3181720" y="1242875"/>
            <a:ext cx="392907" cy="342900"/>
          </a:xfrm>
          <a:prstGeom prst="rect">
            <a:avLst/>
          </a:prstGeom>
          <a:ln w="28575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480D4F-3984-5E76-BD31-D5FC4CD6ED78}"/>
                  </a:ext>
                </a:extLst>
              </p:cNvPr>
              <p:cNvSpPr txBox="1"/>
              <p:nvPr/>
            </p:nvSpPr>
            <p:spPr>
              <a:xfrm>
                <a:off x="3606235" y="1184951"/>
                <a:ext cx="6269285" cy="4618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200" i="1" dirty="0"/>
                  <a:t>= </a:t>
                </a:r>
                <a:r>
                  <a:rPr lang="en-US" sz="2200" b="1" dirty="0"/>
                  <a:t>vertical dispersion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r>
                  <a:rPr lang="en-US" sz="2200" b="1" dirty="0"/>
                  <a:t> around the ring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480D4F-3984-5E76-BD31-D5FC4CD6E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235" y="1184951"/>
                <a:ext cx="6269285" cy="461858"/>
              </a:xfrm>
              <a:prstGeom prst="rect">
                <a:avLst/>
              </a:prstGeom>
              <a:blipFill>
                <a:blip r:embed="rId5"/>
                <a:stretch>
                  <a:fillRect l="-1265" t="-5263" b="-22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A933AC4-FA91-EEFC-78DA-8FDAC37B2883}"/>
                  </a:ext>
                </a:extLst>
              </p:cNvPr>
              <p:cNvSpPr txBox="1"/>
              <p:nvPr/>
            </p:nvSpPr>
            <p:spPr>
              <a:xfrm>
                <a:off x="3606236" y="1572193"/>
                <a:ext cx="8877864" cy="481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= </a:t>
                </a:r>
                <a:r>
                  <a:rPr lang="en-US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orbit </a:t>
                </a:r>
                <a:r>
                  <a:rPr lang="en-US" sz="22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y,      </a:t>
                </a:r>
                <a:r>
                  <a:rPr lang="en-US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spin-orbit coupling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acc>
                  </m:oMath>
                </a14:m>
                <a:r>
                  <a:rPr lang="en-US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dirty="0" smtClean="0">
                            <a:latin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22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dirty="0" smtClean="0">
                            <a:latin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2200" b="1" i="1" dirty="0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sz="2200" b="1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at the IP  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A933AC4-FA91-EEFC-78DA-8FDAC37B28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6236" y="1572193"/>
                <a:ext cx="8877864" cy="481286"/>
              </a:xfrm>
              <a:prstGeom prst="rect">
                <a:avLst/>
              </a:prstGeom>
              <a:blipFill>
                <a:blip r:embed="rId6"/>
                <a:stretch>
                  <a:fillRect l="-1000" t="-2564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AF08915-D7E6-95BF-6DCF-903392845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" r="2346"/>
          <a:stretch/>
        </p:blipFill>
        <p:spPr>
          <a:xfrm>
            <a:off x="3181720" y="1717159"/>
            <a:ext cx="418583" cy="342900"/>
          </a:xfrm>
          <a:prstGeom prst="rect">
            <a:avLst/>
          </a:prstGeom>
          <a:ln w="28575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1FB695-79C5-43D5-A7DA-F5D8F32CA2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614" t="-4743"/>
          <a:stretch/>
        </p:blipFill>
        <p:spPr>
          <a:xfrm>
            <a:off x="633172" y="1236005"/>
            <a:ext cx="2338940" cy="768227"/>
          </a:xfrm>
          <a:prstGeom prst="rect">
            <a:avLst/>
          </a:prstGeom>
          <a:ln w="28575">
            <a:noFill/>
          </a:ln>
        </p:spPr>
      </p:pic>
      <p:pic>
        <p:nvPicPr>
          <p:cNvPr id="9" name="Picture 8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5E4E759E-E907-593B-E7C1-F420D06426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00" y="2457046"/>
            <a:ext cx="4912831" cy="3767906"/>
          </a:xfrm>
          <a:prstGeom prst="rect">
            <a:avLst/>
          </a:prstGeom>
        </p:spPr>
      </p:pic>
      <p:pic>
        <p:nvPicPr>
          <p:cNvPr id="11" name="Picture 10" descr="A graph with blue lines and white text&#10;&#10;AI-generated content may be incorrect.">
            <a:extLst>
              <a:ext uri="{FF2B5EF4-FFF2-40B4-BE49-F238E27FC236}">
                <a16:creationId xmlns:a16="http://schemas.microsoft.com/office/drawing/2014/main" id="{CC1A467B-20BE-7CC7-E241-0516E7F2D5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250" y="2478272"/>
            <a:ext cx="5408857" cy="40540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E2A9FA-EEFC-052F-4DF4-D953F2526AFB}"/>
              </a:ext>
            </a:extLst>
          </p:cNvPr>
          <p:cNvSpPr txBox="1"/>
          <p:nvPr/>
        </p:nvSpPr>
        <p:spPr>
          <a:xfrm>
            <a:off x="8919247" y="3304966"/>
            <a:ext cx="3207720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Requirements exceeded with beam size match!</a:t>
            </a:r>
          </a:p>
        </p:txBody>
      </p:sp>
    </p:spTree>
    <p:extLst>
      <p:ext uri="{BB962C8B-B14F-4D97-AF65-F5344CB8AC3E}">
        <p14:creationId xmlns:p14="http://schemas.microsoft.com/office/powerpoint/2010/main" val="378978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B8B37-58A6-419B-F725-60C8C865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5405-5C7B-4EDA-01A0-8DE76D956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150FA9-6671-F837-9A0E-5DD0B09315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1096" y="861534"/>
                <a:ext cx="11754094" cy="4836006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US" sz="2600" b="1" dirty="0"/>
                  <a:t>EIC-ESR will provide 5, 9, 18 GeV spin-polarized electrons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endParaRPr lang="en-US" sz="1300" b="1" dirty="0"/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US" sz="2600" b="1" dirty="0"/>
                  <a:t>Without longitudinal spin match, 18 GeV polarization is marginal, but…</a:t>
                </a:r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endParaRPr lang="en-US" sz="1300" b="1" dirty="0"/>
              </a:p>
              <a:p>
                <a:pPr>
                  <a:lnSpc>
                    <a:spcPct val="100000"/>
                  </a:lnSpc>
                  <a:buFont typeface="Wingdings" panose="05000000000000000000" pitchFamily="2" charset="2"/>
                  <a:buChar char="§"/>
                </a:pPr>
                <a:r>
                  <a:rPr lang="en-US" sz="2600" b="1" dirty="0"/>
                  <a:t>Novel Best Adjustment Groups for </a:t>
                </a:r>
                <a:r>
                  <a:rPr lang="en-US" sz="2600" b="1" dirty="0" err="1"/>
                  <a:t>ELectron</a:t>
                </a:r>
                <a:r>
                  <a:rPr lang="en-US" sz="2600" b="1" dirty="0"/>
                  <a:t> Spin (BAGELS) method:</a:t>
                </a:r>
              </a:p>
              <a:p>
                <a:pPr lvl="1">
                  <a:lnSpc>
                    <a:spcPct val="100000"/>
                  </a:lnSpc>
                  <a:buFont typeface="Wingdings" panose="05000000000000000000" pitchFamily="2" charset="2"/>
                  <a:buChar char="ü"/>
                </a:pPr>
                <a:r>
                  <a:rPr lang="en-US" sz="2200" dirty="0"/>
                  <a:t> </a:t>
                </a:r>
                <a:r>
                  <a:rPr lang="en-US" sz="2200" b="1" dirty="0"/>
                  <a:t>Nearly</a:t>
                </a:r>
                <a:r>
                  <a:rPr lang="en-US" sz="2200" dirty="0"/>
                  <a:t> </a:t>
                </a:r>
                <a:r>
                  <a:rPr lang="en-US" sz="2200" b="1" dirty="0"/>
                  <a:t>doubles</a:t>
                </a: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200" dirty="0"/>
                  <a:t> in the 1-IP </a:t>
                </a:r>
              </a:p>
              <a:p>
                <a:pPr lvl="1">
                  <a:lnSpc>
                    <a:spcPct val="100000"/>
                  </a:lnSpc>
                  <a:buFont typeface="Wingdings" panose="05000000000000000000" pitchFamily="2" charset="2"/>
                  <a:buChar char="ü"/>
                </a:pPr>
                <a:r>
                  <a:rPr lang="en-US" sz="2200" dirty="0"/>
                  <a:t> </a:t>
                </a:r>
                <a:r>
                  <a:rPr lang="en-US" sz="2200" b="1" dirty="0"/>
                  <a:t>More than triples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200" dirty="0"/>
                  <a:t> in the 2-IP</a:t>
                </a:r>
              </a:p>
              <a:p>
                <a:pPr lvl="1">
                  <a:lnSpc>
                    <a:spcPct val="100000"/>
                  </a:lnSpc>
                  <a:buFont typeface="Wingdings" panose="05000000000000000000" pitchFamily="2" charset="2"/>
                  <a:buChar char="ü"/>
                </a:pPr>
                <a:r>
                  <a:rPr lang="en-US" sz="2200" dirty="0"/>
                  <a:t> Provides knobs for </a:t>
                </a:r>
                <a:r>
                  <a:rPr lang="en-US" sz="2200" b="1" dirty="0"/>
                  <a:t>correcting polarization in real life</a:t>
                </a:r>
              </a:p>
              <a:p>
                <a:pPr lvl="1">
                  <a:lnSpc>
                    <a:spcPct val="100000"/>
                  </a:lnSpc>
                  <a:buFont typeface="Wingdings" panose="05000000000000000000" pitchFamily="2" charset="2"/>
                  <a:buChar char="ü"/>
                </a:pPr>
                <a:r>
                  <a:rPr lang="en-US" sz="2200" dirty="0"/>
                  <a:t> Provides </a:t>
                </a:r>
                <a:r>
                  <a:rPr lang="en-US" sz="2200" b="1" dirty="0"/>
                  <a:t>polarization-safe knobs </a:t>
                </a:r>
                <a:r>
                  <a:rPr lang="en-US" sz="2200" dirty="0"/>
                  <a:t>to correct </a:t>
                </a:r>
                <a:r>
                  <a:rPr lang="en-US" sz="2200" b="1" dirty="0"/>
                  <a:t>coupling </a:t>
                </a:r>
                <a:r>
                  <a:rPr lang="en-US" sz="2200" dirty="0"/>
                  <a:t>due to errors</a:t>
                </a:r>
                <a:endParaRPr lang="en-US" sz="2200" b="1" dirty="0"/>
              </a:p>
              <a:p>
                <a:pPr lvl="1">
                  <a:lnSpc>
                    <a:spcPct val="100000"/>
                  </a:lnSpc>
                  <a:buFont typeface="Wingdings" panose="05000000000000000000" pitchFamily="2" charset="2"/>
                  <a:buChar char="ü"/>
                </a:pPr>
                <a:r>
                  <a:rPr lang="en-US" sz="2200" dirty="0"/>
                  <a:t> Provides </a:t>
                </a:r>
                <a:r>
                  <a:rPr lang="en-US" sz="2200" b="1" dirty="0"/>
                  <a:t>polarization-safe knobs </a:t>
                </a:r>
                <a:r>
                  <a:rPr lang="en-US" sz="2200" dirty="0"/>
                  <a:t>for</a:t>
                </a:r>
                <a:r>
                  <a:rPr lang="en-US" sz="2200" b="1" dirty="0"/>
                  <a:t> beam-size matching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150FA9-6671-F837-9A0E-5DD0B09315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1096" y="861534"/>
                <a:ext cx="11754094" cy="4836006"/>
              </a:xfrm>
              <a:blipFill>
                <a:blip r:embed="rId3"/>
                <a:stretch>
                  <a:fillRect l="-755" t="-1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DF6C0-81AB-7FA6-3DFA-B404EFCBB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 descr="A graph of a normal distribution&#10;&#10;AI-generated content may be incorrect.">
            <a:extLst>
              <a:ext uri="{FF2B5EF4-FFF2-40B4-BE49-F238E27FC236}">
                <a16:creationId xmlns:a16="http://schemas.microsoft.com/office/drawing/2014/main" id="{5233C367-A096-D87B-946D-8D14276AF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17" t="10326" b="15786"/>
          <a:stretch>
            <a:fillRect/>
          </a:stretch>
        </p:blipFill>
        <p:spPr>
          <a:xfrm>
            <a:off x="10091849" y="3027219"/>
            <a:ext cx="1136207" cy="226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01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6452F-EF95-377C-B62B-8C8D95BE8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78CB4-D4C0-F021-A90F-011C6D20D8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7486" y="896143"/>
            <a:ext cx="7191458" cy="50657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100" dirty="0"/>
              <a:t>New, </a:t>
            </a:r>
            <a:r>
              <a:rPr lang="en-US" sz="2100" b="1" dirty="0"/>
              <a:t>CPU/GPU-accelerated</a:t>
            </a:r>
            <a:r>
              <a:rPr lang="en-US" sz="2100" dirty="0"/>
              <a:t>, forwards-/ backwards-/ </a:t>
            </a:r>
            <a:r>
              <a:rPr lang="en-US" sz="2100" b="1" dirty="0"/>
              <a:t>Taylor-differentiable</a:t>
            </a:r>
            <a:r>
              <a:rPr lang="en-US" sz="2100" dirty="0"/>
              <a:t> accelerator physics code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100" b="1" dirty="0"/>
              <a:t>Full suite of nonlinear analysis tools for design, </a:t>
            </a:r>
            <a:r>
              <a:rPr lang="en-US" sz="2100" b="1" dirty="0" err="1"/>
              <a:t>e.g</a:t>
            </a:r>
            <a:r>
              <a:rPr lang="en-US" sz="2100" b="1" dirty="0"/>
              <a:t>:</a:t>
            </a:r>
          </a:p>
          <a:p>
            <a:pPr>
              <a:lnSpc>
                <a:spcPct val="100000"/>
              </a:lnSpc>
            </a:pPr>
            <a:endParaRPr lang="en-US" sz="2100" dirty="0"/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98FFEA-ED14-6E31-B2CF-BD5A2E06B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Software: </a:t>
            </a:r>
            <a:r>
              <a:rPr lang="en-US" dirty="0" err="1"/>
              <a:t>SciBmad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F56DA7-FB0D-E888-AF63-7E2B683DF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7070" y="43802"/>
            <a:ext cx="1219200" cy="737574"/>
          </a:xfrm>
          <a:prstGeom prst="rect">
            <a:avLst/>
          </a:prstGeom>
        </p:spPr>
      </p:pic>
      <p:pic>
        <p:nvPicPr>
          <p:cNvPr id="6" name="Picture 5" descr="Chart&#10;&#10;AI-generated content may be incorrect.">
            <a:extLst>
              <a:ext uri="{FF2B5EF4-FFF2-40B4-BE49-F238E27FC236}">
                <a16:creationId xmlns:a16="http://schemas.microsoft.com/office/drawing/2014/main" id="{CF619619-86B5-16AC-542A-B050A7726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824" y="2423829"/>
            <a:ext cx="4953237" cy="353802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3FFEEEB-F06C-3D36-C87B-A9AE4A62BC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1825" y="1678282"/>
            <a:ext cx="1673125" cy="422422"/>
          </a:xfrm>
          <a:prstGeom prst="rect">
            <a:avLst/>
          </a:prstGeom>
        </p:spPr>
      </p:pic>
      <p:pic>
        <p:nvPicPr>
          <p:cNvPr id="8" name="Picture 7" descr="Text, logo&#10;&#10;AI-generated content may be incorrect.">
            <a:extLst>
              <a:ext uri="{FF2B5EF4-FFF2-40B4-BE49-F238E27FC236}">
                <a16:creationId xmlns:a16="http://schemas.microsoft.com/office/drawing/2014/main" id="{02C12910-8777-78AE-4B91-4B6DD42C7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9442" y="1709640"/>
            <a:ext cx="1574612" cy="39503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229457-F95F-47E1-1D13-E617F5228B15}"/>
              </a:ext>
            </a:extLst>
          </p:cNvPr>
          <p:cNvCxnSpPr>
            <a:cxnSpLocks/>
          </p:cNvCxnSpPr>
          <p:nvPr/>
        </p:nvCxnSpPr>
        <p:spPr>
          <a:xfrm>
            <a:off x="3527525" y="1760740"/>
            <a:ext cx="0" cy="308867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49BA0E8-FA83-D9D8-24A6-98FAEDB0F3A4}"/>
              </a:ext>
            </a:extLst>
          </p:cNvPr>
          <p:cNvSpPr txBox="1"/>
          <p:nvPr/>
        </p:nvSpPr>
        <p:spPr>
          <a:xfrm>
            <a:off x="7117479" y="1269867"/>
            <a:ext cx="49487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18 GeV EIC-Electron Storage Ring 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6,271 lattice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20,746 particles (64-bit precision)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2,000 turns including radiation damping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7B6495-300E-A296-964F-0E999B2FCE8D}"/>
              </a:ext>
            </a:extLst>
          </p:cNvPr>
          <p:cNvSpPr txBox="1"/>
          <p:nvPr/>
        </p:nvSpPr>
        <p:spPr>
          <a:xfrm>
            <a:off x="7742192" y="5862976"/>
            <a:ext cx="3891008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8.2 minutes on one GPU</a:t>
            </a:r>
          </a:p>
        </p:txBody>
      </p:sp>
      <p:pic>
        <p:nvPicPr>
          <p:cNvPr id="13" name="Picture 12" descr="A collage of images of circles and rings&#10;&#10;AI-generated content may be incorrect.">
            <a:extLst>
              <a:ext uri="{FF2B5EF4-FFF2-40B4-BE49-F238E27FC236}">
                <a16:creationId xmlns:a16="http://schemas.microsoft.com/office/drawing/2014/main" id="{91A1F1AA-6102-77C6-3689-68118711A7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302" y="3054992"/>
            <a:ext cx="2895572" cy="13406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225ABAB-FB00-84D8-A3F1-D85C802EBEE7}"/>
              </a:ext>
            </a:extLst>
          </p:cNvPr>
          <p:cNvSpPr txBox="1"/>
          <p:nvPr/>
        </p:nvSpPr>
        <p:spPr>
          <a:xfrm>
            <a:off x="3967756" y="2509265"/>
            <a:ext cx="3247456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n</a:t>
            </a:r>
            <a:r>
              <a:rPr lang="en-US" sz="2000" baseline="30000" dirty="0"/>
              <a:t>th</a:t>
            </a:r>
            <a:r>
              <a:rPr lang="en-US" sz="2000" dirty="0"/>
              <a:t> order resonance driving terms / detune coefficients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2BE7E8-D33A-48E9-9235-01F96AE431B5}"/>
              </a:ext>
            </a:extLst>
          </p:cNvPr>
          <p:cNvSpPr txBox="1"/>
          <p:nvPr/>
        </p:nvSpPr>
        <p:spPr>
          <a:xfrm>
            <a:off x="7202982" y="903207"/>
            <a:ext cx="609790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dirty="0"/>
              <a:t>And super fast </a:t>
            </a:r>
            <a:r>
              <a:rPr lang="en-US" sz="2200" b="1" dirty="0" err="1"/>
              <a:t>symplectic</a:t>
            </a:r>
            <a:r>
              <a:rPr lang="en-US" sz="2200" b="1" dirty="0"/>
              <a:t> tracking: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429D4F-7D46-A114-4DF1-097B276BB6C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112"/>
          <a:stretch>
            <a:fillRect/>
          </a:stretch>
        </p:blipFill>
        <p:spPr>
          <a:xfrm>
            <a:off x="3337788" y="3279579"/>
            <a:ext cx="3840613" cy="13406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605047-646F-13B5-447D-3037F244EDA4}"/>
              </a:ext>
            </a:extLst>
          </p:cNvPr>
          <p:cNvSpPr txBox="1"/>
          <p:nvPr/>
        </p:nvSpPr>
        <p:spPr>
          <a:xfrm>
            <a:off x="271226" y="2612174"/>
            <a:ext cx="343098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One resonance normal form</a:t>
            </a:r>
          </a:p>
        </p:txBody>
      </p:sp>
      <p:pic>
        <p:nvPicPr>
          <p:cNvPr id="21" name="Picture 20" descr="Chart, diagram&#10;&#10;AI-generated content may be incorrect.">
            <a:extLst>
              <a:ext uri="{FF2B5EF4-FFF2-40B4-BE49-F238E27FC236}">
                <a16:creationId xmlns:a16="http://schemas.microsoft.com/office/drawing/2014/main" id="{0256CA58-5389-50FC-763F-33B7308136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066" y="4844101"/>
            <a:ext cx="3497834" cy="149907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165C7E8-8FCB-30C8-AEEC-C3E70441AC07}"/>
              </a:ext>
            </a:extLst>
          </p:cNvPr>
          <p:cNvSpPr txBox="1"/>
          <p:nvPr/>
        </p:nvSpPr>
        <p:spPr>
          <a:xfrm>
            <a:off x="343302" y="4468216"/>
            <a:ext cx="3624454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Invariant spin field expansions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F1B798-201E-7B5C-2850-DFA2F9AA714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9264"/>
          <a:stretch>
            <a:fillRect/>
          </a:stretch>
        </p:blipFill>
        <p:spPr>
          <a:xfrm>
            <a:off x="3737900" y="5057113"/>
            <a:ext cx="3550956" cy="1200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57D00D-2CED-5374-0C4A-FC7EF7FF93DD}"/>
              </a:ext>
            </a:extLst>
          </p:cNvPr>
          <p:cNvSpPr txBox="1"/>
          <p:nvPr/>
        </p:nvSpPr>
        <p:spPr>
          <a:xfrm>
            <a:off x="4077036" y="4626726"/>
            <a:ext cx="3307644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Amplitude-dependent tunes</a:t>
            </a:r>
          </a:p>
        </p:txBody>
      </p:sp>
    </p:spTree>
    <p:extLst>
      <p:ext uri="{BB962C8B-B14F-4D97-AF65-F5344CB8AC3E}">
        <p14:creationId xmlns:p14="http://schemas.microsoft.com/office/powerpoint/2010/main" val="147839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8" grpId="0" animBg="1"/>
      <p:bldP spid="14" grpId="0" animBg="1"/>
      <p:bldP spid="24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82FDE-70DA-A1C6-5753-C5A48C7B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Software: </a:t>
            </a:r>
            <a:r>
              <a:rPr lang="en-US" dirty="0" err="1"/>
              <a:t>SciBmad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8A02E-9935-CB82-B17F-DA2D34ED26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403" y="909840"/>
            <a:ext cx="6406439" cy="6349365"/>
          </a:xfrm>
        </p:spPr>
        <p:txBody>
          <a:bodyPr>
            <a:normAutofit/>
          </a:bodyPr>
          <a:lstStyle/>
          <a:p>
            <a:r>
              <a:rPr lang="en-US" dirty="0"/>
              <a:t>Parallelized over </a:t>
            </a:r>
            <a:r>
              <a:rPr lang="en-US" b="1" dirty="0"/>
              <a:t>particles AND parameters (“batch” parameters):</a:t>
            </a:r>
          </a:p>
          <a:p>
            <a:pPr lvl="1"/>
            <a:r>
              <a:rPr lang="en-US" sz="2200" dirty="0"/>
              <a:t>E.g. set a </a:t>
            </a:r>
            <a:r>
              <a:rPr lang="en-US" sz="2200" dirty="0" err="1"/>
              <a:t>sextupole</a:t>
            </a:r>
            <a:r>
              <a:rPr lang="en-US" sz="2200" dirty="0"/>
              <a:t> strength to be 100,000 different strengths:</a:t>
            </a:r>
          </a:p>
          <a:p>
            <a:pPr lvl="1"/>
            <a:r>
              <a:rPr lang="en-US" sz="2200" b="1" dirty="0"/>
              <a:t>Currently being used for dynamic aperture optimization in the EIC-ESR</a:t>
            </a:r>
          </a:p>
          <a:p>
            <a:pPr lvl="1"/>
            <a:endParaRPr lang="en-US" sz="2200" dirty="0"/>
          </a:p>
          <a:p>
            <a:r>
              <a:rPr lang="en-US" b="1" dirty="0"/>
              <a:t>Arbitrary time-dependent parameters</a:t>
            </a:r>
          </a:p>
          <a:p>
            <a:pPr lvl="1"/>
            <a:r>
              <a:rPr lang="en-US" sz="2200" dirty="0"/>
              <a:t>E.g., an AC-kicker (perhaps for RDP)</a:t>
            </a:r>
          </a:p>
          <a:p>
            <a:pPr lvl="1"/>
            <a:endParaRPr lang="en-US" sz="2200" dirty="0"/>
          </a:p>
          <a:p>
            <a:r>
              <a:rPr lang="en-US" b="1" dirty="0"/>
              <a:t>18 GeV EIC-ESR Radiative Depolarization</a:t>
            </a:r>
          </a:p>
          <a:p>
            <a:pPr marL="800100" lvl="1" indent="-342900"/>
            <a:r>
              <a:rPr lang="en-US" sz="2200" dirty="0"/>
              <a:t>6,271 lattice elements</a:t>
            </a:r>
          </a:p>
          <a:p>
            <a:pPr marL="800100" lvl="1" indent="-342900"/>
            <a:r>
              <a:rPr lang="en-US" sz="2200" dirty="0"/>
              <a:t>25,000 particles (64-bit precision)</a:t>
            </a:r>
          </a:p>
          <a:p>
            <a:pPr marL="800100" lvl="1" indent="-342900"/>
            <a:r>
              <a:rPr lang="en-US" sz="2200" dirty="0"/>
              <a:t>5,000 turns including radiation</a:t>
            </a:r>
          </a:p>
          <a:p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86FD91-9979-2F9A-2B3F-623DFAB52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7070" y="43802"/>
            <a:ext cx="1219200" cy="737574"/>
          </a:xfrm>
          <a:prstGeom prst="rect">
            <a:avLst/>
          </a:prstGeom>
        </p:spPr>
      </p:pic>
      <p:pic>
        <p:nvPicPr>
          <p:cNvPr id="6" name="Picture 5" descr="Chart, line chart&#10;&#10;AI-generated content may be incorrect.">
            <a:extLst>
              <a:ext uri="{FF2B5EF4-FFF2-40B4-BE49-F238E27FC236}">
                <a16:creationId xmlns:a16="http://schemas.microsoft.com/office/drawing/2014/main" id="{47B67865-663F-0087-A484-F1571DA68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810" y="3858437"/>
            <a:ext cx="5117364" cy="21931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083403-33B1-0128-3694-E0405555D1E8}"/>
              </a:ext>
            </a:extLst>
          </p:cNvPr>
          <p:cNvSpPr txBox="1"/>
          <p:nvPr/>
        </p:nvSpPr>
        <p:spPr>
          <a:xfrm>
            <a:off x="7660518" y="5996519"/>
            <a:ext cx="4074656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36.8 minutes on one GPU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6F1034-E87C-9A99-AC20-FCD2C0AB18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04" b="7315"/>
          <a:stretch>
            <a:fillRect/>
          </a:stretch>
        </p:blipFill>
        <p:spPr>
          <a:xfrm>
            <a:off x="6343130" y="981075"/>
            <a:ext cx="5836132" cy="8593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9651C9-B2A2-029B-A7DA-D1E52EFB7283}"/>
              </a:ext>
            </a:extLst>
          </p:cNvPr>
          <p:cNvSpPr txBox="1"/>
          <p:nvPr/>
        </p:nvSpPr>
        <p:spPr>
          <a:xfrm>
            <a:off x="6343129" y="1938888"/>
            <a:ext cx="5723141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100,000 different lattices on one GPU!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7EC088-E039-22AB-438B-E046EB2DA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631" y="2659395"/>
            <a:ext cx="5836133" cy="6322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8A90DF-6205-B349-6E53-8B8EA264942D}"/>
              </a:ext>
            </a:extLst>
          </p:cNvPr>
          <p:cNvSpPr txBox="1"/>
          <p:nvPr/>
        </p:nvSpPr>
        <p:spPr>
          <a:xfrm>
            <a:off x="7434403" y="3379345"/>
            <a:ext cx="3540588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Also GPU-parallelized!</a:t>
            </a:r>
          </a:p>
        </p:txBody>
      </p:sp>
    </p:spTree>
    <p:extLst>
      <p:ext uri="{BB962C8B-B14F-4D97-AF65-F5344CB8AC3E}">
        <p14:creationId xmlns:p14="http://schemas.microsoft.com/office/powerpoint/2010/main" val="362361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30421-3A0B-BF86-D857-109F9F2A9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7FC68-E000-4ADC-E8E2-97BA7FFB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Software: </a:t>
            </a:r>
            <a:r>
              <a:rPr lang="en-US" dirty="0" err="1"/>
              <a:t>SciBmad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DB271-DE56-B439-75AA-A7114545FB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 err="1"/>
              <a:t>SciBmad</a:t>
            </a:r>
            <a:r>
              <a:rPr lang="en-US" b="1" dirty="0"/>
              <a:t> is fully documented and in a production-ready state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hlinkClick r:id="rId3"/>
              </a:rPr>
              <a:t>https://bmad-sim.github.io/SciBmad.jl/</a:t>
            </a:r>
            <a:endParaRPr lang="en-US" b="1" dirty="0"/>
          </a:p>
          <a:p>
            <a:pPr lvl="1">
              <a:lnSpc>
                <a:spcPct val="100000"/>
              </a:lnSpc>
            </a:pPr>
            <a:endParaRPr lang="en-US" b="1" dirty="0"/>
          </a:p>
          <a:p>
            <a:pPr>
              <a:lnSpc>
                <a:spcPct val="100000"/>
              </a:lnSpc>
            </a:pPr>
            <a:r>
              <a:rPr lang="en-US" dirty="0"/>
              <a:t>Project status is kept up-to-date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b="1" dirty="0"/>
              <a:t>Currently being used in EIC design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6A32A3-30E3-A743-F7B4-99214DDEC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41913"/>
            <a:ext cx="5827803" cy="4235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24A2CF-7E74-6E6C-0C9C-5F3EB5015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7070" y="43802"/>
            <a:ext cx="1219200" cy="73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006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200C7-F6A1-06C1-10BE-437878CE1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9E27C-5392-B3D0-47E7-3BAA0940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ECD1D-2970-3FA5-3C4B-A4891E01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37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33A3B8-D991-7BF2-A828-D00BCAC17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-36576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Excited to have contributed significantly to the EIC during my PhD</a:t>
            </a:r>
          </a:p>
          <a:p>
            <a:pPr indent="-36576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400" kern="0" dirty="0">
              <a:solidFill>
                <a:sysClr val="windowText" lastClr="000000"/>
              </a:solidFill>
            </a:endParaRPr>
          </a:p>
          <a:p>
            <a:pPr indent="-36576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Work would not have been possible without the help of many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B54BC6-BA2D-87E4-83AD-712B6C26C23A}"/>
              </a:ext>
            </a:extLst>
          </p:cNvPr>
          <p:cNvSpPr txBox="1">
            <a:spLocks/>
          </p:cNvSpPr>
          <p:nvPr/>
        </p:nvSpPr>
        <p:spPr>
          <a:xfrm>
            <a:off x="735980" y="2511755"/>
            <a:ext cx="12043317" cy="2315821"/>
          </a:xfrm>
          <a:prstGeom prst="rect">
            <a:avLst/>
          </a:prstGeom>
        </p:spPr>
        <p:txBody>
          <a:bodyPr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kern="0" dirty="0">
                <a:solidFill>
                  <a:sysClr val="windowText" lastClr="000000"/>
                </a:solidFill>
              </a:rPr>
              <a:t>Georg H.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Hoffstaetter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Torquat</a:t>
            </a:r>
            <a:endParaRPr lang="en-US" sz="2400" b="1" kern="0" dirty="0">
              <a:solidFill>
                <a:sysClr val="windowText" lastClr="000000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David Sagan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Christoph Montag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Vadim </a:t>
            </a:r>
            <a:r>
              <a:rPr lang="en-US" sz="2400" kern="0" dirty="0" err="1">
                <a:solidFill>
                  <a:sysClr val="windowText" lastClr="000000"/>
                </a:solidFill>
              </a:rPr>
              <a:t>Ptitsyn</a:t>
            </a:r>
            <a:endParaRPr lang="en-US" sz="2400" kern="0" dirty="0">
              <a:solidFill>
                <a:sysClr val="windowText" lastClr="000000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J. Scott Berg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Desmond P. Barber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Mike Blaskiewicz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Jorg </a:t>
            </a:r>
            <a:r>
              <a:rPr lang="en-US" sz="2400" kern="0" dirty="0" err="1">
                <a:solidFill>
                  <a:sysClr val="windowText" lastClr="000000"/>
                </a:solidFill>
              </a:rPr>
              <a:t>Kewisch</a:t>
            </a:r>
            <a:endParaRPr lang="en-US" sz="2400" kern="0" dirty="0">
              <a:solidFill>
                <a:sysClr val="windowText" lastClr="000000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kern="0" dirty="0">
                <a:solidFill>
                  <a:sysClr val="windowText" lastClr="000000"/>
                </a:solidFill>
              </a:rPr>
              <a:t>Daniel Marx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Etienne Forest</a:t>
            </a:r>
            <a:endParaRPr lang="en-US" sz="2400" kern="0" dirty="0">
              <a:solidFill>
                <a:sysClr val="windowText" lastClr="000000"/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Oleksii </a:t>
            </a:r>
            <a:r>
              <a:rPr lang="en-US" sz="2400" dirty="0" err="1"/>
              <a:t>Beznozov</a:t>
            </a:r>
            <a:r>
              <a:rPr lang="en-US" sz="2400" dirty="0"/>
              <a:t>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Laurent Deniau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Joe Devlin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Cornell ERL/EIC Group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All </a:t>
            </a:r>
            <a:r>
              <a:rPr lang="en-US" sz="2400" dirty="0" err="1"/>
              <a:t>SciBmad</a:t>
            </a:r>
            <a:r>
              <a:rPr lang="en-US" sz="2400" dirty="0"/>
              <a:t> contributors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And the rest of the EIC team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9746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BC89B-BB56-C364-5A5B-2D5E452ED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2ED7A-176F-268D-7B2B-FBB91AC6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076" y="1021293"/>
            <a:ext cx="10924626" cy="48057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45E83-011A-1CF4-1D6C-948C9D81E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2EBF9-0C69-4C62-8AA3-6792853BE588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 descr="A graph of a normal distribution&#10;&#10;AI-generated content may be incorrect.">
            <a:extLst>
              <a:ext uri="{FF2B5EF4-FFF2-40B4-BE49-F238E27FC236}">
                <a16:creationId xmlns:a16="http://schemas.microsoft.com/office/drawing/2014/main" id="{D4DEC7BB-6734-1443-055F-459A95F2E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914" y="1782120"/>
            <a:ext cx="6151010" cy="359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12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ED1E7-A979-3DFC-58A4-BB9677BD2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9888822-12CE-ED31-6F82-5B7FA9D5511C}"/>
              </a:ext>
            </a:extLst>
          </p:cNvPr>
          <p:cNvGrpSpPr/>
          <p:nvPr/>
        </p:nvGrpSpPr>
        <p:grpSpPr>
          <a:xfrm>
            <a:off x="3666556" y="2365238"/>
            <a:ext cx="4889500" cy="2815057"/>
            <a:chOff x="3666556" y="2365238"/>
            <a:chExt cx="4889500" cy="2815057"/>
          </a:xfrm>
        </p:grpSpPr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0FB247C5-9066-47C9-5262-46430CA97505}"/>
                </a:ext>
              </a:extLst>
            </p:cNvPr>
            <p:cNvCxnSpPr/>
            <p:nvPr/>
          </p:nvCxnSpPr>
          <p:spPr>
            <a:xfrm>
              <a:off x="36665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26DE5F47-07CA-4844-D3D2-8E150844DDC3}"/>
                </a:ext>
              </a:extLst>
            </p:cNvPr>
            <p:cNvCxnSpPr/>
            <p:nvPr/>
          </p:nvCxnSpPr>
          <p:spPr>
            <a:xfrm>
              <a:off x="39110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Straight Arrow Connector 185">
              <a:extLst>
                <a:ext uri="{FF2B5EF4-FFF2-40B4-BE49-F238E27FC236}">
                  <a16:creationId xmlns:a16="http://schemas.microsoft.com/office/drawing/2014/main" id="{8A735554-BDBC-7D37-12CA-407BFF9B3FFA}"/>
                </a:ext>
              </a:extLst>
            </p:cNvPr>
            <p:cNvCxnSpPr/>
            <p:nvPr/>
          </p:nvCxnSpPr>
          <p:spPr>
            <a:xfrm>
              <a:off x="41555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5D3F74C5-FDC3-2169-E95A-846DE9F2E58E}"/>
                </a:ext>
              </a:extLst>
            </p:cNvPr>
            <p:cNvCxnSpPr/>
            <p:nvPr/>
          </p:nvCxnSpPr>
          <p:spPr>
            <a:xfrm>
              <a:off x="43999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874E38FD-9B03-2A1E-312D-79360C0B73B6}"/>
                </a:ext>
              </a:extLst>
            </p:cNvPr>
            <p:cNvCxnSpPr/>
            <p:nvPr/>
          </p:nvCxnSpPr>
          <p:spPr>
            <a:xfrm>
              <a:off x="46444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6FA78E88-3881-BBB8-1DE0-C025EB42BE47}"/>
                </a:ext>
              </a:extLst>
            </p:cNvPr>
            <p:cNvCxnSpPr/>
            <p:nvPr/>
          </p:nvCxnSpPr>
          <p:spPr>
            <a:xfrm>
              <a:off x="48889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Straight Arrow Connector 189">
              <a:extLst>
                <a:ext uri="{FF2B5EF4-FFF2-40B4-BE49-F238E27FC236}">
                  <a16:creationId xmlns:a16="http://schemas.microsoft.com/office/drawing/2014/main" id="{7DD89883-A7FC-7C11-7E52-941997DA2961}"/>
                </a:ext>
              </a:extLst>
            </p:cNvPr>
            <p:cNvCxnSpPr/>
            <p:nvPr/>
          </p:nvCxnSpPr>
          <p:spPr>
            <a:xfrm>
              <a:off x="51334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Straight Arrow Connector 190">
              <a:extLst>
                <a:ext uri="{FF2B5EF4-FFF2-40B4-BE49-F238E27FC236}">
                  <a16:creationId xmlns:a16="http://schemas.microsoft.com/office/drawing/2014/main" id="{5EA2718D-B035-8B42-B432-55C20CD21E62}"/>
                </a:ext>
              </a:extLst>
            </p:cNvPr>
            <p:cNvCxnSpPr/>
            <p:nvPr/>
          </p:nvCxnSpPr>
          <p:spPr>
            <a:xfrm>
              <a:off x="53778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Straight Arrow Connector 191">
              <a:extLst>
                <a:ext uri="{FF2B5EF4-FFF2-40B4-BE49-F238E27FC236}">
                  <a16:creationId xmlns:a16="http://schemas.microsoft.com/office/drawing/2014/main" id="{70CF3788-C23D-9BA7-182F-224BC2AA8E1A}"/>
                </a:ext>
              </a:extLst>
            </p:cNvPr>
            <p:cNvCxnSpPr/>
            <p:nvPr/>
          </p:nvCxnSpPr>
          <p:spPr>
            <a:xfrm>
              <a:off x="56223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id="{64112863-E290-BC9C-96A8-5F5969646A89}"/>
                </a:ext>
              </a:extLst>
            </p:cNvPr>
            <p:cNvCxnSpPr/>
            <p:nvPr/>
          </p:nvCxnSpPr>
          <p:spPr>
            <a:xfrm>
              <a:off x="58668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Straight Arrow Connector 193">
              <a:extLst>
                <a:ext uri="{FF2B5EF4-FFF2-40B4-BE49-F238E27FC236}">
                  <a16:creationId xmlns:a16="http://schemas.microsoft.com/office/drawing/2014/main" id="{FD207464-9F38-2751-FF20-2E1ACF3C2DD6}"/>
                </a:ext>
              </a:extLst>
            </p:cNvPr>
            <p:cNvCxnSpPr/>
            <p:nvPr/>
          </p:nvCxnSpPr>
          <p:spPr>
            <a:xfrm>
              <a:off x="61113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Straight Arrow Connector 194">
              <a:extLst>
                <a:ext uri="{FF2B5EF4-FFF2-40B4-BE49-F238E27FC236}">
                  <a16:creationId xmlns:a16="http://schemas.microsoft.com/office/drawing/2014/main" id="{ED2B72CD-C5EF-E722-3525-519C17D3AA5C}"/>
                </a:ext>
              </a:extLst>
            </p:cNvPr>
            <p:cNvCxnSpPr/>
            <p:nvPr/>
          </p:nvCxnSpPr>
          <p:spPr>
            <a:xfrm>
              <a:off x="63557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8955D544-9729-E747-EBD8-A34C6C363766}"/>
                </a:ext>
              </a:extLst>
            </p:cNvPr>
            <p:cNvCxnSpPr/>
            <p:nvPr/>
          </p:nvCxnSpPr>
          <p:spPr>
            <a:xfrm>
              <a:off x="66002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C54306F4-6D5B-C918-BCA0-CBB1B896A4DA}"/>
                </a:ext>
              </a:extLst>
            </p:cNvPr>
            <p:cNvCxnSpPr/>
            <p:nvPr/>
          </p:nvCxnSpPr>
          <p:spPr>
            <a:xfrm>
              <a:off x="68447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Straight Arrow Connector 197">
              <a:extLst>
                <a:ext uri="{FF2B5EF4-FFF2-40B4-BE49-F238E27FC236}">
                  <a16:creationId xmlns:a16="http://schemas.microsoft.com/office/drawing/2014/main" id="{0475F43B-D121-AE73-6B5E-A307DC869072}"/>
                </a:ext>
              </a:extLst>
            </p:cNvPr>
            <p:cNvCxnSpPr/>
            <p:nvPr/>
          </p:nvCxnSpPr>
          <p:spPr>
            <a:xfrm>
              <a:off x="70892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8F4C55EB-7FC1-7FAB-4060-8A97E45A02D8}"/>
                </a:ext>
              </a:extLst>
            </p:cNvPr>
            <p:cNvCxnSpPr/>
            <p:nvPr/>
          </p:nvCxnSpPr>
          <p:spPr>
            <a:xfrm>
              <a:off x="73336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Straight Arrow Connector 199">
              <a:extLst>
                <a:ext uri="{FF2B5EF4-FFF2-40B4-BE49-F238E27FC236}">
                  <a16:creationId xmlns:a16="http://schemas.microsoft.com/office/drawing/2014/main" id="{3F27AE82-029F-464F-6422-6C9EAAA5240A}"/>
                </a:ext>
              </a:extLst>
            </p:cNvPr>
            <p:cNvCxnSpPr/>
            <p:nvPr/>
          </p:nvCxnSpPr>
          <p:spPr>
            <a:xfrm>
              <a:off x="75781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EEFB0B8C-BC0F-8DFC-0AC7-43925DA8A4A8}"/>
                </a:ext>
              </a:extLst>
            </p:cNvPr>
            <p:cNvCxnSpPr/>
            <p:nvPr/>
          </p:nvCxnSpPr>
          <p:spPr>
            <a:xfrm>
              <a:off x="78226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2" name="Straight Arrow Connector 201">
              <a:extLst>
                <a:ext uri="{FF2B5EF4-FFF2-40B4-BE49-F238E27FC236}">
                  <a16:creationId xmlns:a16="http://schemas.microsoft.com/office/drawing/2014/main" id="{B64C665D-EC23-9208-968E-EE1AB925F827}"/>
                </a:ext>
              </a:extLst>
            </p:cNvPr>
            <p:cNvCxnSpPr/>
            <p:nvPr/>
          </p:nvCxnSpPr>
          <p:spPr>
            <a:xfrm>
              <a:off x="80671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DC592DB2-9560-7E77-B9AC-F14847C03D5A}"/>
                </a:ext>
              </a:extLst>
            </p:cNvPr>
            <p:cNvCxnSpPr/>
            <p:nvPr/>
          </p:nvCxnSpPr>
          <p:spPr>
            <a:xfrm>
              <a:off x="83115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6F60F3FA-96A8-0FCA-629C-BDD3530B42B5}"/>
                </a:ext>
              </a:extLst>
            </p:cNvPr>
            <p:cNvCxnSpPr/>
            <p:nvPr/>
          </p:nvCxnSpPr>
          <p:spPr>
            <a:xfrm>
              <a:off x="85560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1A41F75D-A786-A5B2-6058-51B7E7A8AFDD}"/>
                </a:ext>
              </a:extLst>
            </p:cNvPr>
            <p:cNvCxnSpPr/>
            <p:nvPr/>
          </p:nvCxnSpPr>
          <p:spPr>
            <a:xfrm>
              <a:off x="36665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DD8A0B8B-16F4-DF30-D511-E29DD6892F8A}"/>
                </a:ext>
              </a:extLst>
            </p:cNvPr>
            <p:cNvCxnSpPr/>
            <p:nvPr/>
          </p:nvCxnSpPr>
          <p:spPr>
            <a:xfrm>
              <a:off x="39110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2BBDF64A-5496-8825-44EB-0358E5D124FD}"/>
                </a:ext>
              </a:extLst>
            </p:cNvPr>
            <p:cNvCxnSpPr/>
            <p:nvPr/>
          </p:nvCxnSpPr>
          <p:spPr>
            <a:xfrm>
              <a:off x="41555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Straight Arrow Connector 207">
              <a:extLst>
                <a:ext uri="{FF2B5EF4-FFF2-40B4-BE49-F238E27FC236}">
                  <a16:creationId xmlns:a16="http://schemas.microsoft.com/office/drawing/2014/main" id="{46989968-4712-662C-723C-D29D5A1A1CBA}"/>
                </a:ext>
              </a:extLst>
            </p:cNvPr>
            <p:cNvCxnSpPr/>
            <p:nvPr/>
          </p:nvCxnSpPr>
          <p:spPr>
            <a:xfrm>
              <a:off x="43999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Straight Arrow Connector 208">
              <a:extLst>
                <a:ext uri="{FF2B5EF4-FFF2-40B4-BE49-F238E27FC236}">
                  <a16:creationId xmlns:a16="http://schemas.microsoft.com/office/drawing/2014/main" id="{DE594CC3-9E53-AC12-EDF4-308701C042D4}"/>
                </a:ext>
              </a:extLst>
            </p:cNvPr>
            <p:cNvCxnSpPr/>
            <p:nvPr/>
          </p:nvCxnSpPr>
          <p:spPr>
            <a:xfrm>
              <a:off x="46444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0" name="Straight Arrow Connector 209">
              <a:extLst>
                <a:ext uri="{FF2B5EF4-FFF2-40B4-BE49-F238E27FC236}">
                  <a16:creationId xmlns:a16="http://schemas.microsoft.com/office/drawing/2014/main" id="{F9908A28-22DB-9BB1-2F7D-B261F07BEE61}"/>
                </a:ext>
              </a:extLst>
            </p:cNvPr>
            <p:cNvCxnSpPr/>
            <p:nvPr/>
          </p:nvCxnSpPr>
          <p:spPr>
            <a:xfrm>
              <a:off x="48889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BB7EAD60-6AD1-FABB-C8D7-2E72CA5AFD66}"/>
                </a:ext>
              </a:extLst>
            </p:cNvPr>
            <p:cNvCxnSpPr/>
            <p:nvPr/>
          </p:nvCxnSpPr>
          <p:spPr>
            <a:xfrm>
              <a:off x="51334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9AABE562-5924-8310-A1D8-0D355F665038}"/>
                </a:ext>
              </a:extLst>
            </p:cNvPr>
            <p:cNvCxnSpPr/>
            <p:nvPr/>
          </p:nvCxnSpPr>
          <p:spPr>
            <a:xfrm>
              <a:off x="53778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4F69FD0D-A4B2-C60E-651D-EC3806B8275A}"/>
                </a:ext>
              </a:extLst>
            </p:cNvPr>
            <p:cNvCxnSpPr/>
            <p:nvPr/>
          </p:nvCxnSpPr>
          <p:spPr>
            <a:xfrm>
              <a:off x="56223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4" name="Straight Arrow Connector 213">
              <a:extLst>
                <a:ext uri="{FF2B5EF4-FFF2-40B4-BE49-F238E27FC236}">
                  <a16:creationId xmlns:a16="http://schemas.microsoft.com/office/drawing/2014/main" id="{B02D2302-D826-0E75-3163-19FA9A8EE816}"/>
                </a:ext>
              </a:extLst>
            </p:cNvPr>
            <p:cNvCxnSpPr/>
            <p:nvPr/>
          </p:nvCxnSpPr>
          <p:spPr>
            <a:xfrm>
              <a:off x="58668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5" name="Straight Arrow Connector 214">
              <a:extLst>
                <a:ext uri="{FF2B5EF4-FFF2-40B4-BE49-F238E27FC236}">
                  <a16:creationId xmlns:a16="http://schemas.microsoft.com/office/drawing/2014/main" id="{5C5D54E7-CBA9-914D-C3FD-7C08E6BD0415}"/>
                </a:ext>
              </a:extLst>
            </p:cNvPr>
            <p:cNvCxnSpPr/>
            <p:nvPr/>
          </p:nvCxnSpPr>
          <p:spPr>
            <a:xfrm>
              <a:off x="61113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Straight Arrow Connector 215">
              <a:extLst>
                <a:ext uri="{FF2B5EF4-FFF2-40B4-BE49-F238E27FC236}">
                  <a16:creationId xmlns:a16="http://schemas.microsoft.com/office/drawing/2014/main" id="{B2FE0ECF-7FF2-015A-B201-6DB26744AE21}"/>
                </a:ext>
              </a:extLst>
            </p:cNvPr>
            <p:cNvCxnSpPr/>
            <p:nvPr/>
          </p:nvCxnSpPr>
          <p:spPr>
            <a:xfrm>
              <a:off x="63557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71D23C1B-3196-D78C-DC30-84BF676860DA}"/>
                </a:ext>
              </a:extLst>
            </p:cNvPr>
            <p:cNvCxnSpPr/>
            <p:nvPr/>
          </p:nvCxnSpPr>
          <p:spPr>
            <a:xfrm>
              <a:off x="66002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F3841BB9-5FDF-0F2C-35B4-8438CCEE6463}"/>
                </a:ext>
              </a:extLst>
            </p:cNvPr>
            <p:cNvCxnSpPr/>
            <p:nvPr/>
          </p:nvCxnSpPr>
          <p:spPr>
            <a:xfrm>
              <a:off x="68447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8DEEBF0E-AC81-DC12-43B1-7A038BB8C5FC}"/>
                </a:ext>
              </a:extLst>
            </p:cNvPr>
            <p:cNvCxnSpPr/>
            <p:nvPr/>
          </p:nvCxnSpPr>
          <p:spPr>
            <a:xfrm>
              <a:off x="70892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Straight Arrow Connector 219">
              <a:extLst>
                <a:ext uri="{FF2B5EF4-FFF2-40B4-BE49-F238E27FC236}">
                  <a16:creationId xmlns:a16="http://schemas.microsoft.com/office/drawing/2014/main" id="{50FD4A0C-3495-E4AC-BF30-CA24162BC22B}"/>
                </a:ext>
              </a:extLst>
            </p:cNvPr>
            <p:cNvCxnSpPr/>
            <p:nvPr/>
          </p:nvCxnSpPr>
          <p:spPr>
            <a:xfrm>
              <a:off x="73336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82F1C209-18D3-5101-83FB-2EFE14FED2BA}"/>
                </a:ext>
              </a:extLst>
            </p:cNvPr>
            <p:cNvCxnSpPr/>
            <p:nvPr/>
          </p:nvCxnSpPr>
          <p:spPr>
            <a:xfrm>
              <a:off x="75781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088AF6AE-DD2F-770C-ED29-F0020B1FA773}"/>
                </a:ext>
              </a:extLst>
            </p:cNvPr>
            <p:cNvCxnSpPr/>
            <p:nvPr/>
          </p:nvCxnSpPr>
          <p:spPr>
            <a:xfrm>
              <a:off x="78226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FBCEC4D3-0283-388A-EBEC-1B6627660ACB}"/>
                </a:ext>
              </a:extLst>
            </p:cNvPr>
            <p:cNvCxnSpPr/>
            <p:nvPr/>
          </p:nvCxnSpPr>
          <p:spPr>
            <a:xfrm>
              <a:off x="80671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Straight Arrow Connector 223">
              <a:extLst>
                <a:ext uri="{FF2B5EF4-FFF2-40B4-BE49-F238E27FC236}">
                  <a16:creationId xmlns:a16="http://schemas.microsoft.com/office/drawing/2014/main" id="{315D6DA5-FBF8-A193-6A52-A03568E2EB74}"/>
                </a:ext>
              </a:extLst>
            </p:cNvPr>
            <p:cNvCxnSpPr/>
            <p:nvPr/>
          </p:nvCxnSpPr>
          <p:spPr>
            <a:xfrm>
              <a:off x="83115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5" name="Straight Arrow Connector 224">
              <a:extLst>
                <a:ext uri="{FF2B5EF4-FFF2-40B4-BE49-F238E27FC236}">
                  <a16:creationId xmlns:a16="http://schemas.microsoft.com/office/drawing/2014/main" id="{E8AEAAF3-19A0-1BD9-09A7-7F237CD76B63}"/>
                </a:ext>
              </a:extLst>
            </p:cNvPr>
            <p:cNvCxnSpPr/>
            <p:nvPr/>
          </p:nvCxnSpPr>
          <p:spPr>
            <a:xfrm>
              <a:off x="85560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D47B86DB-D518-4205-A6AA-2D9D43328194}"/>
                </a:ext>
              </a:extLst>
            </p:cNvPr>
            <p:cNvCxnSpPr/>
            <p:nvPr/>
          </p:nvCxnSpPr>
          <p:spPr>
            <a:xfrm>
              <a:off x="36665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7" name="Straight Arrow Connector 226">
              <a:extLst>
                <a:ext uri="{FF2B5EF4-FFF2-40B4-BE49-F238E27FC236}">
                  <a16:creationId xmlns:a16="http://schemas.microsoft.com/office/drawing/2014/main" id="{70DC0600-457F-AA93-610C-38EDA792F888}"/>
                </a:ext>
              </a:extLst>
            </p:cNvPr>
            <p:cNvCxnSpPr/>
            <p:nvPr/>
          </p:nvCxnSpPr>
          <p:spPr>
            <a:xfrm>
              <a:off x="39110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982FE829-68EC-FE46-13E2-EC855DBD9A84}"/>
                </a:ext>
              </a:extLst>
            </p:cNvPr>
            <p:cNvCxnSpPr/>
            <p:nvPr/>
          </p:nvCxnSpPr>
          <p:spPr>
            <a:xfrm>
              <a:off x="41555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Straight Arrow Connector 228">
              <a:extLst>
                <a:ext uri="{FF2B5EF4-FFF2-40B4-BE49-F238E27FC236}">
                  <a16:creationId xmlns:a16="http://schemas.microsoft.com/office/drawing/2014/main" id="{BCE04B27-27AD-40F1-0430-555236B919F1}"/>
                </a:ext>
              </a:extLst>
            </p:cNvPr>
            <p:cNvCxnSpPr/>
            <p:nvPr/>
          </p:nvCxnSpPr>
          <p:spPr>
            <a:xfrm>
              <a:off x="43999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07F620E5-48C0-9A30-FDD5-12B3C7DFE839}"/>
                </a:ext>
              </a:extLst>
            </p:cNvPr>
            <p:cNvCxnSpPr/>
            <p:nvPr/>
          </p:nvCxnSpPr>
          <p:spPr>
            <a:xfrm>
              <a:off x="46444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Straight Arrow Connector 230">
              <a:extLst>
                <a:ext uri="{FF2B5EF4-FFF2-40B4-BE49-F238E27FC236}">
                  <a16:creationId xmlns:a16="http://schemas.microsoft.com/office/drawing/2014/main" id="{8CEB78EB-B600-B565-7B97-1E2AC29824EF}"/>
                </a:ext>
              </a:extLst>
            </p:cNvPr>
            <p:cNvCxnSpPr/>
            <p:nvPr/>
          </p:nvCxnSpPr>
          <p:spPr>
            <a:xfrm>
              <a:off x="48889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B86F7B03-22D8-D15D-BD4B-F1325E47A914}"/>
                </a:ext>
              </a:extLst>
            </p:cNvPr>
            <p:cNvCxnSpPr/>
            <p:nvPr/>
          </p:nvCxnSpPr>
          <p:spPr>
            <a:xfrm>
              <a:off x="51334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Straight Arrow Connector 232">
              <a:extLst>
                <a:ext uri="{FF2B5EF4-FFF2-40B4-BE49-F238E27FC236}">
                  <a16:creationId xmlns:a16="http://schemas.microsoft.com/office/drawing/2014/main" id="{A24DF848-A5B7-1F94-06DE-57432E1AF851}"/>
                </a:ext>
              </a:extLst>
            </p:cNvPr>
            <p:cNvCxnSpPr/>
            <p:nvPr/>
          </p:nvCxnSpPr>
          <p:spPr>
            <a:xfrm>
              <a:off x="53778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71B9C3F9-EFC4-6639-62B0-B9DA01ABF4C1}"/>
                </a:ext>
              </a:extLst>
            </p:cNvPr>
            <p:cNvCxnSpPr/>
            <p:nvPr/>
          </p:nvCxnSpPr>
          <p:spPr>
            <a:xfrm>
              <a:off x="56223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B11B9D40-0AEA-A441-C530-FCB4D629066B}"/>
                </a:ext>
              </a:extLst>
            </p:cNvPr>
            <p:cNvCxnSpPr/>
            <p:nvPr/>
          </p:nvCxnSpPr>
          <p:spPr>
            <a:xfrm>
              <a:off x="58668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Straight Arrow Connector 235">
              <a:extLst>
                <a:ext uri="{FF2B5EF4-FFF2-40B4-BE49-F238E27FC236}">
                  <a16:creationId xmlns:a16="http://schemas.microsoft.com/office/drawing/2014/main" id="{449133DA-08E2-0F12-2226-BD9999FD58A3}"/>
                </a:ext>
              </a:extLst>
            </p:cNvPr>
            <p:cNvCxnSpPr/>
            <p:nvPr/>
          </p:nvCxnSpPr>
          <p:spPr>
            <a:xfrm>
              <a:off x="61113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5894F96A-2CE4-664D-0DCE-CFDAD1C52EBC}"/>
                </a:ext>
              </a:extLst>
            </p:cNvPr>
            <p:cNvCxnSpPr/>
            <p:nvPr/>
          </p:nvCxnSpPr>
          <p:spPr>
            <a:xfrm>
              <a:off x="63557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02767E06-5249-FD4A-A67A-87F5BEDC917A}"/>
                </a:ext>
              </a:extLst>
            </p:cNvPr>
            <p:cNvCxnSpPr/>
            <p:nvPr/>
          </p:nvCxnSpPr>
          <p:spPr>
            <a:xfrm>
              <a:off x="66002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9" name="Straight Arrow Connector 238">
              <a:extLst>
                <a:ext uri="{FF2B5EF4-FFF2-40B4-BE49-F238E27FC236}">
                  <a16:creationId xmlns:a16="http://schemas.microsoft.com/office/drawing/2014/main" id="{9EBEBEBB-326C-3138-B27D-9E0CA15E1743}"/>
                </a:ext>
              </a:extLst>
            </p:cNvPr>
            <p:cNvCxnSpPr/>
            <p:nvPr/>
          </p:nvCxnSpPr>
          <p:spPr>
            <a:xfrm>
              <a:off x="68447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0" name="Straight Arrow Connector 239">
              <a:extLst>
                <a:ext uri="{FF2B5EF4-FFF2-40B4-BE49-F238E27FC236}">
                  <a16:creationId xmlns:a16="http://schemas.microsoft.com/office/drawing/2014/main" id="{FBE63484-E544-7416-ACF8-3890B1F23CFB}"/>
                </a:ext>
              </a:extLst>
            </p:cNvPr>
            <p:cNvCxnSpPr/>
            <p:nvPr/>
          </p:nvCxnSpPr>
          <p:spPr>
            <a:xfrm>
              <a:off x="70892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1" name="Straight Arrow Connector 240">
              <a:extLst>
                <a:ext uri="{FF2B5EF4-FFF2-40B4-BE49-F238E27FC236}">
                  <a16:creationId xmlns:a16="http://schemas.microsoft.com/office/drawing/2014/main" id="{BC34BAFB-C424-30F3-D004-FEE69CFBE8D5}"/>
                </a:ext>
              </a:extLst>
            </p:cNvPr>
            <p:cNvCxnSpPr/>
            <p:nvPr/>
          </p:nvCxnSpPr>
          <p:spPr>
            <a:xfrm>
              <a:off x="73336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2" name="Straight Arrow Connector 241">
              <a:extLst>
                <a:ext uri="{FF2B5EF4-FFF2-40B4-BE49-F238E27FC236}">
                  <a16:creationId xmlns:a16="http://schemas.microsoft.com/office/drawing/2014/main" id="{744E7546-7F91-A494-FA2A-1E29F95ED5AA}"/>
                </a:ext>
              </a:extLst>
            </p:cNvPr>
            <p:cNvCxnSpPr/>
            <p:nvPr/>
          </p:nvCxnSpPr>
          <p:spPr>
            <a:xfrm>
              <a:off x="75781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3" name="Straight Arrow Connector 242">
              <a:extLst>
                <a:ext uri="{FF2B5EF4-FFF2-40B4-BE49-F238E27FC236}">
                  <a16:creationId xmlns:a16="http://schemas.microsoft.com/office/drawing/2014/main" id="{CC06F2DF-2A4F-2670-2468-7169E274254E}"/>
                </a:ext>
              </a:extLst>
            </p:cNvPr>
            <p:cNvCxnSpPr/>
            <p:nvPr/>
          </p:nvCxnSpPr>
          <p:spPr>
            <a:xfrm>
              <a:off x="78226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4" name="Straight Arrow Connector 243">
              <a:extLst>
                <a:ext uri="{FF2B5EF4-FFF2-40B4-BE49-F238E27FC236}">
                  <a16:creationId xmlns:a16="http://schemas.microsoft.com/office/drawing/2014/main" id="{E1EDA7D0-CA63-8C07-1E12-C0ED4DCF3FDA}"/>
                </a:ext>
              </a:extLst>
            </p:cNvPr>
            <p:cNvCxnSpPr/>
            <p:nvPr/>
          </p:nvCxnSpPr>
          <p:spPr>
            <a:xfrm>
              <a:off x="80671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704424FB-180A-5498-A7FC-1F5F69088256}"/>
                </a:ext>
              </a:extLst>
            </p:cNvPr>
            <p:cNvCxnSpPr/>
            <p:nvPr/>
          </p:nvCxnSpPr>
          <p:spPr>
            <a:xfrm>
              <a:off x="83115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id="{025F5C87-6EEF-A625-9292-F17B0BDF6B98}"/>
                </a:ext>
              </a:extLst>
            </p:cNvPr>
            <p:cNvCxnSpPr/>
            <p:nvPr/>
          </p:nvCxnSpPr>
          <p:spPr>
            <a:xfrm>
              <a:off x="85560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id="{605D4DC5-1ECD-DC97-30B1-231BE0B6575B}"/>
                </a:ext>
              </a:extLst>
            </p:cNvPr>
            <p:cNvCxnSpPr/>
            <p:nvPr/>
          </p:nvCxnSpPr>
          <p:spPr>
            <a:xfrm>
              <a:off x="36665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8" name="Straight Arrow Connector 247">
              <a:extLst>
                <a:ext uri="{FF2B5EF4-FFF2-40B4-BE49-F238E27FC236}">
                  <a16:creationId xmlns:a16="http://schemas.microsoft.com/office/drawing/2014/main" id="{1A3A9A63-B95D-28FD-0E93-43694BB6EB49}"/>
                </a:ext>
              </a:extLst>
            </p:cNvPr>
            <p:cNvCxnSpPr/>
            <p:nvPr/>
          </p:nvCxnSpPr>
          <p:spPr>
            <a:xfrm>
              <a:off x="39110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9" name="Straight Arrow Connector 248">
              <a:extLst>
                <a:ext uri="{FF2B5EF4-FFF2-40B4-BE49-F238E27FC236}">
                  <a16:creationId xmlns:a16="http://schemas.microsoft.com/office/drawing/2014/main" id="{974DCC88-C020-D93D-A39A-9C990860B11B}"/>
                </a:ext>
              </a:extLst>
            </p:cNvPr>
            <p:cNvCxnSpPr/>
            <p:nvPr/>
          </p:nvCxnSpPr>
          <p:spPr>
            <a:xfrm>
              <a:off x="41555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Straight Arrow Connector 249">
              <a:extLst>
                <a:ext uri="{FF2B5EF4-FFF2-40B4-BE49-F238E27FC236}">
                  <a16:creationId xmlns:a16="http://schemas.microsoft.com/office/drawing/2014/main" id="{BCD0F1A0-FA43-F45E-9030-2645726CABA6}"/>
                </a:ext>
              </a:extLst>
            </p:cNvPr>
            <p:cNvCxnSpPr/>
            <p:nvPr/>
          </p:nvCxnSpPr>
          <p:spPr>
            <a:xfrm>
              <a:off x="43999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1" name="Straight Arrow Connector 250">
              <a:extLst>
                <a:ext uri="{FF2B5EF4-FFF2-40B4-BE49-F238E27FC236}">
                  <a16:creationId xmlns:a16="http://schemas.microsoft.com/office/drawing/2014/main" id="{9C978FC4-6C3F-DEF5-812C-4C16FAD9C424}"/>
                </a:ext>
              </a:extLst>
            </p:cNvPr>
            <p:cNvCxnSpPr/>
            <p:nvPr/>
          </p:nvCxnSpPr>
          <p:spPr>
            <a:xfrm>
              <a:off x="46444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Straight Arrow Connector 251">
              <a:extLst>
                <a:ext uri="{FF2B5EF4-FFF2-40B4-BE49-F238E27FC236}">
                  <a16:creationId xmlns:a16="http://schemas.microsoft.com/office/drawing/2014/main" id="{0BE56255-32E6-05F8-D369-3DB02EF43371}"/>
                </a:ext>
              </a:extLst>
            </p:cNvPr>
            <p:cNvCxnSpPr/>
            <p:nvPr/>
          </p:nvCxnSpPr>
          <p:spPr>
            <a:xfrm>
              <a:off x="48889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Straight Arrow Connector 252">
              <a:extLst>
                <a:ext uri="{FF2B5EF4-FFF2-40B4-BE49-F238E27FC236}">
                  <a16:creationId xmlns:a16="http://schemas.microsoft.com/office/drawing/2014/main" id="{96206E7B-3A1C-397D-4CF3-25BAA1A7376F}"/>
                </a:ext>
              </a:extLst>
            </p:cNvPr>
            <p:cNvCxnSpPr/>
            <p:nvPr/>
          </p:nvCxnSpPr>
          <p:spPr>
            <a:xfrm>
              <a:off x="51334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4" name="Straight Arrow Connector 253">
              <a:extLst>
                <a:ext uri="{FF2B5EF4-FFF2-40B4-BE49-F238E27FC236}">
                  <a16:creationId xmlns:a16="http://schemas.microsoft.com/office/drawing/2014/main" id="{A9935824-5048-D329-D9FE-6B42C85BB08D}"/>
                </a:ext>
              </a:extLst>
            </p:cNvPr>
            <p:cNvCxnSpPr/>
            <p:nvPr/>
          </p:nvCxnSpPr>
          <p:spPr>
            <a:xfrm>
              <a:off x="53778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5" name="Straight Arrow Connector 254">
              <a:extLst>
                <a:ext uri="{FF2B5EF4-FFF2-40B4-BE49-F238E27FC236}">
                  <a16:creationId xmlns:a16="http://schemas.microsoft.com/office/drawing/2014/main" id="{09B71BCE-3473-AB8E-CC1D-53976C5D845F}"/>
                </a:ext>
              </a:extLst>
            </p:cNvPr>
            <p:cNvCxnSpPr/>
            <p:nvPr/>
          </p:nvCxnSpPr>
          <p:spPr>
            <a:xfrm>
              <a:off x="56223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6" name="Straight Arrow Connector 255">
              <a:extLst>
                <a:ext uri="{FF2B5EF4-FFF2-40B4-BE49-F238E27FC236}">
                  <a16:creationId xmlns:a16="http://schemas.microsoft.com/office/drawing/2014/main" id="{E29EEA11-2233-4B13-362E-F5E39633064E}"/>
                </a:ext>
              </a:extLst>
            </p:cNvPr>
            <p:cNvCxnSpPr/>
            <p:nvPr/>
          </p:nvCxnSpPr>
          <p:spPr>
            <a:xfrm>
              <a:off x="58668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456CAF64-EEAA-60B1-E740-5E2E2573F892}"/>
                </a:ext>
              </a:extLst>
            </p:cNvPr>
            <p:cNvCxnSpPr/>
            <p:nvPr/>
          </p:nvCxnSpPr>
          <p:spPr>
            <a:xfrm>
              <a:off x="61113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1B369237-1966-EB33-540F-7894496A5BC3}"/>
                </a:ext>
              </a:extLst>
            </p:cNvPr>
            <p:cNvCxnSpPr/>
            <p:nvPr/>
          </p:nvCxnSpPr>
          <p:spPr>
            <a:xfrm>
              <a:off x="63557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9" name="Straight Arrow Connector 258">
              <a:extLst>
                <a:ext uri="{FF2B5EF4-FFF2-40B4-BE49-F238E27FC236}">
                  <a16:creationId xmlns:a16="http://schemas.microsoft.com/office/drawing/2014/main" id="{4F19D175-0A9E-32D2-5032-6147918E4723}"/>
                </a:ext>
              </a:extLst>
            </p:cNvPr>
            <p:cNvCxnSpPr/>
            <p:nvPr/>
          </p:nvCxnSpPr>
          <p:spPr>
            <a:xfrm>
              <a:off x="66002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0" name="Straight Arrow Connector 259">
              <a:extLst>
                <a:ext uri="{FF2B5EF4-FFF2-40B4-BE49-F238E27FC236}">
                  <a16:creationId xmlns:a16="http://schemas.microsoft.com/office/drawing/2014/main" id="{C765AF58-C922-8560-1566-B7A87189B557}"/>
                </a:ext>
              </a:extLst>
            </p:cNvPr>
            <p:cNvCxnSpPr/>
            <p:nvPr/>
          </p:nvCxnSpPr>
          <p:spPr>
            <a:xfrm>
              <a:off x="68447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1" name="Straight Arrow Connector 260">
              <a:extLst>
                <a:ext uri="{FF2B5EF4-FFF2-40B4-BE49-F238E27FC236}">
                  <a16:creationId xmlns:a16="http://schemas.microsoft.com/office/drawing/2014/main" id="{8589BD03-205D-D3F0-E5A3-6ED44D9C1721}"/>
                </a:ext>
              </a:extLst>
            </p:cNvPr>
            <p:cNvCxnSpPr/>
            <p:nvPr/>
          </p:nvCxnSpPr>
          <p:spPr>
            <a:xfrm>
              <a:off x="70892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2" name="Straight Arrow Connector 261">
              <a:extLst>
                <a:ext uri="{FF2B5EF4-FFF2-40B4-BE49-F238E27FC236}">
                  <a16:creationId xmlns:a16="http://schemas.microsoft.com/office/drawing/2014/main" id="{33AA1BE9-C62D-9F5F-0F92-FABE32E7E0A2}"/>
                </a:ext>
              </a:extLst>
            </p:cNvPr>
            <p:cNvCxnSpPr/>
            <p:nvPr/>
          </p:nvCxnSpPr>
          <p:spPr>
            <a:xfrm>
              <a:off x="73336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3" name="Straight Arrow Connector 262">
              <a:extLst>
                <a:ext uri="{FF2B5EF4-FFF2-40B4-BE49-F238E27FC236}">
                  <a16:creationId xmlns:a16="http://schemas.microsoft.com/office/drawing/2014/main" id="{CF9D4AB5-3021-D59D-19BD-E41A5DB30FC4}"/>
                </a:ext>
              </a:extLst>
            </p:cNvPr>
            <p:cNvCxnSpPr/>
            <p:nvPr/>
          </p:nvCxnSpPr>
          <p:spPr>
            <a:xfrm>
              <a:off x="75781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4" name="Straight Arrow Connector 263">
              <a:extLst>
                <a:ext uri="{FF2B5EF4-FFF2-40B4-BE49-F238E27FC236}">
                  <a16:creationId xmlns:a16="http://schemas.microsoft.com/office/drawing/2014/main" id="{B3488E28-D20E-0552-E055-7FD75A3E515D}"/>
                </a:ext>
              </a:extLst>
            </p:cNvPr>
            <p:cNvCxnSpPr/>
            <p:nvPr/>
          </p:nvCxnSpPr>
          <p:spPr>
            <a:xfrm>
              <a:off x="78226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5" name="Straight Arrow Connector 264">
              <a:extLst>
                <a:ext uri="{FF2B5EF4-FFF2-40B4-BE49-F238E27FC236}">
                  <a16:creationId xmlns:a16="http://schemas.microsoft.com/office/drawing/2014/main" id="{C67438F4-78CE-B09B-753C-F2048E9B9F45}"/>
                </a:ext>
              </a:extLst>
            </p:cNvPr>
            <p:cNvCxnSpPr/>
            <p:nvPr/>
          </p:nvCxnSpPr>
          <p:spPr>
            <a:xfrm>
              <a:off x="80671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6" name="Straight Arrow Connector 265">
              <a:extLst>
                <a:ext uri="{FF2B5EF4-FFF2-40B4-BE49-F238E27FC236}">
                  <a16:creationId xmlns:a16="http://schemas.microsoft.com/office/drawing/2014/main" id="{57717E06-F103-A826-DD5B-41093E174C9E}"/>
                </a:ext>
              </a:extLst>
            </p:cNvPr>
            <p:cNvCxnSpPr/>
            <p:nvPr/>
          </p:nvCxnSpPr>
          <p:spPr>
            <a:xfrm>
              <a:off x="83115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7" name="Straight Arrow Connector 266">
              <a:extLst>
                <a:ext uri="{FF2B5EF4-FFF2-40B4-BE49-F238E27FC236}">
                  <a16:creationId xmlns:a16="http://schemas.microsoft.com/office/drawing/2014/main" id="{6723C3C3-DDEC-066F-5EB8-A484D32E7586}"/>
                </a:ext>
              </a:extLst>
            </p:cNvPr>
            <p:cNvCxnSpPr/>
            <p:nvPr/>
          </p:nvCxnSpPr>
          <p:spPr>
            <a:xfrm>
              <a:off x="85560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8" name="Straight Arrow Connector 267">
              <a:extLst>
                <a:ext uri="{FF2B5EF4-FFF2-40B4-BE49-F238E27FC236}">
                  <a16:creationId xmlns:a16="http://schemas.microsoft.com/office/drawing/2014/main" id="{D2C8CB9C-A929-EAC1-3CB6-C8D1994423AE}"/>
                </a:ext>
              </a:extLst>
            </p:cNvPr>
            <p:cNvCxnSpPr/>
            <p:nvPr/>
          </p:nvCxnSpPr>
          <p:spPr>
            <a:xfrm>
              <a:off x="36665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9" name="Straight Arrow Connector 268">
              <a:extLst>
                <a:ext uri="{FF2B5EF4-FFF2-40B4-BE49-F238E27FC236}">
                  <a16:creationId xmlns:a16="http://schemas.microsoft.com/office/drawing/2014/main" id="{EF795946-3A64-FB4C-FE23-E4583C131CB5}"/>
                </a:ext>
              </a:extLst>
            </p:cNvPr>
            <p:cNvCxnSpPr/>
            <p:nvPr/>
          </p:nvCxnSpPr>
          <p:spPr>
            <a:xfrm>
              <a:off x="39110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0" name="Straight Arrow Connector 269">
              <a:extLst>
                <a:ext uri="{FF2B5EF4-FFF2-40B4-BE49-F238E27FC236}">
                  <a16:creationId xmlns:a16="http://schemas.microsoft.com/office/drawing/2014/main" id="{19D1FFDF-3135-2AD7-BFA3-EB67B6A15C4A}"/>
                </a:ext>
              </a:extLst>
            </p:cNvPr>
            <p:cNvCxnSpPr/>
            <p:nvPr/>
          </p:nvCxnSpPr>
          <p:spPr>
            <a:xfrm>
              <a:off x="41555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1" name="Straight Arrow Connector 270">
              <a:extLst>
                <a:ext uri="{FF2B5EF4-FFF2-40B4-BE49-F238E27FC236}">
                  <a16:creationId xmlns:a16="http://schemas.microsoft.com/office/drawing/2014/main" id="{BE8AB627-DB29-4A6D-B240-1E584C2A87BA}"/>
                </a:ext>
              </a:extLst>
            </p:cNvPr>
            <p:cNvCxnSpPr/>
            <p:nvPr/>
          </p:nvCxnSpPr>
          <p:spPr>
            <a:xfrm>
              <a:off x="43999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2" name="Straight Arrow Connector 271">
              <a:extLst>
                <a:ext uri="{FF2B5EF4-FFF2-40B4-BE49-F238E27FC236}">
                  <a16:creationId xmlns:a16="http://schemas.microsoft.com/office/drawing/2014/main" id="{231E1422-93E6-5F2C-271B-45CEEA251349}"/>
                </a:ext>
              </a:extLst>
            </p:cNvPr>
            <p:cNvCxnSpPr/>
            <p:nvPr/>
          </p:nvCxnSpPr>
          <p:spPr>
            <a:xfrm>
              <a:off x="46444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09E35B99-1F64-CF1F-A4E5-BE62B9A23871}"/>
                </a:ext>
              </a:extLst>
            </p:cNvPr>
            <p:cNvCxnSpPr/>
            <p:nvPr/>
          </p:nvCxnSpPr>
          <p:spPr>
            <a:xfrm>
              <a:off x="48889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Straight Arrow Connector 273">
              <a:extLst>
                <a:ext uri="{FF2B5EF4-FFF2-40B4-BE49-F238E27FC236}">
                  <a16:creationId xmlns:a16="http://schemas.microsoft.com/office/drawing/2014/main" id="{685BE18A-4318-252D-502A-516A6C9EC0E7}"/>
                </a:ext>
              </a:extLst>
            </p:cNvPr>
            <p:cNvCxnSpPr/>
            <p:nvPr/>
          </p:nvCxnSpPr>
          <p:spPr>
            <a:xfrm>
              <a:off x="51334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5" name="Straight Arrow Connector 274">
              <a:extLst>
                <a:ext uri="{FF2B5EF4-FFF2-40B4-BE49-F238E27FC236}">
                  <a16:creationId xmlns:a16="http://schemas.microsoft.com/office/drawing/2014/main" id="{FE09F891-25CA-D3A0-BBF7-1B238907D62A}"/>
                </a:ext>
              </a:extLst>
            </p:cNvPr>
            <p:cNvCxnSpPr/>
            <p:nvPr/>
          </p:nvCxnSpPr>
          <p:spPr>
            <a:xfrm>
              <a:off x="53778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6" name="Straight Arrow Connector 275">
              <a:extLst>
                <a:ext uri="{FF2B5EF4-FFF2-40B4-BE49-F238E27FC236}">
                  <a16:creationId xmlns:a16="http://schemas.microsoft.com/office/drawing/2014/main" id="{028AA415-9461-A2CD-0EF5-3AE304F5B5C6}"/>
                </a:ext>
              </a:extLst>
            </p:cNvPr>
            <p:cNvCxnSpPr/>
            <p:nvPr/>
          </p:nvCxnSpPr>
          <p:spPr>
            <a:xfrm>
              <a:off x="56223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7" name="Straight Arrow Connector 276">
              <a:extLst>
                <a:ext uri="{FF2B5EF4-FFF2-40B4-BE49-F238E27FC236}">
                  <a16:creationId xmlns:a16="http://schemas.microsoft.com/office/drawing/2014/main" id="{438F4F7D-39CF-9D52-7114-1CF34A3C1790}"/>
                </a:ext>
              </a:extLst>
            </p:cNvPr>
            <p:cNvCxnSpPr/>
            <p:nvPr/>
          </p:nvCxnSpPr>
          <p:spPr>
            <a:xfrm>
              <a:off x="58668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90B90546-C9D2-97A6-84A3-84212758EDAE}"/>
                </a:ext>
              </a:extLst>
            </p:cNvPr>
            <p:cNvCxnSpPr/>
            <p:nvPr/>
          </p:nvCxnSpPr>
          <p:spPr>
            <a:xfrm>
              <a:off x="61113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9" name="Straight Arrow Connector 278">
              <a:extLst>
                <a:ext uri="{FF2B5EF4-FFF2-40B4-BE49-F238E27FC236}">
                  <a16:creationId xmlns:a16="http://schemas.microsoft.com/office/drawing/2014/main" id="{2670ABE5-B5C4-96DF-1DA7-301EF55EA6A3}"/>
                </a:ext>
              </a:extLst>
            </p:cNvPr>
            <p:cNvCxnSpPr/>
            <p:nvPr/>
          </p:nvCxnSpPr>
          <p:spPr>
            <a:xfrm>
              <a:off x="63557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0" name="Straight Arrow Connector 279">
              <a:extLst>
                <a:ext uri="{FF2B5EF4-FFF2-40B4-BE49-F238E27FC236}">
                  <a16:creationId xmlns:a16="http://schemas.microsoft.com/office/drawing/2014/main" id="{F979F625-8C50-2671-F854-FC6F93B9D962}"/>
                </a:ext>
              </a:extLst>
            </p:cNvPr>
            <p:cNvCxnSpPr/>
            <p:nvPr/>
          </p:nvCxnSpPr>
          <p:spPr>
            <a:xfrm>
              <a:off x="66002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1" name="Straight Arrow Connector 280">
              <a:extLst>
                <a:ext uri="{FF2B5EF4-FFF2-40B4-BE49-F238E27FC236}">
                  <a16:creationId xmlns:a16="http://schemas.microsoft.com/office/drawing/2014/main" id="{F2E0E656-7752-29BD-B0D5-09A860075303}"/>
                </a:ext>
              </a:extLst>
            </p:cNvPr>
            <p:cNvCxnSpPr/>
            <p:nvPr/>
          </p:nvCxnSpPr>
          <p:spPr>
            <a:xfrm>
              <a:off x="68447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2" name="Straight Arrow Connector 281">
              <a:extLst>
                <a:ext uri="{FF2B5EF4-FFF2-40B4-BE49-F238E27FC236}">
                  <a16:creationId xmlns:a16="http://schemas.microsoft.com/office/drawing/2014/main" id="{7750878C-A0FB-AFF9-5434-D461C6CA4527}"/>
                </a:ext>
              </a:extLst>
            </p:cNvPr>
            <p:cNvCxnSpPr/>
            <p:nvPr/>
          </p:nvCxnSpPr>
          <p:spPr>
            <a:xfrm>
              <a:off x="70892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3" name="Straight Arrow Connector 282">
              <a:extLst>
                <a:ext uri="{FF2B5EF4-FFF2-40B4-BE49-F238E27FC236}">
                  <a16:creationId xmlns:a16="http://schemas.microsoft.com/office/drawing/2014/main" id="{AC11D891-69A3-6427-7AC3-3F30F2CA5EC9}"/>
                </a:ext>
              </a:extLst>
            </p:cNvPr>
            <p:cNvCxnSpPr/>
            <p:nvPr/>
          </p:nvCxnSpPr>
          <p:spPr>
            <a:xfrm>
              <a:off x="73336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4" name="Straight Arrow Connector 283">
              <a:extLst>
                <a:ext uri="{FF2B5EF4-FFF2-40B4-BE49-F238E27FC236}">
                  <a16:creationId xmlns:a16="http://schemas.microsoft.com/office/drawing/2014/main" id="{5A8D6A0D-636B-B27D-235C-9BFF36342F48}"/>
                </a:ext>
              </a:extLst>
            </p:cNvPr>
            <p:cNvCxnSpPr/>
            <p:nvPr/>
          </p:nvCxnSpPr>
          <p:spPr>
            <a:xfrm>
              <a:off x="75781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Straight Arrow Connector 284">
              <a:extLst>
                <a:ext uri="{FF2B5EF4-FFF2-40B4-BE49-F238E27FC236}">
                  <a16:creationId xmlns:a16="http://schemas.microsoft.com/office/drawing/2014/main" id="{FB3FDFA9-090F-6B7B-24CB-0F7EE591FC6D}"/>
                </a:ext>
              </a:extLst>
            </p:cNvPr>
            <p:cNvCxnSpPr/>
            <p:nvPr/>
          </p:nvCxnSpPr>
          <p:spPr>
            <a:xfrm>
              <a:off x="78226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1EF0E5B9-8BC8-A7EF-39C8-CE4EA7C1E13B}"/>
                </a:ext>
              </a:extLst>
            </p:cNvPr>
            <p:cNvCxnSpPr/>
            <p:nvPr/>
          </p:nvCxnSpPr>
          <p:spPr>
            <a:xfrm>
              <a:off x="80671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7CEBC358-AAFA-189C-F999-4B8237961E7C}"/>
                </a:ext>
              </a:extLst>
            </p:cNvPr>
            <p:cNvCxnSpPr/>
            <p:nvPr/>
          </p:nvCxnSpPr>
          <p:spPr>
            <a:xfrm>
              <a:off x="83115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8" name="Straight Arrow Connector 287">
              <a:extLst>
                <a:ext uri="{FF2B5EF4-FFF2-40B4-BE49-F238E27FC236}">
                  <a16:creationId xmlns:a16="http://schemas.microsoft.com/office/drawing/2014/main" id="{0A976F66-4FFA-78A9-EDC0-B223D48CB9B5}"/>
                </a:ext>
              </a:extLst>
            </p:cNvPr>
            <p:cNvCxnSpPr/>
            <p:nvPr/>
          </p:nvCxnSpPr>
          <p:spPr>
            <a:xfrm>
              <a:off x="85560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9" name="Straight Arrow Connector 288">
              <a:extLst>
                <a:ext uri="{FF2B5EF4-FFF2-40B4-BE49-F238E27FC236}">
                  <a16:creationId xmlns:a16="http://schemas.microsoft.com/office/drawing/2014/main" id="{545465D9-D62D-0729-DF4C-1FBCE87F557A}"/>
                </a:ext>
              </a:extLst>
            </p:cNvPr>
            <p:cNvCxnSpPr/>
            <p:nvPr/>
          </p:nvCxnSpPr>
          <p:spPr>
            <a:xfrm>
              <a:off x="36665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0" name="Straight Arrow Connector 289">
              <a:extLst>
                <a:ext uri="{FF2B5EF4-FFF2-40B4-BE49-F238E27FC236}">
                  <a16:creationId xmlns:a16="http://schemas.microsoft.com/office/drawing/2014/main" id="{C9CA4B2E-7E66-5AF6-B282-871547A2D29B}"/>
                </a:ext>
              </a:extLst>
            </p:cNvPr>
            <p:cNvCxnSpPr/>
            <p:nvPr/>
          </p:nvCxnSpPr>
          <p:spPr>
            <a:xfrm>
              <a:off x="39110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1" name="Straight Arrow Connector 290">
              <a:extLst>
                <a:ext uri="{FF2B5EF4-FFF2-40B4-BE49-F238E27FC236}">
                  <a16:creationId xmlns:a16="http://schemas.microsoft.com/office/drawing/2014/main" id="{A786C4EB-481A-9A2D-9DA7-1622C6BD5F60}"/>
                </a:ext>
              </a:extLst>
            </p:cNvPr>
            <p:cNvCxnSpPr/>
            <p:nvPr/>
          </p:nvCxnSpPr>
          <p:spPr>
            <a:xfrm>
              <a:off x="41555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2" name="Straight Arrow Connector 291">
              <a:extLst>
                <a:ext uri="{FF2B5EF4-FFF2-40B4-BE49-F238E27FC236}">
                  <a16:creationId xmlns:a16="http://schemas.microsoft.com/office/drawing/2014/main" id="{FB7B211A-1DCB-7B52-2187-B13031465DC6}"/>
                </a:ext>
              </a:extLst>
            </p:cNvPr>
            <p:cNvCxnSpPr/>
            <p:nvPr/>
          </p:nvCxnSpPr>
          <p:spPr>
            <a:xfrm>
              <a:off x="43999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3" name="Straight Arrow Connector 292">
              <a:extLst>
                <a:ext uri="{FF2B5EF4-FFF2-40B4-BE49-F238E27FC236}">
                  <a16:creationId xmlns:a16="http://schemas.microsoft.com/office/drawing/2014/main" id="{8BD626C3-2CF2-0954-3446-F4140CB3A6B8}"/>
                </a:ext>
              </a:extLst>
            </p:cNvPr>
            <p:cNvCxnSpPr/>
            <p:nvPr/>
          </p:nvCxnSpPr>
          <p:spPr>
            <a:xfrm>
              <a:off x="46444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4" name="Straight Arrow Connector 293">
              <a:extLst>
                <a:ext uri="{FF2B5EF4-FFF2-40B4-BE49-F238E27FC236}">
                  <a16:creationId xmlns:a16="http://schemas.microsoft.com/office/drawing/2014/main" id="{8C6DED9E-70E0-9D50-697E-B9C5FA409334}"/>
                </a:ext>
              </a:extLst>
            </p:cNvPr>
            <p:cNvCxnSpPr/>
            <p:nvPr/>
          </p:nvCxnSpPr>
          <p:spPr>
            <a:xfrm>
              <a:off x="48889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5" name="Straight Arrow Connector 294">
              <a:extLst>
                <a:ext uri="{FF2B5EF4-FFF2-40B4-BE49-F238E27FC236}">
                  <a16:creationId xmlns:a16="http://schemas.microsoft.com/office/drawing/2014/main" id="{EA1CD73C-031E-7D53-C47D-2B900373D8FB}"/>
                </a:ext>
              </a:extLst>
            </p:cNvPr>
            <p:cNvCxnSpPr/>
            <p:nvPr/>
          </p:nvCxnSpPr>
          <p:spPr>
            <a:xfrm>
              <a:off x="51334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6" name="Straight Arrow Connector 295">
              <a:extLst>
                <a:ext uri="{FF2B5EF4-FFF2-40B4-BE49-F238E27FC236}">
                  <a16:creationId xmlns:a16="http://schemas.microsoft.com/office/drawing/2014/main" id="{1A82D8DD-C9ED-40BA-92CD-939BF8B6769D}"/>
                </a:ext>
              </a:extLst>
            </p:cNvPr>
            <p:cNvCxnSpPr/>
            <p:nvPr/>
          </p:nvCxnSpPr>
          <p:spPr>
            <a:xfrm>
              <a:off x="53778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2FB4627B-C9FF-7BB4-F64C-32D0B86BED35}"/>
                </a:ext>
              </a:extLst>
            </p:cNvPr>
            <p:cNvCxnSpPr/>
            <p:nvPr/>
          </p:nvCxnSpPr>
          <p:spPr>
            <a:xfrm>
              <a:off x="56223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2BCEA84B-6F43-A486-4709-08AE7F1673BB}"/>
                </a:ext>
              </a:extLst>
            </p:cNvPr>
            <p:cNvCxnSpPr/>
            <p:nvPr/>
          </p:nvCxnSpPr>
          <p:spPr>
            <a:xfrm>
              <a:off x="58668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9" name="Straight Arrow Connector 298">
              <a:extLst>
                <a:ext uri="{FF2B5EF4-FFF2-40B4-BE49-F238E27FC236}">
                  <a16:creationId xmlns:a16="http://schemas.microsoft.com/office/drawing/2014/main" id="{EB1A09F0-0EB6-6766-73C7-16DC0A73D4CF}"/>
                </a:ext>
              </a:extLst>
            </p:cNvPr>
            <p:cNvCxnSpPr/>
            <p:nvPr/>
          </p:nvCxnSpPr>
          <p:spPr>
            <a:xfrm>
              <a:off x="61113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0" name="Straight Arrow Connector 299">
              <a:extLst>
                <a:ext uri="{FF2B5EF4-FFF2-40B4-BE49-F238E27FC236}">
                  <a16:creationId xmlns:a16="http://schemas.microsoft.com/office/drawing/2014/main" id="{0AA00877-BA03-C2E9-2246-5E558E4FF0E8}"/>
                </a:ext>
              </a:extLst>
            </p:cNvPr>
            <p:cNvCxnSpPr/>
            <p:nvPr/>
          </p:nvCxnSpPr>
          <p:spPr>
            <a:xfrm>
              <a:off x="63557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Straight Arrow Connector 300">
              <a:extLst>
                <a:ext uri="{FF2B5EF4-FFF2-40B4-BE49-F238E27FC236}">
                  <a16:creationId xmlns:a16="http://schemas.microsoft.com/office/drawing/2014/main" id="{4C5D416F-DEC1-9F6E-38B9-06ED84F824C3}"/>
                </a:ext>
              </a:extLst>
            </p:cNvPr>
            <p:cNvCxnSpPr/>
            <p:nvPr/>
          </p:nvCxnSpPr>
          <p:spPr>
            <a:xfrm>
              <a:off x="66002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2" name="Straight Arrow Connector 301">
              <a:extLst>
                <a:ext uri="{FF2B5EF4-FFF2-40B4-BE49-F238E27FC236}">
                  <a16:creationId xmlns:a16="http://schemas.microsoft.com/office/drawing/2014/main" id="{2448B8BC-01C8-6768-7F47-000A0E70A82E}"/>
                </a:ext>
              </a:extLst>
            </p:cNvPr>
            <p:cNvCxnSpPr/>
            <p:nvPr/>
          </p:nvCxnSpPr>
          <p:spPr>
            <a:xfrm>
              <a:off x="68447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3" name="Straight Arrow Connector 302">
              <a:extLst>
                <a:ext uri="{FF2B5EF4-FFF2-40B4-BE49-F238E27FC236}">
                  <a16:creationId xmlns:a16="http://schemas.microsoft.com/office/drawing/2014/main" id="{346140E3-AB4A-ABBA-6714-8908A256D9B7}"/>
                </a:ext>
              </a:extLst>
            </p:cNvPr>
            <p:cNvCxnSpPr/>
            <p:nvPr/>
          </p:nvCxnSpPr>
          <p:spPr>
            <a:xfrm>
              <a:off x="70892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Straight Arrow Connector 303">
              <a:extLst>
                <a:ext uri="{FF2B5EF4-FFF2-40B4-BE49-F238E27FC236}">
                  <a16:creationId xmlns:a16="http://schemas.microsoft.com/office/drawing/2014/main" id="{F30E5CEF-07EC-0869-FAFB-BF4D1CDD0122}"/>
                </a:ext>
              </a:extLst>
            </p:cNvPr>
            <p:cNvCxnSpPr/>
            <p:nvPr/>
          </p:nvCxnSpPr>
          <p:spPr>
            <a:xfrm>
              <a:off x="73336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5" name="Straight Arrow Connector 304">
              <a:extLst>
                <a:ext uri="{FF2B5EF4-FFF2-40B4-BE49-F238E27FC236}">
                  <a16:creationId xmlns:a16="http://schemas.microsoft.com/office/drawing/2014/main" id="{A9E373E8-5A41-23DB-9DBC-19A8756B7084}"/>
                </a:ext>
              </a:extLst>
            </p:cNvPr>
            <p:cNvCxnSpPr/>
            <p:nvPr/>
          </p:nvCxnSpPr>
          <p:spPr>
            <a:xfrm>
              <a:off x="75781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6" name="Straight Arrow Connector 305">
              <a:extLst>
                <a:ext uri="{FF2B5EF4-FFF2-40B4-BE49-F238E27FC236}">
                  <a16:creationId xmlns:a16="http://schemas.microsoft.com/office/drawing/2014/main" id="{7AA51AE5-6FA7-6CDA-4480-D2BA78565EAA}"/>
                </a:ext>
              </a:extLst>
            </p:cNvPr>
            <p:cNvCxnSpPr/>
            <p:nvPr/>
          </p:nvCxnSpPr>
          <p:spPr>
            <a:xfrm>
              <a:off x="78226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Straight Arrow Connector 306">
              <a:extLst>
                <a:ext uri="{FF2B5EF4-FFF2-40B4-BE49-F238E27FC236}">
                  <a16:creationId xmlns:a16="http://schemas.microsoft.com/office/drawing/2014/main" id="{56A8CFBD-911E-5566-8C97-2D22C5599B4F}"/>
                </a:ext>
              </a:extLst>
            </p:cNvPr>
            <p:cNvCxnSpPr/>
            <p:nvPr/>
          </p:nvCxnSpPr>
          <p:spPr>
            <a:xfrm>
              <a:off x="80671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Straight Arrow Connector 307">
              <a:extLst>
                <a:ext uri="{FF2B5EF4-FFF2-40B4-BE49-F238E27FC236}">
                  <a16:creationId xmlns:a16="http://schemas.microsoft.com/office/drawing/2014/main" id="{59657AB5-7FB5-B5B4-8823-6082ED97CB3D}"/>
                </a:ext>
              </a:extLst>
            </p:cNvPr>
            <p:cNvCxnSpPr/>
            <p:nvPr/>
          </p:nvCxnSpPr>
          <p:spPr>
            <a:xfrm>
              <a:off x="83115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9" name="Straight Arrow Connector 308">
              <a:extLst>
                <a:ext uri="{FF2B5EF4-FFF2-40B4-BE49-F238E27FC236}">
                  <a16:creationId xmlns:a16="http://schemas.microsoft.com/office/drawing/2014/main" id="{12CC6B61-F8BF-0A1A-37ED-2D343327CD94}"/>
                </a:ext>
              </a:extLst>
            </p:cNvPr>
            <p:cNvCxnSpPr/>
            <p:nvPr/>
          </p:nvCxnSpPr>
          <p:spPr>
            <a:xfrm>
              <a:off x="85560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0" name="Straight Arrow Connector 309">
              <a:extLst>
                <a:ext uri="{FF2B5EF4-FFF2-40B4-BE49-F238E27FC236}">
                  <a16:creationId xmlns:a16="http://schemas.microsoft.com/office/drawing/2014/main" id="{B308F1A2-7AF7-D8AF-6A74-8FBF13BCAB21}"/>
                </a:ext>
              </a:extLst>
            </p:cNvPr>
            <p:cNvCxnSpPr/>
            <p:nvPr/>
          </p:nvCxnSpPr>
          <p:spPr>
            <a:xfrm>
              <a:off x="36665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1" name="Straight Arrow Connector 310">
              <a:extLst>
                <a:ext uri="{FF2B5EF4-FFF2-40B4-BE49-F238E27FC236}">
                  <a16:creationId xmlns:a16="http://schemas.microsoft.com/office/drawing/2014/main" id="{19BB47C4-CAEF-986A-22FB-60A7C4105A98}"/>
                </a:ext>
              </a:extLst>
            </p:cNvPr>
            <p:cNvCxnSpPr/>
            <p:nvPr/>
          </p:nvCxnSpPr>
          <p:spPr>
            <a:xfrm>
              <a:off x="39110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2" name="Straight Arrow Connector 311">
              <a:extLst>
                <a:ext uri="{FF2B5EF4-FFF2-40B4-BE49-F238E27FC236}">
                  <a16:creationId xmlns:a16="http://schemas.microsoft.com/office/drawing/2014/main" id="{E01595A1-527F-8256-3426-857ED86ABBEC}"/>
                </a:ext>
              </a:extLst>
            </p:cNvPr>
            <p:cNvCxnSpPr/>
            <p:nvPr/>
          </p:nvCxnSpPr>
          <p:spPr>
            <a:xfrm>
              <a:off x="41555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Straight Arrow Connector 312">
              <a:extLst>
                <a:ext uri="{FF2B5EF4-FFF2-40B4-BE49-F238E27FC236}">
                  <a16:creationId xmlns:a16="http://schemas.microsoft.com/office/drawing/2014/main" id="{707DC216-6A4B-6B10-A48A-8DB6BCECEC60}"/>
                </a:ext>
              </a:extLst>
            </p:cNvPr>
            <p:cNvCxnSpPr/>
            <p:nvPr/>
          </p:nvCxnSpPr>
          <p:spPr>
            <a:xfrm>
              <a:off x="43999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4" name="Straight Arrow Connector 313">
              <a:extLst>
                <a:ext uri="{FF2B5EF4-FFF2-40B4-BE49-F238E27FC236}">
                  <a16:creationId xmlns:a16="http://schemas.microsoft.com/office/drawing/2014/main" id="{37EF33E4-AED0-CC50-2957-2229AB68F083}"/>
                </a:ext>
              </a:extLst>
            </p:cNvPr>
            <p:cNvCxnSpPr/>
            <p:nvPr/>
          </p:nvCxnSpPr>
          <p:spPr>
            <a:xfrm>
              <a:off x="46444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5" name="Straight Arrow Connector 314">
              <a:extLst>
                <a:ext uri="{FF2B5EF4-FFF2-40B4-BE49-F238E27FC236}">
                  <a16:creationId xmlns:a16="http://schemas.microsoft.com/office/drawing/2014/main" id="{5EAA89BA-706D-4FF2-6F07-0CFDAC537986}"/>
                </a:ext>
              </a:extLst>
            </p:cNvPr>
            <p:cNvCxnSpPr/>
            <p:nvPr/>
          </p:nvCxnSpPr>
          <p:spPr>
            <a:xfrm>
              <a:off x="48889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6" name="Straight Arrow Connector 315">
              <a:extLst>
                <a:ext uri="{FF2B5EF4-FFF2-40B4-BE49-F238E27FC236}">
                  <a16:creationId xmlns:a16="http://schemas.microsoft.com/office/drawing/2014/main" id="{7E78320C-4E44-441E-30EE-0E374BC95C05}"/>
                </a:ext>
              </a:extLst>
            </p:cNvPr>
            <p:cNvCxnSpPr/>
            <p:nvPr/>
          </p:nvCxnSpPr>
          <p:spPr>
            <a:xfrm>
              <a:off x="51334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7" name="Straight Arrow Connector 316">
              <a:extLst>
                <a:ext uri="{FF2B5EF4-FFF2-40B4-BE49-F238E27FC236}">
                  <a16:creationId xmlns:a16="http://schemas.microsoft.com/office/drawing/2014/main" id="{EFBBA924-3503-F441-152E-8E3AB4865B6D}"/>
                </a:ext>
              </a:extLst>
            </p:cNvPr>
            <p:cNvCxnSpPr/>
            <p:nvPr/>
          </p:nvCxnSpPr>
          <p:spPr>
            <a:xfrm>
              <a:off x="53778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Straight Arrow Connector 317">
              <a:extLst>
                <a:ext uri="{FF2B5EF4-FFF2-40B4-BE49-F238E27FC236}">
                  <a16:creationId xmlns:a16="http://schemas.microsoft.com/office/drawing/2014/main" id="{A19D8929-8083-4B0D-232B-573D7C18159B}"/>
                </a:ext>
              </a:extLst>
            </p:cNvPr>
            <p:cNvCxnSpPr/>
            <p:nvPr/>
          </p:nvCxnSpPr>
          <p:spPr>
            <a:xfrm>
              <a:off x="56223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9" name="Straight Arrow Connector 318">
              <a:extLst>
                <a:ext uri="{FF2B5EF4-FFF2-40B4-BE49-F238E27FC236}">
                  <a16:creationId xmlns:a16="http://schemas.microsoft.com/office/drawing/2014/main" id="{6625D55C-1D35-8696-7569-43FA9079D127}"/>
                </a:ext>
              </a:extLst>
            </p:cNvPr>
            <p:cNvCxnSpPr/>
            <p:nvPr/>
          </p:nvCxnSpPr>
          <p:spPr>
            <a:xfrm>
              <a:off x="58668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0" name="Straight Arrow Connector 319">
              <a:extLst>
                <a:ext uri="{FF2B5EF4-FFF2-40B4-BE49-F238E27FC236}">
                  <a16:creationId xmlns:a16="http://schemas.microsoft.com/office/drawing/2014/main" id="{1A9F8704-E5F6-952B-AAA9-45CA1BF44275}"/>
                </a:ext>
              </a:extLst>
            </p:cNvPr>
            <p:cNvCxnSpPr/>
            <p:nvPr/>
          </p:nvCxnSpPr>
          <p:spPr>
            <a:xfrm>
              <a:off x="61113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1" name="Straight Arrow Connector 320">
              <a:extLst>
                <a:ext uri="{FF2B5EF4-FFF2-40B4-BE49-F238E27FC236}">
                  <a16:creationId xmlns:a16="http://schemas.microsoft.com/office/drawing/2014/main" id="{0A41E8C1-80C4-A1E5-F6DF-654F949CF5F9}"/>
                </a:ext>
              </a:extLst>
            </p:cNvPr>
            <p:cNvCxnSpPr/>
            <p:nvPr/>
          </p:nvCxnSpPr>
          <p:spPr>
            <a:xfrm>
              <a:off x="63557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2" name="Straight Arrow Connector 321">
              <a:extLst>
                <a:ext uri="{FF2B5EF4-FFF2-40B4-BE49-F238E27FC236}">
                  <a16:creationId xmlns:a16="http://schemas.microsoft.com/office/drawing/2014/main" id="{C5F9B35C-6E0A-DFF2-8816-EAD4BCA2608A}"/>
                </a:ext>
              </a:extLst>
            </p:cNvPr>
            <p:cNvCxnSpPr/>
            <p:nvPr/>
          </p:nvCxnSpPr>
          <p:spPr>
            <a:xfrm>
              <a:off x="66002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3" name="Straight Arrow Connector 322">
              <a:extLst>
                <a:ext uri="{FF2B5EF4-FFF2-40B4-BE49-F238E27FC236}">
                  <a16:creationId xmlns:a16="http://schemas.microsoft.com/office/drawing/2014/main" id="{86D83DE0-5BEB-764F-BBA5-76D2FFD28819}"/>
                </a:ext>
              </a:extLst>
            </p:cNvPr>
            <p:cNvCxnSpPr/>
            <p:nvPr/>
          </p:nvCxnSpPr>
          <p:spPr>
            <a:xfrm>
              <a:off x="68447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4" name="Straight Arrow Connector 323">
              <a:extLst>
                <a:ext uri="{FF2B5EF4-FFF2-40B4-BE49-F238E27FC236}">
                  <a16:creationId xmlns:a16="http://schemas.microsoft.com/office/drawing/2014/main" id="{F2DC4755-2251-DE2D-09C0-7B82A45D26AF}"/>
                </a:ext>
              </a:extLst>
            </p:cNvPr>
            <p:cNvCxnSpPr/>
            <p:nvPr/>
          </p:nvCxnSpPr>
          <p:spPr>
            <a:xfrm>
              <a:off x="70892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5" name="Straight Arrow Connector 324">
              <a:extLst>
                <a:ext uri="{FF2B5EF4-FFF2-40B4-BE49-F238E27FC236}">
                  <a16:creationId xmlns:a16="http://schemas.microsoft.com/office/drawing/2014/main" id="{E2611B81-7B2E-4F99-189A-063D2F88A180}"/>
                </a:ext>
              </a:extLst>
            </p:cNvPr>
            <p:cNvCxnSpPr/>
            <p:nvPr/>
          </p:nvCxnSpPr>
          <p:spPr>
            <a:xfrm>
              <a:off x="73336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6" name="Straight Arrow Connector 325">
              <a:extLst>
                <a:ext uri="{FF2B5EF4-FFF2-40B4-BE49-F238E27FC236}">
                  <a16:creationId xmlns:a16="http://schemas.microsoft.com/office/drawing/2014/main" id="{6F209FA6-EB76-9B2C-C9C4-A6453E5BEFFB}"/>
                </a:ext>
              </a:extLst>
            </p:cNvPr>
            <p:cNvCxnSpPr/>
            <p:nvPr/>
          </p:nvCxnSpPr>
          <p:spPr>
            <a:xfrm>
              <a:off x="75781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7" name="Straight Arrow Connector 326">
              <a:extLst>
                <a:ext uri="{FF2B5EF4-FFF2-40B4-BE49-F238E27FC236}">
                  <a16:creationId xmlns:a16="http://schemas.microsoft.com/office/drawing/2014/main" id="{8C5E60A2-3B51-2322-BAD1-8ECED2748C13}"/>
                </a:ext>
              </a:extLst>
            </p:cNvPr>
            <p:cNvCxnSpPr/>
            <p:nvPr/>
          </p:nvCxnSpPr>
          <p:spPr>
            <a:xfrm>
              <a:off x="78226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8" name="Straight Arrow Connector 327">
              <a:extLst>
                <a:ext uri="{FF2B5EF4-FFF2-40B4-BE49-F238E27FC236}">
                  <a16:creationId xmlns:a16="http://schemas.microsoft.com/office/drawing/2014/main" id="{30F0C2E6-490C-A075-001E-1AF9C7175642}"/>
                </a:ext>
              </a:extLst>
            </p:cNvPr>
            <p:cNvCxnSpPr/>
            <p:nvPr/>
          </p:nvCxnSpPr>
          <p:spPr>
            <a:xfrm>
              <a:off x="80671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9" name="Straight Arrow Connector 328">
              <a:extLst>
                <a:ext uri="{FF2B5EF4-FFF2-40B4-BE49-F238E27FC236}">
                  <a16:creationId xmlns:a16="http://schemas.microsoft.com/office/drawing/2014/main" id="{71DBB7D9-1748-EE1B-0786-4CA1830AF1C4}"/>
                </a:ext>
              </a:extLst>
            </p:cNvPr>
            <p:cNvCxnSpPr/>
            <p:nvPr/>
          </p:nvCxnSpPr>
          <p:spPr>
            <a:xfrm>
              <a:off x="83115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0" name="Straight Arrow Connector 329">
              <a:extLst>
                <a:ext uri="{FF2B5EF4-FFF2-40B4-BE49-F238E27FC236}">
                  <a16:creationId xmlns:a16="http://schemas.microsoft.com/office/drawing/2014/main" id="{F91F611E-9524-6179-DFBB-8B46BA31D1D2}"/>
                </a:ext>
              </a:extLst>
            </p:cNvPr>
            <p:cNvCxnSpPr/>
            <p:nvPr/>
          </p:nvCxnSpPr>
          <p:spPr>
            <a:xfrm>
              <a:off x="85560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1" name="Straight Arrow Connector 330">
              <a:extLst>
                <a:ext uri="{FF2B5EF4-FFF2-40B4-BE49-F238E27FC236}">
                  <a16:creationId xmlns:a16="http://schemas.microsoft.com/office/drawing/2014/main" id="{749DB7AD-C2BC-495F-8074-D316F0331CE9}"/>
                </a:ext>
              </a:extLst>
            </p:cNvPr>
            <p:cNvCxnSpPr/>
            <p:nvPr/>
          </p:nvCxnSpPr>
          <p:spPr>
            <a:xfrm>
              <a:off x="36665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2" name="Straight Arrow Connector 331">
              <a:extLst>
                <a:ext uri="{FF2B5EF4-FFF2-40B4-BE49-F238E27FC236}">
                  <a16:creationId xmlns:a16="http://schemas.microsoft.com/office/drawing/2014/main" id="{F7F59FD6-0398-C6F9-9090-CE38DE719956}"/>
                </a:ext>
              </a:extLst>
            </p:cNvPr>
            <p:cNvCxnSpPr/>
            <p:nvPr/>
          </p:nvCxnSpPr>
          <p:spPr>
            <a:xfrm>
              <a:off x="39110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3" name="Straight Arrow Connector 332">
              <a:extLst>
                <a:ext uri="{FF2B5EF4-FFF2-40B4-BE49-F238E27FC236}">
                  <a16:creationId xmlns:a16="http://schemas.microsoft.com/office/drawing/2014/main" id="{93120795-4B77-97B4-5EFF-5DD823486347}"/>
                </a:ext>
              </a:extLst>
            </p:cNvPr>
            <p:cNvCxnSpPr/>
            <p:nvPr/>
          </p:nvCxnSpPr>
          <p:spPr>
            <a:xfrm>
              <a:off x="41555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4" name="Straight Arrow Connector 333">
              <a:extLst>
                <a:ext uri="{FF2B5EF4-FFF2-40B4-BE49-F238E27FC236}">
                  <a16:creationId xmlns:a16="http://schemas.microsoft.com/office/drawing/2014/main" id="{B79B0D9F-FBFF-19A9-10C3-AA6902E3DD7D}"/>
                </a:ext>
              </a:extLst>
            </p:cNvPr>
            <p:cNvCxnSpPr/>
            <p:nvPr/>
          </p:nvCxnSpPr>
          <p:spPr>
            <a:xfrm>
              <a:off x="43999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5" name="Straight Arrow Connector 334">
              <a:extLst>
                <a:ext uri="{FF2B5EF4-FFF2-40B4-BE49-F238E27FC236}">
                  <a16:creationId xmlns:a16="http://schemas.microsoft.com/office/drawing/2014/main" id="{0025E481-6EC2-7F5E-DFB4-0689E3E1B6AF}"/>
                </a:ext>
              </a:extLst>
            </p:cNvPr>
            <p:cNvCxnSpPr/>
            <p:nvPr/>
          </p:nvCxnSpPr>
          <p:spPr>
            <a:xfrm>
              <a:off x="46444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6" name="Straight Arrow Connector 335">
              <a:extLst>
                <a:ext uri="{FF2B5EF4-FFF2-40B4-BE49-F238E27FC236}">
                  <a16:creationId xmlns:a16="http://schemas.microsoft.com/office/drawing/2014/main" id="{1C36825E-9A2B-6C2A-712F-B1BA9E2B8439}"/>
                </a:ext>
              </a:extLst>
            </p:cNvPr>
            <p:cNvCxnSpPr/>
            <p:nvPr/>
          </p:nvCxnSpPr>
          <p:spPr>
            <a:xfrm>
              <a:off x="48889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7" name="Straight Arrow Connector 336">
              <a:extLst>
                <a:ext uri="{FF2B5EF4-FFF2-40B4-BE49-F238E27FC236}">
                  <a16:creationId xmlns:a16="http://schemas.microsoft.com/office/drawing/2014/main" id="{D08B21BA-6C44-FD56-8FA2-FCCD27424A07}"/>
                </a:ext>
              </a:extLst>
            </p:cNvPr>
            <p:cNvCxnSpPr/>
            <p:nvPr/>
          </p:nvCxnSpPr>
          <p:spPr>
            <a:xfrm>
              <a:off x="51334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8" name="Straight Arrow Connector 337">
              <a:extLst>
                <a:ext uri="{FF2B5EF4-FFF2-40B4-BE49-F238E27FC236}">
                  <a16:creationId xmlns:a16="http://schemas.microsoft.com/office/drawing/2014/main" id="{D125FCA6-1688-9C3A-F777-668F80761BB7}"/>
                </a:ext>
              </a:extLst>
            </p:cNvPr>
            <p:cNvCxnSpPr/>
            <p:nvPr/>
          </p:nvCxnSpPr>
          <p:spPr>
            <a:xfrm>
              <a:off x="53778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9" name="Straight Arrow Connector 338">
              <a:extLst>
                <a:ext uri="{FF2B5EF4-FFF2-40B4-BE49-F238E27FC236}">
                  <a16:creationId xmlns:a16="http://schemas.microsoft.com/office/drawing/2014/main" id="{12F8581E-B30B-B957-6D49-965CA1906430}"/>
                </a:ext>
              </a:extLst>
            </p:cNvPr>
            <p:cNvCxnSpPr/>
            <p:nvPr/>
          </p:nvCxnSpPr>
          <p:spPr>
            <a:xfrm>
              <a:off x="56223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0" name="Straight Arrow Connector 339">
              <a:extLst>
                <a:ext uri="{FF2B5EF4-FFF2-40B4-BE49-F238E27FC236}">
                  <a16:creationId xmlns:a16="http://schemas.microsoft.com/office/drawing/2014/main" id="{D91E78E5-0F97-8A4A-18AD-E648CB1CBF98}"/>
                </a:ext>
              </a:extLst>
            </p:cNvPr>
            <p:cNvCxnSpPr/>
            <p:nvPr/>
          </p:nvCxnSpPr>
          <p:spPr>
            <a:xfrm>
              <a:off x="58668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1" name="Straight Arrow Connector 340">
              <a:extLst>
                <a:ext uri="{FF2B5EF4-FFF2-40B4-BE49-F238E27FC236}">
                  <a16:creationId xmlns:a16="http://schemas.microsoft.com/office/drawing/2014/main" id="{3B146A2E-6E3E-613D-38BE-1C5AA774C0B0}"/>
                </a:ext>
              </a:extLst>
            </p:cNvPr>
            <p:cNvCxnSpPr/>
            <p:nvPr/>
          </p:nvCxnSpPr>
          <p:spPr>
            <a:xfrm>
              <a:off x="61113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2" name="Straight Arrow Connector 341">
              <a:extLst>
                <a:ext uri="{FF2B5EF4-FFF2-40B4-BE49-F238E27FC236}">
                  <a16:creationId xmlns:a16="http://schemas.microsoft.com/office/drawing/2014/main" id="{03AF785F-BBF7-C950-0E70-0B3A775A5A1C}"/>
                </a:ext>
              </a:extLst>
            </p:cNvPr>
            <p:cNvCxnSpPr/>
            <p:nvPr/>
          </p:nvCxnSpPr>
          <p:spPr>
            <a:xfrm>
              <a:off x="63557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3" name="Straight Arrow Connector 342">
              <a:extLst>
                <a:ext uri="{FF2B5EF4-FFF2-40B4-BE49-F238E27FC236}">
                  <a16:creationId xmlns:a16="http://schemas.microsoft.com/office/drawing/2014/main" id="{F5771772-B3B4-2371-8155-578AA95104AC}"/>
                </a:ext>
              </a:extLst>
            </p:cNvPr>
            <p:cNvCxnSpPr/>
            <p:nvPr/>
          </p:nvCxnSpPr>
          <p:spPr>
            <a:xfrm>
              <a:off x="66002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4" name="Straight Arrow Connector 343">
              <a:extLst>
                <a:ext uri="{FF2B5EF4-FFF2-40B4-BE49-F238E27FC236}">
                  <a16:creationId xmlns:a16="http://schemas.microsoft.com/office/drawing/2014/main" id="{28CB2269-D8FE-D6B4-EABB-35211B1EDE15}"/>
                </a:ext>
              </a:extLst>
            </p:cNvPr>
            <p:cNvCxnSpPr/>
            <p:nvPr/>
          </p:nvCxnSpPr>
          <p:spPr>
            <a:xfrm>
              <a:off x="68447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5" name="Straight Arrow Connector 344">
              <a:extLst>
                <a:ext uri="{FF2B5EF4-FFF2-40B4-BE49-F238E27FC236}">
                  <a16:creationId xmlns:a16="http://schemas.microsoft.com/office/drawing/2014/main" id="{6D71C0A5-9C1B-B7C3-DA41-1B83BD433109}"/>
                </a:ext>
              </a:extLst>
            </p:cNvPr>
            <p:cNvCxnSpPr/>
            <p:nvPr/>
          </p:nvCxnSpPr>
          <p:spPr>
            <a:xfrm>
              <a:off x="70892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6" name="Straight Arrow Connector 345">
              <a:extLst>
                <a:ext uri="{FF2B5EF4-FFF2-40B4-BE49-F238E27FC236}">
                  <a16:creationId xmlns:a16="http://schemas.microsoft.com/office/drawing/2014/main" id="{B3A2BDAC-06DB-17A9-CFC1-569E77DFB095}"/>
                </a:ext>
              </a:extLst>
            </p:cNvPr>
            <p:cNvCxnSpPr/>
            <p:nvPr/>
          </p:nvCxnSpPr>
          <p:spPr>
            <a:xfrm>
              <a:off x="73336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7" name="Straight Arrow Connector 346">
              <a:extLst>
                <a:ext uri="{FF2B5EF4-FFF2-40B4-BE49-F238E27FC236}">
                  <a16:creationId xmlns:a16="http://schemas.microsoft.com/office/drawing/2014/main" id="{B017190D-30AF-3E11-E729-DEF63745274E}"/>
                </a:ext>
              </a:extLst>
            </p:cNvPr>
            <p:cNvCxnSpPr/>
            <p:nvPr/>
          </p:nvCxnSpPr>
          <p:spPr>
            <a:xfrm>
              <a:off x="75781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8" name="Straight Arrow Connector 347">
              <a:extLst>
                <a:ext uri="{FF2B5EF4-FFF2-40B4-BE49-F238E27FC236}">
                  <a16:creationId xmlns:a16="http://schemas.microsoft.com/office/drawing/2014/main" id="{38A45B24-60DB-C5D9-DD9D-EF3DCAB9C44A}"/>
                </a:ext>
              </a:extLst>
            </p:cNvPr>
            <p:cNvCxnSpPr/>
            <p:nvPr/>
          </p:nvCxnSpPr>
          <p:spPr>
            <a:xfrm>
              <a:off x="78226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9" name="Straight Arrow Connector 348">
              <a:extLst>
                <a:ext uri="{FF2B5EF4-FFF2-40B4-BE49-F238E27FC236}">
                  <a16:creationId xmlns:a16="http://schemas.microsoft.com/office/drawing/2014/main" id="{67A53610-AE9A-8BAB-914F-EFE05DCEF39D}"/>
                </a:ext>
              </a:extLst>
            </p:cNvPr>
            <p:cNvCxnSpPr/>
            <p:nvPr/>
          </p:nvCxnSpPr>
          <p:spPr>
            <a:xfrm>
              <a:off x="80671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0" name="Straight Arrow Connector 349">
              <a:extLst>
                <a:ext uri="{FF2B5EF4-FFF2-40B4-BE49-F238E27FC236}">
                  <a16:creationId xmlns:a16="http://schemas.microsoft.com/office/drawing/2014/main" id="{B197AB89-EC1F-3DA6-EAF4-5DF61BABE274}"/>
                </a:ext>
              </a:extLst>
            </p:cNvPr>
            <p:cNvCxnSpPr/>
            <p:nvPr/>
          </p:nvCxnSpPr>
          <p:spPr>
            <a:xfrm>
              <a:off x="83115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1" name="Straight Arrow Connector 350">
              <a:extLst>
                <a:ext uri="{FF2B5EF4-FFF2-40B4-BE49-F238E27FC236}">
                  <a16:creationId xmlns:a16="http://schemas.microsoft.com/office/drawing/2014/main" id="{6A19000D-B72F-5783-99EF-955666CDC67E}"/>
                </a:ext>
              </a:extLst>
            </p:cNvPr>
            <p:cNvCxnSpPr/>
            <p:nvPr/>
          </p:nvCxnSpPr>
          <p:spPr>
            <a:xfrm>
              <a:off x="85560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52" name="Straight Arrow Connector 351">
            <a:extLst>
              <a:ext uri="{FF2B5EF4-FFF2-40B4-BE49-F238E27FC236}">
                <a16:creationId xmlns:a16="http://schemas.microsoft.com/office/drawing/2014/main" id="{84EB91E1-4628-06FB-894C-1418C6669870}"/>
              </a:ext>
            </a:extLst>
          </p:cNvPr>
          <p:cNvCxnSpPr>
            <a:cxnSpLocks/>
          </p:cNvCxnSpPr>
          <p:nvPr/>
        </p:nvCxnSpPr>
        <p:spPr>
          <a:xfrm flipV="1">
            <a:off x="6126411" y="3000147"/>
            <a:ext cx="1219200" cy="80932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3" name="Picture 352">
            <a:extLst>
              <a:ext uri="{FF2B5EF4-FFF2-40B4-BE49-F238E27FC236}">
                <a16:creationId xmlns:a16="http://schemas.microsoft.com/office/drawing/2014/main" id="{838140D3-C7EE-6727-B976-C8EF21A16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19862">
            <a:off x="6024165" y="3319369"/>
            <a:ext cx="228112" cy="935307"/>
          </a:xfrm>
          <a:prstGeom prst="rect">
            <a:avLst/>
          </a:prstGeom>
        </p:spPr>
      </p:pic>
      <p:sp>
        <p:nvSpPr>
          <p:cNvPr id="354" name="Arc 353">
            <a:extLst>
              <a:ext uri="{FF2B5EF4-FFF2-40B4-BE49-F238E27FC236}">
                <a16:creationId xmlns:a16="http://schemas.microsoft.com/office/drawing/2014/main" id="{6AA0C576-1BFF-7CA3-90FB-1554A36EE3C9}"/>
              </a:ext>
            </a:extLst>
          </p:cNvPr>
          <p:cNvSpPr/>
          <p:nvPr/>
        </p:nvSpPr>
        <p:spPr>
          <a:xfrm rot="2051396">
            <a:off x="5882308" y="3416726"/>
            <a:ext cx="717121" cy="617790"/>
          </a:xfrm>
          <a:prstGeom prst="arc">
            <a:avLst>
              <a:gd name="adj1" fmla="val 18668240"/>
              <a:gd name="adj2" fmla="val 1310461"/>
            </a:avLst>
          </a:prstGeom>
          <a:ln w="38100">
            <a:solidFill>
              <a:srgbClr val="B31B1B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4DBA27BB-5855-5054-3FCB-03DDC4643580}"/>
                  </a:ext>
                </a:extLst>
              </p:cNvPr>
              <p:cNvSpPr txBox="1"/>
              <p:nvPr/>
            </p:nvSpPr>
            <p:spPr>
              <a:xfrm>
                <a:off x="4853152" y="2702080"/>
                <a:ext cx="635109" cy="8793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B31B1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rgbClr val="B31B1B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acc>
                            <m:accPr>
                              <m:chr m:val="⃗"/>
                              <m:ctrlPr>
                                <a:rPr lang="en-US" sz="2400" b="1" i="1">
                                  <a:solidFill>
                                    <a:srgbClr val="B31B1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B31B1B"/>
                                  </a:solidFill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</m:acc>
                        </m:num>
                        <m:den>
                          <m:r>
                            <a:rPr lang="en-US" sz="2400" b="1" i="1">
                              <a:solidFill>
                                <a:srgbClr val="B31B1B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4DBA27BB-5855-5054-3FCB-03DDC4643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52" y="2702080"/>
                <a:ext cx="635109" cy="8793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BC022F09-F3DA-C98E-7CA5-FD7B6ECC5C01}"/>
                  </a:ext>
                </a:extLst>
              </p:cNvPr>
              <p:cNvSpPr txBox="1"/>
              <p:nvPr/>
            </p:nvSpPr>
            <p:spPr>
              <a:xfrm>
                <a:off x="7132251" y="3060171"/>
                <a:ext cx="4571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BC022F09-F3DA-C98E-7CA5-FD7B6ECC5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251" y="3060171"/>
                <a:ext cx="457176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7" name="Rectangle 356">
            <a:extLst>
              <a:ext uri="{FF2B5EF4-FFF2-40B4-BE49-F238E27FC236}">
                <a16:creationId xmlns:a16="http://schemas.microsoft.com/office/drawing/2014/main" id="{3EF2A298-2070-D9A2-8B53-991ED88E7691}"/>
              </a:ext>
            </a:extLst>
          </p:cNvPr>
          <p:cNvSpPr/>
          <p:nvPr/>
        </p:nvSpPr>
        <p:spPr>
          <a:xfrm>
            <a:off x="3602671" y="1643561"/>
            <a:ext cx="4981421" cy="721677"/>
          </a:xfrm>
          <a:prstGeom prst="rect">
            <a:avLst/>
          </a:prstGeom>
          <a:solidFill>
            <a:srgbClr val="FF5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badi" panose="020B0604020202020204" pitchFamily="34" charset="0"/>
              </a:rPr>
              <a:t>N</a:t>
            </a:r>
            <a:endParaRPr lang="en-US" b="1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5FB6DBF9-F95B-526A-E01E-DAA4D9265A87}"/>
              </a:ext>
            </a:extLst>
          </p:cNvPr>
          <p:cNvSpPr/>
          <p:nvPr/>
        </p:nvSpPr>
        <p:spPr>
          <a:xfrm>
            <a:off x="3602668" y="4853600"/>
            <a:ext cx="4981423" cy="721677"/>
          </a:xfrm>
          <a:prstGeom prst="rect">
            <a:avLst/>
          </a:prstGeom>
          <a:solidFill>
            <a:srgbClr val="4B47E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badi" panose="020B0604020202020204" pitchFamily="34" charset="0"/>
              </a:rPr>
              <a:t>S</a:t>
            </a:r>
            <a:endParaRPr lang="en-US" b="1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p:sp>
        <p:nvSpPr>
          <p:cNvPr id="359" name="Arc 358">
            <a:extLst>
              <a:ext uri="{FF2B5EF4-FFF2-40B4-BE49-F238E27FC236}">
                <a16:creationId xmlns:a16="http://schemas.microsoft.com/office/drawing/2014/main" id="{32D31228-8732-D9C6-4486-0927723F007D}"/>
              </a:ext>
            </a:extLst>
          </p:cNvPr>
          <p:cNvSpPr/>
          <p:nvPr/>
        </p:nvSpPr>
        <p:spPr>
          <a:xfrm rot="12386414">
            <a:off x="5639791" y="3500573"/>
            <a:ext cx="717121" cy="617790"/>
          </a:xfrm>
          <a:prstGeom prst="arc">
            <a:avLst>
              <a:gd name="adj1" fmla="val 18668240"/>
              <a:gd name="adj2" fmla="val 1310461"/>
            </a:avLst>
          </a:prstGeom>
          <a:ln w="38100">
            <a:solidFill>
              <a:srgbClr val="B31B1B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0" name="TextBox 359">
                <a:extLst>
                  <a:ext uri="{FF2B5EF4-FFF2-40B4-BE49-F238E27FC236}">
                    <a16:creationId xmlns:a16="http://schemas.microsoft.com/office/drawing/2014/main" id="{E46FADD6-E240-79F1-2807-CFCC5E591E17}"/>
                  </a:ext>
                </a:extLst>
              </p:cNvPr>
              <p:cNvSpPr txBox="1"/>
              <p:nvPr/>
            </p:nvSpPr>
            <p:spPr>
              <a:xfrm>
                <a:off x="1134056" y="2945740"/>
                <a:ext cx="1904367" cy="9181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</m:acc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acc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60" name="TextBox 359">
                <a:extLst>
                  <a:ext uri="{FF2B5EF4-FFF2-40B4-BE49-F238E27FC236}">
                    <a16:creationId xmlns:a16="http://schemas.microsoft.com/office/drawing/2014/main" id="{E46FADD6-E240-79F1-2807-CFCC5E591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056" y="2945740"/>
                <a:ext cx="1904367" cy="9181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83B1B75-CC05-93BA-F7A5-E4A6260DA841}"/>
              </a:ext>
            </a:extLst>
          </p:cNvPr>
          <p:cNvSpPr txBox="1"/>
          <p:nvPr/>
        </p:nvSpPr>
        <p:spPr>
          <a:xfrm>
            <a:off x="587829" y="4182622"/>
            <a:ext cx="2689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Magnet will rotate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A6C2E1-538A-852A-AF68-C02880646C03}"/>
                  </a:ext>
                </a:extLst>
              </p:cNvPr>
              <p:cNvSpPr txBox="1"/>
              <p:nvPr/>
            </p:nvSpPr>
            <p:spPr>
              <a:xfrm>
                <a:off x="8828579" y="2149929"/>
                <a:ext cx="33634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magnetic moment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A6C2E1-538A-852A-AF68-C02880646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8579" y="2149929"/>
                <a:ext cx="3363421" cy="461665"/>
              </a:xfrm>
              <a:prstGeom prst="rect">
                <a:avLst/>
              </a:prstGeom>
              <a:blipFill>
                <a:blip r:embed="rId7"/>
                <a:stretch>
                  <a:fillRect l="-752" t="-10811" r="-150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508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" grpId="0" animBg="1"/>
      <p:bldP spid="355" grpId="0"/>
      <p:bldP spid="356" grpId="0"/>
      <p:bldP spid="357" grpId="0" animBg="1"/>
      <p:bldP spid="358" grpId="0" animBg="1"/>
      <p:bldP spid="359" grpId="0" animBg="1"/>
      <p:bldP spid="360" grpId="0"/>
      <p:bldP spid="3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69133-D9AB-1F6E-133B-D51D43807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55AE3-135C-941F-7620-965A87113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49F45EB-2A44-36B9-EA31-118337A413B9}"/>
              </a:ext>
            </a:extLst>
          </p:cNvPr>
          <p:cNvGrpSpPr/>
          <p:nvPr/>
        </p:nvGrpSpPr>
        <p:grpSpPr>
          <a:xfrm>
            <a:off x="3666556" y="2365238"/>
            <a:ext cx="4889500" cy="2815057"/>
            <a:chOff x="3666556" y="2365238"/>
            <a:chExt cx="4889500" cy="2815057"/>
          </a:xfrm>
        </p:grpSpPr>
        <p:cxnSp>
          <p:nvCxnSpPr>
            <p:cNvPr id="185" name="Straight Arrow Connector 184">
              <a:extLst>
                <a:ext uri="{FF2B5EF4-FFF2-40B4-BE49-F238E27FC236}">
                  <a16:creationId xmlns:a16="http://schemas.microsoft.com/office/drawing/2014/main" id="{C0C13426-C0E9-C75F-CF3D-FACE0F5AB144}"/>
                </a:ext>
              </a:extLst>
            </p:cNvPr>
            <p:cNvCxnSpPr/>
            <p:nvPr/>
          </p:nvCxnSpPr>
          <p:spPr>
            <a:xfrm>
              <a:off x="36665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Straight Arrow Connector 185">
              <a:extLst>
                <a:ext uri="{FF2B5EF4-FFF2-40B4-BE49-F238E27FC236}">
                  <a16:creationId xmlns:a16="http://schemas.microsoft.com/office/drawing/2014/main" id="{0E134FC7-7EBB-0E95-8330-244DA6CB47FC}"/>
                </a:ext>
              </a:extLst>
            </p:cNvPr>
            <p:cNvCxnSpPr/>
            <p:nvPr/>
          </p:nvCxnSpPr>
          <p:spPr>
            <a:xfrm>
              <a:off x="39110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D1FB68FB-9A5F-C291-756C-AC26D0E1DA1F}"/>
                </a:ext>
              </a:extLst>
            </p:cNvPr>
            <p:cNvCxnSpPr/>
            <p:nvPr/>
          </p:nvCxnSpPr>
          <p:spPr>
            <a:xfrm>
              <a:off x="41555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52274516-FAA1-A91A-7BD0-C957E5FC8194}"/>
                </a:ext>
              </a:extLst>
            </p:cNvPr>
            <p:cNvCxnSpPr/>
            <p:nvPr/>
          </p:nvCxnSpPr>
          <p:spPr>
            <a:xfrm>
              <a:off x="43999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FC914E82-4689-53D1-9DC2-4F72773354AE}"/>
                </a:ext>
              </a:extLst>
            </p:cNvPr>
            <p:cNvCxnSpPr/>
            <p:nvPr/>
          </p:nvCxnSpPr>
          <p:spPr>
            <a:xfrm>
              <a:off x="46444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Straight Arrow Connector 189">
              <a:extLst>
                <a:ext uri="{FF2B5EF4-FFF2-40B4-BE49-F238E27FC236}">
                  <a16:creationId xmlns:a16="http://schemas.microsoft.com/office/drawing/2014/main" id="{9AE352B5-B05D-5127-DEFE-2EEF83A47D23}"/>
                </a:ext>
              </a:extLst>
            </p:cNvPr>
            <p:cNvCxnSpPr/>
            <p:nvPr/>
          </p:nvCxnSpPr>
          <p:spPr>
            <a:xfrm>
              <a:off x="48889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Straight Arrow Connector 190">
              <a:extLst>
                <a:ext uri="{FF2B5EF4-FFF2-40B4-BE49-F238E27FC236}">
                  <a16:creationId xmlns:a16="http://schemas.microsoft.com/office/drawing/2014/main" id="{CF10732B-EBC7-A50C-2A37-BF0EACCC3116}"/>
                </a:ext>
              </a:extLst>
            </p:cNvPr>
            <p:cNvCxnSpPr/>
            <p:nvPr/>
          </p:nvCxnSpPr>
          <p:spPr>
            <a:xfrm>
              <a:off x="51334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Straight Arrow Connector 191">
              <a:extLst>
                <a:ext uri="{FF2B5EF4-FFF2-40B4-BE49-F238E27FC236}">
                  <a16:creationId xmlns:a16="http://schemas.microsoft.com/office/drawing/2014/main" id="{B8F8FC74-08B4-076E-96BF-6B9C5F00308C}"/>
                </a:ext>
              </a:extLst>
            </p:cNvPr>
            <p:cNvCxnSpPr/>
            <p:nvPr/>
          </p:nvCxnSpPr>
          <p:spPr>
            <a:xfrm>
              <a:off x="53778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id="{F83E09EC-66DE-D76A-DA86-B1F764BA60E0}"/>
                </a:ext>
              </a:extLst>
            </p:cNvPr>
            <p:cNvCxnSpPr/>
            <p:nvPr/>
          </p:nvCxnSpPr>
          <p:spPr>
            <a:xfrm>
              <a:off x="56223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Straight Arrow Connector 193">
              <a:extLst>
                <a:ext uri="{FF2B5EF4-FFF2-40B4-BE49-F238E27FC236}">
                  <a16:creationId xmlns:a16="http://schemas.microsoft.com/office/drawing/2014/main" id="{520986D3-F676-D89F-BCCE-6263AFC0E1DD}"/>
                </a:ext>
              </a:extLst>
            </p:cNvPr>
            <p:cNvCxnSpPr/>
            <p:nvPr/>
          </p:nvCxnSpPr>
          <p:spPr>
            <a:xfrm>
              <a:off x="58668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Straight Arrow Connector 194">
              <a:extLst>
                <a:ext uri="{FF2B5EF4-FFF2-40B4-BE49-F238E27FC236}">
                  <a16:creationId xmlns:a16="http://schemas.microsoft.com/office/drawing/2014/main" id="{C9A1EFC8-A2E4-E7B7-7EA1-06752A52D54B}"/>
                </a:ext>
              </a:extLst>
            </p:cNvPr>
            <p:cNvCxnSpPr/>
            <p:nvPr/>
          </p:nvCxnSpPr>
          <p:spPr>
            <a:xfrm>
              <a:off x="61113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A8AE1588-7290-A2B2-E303-2F41F222B590}"/>
                </a:ext>
              </a:extLst>
            </p:cNvPr>
            <p:cNvCxnSpPr/>
            <p:nvPr/>
          </p:nvCxnSpPr>
          <p:spPr>
            <a:xfrm>
              <a:off x="63557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59F06F90-23C7-C6B8-179D-DA0F11D90B6E}"/>
                </a:ext>
              </a:extLst>
            </p:cNvPr>
            <p:cNvCxnSpPr/>
            <p:nvPr/>
          </p:nvCxnSpPr>
          <p:spPr>
            <a:xfrm>
              <a:off x="66002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Straight Arrow Connector 197">
              <a:extLst>
                <a:ext uri="{FF2B5EF4-FFF2-40B4-BE49-F238E27FC236}">
                  <a16:creationId xmlns:a16="http://schemas.microsoft.com/office/drawing/2014/main" id="{E7C2D1EE-C57B-7F92-EAF3-B45539632A5E}"/>
                </a:ext>
              </a:extLst>
            </p:cNvPr>
            <p:cNvCxnSpPr/>
            <p:nvPr/>
          </p:nvCxnSpPr>
          <p:spPr>
            <a:xfrm>
              <a:off x="68447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Arrow Connector 198">
              <a:extLst>
                <a:ext uri="{FF2B5EF4-FFF2-40B4-BE49-F238E27FC236}">
                  <a16:creationId xmlns:a16="http://schemas.microsoft.com/office/drawing/2014/main" id="{7913548D-729E-55FE-8E91-1DD76CA1C2FF}"/>
                </a:ext>
              </a:extLst>
            </p:cNvPr>
            <p:cNvCxnSpPr/>
            <p:nvPr/>
          </p:nvCxnSpPr>
          <p:spPr>
            <a:xfrm>
              <a:off x="70892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Straight Arrow Connector 199">
              <a:extLst>
                <a:ext uri="{FF2B5EF4-FFF2-40B4-BE49-F238E27FC236}">
                  <a16:creationId xmlns:a16="http://schemas.microsoft.com/office/drawing/2014/main" id="{6DB85524-2EFB-94B1-827D-05F3CEB9FD35}"/>
                </a:ext>
              </a:extLst>
            </p:cNvPr>
            <p:cNvCxnSpPr/>
            <p:nvPr/>
          </p:nvCxnSpPr>
          <p:spPr>
            <a:xfrm>
              <a:off x="73336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EA55B871-3B31-BF23-BC27-92A717E1D532}"/>
                </a:ext>
              </a:extLst>
            </p:cNvPr>
            <p:cNvCxnSpPr/>
            <p:nvPr/>
          </p:nvCxnSpPr>
          <p:spPr>
            <a:xfrm>
              <a:off x="75781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2" name="Straight Arrow Connector 201">
              <a:extLst>
                <a:ext uri="{FF2B5EF4-FFF2-40B4-BE49-F238E27FC236}">
                  <a16:creationId xmlns:a16="http://schemas.microsoft.com/office/drawing/2014/main" id="{5FA5CC8D-BB98-26BD-5F42-BE6F68C6DEF1}"/>
                </a:ext>
              </a:extLst>
            </p:cNvPr>
            <p:cNvCxnSpPr/>
            <p:nvPr/>
          </p:nvCxnSpPr>
          <p:spPr>
            <a:xfrm>
              <a:off x="782263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Straight Arrow Connector 202">
              <a:extLst>
                <a:ext uri="{FF2B5EF4-FFF2-40B4-BE49-F238E27FC236}">
                  <a16:creationId xmlns:a16="http://schemas.microsoft.com/office/drawing/2014/main" id="{5C7DB0D3-BD14-0829-A598-60D20CF1D2CE}"/>
                </a:ext>
              </a:extLst>
            </p:cNvPr>
            <p:cNvCxnSpPr/>
            <p:nvPr/>
          </p:nvCxnSpPr>
          <p:spPr>
            <a:xfrm>
              <a:off x="806710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Straight Arrow Connector 203">
              <a:extLst>
                <a:ext uri="{FF2B5EF4-FFF2-40B4-BE49-F238E27FC236}">
                  <a16:creationId xmlns:a16="http://schemas.microsoft.com/office/drawing/2014/main" id="{6950C906-6856-4740-4279-ED741AFE311B}"/>
                </a:ext>
              </a:extLst>
            </p:cNvPr>
            <p:cNvCxnSpPr/>
            <p:nvPr/>
          </p:nvCxnSpPr>
          <p:spPr>
            <a:xfrm>
              <a:off x="8311581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C63F0F62-B014-D83A-6759-6CA560DD6079}"/>
                </a:ext>
              </a:extLst>
            </p:cNvPr>
            <p:cNvCxnSpPr/>
            <p:nvPr/>
          </p:nvCxnSpPr>
          <p:spPr>
            <a:xfrm>
              <a:off x="8556056" y="272859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0CACCA50-8EC0-E36C-A312-E962E9243C24}"/>
                </a:ext>
              </a:extLst>
            </p:cNvPr>
            <p:cNvCxnSpPr/>
            <p:nvPr/>
          </p:nvCxnSpPr>
          <p:spPr>
            <a:xfrm>
              <a:off x="36665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1630656F-40A9-DCBC-6BE4-80B09F05ACE4}"/>
                </a:ext>
              </a:extLst>
            </p:cNvPr>
            <p:cNvCxnSpPr/>
            <p:nvPr/>
          </p:nvCxnSpPr>
          <p:spPr>
            <a:xfrm>
              <a:off x="39110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Straight Arrow Connector 207">
              <a:extLst>
                <a:ext uri="{FF2B5EF4-FFF2-40B4-BE49-F238E27FC236}">
                  <a16:creationId xmlns:a16="http://schemas.microsoft.com/office/drawing/2014/main" id="{80A7F175-EDED-7CAE-ED75-E81904A0D050}"/>
                </a:ext>
              </a:extLst>
            </p:cNvPr>
            <p:cNvCxnSpPr/>
            <p:nvPr/>
          </p:nvCxnSpPr>
          <p:spPr>
            <a:xfrm>
              <a:off x="41555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Straight Arrow Connector 208">
              <a:extLst>
                <a:ext uri="{FF2B5EF4-FFF2-40B4-BE49-F238E27FC236}">
                  <a16:creationId xmlns:a16="http://schemas.microsoft.com/office/drawing/2014/main" id="{8D184075-92B5-F516-4691-362BA2266A1D}"/>
                </a:ext>
              </a:extLst>
            </p:cNvPr>
            <p:cNvCxnSpPr/>
            <p:nvPr/>
          </p:nvCxnSpPr>
          <p:spPr>
            <a:xfrm>
              <a:off x="43999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0" name="Straight Arrow Connector 209">
              <a:extLst>
                <a:ext uri="{FF2B5EF4-FFF2-40B4-BE49-F238E27FC236}">
                  <a16:creationId xmlns:a16="http://schemas.microsoft.com/office/drawing/2014/main" id="{2E35B2CF-27E2-D984-604C-38D5879F4602}"/>
                </a:ext>
              </a:extLst>
            </p:cNvPr>
            <p:cNvCxnSpPr/>
            <p:nvPr/>
          </p:nvCxnSpPr>
          <p:spPr>
            <a:xfrm>
              <a:off x="46444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Straight Arrow Connector 210">
              <a:extLst>
                <a:ext uri="{FF2B5EF4-FFF2-40B4-BE49-F238E27FC236}">
                  <a16:creationId xmlns:a16="http://schemas.microsoft.com/office/drawing/2014/main" id="{B07D5962-32C5-10AF-F273-EC207A34D903}"/>
                </a:ext>
              </a:extLst>
            </p:cNvPr>
            <p:cNvCxnSpPr/>
            <p:nvPr/>
          </p:nvCxnSpPr>
          <p:spPr>
            <a:xfrm>
              <a:off x="48889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D1DE5BEF-9DBD-A4D1-F7B3-D28ED705800D}"/>
                </a:ext>
              </a:extLst>
            </p:cNvPr>
            <p:cNvCxnSpPr/>
            <p:nvPr/>
          </p:nvCxnSpPr>
          <p:spPr>
            <a:xfrm>
              <a:off x="51334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3" name="Straight Arrow Connector 212">
              <a:extLst>
                <a:ext uri="{FF2B5EF4-FFF2-40B4-BE49-F238E27FC236}">
                  <a16:creationId xmlns:a16="http://schemas.microsoft.com/office/drawing/2014/main" id="{6F508DDD-E93C-916C-CAF8-AF667ECBD625}"/>
                </a:ext>
              </a:extLst>
            </p:cNvPr>
            <p:cNvCxnSpPr/>
            <p:nvPr/>
          </p:nvCxnSpPr>
          <p:spPr>
            <a:xfrm>
              <a:off x="53778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4" name="Straight Arrow Connector 213">
              <a:extLst>
                <a:ext uri="{FF2B5EF4-FFF2-40B4-BE49-F238E27FC236}">
                  <a16:creationId xmlns:a16="http://schemas.microsoft.com/office/drawing/2014/main" id="{AE7521A6-1913-954F-3476-DD8212DA6C80}"/>
                </a:ext>
              </a:extLst>
            </p:cNvPr>
            <p:cNvCxnSpPr/>
            <p:nvPr/>
          </p:nvCxnSpPr>
          <p:spPr>
            <a:xfrm>
              <a:off x="56223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5" name="Straight Arrow Connector 214">
              <a:extLst>
                <a:ext uri="{FF2B5EF4-FFF2-40B4-BE49-F238E27FC236}">
                  <a16:creationId xmlns:a16="http://schemas.microsoft.com/office/drawing/2014/main" id="{A9630E08-5CD0-F664-6244-0F1E26B70569}"/>
                </a:ext>
              </a:extLst>
            </p:cNvPr>
            <p:cNvCxnSpPr/>
            <p:nvPr/>
          </p:nvCxnSpPr>
          <p:spPr>
            <a:xfrm>
              <a:off x="58668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Straight Arrow Connector 215">
              <a:extLst>
                <a:ext uri="{FF2B5EF4-FFF2-40B4-BE49-F238E27FC236}">
                  <a16:creationId xmlns:a16="http://schemas.microsoft.com/office/drawing/2014/main" id="{85C1ED56-9D0B-EB44-150D-FE7C257560DF}"/>
                </a:ext>
              </a:extLst>
            </p:cNvPr>
            <p:cNvCxnSpPr/>
            <p:nvPr/>
          </p:nvCxnSpPr>
          <p:spPr>
            <a:xfrm>
              <a:off x="61113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F9451BD1-3BC5-AAB3-8449-1114E09E213D}"/>
                </a:ext>
              </a:extLst>
            </p:cNvPr>
            <p:cNvCxnSpPr/>
            <p:nvPr/>
          </p:nvCxnSpPr>
          <p:spPr>
            <a:xfrm>
              <a:off x="63557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E609D2C1-DC96-6507-9EEB-996CABC491D1}"/>
                </a:ext>
              </a:extLst>
            </p:cNvPr>
            <p:cNvCxnSpPr/>
            <p:nvPr/>
          </p:nvCxnSpPr>
          <p:spPr>
            <a:xfrm>
              <a:off x="66002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9" name="Straight Arrow Connector 218">
              <a:extLst>
                <a:ext uri="{FF2B5EF4-FFF2-40B4-BE49-F238E27FC236}">
                  <a16:creationId xmlns:a16="http://schemas.microsoft.com/office/drawing/2014/main" id="{D3F731AB-108E-5D49-4C11-342847DACBE5}"/>
                </a:ext>
              </a:extLst>
            </p:cNvPr>
            <p:cNvCxnSpPr/>
            <p:nvPr/>
          </p:nvCxnSpPr>
          <p:spPr>
            <a:xfrm>
              <a:off x="68447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Straight Arrow Connector 219">
              <a:extLst>
                <a:ext uri="{FF2B5EF4-FFF2-40B4-BE49-F238E27FC236}">
                  <a16:creationId xmlns:a16="http://schemas.microsoft.com/office/drawing/2014/main" id="{2196C6CB-7A80-810F-2948-DDA95625553F}"/>
                </a:ext>
              </a:extLst>
            </p:cNvPr>
            <p:cNvCxnSpPr/>
            <p:nvPr/>
          </p:nvCxnSpPr>
          <p:spPr>
            <a:xfrm>
              <a:off x="70892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7AD14481-1FD0-C083-5D08-EC6A919FF920}"/>
                </a:ext>
              </a:extLst>
            </p:cNvPr>
            <p:cNvCxnSpPr/>
            <p:nvPr/>
          </p:nvCxnSpPr>
          <p:spPr>
            <a:xfrm>
              <a:off x="73336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1A5CB127-681E-4ECB-43C6-FC8665DE881F}"/>
                </a:ext>
              </a:extLst>
            </p:cNvPr>
            <p:cNvCxnSpPr/>
            <p:nvPr/>
          </p:nvCxnSpPr>
          <p:spPr>
            <a:xfrm>
              <a:off x="75781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Straight Arrow Connector 222">
              <a:extLst>
                <a:ext uri="{FF2B5EF4-FFF2-40B4-BE49-F238E27FC236}">
                  <a16:creationId xmlns:a16="http://schemas.microsoft.com/office/drawing/2014/main" id="{0E3D8343-EB60-5C22-E643-A2EB4C7F45C6}"/>
                </a:ext>
              </a:extLst>
            </p:cNvPr>
            <p:cNvCxnSpPr/>
            <p:nvPr/>
          </p:nvCxnSpPr>
          <p:spPr>
            <a:xfrm>
              <a:off x="782263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Straight Arrow Connector 223">
              <a:extLst>
                <a:ext uri="{FF2B5EF4-FFF2-40B4-BE49-F238E27FC236}">
                  <a16:creationId xmlns:a16="http://schemas.microsoft.com/office/drawing/2014/main" id="{1DE2E89C-067B-7462-148F-37B417EB5FAA}"/>
                </a:ext>
              </a:extLst>
            </p:cNvPr>
            <p:cNvCxnSpPr/>
            <p:nvPr/>
          </p:nvCxnSpPr>
          <p:spPr>
            <a:xfrm>
              <a:off x="806710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5" name="Straight Arrow Connector 224">
              <a:extLst>
                <a:ext uri="{FF2B5EF4-FFF2-40B4-BE49-F238E27FC236}">
                  <a16:creationId xmlns:a16="http://schemas.microsoft.com/office/drawing/2014/main" id="{D5D817FB-4112-C590-918D-F4AA7CB9DAD2}"/>
                </a:ext>
              </a:extLst>
            </p:cNvPr>
            <p:cNvCxnSpPr/>
            <p:nvPr/>
          </p:nvCxnSpPr>
          <p:spPr>
            <a:xfrm>
              <a:off x="8311581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3F72C8D9-D2F0-5126-D6CC-071BDE156968}"/>
                </a:ext>
              </a:extLst>
            </p:cNvPr>
            <p:cNvCxnSpPr/>
            <p:nvPr/>
          </p:nvCxnSpPr>
          <p:spPr>
            <a:xfrm>
              <a:off x="8556056" y="236523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7" name="Straight Arrow Connector 226">
              <a:extLst>
                <a:ext uri="{FF2B5EF4-FFF2-40B4-BE49-F238E27FC236}">
                  <a16:creationId xmlns:a16="http://schemas.microsoft.com/office/drawing/2014/main" id="{B1B2DBFA-F450-A742-A027-568148106B0A}"/>
                </a:ext>
              </a:extLst>
            </p:cNvPr>
            <p:cNvCxnSpPr/>
            <p:nvPr/>
          </p:nvCxnSpPr>
          <p:spPr>
            <a:xfrm>
              <a:off x="36665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C643EF83-3C30-7970-D9FE-780F22C86556}"/>
                </a:ext>
              </a:extLst>
            </p:cNvPr>
            <p:cNvCxnSpPr/>
            <p:nvPr/>
          </p:nvCxnSpPr>
          <p:spPr>
            <a:xfrm>
              <a:off x="39110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Straight Arrow Connector 228">
              <a:extLst>
                <a:ext uri="{FF2B5EF4-FFF2-40B4-BE49-F238E27FC236}">
                  <a16:creationId xmlns:a16="http://schemas.microsoft.com/office/drawing/2014/main" id="{6AC4C89D-8A23-6242-9A1F-F38298B6F57A}"/>
                </a:ext>
              </a:extLst>
            </p:cNvPr>
            <p:cNvCxnSpPr/>
            <p:nvPr/>
          </p:nvCxnSpPr>
          <p:spPr>
            <a:xfrm>
              <a:off x="41555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F903E6D4-E9BF-8C3D-A63A-C80383DF7C3F}"/>
                </a:ext>
              </a:extLst>
            </p:cNvPr>
            <p:cNvCxnSpPr/>
            <p:nvPr/>
          </p:nvCxnSpPr>
          <p:spPr>
            <a:xfrm>
              <a:off x="43999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Straight Arrow Connector 230">
              <a:extLst>
                <a:ext uri="{FF2B5EF4-FFF2-40B4-BE49-F238E27FC236}">
                  <a16:creationId xmlns:a16="http://schemas.microsoft.com/office/drawing/2014/main" id="{2B05D8FC-6264-6A87-6D6E-FED88B4A5622}"/>
                </a:ext>
              </a:extLst>
            </p:cNvPr>
            <p:cNvCxnSpPr/>
            <p:nvPr/>
          </p:nvCxnSpPr>
          <p:spPr>
            <a:xfrm>
              <a:off x="46444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40663471-FFE7-E9CB-2BBF-8E1A09A717CB}"/>
                </a:ext>
              </a:extLst>
            </p:cNvPr>
            <p:cNvCxnSpPr/>
            <p:nvPr/>
          </p:nvCxnSpPr>
          <p:spPr>
            <a:xfrm>
              <a:off x="48889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Straight Arrow Connector 232">
              <a:extLst>
                <a:ext uri="{FF2B5EF4-FFF2-40B4-BE49-F238E27FC236}">
                  <a16:creationId xmlns:a16="http://schemas.microsoft.com/office/drawing/2014/main" id="{C5811A26-408C-EC81-141B-C46DAC14422C}"/>
                </a:ext>
              </a:extLst>
            </p:cNvPr>
            <p:cNvCxnSpPr/>
            <p:nvPr/>
          </p:nvCxnSpPr>
          <p:spPr>
            <a:xfrm>
              <a:off x="51334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C2B8AA8A-17E3-AECB-D025-FCD4A25B6FC7}"/>
                </a:ext>
              </a:extLst>
            </p:cNvPr>
            <p:cNvCxnSpPr/>
            <p:nvPr/>
          </p:nvCxnSpPr>
          <p:spPr>
            <a:xfrm>
              <a:off x="53778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CFE0028D-62F1-77B7-9D45-35BCB624EF89}"/>
                </a:ext>
              </a:extLst>
            </p:cNvPr>
            <p:cNvCxnSpPr/>
            <p:nvPr/>
          </p:nvCxnSpPr>
          <p:spPr>
            <a:xfrm>
              <a:off x="56223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Straight Arrow Connector 235">
              <a:extLst>
                <a:ext uri="{FF2B5EF4-FFF2-40B4-BE49-F238E27FC236}">
                  <a16:creationId xmlns:a16="http://schemas.microsoft.com/office/drawing/2014/main" id="{58685150-4360-3E55-38B2-E84DB173D2FA}"/>
                </a:ext>
              </a:extLst>
            </p:cNvPr>
            <p:cNvCxnSpPr/>
            <p:nvPr/>
          </p:nvCxnSpPr>
          <p:spPr>
            <a:xfrm>
              <a:off x="58668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07BA086C-568B-DEC7-7210-8C374AEBE1D9}"/>
                </a:ext>
              </a:extLst>
            </p:cNvPr>
            <p:cNvCxnSpPr/>
            <p:nvPr/>
          </p:nvCxnSpPr>
          <p:spPr>
            <a:xfrm>
              <a:off x="61113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8" name="Straight Arrow Connector 237">
              <a:extLst>
                <a:ext uri="{FF2B5EF4-FFF2-40B4-BE49-F238E27FC236}">
                  <a16:creationId xmlns:a16="http://schemas.microsoft.com/office/drawing/2014/main" id="{47A70D6B-F361-A63C-6E00-FA995D1A6AA6}"/>
                </a:ext>
              </a:extLst>
            </p:cNvPr>
            <p:cNvCxnSpPr/>
            <p:nvPr/>
          </p:nvCxnSpPr>
          <p:spPr>
            <a:xfrm>
              <a:off x="63557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9" name="Straight Arrow Connector 238">
              <a:extLst>
                <a:ext uri="{FF2B5EF4-FFF2-40B4-BE49-F238E27FC236}">
                  <a16:creationId xmlns:a16="http://schemas.microsoft.com/office/drawing/2014/main" id="{9A18327B-D094-9A47-0B2C-4BD63976B649}"/>
                </a:ext>
              </a:extLst>
            </p:cNvPr>
            <p:cNvCxnSpPr/>
            <p:nvPr/>
          </p:nvCxnSpPr>
          <p:spPr>
            <a:xfrm>
              <a:off x="66002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0" name="Straight Arrow Connector 239">
              <a:extLst>
                <a:ext uri="{FF2B5EF4-FFF2-40B4-BE49-F238E27FC236}">
                  <a16:creationId xmlns:a16="http://schemas.microsoft.com/office/drawing/2014/main" id="{7F287581-476D-BA8B-ADEB-FCD7CA643F1E}"/>
                </a:ext>
              </a:extLst>
            </p:cNvPr>
            <p:cNvCxnSpPr/>
            <p:nvPr/>
          </p:nvCxnSpPr>
          <p:spPr>
            <a:xfrm>
              <a:off x="68447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1" name="Straight Arrow Connector 240">
              <a:extLst>
                <a:ext uri="{FF2B5EF4-FFF2-40B4-BE49-F238E27FC236}">
                  <a16:creationId xmlns:a16="http://schemas.microsoft.com/office/drawing/2014/main" id="{8403CFC2-7F62-0308-AD12-38ABC388B7F8}"/>
                </a:ext>
              </a:extLst>
            </p:cNvPr>
            <p:cNvCxnSpPr/>
            <p:nvPr/>
          </p:nvCxnSpPr>
          <p:spPr>
            <a:xfrm>
              <a:off x="70892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2" name="Straight Arrow Connector 241">
              <a:extLst>
                <a:ext uri="{FF2B5EF4-FFF2-40B4-BE49-F238E27FC236}">
                  <a16:creationId xmlns:a16="http://schemas.microsoft.com/office/drawing/2014/main" id="{F5EA26D5-18B5-747F-739C-0B0F2E68E9D5}"/>
                </a:ext>
              </a:extLst>
            </p:cNvPr>
            <p:cNvCxnSpPr/>
            <p:nvPr/>
          </p:nvCxnSpPr>
          <p:spPr>
            <a:xfrm>
              <a:off x="73336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3" name="Straight Arrow Connector 242">
              <a:extLst>
                <a:ext uri="{FF2B5EF4-FFF2-40B4-BE49-F238E27FC236}">
                  <a16:creationId xmlns:a16="http://schemas.microsoft.com/office/drawing/2014/main" id="{DDFE5B47-DB28-FFE1-DE75-F87EAA091128}"/>
                </a:ext>
              </a:extLst>
            </p:cNvPr>
            <p:cNvCxnSpPr/>
            <p:nvPr/>
          </p:nvCxnSpPr>
          <p:spPr>
            <a:xfrm>
              <a:off x="75781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4" name="Straight Arrow Connector 243">
              <a:extLst>
                <a:ext uri="{FF2B5EF4-FFF2-40B4-BE49-F238E27FC236}">
                  <a16:creationId xmlns:a16="http://schemas.microsoft.com/office/drawing/2014/main" id="{E3554C0A-7276-5EBE-A9AD-117570899E22}"/>
                </a:ext>
              </a:extLst>
            </p:cNvPr>
            <p:cNvCxnSpPr/>
            <p:nvPr/>
          </p:nvCxnSpPr>
          <p:spPr>
            <a:xfrm>
              <a:off x="782263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8B9F8BDE-9850-4B4C-89B6-5DE47C484A8F}"/>
                </a:ext>
              </a:extLst>
            </p:cNvPr>
            <p:cNvCxnSpPr/>
            <p:nvPr/>
          </p:nvCxnSpPr>
          <p:spPr>
            <a:xfrm>
              <a:off x="806710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6" name="Straight Arrow Connector 245">
              <a:extLst>
                <a:ext uri="{FF2B5EF4-FFF2-40B4-BE49-F238E27FC236}">
                  <a16:creationId xmlns:a16="http://schemas.microsoft.com/office/drawing/2014/main" id="{3E039789-DE49-C3C8-DA92-85518F9AEFD8}"/>
                </a:ext>
              </a:extLst>
            </p:cNvPr>
            <p:cNvCxnSpPr/>
            <p:nvPr/>
          </p:nvCxnSpPr>
          <p:spPr>
            <a:xfrm>
              <a:off x="8311581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id="{C2E73A10-479D-FBBB-D43B-B7B2129AD220}"/>
                </a:ext>
              </a:extLst>
            </p:cNvPr>
            <p:cNvCxnSpPr/>
            <p:nvPr/>
          </p:nvCxnSpPr>
          <p:spPr>
            <a:xfrm>
              <a:off x="8556056" y="309195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8" name="Straight Arrow Connector 247">
              <a:extLst>
                <a:ext uri="{FF2B5EF4-FFF2-40B4-BE49-F238E27FC236}">
                  <a16:creationId xmlns:a16="http://schemas.microsoft.com/office/drawing/2014/main" id="{5549A49D-C52E-CA3F-46F2-6DC820749A18}"/>
                </a:ext>
              </a:extLst>
            </p:cNvPr>
            <p:cNvCxnSpPr/>
            <p:nvPr/>
          </p:nvCxnSpPr>
          <p:spPr>
            <a:xfrm>
              <a:off x="36665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9" name="Straight Arrow Connector 248">
              <a:extLst>
                <a:ext uri="{FF2B5EF4-FFF2-40B4-BE49-F238E27FC236}">
                  <a16:creationId xmlns:a16="http://schemas.microsoft.com/office/drawing/2014/main" id="{9D3A67F9-7A40-14A4-5BF0-D509673EB7F3}"/>
                </a:ext>
              </a:extLst>
            </p:cNvPr>
            <p:cNvCxnSpPr/>
            <p:nvPr/>
          </p:nvCxnSpPr>
          <p:spPr>
            <a:xfrm>
              <a:off x="39110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Straight Arrow Connector 249">
              <a:extLst>
                <a:ext uri="{FF2B5EF4-FFF2-40B4-BE49-F238E27FC236}">
                  <a16:creationId xmlns:a16="http://schemas.microsoft.com/office/drawing/2014/main" id="{6254F552-49E7-2CAB-A050-6D15DB1AAE81}"/>
                </a:ext>
              </a:extLst>
            </p:cNvPr>
            <p:cNvCxnSpPr/>
            <p:nvPr/>
          </p:nvCxnSpPr>
          <p:spPr>
            <a:xfrm>
              <a:off x="41555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1" name="Straight Arrow Connector 250">
              <a:extLst>
                <a:ext uri="{FF2B5EF4-FFF2-40B4-BE49-F238E27FC236}">
                  <a16:creationId xmlns:a16="http://schemas.microsoft.com/office/drawing/2014/main" id="{8EAEC50C-43AA-56A7-0347-B2FBEC646E23}"/>
                </a:ext>
              </a:extLst>
            </p:cNvPr>
            <p:cNvCxnSpPr/>
            <p:nvPr/>
          </p:nvCxnSpPr>
          <p:spPr>
            <a:xfrm>
              <a:off x="43999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Straight Arrow Connector 251">
              <a:extLst>
                <a:ext uri="{FF2B5EF4-FFF2-40B4-BE49-F238E27FC236}">
                  <a16:creationId xmlns:a16="http://schemas.microsoft.com/office/drawing/2014/main" id="{A7872C1E-AD30-3204-037D-E4599492C770}"/>
                </a:ext>
              </a:extLst>
            </p:cNvPr>
            <p:cNvCxnSpPr/>
            <p:nvPr/>
          </p:nvCxnSpPr>
          <p:spPr>
            <a:xfrm>
              <a:off x="46444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Straight Arrow Connector 252">
              <a:extLst>
                <a:ext uri="{FF2B5EF4-FFF2-40B4-BE49-F238E27FC236}">
                  <a16:creationId xmlns:a16="http://schemas.microsoft.com/office/drawing/2014/main" id="{8CCE2465-6F05-D55A-B0AA-DC968C2F17D8}"/>
                </a:ext>
              </a:extLst>
            </p:cNvPr>
            <p:cNvCxnSpPr/>
            <p:nvPr/>
          </p:nvCxnSpPr>
          <p:spPr>
            <a:xfrm>
              <a:off x="48889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4" name="Straight Arrow Connector 253">
              <a:extLst>
                <a:ext uri="{FF2B5EF4-FFF2-40B4-BE49-F238E27FC236}">
                  <a16:creationId xmlns:a16="http://schemas.microsoft.com/office/drawing/2014/main" id="{E54C67FA-94C1-AD09-5ED1-F9D675992A43}"/>
                </a:ext>
              </a:extLst>
            </p:cNvPr>
            <p:cNvCxnSpPr/>
            <p:nvPr/>
          </p:nvCxnSpPr>
          <p:spPr>
            <a:xfrm>
              <a:off x="51334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5" name="Straight Arrow Connector 254">
              <a:extLst>
                <a:ext uri="{FF2B5EF4-FFF2-40B4-BE49-F238E27FC236}">
                  <a16:creationId xmlns:a16="http://schemas.microsoft.com/office/drawing/2014/main" id="{C8B27B3B-1B3B-1FA1-4878-58666D524B44}"/>
                </a:ext>
              </a:extLst>
            </p:cNvPr>
            <p:cNvCxnSpPr/>
            <p:nvPr/>
          </p:nvCxnSpPr>
          <p:spPr>
            <a:xfrm>
              <a:off x="53778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6" name="Straight Arrow Connector 255">
              <a:extLst>
                <a:ext uri="{FF2B5EF4-FFF2-40B4-BE49-F238E27FC236}">
                  <a16:creationId xmlns:a16="http://schemas.microsoft.com/office/drawing/2014/main" id="{35FBD7C0-B03A-A43C-39F5-FDF939CB5987}"/>
                </a:ext>
              </a:extLst>
            </p:cNvPr>
            <p:cNvCxnSpPr/>
            <p:nvPr/>
          </p:nvCxnSpPr>
          <p:spPr>
            <a:xfrm>
              <a:off x="56223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0D8F3FBA-FC79-62CC-56C5-63F40137BCDD}"/>
                </a:ext>
              </a:extLst>
            </p:cNvPr>
            <p:cNvCxnSpPr/>
            <p:nvPr/>
          </p:nvCxnSpPr>
          <p:spPr>
            <a:xfrm>
              <a:off x="58668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48EA6B33-52A7-A180-9502-9BA4C19DC914}"/>
                </a:ext>
              </a:extLst>
            </p:cNvPr>
            <p:cNvCxnSpPr/>
            <p:nvPr/>
          </p:nvCxnSpPr>
          <p:spPr>
            <a:xfrm>
              <a:off x="61113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9" name="Straight Arrow Connector 258">
              <a:extLst>
                <a:ext uri="{FF2B5EF4-FFF2-40B4-BE49-F238E27FC236}">
                  <a16:creationId xmlns:a16="http://schemas.microsoft.com/office/drawing/2014/main" id="{CF192A72-F1C4-026C-EBE6-539546605BA1}"/>
                </a:ext>
              </a:extLst>
            </p:cNvPr>
            <p:cNvCxnSpPr/>
            <p:nvPr/>
          </p:nvCxnSpPr>
          <p:spPr>
            <a:xfrm>
              <a:off x="63557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0" name="Straight Arrow Connector 259">
              <a:extLst>
                <a:ext uri="{FF2B5EF4-FFF2-40B4-BE49-F238E27FC236}">
                  <a16:creationId xmlns:a16="http://schemas.microsoft.com/office/drawing/2014/main" id="{4C19722B-C704-EF53-B422-A83689A14599}"/>
                </a:ext>
              </a:extLst>
            </p:cNvPr>
            <p:cNvCxnSpPr/>
            <p:nvPr/>
          </p:nvCxnSpPr>
          <p:spPr>
            <a:xfrm>
              <a:off x="66002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1" name="Straight Arrow Connector 260">
              <a:extLst>
                <a:ext uri="{FF2B5EF4-FFF2-40B4-BE49-F238E27FC236}">
                  <a16:creationId xmlns:a16="http://schemas.microsoft.com/office/drawing/2014/main" id="{945014FF-7915-A908-8119-1AF32FCB2183}"/>
                </a:ext>
              </a:extLst>
            </p:cNvPr>
            <p:cNvCxnSpPr/>
            <p:nvPr/>
          </p:nvCxnSpPr>
          <p:spPr>
            <a:xfrm>
              <a:off x="68447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2" name="Straight Arrow Connector 261">
              <a:extLst>
                <a:ext uri="{FF2B5EF4-FFF2-40B4-BE49-F238E27FC236}">
                  <a16:creationId xmlns:a16="http://schemas.microsoft.com/office/drawing/2014/main" id="{52683E9E-88FA-6ED2-2D8B-F7AD72C13C5D}"/>
                </a:ext>
              </a:extLst>
            </p:cNvPr>
            <p:cNvCxnSpPr/>
            <p:nvPr/>
          </p:nvCxnSpPr>
          <p:spPr>
            <a:xfrm>
              <a:off x="70892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3" name="Straight Arrow Connector 262">
              <a:extLst>
                <a:ext uri="{FF2B5EF4-FFF2-40B4-BE49-F238E27FC236}">
                  <a16:creationId xmlns:a16="http://schemas.microsoft.com/office/drawing/2014/main" id="{E986A831-52EB-C48B-3D67-946D14A40391}"/>
                </a:ext>
              </a:extLst>
            </p:cNvPr>
            <p:cNvCxnSpPr/>
            <p:nvPr/>
          </p:nvCxnSpPr>
          <p:spPr>
            <a:xfrm>
              <a:off x="73336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4" name="Straight Arrow Connector 263">
              <a:extLst>
                <a:ext uri="{FF2B5EF4-FFF2-40B4-BE49-F238E27FC236}">
                  <a16:creationId xmlns:a16="http://schemas.microsoft.com/office/drawing/2014/main" id="{488EC9AE-9502-92AD-4560-17C245C0D055}"/>
                </a:ext>
              </a:extLst>
            </p:cNvPr>
            <p:cNvCxnSpPr/>
            <p:nvPr/>
          </p:nvCxnSpPr>
          <p:spPr>
            <a:xfrm>
              <a:off x="75781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5" name="Straight Arrow Connector 264">
              <a:extLst>
                <a:ext uri="{FF2B5EF4-FFF2-40B4-BE49-F238E27FC236}">
                  <a16:creationId xmlns:a16="http://schemas.microsoft.com/office/drawing/2014/main" id="{05150222-15E9-1CF6-9AB7-E6FEF37EF494}"/>
                </a:ext>
              </a:extLst>
            </p:cNvPr>
            <p:cNvCxnSpPr/>
            <p:nvPr/>
          </p:nvCxnSpPr>
          <p:spPr>
            <a:xfrm>
              <a:off x="782263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6" name="Straight Arrow Connector 265">
              <a:extLst>
                <a:ext uri="{FF2B5EF4-FFF2-40B4-BE49-F238E27FC236}">
                  <a16:creationId xmlns:a16="http://schemas.microsoft.com/office/drawing/2014/main" id="{ACF590CB-7850-BF2E-6195-3E75EEF831D0}"/>
                </a:ext>
              </a:extLst>
            </p:cNvPr>
            <p:cNvCxnSpPr/>
            <p:nvPr/>
          </p:nvCxnSpPr>
          <p:spPr>
            <a:xfrm>
              <a:off x="806710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7" name="Straight Arrow Connector 266">
              <a:extLst>
                <a:ext uri="{FF2B5EF4-FFF2-40B4-BE49-F238E27FC236}">
                  <a16:creationId xmlns:a16="http://schemas.microsoft.com/office/drawing/2014/main" id="{B4096B85-9D41-F270-26A9-B6857FBFAB88}"/>
                </a:ext>
              </a:extLst>
            </p:cNvPr>
            <p:cNvCxnSpPr/>
            <p:nvPr/>
          </p:nvCxnSpPr>
          <p:spPr>
            <a:xfrm>
              <a:off x="8311581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8" name="Straight Arrow Connector 267">
              <a:extLst>
                <a:ext uri="{FF2B5EF4-FFF2-40B4-BE49-F238E27FC236}">
                  <a16:creationId xmlns:a16="http://schemas.microsoft.com/office/drawing/2014/main" id="{BCAC03B6-0DA6-DE9D-C6A0-25400C54A487}"/>
                </a:ext>
              </a:extLst>
            </p:cNvPr>
            <p:cNvCxnSpPr/>
            <p:nvPr/>
          </p:nvCxnSpPr>
          <p:spPr>
            <a:xfrm>
              <a:off x="8556056" y="3455312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9" name="Straight Arrow Connector 268">
              <a:extLst>
                <a:ext uri="{FF2B5EF4-FFF2-40B4-BE49-F238E27FC236}">
                  <a16:creationId xmlns:a16="http://schemas.microsoft.com/office/drawing/2014/main" id="{266B5DB5-1F67-F05A-1D29-2FD5BC5E766E}"/>
                </a:ext>
              </a:extLst>
            </p:cNvPr>
            <p:cNvCxnSpPr/>
            <p:nvPr/>
          </p:nvCxnSpPr>
          <p:spPr>
            <a:xfrm>
              <a:off x="36665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0" name="Straight Arrow Connector 269">
              <a:extLst>
                <a:ext uri="{FF2B5EF4-FFF2-40B4-BE49-F238E27FC236}">
                  <a16:creationId xmlns:a16="http://schemas.microsoft.com/office/drawing/2014/main" id="{145DBF01-5894-B1D9-9772-9E60B7C02A81}"/>
                </a:ext>
              </a:extLst>
            </p:cNvPr>
            <p:cNvCxnSpPr/>
            <p:nvPr/>
          </p:nvCxnSpPr>
          <p:spPr>
            <a:xfrm>
              <a:off x="39110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1" name="Straight Arrow Connector 270">
              <a:extLst>
                <a:ext uri="{FF2B5EF4-FFF2-40B4-BE49-F238E27FC236}">
                  <a16:creationId xmlns:a16="http://schemas.microsoft.com/office/drawing/2014/main" id="{86E5C3F0-54D1-68ED-62E7-4984F73BC057}"/>
                </a:ext>
              </a:extLst>
            </p:cNvPr>
            <p:cNvCxnSpPr/>
            <p:nvPr/>
          </p:nvCxnSpPr>
          <p:spPr>
            <a:xfrm>
              <a:off x="41555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2" name="Straight Arrow Connector 271">
              <a:extLst>
                <a:ext uri="{FF2B5EF4-FFF2-40B4-BE49-F238E27FC236}">
                  <a16:creationId xmlns:a16="http://schemas.microsoft.com/office/drawing/2014/main" id="{4C331636-0AC8-38AF-8F34-DD6C2EE28B67}"/>
                </a:ext>
              </a:extLst>
            </p:cNvPr>
            <p:cNvCxnSpPr/>
            <p:nvPr/>
          </p:nvCxnSpPr>
          <p:spPr>
            <a:xfrm>
              <a:off x="43999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7D5F9CED-2794-7119-F4E3-F0D6575ECD69}"/>
                </a:ext>
              </a:extLst>
            </p:cNvPr>
            <p:cNvCxnSpPr/>
            <p:nvPr/>
          </p:nvCxnSpPr>
          <p:spPr>
            <a:xfrm>
              <a:off x="46444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Straight Arrow Connector 273">
              <a:extLst>
                <a:ext uri="{FF2B5EF4-FFF2-40B4-BE49-F238E27FC236}">
                  <a16:creationId xmlns:a16="http://schemas.microsoft.com/office/drawing/2014/main" id="{A89C7B08-5FA3-68BE-5A01-85A3DDE1FE7C}"/>
                </a:ext>
              </a:extLst>
            </p:cNvPr>
            <p:cNvCxnSpPr/>
            <p:nvPr/>
          </p:nvCxnSpPr>
          <p:spPr>
            <a:xfrm>
              <a:off x="48889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5" name="Straight Arrow Connector 274">
              <a:extLst>
                <a:ext uri="{FF2B5EF4-FFF2-40B4-BE49-F238E27FC236}">
                  <a16:creationId xmlns:a16="http://schemas.microsoft.com/office/drawing/2014/main" id="{CDD79AAB-308F-D4C6-44E5-279B8B0C7B8D}"/>
                </a:ext>
              </a:extLst>
            </p:cNvPr>
            <p:cNvCxnSpPr/>
            <p:nvPr/>
          </p:nvCxnSpPr>
          <p:spPr>
            <a:xfrm>
              <a:off x="51334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6" name="Straight Arrow Connector 275">
              <a:extLst>
                <a:ext uri="{FF2B5EF4-FFF2-40B4-BE49-F238E27FC236}">
                  <a16:creationId xmlns:a16="http://schemas.microsoft.com/office/drawing/2014/main" id="{1DC7579D-1C2B-1ABD-FCAE-CBC02914E858}"/>
                </a:ext>
              </a:extLst>
            </p:cNvPr>
            <p:cNvCxnSpPr/>
            <p:nvPr/>
          </p:nvCxnSpPr>
          <p:spPr>
            <a:xfrm>
              <a:off x="53778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7" name="Straight Arrow Connector 276">
              <a:extLst>
                <a:ext uri="{FF2B5EF4-FFF2-40B4-BE49-F238E27FC236}">
                  <a16:creationId xmlns:a16="http://schemas.microsoft.com/office/drawing/2014/main" id="{5A7A40F9-B307-CD7F-093E-7CCDF507533E}"/>
                </a:ext>
              </a:extLst>
            </p:cNvPr>
            <p:cNvCxnSpPr/>
            <p:nvPr/>
          </p:nvCxnSpPr>
          <p:spPr>
            <a:xfrm>
              <a:off x="56223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A7540523-1FDB-F788-52D4-2106449FA7D2}"/>
                </a:ext>
              </a:extLst>
            </p:cNvPr>
            <p:cNvCxnSpPr/>
            <p:nvPr/>
          </p:nvCxnSpPr>
          <p:spPr>
            <a:xfrm>
              <a:off x="58668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9" name="Straight Arrow Connector 278">
              <a:extLst>
                <a:ext uri="{FF2B5EF4-FFF2-40B4-BE49-F238E27FC236}">
                  <a16:creationId xmlns:a16="http://schemas.microsoft.com/office/drawing/2014/main" id="{1CD922E0-4164-37E3-5789-37D40F3C70E0}"/>
                </a:ext>
              </a:extLst>
            </p:cNvPr>
            <p:cNvCxnSpPr/>
            <p:nvPr/>
          </p:nvCxnSpPr>
          <p:spPr>
            <a:xfrm>
              <a:off x="61113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0" name="Straight Arrow Connector 279">
              <a:extLst>
                <a:ext uri="{FF2B5EF4-FFF2-40B4-BE49-F238E27FC236}">
                  <a16:creationId xmlns:a16="http://schemas.microsoft.com/office/drawing/2014/main" id="{2243FE19-BC33-3C37-7C22-D7DA8E3765D0}"/>
                </a:ext>
              </a:extLst>
            </p:cNvPr>
            <p:cNvCxnSpPr/>
            <p:nvPr/>
          </p:nvCxnSpPr>
          <p:spPr>
            <a:xfrm>
              <a:off x="63557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1" name="Straight Arrow Connector 280">
              <a:extLst>
                <a:ext uri="{FF2B5EF4-FFF2-40B4-BE49-F238E27FC236}">
                  <a16:creationId xmlns:a16="http://schemas.microsoft.com/office/drawing/2014/main" id="{49192F7F-E5FF-7E29-A378-A2ED01A08D9E}"/>
                </a:ext>
              </a:extLst>
            </p:cNvPr>
            <p:cNvCxnSpPr/>
            <p:nvPr/>
          </p:nvCxnSpPr>
          <p:spPr>
            <a:xfrm>
              <a:off x="66002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2" name="Straight Arrow Connector 281">
              <a:extLst>
                <a:ext uri="{FF2B5EF4-FFF2-40B4-BE49-F238E27FC236}">
                  <a16:creationId xmlns:a16="http://schemas.microsoft.com/office/drawing/2014/main" id="{1B31E9D2-0F71-9E9F-23A5-D31F14C2D863}"/>
                </a:ext>
              </a:extLst>
            </p:cNvPr>
            <p:cNvCxnSpPr/>
            <p:nvPr/>
          </p:nvCxnSpPr>
          <p:spPr>
            <a:xfrm>
              <a:off x="68447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3" name="Straight Arrow Connector 282">
              <a:extLst>
                <a:ext uri="{FF2B5EF4-FFF2-40B4-BE49-F238E27FC236}">
                  <a16:creationId xmlns:a16="http://schemas.microsoft.com/office/drawing/2014/main" id="{67CA4FE8-7229-4D74-7F33-E9E2EF75862D}"/>
                </a:ext>
              </a:extLst>
            </p:cNvPr>
            <p:cNvCxnSpPr/>
            <p:nvPr/>
          </p:nvCxnSpPr>
          <p:spPr>
            <a:xfrm>
              <a:off x="70892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4" name="Straight Arrow Connector 283">
              <a:extLst>
                <a:ext uri="{FF2B5EF4-FFF2-40B4-BE49-F238E27FC236}">
                  <a16:creationId xmlns:a16="http://schemas.microsoft.com/office/drawing/2014/main" id="{9879B334-D388-EE30-A364-02B7BA07878B}"/>
                </a:ext>
              </a:extLst>
            </p:cNvPr>
            <p:cNvCxnSpPr/>
            <p:nvPr/>
          </p:nvCxnSpPr>
          <p:spPr>
            <a:xfrm>
              <a:off x="73336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Straight Arrow Connector 284">
              <a:extLst>
                <a:ext uri="{FF2B5EF4-FFF2-40B4-BE49-F238E27FC236}">
                  <a16:creationId xmlns:a16="http://schemas.microsoft.com/office/drawing/2014/main" id="{4694C120-A051-3D21-C85C-842FD1AEC9C9}"/>
                </a:ext>
              </a:extLst>
            </p:cNvPr>
            <p:cNvCxnSpPr/>
            <p:nvPr/>
          </p:nvCxnSpPr>
          <p:spPr>
            <a:xfrm>
              <a:off x="75781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77EDBCC6-5CF7-D56A-7F96-E0EABD79ED92}"/>
                </a:ext>
              </a:extLst>
            </p:cNvPr>
            <p:cNvCxnSpPr/>
            <p:nvPr/>
          </p:nvCxnSpPr>
          <p:spPr>
            <a:xfrm>
              <a:off x="782263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C7349E52-6A6C-2391-09AA-021467FB1D84}"/>
                </a:ext>
              </a:extLst>
            </p:cNvPr>
            <p:cNvCxnSpPr/>
            <p:nvPr/>
          </p:nvCxnSpPr>
          <p:spPr>
            <a:xfrm>
              <a:off x="806710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8" name="Straight Arrow Connector 287">
              <a:extLst>
                <a:ext uri="{FF2B5EF4-FFF2-40B4-BE49-F238E27FC236}">
                  <a16:creationId xmlns:a16="http://schemas.microsoft.com/office/drawing/2014/main" id="{3BE12EAB-FFC3-CC51-2332-7E7F8238E2F8}"/>
                </a:ext>
              </a:extLst>
            </p:cNvPr>
            <p:cNvCxnSpPr/>
            <p:nvPr/>
          </p:nvCxnSpPr>
          <p:spPr>
            <a:xfrm>
              <a:off x="8311581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9" name="Straight Arrow Connector 288">
              <a:extLst>
                <a:ext uri="{FF2B5EF4-FFF2-40B4-BE49-F238E27FC236}">
                  <a16:creationId xmlns:a16="http://schemas.microsoft.com/office/drawing/2014/main" id="{A2840C11-F047-7D83-A1A4-85C69837A0F8}"/>
                </a:ext>
              </a:extLst>
            </p:cNvPr>
            <p:cNvCxnSpPr/>
            <p:nvPr/>
          </p:nvCxnSpPr>
          <p:spPr>
            <a:xfrm>
              <a:off x="8556056" y="3818670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0" name="Straight Arrow Connector 289">
              <a:extLst>
                <a:ext uri="{FF2B5EF4-FFF2-40B4-BE49-F238E27FC236}">
                  <a16:creationId xmlns:a16="http://schemas.microsoft.com/office/drawing/2014/main" id="{04457C9E-4AC8-47A5-89BC-A5B65D03D909}"/>
                </a:ext>
              </a:extLst>
            </p:cNvPr>
            <p:cNvCxnSpPr/>
            <p:nvPr/>
          </p:nvCxnSpPr>
          <p:spPr>
            <a:xfrm>
              <a:off x="36665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1" name="Straight Arrow Connector 290">
              <a:extLst>
                <a:ext uri="{FF2B5EF4-FFF2-40B4-BE49-F238E27FC236}">
                  <a16:creationId xmlns:a16="http://schemas.microsoft.com/office/drawing/2014/main" id="{CDA7BF37-3842-8092-A162-151157BB26E7}"/>
                </a:ext>
              </a:extLst>
            </p:cNvPr>
            <p:cNvCxnSpPr/>
            <p:nvPr/>
          </p:nvCxnSpPr>
          <p:spPr>
            <a:xfrm>
              <a:off x="39110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2" name="Straight Arrow Connector 291">
              <a:extLst>
                <a:ext uri="{FF2B5EF4-FFF2-40B4-BE49-F238E27FC236}">
                  <a16:creationId xmlns:a16="http://schemas.microsoft.com/office/drawing/2014/main" id="{D6309519-C8F2-C7B1-F0CF-D5467064D9A1}"/>
                </a:ext>
              </a:extLst>
            </p:cNvPr>
            <p:cNvCxnSpPr/>
            <p:nvPr/>
          </p:nvCxnSpPr>
          <p:spPr>
            <a:xfrm>
              <a:off x="41555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3" name="Straight Arrow Connector 292">
              <a:extLst>
                <a:ext uri="{FF2B5EF4-FFF2-40B4-BE49-F238E27FC236}">
                  <a16:creationId xmlns:a16="http://schemas.microsoft.com/office/drawing/2014/main" id="{0889E999-4926-96E5-F13C-13C3EA052361}"/>
                </a:ext>
              </a:extLst>
            </p:cNvPr>
            <p:cNvCxnSpPr/>
            <p:nvPr/>
          </p:nvCxnSpPr>
          <p:spPr>
            <a:xfrm>
              <a:off x="43999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4" name="Straight Arrow Connector 293">
              <a:extLst>
                <a:ext uri="{FF2B5EF4-FFF2-40B4-BE49-F238E27FC236}">
                  <a16:creationId xmlns:a16="http://schemas.microsoft.com/office/drawing/2014/main" id="{BD27D530-E77D-FF2B-6DA4-5E6DA7C2BF54}"/>
                </a:ext>
              </a:extLst>
            </p:cNvPr>
            <p:cNvCxnSpPr/>
            <p:nvPr/>
          </p:nvCxnSpPr>
          <p:spPr>
            <a:xfrm>
              <a:off x="46444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5" name="Straight Arrow Connector 294">
              <a:extLst>
                <a:ext uri="{FF2B5EF4-FFF2-40B4-BE49-F238E27FC236}">
                  <a16:creationId xmlns:a16="http://schemas.microsoft.com/office/drawing/2014/main" id="{0B9E76BE-B11C-AD28-69B2-4FAD229D6420}"/>
                </a:ext>
              </a:extLst>
            </p:cNvPr>
            <p:cNvCxnSpPr/>
            <p:nvPr/>
          </p:nvCxnSpPr>
          <p:spPr>
            <a:xfrm>
              <a:off x="48889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6" name="Straight Arrow Connector 295">
              <a:extLst>
                <a:ext uri="{FF2B5EF4-FFF2-40B4-BE49-F238E27FC236}">
                  <a16:creationId xmlns:a16="http://schemas.microsoft.com/office/drawing/2014/main" id="{FD4CEE84-6BA1-617B-D48E-3AE23CA57181}"/>
                </a:ext>
              </a:extLst>
            </p:cNvPr>
            <p:cNvCxnSpPr/>
            <p:nvPr/>
          </p:nvCxnSpPr>
          <p:spPr>
            <a:xfrm>
              <a:off x="51334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5C67573D-708E-364A-1BA2-530A4DF5EBAC}"/>
                </a:ext>
              </a:extLst>
            </p:cNvPr>
            <p:cNvCxnSpPr/>
            <p:nvPr/>
          </p:nvCxnSpPr>
          <p:spPr>
            <a:xfrm>
              <a:off x="53778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DD52C019-ED4B-8637-402C-9C7059356E23}"/>
                </a:ext>
              </a:extLst>
            </p:cNvPr>
            <p:cNvCxnSpPr/>
            <p:nvPr/>
          </p:nvCxnSpPr>
          <p:spPr>
            <a:xfrm>
              <a:off x="56223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9" name="Straight Arrow Connector 298">
              <a:extLst>
                <a:ext uri="{FF2B5EF4-FFF2-40B4-BE49-F238E27FC236}">
                  <a16:creationId xmlns:a16="http://schemas.microsoft.com/office/drawing/2014/main" id="{B541B24D-55C5-5871-CC36-D10ACAF199AA}"/>
                </a:ext>
              </a:extLst>
            </p:cNvPr>
            <p:cNvCxnSpPr/>
            <p:nvPr/>
          </p:nvCxnSpPr>
          <p:spPr>
            <a:xfrm>
              <a:off x="58668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0" name="Straight Arrow Connector 299">
              <a:extLst>
                <a:ext uri="{FF2B5EF4-FFF2-40B4-BE49-F238E27FC236}">
                  <a16:creationId xmlns:a16="http://schemas.microsoft.com/office/drawing/2014/main" id="{E048F2F7-9C3C-E679-9CF4-2B7C38BE14BE}"/>
                </a:ext>
              </a:extLst>
            </p:cNvPr>
            <p:cNvCxnSpPr/>
            <p:nvPr/>
          </p:nvCxnSpPr>
          <p:spPr>
            <a:xfrm>
              <a:off x="61113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Straight Arrow Connector 300">
              <a:extLst>
                <a:ext uri="{FF2B5EF4-FFF2-40B4-BE49-F238E27FC236}">
                  <a16:creationId xmlns:a16="http://schemas.microsoft.com/office/drawing/2014/main" id="{F34F04F3-42F5-8DF9-D203-DE4C8EB0AE85}"/>
                </a:ext>
              </a:extLst>
            </p:cNvPr>
            <p:cNvCxnSpPr/>
            <p:nvPr/>
          </p:nvCxnSpPr>
          <p:spPr>
            <a:xfrm>
              <a:off x="63557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2" name="Straight Arrow Connector 301">
              <a:extLst>
                <a:ext uri="{FF2B5EF4-FFF2-40B4-BE49-F238E27FC236}">
                  <a16:creationId xmlns:a16="http://schemas.microsoft.com/office/drawing/2014/main" id="{26078C24-F8CE-DD23-B44A-4A5BA8F578CE}"/>
                </a:ext>
              </a:extLst>
            </p:cNvPr>
            <p:cNvCxnSpPr/>
            <p:nvPr/>
          </p:nvCxnSpPr>
          <p:spPr>
            <a:xfrm>
              <a:off x="66002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3" name="Straight Arrow Connector 302">
              <a:extLst>
                <a:ext uri="{FF2B5EF4-FFF2-40B4-BE49-F238E27FC236}">
                  <a16:creationId xmlns:a16="http://schemas.microsoft.com/office/drawing/2014/main" id="{157B8448-DA0C-55FC-2331-49BF9837146B}"/>
                </a:ext>
              </a:extLst>
            </p:cNvPr>
            <p:cNvCxnSpPr/>
            <p:nvPr/>
          </p:nvCxnSpPr>
          <p:spPr>
            <a:xfrm>
              <a:off x="68447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Straight Arrow Connector 303">
              <a:extLst>
                <a:ext uri="{FF2B5EF4-FFF2-40B4-BE49-F238E27FC236}">
                  <a16:creationId xmlns:a16="http://schemas.microsoft.com/office/drawing/2014/main" id="{EA92D7E2-09E3-629F-A689-0AADA62976A1}"/>
                </a:ext>
              </a:extLst>
            </p:cNvPr>
            <p:cNvCxnSpPr/>
            <p:nvPr/>
          </p:nvCxnSpPr>
          <p:spPr>
            <a:xfrm>
              <a:off x="70892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5" name="Straight Arrow Connector 304">
              <a:extLst>
                <a:ext uri="{FF2B5EF4-FFF2-40B4-BE49-F238E27FC236}">
                  <a16:creationId xmlns:a16="http://schemas.microsoft.com/office/drawing/2014/main" id="{9E4A334C-33A2-1012-755E-658CF2F014B9}"/>
                </a:ext>
              </a:extLst>
            </p:cNvPr>
            <p:cNvCxnSpPr/>
            <p:nvPr/>
          </p:nvCxnSpPr>
          <p:spPr>
            <a:xfrm>
              <a:off x="73336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6" name="Straight Arrow Connector 305">
              <a:extLst>
                <a:ext uri="{FF2B5EF4-FFF2-40B4-BE49-F238E27FC236}">
                  <a16:creationId xmlns:a16="http://schemas.microsoft.com/office/drawing/2014/main" id="{69235376-4154-1FF1-6598-742C87E79BF9}"/>
                </a:ext>
              </a:extLst>
            </p:cNvPr>
            <p:cNvCxnSpPr/>
            <p:nvPr/>
          </p:nvCxnSpPr>
          <p:spPr>
            <a:xfrm>
              <a:off x="75781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Straight Arrow Connector 306">
              <a:extLst>
                <a:ext uri="{FF2B5EF4-FFF2-40B4-BE49-F238E27FC236}">
                  <a16:creationId xmlns:a16="http://schemas.microsoft.com/office/drawing/2014/main" id="{D4C67A9C-B1FB-412E-2762-095D3972B395}"/>
                </a:ext>
              </a:extLst>
            </p:cNvPr>
            <p:cNvCxnSpPr/>
            <p:nvPr/>
          </p:nvCxnSpPr>
          <p:spPr>
            <a:xfrm>
              <a:off x="782263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Straight Arrow Connector 307">
              <a:extLst>
                <a:ext uri="{FF2B5EF4-FFF2-40B4-BE49-F238E27FC236}">
                  <a16:creationId xmlns:a16="http://schemas.microsoft.com/office/drawing/2014/main" id="{6CCC3E2C-044F-117E-9292-B170B6152EC4}"/>
                </a:ext>
              </a:extLst>
            </p:cNvPr>
            <p:cNvCxnSpPr/>
            <p:nvPr/>
          </p:nvCxnSpPr>
          <p:spPr>
            <a:xfrm>
              <a:off x="806710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9" name="Straight Arrow Connector 308">
              <a:extLst>
                <a:ext uri="{FF2B5EF4-FFF2-40B4-BE49-F238E27FC236}">
                  <a16:creationId xmlns:a16="http://schemas.microsoft.com/office/drawing/2014/main" id="{5C7FDD8F-A954-CC98-C30A-7AF24692314B}"/>
                </a:ext>
              </a:extLst>
            </p:cNvPr>
            <p:cNvCxnSpPr/>
            <p:nvPr/>
          </p:nvCxnSpPr>
          <p:spPr>
            <a:xfrm>
              <a:off x="8311581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0" name="Straight Arrow Connector 309">
              <a:extLst>
                <a:ext uri="{FF2B5EF4-FFF2-40B4-BE49-F238E27FC236}">
                  <a16:creationId xmlns:a16="http://schemas.microsoft.com/office/drawing/2014/main" id="{DDE3D301-5CED-FAA9-A8F2-EFFB6003EA60}"/>
                </a:ext>
              </a:extLst>
            </p:cNvPr>
            <p:cNvCxnSpPr/>
            <p:nvPr/>
          </p:nvCxnSpPr>
          <p:spPr>
            <a:xfrm>
              <a:off x="8556056" y="4182028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1" name="Straight Arrow Connector 310">
              <a:extLst>
                <a:ext uri="{FF2B5EF4-FFF2-40B4-BE49-F238E27FC236}">
                  <a16:creationId xmlns:a16="http://schemas.microsoft.com/office/drawing/2014/main" id="{E0E92A73-E869-17DC-BAC2-FF3992ADAAA8}"/>
                </a:ext>
              </a:extLst>
            </p:cNvPr>
            <p:cNvCxnSpPr/>
            <p:nvPr/>
          </p:nvCxnSpPr>
          <p:spPr>
            <a:xfrm>
              <a:off x="36665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2" name="Straight Arrow Connector 311">
              <a:extLst>
                <a:ext uri="{FF2B5EF4-FFF2-40B4-BE49-F238E27FC236}">
                  <a16:creationId xmlns:a16="http://schemas.microsoft.com/office/drawing/2014/main" id="{F820B0BC-9F60-ED12-34A5-1B914236CDE5}"/>
                </a:ext>
              </a:extLst>
            </p:cNvPr>
            <p:cNvCxnSpPr/>
            <p:nvPr/>
          </p:nvCxnSpPr>
          <p:spPr>
            <a:xfrm>
              <a:off x="39110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Straight Arrow Connector 312">
              <a:extLst>
                <a:ext uri="{FF2B5EF4-FFF2-40B4-BE49-F238E27FC236}">
                  <a16:creationId xmlns:a16="http://schemas.microsoft.com/office/drawing/2014/main" id="{0F4A2D33-9E49-7F54-9CFA-142980B0660F}"/>
                </a:ext>
              </a:extLst>
            </p:cNvPr>
            <p:cNvCxnSpPr/>
            <p:nvPr/>
          </p:nvCxnSpPr>
          <p:spPr>
            <a:xfrm>
              <a:off x="41555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4" name="Straight Arrow Connector 313">
              <a:extLst>
                <a:ext uri="{FF2B5EF4-FFF2-40B4-BE49-F238E27FC236}">
                  <a16:creationId xmlns:a16="http://schemas.microsoft.com/office/drawing/2014/main" id="{D3D43659-5864-815A-215B-B4A04DB669AF}"/>
                </a:ext>
              </a:extLst>
            </p:cNvPr>
            <p:cNvCxnSpPr/>
            <p:nvPr/>
          </p:nvCxnSpPr>
          <p:spPr>
            <a:xfrm>
              <a:off x="43999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5" name="Straight Arrow Connector 314">
              <a:extLst>
                <a:ext uri="{FF2B5EF4-FFF2-40B4-BE49-F238E27FC236}">
                  <a16:creationId xmlns:a16="http://schemas.microsoft.com/office/drawing/2014/main" id="{7110EDAF-C6C2-C1F1-3FA6-EFA72584D8C7}"/>
                </a:ext>
              </a:extLst>
            </p:cNvPr>
            <p:cNvCxnSpPr/>
            <p:nvPr/>
          </p:nvCxnSpPr>
          <p:spPr>
            <a:xfrm>
              <a:off x="46444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6" name="Straight Arrow Connector 315">
              <a:extLst>
                <a:ext uri="{FF2B5EF4-FFF2-40B4-BE49-F238E27FC236}">
                  <a16:creationId xmlns:a16="http://schemas.microsoft.com/office/drawing/2014/main" id="{A464A8CE-3FF9-1C6E-EF31-D13E607E5B31}"/>
                </a:ext>
              </a:extLst>
            </p:cNvPr>
            <p:cNvCxnSpPr/>
            <p:nvPr/>
          </p:nvCxnSpPr>
          <p:spPr>
            <a:xfrm>
              <a:off x="48889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7" name="Straight Arrow Connector 316">
              <a:extLst>
                <a:ext uri="{FF2B5EF4-FFF2-40B4-BE49-F238E27FC236}">
                  <a16:creationId xmlns:a16="http://schemas.microsoft.com/office/drawing/2014/main" id="{BF518D7D-4479-314D-2F8E-FB3BE55BD863}"/>
                </a:ext>
              </a:extLst>
            </p:cNvPr>
            <p:cNvCxnSpPr/>
            <p:nvPr/>
          </p:nvCxnSpPr>
          <p:spPr>
            <a:xfrm>
              <a:off x="51334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Straight Arrow Connector 317">
              <a:extLst>
                <a:ext uri="{FF2B5EF4-FFF2-40B4-BE49-F238E27FC236}">
                  <a16:creationId xmlns:a16="http://schemas.microsoft.com/office/drawing/2014/main" id="{3C90EE9F-AC69-7551-6BA0-E59340DAFF54}"/>
                </a:ext>
              </a:extLst>
            </p:cNvPr>
            <p:cNvCxnSpPr/>
            <p:nvPr/>
          </p:nvCxnSpPr>
          <p:spPr>
            <a:xfrm>
              <a:off x="53778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9" name="Straight Arrow Connector 318">
              <a:extLst>
                <a:ext uri="{FF2B5EF4-FFF2-40B4-BE49-F238E27FC236}">
                  <a16:creationId xmlns:a16="http://schemas.microsoft.com/office/drawing/2014/main" id="{8EFCF2AB-C80D-3239-2173-91E036338795}"/>
                </a:ext>
              </a:extLst>
            </p:cNvPr>
            <p:cNvCxnSpPr/>
            <p:nvPr/>
          </p:nvCxnSpPr>
          <p:spPr>
            <a:xfrm>
              <a:off x="56223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0" name="Straight Arrow Connector 319">
              <a:extLst>
                <a:ext uri="{FF2B5EF4-FFF2-40B4-BE49-F238E27FC236}">
                  <a16:creationId xmlns:a16="http://schemas.microsoft.com/office/drawing/2014/main" id="{69EC971A-59CA-645D-A167-EC7EAC9077E0}"/>
                </a:ext>
              </a:extLst>
            </p:cNvPr>
            <p:cNvCxnSpPr/>
            <p:nvPr/>
          </p:nvCxnSpPr>
          <p:spPr>
            <a:xfrm>
              <a:off x="58668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1" name="Straight Arrow Connector 320">
              <a:extLst>
                <a:ext uri="{FF2B5EF4-FFF2-40B4-BE49-F238E27FC236}">
                  <a16:creationId xmlns:a16="http://schemas.microsoft.com/office/drawing/2014/main" id="{274881A2-7DFA-A262-C2AC-1FEDAED8787D}"/>
                </a:ext>
              </a:extLst>
            </p:cNvPr>
            <p:cNvCxnSpPr/>
            <p:nvPr/>
          </p:nvCxnSpPr>
          <p:spPr>
            <a:xfrm>
              <a:off x="61113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2" name="Straight Arrow Connector 321">
              <a:extLst>
                <a:ext uri="{FF2B5EF4-FFF2-40B4-BE49-F238E27FC236}">
                  <a16:creationId xmlns:a16="http://schemas.microsoft.com/office/drawing/2014/main" id="{628283AB-DA51-BF8A-5A9E-71C8692D183F}"/>
                </a:ext>
              </a:extLst>
            </p:cNvPr>
            <p:cNvCxnSpPr/>
            <p:nvPr/>
          </p:nvCxnSpPr>
          <p:spPr>
            <a:xfrm>
              <a:off x="63557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3" name="Straight Arrow Connector 322">
              <a:extLst>
                <a:ext uri="{FF2B5EF4-FFF2-40B4-BE49-F238E27FC236}">
                  <a16:creationId xmlns:a16="http://schemas.microsoft.com/office/drawing/2014/main" id="{CAA6A975-FAC8-FA6A-D32F-FABE432B5D95}"/>
                </a:ext>
              </a:extLst>
            </p:cNvPr>
            <p:cNvCxnSpPr/>
            <p:nvPr/>
          </p:nvCxnSpPr>
          <p:spPr>
            <a:xfrm>
              <a:off x="66002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4" name="Straight Arrow Connector 323">
              <a:extLst>
                <a:ext uri="{FF2B5EF4-FFF2-40B4-BE49-F238E27FC236}">
                  <a16:creationId xmlns:a16="http://schemas.microsoft.com/office/drawing/2014/main" id="{F044A9BD-9B15-1AEA-A16A-A1B65DC2164B}"/>
                </a:ext>
              </a:extLst>
            </p:cNvPr>
            <p:cNvCxnSpPr/>
            <p:nvPr/>
          </p:nvCxnSpPr>
          <p:spPr>
            <a:xfrm>
              <a:off x="68447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5" name="Straight Arrow Connector 324">
              <a:extLst>
                <a:ext uri="{FF2B5EF4-FFF2-40B4-BE49-F238E27FC236}">
                  <a16:creationId xmlns:a16="http://schemas.microsoft.com/office/drawing/2014/main" id="{3BC66682-FC21-4E87-3298-95BF42517535}"/>
                </a:ext>
              </a:extLst>
            </p:cNvPr>
            <p:cNvCxnSpPr/>
            <p:nvPr/>
          </p:nvCxnSpPr>
          <p:spPr>
            <a:xfrm>
              <a:off x="70892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6" name="Straight Arrow Connector 325">
              <a:extLst>
                <a:ext uri="{FF2B5EF4-FFF2-40B4-BE49-F238E27FC236}">
                  <a16:creationId xmlns:a16="http://schemas.microsoft.com/office/drawing/2014/main" id="{73F8B387-FF3B-1CA0-D849-5E56A32E1E09}"/>
                </a:ext>
              </a:extLst>
            </p:cNvPr>
            <p:cNvCxnSpPr/>
            <p:nvPr/>
          </p:nvCxnSpPr>
          <p:spPr>
            <a:xfrm>
              <a:off x="73336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7" name="Straight Arrow Connector 326">
              <a:extLst>
                <a:ext uri="{FF2B5EF4-FFF2-40B4-BE49-F238E27FC236}">
                  <a16:creationId xmlns:a16="http://schemas.microsoft.com/office/drawing/2014/main" id="{28180F82-D659-C1B3-FF51-6C710FD3AEE3}"/>
                </a:ext>
              </a:extLst>
            </p:cNvPr>
            <p:cNvCxnSpPr/>
            <p:nvPr/>
          </p:nvCxnSpPr>
          <p:spPr>
            <a:xfrm>
              <a:off x="75781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8" name="Straight Arrow Connector 327">
              <a:extLst>
                <a:ext uri="{FF2B5EF4-FFF2-40B4-BE49-F238E27FC236}">
                  <a16:creationId xmlns:a16="http://schemas.microsoft.com/office/drawing/2014/main" id="{F8A441A7-EE8E-60D1-A066-911D4E16F158}"/>
                </a:ext>
              </a:extLst>
            </p:cNvPr>
            <p:cNvCxnSpPr/>
            <p:nvPr/>
          </p:nvCxnSpPr>
          <p:spPr>
            <a:xfrm>
              <a:off x="782263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9" name="Straight Arrow Connector 328">
              <a:extLst>
                <a:ext uri="{FF2B5EF4-FFF2-40B4-BE49-F238E27FC236}">
                  <a16:creationId xmlns:a16="http://schemas.microsoft.com/office/drawing/2014/main" id="{6230F12E-5E05-402A-AA21-2C4ABDB52380}"/>
                </a:ext>
              </a:extLst>
            </p:cNvPr>
            <p:cNvCxnSpPr/>
            <p:nvPr/>
          </p:nvCxnSpPr>
          <p:spPr>
            <a:xfrm>
              <a:off x="806710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0" name="Straight Arrow Connector 329">
              <a:extLst>
                <a:ext uri="{FF2B5EF4-FFF2-40B4-BE49-F238E27FC236}">
                  <a16:creationId xmlns:a16="http://schemas.microsoft.com/office/drawing/2014/main" id="{01784733-1238-1F95-1D53-5BF2326A9D0F}"/>
                </a:ext>
              </a:extLst>
            </p:cNvPr>
            <p:cNvCxnSpPr/>
            <p:nvPr/>
          </p:nvCxnSpPr>
          <p:spPr>
            <a:xfrm>
              <a:off x="8311581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1" name="Straight Arrow Connector 330">
              <a:extLst>
                <a:ext uri="{FF2B5EF4-FFF2-40B4-BE49-F238E27FC236}">
                  <a16:creationId xmlns:a16="http://schemas.microsoft.com/office/drawing/2014/main" id="{96391FC7-B81A-447F-1D24-9CBCA1D0B599}"/>
                </a:ext>
              </a:extLst>
            </p:cNvPr>
            <p:cNvCxnSpPr/>
            <p:nvPr/>
          </p:nvCxnSpPr>
          <p:spPr>
            <a:xfrm>
              <a:off x="8556056" y="4545386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2" name="Straight Arrow Connector 331">
              <a:extLst>
                <a:ext uri="{FF2B5EF4-FFF2-40B4-BE49-F238E27FC236}">
                  <a16:creationId xmlns:a16="http://schemas.microsoft.com/office/drawing/2014/main" id="{40F5DF42-4906-D911-C581-936EC7511D91}"/>
                </a:ext>
              </a:extLst>
            </p:cNvPr>
            <p:cNvCxnSpPr/>
            <p:nvPr/>
          </p:nvCxnSpPr>
          <p:spPr>
            <a:xfrm>
              <a:off x="36665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3" name="Straight Arrow Connector 332">
              <a:extLst>
                <a:ext uri="{FF2B5EF4-FFF2-40B4-BE49-F238E27FC236}">
                  <a16:creationId xmlns:a16="http://schemas.microsoft.com/office/drawing/2014/main" id="{974D898F-B642-58D7-457C-4B9771561F26}"/>
                </a:ext>
              </a:extLst>
            </p:cNvPr>
            <p:cNvCxnSpPr/>
            <p:nvPr/>
          </p:nvCxnSpPr>
          <p:spPr>
            <a:xfrm>
              <a:off x="39110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4" name="Straight Arrow Connector 333">
              <a:extLst>
                <a:ext uri="{FF2B5EF4-FFF2-40B4-BE49-F238E27FC236}">
                  <a16:creationId xmlns:a16="http://schemas.microsoft.com/office/drawing/2014/main" id="{50C169BB-A14D-2E44-E195-07C2F0C77058}"/>
                </a:ext>
              </a:extLst>
            </p:cNvPr>
            <p:cNvCxnSpPr/>
            <p:nvPr/>
          </p:nvCxnSpPr>
          <p:spPr>
            <a:xfrm>
              <a:off x="41555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5" name="Straight Arrow Connector 334">
              <a:extLst>
                <a:ext uri="{FF2B5EF4-FFF2-40B4-BE49-F238E27FC236}">
                  <a16:creationId xmlns:a16="http://schemas.microsoft.com/office/drawing/2014/main" id="{4131DAEC-2E8B-C397-9D60-920177572F7E}"/>
                </a:ext>
              </a:extLst>
            </p:cNvPr>
            <p:cNvCxnSpPr/>
            <p:nvPr/>
          </p:nvCxnSpPr>
          <p:spPr>
            <a:xfrm>
              <a:off x="43999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6" name="Straight Arrow Connector 335">
              <a:extLst>
                <a:ext uri="{FF2B5EF4-FFF2-40B4-BE49-F238E27FC236}">
                  <a16:creationId xmlns:a16="http://schemas.microsoft.com/office/drawing/2014/main" id="{02E35D3F-F9FF-ADB0-F15C-9E9D78937298}"/>
                </a:ext>
              </a:extLst>
            </p:cNvPr>
            <p:cNvCxnSpPr/>
            <p:nvPr/>
          </p:nvCxnSpPr>
          <p:spPr>
            <a:xfrm>
              <a:off x="46444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7" name="Straight Arrow Connector 336">
              <a:extLst>
                <a:ext uri="{FF2B5EF4-FFF2-40B4-BE49-F238E27FC236}">
                  <a16:creationId xmlns:a16="http://schemas.microsoft.com/office/drawing/2014/main" id="{69F6B743-5294-0EC2-1C7A-E956C4BFAFC2}"/>
                </a:ext>
              </a:extLst>
            </p:cNvPr>
            <p:cNvCxnSpPr/>
            <p:nvPr/>
          </p:nvCxnSpPr>
          <p:spPr>
            <a:xfrm>
              <a:off x="48889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8" name="Straight Arrow Connector 337">
              <a:extLst>
                <a:ext uri="{FF2B5EF4-FFF2-40B4-BE49-F238E27FC236}">
                  <a16:creationId xmlns:a16="http://schemas.microsoft.com/office/drawing/2014/main" id="{BCC1907A-6A79-9973-8A71-9F5F19825F65}"/>
                </a:ext>
              </a:extLst>
            </p:cNvPr>
            <p:cNvCxnSpPr/>
            <p:nvPr/>
          </p:nvCxnSpPr>
          <p:spPr>
            <a:xfrm>
              <a:off x="51334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9" name="Straight Arrow Connector 338">
              <a:extLst>
                <a:ext uri="{FF2B5EF4-FFF2-40B4-BE49-F238E27FC236}">
                  <a16:creationId xmlns:a16="http://schemas.microsoft.com/office/drawing/2014/main" id="{6FA04316-74A5-E798-0B46-8B67749BEA3B}"/>
                </a:ext>
              </a:extLst>
            </p:cNvPr>
            <p:cNvCxnSpPr/>
            <p:nvPr/>
          </p:nvCxnSpPr>
          <p:spPr>
            <a:xfrm>
              <a:off x="53778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0" name="Straight Arrow Connector 339">
              <a:extLst>
                <a:ext uri="{FF2B5EF4-FFF2-40B4-BE49-F238E27FC236}">
                  <a16:creationId xmlns:a16="http://schemas.microsoft.com/office/drawing/2014/main" id="{52D54734-D09C-B74C-3030-B1BAE1BE1F2A}"/>
                </a:ext>
              </a:extLst>
            </p:cNvPr>
            <p:cNvCxnSpPr/>
            <p:nvPr/>
          </p:nvCxnSpPr>
          <p:spPr>
            <a:xfrm>
              <a:off x="56223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1" name="Straight Arrow Connector 340">
              <a:extLst>
                <a:ext uri="{FF2B5EF4-FFF2-40B4-BE49-F238E27FC236}">
                  <a16:creationId xmlns:a16="http://schemas.microsoft.com/office/drawing/2014/main" id="{8EBCCC0B-BC52-6D64-E66C-B424A228EF69}"/>
                </a:ext>
              </a:extLst>
            </p:cNvPr>
            <p:cNvCxnSpPr/>
            <p:nvPr/>
          </p:nvCxnSpPr>
          <p:spPr>
            <a:xfrm>
              <a:off x="58668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2" name="Straight Arrow Connector 341">
              <a:extLst>
                <a:ext uri="{FF2B5EF4-FFF2-40B4-BE49-F238E27FC236}">
                  <a16:creationId xmlns:a16="http://schemas.microsoft.com/office/drawing/2014/main" id="{5CA6F314-F390-1084-27CB-13A6ECD2494A}"/>
                </a:ext>
              </a:extLst>
            </p:cNvPr>
            <p:cNvCxnSpPr/>
            <p:nvPr/>
          </p:nvCxnSpPr>
          <p:spPr>
            <a:xfrm>
              <a:off x="61113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3" name="Straight Arrow Connector 342">
              <a:extLst>
                <a:ext uri="{FF2B5EF4-FFF2-40B4-BE49-F238E27FC236}">
                  <a16:creationId xmlns:a16="http://schemas.microsoft.com/office/drawing/2014/main" id="{61B3CE2F-1346-2472-4BA8-5534DFC4BD5C}"/>
                </a:ext>
              </a:extLst>
            </p:cNvPr>
            <p:cNvCxnSpPr/>
            <p:nvPr/>
          </p:nvCxnSpPr>
          <p:spPr>
            <a:xfrm>
              <a:off x="63557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4" name="Straight Arrow Connector 343">
              <a:extLst>
                <a:ext uri="{FF2B5EF4-FFF2-40B4-BE49-F238E27FC236}">
                  <a16:creationId xmlns:a16="http://schemas.microsoft.com/office/drawing/2014/main" id="{8FFB5F72-4F67-4E0F-A975-9773F918C896}"/>
                </a:ext>
              </a:extLst>
            </p:cNvPr>
            <p:cNvCxnSpPr/>
            <p:nvPr/>
          </p:nvCxnSpPr>
          <p:spPr>
            <a:xfrm>
              <a:off x="66002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5" name="Straight Arrow Connector 344">
              <a:extLst>
                <a:ext uri="{FF2B5EF4-FFF2-40B4-BE49-F238E27FC236}">
                  <a16:creationId xmlns:a16="http://schemas.microsoft.com/office/drawing/2014/main" id="{D8342C49-38D5-41DC-9AC5-12BC790155A0}"/>
                </a:ext>
              </a:extLst>
            </p:cNvPr>
            <p:cNvCxnSpPr/>
            <p:nvPr/>
          </p:nvCxnSpPr>
          <p:spPr>
            <a:xfrm>
              <a:off x="68447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6" name="Straight Arrow Connector 345">
              <a:extLst>
                <a:ext uri="{FF2B5EF4-FFF2-40B4-BE49-F238E27FC236}">
                  <a16:creationId xmlns:a16="http://schemas.microsoft.com/office/drawing/2014/main" id="{5440F486-98DA-875B-AE5D-8F81E24C50E7}"/>
                </a:ext>
              </a:extLst>
            </p:cNvPr>
            <p:cNvCxnSpPr/>
            <p:nvPr/>
          </p:nvCxnSpPr>
          <p:spPr>
            <a:xfrm>
              <a:off x="70892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7" name="Straight Arrow Connector 346">
              <a:extLst>
                <a:ext uri="{FF2B5EF4-FFF2-40B4-BE49-F238E27FC236}">
                  <a16:creationId xmlns:a16="http://schemas.microsoft.com/office/drawing/2014/main" id="{2C46B0BD-EA19-E5DE-BF4D-3D39633D5B80}"/>
                </a:ext>
              </a:extLst>
            </p:cNvPr>
            <p:cNvCxnSpPr/>
            <p:nvPr/>
          </p:nvCxnSpPr>
          <p:spPr>
            <a:xfrm>
              <a:off x="73336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8" name="Straight Arrow Connector 347">
              <a:extLst>
                <a:ext uri="{FF2B5EF4-FFF2-40B4-BE49-F238E27FC236}">
                  <a16:creationId xmlns:a16="http://schemas.microsoft.com/office/drawing/2014/main" id="{B55BD4C6-38D4-5CF5-1290-C4D247794CDC}"/>
                </a:ext>
              </a:extLst>
            </p:cNvPr>
            <p:cNvCxnSpPr/>
            <p:nvPr/>
          </p:nvCxnSpPr>
          <p:spPr>
            <a:xfrm>
              <a:off x="75781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9" name="Straight Arrow Connector 348">
              <a:extLst>
                <a:ext uri="{FF2B5EF4-FFF2-40B4-BE49-F238E27FC236}">
                  <a16:creationId xmlns:a16="http://schemas.microsoft.com/office/drawing/2014/main" id="{C38E19B0-A4E6-54F3-7758-4654FE66EBEA}"/>
                </a:ext>
              </a:extLst>
            </p:cNvPr>
            <p:cNvCxnSpPr/>
            <p:nvPr/>
          </p:nvCxnSpPr>
          <p:spPr>
            <a:xfrm>
              <a:off x="782263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0" name="Straight Arrow Connector 349">
              <a:extLst>
                <a:ext uri="{FF2B5EF4-FFF2-40B4-BE49-F238E27FC236}">
                  <a16:creationId xmlns:a16="http://schemas.microsoft.com/office/drawing/2014/main" id="{9FE736D2-EDB3-CA35-3D1A-F1E835BD6A90}"/>
                </a:ext>
              </a:extLst>
            </p:cNvPr>
            <p:cNvCxnSpPr/>
            <p:nvPr/>
          </p:nvCxnSpPr>
          <p:spPr>
            <a:xfrm>
              <a:off x="806710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1" name="Straight Arrow Connector 350">
              <a:extLst>
                <a:ext uri="{FF2B5EF4-FFF2-40B4-BE49-F238E27FC236}">
                  <a16:creationId xmlns:a16="http://schemas.microsoft.com/office/drawing/2014/main" id="{080750F3-78DC-4595-569D-B5C055E80E92}"/>
                </a:ext>
              </a:extLst>
            </p:cNvPr>
            <p:cNvCxnSpPr/>
            <p:nvPr/>
          </p:nvCxnSpPr>
          <p:spPr>
            <a:xfrm>
              <a:off x="8311581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2" name="Straight Arrow Connector 351">
              <a:extLst>
                <a:ext uri="{FF2B5EF4-FFF2-40B4-BE49-F238E27FC236}">
                  <a16:creationId xmlns:a16="http://schemas.microsoft.com/office/drawing/2014/main" id="{0468758C-2BC0-FF9D-C3F9-3F9BB665762A}"/>
                </a:ext>
              </a:extLst>
            </p:cNvPr>
            <p:cNvCxnSpPr/>
            <p:nvPr/>
          </p:nvCxnSpPr>
          <p:spPr>
            <a:xfrm>
              <a:off x="8556056" y="4908744"/>
              <a:ext cx="0" cy="271551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3" name="Rectangle 352">
            <a:extLst>
              <a:ext uri="{FF2B5EF4-FFF2-40B4-BE49-F238E27FC236}">
                <a16:creationId xmlns:a16="http://schemas.microsoft.com/office/drawing/2014/main" id="{1A6A3E4E-E74B-B00C-0C78-4AB8B3106366}"/>
              </a:ext>
            </a:extLst>
          </p:cNvPr>
          <p:cNvSpPr/>
          <p:nvPr/>
        </p:nvSpPr>
        <p:spPr>
          <a:xfrm>
            <a:off x="3602671" y="1643561"/>
            <a:ext cx="4981421" cy="721677"/>
          </a:xfrm>
          <a:prstGeom prst="rect">
            <a:avLst/>
          </a:prstGeom>
          <a:solidFill>
            <a:srgbClr val="FF5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badi" panose="020B0604020202020204" pitchFamily="34" charset="0"/>
              </a:rPr>
              <a:t>N</a:t>
            </a:r>
            <a:endParaRPr lang="en-US" b="1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4FE5E70B-8D5C-29A9-8712-1F2D13293308}"/>
              </a:ext>
            </a:extLst>
          </p:cNvPr>
          <p:cNvSpPr/>
          <p:nvPr/>
        </p:nvSpPr>
        <p:spPr>
          <a:xfrm>
            <a:off x="3602668" y="4853600"/>
            <a:ext cx="4981423" cy="721677"/>
          </a:xfrm>
          <a:prstGeom prst="rect">
            <a:avLst/>
          </a:prstGeom>
          <a:solidFill>
            <a:srgbClr val="4B47E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badi" panose="020B0604020202020204" pitchFamily="34" charset="0"/>
              </a:rPr>
              <a:t>S</a:t>
            </a:r>
            <a:endParaRPr lang="en-US" b="1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B9360394-9AC7-8C91-D8A1-0665DFA25411}"/>
                  </a:ext>
                </a:extLst>
              </p:cNvPr>
              <p:cNvSpPr txBox="1"/>
              <p:nvPr/>
            </p:nvSpPr>
            <p:spPr>
              <a:xfrm>
                <a:off x="925598" y="3887478"/>
                <a:ext cx="1886735" cy="8527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</m:acc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∝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acc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B9360394-9AC7-8C91-D8A1-0665DFA25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598" y="3887478"/>
                <a:ext cx="1886735" cy="8527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6" name="Text Placeholder 1">
                <a:extLst>
                  <a:ext uri="{FF2B5EF4-FFF2-40B4-BE49-F238E27FC236}">
                    <a16:creationId xmlns:a16="http://schemas.microsoft.com/office/drawing/2014/main" id="{B7ECA923-A3BD-7DEF-49B4-BF58101C47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6623" y="2467434"/>
                <a:ext cx="2738892" cy="1336266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/>
                  <a:buNone/>
                </a:pPr>
                <a:r>
                  <a:rPr lang="en-US" sz="2400" dirty="0">
                    <a:latin typeface="Franklin Gothic Book" panose="020B0503020102020204" pitchFamily="34" charset="0"/>
                  </a:rPr>
                  <a:t>For single particles,</a:t>
                </a:r>
              </a:p>
              <a:p>
                <a:pPr marL="0" indent="0">
                  <a:buFont typeface="Arial"/>
                  <a:buNone/>
                </a:pPr>
                <a:endParaRPr lang="en-US" sz="1200" dirty="0">
                  <a:latin typeface="Franklin Gothic Book" panose="020B0503020102020204" pitchFamily="34" charset="0"/>
                </a:endParaRPr>
              </a:p>
              <a:p>
                <a:pPr marL="0" indent="0"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</m:acc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∝</m:t>
                      </m:r>
                      <m:acc>
                        <m:accPr>
                          <m:chr m:val="⃗"/>
                          <m:ctrlPr>
                            <a:rPr lang="en-US" b="1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latin typeface="Franklin Gothic Book" panose="020B0503020102020204" pitchFamily="34" charset="0"/>
                </a:endParaRPr>
              </a:p>
            </p:txBody>
          </p:sp>
        </mc:Choice>
        <mc:Fallback xmlns="">
          <p:sp>
            <p:nvSpPr>
              <p:cNvPr id="356" name="Text Placeholder 1">
                <a:extLst>
                  <a:ext uri="{FF2B5EF4-FFF2-40B4-BE49-F238E27FC236}">
                    <a16:creationId xmlns:a16="http://schemas.microsoft.com/office/drawing/2014/main" id="{B7ECA923-A3BD-7DEF-49B4-BF58101C4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23" y="2467434"/>
                <a:ext cx="2738892" cy="1336266"/>
              </a:xfrm>
              <a:prstGeom prst="rect">
                <a:avLst/>
              </a:prstGeom>
              <a:blipFill>
                <a:blip r:embed="rId4"/>
                <a:stretch>
                  <a:fillRect l="-3341" t="-5936" r="-1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7" name="Arc 356">
            <a:extLst>
              <a:ext uri="{FF2B5EF4-FFF2-40B4-BE49-F238E27FC236}">
                <a16:creationId xmlns:a16="http://schemas.microsoft.com/office/drawing/2014/main" id="{14688544-245E-7364-1165-47C32CEAB3A6}"/>
              </a:ext>
            </a:extLst>
          </p:cNvPr>
          <p:cNvSpPr/>
          <p:nvPr/>
        </p:nvSpPr>
        <p:spPr>
          <a:xfrm>
            <a:off x="5764221" y="3335597"/>
            <a:ext cx="725827" cy="145089"/>
          </a:xfrm>
          <a:prstGeom prst="arc">
            <a:avLst>
              <a:gd name="adj1" fmla="val 9361470"/>
              <a:gd name="adj2" fmla="val 21423527"/>
            </a:avLst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F41D9A2-9F9A-ED76-CE90-828413E2147D}"/>
              </a:ext>
            </a:extLst>
          </p:cNvPr>
          <p:cNvCxnSpPr>
            <a:cxnSpLocks/>
          </p:cNvCxnSpPr>
          <p:nvPr/>
        </p:nvCxnSpPr>
        <p:spPr>
          <a:xfrm>
            <a:off x="5812572" y="3864737"/>
            <a:ext cx="958861" cy="183967"/>
          </a:xfrm>
          <a:prstGeom prst="straightConnector1">
            <a:avLst/>
          </a:prstGeom>
          <a:ln w="127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FAC9DB8F-0B36-B619-E845-FEAB25E1C569}"/>
              </a:ext>
            </a:extLst>
          </p:cNvPr>
          <p:cNvCxnSpPr>
            <a:cxnSpLocks/>
          </p:cNvCxnSpPr>
          <p:nvPr/>
        </p:nvCxnSpPr>
        <p:spPr>
          <a:xfrm flipH="1">
            <a:off x="5563841" y="3845160"/>
            <a:ext cx="866534" cy="221241"/>
          </a:xfrm>
          <a:prstGeom prst="straightConnector1">
            <a:avLst/>
          </a:prstGeom>
          <a:ln w="127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764187C0-BB44-E641-A3FF-589E6C01F19A}"/>
              </a:ext>
            </a:extLst>
          </p:cNvPr>
          <p:cNvCxnSpPr>
            <a:cxnSpLocks/>
          </p:cNvCxnSpPr>
          <p:nvPr/>
        </p:nvCxnSpPr>
        <p:spPr>
          <a:xfrm flipV="1">
            <a:off x="6124341" y="3041365"/>
            <a:ext cx="1" cy="1169870"/>
          </a:xfrm>
          <a:prstGeom prst="straightConnector1">
            <a:avLst/>
          </a:prstGeom>
          <a:ln w="127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>
            <a:extLst>
              <a:ext uri="{FF2B5EF4-FFF2-40B4-BE49-F238E27FC236}">
                <a16:creationId xmlns:a16="http://schemas.microsoft.com/office/drawing/2014/main" id="{836E57A1-5829-AA57-0E8F-4443426F4AB0}"/>
              </a:ext>
            </a:extLst>
          </p:cNvPr>
          <p:cNvCxnSpPr>
            <a:cxnSpLocks/>
          </p:cNvCxnSpPr>
          <p:nvPr/>
        </p:nvCxnSpPr>
        <p:spPr>
          <a:xfrm flipV="1">
            <a:off x="6124340" y="3188074"/>
            <a:ext cx="491676" cy="74829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2" name="TextBox 361">
                <a:extLst>
                  <a:ext uri="{FF2B5EF4-FFF2-40B4-BE49-F238E27FC236}">
                    <a16:creationId xmlns:a16="http://schemas.microsoft.com/office/drawing/2014/main" id="{3882C0F0-9411-978D-7A4F-3ACF83359FEC}"/>
                  </a:ext>
                </a:extLst>
              </p:cNvPr>
              <p:cNvSpPr txBox="1"/>
              <p:nvPr/>
            </p:nvSpPr>
            <p:spPr>
              <a:xfrm>
                <a:off x="6642512" y="3114864"/>
                <a:ext cx="4571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62" name="TextBox 361">
                <a:extLst>
                  <a:ext uri="{FF2B5EF4-FFF2-40B4-BE49-F238E27FC236}">
                    <a16:creationId xmlns:a16="http://schemas.microsoft.com/office/drawing/2014/main" id="{3882C0F0-9411-978D-7A4F-3ACF83359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2512" y="3114864"/>
                <a:ext cx="457176" cy="461665"/>
              </a:xfrm>
              <a:prstGeom prst="rect">
                <a:avLst/>
              </a:prstGeom>
              <a:blipFill>
                <a:blip r:embed="rId5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3" name="Oval 362">
            <a:extLst>
              <a:ext uri="{FF2B5EF4-FFF2-40B4-BE49-F238E27FC236}">
                <a16:creationId xmlns:a16="http://schemas.microsoft.com/office/drawing/2014/main" id="{C28EF2FB-63A9-7F18-4763-0160D3980B07}"/>
              </a:ext>
            </a:extLst>
          </p:cNvPr>
          <p:cNvSpPr>
            <a:spLocks noChangeAspect="1"/>
          </p:cNvSpPr>
          <p:nvPr/>
        </p:nvSpPr>
        <p:spPr>
          <a:xfrm>
            <a:off x="5983730" y="3769176"/>
            <a:ext cx="278939" cy="27893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4" name="TextBox 363">
                <a:extLst>
                  <a:ext uri="{FF2B5EF4-FFF2-40B4-BE49-F238E27FC236}">
                    <a16:creationId xmlns:a16="http://schemas.microsoft.com/office/drawing/2014/main" id="{98C44DC4-5F9E-B1BB-B8D2-30CA7945B143}"/>
                  </a:ext>
                </a:extLst>
              </p:cNvPr>
              <p:cNvSpPr txBox="1"/>
              <p:nvPr/>
            </p:nvSpPr>
            <p:spPr>
              <a:xfrm>
                <a:off x="6149808" y="2784140"/>
                <a:ext cx="415947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64" name="TextBox 363">
                <a:extLst>
                  <a:ext uri="{FF2B5EF4-FFF2-40B4-BE49-F238E27FC236}">
                    <a16:creationId xmlns:a16="http://schemas.microsoft.com/office/drawing/2014/main" id="{98C44DC4-5F9E-B1BB-B8D2-30CA7945B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808" y="2784140"/>
                <a:ext cx="415947" cy="461665"/>
              </a:xfrm>
              <a:prstGeom prst="rect">
                <a:avLst/>
              </a:prstGeom>
              <a:blipFill>
                <a:blip r:embed="rId6"/>
                <a:stretch>
                  <a:fillRect t="-5333" r="-470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5" name="TextBox 364">
                <a:extLst>
                  <a:ext uri="{FF2B5EF4-FFF2-40B4-BE49-F238E27FC236}">
                    <a16:creationId xmlns:a16="http://schemas.microsoft.com/office/drawing/2014/main" id="{BFF55F5C-63D4-AA4A-386A-7D48B52CDCA1}"/>
                  </a:ext>
                </a:extLst>
              </p:cNvPr>
              <p:cNvSpPr txBox="1"/>
              <p:nvPr/>
            </p:nvSpPr>
            <p:spPr>
              <a:xfrm>
                <a:off x="5213306" y="3907986"/>
                <a:ext cx="43441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65" name="TextBox 364">
                <a:extLst>
                  <a:ext uri="{FF2B5EF4-FFF2-40B4-BE49-F238E27FC236}">
                    <a16:creationId xmlns:a16="http://schemas.microsoft.com/office/drawing/2014/main" id="{BFF55F5C-63D4-AA4A-386A-7D48B52CD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306" y="3907986"/>
                <a:ext cx="434414" cy="461665"/>
              </a:xfrm>
              <a:prstGeom prst="rect">
                <a:avLst/>
              </a:prstGeom>
              <a:blipFill>
                <a:blip r:embed="rId7"/>
                <a:stretch>
                  <a:fillRect t="-5263" r="-239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6" name="TextBox 365">
                <a:extLst>
                  <a:ext uri="{FF2B5EF4-FFF2-40B4-BE49-F238E27FC236}">
                    <a16:creationId xmlns:a16="http://schemas.microsoft.com/office/drawing/2014/main" id="{6ED3CA7B-8347-741B-C81E-7D2AF5ECE289}"/>
                  </a:ext>
                </a:extLst>
              </p:cNvPr>
              <p:cNvSpPr txBox="1"/>
              <p:nvPr/>
            </p:nvSpPr>
            <p:spPr>
              <a:xfrm>
                <a:off x="6736638" y="3875529"/>
                <a:ext cx="29771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66" name="TextBox 365">
                <a:extLst>
                  <a:ext uri="{FF2B5EF4-FFF2-40B4-BE49-F238E27FC236}">
                    <a16:creationId xmlns:a16="http://schemas.microsoft.com/office/drawing/2014/main" id="{6ED3CA7B-8347-741B-C81E-7D2AF5ECE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638" y="3875529"/>
                <a:ext cx="297710" cy="461665"/>
              </a:xfrm>
              <a:prstGeom prst="rect">
                <a:avLst/>
              </a:prstGeom>
              <a:blipFill>
                <a:blip r:embed="rId8"/>
                <a:stretch>
                  <a:fillRect l="-6122" t="-5333" r="-24490" b="-9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7" name="TextBox 366">
                <a:extLst>
                  <a:ext uri="{FF2B5EF4-FFF2-40B4-BE49-F238E27FC236}">
                    <a16:creationId xmlns:a16="http://schemas.microsoft.com/office/drawing/2014/main" id="{C6727F86-CBD7-105E-F761-4B96ADBF1B59}"/>
                  </a:ext>
                </a:extLst>
              </p:cNvPr>
              <p:cNvSpPr txBox="1"/>
              <p:nvPr/>
            </p:nvSpPr>
            <p:spPr>
              <a:xfrm>
                <a:off x="5022065" y="2789235"/>
                <a:ext cx="655949" cy="8233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B31B1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solidFill>
                                <a:srgbClr val="B31B1B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acc>
                            <m:accPr>
                              <m:chr m:val="⃗"/>
                              <m:ctrlPr>
                                <a:rPr lang="en-US" sz="2400" b="1" i="1">
                                  <a:solidFill>
                                    <a:srgbClr val="B31B1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solidFill>
                                    <a:srgbClr val="B31B1B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</m:acc>
                        </m:num>
                        <m:den>
                          <m:r>
                            <a:rPr lang="en-US" sz="2400" b="1" i="1">
                              <a:solidFill>
                                <a:srgbClr val="B31B1B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en-US" sz="2400" b="1" dirty="0">
                  <a:solidFill>
                    <a:srgbClr val="00B05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67" name="TextBox 366">
                <a:extLst>
                  <a:ext uri="{FF2B5EF4-FFF2-40B4-BE49-F238E27FC236}">
                    <a16:creationId xmlns:a16="http://schemas.microsoft.com/office/drawing/2014/main" id="{C6727F86-CBD7-105E-F761-4B96ADBF1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065" y="2789235"/>
                <a:ext cx="655949" cy="8233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8" name="Text Placeholder 1">
            <a:extLst>
              <a:ext uri="{FF2B5EF4-FFF2-40B4-BE49-F238E27FC236}">
                <a16:creationId xmlns:a16="http://schemas.microsoft.com/office/drawing/2014/main" id="{499C4BA1-3CB6-E5AF-6A8D-3C0ECC243E04}"/>
              </a:ext>
            </a:extLst>
          </p:cNvPr>
          <p:cNvSpPr txBox="1">
            <a:spLocks/>
          </p:cNvSpPr>
          <p:nvPr/>
        </p:nvSpPr>
        <p:spPr>
          <a:xfrm>
            <a:off x="8954117" y="3539990"/>
            <a:ext cx="3125383" cy="7738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b="1" dirty="0">
                <a:latin typeface="Franklin Gothic Book" panose="020B0503020102020204" pitchFamily="34" charset="0"/>
              </a:rPr>
              <a:t>Spin </a:t>
            </a:r>
            <a:r>
              <a:rPr lang="en-US" sz="2400" b="1" dirty="0" err="1">
                <a:latin typeface="Franklin Gothic Book" panose="020B0503020102020204" pitchFamily="34" charset="0"/>
              </a:rPr>
              <a:t>precesses</a:t>
            </a:r>
            <a:r>
              <a:rPr lang="en-US" sz="2400" b="1" dirty="0">
                <a:latin typeface="Franklin Gothic Book" panose="020B0503020102020204" pitchFamily="34" charset="0"/>
              </a:rPr>
              <a:t> around magnetic fields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9" name="TextBox 368">
                <a:extLst>
                  <a:ext uri="{FF2B5EF4-FFF2-40B4-BE49-F238E27FC236}">
                    <a16:creationId xmlns:a16="http://schemas.microsoft.com/office/drawing/2014/main" id="{C038A896-CBEC-AAE6-D735-D9FE2E51461E}"/>
                  </a:ext>
                </a:extLst>
              </p:cNvPr>
              <p:cNvSpPr txBox="1"/>
              <p:nvPr/>
            </p:nvSpPr>
            <p:spPr>
              <a:xfrm>
                <a:off x="1003400" y="1388400"/>
                <a:ext cx="1904367" cy="9181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</m:acc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acc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69" name="TextBox 368">
                <a:extLst>
                  <a:ext uri="{FF2B5EF4-FFF2-40B4-BE49-F238E27FC236}">
                    <a16:creationId xmlns:a16="http://schemas.microsoft.com/office/drawing/2014/main" id="{C038A896-CBEC-AAE6-D735-D9FE2E514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400" y="1388400"/>
                <a:ext cx="1904367" cy="9181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42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0"/>
      <p:bldP spid="356" grpId="0"/>
      <p:bldP spid="357" grpId="0" animBg="1"/>
      <p:bldP spid="367" grpId="0"/>
      <p:bldP spid="368" grpId="0"/>
      <p:bldP spid="36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8B845-681D-8C0D-48F0-EE2F516D4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68FE5F-775E-CA8B-95FC-CA2069DFEA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0479" y="879661"/>
                <a:ext cx="11571042" cy="5613606"/>
              </a:xfrm>
            </p:spPr>
            <p:txBody>
              <a:bodyPr>
                <a:normAutofit/>
              </a:bodyPr>
              <a:lstStyle/>
              <a:p>
                <a:r>
                  <a:rPr lang="en-US" sz="2200"/>
                  <a:t>Intentionally tilt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acc>
                      </m:e>
                      <m:sub>
                        <m:r>
                          <a:rPr lang="en-US" sz="2200" b="1" i="1" dirty="0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200" b="1"/>
                  <a:t> </a:t>
                </a:r>
                <a:r>
                  <a:rPr lang="en-US" sz="2200"/>
                  <a:t>to cancel left-over spin-orbit coupling from rotator and random errors</a:t>
                </a:r>
              </a:p>
              <a:p>
                <a:pPr marL="0" indent="0">
                  <a:buNone/>
                </a:pPr>
                <a:endParaRPr lang="en-US" sz="1200"/>
              </a:p>
              <a:p>
                <a:r>
                  <a:rPr lang="en-US" sz="2200"/>
                  <a:t>Use least-invasive vertical orbit bump: </a:t>
                </a:r>
                <a:r>
                  <a:rPr lang="en-US" sz="2200" b="1"/>
                  <a:t>“Opposing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200" b="1"/>
                  <a:t> pair”</a:t>
                </a:r>
              </a:p>
              <a:p>
                <a:pPr lvl="1"/>
                <a:r>
                  <a:rPr lang="en-US" sz="1800"/>
                  <a:t>Delocalized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e>
                      <m:sub>
                        <m:r>
                          <a:rPr lang="en-US" sz="1800" b="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/>
                  <a:t>tilt, but localized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1800">
                    <a:solidFill>
                      <a:srgbClr val="FF00FF"/>
                    </a:solidFill>
                  </a:rPr>
                  <a:t> </a:t>
                </a:r>
                <a:r>
                  <a:rPr lang="en-US" sz="1800"/>
                  <a:t>and localized </a:t>
                </a:r>
                <a:r>
                  <a:rPr lang="en-US" sz="1800">
                    <a:solidFill>
                      <a:srgbClr val="00FF00"/>
                    </a:solidFill>
                  </a:rPr>
                  <a:t>coupling</a:t>
                </a:r>
              </a:p>
              <a:p>
                <a:endParaRPr lang="en-US" sz="2200"/>
              </a:p>
              <a:p>
                <a:pPr marL="0" indent="0">
                  <a:buNone/>
                </a:pPr>
                <a:endParaRPr lang="en-US" sz="2200"/>
              </a:p>
              <a:p>
                <a:endParaRPr lang="en-US" sz="2200"/>
              </a:p>
              <a:p>
                <a:endParaRPr lang="en-US" sz="2200"/>
              </a:p>
              <a:p>
                <a:endParaRPr lang="en-US" sz="2200"/>
              </a:p>
              <a:p>
                <a:endParaRPr lang="en-US" sz="2200"/>
              </a:p>
              <a:p>
                <a:pPr marL="0" indent="0">
                  <a:buNone/>
                </a:pPr>
                <a:endParaRPr lang="en-US" sz="1400"/>
              </a:p>
              <a:p>
                <a:r>
                  <a:rPr lang="en-US" sz="2200"/>
                  <a:t>Can we just solve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sz="2200"/>
                  <a:t> for least squares?</a:t>
                </a:r>
              </a:p>
              <a:p>
                <a:pPr lvl="1"/>
                <a:r>
                  <a:rPr lang="en-US" sz="2200" b="1"/>
                  <a:t>NO! Values for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b="1"/>
                  <a:t> with little impact will exceed linear response regime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68FE5F-775E-CA8B-95FC-CA2069DFEA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0479" y="879661"/>
                <a:ext cx="11571042" cy="5613606"/>
              </a:xfrm>
              <a:blipFill>
                <a:blip r:embed="rId3"/>
                <a:stretch>
                  <a:fillRect l="-632" t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791DBC2-2C10-8A14-EE05-8DCF9BEEFFBF}"/>
                  </a:ext>
                </a:extLst>
              </p:cNvPr>
              <p:cNvSpPr txBox="1"/>
              <p:nvPr/>
            </p:nvSpPr>
            <p:spPr>
              <a:xfrm>
                <a:off x="470176" y="3003124"/>
                <a:ext cx="6360103" cy="14094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Palatino" pitchFamily="2" charset="7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𝒅</m:t>
                          </m:r>
                        </m:sub>
                      </m:sSub>
                      <m:r>
                        <a:rPr lang="en-US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Palatino" pitchFamily="2" charset="7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𝒅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𝒅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𝒅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𝒅</m:t>
                                        </m:r>
                                      </m:e>
                                      <m:sub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Palatino" pitchFamily="2" charset="77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Palatino" pitchFamily="2" charset="77"/>
                          <a:cs typeface="Times New Roman" panose="02020603050405020304" pitchFamily="18" charset="0"/>
                        </a:rPr>
                        <m:t>, 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Palatino" pitchFamily="2" charset="77"/>
                          <a:cs typeface="Times New Roman" panose="02020603050405020304" pitchFamily="18" charset="0"/>
                        </a:rPr>
                        <m:t>𝜽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Palatino" pitchFamily="2" charset="77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Palatino" pitchFamily="2" charset="77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Palatino" pitchFamily="2" charset="77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Palatino" pitchFamily="2" charset="77"/>
                                    <a:cs typeface="Times New Roman" panose="020206030504050203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  <a:ea typeface="Palatino" pitchFamily="2" charset="77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791DBC2-2C10-8A14-EE05-8DCF9BEEF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76" y="3003124"/>
                <a:ext cx="6360103" cy="1409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CBDE69C5-FF43-E0DB-D1CD-FC676FB4B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843ECD-B651-32BE-3D7A-1EC847CBC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015" y="1959861"/>
            <a:ext cx="4995985" cy="34959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0BD8B8-B95F-4819-DD83-92EDC36C15BD}"/>
                  </a:ext>
                </a:extLst>
              </p:cNvPr>
              <p:cNvSpPr txBox="1"/>
              <p:nvPr/>
            </p:nvSpPr>
            <p:spPr>
              <a:xfrm>
                <a:off x="470176" y="4227883"/>
                <a:ext cx="18551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Palatino" pitchFamily="2" charset="77"/>
                        <a:cs typeface="Times New Roman" panose="02020603050405020304" pitchFamily="18" charset="0"/>
                      </a:rPr>
                      <m:t>𝒅</m:t>
                    </m:r>
                  </m:oMath>
                </a14:m>
                <a:r>
                  <a:rPr lang="en-US" b="1"/>
                  <a:t> at all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US" b="1"/>
                  <a:t> bends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0BD8B8-B95F-4819-DD83-92EDC36C1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76" y="4227883"/>
                <a:ext cx="1855123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C11C84C-CB55-0288-0A01-A46D3DE2E7D2}"/>
                  </a:ext>
                </a:extLst>
              </p:cNvPr>
              <p:cNvSpPr txBox="1"/>
              <p:nvPr/>
            </p:nvSpPr>
            <p:spPr>
              <a:xfrm>
                <a:off x="5317495" y="4181717"/>
                <a:ext cx="16724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/>
                  <a:t>All opposing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b="1"/>
                  <a:t> pair strengths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C11C84C-CB55-0288-0A01-A46D3DE2E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495" y="4181717"/>
                <a:ext cx="1672481" cy="646331"/>
              </a:xfrm>
              <a:prstGeom prst="rect">
                <a:avLst/>
              </a:prstGeom>
              <a:blipFill>
                <a:blip r:embed="rId7"/>
                <a:stretch>
                  <a:fillRect l="-2909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7165D2-F7C5-6145-9CAB-D73D234AE44E}"/>
                  </a:ext>
                </a:extLst>
              </p:cNvPr>
              <p:cNvSpPr txBox="1"/>
              <p:nvPr/>
            </p:nvSpPr>
            <p:spPr>
              <a:xfrm>
                <a:off x="3150280" y="4475280"/>
                <a:ext cx="21005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/>
                  <a:t>Linear response matrix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endParaRPr lang="en-US" b="1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7165D2-F7C5-6145-9CAB-D73D234AE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0280" y="4475280"/>
                <a:ext cx="2100598" cy="646331"/>
              </a:xfrm>
              <a:prstGeom prst="rect">
                <a:avLst/>
              </a:prstGeom>
              <a:blipFill>
                <a:blip r:embed="rId8"/>
                <a:stretch>
                  <a:fillRect l="-2616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7647F1-1301-4FE3-2172-E89EF40297B8}"/>
                  </a:ext>
                </a:extLst>
              </p:cNvPr>
              <p:cNvSpPr txBox="1"/>
              <p:nvPr/>
            </p:nvSpPr>
            <p:spPr>
              <a:xfrm>
                <a:off x="2962312" y="2496746"/>
                <a:ext cx="18482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b="1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7647F1-1301-4FE3-2172-E89EF4029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312" y="2496746"/>
                <a:ext cx="1848262" cy="276999"/>
              </a:xfrm>
              <a:prstGeom prst="rect">
                <a:avLst/>
              </a:prstGeom>
              <a:blipFill>
                <a:blip r:embed="rId9"/>
                <a:stretch>
                  <a:fillRect l="-4290" t="-4444" r="-2970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4090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CCCF4-6639-171B-B065-BBFAF3DF4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FE4C26-1405-5895-6C3F-225E42FCA1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4535" y="909397"/>
                <a:ext cx="11883290" cy="5613606"/>
              </a:xfrm>
            </p:spPr>
            <p:txBody>
              <a:bodyPr>
                <a:normAutofit/>
              </a:bodyPr>
              <a:lstStyle/>
              <a:p>
                <a:r>
                  <a:rPr lang="en-US" sz="2200"/>
                  <a:t>PCA works well (as shown in all “old” BAGELS method results), but what if we also want to find knobs that </a:t>
                </a:r>
                <a:r>
                  <a:rPr lang="en-US" sz="2200" i="1"/>
                  <a:t>minimize</a:t>
                </a:r>
                <a:r>
                  <a:rPr lang="en-US" sz="2200"/>
                  <a:t> the orbit excursions at all elements </a:t>
                </a:r>
                <a:r>
                  <a:rPr lang="en-US" sz="2200" i="1"/>
                  <a:t>while </a:t>
                </a:r>
                <a:r>
                  <a:rPr lang="en-US" sz="2200"/>
                  <a:t>maximizing spin-orbit coupling in the bends? E.g.,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200"/>
                  <a:t> is the response matrix of the orbit at all elements, we seek:</a:t>
                </a:r>
              </a:p>
              <a:p>
                <a:pPr marL="0" indent="0">
                  <a:buNone/>
                </a:pPr>
                <a:endParaRPr lang="en-US" sz="16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2200" b="1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sz="22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2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200" b="1">
                                                  <a:latin typeface="Cambria Math" panose="02040503050406030204" pitchFamily="18" charset="0"/>
                                                </a:rPr>
                                                <m:t>𝐑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200" b="1" i="1">
                                                  <a:latin typeface="Cambria Math" panose="02040503050406030204" pitchFamily="18" charset="0"/>
                                                </a:rPr>
                                                <m:t>𝒅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200" b="1" i="1" smtClean="0">
                                              <a:latin typeface="Cambria Math" panose="020405030504060302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sz="22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2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200" b="1">
                                                  <a:latin typeface="Cambria Math" panose="02040503050406030204" pitchFamily="18" charset="0"/>
                                                </a:rPr>
                                                <m:t>𝐑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200" b="1" i="1" smtClean="0">
                                              <a:latin typeface="Cambria Math" panose="020405030504060302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2200" b="1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sup>
                                      <m: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200" b="1">
                                          <a:latin typeface="Cambria Math" panose="02040503050406030204" pitchFamily="18" charset="0"/>
                                        </a:rPr>
                                        <m:t>𝐑</m:t>
                                      </m:r>
                                    </m:e>
                                    <m:sub>
                                      <m:r>
                                        <a:rPr lang="en-US" sz="2200" b="1" i="1">
                                          <a:latin typeface="Cambria Math" panose="02040503050406030204" pitchFamily="18" charset="0"/>
                                        </a:rPr>
                                        <m:t>𝒅</m:t>
                                      </m:r>
                                    </m:sub>
                                    <m:sup>
                                      <m:r>
                                        <a:rPr lang="en-US" sz="2200" b="1" i="0" smtClean="0">
                                          <a:latin typeface="Cambria Math" panose="02040503050406030204" pitchFamily="18" charset="0"/>
                                        </a:rPr>
                                        <m:t>𝐓</m:t>
                                      </m:r>
                                    </m:sup>
                                  </m:sSubSup>
                                  <m:r>
                                    <a:rPr lang="en-US" sz="2200" b="1"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sub>
                              </m:sSub>
                              <m:r>
                                <a:rPr lang="en-US" sz="22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b="1"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sz="2200" b="1">
                                      <a:latin typeface="Cambria Math" panose="02040503050406030204" pitchFamily="18" charset="0"/>
                                    </a:rPr>
                                    <m:t>𝐓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1"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sz="2200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200"/>
              </a:p>
              <a:p>
                <a:endParaRPr lang="en-US" sz="1100"/>
              </a:p>
              <a:p>
                <a:r>
                  <a:rPr lang="en-US" sz="2200"/>
                  <a:t>The quotient is called a </a:t>
                </a:r>
                <a:r>
                  <a:rPr lang="en-US" sz="2200" i="1"/>
                  <a:t>generalized Rayleigh quotient. </a:t>
                </a:r>
                <a:r>
                  <a:rPr lang="en-US" sz="2200"/>
                  <a:t>This problem can be equivalently expressed as maximizing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𝑻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200" b="1">
                                <a:latin typeface="Cambria Math" panose="02040503050406030204" pitchFamily="18" charset="0"/>
                              </a:rPr>
                              <m:t>𝐑</m:t>
                            </m:r>
                          </m:e>
                          <m: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sub>
                          <m:sup>
                            <m:r>
                              <a:rPr lang="en-US" sz="2200" b="1" i="0" smtClean="0">
                                <a:latin typeface="Cambria Math" panose="02040503050406030204" pitchFamily="18" charset="0"/>
                              </a:rPr>
                              <m:t>𝐓</m:t>
                            </m:r>
                          </m:sup>
                        </m:sSubSup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  <m:r>
                      <a:rPr lang="en-US" sz="2200" b="1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sz="2200"/>
                  <a:t> subject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sSubSup>
                      <m:sSub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𝐓</m:t>
                        </m:r>
                      </m:sup>
                    </m:sSubSup>
                    <m:sSub>
                      <m:sSub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200" b="1" i="1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2200"/>
                  <a:t>. Letting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  <m:sup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𝐓</m:t>
                        </m:r>
                      </m:sup>
                    </m:sSubSup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</m:oMath>
                </a14:m>
                <a:r>
                  <a:rPr lang="en-US" sz="2200"/>
                  <a:t> and </a:t>
                </a:r>
                <a14:m>
                  <m:oMath xmlns:m="http://schemas.openxmlformats.org/officeDocument/2006/math">
                    <m:r>
                      <a:rPr lang="en-US" sz="2200" b="1" i="1" dirty="0">
                        <a:latin typeface="Cambria Math" panose="02040503050406030204" pitchFamily="18" charset="0"/>
                      </a:rPr>
                      <m:t>𝐁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𝐓</m:t>
                        </m:r>
                      </m:sup>
                    </m:sSubSup>
                    <m:sSub>
                      <m:sSub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sz="2200"/>
              </a:p>
              <a:p>
                <a:endParaRPr lang="en-US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sup>
                      </m:sSup>
                      <m:r>
                        <a:rPr lang="en-US" sz="2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r>
                                <a:rPr lang="en-US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sup>
                          </m:sSup>
                          <m:r>
                            <a:rPr lang="en-US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  <m:r>
                            <a:rPr lang="en-US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      →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𝝀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𝐁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       →       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200" b="1" i="0" smtClean="0">
                          <a:latin typeface="Cambria Math" panose="02040503050406030204" pitchFamily="18" charset="0"/>
                        </a:rPr>
                        <m:t>𝐁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sz="2200"/>
              </a:p>
              <a:p>
                <a:r>
                  <a:rPr lang="en-US" sz="2200" b="1"/>
                  <a:t>Best Adjustment Groups for </a:t>
                </a:r>
                <a:r>
                  <a:rPr lang="en-US" sz="2200" b="1" err="1"/>
                  <a:t>ELectron</a:t>
                </a:r>
                <a:r>
                  <a:rPr lang="en-US" sz="2200" b="1"/>
                  <a:t> Spin are those generalized eigenvectors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200" b="1"/>
                  <a:t> of </a:t>
                </a:r>
                <a14:m>
                  <m:oMath xmlns:m="http://schemas.openxmlformats.org/officeDocument/2006/math">
                    <m:r>
                      <a:rPr lang="en-US" sz="2200" b="1">
                        <a:latin typeface="Cambria Math" panose="02040503050406030204" pitchFamily="18" charset="0"/>
                      </a:rPr>
                      <m:t>𝐀</m:t>
                    </m:r>
                  </m:oMath>
                </a14:m>
                <a:r>
                  <a:rPr lang="en-US" sz="2200" b="1"/>
                  <a:t> and </a:t>
                </a:r>
                <a14:m>
                  <m:oMath xmlns:m="http://schemas.openxmlformats.org/officeDocument/2006/math"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𝐁</m:t>
                    </m:r>
                  </m:oMath>
                </a14:m>
                <a:r>
                  <a:rPr lang="en-US" sz="2200" b="1"/>
                  <a:t> with largest eigenvalues! </a:t>
                </a:r>
                <a:r>
                  <a:rPr lang="en-US" sz="2200"/>
                  <a:t>Use these to solve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>
                                <a:latin typeface="Cambria Math" panose="02040503050406030204" pitchFamily="18" charset="0"/>
                              </a:rPr>
                              <m:t>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sub>
                        </m:sSub>
                      </m:e>
                    </m:acc>
                    <m:r>
                      <a:rPr lang="en-US" sz="2400" b="1" i="1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200" b="1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FE4C26-1405-5895-6C3F-225E42FCA1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4535" y="909397"/>
                <a:ext cx="11883290" cy="5613606"/>
              </a:xfrm>
              <a:blipFill>
                <a:blip r:embed="rId3"/>
                <a:stretch>
                  <a:fillRect l="-564" t="-1412" r="-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488B1A1-030E-D152-983D-DFF6B755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4016666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34035-2111-454F-3820-092BC497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DD71C-3A4A-6AD7-78EA-D847EE2EFC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9" y="816930"/>
                <a:ext cx="11571043" cy="5613606"/>
              </a:xfrm>
            </p:spPr>
            <p:txBody>
              <a:bodyPr>
                <a:normAutofit/>
              </a:bodyPr>
              <a:lstStyle/>
              <a:p>
                <a:r>
                  <a:rPr lang="en-US" sz="2200"/>
                  <a:t>One way to correct global delocalized coupling caused by random errors is with vertical orbits through the </a:t>
                </a:r>
                <a:r>
                  <a:rPr lang="en-US" sz="2200" err="1"/>
                  <a:t>sextupoles</a:t>
                </a:r>
                <a:r>
                  <a:rPr lang="en-US" sz="2200"/>
                  <a:t>, to create delocalized coupling which cancels out that leftover</a:t>
                </a:r>
              </a:p>
              <a:p>
                <a:endParaRPr lang="en-US" sz="1050"/>
              </a:p>
              <a:p>
                <a:r>
                  <a:rPr lang="en-US" sz="2200"/>
                  <a:t>Using the BAGELS method, we can calculate bumps which </a:t>
                </a:r>
                <a:r>
                  <a:rPr lang="en-US" sz="2200" b="1"/>
                  <a:t>maximally impact the coupling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𝐂</m:t>
                        </m:r>
                      </m:e>
                    </m:acc>
                  </m:oMath>
                </a14:m>
                <a:r>
                  <a:rPr lang="en-US" sz="2200" b="1"/>
                  <a:t> matrix components at all elements</a:t>
                </a:r>
                <a:r>
                  <a:rPr lang="en-US" sz="2200"/>
                  <a:t>, </a:t>
                </a:r>
                <a:r>
                  <a:rPr lang="en-US" sz="2200" b="1"/>
                  <a:t>while minimally impacting the spin-orbit coupling function at the bends and orbit excursion at all elements!</a:t>
                </a:r>
              </a:p>
              <a:p>
                <a:endParaRPr lang="en-US" sz="1100" b="1"/>
              </a:p>
              <a:p>
                <a:r>
                  <a:rPr lang="en-US" sz="2200" i="1"/>
                  <a:t>Basis bump </a:t>
                </a:r>
                <a:r>
                  <a:rPr lang="en-US" sz="2200"/>
                  <a:t>which generates delocalized coupling only</a:t>
                </a:r>
              </a:p>
              <a:p>
                <a:r>
                  <a:rPr lang="en-US" sz="2200"/>
                  <a:t>“Equal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200"/>
                  <a:t> pair”. Now seek:</a:t>
                </a:r>
              </a:p>
              <a:p>
                <a:endParaRPr lang="en-US" sz="2200" b="1"/>
              </a:p>
              <a:p>
                <a:pPr marL="0" indent="0">
                  <a:buNone/>
                </a:pPr>
                <a:endParaRPr lang="en-US" sz="2200" b="1"/>
              </a:p>
              <a:p>
                <a:pPr marL="0" indent="0">
                  <a:buNone/>
                </a:pPr>
                <a:endParaRPr lang="en-US" sz="2200" b="1"/>
              </a:p>
              <a:p>
                <a:endParaRPr lang="en-US" sz="1400" b="1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BDD71C-3A4A-6AD7-78EA-D847EE2EFC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9" y="816930"/>
                <a:ext cx="11571043" cy="5613606"/>
              </a:xfrm>
              <a:blipFill>
                <a:blip r:embed="rId3"/>
                <a:stretch>
                  <a:fillRect l="-632" t="-1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4A9BE23-F107-1F1B-7FC2-C230ED2E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7CF433-620F-5E5D-0E74-7C2A112A86C7}"/>
                  </a:ext>
                </a:extLst>
              </p:cNvPr>
              <p:cNvSpPr txBox="1"/>
              <p:nvPr/>
            </p:nvSpPr>
            <p:spPr>
              <a:xfrm>
                <a:off x="493646" y="3976032"/>
                <a:ext cx="7091738" cy="1027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p>
                                    <m: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  <m:sSubSup>
                                  <m:sSubSupPr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sz="2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200" b="1">
                                            <a:latin typeface="Cambria Math" panose="02040503050406030204" pitchFamily="18" charset="0"/>
                                          </a:rPr>
                                          <m:t>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200" b="1" i="0" smtClean="0">
                                        <a:latin typeface="Cambria Math" panose="02040503050406030204" pitchFamily="18" charset="0"/>
                                      </a:rPr>
                                      <m:t>𝐀</m:t>
                                    </m:r>
                                  </m:sub>
                                  <m:sup>
                                    <m:r>
                                      <a:rPr lang="en-US" sz="2200" b="1" i="0" smtClean="0"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sup>
                                </m:sSubSup>
                                <m:acc>
                                  <m:accPr>
                                    <m:chr m:val="̅"/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200" b="1"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200" b="1" i="0" smtClean="0">
                                    <a:latin typeface="Cambria Math" panose="02040503050406030204" pitchFamily="18" charset="0"/>
                                  </a:rPr>
                                  <m:t>𝐀</m:t>
                                </m:r>
                              </m:sub>
                            </m:s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200" b="1"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200" b="1" i="0" smtClean="0"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</m:sub>
                              <m:sup>
                                <m:r>
                                  <a:rPr lang="en-US" sz="2200" b="1">
                                    <a:latin typeface="Cambria Math" panose="02040503050406030204" pitchFamily="18" charset="0"/>
                                  </a:rPr>
                                  <m:t>𝐓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200" b="1"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200" b="1" i="0" smtClean="0"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</m:sub>
                            </m:sSub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200"/>
                  <a:t>    where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𝐀</m:t>
                        </m:r>
                      </m:sub>
                    </m:sSub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1" i="0" smtClean="0">
                                <a:latin typeface="Cambria Math" panose="02040503050406030204" pitchFamily="18" charset="0"/>
                              </a:rPr>
                              <m:t>𝐂</m:t>
                            </m:r>
                          </m:e>
                        </m:acc>
                      </m:sub>
                    </m:sSub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 ,    </m:t>
                    </m:r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𝐁</m:t>
                        </m:r>
                      </m:sub>
                    </m:sSub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200" b="1" i="0" smtClean="0"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200" b="1" i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200" b="1">
                                              <a:latin typeface="Cambria Math" panose="02040503050406030204" pitchFamily="18" charset="0"/>
                                            </a:rPr>
                                            <m:t>𝐑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200" b="1" i="1">
                                              <a:latin typeface="Cambria Math" panose="02040503050406030204" pitchFamily="18" charset="0"/>
                                            </a:rPr>
                                            <m:t>𝒅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200" b="1"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200" b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2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200" b="1">
                                              <a:latin typeface="Cambria Math" panose="02040503050406030204" pitchFamily="18" charset="0"/>
                                            </a:rPr>
                                            <m:t>𝐑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7CF433-620F-5E5D-0E74-7C2A112A8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46" y="3976032"/>
                <a:ext cx="7091738" cy="1027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E6EA0479-91A7-732B-7BDC-3F6F906180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371" y="2732926"/>
            <a:ext cx="4345848" cy="3041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2F51CE-1A70-C123-6676-509BA47856CD}"/>
                  </a:ext>
                </a:extLst>
              </p:cNvPr>
              <p:cNvSpPr txBox="1"/>
              <p:nvPr/>
            </p:nvSpPr>
            <p:spPr>
              <a:xfrm>
                <a:off x="9189783" y="2658970"/>
                <a:ext cx="1443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/>
                  <a:t>Equal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b="1"/>
                  <a:t> pair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2F51CE-1A70-C123-6676-509BA4785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9783" y="2658970"/>
                <a:ext cx="1443024" cy="369332"/>
              </a:xfrm>
              <a:prstGeom prst="rect">
                <a:avLst/>
              </a:prstGeom>
              <a:blipFill>
                <a:blip r:embed="rId6"/>
                <a:stretch>
                  <a:fillRect l="-381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FD3393F-B56A-F15E-4F50-5FED493A090C}"/>
              </a:ext>
            </a:extLst>
          </p:cNvPr>
          <p:cNvSpPr txBox="1"/>
          <p:nvPr/>
        </p:nvSpPr>
        <p:spPr>
          <a:xfrm>
            <a:off x="312892" y="5239675"/>
            <a:ext cx="80533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/>
              <a:t>These knobs are the Best Adjustment Groups for </a:t>
            </a:r>
            <a:r>
              <a:rPr lang="en-US" sz="2200" b="1" err="1"/>
              <a:t>ELectron</a:t>
            </a:r>
            <a:r>
              <a:rPr lang="en-US" sz="2200" b="1"/>
              <a:t> Spin for global coupling correction using vertical orbit bumps! </a:t>
            </a:r>
          </a:p>
        </p:txBody>
      </p:sp>
    </p:spTree>
    <p:extLst>
      <p:ext uri="{BB962C8B-B14F-4D97-AF65-F5344CB8AC3E}">
        <p14:creationId xmlns:p14="http://schemas.microsoft.com/office/powerpoint/2010/main" val="16100090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09A17-006C-093C-F0E0-ED831C296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5FE6AA-42DE-154A-F5B2-201FED8398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0658" y="816930"/>
                <a:ext cx="11851341" cy="5613606"/>
              </a:xfrm>
            </p:spPr>
            <p:txBody>
              <a:bodyPr>
                <a:normAutofit/>
              </a:bodyPr>
              <a:lstStyle/>
              <a:p>
                <a:r>
                  <a:rPr lang="en-US" sz="2200"/>
                  <a:t>Another way to generate vertical emittance is with delocalized vertical dispersion so that a vertical amplitude is excited when a photon is emitted</a:t>
                </a:r>
              </a:p>
              <a:p>
                <a:endParaRPr lang="en-US" sz="2200"/>
              </a:p>
              <a:p>
                <a:r>
                  <a:rPr lang="en-US" sz="2200"/>
                  <a:t>Specifically we seek to maximize							 in the bends </a:t>
                </a:r>
              </a:p>
              <a:p>
                <a:endParaRPr lang="en-US" sz="1050"/>
              </a:p>
              <a:p>
                <a:r>
                  <a:rPr lang="en-US" sz="2200"/>
                  <a:t>Using the BAGELS method, we can calculate bumps which </a:t>
                </a:r>
                <a:r>
                  <a:rPr lang="en-US" sz="2200" b="1"/>
                  <a:t>maximally create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acc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dirty="0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acc>
                      </m:e>
                      <m:sub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200" b="1"/>
                  <a:t> in the bends while minimally impacting the spin-orbit coupling function at the bends and the orbit excursion at all elements, </a:t>
                </a:r>
                <a:r>
                  <a:rPr lang="en-US" sz="2200" b="1" i="1"/>
                  <a:t>and </a:t>
                </a:r>
                <a:r>
                  <a:rPr lang="en-US" sz="2200" b="1"/>
                  <a:t> generating no delocalized coupling</a:t>
                </a:r>
              </a:p>
              <a:p>
                <a:endParaRPr lang="en-US" sz="1100" b="1"/>
              </a:p>
              <a:p>
                <a:endParaRPr lang="en-US" sz="2200" b="1"/>
              </a:p>
              <a:p>
                <a:pPr marL="0" indent="0">
                  <a:buNone/>
                </a:pPr>
                <a:endParaRPr lang="en-US" sz="2200" b="1"/>
              </a:p>
              <a:p>
                <a:pPr marL="0" indent="0">
                  <a:buNone/>
                </a:pPr>
                <a:endParaRPr lang="en-US" sz="2200" b="1"/>
              </a:p>
              <a:p>
                <a:endParaRPr lang="en-US" sz="1400" b="1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5FE6AA-42DE-154A-F5B2-201FED8398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0658" y="816930"/>
                <a:ext cx="11851341" cy="5613606"/>
              </a:xfrm>
              <a:blipFill>
                <a:blip r:embed="rId3"/>
                <a:stretch>
                  <a:fillRect l="-617" t="-1412" r="-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B1DD010E-2BED-3D0E-97D9-78176386C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26F87F-0A7C-904A-A5F9-FB12894795DC}"/>
                  </a:ext>
                </a:extLst>
              </p:cNvPr>
              <p:cNvSpPr txBox="1"/>
              <p:nvPr/>
            </p:nvSpPr>
            <p:spPr>
              <a:xfrm>
                <a:off x="61912" y="4593001"/>
                <a:ext cx="8086725" cy="1182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2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p>
                                    <m: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  <m:sSubSup>
                                  <m:sSubSupPr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sz="2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200" b="1">
                                            <a:latin typeface="Cambria Math" panose="02040503050406030204" pitchFamily="18" charset="0"/>
                                          </a:rPr>
                                          <m:t>𝐑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200" b="1" i="0" smtClean="0">
                                        <a:latin typeface="Cambria Math" panose="02040503050406030204" pitchFamily="18" charset="0"/>
                                      </a:rPr>
                                      <m:t>𝐀</m:t>
                                    </m:r>
                                  </m:sub>
                                  <m:sup>
                                    <m:r>
                                      <a:rPr lang="en-US" sz="2200" b="1" i="0" smtClean="0">
                                        <a:latin typeface="Cambria Math" panose="02040503050406030204" pitchFamily="18" charset="0"/>
                                      </a:rPr>
                                      <m:t>𝐓</m:t>
                                    </m:r>
                                  </m:sup>
                                </m:sSubSup>
                                <m:acc>
                                  <m:accPr>
                                    <m:chr m:val="̅"/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200" b="1"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200" b="1" i="0" smtClean="0">
                                    <a:latin typeface="Cambria Math" panose="02040503050406030204" pitchFamily="18" charset="0"/>
                                  </a:rPr>
                                  <m:t>𝐀</m:t>
                                </m:r>
                              </m:sub>
                            </m:sSub>
                            <m:r>
                              <a:rPr lang="en-US" sz="22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p>
                                <m: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200" b="1"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200" b="1" i="0" smtClean="0"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</m:sub>
                              <m:sup>
                                <m:r>
                                  <a:rPr lang="en-US" sz="2200" b="1">
                                    <a:latin typeface="Cambria Math" panose="02040503050406030204" pitchFamily="18" charset="0"/>
                                  </a:rPr>
                                  <m:t>𝐓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sz="2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200" b="1">
                                        <a:latin typeface="Cambria Math" panose="02040503050406030204" pitchFamily="18" charset="0"/>
                                      </a:rPr>
                                      <m:t>𝐑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200" b="1" i="0" smtClean="0">
                                    <a:latin typeface="Cambria Math" panose="02040503050406030204" pitchFamily="18" charset="0"/>
                                  </a:rPr>
                                  <m:t>𝐁</m:t>
                                </m:r>
                              </m:sub>
                            </m:sSub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200"/>
                  <a:t>    where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𝐀</m:t>
                        </m:r>
                      </m:sub>
                    </m:sSub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  <m:t>𝜼</m:t>
                                </m:r>
                              </m:e>
                            </m:acc>
                          </m:e>
                          <m:sub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𝒃</m:t>
                            </m:r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200" b="1" i="1" smtClean="0">
                                    <a:latin typeface="Cambria Math" panose="02040503050406030204" pitchFamily="18" charset="0"/>
                                  </a:rPr>
                                  <m:t>𝜼</m:t>
                                </m:r>
                              </m:e>
                            </m:acc>
                          </m:e>
                          <m:sub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𝒃</m:t>
                            </m:r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 ,    </m:t>
                    </m:r>
                    <m:sSub>
                      <m:sSub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𝐁</m:t>
                        </m:r>
                      </m:sub>
                    </m:sSub>
                    <m:r>
                      <a:rPr lang="en-US" sz="2200" b="1" i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200" b="1" i="0" smtClean="0"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200" b="1" i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2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200" b="1">
                                              <a:latin typeface="Cambria Math" panose="02040503050406030204" pitchFamily="18" charset="0"/>
                                            </a:rPr>
                                            <m:t>𝐑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200" b="1" i="1">
                                              <a:latin typeface="Cambria Math" panose="02040503050406030204" pitchFamily="18" charset="0"/>
                                            </a:rPr>
                                            <m:t>𝒅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200" b="1">
                                      <a:latin typeface="Cambria Math" panose="02040503050406030204" pitchFamily="18" charset="0"/>
                                    </a:rPr>
                                    <m:t>𝐑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2200" b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2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200" b="1">
                                              <a:latin typeface="Cambria Math" panose="02040503050406030204" pitchFamily="18" charset="0"/>
                                            </a:rPr>
                                            <m:t>𝐑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26F87F-0A7C-904A-A5F9-FB1289479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" y="4593001"/>
                <a:ext cx="8086725" cy="11823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1609ED4-3098-8AF8-0403-2DB01E3569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248" y="1723894"/>
            <a:ext cx="5920272" cy="816921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F27297C-2EC9-4F20-574A-279C40E65F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62985" y="3857032"/>
          <a:ext cx="3848813" cy="2693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7" imgW="5117814" imgH="3581400" progId="Acrobat.Document.DC">
                  <p:embed/>
                </p:oleObj>
              </mc:Choice>
              <mc:Fallback>
                <p:oleObj name="Acrobat Document" r:id="rId7" imgW="5117814" imgH="3581400" progId="Acrobat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8F27297C-2EC9-4F20-574A-279C40E65F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62985" y="3857032"/>
                        <a:ext cx="3848813" cy="2693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31E7584-7ECE-1163-1201-2B0DCEAF9DEF}"/>
                  </a:ext>
                </a:extLst>
              </p:cNvPr>
              <p:cNvSpPr txBox="1"/>
              <p:nvPr/>
            </p:nvSpPr>
            <p:spPr>
              <a:xfrm>
                <a:off x="9618966" y="3857032"/>
                <a:ext cx="1136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b="1"/>
                  <a:t> bump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31E7584-7ECE-1163-1201-2B0DCEAF9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8966" y="3857032"/>
                <a:ext cx="1136850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73E389-2820-73B0-7B4C-684613AD53A1}"/>
                  </a:ext>
                </a:extLst>
              </p:cNvPr>
              <p:cNvSpPr txBox="1"/>
              <p:nvPr/>
            </p:nvSpPr>
            <p:spPr>
              <a:xfrm>
                <a:off x="350687" y="3793685"/>
                <a:ext cx="7156658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 i="1"/>
                  <a:t>Basis bump </a:t>
                </a:r>
                <a:r>
                  <a:rPr lang="en-US" sz="2200"/>
                  <a:t>which generates delocalized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200"/>
                  <a:t> only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200"/>
                  <a:t>“2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200"/>
                  <a:t> pair”. Now seek: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673E389-2820-73B0-7B4C-684613AD5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87" y="3793685"/>
                <a:ext cx="7156658" cy="769441"/>
              </a:xfrm>
              <a:prstGeom prst="rect">
                <a:avLst/>
              </a:prstGeom>
              <a:blipFill>
                <a:blip r:embed="rId10"/>
                <a:stretch>
                  <a:fillRect l="-1022" t="-4724" b="-14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2525230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IC_PPT_Template_Widescreen_0923.potx" id="{F63B2CCF-ABE6-4A7D-A5D9-B6CDDB121D91}" vid="{CFB8FEA7-DFF0-415C-9BFF-3036BAC53C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44E9E564A1074B9A94789987C0096B" ma:contentTypeVersion="0" ma:contentTypeDescription="Create a new document." ma:contentTypeScope="" ma:versionID="08c9fb800a1fd9acc309b5684eef337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1d5eec3c12ee2e8127422d567928f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F00C59-F761-4BA5-B094-30DF9B438F0B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D26CE5F-6791-42AB-B57A-B5BB188768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FBF132D-415E-4F74-BBFB-89F3A0088D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EIC_PPT_Template_Widescreen_0923</Template>
  <TotalTime>79905</TotalTime>
  <Words>2941</Words>
  <Application>Microsoft Macintosh PowerPoint</Application>
  <PresentationFormat>Widescreen</PresentationFormat>
  <Paragraphs>683</Paragraphs>
  <Slides>44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Abadi</vt:lpstr>
      <vt:lpstr>Arial</vt:lpstr>
      <vt:lpstr>Calibri</vt:lpstr>
      <vt:lpstr>Cambria Math</vt:lpstr>
      <vt:lpstr>Franklin Gothic Book</vt:lpstr>
      <vt:lpstr>Times New Roman</vt:lpstr>
      <vt:lpstr>Wingdings</vt:lpstr>
      <vt:lpstr>BNL</vt:lpstr>
      <vt:lpstr>Acrobat Document</vt:lpstr>
      <vt:lpstr>Electron spin polarization preservation in the Electron-Ion Collider</vt:lpstr>
      <vt:lpstr>Overview</vt:lpstr>
      <vt:lpstr>Background: What is the EIC?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Electron Spin Polarization</vt:lpstr>
      <vt:lpstr>Background: Resonances</vt:lpstr>
      <vt:lpstr>Electron Storage Ring of the EIC</vt:lpstr>
      <vt:lpstr>Electron Storage Ring of the EIC</vt:lpstr>
      <vt:lpstr>Electron Storage Ring of the EIC</vt:lpstr>
      <vt:lpstr>Electron Storage Ring of the EIC</vt:lpstr>
      <vt:lpstr>Electron Storage Ring of the EIC</vt:lpstr>
      <vt:lpstr>Electron Storage Ring of the EIC</vt:lpstr>
      <vt:lpstr>Best Adjustment Groups for ELectron Spin (BAGELS)</vt:lpstr>
      <vt:lpstr>Best Adjustment Groups for ELectron Spin</vt:lpstr>
      <vt:lpstr>Best Adjustment Groups for ELectron Spin</vt:lpstr>
      <vt:lpstr>Best Adjustment Groups for ELectron Spin</vt:lpstr>
      <vt:lpstr>Best Adjustment Groups for ELectron Spin</vt:lpstr>
      <vt:lpstr>Best Adjustment Groups for ELectron Spin</vt:lpstr>
      <vt:lpstr>BAGELS: 1-IP 18 GeV ESR</vt:lpstr>
      <vt:lpstr>BAGELS: 2-IP 18 GeV ESR</vt:lpstr>
      <vt:lpstr>BAGELS: Polarization-Safe Error Correction</vt:lpstr>
      <vt:lpstr>BAGELS: Polarization-Safe Beam Size Match</vt:lpstr>
      <vt:lpstr>BAGELS: Polarization-Safe Beam Size Match</vt:lpstr>
      <vt:lpstr>Conclusions</vt:lpstr>
      <vt:lpstr>New Software: SciBmad</vt:lpstr>
      <vt:lpstr>New Software: SciBmad</vt:lpstr>
      <vt:lpstr>New Software: SciBmad</vt:lpstr>
      <vt:lpstr>Acknowledgements</vt:lpstr>
      <vt:lpstr>Thank you!</vt:lpstr>
      <vt:lpstr>Backup Slides</vt:lpstr>
      <vt:lpstr>Backup Slides</vt:lpstr>
      <vt:lpstr>Backup Slides</vt:lpstr>
      <vt:lpstr>Backup Slides</vt:lpstr>
      <vt:lpstr>Backup Slides</vt:lpstr>
      <vt:lpstr>Backup Slides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Hoffman, Caitlin</dc:creator>
  <cp:keywords/>
  <dc:description/>
  <cp:lastModifiedBy>Signorelli, Matthew</cp:lastModifiedBy>
  <cp:revision>168</cp:revision>
  <dcterms:created xsi:type="dcterms:W3CDTF">2024-06-25T21:32:58Z</dcterms:created>
  <dcterms:modified xsi:type="dcterms:W3CDTF">2026-09-08T11:47:03Z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0x0101001044E9E564A1074B9A94789987C0096B</vt:lpwstr>
  </property>
</Properties>
</file>