
<file path=[Content_Types].xml><?xml version="1.0" encoding="utf-8"?>
<Types xmlns="http://schemas.openxmlformats.org/package/2006/content-types">
  <Default Extension="9152e068-0d00-4190-b0f9-d7f60ff9a8c5" ContentType="image/png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0"/>
  </p:notesMasterIdLst>
  <p:sldIdLst>
    <p:sldId id="258" r:id="rId2"/>
    <p:sldId id="259" r:id="rId3"/>
    <p:sldId id="260" r:id="rId4"/>
    <p:sldId id="262" r:id="rId5"/>
    <p:sldId id="261" r:id="rId6"/>
    <p:sldId id="264" r:id="rId7"/>
    <p:sldId id="266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657"/>
    <a:srgbClr val="B8F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11"/>
    <p:restoredTop sz="94691"/>
  </p:normalViewPr>
  <p:slideViewPr>
    <p:cSldViewPr snapToGrid="0">
      <p:cViewPr varScale="1">
        <p:scale>
          <a:sx n="213" d="100"/>
          <a:sy n="213" d="100"/>
        </p:scale>
        <p:origin x="11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785EEA-B3A6-FE4D-9C23-5EEF5EA7C984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AF19A-EADC-CB45-9533-015C4CBBF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85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AF19A-EADC-CB45-9533-015C4CBBF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677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501036B-67F6-87DB-537C-F68A26FDE6CF}"/>
              </a:ext>
            </a:extLst>
          </p:cNvPr>
          <p:cNvSpPr/>
          <p:nvPr userDrawn="1"/>
        </p:nvSpPr>
        <p:spPr>
          <a:xfrm>
            <a:off x="-202019" y="0"/>
            <a:ext cx="12475028" cy="6858000"/>
          </a:xfrm>
          <a:prstGeom prst="rect">
            <a:avLst/>
          </a:prstGeom>
          <a:solidFill>
            <a:srgbClr val="0436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5EB727B-16ED-73C9-BA15-D6F8648FD4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1000"/>
          </a:blip>
          <a:stretch>
            <a:fillRect/>
          </a:stretch>
        </p:blipFill>
        <p:spPr>
          <a:xfrm rot="20757387">
            <a:off x="8654142" y="4721359"/>
            <a:ext cx="4290443" cy="46823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EBDB56C-8D24-ECCF-7EAF-B65BAACD18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1000"/>
          </a:blip>
          <a:stretch>
            <a:fillRect/>
          </a:stretch>
        </p:blipFill>
        <p:spPr>
          <a:xfrm rot="9640740">
            <a:off x="-1381630" y="-2341177"/>
            <a:ext cx="4290443" cy="4682353"/>
          </a:xfrm>
          <a:prstGeom prst="rect">
            <a:avLst/>
          </a:prstGeom>
        </p:spPr>
      </p:pic>
      <p:pic>
        <p:nvPicPr>
          <p:cNvPr id="21" name="Picture 20" descr="A black and white logo with a crown&#10;&#10;AI-generated content may be incorrect.">
            <a:extLst>
              <a:ext uri="{FF2B5EF4-FFF2-40B4-BE49-F238E27FC236}">
                <a16:creationId xmlns:a16="http://schemas.microsoft.com/office/drawing/2014/main" id="{F3BF253D-27E5-242A-C47E-A38FAFC05D1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476892" y="407659"/>
            <a:ext cx="2301449" cy="96394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90BB1FA-0163-D525-CC24-9715F82E09E8}"/>
              </a:ext>
            </a:extLst>
          </p:cNvPr>
          <p:cNvCxnSpPr>
            <a:cxnSpLocks/>
          </p:cNvCxnSpPr>
          <p:nvPr userDrawn="1"/>
        </p:nvCxnSpPr>
        <p:spPr>
          <a:xfrm>
            <a:off x="870858" y="4459898"/>
            <a:ext cx="522513" cy="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F0E58CB3-EED1-E81D-5572-BD86803104B2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15926" y="3121425"/>
            <a:ext cx="9146130" cy="975766"/>
          </a:xfrm>
        </p:spPr>
        <p:txBody>
          <a:bodyPr anchor="ctr"/>
          <a:lstStyle>
            <a:lvl1pPr algn="l">
              <a:buNone/>
              <a:defRPr sz="4400" b="1" i="1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915835CF-16BE-1ACC-B2DE-6421964667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79721" y="3986832"/>
            <a:ext cx="3181350" cy="357507"/>
          </a:xfrm>
        </p:spPr>
        <p:txBody>
          <a:bodyPr anchor="ctr"/>
          <a:lstStyle>
            <a:lvl1pPr>
              <a:buNone/>
              <a:defRPr sz="2600">
                <a:solidFill>
                  <a:srgbClr val="B8F2FA"/>
                </a:solidFill>
              </a:defRPr>
            </a:lvl1pPr>
          </a:lstStyle>
          <a:p>
            <a:pPr lvl="0"/>
            <a:r>
              <a:rPr lang="en-US" dirty="0"/>
              <a:t>Second level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273CFB9A-1C7D-EAF0-A4E5-1DBB194396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3591" y="5838179"/>
            <a:ext cx="3455987" cy="623887"/>
          </a:xfrm>
        </p:spPr>
        <p:txBody>
          <a:bodyPr/>
          <a:lstStyle>
            <a:lvl1pPr>
              <a:buNone/>
              <a:defRPr sz="1600">
                <a:solidFill>
                  <a:srgbClr val="B8F2FA"/>
                </a:solidFill>
              </a:defRPr>
            </a:lvl1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1459375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8AF6F-88BE-115E-2F57-B4770124E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B2028D-7749-995A-318E-D83390F25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1DB63-D3D5-F606-7634-E1F644F93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FF941-3E67-E050-88ED-B9AE73A74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5402EF-5A9B-F3AD-FC58-B852F8637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5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93EF10-EB9A-B149-BF74-AAC2D8D047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7A0B1-0708-05DF-8C36-AD4E286D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293DB-6FE8-CD80-23DE-90BB0372D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407E7-64D1-D064-F695-28FAB2E99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5F2C2-7FA8-91CC-56F1-BAB436213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10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36229-5512-2177-791C-597155BD0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8306" y="365125"/>
            <a:ext cx="9817179" cy="1325563"/>
          </a:xfrm>
        </p:spPr>
        <p:txBody>
          <a:bodyPr/>
          <a:lstStyle>
            <a:lvl1pPr>
              <a:defRPr b="1" i="1">
                <a:solidFill>
                  <a:srgbClr val="04365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A18BAE-A8BF-AB26-9705-9E33EEA3E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306" y="1825625"/>
            <a:ext cx="9817179" cy="4351338"/>
          </a:xfrm>
        </p:spPr>
        <p:txBody>
          <a:bodyPr/>
          <a:lstStyle>
            <a:lvl1pPr>
              <a:defRPr>
                <a:solidFill>
                  <a:srgbClr val="043657"/>
                </a:solidFill>
              </a:defRPr>
            </a:lvl1pPr>
            <a:lvl2pPr>
              <a:defRPr>
                <a:solidFill>
                  <a:srgbClr val="043657"/>
                </a:solidFill>
              </a:defRPr>
            </a:lvl2pPr>
            <a:lvl3pPr>
              <a:defRPr>
                <a:solidFill>
                  <a:srgbClr val="043657"/>
                </a:solidFill>
              </a:defRPr>
            </a:lvl3pPr>
            <a:lvl4pPr>
              <a:defRPr>
                <a:solidFill>
                  <a:srgbClr val="043657"/>
                </a:solidFill>
              </a:defRPr>
            </a:lvl4pPr>
            <a:lvl5pPr>
              <a:defRPr>
                <a:solidFill>
                  <a:srgbClr val="043657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34BDEA-2540-CC34-552F-867880B5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18306" y="6356350"/>
            <a:ext cx="683509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92520-519B-0A24-3656-46A6F099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318774" cy="365125"/>
          </a:xfrm>
        </p:spPr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0D988C4-23DC-122C-698D-9325EF9272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64998"/>
          <a:stretch>
            <a:fillRect/>
          </a:stretch>
        </p:blipFill>
        <p:spPr>
          <a:xfrm>
            <a:off x="8667868" y="5385741"/>
            <a:ext cx="3524132" cy="17414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793261-4933-7AC2-3BA0-F55C91F305E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64998"/>
          <a:stretch>
            <a:fillRect/>
          </a:stretch>
        </p:blipFill>
        <p:spPr>
          <a:xfrm rot="10800000">
            <a:off x="-39448" y="-409935"/>
            <a:ext cx="3524132" cy="174144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0007F6-93B6-8292-2D01-CB546A4AE30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1048875" y="416272"/>
            <a:ext cx="711200" cy="55880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EFA35F8-D4E1-7EAD-6890-803AFFFE9C16}"/>
              </a:ext>
            </a:extLst>
          </p:cNvPr>
          <p:cNvCxnSpPr>
            <a:cxnSpLocks/>
          </p:cNvCxnSpPr>
          <p:nvPr userDrawn="1"/>
        </p:nvCxnSpPr>
        <p:spPr>
          <a:xfrm>
            <a:off x="1318306" y="1754676"/>
            <a:ext cx="522513" cy="0"/>
          </a:xfrm>
          <a:prstGeom prst="line">
            <a:avLst/>
          </a:prstGeom>
          <a:ln w="47625">
            <a:solidFill>
              <a:srgbClr val="98C5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994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D69CC-6691-A407-936B-439602563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6E996-10B3-22BD-13E5-AD1C4C001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F08CD-B229-4FF2-745B-F7C1C0CF1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498CF-1112-CE83-961D-F9AFDE10A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408C3-A495-C761-DB89-D09956C1D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25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A60D5-5ABD-72E3-1458-9EF8C4989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CFAFD-5D4D-ABE5-49E1-45DBD1D56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86E15-F5E0-8345-BB87-0A55B5696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0C0ECF-4A7F-9B01-A1EF-93DAEB0B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C1BBB4-9AA8-AC45-788B-17AC2DA8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8CCCF7-62D5-53EA-492A-D849FFA7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87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73A45-42D7-3A9A-DA8B-D3C52387F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86C9D5-7D01-A960-BD47-CF2B1498D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82030C-4D36-6F1E-CCCC-BD8C4202E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67234E-81FF-D909-138C-BD91C0A6FD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CF3C28-8E9A-B0D2-35B1-90DF664DCB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F7BAD3-74D0-4945-F330-6BA513F39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90B11A-5E48-EEE0-DE0F-89CC3677C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DA3B80-3175-CC27-2505-B279DAF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6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D2804-8F33-D3FF-462E-9AEBE406C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98E409-D840-70B3-B990-8CAF17E1D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622F94-7950-315E-1F0B-2EABC1E14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82445D-BA4D-9503-3263-C90DDF936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70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DD5F01-4019-ED91-74FD-70E21EF79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2720AE-111E-CC8D-1CAC-6043DECA8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6F65DF-4883-050E-A430-24FDE9E0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617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ED287-E5EB-A8E3-A567-FE5FBD55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9AB93-1D57-5FBB-DC04-AA6E03E51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DB98FA-F73B-B370-931D-04C0739599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07DFD-0EFE-F394-EC88-52461F4A3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477129-EC8F-B380-98AF-DD4BCD01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4415A8-EB87-7183-3A36-99837B1EE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539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5C9E-4421-00DB-B729-BB022E902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140932-35A5-B465-BCEF-BD947727CC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4681E1-C392-B3D7-3ED3-3D8B4643B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77208A-0D0B-F99C-920A-4A3357297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1882D-2527-F953-01EC-D622AD8B1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0A4CAF-253A-2E01-0B8F-F2A399955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952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7B0CA5-B3EB-B7FD-7FE1-0EE8E392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57FD7-03F2-C138-3EEF-D078875D8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CFD363-AA32-AD1C-CD92-F0FE7A746F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A5206E-9075-2248-A6F0-D9F53A794BF0}" type="datetimeFigureOut">
              <a:rPr lang="en-US" smtClean="0"/>
              <a:t>7/17/26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1E58E-0FA2-9BDE-A300-81875E3297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79608-E866-CBE2-8FE9-A7ABFD0550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A94ADD-2201-EC4B-ABD1-D356DECAEF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52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9152e068-0d00-4190-b0f9-d7f60ff9a8c5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2CD49BE-EBEB-8E96-78F7-8979D4B697F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EIC Interaction Regions WG Kickoff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7871E8-4BA1-1E99-77FF-11C7D2396A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79721" y="3986832"/>
            <a:ext cx="4442792" cy="35750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L. van Riesen-Haupt, T. </a:t>
            </a:r>
            <a:r>
              <a:rPr lang="en-US" dirty="0" err="1"/>
              <a:t>Satogata</a:t>
            </a:r>
            <a:r>
              <a:rPr lang="en-US" dirty="0"/>
              <a:t>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A835AC-B6C2-0CCD-C7CA-02D5A67F5D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674C1D-6020-D289-2BD4-0361AD9FD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782" y="0"/>
            <a:ext cx="2074523" cy="15039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52FE54-4072-1DBD-0B67-EF292D137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795" y="8837"/>
            <a:ext cx="2740998" cy="1495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2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53FD8-9115-2BFF-0E7B-40F6AB8E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Scope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964364-3A96-DBB7-D5FE-D98F809B2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306" y="1825625"/>
            <a:ext cx="5591858" cy="4351338"/>
          </a:xfrm>
        </p:spPr>
        <p:txBody>
          <a:bodyPr/>
          <a:lstStyle/>
          <a:p>
            <a:r>
              <a:rPr lang="en-US" dirty="0"/>
              <a:t>EIC Accelerator Collaboration</a:t>
            </a:r>
          </a:p>
          <a:p>
            <a:pPr lvl="1"/>
            <a:r>
              <a:rPr lang="en-US" b="1" dirty="0"/>
              <a:t>Complement</a:t>
            </a:r>
            <a:r>
              <a:rPr lang="en-US" dirty="0"/>
              <a:t> core project</a:t>
            </a:r>
          </a:p>
          <a:p>
            <a:pPr lvl="1"/>
            <a:r>
              <a:rPr lang="en-US" dirty="0"/>
              <a:t>In close </a:t>
            </a:r>
            <a:r>
              <a:rPr lang="en-US" b="1" dirty="0"/>
              <a:t>exchange</a:t>
            </a:r>
            <a:r>
              <a:rPr lang="en-US" dirty="0"/>
              <a:t> with core project</a:t>
            </a:r>
          </a:p>
          <a:p>
            <a:r>
              <a:rPr lang="en-US" b="1" dirty="0"/>
              <a:t>Aim: </a:t>
            </a:r>
            <a:r>
              <a:rPr lang="en-US" dirty="0"/>
              <a:t>Maximize realistic performance</a:t>
            </a:r>
          </a:p>
          <a:p>
            <a:pPr lvl="1"/>
            <a:r>
              <a:rPr lang="en-US" b="1" dirty="0"/>
              <a:t>Improve</a:t>
            </a:r>
            <a:r>
              <a:rPr lang="en-US" dirty="0"/>
              <a:t> realistic </a:t>
            </a:r>
            <a:r>
              <a:rPr lang="en-US" b="1" dirty="0"/>
              <a:t>performance</a:t>
            </a:r>
            <a:r>
              <a:rPr lang="en-US" dirty="0"/>
              <a:t> of </a:t>
            </a:r>
            <a:r>
              <a:rPr lang="en-US" b="1" dirty="0"/>
              <a:t>primary IR</a:t>
            </a:r>
          </a:p>
          <a:p>
            <a:pPr lvl="2"/>
            <a:r>
              <a:rPr lang="en-US" dirty="0"/>
              <a:t>Building on baseline project design</a:t>
            </a:r>
          </a:p>
          <a:p>
            <a:pPr lvl="1"/>
            <a:r>
              <a:rPr lang="en-US" b="1" dirty="0"/>
              <a:t>Develop</a:t>
            </a:r>
            <a:r>
              <a:rPr lang="en-US" dirty="0"/>
              <a:t> and maintain design for possible </a:t>
            </a:r>
            <a:r>
              <a:rPr lang="en-US" b="1" dirty="0"/>
              <a:t>second IR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02DBE-9B45-8B6D-4AC8-06B95DAC219B}"/>
              </a:ext>
            </a:extLst>
          </p:cNvPr>
          <p:cNvSpPr/>
          <p:nvPr/>
        </p:nvSpPr>
        <p:spPr>
          <a:xfrm>
            <a:off x="7591361" y="1825625"/>
            <a:ext cx="4031952" cy="6627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Maximized EIC Performance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4E832F-A70F-928E-879A-36C126B02955}"/>
              </a:ext>
            </a:extLst>
          </p:cNvPr>
          <p:cNvSpPr/>
          <p:nvPr/>
        </p:nvSpPr>
        <p:spPr>
          <a:xfrm>
            <a:off x="7591361" y="4555528"/>
            <a:ext cx="4031952" cy="66278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Core EIC Project</a:t>
            </a:r>
          </a:p>
        </p:txBody>
      </p:sp>
      <p:sp>
        <p:nvSpPr>
          <p:cNvPr id="8" name="Up-Down Arrow 7">
            <a:extLst>
              <a:ext uri="{FF2B5EF4-FFF2-40B4-BE49-F238E27FC236}">
                <a16:creationId xmlns:a16="http://schemas.microsoft.com/office/drawing/2014/main" id="{4DF4B954-C34D-664D-AE33-F714E1CA02D4}"/>
              </a:ext>
            </a:extLst>
          </p:cNvPr>
          <p:cNvSpPr/>
          <p:nvPr/>
        </p:nvSpPr>
        <p:spPr>
          <a:xfrm>
            <a:off x="7591361" y="2488411"/>
            <a:ext cx="1172150" cy="2067115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91440" tIns="0" bIns="0" rtlCol="0" anchor="ctr">
            <a:noAutofit/>
          </a:bodyPr>
          <a:lstStyle/>
          <a:p>
            <a:pPr algn="ctr"/>
            <a:r>
              <a:rPr lang="en-US" sz="1600" dirty="0"/>
              <a:t>Instrumentation</a:t>
            </a:r>
          </a:p>
        </p:txBody>
      </p:sp>
      <p:sp>
        <p:nvSpPr>
          <p:cNvPr id="10" name="Up-Down Arrow 9">
            <a:extLst>
              <a:ext uri="{FF2B5EF4-FFF2-40B4-BE49-F238E27FC236}">
                <a16:creationId xmlns:a16="http://schemas.microsoft.com/office/drawing/2014/main" id="{69DA5E82-2609-0025-A4B6-242A3EB90C7E}"/>
              </a:ext>
            </a:extLst>
          </p:cNvPr>
          <p:cNvSpPr/>
          <p:nvPr/>
        </p:nvSpPr>
        <p:spPr>
          <a:xfrm>
            <a:off x="9021262" y="2488412"/>
            <a:ext cx="1172150" cy="2067115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normAutofit/>
          </a:bodyPr>
          <a:lstStyle/>
          <a:p>
            <a:pPr algn="ctr"/>
            <a:r>
              <a:rPr lang="en-US" sz="1600" dirty="0"/>
              <a:t>Corrections</a:t>
            </a:r>
          </a:p>
        </p:txBody>
      </p:sp>
      <p:sp>
        <p:nvSpPr>
          <p:cNvPr id="11" name="Up-Down Arrow 10">
            <a:extLst>
              <a:ext uri="{FF2B5EF4-FFF2-40B4-BE49-F238E27FC236}">
                <a16:creationId xmlns:a16="http://schemas.microsoft.com/office/drawing/2014/main" id="{E164DF58-CBDE-7EBA-67FC-C0D522D3F47B}"/>
              </a:ext>
            </a:extLst>
          </p:cNvPr>
          <p:cNvSpPr/>
          <p:nvPr/>
        </p:nvSpPr>
        <p:spPr>
          <a:xfrm>
            <a:off x="10451163" y="2488411"/>
            <a:ext cx="1172150" cy="2067115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>
            <a:normAutofit/>
          </a:bodyPr>
          <a:lstStyle/>
          <a:p>
            <a:pPr algn="ctr"/>
            <a:r>
              <a:rPr lang="en-US" sz="1600" dirty="0"/>
              <a:t>Tradeoffs</a:t>
            </a:r>
          </a:p>
        </p:txBody>
      </p:sp>
    </p:spTree>
    <p:extLst>
      <p:ext uri="{BB962C8B-B14F-4D97-AF65-F5344CB8AC3E}">
        <p14:creationId xmlns:p14="http://schemas.microsoft.com/office/powerpoint/2010/main" val="329520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A5BCC-90DD-C5E4-0A03-41A86F8BB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Flight Simulator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40E94-3390-C3F3-EAA5-2CBB0F575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305" y="1825625"/>
            <a:ext cx="5573447" cy="4351338"/>
          </a:xfrm>
        </p:spPr>
        <p:txBody>
          <a:bodyPr>
            <a:normAutofit fontScale="92500"/>
          </a:bodyPr>
          <a:lstStyle/>
          <a:p>
            <a:r>
              <a:rPr lang="en-US" dirty="0"/>
              <a:t>Realistic </a:t>
            </a:r>
            <a:r>
              <a:rPr lang="en-US" b="1" dirty="0"/>
              <a:t>high fidelity simulation </a:t>
            </a:r>
            <a:r>
              <a:rPr lang="en-US" dirty="0"/>
              <a:t>backbone of efforts</a:t>
            </a:r>
          </a:p>
          <a:p>
            <a:r>
              <a:rPr lang="en-US" dirty="0"/>
              <a:t>Evaluating </a:t>
            </a:r>
            <a:r>
              <a:rPr lang="en-US" b="1" dirty="0"/>
              <a:t>performance</a:t>
            </a:r>
          </a:p>
          <a:p>
            <a:pPr lvl="1"/>
            <a:r>
              <a:rPr lang="en-US" dirty="0"/>
              <a:t>Luminosity, lifetime, polarization</a:t>
            </a:r>
          </a:p>
          <a:p>
            <a:pPr lvl="1"/>
            <a:r>
              <a:rPr lang="en-US" dirty="0"/>
              <a:t>Under detector background and protection, and operational constraints</a:t>
            </a:r>
          </a:p>
          <a:p>
            <a:r>
              <a:rPr lang="en-US" dirty="0"/>
              <a:t>Applying </a:t>
            </a:r>
            <a:r>
              <a:rPr lang="en-US" b="1" dirty="0"/>
              <a:t>perturbations</a:t>
            </a:r>
          </a:p>
          <a:p>
            <a:pPr lvl="1"/>
            <a:r>
              <a:rPr lang="en-US" dirty="0"/>
              <a:t>Inherent e.g. detector magnets</a:t>
            </a:r>
          </a:p>
          <a:p>
            <a:pPr lvl="1"/>
            <a:r>
              <a:rPr lang="en-US" dirty="0"/>
              <a:t>Errors e.g. magnet and alignment</a:t>
            </a:r>
          </a:p>
          <a:p>
            <a:r>
              <a:rPr lang="en-US" dirty="0"/>
              <a:t>Realistic measurements corrections</a:t>
            </a:r>
          </a:p>
        </p:txBody>
      </p:sp>
      <p:pic>
        <p:nvPicPr>
          <p:cNvPr id="4" name="Picture 3" descr="Microsoft Flight Simulator | XBOX">
            <a:extLst>
              <a:ext uri="{FF2B5EF4-FFF2-40B4-BE49-F238E27FC236}">
                <a16:creationId xmlns:a16="http://schemas.microsoft.com/office/drawing/2014/main" id="{7605B979-4493-1513-8DB6-0F4E33428E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725" y="1749020"/>
            <a:ext cx="2938846" cy="402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05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AC471C-5F3C-DEEA-CBEF-D76A07EFC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 Measurements and Corrections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07262-5338-B78D-3C57-69093C9A4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Establish </a:t>
            </a:r>
            <a:r>
              <a:rPr lang="en-US" b="1" dirty="0"/>
              <a:t>measurement</a:t>
            </a:r>
            <a:r>
              <a:rPr lang="en-US" dirty="0"/>
              <a:t> performance</a:t>
            </a:r>
          </a:p>
          <a:p>
            <a:pPr lvl="1"/>
            <a:r>
              <a:rPr lang="en-US" b="1" dirty="0"/>
              <a:t>Test techniques </a:t>
            </a:r>
            <a:r>
              <a:rPr lang="en-US" dirty="0"/>
              <a:t>e.g. beam sizes and dispersion in IP, emittance, polarization</a:t>
            </a:r>
          </a:p>
          <a:p>
            <a:pPr lvl="1"/>
            <a:r>
              <a:rPr lang="en-US" dirty="0"/>
              <a:t>Establish </a:t>
            </a:r>
            <a:r>
              <a:rPr lang="en-US" b="1" dirty="0"/>
              <a:t>resolutions</a:t>
            </a:r>
            <a:r>
              <a:rPr lang="en-US" dirty="0"/>
              <a:t> and </a:t>
            </a:r>
            <a:r>
              <a:rPr lang="en-US" b="1" dirty="0"/>
              <a:t>tolerances</a:t>
            </a:r>
            <a:r>
              <a:rPr lang="en-US" dirty="0"/>
              <a:t> (and work arounds)</a:t>
            </a:r>
          </a:p>
          <a:p>
            <a:r>
              <a:rPr lang="en-US" dirty="0"/>
              <a:t>Develop </a:t>
            </a:r>
            <a:r>
              <a:rPr lang="en-US" b="1" dirty="0"/>
              <a:t>corrections</a:t>
            </a:r>
          </a:p>
          <a:p>
            <a:pPr lvl="1"/>
            <a:r>
              <a:rPr lang="en-US" dirty="0"/>
              <a:t>Implement and test </a:t>
            </a:r>
            <a:r>
              <a:rPr lang="en-US" b="1" dirty="0"/>
              <a:t>individual correction </a:t>
            </a:r>
            <a:r>
              <a:rPr lang="en-US" dirty="0"/>
              <a:t>methods</a:t>
            </a:r>
          </a:p>
          <a:p>
            <a:pPr lvl="2"/>
            <a:r>
              <a:rPr lang="en-US" dirty="0"/>
              <a:t>Orbit, optics, tuning knobs, non-linear corrections</a:t>
            </a:r>
          </a:p>
          <a:p>
            <a:pPr lvl="1"/>
            <a:r>
              <a:rPr lang="en-US" dirty="0"/>
              <a:t>Develop </a:t>
            </a:r>
            <a:r>
              <a:rPr lang="en-US" b="1" dirty="0"/>
              <a:t>integrated correction strategy</a:t>
            </a:r>
          </a:p>
          <a:p>
            <a:pPr lvl="2"/>
            <a:r>
              <a:rPr lang="en-US" dirty="0"/>
              <a:t>Possible AI driven approach</a:t>
            </a:r>
          </a:p>
          <a:p>
            <a:r>
              <a:rPr lang="en-US" dirty="0"/>
              <a:t>Prepare for </a:t>
            </a:r>
            <a:r>
              <a:rPr lang="en-US" b="1" dirty="0"/>
              <a:t>operation</a:t>
            </a:r>
          </a:p>
          <a:p>
            <a:pPr lvl="1"/>
            <a:r>
              <a:rPr lang="en-US" dirty="0"/>
              <a:t>Practice techniques for operation</a:t>
            </a:r>
          </a:p>
          <a:p>
            <a:pPr lvl="1"/>
            <a:r>
              <a:rPr lang="en-US" dirty="0"/>
              <a:t>Build digital twin for online corrections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62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E08BF-160F-CB38-9E4E-8CB2C1619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1D2634-43D8-8DA7-A8B8-530F5B728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Hardware extremely </a:t>
            </a:r>
            <a:r>
              <a:rPr lang="en-US" b="1" dirty="0"/>
              <a:t>constrained</a:t>
            </a:r>
          </a:p>
          <a:p>
            <a:pPr lvl="1"/>
            <a:r>
              <a:rPr lang="en-US" dirty="0"/>
              <a:t>Baseline </a:t>
            </a:r>
            <a:r>
              <a:rPr lang="en-US" b="1" dirty="0"/>
              <a:t>layout</a:t>
            </a:r>
            <a:r>
              <a:rPr lang="en-US" dirty="0"/>
              <a:t> of interaction region set</a:t>
            </a:r>
          </a:p>
          <a:p>
            <a:pPr lvl="1"/>
            <a:r>
              <a:rPr lang="en-US" b="1" dirty="0"/>
              <a:t>Congested</a:t>
            </a:r>
            <a:r>
              <a:rPr lang="en-US" dirty="0"/>
              <a:t> real estate needs of </a:t>
            </a:r>
            <a:r>
              <a:rPr lang="en-US" b="1" dirty="0"/>
              <a:t>accelerator</a:t>
            </a:r>
            <a:r>
              <a:rPr lang="en-US" dirty="0"/>
              <a:t> and </a:t>
            </a:r>
            <a:r>
              <a:rPr lang="en-US" b="1" dirty="0"/>
              <a:t>detector</a:t>
            </a:r>
          </a:p>
          <a:p>
            <a:r>
              <a:rPr lang="en-US" dirty="0"/>
              <a:t>Open questions remain on </a:t>
            </a:r>
            <a:r>
              <a:rPr lang="en-US" b="1" dirty="0"/>
              <a:t>placement</a:t>
            </a:r>
            <a:r>
              <a:rPr lang="en-US" dirty="0"/>
              <a:t> </a:t>
            </a:r>
            <a:r>
              <a:rPr lang="en-US" b="1" dirty="0"/>
              <a:t>instrumentation</a:t>
            </a:r>
          </a:p>
          <a:p>
            <a:pPr lvl="1"/>
            <a:r>
              <a:rPr lang="en-US" dirty="0"/>
              <a:t>Monitors, correctors, magnet trims, </a:t>
            </a:r>
            <a:r>
              <a:rPr lang="en-US" dirty="0" err="1"/>
              <a:t>lumi</a:t>
            </a:r>
            <a:r>
              <a:rPr lang="en-US" dirty="0"/>
              <a:t>-meter…</a:t>
            </a:r>
          </a:p>
          <a:p>
            <a:r>
              <a:rPr lang="en-US" dirty="0"/>
              <a:t>Purposeful placement based on </a:t>
            </a:r>
            <a:r>
              <a:rPr lang="en-US" b="1" dirty="0"/>
              <a:t>maximized utility</a:t>
            </a:r>
          </a:p>
          <a:p>
            <a:pPr lvl="1"/>
            <a:r>
              <a:rPr lang="en-US" dirty="0"/>
              <a:t>Evaluate full performance under </a:t>
            </a:r>
            <a:r>
              <a:rPr lang="en-US" b="1" dirty="0"/>
              <a:t>different configurations</a:t>
            </a:r>
          </a:p>
          <a:p>
            <a:pPr lvl="1"/>
            <a:r>
              <a:rPr lang="en-US" dirty="0"/>
              <a:t>Consider hardware performance and establish needs</a:t>
            </a:r>
          </a:p>
          <a:p>
            <a:pPr lvl="1"/>
            <a:r>
              <a:rPr lang="en-US" dirty="0"/>
              <a:t>Possible </a:t>
            </a:r>
            <a:r>
              <a:rPr lang="en-US" b="1" dirty="0"/>
              <a:t>co-design approach </a:t>
            </a:r>
            <a:r>
              <a:rPr lang="en-US" dirty="0"/>
              <a:t>using machine learning</a:t>
            </a:r>
          </a:p>
        </p:txBody>
      </p:sp>
    </p:spTree>
    <p:extLst>
      <p:ext uri="{BB962C8B-B14F-4D97-AF65-F5344CB8AC3E}">
        <p14:creationId xmlns:p14="http://schemas.microsoft.com/office/powerpoint/2010/main" val="32268794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CFC47-43E5-6DED-7EE7-57B8CD088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Targets and Trade-offs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E144B-2052-4F96-8D1B-90C200A1B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Tie in </a:t>
            </a:r>
            <a:r>
              <a:rPr lang="en-US" b="1" dirty="0"/>
              <a:t>nuclear physics </a:t>
            </a:r>
            <a:r>
              <a:rPr lang="en-US" dirty="0"/>
              <a:t>community to establish targets</a:t>
            </a:r>
          </a:p>
          <a:p>
            <a:pPr lvl="1"/>
            <a:r>
              <a:rPr lang="en-US" dirty="0"/>
              <a:t>Raw </a:t>
            </a:r>
            <a:r>
              <a:rPr lang="en-US" b="1" dirty="0"/>
              <a:t>luminosity</a:t>
            </a:r>
          </a:p>
          <a:p>
            <a:pPr lvl="1"/>
            <a:r>
              <a:rPr lang="en-US" b="1" dirty="0"/>
              <a:t>Reliability</a:t>
            </a:r>
            <a:r>
              <a:rPr lang="en-US" dirty="0"/>
              <a:t> and fluctuations</a:t>
            </a:r>
          </a:p>
          <a:p>
            <a:pPr lvl="1"/>
            <a:r>
              <a:rPr lang="en-US" b="1" dirty="0"/>
              <a:t>Spin</a:t>
            </a:r>
            <a:r>
              <a:rPr lang="en-US" dirty="0"/>
              <a:t> requirements</a:t>
            </a:r>
          </a:p>
          <a:p>
            <a:pPr lvl="1"/>
            <a:r>
              <a:rPr lang="en-US" dirty="0"/>
              <a:t>Special requirements e.g. luminosity calibration via van-der-Meer</a:t>
            </a:r>
          </a:p>
          <a:p>
            <a:r>
              <a:rPr lang="en-US" dirty="0"/>
              <a:t>Understand </a:t>
            </a:r>
            <a:r>
              <a:rPr lang="en-US" b="1" dirty="0"/>
              <a:t>limits</a:t>
            </a:r>
            <a:r>
              <a:rPr lang="en-US" dirty="0"/>
              <a:t> and </a:t>
            </a:r>
            <a:r>
              <a:rPr lang="en-US" b="1" dirty="0"/>
              <a:t>trade-offs</a:t>
            </a:r>
            <a:r>
              <a:rPr lang="en-US" dirty="0"/>
              <a:t> and communicate to stake holders</a:t>
            </a:r>
          </a:p>
          <a:p>
            <a:pPr lvl="1"/>
            <a:r>
              <a:rPr lang="en-US" dirty="0"/>
              <a:t>Nuclear physics community</a:t>
            </a:r>
          </a:p>
          <a:p>
            <a:pPr lvl="1"/>
            <a:r>
              <a:rPr lang="en-US" dirty="0"/>
              <a:t>Core accelerator project</a:t>
            </a:r>
          </a:p>
          <a:p>
            <a:r>
              <a:rPr lang="en-US" dirty="0"/>
              <a:t>Ensure efforts </a:t>
            </a:r>
            <a:r>
              <a:rPr lang="en-US" b="1" dirty="0"/>
              <a:t>align with expectations </a:t>
            </a:r>
            <a:r>
              <a:rPr lang="en-US" dirty="0"/>
              <a:t>of community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70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93938-EAAA-FA77-8007-28DF780CA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Interaction Region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536D9-0F31-DD21-EEE6-D4736423CB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Second IR </a:t>
            </a:r>
            <a:r>
              <a:rPr lang="en-US" b="1" dirty="0"/>
              <a:t>outside</a:t>
            </a:r>
            <a:r>
              <a:rPr lang="en-US" dirty="0"/>
              <a:t> </a:t>
            </a:r>
            <a:r>
              <a:rPr lang="en-US" b="1" dirty="0"/>
              <a:t>of core </a:t>
            </a:r>
            <a:r>
              <a:rPr lang="en-US" dirty="0"/>
              <a:t>EIC project</a:t>
            </a:r>
          </a:p>
          <a:p>
            <a:pPr lvl="1"/>
            <a:r>
              <a:rPr lang="en-US" dirty="0"/>
              <a:t>Upgrade option to realize </a:t>
            </a:r>
            <a:r>
              <a:rPr lang="en-US" b="1" dirty="0"/>
              <a:t>full performance potential</a:t>
            </a:r>
          </a:p>
          <a:p>
            <a:r>
              <a:rPr lang="en-US" b="1" dirty="0"/>
              <a:t>Baseline</a:t>
            </a:r>
            <a:r>
              <a:rPr lang="en-US" dirty="0"/>
              <a:t> design exists for IR 8</a:t>
            </a:r>
          </a:p>
          <a:p>
            <a:pPr lvl="1"/>
            <a:r>
              <a:rPr lang="en-US" b="1" dirty="0"/>
              <a:t>Substantial differences </a:t>
            </a:r>
            <a:r>
              <a:rPr lang="en-US" dirty="0"/>
              <a:t>to first IR e.g. second low beta</a:t>
            </a:r>
          </a:p>
          <a:p>
            <a:r>
              <a:rPr lang="en-US" dirty="0"/>
              <a:t>Project optimization leads to </a:t>
            </a:r>
            <a:r>
              <a:rPr lang="en-US" b="1" dirty="0"/>
              <a:t>move to IR 12</a:t>
            </a:r>
          </a:p>
          <a:p>
            <a:pPr lvl="1"/>
            <a:r>
              <a:rPr lang="en-US" b="1" dirty="0"/>
              <a:t>New geometry </a:t>
            </a:r>
            <a:r>
              <a:rPr lang="en-US" dirty="0"/>
              <a:t>and timing requirements etc.</a:t>
            </a:r>
          </a:p>
          <a:p>
            <a:r>
              <a:rPr lang="en-US" dirty="0"/>
              <a:t>Larger freedom to </a:t>
            </a:r>
            <a:r>
              <a:rPr lang="en-US" b="1" dirty="0"/>
              <a:t>redesign second IR</a:t>
            </a:r>
          </a:p>
          <a:p>
            <a:pPr lvl="1"/>
            <a:r>
              <a:rPr lang="en-US" dirty="0"/>
              <a:t>Possible </a:t>
            </a:r>
            <a:r>
              <a:rPr lang="en-US" b="1" dirty="0"/>
              <a:t>co-design </a:t>
            </a:r>
            <a:r>
              <a:rPr lang="en-US" dirty="0"/>
              <a:t>powered by flight simulator</a:t>
            </a:r>
          </a:p>
          <a:p>
            <a:r>
              <a:rPr lang="en-US" dirty="0"/>
              <a:t>Eventually apply </a:t>
            </a:r>
            <a:r>
              <a:rPr lang="en-US" b="1" dirty="0"/>
              <a:t>same correction strategy </a:t>
            </a:r>
            <a:r>
              <a:rPr lang="en-US" dirty="0"/>
              <a:t>as first IR</a:t>
            </a:r>
          </a:p>
        </p:txBody>
      </p:sp>
    </p:spTree>
    <p:extLst>
      <p:ext uri="{BB962C8B-B14F-4D97-AF65-F5344CB8AC3E}">
        <p14:creationId xmlns:p14="http://schemas.microsoft.com/office/powerpoint/2010/main" val="1766157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2271F-831E-9116-714E-EA01A77B8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9A0F2-A8F2-50D0-A820-D1FE622A4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Shorter</a:t>
            </a:r>
            <a:r>
              <a:rPr lang="en-US" dirty="0"/>
              <a:t> term actions</a:t>
            </a:r>
          </a:p>
          <a:p>
            <a:pPr lvl="1"/>
            <a:r>
              <a:rPr lang="en-US" dirty="0"/>
              <a:t>Simulate </a:t>
            </a:r>
            <a:r>
              <a:rPr lang="en-US" b="1" dirty="0"/>
              <a:t>key performance indicators </a:t>
            </a:r>
            <a:r>
              <a:rPr lang="en-US" dirty="0"/>
              <a:t>under realistic conditions without corrections</a:t>
            </a:r>
          </a:p>
          <a:p>
            <a:pPr lvl="1"/>
            <a:r>
              <a:rPr lang="en-US" dirty="0"/>
              <a:t>Establish </a:t>
            </a:r>
            <a:r>
              <a:rPr lang="en-US" b="1" dirty="0"/>
              <a:t>understanding of project baseline hardware </a:t>
            </a:r>
            <a:r>
              <a:rPr lang="en-US" dirty="0"/>
              <a:t>placement</a:t>
            </a:r>
          </a:p>
          <a:p>
            <a:pPr lvl="1"/>
            <a:r>
              <a:rPr lang="en-US" dirty="0"/>
              <a:t>First implementations of </a:t>
            </a:r>
            <a:r>
              <a:rPr lang="en-US" b="1" dirty="0"/>
              <a:t>single corrections</a:t>
            </a:r>
          </a:p>
          <a:p>
            <a:pPr lvl="2"/>
            <a:endParaRPr lang="en-US" b="1" dirty="0"/>
          </a:p>
          <a:p>
            <a:r>
              <a:rPr lang="en-US" b="1" dirty="0"/>
              <a:t>Longer</a:t>
            </a:r>
            <a:r>
              <a:rPr lang="en-US" dirty="0"/>
              <a:t> term actions</a:t>
            </a:r>
          </a:p>
          <a:p>
            <a:pPr lvl="1"/>
            <a:r>
              <a:rPr lang="en-US" b="1" dirty="0"/>
              <a:t>Optimize</a:t>
            </a:r>
            <a:r>
              <a:rPr lang="en-US" dirty="0"/>
              <a:t> </a:t>
            </a:r>
            <a:r>
              <a:rPr lang="en-US" b="1" dirty="0"/>
              <a:t>hardware </a:t>
            </a:r>
            <a:r>
              <a:rPr lang="en-US" dirty="0"/>
              <a:t>and corrections simultaneously</a:t>
            </a:r>
          </a:p>
          <a:p>
            <a:pPr lvl="1"/>
            <a:r>
              <a:rPr lang="en-US" dirty="0"/>
              <a:t>Develop </a:t>
            </a:r>
            <a:r>
              <a:rPr lang="en-US" b="1" dirty="0"/>
              <a:t>integrated correction</a:t>
            </a:r>
            <a:r>
              <a:rPr lang="en-US" dirty="0"/>
              <a:t> strategies</a:t>
            </a:r>
          </a:p>
          <a:p>
            <a:pPr lvl="1"/>
            <a:r>
              <a:rPr lang="en-US" dirty="0"/>
              <a:t>Establish </a:t>
            </a:r>
            <a:r>
              <a:rPr lang="en-US" b="1" dirty="0"/>
              <a:t>trade-offs</a:t>
            </a:r>
            <a:r>
              <a:rPr lang="en-US" dirty="0"/>
              <a:t> and </a:t>
            </a:r>
            <a:r>
              <a:rPr lang="en-US" b="1" dirty="0"/>
              <a:t>align</a:t>
            </a:r>
            <a:r>
              <a:rPr lang="en-US" dirty="0"/>
              <a:t> direction with communities</a:t>
            </a:r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2134"/>
      </p:ext>
    </p:extLst>
  </p:cSld>
  <p:clrMapOvr>
    <a:masterClrMapping/>
  </p:clrMapOvr>
</p:sld>
</file>

<file path=ppt/theme/theme1.xml><?xml version="1.0" encoding="utf-8"?>
<a:theme xmlns:a="http://schemas.openxmlformats.org/drawingml/2006/main" name="ODU">
  <a:themeElements>
    <a:clrScheme name="Custom 2">
      <a:dk1>
        <a:srgbClr val="000000"/>
      </a:dk1>
      <a:lt1>
        <a:srgbClr val="FFFFFF"/>
      </a:lt1>
      <a:dk2>
        <a:srgbClr val="173657"/>
      </a:dk2>
      <a:lt2>
        <a:srgbClr val="A0C5E9"/>
      </a:lt2>
      <a:accent1>
        <a:srgbClr val="4371AB"/>
      </a:accent1>
      <a:accent2>
        <a:srgbClr val="889CAD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BEF2F9"/>
      </a:hlink>
      <a:folHlink>
        <a:srgbClr val="173657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DU" id="{1B999F4C-B9F3-B74C-BA1D-3D7D66F22C9D}" vid="{669FF102-C480-DE49-92E5-C535EA522B8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ODU</Template>
  <TotalTime>5441</TotalTime>
  <Words>399</Words>
  <Application>Microsoft Macintosh PowerPoint</Application>
  <PresentationFormat>Widescreen</PresentationFormat>
  <Paragraphs>77</Paragraphs>
  <Slides>8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ODU</vt:lpstr>
      <vt:lpstr>PowerPoint Presentation</vt:lpstr>
      <vt:lpstr>Overview of Scope</vt:lpstr>
      <vt:lpstr>Flight Simulator</vt:lpstr>
      <vt:lpstr>IR Measurements and Corrections</vt:lpstr>
      <vt:lpstr>Instrumentation</vt:lpstr>
      <vt:lpstr>Performance Targets and Trade-offs</vt:lpstr>
      <vt:lpstr>Second Interaction Region</vt:lpstr>
      <vt:lpstr>Actions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Van Riesen-Haupt, Leon</dc:creator>
  <cp:lastModifiedBy>Van Riesen-Haupt, Leon</cp:lastModifiedBy>
  <cp:revision>3</cp:revision>
  <dcterms:created xsi:type="dcterms:W3CDTF">2026-07-17T18:17:01Z</dcterms:created>
  <dcterms:modified xsi:type="dcterms:W3CDTF">2026-07-21T12:58:14Z</dcterms:modified>
</cp:coreProperties>
</file>