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56" r:id="rId5"/>
    <p:sldId id="319" r:id="rId6"/>
    <p:sldId id="330" r:id="rId7"/>
    <p:sldId id="320" r:id="rId8"/>
    <p:sldId id="321" r:id="rId9"/>
    <p:sldId id="334" r:id="rId10"/>
    <p:sldId id="339" r:id="rId11"/>
    <p:sldId id="340" r:id="rId12"/>
    <p:sldId id="341" r:id="rId13"/>
    <p:sldId id="344" r:id="rId14"/>
    <p:sldId id="345" r:id="rId15"/>
    <p:sldId id="346" r:id="rId16"/>
    <p:sldId id="322" r:id="rId17"/>
    <p:sldId id="329" r:id="rId18"/>
    <p:sldId id="331" r:id="rId19"/>
    <p:sldId id="347" r:id="rId20"/>
    <p:sldId id="348" r:id="rId21"/>
    <p:sldId id="332" r:id="rId22"/>
    <p:sldId id="274" r:id="rId23"/>
    <p:sldId id="323" r:id="rId24"/>
    <p:sldId id="336" r:id="rId25"/>
    <p:sldId id="324" r:id="rId26"/>
    <p:sldId id="349" r:id="rId27"/>
    <p:sldId id="326" r:id="rId28"/>
    <p:sldId id="338" r:id="rId29"/>
    <p:sldId id="333" r:id="rId30"/>
    <p:sldId id="279" r:id="rId31"/>
  </p:sldIdLst>
  <p:sldSz cx="12192000" cy="6858000"/>
  <p:notesSz cx="6858000" cy="9144000"/>
  <p:defaultText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7DC"/>
    <a:srgbClr val="F8F3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29" autoAdjust="0"/>
    <p:restoredTop sz="94658"/>
  </p:normalViewPr>
  <p:slideViewPr>
    <p:cSldViewPr snapToGrid="0" showGuides="1">
      <p:cViewPr>
        <p:scale>
          <a:sx n="79" d="100"/>
          <a:sy n="79" d="100"/>
        </p:scale>
        <p:origin x="1128" y="105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96" d="100"/>
          <a:sy n="96" d="100"/>
        </p:scale>
        <p:origin x="2768"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E0D2A8-8F95-47C2-ABE1-A779F5A43C98}" type="datetimeFigureOut">
              <a:rPr lang="en-US" smtClean="0"/>
              <a:t>7/16/26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7663E2-27CE-4C79-91D3-7F5C4262D57F}" type="slidenum">
              <a:rPr lang="en-US" smtClean="0"/>
              <a:t>‹#›</a:t>
            </a:fld>
            <a:endParaRPr lang="en-US"/>
          </a:p>
        </p:txBody>
      </p:sp>
    </p:spTree>
    <p:extLst>
      <p:ext uri="{BB962C8B-B14F-4D97-AF65-F5344CB8AC3E}">
        <p14:creationId xmlns:p14="http://schemas.microsoft.com/office/powerpoint/2010/main" val="1230559577"/>
      </p:ext>
    </p:extLst>
  </p:cSld>
  <p:clrMap bg1="lt1" tx1="dk1" bg2="lt2" tx2="dk2" accent1="accent1" accent2="accent2" accent3="accent3" accent4="accent4" accent5="accent5" accent6="accent6" hlink="hlink" folHlink="folHlink"/>
  <p:notesStyle>
    <a:lvl1pPr marL="0" algn="l" defTabSz="914353" rtl="0" eaLnBrk="1" latinLnBrk="0" hangingPunct="1">
      <a:defRPr sz="1200" kern="1200">
        <a:solidFill>
          <a:schemeClr val="tx1"/>
        </a:solidFill>
        <a:latin typeface="+mn-lt"/>
        <a:ea typeface="+mn-ea"/>
        <a:cs typeface="+mn-cs"/>
      </a:defRPr>
    </a:lvl1pPr>
    <a:lvl2pPr marL="457177" algn="l" defTabSz="914353" rtl="0" eaLnBrk="1" latinLnBrk="0" hangingPunct="1">
      <a:defRPr sz="1200" kern="1200">
        <a:solidFill>
          <a:schemeClr val="tx1"/>
        </a:solidFill>
        <a:latin typeface="+mn-lt"/>
        <a:ea typeface="+mn-ea"/>
        <a:cs typeface="+mn-cs"/>
      </a:defRPr>
    </a:lvl2pPr>
    <a:lvl3pPr marL="914353" algn="l" defTabSz="914353" rtl="0" eaLnBrk="1" latinLnBrk="0" hangingPunct="1">
      <a:defRPr sz="1200" kern="1200">
        <a:solidFill>
          <a:schemeClr val="tx1"/>
        </a:solidFill>
        <a:latin typeface="+mn-lt"/>
        <a:ea typeface="+mn-ea"/>
        <a:cs typeface="+mn-cs"/>
      </a:defRPr>
    </a:lvl3pPr>
    <a:lvl4pPr marL="1371530" algn="l" defTabSz="914353" rtl="0" eaLnBrk="1" latinLnBrk="0" hangingPunct="1">
      <a:defRPr sz="1200" kern="1200">
        <a:solidFill>
          <a:schemeClr val="tx1"/>
        </a:solidFill>
        <a:latin typeface="+mn-lt"/>
        <a:ea typeface="+mn-ea"/>
        <a:cs typeface="+mn-cs"/>
      </a:defRPr>
    </a:lvl4pPr>
    <a:lvl5pPr marL="1828706" algn="l" defTabSz="914353" rtl="0" eaLnBrk="1" latinLnBrk="0" hangingPunct="1">
      <a:defRPr sz="1200" kern="1200">
        <a:solidFill>
          <a:schemeClr val="tx1"/>
        </a:solidFill>
        <a:latin typeface="+mn-lt"/>
        <a:ea typeface="+mn-ea"/>
        <a:cs typeface="+mn-cs"/>
      </a:defRPr>
    </a:lvl5pPr>
    <a:lvl6pPr marL="2285883"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3" algn="l" defTabSz="9143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you’ve ever heard about neutrinos before, I bet it was accompanied by the word elusive, or ghost as the book covers and article titles I show here illustrate. Tat’s because one of the main features of neutrinos is they are hard to catch. They interact so weakly with other particles, that 10^10 of lead wouldn’t even stop it .Actually at 60 billion neutrinos pass through the surface area of your thumb nail and you absolutely don’t feel it. </a:t>
            </a:r>
          </a:p>
        </p:txBody>
      </p:sp>
      <p:sp>
        <p:nvSpPr>
          <p:cNvPr id="4" name="Slide Number Placeholder 3"/>
          <p:cNvSpPr>
            <a:spLocks noGrp="1"/>
          </p:cNvSpPr>
          <p:nvPr>
            <p:ph type="sldNum" sz="quarter" idx="5"/>
          </p:nvPr>
        </p:nvSpPr>
        <p:spPr/>
        <p:txBody>
          <a:bodyPr/>
          <a:lstStyle/>
          <a:p>
            <a:fld id="{877663E2-27CE-4C79-91D3-7F5C4262D57F}" type="slidenum">
              <a:rPr lang="en-US" smtClean="0"/>
              <a:t>3</a:t>
            </a:fld>
            <a:endParaRPr lang="en-US"/>
          </a:p>
        </p:txBody>
      </p:sp>
    </p:spTree>
    <p:extLst>
      <p:ext uri="{BB962C8B-B14F-4D97-AF65-F5344CB8AC3E}">
        <p14:creationId xmlns:p14="http://schemas.microsoft.com/office/powerpoint/2010/main" val="3954541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I’ve told you how we catch them, but not where we get them from. Once again, several sources</a:t>
            </a:r>
          </a:p>
        </p:txBody>
      </p:sp>
      <p:sp>
        <p:nvSpPr>
          <p:cNvPr id="4" name="Slide Number Placeholder 3"/>
          <p:cNvSpPr>
            <a:spLocks noGrp="1"/>
          </p:cNvSpPr>
          <p:nvPr>
            <p:ph type="sldNum" sz="quarter" idx="5"/>
          </p:nvPr>
        </p:nvSpPr>
        <p:spPr/>
        <p:txBody>
          <a:bodyPr/>
          <a:lstStyle/>
          <a:p>
            <a:fld id="{877663E2-27CE-4C79-91D3-7F5C4262D57F}" type="slidenum">
              <a:rPr lang="en-US" smtClean="0"/>
              <a:t>13</a:t>
            </a:fld>
            <a:endParaRPr lang="en-US"/>
          </a:p>
        </p:txBody>
      </p:sp>
    </p:spTree>
    <p:extLst>
      <p:ext uri="{BB962C8B-B14F-4D97-AF65-F5344CB8AC3E}">
        <p14:creationId xmlns:p14="http://schemas.microsoft.com/office/powerpoint/2010/main" val="1096624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leads us to the first mystery physicist were confronted to: where are the neutrinos from the Sun. If physics works as we think it does, the should have measured a certain number of neutrinos coming from the sun. But they saw 50% less than they should. You’ll have to trust me when I say they triple checked their experiment and it wasn’t the issue. Some neutrinos had just disappeared. And that lead to the most shocking revelation about neutrinos</a:t>
            </a:r>
          </a:p>
        </p:txBody>
      </p:sp>
      <p:sp>
        <p:nvSpPr>
          <p:cNvPr id="4" name="Slide Number Placeholder 3"/>
          <p:cNvSpPr>
            <a:spLocks noGrp="1"/>
          </p:cNvSpPr>
          <p:nvPr>
            <p:ph type="sldNum" sz="quarter" idx="5"/>
          </p:nvPr>
        </p:nvSpPr>
        <p:spPr/>
        <p:txBody>
          <a:bodyPr/>
          <a:lstStyle/>
          <a:p>
            <a:fld id="{877663E2-27CE-4C79-91D3-7F5C4262D57F}" type="slidenum">
              <a:rPr lang="en-US" smtClean="0"/>
              <a:t>14</a:t>
            </a:fld>
            <a:endParaRPr lang="en-US"/>
          </a:p>
        </p:txBody>
      </p:sp>
    </p:spTree>
    <p:extLst>
      <p:ext uri="{BB962C8B-B14F-4D97-AF65-F5344CB8AC3E}">
        <p14:creationId xmlns:p14="http://schemas.microsoft.com/office/powerpoint/2010/main" val="3278213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Imagine you’re in the street and watch someone walk their dog. Let’s say a golden retriever. Then you look away for a moment and when you look again, that person is walking a chihuahua. Well that’s what happens to neutrinos. They change </a:t>
            </a:r>
            <a:r>
              <a:rPr lang="en-US" dirty="0" err="1"/>
              <a:t>flavour</a:t>
            </a:r>
            <a:r>
              <a:rPr lang="en-US" dirty="0"/>
              <a:t> as they travel. So the neutrinos from the Sun didn’t disappear, they just transformed into another type of neutrinos. Now, with more sophisticated experiments able to count neutrinos of  several types and not one, you’re able to recover the correct number of measured neutrinos. But this discovery had huge consequences. Notably, it can only happen if neutrinos have a mass. But we have another problem here: didn’t the Standard Model say the neutrinos are supposed to be massless? Well this is one of the indications that the standard model is not a complete description of particle physics yet. This is the moment of the lecture where we’ll transition from what we know to what we don’t know, so let me make a little summary before we dive into more neutrino weirdness. </a:t>
            </a:r>
          </a:p>
        </p:txBody>
      </p:sp>
      <p:sp>
        <p:nvSpPr>
          <p:cNvPr id="4" name="Slide Number Placeholder 3"/>
          <p:cNvSpPr>
            <a:spLocks noGrp="1"/>
          </p:cNvSpPr>
          <p:nvPr>
            <p:ph type="sldNum" sz="quarter" idx="5"/>
          </p:nvPr>
        </p:nvSpPr>
        <p:spPr/>
        <p:txBody>
          <a:bodyPr/>
          <a:lstStyle/>
          <a:p>
            <a:fld id="{877663E2-27CE-4C79-91D3-7F5C4262D57F}" type="slidenum">
              <a:rPr lang="en-US" smtClean="0"/>
              <a:t>15</a:t>
            </a:fld>
            <a:endParaRPr lang="en-US"/>
          </a:p>
        </p:txBody>
      </p:sp>
    </p:spTree>
    <p:extLst>
      <p:ext uri="{BB962C8B-B14F-4D97-AF65-F5344CB8AC3E}">
        <p14:creationId xmlns:p14="http://schemas.microsoft.com/office/powerpoint/2010/main" val="226069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92697-886F-70D6-808F-9303AF5655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88B3F5-0B29-BBFD-2A7D-A49265F23F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C0A695-D136-E98A-E3D8-299CE4E6FF6E}"/>
              </a:ext>
            </a:extLst>
          </p:cNvPr>
          <p:cNvSpPr>
            <a:spLocks noGrp="1"/>
          </p:cNvSpPr>
          <p:nvPr>
            <p:ph type="body" idx="1"/>
          </p:nvPr>
        </p:nvSpPr>
        <p:spPr/>
        <p:txBody>
          <a:bodyPr/>
          <a:lstStyle/>
          <a:p>
            <a:r>
              <a:rPr lang="en-US" dirty="0"/>
              <a:t>Imagine you’re in the street and watch someone walk their dog. Let’s say a golden retriever. Then you look away for a moment and when you look again, that person is walking a chihuahua. Well that’s what happens to neutrinos. They change </a:t>
            </a:r>
            <a:r>
              <a:rPr lang="en-US" dirty="0" err="1"/>
              <a:t>flavour</a:t>
            </a:r>
            <a:r>
              <a:rPr lang="en-US" dirty="0"/>
              <a:t> as they travel. So the neutrinos from the Sun didn’t disappear, they just transformed into another type of neutrinos. Now, with more sophisticated experiments able to count neutrinos of  several types and not one, you’re able to recover the correct number of measured neutrinos. But this discovery had huge consequences. Notably, it can only happen if neutrinos have a mass. But we have another problem here: didn’t the Standard Model say the neutrinos are supposed to be massless? Well this is one of the indications that the standard model is not a complete description of particle physics yet. This is the moment of the lecture where we’ll transition from what we know to what we don’t know, so let me make a little summary before we dive into more neutrino weirdness. </a:t>
            </a:r>
          </a:p>
        </p:txBody>
      </p:sp>
      <p:sp>
        <p:nvSpPr>
          <p:cNvPr id="4" name="Slide Number Placeholder 3">
            <a:extLst>
              <a:ext uri="{FF2B5EF4-FFF2-40B4-BE49-F238E27FC236}">
                <a16:creationId xmlns:a16="http://schemas.microsoft.com/office/drawing/2014/main" id="{9276A026-7D94-6E52-6825-4EA02738A7A9}"/>
              </a:ext>
            </a:extLst>
          </p:cNvPr>
          <p:cNvSpPr>
            <a:spLocks noGrp="1"/>
          </p:cNvSpPr>
          <p:nvPr>
            <p:ph type="sldNum" sz="quarter" idx="5"/>
          </p:nvPr>
        </p:nvSpPr>
        <p:spPr/>
        <p:txBody>
          <a:bodyPr/>
          <a:lstStyle/>
          <a:p>
            <a:fld id="{877663E2-27CE-4C79-91D3-7F5C4262D57F}" type="slidenum">
              <a:rPr lang="en-US" smtClean="0"/>
              <a:t>16</a:t>
            </a:fld>
            <a:endParaRPr lang="en-US"/>
          </a:p>
        </p:txBody>
      </p:sp>
    </p:spTree>
    <p:extLst>
      <p:ext uri="{BB962C8B-B14F-4D97-AF65-F5344CB8AC3E}">
        <p14:creationId xmlns:p14="http://schemas.microsoft.com/office/powerpoint/2010/main" val="3243218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9F3B8-C3E0-AD38-1F5F-03F9B70AD4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16C1D9-127A-3C0C-E459-6AA5ACA1D2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5FCC10-6699-1FD5-8A71-0A706A9CED17}"/>
              </a:ext>
            </a:extLst>
          </p:cNvPr>
          <p:cNvSpPr>
            <a:spLocks noGrp="1"/>
          </p:cNvSpPr>
          <p:nvPr>
            <p:ph type="body" idx="1"/>
          </p:nvPr>
        </p:nvSpPr>
        <p:spPr/>
        <p:txBody>
          <a:bodyPr/>
          <a:lstStyle/>
          <a:p>
            <a:r>
              <a:rPr lang="en-US" dirty="0"/>
              <a:t>Imagine you’re in the street and watch someone walk their dog. Let’s say a golden retriever. Then you look away for a moment and when you look again, that person is walking a chihuahua. Well that’s what happens to neutrinos. They change </a:t>
            </a:r>
            <a:r>
              <a:rPr lang="en-US" dirty="0" err="1"/>
              <a:t>flavour</a:t>
            </a:r>
            <a:r>
              <a:rPr lang="en-US" dirty="0"/>
              <a:t> as they travel. So the neutrinos from the Sun didn’t disappear, they just transformed into another type of neutrinos. Now, with more sophisticated experiments able to count neutrinos of  several types and not one, you’re able to recover the correct number of measured neutrinos. But this discovery had huge consequences. Notably, it can only happen if neutrinos have a mass. But we have another problem here: didn’t the Standard Model say the neutrinos are supposed to be massless? Well this is one of the indications that the standard model is not a complete description of particle physics yet. This is the moment of the lecture where we’ll transition from what we know to what we don’t know, so let me make a little summary before we dive into more neutrino weirdness. </a:t>
            </a:r>
          </a:p>
        </p:txBody>
      </p:sp>
      <p:sp>
        <p:nvSpPr>
          <p:cNvPr id="4" name="Slide Number Placeholder 3">
            <a:extLst>
              <a:ext uri="{FF2B5EF4-FFF2-40B4-BE49-F238E27FC236}">
                <a16:creationId xmlns:a16="http://schemas.microsoft.com/office/drawing/2014/main" id="{32205349-5D5A-7B2F-DB6D-DC7C362FD927}"/>
              </a:ext>
            </a:extLst>
          </p:cNvPr>
          <p:cNvSpPr>
            <a:spLocks noGrp="1"/>
          </p:cNvSpPr>
          <p:nvPr>
            <p:ph type="sldNum" sz="quarter" idx="5"/>
          </p:nvPr>
        </p:nvSpPr>
        <p:spPr/>
        <p:txBody>
          <a:bodyPr/>
          <a:lstStyle/>
          <a:p>
            <a:fld id="{877663E2-27CE-4C79-91D3-7F5C4262D57F}" type="slidenum">
              <a:rPr lang="en-US" smtClean="0"/>
              <a:t>17</a:t>
            </a:fld>
            <a:endParaRPr lang="en-US"/>
          </a:p>
        </p:txBody>
      </p:sp>
    </p:spTree>
    <p:extLst>
      <p:ext uri="{BB962C8B-B14F-4D97-AF65-F5344CB8AC3E}">
        <p14:creationId xmlns:p14="http://schemas.microsoft.com/office/powerpoint/2010/main" val="2271479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know that:</a:t>
            </a:r>
            <a:br>
              <a:rPr lang="en-US" dirty="0"/>
            </a:br>
            <a:r>
              <a:rPr lang="en-US" dirty="0"/>
              <a:t>Neutrinos exist! There are three </a:t>
            </a:r>
            <a:r>
              <a:rPr lang="en-US" dirty="0" err="1"/>
              <a:t>flavours</a:t>
            </a:r>
            <a:r>
              <a:rPr lang="en-US" dirty="0"/>
              <a:t> (types) of neutrinos, they can transform between </a:t>
            </a:r>
            <a:r>
              <a:rPr lang="en-US" dirty="0" err="1"/>
              <a:t>flavours</a:t>
            </a:r>
            <a:r>
              <a:rPr lang="en-US" dirty="0"/>
              <a:t>, which means they have a mass. That’s basically it. </a:t>
            </a:r>
          </a:p>
        </p:txBody>
      </p:sp>
      <p:sp>
        <p:nvSpPr>
          <p:cNvPr id="4" name="Slide Number Placeholder 3"/>
          <p:cNvSpPr>
            <a:spLocks noGrp="1"/>
          </p:cNvSpPr>
          <p:nvPr>
            <p:ph type="sldNum" sz="quarter" idx="5"/>
          </p:nvPr>
        </p:nvSpPr>
        <p:spPr/>
        <p:txBody>
          <a:bodyPr/>
          <a:lstStyle/>
          <a:p>
            <a:fld id="{877663E2-27CE-4C79-91D3-7F5C4262D57F}" type="slidenum">
              <a:rPr lang="en-US" smtClean="0"/>
              <a:t>18</a:t>
            </a:fld>
            <a:endParaRPr lang="en-US"/>
          </a:p>
        </p:txBody>
      </p:sp>
    </p:spTree>
    <p:extLst>
      <p:ext uri="{BB962C8B-B14F-4D97-AF65-F5344CB8AC3E}">
        <p14:creationId xmlns:p14="http://schemas.microsoft.com/office/powerpoint/2010/main" val="1955398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onto what we don’t (and why I have a job)!</a:t>
            </a:r>
          </a:p>
        </p:txBody>
      </p:sp>
      <p:sp>
        <p:nvSpPr>
          <p:cNvPr id="4" name="Slide Number Placeholder 3"/>
          <p:cNvSpPr>
            <a:spLocks noGrp="1"/>
          </p:cNvSpPr>
          <p:nvPr>
            <p:ph type="sldNum" sz="quarter" idx="5"/>
          </p:nvPr>
        </p:nvSpPr>
        <p:spPr/>
        <p:txBody>
          <a:bodyPr/>
          <a:lstStyle/>
          <a:p>
            <a:fld id="{877663E2-27CE-4C79-91D3-7F5C4262D57F}" type="slidenum">
              <a:rPr lang="en-US" smtClean="0"/>
              <a:t>19</a:t>
            </a:fld>
            <a:endParaRPr lang="en-US"/>
          </a:p>
        </p:txBody>
      </p:sp>
    </p:spTree>
    <p:extLst>
      <p:ext uri="{BB962C8B-B14F-4D97-AF65-F5344CB8AC3E}">
        <p14:creationId xmlns:p14="http://schemas.microsoft.com/office/powerpoint/2010/main" val="1199034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might wonder, “how did we even notice neutrinos existed if they have basically no influence on our everyday lives?” Well, you might not notice anything, but a physicist studying matter with high precision will. In particular, you may notice when your experimental results don’t match the theory. In the case of the neutrino, it all comes from radioactive decay experiments</a:t>
            </a:r>
          </a:p>
        </p:txBody>
      </p:sp>
      <p:sp>
        <p:nvSpPr>
          <p:cNvPr id="4" name="Slide Number Placeholder 3"/>
          <p:cNvSpPr>
            <a:spLocks noGrp="1"/>
          </p:cNvSpPr>
          <p:nvPr>
            <p:ph type="sldNum" sz="quarter" idx="5"/>
          </p:nvPr>
        </p:nvSpPr>
        <p:spPr/>
        <p:txBody>
          <a:bodyPr/>
          <a:lstStyle/>
          <a:p>
            <a:fld id="{877663E2-27CE-4C79-91D3-7F5C4262D57F}" type="slidenum">
              <a:rPr lang="en-US" smtClean="0"/>
              <a:t>5</a:t>
            </a:fld>
            <a:endParaRPr lang="en-US"/>
          </a:p>
        </p:txBody>
      </p:sp>
    </p:spTree>
    <p:extLst>
      <p:ext uri="{BB962C8B-B14F-4D97-AF65-F5344CB8AC3E}">
        <p14:creationId xmlns:p14="http://schemas.microsoft.com/office/powerpoint/2010/main" val="3973088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once you postulate the existence of neutrinos, the next step is to try to observe one. But remember they are </a:t>
            </a:r>
            <a:r>
              <a:rPr lang="en-US" dirty="0" err="1"/>
              <a:t>nototriously</a:t>
            </a:r>
            <a:r>
              <a:rPr lang="en-US" dirty="0"/>
              <a:t> hard to catch. So what do </a:t>
            </a:r>
            <a:r>
              <a:rPr lang="en-US" dirty="0" err="1"/>
              <a:t>wwe</a:t>
            </a:r>
            <a:r>
              <a:rPr lang="en-US" dirty="0"/>
              <a:t> do. Well historically, the first observation of neutrinos was done by …..</a:t>
            </a:r>
          </a:p>
        </p:txBody>
      </p:sp>
      <p:sp>
        <p:nvSpPr>
          <p:cNvPr id="4" name="Slide Number Placeholder 3"/>
          <p:cNvSpPr>
            <a:spLocks noGrp="1"/>
          </p:cNvSpPr>
          <p:nvPr>
            <p:ph type="sldNum" sz="quarter" idx="5"/>
          </p:nvPr>
        </p:nvSpPr>
        <p:spPr/>
        <p:txBody>
          <a:bodyPr/>
          <a:lstStyle/>
          <a:p>
            <a:fld id="{877663E2-27CE-4C79-91D3-7F5C4262D57F}" type="slidenum">
              <a:rPr lang="en-US" smtClean="0"/>
              <a:t>6</a:t>
            </a:fld>
            <a:endParaRPr lang="en-US"/>
          </a:p>
        </p:txBody>
      </p:sp>
    </p:spTree>
    <p:extLst>
      <p:ext uri="{BB962C8B-B14F-4D97-AF65-F5344CB8AC3E}">
        <p14:creationId xmlns:p14="http://schemas.microsoft.com/office/powerpoint/2010/main" val="772015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FF252-8A50-D9A9-7818-1029DB4CDD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7A3D30-B7DD-2D4D-21A1-48CD35E780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C6EF12-56FA-DB2F-1244-9D795622935E}"/>
              </a:ext>
            </a:extLst>
          </p:cNvPr>
          <p:cNvSpPr>
            <a:spLocks noGrp="1"/>
          </p:cNvSpPr>
          <p:nvPr>
            <p:ph type="body" idx="1"/>
          </p:nvPr>
        </p:nvSpPr>
        <p:spPr/>
        <p:txBody>
          <a:bodyPr/>
          <a:lstStyle/>
          <a:p>
            <a:r>
              <a:rPr lang="en-US" dirty="0"/>
              <a:t>We’ve gotten a lot better at this now. Currently, neutrino experiments rely on a few different processes to study them: </a:t>
            </a:r>
            <a:br>
              <a:rPr lang="en-US" dirty="0"/>
            </a:br>
            <a:r>
              <a:rPr lang="en-US" dirty="0"/>
              <a:t>Noble liquid TPC</a:t>
            </a:r>
            <a:br>
              <a:rPr lang="en-US" dirty="0"/>
            </a:br>
            <a:r>
              <a:rPr lang="en-US" dirty="0"/>
              <a:t>Natural detectors (</a:t>
            </a:r>
            <a:r>
              <a:rPr lang="en-US" dirty="0" err="1"/>
              <a:t>IceCube</a:t>
            </a:r>
            <a:r>
              <a:rPr lang="en-US" dirty="0"/>
              <a:t>)</a:t>
            </a:r>
            <a:br>
              <a:rPr lang="en-US" dirty="0"/>
            </a:br>
            <a:r>
              <a:rPr lang="en-US" dirty="0"/>
              <a:t>Water </a:t>
            </a:r>
            <a:r>
              <a:rPr lang="en-US" dirty="0" err="1"/>
              <a:t>cherenkov</a:t>
            </a:r>
            <a:endParaRPr lang="en-US" dirty="0"/>
          </a:p>
        </p:txBody>
      </p:sp>
      <p:sp>
        <p:nvSpPr>
          <p:cNvPr id="4" name="Slide Number Placeholder 3">
            <a:extLst>
              <a:ext uri="{FF2B5EF4-FFF2-40B4-BE49-F238E27FC236}">
                <a16:creationId xmlns:a16="http://schemas.microsoft.com/office/drawing/2014/main" id="{1E3203E2-6E5B-FD81-1CE1-FD5EC78E8D43}"/>
              </a:ext>
            </a:extLst>
          </p:cNvPr>
          <p:cNvSpPr>
            <a:spLocks noGrp="1"/>
          </p:cNvSpPr>
          <p:nvPr>
            <p:ph type="sldNum" sz="quarter" idx="5"/>
          </p:nvPr>
        </p:nvSpPr>
        <p:spPr/>
        <p:txBody>
          <a:bodyPr/>
          <a:lstStyle/>
          <a:p>
            <a:fld id="{877663E2-27CE-4C79-91D3-7F5C4262D57F}" type="slidenum">
              <a:rPr lang="en-US" smtClean="0"/>
              <a:t>7</a:t>
            </a:fld>
            <a:endParaRPr lang="en-US"/>
          </a:p>
        </p:txBody>
      </p:sp>
    </p:spTree>
    <p:extLst>
      <p:ext uri="{BB962C8B-B14F-4D97-AF65-F5344CB8AC3E}">
        <p14:creationId xmlns:p14="http://schemas.microsoft.com/office/powerpoint/2010/main" val="783231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FAFF5-6C84-9F51-4BAB-DCE40EFC28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AA6BD8-1868-15BF-18EA-B7232B0E9E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0B5CDD-313D-9CD3-5312-8EB887C71497}"/>
              </a:ext>
            </a:extLst>
          </p:cNvPr>
          <p:cNvSpPr>
            <a:spLocks noGrp="1"/>
          </p:cNvSpPr>
          <p:nvPr>
            <p:ph type="body" idx="1"/>
          </p:nvPr>
        </p:nvSpPr>
        <p:spPr/>
        <p:txBody>
          <a:bodyPr/>
          <a:lstStyle/>
          <a:p>
            <a:r>
              <a:rPr lang="en-US" dirty="0"/>
              <a:t>We’ve gotten a lot better at this now. Currently, neutrino experiments rely on a few different processes to study them: </a:t>
            </a:r>
            <a:br>
              <a:rPr lang="en-US" dirty="0"/>
            </a:br>
            <a:r>
              <a:rPr lang="en-US" dirty="0"/>
              <a:t>Noble liquid TPC</a:t>
            </a:r>
            <a:br>
              <a:rPr lang="en-US" dirty="0"/>
            </a:br>
            <a:r>
              <a:rPr lang="en-US" dirty="0"/>
              <a:t>Natural detectors (</a:t>
            </a:r>
            <a:r>
              <a:rPr lang="en-US" dirty="0" err="1"/>
              <a:t>IceCube</a:t>
            </a:r>
            <a:r>
              <a:rPr lang="en-US" dirty="0"/>
              <a:t>)</a:t>
            </a:r>
            <a:br>
              <a:rPr lang="en-US" dirty="0"/>
            </a:br>
            <a:r>
              <a:rPr lang="en-US" dirty="0"/>
              <a:t>Water </a:t>
            </a:r>
            <a:r>
              <a:rPr lang="en-US" dirty="0" err="1"/>
              <a:t>cherenkov</a:t>
            </a:r>
            <a:endParaRPr lang="en-US" dirty="0"/>
          </a:p>
        </p:txBody>
      </p:sp>
      <p:sp>
        <p:nvSpPr>
          <p:cNvPr id="4" name="Slide Number Placeholder 3">
            <a:extLst>
              <a:ext uri="{FF2B5EF4-FFF2-40B4-BE49-F238E27FC236}">
                <a16:creationId xmlns:a16="http://schemas.microsoft.com/office/drawing/2014/main" id="{DEE03716-5009-5B2E-405E-C454E25C2AF7}"/>
              </a:ext>
            </a:extLst>
          </p:cNvPr>
          <p:cNvSpPr>
            <a:spLocks noGrp="1"/>
          </p:cNvSpPr>
          <p:nvPr>
            <p:ph type="sldNum" sz="quarter" idx="5"/>
          </p:nvPr>
        </p:nvSpPr>
        <p:spPr/>
        <p:txBody>
          <a:bodyPr/>
          <a:lstStyle/>
          <a:p>
            <a:fld id="{877663E2-27CE-4C79-91D3-7F5C4262D57F}" type="slidenum">
              <a:rPr lang="en-US" smtClean="0"/>
              <a:t>8</a:t>
            </a:fld>
            <a:endParaRPr lang="en-US"/>
          </a:p>
        </p:txBody>
      </p:sp>
    </p:spTree>
    <p:extLst>
      <p:ext uri="{BB962C8B-B14F-4D97-AF65-F5344CB8AC3E}">
        <p14:creationId xmlns:p14="http://schemas.microsoft.com/office/powerpoint/2010/main" val="3232883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FA9AB-FF0A-0316-E979-3F4667D637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58C907-3F10-0764-5932-5814CE35C9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FB8E1F-458E-072F-DB07-93FC36D2AFEC}"/>
              </a:ext>
            </a:extLst>
          </p:cNvPr>
          <p:cNvSpPr>
            <a:spLocks noGrp="1"/>
          </p:cNvSpPr>
          <p:nvPr>
            <p:ph type="body" idx="1"/>
          </p:nvPr>
        </p:nvSpPr>
        <p:spPr/>
        <p:txBody>
          <a:bodyPr/>
          <a:lstStyle/>
          <a:p>
            <a:r>
              <a:rPr lang="en-US" dirty="0"/>
              <a:t>We’ve gotten a lot better at this now. Currently, neutrino experiments rely on a few different processes to study them: </a:t>
            </a:r>
            <a:br>
              <a:rPr lang="en-US" dirty="0"/>
            </a:br>
            <a:r>
              <a:rPr lang="en-US" dirty="0"/>
              <a:t>Noble liquid TPC</a:t>
            </a:r>
            <a:br>
              <a:rPr lang="en-US" dirty="0"/>
            </a:br>
            <a:r>
              <a:rPr lang="en-US" dirty="0"/>
              <a:t>Natural detectors (</a:t>
            </a:r>
            <a:r>
              <a:rPr lang="en-US" dirty="0" err="1"/>
              <a:t>IceCube</a:t>
            </a:r>
            <a:r>
              <a:rPr lang="en-US" dirty="0"/>
              <a:t>)</a:t>
            </a:r>
            <a:br>
              <a:rPr lang="en-US" dirty="0"/>
            </a:br>
            <a:r>
              <a:rPr lang="en-US" dirty="0"/>
              <a:t>Water </a:t>
            </a:r>
            <a:r>
              <a:rPr lang="en-US" dirty="0" err="1"/>
              <a:t>cherenkov</a:t>
            </a:r>
            <a:endParaRPr lang="en-US" dirty="0"/>
          </a:p>
        </p:txBody>
      </p:sp>
      <p:sp>
        <p:nvSpPr>
          <p:cNvPr id="4" name="Slide Number Placeholder 3">
            <a:extLst>
              <a:ext uri="{FF2B5EF4-FFF2-40B4-BE49-F238E27FC236}">
                <a16:creationId xmlns:a16="http://schemas.microsoft.com/office/drawing/2014/main" id="{D6DD63A6-6A36-4B99-8910-6535FF739459}"/>
              </a:ext>
            </a:extLst>
          </p:cNvPr>
          <p:cNvSpPr>
            <a:spLocks noGrp="1"/>
          </p:cNvSpPr>
          <p:nvPr>
            <p:ph type="sldNum" sz="quarter" idx="5"/>
          </p:nvPr>
        </p:nvSpPr>
        <p:spPr/>
        <p:txBody>
          <a:bodyPr/>
          <a:lstStyle/>
          <a:p>
            <a:fld id="{877663E2-27CE-4C79-91D3-7F5C4262D57F}" type="slidenum">
              <a:rPr lang="en-US" smtClean="0"/>
              <a:t>9</a:t>
            </a:fld>
            <a:endParaRPr lang="en-US"/>
          </a:p>
        </p:txBody>
      </p:sp>
    </p:spTree>
    <p:extLst>
      <p:ext uri="{BB962C8B-B14F-4D97-AF65-F5344CB8AC3E}">
        <p14:creationId xmlns:p14="http://schemas.microsoft.com/office/powerpoint/2010/main" val="32335222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B5515-FA3C-A6A0-2258-8DED9DEF62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C06258-3FBA-5456-FCD0-4ED68A4BE9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2061A9-4C30-1923-81AA-DEC8FD92A5A5}"/>
              </a:ext>
            </a:extLst>
          </p:cNvPr>
          <p:cNvSpPr>
            <a:spLocks noGrp="1"/>
          </p:cNvSpPr>
          <p:nvPr>
            <p:ph type="body" idx="1"/>
          </p:nvPr>
        </p:nvSpPr>
        <p:spPr/>
        <p:txBody>
          <a:bodyPr/>
          <a:lstStyle/>
          <a:p>
            <a:r>
              <a:rPr lang="en-US" dirty="0"/>
              <a:t>We’ve gotten a lot better at this now. Currently, neutrino experiments rely on a few different processes to study them: </a:t>
            </a:r>
            <a:br>
              <a:rPr lang="en-US" dirty="0"/>
            </a:br>
            <a:r>
              <a:rPr lang="en-US" dirty="0"/>
              <a:t>Noble liquid TPC</a:t>
            </a:r>
            <a:br>
              <a:rPr lang="en-US" dirty="0"/>
            </a:br>
            <a:r>
              <a:rPr lang="en-US" dirty="0"/>
              <a:t>Natural detectors (</a:t>
            </a:r>
            <a:r>
              <a:rPr lang="en-US" dirty="0" err="1"/>
              <a:t>IceCube</a:t>
            </a:r>
            <a:r>
              <a:rPr lang="en-US" dirty="0"/>
              <a:t>)</a:t>
            </a:r>
            <a:br>
              <a:rPr lang="en-US" dirty="0"/>
            </a:br>
            <a:r>
              <a:rPr lang="en-US" dirty="0"/>
              <a:t>Water </a:t>
            </a:r>
            <a:r>
              <a:rPr lang="en-US" dirty="0" err="1"/>
              <a:t>cherenkov</a:t>
            </a:r>
            <a:endParaRPr lang="en-US" dirty="0"/>
          </a:p>
        </p:txBody>
      </p:sp>
      <p:sp>
        <p:nvSpPr>
          <p:cNvPr id="4" name="Slide Number Placeholder 3">
            <a:extLst>
              <a:ext uri="{FF2B5EF4-FFF2-40B4-BE49-F238E27FC236}">
                <a16:creationId xmlns:a16="http://schemas.microsoft.com/office/drawing/2014/main" id="{7852F7CE-FF37-9602-4379-56177DEE11D9}"/>
              </a:ext>
            </a:extLst>
          </p:cNvPr>
          <p:cNvSpPr>
            <a:spLocks noGrp="1"/>
          </p:cNvSpPr>
          <p:nvPr>
            <p:ph type="sldNum" sz="quarter" idx="5"/>
          </p:nvPr>
        </p:nvSpPr>
        <p:spPr/>
        <p:txBody>
          <a:bodyPr/>
          <a:lstStyle/>
          <a:p>
            <a:fld id="{877663E2-27CE-4C79-91D3-7F5C4262D57F}" type="slidenum">
              <a:rPr lang="en-US" smtClean="0"/>
              <a:t>10</a:t>
            </a:fld>
            <a:endParaRPr lang="en-US"/>
          </a:p>
        </p:txBody>
      </p:sp>
    </p:spTree>
    <p:extLst>
      <p:ext uri="{BB962C8B-B14F-4D97-AF65-F5344CB8AC3E}">
        <p14:creationId xmlns:p14="http://schemas.microsoft.com/office/powerpoint/2010/main" val="4186317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E2F61-6F7F-DC42-1236-84D9A152E6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022DFB-F9DE-07BA-C5B6-634147CE6D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513591-EC60-2999-9E1E-0064B728B083}"/>
              </a:ext>
            </a:extLst>
          </p:cNvPr>
          <p:cNvSpPr>
            <a:spLocks noGrp="1"/>
          </p:cNvSpPr>
          <p:nvPr>
            <p:ph type="body" idx="1"/>
          </p:nvPr>
        </p:nvSpPr>
        <p:spPr/>
        <p:txBody>
          <a:bodyPr/>
          <a:lstStyle/>
          <a:p>
            <a:r>
              <a:rPr lang="en-US" dirty="0"/>
              <a:t>We’ve gotten a lot better at this now. Currently, neutrino experiments rely on a few different processes to study them: </a:t>
            </a:r>
            <a:br>
              <a:rPr lang="en-US" dirty="0"/>
            </a:br>
            <a:r>
              <a:rPr lang="en-US" dirty="0"/>
              <a:t>Noble liquid TPC</a:t>
            </a:r>
            <a:br>
              <a:rPr lang="en-US" dirty="0"/>
            </a:br>
            <a:r>
              <a:rPr lang="en-US" dirty="0"/>
              <a:t>Natural detectors (</a:t>
            </a:r>
            <a:r>
              <a:rPr lang="en-US" dirty="0" err="1"/>
              <a:t>IceCube</a:t>
            </a:r>
            <a:r>
              <a:rPr lang="en-US" dirty="0"/>
              <a:t>)</a:t>
            </a:r>
            <a:br>
              <a:rPr lang="en-US" dirty="0"/>
            </a:br>
            <a:r>
              <a:rPr lang="en-US" dirty="0"/>
              <a:t>Water </a:t>
            </a:r>
            <a:r>
              <a:rPr lang="en-US" dirty="0" err="1"/>
              <a:t>cherenkov</a:t>
            </a:r>
            <a:endParaRPr lang="en-US" dirty="0"/>
          </a:p>
        </p:txBody>
      </p:sp>
      <p:sp>
        <p:nvSpPr>
          <p:cNvPr id="4" name="Slide Number Placeholder 3">
            <a:extLst>
              <a:ext uri="{FF2B5EF4-FFF2-40B4-BE49-F238E27FC236}">
                <a16:creationId xmlns:a16="http://schemas.microsoft.com/office/drawing/2014/main" id="{EED4FBFE-5DDE-77FA-8BDA-B5D03B03405B}"/>
              </a:ext>
            </a:extLst>
          </p:cNvPr>
          <p:cNvSpPr>
            <a:spLocks noGrp="1"/>
          </p:cNvSpPr>
          <p:nvPr>
            <p:ph type="sldNum" sz="quarter" idx="5"/>
          </p:nvPr>
        </p:nvSpPr>
        <p:spPr/>
        <p:txBody>
          <a:bodyPr/>
          <a:lstStyle/>
          <a:p>
            <a:fld id="{877663E2-27CE-4C79-91D3-7F5C4262D57F}" type="slidenum">
              <a:rPr lang="en-US" smtClean="0"/>
              <a:t>11</a:t>
            </a:fld>
            <a:endParaRPr lang="en-US"/>
          </a:p>
        </p:txBody>
      </p:sp>
    </p:spTree>
    <p:extLst>
      <p:ext uri="{BB962C8B-B14F-4D97-AF65-F5344CB8AC3E}">
        <p14:creationId xmlns:p14="http://schemas.microsoft.com/office/powerpoint/2010/main" val="2853997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9D9BE-0775-C71C-780D-C9E74278A5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48ECB3-EF1A-EEC9-C0DF-EC4078E441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2BD754-E36A-DCE3-95DD-0F936F408AEA}"/>
              </a:ext>
            </a:extLst>
          </p:cNvPr>
          <p:cNvSpPr>
            <a:spLocks noGrp="1"/>
          </p:cNvSpPr>
          <p:nvPr>
            <p:ph type="body" idx="1"/>
          </p:nvPr>
        </p:nvSpPr>
        <p:spPr/>
        <p:txBody>
          <a:bodyPr/>
          <a:lstStyle/>
          <a:p>
            <a:r>
              <a:rPr lang="en-US" dirty="0"/>
              <a:t>We’ve gotten a lot better at this now. Currently, neutrino experiments rely on a few different processes to study them: </a:t>
            </a:r>
            <a:br>
              <a:rPr lang="en-US" dirty="0"/>
            </a:br>
            <a:r>
              <a:rPr lang="en-US" dirty="0"/>
              <a:t>Noble liquid TPC</a:t>
            </a:r>
            <a:br>
              <a:rPr lang="en-US" dirty="0"/>
            </a:br>
            <a:r>
              <a:rPr lang="en-US" dirty="0"/>
              <a:t>Natural detectors (</a:t>
            </a:r>
            <a:r>
              <a:rPr lang="en-US" dirty="0" err="1"/>
              <a:t>IceCube</a:t>
            </a:r>
            <a:r>
              <a:rPr lang="en-US" dirty="0"/>
              <a:t>)</a:t>
            </a:r>
            <a:br>
              <a:rPr lang="en-US" dirty="0"/>
            </a:br>
            <a:r>
              <a:rPr lang="en-US" dirty="0"/>
              <a:t>Water </a:t>
            </a:r>
            <a:r>
              <a:rPr lang="en-US" dirty="0" err="1"/>
              <a:t>cherenkov</a:t>
            </a:r>
            <a:endParaRPr lang="en-US" dirty="0"/>
          </a:p>
        </p:txBody>
      </p:sp>
      <p:sp>
        <p:nvSpPr>
          <p:cNvPr id="4" name="Slide Number Placeholder 3">
            <a:extLst>
              <a:ext uri="{FF2B5EF4-FFF2-40B4-BE49-F238E27FC236}">
                <a16:creationId xmlns:a16="http://schemas.microsoft.com/office/drawing/2014/main" id="{C4420798-C533-5661-6B33-307675C08EC9}"/>
              </a:ext>
            </a:extLst>
          </p:cNvPr>
          <p:cNvSpPr>
            <a:spLocks noGrp="1"/>
          </p:cNvSpPr>
          <p:nvPr>
            <p:ph type="sldNum" sz="quarter" idx="5"/>
          </p:nvPr>
        </p:nvSpPr>
        <p:spPr/>
        <p:txBody>
          <a:bodyPr/>
          <a:lstStyle/>
          <a:p>
            <a:fld id="{877663E2-27CE-4C79-91D3-7F5C4262D57F}" type="slidenum">
              <a:rPr lang="en-US" smtClean="0"/>
              <a:t>12</a:t>
            </a:fld>
            <a:endParaRPr lang="en-US"/>
          </a:p>
        </p:txBody>
      </p:sp>
    </p:spTree>
    <p:extLst>
      <p:ext uri="{BB962C8B-B14F-4D97-AF65-F5344CB8AC3E}">
        <p14:creationId xmlns:p14="http://schemas.microsoft.com/office/powerpoint/2010/main" val="7611892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US"/>
              <a:t>Click to edit Master title style</a:t>
            </a:r>
            <a:endParaRPr lang="en-GB" dirty="0"/>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1725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34" name="Text Placeholder 17">
            <a:extLst>
              <a:ext uri="{FF2B5EF4-FFF2-40B4-BE49-F238E27FC236}">
                <a16:creationId xmlns:a16="http://schemas.microsoft.com/office/drawing/2014/main" id="{C53F61BD-18EB-B863-761D-89639D8806F9}"/>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defRPr>
            </a:lvl2pPr>
            <a:lvl3pPr>
              <a:defRPr sz="2200">
                <a:solidFill>
                  <a:schemeClr val="accent1"/>
                </a:solidFill>
                <a:latin typeface="Inter Medium" panose="02000503000000020004" pitchFamily="2" charset="0"/>
                <a:ea typeface="Inter Medium" panose="02000503000000020004" pitchFamily="2" charset="0"/>
              </a:defRPr>
            </a:lvl3pPr>
            <a:lvl4pPr>
              <a:defRPr sz="2200">
                <a:solidFill>
                  <a:schemeClr val="accent1"/>
                </a:solidFill>
                <a:latin typeface="Inter Medium" panose="02000503000000020004" pitchFamily="2" charset="0"/>
                <a:ea typeface="Inter Medium" panose="02000503000000020004" pitchFamily="2" charset="0"/>
              </a:defRPr>
            </a:lvl4pPr>
            <a:lvl5pPr>
              <a:defRPr sz="2200">
                <a:solidFill>
                  <a:schemeClr val="accent1"/>
                </a:solidFill>
                <a:latin typeface="Inter Medium" panose="02000503000000020004" pitchFamily="2" charset="0"/>
                <a:ea typeface="Inter Medium" panose="02000503000000020004" pitchFamily="2" charset="0"/>
              </a:defRPr>
            </a:lvl5pPr>
          </a:lstStyle>
          <a:p>
            <a:pPr lvl="0"/>
            <a:r>
              <a:rPr lang="en-US"/>
              <a:t>Click to edit Master text styles</a:t>
            </a:r>
          </a:p>
        </p:txBody>
      </p:sp>
      <p:pic>
        <p:nvPicPr>
          <p:cNvPr id="2" name="Picture 1" descr="A screenshot of a computer screen&#10;&#10;Description automatically generated">
            <a:extLst>
              <a:ext uri="{FF2B5EF4-FFF2-40B4-BE49-F238E27FC236}">
                <a16:creationId xmlns:a16="http://schemas.microsoft.com/office/drawing/2014/main" id="{4594D328-47E2-EF5A-2496-2769D02F299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597A9FD3-AAD4-F893-2C7B-15026671B7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43303334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EC10D107-A792-AC48-AAF3-76B1BDC477B7}" type="datetime3">
              <a:rPr lang="en-US" smtClean="0"/>
              <a:t>17 July 2026</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7" name="Picture 6" descr="A screenshot of a computer screen&#10;&#10;Description automatically generated">
            <a:extLst>
              <a:ext uri="{FF2B5EF4-FFF2-40B4-BE49-F238E27FC236}">
                <a16:creationId xmlns:a16="http://schemas.microsoft.com/office/drawing/2014/main" id="{7E9CA841-02F0-C9A5-3A47-1BB5A6A4C8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1FF234EF-DE02-7056-48A4-0878C56DFD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317466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8878E99D-3FD6-A847-A3C8-77372CDCFBDD}" type="datetime3">
              <a:rPr lang="en-US" smtClean="0"/>
              <a:t>17 July 2026</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7" name="Picture 6" descr="A screenshot of a computer screen&#10;&#10;Description automatically generated">
            <a:extLst>
              <a:ext uri="{FF2B5EF4-FFF2-40B4-BE49-F238E27FC236}">
                <a16:creationId xmlns:a16="http://schemas.microsoft.com/office/drawing/2014/main" id="{45D55F03-5A9A-C315-949E-EFBC50A3845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5FD83FF9-58E4-C6EA-8192-241D49C65B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21846384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4240592E-F19A-2245-B11C-F16C3EA04E5E}" type="datetime3">
              <a:rPr lang="en-US" smtClean="0"/>
              <a:t>17 July 2026</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7" name="Picture 6" descr="A screenshot of a computer screen&#10;&#10;Description automatically generated">
            <a:extLst>
              <a:ext uri="{FF2B5EF4-FFF2-40B4-BE49-F238E27FC236}">
                <a16:creationId xmlns:a16="http://schemas.microsoft.com/office/drawing/2014/main" id="{B9F5F105-20BC-D291-8C46-66A6AEEC73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E1604B1E-6052-5888-2BF3-026AC022CF3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68526107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E6423109-48C2-114E-9656-861D77E0288E}" type="datetime3">
              <a:rPr lang="en-US" smtClean="0"/>
              <a:t>17 July 2026</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r>
              <a:rPr lang="en-GB"/>
              <a:t>Particle Physics Masterclass</a:t>
            </a:r>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8" name="Picture 7" descr="A screenshot of a computer screen&#10;&#10;Description automatically generated">
            <a:extLst>
              <a:ext uri="{FF2B5EF4-FFF2-40B4-BE49-F238E27FC236}">
                <a16:creationId xmlns:a16="http://schemas.microsoft.com/office/drawing/2014/main" id="{149160C0-1CD0-1A7F-878A-8E98EC33E2B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E67713D6-2E42-1775-5B1D-1B639FD143C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09035858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D63A5F78-F4B6-8641-B9F4-51DF25CAA06F}" type="datetime3">
              <a:rPr lang="en-US" smtClean="0"/>
              <a:t>17 July 2026</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r>
              <a:rPr lang="en-GB"/>
              <a:t>Particle Physics Masterclass</a:t>
            </a:r>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8" name="Picture 7" descr="A screenshot of a computer screen&#10;&#10;Description automatically generated">
            <a:extLst>
              <a:ext uri="{FF2B5EF4-FFF2-40B4-BE49-F238E27FC236}">
                <a16:creationId xmlns:a16="http://schemas.microsoft.com/office/drawing/2014/main" id="{B79F9A40-26E0-E2C9-BDE5-661F381987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DE793729-BC4E-D65D-D56F-77147E87EED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02019597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A87B0B78-EF12-524E-9A12-C271CC285AE8}" type="datetime3">
              <a:rPr lang="en-US" smtClean="0"/>
              <a:t>17 July 2026</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r>
              <a:rPr lang="en-GB"/>
              <a:t>Particle Physics Masterclass</a:t>
            </a:r>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8" name="Picture 7" descr="A screenshot of a computer screen&#10;&#10;Description automatically generated">
            <a:extLst>
              <a:ext uri="{FF2B5EF4-FFF2-40B4-BE49-F238E27FC236}">
                <a16:creationId xmlns:a16="http://schemas.microsoft.com/office/drawing/2014/main" id="{2199F421-5F5C-BA52-E1F4-6F77A9B4A0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62233915-2A36-F836-F09D-E3ED6CEB764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18074776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7D022AC6-6CDD-E847-8117-6DC3C1325460}" type="datetime3">
              <a:rPr lang="en-US" smtClean="0"/>
              <a:t>17 July 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874A725B-5796-4825-BFBA-6B7A3140315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1" name="Picture 10" descr="A group of colorful squares with writing&#10;&#10;Description automatically generated">
            <a:extLst>
              <a:ext uri="{FF2B5EF4-FFF2-40B4-BE49-F238E27FC236}">
                <a16:creationId xmlns:a16="http://schemas.microsoft.com/office/drawing/2014/main" id="{8F2EA04B-59DB-8DE8-F59F-99FE57DBBF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88475608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6C273A46-5D99-FF42-ABC7-EB3A468B0A27}" type="datetime3">
              <a:rPr lang="en-US" smtClean="0"/>
              <a:t>17 July 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566DB4BA-9F9C-AC37-3C7B-6F105626F3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1" name="Picture 10" descr="A group of colorful squares with writing&#10;&#10;Description automatically generated">
            <a:extLst>
              <a:ext uri="{FF2B5EF4-FFF2-40B4-BE49-F238E27FC236}">
                <a16:creationId xmlns:a16="http://schemas.microsoft.com/office/drawing/2014/main" id="{E58F3E56-6120-29E4-C251-7A7170737B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6866366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E9ECFB20-8D42-014A-9D62-E43021738693}" type="datetime3">
              <a:rPr lang="en-US" smtClean="0"/>
              <a:t>17 July 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900A58CD-5B1E-75FD-9A98-3279602A98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1" name="Picture 10" descr="A group of colorful squares with writing&#10;&#10;Description automatically generated">
            <a:extLst>
              <a:ext uri="{FF2B5EF4-FFF2-40B4-BE49-F238E27FC236}">
                <a16:creationId xmlns:a16="http://schemas.microsoft.com/office/drawing/2014/main" id="{3617B167-4DD8-144C-1390-005DA3AC77C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53624803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Images and Cap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ABF90430-DB67-EC45-A53B-1EBCAFF7ED53}" type="datetime3">
              <a:rPr lang="en-US" smtClean="0"/>
              <a:t>17 July 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US"/>
              <a:t>Click icon to add picture</a:t>
            </a:r>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US"/>
              <a:t>Click icon to add picture</a:t>
            </a:r>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US"/>
              <a:t>Click icon to add picture</a:t>
            </a:r>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7710B513-C477-8417-753D-A933BD397B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4" name="Picture 13" descr="A group of colorful squares with writing&#10;&#10;Description automatically generated">
            <a:extLst>
              <a:ext uri="{FF2B5EF4-FFF2-40B4-BE49-F238E27FC236}">
                <a16:creationId xmlns:a16="http://schemas.microsoft.com/office/drawing/2014/main" id="{FE645246-FA27-DE65-A891-EB48CE1F4A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03706673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moke">
    <p:bg>
      <p:bgPr>
        <a:solidFill>
          <a:schemeClr val="bg2"/>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US"/>
              <a:t>Click to edit Master title style</a:t>
            </a:r>
            <a:endParaRPr lang="en-GB" dirty="0"/>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1725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34" name="Text Placeholder 17">
            <a:extLst>
              <a:ext uri="{FF2B5EF4-FFF2-40B4-BE49-F238E27FC236}">
                <a16:creationId xmlns:a16="http://schemas.microsoft.com/office/drawing/2014/main" id="{C53F61BD-18EB-B863-761D-89639D8806F9}"/>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defRPr>
            </a:lvl2pPr>
            <a:lvl3pPr>
              <a:defRPr sz="2200">
                <a:solidFill>
                  <a:schemeClr val="accent1"/>
                </a:solidFill>
                <a:latin typeface="Inter Medium" panose="02000503000000020004" pitchFamily="2" charset="0"/>
                <a:ea typeface="Inter Medium" panose="02000503000000020004" pitchFamily="2" charset="0"/>
              </a:defRPr>
            </a:lvl3pPr>
            <a:lvl4pPr>
              <a:defRPr sz="2200">
                <a:solidFill>
                  <a:schemeClr val="accent1"/>
                </a:solidFill>
                <a:latin typeface="Inter Medium" panose="02000503000000020004" pitchFamily="2" charset="0"/>
                <a:ea typeface="Inter Medium" panose="02000503000000020004" pitchFamily="2" charset="0"/>
              </a:defRPr>
            </a:lvl4pPr>
            <a:lvl5pPr>
              <a:defRPr sz="2200">
                <a:solidFill>
                  <a:schemeClr val="accent1"/>
                </a:solidFill>
                <a:latin typeface="Inter Medium" panose="02000503000000020004" pitchFamily="2" charset="0"/>
                <a:ea typeface="Inter Medium" panose="02000503000000020004" pitchFamily="2" charset="0"/>
              </a:defRPr>
            </a:lvl5pPr>
          </a:lstStyle>
          <a:p>
            <a:pPr lvl="0"/>
            <a:r>
              <a:rPr lang="en-US"/>
              <a:t>Click to edit Master text styles</a:t>
            </a:r>
          </a:p>
        </p:txBody>
      </p:sp>
      <p:pic>
        <p:nvPicPr>
          <p:cNvPr id="2" name="Picture 1" descr="A screenshot of a computer screen&#10;&#10;Description automatically generated">
            <a:extLst>
              <a:ext uri="{FF2B5EF4-FFF2-40B4-BE49-F238E27FC236}">
                <a16:creationId xmlns:a16="http://schemas.microsoft.com/office/drawing/2014/main" id="{5073DC2D-30D8-EB13-91DC-AD168838A5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8745FD1C-4EB4-1DCC-D80A-16CB470518D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497264879"/>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Images and Captions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FFA25077-ACE8-B94B-AA1A-14ED0D60A2DA}" type="datetime3">
              <a:rPr lang="en-US" smtClean="0"/>
              <a:t>17 July 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US"/>
              <a:t>Click icon to add picture</a:t>
            </a:r>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US"/>
              <a:t>Click icon to add picture</a:t>
            </a:r>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US"/>
              <a:t>Click icon to add picture</a:t>
            </a:r>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8E84D773-D71D-8A94-8BCE-D1DA38E0D0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4" name="Picture 13" descr="A group of colorful squares with writing&#10;&#10;Description automatically generated">
            <a:extLst>
              <a:ext uri="{FF2B5EF4-FFF2-40B4-BE49-F238E27FC236}">
                <a16:creationId xmlns:a16="http://schemas.microsoft.com/office/drawing/2014/main" id="{2ECCDD7C-D0C5-9840-0C68-7CE94131E92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16098037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Images and Captions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1EE75B1B-AF24-E34E-B4B9-5F4177190762}" type="datetime3">
              <a:rPr lang="en-US" smtClean="0"/>
              <a:t>17 July 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US"/>
              <a:t>Click icon to add picture</a:t>
            </a:r>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US"/>
              <a:t>Click icon to add picture</a:t>
            </a:r>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US"/>
              <a:t>Click icon to add picture</a:t>
            </a:r>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F993C610-AB6C-D2A7-CCDB-658E0BA6C3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4" name="Picture 13" descr="A group of colorful squares with writing&#10;&#10;Description automatically generated">
            <a:extLst>
              <a:ext uri="{FF2B5EF4-FFF2-40B4-BE49-F238E27FC236}">
                <a16:creationId xmlns:a16="http://schemas.microsoft.com/office/drawing/2014/main" id="{6B6F8F1C-09AA-E71E-16B0-637B5BEF384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81423154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9F6E46BC-A3CA-3D4C-B614-AE3ECCCF5972}" type="datetime3">
              <a:rPr lang="en-US" smtClean="0"/>
              <a:t>17 July 2026</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pic>
        <p:nvPicPr>
          <p:cNvPr id="6" name="Picture 5" descr="A screenshot of a computer screen&#10;&#10;Description automatically generated">
            <a:extLst>
              <a:ext uri="{FF2B5EF4-FFF2-40B4-BE49-F238E27FC236}">
                <a16:creationId xmlns:a16="http://schemas.microsoft.com/office/drawing/2014/main" id="{2C6E3749-4415-0062-16AC-6DBC3B6BCB8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F79E7663-EDA7-5FBB-9236-8936E4B1DFC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403934480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Tex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D3D2CF3E-751B-8F4E-949E-C48644133CFA}" type="datetime3">
              <a:rPr lang="en-US" smtClean="0"/>
              <a:t>17 July 2026</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pic>
        <p:nvPicPr>
          <p:cNvPr id="6" name="Picture 5" descr="A screenshot of a computer screen&#10;&#10;Description automatically generated">
            <a:extLst>
              <a:ext uri="{FF2B5EF4-FFF2-40B4-BE49-F238E27FC236}">
                <a16:creationId xmlns:a16="http://schemas.microsoft.com/office/drawing/2014/main" id="{84402A18-DCF0-3EE7-5C88-98DB6F650F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46A40ED4-2A43-50E6-CE51-84BB267ACC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2447539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Tex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9CA6A991-0343-3346-B34C-5663014306BF}" type="datetime3">
              <a:rPr lang="en-US" smtClean="0"/>
              <a:t>17 July 2026</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pic>
        <p:nvPicPr>
          <p:cNvPr id="6" name="Picture 5" descr="A screenshot of a computer screen&#10;&#10;Description automatically generated">
            <a:extLst>
              <a:ext uri="{FF2B5EF4-FFF2-40B4-BE49-F238E27FC236}">
                <a16:creationId xmlns:a16="http://schemas.microsoft.com/office/drawing/2014/main" id="{2548C393-D4C3-4FF6-30CA-088BDE4116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2B10A8B6-FA00-F4EF-7B1C-9126F0D360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51801924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025"/>
            <a:ext cx="9984000" cy="5934075"/>
          </a:xfrm>
        </p:spPr>
        <p:txBody>
          <a:bodyPr/>
          <a:lstStyle>
            <a:lvl1pPr>
              <a:defRPr sz="4800">
                <a:solidFill>
                  <a:schemeClr val="bg1"/>
                </a:solidFill>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lvl1pPr>
              <a:defRPr>
                <a:solidFill>
                  <a:schemeClr val="bg1"/>
                </a:solidFill>
              </a:defRPr>
            </a:lvl1pPr>
          </a:lstStyle>
          <a:p>
            <a:fld id="{D95904D5-14D1-344E-B453-2A624B44B807}" type="datetime3">
              <a:rPr lang="en-US" smtClean="0"/>
              <a:t>17 July 2026</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lvl1pPr>
              <a:defRPr>
                <a:solidFill>
                  <a:schemeClr val="bg1"/>
                </a:solidFill>
              </a:defRPr>
            </a:lvl1p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8" name="TextBox 7">
            <a:extLst>
              <a:ext uri="{FF2B5EF4-FFF2-40B4-BE49-F238E27FC236}">
                <a16:creationId xmlns:a16="http://schemas.microsoft.com/office/drawing/2014/main" id="{24A8D6E0-472D-9B14-F3A6-BC2F23E87040}"/>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dirty="0">
                <a:solidFill>
                  <a:schemeClr val="bg1"/>
                </a:solidFill>
                <a:latin typeface="+mj-lt"/>
              </a:rPr>
              <a:t>Imperial College London</a:t>
            </a:r>
          </a:p>
        </p:txBody>
      </p:sp>
      <p:pic>
        <p:nvPicPr>
          <p:cNvPr id="6" name="Picture 5" descr="A screenshot of a computer screen&#10;&#10;Description automatically generated">
            <a:extLst>
              <a:ext uri="{FF2B5EF4-FFF2-40B4-BE49-F238E27FC236}">
                <a16:creationId xmlns:a16="http://schemas.microsoft.com/office/drawing/2014/main" id="{4B788923-CAB6-AEAD-1EA6-02A441D214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7D807F52-80C2-DB80-0D2E-7980DFFA8C1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467749574"/>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81CF1B21-726E-A84C-B882-B9BD8B7A4CE8}" type="datetime3">
              <a:rPr lang="en-US" smtClean="0"/>
              <a:t>17 July 2026</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US"/>
              <a:t>Click to edit Master title style</a:t>
            </a:r>
            <a:endParaRPr lang="en-GB" dirty="0"/>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2" name="Picture 1" descr="A screenshot of a computer screen&#10;&#10;Description automatically generated">
            <a:extLst>
              <a:ext uri="{FF2B5EF4-FFF2-40B4-BE49-F238E27FC236}">
                <a16:creationId xmlns:a16="http://schemas.microsoft.com/office/drawing/2014/main" id="{95C5D784-BA47-9292-8D62-555D630D8A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DF0B07E1-C669-A7A3-9ABA-5132D634254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673696074"/>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Header Smoke">
    <p:bg>
      <p:bgPr>
        <a:solidFill>
          <a:schemeClr val="bg2"/>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CC0FA22B-39AB-2D46-96CD-C8898539F048}" type="datetime3">
              <a:rPr lang="en-US" smtClean="0"/>
              <a:t>17 July 2026</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US"/>
              <a:t>Click to edit Master title style</a:t>
            </a:r>
            <a:endParaRPr lang="en-GB" dirty="0"/>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2" name="Picture 1" descr="A screenshot of a computer screen&#10;&#10;Description automatically generated">
            <a:extLst>
              <a:ext uri="{FF2B5EF4-FFF2-40B4-BE49-F238E27FC236}">
                <a16:creationId xmlns:a16="http://schemas.microsoft.com/office/drawing/2014/main" id="{7FB5F197-465B-327C-7A83-0CB9267964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F3F43E8D-93E0-0350-1E41-AF7932A6BD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94925788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Khaki">
    <p:bg>
      <p:bgPr>
        <a:solidFill>
          <a:srgbClr val="FBF7DC"/>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9403981C-9C31-174E-A9C9-DF406BA61B13}" type="datetime3">
              <a:rPr lang="en-US" smtClean="0"/>
              <a:t>17 July 2026</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US"/>
              <a:t>Click to edit Master title style</a:t>
            </a:r>
            <a:endParaRPr lang="en-GB" dirty="0"/>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2" name="Picture 1" descr="A screenshot of a computer screen&#10;&#10;Description automatically generated">
            <a:extLst>
              <a:ext uri="{FF2B5EF4-FFF2-40B4-BE49-F238E27FC236}">
                <a16:creationId xmlns:a16="http://schemas.microsoft.com/office/drawing/2014/main" id="{95909F4D-943F-443E-8730-6FC4777ABA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B741946C-9BE7-7949-9AB1-3BD339198CE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88680361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ection Header Blue">
    <p:bg>
      <p:bgPr>
        <a:solidFill>
          <a:schemeClr val="accent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6FEE2EA-C029-0AE3-B18F-CB5D823CD415}"/>
              </a:ext>
            </a:extLst>
          </p:cNvPr>
          <p:cNvSpPr>
            <a:spLocks noGrp="1"/>
          </p:cNvSpPr>
          <p:nvPr>
            <p:ph type="dt" sz="half" idx="10"/>
          </p:nvPr>
        </p:nvSpPr>
        <p:spPr/>
        <p:txBody>
          <a:bodyPr/>
          <a:lstStyle>
            <a:lvl1pPr>
              <a:defRPr>
                <a:solidFill>
                  <a:schemeClr val="bg1"/>
                </a:solidFill>
              </a:defRPr>
            </a:lvl1pPr>
          </a:lstStyle>
          <a:p>
            <a:fld id="{E108458C-40C5-4340-B399-C767D5A1594A}" type="datetime3">
              <a:rPr lang="en-US" smtClean="0"/>
              <a:t>17 July 2026</a:t>
            </a:fld>
            <a:endParaRPr lang="en-GB"/>
          </a:p>
        </p:txBody>
      </p:sp>
      <p:sp>
        <p:nvSpPr>
          <p:cNvPr id="5" name="Footer Placeholder 4">
            <a:extLst>
              <a:ext uri="{FF2B5EF4-FFF2-40B4-BE49-F238E27FC236}">
                <a16:creationId xmlns:a16="http://schemas.microsoft.com/office/drawing/2014/main" id="{DA74AA3B-FC1A-1DAF-C282-4ED6FC740315}"/>
              </a:ext>
            </a:extLst>
          </p:cNvPr>
          <p:cNvSpPr>
            <a:spLocks noGrp="1"/>
          </p:cNvSpPr>
          <p:nvPr>
            <p:ph type="ftr" sz="quarter" idx="11"/>
          </p:nvPr>
        </p:nvSpPr>
        <p:spPr/>
        <p:txBody>
          <a:bodyPr/>
          <a:lstStyle>
            <a:lvl1pPr>
              <a:defRPr>
                <a:solidFill>
                  <a:schemeClr val="bg1"/>
                </a:solidFill>
              </a:defRPr>
            </a:lvl1p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D908A0A1-4076-F926-D730-16EF8BBD729E}"/>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7" name="TextBox 6">
            <a:extLst>
              <a:ext uri="{FF2B5EF4-FFF2-40B4-BE49-F238E27FC236}">
                <a16:creationId xmlns:a16="http://schemas.microsoft.com/office/drawing/2014/main" id="{433E70A2-A3C6-29D0-1DEB-4D8F9283B18B}"/>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dirty="0">
                <a:solidFill>
                  <a:schemeClr val="bg1"/>
                </a:solidFill>
                <a:latin typeface="+mj-lt"/>
              </a:rPr>
              <a:t>Imperial College London</a:t>
            </a:r>
          </a:p>
        </p:txBody>
      </p:sp>
      <p:sp>
        <p:nvSpPr>
          <p:cNvPr id="9" name="Title 1">
            <a:extLst>
              <a:ext uri="{FF2B5EF4-FFF2-40B4-BE49-F238E27FC236}">
                <a16:creationId xmlns:a16="http://schemas.microsoft.com/office/drawing/2014/main" id="{8E2710C7-980D-1529-A1C4-D0B914429772}"/>
              </a:ext>
            </a:extLst>
          </p:cNvPr>
          <p:cNvSpPr>
            <a:spLocks noGrp="1"/>
          </p:cNvSpPr>
          <p:nvPr>
            <p:ph type="ctrTitle"/>
          </p:nvPr>
        </p:nvSpPr>
        <p:spPr>
          <a:xfrm>
            <a:off x="317251" y="2417400"/>
            <a:ext cx="9144000" cy="1847942"/>
          </a:xfrm>
        </p:spPr>
        <p:txBody>
          <a:bodyPr anchor="b"/>
          <a:lstStyle>
            <a:lvl1pPr algn="l">
              <a:defRPr sz="6400">
                <a:solidFill>
                  <a:schemeClr val="bg1"/>
                </a:solidFill>
              </a:defRPr>
            </a:lvl1pPr>
          </a:lstStyle>
          <a:p>
            <a:r>
              <a:rPr lang="en-US"/>
              <a:t>Click to edit Master title style</a:t>
            </a:r>
            <a:endParaRPr lang="en-GB" dirty="0"/>
          </a:p>
        </p:txBody>
      </p:sp>
      <p:sp>
        <p:nvSpPr>
          <p:cNvPr id="10" name="Subtitle 2">
            <a:extLst>
              <a:ext uri="{FF2B5EF4-FFF2-40B4-BE49-F238E27FC236}">
                <a16:creationId xmlns:a16="http://schemas.microsoft.com/office/drawing/2014/main" id="{01609BCD-EF9A-DF89-AAD2-167090C57F54}"/>
              </a:ext>
            </a:extLst>
          </p:cNvPr>
          <p:cNvSpPr>
            <a:spLocks noGrp="1"/>
          </p:cNvSpPr>
          <p:nvPr>
            <p:ph type="subTitle" idx="1"/>
          </p:nvPr>
        </p:nvSpPr>
        <p:spPr>
          <a:xfrm>
            <a:off x="31725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2" name="Picture 1" descr="A screenshot of a computer screen&#10;&#10;Description automatically generated">
            <a:extLst>
              <a:ext uri="{FF2B5EF4-FFF2-40B4-BE49-F238E27FC236}">
                <a16:creationId xmlns:a16="http://schemas.microsoft.com/office/drawing/2014/main" id="{8A0644EB-03A0-D4F4-5625-5FE96611FA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CC9C41F7-0284-2A20-13A7-C9A700EA3CE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6739952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Khaki">
    <p:bg>
      <p:bgPr>
        <a:solidFill>
          <a:srgbClr val="FBF7DC"/>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US"/>
              <a:t>Click to edit Master title style</a:t>
            </a:r>
            <a:endParaRPr lang="en-GB" dirty="0"/>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1725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34" name="Text Placeholder 17">
            <a:extLst>
              <a:ext uri="{FF2B5EF4-FFF2-40B4-BE49-F238E27FC236}">
                <a16:creationId xmlns:a16="http://schemas.microsoft.com/office/drawing/2014/main" id="{C53F61BD-18EB-B863-761D-89639D8806F9}"/>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defRPr>
            </a:lvl2pPr>
            <a:lvl3pPr>
              <a:defRPr sz="2200">
                <a:solidFill>
                  <a:schemeClr val="accent1"/>
                </a:solidFill>
                <a:latin typeface="Inter Medium" panose="02000503000000020004" pitchFamily="2" charset="0"/>
                <a:ea typeface="Inter Medium" panose="02000503000000020004" pitchFamily="2" charset="0"/>
              </a:defRPr>
            </a:lvl3pPr>
            <a:lvl4pPr>
              <a:defRPr sz="2200">
                <a:solidFill>
                  <a:schemeClr val="accent1"/>
                </a:solidFill>
                <a:latin typeface="Inter Medium" panose="02000503000000020004" pitchFamily="2" charset="0"/>
                <a:ea typeface="Inter Medium" panose="02000503000000020004" pitchFamily="2" charset="0"/>
              </a:defRPr>
            </a:lvl4pPr>
            <a:lvl5pPr>
              <a:defRPr sz="2200">
                <a:solidFill>
                  <a:schemeClr val="accent1"/>
                </a:solidFill>
                <a:latin typeface="Inter Medium" panose="02000503000000020004" pitchFamily="2" charset="0"/>
                <a:ea typeface="Inter Medium" panose="02000503000000020004" pitchFamily="2" charset="0"/>
              </a:defRPr>
            </a:lvl5pPr>
          </a:lstStyle>
          <a:p>
            <a:pPr lvl="0"/>
            <a:r>
              <a:rPr lang="en-US"/>
              <a:t>Click to edit Master text styles</a:t>
            </a:r>
          </a:p>
        </p:txBody>
      </p:sp>
      <p:pic>
        <p:nvPicPr>
          <p:cNvPr id="2" name="Picture 1" descr="A screenshot of a computer screen&#10;&#10;Description automatically generated">
            <a:extLst>
              <a:ext uri="{FF2B5EF4-FFF2-40B4-BE49-F238E27FC236}">
                <a16:creationId xmlns:a16="http://schemas.microsoft.com/office/drawing/2014/main" id="{4D5F0BD9-7B6F-B105-E59D-CA31EB7FF3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32642294-1CE0-8C51-6308-E96FF15185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606689727"/>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F2EAD671-8E90-DC40-9D9F-B6A3977C26FB}"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US"/>
              <a:t>Click to edit Master title style</a:t>
            </a:r>
            <a:endParaRPr lang="en-US" dirty="0"/>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2" name="Picture 1" descr="A screenshot of a computer screen&#10;&#10;Description automatically generated">
            <a:extLst>
              <a:ext uri="{FF2B5EF4-FFF2-40B4-BE49-F238E27FC236}">
                <a16:creationId xmlns:a16="http://schemas.microsoft.com/office/drawing/2014/main" id="{8A43BF9C-3CEE-E1FA-0141-4CD3EA7753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7B3FA1B9-A68F-D8A9-84D3-E8522E1F05A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93963589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Text and Conten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4BED74F0-73D3-CB49-9C09-CC1C80367307}"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US"/>
              <a:t>Click to edit Master title style</a:t>
            </a:r>
            <a:endParaRPr lang="en-US" dirty="0"/>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2" name="Picture 1" descr="A screenshot of a computer screen&#10;&#10;Description automatically generated">
            <a:extLst>
              <a:ext uri="{FF2B5EF4-FFF2-40B4-BE49-F238E27FC236}">
                <a16:creationId xmlns:a16="http://schemas.microsoft.com/office/drawing/2014/main" id="{30F626A7-1FB9-E727-C3D3-7F33AC1584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DB7E1071-935E-2FAA-B71C-AAFC36A8296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20639597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Text and Conten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2E783BDF-3CEC-6A4A-8FE5-C88D909CF3EB}"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US"/>
              <a:t>Click to edit Master title style</a:t>
            </a:r>
            <a:endParaRPr lang="en-US" dirty="0"/>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2" name="Picture 1" descr="A screenshot of a computer screen&#10;&#10;Description automatically generated">
            <a:extLst>
              <a:ext uri="{FF2B5EF4-FFF2-40B4-BE49-F238E27FC236}">
                <a16:creationId xmlns:a16="http://schemas.microsoft.com/office/drawing/2014/main" id="{F482D5FE-503E-FECF-8D84-0AB1635042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217C6073-ADAF-1D63-FEB5-E8ECD512590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77332222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Content and Four Image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51E3DD20-1C25-404B-B6EE-3FF998892804}"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US"/>
              <a:t>Click icon to add picture</a:t>
            </a:r>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US"/>
              <a:t>Click icon to add picture</a:t>
            </a:r>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US"/>
              <a:t>Click to edit Master title style</a:t>
            </a:r>
            <a:endParaRPr lang="en-US" dirty="0"/>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US"/>
              <a:t>Click icon to add picture</a:t>
            </a:r>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US"/>
              <a:t>Click icon to add picture</a:t>
            </a:r>
          </a:p>
        </p:txBody>
      </p:sp>
      <p:pic>
        <p:nvPicPr>
          <p:cNvPr id="2" name="Picture 1" descr="A screenshot of a computer screen&#10;&#10;Description automatically generated">
            <a:extLst>
              <a:ext uri="{FF2B5EF4-FFF2-40B4-BE49-F238E27FC236}">
                <a16:creationId xmlns:a16="http://schemas.microsoft.com/office/drawing/2014/main" id="{32ED5A3F-2AD6-3246-1F12-D8ADBFE23BA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6" name="Picture 5" descr="A group of colorful squares with writing&#10;&#10;Description automatically generated">
            <a:extLst>
              <a:ext uri="{FF2B5EF4-FFF2-40B4-BE49-F238E27FC236}">
                <a16:creationId xmlns:a16="http://schemas.microsoft.com/office/drawing/2014/main" id="{766C2349-7BC9-0323-30A7-61032305298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465065361"/>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Content and Four Images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1EA18362-C63E-094E-95F7-1AEDD5D9E639}"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US"/>
              <a:t>Click icon to add picture</a:t>
            </a:r>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US"/>
              <a:t>Click icon to add picture</a:t>
            </a:r>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US"/>
              <a:t>Click to edit Master title style</a:t>
            </a:r>
            <a:endParaRPr lang="en-US" dirty="0"/>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US"/>
              <a:t>Click icon to add picture</a:t>
            </a:r>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US"/>
              <a:t>Click icon to add picture</a:t>
            </a:r>
          </a:p>
        </p:txBody>
      </p:sp>
      <p:pic>
        <p:nvPicPr>
          <p:cNvPr id="2" name="Picture 1" descr="A screenshot of a computer screen&#10;&#10;Description automatically generated">
            <a:extLst>
              <a:ext uri="{FF2B5EF4-FFF2-40B4-BE49-F238E27FC236}">
                <a16:creationId xmlns:a16="http://schemas.microsoft.com/office/drawing/2014/main" id="{E5D670B0-C91D-65BD-36CE-D66D9FE525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6" name="Picture 5" descr="A group of colorful squares with writing&#10;&#10;Description automatically generated">
            <a:extLst>
              <a:ext uri="{FF2B5EF4-FFF2-40B4-BE49-F238E27FC236}">
                <a16:creationId xmlns:a16="http://schemas.microsoft.com/office/drawing/2014/main" id="{2421A5C8-1457-3023-2A79-4615F0E798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293569060"/>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Content and Four Images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8895300B-9E82-FD45-AFDB-BDEA678A0268}"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US"/>
              <a:t>Click icon to add picture</a:t>
            </a:r>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US"/>
              <a:t>Click icon to add picture</a:t>
            </a:r>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US"/>
              <a:t>Click to edit Master title style</a:t>
            </a:r>
            <a:endParaRPr lang="en-US" dirty="0"/>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US"/>
              <a:t>Click icon to add picture</a:t>
            </a:r>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US"/>
              <a:t>Click icon to add picture</a:t>
            </a:r>
          </a:p>
        </p:txBody>
      </p:sp>
      <p:pic>
        <p:nvPicPr>
          <p:cNvPr id="2" name="Picture 1" descr="A screenshot of a computer screen&#10;&#10;Description automatically generated">
            <a:extLst>
              <a:ext uri="{FF2B5EF4-FFF2-40B4-BE49-F238E27FC236}">
                <a16:creationId xmlns:a16="http://schemas.microsoft.com/office/drawing/2014/main" id="{9CBF2748-FC6E-C953-C8CD-A93F14BD32C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6" name="Picture 5" descr="A group of colorful squares with writing&#10;&#10;Description automatically generated">
            <a:extLst>
              <a:ext uri="{FF2B5EF4-FFF2-40B4-BE49-F238E27FC236}">
                <a16:creationId xmlns:a16="http://schemas.microsoft.com/office/drawing/2014/main" id="{F36D9529-063D-A4B6-05DC-69B1314F02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863226118"/>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Content and Nine Image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50641B38-1CB4-4446-A527-9241E876D4A3}"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US"/>
              <a:t>Click icon to add picture</a:t>
            </a:r>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US"/>
              <a:t>Click icon to add picture</a:t>
            </a:r>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US"/>
              <a:t>Click to edit Master title style</a:t>
            </a:r>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US"/>
              <a:t>Click icon to add picture</a:t>
            </a:r>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US"/>
              <a:t>Click icon to add picture</a:t>
            </a:r>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US"/>
              <a:t>Click icon to add picture</a:t>
            </a:r>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US"/>
              <a:t>Click icon to add picture</a:t>
            </a:r>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US"/>
              <a:t>Click icon to add picture</a:t>
            </a:r>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US"/>
              <a:t>Click icon to add picture</a:t>
            </a:r>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US"/>
              <a:t>Click icon to add picture</a:t>
            </a:r>
          </a:p>
        </p:txBody>
      </p:sp>
      <p:pic>
        <p:nvPicPr>
          <p:cNvPr id="15" name="Picture 14" descr="A screenshot of a computer screen&#10;&#10;Description automatically generated">
            <a:extLst>
              <a:ext uri="{FF2B5EF4-FFF2-40B4-BE49-F238E27FC236}">
                <a16:creationId xmlns:a16="http://schemas.microsoft.com/office/drawing/2014/main" id="{11E96C67-75E0-809E-9050-393833FCD1D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6" name="Picture 15" descr="A group of colorful squares with writing&#10;&#10;Description automatically generated">
            <a:extLst>
              <a:ext uri="{FF2B5EF4-FFF2-40B4-BE49-F238E27FC236}">
                <a16:creationId xmlns:a16="http://schemas.microsoft.com/office/drawing/2014/main" id="{B7F967D9-CADA-0522-883C-A9B259574A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200704966"/>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and Nine Images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B501364F-11B2-3C46-A5E7-C549D5588EFA}"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US"/>
              <a:t>Click icon to add picture</a:t>
            </a:r>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US"/>
              <a:t>Click icon to add picture</a:t>
            </a:r>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US"/>
              <a:t>Click to edit Master title style</a:t>
            </a:r>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US"/>
              <a:t>Click icon to add picture</a:t>
            </a:r>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US"/>
              <a:t>Click icon to add picture</a:t>
            </a:r>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US"/>
              <a:t>Click icon to add picture</a:t>
            </a:r>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US"/>
              <a:t>Click icon to add picture</a:t>
            </a:r>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US"/>
              <a:t>Click icon to add picture</a:t>
            </a:r>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US"/>
              <a:t>Click icon to add picture</a:t>
            </a:r>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US"/>
              <a:t>Click icon to add picture</a:t>
            </a:r>
          </a:p>
        </p:txBody>
      </p:sp>
      <p:pic>
        <p:nvPicPr>
          <p:cNvPr id="15" name="Picture 14" descr="A screenshot of a computer screen&#10;&#10;Description automatically generated">
            <a:extLst>
              <a:ext uri="{FF2B5EF4-FFF2-40B4-BE49-F238E27FC236}">
                <a16:creationId xmlns:a16="http://schemas.microsoft.com/office/drawing/2014/main" id="{66ADE9D2-CA06-1980-C2D0-13F8B707895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6" name="Picture 15" descr="A group of colorful squares with writing&#10;&#10;Description automatically generated">
            <a:extLst>
              <a:ext uri="{FF2B5EF4-FFF2-40B4-BE49-F238E27FC236}">
                <a16:creationId xmlns:a16="http://schemas.microsoft.com/office/drawing/2014/main" id="{EB38A818-271F-2288-5DFB-55C121B0811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18878468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Content and Nine Images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8EA113B3-434C-D34B-AC0F-7F83F208522E}"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US"/>
              <a:t>Click icon to add picture</a:t>
            </a:r>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US"/>
              <a:t>Click icon to add picture</a:t>
            </a:r>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US"/>
              <a:t>Click to edit Master title style</a:t>
            </a:r>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US"/>
              <a:t>Click icon to add picture</a:t>
            </a:r>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US"/>
              <a:t>Click icon to add picture</a:t>
            </a:r>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US"/>
              <a:t>Click icon to add picture</a:t>
            </a:r>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US"/>
              <a:t>Click icon to add picture</a:t>
            </a:r>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US"/>
              <a:t>Click icon to add picture</a:t>
            </a:r>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US"/>
              <a:t>Click icon to add picture</a:t>
            </a:r>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US"/>
              <a:t>Click icon to add picture</a:t>
            </a:r>
          </a:p>
        </p:txBody>
      </p:sp>
      <p:pic>
        <p:nvPicPr>
          <p:cNvPr id="15" name="Picture 14" descr="A screenshot of a computer screen&#10;&#10;Description automatically generated">
            <a:extLst>
              <a:ext uri="{FF2B5EF4-FFF2-40B4-BE49-F238E27FC236}">
                <a16:creationId xmlns:a16="http://schemas.microsoft.com/office/drawing/2014/main" id="{7BC101D3-C517-1638-3471-9159728E5F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16" name="Picture 15" descr="A group of colorful squares with writing&#10;&#10;Description automatically generated">
            <a:extLst>
              <a:ext uri="{FF2B5EF4-FFF2-40B4-BE49-F238E27FC236}">
                <a16:creationId xmlns:a16="http://schemas.microsoft.com/office/drawing/2014/main" id="{A0216B82-0A31-0928-625C-593C1773A9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04135415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4496AE40-4FFB-6147-96BD-B74478A6586A}"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7" name="Picture 6" descr="A screenshot of a computer screen&#10;&#10;Description automatically generated">
            <a:extLst>
              <a:ext uri="{FF2B5EF4-FFF2-40B4-BE49-F238E27FC236}">
                <a16:creationId xmlns:a16="http://schemas.microsoft.com/office/drawing/2014/main" id="{BACA2B2D-D03B-07F4-E625-C6E6B0AD17F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6409E6E9-9B1D-21BC-1ABD-CA2DD487EF3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33955305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2417400"/>
            <a:ext cx="9144000" cy="1847942"/>
          </a:xfrm>
        </p:spPr>
        <p:txBody>
          <a:bodyPr anchor="b"/>
          <a:lstStyle>
            <a:lvl1pPr algn="l">
              <a:defRPr sz="6400">
                <a:solidFill>
                  <a:schemeClr val="bg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D4E0DA90-2FF2-F36C-F9FF-CD7A192F009A}"/>
              </a:ext>
            </a:extLst>
          </p:cNvPr>
          <p:cNvSpPr>
            <a:spLocks noGrp="1"/>
          </p:cNvSpPr>
          <p:nvPr>
            <p:ph type="subTitle" idx="1"/>
          </p:nvPr>
        </p:nvSpPr>
        <p:spPr>
          <a:xfrm>
            <a:off x="31725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789336"/>
            <a:ext cx="5579198" cy="740845"/>
          </a:xfrm>
        </p:spPr>
        <p:txBody>
          <a:bodyPr anchor="b"/>
          <a:lstStyle>
            <a:lvl1pPr>
              <a:defRPr sz="2200">
                <a:solidFill>
                  <a:schemeClr val="bg1"/>
                </a:solidFill>
                <a:latin typeface="Imperial Sans Text Medium" panose="020B0603020202020204" pitchFamily="34" charset="0"/>
                <a:ea typeface="Inter Medium" panose="02000503000000020004" pitchFamily="2" charset="0"/>
              </a:defRPr>
            </a:lvl1pPr>
            <a:lvl2pPr>
              <a:defRPr sz="2200">
                <a:solidFill>
                  <a:schemeClr val="bg1"/>
                </a:solidFill>
              </a:defRPr>
            </a:lvl2pPr>
            <a:lvl3pPr>
              <a:defRPr sz="2200">
                <a:solidFill>
                  <a:schemeClr val="bg1"/>
                </a:solidFill>
                <a:latin typeface="Inter Medium" panose="02000503000000020004" pitchFamily="2" charset="0"/>
                <a:ea typeface="Inter Medium" panose="02000503000000020004" pitchFamily="2" charset="0"/>
              </a:defRPr>
            </a:lvl3pPr>
            <a:lvl4pPr>
              <a:defRPr sz="2200">
                <a:solidFill>
                  <a:schemeClr val="bg1"/>
                </a:solidFill>
                <a:latin typeface="Inter Medium" panose="02000503000000020004" pitchFamily="2" charset="0"/>
                <a:ea typeface="Inter Medium" panose="02000503000000020004" pitchFamily="2" charset="0"/>
              </a:defRPr>
            </a:lvl4pPr>
            <a:lvl5pPr>
              <a:defRPr sz="2200">
                <a:solidFill>
                  <a:schemeClr val="bg1"/>
                </a:solidFill>
                <a:latin typeface="Inter Medium" panose="02000503000000020004" pitchFamily="2" charset="0"/>
                <a:ea typeface="Inter Medium" panose="02000503000000020004" pitchFamily="2" charset="0"/>
              </a:defRPr>
            </a:lvl5pPr>
          </a:lstStyle>
          <a:p>
            <a:pPr lvl="0"/>
            <a:r>
              <a:rPr lang="en-US"/>
              <a:t>Click to edit Master text styles</a:t>
            </a:r>
          </a:p>
        </p:txBody>
      </p:sp>
      <p:grpSp>
        <p:nvGrpSpPr>
          <p:cNvPr id="6" name="Group 4">
            <a:extLst>
              <a:ext uri="{FF2B5EF4-FFF2-40B4-BE49-F238E27FC236}">
                <a16:creationId xmlns:a16="http://schemas.microsoft.com/office/drawing/2014/main" id="{714C7637-5E21-BDDB-D675-718E58535D6D}"/>
              </a:ext>
            </a:extLst>
          </p:cNvPr>
          <p:cNvGrpSpPr>
            <a:grpSpLocks noChangeAspect="1"/>
          </p:cNvGrpSpPr>
          <p:nvPr userDrawn="1"/>
        </p:nvGrpSpPr>
        <p:grpSpPr bwMode="auto">
          <a:xfrm>
            <a:off x="330271" y="327819"/>
            <a:ext cx="3972600" cy="438124"/>
            <a:chOff x="0" y="3473"/>
            <a:chExt cx="15360" cy="1694"/>
          </a:xfrm>
        </p:grpSpPr>
        <p:sp>
          <p:nvSpPr>
            <p:cNvPr id="17" name="Freeform 5">
              <a:extLst>
                <a:ext uri="{FF2B5EF4-FFF2-40B4-BE49-F238E27FC236}">
                  <a16:creationId xmlns:a16="http://schemas.microsoft.com/office/drawing/2014/main" id="{A57B56D4-851E-7242-EAB1-CD5B53E8B9A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6">
              <a:extLst>
                <a:ext uri="{FF2B5EF4-FFF2-40B4-BE49-F238E27FC236}">
                  <a16:creationId xmlns:a16="http://schemas.microsoft.com/office/drawing/2014/main" id="{525FF1F4-36F0-A184-7B99-8F5F4A49C89F}"/>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7">
              <a:extLst>
                <a:ext uri="{FF2B5EF4-FFF2-40B4-BE49-F238E27FC236}">
                  <a16:creationId xmlns:a16="http://schemas.microsoft.com/office/drawing/2014/main" id="{F198715B-A90B-9B06-A055-401A84B0921B}"/>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8">
              <a:extLst>
                <a:ext uri="{FF2B5EF4-FFF2-40B4-BE49-F238E27FC236}">
                  <a16:creationId xmlns:a16="http://schemas.microsoft.com/office/drawing/2014/main" id="{9D2E04D5-A2EE-135D-A8C9-6E695F9BCF31}"/>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2" name="Freeform 9">
              <a:extLst>
                <a:ext uri="{FF2B5EF4-FFF2-40B4-BE49-F238E27FC236}">
                  <a16:creationId xmlns:a16="http://schemas.microsoft.com/office/drawing/2014/main" id="{8CE0DC1F-799B-3F7A-3A71-D20337A4746C}"/>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3" name="Freeform 10">
              <a:extLst>
                <a:ext uri="{FF2B5EF4-FFF2-40B4-BE49-F238E27FC236}">
                  <a16:creationId xmlns:a16="http://schemas.microsoft.com/office/drawing/2014/main" id="{E8EAEE22-055F-6869-D50D-D9C8C9082FD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4" name="Freeform 11">
              <a:extLst>
                <a:ext uri="{FF2B5EF4-FFF2-40B4-BE49-F238E27FC236}">
                  <a16:creationId xmlns:a16="http://schemas.microsoft.com/office/drawing/2014/main" id="{EADAC67C-850F-96D3-0962-09E1B4CC3ECB}"/>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12">
              <a:extLst>
                <a:ext uri="{FF2B5EF4-FFF2-40B4-BE49-F238E27FC236}">
                  <a16:creationId xmlns:a16="http://schemas.microsoft.com/office/drawing/2014/main" id="{683187A0-2E68-170D-55EF-0FA20E7A75B8}"/>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4" name="Picture 3" descr="A screenshot of a computer screen&#10;&#10;Description automatically generated">
            <a:extLst>
              <a:ext uri="{FF2B5EF4-FFF2-40B4-BE49-F238E27FC236}">
                <a16:creationId xmlns:a16="http://schemas.microsoft.com/office/drawing/2014/main" id="{14A43EDE-0349-F8A5-F61F-DCF5D2924D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5" name="Picture 4" descr="A group of colorful squares with writing&#10;&#10;Description automatically generated">
            <a:extLst>
              <a:ext uri="{FF2B5EF4-FFF2-40B4-BE49-F238E27FC236}">
                <a16:creationId xmlns:a16="http://schemas.microsoft.com/office/drawing/2014/main" id="{E3C98022-B61C-FF1E-3C48-9ECD56A87D9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6288291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Conten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E77E028B-AA5A-F241-A276-B33AEB9AB39A}"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7" name="Picture 6" descr="A screenshot of a computer screen&#10;&#10;Description automatically generated">
            <a:extLst>
              <a:ext uri="{FF2B5EF4-FFF2-40B4-BE49-F238E27FC236}">
                <a16:creationId xmlns:a16="http://schemas.microsoft.com/office/drawing/2014/main" id="{6631D19E-26F3-2D1A-97C9-0A1CE7AE49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0668A18A-0E84-788B-457E-537FB6E22F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64018343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Conten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25B35CAC-7E15-4344-AECB-9FFF0F7DCC85}"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7" name="Picture 6" descr="A screenshot of a computer screen&#10;&#10;Description automatically generated">
            <a:extLst>
              <a:ext uri="{FF2B5EF4-FFF2-40B4-BE49-F238E27FC236}">
                <a16:creationId xmlns:a16="http://schemas.microsoft.com/office/drawing/2014/main" id="{593D907A-68A1-6357-58AF-D0D2290772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7A42EB44-8999-824E-A6B2-E708599CA0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97450929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and Tex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4437015F-70D9-0948-B843-1308AC5507DF}"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7" name="Picture 6" descr="A screenshot of a computer screen&#10;&#10;Description automatically generated">
            <a:extLst>
              <a:ext uri="{FF2B5EF4-FFF2-40B4-BE49-F238E27FC236}">
                <a16:creationId xmlns:a16="http://schemas.microsoft.com/office/drawing/2014/main" id="{9803DD34-47C3-BF3B-FA56-12E3E6DB21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7B1B3BFF-0FAF-2FB6-BB2B-0F3FC68B4D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78587760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and Tex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C4E03D93-2EAB-5E4E-89BF-0F9B56A10A57}"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7" name="Picture 6" descr="A screenshot of a computer screen&#10;&#10;Description automatically generated">
            <a:extLst>
              <a:ext uri="{FF2B5EF4-FFF2-40B4-BE49-F238E27FC236}">
                <a16:creationId xmlns:a16="http://schemas.microsoft.com/office/drawing/2014/main" id="{C05AC4B3-FE4F-77E7-B37D-F8791985C1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0CBF41F0-729D-31CE-40BA-AC189E39C5B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4240842164"/>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and Tex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2F4DDBB0-FA62-EB4E-91DE-41997C967E05}" type="datetime3">
              <a:rPr lang="en-US" smtClean="0"/>
              <a:t>17 July 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pic>
        <p:nvPicPr>
          <p:cNvPr id="7" name="Picture 6" descr="A screenshot of a computer screen&#10;&#10;Description automatically generated">
            <a:extLst>
              <a:ext uri="{FF2B5EF4-FFF2-40B4-BE49-F238E27FC236}">
                <a16:creationId xmlns:a16="http://schemas.microsoft.com/office/drawing/2014/main" id="{EB1B5F9B-2354-291C-1A6B-0496E16D49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E7A3B0FC-6CE7-454E-320D-2BB0509BCFC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78277818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1D727B7E-BED0-194D-B6BF-19AD8A2773F8}" type="datetime3">
              <a:rPr lang="en-US" smtClean="0"/>
              <a:t>17 July 2026</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US"/>
              <a:t>Click icon to add picture</a:t>
            </a:r>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pic>
        <p:nvPicPr>
          <p:cNvPr id="6" name="Picture 5" descr="A screenshot of a computer screen&#10;&#10;Description automatically generated">
            <a:extLst>
              <a:ext uri="{FF2B5EF4-FFF2-40B4-BE49-F238E27FC236}">
                <a16:creationId xmlns:a16="http://schemas.microsoft.com/office/drawing/2014/main" id="{1CEA12FF-D3BA-B1CC-4AB6-A23AF7D548E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59CE4222-0B3D-1444-248A-1505EFDA39E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30675283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arge Image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5003D723-CA67-BF48-AD64-97A57550DBB0}" type="datetime3">
              <a:rPr lang="en-US" smtClean="0"/>
              <a:t>17 July 2026</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US"/>
              <a:t>Click icon to add picture</a:t>
            </a:r>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pic>
        <p:nvPicPr>
          <p:cNvPr id="6" name="Picture 5" descr="A screenshot of a computer screen&#10;&#10;Description automatically generated">
            <a:extLst>
              <a:ext uri="{FF2B5EF4-FFF2-40B4-BE49-F238E27FC236}">
                <a16:creationId xmlns:a16="http://schemas.microsoft.com/office/drawing/2014/main" id="{3512F71B-FF67-574E-DF19-0647AE810CB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5364B2E4-6F9B-EB15-68A9-5AE471A9910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115991555"/>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arge Image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02F8659A-8029-1A4C-ACA1-C5A92AA469DA}" type="datetime3">
              <a:rPr lang="en-US" smtClean="0"/>
              <a:t>17 July 2026</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US"/>
              <a:t>Click icon to add picture</a:t>
            </a:r>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pic>
        <p:nvPicPr>
          <p:cNvPr id="6" name="Picture 5" descr="A screenshot of a computer screen&#10;&#10;Description automatically generated">
            <a:extLst>
              <a:ext uri="{FF2B5EF4-FFF2-40B4-BE49-F238E27FC236}">
                <a16:creationId xmlns:a16="http://schemas.microsoft.com/office/drawing/2014/main" id="{18DDA182-A854-397C-E938-7674FCAB79A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ACF0606A-B2B4-8CB0-6985-AFCBDC18975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859685012"/>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1" y="3"/>
            <a:ext cx="12193489" cy="6857999"/>
          </a:xfrm>
          <a:solidFill>
            <a:schemeClr val="bg1">
              <a:lumMod val="85000"/>
            </a:schemeClr>
          </a:solidFill>
        </p:spPr>
        <p:txBody>
          <a:bodyPr/>
          <a:lstStyle/>
          <a:p>
            <a:r>
              <a:rPr lang="en-US"/>
              <a:t>Click icon to add picture</a:t>
            </a:r>
          </a:p>
        </p:txBody>
      </p:sp>
      <p:pic>
        <p:nvPicPr>
          <p:cNvPr id="2" name="Picture 1" descr="A screenshot of a computer screen&#10;&#10;Description automatically generated">
            <a:extLst>
              <a:ext uri="{FF2B5EF4-FFF2-40B4-BE49-F238E27FC236}">
                <a16:creationId xmlns:a16="http://schemas.microsoft.com/office/drawing/2014/main" id="{18B4EF90-8184-FEED-EA6B-E9FBAD62AE6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2AEA9A4B-CBCC-7D46-8482-B24A860A580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96043340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6" name="Picture 5" descr="A screenshot of a computer screen&#10;&#10;Description automatically generated">
            <a:extLst>
              <a:ext uri="{FF2B5EF4-FFF2-40B4-BE49-F238E27FC236}">
                <a16:creationId xmlns:a16="http://schemas.microsoft.com/office/drawing/2014/main" id="{751AE487-BAD7-0C30-3D08-8E02365C63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B31783FC-44DC-AD0A-76F7-951879666E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14899905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Image">
    <p:bg>
      <p:bgPr>
        <a:solidFill>
          <a:schemeClr val="bg1">
            <a:lumMod val="85000"/>
          </a:schemeClr>
        </a:solidFill>
        <a:effectLst/>
      </p:bgPr>
    </p:bg>
    <p:spTree>
      <p:nvGrpSpPr>
        <p:cNvPr id="1" name=""/>
        <p:cNvGrpSpPr/>
        <p:nvPr/>
      </p:nvGrpSpPr>
      <p:grpSpPr>
        <a:xfrm>
          <a:off x="0" y="0"/>
          <a:ext cx="0" cy="0"/>
          <a:chOff x="0" y="0"/>
          <a:chExt cx="0" cy="0"/>
        </a:xfrm>
      </p:grpSpPr>
      <p:grpSp>
        <p:nvGrpSpPr>
          <p:cNvPr id="4" name="Group 4">
            <a:extLst>
              <a:ext uri="{FF2B5EF4-FFF2-40B4-BE49-F238E27FC236}">
                <a16:creationId xmlns:a16="http://schemas.microsoft.com/office/drawing/2014/main" id="{98F30683-44FB-4995-47C3-43A7DE5523C7}"/>
              </a:ext>
            </a:extLst>
          </p:cNvPr>
          <p:cNvGrpSpPr>
            <a:grpSpLocks noChangeAspect="1"/>
          </p:cNvGrpSpPr>
          <p:nvPr userDrawn="1"/>
        </p:nvGrpSpPr>
        <p:grpSpPr bwMode="auto">
          <a:xfrm>
            <a:off x="330271" y="327819"/>
            <a:ext cx="3972600" cy="438124"/>
            <a:chOff x="0" y="3473"/>
            <a:chExt cx="15360" cy="1694"/>
          </a:xfrm>
        </p:grpSpPr>
        <p:sp>
          <p:nvSpPr>
            <p:cNvPr id="5" name="Freeform 5">
              <a:extLst>
                <a:ext uri="{FF2B5EF4-FFF2-40B4-BE49-F238E27FC236}">
                  <a16:creationId xmlns:a16="http://schemas.microsoft.com/office/drawing/2014/main" id="{77A24E86-91AA-6A9B-314A-752B77481A0D}"/>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6">
              <a:extLst>
                <a:ext uri="{FF2B5EF4-FFF2-40B4-BE49-F238E27FC236}">
                  <a16:creationId xmlns:a16="http://schemas.microsoft.com/office/drawing/2014/main" id="{A879B37A-F4A9-2DDA-3FC3-9FC52384AE62}"/>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7">
              <a:extLst>
                <a:ext uri="{FF2B5EF4-FFF2-40B4-BE49-F238E27FC236}">
                  <a16:creationId xmlns:a16="http://schemas.microsoft.com/office/drawing/2014/main" id="{93DABC58-132F-2F2F-EB5B-78B30A3D448C}"/>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8">
              <a:extLst>
                <a:ext uri="{FF2B5EF4-FFF2-40B4-BE49-F238E27FC236}">
                  <a16:creationId xmlns:a16="http://schemas.microsoft.com/office/drawing/2014/main" id="{DFE51362-844C-B4F1-1A83-A287F312E94A}"/>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9">
              <a:extLst>
                <a:ext uri="{FF2B5EF4-FFF2-40B4-BE49-F238E27FC236}">
                  <a16:creationId xmlns:a16="http://schemas.microsoft.com/office/drawing/2014/main" id="{E0F57AAB-C462-6A3A-9686-048341EA78B1}"/>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0">
              <a:extLst>
                <a:ext uri="{FF2B5EF4-FFF2-40B4-BE49-F238E27FC236}">
                  <a16:creationId xmlns:a16="http://schemas.microsoft.com/office/drawing/2014/main" id="{8A0D371A-82CE-1829-AA32-FB790C7A60A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1">
              <a:extLst>
                <a:ext uri="{FF2B5EF4-FFF2-40B4-BE49-F238E27FC236}">
                  <a16:creationId xmlns:a16="http://schemas.microsoft.com/office/drawing/2014/main" id="{EA0DE082-4D8F-8158-56B4-AF85C4A0FA22}"/>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2" name="Freeform 12">
              <a:extLst>
                <a:ext uri="{FF2B5EF4-FFF2-40B4-BE49-F238E27FC236}">
                  <a16:creationId xmlns:a16="http://schemas.microsoft.com/office/drawing/2014/main" id="{530CFB56-59E9-38CF-519A-B532B32547AB}"/>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23" name="Title 1">
            <a:extLst>
              <a:ext uri="{FF2B5EF4-FFF2-40B4-BE49-F238E27FC236}">
                <a16:creationId xmlns:a16="http://schemas.microsoft.com/office/drawing/2014/main" id="{FB5434B5-DD4C-F988-6EBA-085A7DD4940D}"/>
              </a:ext>
            </a:extLst>
          </p:cNvPr>
          <p:cNvSpPr>
            <a:spLocks noGrp="1"/>
          </p:cNvSpPr>
          <p:nvPr>
            <p:ph type="ctrTitle"/>
          </p:nvPr>
        </p:nvSpPr>
        <p:spPr>
          <a:xfrm>
            <a:off x="317251" y="2417400"/>
            <a:ext cx="9144000" cy="1847942"/>
          </a:xfrm>
        </p:spPr>
        <p:txBody>
          <a:bodyPr anchor="b"/>
          <a:lstStyle>
            <a:lvl1pPr algn="l">
              <a:defRPr sz="6400">
                <a:solidFill>
                  <a:schemeClr val="bg1"/>
                </a:solidFill>
              </a:defRPr>
            </a:lvl1pPr>
          </a:lstStyle>
          <a:p>
            <a:r>
              <a:rPr lang="en-US"/>
              <a:t>Click to edit Master title style</a:t>
            </a:r>
            <a:endParaRPr lang="en-GB" dirty="0"/>
          </a:p>
        </p:txBody>
      </p:sp>
      <p:sp>
        <p:nvSpPr>
          <p:cNvPr id="24" name="Subtitle 2">
            <a:extLst>
              <a:ext uri="{FF2B5EF4-FFF2-40B4-BE49-F238E27FC236}">
                <a16:creationId xmlns:a16="http://schemas.microsoft.com/office/drawing/2014/main" id="{1E34748E-CBEF-26E7-AB9F-696FA5D599DC}"/>
              </a:ext>
            </a:extLst>
          </p:cNvPr>
          <p:cNvSpPr>
            <a:spLocks noGrp="1"/>
          </p:cNvSpPr>
          <p:nvPr>
            <p:ph type="subTitle" idx="1"/>
          </p:nvPr>
        </p:nvSpPr>
        <p:spPr>
          <a:xfrm>
            <a:off x="31725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sp>
        <p:nvSpPr>
          <p:cNvPr id="25" name="Text Placeholder 17">
            <a:extLst>
              <a:ext uri="{FF2B5EF4-FFF2-40B4-BE49-F238E27FC236}">
                <a16:creationId xmlns:a16="http://schemas.microsoft.com/office/drawing/2014/main" id="{1DF2DBC8-2D33-BD84-A330-691C8B97975A}"/>
              </a:ext>
            </a:extLst>
          </p:cNvPr>
          <p:cNvSpPr>
            <a:spLocks noGrp="1"/>
          </p:cNvSpPr>
          <p:nvPr>
            <p:ph type="body" sz="quarter" idx="10"/>
          </p:nvPr>
        </p:nvSpPr>
        <p:spPr>
          <a:xfrm>
            <a:off x="330271" y="5789336"/>
            <a:ext cx="5579198" cy="740845"/>
          </a:xfrm>
        </p:spPr>
        <p:txBody>
          <a:bodyPr anchor="b"/>
          <a:lstStyle>
            <a:lvl1pPr>
              <a:defRPr sz="2200">
                <a:solidFill>
                  <a:schemeClr val="bg1"/>
                </a:solidFill>
                <a:latin typeface="Imperial Sans Text Medium" panose="020B0603020202020204" pitchFamily="34" charset="0"/>
                <a:ea typeface="Inter Medium" panose="02000503000000020004" pitchFamily="2" charset="0"/>
              </a:defRPr>
            </a:lvl1pPr>
            <a:lvl2pPr>
              <a:defRPr sz="2200">
                <a:solidFill>
                  <a:schemeClr val="bg1"/>
                </a:solidFill>
              </a:defRPr>
            </a:lvl2pPr>
            <a:lvl3pPr>
              <a:defRPr sz="2200">
                <a:solidFill>
                  <a:schemeClr val="bg1"/>
                </a:solidFill>
                <a:latin typeface="Inter Medium" panose="02000503000000020004" pitchFamily="2" charset="0"/>
                <a:ea typeface="Inter Medium" panose="02000503000000020004" pitchFamily="2" charset="0"/>
              </a:defRPr>
            </a:lvl3pPr>
            <a:lvl4pPr>
              <a:defRPr sz="2200">
                <a:solidFill>
                  <a:schemeClr val="bg1"/>
                </a:solidFill>
                <a:latin typeface="Inter Medium" panose="02000503000000020004" pitchFamily="2" charset="0"/>
                <a:ea typeface="Inter Medium" panose="02000503000000020004" pitchFamily="2" charset="0"/>
              </a:defRPr>
            </a:lvl4pPr>
            <a:lvl5pPr>
              <a:defRPr sz="2200">
                <a:solidFill>
                  <a:schemeClr val="bg1"/>
                </a:solidFill>
                <a:latin typeface="Inter Medium" panose="02000503000000020004" pitchFamily="2" charset="0"/>
                <a:ea typeface="Inter Medium" panose="02000503000000020004" pitchFamily="2" charset="0"/>
              </a:defRPr>
            </a:lvl5pPr>
          </a:lstStyle>
          <a:p>
            <a:pPr lvl="0"/>
            <a:r>
              <a:rPr lang="en-US"/>
              <a:t>Click to edit Master text styles</a:t>
            </a:r>
          </a:p>
        </p:txBody>
      </p:sp>
      <p:pic>
        <p:nvPicPr>
          <p:cNvPr id="2" name="Picture 1" descr="A screenshot of a computer screen&#10;&#10;Description automatically generated">
            <a:extLst>
              <a:ext uri="{FF2B5EF4-FFF2-40B4-BE49-F238E27FC236}">
                <a16:creationId xmlns:a16="http://schemas.microsoft.com/office/drawing/2014/main" id="{EDB5F6A6-3D2C-3AEE-F51C-E07BBFFB64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3" name="Picture 2" descr="A group of colorful squares with writing&#10;&#10;Description automatically generated">
            <a:extLst>
              <a:ext uri="{FF2B5EF4-FFF2-40B4-BE49-F238E27FC236}">
                <a16:creationId xmlns:a16="http://schemas.microsoft.com/office/drawing/2014/main" id="{41B474EF-11D4-9CB2-A3D6-648F35524B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4079999131"/>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End Slide Smoke">
    <p:bg>
      <p:bgPr>
        <a:solidFill>
          <a:schemeClr val="bg2"/>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6" name="Picture 5" descr="A screenshot of a computer screen&#10;&#10;Description automatically generated">
            <a:extLst>
              <a:ext uri="{FF2B5EF4-FFF2-40B4-BE49-F238E27FC236}">
                <a16:creationId xmlns:a16="http://schemas.microsoft.com/office/drawing/2014/main" id="{8D1035FA-FD1E-786B-15B8-1E5D7978B18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294BBAA8-C377-A023-CA08-719DC0B9A99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658548261"/>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End Slide Khaki">
    <p:bg>
      <p:bgPr>
        <a:solidFill>
          <a:srgbClr val="FBF7DC"/>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6" name="Picture 5" descr="A screenshot of a computer screen&#10;&#10;Description automatically generated">
            <a:extLst>
              <a:ext uri="{FF2B5EF4-FFF2-40B4-BE49-F238E27FC236}">
                <a16:creationId xmlns:a16="http://schemas.microsoft.com/office/drawing/2014/main" id="{DF8E7F98-0C8C-4D72-4CF5-7DE46F856D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EBBA1A1A-366D-D586-AF75-30543EDEFF8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1169666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End Slide Blue">
    <p:bg>
      <p:bgPr>
        <a:solidFill>
          <a:schemeClr val="accent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8F1E4B3C-5470-00F2-B8CB-BB4906CF439D}"/>
              </a:ext>
            </a:extLst>
          </p:cNvPr>
          <p:cNvGrpSpPr>
            <a:grpSpLocks noChangeAspect="1"/>
          </p:cNvGrpSpPr>
          <p:nvPr userDrawn="1"/>
        </p:nvGrpSpPr>
        <p:grpSpPr bwMode="auto">
          <a:xfrm>
            <a:off x="330271" y="327819"/>
            <a:ext cx="11536292" cy="1272297"/>
            <a:chOff x="0" y="3473"/>
            <a:chExt cx="15360" cy="1694"/>
          </a:xfrm>
        </p:grpSpPr>
        <p:sp>
          <p:nvSpPr>
            <p:cNvPr id="3" name="Freeform 5">
              <a:extLst>
                <a:ext uri="{FF2B5EF4-FFF2-40B4-BE49-F238E27FC236}">
                  <a16:creationId xmlns:a16="http://schemas.microsoft.com/office/drawing/2014/main" id="{7D7A316D-6FA6-8EBE-A7B4-43071E70A86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11C06CEA-028D-9197-2DEF-67878595AE6C}"/>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DEA93E8D-A827-0EF8-FC25-4EDF7B194E8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DF359F29-A6DD-FD4C-F807-701DEA41EDF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2468BF6B-AEBB-4CAA-244D-9EBE80B9A1DB}"/>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CC60AC05-547F-FA65-604E-4ED4912EA9E4}"/>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7632E58E-1400-1E6E-BB60-7A9B794F41F4}"/>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4D65D159-581D-F29B-BBD4-C1C5BACCEEFB}"/>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6" name="Picture 5" descr="A screenshot of a computer screen&#10;&#10;Description automatically generated">
            <a:extLst>
              <a:ext uri="{FF2B5EF4-FFF2-40B4-BE49-F238E27FC236}">
                <a16:creationId xmlns:a16="http://schemas.microsoft.com/office/drawing/2014/main" id="{A414F9DE-5330-A3F6-3151-FBDC9FB49DA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23866398-8404-6EA6-CF9A-604E9958651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4250105972"/>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End Slide Image">
    <p:bg>
      <p:bgPr>
        <a:solidFill>
          <a:schemeClr val="bg1">
            <a:lumMod val="85000"/>
          </a:schemeClr>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3A87AD45-2D2F-D96C-947C-BAE35BFEBEE3}"/>
              </a:ext>
            </a:extLst>
          </p:cNvPr>
          <p:cNvGrpSpPr>
            <a:grpSpLocks noChangeAspect="1"/>
          </p:cNvGrpSpPr>
          <p:nvPr userDrawn="1"/>
        </p:nvGrpSpPr>
        <p:grpSpPr bwMode="auto">
          <a:xfrm>
            <a:off x="330271" y="327819"/>
            <a:ext cx="11536292" cy="1272297"/>
            <a:chOff x="0" y="3473"/>
            <a:chExt cx="15360" cy="1694"/>
          </a:xfrm>
        </p:grpSpPr>
        <p:sp>
          <p:nvSpPr>
            <p:cNvPr id="3" name="Freeform 5">
              <a:extLst>
                <a:ext uri="{FF2B5EF4-FFF2-40B4-BE49-F238E27FC236}">
                  <a16:creationId xmlns:a16="http://schemas.microsoft.com/office/drawing/2014/main" id="{31EDC35F-4F2D-B2A7-1ECD-0CF19D1AD285}"/>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97F4776F-4E5E-13DF-F11A-A6808FFFC980}"/>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BA993AE1-6A24-5C17-7FE2-A16589D9C4A6}"/>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DA87F8EF-CDAD-15A2-A361-88921E1CAF7E}"/>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E90186DB-2300-A8AA-8FAD-2C609649A61A}"/>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31922286-E237-1114-3A54-E1731611D66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1B4DA78C-0EF6-B05D-F2D2-EFEDA343E394}"/>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A00F92FE-6EB2-0D0E-BFC9-559AD1E7A4E7}"/>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6" name="Picture 5" descr="A screenshot of a computer screen&#10;&#10;Description automatically generated">
            <a:extLst>
              <a:ext uri="{FF2B5EF4-FFF2-40B4-BE49-F238E27FC236}">
                <a16:creationId xmlns:a16="http://schemas.microsoft.com/office/drawing/2014/main" id="{BE6385E6-877D-13E1-568B-089B61AB60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7" name="Picture 6" descr="A group of colorful squares with writing&#10;&#10;Description automatically generated">
            <a:extLst>
              <a:ext uri="{FF2B5EF4-FFF2-40B4-BE49-F238E27FC236}">
                <a16:creationId xmlns:a16="http://schemas.microsoft.com/office/drawing/2014/main" id="{8A60BD22-517B-AE3A-88D1-9399C3EF2C7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216125896"/>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3338719"/>
            <a:ext cx="9144000" cy="1828406"/>
          </a:xfrm>
        </p:spPr>
        <p:txBody>
          <a:bodyPr anchor="t"/>
          <a:lstStyle>
            <a:lvl1pPr algn="l">
              <a:defRPr sz="6400">
                <a:solidFill>
                  <a:schemeClr val="accent1"/>
                </a:solidFill>
              </a:defRPr>
            </a:lvl1pPr>
          </a:lstStyle>
          <a:p>
            <a:r>
              <a:rPr lang="en-US"/>
              <a:t>Click to edit Master 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790130"/>
            <a:ext cx="5606484" cy="740845"/>
          </a:xfrm>
        </p:spPr>
        <p:txBody>
          <a:bodyPr anchor="b"/>
          <a:lstStyle>
            <a:lvl1pPr>
              <a:defRPr>
                <a:solidFill>
                  <a:schemeClr val="accent1"/>
                </a:solidFill>
                <a:latin typeface="Imperial Sans Text Medium" panose="020B0603020202020204" pitchFamily="34" charset="0"/>
                <a:ea typeface="Inter Medium" panose="02000503000000020004" pitchFamily="2" charset="0"/>
              </a:defRPr>
            </a:lvl1pPr>
            <a:lvl2pPr>
              <a:defRPr>
                <a:solidFill>
                  <a:schemeClr val="accent1"/>
                </a:solidFill>
              </a:defRPr>
            </a:lvl2pPr>
            <a:lvl3pPr>
              <a:defRPr>
                <a:solidFill>
                  <a:schemeClr val="accent1"/>
                </a:solidFill>
                <a:latin typeface="Inter Medium" panose="02000503000000020004" pitchFamily="2" charset="0"/>
                <a:ea typeface="Inter Medium" panose="02000503000000020004" pitchFamily="2" charset="0"/>
              </a:defRPr>
            </a:lvl3pPr>
            <a:lvl4pPr>
              <a:defRPr>
                <a:solidFill>
                  <a:schemeClr val="accent1"/>
                </a:solidFill>
                <a:latin typeface="Inter Medium" panose="02000503000000020004" pitchFamily="2" charset="0"/>
                <a:ea typeface="Inter Medium" panose="02000503000000020004" pitchFamily="2" charset="0"/>
              </a:defRPr>
            </a:lvl4pPr>
            <a:lvl5pPr>
              <a:defRPr>
                <a:solidFill>
                  <a:schemeClr val="accent1"/>
                </a:solidFill>
                <a:latin typeface="Inter Medium" panose="02000503000000020004" pitchFamily="2" charset="0"/>
                <a:ea typeface="Inter Medium" panose="02000503000000020004" pitchFamily="2" charset="0"/>
              </a:defRPr>
            </a:lvl5pPr>
          </a:lstStyle>
          <a:p>
            <a:pPr lvl="0"/>
            <a:r>
              <a:rPr lang="en-US"/>
              <a:t>Click to edit Master text styles</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7" name="Picture 6" descr="A screenshot of a computer screen&#10;&#10;Description automatically generated">
            <a:extLst>
              <a:ext uri="{FF2B5EF4-FFF2-40B4-BE49-F238E27FC236}">
                <a16:creationId xmlns:a16="http://schemas.microsoft.com/office/drawing/2014/main" id="{7D372343-480C-DDCA-2B52-F5D3F5D807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DA3A3B6B-E43C-3E4D-4D69-28819FF34C3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761819100"/>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losing Slide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3338719"/>
            <a:ext cx="9144000" cy="1828406"/>
          </a:xfrm>
        </p:spPr>
        <p:txBody>
          <a:bodyPr anchor="t"/>
          <a:lstStyle>
            <a:lvl1pPr algn="l">
              <a:defRPr sz="6400">
                <a:solidFill>
                  <a:schemeClr val="accent1"/>
                </a:solidFill>
              </a:defRPr>
            </a:lvl1pPr>
          </a:lstStyle>
          <a:p>
            <a:r>
              <a:rPr lang="en-US"/>
              <a:t>Click to edit Master 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790130"/>
            <a:ext cx="5606484" cy="740845"/>
          </a:xfrm>
        </p:spPr>
        <p:txBody>
          <a:bodyPr anchor="b"/>
          <a:lstStyle>
            <a:lvl1pPr>
              <a:defRPr>
                <a:solidFill>
                  <a:schemeClr val="accent1"/>
                </a:solidFill>
                <a:latin typeface="Imperial Sans Text Medium" panose="020B0603020202020204" pitchFamily="34" charset="0"/>
                <a:ea typeface="Inter Medium" panose="02000503000000020004" pitchFamily="2" charset="0"/>
              </a:defRPr>
            </a:lvl1pPr>
            <a:lvl2pPr>
              <a:defRPr>
                <a:solidFill>
                  <a:schemeClr val="accent1"/>
                </a:solidFill>
              </a:defRPr>
            </a:lvl2pPr>
            <a:lvl3pPr>
              <a:defRPr>
                <a:solidFill>
                  <a:schemeClr val="accent1"/>
                </a:solidFill>
                <a:latin typeface="Inter Medium" panose="02000503000000020004" pitchFamily="2" charset="0"/>
                <a:ea typeface="Inter Medium" panose="02000503000000020004" pitchFamily="2" charset="0"/>
              </a:defRPr>
            </a:lvl3pPr>
            <a:lvl4pPr>
              <a:defRPr>
                <a:solidFill>
                  <a:schemeClr val="accent1"/>
                </a:solidFill>
                <a:latin typeface="Inter Medium" panose="02000503000000020004" pitchFamily="2" charset="0"/>
                <a:ea typeface="Inter Medium" panose="02000503000000020004" pitchFamily="2" charset="0"/>
              </a:defRPr>
            </a:lvl4pPr>
            <a:lvl5pPr>
              <a:defRPr>
                <a:solidFill>
                  <a:schemeClr val="accent1"/>
                </a:solidFill>
                <a:latin typeface="Inter Medium" panose="02000503000000020004" pitchFamily="2" charset="0"/>
                <a:ea typeface="Inter Medium" panose="02000503000000020004" pitchFamily="2" charset="0"/>
              </a:defRPr>
            </a:lvl5pPr>
          </a:lstStyle>
          <a:p>
            <a:pPr lvl="0"/>
            <a:r>
              <a:rPr lang="en-US"/>
              <a:t>Click to edit Master text styles</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7" name="Picture 6" descr="A screenshot of a computer screen&#10;&#10;Description automatically generated">
            <a:extLst>
              <a:ext uri="{FF2B5EF4-FFF2-40B4-BE49-F238E27FC236}">
                <a16:creationId xmlns:a16="http://schemas.microsoft.com/office/drawing/2014/main" id="{49A37494-FC99-3601-6120-B7BB9C684D6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BAB36BFB-4688-8D40-860C-2154D74BFA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408184500"/>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Closing Slide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3338719"/>
            <a:ext cx="9144000" cy="1828406"/>
          </a:xfrm>
        </p:spPr>
        <p:txBody>
          <a:bodyPr anchor="t"/>
          <a:lstStyle>
            <a:lvl1pPr algn="l">
              <a:defRPr sz="6400">
                <a:solidFill>
                  <a:schemeClr val="accent1"/>
                </a:solidFill>
              </a:defRPr>
            </a:lvl1pPr>
          </a:lstStyle>
          <a:p>
            <a:r>
              <a:rPr lang="en-US"/>
              <a:t>Click to edit Master 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790130"/>
            <a:ext cx="5606484" cy="740845"/>
          </a:xfrm>
        </p:spPr>
        <p:txBody>
          <a:bodyPr anchor="b"/>
          <a:lstStyle>
            <a:lvl1pPr>
              <a:defRPr>
                <a:solidFill>
                  <a:schemeClr val="accent1"/>
                </a:solidFill>
                <a:latin typeface="Imperial Sans Text Medium" panose="020B0603020202020204" pitchFamily="34" charset="0"/>
                <a:ea typeface="Inter Medium" panose="02000503000000020004" pitchFamily="2" charset="0"/>
              </a:defRPr>
            </a:lvl1pPr>
            <a:lvl2pPr>
              <a:defRPr>
                <a:solidFill>
                  <a:schemeClr val="accent1"/>
                </a:solidFill>
              </a:defRPr>
            </a:lvl2pPr>
            <a:lvl3pPr>
              <a:defRPr>
                <a:solidFill>
                  <a:schemeClr val="accent1"/>
                </a:solidFill>
                <a:latin typeface="Inter Medium" panose="02000503000000020004" pitchFamily="2" charset="0"/>
                <a:ea typeface="Inter Medium" panose="02000503000000020004" pitchFamily="2" charset="0"/>
              </a:defRPr>
            </a:lvl3pPr>
            <a:lvl4pPr>
              <a:defRPr>
                <a:solidFill>
                  <a:schemeClr val="accent1"/>
                </a:solidFill>
                <a:latin typeface="Inter Medium" panose="02000503000000020004" pitchFamily="2" charset="0"/>
                <a:ea typeface="Inter Medium" panose="02000503000000020004" pitchFamily="2" charset="0"/>
              </a:defRPr>
            </a:lvl4pPr>
            <a:lvl5pPr>
              <a:defRPr>
                <a:solidFill>
                  <a:schemeClr val="accent1"/>
                </a:solidFill>
                <a:latin typeface="Inter Medium" panose="02000503000000020004" pitchFamily="2" charset="0"/>
                <a:ea typeface="Inter Medium" panose="02000503000000020004" pitchFamily="2" charset="0"/>
              </a:defRPr>
            </a:lvl5pPr>
          </a:lstStyle>
          <a:p>
            <a:pPr lvl="0"/>
            <a:r>
              <a:rPr lang="en-US"/>
              <a:t>Click to edit Master text styles</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7" name="Picture 6" descr="A screenshot of a computer screen&#10;&#10;Description automatically generated">
            <a:extLst>
              <a:ext uri="{FF2B5EF4-FFF2-40B4-BE49-F238E27FC236}">
                <a16:creationId xmlns:a16="http://schemas.microsoft.com/office/drawing/2014/main" id="{8B364506-4ED8-D6BA-51BF-006F013843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C84B29BE-8648-E367-2E3B-EBC8DC4E6C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595170055"/>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Closing Slide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3338719"/>
            <a:ext cx="9144000" cy="1828406"/>
          </a:xfrm>
        </p:spPr>
        <p:txBody>
          <a:bodyPr anchor="t"/>
          <a:lstStyle>
            <a:lvl1pPr algn="l">
              <a:defRPr sz="6400">
                <a:solidFill>
                  <a:schemeClr val="bg1"/>
                </a:solidFill>
              </a:defRPr>
            </a:lvl1pPr>
          </a:lstStyle>
          <a:p>
            <a:r>
              <a:rPr lang="en-US"/>
              <a:t>Click to edit Master 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878288"/>
            <a:ext cx="5606484" cy="652688"/>
          </a:xfrm>
        </p:spPr>
        <p:txBody>
          <a:bodyPr anchor="b"/>
          <a:lstStyle>
            <a:lvl1pPr>
              <a:defRPr>
                <a:solidFill>
                  <a:schemeClr val="bg1"/>
                </a:solidFill>
                <a:latin typeface="Imperial Sans Text Medium" panose="020B0603020202020204" pitchFamily="34" charset="0"/>
                <a:ea typeface="Inter Medium" panose="02000503000000020004" pitchFamily="2" charset="0"/>
              </a:defRPr>
            </a:lvl1pPr>
            <a:lvl2pPr>
              <a:defRPr>
                <a:solidFill>
                  <a:schemeClr val="bg1"/>
                </a:solidFill>
              </a:defRPr>
            </a:lvl2pPr>
            <a:lvl3pPr>
              <a:defRPr>
                <a:solidFill>
                  <a:schemeClr val="bg1"/>
                </a:solidFill>
                <a:latin typeface="Inter Medium" panose="02000503000000020004" pitchFamily="2" charset="0"/>
                <a:ea typeface="Inter Medium" panose="02000503000000020004" pitchFamily="2" charset="0"/>
              </a:defRPr>
            </a:lvl3pPr>
            <a:lvl4pPr>
              <a:defRPr>
                <a:solidFill>
                  <a:schemeClr val="bg1"/>
                </a:solidFill>
                <a:latin typeface="Inter Medium" panose="02000503000000020004" pitchFamily="2" charset="0"/>
                <a:ea typeface="Inter Medium" panose="02000503000000020004" pitchFamily="2" charset="0"/>
              </a:defRPr>
            </a:lvl4pPr>
            <a:lvl5pPr>
              <a:defRPr>
                <a:solidFill>
                  <a:schemeClr val="bg1"/>
                </a:solidFill>
                <a:latin typeface="Inter Medium" panose="02000503000000020004" pitchFamily="2" charset="0"/>
                <a:ea typeface="Inter Medium" panose="02000503000000020004" pitchFamily="2" charset="0"/>
              </a:defRPr>
            </a:lvl5pPr>
          </a:lstStyle>
          <a:p>
            <a:pPr lvl="0"/>
            <a:r>
              <a:rPr lang="en-US"/>
              <a:t>Click to edit Master text styles</a:t>
            </a:r>
          </a:p>
        </p:txBody>
      </p:sp>
      <p:grpSp>
        <p:nvGrpSpPr>
          <p:cNvPr id="3" name="Group 4">
            <a:extLst>
              <a:ext uri="{FF2B5EF4-FFF2-40B4-BE49-F238E27FC236}">
                <a16:creationId xmlns:a16="http://schemas.microsoft.com/office/drawing/2014/main" id="{49CC1682-CCAA-5EE1-585E-F7C4434F1C5E}"/>
              </a:ext>
            </a:extLst>
          </p:cNvPr>
          <p:cNvGrpSpPr>
            <a:grpSpLocks noChangeAspect="1"/>
          </p:cNvGrpSpPr>
          <p:nvPr userDrawn="1"/>
        </p:nvGrpSpPr>
        <p:grpSpPr bwMode="auto">
          <a:xfrm>
            <a:off x="330271" y="327819"/>
            <a:ext cx="3972600" cy="438124"/>
            <a:chOff x="0" y="3473"/>
            <a:chExt cx="15360" cy="1694"/>
          </a:xfrm>
        </p:grpSpPr>
        <p:sp>
          <p:nvSpPr>
            <p:cNvPr id="4" name="Freeform 5">
              <a:extLst>
                <a:ext uri="{FF2B5EF4-FFF2-40B4-BE49-F238E27FC236}">
                  <a16:creationId xmlns:a16="http://schemas.microsoft.com/office/drawing/2014/main" id="{770403FB-3386-A0FE-3E9D-A2925EF0E8F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C2CDC1DE-179E-04D4-B493-BF069DE85D67}"/>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B9A68412-C85B-6332-8B98-2635795BBA0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D9ECB875-34C4-65FF-6CDA-1356F6BC767F}"/>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D3B5B848-7A8D-931B-DFC2-C5B37B8DB6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361AABDF-9542-DBC6-6388-ABE2035BE7B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57C10C3-A39D-D1F6-3C50-91EC9A5E76EF}"/>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E4DD9B4A-92B0-0B9A-755B-A13B032A85A5}"/>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pic>
        <p:nvPicPr>
          <p:cNvPr id="7" name="Picture 6" descr="A screenshot of a computer screen&#10;&#10;Description automatically generated">
            <a:extLst>
              <a:ext uri="{FF2B5EF4-FFF2-40B4-BE49-F238E27FC236}">
                <a16:creationId xmlns:a16="http://schemas.microsoft.com/office/drawing/2014/main" id="{D57DB22B-EED1-3681-FE55-B033EC72E0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D000B39D-8AC8-B66E-73F0-409B488D2FC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000926829"/>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6AE46D92-DC78-4247-BD9E-AE441FCC7C8B}" type="datetime3">
              <a:rPr lang="en-US" smtClean="0"/>
              <a:t>17 July 2026</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r>
              <a:rPr lang="en-GB"/>
              <a:t>Particle Physics Masterclass</a:t>
            </a:r>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B9DCFBB1-1F9D-A79B-83EF-E5B8E2F6AF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93804A59-5EEF-0D6D-AA8E-86626A6DFBF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711818251"/>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C77C57E4-B085-924D-A87D-D0C5295A6BD7}" type="datetime3">
              <a:rPr lang="en-US" smtClean="0"/>
              <a:t>17 July 2026</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r>
              <a:rPr lang="en-GB"/>
              <a:t>Particle Physics Masterclass</a:t>
            </a:r>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F65B7751-0FF1-79D7-95EA-392B1BBF7C8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4470C55C-5D4C-60C9-4CE4-9AB14DC0310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43701506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634755C1-7E41-574B-8BAE-76EC4B8DC054}" type="datetime3">
              <a:rPr lang="en-US" smtClean="0"/>
              <a:t>17 July 2026</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screenshot of a computer screen&#10;&#10;Description automatically generated">
            <a:extLst>
              <a:ext uri="{FF2B5EF4-FFF2-40B4-BE49-F238E27FC236}">
                <a16:creationId xmlns:a16="http://schemas.microsoft.com/office/drawing/2014/main" id="{3C2BDF61-9585-AB04-0D85-9973B19C3A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AFFC4B11-D487-9C40-B79F-F6578B7F2AE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402084810"/>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9A751CF9-E954-B64F-9538-B4A560AD0850}" type="datetime3">
              <a:rPr lang="en-US" smtClean="0"/>
              <a:t>17 July 2026</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r>
              <a:rPr lang="en-GB"/>
              <a:t>Particle Physics Masterclass</a:t>
            </a:r>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US"/>
              <a:t>Click to edit Master subtitle style</a:t>
            </a:r>
            <a:endParaRPr lang="en-GB" dirty="0"/>
          </a:p>
        </p:txBody>
      </p:sp>
      <p:pic>
        <p:nvPicPr>
          <p:cNvPr id="6" name="Picture 5" descr="A screenshot of a computer screen&#10;&#10;Description automatically generated">
            <a:extLst>
              <a:ext uri="{FF2B5EF4-FFF2-40B4-BE49-F238E27FC236}">
                <a16:creationId xmlns:a16="http://schemas.microsoft.com/office/drawing/2014/main" id="{FFD76408-8C67-9955-6664-D14FD7A669D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47F5FC78-8372-B024-5BE6-76340057F9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25890986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A68746CC-47A3-8043-B311-A784848E7997}" type="datetime3">
              <a:rPr lang="en-US" smtClean="0"/>
              <a:t>17 July 2026</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r>
              <a:rPr lang="en-GB"/>
              <a:t>Particle Physics Masterclass</a:t>
            </a:r>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pic>
        <p:nvPicPr>
          <p:cNvPr id="5" name="Picture 4" descr="A screenshot of a computer screen&#10;&#10;Description automatically generated">
            <a:extLst>
              <a:ext uri="{FF2B5EF4-FFF2-40B4-BE49-F238E27FC236}">
                <a16:creationId xmlns:a16="http://schemas.microsoft.com/office/drawing/2014/main" id="{9BC3DB6C-0543-ABB3-3AEF-FC09C4743E8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6" name="Picture 5" descr="A group of colorful squares with writing&#10;&#10;Description automatically generated">
            <a:extLst>
              <a:ext uri="{FF2B5EF4-FFF2-40B4-BE49-F238E27FC236}">
                <a16:creationId xmlns:a16="http://schemas.microsoft.com/office/drawing/2014/main" id="{81844095-7F07-5065-52DF-B4D68E4A62E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964464979"/>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Smoke">
    <p:bg>
      <p:bgPr>
        <a:solidFill>
          <a:schemeClr val="bg2"/>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6D00A5AA-A79A-5546-B7B3-46A4C42AE2FC}" type="datetime3">
              <a:rPr lang="en-US" smtClean="0"/>
              <a:t>17 July 2026</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r>
              <a:rPr lang="en-GB"/>
              <a:t>Particle Physics Masterclass</a:t>
            </a:r>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pic>
        <p:nvPicPr>
          <p:cNvPr id="5" name="Picture 4" descr="A screenshot of a computer screen&#10;&#10;Description automatically generated">
            <a:extLst>
              <a:ext uri="{FF2B5EF4-FFF2-40B4-BE49-F238E27FC236}">
                <a16:creationId xmlns:a16="http://schemas.microsoft.com/office/drawing/2014/main" id="{C90ADF08-A177-0E63-5346-67C702CA92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6" name="Picture 5" descr="A group of colorful squares with writing&#10;&#10;Description automatically generated">
            <a:extLst>
              <a:ext uri="{FF2B5EF4-FFF2-40B4-BE49-F238E27FC236}">
                <a16:creationId xmlns:a16="http://schemas.microsoft.com/office/drawing/2014/main" id="{2424C95E-3D83-00E7-46A5-C6C54099B90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75716822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Khaki">
    <p:bg>
      <p:bgPr>
        <a:solidFill>
          <a:srgbClr val="FBF7DC"/>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E0E0D7FB-A57D-1E4A-9075-811777B8E975}" type="datetime3">
              <a:rPr lang="en-US" smtClean="0"/>
              <a:t>17 July 2026</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r>
              <a:rPr lang="en-GB"/>
              <a:t>Particle Physics Masterclass</a:t>
            </a:r>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pic>
        <p:nvPicPr>
          <p:cNvPr id="5" name="Picture 4" descr="A screenshot of a computer screen&#10;&#10;Description automatically generated">
            <a:extLst>
              <a:ext uri="{FF2B5EF4-FFF2-40B4-BE49-F238E27FC236}">
                <a16:creationId xmlns:a16="http://schemas.microsoft.com/office/drawing/2014/main" id="{D184E02D-5247-5601-E492-F5421E6467A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6" name="Picture 5" descr="A group of colorful squares with writing&#10;&#10;Description automatically generated">
            <a:extLst>
              <a:ext uri="{FF2B5EF4-FFF2-40B4-BE49-F238E27FC236}">
                <a16:creationId xmlns:a16="http://schemas.microsoft.com/office/drawing/2014/main" id="{39FD2A38-D968-C5F0-B2F2-29BAFDA5C8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418811291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23A2D0F9-771D-E149-B752-8F84A91255B1}" type="datetime3">
              <a:rPr lang="en-US" smtClean="0"/>
              <a:t>17 July 2026</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screenshot of a computer screen&#10;&#10;Description automatically generated">
            <a:extLst>
              <a:ext uri="{FF2B5EF4-FFF2-40B4-BE49-F238E27FC236}">
                <a16:creationId xmlns:a16="http://schemas.microsoft.com/office/drawing/2014/main" id="{43DD93DF-975B-42B0-6DDD-CDE69BDE9E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C281AC42-F8E8-8B83-B12B-F5DD7C1EDAB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396122023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4D9D0029-3444-E84A-B4AD-DFFE89022AF2}" type="datetime3">
              <a:rPr lang="en-US" smtClean="0"/>
              <a:t>17 July 2026</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screenshot of a computer screen&#10;&#10;Description automatically generated">
            <a:extLst>
              <a:ext uri="{FF2B5EF4-FFF2-40B4-BE49-F238E27FC236}">
                <a16:creationId xmlns:a16="http://schemas.microsoft.com/office/drawing/2014/main" id="{FFBD7A08-A94B-9FA4-1D34-C121F49EDE3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8" name="Picture 7" descr="A group of colorful squares with writing&#10;&#10;Description automatically generated">
            <a:extLst>
              <a:ext uri="{FF2B5EF4-FFF2-40B4-BE49-F238E27FC236}">
                <a16:creationId xmlns:a16="http://schemas.microsoft.com/office/drawing/2014/main" id="{D08FEE1D-68FA-EF16-CF7B-527D10AAF59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403483203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genda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238870"/>
            <a:ext cx="5163243" cy="3190130"/>
          </a:xfrm>
        </p:spPr>
        <p:txBody>
          <a:bodyPr/>
          <a:lstStyle>
            <a:lvl1pPr>
              <a:defRPr sz="6400">
                <a:solidFill>
                  <a:schemeClr val="bg1"/>
                </a:solidFill>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lvl1pPr>
              <a:defRPr>
                <a:solidFill>
                  <a:schemeClr val="bg1"/>
                </a:solidFill>
              </a:defRPr>
            </a:lvl1pPr>
          </a:lstStyle>
          <a:p>
            <a:fld id="{B033AF99-6EA0-A444-917C-167CEBC90F91}" type="datetime3">
              <a:rPr lang="en-US" smtClean="0"/>
              <a:t>17 July 2026</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lvl1pPr>
              <a:defRPr>
                <a:solidFill>
                  <a:schemeClr val="bg1"/>
                </a:solidFill>
              </a:defRPr>
            </a:lvl1pPr>
          </a:lstStyle>
          <a:p>
            <a:r>
              <a:rPr lang="en-GB"/>
              <a:t>Particle Physics Masterclass</a:t>
            </a:r>
            <a:endParaRPr lang="en-GB" dirty="0"/>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819"/>
            <a:ext cx="5777508" cy="31011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Box 7">
            <a:extLst>
              <a:ext uri="{FF2B5EF4-FFF2-40B4-BE49-F238E27FC236}">
                <a16:creationId xmlns:a16="http://schemas.microsoft.com/office/drawing/2014/main" id="{F9C35426-417C-E41E-5A03-5974D3C79A08}"/>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dirty="0">
                <a:solidFill>
                  <a:schemeClr val="bg1"/>
                </a:solidFill>
                <a:latin typeface="+mj-lt"/>
              </a:rPr>
              <a:t>Imperial College London</a:t>
            </a:r>
          </a:p>
        </p:txBody>
      </p:sp>
      <p:pic>
        <p:nvPicPr>
          <p:cNvPr id="6" name="Picture 5" descr="A screenshot of a computer screen&#10;&#10;Description automatically generated">
            <a:extLst>
              <a:ext uri="{FF2B5EF4-FFF2-40B4-BE49-F238E27FC236}">
                <a16:creationId xmlns:a16="http://schemas.microsoft.com/office/drawing/2014/main" id="{0D2C5162-8E9F-4FFA-5CA5-FB450E9D7F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4CEAC246-9809-C4CE-AEF6-5DF9C51E8BE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75161828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2.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0F4440-CEDC-0D92-E0D5-5C1E3B59B1DA}"/>
              </a:ext>
            </a:extLst>
          </p:cNvPr>
          <p:cNvSpPr>
            <a:spLocks noGrp="1"/>
          </p:cNvSpPr>
          <p:nvPr>
            <p:ph type="title"/>
          </p:nvPr>
        </p:nvSpPr>
        <p:spPr>
          <a:xfrm>
            <a:off x="325800" y="252000"/>
            <a:ext cx="11540763" cy="378044"/>
          </a:xfrm>
          <a:prstGeom prst="rect">
            <a:avLst/>
          </a:prstGeom>
        </p:spPr>
        <p:txBody>
          <a:bodyPr vert="horz" lIns="0" tIns="0" rIns="0" bIns="0" rtlCol="0" anchor="t">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DBCA021F-8558-9528-DA3D-486CCDBEB58F}"/>
              </a:ext>
            </a:extLst>
          </p:cNvPr>
          <p:cNvSpPr>
            <a:spLocks noGrp="1"/>
          </p:cNvSpPr>
          <p:nvPr>
            <p:ph type="body" idx="1"/>
          </p:nvPr>
        </p:nvSpPr>
        <p:spPr>
          <a:xfrm>
            <a:off x="326232" y="1394619"/>
            <a:ext cx="11541025" cy="486648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CD1A8F0-AC4B-E4A0-94D0-99C4BFD973A7}"/>
              </a:ext>
            </a:extLst>
          </p:cNvPr>
          <p:cNvSpPr>
            <a:spLocks noGrp="1"/>
          </p:cNvSpPr>
          <p:nvPr>
            <p:ph type="dt" sz="half" idx="2"/>
          </p:nvPr>
        </p:nvSpPr>
        <p:spPr>
          <a:xfrm>
            <a:off x="10641349" y="6393702"/>
            <a:ext cx="1233647" cy="137270"/>
          </a:xfrm>
          <a:prstGeom prst="rect">
            <a:avLst/>
          </a:prstGeom>
        </p:spPr>
        <p:txBody>
          <a:bodyPr vert="horz" lIns="0" tIns="0" rIns="0" bIns="0" rtlCol="0" anchor="b">
            <a:noAutofit/>
          </a:bodyPr>
          <a:lstStyle>
            <a:lvl1pPr algn="r">
              <a:defRPr sz="850">
                <a:solidFill>
                  <a:schemeClr val="accent1"/>
                </a:solidFill>
              </a:defRPr>
            </a:lvl1pPr>
          </a:lstStyle>
          <a:p>
            <a:fld id="{0A52E3C7-A847-EA47-A130-DEC577A513A8}" type="datetime3">
              <a:rPr lang="en-US" smtClean="0"/>
              <a:t>17 July 2026</a:t>
            </a:fld>
            <a:endParaRPr lang="en-GB"/>
          </a:p>
        </p:txBody>
      </p:sp>
      <p:sp>
        <p:nvSpPr>
          <p:cNvPr id="5" name="Footer Placeholder 4">
            <a:extLst>
              <a:ext uri="{FF2B5EF4-FFF2-40B4-BE49-F238E27FC236}">
                <a16:creationId xmlns:a16="http://schemas.microsoft.com/office/drawing/2014/main" id="{5EC0FC7A-298A-77A0-6596-56B0B3FD8C37}"/>
              </a:ext>
            </a:extLst>
          </p:cNvPr>
          <p:cNvSpPr>
            <a:spLocks noGrp="1"/>
          </p:cNvSpPr>
          <p:nvPr>
            <p:ph type="ftr" sz="quarter" idx="3"/>
          </p:nvPr>
        </p:nvSpPr>
        <p:spPr>
          <a:xfrm>
            <a:off x="1965261" y="6393702"/>
            <a:ext cx="3423452" cy="137272"/>
          </a:xfrm>
          <a:prstGeom prst="rect">
            <a:avLst/>
          </a:prstGeom>
        </p:spPr>
        <p:txBody>
          <a:bodyPr vert="horz" lIns="0" tIns="0" rIns="0" bIns="0" rtlCol="0" anchor="b">
            <a:noAutofit/>
          </a:bodyPr>
          <a:lstStyle>
            <a:lvl1pPr algn="l">
              <a:defRPr sz="850">
                <a:solidFill>
                  <a:schemeClr val="accent1"/>
                </a:solidFill>
              </a:defRPr>
            </a:lvl1p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B4517C40-7EB7-0CFD-6F6C-54AE57DE17D5}"/>
              </a:ext>
            </a:extLst>
          </p:cNvPr>
          <p:cNvSpPr>
            <a:spLocks noGrp="1"/>
          </p:cNvSpPr>
          <p:nvPr>
            <p:ph type="sldNum" sz="quarter" idx="4"/>
          </p:nvPr>
        </p:nvSpPr>
        <p:spPr>
          <a:xfrm>
            <a:off x="5936755" y="6393702"/>
            <a:ext cx="318491" cy="137272"/>
          </a:xfrm>
          <a:prstGeom prst="rect">
            <a:avLst/>
          </a:prstGeom>
        </p:spPr>
        <p:txBody>
          <a:bodyPr vert="horz" lIns="0" tIns="0" rIns="0" bIns="0" rtlCol="0" anchor="b">
            <a:noAutofit/>
          </a:bodyPr>
          <a:lstStyle>
            <a:lvl1pPr algn="ctr">
              <a:defRPr sz="850" b="1">
                <a:solidFill>
                  <a:schemeClr val="accent1"/>
                </a:solidFill>
              </a:defRPr>
            </a:lvl1pPr>
          </a:lstStyle>
          <a:p>
            <a:fld id="{CBA53E11-492D-48B3-9F9B-09541CA2A39A}" type="slidenum">
              <a:rPr lang="en-GB" smtClean="0"/>
              <a:pPr/>
              <a:t>‹#›</a:t>
            </a:fld>
            <a:endParaRPr lang="en-GB"/>
          </a:p>
        </p:txBody>
      </p:sp>
      <p:sp>
        <p:nvSpPr>
          <p:cNvPr id="7" name="TextBox 6">
            <a:extLst>
              <a:ext uri="{FF2B5EF4-FFF2-40B4-BE49-F238E27FC236}">
                <a16:creationId xmlns:a16="http://schemas.microsoft.com/office/drawing/2014/main" id="{D296CDD9-97E9-735B-8549-0F3AE3CCAC58}"/>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dirty="0">
                <a:solidFill>
                  <a:schemeClr val="accent1"/>
                </a:solidFill>
                <a:latin typeface="+mj-lt"/>
              </a:rPr>
              <a:t>Imperial College London</a:t>
            </a:r>
          </a:p>
        </p:txBody>
      </p:sp>
      <p:pic>
        <p:nvPicPr>
          <p:cNvPr id="8" name="Picture 7" descr="A screenshot of a computer screen&#10;&#10;Description automatically generated">
            <a:extLst>
              <a:ext uri="{FF2B5EF4-FFF2-40B4-BE49-F238E27FC236}">
                <a16:creationId xmlns:a16="http://schemas.microsoft.com/office/drawing/2014/main" id="{F5DD2A5C-2BE2-4804-FECE-EBD0960125E2}"/>
              </a:ext>
            </a:extLst>
          </p:cNvPr>
          <p:cNvPicPr>
            <a:picLocks noChangeAspect="1"/>
          </p:cNvPicPr>
          <p:nvPr userDrawn="1"/>
        </p:nvPicPr>
        <p:blipFill>
          <a:blip r:embed="rId65">
            <a:extLst>
              <a:ext uri="{28A0092B-C50C-407E-A947-70E740481C1C}">
                <a14:useLocalDpi xmlns:a14="http://schemas.microsoft.com/office/drawing/2010/main" val="0"/>
              </a:ext>
            </a:extLst>
          </a:blip>
          <a:stretch>
            <a:fillRect/>
          </a:stretch>
        </p:blipFill>
        <p:spPr>
          <a:xfrm>
            <a:off x="12480286" y="0"/>
            <a:ext cx="1652277" cy="6858000"/>
          </a:xfrm>
          <a:prstGeom prst="rect">
            <a:avLst/>
          </a:prstGeom>
        </p:spPr>
      </p:pic>
      <p:pic>
        <p:nvPicPr>
          <p:cNvPr id="9" name="Picture 8" descr="A group of colorful squares with writing&#10;&#10;Description automatically generated">
            <a:extLst>
              <a:ext uri="{FF2B5EF4-FFF2-40B4-BE49-F238E27FC236}">
                <a16:creationId xmlns:a16="http://schemas.microsoft.com/office/drawing/2014/main" id="{C19225C5-01EC-1712-9349-1D9E2A50242E}"/>
              </a:ext>
            </a:extLst>
          </p:cNvPr>
          <p:cNvPicPr>
            <a:picLocks noChangeAspect="1"/>
          </p:cNvPicPr>
          <p:nvPr userDrawn="1"/>
        </p:nvPicPr>
        <p:blipFill>
          <a:blip r:embed="rId66">
            <a:extLst>
              <a:ext uri="{28A0092B-C50C-407E-A947-70E740481C1C}">
                <a14:useLocalDpi xmlns:a14="http://schemas.microsoft.com/office/drawing/2010/main" val="0"/>
              </a:ext>
            </a:extLst>
          </a:blip>
          <a:stretch>
            <a:fillRect/>
          </a:stretch>
        </p:blipFill>
        <p:spPr>
          <a:xfrm>
            <a:off x="1000905" y="7082067"/>
            <a:ext cx="9925493" cy="2391318"/>
          </a:xfrm>
          <a:prstGeom prst="rect">
            <a:avLst/>
          </a:prstGeom>
        </p:spPr>
      </p:pic>
    </p:spTree>
    <p:extLst>
      <p:ext uri="{BB962C8B-B14F-4D97-AF65-F5344CB8AC3E}">
        <p14:creationId xmlns:p14="http://schemas.microsoft.com/office/powerpoint/2010/main" val="1145082161"/>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0" r:id="rId3"/>
    <p:sldLayoutId id="2147483649" r:id="rId4"/>
    <p:sldLayoutId id="2147483657" r:id="rId5"/>
    <p:sldLayoutId id="2147483658" r:id="rId6"/>
    <p:sldLayoutId id="2147483681" r:id="rId7"/>
    <p:sldLayoutId id="2147483682" r:id="rId8"/>
    <p:sldLayoutId id="2147483675" r:id="rId9"/>
    <p:sldLayoutId id="2147483650" r:id="rId10"/>
    <p:sldLayoutId id="2147483683" r:id="rId11"/>
    <p:sldLayoutId id="2147483684" r:id="rId12"/>
    <p:sldLayoutId id="2147483652" r:id="rId13"/>
    <p:sldLayoutId id="2147483685" r:id="rId14"/>
    <p:sldLayoutId id="2147483686" r:id="rId15"/>
    <p:sldLayoutId id="2147483659" r:id="rId16"/>
    <p:sldLayoutId id="2147483687" r:id="rId17"/>
    <p:sldLayoutId id="2147483688" r:id="rId18"/>
    <p:sldLayoutId id="2147483660" r:id="rId19"/>
    <p:sldLayoutId id="2147483689" r:id="rId20"/>
    <p:sldLayoutId id="2147483690" r:id="rId21"/>
    <p:sldLayoutId id="2147483677" r:id="rId22"/>
    <p:sldLayoutId id="2147483691" r:id="rId23"/>
    <p:sldLayoutId id="2147483692" r:id="rId24"/>
    <p:sldLayoutId id="2147483676" r:id="rId25"/>
    <p:sldLayoutId id="2147483667" r:id="rId26"/>
    <p:sldLayoutId id="2147483693" r:id="rId27"/>
    <p:sldLayoutId id="2147483694" r:id="rId28"/>
    <p:sldLayoutId id="2147483666" r:id="rId29"/>
    <p:sldLayoutId id="2147483661" r:id="rId30"/>
    <p:sldLayoutId id="2147483695" r:id="rId31"/>
    <p:sldLayoutId id="2147483696" r:id="rId32"/>
    <p:sldLayoutId id="2147483669" r:id="rId33"/>
    <p:sldLayoutId id="2147483697" r:id="rId34"/>
    <p:sldLayoutId id="2147483698" r:id="rId35"/>
    <p:sldLayoutId id="2147483678" r:id="rId36"/>
    <p:sldLayoutId id="2147483699" r:id="rId37"/>
    <p:sldLayoutId id="2147483700" r:id="rId38"/>
    <p:sldLayoutId id="2147483662" r:id="rId39"/>
    <p:sldLayoutId id="2147483701" r:id="rId40"/>
    <p:sldLayoutId id="2147483702" r:id="rId41"/>
    <p:sldLayoutId id="2147483663" r:id="rId42"/>
    <p:sldLayoutId id="2147483703" r:id="rId43"/>
    <p:sldLayoutId id="2147483704" r:id="rId44"/>
    <p:sldLayoutId id="2147483664" r:id="rId45"/>
    <p:sldLayoutId id="2147483705" r:id="rId46"/>
    <p:sldLayoutId id="2147483706" r:id="rId47"/>
    <p:sldLayoutId id="2147483665" r:id="rId48"/>
    <p:sldLayoutId id="2147483671" r:id="rId49"/>
    <p:sldLayoutId id="2147483707" r:id="rId50"/>
    <p:sldLayoutId id="2147483708" r:id="rId51"/>
    <p:sldLayoutId id="2147483670" r:id="rId52"/>
    <p:sldLayoutId id="2147483672" r:id="rId53"/>
    <p:sldLayoutId id="2147483674" r:id="rId54"/>
    <p:sldLayoutId id="2147483709" r:id="rId55"/>
    <p:sldLayoutId id="2147483710" r:id="rId56"/>
    <p:sldLayoutId id="2147483673" r:id="rId57"/>
    <p:sldLayoutId id="2147483654" r:id="rId58"/>
    <p:sldLayoutId id="2147483711" r:id="rId59"/>
    <p:sldLayoutId id="2147483712" r:id="rId60"/>
    <p:sldLayoutId id="2147483655" r:id="rId61"/>
    <p:sldLayoutId id="2147483713" r:id="rId62"/>
    <p:sldLayoutId id="2147483714" r:id="rId63"/>
  </p:sldLayoutIdLst>
  <p:transition>
    <p:fade/>
  </p:transition>
  <p:hf hdr="0"/>
  <p:txStyles>
    <p:titleStyle>
      <a:lvl1pPr algn="l" defTabSz="685765" rtl="0" eaLnBrk="1" latinLnBrk="0" hangingPunct="1">
        <a:lnSpc>
          <a:spcPct val="90000"/>
        </a:lnSpc>
        <a:spcBef>
          <a:spcPct val="0"/>
        </a:spcBef>
        <a:buNone/>
        <a:defRPr sz="2600" b="0" kern="1200">
          <a:solidFill>
            <a:schemeClr val="accent1"/>
          </a:solidFill>
          <a:latin typeface="+mj-lt"/>
          <a:ea typeface="+mj-ea"/>
          <a:cs typeface="+mj-cs"/>
        </a:defRPr>
      </a:lvl1pPr>
    </p:titleStyle>
    <p:body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685765" rtl="0" eaLnBrk="1" latinLnBrk="0" hangingPunct="1">
        <a:defRPr sz="1600" kern="1200">
          <a:solidFill>
            <a:schemeClr val="tx1"/>
          </a:solidFill>
          <a:latin typeface="+mn-lt"/>
          <a:ea typeface="+mn-ea"/>
          <a:cs typeface="+mn-cs"/>
        </a:defRPr>
      </a:lvl1pPr>
      <a:lvl2pPr marL="342882" algn="l" defTabSz="685765" rtl="0" eaLnBrk="1" latinLnBrk="0" hangingPunct="1">
        <a:defRPr sz="1600" kern="1200">
          <a:solidFill>
            <a:schemeClr val="tx1"/>
          </a:solidFill>
          <a:latin typeface="+mn-lt"/>
          <a:ea typeface="+mn-ea"/>
          <a:cs typeface="+mn-cs"/>
        </a:defRPr>
      </a:lvl2pPr>
      <a:lvl3pPr marL="685765" algn="l" defTabSz="685765" rtl="0" eaLnBrk="1" latinLnBrk="0" hangingPunct="1">
        <a:defRPr sz="1600" kern="1200">
          <a:solidFill>
            <a:schemeClr val="tx1"/>
          </a:solidFill>
          <a:latin typeface="+mn-lt"/>
          <a:ea typeface="+mn-ea"/>
          <a:cs typeface="+mn-cs"/>
        </a:defRPr>
      </a:lvl3pPr>
      <a:lvl4pPr marL="1028647" algn="l" defTabSz="685765" rtl="0" eaLnBrk="1" latinLnBrk="0" hangingPunct="1">
        <a:defRPr sz="1600" kern="1200">
          <a:solidFill>
            <a:schemeClr val="tx1"/>
          </a:solidFill>
          <a:latin typeface="+mn-lt"/>
          <a:ea typeface="+mn-ea"/>
          <a:cs typeface="+mn-cs"/>
        </a:defRPr>
      </a:lvl4pPr>
      <a:lvl5pPr marL="1371530" algn="l" defTabSz="685765" rtl="0" eaLnBrk="1" latinLnBrk="0" hangingPunct="1">
        <a:defRPr sz="1600" kern="1200">
          <a:solidFill>
            <a:schemeClr val="tx1"/>
          </a:solidFill>
          <a:latin typeface="+mn-lt"/>
          <a:ea typeface="+mn-ea"/>
          <a:cs typeface="+mn-cs"/>
        </a:defRPr>
      </a:lvl5pPr>
      <a:lvl6pPr marL="1714412" algn="l" defTabSz="685765" rtl="0" eaLnBrk="1" latinLnBrk="0" hangingPunct="1">
        <a:defRPr sz="1600" kern="1200">
          <a:solidFill>
            <a:schemeClr val="tx1"/>
          </a:solidFill>
          <a:latin typeface="+mn-lt"/>
          <a:ea typeface="+mn-ea"/>
          <a:cs typeface="+mn-cs"/>
        </a:defRPr>
      </a:lvl6pPr>
      <a:lvl7pPr marL="2057295" algn="l" defTabSz="685765" rtl="0" eaLnBrk="1" latinLnBrk="0" hangingPunct="1">
        <a:defRPr sz="1600" kern="1200">
          <a:solidFill>
            <a:schemeClr val="tx1"/>
          </a:solidFill>
          <a:latin typeface="+mn-lt"/>
          <a:ea typeface="+mn-ea"/>
          <a:cs typeface="+mn-cs"/>
        </a:defRPr>
      </a:lvl7pPr>
      <a:lvl8pPr marL="2400177" algn="l" defTabSz="685765" rtl="0" eaLnBrk="1" latinLnBrk="0" hangingPunct="1">
        <a:defRPr sz="1600" kern="1200">
          <a:solidFill>
            <a:schemeClr val="tx1"/>
          </a:solidFill>
          <a:latin typeface="+mn-lt"/>
          <a:ea typeface="+mn-ea"/>
          <a:cs typeface="+mn-cs"/>
        </a:defRPr>
      </a:lvl8pPr>
      <a:lvl9pPr marL="2743060" algn="l" defTabSz="685765" rtl="0" eaLnBrk="1" latinLnBrk="0" hangingPunct="1">
        <a:defRPr sz="1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206" userDrawn="1">
          <p15:clr>
            <a:srgbClr val="F26B43"/>
          </p15:clr>
        </p15:guide>
        <p15:guide id="4" pos="7475" userDrawn="1">
          <p15:clr>
            <a:srgbClr val="F26B43"/>
          </p15:clr>
        </p15:guide>
        <p15:guide id="5" orient="horz" pos="207" userDrawn="1">
          <p15:clr>
            <a:srgbClr val="F26B43"/>
          </p15:clr>
        </p15:guide>
        <p15:guide id="6" orient="horz" pos="4114" userDrawn="1">
          <p15:clr>
            <a:srgbClr val="F26B43"/>
          </p15:clr>
        </p15:guide>
        <p15:guide id="7" orient="horz" pos="3944" userDrawn="1">
          <p15:clr>
            <a:srgbClr val="F26B43"/>
          </p15:clr>
        </p15:guide>
        <p15:guide id="8" orient="horz" pos="879" userDrawn="1">
          <p15:clr>
            <a:srgbClr val="F26B43"/>
          </p15:clr>
        </p15:guide>
        <p15:guide id="9" pos="3723" userDrawn="1">
          <p15:clr>
            <a:srgbClr val="F26B43"/>
          </p15:clr>
        </p15:guide>
        <p15:guide id="10" pos="395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33.pn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g"/><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0.xml"/><Relationship Id="rId6" Type="http://schemas.openxmlformats.org/officeDocument/2006/relationships/image" Target="../media/image53.jpg"/><Relationship Id="rId5" Type="http://schemas.openxmlformats.org/officeDocument/2006/relationships/image" Target="../media/image52.jpe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jp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D525D-DC8B-1131-02E2-361C35457A52}"/>
              </a:ext>
            </a:extLst>
          </p:cNvPr>
          <p:cNvSpPr>
            <a:spLocks noGrp="1"/>
          </p:cNvSpPr>
          <p:nvPr>
            <p:ph type="ctrTitle"/>
          </p:nvPr>
        </p:nvSpPr>
        <p:spPr>
          <a:xfrm>
            <a:off x="1921187" y="3057959"/>
            <a:ext cx="3988282" cy="1141774"/>
          </a:xfrm>
        </p:spPr>
        <p:txBody>
          <a:bodyPr/>
          <a:lstStyle/>
          <a:p>
            <a:r>
              <a:rPr lang="en-GB" dirty="0"/>
              <a:t>Neutrinos</a:t>
            </a:r>
          </a:p>
        </p:txBody>
      </p:sp>
      <p:sp>
        <p:nvSpPr>
          <p:cNvPr id="6" name="Text Placeholder 5">
            <a:extLst>
              <a:ext uri="{FF2B5EF4-FFF2-40B4-BE49-F238E27FC236}">
                <a16:creationId xmlns:a16="http://schemas.microsoft.com/office/drawing/2014/main" id="{61CBB25D-C920-91FD-D8E0-77931A099E39}"/>
              </a:ext>
            </a:extLst>
          </p:cNvPr>
          <p:cNvSpPr>
            <a:spLocks noGrp="1"/>
          </p:cNvSpPr>
          <p:nvPr>
            <p:ph type="body" sz="quarter" idx="10"/>
          </p:nvPr>
        </p:nvSpPr>
        <p:spPr>
          <a:xfrm>
            <a:off x="330200" y="5789613"/>
            <a:ext cx="5579269" cy="740569"/>
          </a:xfrm>
        </p:spPr>
        <p:txBody>
          <a:bodyPr/>
          <a:lstStyle/>
          <a:p>
            <a:r>
              <a:rPr lang="en-US" dirty="0"/>
              <a:t>Anyssa Navrer-Agasson</a:t>
            </a:r>
          </a:p>
          <a:p>
            <a:r>
              <a:rPr lang="en-US" dirty="0"/>
              <a:t>Imperial HEP Masterclass - 17/07/2026</a:t>
            </a:r>
          </a:p>
        </p:txBody>
      </p:sp>
      <p:pic>
        <p:nvPicPr>
          <p:cNvPr id="8" name="Picture 7">
            <a:extLst>
              <a:ext uri="{FF2B5EF4-FFF2-40B4-BE49-F238E27FC236}">
                <a16:creationId xmlns:a16="http://schemas.microsoft.com/office/drawing/2014/main" id="{F4D0FB19-5DEE-40A0-8C75-6AF726F570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6072" y="891251"/>
            <a:ext cx="5268646" cy="5268646"/>
          </a:xfrm>
          <a:prstGeom prst="rect">
            <a:avLst/>
          </a:prstGeom>
        </p:spPr>
      </p:pic>
    </p:spTree>
    <p:extLst>
      <p:ext uri="{BB962C8B-B14F-4D97-AF65-F5344CB8AC3E}">
        <p14:creationId xmlns:p14="http://schemas.microsoft.com/office/powerpoint/2010/main" val="272855756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9673EA-A289-81AA-750C-C07D05D304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BDEAD7-1AF3-3215-309D-CD4BC80E55B1}"/>
              </a:ext>
            </a:extLst>
          </p:cNvPr>
          <p:cNvSpPr>
            <a:spLocks noGrp="1"/>
          </p:cNvSpPr>
          <p:nvPr>
            <p:ph type="title"/>
          </p:nvPr>
        </p:nvSpPr>
        <p:spPr/>
        <p:txBody>
          <a:bodyPr/>
          <a:lstStyle/>
          <a:p>
            <a:r>
              <a:rPr lang="en-GB" dirty="0"/>
              <a:t>How to catch a neutrino</a:t>
            </a:r>
          </a:p>
        </p:txBody>
      </p:sp>
      <p:sp>
        <p:nvSpPr>
          <p:cNvPr id="4" name="Date Placeholder 3">
            <a:extLst>
              <a:ext uri="{FF2B5EF4-FFF2-40B4-BE49-F238E27FC236}">
                <a16:creationId xmlns:a16="http://schemas.microsoft.com/office/drawing/2014/main" id="{B707B68B-DF6D-7618-F291-F278F68794B5}"/>
              </a:ext>
            </a:extLst>
          </p:cNvPr>
          <p:cNvSpPr>
            <a:spLocks noGrp="1"/>
          </p:cNvSpPr>
          <p:nvPr>
            <p:ph type="dt" sz="half" idx="10"/>
          </p:nvPr>
        </p:nvSpPr>
        <p:spPr/>
        <p:txBody>
          <a:bodyPr/>
          <a:lstStyle/>
          <a:p>
            <a:fld id="{F99F40EB-9E4F-A94B-8E9C-613CB89D9E0C}" type="datetime3">
              <a:rPr lang="en-US" smtClean="0"/>
              <a:t>17 July 2026</a:t>
            </a:fld>
            <a:endParaRPr lang="en-GB" dirty="0"/>
          </a:p>
        </p:txBody>
      </p:sp>
      <p:sp>
        <p:nvSpPr>
          <p:cNvPr id="5" name="Footer Placeholder 4">
            <a:extLst>
              <a:ext uri="{FF2B5EF4-FFF2-40B4-BE49-F238E27FC236}">
                <a16:creationId xmlns:a16="http://schemas.microsoft.com/office/drawing/2014/main" id="{DC3D1F28-FD02-C2FE-181D-3A1971F2FDDD}"/>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2F8D27D1-04D6-C7BB-33FD-9EA9D7A701D9}"/>
              </a:ext>
            </a:extLst>
          </p:cNvPr>
          <p:cNvSpPr>
            <a:spLocks noGrp="1"/>
          </p:cNvSpPr>
          <p:nvPr>
            <p:ph type="sldNum" sz="quarter" idx="12"/>
          </p:nvPr>
        </p:nvSpPr>
        <p:spPr/>
        <p:txBody>
          <a:bodyPr/>
          <a:lstStyle/>
          <a:p>
            <a:fld id="{CBA53E11-492D-48B3-9F9B-09541CA2A39A}" type="slidenum">
              <a:rPr lang="en-GB" smtClean="0"/>
              <a:t>10</a:t>
            </a:fld>
            <a:endParaRPr lang="en-GB" dirty="0"/>
          </a:p>
        </p:txBody>
      </p:sp>
      <p:sp>
        <p:nvSpPr>
          <p:cNvPr id="12" name="TextBox 11">
            <a:extLst>
              <a:ext uri="{FF2B5EF4-FFF2-40B4-BE49-F238E27FC236}">
                <a16:creationId xmlns:a16="http://schemas.microsoft.com/office/drawing/2014/main" id="{8302A892-3CA8-3EB0-202C-8910CF31062C}"/>
              </a:ext>
            </a:extLst>
          </p:cNvPr>
          <p:cNvSpPr txBox="1"/>
          <p:nvPr/>
        </p:nvSpPr>
        <p:spPr>
          <a:xfrm>
            <a:off x="3345084" y="201399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3" name="TextBox 2">
            <a:extLst>
              <a:ext uri="{FF2B5EF4-FFF2-40B4-BE49-F238E27FC236}">
                <a16:creationId xmlns:a16="http://schemas.microsoft.com/office/drawing/2014/main" id="{71D6E8D3-9368-6E18-64CF-63781AAB5514}"/>
              </a:ext>
            </a:extLst>
          </p:cNvPr>
          <p:cNvSpPr txBox="1"/>
          <p:nvPr/>
        </p:nvSpPr>
        <p:spPr>
          <a:xfrm>
            <a:off x="9132425" y="6238754"/>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7" name="Subtitle 6">
            <a:extLst>
              <a:ext uri="{FF2B5EF4-FFF2-40B4-BE49-F238E27FC236}">
                <a16:creationId xmlns:a16="http://schemas.microsoft.com/office/drawing/2014/main" id="{4F967DE3-788B-C005-8189-0DCEA276D0F5}"/>
              </a:ext>
            </a:extLst>
          </p:cNvPr>
          <p:cNvSpPr>
            <a:spLocks noGrp="1"/>
          </p:cNvSpPr>
          <p:nvPr>
            <p:ph type="subTitle" idx="13"/>
          </p:nvPr>
        </p:nvSpPr>
        <p:spPr>
          <a:xfrm>
            <a:off x="325800" y="620196"/>
            <a:ext cx="11540763" cy="371567"/>
          </a:xfrm>
        </p:spPr>
        <p:txBody>
          <a:bodyPr/>
          <a:lstStyle/>
          <a:p>
            <a:r>
              <a:rPr lang="en-US" dirty="0"/>
              <a:t>Modern detectors</a:t>
            </a:r>
          </a:p>
        </p:txBody>
      </p:sp>
      <p:sp>
        <p:nvSpPr>
          <p:cNvPr id="18" name="TextBox 17">
            <a:extLst>
              <a:ext uri="{FF2B5EF4-FFF2-40B4-BE49-F238E27FC236}">
                <a16:creationId xmlns:a16="http://schemas.microsoft.com/office/drawing/2014/main" id="{88FE6150-326F-3513-2271-FB165207D178}"/>
              </a:ext>
            </a:extLst>
          </p:cNvPr>
          <p:cNvSpPr txBox="1"/>
          <p:nvPr/>
        </p:nvSpPr>
        <p:spPr>
          <a:xfrm>
            <a:off x="9668719" y="5134826"/>
            <a:ext cx="2523281" cy="502548"/>
          </a:xfrm>
          <a:prstGeom prst="rect">
            <a:avLst/>
          </a:prstGeom>
          <a:noFill/>
        </p:spPr>
        <p:txBody>
          <a:bodyPr wrap="square" lIns="0" tIns="0" rIns="0" bIns="0" rtlCol="0">
            <a:noAutofit/>
          </a:bodyPr>
          <a:lstStyle/>
          <a:p>
            <a:pPr algn="ctr">
              <a:lnSpc>
                <a:spcPct val="105000"/>
              </a:lnSpc>
            </a:pPr>
            <a:r>
              <a:rPr lang="en-US" sz="1600" dirty="0">
                <a:solidFill>
                  <a:schemeClr val="tx1"/>
                </a:solidFill>
              </a:rPr>
              <a:t>Anybody here watched </a:t>
            </a:r>
          </a:p>
          <a:p>
            <a:pPr algn="ctr">
              <a:lnSpc>
                <a:spcPct val="105000"/>
              </a:lnSpc>
            </a:pPr>
            <a:r>
              <a:rPr lang="en-US" sz="1600" dirty="0">
                <a:solidFill>
                  <a:schemeClr val="tx1"/>
                </a:solidFill>
              </a:rPr>
              <a:t>The three-body problem?</a:t>
            </a:r>
          </a:p>
        </p:txBody>
      </p:sp>
      <p:sp>
        <p:nvSpPr>
          <p:cNvPr id="14" name="TextBox 13">
            <a:extLst>
              <a:ext uri="{FF2B5EF4-FFF2-40B4-BE49-F238E27FC236}">
                <a16:creationId xmlns:a16="http://schemas.microsoft.com/office/drawing/2014/main" id="{422014D1-DCAF-8E02-07C9-EFFD06A8D0B9}"/>
              </a:ext>
            </a:extLst>
          </p:cNvPr>
          <p:cNvSpPr txBox="1"/>
          <p:nvPr/>
        </p:nvSpPr>
        <p:spPr>
          <a:xfrm>
            <a:off x="532434" y="1153885"/>
            <a:ext cx="4513421" cy="3350495"/>
          </a:xfrm>
          <a:prstGeom prst="rect">
            <a:avLst/>
          </a:prstGeom>
          <a:noFill/>
        </p:spPr>
        <p:txBody>
          <a:bodyPr wrap="square" lIns="0" tIns="0" rIns="0" bIns="0" rtlCol="0">
            <a:noAutofit/>
          </a:bodyPr>
          <a:lstStyle/>
          <a:p>
            <a:pPr algn="l">
              <a:lnSpc>
                <a:spcPct val="105000"/>
              </a:lnSpc>
            </a:pPr>
            <a:r>
              <a:rPr lang="en-US" sz="2400" dirty="0">
                <a:solidFill>
                  <a:schemeClr val="tx1"/>
                </a:solidFill>
                <a:latin typeface="+mj-lt"/>
              </a:rPr>
              <a:t>Water Cherenkov detectors</a:t>
            </a:r>
          </a:p>
          <a:p>
            <a:pPr algn="l">
              <a:lnSpc>
                <a:spcPct val="105000"/>
              </a:lnSpc>
            </a:pPr>
            <a:endParaRPr lang="en-US" sz="2000" dirty="0"/>
          </a:p>
          <a:p>
            <a:pPr algn="l">
              <a:lnSpc>
                <a:spcPct val="105000"/>
              </a:lnSpc>
            </a:pPr>
            <a:r>
              <a:rPr lang="en-US" sz="2000" dirty="0">
                <a:solidFill>
                  <a:schemeClr val="tx1"/>
                </a:solidFill>
              </a:rPr>
              <a:t>Principle:</a:t>
            </a:r>
          </a:p>
          <a:p>
            <a:pPr marL="285750" indent="-285750" algn="l">
              <a:lnSpc>
                <a:spcPct val="105000"/>
              </a:lnSpc>
              <a:buFont typeface="Arial" panose="020B0604020202020204" pitchFamily="34" charset="0"/>
              <a:buChar char="•"/>
            </a:pPr>
            <a:r>
              <a:rPr lang="en-US" sz="2000" dirty="0">
                <a:solidFill>
                  <a:schemeClr val="tx1"/>
                </a:solidFill>
              </a:rPr>
              <a:t>Large ultra pure water tank</a:t>
            </a:r>
            <a:br>
              <a:rPr lang="en-US" sz="2000" dirty="0">
                <a:solidFill>
                  <a:schemeClr val="tx1"/>
                </a:solidFill>
              </a:rPr>
            </a:br>
            <a:endParaRPr lang="en-US" sz="2000" dirty="0">
              <a:solidFill>
                <a:schemeClr val="tx1"/>
              </a:solidFill>
            </a:endParaRPr>
          </a:p>
          <a:p>
            <a:pPr marL="285750" indent="-285750" algn="l">
              <a:lnSpc>
                <a:spcPct val="105000"/>
              </a:lnSpc>
              <a:buFont typeface="Arial" panose="020B0604020202020204" pitchFamily="34" charset="0"/>
              <a:buChar char="•"/>
            </a:pPr>
            <a:r>
              <a:rPr lang="en-US" sz="2000" dirty="0">
                <a:solidFill>
                  <a:schemeClr val="tx1"/>
                </a:solidFill>
              </a:rPr>
              <a:t>When a charged particl</a:t>
            </a:r>
            <a:r>
              <a:rPr lang="en-US" sz="2000" dirty="0"/>
              <a:t>e traverses the water, Cherenkov light is emitted</a:t>
            </a:r>
            <a:br>
              <a:rPr lang="en-US" sz="2000" dirty="0"/>
            </a:br>
            <a:endParaRPr lang="en-US" sz="2000" dirty="0"/>
          </a:p>
          <a:p>
            <a:pPr marL="285750" indent="-285750">
              <a:lnSpc>
                <a:spcPct val="105000"/>
              </a:lnSpc>
              <a:buFont typeface="Arial" panose="020B0604020202020204" pitchFamily="34" charset="0"/>
              <a:buChar char="•"/>
            </a:pPr>
            <a:r>
              <a:rPr lang="en-US" sz="2000" dirty="0"/>
              <a:t>Then collected on photon detectors placed on the walls</a:t>
            </a:r>
            <a:endParaRPr lang="en-US" sz="2000" dirty="0">
              <a:solidFill>
                <a:schemeClr val="tx1"/>
              </a:solidFill>
            </a:endParaRPr>
          </a:p>
          <a:p>
            <a:pPr algn="l">
              <a:lnSpc>
                <a:spcPct val="105000"/>
              </a:lnSpc>
            </a:pPr>
            <a:endParaRPr lang="en-US" sz="1600" dirty="0"/>
          </a:p>
        </p:txBody>
      </p:sp>
      <p:pic>
        <p:nvPicPr>
          <p:cNvPr id="17" name="Picture 16">
            <a:extLst>
              <a:ext uri="{FF2B5EF4-FFF2-40B4-BE49-F238E27FC236}">
                <a16:creationId xmlns:a16="http://schemas.microsoft.com/office/drawing/2014/main" id="{5A2F3D42-2320-E1E8-1D58-D77405FA2A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267" y="4504380"/>
            <a:ext cx="4533900" cy="1727200"/>
          </a:xfrm>
          <a:prstGeom prst="rect">
            <a:avLst/>
          </a:prstGeom>
        </p:spPr>
      </p:pic>
      <p:pic>
        <p:nvPicPr>
          <p:cNvPr id="20" name="Picture 19">
            <a:extLst>
              <a:ext uri="{FF2B5EF4-FFF2-40B4-BE49-F238E27FC236}">
                <a16:creationId xmlns:a16="http://schemas.microsoft.com/office/drawing/2014/main" id="{BF0B6CED-7802-CA97-4AFE-E87755F46A0C}"/>
              </a:ext>
            </a:extLst>
          </p:cNvPr>
          <p:cNvPicPr>
            <a:picLocks noChangeAspect="1"/>
          </p:cNvPicPr>
          <p:nvPr/>
        </p:nvPicPr>
        <p:blipFill>
          <a:blip r:embed="rId4">
            <a:extLst>
              <a:ext uri="{28A0092B-C50C-407E-A947-70E740481C1C}">
                <a14:useLocalDpi xmlns:a14="http://schemas.microsoft.com/office/drawing/2010/main" val="0"/>
              </a:ext>
            </a:extLst>
          </a:blip>
          <a:srcRect r="50249"/>
          <a:stretch>
            <a:fillRect/>
          </a:stretch>
        </p:blipFill>
        <p:spPr>
          <a:xfrm>
            <a:off x="5270362" y="31776"/>
            <a:ext cx="2704595" cy="3830272"/>
          </a:xfrm>
          <a:prstGeom prst="rect">
            <a:avLst/>
          </a:prstGeom>
        </p:spPr>
      </p:pic>
      <p:pic>
        <p:nvPicPr>
          <p:cNvPr id="10" name="Content Placeholder 9">
            <a:extLst>
              <a:ext uri="{FF2B5EF4-FFF2-40B4-BE49-F238E27FC236}">
                <a16:creationId xmlns:a16="http://schemas.microsoft.com/office/drawing/2014/main" id="{3CA519CE-383A-E454-B376-B18C71619895}"/>
              </a:ext>
            </a:extLst>
          </p:cNvPr>
          <p:cNvPicPr>
            <a:picLocks noGrp="1" noChangeAspect="1"/>
          </p:cNvPicPr>
          <p:nvPr>
            <p:ph idx="1"/>
          </p:nvPr>
        </p:nvPicPr>
        <p:blipFill>
          <a:blip r:embed="rId5"/>
          <a:stretch>
            <a:fillRect/>
          </a:stretch>
        </p:blipFill>
        <p:spPr>
          <a:xfrm>
            <a:off x="9073923" y="3262109"/>
            <a:ext cx="2801073" cy="1872717"/>
          </a:xfrm>
          <a:prstGeom prst="rect">
            <a:avLst/>
          </a:prstGeom>
        </p:spPr>
      </p:pic>
      <p:pic>
        <p:nvPicPr>
          <p:cNvPr id="21" name="Picture 20">
            <a:extLst>
              <a:ext uri="{FF2B5EF4-FFF2-40B4-BE49-F238E27FC236}">
                <a16:creationId xmlns:a16="http://schemas.microsoft.com/office/drawing/2014/main" id="{06624B4A-0BA7-F5EE-196A-DB36B1E2E68F}"/>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5936755" y="3955226"/>
            <a:ext cx="2938480" cy="2252120"/>
          </a:xfrm>
          <a:prstGeom prst="rect">
            <a:avLst/>
          </a:prstGeom>
        </p:spPr>
      </p:pic>
      <p:sp>
        <p:nvSpPr>
          <p:cNvPr id="22" name="TextBox 21">
            <a:extLst>
              <a:ext uri="{FF2B5EF4-FFF2-40B4-BE49-F238E27FC236}">
                <a16:creationId xmlns:a16="http://schemas.microsoft.com/office/drawing/2014/main" id="{2DE803BE-A66A-5487-980F-CAD9740E7413}"/>
              </a:ext>
            </a:extLst>
          </p:cNvPr>
          <p:cNvSpPr txBox="1"/>
          <p:nvPr/>
        </p:nvSpPr>
        <p:spPr>
          <a:xfrm>
            <a:off x="8671587" y="912285"/>
            <a:ext cx="3194613" cy="948174"/>
          </a:xfrm>
          <a:prstGeom prst="rect">
            <a:avLst/>
          </a:prstGeom>
          <a:noFill/>
        </p:spPr>
        <p:txBody>
          <a:bodyPr wrap="square" lIns="0" tIns="0" rIns="0" bIns="0" rtlCol="0">
            <a:noAutofit/>
          </a:bodyPr>
          <a:lstStyle/>
          <a:p>
            <a:pPr algn="l">
              <a:lnSpc>
                <a:spcPct val="105000"/>
              </a:lnSpc>
            </a:pPr>
            <a:r>
              <a:rPr lang="en-US" sz="1600" dirty="0">
                <a:solidFill>
                  <a:schemeClr val="tx1"/>
                </a:solidFill>
              </a:rPr>
              <a:t>Example: </a:t>
            </a:r>
            <a:r>
              <a:rPr lang="en-US" sz="1600" b="1" dirty="0">
                <a:solidFill>
                  <a:schemeClr val="tx1"/>
                </a:solidFill>
              </a:rPr>
              <a:t>Super-</a:t>
            </a:r>
            <a:r>
              <a:rPr lang="en-US" sz="1600" b="1" dirty="0" err="1">
                <a:solidFill>
                  <a:schemeClr val="tx1"/>
                </a:solidFill>
              </a:rPr>
              <a:t>Kamiokande</a:t>
            </a:r>
            <a:endParaRPr lang="en-US" sz="1600" b="1" dirty="0">
              <a:solidFill>
                <a:schemeClr val="tx1"/>
              </a:solidFill>
            </a:endParaRPr>
          </a:p>
          <a:p>
            <a:pPr marL="285750" indent="-285750" algn="l">
              <a:lnSpc>
                <a:spcPct val="105000"/>
              </a:lnSpc>
              <a:buFont typeface="Arial" panose="020B0604020202020204" pitchFamily="34" charset="0"/>
              <a:buChar char="•"/>
            </a:pPr>
            <a:r>
              <a:rPr lang="en-US" sz="1600" dirty="0"/>
              <a:t>Located in Japan</a:t>
            </a:r>
          </a:p>
          <a:p>
            <a:pPr marL="285750" indent="-285750" algn="l">
              <a:lnSpc>
                <a:spcPct val="105000"/>
              </a:lnSpc>
              <a:buFont typeface="Arial" panose="020B0604020202020204" pitchFamily="34" charset="0"/>
              <a:buChar char="•"/>
            </a:pPr>
            <a:r>
              <a:rPr lang="en-US" sz="1600" dirty="0">
                <a:solidFill>
                  <a:schemeClr val="tx1"/>
                </a:solidFill>
              </a:rPr>
              <a:t>50, 000 tons of water</a:t>
            </a:r>
          </a:p>
        </p:txBody>
      </p:sp>
    </p:spTree>
    <p:extLst>
      <p:ext uri="{BB962C8B-B14F-4D97-AF65-F5344CB8AC3E}">
        <p14:creationId xmlns:p14="http://schemas.microsoft.com/office/powerpoint/2010/main" val="203038763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69D98-CE18-C139-D493-D1749E3353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FDEDC3-6413-B357-62AB-6B316C393FF9}"/>
              </a:ext>
            </a:extLst>
          </p:cNvPr>
          <p:cNvSpPr>
            <a:spLocks noGrp="1"/>
          </p:cNvSpPr>
          <p:nvPr>
            <p:ph type="title"/>
          </p:nvPr>
        </p:nvSpPr>
        <p:spPr/>
        <p:txBody>
          <a:bodyPr/>
          <a:lstStyle/>
          <a:p>
            <a:r>
              <a:rPr lang="en-GB" dirty="0"/>
              <a:t>How to catch a neutrino</a:t>
            </a:r>
          </a:p>
        </p:txBody>
      </p:sp>
      <p:sp>
        <p:nvSpPr>
          <p:cNvPr id="4" name="Date Placeholder 3">
            <a:extLst>
              <a:ext uri="{FF2B5EF4-FFF2-40B4-BE49-F238E27FC236}">
                <a16:creationId xmlns:a16="http://schemas.microsoft.com/office/drawing/2014/main" id="{E3CAC2E4-E151-CEA0-E418-A471DB2C87EF}"/>
              </a:ext>
            </a:extLst>
          </p:cNvPr>
          <p:cNvSpPr>
            <a:spLocks noGrp="1"/>
          </p:cNvSpPr>
          <p:nvPr>
            <p:ph type="dt" sz="half" idx="10"/>
          </p:nvPr>
        </p:nvSpPr>
        <p:spPr/>
        <p:txBody>
          <a:bodyPr/>
          <a:lstStyle/>
          <a:p>
            <a:fld id="{F99F40EB-9E4F-A94B-8E9C-613CB89D9E0C}" type="datetime3">
              <a:rPr lang="en-US" smtClean="0"/>
              <a:t>17 July 2026</a:t>
            </a:fld>
            <a:endParaRPr lang="en-GB" dirty="0"/>
          </a:p>
        </p:txBody>
      </p:sp>
      <p:sp>
        <p:nvSpPr>
          <p:cNvPr id="5" name="Footer Placeholder 4">
            <a:extLst>
              <a:ext uri="{FF2B5EF4-FFF2-40B4-BE49-F238E27FC236}">
                <a16:creationId xmlns:a16="http://schemas.microsoft.com/office/drawing/2014/main" id="{A1DD9895-6307-9992-8973-95BE7417E1E3}"/>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7B604173-9BC6-E10C-DED6-EB892C3B03C9}"/>
              </a:ext>
            </a:extLst>
          </p:cNvPr>
          <p:cNvSpPr>
            <a:spLocks noGrp="1"/>
          </p:cNvSpPr>
          <p:nvPr>
            <p:ph type="sldNum" sz="quarter" idx="12"/>
          </p:nvPr>
        </p:nvSpPr>
        <p:spPr/>
        <p:txBody>
          <a:bodyPr/>
          <a:lstStyle/>
          <a:p>
            <a:fld id="{CBA53E11-492D-48B3-9F9B-09541CA2A39A}" type="slidenum">
              <a:rPr lang="en-GB" smtClean="0"/>
              <a:t>11</a:t>
            </a:fld>
            <a:endParaRPr lang="en-GB" dirty="0"/>
          </a:p>
        </p:txBody>
      </p:sp>
      <p:sp>
        <p:nvSpPr>
          <p:cNvPr id="12" name="TextBox 11">
            <a:extLst>
              <a:ext uri="{FF2B5EF4-FFF2-40B4-BE49-F238E27FC236}">
                <a16:creationId xmlns:a16="http://schemas.microsoft.com/office/drawing/2014/main" id="{2E5B8730-56D6-EDA4-8D29-4CDDF5894561}"/>
              </a:ext>
            </a:extLst>
          </p:cNvPr>
          <p:cNvSpPr txBox="1"/>
          <p:nvPr/>
        </p:nvSpPr>
        <p:spPr>
          <a:xfrm>
            <a:off x="3345084" y="201399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3" name="TextBox 2">
            <a:extLst>
              <a:ext uri="{FF2B5EF4-FFF2-40B4-BE49-F238E27FC236}">
                <a16:creationId xmlns:a16="http://schemas.microsoft.com/office/drawing/2014/main" id="{5A4DC52D-4DFD-8FB9-0840-59FE5428C259}"/>
              </a:ext>
            </a:extLst>
          </p:cNvPr>
          <p:cNvSpPr txBox="1"/>
          <p:nvPr/>
        </p:nvSpPr>
        <p:spPr>
          <a:xfrm>
            <a:off x="9132425" y="6238754"/>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7" name="Subtitle 6">
            <a:extLst>
              <a:ext uri="{FF2B5EF4-FFF2-40B4-BE49-F238E27FC236}">
                <a16:creationId xmlns:a16="http://schemas.microsoft.com/office/drawing/2014/main" id="{A1C2C524-45D2-D84E-1516-F85540191101}"/>
              </a:ext>
            </a:extLst>
          </p:cNvPr>
          <p:cNvSpPr>
            <a:spLocks noGrp="1"/>
          </p:cNvSpPr>
          <p:nvPr>
            <p:ph type="subTitle" idx="13"/>
          </p:nvPr>
        </p:nvSpPr>
        <p:spPr>
          <a:xfrm>
            <a:off x="325800" y="620196"/>
            <a:ext cx="11540763" cy="371567"/>
          </a:xfrm>
        </p:spPr>
        <p:txBody>
          <a:bodyPr/>
          <a:lstStyle/>
          <a:p>
            <a:r>
              <a:rPr lang="en-US" dirty="0"/>
              <a:t>Modern detectors</a:t>
            </a:r>
          </a:p>
        </p:txBody>
      </p:sp>
      <p:sp>
        <p:nvSpPr>
          <p:cNvPr id="14" name="TextBox 13">
            <a:extLst>
              <a:ext uri="{FF2B5EF4-FFF2-40B4-BE49-F238E27FC236}">
                <a16:creationId xmlns:a16="http://schemas.microsoft.com/office/drawing/2014/main" id="{8A062B36-8DD3-C111-27DB-62959CDCCD64}"/>
              </a:ext>
            </a:extLst>
          </p:cNvPr>
          <p:cNvSpPr txBox="1"/>
          <p:nvPr/>
        </p:nvSpPr>
        <p:spPr>
          <a:xfrm>
            <a:off x="742619" y="2192752"/>
            <a:ext cx="4219180" cy="2705819"/>
          </a:xfrm>
          <a:prstGeom prst="rect">
            <a:avLst/>
          </a:prstGeom>
          <a:noFill/>
        </p:spPr>
        <p:txBody>
          <a:bodyPr wrap="square" lIns="0" tIns="0" rIns="0" bIns="0" rtlCol="0">
            <a:noAutofit/>
          </a:bodyPr>
          <a:lstStyle/>
          <a:p>
            <a:pPr algn="l">
              <a:lnSpc>
                <a:spcPct val="105000"/>
              </a:lnSpc>
            </a:pPr>
            <a:r>
              <a:rPr lang="en-US" sz="2400" dirty="0">
                <a:solidFill>
                  <a:schemeClr val="tx1"/>
                </a:solidFill>
                <a:latin typeface="+mj-lt"/>
              </a:rPr>
              <a:t>“Natural” detectors</a:t>
            </a:r>
          </a:p>
          <a:p>
            <a:pPr algn="l">
              <a:lnSpc>
                <a:spcPct val="105000"/>
              </a:lnSpc>
            </a:pPr>
            <a:endParaRPr lang="en-US" sz="1600" dirty="0"/>
          </a:p>
          <a:p>
            <a:pPr algn="l">
              <a:lnSpc>
                <a:spcPct val="105000"/>
              </a:lnSpc>
            </a:pPr>
            <a:r>
              <a:rPr lang="en-US" sz="2000" dirty="0">
                <a:solidFill>
                  <a:schemeClr val="tx1"/>
                </a:solidFill>
              </a:rPr>
              <a:t>Principle:</a:t>
            </a:r>
          </a:p>
          <a:p>
            <a:pPr marL="285750" indent="-285750" algn="l">
              <a:lnSpc>
                <a:spcPct val="105000"/>
              </a:lnSpc>
              <a:buFont typeface="Arial" panose="020B0604020202020204" pitchFamily="34" charset="0"/>
              <a:buChar char="•"/>
            </a:pPr>
            <a:r>
              <a:rPr lang="en-US" sz="2000" dirty="0">
                <a:solidFill>
                  <a:schemeClr val="tx1"/>
                </a:solidFill>
              </a:rPr>
              <a:t>Instead of a water tank, put light detectors into large bodies of water/ice</a:t>
            </a:r>
            <a:br>
              <a:rPr lang="en-US" sz="2000" dirty="0">
                <a:solidFill>
                  <a:schemeClr val="tx1"/>
                </a:solidFill>
              </a:rPr>
            </a:br>
            <a:endParaRPr lang="en-US" sz="2000" dirty="0">
              <a:solidFill>
                <a:schemeClr val="tx1"/>
              </a:solidFill>
            </a:endParaRPr>
          </a:p>
          <a:p>
            <a:pPr marL="285750" indent="-285750" algn="l">
              <a:lnSpc>
                <a:spcPct val="105000"/>
              </a:lnSpc>
              <a:buFont typeface="Arial" panose="020B0604020202020204" pitchFamily="34" charset="0"/>
              <a:buChar char="•"/>
            </a:pPr>
            <a:r>
              <a:rPr lang="en-US" sz="2000" dirty="0">
                <a:solidFill>
                  <a:schemeClr val="tx1"/>
                </a:solidFill>
              </a:rPr>
              <a:t>Same detection principle as before</a:t>
            </a:r>
          </a:p>
          <a:p>
            <a:pPr algn="l">
              <a:lnSpc>
                <a:spcPct val="105000"/>
              </a:lnSpc>
            </a:pPr>
            <a:endParaRPr lang="en-US" sz="1600" dirty="0"/>
          </a:p>
        </p:txBody>
      </p:sp>
      <p:pic>
        <p:nvPicPr>
          <p:cNvPr id="11" name="Content Placeholder 10">
            <a:extLst>
              <a:ext uri="{FF2B5EF4-FFF2-40B4-BE49-F238E27FC236}">
                <a16:creationId xmlns:a16="http://schemas.microsoft.com/office/drawing/2014/main" id="{DED486C6-D205-9E2E-768D-98D3E8CDAC80}"/>
              </a:ext>
            </a:extLst>
          </p:cNvPr>
          <p:cNvPicPr>
            <a:picLocks noGrp="1" noChangeAspect="1"/>
          </p:cNvPicPr>
          <p:nvPr>
            <p:ph idx="1"/>
          </p:nvPr>
        </p:nvPicPr>
        <p:blipFill>
          <a:blip r:embed="rId3"/>
          <a:stretch>
            <a:fillRect/>
          </a:stretch>
        </p:blipFill>
        <p:spPr>
          <a:xfrm>
            <a:off x="5378618" y="327026"/>
            <a:ext cx="6487582" cy="4865687"/>
          </a:xfrm>
          <a:prstGeom prst="rect">
            <a:avLst/>
          </a:prstGeom>
        </p:spPr>
      </p:pic>
      <p:sp>
        <p:nvSpPr>
          <p:cNvPr id="13" name="TextBox 12">
            <a:extLst>
              <a:ext uri="{FF2B5EF4-FFF2-40B4-BE49-F238E27FC236}">
                <a16:creationId xmlns:a16="http://schemas.microsoft.com/office/drawing/2014/main" id="{E568840A-DB3A-B5A3-AEA4-538087A3A435}"/>
              </a:ext>
            </a:extLst>
          </p:cNvPr>
          <p:cNvSpPr txBox="1"/>
          <p:nvPr/>
        </p:nvSpPr>
        <p:spPr>
          <a:xfrm>
            <a:off x="6956384" y="5289630"/>
            <a:ext cx="3588152" cy="948174"/>
          </a:xfrm>
          <a:prstGeom prst="rect">
            <a:avLst/>
          </a:prstGeom>
          <a:noFill/>
        </p:spPr>
        <p:txBody>
          <a:bodyPr wrap="square" lIns="0" tIns="0" rIns="0" bIns="0" rtlCol="0">
            <a:noAutofit/>
          </a:bodyPr>
          <a:lstStyle/>
          <a:p>
            <a:pPr algn="l">
              <a:lnSpc>
                <a:spcPct val="105000"/>
              </a:lnSpc>
            </a:pPr>
            <a:r>
              <a:rPr lang="en-US" sz="1600" dirty="0">
                <a:solidFill>
                  <a:schemeClr val="tx1"/>
                </a:solidFill>
              </a:rPr>
              <a:t>Example: </a:t>
            </a:r>
            <a:r>
              <a:rPr lang="en-US" sz="1600" b="1" dirty="0" err="1">
                <a:solidFill>
                  <a:schemeClr val="tx1"/>
                </a:solidFill>
              </a:rPr>
              <a:t>IceCube</a:t>
            </a:r>
            <a:endParaRPr lang="en-US" sz="1600" b="1" dirty="0">
              <a:solidFill>
                <a:schemeClr val="tx1"/>
              </a:solidFill>
            </a:endParaRPr>
          </a:p>
          <a:p>
            <a:pPr marL="285750" indent="-285750" algn="l">
              <a:lnSpc>
                <a:spcPct val="105000"/>
              </a:lnSpc>
              <a:buFont typeface="Arial" panose="020B0604020202020204" pitchFamily="34" charset="0"/>
              <a:buChar char="•"/>
            </a:pPr>
            <a:r>
              <a:rPr lang="en-US" sz="1600" dirty="0"/>
              <a:t>Located at the South Pole</a:t>
            </a:r>
          </a:p>
          <a:p>
            <a:pPr marL="285750" indent="-285750" algn="l">
              <a:lnSpc>
                <a:spcPct val="105000"/>
              </a:lnSpc>
              <a:buFont typeface="Arial" panose="020B0604020202020204" pitchFamily="34" charset="0"/>
              <a:buChar char="•"/>
            </a:pPr>
            <a:r>
              <a:rPr lang="en-US" sz="1600" dirty="0">
                <a:solidFill>
                  <a:schemeClr val="tx1"/>
                </a:solidFill>
              </a:rPr>
              <a:t>Spans roughly 1 square-kilometer</a:t>
            </a:r>
          </a:p>
        </p:txBody>
      </p:sp>
    </p:spTree>
    <p:extLst>
      <p:ext uri="{BB962C8B-B14F-4D97-AF65-F5344CB8AC3E}">
        <p14:creationId xmlns:p14="http://schemas.microsoft.com/office/powerpoint/2010/main" val="43083832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089828-A19A-9D4E-79AA-6CF493FFFF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F45496-725D-20BA-2CBF-C3577172CD8A}"/>
              </a:ext>
            </a:extLst>
          </p:cNvPr>
          <p:cNvSpPr>
            <a:spLocks noGrp="1"/>
          </p:cNvSpPr>
          <p:nvPr>
            <p:ph type="title"/>
          </p:nvPr>
        </p:nvSpPr>
        <p:spPr/>
        <p:txBody>
          <a:bodyPr/>
          <a:lstStyle/>
          <a:p>
            <a:r>
              <a:rPr lang="en-GB" dirty="0"/>
              <a:t>How to catch a neutrino</a:t>
            </a:r>
          </a:p>
        </p:txBody>
      </p:sp>
      <p:sp>
        <p:nvSpPr>
          <p:cNvPr id="4" name="Date Placeholder 3">
            <a:extLst>
              <a:ext uri="{FF2B5EF4-FFF2-40B4-BE49-F238E27FC236}">
                <a16:creationId xmlns:a16="http://schemas.microsoft.com/office/drawing/2014/main" id="{38ED89C6-74B6-63D6-1361-3EB6B9CB0A75}"/>
              </a:ext>
            </a:extLst>
          </p:cNvPr>
          <p:cNvSpPr>
            <a:spLocks noGrp="1"/>
          </p:cNvSpPr>
          <p:nvPr>
            <p:ph type="dt" sz="half" idx="10"/>
          </p:nvPr>
        </p:nvSpPr>
        <p:spPr/>
        <p:txBody>
          <a:bodyPr/>
          <a:lstStyle/>
          <a:p>
            <a:fld id="{F99F40EB-9E4F-A94B-8E9C-613CB89D9E0C}" type="datetime3">
              <a:rPr lang="en-US" smtClean="0"/>
              <a:t>17 July 2026</a:t>
            </a:fld>
            <a:endParaRPr lang="en-GB" dirty="0"/>
          </a:p>
        </p:txBody>
      </p:sp>
      <p:sp>
        <p:nvSpPr>
          <p:cNvPr id="5" name="Footer Placeholder 4">
            <a:extLst>
              <a:ext uri="{FF2B5EF4-FFF2-40B4-BE49-F238E27FC236}">
                <a16:creationId xmlns:a16="http://schemas.microsoft.com/office/drawing/2014/main" id="{754CB7C3-0DC4-2FA4-7F9E-FA3B1A3C86C9}"/>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E4FC2095-CF5E-C4C7-2285-7EBC3AB94547}"/>
              </a:ext>
            </a:extLst>
          </p:cNvPr>
          <p:cNvSpPr>
            <a:spLocks noGrp="1"/>
          </p:cNvSpPr>
          <p:nvPr>
            <p:ph type="sldNum" sz="quarter" idx="12"/>
          </p:nvPr>
        </p:nvSpPr>
        <p:spPr/>
        <p:txBody>
          <a:bodyPr/>
          <a:lstStyle/>
          <a:p>
            <a:fld id="{CBA53E11-492D-48B3-9F9B-09541CA2A39A}" type="slidenum">
              <a:rPr lang="en-GB" smtClean="0"/>
              <a:t>12</a:t>
            </a:fld>
            <a:endParaRPr lang="en-GB" dirty="0"/>
          </a:p>
        </p:txBody>
      </p:sp>
      <p:sp>
        <p:nvSpPr>
          <p:cNvPr id="12" name="TextBox 11">
            <a:extLst>
              <a:ext uri="{FF2B5EF4-FFF2-40B4-BE49-F238E27FC236}">
                <a16:creationId xmlns:a16="http://schemas.microsoft.com/office/drawing/2014/main" id="{22B18E63-62BC-5DCA-390C-4DF9E0EAE64F}"/>
              </a:ext>
            </a:extLst>
          </p:cNvPr>
          <p:cNvSpPr txBox="1"/>
          <p:nvPr/>
        </p:nvSpPr>
        <p:spPr>
          <a:xfrm>
            <a:off x="3345084" y="201399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3" name="TextBox 2">
            <a:extLst>
              <a:ext uri="{FF2B5EF4-FFF2-40B4-BE49-F238E27FC236}">
                <a16:creationId xmlns:a16="http://schemas.microsoft.com/office/drawing/2014/main" id="{6A6EB2B0-232C-B9DE-7794-4B6AD056BDCC}"/>
              </a:ext>
            </a:extLst>
          </p:cNvPr>
          <p:cNvSpPr txBox="1"/>
          <p:nvPr/>
        </p:nvSpPr>
        <p:spPr>
          <a:xfrm>
            <a:off x="9132425" y="6238754"/>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7" name="Subtitle 6">
            <a:extLst>
              <a:ext uri="{FF2B5EF4-FFF2-40B4-BE49-F238E27FC236}">
                <a16:creationId xmlns:a16="http://schemas.microsoft.com/office/drawing/2014/main" id="{7544C879-FB26-E389-5E63-97FBB8C81313}"/>
              </a:ext>
            </a:extLst>
          </p:cNvPr>
          <p:cNvSpPr>
            <a:spLocks noGrp="1"/>
          </p:cNvSpPr>
          <p:nvPr>
            <p:ph type="subTitle" idx="13"/>
          </p:nvPr>
        </p:nvSpPr>
        <p:spPr>
          <a:xfrm>
            <a:off x="325800" y="620196"/>
            <a:ext cx="11540763" cy="371567"/>
          </a:xfrm>
        </p:spPr>
        <p:txBody>
          <a:bodyPr/>
          <a:lstStyle/>
          <a:p>
            <a:r>
              <a:rPr lang="en-US" dirty="0"/>
              <a:t>Modern detectors</a:t>
            </a:r>
          </a:p>
        </p:txBody>
      </p:sp>
      <p:sp>
        <p:nvSpPr>
          <p:cNvPr id="14" name="TextBox 13">
            <a:extLst>
              <a:ext uri="{FF2B5EF4-FFF2-40B4-BE49-F238E27FC236}">
                <a16:creationId xmlns:a16="http://schemas.microsoft.com/office/drawing/2014/main" id="{AE051462-240B-E3E5-5096-09489D743277}"/>
              </a:ext>
            </a:extLst>
          </p:cNvPr>
          <p:cNvSpPr txBox="1"/>
          <p:nvPr/>
        </p:nvSpPr>
        <p:spPr>
          <a:xfrm>
            <a:off x="449256" y="1097507"/>
            <a:ext cx="3559333" cy="4467012"/>
          </a:xfrm>
          <a:prstGeom prst="rect">
            <a:avLst/>
          </a:prstGeom>
          <a:noFill/>
        </p:spPr>
        <p:txBody>
          <a:bodyPr wrap="square" lIns="0" tIns="0" rIns="0" bIns="0" rtlCol="0">
            <a:noAutofit/>
          </a:bodyPr>
          <a:lstStyle/>
          <a:p>
            <a:pPr algn="l">
              <a:lnSpc>
                <a:spcPct val="105000"/>
              </a:lnSpc>
            </a:pPr>
            <a:r>
              <a:rPr lang="en-US" sz="2400" dirty="0">
                <a:solidFill>
                  <a:schemeClr val="tx1"/>
                </a:solidFill>
                <a:latin typeface="+mj-lt"/>
              </a:rPr>
              <a:t>Liquid argon time projection chambers</a:t>
            </a:r>
          </a:p>
          <a:p>
            <a:pPr algn="l">
              <a:lnSpc>
                <a:spcPct val="105000"/>
              </a:lnSpc>
            </a:pPr>
            <a:r>
              <a:rPr lang="en-US" sz="2400" dirty="0">
                <a:latin typeface="+mj-lt"/>
              </a:rPr>
              <a:t>(</a:t>
            </a:r>
            <a:r>
              <a:rPr lang="en-US" sz="2400" dirty="0" err="1">
                <a:latin typeface="+mj-lt"/>
              </a:rPr>
              <a:t>LArTPCs</a:t>
            </a:r>
            <a:r>
              <a:rPr lang="en-US" sz="2400" dirty="0">
                <a:latin typeface="+mj-lt"/>
              </a:rPr>
              <a:t>)</a:t>
            </a:r>
            <a:endParaRPr lang="en-US" sz="2400" dirty="0">
              <a:solidFill>
                <a:schemeClr val="tx1"/>
              </a:solidFill>
              <a:latin typeface="+mj-lt"/>
            </a:endParaRPr>
          </a:p>
          <a:p>
            <a:pPr algn="l">
              <a:lnSpc>
                <a:spcPct val="105000"/>
              </a:lnSpc>
            </a:pPr>
            <a:endParaRPr lang="en-US" sz="1600" dirty="0"/>
          </a:p>
          <a:p>
            <a:pPr algn="l">
              <a:lnSpc>
                <a:spcPct val="105000"/>
              </a:lnSpc>
            </a:pPr>
            <a:r>
              <a:rPr lang="en-US" sz="2000" dirty="0">
                <a:solidFill>
                  <a:schemeClr val="tx1"/>
                </a:solidFill>
              </a:rPr>
              <a:t>Principle:</a:t>
            </a:r>
          </a:p>
          <a:p>
            <a:pPr marL="285750" indent="-285750" algn="l">
              <a:lnSpc>
                <a:spcPct val="105000"/>
              </a:lnSpc>
              <a:buFont typeface="Arial" panose="020B0604020202020204" pitchFamily="34" charset="0"/>
              <a:buChar char="•"/>
            </a:pPr>
            <a:r>
              <a:rPr lang="en-US" sz="2000" dirty="0">
                <a:solidFill>
                  <a:schemeClr val="tx1"/>
                </a:solidFill>
              </a:rPr>
              <a:t>Large tank of liquid argon with ambient electric field</a:t>
            </a:r>
          </a:p>
          <a:p>
            <a:pPr marL="285750" indent="-285750" algn="l">
              <a:lnSpc>
                <a:spcPct val="105000"/>
              </a:lnSpc>
              <a:buFont typeface="Arial" panose="020B0604020202020204" pitchFamily="34" charset="0"/>
              <a:buChar char="•"/>
            </a:pPr>
            <a:endParaRPr lang="en-US" sz="2000" dirty="0">
              <a:solidFill>
                <a:schemeClr val="tx1"/>
              </a:solidFill>
            </a:endParaRPr>
          </a:p>
          <a:p>
            <a:pPr marL="285750" indent="-285750" algn="l">
              <a:lnSpc>
                <a:spcPct val="105000"/>
              </a:lnSpc>
              <a:buFont typeface="Arial" panose="020B0604020202020204" pitchFamily="34" charset="0"/>
              <a:buChar char="•"/>
            </a:pPr>
            <a:r>
              <a:rPr lang="en-US" sz="2000" dirty="0"/>
              <a:t>When charged particles cross the medium, they create secondary electrons</a:t>
            </a:r>
          </a:p>
          <a:p>
            <a:pPr marL="285750" indent="-285750" algn="l">
              <a:lnSpc>
                <a:spcPct val="105000"/>
              </a:lnSpc>
              <a:buFont typeface="Arial" panose="020B0604020202020204" pitchFamily="34" charset="0"/>
              <a:buChar char="•"/>
            </a:pPr>
            <a:endParaRPr lang="en-US" sz="2000" dirty="0"/>
          </a:p>
          <a:p>
            <a:pPr marL="285750" indent="-285750" algn="l">
              <a:lnSpc>
                <a:spcPct val="105000"/>
              </a:lnSpc>
              <a:buFont typeface="Arial" panose="020B0604020202020204" pitchFamily="34" charset="0"/>
              <a:buChar char="•"/>
            </a:pPr>
            <a:r>
              <a:rPr lang="en-US" sz="2000" dirty="0">
                <a:solidFill>
                  <a:schemeClr val="tx1"/>
                </a:solidFill>
              </a:rPr>
              <a:t>Electric field drifts the electrons to an anode place where they are collected</a:t>
            </a:r>
          </a:p>
        </p:txBody>
      </p:sp>
      <p:sp>
        <p:nvSpPr>
          <p:cNvPr id="13" name="TextBox 12">
            <a:extLst>
              <a:ext uri="{FF2B5EF4-FFF2-40B4-BE49-F238E27FC236}">
                <a16:creationId xmlns:a16="http://schemas.microsoft.com/office/drawing/2014/main" id="{FDAC3E74-905C-ABE6-7E32-2361B8275282}"/>
              </a:ext>
            </a:extLst>
          </p:cNvPr>
          <p:cNvSpPr txBox="1"/>
          <p:nvPr/>
        </p:nvSpPr>
        <p:spPr>
          <a:xfrm>
            <a:off x="8426369" y="4231195"/>
            <a:ext cx="3481729" cy="1504380"/>
          </a:xfrm>
          <a:prstGeom prst="rect">
            <a:avLst/>
          </a:prstGeom>
          <a:noFill/>
        </p:spPr>
        <p:txBody>
          <a:bodyPr wrap="square" lIns="0" tIns="0" rIns="0" bIns="0" rtlCol="0">
            <a:noAutofit/>
          </a:bodyPr>
          <a:lstStyle/>
          <a:p>
            <a:pPr algn="l">
              <a:lnSpc>
                <a:spcPct val="105000"/>
              </a:lnSpc>
            </a:pPr>
            <a:r>
              <a:rPr lang="en-US" sz="2400" dirty="0">
                <a:solidFill>
                  <a:schemeClr val="tx1"/>
                </a:solidFill>
              </a:rPr>
              <a:t>Example: </a:t>
            </a:r>
            <a:r>
              <a:rPr lang="en-US" sz="2400" b="1" dirty="0">
                <a:solidFill>
                  <a:schemeClr val="tx1"/>
                </a:solidFill>
              </a:rPr>
              <a:t>SBND</a:t>
            </a:r>
          </a:p>
          <a:p>
            <a:pPr marL="285750" indent="-285750" algn="l">
              <a:lnSpc>
                <a:spcPct val="105000"/>
              </a:lnSpc>
              <a:buFont typeface="Arial" panose="020B0604020202020204" pitchFamily="34" charset="0"/>
              <a:buChar char="•"/>
            </a:pPr>
            <a:r>
              <a:rPr lang="en-US" sz="2400" dirty="0"/>
              <a:t>Located at Fermilab (USA)</a:t>
            </a:r>
          </a:p>
          <a:p>
            <a:pPr marL="285750" indent="-285750" algn="l">
              <a:lnSpc>
                <a:spcPct val="105000"/>
              </a:lnSpc>
              <a:buFont typeface="Arial" panose="020B0604020202020204" pitchFamily="34" charset="0"/>
              <a:buChar char="•"/>
            </a:pPr>
            <a:r>
              <a:rPr lang="en-US" sz="2400" dirty="0">
                <a:solidFill>
                  <a:schemeClr val="tx1"/>
                </a:solidFill>
              </a:rPr>
              <a:t>112 tons of argon</a:t>
            </a:r>
          </a:p>
        </p:txBody>
      </p:sp>
      <p:pic>
        <p:nvPicPr>
          <p:cNvPr id="10" name="Picture 9" descr="Review of Liquid Argon Detector Technologies in the Neutrino Sector">
            <a:extLst>
              <a:ext uri="{FF2B5EF4-FFF2-40B4-BE49-F238E27FC236}">
                <a16:creationId xmlns:a16="http://schemas.microsoft.com/office/drawing/2014/main" id="{82FBBE40-E497-8115-8D92-9E4BF034B899}"/>
              </a:ext>
            </a:extLst>
          </p:cNvPr>
          <p:cNvPicPr>
            <a:picLocks noChangeAspect="1"/>
          </p:cNvPicPr>
          <p:nvPr/>
        </p:nvPicPr>
        <p:blipFill>
          <a:blip r:embed="rId3"/>
          <a:stretch>
            <a:fillRect/>
          </a:stretch>
        </p:blipFill>
        <p:spPr>
          <a:xfrm>
            <a:off x="4132045" y="252000"/>
            <a:ext cx="4246402" cy="3081110"/>
          </a:xfrm>
          <a:prstGeom prst="rect">
            <a:avLst/>
          </a:prstGeom>
        </p:spPr>
      </p:pic>
      <p:pic>
        <p:nvPicPr>
          <p:cNvPr id="15" name="Picture 14" descr="SBND scientists complete assembly of large neutrino detection system">
            <a:extLst>
              <a:ext uri="{FF2B5EF4-FFF2-40B4-BE49-F238E27FC236}">
                <a16:creationId xmlns:a16="http://schemas.microsoft.com/office/drawing/2014/main" id="{893C1467-C496-DB3C-24BA-B4D52C1FD669}"/>
              </a:ext>
            </a:extLst>
          </p:cNvPr>
          <p:cNvPicPr>
            <a:picLocks noChangeAspect="1"/>
          </p:cNvPicPr>
          <p:nvPr/>
        </p:nvPicPr>
        <p:blipFill>
          <a:blip r:embed="rId4"/>
          <a:stretch>
            <a:fillRect/>
          </a:stretch>
        </p:blipFill>
        <p:spPr>
          <a:xfrm>
            <a:off x="4716867" y="3690636"/>
            <a:ext cx="3247615" cy="2425562"/>
          </a:xfrm>
          <a:prstGeom prst="rect">
            <a:avLst/>
          </a:prstGeom>
        </p:spPr>
      </p:pic>
      <p:pic>
        <p:nvPicPr>
          <p:cNvPr id="17" name="Picture 16">
            <a:extLst>
              <a:ext uri="{FF2B5EF4-FFF2-40B4-BE49-F238E27FC236}">
                <a16:creationId xmlns:a16="http://schemas.microsoft.com/office/drawing/2014/main" id="{53CFADE9-001E-2717-6F79-25BB072BBBF7}"/>
              </a:ext>
            </a:extLst>
          </p:cNvPr>
          <p:cNvPicPr>
            <a:picLocks noChangeAspect="1"/>
          </p:cNvPicPr>
          <p:nvPr/>
        </p:nvPicPr>
        <p:blipFill>
          <a:blip r:embed="rId5"/>
          <a:stretch>
            <a:fillRect/>
          </a:stretch>
        </p:blipFill>
        <p:spPr>
          <a:xfrm>
            <a:off x="8501903" y="589118"/>
            <a:ext cx="3555225" cy="2406874"/>
          </a:xfrm>
          <a:prstGeom prst="rect">
            <a:avLst/>
          </a:prstGeom>
        </p:spPr>
      </p:pic>
    </p:spTree>
    <p:extLst>
      <p:ext uri="{BB962C8B-B14F-4D97-AF65-F5344CB8AC3E}">
        <p14:creationId xmlns:p14="http://schemas.microsoft.com/office/powerpoint/2010/main" val="312025725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31398-05F8-663B-FFB2-07C310921030}"/>
              </a:ext>
            </a:extLst>
          </p:cNvPr>
          <p:cNvSpPr>
            <a:spLocks noGrp="1"/>
          </p:cNvSpPr>
          <p:nvPr>
            <p:ph type="title"/>
          </p:nvPr>
        </p:nvSpPr>
        <p:spPr/>
        <p:txBody>
          <a:bodyPr/>
          <a:lstStyle/>
          <a:p>
            <a:r>
              <a:rPr lang="en-US" dirty="0"/>
              <a:t>Where do they come from?</a:t>
            </a:r>
          </a:p>
        </p:txBody>
      </p:sp>
      <p:sp>
        <p:nvSpPr>
          <p:cNvPr id="4" name="Date Placeholder 3">
            <a:extLst>
              <a:ext uri="{FF2B5EF4-FFF2-40B4-BE49-F238E27FC236}">
                <a16:creationId xmlns:a16="http://schemas.microsoft.com/office/drawing/2014/main" id="{8A959224-05CA-13AA-1BB4-0922171A6D2C}"/>
              </a:ext>
            </a:extLst>
          </p:cNvPr>
          <p:cNvSpPr>
            <a:spLocks noGrp="1"/>
          </p:cNvSpPr>
          <p:nvPr>
            <p:ph type="dt" sz="half" idx="10"/>
          </p:nvPr>
        </p:nvSpPr>
        <p:spPr/>
        <p:txBody>
          <a:bodyPr/>
          <a:lstStyle/>
          <a:p>
            <a:fld id="{03B9B6C0-FD25-B441-A04D-66D21DF5FD54}" type="datetime3">
              <a:rPr lang="en-US" smtClean="0"/>
              <a:t>17 July 2026</a:t>
            </a:fld>
            <a:endParaRPr lang="en-GB"/>
          </a:p>
        </p:txBody>
      </p:sp>
      <p:sp>
        <p:nvSpPr>
          <p:cNvPr id="5" name="Footer Placeholder 4">
            <a:extLst>
              <a:ext uri="{FF2B5EF4-FFF2-40B4-BE49-F238E27FC236}">
                <a16:creationId xmlns:a16="http://schemas.microsoft.com/office/drawing/2014/main" id="{E3B32E10-676C-76AF-0542-3EC1E1BED3DB}"/>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5EC1A4C3-9D04-0576-143D-6996C4B470A2}"/>
              </a:ext>
            </a:extLst>
          </p:cNvPr>
          <p:cNvSpPr>
            <a:spLocks noGrp="1"/>
          </p:cNvSpPr>
          <p:nvPr>
            <p:ph type="sldNum" sz="quarter" idx="12"/>
          </p:nvPr>
        </p:nvSpPr>
        <p:spPr/>
        <p:txBody>
          <a:bodyPr/>
          <a:lstStyle/>
          <a:p>
            <a:fld id="{CBA53E11-492D-48B3-9F9B-09541CA2A39A}" type="slidenum">
              <a:rPr lang="en-GB" smtClean="0"/>
              <a:t>13</a:t>
            </a:fld>
            <a:endParaRPr lang="en-GB"/>
          </a:p>
        </p:txBody>
      </p:sp>
      <p:sp>
        <p:nvSpPr>
          <p:cNvPr id="7" name="Subtitle 6">
            <a:extLst>
              <a:ext uri="{FF2B5EF4-FFF2-40B4-BE49-F238E27FC236}">
                <a16:creationId xmlns:a16="http://schemas.microsoft.com/office/drawing/2014/main" id="{151F67C7-9A7E-E6D6-6054-2F748786F75B}"/>
              </a:ext>
            </a:extLst>
          </p:cNvPr>
          <p:cNvSpPr>
            <a:spLocks noGrp="1"/>
          </p:cNvSpPr>
          <p:nvPr>
            <p:ph type="subTitle" idx="13"/>
          </p:nvPr>
        </p:nvSpPr>
        <p:spPr/>
        <p:txBody>
          <a:bodyPr/>
          <a:lstStyle/>
          <a:p>
            <a:endParaRPr lang="en-US"/>
          </a:p>
        </p:txBody>
      </p:sp>
      <p:pic>
        <p:nvPicPr>
          <p:cNvPr id="10" name="Picture 9">
            <a:extLst>
              <a:ext uri="{FF2B5EF4-FFF2-40B4-BE49-F238E27FC236}">
                <a16:creationId xmlns:a16="http://schemas.microsoft.com/office/drawing/2014/main" id="{95D78C0C-37C7-B8BA-8412-AAAE578A0CD4}"/>
              </a:ext>
            </a:extLst>
          </p:cNvPr>
          <p:cNvPicPr>
            <a:picLocks noChangeAspect="1"/>
          </p:cNvPicPr>
          <p:nvPr/>
        </p:nvPicPr>
        <p:blipFill>
          <a:blip r:embed="rId3"/>
          <a:stretch>
            <a:fillRect/>
          </a:stretch>
        </p:blipFill>
        <p:spPr>
          <a:xfrm>
            <a:off x="6777553" y="1071062"/>
            <a:ext cx="4881623" cy="4881623"/>
          </a:xfrm>
          <a:prstGeom prst="rect">
            <a:avLst/>
          </a:prstGeom>
        </p:spPr>
      </p:pic>
      <p:sp>
        <p:nvSpPr>
          <p:cNvPr id="11" name="TextBox 10">
            <a:extLst>
              <a:ext uri="{FF2B5EF4-FFF2-40B4-BE49-F238E27FC236}">
                <a16:creationId xmlns:a16="http://schemas.microsoft.com/office/drawing/2014/main" id="{DE489CE1-3542-44A8-816A-D63867F91A84}"/>
              </a:ext>
            </a:extLst>
          </p:cNvPr>
          <p:cNvSpPr txBox="1"/>
          <p:nvPr/>
        </p:nvSpPr>
        <p:spPr>
          <a:xfrm>
            <a:off x="532824" y="1182670"/>
            <a:ext cx="5563176" cy="4881622"/>
          </a:xfrm>
          <a:prstGeom prst="rect">
            <a:avLst/>
          </a:prstGeom>
          <a:noFill/>
        </p:spPr>
        <p:txBody>
          <a:bodyPr wrap="square" lIns="0" tIns="0" rIns="0" bIns="0" rtlCol="0">
            <a:noAutofit/>
          </a:bodyPr>
          <a:lstStyle/>
          <a:p>
            <a:pPr marL="342900" indent="-342900" algn="l">
              <a:lnSpc>
                <a:spcPct val="105000"/>
              </a:lnSpc>
              <a:buFont typeface="Arial" panose="020B0604020202020204" pitchFamily="34" charset="0"/>
              <a:buChar char="•"/>
            </a:pPr>
            <a:r>
              <a:rPr lang="en-US" sz="2000" dirty="0">
                <a:solidFill>
                  <a:schemeClr val="tx1"/>
                </a:solidFill>
              </a:rPr>
              <a:t>Already talked about nuclear reactors!</a:t>
            </a:r>
          </a:p>
          <a:p>
            <a:pPr marL="342900" indent="-342900" algn="l">
              <a:lnSpc>
                <a:spcPct val="105000"/>
              </a:lnSpc>
              <a:buFont typeface="Arial" panose="020B0604020202020204" pitchFamily="34" charset="0"/>
              <a:buChar char="•"/>
            </a:pPr>
            <a:endParaRPr lang="en-US" sz="2000" dirty="0">
              <a:solidFill>
                <a:schemeClr val="tx1"/>
              </a:solidFill>
            </a:endParaRPr>
          </a:p>
          <a:p>
            <a:pPr marL="285750" indent="-285750" algn="l">
              <a:lnSpc>
                <a:spcPct val="105000"/>
              </a:lnSpc>
              <a:buFont typeface="Arial" panose="020B0604020202020204" pitchFamily="34" charset="0"/>
              <a:buChar char="•"/>
            </a:pPr>
            <a:r>
              <a:rPr lang="en-US" sz="2000" dirty="0">
                <a:solidFill>
                  <a:schemeClr val="tx1"/>
                </a:solidFill>
              </a:rPr>
              <a:t>Cosmic Microwave Background is the largest source, but extremely low energy</a:t>
            </a:r>
          </a:p>
          <a:p>
            <a:pPr marL="285750" indent="-285750" algn="l">
              <a:lnSpc>
                <a:spcPct val="105000"/>
              </a:lnSpc>
              <a:buFont typeface="Arial" panose="020B0604020202020204" pitchFamily="34" charset="0"/>
              <a:buChar char="•"/>
            </a:pPr>
            <a:endParaRPr lang="en-US" sz="2000" dirty="0">
              <a:solidFill>
                <a:schemeClr val="tx1"/>
              </a:solidFill>
            </a:endParaRPr>
          </a:p>
          <a:p>
            <a:pPr marL="285750" indent="-285750" algn="l">
              <a:lnSpc>
                <a:spcPct val="105000"/>
              </a:lnSpc>
              <a:buFont typeface="Arial" panose="020B0604020202020204" pitchFamily="34" charset="0"/>
              <a:buChar char="•"/>
            </a:pPr>
            <a:r>
              <a:rPr lang="en-US" sz="2000" dirty="0"/>
              <a:t>Earth has many unstable materials with decays involving neutrinos</a:t>
            </a:r>
          </a:p>
          <a:p>
            <a:pPr marL="285750" indent="-285750" algn="l">
              <a:lnSpc>
                <a:spcPct val="105000"/>
              </a:lnSpc>
              <a:buFont typeface="Arial" panose="020B0604020202020204" pitchFamily="34" charset="0"/>
              <a:buChar char="•"/>
            </a:pPr>
            <a:endParaRPr lang="en-US" sz="2000" dirty="0"/>
          </a:p>
          <a:p>
            <a:pPr marL="285750" indent="-285750" algn="l">
              <a:lnSpc>
                <a:spcPct val="105000"/>
              </a:lnSpc>
              <a:buFont typeface="Arial" panose="020B0604020202020204" pitchFamily="34" charset="0"/>
              <a:buChar char="•"/>
            </a:pPr>
            <a:r>
              <a:rPr lang="en-US" sz="2000" dirty="0">
                <a:solidFill>
                  <a:schemeClr val="tx1"/>
                </a:solidFill>
              </a:rPr>
              <a:t>Cosmic ray interactions in the atmosphere also create neutrinos</a:t>
            </a:r>
          </a:p>
          <a:p>
            <a:pPr marL="285750" indent="-285750" algn="l">
              <a:lnSpc>
                <a:spcPct val="105000"/>
              </a:lnSpc>
              <a:buFont typeface="Arial" panose="020B0604020202020204" pitchFamily="34" charset="0"/>
              <a:buChar char="•"/>
            </a:pPr>
            <a:endParaRPr lang="en-US" sz="2000" dirty="0">
              <a:solidFill>
                <a:schemeClr val="tx1"/>
              </a:solidFill>
            </a:endParaRPr>
          </a:p>
          <a:p>
            <a:pPr marL="285750" indent="-285750" algn="l">
              <a:lnSpc>
                <a:spcPct val="105000"/>
              </a:lnSpc>
              <a:buFont typeface="Arial" panose="020B0604020202020204" pitchFamily="34" charset="0"/>
              <a:buChar char="•"/>
            </a:pPr>
            <a:r>
              <a:rPr lang="en-US" sz="2000" dirty="0">
                <a:solidFill>
                  <a:schemeClr val="tx1"/>
                </a:solidFill>
              </a:rPr>
              <a:t>We’ve learned how to make very intense neutrino beams from </a:t>
            </a:r>
            <a:r>
              <a:rPr lang="en-US" sz="2000" dirty="0"/>
              <a:t>particle accelerators</a:t>
            </a:r>
            <a:br>
              <a:rPr lang="en-US" sz="2000" dirty="0"/>
            </a:br>
            <a:endParaRPr lang="en-US" sz="2000" dirty="0"/>
          </a:p>
          <a:p>
            <a:pPr marL="285750" indent="-285750" algn="l">
              <a:lnSpc>
                <a:spcPct val="105000"/>
              </a:lnSpc>
              <a:buFont typeface="Arial" panose="020B0604020202020204" pitchFamily="34" charset="0"/>
              <a:buChar char="•"/>
            </a:pPr>
            <a:r>
              <a:rPr lang="en-US" sz="2000" dirty="0">
                <a:solidFill>
                  <a:schemeClr val="tx1"/>
                </a:solidFill>
              </a:rPr>
              <a:t>Now let’s talk a little bit about the </a:t>
            </a:r>
            <a:r>
              <a:rPr lang="en-US" sz="2000" dirty="0"/>
              <a:t>Sun!</a:t>
            </a:r>
            <a:endParaRPr lang="en-US" sz="2000" dirty="0">
              <a:solidFill>
                <a:schemeClr val="tx1"/>
              </a:solidFill>
            </a:endParaRPr>
          </a:p>
          <a:p>
            <a:pPr marL="285750" indent="-285750" algn="l">
              <a:lnSpc>
                <a:spcPct val="105000"/>
              </a:lnSpc>
              <a:buFont typeface="Arial" panose="020B0604020202020204" pitchFamily="34" charset="0"/>
              <a:buChar char="•"/>
            </a:pPr>
            <a:endParaRPr lang="en-US" sz="2000" dirty="0">
              <a:solidFill>
                <a:schemeClr val="tx1"/>
              </a:solidFill>
            </a:endParaRPr>
          </a:p>
        </p:txBody>
      </p:sp>
    </p:spTree>
    <p:extLst>
      <p:ext uri="{BB962C8B-B14F-4D97-AF65-F5344CB8AC3E}">
        <p14:creationId xmlns:p14="http://schemas.microsoft.com/office/powerpoint/2010/main" val="29577936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9109F-4796-B18E-2098-43524EA0E4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305B6D-AFCB-1B11-1136-89EC120CD1A6}"/>
              </a:ext>
            </a:extLst>
          </p:cNvPr>
          <p:cNvSpPr>
            <a:spLocks noGrp="1"/>
          </p:cNvSpPr>
          <p:nvPr>
            <p:ph type="title"/>
          </p:nvPr>
        </p:nvSpPr>
        <p:spPr/>
        <p:txBody>
          <a:bodyPr/>
          <a:lstStyle/>
          <a:p>
            <a:r>
              <a:rPr lang="en-US" dirty="0"/>
              <a:t>Neutrino Mystery nº1</a:t>
            </a:r>
          </a:p>
        </p:txBody>
      </p:sp>
      <p:sp>
        <p:nvSpPr>
          <p:cNvPr id="3" name="Content Placeholder 2">
            <a:extLst>
              <a:ext uri="{FF2B5EF4-FFF2-40B4-BE49-F238E27FC236}">
                <a16:creationId xmlns:a16="http://schemas.microsoft.com/office/drawing/2014/main" id="{63673F72-652A-EA3B-C151-2D5EE8E5B4E0}"/>
              </a:ext>
            </a:extLst>
          </p:cNvPr>
          <p:cNvSpPr>
            <a:spLocks noGrp="1"/>
          </p:cNvSpPr>
          <p:nvPr>
            <p:ph idx="1"/>
          </p:nvPr>
        </p:nvSpPr>
        <p:spPr>
          <a:xfrm>
            <a:off x="325801" y="1394619"/>
            <a:ext cx="6862078" cy="4866481"/>
          </a:xfrm>
        </p:spPr>
        <p:txBody>
          <a:bodyPr/>
          <a:lstStyle/>
          <a:p>
            <a:pPr marL="342900" indent="-342900">
              <a:buFont typeface="Arial" panose="020B0604020202020204" pitchFamily="34" charset="0"/>
              <a:buChar char="•"/>
            </a:pPr>
            <a:r>
              <a:rPr lang="en-US" sz="2400" dirty="0"/>
              <a:t>In the 60, the Homestake experiment tried to detect electron neutrinos from the Sun. </a:t>
            </a:r>
            <a:br>
              <a:rPr lang="en-US" sz="2400" dirty="0"/>
            </a:br>
            <a:endParaRPr lang="en-US" sz="2400" dirty="0"/>
          </a:p>
          <a:p>
            <a:pPr marL="342900" indent="-342900">
              <a:buFont typeface="Arial" panose="020B0604020202020204" pitchFamily="34" charset="0"/>
              <a:buChar char="•"/>
            </a:pPr>
            <a:r>
              <a:rPr lang="en-US" sz="2400" dirty="0"/>
              <a:t>Problem: only saw 1/3 of what model of the Sun’s nuclear reactions predicted?</a:t>
            </a:r>
            <a:br>
              <a:rPr lang="en-US" sz="2400" dirty="0"/>
            </a:br>
            <a:endParaRPr lang="en-US" sz="2400" dirty="0"/>
          </a:p>
          <a:p>
            <a:pPr marL="342900" indent="-342900">
              <a:buFont typeface="Arial" panose="020B0604020202020204" pitchFamily="34" charset="0"/>
              <a:buChar char="•"/>
            </a:pPr>
            <a:r>
              <a:rPr lang="en-US" sz="2400" b="1" dirty="0"/>
              <a:t>Where are the missing neutrinos?</a:t>
            </a:r>
            <a:br>
              <a:rPr lang="en-US" b="1" dirty="0"/>
            </a:br>
            <a:r>
              <a:rPr lang="en-US" sz="2400" dirty="0">
                <a:latin typeface="+mn-lt"/>
              </a:rPr>
              <a:t>Is the solar model wrong?</a:t>
            </a:r>
            <a:br>
              <a:rPr lang="en-US" sz="2400" dirty="0">
                <a:latin typeface="+mn-lt"/>
              </a:rPr>
            </a:br>
            <a:endParaRPr lang="en-US" sz="2400" dirty="0">
              <a:latin typeface="+mn-lt"/>
            </a:endParaRPr>
          </a:p>
          <a:p>
            <a:pPr marL="342900" lvl="1" indent="-342900">
              <a:buFont typeface="Arial" panose="020B0604020202020204" pitchFamily="34" charset="0"/>
              <a:buChar char="•"/>
            </a:pPr>
            <a:r>
              <a:rPr lang="en-US" sz="2400" dirty="0"/>
              <a:t>Actual explanation is much weirder! </a:t>
            </a:r>
          </a:p>
          <a:p>
            <a:pPr marL="666884" lvl="3" indent="-342900"/>
            <a:endParaRPr lang="en-US" dirty="0"/>
          </a:p>
        </p:txBody>
      </p:sp>
      <p:sp>
        <p:nvSpPr>
          <p:cNvPr id="4" name="Date Placeholder 3">
            <a:extLst>
              <a:ext uri="{FF2B5EF4-FFF2-40B4-BE49-F238E27FC236}">
                <a16:creationId xmlns:a16="http://schemas.microsoft.com/office/drawing/2014/main" id="{D8D98583-41FC-9966-BB51-436E12A1B8E9}"/>
              </a:ext>
            </a:extLst>
          </p:cNvPr>
          <p:cNvSpPr>
            <a:spLocks noGrp="1"/>
          </p:cNvSpPr>
          <p:nvPr>
            <p:ph type="dt" sz="half" idx="10"/>
          </p:nvPr>
        </p:nvSpPr>
        <p:spPr/>
        <p:txBody>
          <a:bodyPr/>
          <a:lstStyle/>
          <a:p>
            <a:fld id="{B192754D-D2DC-8D4B-9BA2-64E8EF3E960B}" type="datetime3">
              <a:rPr lang="en-US" smtClean="0"/>
              <a:t>17 July 2026</a:t>
            </a:fld>
            <a:endParaRPr lang="en-GB"/>
          </a:p>
        </p:txBody>
      </p:sp>
      <p:sp>
        <p:nvSpPr>
          <p:cNvPr id="5" name="Footer Placeholder 4">
            <a:extLst>
              <a:ext uri="{FF2B5EF4-FFF2-40B4-BE49-F238E27FC236}">
                <a16:creationId xmlns:a16="http://schemas.microsoft.com/office/drawing/2014/main" id="{B61D94FD-7D22-2B01-E196-3C1C31DAE7B2}"/>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0ED5FF21-6D6C-1818-43A3-DF46CDBF59A7}"/>
              </a:ext>
            </a:extLst>
          </p:cNvPr>
          <p:cNvSpPr>
            <a:spLocks noGrp="1"/>
          </p:cNvSpPr>
          <p:nvPr>
            <p:ph type="sldNum" sz="quarter" idx="12"/>
          </p:nvPr>
        </p:nvSpPr>
        <p:spPr/>
        <p:txBody>
          <a:bodyPr/>
          <a:lstStyle/>
          <a:p>
            <a:fld id="{CBA53E11-492D-48B3-9F9B-09541CA2A39A}" type="slidenum">
              <a:rPr lang="en-GB" smtClean="0"/>
              <a:t>14</a:t>
            </a:fld>
            <a:endParaRPr lang="en-GB"/>
          </a:p>
        </p:txBody>
      </p:sp>
      <p:sp>
        <p:nvSpPr>
          <p:cNvPr id="7" name="Subtitle 6">
            <a:extLst>
              <a:ext uri="{FF2B5EF4-FFF2-40B4-BE49-F238E27FC236}">
                <a16:creationId xmlns:a16="http://schemas.microsoft.com/office/drawing/2014/main" id="{D2F1E699-96D9-6203-7F90-C43FDCD95619}"/>
              </a:ext>
            </a:extLst>
          </p:cNvPr>
          <p:cNvSpPr>
            <a:spLocks noGrp="1"/>
          </p:cNvSpPr>
          <p:nvPr>
            <p:ph type="subTitle" idx="13"/>
          </p:nvPr>
        </p:nvSpPr>
        <p:spPr/>
        <p:txBody>
          <a:bodyPr/>
          <a:lstStyle/>
          <a:p>
            <a:r>
              <a:rPr lang="en-US" dirty="0"/>
              <a:t>The missing solar neutrinos</a:t>
            </a:r>
          </a:p>
        </p:txBody>
      </p:sp>
      <p:pic>
        <p:nvPicPr>
          <p:cNvPr id="9" name="Picture 8" descr="Solar Neutrinos : The Beginning of Neutrino Astronomy — The Homestake Solar  Neutrino Detector">
            <a:extLst>
              <a:ext uri="{FF2B5EF4-FFF2-40B4-BE49-F238E27FC236}">
                <a16:creationId xmlns:a16="http://schemas.microsoft.com/office/drawing/2014/main" id="{31FE2B36-D9D4-0D47-6DEF-B69DA92F3D08}"/>
              </a:ext>
            </a:extLst>
          </p:cNvPr>
          <p:cNvPicPr>
            <a:picLocks noChangeAspect="1"/>
          </p:cNvPicPr>
          <p:nvPr/>
        </p:nvPicPr>
        <p:blipFill>
          <a:blip r:embed="rId3"/>
          <a:stretch>
            <a:fillRect/>
          </a:stretch>
        </p:blipFill>
        <p:spPr>
          <a:xfrm>
            <a:off x="7836060" y="1936052"/>
            <a:ext cx="3834677" cy="2985895"/>
          </a:xfrm>
          <a:prstGeom prst="rect">
            <a:avLst/>
          </a:prstGeom>
        </p:spPr>
      </p:pic>
    </p:spTree>
    <p:extLst>
      <p:ext uri="{BB962C8B-B14F-4D97-AF65-F5344CB8AC3E}">
        <p14:creationId xmlns:p14="http://schemas.microsoft.com/office/powerpoint/2010/main" val="59526330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3FDF1E-3651-2086-DACC-8E9C77728A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4BEFC7-93F5-6279-02E4-D6A76131445E}"/>
              </a:ext>
            </a:extLst>
          </p:cNvPr>
          <p:cNvSpPr>
            <a:spLocks noGrp="1"/>
          </p:cNvSpPr>
          <p:nvPr>
            <p:ph type="title"/>
          </p:nvPr>
        </p:nvSpPr>
        <p:spPr/>
        <p:txBody>
          <a:bodyPr/>
          <a:lstStyle/>
          <a:p>
            <a:r>
              <a:rPr lang="en-US" dirty="0"/>
              <a:t>Neutrino oscillations</a:t>
            </a:r>
          </a:p>
        </p:txBody>
      </p:sp>
      <p:sp>
        <p:nvSpPr>
          <p:cNvPr id="4" name="Date Placeholder 3">
            <a:extLst>
              <a:ext uri="{FF2B5EF4-FFF2-40B4-BE49-F238E27FC236}">
                <a16:creationId xmlns:a16="http://schemas.microsoft.com/office/drawing/2014/main" id="{45CFAFDB-1516-8D9A-D767-CBAA3C533981}"/>
              </a:ext>
            </a:extLst>
          </p:cNvPr>
          <p:cNvSpPr>
            <a:spLocks noGrp="1"/>
          </p:cNvSpPr>
          <p:nvPr>
            <p:ph type="dt" sz="half" idx="10"/>
          </p:nvPr>
        </p:nvSpPr>
        <p:spPr/>
        <p:txBody>
          <a:bodyPr/>
          <a:lstStyle/>
          <a:p>
            <a:fld id="{250ED76D-CDF4-3C46-8230-885BEDD8C409}" type="datetime3">
              <a:rPr lang="en-US" smtClean="0"/>
              <a:t>17 July 2026</a:t>
            </a:fld>
            <a:endParaRPr lang="en-GB"/>
          </a:p>
        </p:txBody>
      </p:sp>
      <p:sp>
        <p:nvSpPr>
          <p:cNvPr id="5" name="Footer Placeholder 4">
            <a:extLst>
              <a:ext uri="{FF2B5EF4-FFF2-40B4-BE49-F238E27FC236}">
                <a16:creationId xmlns:a16="http://schemas.microsoft.com/office/drawing/2014/main" id="{33F46B85-2B0B-B2D7-6509-43C47B9918C3}"/>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5A41E968-E1EF-B35E-30EC-A5249A0423B8}"/>
              </a:ext>
            </a:extLst>
          </p:cNvPr>
          <p:cNvSpPr>
            <a:spLocks noGrp="1"/>
          </p:cNvSpPr>
          <p:nvPr>
            <p:ph type="sldNum" sz="quarter" idx="12"/>
          </p:nvPr>
        </p:nvSpPr>
        <p:spPr/>
        <p:txBody>
          <a:bodyPr/>
          <a:lstStyle/>
          <a:p>
            <a:fld id="{CBA53E11-492D-48B3-9F9B-09541CA2A39A}" type="slidenum">
              <a:rPr lang="en-GB" smtClean="0"/>
              <a:t>15</a:t>
            </a:fld>
            <a:endParaRPr lang="en-GB"/>
          </a:p>
        </p:txBody>
      </p:sp>
      <p:sp>
        <p:nvSpPr>
          <p:cNvPr id="7" name="Subtitle 6">
            <a:extLst>
              <a:ext uri="{FF2B5EF4-FFF2-40B4-BE49-F238E27FC236}">
                <a16:creationId xmlns:a16="http://schemas.microsoft.com/office/drawing/2014/main" id="{FB71EA8C-4193-18D6-05F5-06E249456084}"/>
              </a:ext>
            </a:extLst>
          </p:cNvPr>
          <p:cNvSpPr>
            <a:spLocks noGrp="1"/>
          </p:cNvSpPr>
          <p:nvPr>
            <p:ph type="subTitle" idx="13"/>
          </p:nvPr>
        </p:nvSpPr>
        <p:spPr/>
        <p:txBody>
          <a:bodyPr/>
          <a:lstStyle/>
          <a:p>
            <a:endParaRPr lang="en-US"/>
          </a:p>
        </p:txBody>
      </p:sp>
      <p:sp>
        <p:nvSpPr>
          <p:cNvPr id="8" name="Content Placeholder 2">
            <a:extLst>
              <a:ext uri="{FF2B5EF4-FFF2-40B4-BE49-F238E27FC236}">
                <a16:creationId xmlns:a16="http://schemas.microsoft.com/office/drawing/2014/main" id="{B3AE67F2-ED38-9D64-0B89-6036458F7373}"/>
              </a:ext>
            </a:extLst>
          </p:cNvPr>
          <p:cNvSpPr>
            <a:spLocks noGrp="1"/>
          </p:cNvSpPr>
          <p:nvPr>
            <p:ph idx="1"/>
          </p:nvPr>
        </p:nvSpPr>
        <p:spPr>
          <a:xfrm>
            <a:off x="334233" y="1165502"/>
            <a:ext cx="11540763" cy="5072302"/>
          </a:xfrm>
        </p:spPr>
        <p:txBody>
          <a:bodyPr/>
          <a:lstStyle/>
          <a:p>
            <a:pPr marL="342900" indent="-342900">
              <a:buFont typeface="Arial" panose="020B0604020202020204" pitchFamily="34" charset="0"/>
              <a:buChar char="•"/>
            </a:pPr>
            <a:r>
              <a:rPr lang="en-US" sz="2400" dirty="0"/>
              <a:t>It turns out neutrinos can change </a:t>
            </a:r>
            <a:r>
              <a:rPr lang="en-US" sz="2400" dirty="0" err="1"/>
              <a:t>flavour</a:t>
            </a:r>
            <a:r>
              <a:rPr lang="en-US" sz="2400" dirty="0"/>
              <a:t> as they travel!</a:t>
            </a:r>
            <a:br>
              <a:rPr lang="en-US" sz="2400" dirty="0"/>
            </a:b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endParaRPr lang="en-US" sz="2400" dirty="0"/>
          </a:p>
          <a:p>
            <a:pPr marL="342900" indent="-342900">
              <a:buFont typeface="Arial" panose="020B0604020202020204" pitchFamily="34" charset="0"/>
              <a:buChar char="•"/>
            </a:pPr>
            <a:r>
              <a:rPr lang="en-US" sz="2400" dirty="0"/>
              <a:t>The process is called </a:t>
            </a:r>
            <a:r>
              <a:rPr lang="en-US" sz="2400" b="1" dirty="0"/>
              <a:t>neutrino oscillation</a:t>
            </a:r>
            <a:br>
              <a:rPr lang="en-US" sz="2400" b="1" dirty="0"/>
            </a:br>
            <a:endParaRPr lang="en-US" sz="2400" b="1" dirty="0"/>
          </a:p>
          <a:p>
            <a:pPr marL="342900" indent="-342900">
              <a:buFont typeface="Arial" panose="020B0604020202020204" pitchFamily="34" charset="0"/>
              <a:buChar char="•"/>
            </a:pPr>
            <a:r>
              <a:rPr lang="en-US" sz="2400" dirty="0"/>
              <a:t>In the 90s, experiments that could count the 3 </a:t>
            </a:r>
            <a:r>
              <a:rPr lang="en-US" sz="2400" dirty="0" err="1"/>
              <a:t>flavours</a:t>
            </a:r>
            <a:r>
              <a:rPr lang="en-US" sz="2400" dirty="0"/>
              <a:t> of neutrinos were built</a:t>
            </a:r>
          </a:p>
          <a:p>
            <a:pPr marL="666884" lvl="3" indent="-342900"/>
            <a:r>
              <a:rPr lang="en-US" sz="2400" dirty="0"/>
              <a:t>And they saw the correct number of neutrinos!</a:t>
            </a:r>
          </a:p>
          <a:p>
            <a:pPr marL="666884" lvl="3" indent="-342900"/>
            <a:endParaRPr lang="en-US" sz="2400" dirty="0"/>
          </a:p>
          <a:p>
            <a:pPr marL="342900" lvl="1" indent="-342900">
              <a:buFont typeface="Arial" panose="020B0604020202020204" pitchFamily="34" charset="0"/>
              <a:buChar char="•"/>
            </a:pPr>
            <a:r>
              <a:rPr lang="en-US" sz="2400" b="1" dirty="0"/>
              <a:t>Tells us that Neutrino mass ≠ 0 !</a:t>
            </a:r>
            <a:br>
              <a:rPr lang="en-US" sz="2400" b="1" dirty="0"/>
            </a:br>
            <a:endParaRPr lang="en-US" sz="2400" b="1" dirty="0"/>
          </a:p>
        </p:txBody>
      </p:sp>
      <p:pic>
        <p:nvPicPr>
          <p:cNvPr id="10" name="Picture 9">
            <a:extLst>
              <a:ext uri="{FF2B5EF4-FFF2-40B4-BE49-F238E27FC236}">
                <a16:creationId xmlns:a16="http://schemas.microsoft.com/office/drawing/2014/main" id="{4A1430B3-12E7-B6BF-D160-3746094962E4}"/>
              </a:ext>
            </a:extLst>
          </p:cNvPr>
          <p:cNvPicPr>
            <a:picLocks noChangeAspect="1"/>
          </p:cNvPicPr>
          <p:nvPr/>
        </p:nvPicPr>
        <p:blipFill>
          <a:blip r:embed="rId3">
            <a:extLst>
              <a:ext uri="{28A0092B-C50C-407E-A947-70E740481C1C}">
                <a14:useLocalDpi xmlns:a14="http://schemas.microsoft.com/office/drawing/2010/main" val="0"/>
              </a:ext>
            </a:extLst>
          </a:blip>
          <a:srcRect t="3633"/>
          <a:stretch>
            <a:fillRect/>
          </a:stretch>
        </p:blipFill>
        <p:spPr>
          <a:xfrm>
            <a:off x="1095831" y="2133800"/>
            <a:ext cx="7772400" cy="1624610"/>
          </a:xfrm>
          <a:prstGeom prst="rect">
            <a:avLst/>
          </a:prstGeom>
        </p:spPr>
      </p:pic>
      <p:pic>
        <p:nvPicPr>
          <p:cNvPr id="12" name="Picture 11">
            <a:extLst>
              <a:ext uri="{FF2B5EF4-FFF2-40B4-BE49-F238E27FC236}">
                <a16:creationId xmlns:a16="http://schemas.microsoft.com/office/drawing/2014/main" id="{666F19A8-C568-2A22-35D2-7DFB22A82C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37539" y="209759"/>
            <a:ext cx="2492845" cy="3006522"/>
          </a:xfrm>
          <a:prstGeom prst="rect">
            <a:avLst/>
          </a:prstGeom>
        </p:spPr>
      </p:pic>
    </p:spTree>
    <p:extLst>
      <p:ext uri="{BB962C8B-B14F-4D97-AF65-F5344CB8AC3E}">
        <p14:creationId xmlns:p14="http://schemas.microsoft.com/office/powerpoint/2010/main" val="21818964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6EB2C-4C34-EB9B-1D3C-82B4527863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CF68E8-70CF-E3D7-939B-A76738F9CC54}"/>
              </a:ext>
            </a:extLst>
          </p:cNvPr>
          <p:cNvSpPr>
            <a:spLocks noGrp="1"/>
          </p:cNvSpPr>
          <p:nvPr>
            <p:ph type="title"/>
          </p:nvPr>
        </p:nvSpPr>
        <p:spPr/>
        <p:txBody>
          <a:bodyPr/>
          <a:lstStyle/>
          <a:p>
            <a:r>
              <a:rPr lang="en-US" dirty="0"/>
              <a:t>Neutrino oscillations</a:t>
            </a:r>
          </a:p>
        </p:txBody>
      </p:sp>
      <p:sp>
        <p:nvSpPr>
          <p:cNvPr id="4" name="Date Placeholder 3">
            <a:extLst>
              <a:ext uri="{FF2B5EF4-FFF2-40B4-BE49-F238E27FC236}">
                <a16:creationId xmlns:a16="http://schemas.microsoft.com/office/drawing/2014/main" id="{E5455AA5-DDF5-699E-B533-6D2911E5A456}"/>
              </a:ext>
            </a:extLst>
          </p:cNvPr>
          <p:cNvSpPr>
            <a:spLocks noGrp="1"/>
          </p:cNvSpPr>
          <p:nvPr>
            <p:ph type="dt" sz="half" idx="10"/>
          </p:nvPr>
        </p:nvSpPr>
        <p:spPr/>
        <p:txBody>
          <a:bodyPr/>
          <a:lstStyle/>
          <a:p>
            <a:fld id="{250ED76D-CDF4-3C46-8230-885BEDD8C409}" type="datetime3">
              <a:rPr lang="en-US" smtClean="0"/>
              <a:t>17 July 2026</a:t>
            </a:fld>
            <a:endParaRPr lang="en-GB"/>
          </a:p>
        </p:txBody>
      </p:sp>
      <p:sp>
        <p:nvSpPr>
          <p:cNvPr id="5" name="Footer Placeholder 4">
            <a:extLst>
              <a:ext uri="{FF2B5EF4-FFF2-40B4-BE49-F238E27FC236}">
                <a16:creationId xmlns:a16="http://schemas.microsoft.com/office/drawing/2014/main" id="{FBE16B22-2D36-27E5-E8B4-872FFC08D929}"/>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303C4A92-E299-FE90-6347-EF4594B029A0}"/>
              </a:ext>
            </a:extLst>
          </p:cNvPr>
          <p:cNvSpPr>
            <a:spLocks noGrp="1"/>
          </p:cNvSpPr>
          <p:nvPr>
            <p:ph type="sldNum" sz="quarter" idx="12"/>
          </p:nvPr>
        </p:nvSpPr>
        <p:spPr/>
        <p:txBody>
          <a:bodyPr/>
          <a:lstStyle/>
          <a:p>
            <a:fld id="{CBA53E11-492D-48B3-9F9B-09541CA2A39A}" type="slidenum">
              <a:rPr lang="en-GB" smtClean="0"/>
              <a:t>16</a:t>
            </a:fld>
            <a:endParaRPr lang="en-GB"/>
          </a:p>
        </p:txBody>
      </p:sp>
      <p:sp>
        <p:nvSpPr>
          <p:cNvPr id="7" name="Subtitle 6">
            <a:extLst>
              <a:ext uri="{FF2B5EF4-FFF2-40B4-BE49-F238E27FC236}">
                <a16:creationId xmlns:a16="http://schemas.microsoft.com/office/drawing/2014/main" id="{B7778B9C-C568-3785-61F6-41D09412480F}"/>
              </a:ext>
            </a:extLst>
          </p:cNvPr>
          <p:cNvSpPr>
            <a:spLocks noGrp="1"/>
          </p:cNvSpPr>
          <p:nvPr>
            <p:ph type="subTitle" idx="13"/>
          </p:nvPr>
        </p:nvSpPr>
        <p:spPr/>
        <p:txBody>
          <a:bodyPr/>
          <a:lstStyle/>
          <a:p>
            <a:r>
              <a:rPr lang="en-US" sz="2400" dirty="0"/>
              <a:t>How do they work?</a:t>
            </a:r>
          </a:p>
        </p:txBody>
      </p:sp>
      <p:sp>
        <p:nvSpPr>
          <p:cNvPr id="8" name="Content Placeholder 2">
            <a:extLst>
              <a:ext uri="{FF2B5EF4-FFF2-40B4-BE49-F238E27FC236}">
                <a16:creationId xmlns:a16="http://schemas.microsoft.com/office/drawing/2014/main" id="{9C47FE18-271F-FE7C-B1C5-F193692A0F99}"/>
              </a:ext>
            </a:extLst>
          </p:cNvPr>
          <p:cNvSpPr>
            <a:spLocks noGrp="1"/>
          </p:cNvSpPr>
          <p:nvPr>
            <p:ph idx="1"/>
          </p:nvPr>
        </p:nvSpPr>
        <p:spPr>
          <a:xfrm>
            <a:off x="334231" y="1093575"/>
            <a:ext cx="6807349" cy="5144229"/>
          </a:xfrm>
        </p:spPr>
        <p:txBody>
          <a:bodyPr/>
          <a:lstStyle/>
          <a:p>
            <a:pPr marL="342900" indent="-342900">
              <a:buFont typeface="Arial" panose="020B0604020202020204" pitchFamily="34" charset="0"/>
              <a:buChar char="•"/>
            </a:pPr>
            <a:r>
              <a:rPr lang="en-US" sz="2200" dirty="0"/>
              <a:t>Formula governing the probability of transition from one </a:t>
            </a:r>
            <a:r>
              <a:rPr lang="en-US" sz="2200" dirty="0" err="1"/>
              <a:t>flavour</a:t>
            </a:r>
            <a:r>
              <a:rPr lang="en-US" sz="2200" dirty="0"/>
              <a:t> to another</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Called “oscillations” because lots of sines and cosines in the equations!</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Depends on distance traveled and difference between neutrino masses</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Knowing the oscillation parameters = predict the number of each </a:t>
            </a:r>
            <a:r>
              <a:rPr lang="en-US" sz="2200" dirty="0" err="1"/>
              <a:t>flavour</a:t>
            </a:r>
            <a:r>
              <a:rPr lang="en-US" sz="2200" dirty="0"/>
              <a:t> of neutrinos at any distance from the source</a:t>
            </a:r>
          </a:p>
          <a:p>
            <a:br>
              <a:rPr lang="en-US" dirty="0"/>
            </a:br>
            <a:endParaRPr lang="en-US" dirty="0"/>
          </a:p>
          <a:p>
            <a:pPr marL="342900" indent="-342900">
              <a:buFont typeface="Arial" panose="020B0604020202020204" pitchFamily="34" charset="0"/>
              <a:buChar char="•"/>
            </a:pPr>
            <a:endParaRPr lang="en-US" sz="2400" b="1" dirty="0"/>
          </a:p>
        </p:txBody>
      </p:sp>
      <p:pic>
        <p:nvPicPr>
          <p:cNvPr id="9" name="Picture 8">
            <a:extLst>
              <a:ext uri="{FF2B5EF4-FFF2-40B4-BE49-F238E27FC236}">
                <a16:creationId xmlns:a16="http://schemas.microsoft.com/office/drawing/2014/main" id="{14354B3F-757A-849D-5494-AFB9A44048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203" y="441022"/>
            <a:ext cx="4594566" cy="5793190"/>
          </a:xfrm>
          <a:prstGeom prst="rect">
            <a:avLst/>
          </a:prstGeom>
        </p:spPr>
      </p:pic>
      <p:pic>
        <p:nvPicPr>
          <p:cNvPr id="13" name="Picture 12">
            <a:extLst>
              <a:ext uri="{FF2B5EF4-FFF2-40B4-BE49-F238E27FC236}">
                <a16:creationId xmlns:a16="http://schemas.microsoft.com/office/drawing/2014/main" id="{8AA10BB4-D67D-15E9-E4D6-BC88EE27ED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829" y="1864335"/>
            <a:ext cx="5632269" cy="914642"/>
          </a:xfrm>
          <a:prstGeom prst="rect">
            <a:avLst/>
          </a:prstGeom>
        </p:spPr>
      </p:pic>
    </p:spTree>
    <p:extLst>
      <p:ext uri="{BB962C8B-B14F-4D97-AF65-F5344CB8AC3E}">
        <p14:creationId xmlns:p14="http://schemas.microsoft.com/office/powerpoint/2010/main" val="1650413369"/>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E7B49-E0D4-04E1-488D-2E20B78CAC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146F49-687F-D532-FD50-0E27F043A02B}"/>
              </a:ext>
            </a:extLst>
          </p:cNvPr>
          <p:cNvSpPr>
            <a:spLocks noGrp="1"/>
          </p:cNvSpPr>
          <p:nvPr>
            <p:ph type="title"/>
          </p:nvPr>
        </p:nvSpPr>
        <p:spPr/>
        <p:txBody>
          <a:bodyPr/>
          <a:lstStyle/>
          <a:p>
            <a:r>
              <a:rPr lang="en-US" dirty="0"/>
              <a:t>Neutrino oscillations</a:t>
            </a:r>
          </a:p>
        </p:txBody>
      </p:sp>
      <p:sp>
        <p:nvSpPr>
          <p:cNvPr id="4" name="Date Placeholder 3">
            <a:extLst>
              <a:ext uri="{FF2B5EF4-FFF2-40B4-BE49-F238E27FC236}">
                <a16:creationId xmlns:a16="http://schemas.microsoft.com/office/drawing/2014/main" id="{A3E2C150-F483-4256-F3FC-C2B71AED1E0A}"/>
              </a:ext>
            </a:extLst>
          </p:cNvPr>
          <p:cNvSpPr>
            <a:spLocks noGrp="1"/>
          </p:cNvSpPr>
          <p:nvPr>
            <p:ph type="dt" sz="half" idx="10"/>
          </p:nvPr>
        </p:nvSpPr>
        <p:spPr/>
        <p:txBody>
          <a:bodyPr/>
          <a:lstStyle/>
          <a:p>
            <a:fld id="{250ED76D-CDF4-3C46-8230-885BEDD8C409}" type="datetime3">
              <a:rPr lang="en-US" smtClean="0"/>
              <a:t>17 July 2026</a:t>
            </a:fld>
            <a:endParaRPr lang="en-GB"/>
          </a:p>
        </p:txBody>
      </p:sp>
      <p:sp>
        <p:nvSpPr>
          <p:cNvPr id="5" name="Footer Placeholder 4">
            <a:extLst>
              <a:ext uri="{FF2B5EF4-FFF2-40B4-BE49-F238E27FC236}">
                <a16:creationId xmlns:a16="http://schemas.microsoft.com/office/drawing/2014/main" id="{AEEACE75-4195-A62D-6D58-ECA62B2DC9FD}"/>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ABFDD9D9-9869-E33F-1E7A-B7CF96E63FDD}"/>
              </a:ext>
            </a:extLst>
          </p:cNvPr>
          <p:cNvSpPr>
            <a:spLocks noGrp="1"/>
          </p:cNvSpPr>
          <p:nvPr>
            <p:ph type="sldNum" sz="quarter" idx="12"/>
          </p:nvPr>
        </p:nvSpPr>
        <p:spPr/>
        <p:txBody>
          <a:bodyPr/>
          <a:lstStyle/>
          <a:p>
            <a:fld id="{CBA53E11-492D-48B3-9F9B-09541CA2A39A}" type="slidenum">
              <a:rPr lang="en-GB" smtClean="0"/>
              <a:t>17</a:t>
            </a:fld>
            <a:endParaRPr lang="en-GB"/>
          </a:p>
        </p:txBody>
      </p:sp>
      <p:sp>
        <p:nvSpPr>
          <p:cNvPr id="7" name="Subtitle 6">
            <a:extLst>
              <a:ext uri="{FF2B5EF4-FFF2-40B4-BE49-F238E27FC236}">
                <a16:creationId xmlns:a16="http://schemas.microsoft.com/office/drawing/2014/main" id="{48290229-AB30-BC46-FBB2-7B05A58582C6}"/>
              </a:ext>
            </a:extLst>
          </p:cNvPr>
          <p:cNvSpPr>
            <a:spLocks noGrp="1"/>
          </p:cNvSpPr>
          <p:nvPr>
            <p:ph type="subTitle" idx="13"/>
          </p:nvPr>
        </p:nvSpPr>
        <p:spPr/>
        <p:txBody>
          <a:bodyPr/>
          <a:lstStyle/>
          <a:p>
            <a:r>
              <a:rPr lang="en-US" sz="2400" dirty="0"/>
              <a:t>Measuring the parameters</a:t>
            </a:r>
          </a:p>
        </p:txBody>
      </p:sp>
      <p:sp>
        <p:nvSpPr>
          <p:cNvPr id="8" name="Content Placeholder 2">
            <a:extLst>
              <a:ext uri="{FF2B5EF4-FFF2-40B4-BE49-F238E27FC236}">
                <a16:creationId xmlns:a16="http://schemas.microsoft.com/office/drawing/2014/main" id="{B8DC778B-C27E-F800-2ABF-6FBFD1C2D8AE}"/>
              </a:ext>
            </a:extLst>
          </p:cNvPr>
          <p:cNvSpPr>
            <a:spLocks noGrp="1"/>
          </p:cNvSpPr>
          <p:nvPr>
            <p:ph idx="1"/>
          </p:nvPr>
        </p:nvSpPr>
        <p:spPr>
          <a:xfrm>
            <a:off x="334233" y="1165503"/>
            <a:ext cx="11645564" cy="2175262"/>
          </a:xfrm>
        </p:spPr>
        <p:txBody>
          <a:bodyPr/>
          <a:lstStyle/>
          <a:p>
            <a:pPr marL="342900" indent="-342900">
              <a:buFont typeface="Arial" panose="020B0604020202020204" pitchFamily="34" charset="0"/>
              <a:buChar char="•"/>
            </a:pPr>
            <a:r>
              <a:rPr lang="en-US" sz="2200" dirty="0"/>
              <a:t>Oscillation parameters summarized in the PMNS matrix</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US" sz="2200" dirty="0"/>
          </a:p>
          <a:p>
            <a:endParaRPr lang="en-US" sz="2200" dirty="0"/>
          </a:p>
          <a:p>
            <a:pPr marL="342900" indent="-342900">
              <a:buFont typeface="Arial" panose="020B0604020202020204" pitchFamily="34" charset="0"/>
              <a:buChar char="•"/>
            </a:pPr>
            <a:r>
              <a:rPr lang="en-US" dirty="0"/>
              <a:t>To measure a specific parameter, you “just” need to tune L (distance between source and detector) and E (neutrino energy) </a:t>
            </a:r>
          </a:p>
          <a:p>
            <a:pPr marL="828875" lvl="4" indent="-342900"/>
            <a:r>
              <a:rPr lang="en-US" dirty="0"/>
              <a:t>Short (low-L) and Long (high-L) experiments</a:t>
            </a:r>
          </a:p>
          <a:p>
            <a:pPr marL="828875" lvl="4" indent="-342900"/>
            <a:r>
              <a:rPr lang="en-US" dirty="0"/>
              <a:t>Can tell you about mass differences </a:t>
            </a:r>
            <a:br>
              <a:rPr lang="en-US" dirty="0"/>
            </a:br>
            <a:endParaRPr lang="en-US" dirty="0"/>
          </a:p>
          <a:p>
            <a:pPr marL="342900" indent="-342900">
              <a:buFont typeface="Arial" panose="020B0604020202020204" pitchFamily="34" charset="0"/>
              <a:buChar char="•"/>
            </a:pPr>
            <a:endParaRPr lang="en-US" sz="2400" b="1" dirty="0"/>
          </a:p>
        </p:txBody>
      </p:sp>
      <p:pic>
        <p:nvPicPr>
          <p:cNvPr id="3" name="Picture 2" descr="Non-Unitarity in the 3x3 PMNS Matrix">
            <a:extLst>
              <a:ext uri="{FF2B5EF4-FFF2-40B4-BE49-F238E27FC236}">
                <a16:creationId xmlns:a16="http://schemas.microsoft.com/office/drawing/2014/main" id="{48A28673-E639-700A-EEA9-A5A4F2DF555A}"/>
              </a:ext>
            </a:extLst>
          </p:cNvPr>
          <p:cNvPicPr>
            <a:picLocks noChangeAspect="1"/>
          </p:cNvPicPr>
          <p:nvPr/>
        </p:nvPicPr>
        <p:blipFill>
          <a:blip r:embed="rId3"/>
          <a:stretch>
            <a:fillRect/>
          </a:stretch>
        </p:blipFill>
        <p:spPr>
          <a:xfrm>
            <a:off x="1957756" y="2032746"/>
            <a:ext cx="7957997" cy="2011954"/>
          </a:xfrm>
          <a:prstGeom prst="rect">
            <a:avLst/>
          </a:prstGeom>
        </p:spPr>
      </p:pic>
    </p:spTree>
    <p:extLst>
      <p:ext uri="{BB962C8B-B14F-4D97-AF65-F5344CB8AC3E}">
        <p14:creationId xmlns:p14="http://schemas.microsoft.com/office/powerpoint/2010/main" val="227474244"/>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56230-B1AB-5218-94F4-AE910A3243F6}"/>
              </a:ext>
            </a:extLst>
          </p:cNvPr>
          <p:cNvSpPr>
            <a:spLocks noGrp="1"/>
          </p:cNvSpPr>
          <p:nvPr>
            <p:ph type="title"/>
          </p:nvPr>
        </p:nvSpPr>
        <p:spPr/>
        <p:txBody>
          <a:bodyPr/>
          <a:lstStyle/>
          <a:p>
            <a:r>
              <a:rPr lang="en-US" dirty="0"/>
              <a:t>Summary 1</a:t>
            </a:r>
          </a:p>
        </p:txBody>
      </p:sp>
      <p:sp>
        <p:nvSpPr>
          <p:cNvPr id="4" name="Date Placeholder 3">
            <a:extLst>
              <a:ext uri="{FF2B5EF4-FFF2-40B4-BE49-F238E27FC236}">
                <a16:creationId xmlns:a16="http://schemas.microsoft.com/office/drawing/2014/main" id="{E46557D6-7B83-0C32-1124-D3A365AF6574}"/>
              </a:ext>
            </a:extLst>
          </p:cNvPr>
          <p:cNvSpPr>
            <a:spLocks noGrp="1"/>
          </p:cNvSpPr>
          <p:nvPr>
            <p:ph type="dt" sz="half" idx="10"/>
          </p:nvPr>
        </p:nvSpPr>
        <p:spPr/>
        <p:txBody>
          <a:bodyPr/>
          <a:lstStyle/>
          <a:p>
            <a:fld id="{311CF6F9-13C1-EA4E-9738-F62975381698}" type="datetime3">
              <a:rPr lang="en-US" smtClean="0"/>
              <a:t>17 July 2026</a:t>
            </a:fld>
            <a:endParaRPr lang="en-GB"/>
          </a:p>
        </p:txBody>
      </p:sp>
      <p:sp>
        <p:nvSpPr>
          <p:cNvPr id="5" name="Footer Placeholder 4">
            <a:extLst>
              <a:ext uri="{FF2B5EF4-FFF2-40B4-BE49-F238E27FC236}">
                <a16:creationId xmlns:a16="http://schemas.microsoft.com/office/drawing/2014/main" id="{3A078A72-7B46-6E55-EA7D-56B5995F4C19}"/>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B20E8D9E-8263-BA43-2E60-D67DF01FB17A}"/>
              </a:ext>
            </a:extLst>
          </p:cNvPr>
          <p:cNvSpPr>
            <a:spLocks noGrp="1"/>
          </p:cNvSpPr>
          <p:nvPr>
            <p:ph type="sldNum" sz="quarter" idx="12"/>
          </p:nvPr>
        </p:nvSpPr>
        <p:spPr/>
        <p:txBody>
          <a:bodyPr/>
          <a:lstStyle/>
          <a:p>
            <a:fld id="{CBA53E11-492D-48B3-9F9B-09541CA2A39A}" type="slidenum">
              <a:rPr lang="en-GB" smtClean="0"/>
              <a:t>18</a:t>
            </a:fld>
            <a:endParaRPr lang="en-GB"/>
          </a:p>
        </p:txBody>
      </p:sp>
      <p:sp>
        <p:nvSpPr>
          <p:cNvPr id="7" name="Subtitle 6">
            <a:extLst>
              <a:ext uri="{FF2B5EF4-FFF2-40B4-BE49-F238E27FC236}">
                <a16:creationId xmlns:a16="http://schemas.microsoft.com/office/drawing/2014/main" id="{1E64C2D0-3EF2-1AE8-CF9C-80854B0AFD46}"/>
              </a:ext>
            </a:extLst>
          </p:cNvPr>
          <p:cNvSpPr>
            <a:spLocks noGrp="1"/>
          </p:cNvSpPr>
          <p:nvPr>
            <p:ph type="subTitle" idx="13"/>
          </p:nvPr>
        </p:nvSpPr>
        <p:spPr/>
        <p:txBody>
          <a:bodyPr/>
          <a:lstStyle/>
          <a:p>
            <a:r>
              <a:rPr lang="en-US" dirty="0"/>
              <a:t>What we know about neutrinos</a:t>
            </a:r>
          </a:p>
        </p:txBody>
      </p:sp>
      <p:pic>
        <p:nvPicPr>
          <p:cNvPr id="8" name="Content Placeholder 7" descr="TITANIC ICEBERG SIZE REVEALED">
            <a:extLst>
              <a:ext uri="{FF2B5EF4-FFF2-40B4-BE49-F238E27FC236}">
                <a16:creationId xmlns:a16="http://schemas.microsoft.com/office/drawing/2014/main" id="{5CB3E3B6-6E64-3AFE-AEB9-D4F17E339DDE}"/>
              </a:ext>
            </a:extLst>
          </p:cNvPr>
          <p:cNvPicPr>
            <a:picLocks noGrp="1" noChangeAspect="1"/>
          </p:cNvPicPr>
          <p:nvPr>
            <p:ph idx="1"/>
          </p:nvPr>
        </p:nvPicPr>
        <p:blipFill>
          <a:blip r:embed="rId3"/>
          <a:srcRect b="55893"/>
          <a:stretch>
            <a:fillRect/>
          </a:stretch>
        </p:blipFill>
        <p:spPr>
          <a:xfrm>
            <a:off x="1380413" y="1657083"/>
            <a:ext cx="9431173" cy="4071299"/>
          </a:xfrm>
          <a:prstGeom prst="rect">
            <a:avLst/>
          </a:prstGeom>
        </p:spPr>
      </p:pic>
      <p:sp>
        <p:nvSpPr>
          <p:cNvPr id="9" name="TextBox 8">
            <a:extLst>
              <a:ext uri="{FF2B5EF4-FFF2-40B4-BE49-F238E27FC236}">
                <a16:creationId xmlns:a16="http://schemas.microsoft.com/office/drawing/2014/main" id="{313535AC-EC3F-DD0F-8030-FEAEB061A1FF}"/>
              </a:ext>
            </a:extLst>
          </p:cNvPr>
          <p:cNvSpPr txBox="1"/>
          <p:nvPr/>
        </p:nvSpPr>
        <p:spPr>
          <a:xfrm>
            <a:off x="8507393" y="1863524"/>
            <a:ext cx="1481560" cy="300942"/>
          </a:xfrm>
          <a:prstGeom prst="rect">
            <a:avLst/>
          </a:prstGeom>
          <a:noFill/>
        </p:spPr>
        <p:txBody>
          <a:bodyPr wrap="square" lIns="0" tIns="0" rIns="0" bIns="0" rtlCol="0">
            <a:noAutofit/>
          </a:bodyPr>
          <a:lstStyle/>
          <a:p>
            <a:pPr algn="l">
              <a:lnSpc>
                <a:spcPct val="105000"/>
              </a:lnSpc>
            </a:pPr>
            <a:r>
              <a:rPr lang="en-US" sz="1600" dirty="0">
                <a:solidFill>
                  <a:schemeClr val="bg1"/>
                </a:solidFill>
              </a:rPr>
              <a:t>Neutrinos exist!</a:t>
            </a:r>
          </a:p>
        </p:txBody>
      </p:sp>
      <p:sp>
        <p:nvSpPr>
          <p:cNvPr id="10" name="TextBox 9">
            <a:extLst>
              <a:ext uri="{FF2B5EF4-FFF2-40B4-BE49-F238E27FC236}">
                <a16:creationId xmlns:a16="http://schemas.microsoft.com/office/drawing/2014/main" id="{C8C8FE62-385C-7060-84E2-032C8A50DAD5}"/>
              </a:ext>
            </a:extLst>
          </p:cNvPr>
          <p:cNvSpPr txBox="1"/>
          <p:nvPr/>
        </p:nvSpPr>
        <p:spPr>
          <a:xfrm>
            <a:off x="8246963" y="3429000"/>
            <a:ext cx="2002420" cy="300942"/>
          </a:xfrm>
          <a:prstGeom prst="rect">
            <a:avLst/>
          </a:prstGeom>
          <a:noFill/>
        </p:spPr>
        <p:txBody>
          <a:bodyPr wrap="square" lIns="0" tIns="0" rIns="0" bIns="0" rtlCol="0">
            <a:noAutofit/>
          </a:bodyPr>
          <a:lstStyle/>
          <a:p>
            <a:pPr algn="l">
              <a:lnSpc>
                <a:spcPct val="105000"/>
              </a:lnSpc>
            </a:pPr>
            <a:r>
              <a:rPr lang="en-US" sz="1600" dirty="0">
                <a:solidFill>
                  <a:schemeClr val="bg1"/>
                </a:solidFill>
              </a:rPr>
              <a:t>They are not massless</a:t>
            </a:r>
          </a:p>
        </p:txBody>
      </p:sp>
      <p:sp>
        <p:nvSpPr>
          <p:cNvPr id="11" name="TextBox 10">
            <a:extLst>
              <a:ext uri="{FF2B5EF4-FFF2-40B4-BE49-F238E27FC236}">
                <a16:creationId xmlns:a16="http://schemas.microsoft.com/office/drawing/2014/main" id="{FB331BDA-8C7D-C733-B415-057934211EC3}"/>
              </a:ext>
            </a:extLst>
          </p:cNvPr>
          <p:cNvSpPr txBox="1"/>
          <p:nvPr/>
        </p:nvSpPr>
        <p:spPr>
          <a:xfrm>
            <a:off x="8753356" y="2380131"/>
            <a:ext cx="989634" cy="300942"/>
          </a:xfrm>
          <a:prstGeom prst="rect">
            <a:avLst/>
          </a:prstGeom>
          <a:noFill/>
        </p:spPr>
        <p:txBody>
          <a:bodyPr wrap="square" lIns="0" tIns="0" rIns="0" bIns="0" rtlCol="0">
            <a:noAutofit/>
          </a:bodyPr>
          <a:lstStyle/>
          <a:p>
            <a:pPr algn="l">
              <a:lnSpc>
                <a:spcPct val="105000"/>
              </a:lnSpc>
            </a:pPr>
            <a:r>
              <a:rPr lang="en-US" sz="1600" dirty="0">
                <a:solidFill>
                  <a:schemeClr val="bg1"/>
                </a:solidFill>
              </a:rPr>
              <a:t>3 </a:t>
            </a:r>
            <a:r>
              <a:rPr lang="en-US" sz="1600" dirty="0" err="1">
                <a:solidFill>
                  <a:schemeClr val="bg1"/>
                </a:solidFill>
              </a:rPr>
              <a:t>flavours</a:t>
            </a:r>
            <a:endParaRPr lang="en-US" sz="1600" dirty="0">
              <a:solidFill>
                <a:schemeClr val="bg1"/>
              </a:solidFill>
            </a:endParaRPr>
          </a:p>
        </p:txBody>
      </p:sp>
      <p:sp>
        <p:nvSpPr>
          <p:cNvPr id="12" name="TextBox 11">
            <a:extLst>
              <a:ext uri="{FF2B5EF4-FFF2-40B4-BE49-F238E27FC236}">
                <a16:creationId xmlns:a16="http://schemas.microsoft.com/office/drawing/2014/main" id="{DD3B0453-504E-86BA-206F-B0DD1D652A45}"/>
              </a:ext>
            </a:extLst>
          </p:cNvPr>
          <p:cNvSpPr txBox="1"/>
          <p:nvPr/>
        </p:nvSpPr>
        <p:spPr>
          <a:xfrm>
            <a:off x="8579735" y="2945869"/>
            <a:ext cx="1336875" cy="300942"/>
          </a:xfrm>
          <a:prstGeom prst="rect">
            <a:avLst/>
          </a:prstGeom>
          <a:noFill/>
        </p:spPr>
        <p:txBody>
          <a:bodyPr wrap="square" lIns="0" tIns="0" rIns="0" bIns="0" rtlCol="0">
            <a:noAutofit/>
          </a:bodyPr>
          <a:lstStyle/>
          <a:p>
            <a:pPr algn="l">
              <a:lnSpc>
                <a:spcPct val="105000"/>
              </a:lnSpc>
            </a:pPr>
            <a:r>
              <a:rPr lang="en-US" sz="1600" dirty="0">
                <a:solidFill>
                  <a:schemeClr val="bg1"/>
                </a:solidFill>
              </a:rPr>
              <a:t>They oscillate</a:t>
            </a:r>
          </a:p>
        </p:txBody>
      </p:sp>
    </p:spTree>
    <p:extLst>
      <p:ext uri="{BB962C8B-B14F-4D97-AF65-F5344CB8AC3E}">
        <p14:creationId xmlns:p14="http://schemas.microsoft.com/office/powerpoint/2010/main" val="303479607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CC4B8F9-9D67-A8B4-F228-8F9929C2FD14}"/>
              </a:ext>
            </a:extLst>
          </p:cNvPr>
          <p:cNvSpPr>
            <a:spLocks noGrp="1"/>
          </p:cNvSpPr>
          <p:nvPr>
            <p:ph type="dt" sz="half" idx="10"/>
          </p:nvPr>
        </p:nvSpPr>
        <p:spPr>
          <a:xfrm>
            <a:off x="10641013" y="6393657"/>
            <a:ext cx="1234282" cy="137319"/>
          </a:xfrm>
        </p:spPr>
        <p:txBody>
          <a:bodyPr/>
          <a:lstStyle/>
          <a:p>
            <a:fld id="{E83C1C44-4447-1D42-9FC9-87A90D2D85F0}" type="datetime3">
              <a:rPr lang="en-US" smtClean="0"/>
              <a:t>17 July 2026</a:t>
            </a:fld>
            <a:endParaRPr lang="en-GB"/>
          </a:p>
        </p:txBody>
      </p:sp>
      <p:sp>
        <p:nvSpPr>
          <p:cNvPr id="5" name="Footer Placeholder 4">
            <a:extLst>
              <a:ext uri="{FF2B5EF4-FFF2-40B4-BE49-F238E27FC236}">
                <a16:creationId xmlns:a16="http://schemas.microsoft.com/office/drawing/2014/main" id="{FD06A884-25FA-3F7D-3DD0-C02DFC759A29}"/>
              </a:ext>
            </a:extLst>
          </p:cNvPr>
          <p:cNvSpPr>
            <a:spLocks noGrp="1"/>
          </p:cNvSpPr>
          <p:nvPr>
            <p:ph type="ftr" sz="quarter" idx="11"/>
          </p:nvPr>
        </p:nvSpPr>
        <p:spPr>
          <a:xfrm>
            <a:off x="1965325" y="6393657"/>
            <a:ext cx="3423444" cy="137319"/>
          </a:xfrm>
        </p:spPr>
        <p:txBody>
          <a:bodyPr/>
          <a:lstStyle/>
          <a:p>
            <a:r>
              <a:rPr lang="en-GB"/>
              <a:t>Particle Physics Masterclass</a:t>
            </a:r>
            <a:endParaRPr lang="en-GB" dirty="0"/>
          </a:p>
        </p:txBody>
      </p:sp>
      <p:sp>
        <p:nvSpPr>
          <p:cNvPr id="2" name="Title 1">
            <a:extLst>
              <a:ext uri="{FF2B5EF4-FFF2-40B4-BE49-F238E27FC236}">
                <a16:creationId xmlns:a16="http://schemas.microsoft.com/office/drawing/2014/main" id="{5D36E27C-1C2F-C39B-0EC5-9C8254E24F7A}"/>
              </a:ext>
            </a:extLst>
          </p:cNvPr>
          <p:cNvSpPr>
            <a:spLocks noGrp="1"/>
          </p:cNvSpPr>
          <p:nvPr>
            <p:ph type="ctrTitle"/>
          </p:nvPr>
        </p:nvSpPr>
        <p:spPr>
          <a:xfrm>
            <a:off x="452086" y="2753429"/>
            <a:ext cx="6071725" cy="1847850"/>
          </a:xfrm>
        </p:spPr>
        <p:txBody>
          <a:bodyPr/>
          <a:lstStyle/>
          <a:p>
            <a:r>
              <a:rPr lang="en-US" dirty="0"/>
              <a:t>What we don’t know</a:t>
            </a:r>
          </a:p>
        </p:txBody>
      </p:sp>
      <p:pic>
        <p:nvPicPr>
          <p:cNvPr id="8" name="Picture 7" descr="TITANIC ICEBERG SIZE REVEALED">
            <a:extLst>
              <a:ext uri="{FF2B5EF4-FFF2-40B4-BE49-F238E27FC236}">
                <a16:creationId xmlns:a16="http://schemas.microsoft.com/office/drawing/2014/main" id="{E721367B-09D4-65DD-D631-E3E36B591287}"/>
              </a:ext>
            </a:extLst>
          </p:cNvPr>
          <p:cNvPicPr>
            <a:picLocks noChangeAspect="1"/>
          </p:cNvPicPr>
          <p:nvPr/>
        </p:nvPicPr>
        <p:blipFill>
          <a:blip r:embed="rId3"/>
          <a:srcRect t="1" b="288"/>
          <a:stretch>
            <a:fillRect/>
          </a:stretch>
        </p:blipFill>
        <p:spPr>
          <a:xfrm>
            <a:off x="7183085" y="1030727"/>
            <a:ext cx="4556829" cy="4446950"/>
          </a:xfrm>
          <a:prstGeom prst="rect">
            <a:avLst/>
          </a:prstGeom>
        </p:spPr>
      </p:pic>
    </p:spTree>
    <p:extLst>
      <p:ext uri="{BB962C8B-B14F-4D97-AF65-F5344CB8AC3E}">
        <p14:creationId xmlns:p14="http://schemas.microsoft.com/office/powerpoint/2010/main" val="179684931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433D5-86FB-E721-EA43-6F6EE452E5C0}"/>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50B55952-BCD1-FE34-12A7-E8393E1C2CAB}"/>
              </a:ext>
            </a:extLst>
          </p:cNvPr>
          <p:cNvSpPr>
            <a:spLocks noGrp="1"/>
          </p:cNvSpPr>
          <p:nvPr>
            <p:ph type="dt" sz="half" idx="10"/>
          </p:nvPr>
        </p:nvSpPr>
        <p:spPr>
          <a:xfrm>
            <a:off x="10641013" y="6393657"/>
            <a:ext cx="1234282" cy="137319"/>
          </a:xfrm>
        </p:spPr>
        <p:txBody>
          <a:bodyPr/>
          <a:lstStyle/>
          <a:p>
            <a:fld id="{7CE9C4D4-FA6C-FD42-8C51-CBE8E253E883}" type="datetime3">
              <a:rPr lang="en-US" smtClean="0"/>
              <a:t>17 July 2026</a:t>
            </a:fld>
            <a:endParaRPr lang="en-GB"/>
          </a:p>
        </p:txBody>
      </p:sp>
      <p:sp>
        <p:nvSpPr>
          <p:cNvPr id="5" name="Footer Placeholder 4">
            <a:extLst>
              <a:ext uri="{FF2B5EF4-FFF2-40B4-BE49-F238E27FC236}">
                <a16:creationId xmlns:a16="http://schemas.microsoft.com/office/drawing/2014/main" id="{C2C4B9BE-FBC4-4F9C-8971-59FF578C9283}"/>
              </a:ext>
            </a:extLst>
          </p:cNvPr>
          <p:cNvSpPr>
            <a:spLocks noGrp="1"/>
          </p:cNvSpPr>
          <p:nvPr>
            <p:ph type="ftr" sz="quarter" idx="11"/>
          </p:nvPr>
        </p:nvSpPr>
        <p:spPr>
          <a:xfrm>
            <a:off x="1965325" y="6393657"/>
            <a:ext cx="3423444" cy="137319"/>
          </a:xfrm>
        </p:spPr>
        <p:txBody>
          <a:bodyPr/>
          <a:lstStyle/>
          <a:p>
            <a:r>
              <a:rPr lang="en-GB"/>
              <a:t>Particle Physics Masterclass</a:t>
            </a:r>
            <a:endParaRPr lang="en-GB" dirty="0"/>
          </a:p>
        </p:txBody>
      </p:sp>
      <p:sp>
        <p:nvSpPr>
          <p:cNvPr id="2" name="Title 1">
            <a:extLst>
              <a:ext uri="{FF2B5EF4-FFF2-40B4-BE49-F238E27FC236}">
                <a16:creationId xmlns:a16="http://schemas.microsoft.com/office/drawing/2014/main" id="{709C10A5-FFA9-6D04-13DF-0DA2ABE35227}"/>
              </a:ext>
            </a:extLst>
          </p:cNvPr>
          <p:cNvSpPr>
            <a:spLocks noGrp="1"/>
          </p:cNvSpPr>
          <p:nvPr>
            <p:ph type="ctrTitle"/>
          </p:nvPr>
        </p:nvSpPr>
        <p:spPr>
          <a:xfrm>
            <a:off x="317500" y="2417763"/>
            <a:ext cx="9144000" cy="1847850"/>
          </a:xfrm>
        </p:spPr>
        <p:txBody>
          <a:bodyPr/>
          <a:lstStyle/>
          <a:p>
            <a:r>
              <a:rPr lang="en-US" dirty="0"/>
              <a:t>What we know</a:t>
            </a:r>
          </a:p>
        </p:txBody>
      </p:sp>
      <p:sp>
        <p:nvSpPr>
          <p:cNvPr id="7" name="Slide Number Placeholder 6">
            <a:extLst>
              <a:ext uri="{FF2B5EF4-FFF2-40B4-BE49-F238E27FC236}">
                <a16:creationId xmlns:a16="http://schemas.microsoft.com/office/drawing/2014/main" id="{30C33064-F2CE-4FF0-7905-19BB26A6E152}"/>
              </a:ext>
            </a:extLst>
          </p:cNvPr>
          <p:cNvSpPr>
            <a:spLocks noGrp="1"/>
          </p:cNvSpPr>
          <p:nvPr>
            <p:ph type="sldNum" sz="quarter" idx="12"/>
          </p:nvPr>
        </p:nvSpPr>
        <p:spPr/>
        <p:txBody>
          <a:bodyPr/>
          <a:lstStyle/>
          <a:p>
            <a:fld id="{CBA53E11-492D-48B3-9F9B-09541CA2A39A}" type="slidenum">
              <a:rPr lang="en-GB" smtClean="0"/>
              <a:pPr/>
              <a:t>2</a:t>
            </a:fld>
            <a:endParaRPr lang="en-GB"/>
          </a:p>
        </p:txBody>
      </p:sp>
      <p:pic>
        <p:nvPicPr>
          <p:cNvPr id="10" name="Picture 9" descr="TITANIC ICEBERG SIZE REVEALED">
            <a:extLst>
              <a:ext uri="{FF2B5EF4-FFF2-40B4-BE49-F238E27FC236}">
                <a16:creationId xmlns:a16="http://schemas.microsoft.com/office/drawing/2014/main" id="{0A30078B-B550-D8A5-6F51-7414BF4B7EEB}"/>
              </a:ext>
            </a:extLst>
          </p:cNvPr>
          <p:cNvPicPr>
            <a:picLocks noChangeAspect="1"/>
          </p:cNvPicPr>
          <p:nvPr/>
        </p:nvPicPr>
        <p:blipFill>
          <a:blip r:embed="rId2"/>
          <a:srcRect b="55893"/>
          <a:stretch>
            <a:fillRect/>
          </a:stretch>
        </p:blipFill>
        <p:spPr>
          <a:xfrm>
            <a:off x="6975435" y="2604885"/>
            <a:ext cx="4556829" cy="1967116"/>
          </a:xfrm>
          <a:prstGeom prst="rect">
            <a:avLst/>
          </a:prstGeom>
        </p:spPr>
      </p:pic>
    </p:spTree>
    <p:extLst>
      <p:ext uri="{BB962C8B-B14F-4D97-AF65-F5344CB8AC3E}">
        <p14:creationId xmlns:p14="http://schemas.microsoft.com/office/powerpoint/2010/main" val="75546529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29855-F11C-F9A6-0DEB-E589119CCFD4}"/>
              </a:ext>
            </a:extLst>
          </p:cNvPr>
          <p:cNvSpPr>
            <a:spLocks noGrp="1"/>
          </p:cNvSpPr>
          <p:nvPr>
            <p:ph type="title"/>
          </p:nvPr>
        </p:nvSpPr>
        <p:spPr/>
        <p:txBody>
          <a:bodyPr/>
          <a:lstStyle/>
          <a:p>
            <a:r>
              <a:rPr lang="en-US" dirty="0"/>
              <a:t>Open questions about neutrinos</a:t>
            </a:r>
          </a:p>
        </p:txBody>
      </p:sp>
      <p:sp>
        <p:nvSpPr>
          <p:cNvPr id="3" name="Content Placeholder 2">
            <a:extLst>
              <a:ext uri="{FF2B5EF4-FFF2-40B4-BE49-F238E27FC236}">
                <a16:creationId xmlns:a16="http://schemas.microsoft.com/office/drawing/2014/main" id="{094FB588-2A26-F878-9BD1-935DA51C6D91}"/>
              </a:ext>
            </a:extLst>
          </p:cNvPr>
          <p:cNvSpPr>
            <a:spLocks noGrp="1"/>
          </p:cNvSpPr>
          <p:nvPr>
            <p:ph idx="1"/>
          </p:nvPr>
        </p:nvSpPr>
        <p:spPr>
          <a:xfrm>
            <a:off x="325800" y="1394620"/>
            <a:ext cx="11540763" cy="4671928"/>
          </a:xfrm>
        </p:spPr>
        <p:txBody>
          <a:bodyPr/>
          <a:lstStyle/>
          <a:p>
            <a:pPr marL="342900" indent="-342900">
              <a:buFont typeface="Arial" panose="020B0604020202020204" pitchFamily="34" charset="0"/>
              <a:buChar char="•"/>
            </a:pPr>
            <a:r>
              <a:rPr lang="en-US" sz="2400" dirty="0"/>
              <a:t>What are the absolute masses of neutrinos?</a:t>
            </a:r>
            <a:br>
              <a:rPr lang="en-US" sz="2400" dirty="0"/>
            </a:br>
            <a:endParaRPr lang="en-US" sz="2400" dirty="0"/>
          </a:p>
          <a:p>
            <a:pPr marL="342900" indent="-342900">
              <a:buFont typeface="Arial" panose="020B0604020202020204" pitchFamily="34" charset="0"/>
              <a:buChar char="•"/>
            </a:pPr>
            <a:r>
              <a:rPr lang="en-US" sz="2400" dirty="0"/>
              <a:t>Do we even know which is the heaviest?</a:t>
            </a:r>
            <a:br>
              <a:rPr lang="en-US" sz="2400" dirty="0"/>
            </a:br>
            <a:endParaRPr lang="en-US" sz="2400" dirty="0"/>
          </a:p>
          <a:p>
            <a:pPr marL="342900" indent="-342900">
              <a:buFont typeface="Arial" panose="020B0604020202020204" pitchFamily="34" charset="0"/>
              <a:buChar char="•"/>
            </a:pPr>
            <a:r>
              <a:rPr lang="en-US" sz="2400" dirty="0"/>
              <a:t>How do they get their masses?</a:t>
            </a:r>
            <a:br>
              <a:rPr lang="en-US" sz="2400" dirty="0"/>
            </a:br>
            <a:endParaRPr lang="en-US" sz="2400" dirty="0"/>
          </a:p>
          <a:p>
            <a:pPr marL="342900" indent="-342900">
              <a:buFont typeface="Arial" panose="020B0604020202020204" pitchFamily="34" charset="0"/>
              <a:buChar char="•"/>
            </a:pPr>
            <a:r>
              <a:rPr lang="en-US" sz="2400" dirty="0"/>
              <a:t>Why are they so light?</a:t>
            </a:r>
            <a:br>
              <a:rPr lang="en-US" sz="2400" dirty="0"/>
            </a:br>
            <a:endParaRPr lang="en-US" sz="2400" dirty="0"/>
          </a:p>
          <a:p>
            <a:pPr marL="342900" indent="-342900">
              <a:buFont typeface="Arial" panose="020B0604020202020204" pitchFamily="34" charset="0"/>
              <a:buChar char="•"/>
            </a:pPr>
            <a:r>
              <a:rPr lang="en-US" sz="2400" dirty="0"/>
              <a:t>Are there only three neutrino types?</a:t>
            </a:r>
            <a:br>
              <a:rPr lang="en-US" sz="2400" dirty="0"/>
            </a:br>
            <a:endParaRPr lang="en-US" sz="2400" dirty="0"/>
          </a:p>
          <a:p>
            <a:pPr marL="342900" indent="-342900">
              <a:buFont typeface="Arial" panose="020B0604020202020204" pitchFamily="34" charset="0"/>
              <a:buChar char="•"/>
            </a:pPr>
            <a:r>
              <a:rPr lang="en-US" sz="2400" dirty="0"/>
              <a:t>Do neutrinos and antineutrinos oscillate in the</a:t>
            </a:r>
            <a:br>
              <a:rPr lang="en-US" sz="2400" dirty="0"/>
            </a:br>
            <a:r>
              <a:rPr lang="en-US" sz="2400" dirty="0"/>
              <a:t>same way?</a:t>
            </a:r>
          </a:p>
        </p:txBody>
      </p:sp>
      <p:sp>
        <p:nvSpPr>
          <p:cNvPr id="4" name="Date Placeholder 3">
            <a:extLst>
              <a:ext uri="{FF2B5EF4-FFF2-40B4-BE49-F238E27FC236}">
                <a16:creationId xmlns:a16="http://schemas.microsoft.com/office/drawing/2014/main" id="{25528233-3FA4-FAB8-5D1A-7E9163B8DAD7}"/>
              </a:ext>
            </a:extLst>
          </p:cNvPr>
          <p:cNvSpPr>
            <a:spLocks noGrp="1"/>
          </p:cNvSpPr>
          <p:nvPr>
            <p:ph type="dt" sz="half" idx="10"/>
          </p:nvPr>
        </p:nvSpPr>
        <p:spPr/>
        <p:txBody>
          <a:bodyPr/>
          <a:lstStyle/>
          <a:p>
            <a:fld id="{755B6F31-B1B5-E34F-913B-BBFB8B588223}" type="datetime3">
              <a:rPr lang="en-US" smtClean="0"/>
              <a:t>17 July 2026</a:t>
            </a:fld>
            <a:endParaRPr lang="en-GB"/>
          </a:p>
        </p:txBody>
      </p:sp>
      <p:sp>
        <p:nvSpPr>
          <p:cNvPr id="5" name="Footer Placeholder 4">
            <a:extLst>
              <a:ext uri="{FF2B5EF4-FFF2-40B4-BE49-F238E27FC236}">
                <a16:creationId xmlns:a16="http://schemas.microsoft.com/office/drawing/2014/main" id="{3B47335D-152D-23B8-E65B-2F6A12F976C5}"/>
              </a:ext>
            </a:extLst>
          </p:cNvPr>
          <p:cNvSpPr>
            <a:spLocks noGrp="1"/>
          </p:cNvSpPr>
          <p:nvPr>
            <p:ph type="ftr" sz="quarter" idx="11"/>
          </p:nvPr>
        </p:nvSpPr>
        <p:spPr/>
        <p:txBody>
          <a:bodyPr/>
          <a:lstStyle/>
          <a:p>
            <a:r>
              <a:rPr lang="en-GB" dirty="0"/>
              <a:t>Particle Physics Masterclass</a:t>
            </a:r>
          </a:p>
        </p:txBody>
      </p:sp>
      <p:sp>
        <p:nvSpPr>
          <p:cNvPr id="6" name="Slide Number Placeholder 5">
            <a:extLst>
              <a:ext uri="{FF2B5EF4-FFF2-40B4-BE49-F238E27FC236}">
                <a16:creationId xmlns:a16="http://schemas.microsoft.com/office/drawing/2014/main" id="{AE462829-A646-97B9-BDA8-05D4CCA4CF26}"/>
              </a:ext>
            </a:extLst>
          </p:cNvPr>
          <p:cNvSpPr>
            <a:spLocks noGrp="1"/>
          </p:cNvSpPr>
          <p:nvPr>
            <p:ph type="sldNum" sz="quarter" idx="12"/>
          </p:nvPr>
        </p:nvSpPr>
        <p:spPr/>
        <p:txBody>
          <a:bodyPr/>
          <a:lstStyle/>
          <a:p>
            <a:fld id="{CBA53E11-492D-48B3-9F9B-09541CA2A39A}" type="slidenum">
              <a:rPr lang="en-GB" smtClean="0"/>
              <a:t>20</a:t>
            </a:fld>
            <a:endParaRPr lang="en-GB"/>
          </a:p>
        </p:txBody>
      </p:sp>
      <p:pic>
        <p:nvPicPr>
          <p:cNvPr id="10" name="Picture 9" descr="Interrogation point Images - Free Download on Magnific (formerly Freepik)">
            <a:extLst>
              <a:ext uri="{FF2B5EF4-FFF2-40B4-BE49-F238E27FC236}">
                <a16:creationId xmlns:a16="http://schemas.microsoft.com/office/drawing/2014/main" id="{63F3DF70-007F-BBA1-CD62-B896EE90AB44}"/>
              </a:ext>
            </a:extLst>
          </p:cNvPr>
          <p:cNvPicPr>
            <a:picLocks noChangeAspect="1"/>
          </p:cNvPicPr>
          <p:nvPr/>
        </p:nvPicPr>
        <p:blipFill>
          <a:blip r:embed="rId2"/>
          <a:stretch>
            <a:fillRect/>
          </a:stretch>
        </p:blipFill>
        <p:spPr>
          <a:xfrm>
            <a:off x="6947903" y="791452"/>
            <a:ext cx="4927093" cy="4927093"/>
          </a:xfrm>
          <a:prstGeom prst="rect">
            <a:avLst/>
          </a:prstGeom>
        </p:spPr>
      </p:pic>
    </p:spTree>
    <p:extLst>
      <p:ext uri="{BB962C8B-B14F-4D97-AF65-F5344CB8AC3E}">
        <p14:creationId xmlns:p14="http://schemas.microsoft.com/office/powerpoint/2010/main" val="315018139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D96EC3-2C2D-E70E-ACB8-53DBE954A0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7D453C-7617-6510-AD5C-3443F035F374}"/>
              </a:ext>
            </a:extLst>
          </p:cNvPr>
          <p:cNvSpPr>
            <a:spLocks noGrp="1"/>
          </p:cNvSpPr>
          <p:nvPr>
            <p:ph type="title"/>
          </p:nvPr>
        </p:nvSpPr>
        <p:spPr/>
        <p:txBody>
          <a:bodyPr/>
          <a:lstStyle/>
          <a:p>
            <a:r>
              <a:rPr lang="en-US" dirty="0"/>
              <a:t>Neutrino interactions</a:t>
            </a:r>
          </a:p>
        </p:txBody>
      </p:sp>
      <p:sp>
        <p:nvSpPr>
          <p:cNvPr id="3" name="Content Placeholder 2">
            <a:extLst>
              <a:ext uri="{FF2B5EF4-FFF2-40B4-BE49-F238E27FC236}">
                <a16:creationId xmlns:a16="http://schemas.microsoft.com/office/drawing/2014/main" id="{7C0E3B36-CBB1-FB7A-E50F-039B97F25599}"/>
              </a:ext>
            </a:extLst>
          </p:cNvPr>
          <p:cNvSpPr>
            <a:spLocks noGrp="1"/>
          </p:cNvSpPr>
          <p:nvPr>
            <p:ph idx="1"/>
          </p:nvPr>
        </p:nvSpPr>
        <p:spPr>
          <a:xfrm>
            <a:off x="325799" y="1394619"/>
            <a:ext cx="5026502" cy="2348330"/>
          </a:xfrm>
        </p:spPr>
        <p:txBody>
          <a:bodyPr/>
          <a:lstStyle/>
          <a:p>
            <a:pPr marL="342900" indent="-342900">
              <a:buFont typeface="Arial" panose="020B0604020202020204" pitchFamily="34" charset="0"/>
              <a:buChar char="•"/>
            </a:pPr>
            <a:r>
              <a:rPr lang="en-US" dirty="0"/>
              <a:t>Neutrino interactions are complicated processes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Involves a lot of nuclear physics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Need to be understood to reduce uncertainties on oscillation measurements </a:t>
            </a:r>
          </a:p>
          <a:p>
            <a:pPr marL="342900" indent="-342900">
              <a:buFont typeface="Arial" panose="020B0604020202020204" pitchFamily="34" charset="0"/>
              <a:buChar char="•"/>
            </a:pPr>
            <a:endParaRPr lang="en-US" dirty="0"/>
          </a:p>
        </p:txBody>
      </p:sp>
      <p:sp>
        <p:nvSpPr>
          <p:cNvPr id="4" name="Date Placeholder 3">
            <a:extLst>
              <a:ext uri="{FF2B5EF4-FFF2-40B4-BE49-F238E27FC236}">
                <a16:creationId xmlns:a16="http://schemas.microsoft.com/office/drawing/2014/main" id="{1B3C2525-E4C0-BCEF-B21A-289B9C995A35}"/>
              </a:ext>
            </a:extLst>
          </p:cNvPr>
          <p:cNvSpPr>
            <a:spLocks noGrp="1"/>
          </p:cNvSpPr>
          <p:nvPr>
            <p:ph type="dt" sz="half" idx="10"/>
          </p:nvPr>
        </p:nvSpPr>
        <p:spPr/>
        <p:txBody>
          <a:bodyPr/>
          <a:lstStyle/>
          <a:p>
            <a:fld id="{5BDE9294-0B59-6246-B4E8-41F38ADA7A2C}" type="datetime3">
              <a:rPr lang="en-US" smtClean="0"/>
              <a:t>17 July 2026</a:t>
            </a:fld>
            <a:endParaRPr lang="en-GB"/>
          </a:p>
        </p:txBody>
      </p:sp>
      <p:sp>
        <p:nvSpPr>
          <p:cNvPr id="5" name="Footer Placeholder 4">
            <a:extLst>
              <a:ext uri="{FF2B5EF4-FFF2-40B4-BE49-F238E27FC236}">
                <a16:creationId xmlns:a16="http://schemas.microsoft.com/office/drawing/2014/main" id="{DA3AFCF5-DD3C-462E-E525-225CE5810513}"/>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C21FF31F-26A1-9BF2-6A5F-54156EC8F708}"/>
              </a:ext>
            </a:extLst>
          </p:cNvPr>
          <p:cNvSpPr>
            <a:spLocks noGrp="1"/>
          </p:cNvSpPr>
          <p:nvPr>
            <p:ph type="sldNum" sz="quarter" idx="12"/>
          </p:nvPr>
        </p:nvSpPr>
        <p:spPr/>
        <p:txBody>
          <a:bodyPr/>
          <a:lstStyle/>
          <a:p>
            <a:fld id="{CBA53E11-492D-48B3-9F9B-09541CA2A39A}" type="slidenum">
              <a:rPr lang="en-GB" smtClean="0"/>
              <a:t>21</a:t>
            </a:fld>
            <a:endParaRPr lang="en-GB"/>
          </a:p>
        </p:txBody>
      </p:sp>
      <p:sp>
        <p:nvSpPr>
          <p:cNvPr id="7" name="Subtitle 6">
            <a:extLst>
              <a:ext uri="{FF2B5EF4-FFF2-40B4-BE49-F238E27FC236}">
                <a16:creationId xmlns:a16="http://schemas.microsoft.com/office/drawing/2014/main" id="{CBC919FF-9588-13F1-C17D-082224291D73}"/>
              </a:ext>
            </a:extLst>
          </p:cNvPr>
          <p:cNvSpPr>
            <a:spLocks noGrp="1"/>
          </p:cNvSpPr>
          <p:nvPr>
            <p:ph type="subTitle" idx="13"/>
          </p:nvPr>
        </p:nvSpPr>
        <p:spPr/>
        <p:txBody>
          <a:bodyPr/>
          <a:lstStyle/>
          <a:p>
            <a:r>
              <a:rPr lang="en-US" dirty="0"/>
              <a:t>What happens when neutrino meets something else?</a:t>
            </a:r>
          </a:p>
        </p:txBody>
      </p:sp>
      <p:pic>
        <p:nvPicPr>
          <p:cNvPr id="8" name="Picture 7" descr="19-0107-02-sbn-infographic-icarus-2">
            <a:extLst>
              <a:ext uri="{FF2B5EF4-FFF2-40B4-BE49-F238E27FC236}">
                <a16:creationId xmlns:a16="http://schemas.microsoft.com/office/drawing/2014/main" id="{55737751-259B-E96A-DAAC-5B9A2B3A2A2B}"/>
              </a:ext>
            </a:extLst>
          </p:cNvPr>
          <p:cNvPicPr>
            <a:picLocks noChangeAspect="1"/>
          </p:cNvPicPr>
          <p:nvPr/>
        </p:nvPicPr>
        <p:blipFill>
          <a:blip r:embed="rId2"/>
          <a:stretch>
            <a:fillRect/>
          </a:stretch>
        </p:blipFill>
        <p:spPr>
          <a:xfrm>
            <a:off x="8137072" y="2848951"/>
            <a:ext cx="3737924" cy="1457206"/>
          </a:xfrm>
          <a:prstGeom prst="rect">
            <a:avLst/>
          </a:prstGeom>
        </p:spPr>
      </p:pic>
      <p:sp>
        <p:nvSpPr>
          <p:cNvPr id="9" name="Content Placeholder 2">
            <a:extLst>
              <a:ext uri="{FF2B5EF4-FFF2-40B4-BE49-F238E27FC236}">
                <a16:creationId xmlns:a16="http://schemas.microsoft.com/office/drawing/2014/main" id="{6351F3C7-7522-1F6E-0029-79962984C7E2}"/>
              </a:ext>
            </a:extLst>
          </p:cNvPr>
          <p:cNvSpPr txBox="1">
            <a:spLocks/>
          </p:cNvSpPr>
          <p:nvPr/>
        </p:nvSpPr>
        <p:spPr>
          <a:xfrm>
            <a:off x="6096000" y="1260989"/>
            <a:ext cx="5564186" cy="1513567"/>
          </a:xfrm>
          <a:prstGeom prst="rect">
            <a:avLst/>
          </a:prstGeom>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pPr marL="342900" indent="-342900">
              <a:buFont typeface="Arial" panose="020B0604020202020204" pitchFamily="34" charset="0"/>
              <a:buChar char="•"/>
            </a:pPr>
            <a:r>
              <a:rPr lang="en-GB" dirty="0"/>
              <a:t>Current liquid argon experiments at Fermilab (USA) are exploring neutrino interactions using high-intensity neutrino beams</a:t>
            </a:r>
            <a:endParaRPr lang="en-US" dirty="0"/>
          </a:p>
          <a:p>
            <a:pPr marL="342900" indent="-342900">
              <a:buFont typeface="Arial" panose="020B0604020202020204" pitchFamily="34" charset="0"/>
              <a:buChar char="•"/>
            </a:pPr>
            <a:endParaRPr lang="en-US" dirty="0"/>
          </a:p>
        </p:txBody>
      </p:sp>
      <p:pic>
        <p:nvPicPr>
          <p:cNvPr id="10" name="Content Placeholder 8" descr="A diagram of a circular object with text&#10;&#10;AI-generated content may be incorrect.">
            <a:extLst>
              <a:ext uri="{FF2B5EF4-FFF2-40B4-BE49-F238E27FC236}">
                <a16:creationId xmlns:a16="http://schemas.microsoft.com/office/drawing/2014/main" id="{8AF07ACA-978D-D872-D656-32EC902AED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9744" y="4104668"/>
            <a:ext cx="2373888" cy="1927315"/>
          </a:xfrm>
          <a:prstGeom prst="rect">
            <a:avLst/>
          </a:prstGeom>
        </p:spPr>
      </p:pic>
      <p:sp>
        <p:nvSpPr>
          <p:cNvPr id="11" name="Content Placeholder 2">
            <a:extLst>
              <a:ext uri="{FF2B5EF4-FFF2-40B4-BE49-F238E27FC236}">
                <a16:creationId xmlns:a16="http://schemas.microsoft.com/office/drawing/2014/main" id="{3F94D83D-13BE-A1D4-AE47-B93C41E3F603}"/>
              </a:ext>
            </a:extLst>
          </p:cNvPr>
          <p:cNvSpPr txBox="1">
            <a:spLocks/>
          </p:cNvSpPr>
          <p:nvPr/>
        </p:nvSpPr>
        <p:spPr>
          <a:xfrm>
            <a:off x="5936755" y="4882018"/>
            <a:ext cx="5484712" cy="1038520"/>
          </a:xfrm>
          <a:prstGeom prst="rect">
            <a:avLst/>
          </a:prstGeom>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pPr marL="342900" indent="-342900">
              <a:buFont typeface="Arial" panose="020B0604020202020204" pitchFamily="34" charset="0"/>
              <a:buChar char="•"/>
            </a:pPr>
            <a:r>
              <a:rPr lang="en-GB" dirty="0"/>
              <a:t>Detailed images from </a:t>
            </a:r>
            <a:r>
              <a:rPr lang="en-GB" dirty="0" err="1"/>
              <a:t>LArTPCs</a:t>
            </a:r>
            <a:r>
              <a:rPr lang="en-GB" dirty="0"/>
              <a:t> help reconstruct what happened during the neutrino interaction</a:t>
            </a:r>
            <a:endParaRPr lang="en-US" dirty="0"/>
          </a:p>
          <a:p>
            <a:pPr marL="342900" indent="-342900">
              <a:buFont typeface="Arial" panose="020B0604020202020204" pitchFamily="34" charset="0"/>
              <a:buChar char="•"/>
            </a:pPr>
            <a:endParaRPr lang="en-US" dirty="0"/>
          </a:p>
        </p:txBody>
      </p:sp>
      <p:pic>
        <p:nvPicPr>
          <p:cNvPr id="12" name="Picture 11">
            <a:extLst>
              <a:ext uri="{FF2B5EF4-FFF2-40B4-BE49-F238E27FC236}">
                <a16:creationId xmlns:a16="http://schemas.microsoft.com/office/drawing/2014/main" id="{F4DF6D80-044C-C964-8C53-907DAF4F61AD}"/>
              </a:ext>
            </a:extLst>
          </p:cNvPr>
          <p:cNvPicPr>
            <a:picLocks noChangeAspect="1"/>
          </p:cNvPicPr>
          <p:nvPr/>
        </p:nvPicPr>
        <p:blipFill>
          <a:blip r:embed="rId4"/>
          <a:stretch>
            <a:fillRect/>
          </a:stretch>
        </p:blipFill>
        <p:spPr>
          <a:xfrm>
            <a:off x="5516761" y="2774556"/>
            <a:ext cx="2455850" cy="1662601"/>
          </a:xfrm>
          <a:prstGeom prst="rect">
            <a:avLst/>
          </a:prstGeom>
        </p:spPr>
      </p:pic>
    </p:spTree>
    <p:extLst>
      <p:ext uri="{BB962C8B-B14F-4D97-AF65-F5344CB8AC3E}">
        <p14:creationId xmlns:p14="http://schemas.microsoft.com/office/powerpoint/2010/main" val="81434440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7B4C4-4E7A-9212-C034-2D49D74AFF46}"/>
              </a:ext>
            </a:extLst>
          </p:cNvPr>
          <p:cNvSpPr>
            <a:spLocks noGrp="1"/>
          </p:cNvSpPr>
          <p:nvPr>
            <p:ph type="title"/>
          </p:nvPr>
        </p:nvSpPr>
        <p:spPr/>
        <p:txBody>
          <a:bodyPr/>
          <a:lstStyle/>
          <a:p>
            <a:r>
              <a:rPr lang="en-US" dirty="0"/>
              <a:t>Neutrino masses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8F5B1D6-0FB9-B3C1-32B7-15DA10B56DEF}"/>
                  </a:ext>
                </a:extLst>
              </p:cNvPr>
              <p:cNvSpPr>
                <a:spLocks noGrp="1"/>
              </p:cNvSpPr>
              <p:nvPr>
                <p:ph idx="1"/>
              </p:nvPr>
            </p:nvSpPr>
            <p:spPr>
              <a:xfrm>
                <a:off x="485516" y="1410868"/>
                <a:ext cx="6382942" cy="4688991"/>
              </a:xfrm>
            </p:spPr>
            <p:txBody>
              <a:bodyPr/>
              <a:lstStyle/>
              <a:p>
                <a:pPr marL="342900" indent="-342900">
                  <a:buFont typeface="Arial" panose="020B0604020202020204" pitchFamily="34" charset="0"/>
                  <a:buChar char="•"/>
                </a:pPr>
                <a:r>
                  <a:rPr lang="en-US" dirty="0"/>
                  <a:t>We don’t know much about neutrino masses beyond “they’re non-zero”</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Neutrino “mass” states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2</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3</m:t>
                        </m:r>
                      </m:sub>
                    </m:sSub>
                  </m:oMath>
                </a14:m>
                <a:r>
                  <a:rPr lang="en-US" dirty="0"/>
                  <a:t>) are different from their “</a:t>
                </a:r>
                <a:r>
                  <a:rPr lang="en-US" dirty="0" err="1"/>
                  <a:t>flavour</a:t>
                </a:r>
                <a:r>
                  <a:rPr lang="en-US" dirty="0"/>
                  <a:t>” states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𝑒</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𝜏</m:t>
                        </m:r>
                      </m:sub>
                    </m:sSub>
                  </m:oMath>
                </a14:m>
                <a:r>
                  <a:rPr lang="en-US" dirty="0"/>
                  <a:t>)</a:t>
                </a:r>
                <a:br>
                  <a:rPr lang="en-US" dirty="0"/>
                </a:br>
                <a:endParaRPr lang="en-US" dirty="0"/>
              </a:p>
              <a:p>
                <a:pPr marL="342900" indent="-342900">
                  <a:buFont typeface="Arial" panose="020B0604020202020204" pitchFamily="34" charset="0"/>
                  <a:buChar char="•"/>
                </a:pPr>
                <a:r>
                  <a:rPr lang="en-US" dirty="0"/>
                  <a:t>We don’t know what the masses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2</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3</m:t>
                        </m:r>
                      </m:sub>
                    </m:sSub>
                  </m:oMath>
                </a14:m>
                <a:r>
                  <a:rPr lang="en-US" dirty="0"/>
                  <a:t> are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We don’t yet know which of 1, 2, 3 is the heaviest</a:t>
                </a:r>
              </a:p>
              <a:p>
                <a:pPr marL="666884" lvl="3" indent="-342900"/>
                <a:r>
                  <a:rPr lang="en-US" sz="1800" dirty="0"/>
                  <a:t>Two options, called “normal” and “inverted” ordering</a:t>
                </a:r>
              </a:p>
              <a:p>
                <a:pPr marL="666884" lvl="3" indent="-342900"/>
                <a:endParaRPr lang="en-US" sz="1800" dirty="0"/>
              </a:p>
              <a:p>
                <a:pPr marL="342900" lvl="1" indent="-342900">
                  <a:buFont typeface="Arial" panose="020B0604020202020204" pitchFamily="34" charset="0"/>
                  <a:buChar char="•"/>
                </a:pPr>
                <a:r>
                  <a:rPr lang="en-US" dirty="0"/>
                  <a:t>Future long baseline oscillation experiments will have an answer on the mass ordering</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mc:Choice>
        <mc:Fallback>
          <p:sp>
            <p:nvSpPr>
              <p:cNvPr id="3" name="Content Placeholder 2">
                <a:extLst>
                  <a:ext uri="{FF2B5EF4-FFF2-40B4-BE49-F238E27FC236}">
                    <a16:creationId xmlns:a16="http://schemas.microsoft.com/office/drawing/2014/main" id="{58F5B1D6-0FB9-B3C1-32B7-15DA10B56DEF}"/>
                  </a:ext>
                </a:extLst>
              </p:cNvPr>
              <p:cNvSpPr>
                <a:spLocks noGrp="1" noRot="1" noChangeAspect="1" noMove="1" noResize="1" noEditPoints="1" noAdjustHandles="1" noChangeArrowheads="1" noChangeShapeType="1" noTextEdit="1"/>
              </p:cNvSpPr>
              <p:nvPr>
                <p:ph idx="1"/>
              </p:nvPr>
            </p:nvSpPr>
            <p:spPr>
              <a:xfrm>
                <a:off x="485516" y="1410868"/>
                <a:ext cx="6382942" cy="4688991"/>
              </a:xfrm>
              <a:blipFill>
                <a:blip r:embed="rId2"/>
                <a:stretch>
                  <a:fillRect l="-2386" t="-1078"/>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D3BA5053-5053-9AEF-199A-2D6059DF46BF}"/>
              </a:ext>
            </a:extLst>
          </p:cNvPr>
          <p:cNvSpPr>
            <a:spLocks noGrp="1"/>
          </p:cNvSpPr>
          <p:nvPr>
            <p:ph type="dt" sz="half" idx="10"/>
          </p:nvPr>
        </p:nvSpPr>
        <p:spPr/>
        <p:txBody>
          <a:bodyPr/>
          <a:lstStyle/>
          <a:p>
            <a:fld id="{F0D62171-BB31-FF4F-B006-68F4C8751656}" type="datetime3">
              <a:rPr lang="en-US" smtClean="0"/>
              <a:t>17 July 2026</a:t>
            </a:fld>
            <a:endParaRPr lang="en-GB"/>
          </a:p>
        </p:txBody>
      </p:sp>
      <p:sp>
        <p:nvSpPr>
          <p:cNvPr id="5" name="Footer Placeholder 4">
            <a:extLst>
              <a:ext uri="{FF2B5EF4-FFF2-40B4-BE49-F238E27FC236}">
                <a16:creationId xmlns:a16="http://schemas.microsoft.com/office/drawing/2014/main" id="{64A94660-5F31-E960-89D0-74639A660D0A}"/>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465A6EA7-222C-746B-6B98-AC8E235EA9B6}"/>
              </a:ext>
            </a:extLst>
          </p:cNvPr>
          <p:cNvSpPr>
            <a:spLocks noGrp="1"/>
          </p:cNvSpPr>
          <p:nvPr>
            <p:ph type="sldNum" sz="quarter" idx="12"/>
          </p:nvPr>
        </p:nvSpPr>
        <p:spPr/>
        <p:txBody>
          <a:bodyPr/>
          <a:lstStyle/>
          <a:p>
            <a:fld id="{CBA53E11-492D-48B3-9F9B-09541CA2A39A}" type="slidenum">
              <a:rPr lang="en-GB" smtClean="0"/>
              <a:t>22</a:t>
            </a:fld>
            <a:endParaRPr lang="en-GB"/>
          </a:p>
        </p:txBody>
      </p:sp>
      <p:pic>
        <p:nvPicPr>
          <p:cNvPr id="10" name="Picture 9" descr="Which neutrino is the lightest? | All Things Neutrino">
            <a:extLst>
              <a:ext uri="{FF2B5EF4-FFF2-40B4-BE49-F238E27FC236}">
                <a16:creationId xmlns:a16="http://schemas.microsoft.com/office/drawing/2014/main" id="{B85E7AC5-7F4B-44F3-B194-314B566C0964}"/>
              </a:ext>
            </a:extLst>
          </p:cNvPr>
          <p:cNvPicPr>
            <a:picLocks noChangeAspect="1"/>
          </p:cNvPicPr>
          <p:nvPr/>
        </p:nvPicPr>
        <p:blipFill>
          <a:blip r:embed="rId3"/>
          <a:stretch>
            <a:fillRect/>
          </a:stretch>
        </p:blipFill>
        <p:spPr>
          <a:xfrm>
            <a:off x="7009099" y="2069610"/>
            <a:ext cx="4826235" cy="2718779"/>
          </a:xfrm>
          <a:prstGeom prst="rect">
            <a:avLst/>
          </a:prstGeom>
        </p:spPr>
      </p:pic>
    </p:spTree>
    <p:extLst>
      <p:ext uri="{BB962C8B-B14F-4D97-AF65-F5344CB8AC3E}">
        <p14:creationId xmlns:p14="http://schemas.microsoft.com/office/powerpoint/2010/main" val="212341618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C5E95-9E0A-0E62-8341-99C3128FBE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ECE647-B03F-FE58-5E0E-F9090AB5BEA8}"/>
              </a:ext>
            </a:extLst>
          </p:cNvPr>
          <p:cNvSpPr>
            <a:spLocks noGrp="1"/>
          </p:cNvSpPr>
          <p:nvPr>
            <p:ph type="title"/>
          </p:nvPr>
        </p:nvSpPr>
        <p:spPr/>
        <p:txBody>
          <a:bodyPr/>
          <a:lstStyle/>
          <a:p>
            <a:r>
              <a:rPr lang="en-US" dirty="0"/>
              <a:t>Matter-antimatter asymmetry</a:t>
            </a:r>
          </a:p>
        </p:txBody>
      </p:sp>
      <p:sp>
        <p:nvSpPr>
          <p:cNvPr id="3" name="Content Placeholder 2">
            <a:extLst>
              <a:ext uri="{FF2B5EF4-FFF2-40B4-BE49-F238E27FC236}">
                <a16:creationId xmlns:a16="http://schemas.microsoft.com/office/drawing/2014/main" id="{28FBA238-3D01-A64C-43F4-EA6541DCA1A4}"/>
              </a:ext>
            </a:extLst>
          </p:cNvPr>
          <p:cNvSpPr>
            <a:spLocks noGrp="1"/>
          </p:cNvSpPr>
          <p:nvPr>
            <p:ph idx="1"/>
          </p:nvPr>
        </p:nvSpPr>
        <p:spPr>
          <a:xfrm>
            <a:off x="310454" y="1259492"/>
            <a:ext cx="11564542" cy="4866481"/>
          </a:xfrm>
        </p:spPr>
        <p:txBody>
          <a:bodyPr/>
          <a:lstStyle/>
          <a:p>
            <a:pPr marL="342900" indent="-342900">
              <a:buFont typeface="Arial" panose="020B0604020202020204" pitchFamily="34" charset="0"/>
              <a:buChar char="•"/>
            </a:pPr>
            <a:r>
              <a:rPr lang="en-US" sz="2400" dirty="0"/>
              <a:t>Why is there only matter around?</a:t>
            </a:r>
          </a:p>
          <a:p>
            <a:pPr marL="504891" lvl="2" indent="-342900">
              <a:lnSpc>
                <a:spcPct val="150000"/>
              </a:lnSpc>
            </a:pPr>
            <a:r>
              <a:rPr lang="en-US" dirty="0"/>
              <a:t>When matter is created, so is antimatter</a:t>
            </a:r>
          </a:p>
          <a:p>
            <a:pPr marL="504891" lvl="2" indent="-342900"/>
            <a:r>
              <a:rPr lang="en-US" b="1" dirty="0"/>
              <a:t>Where did all the antimatter go?</a:t>
            </a:r>
          </a:p>
          <a:p>
            <a:pPr marL="504891" lvl="2" indent="-342900"/>
            <a:endParaRPr lang="en-US" dirty="0"/>
          </a:p>
          <a:p>
            <a:pPr marL="342900" indent="-342900">
              <a:buFont typeface="Arial" panose="020B0604020202020204" pitchFamily="34" charset="0"/>
              <a:buChar char="•"/>
            </a:pPr>
            <a:r>
              <a:rPr lang="en-US" sz="2400" dirty="0"/>
              <a:t>Neutrinos may have the answer!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In the PMNS matrix, there is a special parameter called 𝛿</a:t>
            </a:r>
            <a:r>
              <a:rPr lang="en-US" sz="2400" baseline="-25000" dirty="0"/>
              <a:t>CP</a:t>
            </a:r>
            <a:r>
              <a:rPr lang="en-US" sz="2400" dirty="0"/>
              <a:t>, which may create differences between neutrinos and anti-neutrinos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By measuring this 𝛿</a:t>
            </a:r>
            <a:r>
              <a:rPr lang="en-US" sz="2400" baseline="-25000" dirty="0"/>
              <a:t>CP</a:t>
            </a:r>
            <a:r>
              <a:rPr lang="en-US" sz="2400" dirty="0"/>
              <a:t> parameter, we get hints on what happened to the antimatter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p:txBody>
      </p:sp>
      <p:sp>
        <p:nvSpPr>
          <p:cNvPr id="4" name="Date Placeholder 3">
            <a:extLst>
              <a:ext uri="{FF2B5EF4-FFF2-40B4-BE49-F238E27FC236}">
                <a16:creationId xmlns:a16="http://schemas.microsoft.com/office/drawing/2014/main" id="{E5F75268-66BD-AEFC-3006-A5683D007F61}"/>
              </a:ext>
            </a:extLst>
          </p:cNvPr>
          <p:cNvSpPr>
            <a:spLocks noGrp="1"/>
          </p:cNvSpPr>
          <p:nvPr>
            <p:ph type="dt" sz="half" idx="10"/>
          </p:nvPr>
        </p:nvSpPr>
        <p:spPr/>
        <p:txBody>
          <a:bodyPr/>
          <a:lstStyle/>
          <a:p>
            <a:fld id="{E5D27C84-BE99-014D-B505-02B62C5340F1}" type="datetime3">
              <a:rPr lang="en-US" smtClean="0"/>
              <a:t>17 July 2026</a:t>
            </a:fld>
            <a:endParaRPr lang="en-GB"/>
          </a:p>
        </p:txBody>
      </p:sp>
      <p:sp>
        <p:nvSpPr>
          <p:cNvPr id="5" name="Footer Placeholder 4">
            <a:extLst>
              <a:ext uri="{FF2B5EF4-FFF2-40B4-BE49-F238E27FC236}">
                <a16:creationId xmlns:a16="http://schemas.microsoft.com/office/drawing/2014/main" id="{ED9A08BB-38F7-7C3C-58B0-F999F8CA2AA2}"/>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3EE700C0-AF5C-D987-1CD8-08FF596246EE}"/>
              </a:ext>
            </a:extLst>
          </p:cNvPr>
          <p:cNvSpPr>
            <a:spLocks noGrp="1"/>
          </p:cNvSpPr>
          <p:nvPr>
            <p:ph type="sldNum" sz="quarter" idx="12"/>
          </p:nvPr>
        </p:nvSpPr>
        <p:spPr/>
        <p:txBody>
          <a:bodyPr/>
          <a:lstStyle/>
          <a:p>
            <a:fld id="{CBA53E11-492D-48B3-9F9B-09541CA2A39A}" type="slidenum">
              <a:rPr lang="en-GB" smtClean="0"/>
              <a:t>23</a:t>
            </a:fld>
            <a:endParaRPr lang="en-GB"/>
          </a:p>
        </p:txBody>
      </p:sp>
      <p:sp>
        <p:nvSpPr>
          <p:cNvPr id="10" name="Subtitle 9">
            <a:extLst>
              <a:ext uri="{FF2B5EF4-FFF2-40B4-BE49-F238E27FC236}">
                <a16:creationId xmlns:a16="http://schemas.microsoft.com/office/drawing/2014/main" id="{D30B4EFD-E6F0-37DD-CDEB-04F41D0E8326}"/>
              </a:ext>
            </a:extLst>
          </p:cNvPr>
          <p:cNvSpPr>
            <a:spLocks noGrp="1"/>
          </p:cNvSpPr>
          <p:nvPr>
            <p:ph type="subTitle" idx="13"/>
          </p:nvPr>
        </p:nvSpPr>
        <p:spPr/>
        <p:txBody>
          <a:bodyPr/>
          <a:lstStyle/>
          <a:p>
            <a:endParaRPr lang="en-US"/>
          </a:p>
        </p:txBody>
      </p:sp>
      <p:pic>
        <p:nvPicPr>
          <p:cNvPr id="12" name="Picture 11">
            <a:extLst>
              <a:ext uri="{FF2B5EF4-FFF2-40B4-BE49-F238E27FC236}">
                <a16:creationId xmlns:a16="http://schemas.microsoft.com/office/drawing/2014/main" id="{BDAAC484-C888-B5F0-D819-CF5DF09E16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408" y="252000"/>
            <a:ext cx="5048711" cy="2853619"/>
          </a:xfrm>
          <a:prstGeom prst="rect">
            <a:avLst/>
          </a:prstGeom>
        </p:spPr>
      </p:pic>
    </p:spTree>
    <p:extLst>
      <p:ext uri="{BB962C8B-B14F-4D97-AF65-F5344CB8AC3E}">
        <p14:creationId xmlns:p14="http://schemas.microsoft.com/office/powerpoint/2010/main" val="76437214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AD766-3C6C-2BF5-AF59-15E5C5328742}"/>
              </a:ext>
            </a:extLst>
          </p:cNvPr>
          <p:cNvSpPr>
            <a:spLocks noGrp="1"/>
          </p:cNvSpPr>
          <p:nvPr>
            <p:ph type="title"/>
          </p:nvPr>
        </p:nvSpPr>
        <p:spPr/>
        <p:txBody>
          <a:bodyPr/>
          <a:lstStyle/>
          <a:p>
            <a:r>
              <a:rPr lang="en-US" dirty="0"/>
              <a:t>Sterile neutrino(s)?</a:t>
            </a:r>
          </a:p>
        </p:txBody>
      </p:sp>
      <p:pic>
        <p:nvPicPr>
          <p:cNvPr id="10" name="Content Placeholder 9">
            <a:extLst>
              <a:ext uri="{FF2B5EF4-FFF2-40B4-BE49-F238E27FC236}">
                <a16:creationId xmlns:a16="http://schemas.microsoft.com/office/drawing/2014/main" id="{C75BBB1D-2C24-4F73-8DCF-15D2A3DC9EE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24486" y="441022"/>
            <a:ext cx="3851961" cy="5750259"/>
          </a:xfrm>
          <a:prstGeom prst="rect">
            <a:avLst/>
          </a:prstGeom>
        </p:spPr>
      </p:pic>
      <p:sp>
        <p:nvSpPr>
          <p:cNvPr id="4" name="Date Placeholder 3">
            <a:extLst>
              <a:ext uri="{FF2B5EF4-FFF2-40B4-BE49-F238E27FC236}">
                <a16:creationId xmlns:a16="http://schemas.microsoft.com/office/drawing/2014/main" id="{C9285B75-D5A6-A9A8-5DD8-0A4C7049B3AC}"/>
              </a:ext>
            </a:extLst>
          </p:cNvPr>
          <p:cNvSpPr>
            <a:spLocks noGrp="1"/>
          </p:cNvSpPr>
          <p:nvPr>
            <p:ph type="dt" sz="half" idx="10"/>
          </p:nvPr>
        </p:nvSpPr>
        <p:spPr/>
        <p:txBody>
          <a:bodyPr/>
          <a:lstStyle/>
          <a:p>
            <a:fld id="{E5D27C84-BE99-014D-B505-02B62C5340F1}" type="datetime3">
              <a:rPr lang="en-US" smtClean="0"/>
              <a:t>17 July 2026</a:t>
            </a:fld>
            <a:endParaRPr lang="en-GB"/>
          </a:p>
        </p:txBody>
      </p:sp>
      <p:sp>
        <p:nvSpPr>
          <p:cNvPr id="5" name="Footer Placeholder 4">
            <a:extLst>
              <a:ext uri="{FF2B5EF4-FFF2-40B4-BE49-F238E27FC236}">
                <a16:creationId xmlns:a16="http://schemas.microsoft.com/office/drawing/2014/main" id="{E30D7A3F-CD8C-E4D8-6C26-B29943F9109F}"/>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8E873E8F-D304-AB4E-2D48-05A8FD8AFF61}"/>
              </a:ext>
            </a:extLst>
          </p:cNvPr>
          <p:cNvSpPr>
            <a:spLocks noGrp="1"/>
          </p:cNvSpPr>
          <p:nvPr>
            <p:ph type="sldNum" sz="quarter" idx="12"/>
          </p:nvPr>
        </p:nvSpPr>
        <p:spPr/>
        <p:txBody>
          <a:bodyPr/>
          <a:lstStyle/>
          <a:p>
            <a:fld id="{CBA53E11-492D-48B3-9F9B-09541CA2A39A}" type="slidenum">
              <a:rPr lang="en-GB" smtClean="0"/>
              <a:t>24</a:t>
            </a:fld>
            <a:endParaRPr lang="en-GB"/>
          </a:p>
        </p:txBody>
      </p:sp>
      <p:sp>
        <p:nvSpPr>
          <p:cNvPr id="7" name="Subtitle 6">
            <a:extLst>
              <a:ext uri="{FF2B5EF4-FFF2-40B4-BE49-F238E27FC236}">
                <a16:creationId xmlns:a16="http://schemas.microsoft.com/office/drawing/2014/main" id="{D99D7F41-E525-0D7B-59B3-B0F5B93FC6D3}"/>
              </a:ext>
            </a:extLst>
          </p:cNvPr>
          <p:cNvSpPr>
            <a:spLocks noGrp="1"/>
          </p:cNvSpPr>
          <p:nvPr>
            <p:ph type="subTitle" idx="13"/>
          </p:nvPr>
        </p:nvSpPr>
        <p:spPr/>
        <p:txBody>
          <a:bodyPr/>
          <a:lstStyle/>
          <a:p>
            <a:r>
              <a:rPr lang="en-US" sz="2000" dirty="0"/>
              <a:t>Another neutrino mystery</a:t>
            </a:r>
          </a:p>
        </p:txBody>
      </p:sp>
      <mc:AlternateContent xmlns:mc="http://schemas.openxmlformats.org/markup-compatibility/2006">
        <mc:Choice xmlns:a14="http://schemas.microsoft.com/office/drawing/2010/main" Requires="a14">
          <p:sp>
            <p:nvSpPr>
              <p:cNvPr id="11" name="Content Placeholder 2">
                <a:extLst>
                  <a:ext uri="{FF2B5EF4-FFF2-40B4-BE49-F238E27FC236}">
                    <a16:creationId xmlns:a16="http://schemas.microsoft.com/office/drawing/2014/main" id="{68CF9E71-51CA-B3A4-7C45-7FC69C8265C0}"/>
                  </a:ext>
                </a:extLst>
              </p:cNvPr>
              <p:cNvSpPr txBox="1">
                <a:spLocks/>
              </p:cNvSpPr>
              <p:nvPr/>
            </p:nvSpPr>
            <p:spPr>
              <a:xfrm>
                <a:off x="485516" y="1410868"/>
                <a:ext cx="6382942" cy="4688991"/>
              </a:xfrm>
              <a:prstGeom prst="rect">
                <a:avLst/>
              </a:prstGeom>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pPr marL="342900" indent="-342900">
                  <a:buFont typeface="Arial" panose="020B0604020202020204" pitchFamily="34" charset="0"/>
                  <a:buChar char="•"/>
                </a:pPr>
                <a:r>
                  <a:rPr lang="en-GB" dirty="0"/>
                  <a:t>Some short baseline experiments saw anomalies that could be explained by the existence of a 4</a:t>
                </a:r>
                <a:r>
                  <a:rPr lang="en-GB" baseline="30000" dirty="0"/>
                  <a:t>th</a:t>
                </a:r>
                <a:r>
                  <a:rPr lang="en-GB" dirty="0"/>
                  <a:t> type of neutrino,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4</m:t>
                        </m:r>
                      </m:sub>
                    </m:sSub>
                  </m:oMath>
                </a14:m>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Would have to be “sterile”, i.e. only interact via mixing with active neutrinos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Minimal models predicting only one sterile neutrinos are less and less likely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More complex picture with several </a:t>
                </a:r>
                <a:r>
                  <a:rPr lang="en-US" dirty="0" err="1"/>
                  <a:t>steriles</a:t>
                </a:r>
                <a:r>
                  <a:rPr lang="en-US" dirty="0"/>
                  <a: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mc:Choice>
        <mc:Fallback>
          <p:sp>
            <p:nvSpPr>
              <p:cNvPr id="11" name="Content Placeholder 2">
                <a:extLst>
                  <a:ext uri="{FF2B5EF4-FFF2-40B4-BE49-F238E27FC236}">
                    <a16:creationId xmlns:a16="http://schemas.microsoft.com/office/drawing/2014/main" id="{68CF9E71-51CA-B3A4-7C45-7FC69C8265C0}"/>
                  </a:ext>
                </a:extLst>
              </p:cNvPr>
              <p:cNvSpPr txBox="1">
                <a:spLocks noRot="1" noChangeAspect="1" noMove="1" noResize="1" noEditPoints="1" noAdjustHandles="1" noChangeArrowheads="1" noChangeShapeType="1" noTextEdit="1"/>
              </p:cNvSpPr>
              <p:nvPr/>
            </p:nvSpPr>
            <p:spPr>
              <a:xfrm>
                <a:off x="485516" y="1410868"/>
                <a:ext cx="6382942" cy="4688991"/>
              </a:xfrm>
              <a:prstGeom prst="rect">
                <a:avLst/>
              </a:prstGeom>
              <a:blipFill>
                <a:blip r:embed="rId3"/>
                <a:stretch>
                  <a:fillRect l="-2386" t="-1078"/>
                </a:stretch>
              </a:blipFill>
            </p:spPr>
            <p:txBody>
              <a:bodyPr/>
              <a:lstStyle/>
              <a:p>
                <a:r>
                  <a:rPr lang="en-US">
                    <a:noFill/>
                  </a:rPr>
                  <a:t> </a:t>
                </a:r>
              </a:p>
            </p:txBody>
          </p:sp>
        </mc:Fallback>
      </mc:AlternateContent>
    </p:spTree>
    <p:extLst>
      <p:ext uri="{BB962C8B-B14F-4D97-AF65-F5344CB8AC3E}">
        <p14:creationId xmlns:p14="http://schemas.microsoft.com/office/powerpoint/2010/main" val="2106225645"/>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DD6AED-D3DD-1A00-A363-5E26C4C64D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59E4B0-0847-98ED-DA04-689FFC99D1C8}"/>
              </a:ext>
            </a:extLst>
          </p:cNvPr>
          <p:cNvSpPr>
            <a:spLocks noGrp="1"/>
          </p:cNvSpPr>
          <p:nvPr>
            <p:ph type="title"/>
          </p:nvPr>
        </p:nvSpPr>
        <p:spPr/>
        <p:txBody>
          <a:bodyPr/>
          <a:lstStyle/>
          <a:p>
            <a:r>
              <a:rPr lang="en-US" dirty="0"/>
              <a:t>Future of neutrino experiments</a:t>
            </a:r>
          </a:p>
        </p:txBody>
      </p:sp>
      <p:pic>
        <p:nvPicPr>
          <p:cNvPr id="9" name="Content Placeholder 8">
            <a:extLst>
              <a:ext uri="{FF2B5EF4-FFF2-40B4-BE49-F238E27FC236}">
                <a16:creationId xmlns:a16="http://schemas.microsoft.com/office/drawing/2014/main" id="{35C80298-DB1E-7B76-6C8F-BCC7F17432AB}"/>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b="5490"/>
          <a:stretch>
            <a:fillRect/>
          </a:stretch>
        </p:blipFill>
        <p:spPr>
          <a:xfrm>
            <a:off x="796142" y="2980453"/>
            <a:ext cx="5372100" cy="1284298"/>
          </a:xfrm>
          <a:prstGeom prst="rect">
            <a:avLst/>
          </a:prstGeom>
        </p:spPr>
      </p:pic>
      <p:sp>
        <p:nvSpPr>
          <p:cNvPr id="4" name="Date Placeholder 3">
            <a:extLst>
              <a:ext uri="{FF2B5EF4-FFF2-40B4-BE49-F238E27FC236}">
                <a16:creationId xmlns:a16="http://schemas.microsoft.com/office/drawing/2014/main" id="{5528D831-7F90-E376-DE58-81830E7B95FD}"/>
              </a:ext>
            </a:extLst>
          </p:cNvPr>
          <p:cNvSpPr>
            <a:spLocks noGrp="1"/>
          </p:cNvSpPr>
          <p:nvPr>
            <p:ph type="dt" sz="half" idx="10"/>
          </p:nvPr>
        </p:nvSpPr>
        <p:spPr/>
        <p:txBody>
          <a:bodyPr/>
          <a:lstStyle/>
          <a:p>
            <a:fld id="{88684844-B2EB-9E4D-A2B3-0966D2B74195}" type="datetime3">
              <a:rPr lang="en-US" smtClean="0"/>
              <a:t>17 July 2026</a:t>
            </a:fld>
            <a:endParaRPr lang="en-GB"/>
          </a:p>
        </p:txBody>
      </p:sp>
      <p:sp>
        <p:nvSpPr>
          <p:cNvPr id="5" name="Footer Placeholder 4">
            <a:extLst>
              <a:ext uri="{FF2B5EF4-FFF2-40B4-BE49-F238E27FC236}">
                <a16:creationId xmlns:a16="http://schemas.microsoft.com/office/drawing/2014/main" id="{9CF69370-4FE7-FEE1-189A-84531887057D}"/>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DC86F67A-E2F7-446F-A5F8-7B3B60EBF31B}"/>
              </a:ext>
            </a:extLst>
          </p:cNvPr>
          <p:cNvSpPr>
            <a:spLocks noGrp="1"/>
          </p:cNvSpPr>
          <p:nvPr>
            <p:ph type="sldNum" sz="quarter" idx="12"/>
          </p:nvPr>
        </p:nvSpPr>
        <p:spPr/>
        <p:txBody>
          <a:bodyPr/>
          <a:lstStyle/>
          <a:p>
            <a:fld id="{CBA53E11-492D-48B3-9F9B-09541CA2A39A}" type="slidenum">
              <a:rPr lang="en-GB" smtClean="0"/>
              <a:t>25</a:t>
            </a:fld>
            <a:endParaRPr lang="en-GB"/>
          </a:p>
        </p:txBody>
      </p:sp>
      <p:sp>
        <p:nvSpPr>
          <p:cNvPr id="7" name="Subtitle 6">
            <a:extLst>
              <a:ext uri="{FF2B5EF4-FFF2-40B4-BE49-F238E27FC236}">
                <a16:creationId xmlns:a16="http://schemas.microsoft.com/office/drawing/2014/main" id="{3C2B0C52-76F0-3C40-1955-F0366B3FD96A}"/>
              </a:ext>
            </a:extLst>
          </p:cNvPr>
          <p:cNvSpPr>
            <a:spLocks noGrp="1"/>
          </p:cNvSpPr>
          <p:nvPr>
            <p:ph type="subTitle" idx="13"/>
          </p:nvPr>
        </p:nvSpPr>
        <p:spPr>
          <a:xfrm>
            <a:off x="325800" y="620196"/>
            <a:ext cx="6665309" cy="371567"/>
          </a:xfrm>
        </p:spPr>
        <p:txBody>
          <a:bodyPr/>
          <a:lstStyle/>
          <a:p>
            <a:r>
              <a:rPr lang="en-US" sz="2000" dirty="0"/>
              <a:t>Even. Bigger. Detectors.</a:t>
            </a:r>
          </a:p>
        </p:txBody>
      </p:sp>
      <p:pic>
        <p:nvPicPr>
          <p:cNvPr id="11" name="Picture 10">
            <a:extLst>
              <a:ext uri="{FF2B5EF4-FFF2-40B4-BE49-F238E27FC236}">
                <a16:creationId xmlns:a16="http://schemas.microsoft.com/office/drawing/2014/main" id="{90484C73-FD4F-DD35-44D6-FEE51BC6B6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9620" y="1358560"/>
            <a:ext cx="3664536" cy="4862557"/>
          </a:xfrm>
          <a:prstGeom prst="rect">
            <a:avLst/>
          </a:prstGeom>
        </p:spPr>
      </p:pic>
      <p:pic>
        <p:nvPicPr>
          <p:cNvPr id="13" name="Picture 12">
            <a:extLst>
              <a:ext uri="{FF2B5EF4-FFF2-40B4-BE49-F238E27FC236}">
                <a16:creationId xmlns:a16="http://schemas.microsoft.com/office/drawing/2014/main" id="{486C9F3B-14FE-BFD2-8AE0-4DC871E7BC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9620" y="252000"/>
            <a:ext cx="1295400" cy="1028700"/>
          </a:xfrm>
          <a:prstGeom prst="rect">
            <a:avLst/>
          </a:prstGeom>
        </p:spPr>
      </p:pic>
      <p:sp>
        <p:nvSpPr>
          <p:cNvPr id="14" name="TextBox 13">
            <a:extLst>
              <a:ext uri="{FF2B5EF4-FFF2-40B4-BE49-F238E27FC236}">
                <a16:creationId xmlns:a16="http://schemas.microsoft.com/office/drawing/2014/main" id="{F84813D5-D150-167C-8377-9D5E689C73FB}"/>
              </a:ext>
            </a:extLst>
          </p:cNvPr>
          <p:cNvSpPr txBox="1"/>
          <p:nvPr/>
        </p:nvSpPr>
        <p:spPr>
          <a:xfrm>
            <a:off x="9579052" y="706493"/>
            <a:ext cx="1787288" cy="285270"/>
          </a:xfrm>
          <a:prstGeom prst="rect">
            <a:avLst/>
          </a:prstGeom>
          <a:noFill/>
        </p:spPr>
        <p:txBody>
          <a:bodyPr wrap="square" lIns="0" tIns="0" rIns="0" bIns="0" rtlCol="0">
            <a:noAutofit/>
          </a:bodyPr>
          <a:lstStyle/>
          <a:p>
            <a:pPr algn="l">
              <a:lnSpc>
                <a:spcPct val="105000"/>
              </a:lnSpc>
            </a:pPr>
            <a:r>
              <a:rPr lang="en-US" sz="1600" dirty="0">
                <a:solidFill>
                  <a:schemeClr val="tx1"/>
                </a:solidFill>
              </a:rPr>
              <a:t>Hyper-</a:t>
            </a:r>
            <a:r>
              <a:rPr lang="en-US" sz="1600" dirty="0" err="1">
                <a:solidFill>
                  <a:schemeClr val="tx1"/>
                </a:solidFill>
              </a:rPr>
              <a:t>Kamiokande</a:t>
            </a:r>
            <a:endParaRPr lang="en-US" sz="1600" dirty="0">
              <a:solidFill>
                <a:schemeClr val="tx1"/>
              </a:solidFill>
            </a:endParaRPr>
          </a:p>
        </p:txBody>
      </p:sp>
      <p:sp>
        <p:nvSpPr>
          <p:cNvPr id="16" name="Content Placeholder 2">
            <a:extLst>
              <a:ext uri="{FF2B5EF4-FFF2-40B4-BE49-F238E27FC236}">
                <a16:creationId xmlns:a16="http://schemas.microsoft.com/office/drawing/2014/main" id="{4BE2BD51-CD10-B755-26A7-256F587136E6}"/>
              </a:ext>
            </a:extLst>
          </p:cNvPr>
          <p:cNvSpPr txBox="1">
            <a:spLocks/>
          </p:cNvSpPr>
          <p:nvPr/>
        </p:nvSpPr>
        <p:spPr>
          <a:xfrm>
            <a:off x="487844" y="1257347"/>
            <a:ext cx="6827355" cy="1899511"/>
          </a:xfrm>
          <a:prstGeom prst="rect">
            <a:avLst/>
          </a:prstGeom>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Two giant experiments on the horizon:</a:t>
            </a:r>
          </a:p>
          <a:p>
            <a:pPr marL="666884" lvl="3" indent="-342900"/>
            <a:r>
              <a:rPr lang="en-US" dirty="0"/>
              <a:t>DUNE (liquid argon) and Hyper-K (water Cherenkov)</a:t>
            </a:r>
          </a:p>
          <a:p>
            <a:pPr marL="666884" lvl="3" indent="-342900"/>
            <a:endParaRPr lang="en-US" dirty="0"/>
          </a:p>
          <a:p>
            <a:pPr marL="342900" lvl="1" indent="-342900">
              <a:buFont typeface="Arial" panose="020B0604020202020204" pitchFamily="34" charset="0"/>
              <a:buChar char="•"/>
            </a:pPr>
            <a:r>
              <a:rPr lang="en-US" dirty="0"/>
              <a:t>Bigger detectors, higher intensity neutrino beams, more precise measurements!</a:t>
            </a:r>
          </a:p>
          <a:p>
            <a:pPr marL="342900" indent="-342900">
              <a:buFont typeface="Arial" panose="020B0604020202020204" pitchFamily="34" charset="0"/>
              <a:buChar char="•"/>
            </a:pPr>
            <a:endParaRPr lang="en-US" dirty="0"/>
          </a:p>
        </p:txBody>
      </p:sp>
      <p:pic>
        <p:nvPicPr>
          <p:cNvPr id="17" name="Picture 16" descr="DUNE caverns at @sanfordlab are getting outfitted to start construction of  the first far detector cryostat next year. Lots of activity underway to  prepare for installation. The DUNE Long Baseline Neutrino Committee">
            <a:extLst>
              <a:ext uri="{FF2B5EF4-FFF2-40B4-BE49-F238E27FC236}">
                <a16:creationId xmlns:a16="http://schemas.microsoft.com/office/drawing/2014/main" id="{1A3657B2-D06A-4FA1-812E-5B802F8FC52B}"/>
              </a:ext>
            </a:extLst>
          </p:cNvPr>
          <p:cNvPicPr>
            <a:picLocks noChangeAspect="1"/>
          </p:cNvPicPr>
          <p:nvPr/>
        </p:nvPicPr>
        <p:blipFill>
          <a:blip r:embed="rId5"/>
          <a:stretch>
            <a:fillRect/>
          </a:stretch>
        </p:blipFill>
        <p:spPr>
          <a:xfrm>
            <a:off x="796142" y="4342700"/>
            <a:ext cx="2338238" cy="1895104"/>
          </a:xfrm>
          <a:prstGeom prst="rect">
            <a:avLst/>
          </a:prstGeom>
        </p:spPr>
      </p:pic>
      <p:pic>
        <p:nvPicPr>
          <p:cNvPr id="18" name="Picture 17" descr="This bold experiment aims to solve one of the biggest mysteries in science">
            <a:extLst>
              <a:ext uri="{FF2B5EF4-FFF2-40B4-BE49-F238E27FC236}">
                <a16:creationId xmlns:a16="http://schemas.microsoft.com/office/drawing/2014/main" id="{E6DE5A9C-26EB-4D8C-A8BB-367AF028E4A3}"/>
              </a:ext>
            </a:extLst>
          </p:cNvPr>
          <p:cNvPicPr>
            <a:picLocks noChangeAspect="1"/>
          </p:cNvPicPr>
          <p:nvPr/>
        </p:nvPicPr>
        <p:blipFill>
          <a:blip r:embed="rId6"/>
          <a:stretch>
            <a:fillRect/>
          </a:stretch>
        </p:blipFill>
        <p:spPr>
          <a:xfrm>
            <a:off x="3253344" y="4342700"/>
            <a:ext cx="2842656" cy="1895104"/>
          </a:xfrm>
          <a:prstGeom prst="rect">
            <a:avLst/>
          </a:prstGeom>
        </p:spPr>
      </p:pic>
    </p:spTree>
    <p:extLst>
      <p:ext uri="{BB962C8B-B14F-4D97-AF65-F5344CB8AC3E}">
        <p14:creationId xmlns:p14="http://schemas.microsoft.com/office/powerpoint/2010/main" val="3770656185"/>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E496CC-8B8D-E8B3-37F7-84DDFCF508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75F212-12D8-1D00-23E6-14F8A1AA8329}"/>
              </a:ext>
            </a:extLst>
          </p:cNvPr>
          <p:cNvSpPr>
            <a:spLocks noGrp="1"/>
          </p:cNvSpPr>
          <p:nvPr>
            <p:ph type="title"/>
          </p:nvPr>
        </p:nvSpPr>
        <p:spPr/>
        <p:txBody>
          <a:bodyPr/>
          <a:lstStyle/>
          <a:p>
            <a:r>
              <a:rPr lang="en-US" dirty="0"/>
              <a:t>Neutrinos</a:t>
            </a:r>
          </a:p>
        </p:txBody>
      </p:sp>
      <p:sp>
        <p:nvSpPr>
          <p:cNvPr id="3" name="Content Placeholder 2">
            <a:extLst>
              <a:ext uri="{FF2B5EF4-FFF2-40B4-BE49-F238E27FC236}">
                <a16:creationId xmlns:a16="http://schemas.microsoft.com/office/drawing/2014/main" id="{D6CD1641-486E-FBEE-6E29-B07853AF7BB8}"/>
              </a:ext>
            </a:extLst>
          </p:cNvPr>
          <p:cNvSpPr>
            <a:spLocks noGrp="1"/>
          </p:cNvSpPr>
          <p:nvPr>
            <p:ph idx="1"/>
          </p:nvPr>
        </p:nvSpPr>
        <p:spPr>
          <a:xfrm>
            <a:off x="443695" y="1349229"/>
            <a:ext cx="6635148" cy="4838616"/>
          </a:xfrm>
        </p:spPr>
        <p:txBody>
          <a:bodyPr/>
          <a:lstStyle/>
          <a:p>
            <a:pPr marL="342900" indent="-342900">
              <a:buFont typeface="Arial" panose="020B0604020202020204" pitchFamily="34" charset="0"/>
              <a:buChar char="•"/>
            </a:pPr>
            <a:r>
              <a:rPr lang="en-US" b="1" dirty="0"/>
              <a:t>Neutrinos are everywhere but very hard to detect!</a:t>
            </a:r>
            <a:br>
              <a:rPr lang="en-US" b="1" dirty="0"/>
            </a:br>
            <a:endParaRPr lang="en-US" b="1" dirty="0"/>
          </a:p>
          <a:p>
            <a:pPr marL="342900" indent="-342900">
              <a:buFont typeface="Arial" panose="020B0604020202020204" pitchFamily="34" charset="0"/>
              <a:buChar char="•"/>
            </a:pPr>
            <a:r>
              <a:rPr lang="en-US" dirty="0"/>
              <a:t>There are 3 kind of neutrinos (</a:t>
            </a:r>
            <a:r>
              <a:rPr lang="en-US" dirty="0" err="1"/>
              <a:t>flavours</a:t>
            </a:r>
            <a:r>
              <a:rPr lang="en-US" dirty="0"/>
              <a:t>)</a:t>
            </a:r>
            <a:br>
              <a:rPr lang="en-US" dirty="0"/>
            </a:br>
            <a:endParaRPr lang="en-US" dirty="0"/>
          </a:p>
          <a:p>
            <a:pPr marL="342900" indent="-342900">
              <a:buFont typeface="Arial" panose="020B0604020202020204" pitchFamily="34" charset="0"/>
              <a:buChar char="•"/>
            </a:pPr>
            <a:r>
              <a:rPr lang="en-US" dirty="0"/>
              <a:t>As they travel, neutrinos oscillate between </a:t>
            </a:r>
            <a:r>
              <a:rPr lang="en-US" dirty="0" err="1"/>
              <a:t>flavours</a:t>
            </a:r>
            <a:br>
              <a:rPr lang="en-US" dirty="0"/>
            </a:br>
            <a:endParaRPr lang="en-US" dirty="0"/>
          </a:p>
          <a:p>
            <a:pPr marL="342900" indent="-342900">
              <a:buFont typeface="Arial" panose="020B0604020202020204" pitchFamily="34" charset="0"/>
              <a:buChar char="•"/>
            </a:pPr>
            <a:r>
              <a:rPr lang="en-US" dirty="0"/>
              <a:t>Despite their ghostly nature, neutrinos may explain why there is more matter than anti-matter in the Universe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Measuring neutrino oscillations allows us to understand why the Universe has more matter than antimatter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b="1" dirty="0"/>
              <a:t>Experiments currently under construction will answer many of the current open questions!</a:t>
            </a:r>
          </a:p>
          <a:p>
            <a:endParaRPr lang="en-US" dirty="0"/>
          </a:p>
        </p:txBody>
      </p:sp>
      <p:sp>
        <p:nvSpPr>
          <p:cNvPr id="4" name="Date Placeholder 3">
            <a:extLst>
              <a:ext uri="{FF2B5EF4-FFF2-40B4-BE49-F238E27FC236}">
                <a16:creationId xmlns:a16="http://schemas.microsoft.com/office/drawing/2014/main" id="{31E6576E-E480-AAF4-6723-E51743653DBB}"/>
              </a:ext>
            </a:extLst>
          </p:cNvPr>
          <p:cNvSpPr>
            <a:spLocks noGrp="1"/>
          </p:cNvSpPr>
          <p:nvPr>
            <p:ph type="dt" sz="half" idx="10"/>
          </p:nvPr>
        </p:nvSpPr>
        <p:spPr/>
        <p:txBody>
          <a:bodyPr/>
          <a:lstStyle/>
          <a:p>
            <a:fld id="{4A6CB154-BCBE-7446-9860-8F0E0C0AEF0A}" type="datetime3">
              <a:rPr lang="en-US" smtClean="0"/>
              <a:t>17 July 2026</a:t>
            </a:fld>
            <a:endParaRPr lang="en-GB"/>
          </a:p>
        </p:txBody>
      </p:sp>
      <p:sp>
        <p:nvSpPr>
          <p:cNvPr id="5" name="Footer Placeholder 4">
            <a:extLst>
              <a:ext uri="{FF2B5EF4-FFF2-40B4-BE49-F238E27FC236}">
                <a16:creationId xmlns:a16="http://schemas.microsoft.com/office/drawing/2014/main" id="{770DE58B-E8D2-C4C7-012C-E6A9BCB2CFE0}"/>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98F5CD25-DBA1-CA8F-4F5D-E8C1CA57BBCC}"/>
              </a:ext>
            </a:extLst>
          </p:cNvPr>
          <p:cNvSpPr>
            <a:spLocks noGrp="1"/>
          </p:cNvSpPr>
          <p:nvPr>
            <p:ph type="sldNum" sz="quarter" idx="12"/>
          </p:nvPr>
        </p:nvSpPr>
        <p:spPr/>
        <p:txBody>
          <a:bodyPr/>
          <a:lstStyle/>
          <a:p>
            <a:fld id="{CBA53E11-492D-48B3-9F9B-09541CA2A39A}" type="slidenum">
              <a:rPr lang="en-GB" smtClean="0"/>
              <a:t>26</a:t>
            </a:fld>
            <a:endParaRPr lang="en-GB"/>
          </a:p>
        </p:txBody>
      </p:sp>
      <p:sp>
        <p:nvSpPr>
          <p:cNvPr id="7" name="Subtitle 6">
            <a:extLst>
              <a:ext uri="{FF2B5EF4-FFF2-40B4-BE49-F238E27FC236}">
                <a16:creationId xmlns:a16="http://schemas.microsoft.com/office/drawing/2014/main" id="{A3A036F4-07D3-2E4A-56AB-EB55A19CCB8B}"/>
              </a:ext>
            </a:extLst>
          </p:cNvPr>
          <p:cNvSpPr>
            <a:spLocks noGrp="1"/>
          </p:cNvSpPr>
          <p:nvPr>
            <p:ph type="subTitle" idx="13"/>
          </p:nvPr>
        </p:nvSpPr>
        <p:spPr/>
        <p:txBody>
          <a:bodyPr/>
          <a:lstStyle/>
          <a:p>
            <a:r>
              <a:rPr lang="en-US" dirty="0"/>
              <a:t>What you should remember!</a:t>
            </a:r>
          </a:p>
        </p:txBody>
      </p:sp>
      <p:pic>
        <p:nvPicPr>
          <p:cNvPr id="12" name="Picture 11" descr="TITANIC ICEBERG SIZE REVEALED">
            <a:extLst>
              <a:ext uri="{FF2B5EF4-FFF2-40B4-BE49-F238E27FC236}">
                <a16:creationId xmlns:a16="http://schemas.microsoft.com/office/drawing/2014/main" id="{803E80CE-0FD1-BAB4-CB0D-A59CC3C5E7D5}"/>
              </a:ext>
            </a:extLst>
          </p:cNvPr>
          <p:cNvPicPr>
            <a:picLocks noChangeAspect="1"/>
          </p:cNvPicPr>
          <p:nvPr/>
        </p:nvPicPr>
        <p:blipFill>
          <a:blip r:embed="rId2"/>
          <a:srcRect t="1" b="288"/>
          <a:stretch>
            <a:fillRect/>
          </a:stretch>
        </p:blipFill>
        <p:spPr>
          <a:xfrm>
            <a:off x="7309370" y="1205525"/>
            <a:ext cx="4556829" cy="4446950"/>
          </a:xfrm>
          <a:prstGeom prst="rect">
            <a:avLst/>
          </a:prstGeom>
        </p:spPr>
      </p:pic>
      <p:sp>
        <p:nvSpPr>
          <p:cNvPr id="13" name="TextBox 12">
            <a:extLst>
              <a:ext uri="{FF2B5EF4-FFF2-40B4-BE49-F238E27FC236}">
                <a16:creationId xmlns:a16="http://schemas.microsoft.com/office/drawing/2014/main" id="{21435C51-A41E-C80D-9AA7-2FE3AFFB2E41}"/>
              </a:ext>
            </a:extLst>
          </p:cNvPr>
          <p:cNvSpPr txBox="1"/>
          <p:nvPr/>
        </p:nvSpPr>
        <p:spPr>
          <a:xfrm>
            <a:off x="10266745" y="1432048"/>
            <a:ext cx="1481560" cy="300942"/>
          </a:xfrm>
          <a:prstGeom prst="rect">
            <a:avLst/>
          </a:prstGeom>
          <a:noFill/>
        </p:spPr>
        <p:txBody>
          <a:bodyPr wrap="square" lIns="0" tIns="0" rIns="0" bIns="0" rtlCol="0">
            <a:noAutofit/>
          </a:bodyPr>
          <a:lstStyle/>
          <a:p>
            <a:pPr algn="l">
              <a:lnSpc>
                <a:spcPct val="105000"/>
              </a:lnSpc>
            </a:pPr>
            <a:r>
              <a:rPr lang="en-US" sz="1600" dirty="0">
                <a:solidFill>
                  <a:schemeClr val="bg1"/>
                </a:solidFill>
              </a:rPr>
              <a:t>Neutrinos exist!</a:t>
            </a:r>
          </a:p>
        </p:txBody>
      </p:sp>
      <p:sp>
        <p:nvSpPr>
          <p:cNvPr id="14" name="TextBox 13">
            <a:extLst>
              <a:ext uri="{FF2B5EF4-FFF2-40B4-BE49-F238E27FC236}">
                <a16:creationId xmlns:a16="http://schemas.microsoft.com/office/drawing/2014/main" id="{CB1CAC4C-C4C5-84DE-CD85-233FF792D01D}"/>
              </a:ext>
            </a:extLst>
          </p:cNvPr>
          <p:cNvSpPr txBox="1"/>
          <p:nvPr/>
        </p:nvSpPr>
        <p:spPr>
          <a:xfrm>
            <a:off x="7525474" y="3922534"/>
            <a:ext cx="958769" cy="545294"/>
          </a:xfrm>
          <a:prstGeom prst="rect">
            <a:avLst/>
          </a:prstGeom>
          <a:noFill/>
        </p:spPr>
        <p:txBody>
          <a:bodyPr wrap="square" lIns="0" tIns="0" rIns="0" bIns="0" rtlCol="0">
            <a:noAutofit/>
          </a:bodyPr>
          <a:lstStyle/>
          <a:p>
            <a:pPr algn="ctr">
              <a:lnSpc>
                <a:spcPct val="105000"/>
              </a:lnSpc>
            </a:pPr>
            <a:r>
              <a:rPr lang="en-US" sz="1600" dirty="0">
                <a:solidFill>
                  <a:schemeClr val="bg1"/>
                </a:solidFill>
              </a:rPr>
              <a:t>Neutrinos masses</a:t>
            </a:r>
          </a:p>
        </p:txBody>
      </p:sp>
      <p:sp>
        <p:nvSpPr>
          <p:cNvPr id="15" name="TextBox 14">
            <a:extLst>
              <a:ext uri="{FF2B5EF4-FFF2-40B4-BE49-F238E27FC236}">
                <a16:creationId xmlns:a16="http://schemas.microsoft.com/office/drawing/2014/main" id="{DEC633E3-C113-9305-43A8-FAE1FF837D5E}"/>
              </a:ext>
            </a:extLst>
          </p:cNvPr>
          <p:cNvSpPr txBox="1"/>
          <p:nvPr/>
        </p:nvSpPr>
        <p:spPr>
          <a:xfrm>
            <a:off x="8094562" y="4908311"/>
            <a:ext cx="958769" cy="545294"/>
          </a:xfrm>
          <a:prstGeom prst="rect">
            <a:avLst/>
          </a:prstGeom>
          <a:noFill/>
        </p:spPr>
        <p:txBody>
          <a:bodyPr wrap="square" lIns="0" tIns="0" rIns="0" bIns="0" rtlCol="0">
            <a:noAutofit/>
          </a:bodyPr>
          <a:lstStyle/>
          <a:p>
            <a:pPr algn="ctr">
              <a:lnSpc>
                <a:spcPct val="105000"/>
              </a:lnSpc>
            </a:pPr>
            <a:r>
              <a:rPr lang="en-US" sz="1600" dirty="0">
                <a:solidFill>
                  <a:schemeClr val="bg1"/>
                </a:solidFill>
              </a:rPr>
              <a:t>Sterile neutrinos</a:t>
            </a:r>
          </a:p>
        </p:txBody>
      </p: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71ADAFD9-2A18-855D-D63C-97AC74156331}"/>
                  </a:ext>
                </a:extLst>
              </p:cNvPr>
              <p:cNvSpPr txBox="1"/>
              <p:nvPr/>
            </p:nvSpPr>
            <p:spPr>
              <a:xfrm>
                <a:off x="10778787" y="3649887"/>
                <a:ext cx="958769" cy="545294"/>
              </a:xfrm>
              <a:prstGeom prst="rect">
                <a:avLst/>
              </a:prstGeom>
              <a:noFill/>
            </p:spPr>
            <p:txBody>
              <a:bodyPr wrap="square" lIns="0" tIns="0" rIns="0" bIns="0" rtlCol="0">
                <a:noAutofit/>
              </a:bodyPr>
              <a:lstStyle/>
              <a:p>
                <a:pPr algn="l">
                  <a:lnSpc>
                    <a:spcPct val="105000"/>
                  </a:lnSpc>
                </a:pPr>
                <a14:m>
                  <m:oMathPara xmlns:m="http://schemas.openxmlformats.org/officeDocument/2006/math">
                    <m:oMath>
                      <m:sSub>
                        <m:sSubPr>
                          <m:ctrlPr>
                            <a:rPr lang="en-GB" sz="1600" b="0" i="1" smtClean="0">
                              <a:solidFill>
                                <a:schemeClr val="bg1"/>
                              </a:solidFill>
                              <a:latin typeface="Cambria Math" panose="02040503050406030204" pitchFamily="18" charset="0"/>
                            </a:rPr>
                          </m:ctrlPr>
                        </m:sSubPr>
                        <m:e>
                          <m:r>
                            <a:rPr lang="en-GB" sz="1600" b="0" i="1" smtClean="0">
                              <a:solidFill>
                                <a:schemeClr val="bg1"/>
                              </a:solidFill>
                              <a:latin typeface="Cambria Math" panose="02040503050406030204" pitchFamily="18" charset="0"/>
                            </a:rPr>
                            <m:t>𝛿</m:t>
                          </m:r>
                        </m:e>
                        <m:sub>
                          <m:r>
                            <a:rPr lang="en-GB" sz="1600" b="0" i="1" smtClean="0">
                              <a:solidFill>
                                <a:schemeClr val="bg1"/>
                              </a:solidFill>
                              <a:latin typeface="Cambria Math" panose="02040503050406030204" pitchFamily="18" charset="0"/>
                            </a:rPr>
                            <m:t>𝐶𝑃</m:t>
                          </m:r>
                        </m:sub>
                      </m:sSub>
                    </m:oMath>
                  </m:oMathPara>
                </a14:m>
                <a:endParaRPr lang="en-US" sz="1600" dirty="0">
                  <a:solidFill>
                    <a:schemeClr val="bg1"/>
                  </a:solidFill>
                </a:endParaRPr>
              </a:p>
            </p:txBody>
          </p:sp>
        </mc:Choice>
        <mc:Fallback>
          <p:sp>
            <p:nvSpPr>
              <p:cNvPr id="16" name="TextBox 15">
                <a:extLst>
                  <a:ext uri="{FF2B5EF4-FFF2-40B4-BE49-F238E27FC236}">
                    <a16:creationId xmlns:a16="http://schemas.microsoft.com/office/drawing/2014/main" id="{71ADAFD9-2A18-855D-D63C-97AC74156331}"/>
                  </a:ext>
                </a:extLst>
              </p:cNvPr>
              <p:cNvSpPr txBox="1">
                <a:spLocks noRot="1" noChangeAspect="1" noMove="1" noResize="1" noEditPoints="1" noAdjustHandles="1" noChangeArrowheads="1" noChangeShapeType="1" noTextEdit="1"/>
              </p:cNvSpPr>
              <p:nvPr/>
            </p:nvSpPr>
            <p:spPr>
              <a:xfrm>
                <a:off x="10778787" y="3649887"/>
                <a:ext cx="958769" cy="545294"/>
              </a:xfrm>
              <a:prstGeom prst="rect">
                <a:avLst/>
              </a:prstGeom>
              <a:blipFill>
                <a:blip r:embed="rId3"/>
                <a:stretch>
                  <a:fillRect/>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8FE3DD76-C329-16CC-9D8F-CB5782D62215}"/>
              </a:ext>
            </a:extLst>
          </p:cNvPr>
          <p:cNvSpPr txBox="1"/>
          <p:nvPr/>
        </p:nvSpPr>
        <p:spPr>
          <a:xfrm>
            <a:off x="10528140" y="4852364"/>
            <a:ext cx="1209416" cy="545294"/>
          </a:xfrm>
          <a:prstGeom prst="rect">
            <a:avLst/>
          </a:prstGeom>
          <a:noFill/>
        </p:spPr>
        <p:txBody>
          <a:bodyPr wrap="square" lIns="0" tIns="0" rIns="0" bIns="0" rtlCol="0">
            <a:noAutofit/>
          </a:bodyPr>
          <a:lstStyle/>
          <a:p>
            <a:pPr algn="ctr">
              <a:lnSpc>
                <a:spcPct val="105000"/>
              </a:lnSpc>
            </a:pPr>
            <a:r>
              <a:rPr lang="en-US" sz="1600" dirty="0">
                <a:solidFill>
                  <a:schemeClr val="bg1"/>
                </a:solidFill>
              </a:rPr>
              <a:t>Neutrino interactions</a:t>
            </a:r>
          </a:p>
        </p:txBody>
      </p:sp>
    </p:spTree>
    <p:extLst>
      <p:ext uri="{BB962C8B-B14F-4D97-AF65-F5344CB8AC3E}">
        <p14:creationId xmlns:p14="http://schemas.microsoft.com/office/powerpoint/2010/main" val="1249456097"/>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C92A0-DAFD-2CE4-F5BD-315A0135CDD6}"/>
              </a:ext>
            </a:extLst>
          </p:cNvPr>
          <p:cNvSpPr>
            <a:spLocks noGrp="1"/>
          </p:cNvSpPr>
          <p:nvPr>
            <p:ph type="ctrTitle"/>
          </p:nvPr>
        </p:nvSpPr>
        <p:spPr>
          <a:xfrm>
            <a:off x="317500" y="3338513"/>
            <a:ext cx="9144000" cy="1828800"/>
          </a:xfrm>
        </p:spPr>
        <p:txBody>
          <a:bodyPr/>
          <a:lstStyle/>
          <a:p>
            <a:r>
              <a:rPr lang="en-US" dirty="0"/>
              <a:t>Any questions?</a:t>
            </a:r>
          </a:p>
        </p:txBody>
      </p:sp>
    </p:spTree>
    <p:extLst>
      <p:ext uri="{BB962C8B-B14F-4D97-AF65-F5344CB8AC3E}">
        <p14:creationId xmlns:p14="http://schemas.microsoft.com/office/powerpoint/2010/main" val="228745162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D13E6-60E0-DA37-D67A-821E138A26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A0F5B9-8170-C417-7575-8C0F700A4441}"/>
              </a:ext>
            </a:extLst>
          </p:cNvPr>
          <p:cNvSpPr>
            <a:spLocks noGrp="1"/>
          </p:cNvSpPr>
          <p:nvPr>
            <p:ph type="title"/>
          </p:nvPr>
        </p:nvSpPr>
        <p:spPr/>
        <p:txBody>
          <a:bodyPr/>
          <a:lstStyle/>
          <a:p>
            <a:r>
              <a:rPr lang="en-US" dirty="0"/>
              <a:t>What is a neutrino?</a:t>
            </a:r>
          </a:p>
        </p:txBody>
      </p:sp>
      <p:pic>
        <p:nvPicPr>
          <p:cNvPr id="8" name="Content Placeholder 7" descr="Ghost Particle by Alan Chodos, James Riordon | Waterstones">
            <a:extLst>
              <a:ext uri="{FF2B5EF4-FFF2-40B4-BE49-F238E27FC236}">
                <a16:creationId xmlns:a16="http://schemas.microsoft.com/office/drawing/2014/main" id="{F1DB9213-064B-B231-A457-7FCA7B241C48}"/>
              </a:ext>
            </a:extLst>
          </p:cNvPr>
          <p:cNvPicPr>
            <a:picLocks noGrp="1" noChangeAspect="1"/>
          </p:cNvPicPr>
          <p:nvPr>
            <p:ph idx="1"/>
          </p:nvPr>
        </p:nvPicPr>
        <p:blipFill>
          <a:blip r:embed="rId3"/>
          <a:stretch>
            <a:fillRect/>
          </a:stretch>
        </p:blipFill>
        <p:spPr>
          <a:xfrm>
            <a:off x="9067002" y="2580347"/>
            <a:ext cx="2265060" cy="3348350"/>
          </a:xfrm>
          <a:prstGeom prst="rect">
            <a:avLst/>
          </a:prstGeom>
        </p:spPr>
      </p:pic>
      <p:sp>
        <p:nvSpPr>
          <p:cNvPr id="4" name="Date Placeholder 3">
            <a:extLst>
              <a:ext uri="{FF2B5EF4-FFF2-40B4-BE49-F238E27FC236}">
                <a16:creationId xmlns:a16="http://schemas.microsoft.com/office/drawing/2014/main" id="{D1E1CB28-D472-0F5D-D68D-FD61548E7416}"/>
              </a:ext>
            </a:extLst>
          </p:cNvPr>
          <p:cNvSpPr>
            <a:spLocks noGrp="1"/>
          </p:cNvSpPr>
          <p:nvPr>
            <p:ph type="dt" sz="half" idx="10"/>
          </p:nvPr>
        </p:nvSpPr>
        <p:spPr/>
        <p:txBody>
          <a:bodyPr/>
          <a:lstStyle/>
          <a:p>
            <a:fld id="{ABAECA6F-6F07-524D-91A7-06BB6D2B3E03}" type="datetime3">
              <a:rPr lang="en-US" smtClean="0"/>
              <a:t>17 July 2026</a:t>
            </a:fld>
            <a:endParaRPr lang="en-GB"/>
          </a:p>
        </p:txBody>
      </p:sp>
      <p:sp>
        <p:nvSpPr>
          <p:cNvPr id="5" name="Footer Placeholder 4">
            <a:extLst>
              <a:ext uri="{FF2B5EF4-FFF2-40B4-BE49-F238E27FC236}">
                <a16:creationId xmlns:a16="http://schemas.microsoft.com/office/drawing/2014/main" id="{C9096536-FEC7-71E7-1F72-A6335415951A}"/>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C7DC22E9-4D7B-38BF-022D-C9EBA35392D6}"/>
              </a:ext>
            </a:extLst>
          </p:cNvPr>
          <p:cNvSpPr>
            <a:spLocks noGrp="1"/>
          </p:cNvSpPr>
          <p:nvPr>
            <p:ph type="sldNum" sz="quarter" idx="12"/>
          </p:nvPr>
        </p:nvSpPr>
        <p:spPr/>
        <p:txBody>
          <a:bodyPr/>
          <a:lstStyle/>
          <a:p>
            <a:fld id="{CBA53E11-492D-48B3-9F9B-09541CA2A39A}" type="slidenum">
              <a:rPr lang="en-GB" smtClean="0"/>
              <a:t>3</a:t>
            </a:fld>
            <a:endParaRPr lang="en-GB"/>
          </a:p>
        </p:txBody>
      </p:sp>
      <p:sp>
        <p:nvSpPr>
          <p:cNvPr id="7" name="Subtitle 6">
            <a:extLst>
              <a:ext uri="{FF2B5EF4-FFF2-40B4-BE49-F238E27FC236}">
                <a16:creationId xmlns:a16="http://schemas.microsoft.com/office/drawing/2014/main" id="{CB690D0C-17C2-9741-B855-9C587DDE7EAD}"/>
              </a:ext>
            </a:extLst>
          </p:cNvPr>
          <p:cNvSpPr>
            <a:spLocks noGrp="1"/>
          </p:cNvSpPr>
          <p:nvPr>
            <p:ph type="subTitle" idx="13"/>
          </p:nvPr>
        </p:nvSpPr>
        <p:spPr/>
        <p:txBody>
          <a:bodyPr/>
          <a:lstStyle/>
          <a:p>
            <a:endParaRPr lang="en-US"/>
          </a:p>
        </p:txBody>
      </p:sp>
      <p:pic>
        <p:nvPicPr>
          <p:cNvPr id="12" name="Picture 11">
            <a:extLst>
              <a:ext uri="{FF2B5EF4-FFF2-40B4-BE49-F238E27FC236}">
                <a16:creationId xmlns:a16="http://schemas.microsoft.com/office/drawing/2014/main" id="{CD76BA4C-6F73-12FA-897C-B4194F9032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4999" y="2323692"/>
            <a:ext cx="4619535" cy="743925"/>
          </a:xfrm>
          <a:prstGeom prst="rect">
            <a:avLst/>
          </a:prstGeom>
        </p:spPr>
      </p:pic>
      <p:pic>
        <p:nvPicPr>
          <p:cNvPr id="14" name="Picture 13">
            <a:extLst>
              <a:ext uri="{FF2B5EF4-FFF2-40B4-BE49-F238E27FC236}">
                <a16:creationId xmlns:a16="http://schemas.microsoft.com/office/drawing/2014/main" id="{91206C65-1CD1-2615-6802-F3E176E602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7171" y="135493"/>
            <a:ext cx="4619535" cy="2195833"/>
          </a:xfrm>
          <a:prstGeom prst="rect">
            <a:avLst/>
          </a:prstGeom>
        </p:spPr>
      </p:pic>
      <p:pic>
        <p:nvPicPr>
          <p:cNvPr id="18" name="Picture 17">
            <a:extLst>
              <a:ext uri="{FF2B5EF4-FFF2-40B4-BE49-F238E27FC236}">
                <a16:creationId xmlns:a16="http://schemas.microsoft.com/office/drawing/2014/main" id="{E626B35D-E6DB-E0DB-7016-FCD9E7B534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9593" y="5122984"/>
            <a:ext cx="7772400" cy="880467"/>
          </a:xfrm>
          <a:prstGeom prst="rect">
            <a:avLst/>
          </a:prstGeom>
        </p:spPr>
      </p:pic>
      <p:pic>
        <p:nvPicPr>
          <p:cNvPr id="20" name="Picture 19">
            <a:extLst>
              <a:ext uri="{FF2B5EF4-FFF2-40B4-BE49-F238E27FC236}">
                <a16:creationId xmlns:a16="http://schemas.microsoft.com/office/drawing/2014/main" id="{1F4E9229-ABC0-A4A9-8F48-900E181854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72614" y="3114386"/>
            <a:ext cx="5969379" cy="1140136"/>
          </a:xfrm>
          <a:prstGeom prst="rect">
            <a:avLst/>
          </a:prstGeom>
        </p:spPr>
      </p:pic>
      <p:pic>
        <p:nvPicPr>
          <p:cNvPr id="21" name="Picture 20">
            <a:extLst>
              <a:ext uri="{FF2B5EF4-FFF2-40B4-BE49-F238E27FC236}">
                <a16:creationId xmlns:a16="http://schemas.microsoft.com/office/drawing/2014/main" id="{55ED9E23-2196-A607-9B4D-A55661526A47}"/>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220001" y="1359959"/>
            <a:ext cx="2265060" cy="3466928"/>
          </a:xfrm>
          <a:prstGeom prst="rect">
            <a:avLst/>
          </a:prstGeom>
        </p:spPr>
      </p:pic>
      <p:pic>
        <p:nvPicPr>
          <p:cNvPr id="10" name="Picture 9">
            <a:extLst>
              <a:ext uri="{FF2B5EF4-FFF2-40B4-BE49-F238E27FC236}">
                <a16:creationId xmlns:a16="http://schemas.microsoft.com/office/drawing/2014/main" id="{BFE3C3CB-C235-9AFE-6EAA-5061D88B99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99022" y="793961"/>
            <a:ext cx="5386777" cy="1011729"/>
          </a:xfrm>
          <a:prstGeom prst="rect">
            <a:avLst/>
          </a:prstGeom>
        </p:spPr>
      </p:pic>
      <p:pic>
        <p:nvPicPr>
          <p:cNvPr id="16" name="Picture 15">
            <a:extLst>
              <a:ext uri="{FF2B5EF4-FFF2-40B4-BE49-F238E27FC236}">
                <a16:creationId xmlns:a16="http://schemas.microsoft.com/office/drawing/2014/main" id="{9C9B616F-C266-D64D-2144-337192EF71C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85251" y="1287053"/>
            <a:ext cx="6421687" cy="4561365"/>
          </a:xfrm>
          <a:prstGeom prst="rect">
            <a:avLst/>
          </a:prstGeom>
        </p:spPr>
      </p:pic>
    </p:spTree>
    <p:extLst>
      <p:ext uri="{BB962C8B-B14F-4D97-AF65-F5344CB8AC3E}">
        <p14:creationId xmlns:p14="http://schemas.microsoft.com/office/powerpoint/2010/main" val="35765210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2"/>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21"/>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nodeType="afterEffect">
                                  <p:stCondLst>
                                    <p:cond delay="400"/>
                                  </p:stCondLst>
                                  <p:childTnLst>
                                    <p:set>
                                      <p:cBhvr>
                                        <p:cTn id="18" dur="1" fill="hold">
                                          <p:stCondLst>
                                            <p:cond delay="0"/>
                                          </p:stCondLst>
                                        </p:cTn>
                                        <p:tgtEl>
                                          <p:spTgt spid="8"/>
                                        </p:tgtEl>
                                        <p:attrNameLst>
                                          <p:attrName>style.visibility</p:attrName>
                                        </p:attrNameLst>
                                      </p:cBhvr>
                                      <p:to>
                                        <p:strVal val="visible"/>
                                      </p:to>
                                    </p:set>
                                  </p:childTnLst>
                                </p:cTn>
                              </p:par>
                            </p:childTnLst>
                          </p:cTn>
                        </p:par>
                        <p:par>
                          <p:cTn id="19" fill="hold">
                            <p:stCondLst>
                              <p:cond delay="3400"/>
                            </p:stCondLst>
                            <p:childTnLst>
                              <p:par>
                                <p:cTn id="20" presetID="1" presetClass="entr" presetSubtype="0" fill="hold" nodeType="afterEffect">
                                  <p:stCondLst>
                                    <p:cond delay="30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3700"/>
                            </p:stCondLst>
                            <p:childTnLst>
                              <p:par>
                                <p:cTn id="23" presetID="1" presetClass="entr" presetSubtype="0" fill="hold" nodeType="afterEffect">
                                  <p:stCondLst>
                                    <p:cond delay="200"/>
                                  </p:stCondLst>
                                  <p:childTnLst>
                                    <p:set>
                                      <p:cBhvr>
                                        <p:cTn id="24" dur="1" fill="hold">
                                          <p:stCondLst>
                                            <p:cond delay="0"/>
                                          </p:stCondLst>
                                        </p:cTn>
                                        <p:tgtEl>
                                          <p:spTgt spid="18"/>
                                        </p:tgtEl>
                                        <p:attrNameLst>
                                          <p:attrName>style.visibility</p:attrName>
                                        </p:attrNameLst>
                                      </p:cBhvr>
                                      <p:to>
                                        <p:strVal val="visible"/>
                                      </p:to>
                                    </p:set>
                                  </p:childTnLst>
                                </p:cTn>
                              </p:par>
                            </p:childTnLst>
                          </p:cTn>
                        </p:par>
                        <p:par>
                          <p:cTn id="25" fill="hold">
                            <p:stCondLst>
                              <p:cond delay="3900"/>
                            </p:stCondLst>
                            <p:childTnLst>
                              <p:par>
                                <p:cTn id="26" presetID="1" presetClass="entr" presetSubtype="0" fill="hold" nodeType="afterEffect">
                                  <p:stCondLst>
                                    <p:cond delay="500"/>
                                  </p:stCondLst>
                                  <p:childTnLst>
                                    <p:set>
                                      <p:cBhvr>
                                        <p:cTn id="27"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A30A3-EA6F-AE4C-FFB6-50F71049866C}"/>
              </a:ext>
            </a:extLst>
          </p:cNvPr>
          <p:cNvSpPr>
            <a:spLocks noGrp="1"/>
          </p:cNvSpPr>
          <p:nvPr>
            <p:ph type="title"/>
          </p:nvPr>
        </p:nvSpPr>
        <p:spPr/>
        <p:txBody>
          <a:bodyPr/>
          <a:lstStyle/>
          <a:p>
            <a:r>
              <a:rPr lang="en-US" dirty="0"/>
              <a:t>What is a neutrino?</a:t>
            </a:r>
          </a:p>
        </p:txBody>
      </p:sp>
      <p:sp>
        <p:nvSpPr>
          <p:cNvPr id="4" name="Date Placeholder 3">
            <a:extLst>
              <a:ext uri="{FF2B5EF4-FFF2-40B4-BE49-F238E27FC236}">
                <a16:creationId xmlns:a16="http://schemas.microsoft.com/office/drawing/2014/main" id="{0AFD56B5-D372-4CBD-28D6-A9402EFA3FF3}"/>
              </a:ext>
            </a:extLst>
          </p:cNvPr>
          <p:cNvSpPr>
            <a:spLocks noGrp="1"/>
          </p:cNvSpPr>
          <p:nvPr>
            <p:ph type="dt" sz="half" idx="10"/>
          </p:nvPr>
        </p:nvSpPr>
        <p:spPr/>
        <p:txBody>
          <a:bodyPr/>
          <a:lstStyle/>
          <a:p>
            <a:fld id="{2462E25C-C087-5747-93A6-1D10AC72A15F}" type="datetime3">
              <a:rPr lang="en-US" smtClean="0"/>
              <a:t>17 July 2026</a:t>
            </a:fld>
            <a:endParaRPr lang="en-GB"/>
          </a:p>
        </p:txBody>
      </p:sp>
      <p:sp>
        <p:nvSpPr>
          <p:cNvPr id="5" name="Footer Placeholder 4">
            <a:extLst>
              <a:ext uri="{FF2B5EF4-FFF2-40B4-BE49-F238E27FC236}">
                <a16:creationId xmlns:a16="http://schemas.microsoft.com/office/drawing/2014/main" id="{05643C77-1115-2821-569E-FA4075053558}"/>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4D2C678A-465D-E986-1992-211E0408EDB8}"/>
              </a:ext>
            </a:extLst>
          </p:cNvPr>
          <p:cNvSpPr>
            <a:spLocks noGrp="1"/>
          </p:cNvSpPr>
          <p:nvPr>
            <p:ph type="sldNum" sz="quarter" idx="12"/>
          </p:nvPr>
        </p:nvSpPr>
        <p:spPr/>
        <p:txBody>
          <a:bodyPr/>
          <a:lstStyle/>
          <a:p>
            <a:fld id="{CBA53E11-492D-48B3-9F9B-09541CA2A39A}" type="slidenum">
              <a:rPr lang="en-GB" smtClean="0"/>
              <a:t>4</a:t>
            </a:fld>
            <a:endParaRPr lang="en-GB"/>
          </a:p>
        </p:txBody>
      </p:sp>
      <p:sp>
        <p:nvSpPr>
          <p:cNvPr id="7" name="Subtitle 6">
            <a:extLst>
              <a:ext uri="{FF2B5EF4-FFF2-40B4-BE49-F238E27FC236}">
                <a16:creationId xmlns:a16="http://schemas.microsoft.com/office/drawing/2014/main" id="{6CF893AC-F3EF-D6E2-B6A4-457518A0B637}"/>
              </a:ext>
            </a:extLst>
          </p:cNvPr>
          <p:cNvSpPr>
            <a:spLocks noGrp="1"/>
          </p:cNvSpPr>
          <p:nvPr>
            <p:ph type="subTitle" idx="13"/>
          </p:nvPr>
        </p:nvSpPr>
        <p:spPr/>
        <p:txBody>
          <a:bodyPr/>
          <a:lstStyle/>
          <a:p>
            <a:endParaRPr lang="en-US"/>
          </a:p>
        </p:txBody>
      </p:sp>
      <p:sp>
        <p:nvSpPr>
          <p:cNvPr id="23" name="Content Placeholder 22">
            <a:extLst>
              <a:ext uri="{FF2B5EF4-FFF2-40B4-BE49-F238E27FC236}">
                <a16:creationId xmlns:a16="http://schemas.microsoft.com/office/drawing/2014/main" id="{D0D3588F-097F-DB0E-1F6B-024924F4B864}"/>
              </a:ext>
            </a:extLst>
          </p:cNvPr>
          <p:cNvSpPr>
            <a:spLocks noGrp="1"/>
          </p:cNvSpPr>
          <p:nvPr>
            <p:ph idx="1"/>
          </p:nvPr>
        </p:nvSpPr>
        <p:spPr>
          <a:xfrm>
            <a:off x="394190" y="1222687"/>
            <a:ext cx="6028701" cy="4901141"/>
          </a:xfrm>
        </p:spPr>
        <p:txBody>
          <a:bodyPr/>
          <a:lstStyle/>
          <a:p>
            <a:pPr marL="342900" indent="-342900">
              <a:buFont typeface="Arial" panose="020B0604020202020204" pitchFamily="34" charset="0"/>
              <a:buChar char="•"/>
            </a:pPr>
            <a:r>
              <a:rPr lang="en-US" dirty="0"/>
              <a:t>It’s a particle, part of the standard model</a:t>
            </a:r>
            <a:br>
              <a:rPr lang="en-US" dirty="0"/>
            </a:br>
            <a:endParaRPr lang="en-US" dirty="0"/>
          </a:p>
          <a:p>
            <a:pPr marL="342900" indent="-342900">
              <a:buFont typeface="Arial" panose="020B0604020202020204" pitchFamily="34" charset="0"/>
              <a:buChar char="•"/>
            </a:pPr>
            <a:r>
              <a:rPr lang="en-US" dirty="0"/>
              <a:t>There are three types (</a:t>
            </a:r>
            <a:r>
              <a:rPr lang="en-US" dirty="0" err="1"/>
              <a:t>flavours</a:t>
            </a:r>
            <a:r>
              <a:rPr lang="en-US" dirty="0"/>
              <a:t>) of neutrinos</a:t>
            </a:r>
            <a:br>
              <a:rPr lang="en-US" dirty="0"/>
            </a:br>
            <a:r>
              <a:rPr lang="en-US" dirty="0"/>
              <a:t>       </a:t>
            </a:r>
            <a:r>
              <a:rPr lang="en-US" sz="1600" dirty="0"/>
              <a:t>Each associated with a specific lepton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They are neutral (no electric or </a:t>
            </a:r>
            <a:r>
              <a:rPr lang="en-US" dirty="0" err="1"/>
              <a:t>colour</a:t>
            </a:r>
            <a:r>
              <a:rPr lang="en-US" dirty="0"/>
              <a:t> charge)</a:t>
            </a:r>
            <a:br>
              <a:rPr lang="en-US" dirty="0"/>
            </a:br>
            <a:endParaRPr lang="en-US" dirty="0"/>
          </a:p>
          <a:p>
            <a:pPr marL="342900" indent="-342900">
              <a:buFont typeface="Arial" panose="020B0604020202020204" pitchFamily="34" charset="0"/>
              <a:buChar char="•"/>
            </a:pPr>
            <a:r>
              <a:rPr lang="en-US" dirty="0"/>
              <a:t>Only interact via weak force (and gravity)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Produced in nuclear processes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There are </a:t>
            </a:r>
            <a:r>
              <a:rPr lang="en-US" b="1" dirty="0"/>
              <a:t>A LOT </a:t>
            </a:r>
            <a:r>
              <a:rPr lang="en-US" dirty="0"/>
              <a:t>of them: </a:t>
            </a:r>
            <a:br>
              <a:rPr lang="en-US" dirty="0"/>
            </a:br>
            <a:r>
              <a:rPr lang="en-US" dirty="0"/>
              <a:t>~65 billion pass through every cm</a:t>
            </a:r>
            <a:r>
              <a:rPr lang="en-US" baseline="30000" dirty="0"/>
              <a:t>2</a:t>
            </a:r>
            <a:r>
              <a:rPr lang="en-US" dirty="0"/>
              <a:t> of your body every second!</a:t>
            </a:r>
          </a:p>
        </p:txBody>
      </p:sp>
      <p:pic>
        <p:nvPicPr>
          <p:cNvPr id="25" name="Picture 24" descr="Standard Model - Wikipedia">
            <a:extLst>
              <a:ext uri="{FF2B5EF4-FFF2-40B4-BE49-F238E27FC236}">
                <a16:creationId xmlns:a16="http://schemas.microsoft.com/office/drawing/2014/main" id="{DE6094CB-D02F-2B8E-17D6-FA18EF312CB1}"/>
              </a:ext>
            </a:extLst>
          </p:cNvPr>
          <p:cNvPicPr>
            <a:picLocks noChangeAspect="1"/>
          </p:cNvPicPr>
          <p:nvPr/>
        </p:nvPicPr>
        <p:blipFill>
          <a:blip r:embed="rId2"/>
          <a:stretch>
            <a:fillRect/>
          </a:stretch>
        </p:blipFill>
        <p:spPr>
          <a:xfrm>
            <a:off x="6618261" y="1050494"/>
            <a:ext cx="5147982" cy="4922758"/>
          </a:xfrm>
          <a:prstGeom prst="rect">
            <a:avLst/>
          </a:prstGeom>
        </p:spPr>
      </p:pic>
      <p:sp>
        <p:nvSpPr>
          <p:cNvPr id="26" name="TextBox 25">
            <a:extLst>
              <a:ext uri="{FF2B5EF4-FFF2-40B4-BE49-F238E27FC236}">
                <a16:creationId xmlns:a16="http://schemas.microsoft.com/office/drawing/2014/main" id="{DDC107DE-FDB3-4070-DAD3-84D46487AC20}"/>
              </a:ext>
            </a:extLst>
          </p:cNvPr>
          <p:cNvSpPr txBox="1"/>
          <p:nvPr/>
        </p:nvSpPr>
        <p:spPr>
          <a:xfrm>
            <a:off x="4583575" y="1828800"/>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27" name="Right Arrow 26">
            <a:extLst>
              <a:ext uri="{FF2B5EF4-FFF2-40B4-BE49-F238E27FC236}">
                <a16:creationId xmlns:a16="http://schemas.microsoft.com/office/drawing/2014/main" id="{49F2E38D-B41C-F871-F25F-7979F08FFDBA}"/>
              </a:ext>
            </a:extLst>
          </p:cNvPr>
          <p:cNvSpPr/>
          <p:nvPr/>
        </p:nvSpPr>
        <p:spPr>
          <a:xfrm rot="17406397">
            <a:off x="7141580" y="5973252"/>
            <a:ext cx="497711" cy="26550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28" name="Right Arrow 27">
            <a:extLst>
              <a:ext uri="{FF2B5EF4-FFF2-40B4-BE49-F238E27FC236}">
                <a16:creationId xmlns:a16="http://schemas.microsoft.com/office/drawing/2014/main" id="{8B7FDAD7-22DC-7728-3842-04E5FE216982}"/>
              </a:ext>
            </a:extLst>
          </p:cNvPr>
          <p:cNvSpPr/>
          <p:nvPr/>
        </p:nvSpPr>
        <p:spPr>
          <a:xfrm rot="16200000">
            <a:off x="8137197" y="6003721"/>
            <a:ext cx="497711" cy="26550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29" name="Right Arrow 28">
            <a:extLst>
              <a:ext uri="{FF2B5EF4-FFF2-40B4-BE49-F238E27FC236}">
                <a16:creationId xmlns:a16="http://schemas.microsoft.com/office/drawing/2014/main" id="{B29ECD7A-945D-47F5-36CF-51DE162714E2}"/>
              </a:ext>
            </a:extLst>
          </p:cNvPr>
          <p:cNvSpPr/>
          <p:nvPr/>
        </p:nvSpPr>
        <p:spPr>
          <a:xfrm rot="15216974">
            <a:off x="9140951" y="5989736"/>
            <a:ext cx="497711" cy="26550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Tree>
    <p:extLst>
      <p:ext uri="{BB962C8B-B14F-4D97-AF65-F5344CB8AC3E}">
        <p14:creationId xmlns:p14="http://schemas.microsoft.com/office/powerpoint/2010/main" val="400893950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2A998-534C-5293-E7B4-17FF8DF87A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B6A8CC-FEFB-F938-4CA4-1F8172CDC5C3}"/>
              </a:ext>
            </a:extLst>
          </p:cNvPr>
          <p:cNvSpPr>
            <a:spLocks noGrp="1"/>
          </p:cNvSpPr>
          <p:nvPr>
            <p:ph type="title"/>
          </p:nvPr>
        </p:nvSpPr>
        <p:spPr/>
        <p:txBody>
          <a:bodyPr/>
          <a:lstStyle/>
          <a:p>
            <a:r>
              <a:rPr lang="en-US" dirty="0"/>
              <a:t>A little history</a:t>
            </a:r>
          </a:p>
        </p:txBody>
      </p:sp>
      <p:sp>
        <p:nvSpPr>
          <p:cNvPr id="4" name="Date Placeholder 3">
            <a:extLst>
              <a:ext uri="{FF2B5EF4-FFF2-40B4-BE49-F238E27FC236}">
                <a16:creationId xmlns:a16="http://schemas.microsoft.com/office/drawing/2014/main" id="{BF08BE8D-DFE6-CAA2-E2DA-CDA3CCACD19E}"/>
              </a:ext>
            </a:extLst>
          </p:cNvPr>
          <p:cNvSpPr>
            <a:spLocks noGrp="1"/>
          </p:cNvSpPr>
          <p:nvPr>
            <p:ph type="dt" sz="half" idx="10"/>
          </p:nvPr>
        </p:nvSpPr>
        <p:spPr/>
        <p:txBody>
          <a:bodyPr/>
          <a:lstStyle/>
          <a:p>
            <a:fld id="{51A33CD0-6C83-A645-A388-DD0190CE5906}" type="datetime3">
              <a:rPr lang="en-US" smtClean="0"/>
              <a:t>17 July 2026</a:t>
            </a:fld>
            <a:endParaRPr lang="en-GB"/>
          </a:p>
        </p:txBody>
      </p:sp>
      <p:sp>
        <p:nvSpPr>
          <p:cNvPr id="5" name="Footer Placeholder 4">
            <a:extLst>
              <a:ext uri="{FF2B5EF4-FFF2-40B4-BE49-F238E27FC236}">
                <a16:creationId xmlns:a16="http://schemas.microsoft.com/office/drawing/2014/main" id="{1EEC081D-90F5-5581-78DC-17DE1290DDDC}"/>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7CABB9C6-1FC7-C823-617A-6DD19891E996}"/>
              </a:ext>
            </a:extLst>
          </p:cNvPr>
          <p:cNvSpPr>
            <a:spLocks noGrp="1"/>
          </p:cNvSpPr>
          <p:nvPr>
            <p:ph type="sldNum" sz="quarter" idx="12"/>
          </p:nvPr>
        </p:nvSpPr>
        <p:spPr/>
        <p:txBody>
          <a:bodyPr/>
          <a:lstStyle/>
          <a:p>
            <a:fld id="{CBA53E11-492D-48B3-9F9B-09541CA2A39A}" type="slidenum">
              <a:rPr lang="en-GB" smtClean="0"/>
              <a:t>5</a:t>
            </a:fld>
            <a:endParaRPr lang="en-GB"/>
          </a:p>
        </p:txBody>
      </p:sp>
      <p:sp>
        <p:nvSpPr>
          <p:cNvPr id="7" name="Subtitle 6">
            <a:extLst>
              <a:ext uri="{FF2B5EF4-FFF2-40B4-BE49-F238E27FC236}">
                <a16:creationId xmlns:a16="http://schemas.microsoft.com/office/drawing/2014/main" id="{C63E75D8-43FA-F626-D6EB-1C82FBF7D209}"/>
              </a:ext>
            </a:extLst>
          </p:cNvPr>
          <p:cNvSpPr>
            <a:spLocks noGrp="1"/>
          </p:cNvSpPr>
          <p:nvPr>
            <p:ph type="subTitle" idx="13"/>
          </p:nvPr>
        </p:nvSpPr>
        <p:spPr/>
        <p:txBody>
          <a:bodyPr/>
          <a:lstStyle/>
          <a:p>
            <a:r>
              <a:rPr lang="en-US" dirty="0"/>
              <a:t>How did we even figure out neutrinos existed?</a:t>
            </a:r>
          </a:p>
        </p:txBody>
      </p:sp>
      <p:sp>
        <p:nvSpPr>
          <p:cNvPr id="9" name="Content Placeholder 22">
            <a:extLst>
              <a:ext uri="{FF2B5EF4-FFF2-40B4-BE49-F238E27FC236}">
                <a16:creationId xmlns:a16="http://schemas.microsoft.com/office/drawing/2014/main" id="{B3766577-4412-3DE8-0991-9258AF8174A4}"/>
              </a:ext>
            </a:extLst>
          </p:cNvPr>
          <p:cNvSpPr txBox="1">
            <a:spLocks/>
          </p:cNvSpPr>
          <p:nvPr/>
        </p:nvSpPr>
        <p:spPr>
          <a:xfrm>
            <a:off x="394191" y="1910648"/>
            <a:ext cx="3772696" cy="389997"/>
          </a:xfrm>
          <a:prstGeom prst="rect">
            <a:avLst/>
          </a:prstGeom>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Story begins with beta decays</a:t>
            </a:r>
          </a:p>
        </p:txBody>
      </p:sp>
      <p:sp>
        <p:nvSpPr>
          <p:cNvPr id="22" name="TextBox 21">
            <a:extLst>
              <a:ext uri="{FF2B5EF4-FFF2-40B4-BE49-F238E27FC236}">
                <a16:creationId xmlns:a16="http://schemas.microsoft.com/office/drawing/2014/main" id="{C842F9BF-625B-6517-11A1-E6EFCC3208D8}"/>
              </a:ext>
            </a:extLst>
          </p:cNvPr>
          <p:cNvSpPr txBox="1"/>
          <p:nvPr/>
        </p:nvSpPr>
        <p:spPr>
          <a:xfrm>
            <a:off x="394190" y="4175825"/>
            <a:ext cx="4633082" cy="389996"/>
          </a:xfrm>
          <a:prstGeom prst="rect">
            <a:avLst/>
          </a:prstGeom>
          <a:noFill/>
        </p:spPr>
        <p:txBody>
          <a:bodyPr wrap="square" lIns="0" tIns="0" rIns="0" bIns="0" rtlCol="0">
            <a:noAutofit/>
          </a:bodyPr>
          <a:lstStyle/>
          <a:p>
            <a:pPr algn="l">
              <a:lnSpc>
                <a:spcPct val="105000"/>
              </a:lnSpc>
            </a:pPr>
            <a:r>
              <a:rPr lang="en-US" sz="1600" dirty="0">
                <a:solidFill>
                  <a:schemeClr val="tx1"/>
                </a:solidFill>
              </a:rPr>
              <a:t>Neutron transforms into a proton, emits an electron</a:t>
            </a:r>
          </a:p>
        </p:txBody>
      </p:sp>
      <p:pic>
        <p:nvPicPr>
          <p:cNvPr id="25" name="Picture 24" descr="Beta Radiation | Definition, Decay &amp; Characteristics | nuclear-power.com">
            <a:extLst>
              <a:ext uri="{FF2B5EF4-FFF2-40B4-BE49-F238E27FC236}">
                <a16:creationId xmlns:a16="http://schemas.microsoft.com/office/drawing/2014/main" id="{D022D8EF-1FA4-6C5F-9494-DF8015A83FAF}"/>
              </a:ext>
            </a:extLst>
          </p:cNvPr>
          <p:cNvPicPr>
            <a:picLocks noChangeAspect="1"/>
          </p:cNvPicPr>
          <p:nvPr/>
        </p:nvPicPr>
        <p:blipFill>
          <a:blip r:embed="rId3"/>
          <a:srcRect r="21284"/>
          <a:stretch>
            <a:fillRect/>
          </a:stretch>
        </p:blipFill>
        <p:spPr>
          <a:xfrm>
            <a:off x="628969" y="2510829"/>
            <a:ext cx="4236334" cy="1434072"/>
          </a:xfrm>
          <a:prstGeom prst="rect">
            <a:avLst/>
          </a:prstGeom>
        </p:spPr>
      </p:pic>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884E97C5-B364-DA27-ED8D-931C915367F7}"/>
                  </a:ext>
                </a:extLst>
              </p:cNvPr>
              <p:cNvSpPr txBox="1"/>
              <p:nvPr/>
            </p:nvSpPr>
            <p:spPr>
              <a:xfrm>
                <a:off x="502611" y="4883297"/>
                <a:ext cx="6893612" cy="1146152"/>
              </a:xfrm>
              <a:prstGeom prst="rect">
                <a:avLst/>
              </a:prstGeom>
              <a:noFill/>
            </p:spPr>
            <p:txBody>
              <a:bodyPr wrap="square" lIns="0" tIns="0" rIns="0" bIns="0" rtlCol="0">
                <a:noAutofit/>
              </a:bodyPr>
              <a:lstStyle/>
              <a:p>
                <a:pPr>
                  <a:lnSpc>
                    <a:spcPct val="105000"/>
                  </a:lnSpc>
                </a:pPr>
                <a:r>
                  <a:rPr lang="en-US" b="1" dirty="0">
                    <a:solidFill>
                      <a:schemeClr val="tx1"/>
                    </a:solidFill>
                  </a:rPr>
                  <a:t>Conservation of energy</a:t>
                </a:r>
                <a:br>
                  <a:rPr lang="en-US" dirty="0">
                    <a:solidFill>
                      <a:schemeClr val="tx1"/>
                    </a:solidFill>
                  </a:rPr>
                </a:b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 daughter nucleus mass + electron energy = parent nucleus mass</a:t>
                </a:r>
                <a:br>
                  <a:rPr lang="en-US" dirty="0"/>
                </a:b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 electron carries away the “missing mass”</a:t>
                </a:r>
                <a:br>
                  <a:rPr lang="en-GB" i="1" dirty="0">
                    <a:solidFill>
                      <a:schemeClr val="tx1"/>
                    </a:solidFill>
                    <a:latin typeface="Cambria Math" panose="02040503050406030204" pitchFamily="18" charset="0"/>
                    <a:ea typeface="Cambria Math" panose="02040503050406030204" pitchFamily="18" charset="0"/>
                  </a:rPr>
                </a:br>
                <a14:m>
                  <m:oMath xmlns:m="http://schemas.openxmlformats.org/officeDocument/2006/math">
                    <m:r>
                      <a:rPr lang="en-US" i="1" smtClean="0">
                        <a:solidFill>
                          <a:schemeClr val="tx1"/>
                        </a:solidFill>
                        <a:latin typeface="Cambria Math" panose="02040503050406030204" pitchFamily="18" charset="0"/>
                        <a:ea typeface="Cambria Math" panose="02040503050406030204" pitchFamily="18" charset="0"/>
                      </a:rPr>
                      <m:t>→</m:t>
                    </m:r>
                  </m:oMath>
                </a14:m>
                <a:r>
                  <a:rPr lang="en-US" dirty="0">
                    <a:solidFill>
                      <a:schemeClr val="tx1"/>
                    </a:solidFill>
                  </a:rPr>
                  <a:t> </a:t>
                </a:r>
                <a:r>
                  <a:rPr lang="en-US" dirty="0">
                    <a:solidFill>
                      <a:schemeClr val="accent4"/>
                    </a:solidFill>
                  </a:rPr>
                  <a:t>electron has a fixed energy for each atom</a:t>
                </a:r>
              </a:p>
            </p:txBody>
          </p:sp>
        </mc:Choice>
        <mc:Fallback>
          <p:sp>
            <p:nvSpPr>
              <p:cNvPr id="26" name="TextBox 25">
                <a:extLst>
                  <a:ext uri="{FF2B5EF4-FFF2-40B4-BE49-F238E27FC236}">
                    <a16:creationId xmlns:a16="http://schemas.microsoft.com/office/drawing/2014/main" id="{884E97C5-B364-DA27-ED8D-931C915367F7}"/>
                  </a:ext>
                </a:extLst>
              </p:cNvPr>
              <p:cNvSpPr txBox="1">
                <a:spLocks noRot="1" noChangeAspect="1" noMove="1" noResize="1" noEditPoints="1" noAdjustHandles="1" noChangeArrowheads="1" noChangeShapeType="1" noTextEdit="1"/>
              </p:cNvSpPr>
              <p:nvPr/>
            </p:nvSpPr>
            <p:spPr>
              <a:xfrm>
                <a:off x="502611" y="4883297"/>
                <a:ext cx="6893612" cy="1146152"/>
              </a:xfrm>
              <a:prstGeom prst="rect">
                <a:avLst/>
              </a:prstGeom>
              <a:blipFill>
                <a:blip r:embed="rId4"/>
                <a:stretch>
                  <a:fillRect l="-2022" t="-5495" b="-12088"/>
                </a:stretch>
              </a:blipFill>
            </p:spPr>
            <p:txBody>
              <a:bodyPr/>
              <a:lstStyle/>
              <a:p>
                <a:r>
                  <a:rPr lang="en-US">
                    <a:noFill/>
                  </a:rPr>
                  <a:t> </a:t>
                </a:r>
              </a:p>
            </p:txBody>
          </p:sp>
        </mc:Fallback>
      </mc:AlternateContent>
      <p:grpSp>
        <p:nvGrpSpPr>
          <p:cNvPr id="28" name="Group 27">
            <a:extLst>
              <a:ext uri="{FF2B5EF4-FFF2-40B4-BE49-F238E27FC236}">
                <a16:creationId xmlns:a16="http://schemas.microsoft.com/office/drawing/2014/main" id="{FC681244-ACD5-D1BE-416E-89B5F07EB58D}"/>
              </a:ext>
            </a:extLst>
          </p:cNvPr>
          <p:cNvGrpSpPr/>
          <p:nvPr/>
        </p:nvGrpSpPr>
        <p:grpSpPr>
          <a:xfrm>
            <a:off x="5815482" y="2355061"/>
            <a:ext cx="6059514" cy="2808804"/>
            <a:chOff x="5936755" y="3065277"/>
            <a:chExt cx="6059514" cy="2808804"/>
          </a:xfrm>
        </p:grpSpPr>
        <p:grpSp>
          <p:nvGrpSpPr>
            <p:cNvPr id="20" name="Group 19">
              <a:extLst>
                <a:ext uri="{FF2B5EF4-FFF2-40B4-BE49-F238E27FC236}">
                  <a16:creationId xmlns:a16="http://schemas.microsoft.com/office/drawing/2014/main" id="{FAE89B1F-8126-9A20-1A84-ED40F81EF8C2}"/>
                </a:ext>
              </a:extLst>
            </p:cNvPr>
            <p:cNvGrpSpPr/>
            <p:nvPr/>
          </p:nvGrpSpPr>
          <p:grpSpPr>
            <a:xfrm>
              <a:off x="5936755" y="3065277"/>
              <a:ext cx="6059514" cy="2808804"/>
              <a:chOff x="505430" y="2649009"/>
              <a:chExt cx="6625959" cy="3107816"/>
            </a:xfrm>
          </p:grpSpPr>
          <p:grpSp>
            <p:nvGrpSpPr>
              <p:cNvPr id="15" name="Group 14">
                <a:extLst>
                  <a:ext uri="{FF2B5EF4-FFF2-40B4-BE49-F238E27FC236}">
                    <a16:creationId xmlns:a16="http://schemas.microsoft.com/office/drawing/2014/main" id="{2FA6674E-E4F9-3D5C-8F0F-409F907B4196}"/>
                  </a:ext>
                </a:extLst>
              </p:cNvPr>
              <p:cNvGrpSpPr/>
              <p:nvPr/>
            </p:nvGrpSpPr>
            <p:grpSpPr>
              <a:xfrm>
                <a:off x="1632030" y="2649009"/>
                <a:ext cx="4790861" cy="2710069"/>
                <a:chOff x="1632030" y="2649009"/>
                <a:chExt cx="4790861" cy="2710069"/>
              </a:xfrm>
            </p:grpSpPr>
            <p:cxnSp>
              <p:nvCxnSpPr>
                <p:cNvPr id="12" name="Straight Arrow Connector 11">
                  <a:extLst>
                    <a:ext uri="{FF2B5EF4-FFF2-40B4-BE49-F238E27FC236}">
                      <a16:creationId xmlns:a16="http://schemas.microsoft.com/office/drawing/2014/main" id="{2CA765A3-C896-713B-1829-00DD386504AA}"/>
                    </a:ext>
                  </a:extLst>
                </p:cNvPr>
                <p:cNvCxnSpPr/>
                <p:nvPr/>
              </p:nvCxnSpPr>
              <p:spPr>
                <a:xfrm flipV="1">
                  <a:off x="1632030" y="2649009"/>
                  <a:ext cx="0" cy="27100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9B6A2A1-138F-3B2B-3BBC-AE08B8E8640F}"/>
                    </a:ext>
                  </a:extLst>
                </p:cNvPr>
                <p:cNvCxnSpPr/>
                <p:nvPr/>
              </p:nvCxnSpPr>
              <p:spPr>
                <a:xfrm>
                  <a:off x="1632030" y="5359078"/>
                  <a:ext cx="479086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7" name="Straight Connector 16">
                <a:extLst>
                  <a:ext uri="{FF2B5EF4-FFF2-40B4-BE49-F238E27FC236}">
                    <a16:creationId xmlns:a16="http://schemas.microsoft.com/office/drawing/2014/main" id="{AF347889-2921-457E-4C01-83B5AF8F2C8A}"/>
                  </a:ext>
                </a:extLst>
              </p:cNvPr>
              <p:cNvCxnSpPr/>
              <p:nvPr/>
            </p:nvCxnSpPr>
            <p:spPr>
              <a:xfrm flipV="1">
                <a:off x="5208608" y="3429000"/>
                <a:ext cx="0" cy="1930078"/>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4E2EDE0-ED2A-125F-F47E-BB9C17D4A4E4}"/>
                  </a:ext>
                </a:extLst>
              </p:cNvPr>
              <p:cNvSpPr txBox="1"/>
              <p:nvPr/>
            </p:nvSpPr>
            <p:spPr>
              <a:xfrm>
                <a:off x="5518324" y="5513828"/>
                <a:ext cx="1613065" cy="242997"/>
              </a:xfrm>
              <a:prstGeom prst="rect">
                <a:avLst/>
              </a:prstGeom>
              <a:noFill/>
            </p:spPr>
            <p:txBody>
              <a:bodyPr wrap="square" lIns="0" tIns="0" rIns="0" bIns="0" rtlCol="0">
                <a:noAutofit/>
              </a:bodyPr>
              <a:lstStyle/>
              <a:p>
                <a:pPr algn="l">
                  <a:lnSpc>
                    <a:spcPct val="105000"/>
                  </a:lnSpc>
                </a:pPr>
                <a:r>
                  <a:rPr lang="en-US" sz="1600" dirty="0">
                    <a:solidFill>
                      <a:schemeClr val="tx1"/>
                    </a:solidFill>
                  </a:rPr>
                  <a:t>Electron energy</a:t>
                </a:r>
              </a:p>
            </p:txBody>
          </p:sp>
          <p:sp>
            <p:nvSpPr>
              <p:cNvPr id="19" name="TextBox 18">
                <a:extLst>
                  <a:ext uri="{FF2B5EF4-FFF2-40B4-BE49-F238E27FC236}">
                    <a16:creationId xmlns:a16="http://schemas.microsoft.com/office/drawing/2014/main" id="{70087153-3EF2-64C6-39A3-D14384CE3084}"/>
                  </a:ext>
                </a:extLst>
              </p:cNvPr>
              <p:cNvSpPr txBox="1"/>
              <p:nvPr/>
            </p:nvSpPr>
            <p:spPr>
              <a:xfrm>
                <a:off x="505430" y="2800330"/>
                <a:ext cx="1034004" cy="628670"/>
              </a:xfrm>
              <a:prstGeom prst="rect">
                <a:avLst/>
              </a:prstGeom>
              <a:noFill/>
            </p:spPr>
            <p:txBody>
              <a:bodyPr wrap="square" lIns="0" tIns="0" rIns="0" bIns="0" rtlCol="0">
                <a:noAutofit/>
              </a:bodyPr>
              <a:lstStyle/>
              <a:p>
                <a:pPr algn="l">
                  <a:lnSpc>
                    <a:spcPct val="105000"/>
                  </a:lnSpc>
                </a:pPr>
                <a:r>
                  <a:rPr lang="en-US" sz="1600" dirty="0">
                    <a:solidFill>
                      <a:schemeClr val="tx1"/>
                    </a:solidFill>
                  </a:rPr>
                  <a:t>Number of electrons</a:t>
                </a:r>
              </a:p>
            </p:txBody>
          </p:sp>
        </p:grpSp>
        <p:sp>
          <p:nvSpPr>
            <p:cNvPr id="27" name="TextBox 26">
              <a:extLst>
                <a:ext uri="{FF2B5EF4-FFF2-40B4-BE49-F238E27FC236}">
                  <a16:creationId xmlns:a16="http://schemas.microsoft.com/office/drawing/2014/main" id="{7E76D2FE-2B2E-1A75-FECE-3B394C679255}"/>
                </a:ext>
              </a:extLst>
            </p:cNvPr>
            <p:cNvSpPr txBox="1"/>
            <p:nvPr/>
          </p:nvSpPr>
          <p:spPr>
            <a:xfrm>
              <a:off x="10386583" y="3718414"/>
              <a:ext cx="961756" cy="371567"/>
            </a:xfrm>
            <a:prstGeom prst="rect">
              <a:avLst/>
            </a:prstGeom>
            <a:noFill/>
          </p:spPr>
          <p:txBody>
            <a:bodyPr wrap="square" lIns="0" tIns="0" rIns="0" bIns="0" rtlCol="0">
              <a:noAutofit/>
            </a:bodyPr>
            <a:lstStyle/>
            <a:p>
              <a:pPr algn="l">
                <a:lnSpc>
                  <a:spcPct val="105000"/>
                </a:lnSpc>
              </a:pPr>
              <a:r>
                <a:rPr lang="en-US" sz="1600" dirty="0">
                  <a:solidFill>
                    <a:schemeClr val="accent4"/>
                  </a:solidFill>
                </a:rPr>
                <a:t>Expected</a:t>
              </a:r>
            </a:p>
          </p:txBody>
        </p:sp>
      </p:grpSp>
      <p:sp>
        <p:nvSpPr>
          <p:cNvPr id="30" name="Freeform 29">
            <a:extLst>
              <a:ext uri="{FF2B5EF4-FFF2-40B4-BE49-F238E27FC236}">
                <a16:creationId xmlns:a16="http://schemas.microsoft.com/office/drawing/2014/main" id="{F0191565-C0C8-FCB1-67D2-EF84310332A9}"/>
              </a:ext>
            </a:extLst>
          </p:cNvPr>
          <p:cNvSpPr/>
          <p:nvPr/>
        </p:nvSpPr>
        <p:spPr>
          <a:xfrm>
            <a:off x="6956385" y="3403131"/>
            <a:ext cx="3275635" cy="2116004"/>
          </a:xfrm>
          <a:custGeom>
            <a:avLst/>
            <a:gdLst>
              <a:gd name="csX0" fmla="*/ 0 w 3275635"/>
              <a:gd name="csY0" fmla="*/ 590135 h 2116004"/>
              <a:gd name="csX1" fmla="*/ 798653 w 3275635"/>
              <a:gd name="csY1" fmla="*/ 57699 h 2116004"/>
              <a:gd name="csX2" fmla="*/ 1956121 w 3275635"/>
              <a:gd name="csY2" fmla="*/ 1805477 h 2116004"/>
              <a:gd name="csX3" fmla="*/ 3275635 w 3275635"/>
              <a:gd name="csY3" fmla="*/ 2106418 h 2116004"/>
            </a:gdLst>
            <a:ahLst/>
            <a:cxnLst>
              <a:cxn ang="0">
                <a:pos x="csX0" y="csY0"/>
              </a:cxn>
              <a:cxn ang="0">
                <a:pos x="csX1" y="csY1"/>
              </a:cxn>
              <a:cxn ang="0">
                <a:pos x="csX2" y="csY2"/>
              </a:cxn>
              <a:cxn ang="0">
                <a:pos x="csX3" y="csY3"/>
              </a:cxn>
            </a:cxnLst>
            <a:rect l="l" t="t" r="r" b="b"/>
            <a:pathLst>
              <a:path w="3275635" h="2116004">
                <a:moveTo>
                  <a:pt x="0" y="590135"/>
                </a:moveTo>
                <a:cubicBezTo>
                  <a:pt x="236316" y="222638"/>
                  <a:pt x="472633" y="-144858"/>
                  <a:pt x="798653" y="57699"/>
                </a:cubicBezTo>
                <a:cubicBezTo>
                  <a:pt x="1124673" y="260256"/>
                  <a:pt x="1543291" y="1464024"/>
                  <a:pt x="1956121" y="1805477"/>
                </a:cubicBezTo>
                <a:cubicBezTo>
                  <a:pt x="2368951" y="2146930"/>
                  <a:pt x="2822293" y="2126674"/>
                  <a:pt x="3275635" y="2106418"/>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2FEC3161-2D12-53C8-E128-CD2B9AA7A792}"/>
              </a:ext>
            </a:extLst>
          </p:cNvPr>
          <p:cNvSpPr/>
          <p:nvPr/>
        </p:nvSpPr>
        <p:spPr>
          <a:xfrm>
            <a:off x="6979534" y="3908687"/>
            <a:ext cx="3240912" cy="1658345"/>
          </a:xfrm>
          <a:custGeom>
            <a:avLst/>
            <a:gdLst>
              <a:gd name="csX0" fmla="*/ 0 w 3240912"/>
              <a:gd name="csY0" fmla="*/ 454969 h 1658345"/>
              <a:gd name="csX1" fmla="*/ 1145894 w 3240912"/>
              <a:gd name="csY1" fmla="*/ 49855 h 1658345"/>
              <a:gd name="csX2" fmla="*/ 2419109 w 3240912"/>
              <a:gd name="csY2" fmla="*/ 1461966 h 1658345"/>
              <a:gd name="csX3" fmla="*/ 3240912 w 3240912"/>
              <a:gd name="csY3" fmla="*/ 1612437 h 1658345"/>
            </a:gdLst>
            <a:ahLst/>
            <a:cxnLst>
              <a:cxn ang="0">
                <a:pos x="csX0" y="csY0"/>
              </a:cxn>
              <a:cxn ang="0">
                <a:pos x="csX1" y="csY1"/>
              </a:cxn>
              <a:cxn ang="0">
                <a:pos x="csX2" y="csY2"/>
              </a:cxn>
              <a:cxn ang="0">
                <a:pos x="csX3" y="csY3"/>
              </a:cxn>
            </a:cxnLst>
            <a:rect l="l" t="t" r="r" b="b"/>
            <a:pathLst>
              <a:path w="3240912" h="1658345">
                <a:moveTo>
                  <a:pt x="0" y="454969"/>
                </a:moveTo>
                <a:cubicBezTo>
                  <a:pt x="371354" y="168495"/>
                  <a:pt x="742709" y="-117978"/>
                  <a:pt x="1145894" y="49855"/>
                </a:cubicBezTo>
                <a:cubicBezTo>
                  <a:pt x="1549079" y="217688"/>
                  <a:pt x="2069939" y="1201536"/>
                  <a:pt x="2419109" y="1461966"/>
                </a:cubicBezTo>
                <a:cubicBezTo>
                  <a:pt x="2768279" y="1722396"/>
                  <a:pt x="3004595" y="1667416"/>
                  <a:pt x="3240912" y="1612437"/>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a:extLst>
              <a:ext uri="{FF2B5EF4-FFF2-40B4-BE49-F238E27FC236}">
                <a16:creationId xmlns:a16="http://schemas.microsoft.com/office/drawing/2014/main" id="{B3D7FA82-0A47-B9FE-5379-25A34E47BA81}"/>
              </a:ext>
            </a:extLst>
          </p:cNvPr>
          <p:cNvSpPr/>
          <p:nvPr/>
        </p:nvSpPr>
        <p:spPr>
          <a:xfrm>
            <a:off x="1076446" y="4370823"/>
            <a:ext cx="3298784" cy="1130157"/>
          </a:xfrm>
          <a:custGeom>
            <a:avLst/>
            <a:gdLst>
              <a:gd name="csX0" fmla="*/ 0 w 3298784"/>
              <a:gd name="csY0" fmla="*/ 467395 h 1130157"/>
              <a:gd name="csX1" fmla="*/ 706055 w 3298784"/>
              <a:gd name="csY1" fmla="*/ 15982 h 1130157"/>
              <a:gd name="csX2" fmla="*/ 2187615 w 3298784"/>
              <a:gd name="csY2" fmla="*/ 976681 h 1130157"/>
              <a:gd name="csX3" fmla="*/ 3298784 w 3298784"/>
              <a:gd name="csY3" fmla="*/ 1115577 h 1130157"/>
            </a:gdLst>
            <a:ahLst/>
            <a:cxnLst>
              <a:cxn ang="0">
                <a:pos x="csX0" y="csY0"/>
              </a:cxn>
              <a:cxn ang="0">
                <a:pos x="csX1" y="csY1"/>
              </a:cxn>
              <a:cxn ang="0">
                <a:pos x="csX2" y="csY2"/>
              </a:cxn>
              <a:cxn ang="0">
                <a:pos x="csX3" y="csY3"/>
              </a:cxn>
            </a:cxnLst>
            <a:rect l="l" t="t" r="r" b="b"/>
            <a:pathLst>
              <a:path w="3298784" h="1130157">
                <a:moveTo>
                  <a:pt x="0" y="467395"/>
                </a:moveTo>
                <a:cubicBezTo>
                  <a:pt x="170726" y="199248"/>
                  <a:pt x="341452" y="-68899"/>
                  <a:pt x="706055" y="15982"/>
                </a:cubicBezTo>
                <a:cubicBezTo>
                  <a:pt x="1070658" y="100863"/>
                  <a:pt x="1755494" y="793415"/>
                  <a:pt x="2187615" y="976681"/>
                </a:cubicBezTo>
                <a:cubicBezTo>
                  <a:pt x="2619736" y="1159947"/>
                  <a:pt x="2959260" y="1137762"/>
                  <a:pt x="3298784" y="1115577"/>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137FD118-8B8B-AE92-E213-46769A365C16}"/>
              </a:ext>
            </a:extLst>
          </p:cNvPr>
          <p:cNvGrpSpPr/>
          <p:nvPr/>
        </p:nvGrpSpPr>
        <p:grpSpPr>
          <a:xfrm>
            <a:off x="6840955" y="251830"/>
            <a:ext cx="5142058" cy="4539400"/>
            <a:chOff x="6840955" y="251830"/>
            <a:chExt cx="5142058" cy="4539400"/>
          </a:xfrm>
        </p:grpSpPr>
        <p:grpSp>
          <p:nvGrpSpPr>
            <p:cNvPr id="36" name="Group 35">
              <a:extLst>
                <a:ext uri="{FF2B5EF4-FFF2-40B4-BE49-F238E27FC236}">
                  <a16:creationId xmlns:a16="http://schemas.microsoft.com/office/drawing/2014/main" id="{26A76D45-CFF2-51F9-62BB-A557A39E282E}"/>
                </a:ext>
              </a:extLst>
            </p:cNvPr>
            <p:cNvGrpSpPr/>
            <p:nvPr/>
          </p:nvGrpSpPr>
          <p:grpSpPr>
            <a:xfrm>
              <a:off x="6840955" y="2743431"/>
              <a:ext cx="3275636" cy="2047799"/>
              <a:chOff x="6967959" y="3450214"/>
              <a:chExt cx="3275636" cy="2047799"/>
            </a:xfrm>
          </p:grpSpPr>
          <p:sp>
            <p:nvSpPr>
              <p:cNvPr id="34" name="Freeform 33">
                <a:extLst>
                  <a:ext uri="{FF2B5EF4-FFF2-40B4-BE49-F238E27FC236}">
                    <a16:creationId xmlns:a16="http://schemas.microsoft.com/office/drawing/2014/main" id="{F01843D6-35AD-4BD6-E465-574FD4419472}"/>
                  </a:ext>
                </a:extLst>
              </p:cNvPr>
              <p:cNvSpPr/>
              <p:nvPr/>
            </p:nvSpPr>
            <p:spPr>
              <a:xfrm>
                <a:off x="6967959" y="3737279"/>
                <a:ext cx="3275636" cy="1760734"/>
              </a:xfrm>
              <a:custGeom>
                <a:avLst/>
                <a:gdLst>
                  <a:gd name="csX0" fmla="*/ 0 w 3275636"/>
                  <a:gd name="csY0" fmla="*/ 580078 h 1760734"/>
                  <a:gd name="csX1" fmla="*/ 1018573 w 3275636"/>
                  <a:gd name="csY1" fmla="*/ 36068 h 1760734"/>
                  <a:gd name="csX2" fmla="*/ 2592730 w 3275636"/>
                  <a:gd name="csY2" fmla="*/ 1482903 h 1760734"/>
                  <a:gd name="csX3" fmla="*/ 3275636 w 3275636"/>
                  <a:gd name="csY3" fmla="*/ 1760696 h 1760734"/>
                  <a:gd name="csX4" fmla="*/ 3275636 w 3275636"/>
                  <a:gd name="csY4" fmla="*/ 1760696 h 1760734"/>
                </a:gdLst>
                <a:ahLst/>
                <a:cxnLst>
                  <a:cxn ang="0">
                    <a:pos x="csX0" y="csY0"/>
                  </a:cxn>
                  <a:cxn ang="0">
                    <a:pos x="csX1" y="csY1"/>
                  </a:cxn>
                  <a:cxn ang="0">
                    <a:pos x="csX2" y="csY2"/>
                  </a:cxn>
                  <a:cxn ang="0">
                    <a:pos x="csX3" y="csY3"/>
                  </a:cxn>
                  <a:cxn ang="0">
                    <a:pos x="csX4" y="csY4"/>
                  </a:cxn>
                </a:cxnLst>
                <a:rect l="l" t="t" r="r" b="b"/>
                <a:pathLst>
                  <a:path w="3275636" h="1760734">
                    <a:moveTo>
                      <a:pt x="0" y="580078"/>
                    </a:moveTo>
                    <a:cubicBezTo>
                      <a:pt x="293225" y="232837"/>
                      <a:pt x="586451" y="-114403"/>
                      <a:pt x="1018573" y="36068"/>
                    </a:cubicBezTo>
                    <a:cubicBezTo>
                      <a:pt x="1450695" y="186539"/>
                      <a:pt x="2216553" y="1195465"/>
                      <a:pt x="2592730" y="1482903"/>
                    </a:cubicBezTo>
                    <a:cubicBezTo>
                      <a:pt x="2968907" y="1770341"/>
                      <a:pt x="3275636" y="1760696"/>
                      <a:pt x="3275636" y="1760696"/>
                    </a:cubicBezTo>
                    <a:lnTo>
                      <a:pt x="3275636" y="1760696"/>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FA2651B-9944-ECF1-8BBB-42578A6D0CE1}"/>
                  </a:ext>
                </a:extLst>
              </p:cNvPr>
              <p:cNvSpPr txBox="1"/>
              <p:nvPr/>
            </p:nvSpPr>
            <p:spPr>
              <a:xfrm>
                <a:off x="8114897" y="3450214"/>
                <a:ext cx="1046209" cy="194998"/>
              </a:xfrm>
              <a:prstGeom prst="rect">
                <a:avLst/>
              </a:prstGeom>
              <a:noFill/>
            </p:spPr>
            <p:txBody>
              <a:bodyPr wrap="square" lIns="0" tIns="0" rIns="0" bIns="0" rtlCol="0">
                <a:noAutofit/>
              </a:bodyPr>
              <a:lstStyle/>
              <a:p>
                <a:pPr algn="l">
                  <a:lnSpc>
                    <a:spcPct val="105000"/>
                  </a:lnSpc>
                </a:pPr>
                <a:r>
                  <a:rPr lang="en-US" sz="1600" dirty="0">
                    <a:solidFill>
                      <a:schemeClr val="accent1"/>
                    </a:solidFill>
                  </a:rPr>
                  <a:t>Observed</a:t>
                </a:r>
              </a:p>
            </p:txBody>
          </p:sp>
        </p:grpSp>
        <p:grpSp>
          <p:nvGrpSpPr>
            <p:cNvPr id="44" name="Group 43">
              <a:extLst>
                <a:ext uri="{FF2B5EF4-FFF2-40B4-BE49-F238E27FC236}">
                  <a16:creationId xmlns:a16="http://schemas.microsoft.com/office/drawing/2014/main" id="{B95E3954-C1DD-265D-CFBE-B091D0174934}"/>
                </a:ext>
              </a:extLst>
            </p:cNvPr>
            <p:cNvGrpSpPr/>
            <p:nvPr/>
          </p:nvGrpSpPr>
          <p:grpSpPr>
            <a:xfrm>
              <a:off x="7396223" y="251830"/>
              <a:ext cx="4586790" cy="1540474"/>
              <a:chOff x="7396223" y="251830"/>
              <a:chExt cx="4586790" cy="1540474"/>
            </a:xfrm>
          </p:grpSpPr>
          <p:pic>
            <p:nvPicPr>
              <p:cNvPr id="38" name="Picture 37">
                <a:extLst>
                  <a:ext uri="{FF2B5EF4-FFF2-40B4-BE49-F238E27FC236}">
                    <a16:creationId xmlns:a16="http://schemas.microsoft.com/office/drawing/2014/main" id="{EA0B181A-0E64-6304-36CF-9B1CFC7084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6223" y="303020"/>
                <a:ext cx="2387600" cy="1193800"/>
              </a:xfrm>
              <a:prstGeom prst="rect">
                <a:avLst/>
              </a:prstGeom>
            </p:spPr>
          </p:pic>
          <p:pic>
            <p:nvPicPr>
              <p:cNvPr id="40" name="Picture 39">
                <a:extLst>
                  <a:ext uri="{FF2B5EF4-FFF2-40B4-BE49-F238E27FC236}">
                    <a16:creationId xmlns:a16="http://schemas.microsoft.com/office/drawing/2014/main" id="{4DDAFE00-9CF1-005B-9CB7-A5FDEE4CD1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25830" y="251830"/>
                <a:ext cx="1921402" cy="1244990"/>
              </a:xfrm>
              <a:prstGeom prst="rect">
                <a:avLst/>
              </a:prstGeom>
            </p:spPr>
          </p:pic>
          <p:sp>
            <p:nvSpPr>
              <p:cNvPr id="41" name="TextBox 40">
                <a:extLst>
                  <a:ext uri="{FF2B5EF4-FFF2-40B4-BE49-F238E27FC236}">
                    <a16:creationId xmlns:a16="http://schemas.microsoft.com/office/drawing/2014/main" id="{3D58A641-B5D0-0BE7-4C39-2682E91B7054}"/>
                  </a:ext>
                </a:extLst>
              </p:cNvPr>
              <p:cNvSpPr txBox="1"/>
              <p:nvPr/>
            </p:nvSpPr>
            <p:spPr>
              <a:xfrm>
                <a:off x="7847635" y="1549666"/>
                <a:ext cx="1446835" cy="242638"/>
              </a:xfrm>
              <a:prstGeom prst="rect">
                <a:avLst/>
              </a:prstGeom>
              <a:noFill/>
            </p:spPr>
            <p:txBody>
              <a:bodyPr wrap="square" lIns="0" tIns="0" rIns="0" bIns="0" rtlCol="0">
                <a:noAutofit/>
              </a:bodyPr>
              <a:lstStyle/>
              <a:p>
                <a:pPr algn="l">
                  <a:lnSpc>
                    <a:spcPct val="105000"/>
                  </a:lnSpc>
                </a:pPr>
                <a:r>
                  <a:rPr lang="en-US" sz="1600" dirty="0">
                    <a:solidFill>
                      <a:schemeClr val="tx1"/>
                    </a:solidFill>
                  </a:rPr>
                  <a:t>Meitner &amp; Hahn</a:t>
                </a:r>
              </a:p>
            </p:txBody>
          </p:sp>
          <p:sp>
            <p:nvSpPr>
              <p:cNvPr id="42" name="TextBox 41">
                <a:extLst>
                  <a:ext uri="{FF2B5EF4-FFF2-40B4-BE49-F238E27FC236}">
                    <a16:creationId xmlns:a16="http://schemas.microsoft.com/office/drawing/2014/main" id="{93AC9D59-DC8E-04EF-BDD3-D40858761728}"/>
                  </a:ext>
                </a:extLst>
              </p:cNvPr>
              <p:cNvSpPr txBox="1"/>
              <p:nvPr/>
            </p:nvSpPr>
            <p:spPr>
              <a:xfrm>
                <a:off x="10267352" y="1525743"/>
                <a:ext cx="373997" cy="208722"/>
              </a:xfrm>
              <a:prstGeom prst="rect">
                <a:avLst/>
              </a:prstGeom>
              <a:noFill/>
            </p:spPr>
            <p:txBody>
              <a:bodyPr wrap="square" lIns="0" tIns="0" rIns="0" bIns="0" rtlCol="0">
                <a:noAutofit/>
              </a:bodyPr>
              <a:lstStyle/>
              <a:p>
                <a:pPr algn="l">
                  <a:lnSpc>
                    <a:spcPct val="105000"/>
                  </a:lnSpc>
                </a:pPr>
                <a:r>
                  <a:rPr lang="en-US" sz="1600" dirty="0">
                    <a:solidFill>
                      <a:schemeClr val="tx1"/>
                    </a:solidFill>
                  </a:rPr>
                  <a:t>Ellis</a:t>
                </a:r>
              </a:p>
            </p:txBody>
          </p:sp>
          <p:sp>
            <p:nvSpPr>
              <p:cNvPr id="43" name="TextBox 42">
                <a:extLst>
                  <a:ext uri="{FF2B5EF4-FFF2-40B4-BE49-F238E27FC236}">
                    <a16:creationId xmlns:a16="http://schemas.microsoft.com/office/drawing/2014/main" id="{2ACF642E-BB86-AA9E-1377-42E1A626C71B}"/>
                  </a:ext>
                </a:extLst>
              </p:cNvPr>
              <p:cNvSpPr txBox="1"/>
              <p:nvPr/>
            </p:nvSpPr>
            <p:spPr>
              <a:xfrm>
                <a:off x="11021256" y="1527537"/>
                <a:ext cx="961757" cy="219618"/>
              </a:xfrm>
              <a:prstGeom prst="rect">
                <a:avLst/>
              </a:prstGeom>
              <a:noFill/>
            </p:spPr>
            <p:txBody>
              <a:bodyPr wrap="square" lIns="0" tIns="0" rIns="0" bIns="0" rtlCol="0">
                <a:noAutofit/>
              </a:bodyPr>
              <a:lstStyle/>
              <a:p>
                <a:pPr algn="l">
                  <a:lnSpc>
                    <a:spcPct val="105000"/>
                  </a:lnSpc>
                </a:pPr>
                <a:r>
                  <a:rPr lang="en-US" sz="1600" dirty="0">
                    <a:solidFill>
                      <a:schemeClr val="tx1"/>
                    </a:solidFill>
                  </a:rPr>
                  <a:t>Chadwick</a:t>
                </a:r>
              </a:p>
            </p:txBody>
          </p:sp>
        </p:grpSp>
      </p:grpSp>
      <p:sp>
        <p:nvSpPr>
          <p:cNvPr id="46" name="TextBox 45">
            <a:extLst>
              <a:ext uri="{FF2B5EF4-FFF2-40B4-BE49-F238E27FC236}">
                <a16:creationId xmlns:a16="http://schemas.microsoft.com/office/drawing/2014/main" id="{9CEDA844-47AF-43EC-69CA-9A1815A4722A}"/>
              </a:ext>
            </a:extLst>
          </p:cNvPr>
          <p:cNvSpPr txBox="1"/>
          <p:nvPr/>
        </p:nvSpPr>
        <p:spPr>
          <a:xfrm>
            <a:off x="7419372" y="5250766"/>
            <a:ext cx="3595731" cy="1103651"/>
          </a:xfrm>
          <a:prstGeom prst="rect">
            <a:avLst/>
          </a:prstGeom>
          <a:noFill/>
          <a:ln w="28575">
            <a:solidFill>
              <a:schemeClr val="accent4"/>
            </a:solidFill>
          </a:ln>
        </p:spPr>
        <p:txBody>
          <a:bodyPr wrap="square" lIns="0" tIns="0" rIns="0" bIns="0" rtlCol="0">
            <a:noAutofit/>
          </a:bodyPr>
          <a:lstStyle/>
          <a:p>
            <a:pPr algn="ctr">
              <a:lnSpc>
                <a:spcPct val="105000"/>
              </a:lnSpc>
            </a:pPr>
            <a:r>
              <a:rPr lang="en-US" sz="3600" dirty="0">
                <a:latin typeface="+mj-lt"/>
              </a:rPr>
              <a:t>How do we explain this?!</a:t>
            </a:r>
          </a:p>
        </p:txBody>
      </p:sp>
      <p:sp>
        <p:nvSpPr>
          <p:cNvPr id="47" name="TextBox 46">
            <a:extLst>
              <a:ext uri="{FF2B5EF4-FFF2-40B4-BE49-F238E27FC236}">
                <a16:creationId xmlns:a16="http://schemas.microsoft.com/office/drawing/2014/main" id="{6BFE0F30-2909-F6EE-7D95-3EE49C5E36FC}"/>
              </a:ext>
            </a:extLst>
          </p:cNvPr>
          <p:cNvSpPr txBox="1"/>
          <p:nvPr/>
        </p:nvSpPr>
        <p:spPr>
          <a:xfrm>
            <a:off x="11412638" y="4461133"/>
            <a:ext cx="914400" cy="91440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Tree>
    <p:extLst>
      <p:ext uri="{BB962C8B-B14F-4D97-AF65-F5344CB8AC3E}">
        <p14:creationId xmlns:p14="http://schemas.microsoft.com/office/powerpoint/2010/main" val="41314229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34157-B070-B91D-1F65-9C7D51DB63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CF8717-D21C-D704-EEA8-14EE5BABEFBC}"/>
              </a:ext>
            </a:extLst>
          </p:cNvPr>
          <p:cNvSpPr>
            <a:spLocks noGrp="1"/>
          </p:cNvSpPr>
          <p:nvPr>
            <p:ph type="title"/>
          </p:nvPr>
        </p:nvSpPr>
        <p:spPr/>
        <p:txBody>
          <a:bodyPr/>
          <a:lstStyle/>
          <a:p>
            <a:r>
              <a:rPr lang="en-US" dirty="0"/>
              <a:t>A little history</a:t>
            </a:r>
          </a:p>
        </p:txBody>
      </p:sp>
      <p:pic>
        <p:nvPicPr>
          <p:cNvPr id="9" name="Content Placeholder 8">
            <a:extLst>
              <a:ext uri="{FF2B5EF4-FFF2-40B4-BE49-F238E27FC236}">
                <a16:creationId xmlns:a16="http://schemas.microsoft.com/office/drawing/2014/main" id="{ACDE75BF-A48D-0B8F-5A81-D67617D6DC9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18281" y="3262687"/>
            <a:ext cx="1978620" cy="2898505"/>
          </a:xfrm>
          <a:prstGeom prst="rect">
            <a:avLst/>
          </a:prstGeom>
        </p:spPr>
      </p:pic>
      <p:sp>
        <p:nvSpPr>
          <p:cNvPr id="4" name="Date Placeholder 3">
            <a:extLst>
              <a:ext uri="{FF2B5EF4-FFF2-40B4-BE49-F238E27FC236}">
                <a16:creationId xmlns:a16="http://schemas.microsoft.com/office/drawing/2014/main" id="{4F3F4083-E28E-D3CB-9ADE-61ACB03E3CCA}"/>
              </a:ext>
            </a:extLst>
          </p:cNvPr>
          <p:cNvSpPr>
            <a:spLocks noGrp="1"/>
          </p:cNvSpPr>
          <p:nvPr>
            <p:ph type="dt" sz="half" idx="10"/>
          </p:nvPr>
        </p:nvSpPr>
        <p:spPr/>
        <p:txBody>
          <a:bodyPr/>
          <a:lstStyle/>
          <a:p>
            <a:fld id="{D494238F-37AD-4048-905B-A6878A4BE229}" type="datetime3">
              <a:rPr lang="en-US" smtClean="0"/>
              <a:t>17 July 2026</a:t>
            </a:fld>
            <a:endParaRPr lang="en-GB"/>
          </a:p>
        </p:txBody>
      </p:sp>
      <p:sp>
        <p:nvSpPr>
          <p:cNvPr id="5" name="Footer Placeholder 4">
            <a:extLst>
              <a:ext uri="{FF2B5EF4-FFF2-40B4-BE49-F238E27FC236}">
                <a16:creationId xmlns:a16="http://schemas.microsoft.com/office/drawing/2014/main" id="{C01EAB22-A4C3-2BE3-C297-4ED75CD10027}"/>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6F83D882-FCC1-6269-C5F8-26E5E819179F}"/>
              </a:ext>
            </a:extLst>
          </p:cNvPr>
          <p:cNvSpPr>
            <a:spLocks noGrp="1"/>
          </p:cNvSpPr>
          <p:nvPr>
            <p:ph type="sldNum" sz="quarter" idx="12"/>
          </p:nvPr>
        </p:nvSpPr>
        <p:spPr/>
        <p:txBody>
          <a:bodyPr/>
          <a:lstStyle/>
          <a:p>
            <a:fld id="{CBA53E11-492D-48B3-9F9B-09541CA2A39A}" type="slidenum">
              <a:rPr lang="en-GB" smtClean="0"/>
              <a:t>6</a:t>
            </a:fld>
            <a:endParaRPr lang="en-GB"/>
          </a:p>
        </p:txBody>
      </p:sp>
      <p:sp>
        <p:nvSpPr>
          <p:cNvPr id="7" name="Subtitle 6">
            <a:extLst>
              <a:ext uri="{FF2B5EF4-FFF2-40B4-BE49-F238E27FC236}">
                <a16:creationId xmlns:a16="http://schemas.microsoft.com/office/drawing/2014/main" id="{FDD622CF-FBF4-ACA3-512F-5A1B20F16145}"/>
              </a:ext>
            </a:extLst>
          </p:cNvPr>
          <p:cNvSpPr>
            <a:spLocks noGrp="1"/>
          </p:cNvSpPr>
          <p:nvPr>
            <p:ph type="subTitle" idx="13"/>
          </p:nvPr>
        </p:nvSpPr>
        <p:spPr/>
        <p:txBody>
          <a:bodyPr/>
          <a:lstStyle/>
          <a:p>
            <a:endParaRPr lang="en-US" dirty="0"/>
          </a:p>
        </p:txBody>
      </p:sp>
      <p:sp>
        <p:nvSpPr>
          <p:cNvPr id="11" name="Content Placeholder 22">
            <a:extLst>
              <a:ext uri="{FF2B5EF4-FFF2-40B4-BE49-F238E27FC236}">
                <a16:creationId xmlns:a16="http://schemas.microsoft.com/office/drawing/2014/main" id="{EE9EA5A2-123A-9FAA-B3A3-63D6F2F2B17D}"/>
              </a:ext>
            </a:extLst>
          </p:cNvPr>
          <p:cNvSpPr txBox="1">
            <a:spLocks/>
          </p:cNvSpPr>
          <p:nvPr/>
        </p:nvSpPr>
        <p:spPr>
          <a:xfrm>
            <a:off x="394190" y="1222688"/>
            <a:ext cx="6028701" cy="1555236"/>
          </a:xfrm>
          <a:prstGeom prst="rect">
            <a:avLst/>
          </a:prstGeom>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r>
              <a:rPr lang="en-US" sz="2800" dirty="0"/>
              <a:t>Two solutions:</a:t>
            </a:r>
          </a:p>
          <a:p>
            <a:pPr marL="504891" lvl="2" indent="-342900"/>
            <a:r>
              <a:rPr lang="en-US" dirty="0"/>
              <a:t>Throw energy conservation out the window</a:t>
            </a:r>
          </a:p>
          <a:p>
            <a:pPr marL="504891" lvl="2" indent="-342900"/>
            <a:r>
              <a:rPr lang="en-US" dirty="0"/>
              <a:t>Beta decay is a 3-body decay and </a:t>
            </a:r>
            <a:r>
              <a:rPr lang="en-US" dirty="0">
                <a:latin typeface="+mj-lt"/>
              </a:rPr>
              <a:t>there’s something else we didn’t see!</a:t>
            </a:r>
          </a:p>
        </p:txBody>
      </p:sp>
      <p:pic>
        <p:nvPicPr>
          <p:cNvPr id="12" name="Picture 11" descr="Beta Radiation | Definition, Decay &amp; Characteristics | nuclear-power.com">
            <a:extLst>
              <a:ext uri="{FF2B5EF4-FFF2-40B4-BE49-F238E27FC236}">
                <a16:creationId xmlns:a16="http://schemas.microsoft.com/office/drawing/2014/main" id="{718A70AB-A680-B741-0892-8B66ADB53CE8}"/>
              </a:ext>
            </a:extLst>
          </p:cNvPr>
          <p:cNvPicPr>
            <a:picLocks noChangeAspect="1"/>
          </p:cNvPicPr>
          <p:nvPr/>
        </p:nvPicPr>
        <p:blipFill>
          <a:blip r:embed="rId4"/>
          <a:srcRect r="1375"/>
          <a:stretch>
            <a:fillRect/>
          </a:stretch>
        </p:blipFill>
        <p:spPr>
          <a:xfrm>
            <a:off x="6615703" y="1028585"/>
            <a:ext cx="5307786" cy="1434072"/>
          </a:xfrm>
          <a:prstGeom prst="rect">
            <a:avLst/>
          </a:prstGeom>
        </p:spPr>
      </p:pic>
      <p:sp>
        <p:nvSpPr>
          <p:cNvPr id="13" name="TextBox 12">
            <a:extLst>
              <a:ext uri="{FF2B5EF4-FFF2-40B4-BE49-F238E27FC236}">
                <a16:creationId xmlns:a16="http://schemas.microsoft.com/office/drawing/2014/main" id="{F8C08C2E-6CDE-4B9F-4EC3-37E3D4401F72}"/>
              </a:ext>
            </a:extLst>
          </p:cNvPr>
          <p:cNvSpPr txBox="1"/>
          <p:nvPr/>
        </p:nvSpPr>
        <p:spPr>
          <a:xfrm>
            <a:off x="8592629" y="2683535"/>
            <a:ext cx="1909823" cy="355326"/>
          </a:xfrm>
          <a:prstGeom prst="rect">
            <a:avLst/>
          </a:prstGeom>
          <a:noFill/>
        </p:spPr>
        <p:txBody>
          <a:bodyPr wrap="square" lIns="0" tIns="0" rIns="0" bIns="0" rtlCol="0">
            <a:noAutofit/>
          </a:bodyPr>
          <a:lstStyle/>
          <a:p>
            <a:pPr algn="l">
              <a:lnSpc>
                <a:spcPct val="105000"/>
              </a:lnSpc>
            </a:pPr>
            <a:r>
              <a:rPr lang="en-US" sz="1600" b="1" dirty="0">
                <a:solidFill>
                  <a:schemeClr val="tx1"/>
                </a:solidFill>
              </a:rPr>
              <a:t>Correct beta decay</a:t>
            </a:r>
          </a:p>
        </p:txBody>
      </p:sp>
      <p:sp>
        <p:nvSpPr>
          <p:cNvPr id="14" name="Content Placeholder 22">
            <a:extLst>
              <a:ext uri="{FF2B5EF4-FFF2-40B4-BE49-F238E27FC236}">
                <a16:creationId xmlns:a16="http://schemas.microsoft.com/office/drawing/2014/main" id="{1E6880E0-B7BF-51E4-C90B-63FDD83259DB}"/>
              </a:ext>
            </a:extLst>
          </p:cNvPr>
          <p:cNvSpPr txBox="1">
            <a:spLocks/>
          </p:cNvSpPr>
          <p:nvPr/>
        </p:nvSpPr>
        <p:spPr>
          <a:xfrm>
            <a:off x="3240895" y="3429000"/>
            <a:ext cx="6028701" cy="2775836"/>
          </a:xfrm>
          <a:prstGeom prst="rect">
            <a:avLst/>
          </a:prstGeom>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r>
              <a:rPr lang="en-US" dirty="0"/>
              <a:t>Pauli postulated the latter in a famous letter to the attendees of a conference Tübingen in 1930 — (</a:t>
            </a:r>
            <a:r>
              <a:rPr lang="en-US" i="1" dirty="0">
                <a:latin typeface="Imperial Sans Text Light" panose="020B0303020202020204" pitchFamily="34" charset="77"/>
              </a:rPr>
              <a:t>he was attending a ball at the University of Zurich!!</a:t>
            </a:r>
            <a:r>
              <a:rPr lang="en-US" dirty="0"/>
              <a:t>)</a:t>
            </a:r>
            <a:br>
              <a:rPr lang="en-US" dirty="0"/>
            </a:br>
            <a:endParaRPr lang="en-US" dirty="0"/>
          </a:p>
          <a:p>
            <a:pPr marL="342900" indent="-342900">
              <a:buFont typeface="Arial" panose="020B0604020202020204" pitchFamily="34" charset="0"/>
              <a:buChar char="•"/>
            </a:pPr>
            <a:r>
              <a:rPr lang="en-US" dirty="0"/>
              <a:t>“Dear Radioactive Ladies and Gentlemen”</a:t>
            </a:r>
          </a:p>
          <a:p>
            <a:pPr marL="342900" indent="-342900">
              <a:buFont typeface="Arial" panose="020B0604020202020204" pitchFamily="34" charset="0"/>
              <a:buChar char="•"/>
            </a:pPr>
            <a:r>
              <a:rPr lang="en-US" dirty="0"/>
              <a:t>“Desperate remedy to save […] the law of conservation of energy”</a:t>
            </a:r>
          </a:p>
          <a:p>
            <a:pPr marL="342900" indent="-342900">
              <a:buFont typeface="Arial" panose="020B0604020202020204" pitchFamily="34" charset="0"/>
              <a:buChar char="•"/>
            </a:pPr>
            <a:r>
              <a:rPr lang="en-US" dirty="0"/>
              <a:t>“There could exist electrically neutral particles”</a:t>
            </a:r>
          </a:p>
          <a:p>
            <a:endParaRPr lang="en-US" sz="2800" dirty="0"/>
          </a:p>
        </p:txBody>
      </p:sp>
      <p:sp>
        <p:nvSpPr>
          <p:cNvPr id="15" name="TextBox 14">
            <a:extLst>
              <a:ext uri="{FF2B5EF4-FFF2-40B4-BE49-F238E27FC236}">
                <a16:creationId xmlns:a16="http://schemas.microsoft.com/office/drawing/2014/main" id="{4E0A8758-7F5A-423D-CFB4-B04432BCDCF5}"/>
              </a:ext>
            </a:extLst>
          </p:cNvPr>
          <p:cNvSpPr txBox="1"/>
          <p:nvPr/>
        </p:nvSpPr>
        <p:spPr>
          <a:xfrm>
            <a:off x="3078866" y="3227727"/>
            <a:ext cx="7245751" cy="2775836"/>
          </a:xfrm>
          <a:prstGeom prst="rect">
            <a:avLst/>
          </a:prstGeom>
          <a:solidFill>
            <a:schemeClr val="bg1"/>
          </a:solidFill>
        </p:spPr>
        <p:txBody>
          <a:bodyPr wrap="square" lIns="0" tIns="0" rIns="0" bIns="0" rtlCol="0" anchor="ctr">
            <a:noAutofit/>
          </a:bodyPr>
          <a:lstStyle/>
          <a:p>
            <a:pPr algn="ctr"/>
            <a:r>
              <a:rPr lang="en-US" sz="3200" dirty="0">
                <a:latin typeface="+mj-lt"/>
              </a:rPr>
              <a:t>“I have done a terrible thing: I have postulated a</a:t>
            </a:r>
          </a:p>
          <a:p>
            <a:pPr algn="ctr"/>
            <a:r>
              <a:rPr lang="en-US" sz="3200" dirty="0">
                <a:latin typeface="+mj-lt"/>
              </a:rPr>
              <a:t>particle that cannot be detected. “</a:t>
            </a:r>
          </a:p>
        </p:txBody>
      </p:sp>
    </p:spTree>
    <p:extLst>
      <p:ext uri="{BB962C8B-B14F-4D97-AF65-F5344CB8AC3E}">
        <p14:creationId xmlns:p14="http://schemas.microsoft.com/office/powerpoint/2010/main" val="41631515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15AB9-D133-6E9D-57A5-1DAE9F95A5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1A9A66-EDF7-BEEB-05E5-4C65638080BE}"/>
              </a:ext>
            </a:extLst>
          </p:cNvPr>
          <p:cNvSpPr>
            <a:spLocks noGrp="1"/>
          </p:cNvSpPr>
          <p:nvPr>
            <p:ph type="title"/>
          </p:nvPr>
        </p:nvSpPr>
        <p:spPr/>
        <p:txBody>
          <a:bodyPr/>
          <a:lstStyle/>
          <a:p>
            <a:r>
              <a:rPr lang="en-GB" dirty="0"/>
              <a:t>How to catch a neutrino</a:t>
            </a:r>
          </a:p>
        </p:txBody>
      </p:sp>
      <p:pic>
        <p:nvPicPr>
          <p:cNvPr id="10" name="Content Placeholder 9">
            <a:extLst>
              <a:ext uri="{FF2B5EF4-FFF2-40B4-BE49-F238E27FC236}">
                <a16:creationId xmlns:a16="http://schemas.microsoft.com/office/drawing/2014/main" id="{87BE2389-36A9-4CFF-906F-93E186881E5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72505" y="2949124"/>
            <a:ext cx="10128500" cy="1961392"/>
          </a:xfrm>
          <a:prstGeom prst="rect">
            <a:avLst/>
          </a:prstGeom>
        </p:spPr>
      </p:pic>
      <p:sp>
        <p:nvSpPr>
          <p:cNvPr id="4" name="Date Placeholder 3">
            <a:extLst>
              <a:ext uri="{FF2B5EF4-FFF2-40B4-BE49-F238E27FC236}">
                <a16:creationId xmlns:a16="http://schemas.microsoft.com/office/drawing/2014/main" id="{2DBD6C2E-EAF5-59C4-CAC6-6E1F6671FC55}"/>
              </a:ext>
            </a:extLst>
          </p:cNvPr>
          <p:cNvSpPr>
            <a:spLocks noGrp="1"/>
          </p:cNvSpPr>
          <p:nvPr>
            <p:ph type="dt" sz="half" idx="10"/>
          </p:nvPr>
        </p:nvSpPr>
        <p:spPr/>
        <p:txBody>
          <a:bodyPr/>
          <a:lstStyle/>
          <a:p>
            <a:fld id="{C00BB0DB-E5C3-2947-847B-FBD2B4714814}" type="datetime3">
              <a:rPr lang="en-US" smtClean="0"/>
              <a:t>17 July 2026</a:t>
            </a:fld>
            <a:endParaRPr lang="en-GB" dirty="0"/>
          </a:p>
        </p:txBody>
      </p:sp>
      <p:sp>
        <p:nvSpPr>
          <p:cNvPr id="5" name="Footer Placeholder 4">
            <a:extLst>
              <a:ext uri="{FF2B5EF4-FFF2-40B4-BE49-F238E27FC236}">
                <a16:creationId xmlns:a16="http://schemas.microsoft.com/office/drawing/2014/main" id="{1C67FCAC-BF21-BE91-051E-27EA8AD9B97E}"/>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5A4297E4-243D-419E-7A5D-953116E6FD16}"/>
              </a:ext>
            </a:extLst>
          </p:cNvPr>
          <p:cNvSpPr>
            <a:spLocks noGrp="1"/>
          </p:cNvSpPr>
          <p:nvPr>
            <p:ph type="sldNum" sz="quarter" idx="12"/>
          </p:nvPr>
        </p:nvSpPr>
        <p:spPr/>
        <p:txBody>
          <a:bodyPr/>
          <a:lstStyle/>
          <a:p>
            <a:fld id="{CBA53E11-492D-48B3-9F9B-09541CA2A39A}" type="slidenum">
              <a:rPr lang="en-GB" smtClean="0"/>
              <a:t>7</a:t>
            </a:fld>
            <a:endParaRPr lang="en-GB" dirty="0"/>
          </a:p>
        </p:txBody>
      </p:sp>
      <p:sp>
        <p:nvSpPr>
          <p:cNvPr id="7" name="Subtitle 6">
            <a:extLst>
              <a:ext uri="{FF2B5EF4-FFF2-40B4-BE49-F238E27FC236}">
                <a16:creationId xmlns:a16="http://schemas.microsoft.com/office/drawing/2014/main" id="{B3679FA6-6484-6C32-3708-C0FD2AA0100D}"/>
              </a:ext>
            </a:extLst>
          </p:cNvPr>
          <p:cNvSpPr>
            <a:spLocks noGrp="1"/>
          </p:cNvSpPr>
          <p:nvPr>
            <p:ph type="subTitle" idx="13"/>
          </p:nvPr>
        </p:nvSpPr>
        <p:spPr/>
        <p:txBody>
          <a:bodyPr/>
          <a:lstStyle/>
          <a:p>
            <a:endParaRPr lang="en-GB" dirty="0"/>
          </a:p>
        </p:txBody>
      </p:sp>
      <p:sp>
        <p:nvSpPr>
          <p:cNvPr id="8" name="TextBox 7">
            <a:extLst>
              <a:ext uri="{FF2B5EF4-FFF2-40B4-BE49-F238E27FC236}">
                <a16:creationId xmlns:a16="http://schemas.microsoft.com/office/drawing/2014/main" id="{B054BC52-FE8F-DA3E-8FE6-F911E1D95AEE}"/>
              </a:ext>
            </a:extLst>
          </p:cNvPr>
          <p:cNvSpPr txBox="1"/>
          <p:nvPr/>
        </p:nvSpPr>
        <p:spPr>
          <a:xfrm>
            <a:off x="438542" y="1123213"/>
            <a:ext cx="10325913" cy="902357"/>
          </a:xfrm>
          <a:prstGeom prst="rect">
            <a:avLst/>
          </a:prstGeom>
          <a:noFill/>
        </p:spPr>
        <p:txBody>
          <a:bodyPr wrap="square" lIns="0" tIns="0" rIns="0" bIns="0" rtlCol="0">
            <a:noAutofit/>
          </a:bodyPr>
          <a:lstStyle/>
          <a:p>
            <a:pPr algn="l">
              <a:lnSpc>
                <a:spcPct val="105000"/>
              </a:lnSpc>
            </a:pPr>
            <a:r>
              <a:rPr lang="en-US" sz="2400" dirty="0">
                <a:solidFill>
                  <a:schemeClr val="tx1"/>
                </a:solidFill>
              </a:rPr>
              <a:t>As we’ve said before, neutrinos do not interact much with anything</a:t>
            </a:r>
          </a:p>
          <a:p>
            <a:pPr marL="285750" indent="-285750" algn="l">
              <a:lnSpc>
                <a:spcPct val="105000"/>
              </a:lnSpc>
              <a:buFont typeface="Arial" panose="020B0604020202020204" pitchFamily="34" charset="0"/>
              <a:buChar char="•"/>
            </a:pPr>
            <a:r>
              <a:rPr lang="en-US" sz="2400" dirty="0">
                <a:latin typeface="+mj-lt"/>
              </a:rPr>
              <a:t>1 light-year of lead would have a 50% chance to stop a neutrino</a:t>
            </a:r>
            <a:r>
              <a:rPr lang="en-US" sz="2400" dirty="0"/>
              <a:t>. </a:t>
            </a:r>
            <a:endParaRPr lang="en-US" sz="2400" dirty="0">
              <a:solidFill>
                <a:schemeClr val="tx1"/>
              </a:solidFill>
            </a:endParaRP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725922C8-EAC8-B931-9F23-00077226790E}"/>
                  </a:ext>
                </a:extLst>
              </p:cNvPr>
              <p:cNvSpPr txBox="1"/>
              <p:nvPr/>
            </p:nvSpPr>
            <p:spPr>
              <a:xfrm>
                <a:off x="415343" y="2444318"/>
                <a:ext cx="11451220" cy="371567"/>
              </a:xfrm>
              <a:prstGeom prst="rect">
                <a:avLst/>
              </a:prstGeom>
              <a:noFill/>
            </p:spPr>
            <p:txBody>
              <a:bodyPr wrap="square" lIns="0" tIns="0" rIns="0" bIns="0" rtlCol="0">
                <a:noAutofit/>
              </a:bodyPr>
              <a:lstStyle/>
              <a:p>
                <a:r>
                  <a:rPr lang="en-US" sz="2400" dirty="0"/>
                  <a:t>In 1934, Enrico Fermi wrote a mathematical description of the </a:t>
                </a:r>
                <a14:m>
                  <m:oMath xmlns:m="http://schemas.openxmlformats.org/officeDocument/2006/math">
                    <m:r>
                      <a:rPr lang="en-GB" sz="2400" b="0" i="1" smtClean="0">
                        <a:latin typeface="Cambria Math" panose="02040503050406030204" pitchFamily="18" charset="0"/>
                      </a:rPr>
                      <m:t>𝛽</m:t>
                    </m:r>
                  </m:oMath>
                </a14:m>
                <a:r>
                  <a:rPr lang="en-US" sz="2400" dirty="0"/>
                  <a:t>-decay with a neutrino </a:t>
                </a:r>
              </a:p>
            </p:txBody>
          </p:sp>
        </mc:Choice>
        <mc:Fallback>
          <p:sp>
            <p:nvSpPr>
              <p:cNvPr id="11" name="TextBox 10">
                <a:extLst>
                  <a:ext uri="{FF2B5EF4-FFF2-40B4-BE49-F238E27FC236}">
                    <a16:creationId xmlns:a16="http://schemas.microsoft.com/office/drawing/2014/main" id="{725922C8-EAC8-B931-9F23-00077226790E}"/>
                  </a:ext>
                </a:extLst>
              </p:cNvPr>
              <p:cNvSpPr txBox="1">
                <a:spLocks noRot="1" noChangeAspect="1" noMove="1" noResize="1" noEditPoints="1" noAdjustHandles="1" noChangeArrowheads="1" noChangeShapeType="1" noTextEdit="1"/>
              </p:cNvSpPr>
              <p:nvPr/>
            </p:nvSpPr>
            <p:spPr>
              <a:xfrm>
                <a:off x="415343" y="2444318"/>
                <a:ext cx="11451220" cy="371567"/>
              </a:xfrm>
              <a:prstGeom prst="rect">
                <a:avLst/>
              </a:prstGeom>
              <a:blipFill>
                <a:blip r:embed="rId4"/>
                <a:stretch>
                  <a:fillRect l="-1661" t="-26667" r="-111" b="-50000"/>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32DDA980-E70C-C07D-1B72-F685D269D8D5}"/>
              </a:ext>
            </a:extLst>
          </p:cNvPr>
          <p:cNvSpPr txBox="1"/>
          <p:nvPr/>
        </p:nvSpPr>
        <p:spPr>
          <a:xfrm>
            <a:off x="3345084" y="201399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13" name="TextBox 12">
            <a:extLst>
              <a:ext uri="{FF2B5EF4-FFF2-40B4-BE49-F238E27FC236}">
                <a16:creationId xmlns:a16="http://schemas.microsoft.com/office/drawing/2014/main" id="{3FD1B06A-043D-18C0-0323-BBC0276604DE}"/>
              </a:ext>
            </a:extLst>
          </p:cNvPr>
          <p:cNvSpPr txBox="1"/>
          <p:nvPr/>
        </p:nvSpPr>
        <p:spPr>
          <a:xfrm>
            <a:off x="639310" y="5054060"/>
            <a:ext cx="10325913" cy="1036874"/>
          </a:xfrm>
          <a:prstGeom prst="rect">
            <a:avLst/>
          </a:prstGeom>
          <a:noFill/>
        </p:spPr>
        <p:txBody>
          <a:bodyPr wrap="square" lIns="0" tIns="0" rIns="0" bIns="0" rtlCol="0">
            <a:noAutofit/>
          </a:bodyPr>
          <a:lstStyle/>
          <a:p>
            <a:pPr marL="285750" indent="-285750">
              <a:lnSpc>
                <a:spcPct val="150000"/>
              </a:lnSpc>
              <a:buFont typeface="Arial" panose="020B0604020202020204" pitchFamily="34" charset="0"/>
              <a:buChar char="•"/>
            </a:pPr>
            <a:r>
              <a:rPr lang="en-US" sz="2400" dirty="0"/>
              <a:t>Able to infer the neutrino interaction probability from properties of 𝛽-decay</a:t>
            </a:r>
          </a:p>
          <a:p>
            <a:pPr marL="285750" indent="-285750">
              <a:lnSpc>
                <a:spcPct val="150000"/>
              </a:lnSpc>
              <a:buFont typeface="Arial" panose="020B0604020202020204" pitchFamily="34" charset="0"/>
              <a:buChar char="•"/>
            </a:pPr>
            <a:r>
              <a:rPr lang="en-US" sz="2400" dirty="0"/>
              <a:t>Neutrinos can create charged, detectable particles</a:t>
            </a:r>
          </a:p>
        </p:txBody>
      </p:sp>
    </p:spTree>
    <p:extLst>
      <p:ext uri="{BB962C8B-B14F-4D97-AF65-F5344CB8AC3E}">
        <p14:creationId xmlns:p14="http://schemas.microsoft.com/office/powerpoint/2010/main" val="224874415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45CC6-E0F5-3715-0739-37B32894E2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6CDD04-811A-EB46-D9DB-62D0D36BBD6F}"/>
              </a:ext>
            </a:extLst>
          </p:cNvPr>
          <p:cNvSpPr>
            <a:spLocks noGrp="1"/>
          </p:cNvSpPr>
          <p:nvPr>
            <p:ph type="title"/>
          </p:nvPr>
        </p:nvSpPr>
        <p:spPr/>
        <p:txBody>
          <a:bodyPr/>
          <a:lstStyle/>
          <a:p>
            <a:r>
              <a:rPr lang="en-GB" dirty="0"/>
              <a:t>How to catch a neutrino</a:t>
            </a:r>
          </a:p>
        </p:txBody>
      </p:sp>
      <p:sp>
        <p:nvSpPr>
          <p:cNvPr id="4" name="Date Placeholder 3">
            <a:extLst>
              <a:ext uri="{FF2B5EF4-FFF2-40B4-BE49-F238E27FC236}">
                <a16:creationId xmlns:a16="http://schemas.microsoft.com/office/drawing/2014/main" id="{5B16E7BF-43A3-F82F-BECA-C58D8ACD6931}"/>
              </a:ext>
            </a:extLst>
          </p:cNvPr>
          <p:cNvSpPr>
            <a:spLocks noGrp="1"/>
          </p:cNvSpPr>
          <p:nvPr>
            <p:ph type="dt" sz="half" idx="10"/>
          </p:nvPr>
        </p:nvSpPr>
        <p:spPr/>
        <p:txBody>
          <a:bodyPr/>
          <a:lstStyle/>
          <a:p>
            <a:fld id="{6CDF0B00-8B76-4343-816B-E45ACB1A97DC}" type="datetime3">
              <a:rPr lang="en-US" smtClean="0"/>
              <a:t>17 July 2026</a:t>
            </a:fld>
            <a:endParaRPr lang="en-GB" dirty="0"/>
          </a:p>
        </p:txBody>
      </p:sp>
      <p:sp>
        <p:nvSpPr>
          <p:cNvPr id="5" name="Footer Placeholder 4">
            <a:extLst>
              <a:ext uri="{FF2B5EF4-FFF2-40B4-BE49-F238E27FC236}">
                <a16:creationId xmlns:a16="http://schemas.microsoft.com/office/drawing/2014/main" id="{2BC89A7B-2FB8-47A4-98D8-5533C6F7289D}"/>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9981A122-ED92-DE90-181C-D51A8BA732CC}"/>
              </a:ext>
            </a:extLst>
          </p:cNvPr>
          <p:cNvSpPr>
            <a:spLocks noGrp="1"/>
          </p:cNvSpPr>
          <p:nvPr>
            <p:ph type="sldNum" sz="quarter" idx="12"/>
          </p:nvPr>
        </p:nvSpPr>
        <p:spPr/>
        <p:txBody>
          <a:bodyPr/>
          <a:lstStyle/>
          <a:p>
            <a:fld id="{CBA53E11-492D-48B3-9F9B-09541CA2A39A}" type="slidenum">
              <a:rPr lang="en-GB" smtClean="0"/>
              <a:t>8</a:t>
            </a:fld>
            <a:endParaRPr lang="en-GB" dirty="0"/>
          </a:p>
        </p:txBody>
      </p:sp>
      <p:sp>
        <p:nvSpPr>
          <p:cNvPr id="12" name="TextBox 11">
            <a:extLst>
              <a:ext uri="{FF2B5EF4-FFF2-40B4-BE49-F238E27FC236}">
                <a16:creationId xmlns:a16="http://schemas.microsoft.com/office/drawing/2014/main" id="{2634D18C-365D-5DAE-927A-C93AC0B78AA2}"/>
              </a:ext>
            </a:extLst>
          </p:cNvPr>
          <p:cNvSpPr txBox="1"/>
          <p:nvPr/>
        </p:nvSpPr>
        <p:spPr>
          <a:xfrm>
            <a:off x="3345084" y="201399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3" name="TextBox 2">
            <a:extLst>
              <a:ext uri="{FF2B5EF4-FFF2-40B4-BE49-F238E27FC236}">
                <a16:creationId xmlns:a16="http://schemas.microsoft.com/office/drawing/2014/main" id="{702D09D3-15E5-1E45-87FD-8B2D8685EECC}"/>
              </a:ext>
            </a:extLst>
          </p:cNvPr>
          <p:cNvSpPr txBox="1"/>
          <p:nvPr/>
        </p:nvSpPr>
        <p:spPr>
          <a:xfrm>
            <a:off x="9132425" y="6238754"/>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14" name="Content Placeholder 13">
            <a:extLst>
              <a:ext uri="{FF2B5EF4-FFF2-40B4-BE49-F238E27FC236}">
                <a16:creationId xmlns:a16="http://schemas.microsoft.com/office/drawing/2014/main" id="{3D36D233-E8EF-BC13-DC17-4ACCC3A031BE}"/>
              </a:ext>
            </a:extLst>
          </p:cNvPr>
          <p:cNvSpPr>
            <a:spLocks noGrp="1"/>
          </p:cNvSpPr>
          <p:nvPr>
            <p:ph idx="1"/>
          </p:nvPr>
        </p:nvSpPr>
        <p:spPr>
          <a:xfrm>
            <a:off x="534145" y="969314"/>
            <a:ext cx="4581865" cy="1904166"/>
          </a:xfrm>
        </p:spPr>
        <p:txBody>
          <a:bodyPr/>
          <a:lstStyle/>
          <a:p>
            <a:r>
              <a:rPr lang="en-US" dirty="0"/>
              <a:t>How do you detect a particle that nearly never interacts?</a:t>
            </a:r>
          </a:p>
          <a:p>
            <a:r>
              <a:rPr lang="en-US" dirty="0">
                <a:latin typeface="+mj-lt"/>
              </a:rPr>
              <a:t>By creating a lot of them!!</a:t>
            </a:r>
          </a:p>
          <a:p>
            <a:endParaRPr lang="en-US" dirty="0"/>
          </a:p>
          <a:p>
            <a:r>
              <a:rPr lang="en-US" dirty="0"/>
              <a:t>What creates a lot of neutrinos? </a:t>
            </a:r>
          </a:p>
          <a:p>
            <a:r>
              <a:rPr lang="en-US" dirty="0">
                <a:latin typeface="+mj-lt"/>
              </a:rPr>
              <a:t>Nuclear reactors!!</a:t>
            </a:r>
          </a:p>
        </p:txBody>
      </p:sp>
      <p:sp>
        <p:nvSpPr>
          <p:cNvPr id="16" name="Right Arrow 15">
            <a:extLst>
              <a:ext uri="{FF2B5EF4-FFF2-40B4-BE49-F238E27FC236}">
                <a16:creationId xmlns:a16="http://schemas.microsoft.com/office/drawing/2014/main" id="{87738A4E-6BD5-1B46-00F6-F78A41E05239}"/>
              </a:ext>
            </a:extLst>
          </p:cNvPr>
          <p:cNvSpPr/>
          <p:nvPr/>
        </p:nvSpPr>
        <p:spPr>
          <a:xfrm>
            <a:off x="5519275" y="1789398"/>
            <a:ext cx="2245489" cy="38196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17" name="TextBox 16">
            <a:extLst>
              <a:ext uri="{FF2B5EF4-FFF2-40B4-BE49-F238E27FC236}">
                <a16:creationId xmlns:a16="http://schemas.microsoft.com/office/drawing/2014/main" id="{940A5AB3-6073-1BD6-4AC7-20C524A6FE14}"/>
              </a:ext>
            </a:extLst>
          </p:cNvPr>
          <p:cNvSpPr txBox="1"/>
          <p:nvPr/>
        </p:nvSpPr>
        <p:spPr>
          <a:xfrm>
            <a:off x="8213811" y="1300203"/>
            <a:ext cx="3652752" cy="1360357"/>
          </a:xfrm>
          <a:prstGeom prst="rect">
            <a:avLst/>
          </a:prstGeom>
          <a:noFill/>
        </p:spPr>
        <p:txBody>
          <a:bodyPr wrap="square" lIns="0" tIns="0" rIns="0" bIns="0" rtlCol="0">
            <a:noAutofit/>
          </a:bodyPr>
          <a:lstStyle/>
          <a:p>
            <a:pPr algn="ctr">
              <a:lnSpc>
                <a:spcPct val="105000"/>
              </a:lnSpc>
            </a:pPr>
            <a:r>
              <a:rPr lang="en-US" sz="2000" b="1" dirty="0">
                <a:solidFill>
                  <a:schemeClr val="tx1"/>
                </a:solidFill>
              </a:rPr>
              <a:t>Brilliant idea: </a:t>
            </a:r>
            <a:br>
              <a:rPr lang="en-US" sz="2000" b="1" dirty="0">
                <a:solidFill>
                  <a:schemeClr val="tx1"/>
                </a:solidFill>
              </a:rPr>
            </a:br>
            <a:r>
              <a:rPr lang="en-US" sz="2000" dirty="0"/>
              <a:t>Rely on the -decays of uranium isotopes in nuclear reactors to observe the first neutrinos </a:t>
            </a:r>
          </a:p>
          <a:p>
            <a:pPr algn="ctr">
              <a:lnSpc>
                <a:spcPct val="105000"/>
              </a:lnSpc>
            </a:pPr>
            <a:endParaRPr lang="en-US" sz="2000" dirty="0">
              <a:solidFill>
                <a:schemeClr val="tx1"/>
              </a:solidFill>
            </a:endParaRPr>
          </a:p>
        </p:txBody>
      </p:sp>
      <p:grpSp>
        <p:nvGrpSpPr>
          <p:cNvPr id="24" name="Group 23">
            <a:extLst>
              <a:ext uri="{FF2B5EF4-FFF2-40B4-BE49-F238E27FC236}">
                <a16:creationId xmlns:a16="http://schemas.microsoft.com/office/drawing/2014/main" id="{C9B451AA-334E-CA93-178E-26202BF33B76}"/>
              </a:ext>
            </a:extLst>
          </p:cNvPr>
          <p:cNvGrpSpPr/>
          <p:nvPr/>
        </p:nvGrpSpPr>
        <p:grpSpPr>
          <a:xfrm>
            <a:off x="5936755" y="3091162"/>
            <a:ext cx="5740057" cy="3176909"/>
            <a:chOff x="3592011" y="1631100"/>
            <a:chExt cx="8175581" cy="4609436"/>
          </a:xfrm>
        </p:grpSpPr>
        <p:pic>
          <p:nvPicPr>
            <p:cNvPr id="19" name="Picture 18">
              <a:extLst>
                <a:ext uri="{FF2B5EF4-FFF2-40B4-BE49-F238E27FC236}">
                  <a16:creationId xmlns:a16="http://schemas.microsoft.com/office/drawing/2014/main" id="{81907D65-DC7E-1049-9657-634DBF14D456}"/>
                </a:ext>
              </a:extLst>
            </p:cNvPr>
            <p:cNvPicPr>
              <a:picLocks noChangeAspect="1"/>
            </p:cNvPicPr>
            <p:nvPr/>
          </p:nvPicPr>
          <p:blipFill>
            <a:blip r:embed="rId3">
              <a:extLst>
                <a:ext uri="{28A0092B-C50C-407E-A947-70E740481C1C}">
                  <a14:useLocalDpi xmlns:a14="http://schemas.microsoft.com/office/drawing/2010/main" val="0"/>
                </a:ext>
              </a:extLst>
            </a:blip>
            <a:srcRect l="25462" t="12245"/>
            <a:stretch>
              <a:fillRect/>
            </a:stretch>
          </p:blipFill>
          <p:spPr>
            <a:xfrm>
              <a:off x="3877517" y="1683266"/>
              <a:ext cx="7890075" cy="4557269"/>
            </a:xfrm>
            <a:prstGeom prst="rect">
              <a:avLst/>
            </a:prstGeom>
          </p:spPr>
        </p:pic>
        <p:sp>
          <p:nvSpPr>
            <p:cNvPr id="20" name="Rectangle 19">
              <a:extLst>
                <a:ext uri="{FF2B5EF4-FFF2-40B4-BE49-F238E27FC236}">
                  <a16:creationId xmlns:a16="http://schemas.microsoft.com/office/drawing/2014/main" id="{1BE21591-5771-10C8-90CF-C74DFBADC093}"/>
                </a:ext>
              </a:extLst>
            </p:cNvPr>
            <p:cNvSpPr/>
            <p:nvPr/>
          </p:nvSpPr>
          <p:spPr>
            <a:xfrm>
              <a:off x="3754057" y="1631100"/>
              <a:ext cx="5007978" cy="21653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21" name="Rectangle 20">
              <a:extLst>
                <a:ext uri="{FF2B5EF4-FFF2-40B4-BE49-F238E27FC236}">
                  <a16:creationId xmlns:a16="http://schemas.microsoft.com/office/drawing/2014/main" id="{0CEC4170-FBD9-3A7F-4E62-06586BC12EA8}"/>
                </a:ext>
              </a:extLst>
            </p:cNvPr>
            <p:cNvSpPr/>
            <p:nvPr/>
          </p:nvSpPr>
          <p:spPr>
            <a:xfrm>
              <a:off x="3592011" y="2240609"/>
              <a:ext cx="2344744" cy="2195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22" name="Rectangle 21">
              <a:extLst>
                <a:ext uri="{FF2B5EF4-FFF2-40B4-BE49-F238E27FC236}">
                  <a16:creationId xmlns:a16="http://schemas.microsoft.com/office/drawing/2014/main" id="{4731ED87-6069-7B4E-BD25-3DA84F610F86}"/>
                </a:ext>
              </a:extLst>
            </p:cNvPr>
            <p:cNvSpPr/>
            <p:nvPr/>
          </p:nvSpPr>
          <p:spPr>
            <a:xfrm>
              <a:off x="3592011" y="5754040"/>
              <a:ext cx="2344743" cy="4864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endParaRPr>
            </a:p>
          </p:txBody>
        </p:sp>
        <p:sp>
          <p:nvSpPr>
            <p:cNvPr id="23" name="Rectangle 22">
              <a:extLst>
                <a:ext uri="{FF2B5EF4-FFF2-40B4-BE49-F238E27FC236}">
                  <a16:creationId xmlns:a16="http://schemas.microsoft.com/office/drawing/2014/main" id="{4914A77F-5877-090E-0944-2D1CE402B12F}"/>
                </a:ext>
              </a:extLst>
            </p:cNvPr>
            <p:cNvSpPr/>
            <p:nvPr/>
          </p:nvSpPr>
          <p:spPr>
            <a:xfrm>
              <a:off x="10641349" y="1678195"/>
              <a:ext cx="1126243" cy="552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grpSp>
      <p:pic>
        <p:nvPicPr>
          <p:cNvPr id="25" name="Picture 24" descr="Ghosts in the machine – CERN Courier">
            <a:extLst>
              <a:ext uri="{FF2B5EF4-FFF2-40B4-BE49-F238E27FC236}">
                <a16:creationId xmlns:a16="http://schemas.microsoft.com/office/drawing/2014/main" id="{6488FAC8-6972-D478-4F8B-E494FC821216}"/>
              </a:ext>
            </a:extLst>
          </p:cNvPr>
          <p:cNvPicPr>
            <a:picLocks noChangeAspect="1"/>
          </p:cNvPicPr>
          <p:nvPr/>
        </p:nvPicPr>
        <p:blipFill>
          <a:blip r:embed="rId4"/>
          <a:srcRect l="51006"/>
          <a:stretch>
            <a:fillRect/>
          </a:stretch>
        </p:blipFill>
        <p:spPr>
          <a:xfrm>
            <a:off x="6137209" y="2807616"/>
            <a:ext cx="2765248" cy="1744860"/>
          </a:xfrm>
          <a:prstGeom prst="rect">
            <a:avLst/>
          </a:prstGeom>
        </p:spPr>
      </p:pic>
      <p:sp>
        <p:nvSpPr>
          <p:cNvPr id="26" name="Content Placeholder 13">
            <a:extLst>
              <a:ext uri="{FF2B5EF4-FFF2-40B4-BE49-F238E27FC236}">
                <a16:creationId xmlns:a16="http://schemas.microsoft.com/office/drawing/2014/main" id="{B715F3A1-07CA-2F91-5F30-26B32D06D8E7}"/>
              </a:ext>
            </a:extLst>
          </p:cNvPr>
          <p:cNvSpPr txBox="1">
            <a:spLocks/>
          </p:cNvSpPr>
          <p:nvPr/>
        </p:nvSpPr>
        <p:spPr>
          <a:xfrm>
            <a:off x="515188" y="3804442"/>
            <a:ext cx="5295303" cy="2327634"/>
          </a:xfrm>
          <a:prstGeom prst="rect">
            <a:avLst/>
          </a:prstGeom>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r>
              <a:rPr lang="en-US" dirty="0"/>
              <a:t>In 1956, Reines &amp; Cowan put a detector near a nuclear reactor (Savannah River experiment)</a:t>
            </a:r>
          </a:p>
          <a:p>
            <a:r>
              <a:rPr lang="en-US" dirty="0"/>
              <a:t>What they saw: </a:t>
            </a:r>
          </a:p>
          <a:p>
            <a:pPr marL="342900" indent="-342900">
              <a:buFont typeface="Arial" panose="020B0604020202020204" pitchFamily="34" charset="0"/>
              <a:buChar char="•"/>
            </a:pPr>
            <a:r>
              <a:rPr lang="en-US" dirty="0"/>
              <a:t>Reactor ON: flashes </a:t>
            </a:r>
          </a:p>
          <a:p>
            <a:pPr marL="342900" indent="-342900">
              <a:buFont typeface="Arial" panose="020B0604020202020204" pitchFamily="34" charset="0"/>
              <a:buChar char="•"/>
            </a:pPr>
            <a:r>
              <a:rPr lang="en-US" dirty="0"/>
              <a:t>Reactor OFF: no flashes</a:t>
            </a:r>
            <a:br>
              <a:rPr lang="en-US" dirty="0"/>
            </a:br>
            <a:endParaRPr lang="en-US" dirty="0"/>
          </a:p>
          <a:p>
            <a:r>
              <a:rPr lang="en-US" b="1" dirty="0"/>
              <a:t>Discovery won the Nobel prize in 1995</a:t>
            </a:r>
          </a:p>
          <a:p>
            <a:endParaRPr lang="en-US" dirty="0">
              <a:latin typeface="+mj-lt"/>
            </a:endParaRPr>
          </a:p>
        </p:txBody>
      </p:sp>
      <p:pic>
        <p:nvPicPr>
          <p:cNvPr id="28" name="Picture 27">
            <a:extLst>
              <a:ext uri="{FF2B5EF4-FFF2-40B4-BE49-F238E27FC236}">
                <a16:creationId xmlns:a16="http://schemas.microsoft.com/office/drawing/2014/main" id="{1BEE438D-B92E-A1DA-66F9-8BF2048866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7293" y="4746785"/>
            <a:ext cx="1066800" cy="901700"/>
          </a:xfrm>
          <a:prstGeom prst="rect">
            <a:avLst/>
          </a:prstGeom>
        </p:spPr>
      </p:pic>
    </p:spTree>
    <p:extLst>
      <p:ext uri="{BB962C8B-B14F-4D97-AF65-F5344CB8AC3E}">
        <p14:creationId xmlns:p14="http://schemas.microsoft.com/office/powerpoint/2010/main" val="62684795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52FEE-81EB-8921-FF65-F1C667587BF7}"/>
            </a:ext>
          </a:extLst>
        </p:cNvPr>
        <p:cNvGrpSpPr/>
        <p:nvPr/>
      </p:nvGrpSpPr>
      <p:grpSpPr>
        <a:xfrm>
          <a:off x="0" y="0"/>
          <a:ext cx="0" cy="0"/>
          <a:chOff x="0" y="0"/>
          <a:chExt cx="0" cy="0"/>
        </a:xfrm>
      </p:grpSpPr>
      <p:pic>
        <p:nvPicPr>
          <p:cNvPr id="32" name="Picture 31" descr="KATRIN's odyssey | symmetry magazine">
            <a:extLst>
              <a:ext uri="{FF2B5EF4-FFF2-40B4-BE49-F238E27FC236}">
                <a16:creationId xmlns:a16="http://schemas.microsoft.com/office/drawing/2014/main" id="{132A37FC-CFD4-6C5B-7623-04D1D66CB292}"/>
              </a:ext>
            </a:extLst>
          </p:cNvPr>
          <p:cNvPicPr>
            <a:picLocks noChangeAspect="1"/>
          </p:cNvPicPr>
          <p:nvPr/>
        </p:nvPicPr>
        <p:blipFill>
          <a:blip r:embed="rId3"/>
          <a:stretch>
            <a:fillRect/>
          </a:stretch>
        </p:blipFill>
        <p:spPr>
          <a:xfrm>
            <a:off x="7303021" y="1292228"/>
            <a:ext cx="4571975" cy="2566723"/>
          </a:xfrm>
          <a:prstGeom prst="rect">
            <a:avLst/>
          </a:prstGeom>
        </p:spPr>
      </p:pic>
      <p:sp>
        <p:nvSpPr>
          <p:cNvPr id="2" name="Title 1">
            <a:extLst>
              <a:ext uri="{FF2B5EF4-FFF2-40B4-BE49-F238E27FC236}">
                <a16:creationId xmlns:a16="http://schemas.microsoft.com/office/drawing/2014/main" id="{5F624187-AF11-13D5-8A11-BFD178A3B2E0}"/>
              </a:ext>
            </a:extLst>
          </p:cNvPr>
          <p:cNvSpPr>
            <a:spLocks noGrp="1"/>
          </p:cNvSpPr>
          <p:nvPr>
            <p:ph type="title"/>
          </p:nvPr>
        </p:nvSpPr>
        <p:spPr/>
        <p:txBody>
          <a:bodyPr/>
          <a:lstStyle/>
          <a:p>
            <a:r>
              <a:rPr lang="en-GB" dirty="0"/>
              <a:t>How to catch a neutrino</a:t>
            </a:r>
          </a:p>
        </p:txBody>
      </p:sp>
      <p:sp>
        <p:nvSpPr>
          <p:cNvPr id="4" name="Date Placeholder 3">
            <a:extLst>
              <a:ext uri="{FF2B5EF4-FFF2-40B4-BE49-F238E27FC236}">
                <a16:creationId xmlns:a16="http://schemas.microsoft.com/office/drawing/2014/main" id="{93E9AB07-8966-53AC-BFF6-1389961FB51B}"/>
              </a:ext>
            </a:extLst>
          </p:cNvPr>
          <p:cNvSpPr>
            <a:spLocks noGrp="1"/>
          </p:cNvSpPr>
          <p:nvPr>
            <p:ph type="dt" sz="half" idx="10"/>
          </p:nvPr>
        </p:nvSpPr>
        <p:spPr/>
        <p:txBody>
          <a:bodyPr/>
          <a:lstStyle/>
          <a:p>
            <a:fld id="{F99F40EB-9E4F-A94B-8E9C-613CB89D9E0C}" type="datetime3">
              <a:rPr lang="en-US" smtClean="0"/>
              <a:t>17 July 2026</a:t>
            </a:fld>
            <a:endParaRPr lang="en-GB" dirty="0"/>
          </a:p>
        </p:txBody>
      </p:sp>
      <p:sp>
        <p:nvSpPr>
          <p:cNvPr id="5" name="Footer Placeholder 4">
            <a:extLst>
              <a:ext uri="{FF2B5EF4-FFF2-40B4-BE49-F238E27FC236}">
                <a16:creationId xmlns:a16="http://schemas.microsoft.com/office/drawing/2014/main" id="{27BDC667-1CDF-4DD5-E0C6-8CF08E4142A1}"/>
              </a:ext>
            </a:extLst>
          </p:cNvPr>
          <p:cNvSpPr>
            <a:spLocks noGrp="1"/>
          </p:cNvSpPr>
          <p:nvPr>
            <p:ph type="ftr" sz="quarter" idx="11"/>
          </p:nvPr>
        </p:nvSpPr>
        <p:spPr/>
        <p:txBody>
          <a:bodyPr/>
          <a:lstStyle/>
          <a:p>
            <a:r>
              <a:rPr lang="en-GB"/>
              <a:t>Particle Physics Masterclass</a:t>
            </a:r>
            <a:endParaRPr lang="en-GB" dirty="0"/>
          </a:p>
        </p:txBody>
      </p:sp>
      <p:sp>
        <p:nvSpPr>
          <p:cNvPr id="6" name="Slide Number Placeholder 5">
            <a:extLst>
              <a:ext uri="{FF2B5EF4-FFF2-40B4-BE49-F238E27FC236}">
                <a16:creationId xmlns:a16="http://schemas.microsoft.com/office/drawing/2014/main" id="{1C204B46-18C0-2049-5992-B51661FBA02D}"/>
              </a:ext>
            </a:extLst>
          </p:cNvPr>
          <p:cNvSpPr>
            <a:spLocks noGrp="1"/>
          </p:cNvSpPr>
          <p:nvPr>
            <p:ph type="sldNum" sz="quarter" idx="12"/>
          </p:nvPr>
        </p:nvSpPr>
        <p:spPr/>
        <p:txBody>
          <a:bodyPr/>
          <a:lstStyle/>
          <a:p>
            <a:fld id="{CBA53E11-492D-48B3-9F9B-09541CA2A39A}" type="slidenum">
              <a:rPr lang="en-GB" smtClean="0"/>
              <a:t>9</a:t>
            </a:fld>
            <a:endParaRPr lang="en-GB" dirty="0"/>
          </a:p>
        </p:txBody>
      </p:sp>
      <p:sp>
        <p:nvSpPr>
          <p:cNvPr id="12" name="TextBox 11">
            <a:extLst>
              <a:ext uri="{FF2B5EF4-FFF2-40B4-BE49-F238E27FC236}">
                <a16:creationId xmlns:a16="http://schemas.microsoft.com/office/drawing/2014/main" id="{F47FED30-CBE0-AF6D-98E0-C6834FA63A73}"/>
              </a:ext>
            </a:extLst>
          </p:cNvPr>
          <p:cNvSpPr txBox="1"/>
          <p:nvPr/>
        </p:nvSpPr>
        <p:spPr>
          <a:xfrm>
            <a:off x="3345084" y="201399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3" name="TextBox 2">
            <a:extLst>
              <a:ext uri="{FF2B5EF4-FFF2-40B4-BE49-F238E27FC236}">
                <a16:creationId xmlns:a16="http://schemas.microsoft.com/office/drawing/2014/main" id="{9D625F70-8412-7B6D-7907-52F2966C9A78}"/>
              </a:ext>
            </a:extLst>
          </p:cNvPr>
          <p:cNvSpPr txBox="1"/>
          <p:nvPr/>
        </p:nvSpPr>
        <p:spPr>
          <a:xfrm>
            <a:off x="9132425" y="6238754"/>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7" name="Subtitle 6">
            <a:extLst>
              <a:ext uri="{FF2B5EF4-FFF2-40B4-BE49-F238E27FC236}">
                <a16:creationId xmlns:a16="http://schemas.microsoft.com/office/drawing/2014/main" id="{B0FD0678-089C-50DD-75F4-3B6820AF3F9A}"/>
              </a:ext>
            </a:extLst>
          </p:cNvPr>
          <p:cNvSpPr>
            <a:spLocks noGrp="1"/>
          </p:cNvSpPr>
          <p:nvPr>
            <p:ph type="subTitle" idx="13"/>
          </p:nvPr>
        </p:nvSpPr>
        <p:spPr>
          <a:xfrm>
            <a:off x="325800" y="620196"/>
            <a:ext cx="11540763" cy="371567"/>
          </a:xfrm>
        </p:spPr>
        <p:txBody>
          <a:bodyPr/>
          <a:lstStyle/>
          <a:p>
            <a:r>
              <a:rPr lang="en-US" dirty="0"/>
              <a:t>Modern detectors</a:t>
            </a:r>
          </a:p>
        </p:txBody>
      </p:sp>
      <p:pic>
        <p:nvPicPr>
          <p:cNvPr id="11" name="Content Placeholder 10" descr="Physics - Neutrino Detectors for National Security">
            <a:extLst>
              <a:ext uri="{FF2B5EF4-FFF2-40B4-BE49-F238E27FC236}">
                <a16:creationId xmlns:a16="http://schemas.microsoft.com/office/drawing/2014/main" id="{07806B38-A155-7525-BA91-233899D35931}"/>
              </a:ext>
            </a:extLst>
          </p:cNvPr>
          <p:cNvPicPr>
            <a:picLocks noGrp="1" noChangeAspect="1"/>
          </p:cNvPicPr>
          <p:nvPr>
            <p:ph idx="1"/>
          </p:nvPr>
        </p:nvPicPr>
        <p:blipFill>
          <a:blip r:embed="rId4"/>
          <a:stretch>
            <a:fillRect/>
          </a:stretch>
        </p:blipFill>
        <p:spPr>
          <a:xfrm>
            <a:off x="8057550" y="4006830"/>
            <a:ext cx="3952673" cy="2223378"/>
          </a:xfrm>
          <a:prstGeom prst="rect">
            <a:avLst/>
          </a:prstGeom>
        </p:spPr>
      </p:pic>
      <p:pic>
        <p:nvPicPr>
          <p:cNvPr id="13" name="Picture 12" descr="Review of Liquid Argon Detector Technologies in the Neutrino Sector">
            <a:extLst>
              <a:ext uri="{FF2B5EF4-FFF2-40B4-BE49-F238E27FC236}">
                <a16:creationId xmlns:a16="http://schemas.microsoft.com/office/drawing/2014/main" id="{016BB96B-CA4A-0AB8-B4A4-DEC2BC60F340}"/>
              </a:ext>
            </a:extLst>
          </p:cNvPr>
          <p:cNvPicPr>
            <a:picLocks noChangeAspect="1"/>
          </p:cNvPicPr>
          <p:nvPr/>
        </p:nvPicPr>
        <p:blipFill>
          <a:blip r:embed="rId5"/>
          <a:stretch>
            <a:fillRect/>
          </a:stretch>
        </p:blipFill>
        <p:spPr>
          <a:xfrm>
            <a:off x="181777" y="3264880"/>
            <a:ext cx="4097300" cy="2972924"/>
          </a:xfrm>
          <a:prstGeom prst="rect">
            <a:avLst/>
          </a:prstGeom>
        </p:spPr>
      </p:pic>
      <p:pic>
        <p:nvPicPr>
          <p:cNvPr id="15" name="Picture 14" descr="IceCube – IceCube">
            <a:extLst>
              <a:ext uri="{FF2B5EF4-FFF2-40B4-BE49-F238E27FC236}">
                <a16:creationId xmlns:a16="http://schemas.microsoft.com/office/drawing/2014/main" id="{F0342BD9-36B2-01C5-C380-8A7719357289}"/>
              </a:ext>
            </a:extLst>
          </p:cNvPr>
          <p:cNvPicPr>
            <a:picLocks noChangeAspect="1"/>
          </p:cNvPicPr>
          <p:nvPr/>
        </p:nvPicPr>
        <p:blipFill>
          <a:blip r:embed="rId6"/>
          <a:stretch>
            <a:fillRect/>
          </a:stretch>
        </p:blipFill>
        <p:spPr>
          <a:xfrm>
            <a:off x="3584967" y="987584"/>
            <a:ext cx="3422298" cy="2566723"/>
          </a:xfrm>
          <a:prstGeom prst="rect">
            <a:avLst/>
          </a:prstGeom>
        </p:spPr>
      </p:pic>
      <p:sp>
        <p:nvSpPr>
          <p:cNvPr id="33" name="TextBox 32">
            <a:extLst>
              <a:ext uri="{FF2B5EF4-FFF2-40B4-BE49-F238E27FC236}">
                <a16:creationId xmlns:a16="http://schemas.microsoft.com/office/drawing/2014/main" id="{3F27C30D-54EA-DC1B-CAB0-59A95D349A1B}"/>
              </a:ext>
            </a:extLst>
          </p:cNvPr>
          <p:cNvSpPr txBox="1"/>
          <p:nvPr/>
        </p:nvSpPr>
        <p:spPr>
          <a:xfrm>
            <a:off x="4813929" y="4273567"/>
            <a:ext cx="2564142" cy="1689904"/>
          </a:xfrm>
          <a:prstGeom prst="rect">
            <a:avLst/>
          </a:prstGeom>
          <a:noFill/>
        </p:spPr>
        <p:txBody>
          <a:bodyPr wrap="square" lIns="0" tIns="0" rIns="0" bIns="0" rtlCol="0">
            <a:noAutofit/>
          </a:bodyPr>
          <a:lstStyle/>
          <a:p>
            <a:pPr algn="ctr">
              <a:lnSpc>
                <a:spcPct val="105000"/>
              </a:lnSpc>
            </a:pPr>
            <a:r>
              <a:rPr lang="en-US" sz="2800" dirty="0">
                <a:solidFill>
                  <a:schemeClr val="tx1"/>
                </a:solidFill>
              </a:rPr>
              <a:t>Common feature: they are very large!</a:t>
            </a:r>
          </a:p>
        </p:txBody>
      </p:sp>
    </p:spTree>
    <p:extLst>
      <p:ext uri="{BB962C8B-B14F-4D97-AF65-F5344CB8AC3E}">
        <p14:creationId xmlns:p14="http://schemas.microsoft.com/office/powerpoint/2010/main" val="2604588088"/>
      </p:ext>
    </p:extLst>
  </p:cSld>
  <p:clrMapOvr>
    <a:masterClrMapping/>
  </p:clrMapOvr>
  <p:transition>
    <p:fade/>
  </p:transition>
</p:sld>
</file>

<file path=ppt/theme/theme1.xml><?xml version="1.0" encoding="utf-8"?>
<a:theme xmlns:a="http://schemas.openxmlformats.org/drawingml/2006/main" name="ICL PPT Theme">
  <a:themeElements>
    <a:clrScheme name="Imperial colour theme">
      <a:dk1>
        <a:sysClr val="windowText" lastClr="000000"/>
      </a:dk1>
      <a:lt1>
        <a:sysClr val="window" lastClr="FFFFFF"/>
      </a:lt1>
      <a:dk2>
        <a:srgbClr val="000080"/>
      </a:dk2>
      <a:lt2>
        <a:srgbClr val="F5F5F5"/>
      </a:lt2>
      <a:accent1>
        <a:srgbClr val="0000CD"/>
      </a:accent1>
      <a:accent2>
        <a:srgbClr val="C71585"/>
      </a:accent2>
      <a:accent3>
        <a:srgbClr val="7B68EE"/>
      </a:accent3>
      <a:accent4>
        <a:srgbClr val="FF0000"/>
      </a:accent4>
      <a:accent5>
        <a:srgbClr val="FF4500"/>
      </a:accent5>
      <a:accent6>
        <a:srgbClr val="006400"/>
      </a:accent6>
      <a:hlink>
        <a:srgbClr val="000080"/>
      </a:hlink>
      <a:folHlink>
        <a:srgbClr val="C71585"/>
      </a:folHlink>
    </a:clrScheme>
    <a:fontScheme name="Imperial Sans font theme">
      <a:majorFont>
        <a:latin typeface="Imperial Sans Text Semibold"/>
        <a:ea typeface=""/>
        <a:cs typeface=""/>
      </a:majorFont>
      <a:minorFont>
        <a:latin typeface="Imperial Sans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lnSpc>
            <a:spcPct val="105000"/>
          </a:lnSpc>
          <a:defRPr sz="1600" dirty="0">
            <a:solidFill>
              <a:schemeClr val="tx1"/>
            </a:solidFill>
          </a:defRPr>
        </a:defPPr>
      </a:lstStyle>
    </a:txDef>
  </a:objectDefaults>
  <a:extraClrSchemeLst/>
  <a:custClrLst>
    <a:custClr name="Dark">
      <a:srgbClr val="232333"/>
    </a:custClr>
    <a:custClr name="Navy">
      <a:srgbClr val="000080"/>
    </a:custClr>
    <a:custClr name="Saddle Brown">
      <a:srgbClr val="8B4513"/>
    </a:custClr>
    <a:custClr name="Teal">
      <a:srgbClr val="008080"/>
    </a:custClr>
    <a:custClr name="Medium Violet Red">
      <a:srgbClr val="C71585"/>
    </a:custClr>
    <a:custClr name="Indigo">
      <a:srgbClr val="4B0082"/>
    </a:custClr>
    <a:custClr name="Crimson">
      <a:srgbClr val="DC143C"/>
    </a:custClr>
    <a:custClr name="Orange Red">
      <a:srgbClr val="FF4500"/>
    </a:custClr>
    <a:custClr name="Dark Green">
      <a:srgbClr val="006400"/>
    </a:custClr>
    <a:custClr>
      <a:srgbClr val="FFFFFF"/>
    </a:custClr>
    <a:custClr name="Slate Grey">
      <a:srgbClr val="708090"/>
    </a:custClr>
    <a:custClr name="Imperial Blue">
      <a:srgbClr val="0000CD"/>
    </a:custClr>
    <a:custClr name="Yellow">
      <a:srgbClr val="FFFF00"/>
    </a:custClr>
    <a:custClr name="Turquoise">
      <a:srgbClr val="40E0D0"/>
    </a:custClr>
    <a:custClr name="Violet">
      <a:srgbClr val="EE82EE"/>
    </a:custClr>
    <a:custClr name="Medium Blue Slate">
      <a:srgbClr val="7B68EE"/>
    </a:custClr>
    <a:custClr name="Red">
      <a:srgbClr val="FF0000"/>
    </a:custClr>
    <a:custClr name="Dark Orange">
      <a:srgbClr val="FF8C00"/>
    </a:custClr>
    <a:custClr name="Spring Green">
      <a:srgbClr val="00FF7F"/>
    </a:custClr>
    <a:custClr>
      <a:srgbClr val="FFFFFF"/>
    </a:custClr>
    <a:custClr name="White Smoke">
      <a:srgbClr val="F5F5F5"/>
    </a:custClr>
    <a:custClr name="Deep Sky Blue">
      <a:srgbClr val="00BFFF"/>
    </a:custClr>
    <a:custClr name="Khaki">
      <a:srgbClr val="F0E68C"/>
    </a:custClr>
    <a:custClr name="Pale Turquoise">
      <a:srgbClr val="AFEEEE"/>
    </a:custClr>
    <a:custClr name="Light Pink">
      <a:srgbClr val="FFB6C1"/>
    </a:custClr>
    <a:custClr name="Lavender">
      <a:srgbClr val="E6E6FA"/>
    </a:custClr>
    <a:custClr name="Salmon">
      <a:srgbClr val="FA8072"/>
    </a:custClr>
    <a:custClr name="Orange">
      <a:srgbClr val="FFA500"/>
    </a:custClr>
    <a:custClr name="Pale Green">
      <a:srgbClr val="98FB98"/>
    </a:custClr>
  </a:custClrLst>
  <a:extLst>
    <a:ext uri="{05A4C25C-085E-4340-85A3-A5531E510DB2}">
      <thm15:themeFamily xmlns:thm15="http://schemas.microsoft.com/office/thememl/2012/main" name="Presentation1" id="{C68A3F3A-68E8-4168-B433-67B63CF92CC4}" vid="{F6690E2D-4017-4042-839C-01FA6393FD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a:srgbClr val="232333"/>
    </a:custClr>
    <a:custClr name="Navy">
      <a:srgbClr val="000080"/>
    </a:custClr>
    <a:custClr name="Saddle Brown">
      <a:srgbClr val="8B4513"/>
    </a:custClr>
    <a:custClr name="Teal">
      <a:srgbClr val="008080"/>
    </a:custClr>
    <a:custClr name="Medium Violet Red">
      <a:srgbClr val="C71585"/>
    </a:custClr>
    <a:custClr name="Indigo">
      <a:srgbClr val="4B0082"/>
    </a:custClr>
    <a:custClr name="Crimson">
      <a:srgbClr val="DC143C"/>
    </a:custClr>
    <a:custClr name="Orange Red">
      <a:srgbClr val="FF4500"/>
    </a:custClr>
    <a:custClr name="Dark Green">
      <a:srgbClr val="006400"/>
    </a:custClr>
    <a:custClr>
      <a:srgbClr val="FFFFFF"/>
    </a:custClr>
    <a:custClr name="Slate Grey">
      <a:srgbClr val="708090"/>
    </a:custClr>
    <a:custClr name="Imperial Blue">
      <a:srgbClr val="0000CD"/>
    </a:custClr>
    <a:custClr name="Yellow">
      <a:srgbClr val="FFFF00"/>
    </a:custClr>
    <a:custClr name="Turquoise">
      <a:srgbClr val="40E0D0"/>
    </a:custClr>
    <a:custClr name="Violet">
      <a:srgbClr val="EE82EE"/>
    </a:custClr>
    <a:custClr name="Medium Blue Slate">
      <a:srgbClr val="7B68EE"/>
    </a:custClr>
    <a:custClr name="Red">
      <a:srgbClr val="FF0000"/>
    </a:custClr>
    <a:custClr name="Dark Orange">
      <a:srgbClr val="FF8C00"/>
    </a:custClr>
    <a:custClr name="Spring Green">
      <a:srgbClr val="00FF7F"/>
    </a:custClr>
    <a:custClr>
      <a:srgbClr val="FFFFFF"/>
    </a:custClr>
    <a:custClr name="White Smoke">
      <a:srgbClr val="F5F5F5"/>
    </a:custClr>
    <a:custClr name="Deep Sky Blue">
      <a:srgbClr val="00BFFF"/>
    </a:custClr>
    <a:custClr name="Khaki">
      <a:srgbClr val="F0E68C"/>
    </a:custClr>
    <a:custClr name="Pale Turquoise">
      <a:srgbClr val="AFEEEE"/>
    </a:custClr>
    <a:custClr name="Light Pink">
      <a:srgbClr val="FFB6C1"/>
    </a:custClr>
    <a:custClr name="Lavender">
      <a:srgbClr val="E6E6FA"/>
    </a:custClr>
    <a:custClr name="Salmon">
      <a:srgbClr val="FA8072"/>
    </a:custClr>
    <a:custClr name="Orange">
      <a:srgbClr val="FFA500"/>
    </a:custClr>
    <a:custClr name="Pale Green">
      <a:srgbClr val="98FB98"/>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04BBFDCE9C65C45B257CD4C89E0CC4C" ma:contentTypeVersion="0" ma:contentTypeDescription="Create a new document." ma:contentTypeScope="" ma:versionID="dd5e0c9515aadd70d09a97dc8f8cbe22">
  <xsd:schema xmlns:xsd="http://www.w3.org/2001/XMLSchema" xmlns:xs="http://www.w3.org/2001/XMLSchema" xmlns:p="http://schemas.microsoft.com/office/2006/metadata/properties" targetNamespace="http://schemas.microsoft.com/office/2006/metadata/properties" ma:root="true" ma:fieldsID="31d5eec3c12ee2e8127422d567928f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F4507D-006E-43C8-B62E-345494E82E6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6A39678-B2B2-4CEF-83C1-129459F14C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577ED538-B984-4738-9FAE-F10779B5431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ICL PPT Theme</Template>
  <TotalTime>1061</TotalTime>
  <Words>2715</Words>
  <Application>Microsoft Macintosh PowerPoint</Application>
  <PresentationFormat>Widescreen</PresentationFormat>
  <Paragraphs>334</Paragraphs>
  <Slides>27</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Cambria Math</vt:lpstr>
      <vt:lpstr>Imperial Sans Text</vt:lpstr>
      <vt:lpstr>Imperial Sans Text Light</vt:lpstr>
      <vt:lpstr>Imperial Sans Text Medium</vt:lpstr>
      <vt:lpstr>Imperial Sans Text Semibold</vt:lpstr>
      <vt:lpstr>Inter Medium</vt:lpstr>
      <vt:lpstr>ICL PPT Theme</vt:lpstr>
      <vt:lpstr>Neutrinos</vt:lpstr>
      <vt:lpstr>What we know</vt:lpstr>
      <vt:lpstr>What is a neutrino?</vt:lpstr>
      <vt:lpstr>What is a neutrino?</vt:lpstr>
      <vt:lpstr>A little history</vt:lpstr>
      <vt:lpstr>A little history</vt:lpstr>
      <vt:lpstr>How to catch a neutrino</vt:lpstr>
      <vt:lpstr>How to catch a neutrino</vt:lpstr>
      <vt:lpstr>How to catch a neutrino</vt:lpstr>
      <vt:lpstr>How to catch a neutrino</vt:lpstr>
      <vt:lpstr>How to catch a neutrino</vt:lpstr>
      <vt:lpstr>How to catch a neutrino</vt:lpstr>
      <vt:lpstr>Where do they come from?</vt:lpstr>
      <vt:lpstr>Neutrino Mystery nº1</vt:lpstr>
      <vt:lpstr>Neutrino oscillations</vt:lpstr>
      <vt:lpstr>Neutrino oscillations</vt:lpstr>
      <vt:lpstr>Neutrino oscillations</vt:lpstr>
      <vt:lpstr>Summary 1</vt:lpstr>
      <vt:lpstr>What we don’t know</vt:lpstr>
      <vt:lpstr>Open questions about neutrinos</vt:lpstr>
      <vt:lpstr>Neutrino interactions</vt:lpstr>
      <vt:lpstr>Neutrino masses</vt:lpstr>
      <vt:lpstr>Matter-antimatter asymmetry</vt:lpstr>
      <vt:lpstr>Sterile neutrino(s)?</vt:lpstr>
      <vt:lpstr>Future of neutrino experiments</vt:lpstr>
      <vt:lpstr>Neutrinos</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Navrer-Agasson, Anyssa</dc:creator>
  <cp:lastModifiedBy>Navrer-Agasson, Anyssa</cp:lastModifiedBy>
  <cp:revision>14</cp:revision>
  <dcterms:created xsi:type="dcterms:W3CDTF">2026-07-16T21:21:37Z</dcterms:created>
  <dcterms:modified xsi:type="dcterms:W3CDTF">2026-07-17T15:03:07Z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0x010100A04BBFDCE9C65C45B257CD4C89E0CC4C</vt:lpwstr>
  </property>
</Properties>
</file>