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91" r:id="rId1"/>
  </p:sldMasterIdLst>
  <p:notesMasterIdLst>
    <p:notesMasterId r:id="rId57"/>
  </p:notesMasterIdLst>
  <p:sldIdLst>
    <p:sldId id="256" r:id="rId2"/>
    <p:sldId id="848" r:id="rId3"/>
    <p:sldId id="1010" r:id="rId4"/>
    <p:sldId id="858" r:id="rId5"/>
    <p:sldId id="1012" r:id="rId6"/>
    <p:sldId id="971" r:id="rId7"/>
    <p:sldId id="973" r:id="rId8"/>
    <p:sldId id="975" r:id="rId9"/>
    <p:sldId id="977" r:id="rId10"/>
    <p:sldId id="978" r:id="rId11"/>
    <p:sldId id="980" r:id="rId12"/>
    <p:sldId id="265" r:id="rId13"/>
    <p:sldId id="266" r:id="rId14"/>
    <p:sldId id="979" r:id="rId15"/>
    <p:sldId id="981" r:id="rId16"/>
    <p:sldId id="348" r:id="rId17"/>
    <p:sldId id="1071" r:id="rId18"/>
    <p:sldId id="1072" r:id="rId19"/>
    <p:sldId id="1013" r:id="rId20"/>
    <p:sldId id="1014" r:id="rId21"/>
    <p:sldId id="1015" r:id="rId22"/>
    <p:sldId id="963" r:id="rId23"/>
    <p:sldId id="962" r:id="rId24"/>
    <p:sldId id="982" r:id="rId25"/>
    <p:sldId id="983" r:id="rId26"/>
    <p:sldId id="985" r:id="rId27"/>
    <p:sldId id="986" r:id="rId28"/>
    <p:sldId id="987" r:id="rId29"/>
    <p:sldId id="989" r:id="rId30"/>
    <p:sldId id="1002" r:id="rId31"/>
    <p:sldId id="990" r:id="rId32"/>
    <p:sldId id="1000" r:id="rId33"/>
    <p:sldId id="1001" r:id="rId34"/>
    <p:sldId id="1011" r:id="rId35"/>
    <p:sldId id="781" r:id="rId36"/>
    <p:sldId id="770" r:id="rId37"/>
    <p:sldId id="808" r:id="rId38"/>
    <p:sldId id="992" r:id="rId39"/>
    <p:sldId id="995" r:id="rId40"/>
    <p:sldId id="771" r:id="rId41"/>
    <p:sldId id="994" r:id="rId42"/>
    <p:sldId id="998" r:id="rId43"/>
    <p:sldId id="993" r:id="rId44"/>
    <p:sldId id="1004" r:id="rId45"/>
    <p:sldId id="996" r:id="rId46"/>
    <p:sldId id="1073" r:id="rId47"/>
    <p:sldId id="267" r:id="rId48"/>
    <p:sldId id="1005" r:id="rId49"/>
    <p:sldId id="1006" r:id="rId50"/>
    <p:sldId id="1007" r:id="rId51"/>
    <p:sldId id="1008" r:id="rId52"/>
    <p:sldId id="1016" r:id="rId53"/>
    <p:sldId id="1009" r:id="rId54"/>
    <p:sldId id="999" r:id="rId55"/>
    <p:sldId id="1003" r:id="rId56"/>
  </p:sldIdLst>
  <p:sldSz cx="12192000" cy="6858000"/>
  <p:notesSz cx="6858000" cy="9144000"/>
  <p:embeddedFontLst>
    <p:embeddedFont>
      <p:font typeface="Century Gothic" panose="020B0502020202020204" pitchFamily="34" charset="0"/>
      <p:regular r:id="rId58"/>
      <p:bold r:id="rId59"/>
      <p:italic r:id="rId60"/>
      <p:boldItalic r:id="rId61"/>
    </p:embeddedFont>
    <p:embeddedFont>
      <p:font typeface="Corbel" panose="020B0503020204020204" pitchFamily="34" charset="0"/>
      <p:regular r:id="rId62"/>
      <p:bold r:id="rId63"/>
      <p:italic r:id="rId64"/>
      <p:boldItalic r:id="rId65"/>
    </p:embeddedFont>
    <p:embeddedFont>
      <p:font typeface="Men In Black Credits" panose="020B0604020202020204" charset="0"/>
      <p:regular r:id="rId66"/>
    </p:embeddedFont>
    <p:embeddedFont>
      <p:font typeface="Source Sans Pro Semibold" panose="020B0603030403020204" pitchFamily="34" charset="0"/>
      <p:bold r:id="rId67"/>
      <p:boldItalic r:id="rId6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  <a:srgbClr val="CC3300"/>
    <a:srgbClr val="00FF00"/>
    <a:srgbClr val="FF00FF"/>
    <a:srgbClr val="0000FF"/>
    <a:srgbClr val="3E83C5"/>
    <a:srgbClr val="EA1100"/>
    <a:srgbClr val="C10F1F"/>
    <a:srgbClr val="0052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167" y="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6.fntdata"/><Relationship Id="rId68" Type="http://schemas.openxmlformats.org/officeDocument/2006/relationships/font" Target="fonts/font11.fntdata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1.fntdata"/><Relationship Id="rId66" Type="http://schemas.openxmlformats.org/officeDocument/2006/relationships/font" Target="fonts/font9.fntdata"/><Relationship Id="rId5" Type="http://schemas.openxmlformats.org/officeDocument/2006/relationships/slide" Target="slides/slide4.xml"/><Relationship Id="rId61" Type="http://schemas.openxmlformats.org/officeDocument/2006/relationships/font" Target="fonts/font4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7.fntdata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2.fntdata"/><Relationship Id="rId67" Type="http://schemas.openxmlformats.org/officeDocument/2006/relationships/font" Target="fonts/font10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5.fntdata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3.fntdata"/><Relationship Id="rId65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26132-FBFA-406A-8BAB-97AC7A83E485}" type="datetimeFigureOut">
              <a:rPr lang="en-GB" smtClean="0"/>
              <a:t>17/07/2026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9B82A-8661-4BDE-9BE7-97B2774F7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908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7/17/2026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7/17/2026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45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7/17/2026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78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7/17/2026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92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7/17/2026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7/17/2026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97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7/17/2026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85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DB84A-18F0-4E99-AD28-DAED5BD8D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1C06AA-D573-43FF-BB9F-78EB614AA6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A7112-443C-4487-8598-4F078A491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1B08-BA01-49C4-9031-62B39861CDBF}" type="datetime1">
              <a:rPr lang="en-GB" smtClean="0"/>
              <a:t>17/07/2026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39414-6D14-4513-8B24-1829675C4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DB260-B2F8-4FE8-90F3-220D7E10A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308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BC7D6-E252-4CB9-93D3-6CA43FFB6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DD17C9-367F-49AB-9137-49231B7044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F65D0-C185-460C-9703-76F1D48AE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F03C-1CF7-46BC-903D-DDD32981B470}" type="datetime1">
              <a:rPr lang="en-GB" smtClean="0"/>
              <a:t>17/07/2026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75B6E-785D-4BEA-9554-7F7577C33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5A1AC-9AA9-45A7-A966-1D1BA6298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0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7E15B7-8596-45B1-9C20-20CC32B6B8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7B5CDA-48C4-4DFF-9D37-3463A7B003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F318C-B39E-4A30-9A45-813E57DD1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ADF1-8A68-4E3A-BFFA-FF46AF965958}" type="datetime1">
              <a:rPr lang="en-GB" smtClean="0"/>
              <a:t>17/07/2026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25337-6AF1-480B-9554-11DFC67D3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C3574-6775-4D36-866D-A5BBECA52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040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5600" y="188640"/>
            <a:ext cx="7200800" cy="1754326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780857"/>
            <a:ext cx="8534400" cy="528464"/>
          </a:xfrm>
        </p:spPr>
        <p:txBody>
          <a:bodyPr>
            <a:normAutofit/>
          </a:bodyPr>
          <a:lstStyle>
            <a:lvl1pPr marL="0" indent="0" algn="ctr">
              <a:buNone/>
              <a:defRPr sz="3360" b="1">
                <a:solidFill>
                  <a:srgbClr val="00548F"/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871134" y="6237313"/>
            <a:ext cx="8449733" cy="476672"/>
          </a:xfrm>
        </p:spPr>
        <p:txBody>
          <a:bodyPr>
            <a:noAutofit/>
          </a:bodyPr>
          <a:lstStyle>
            <a:lvl1pPr marL="0" indent="0" algn="ctr">
              <a:buNone/>
              <a:defRPr sz="3360" b="1">
                <a:solidFill>
                  <a:srgbClr val="549DC5"/>
                </a:solidFill>
              </a:defRPr>
            </a:lvl1pPr>
            <a:lvl2pPr marL="548640" indent="0" algn="ctr">
              <a:buNone/>
              <a:defRPr sz="3360" b="1"/>
            </a:lvl2pPr>
            <a:lvl3pPr marL="1097280" indent="0" algn="ctr">
              <a:buNone/>
              <a:defRPr sz="3360" b="1"/>
            </a:lvl3pPr>
            <a:lvl4pPr marL="1645920" indent="0" algn="ctr">
              <a:buNone/>
              <a:defRPr sz="3360" b="1"/>
            </a:lvl4pPr>
            <a:lvl5pPr marL="2194560" indent="0" algn="ctr">
              <a:buNone/>
              <a:defRPr sz="3360" b="1"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8115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69901" y="1463040"/>
            <a:ext cx="10241280" cy="20246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>
          <a:xfrm>
            <a:off x="239349" y="6529002"/>
            <a:ext cx="1955800" cy="276999"/>
          </a:xfrm>
          <a:prstGeom prst="rect">
            <a:avLst/>
          </a:prstGeom>
        </p:spPr>
        <p:txBody>
          <a:bodyPr/>
          <a:lstStyle/>
          <a:p>
            <a:fld id="{CA10D5BC-A164-4828-B8E2-9554AFC0769A}" type="datetime1">
              <a:rPr lang="en-GB" smtClean="0"/>
              <a:t>17/07/2026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>
          <a:xfrm>
            <a:off x="10784251" y="6529002"/>
            <a:ext cx="1168400" cy="276999"/>
          </a:xfrm>
          <a:prstGeom prst="rect">
            <a:avLst/>
          </a:prstGeom>
        </p:spPr>
        <p:txBody>
          <a:bodyPr/>
          <a:lstStyle/>
          <a:p>
            <a:fld id="{035F0723-42B8-4CAA-8A7D-A426CFC272D6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>
          <a:xfrm>
            <a:off x="4775546" y="6502285"/>
            <a:ext cx="2610485" cy="276999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Andrew W. Rose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63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7880D-B439-49FF-810C-96B819126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2EF66-9449-49A0-8972-193BDF7D9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C56B1-8467-4EFF-B2B8-52FFFDB0B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6CFD-67D8-4F17-A5D1-1E24B8487386}" type="datetime1">
              <a:rPr lang="en-GB" smtClean="0"/>
              <a:t>17/07/2026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052FD-EDD6-4214-A18D-A48247005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B9B6B-A757-4A62-960D-A3FA5E163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08356" y="6400413"/>
            <a:ext cx="945443" cy="276999"/>
          </a:xfrm>
        </p:spPr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96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C0CA-42C1-4479-A6EA-B67ACDA3C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8FCF9-55CB-4DA1-89D2-928A9150B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D1040-215C-4B14-B7A8-75545CB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6-8C4C-40D5-9CA2-BD88D5C554B9}" type="datetime1">
              <a:rPr lang="en-GB" smtClean="0"/>
              <a:t>17/07/2026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0E051-A45C-42B6-947C-CA653E0B2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7E0D6-44E9-4DA9-A383-E0E29A133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182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BDF76-8A41-4E51-B4BB-910866E45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764F7-4293-4F2A-8600-69808522B1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D58EF-B446-405D-8E11-9C6423B28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A2037-7AD2-4F33-8058-A2F883377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14FA-F5B9-46E0-AE1F-1FCCFFE4D073}" type="datetime1">
              <a:rPr lang="en-GB" smtClean="0"/>
              <a:t>17/07/2026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243CBB-6AC8-4DE6-A0A9-6CB07E09A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D6E5C-4159-4A4B-B9E8-381FE2A00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976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17176-F0DD-4F8E-A160-A123A09A3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5B1688-8AF3-48AD-A8B7-4185BA511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81B79-6059-406C-9DEC-DB281EECC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E21811-665E-48B7-B62F-D08292446B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99A65E-F653-4064-A5EB-EC2E5D4C8E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8A7A04-1104-4D0C-9942-3638B8B14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57993-ACA4-45F2-8A60-E01804E1F1DC}" type="datetime1">
              <a:rPr lang="en-GB" smtClean="0"/>
              <a:t>17/07/2026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479327-1750-4BDA-B0FA-0231D388C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206319-C5BE-4467-9C48-5A02CD132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28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78A19-A817-485A-B47C-0966A1F2C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8A615A-DE40-420C-A229-C74980D30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58110-ED14-4258-801C-CCDA5B1B8A3A}" type="datetime1">
              <a:rPr lang="en-GB" smtClean="0"/>
              <a:t>17/07/2026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2426F2-A777-4C31-88BD-8DC5CA51E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FCEA0C-3BB0-4CA8-93AC-6F9222D8B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72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24FD0-98B9-4CA1-B27E-182036B62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EC12-403C-4629-9547-D2C7A860B061}" type="datetime1">
              <a:rPr lang="en-GB" smtClean="0"/>
              <a:t>17/07/2026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E9243D-81FB-4BA3-942E-43EA22005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9A1F4-D732-4A1C-B4E9-3F6F87FC2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48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1968F-D2E1-4DEB-BC41-33EE3B351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5D2DC-4DA1-4097-9857-E30FFF787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6AE07F-29DD-4CE9-8B6B-399003C706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1CF26-4CC0-499F-B863-A89A47D2D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4AB-E770-46C0-8621-874A2DC81D56}" type="datetime1">
              <a:rPr lang="en-GB" smtClean="0"/>
              <a:t>17/07/2026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DF76C-B503-4D27-AE07-47E8EDBD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69552-CC89-4C55-AF4F-C5A6742B8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65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09B56-93B0-4C4C-A6FA-133F4A77B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7D36FA-41DD-40CE-9BD2-7B6CABBF66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6C4B70-C8CE-4401-AEE9-EED4D76B47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7A68FE-17AE-40D2-AE3C-7794435D0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ABEC-7950-4698-AAC1-97B15C732692}" type="datetime1">
              <a:rPr lang="en-GB" smtClean="0"/>
              <a:t>17/07/2026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621573-D4FD-41C1-B527-A544193B4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2A8AD-FBC3-422F-AB1F-17E514010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73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D7AA3E-6E6A-44A7-BC1F-31208C1C4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7E9CB8-DF9C-48A9-8C6E-1188DA554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2024657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F68BD-20E4-4493-9070-C014D52A85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00413"/>
            <a:ext cx="2743200" cy="27699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7B90579-911C-4F22-809C-6BE176A648C4}" type="datetime1">
              <a:rPr lang="en-GB" smtClean="0"/>
              <a:t>17/07/2026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C0C80-B684-47C6-B0B0-F1AEBCA428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0413"/>
            <a:ext cx="4114800" cy="27699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181AC-C56B-4C4A-BD66-F93B781A6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00413"/>
            <a:ext cx="2743200" cy="27699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66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p.ph.ic.ac.uk/~awr01" TargetMode="External"/><Relationship Id="rId2" Type="http://schemas.openxmlformats.org/officeDocument/2006/relationships/hyperlink" Target="mailto:awr01@imperial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BCBDF50-07E5-4FB3-9624-02ECA63C7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4" y="1317764"/>
            <a:ext cx="12190216" cy="2114454"/>
          </a:xfrm>
        </p:spPr>
        <p:txBody>
          <a:bodyPr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GB" dirty="0"/>
              <a:t>Trigger Happy</a:t>
            </a:r>
            <a:br>
              <a:rPr lang="en-GB" dirty="0"/>
            </a:br>
            <a:r>
              <a:rPr lang="en-GB" sz="2000" dirty="0">
                <a:solidFill>
                  <a:schemeClr val="bg1"/>
                </a:solidFill>
                <a:latin typeface="+mj-lt"/>
              </a:rPr>
              <a:t>Or</a:t>
            </a:r>
            <a:br>
              <a:rPr lang="en-GB" sz="7200" dirty="0">
                <a:solidFill>
                  <a:schemeClr val="bg1"/>
                </a:solidFill>
                <a:latin typeface="+mj-lt"/>
              </a:rPr>
            </a:br>
            <a:r>
              <a:rPr lang="en-GB" sz="3100" dirty="0">
                <a:solidFill>
                  <a:schemeClr val="bg1"/>
                </a:solidFill>
                <a:latin typeface="+mj-lt"/>
              </a:rPr>
              <a:t>How &amp; why we analyse a really, very large amount of data really, very fast</a:t>
            </a:r>
            <a:endParaRPr lang="en-GB" sz="3100" dirty="0">
              <a:latin typeface="Men In Black Credits" panose="020B0603050302020204" pitchFamily="34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F2D881A-CF38-4B83-AAF3-027B6C1174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20355" y="3965393"/>
            <a:ext cx="4151290" cy="1393043"/>
          </a:xfrm>
        </p:spPr>
        <p:txBody>
          <a:bodyPr/>
          <a:lstStyle/>
          <a:p>
            <a:r>
              <a:rPr lang="en-GB" sz="2000" dirty="0"/>
              <a:t>Andy Rose, Imperial College, London</a:t>
            </a:r>
          </a:p>
          <a:p>
            <a:r>
              <a:rPr lang="en-GB" sz="2000" dirty="0">
                <a:hlinkClick r:id="rId2"/>
              </a:rPr>
              <a:t>awr01@imperial.ac.uk</a:t>
            </a:r>
            <a:endParaRPr lang="en-GB" sz="2000" dirty="0"/>
          </a:p>
          <a:p>
            <a:r>
              <a:rPr lang="en-GB" sz="2000" dirty="0">
                <a:hlinkClick r:id="rId3"/>
              </a:rPr>
              <a:t>www.hep.ph.ic.ac.uk/~awr01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28889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51D7F-2EC3-089D-577E-AFA798ADB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509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Left 3">
            <a:extLst>
              <a:ext uri="{FF2B5EF4-FFF2-40B4-BE49-F238E27FC236}">
                <a16:creationId xmlns:a16="http://schemas.microsoft.com/office/drawing/2014/main" id="{EF1C934C-3101-0173-10F8-CCFABADA9AA5}"/>
              </a:ext>
            </a:extLst>
          </p:cNvPr>
          <p:cNvSpPr/>
          <p:nvPr/>
        </p:nvSpPr>
        <p:spPr>
          <a:xfrm>
            <a:off x="8338008" y="2406998"/>
            <a:ext cx="3709771" cy="1159724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But this causes problems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8F3B22-92F5-BB24-E338-7A5BE94A6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844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One proton-proton collision</a:t>
            </a: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A8DDA7AF-9E0D-4274-8BEF-EBA9972677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" t="20439" r="24780" b="18276"/>
          <a:stretch/>
        </p:blipFill>
        <p:spPr bwMode="auto">
          <a:xfrm>
            <a:off x="2041591" y="1792001"/>
            <a:ext cx="8135578" cy="3429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945AB-F1F7-FFE6-1A13-B6280A489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584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proton-proton collisions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D92CC4A3-EF5D-4A24-B4D9-C17C022C1A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" t="19699" r="23087" b="17058"/>
          <a:stretch/>
        </p:blipFill>
        <p:spPr bwMode="auto">
          <a:xfrm>
            <a:off x="2059857" y="1800922"/>
            <a:ext cx="8133844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4876FFB-A8F4-46E1-AB7D-48481FB8E08E}"/>
              </a:ext>
            </a:extLst>
          </p:cNvPr>
          <p:cNvSpPr/>
          <p:nvPr/>
        </p:nvSpPr>
        <p:spPr>
          <a:xfrm>
            <a:off x="1" y="1280610"/>
            <a:ext cx="977446" cy="3526763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7DCB84-48E3-1952-3784-516DC31F7710}"/>
              </a:ext>
            </a:extLst>
          </p:cNvPr>
          <p:cNvSpPr txBox="1"/>
          <p:nvPr/>
        </p:nvSpPr>
        <p:spPr>
          <a:xfrm>
            <a:off x="8671188" y="5035891"/>
            <a:ext cx="1598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25 proton-proton collisions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262DE3-49D0-79ED-82AE-FD127E4CA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34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proton-proton collisions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D92CC4A3-EF5D-4A24-B4D9-C17C022C1A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" t="19699" r="23087" b="17058"/>
          <a:stretch/>
        </p:blipFill>
        <p:spPr bwMode="auto">
          <a:xfrm>
            <a:off x="2059857" y="1800922"/>
            <a:ext cx="8133844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4876FFB-A8F4-46E1-AB7D-48481FB8E08E}"/>
              </a:ext>
            </a:extLst>
          </p:cNvPr>
          <p:cNvSpPr/>
          <p:nvPr/>
        </p:nvSpPr>
        <p:spPr>
          <a:xfrm>
            <a:off x="1" y="1280610"/>
            <a:ext cx="977446" cy="3526763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7DCB84-48E3-1952-3784-516DC31F7710}"/>
              </a:ext>
            </a:extLst>
          </p:cNvPr>
          <p:cNvSpPr txBox="1"/>
          <p:nvPr/>
        </p:nvSpPr>
        <p:spPr>
          <a:xfrm>
            <a:off x="8671188" y="5035891"/>
            <a:ext cx="1598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25 proton-proton collisions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CC621B-6384-6794-D5C4-07EB19364C9D}"/>
              </a:ext>
            </a:extLst>
          </p:cNvPr>
          <p:cNvSpPr txBox="1"/>
          <p:nvPr/>
        </p:nvSpPr>
        <p:spPr>
          <a:xfrm>
            <a:off x="1734445" y="2257393"/>
            <a:ext cx="8723109" cy="2343213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200" kern="0" dirty="0">
                <a:solidFill>
                  <a:srgbClr val="FFFF00"/>
                </a:solidFill>
              </a:rPr>
              <a:t>Even if you get a Higgs boson, the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5400" b="1" kern="0" dirty="0">
                <a:solidFill>
                  <a:srgbClr val="FFFF00"/>
                </a:solidFill>
              </a:rPr>
              <a:t>RUBBISH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3200" kern="0" dirty="0">
                <a:solidFill>
                  <a:srgbClr val="FFFF00"/>
                </a:solidFill>
              </a:rPr>
              <a:t>makes it hard to find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A29AB2-6FDA-33DD-09F7-3B96C2B84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36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Left 3">
            <a:extLst>
              <a:ext uri="{FF2B5EF4-FFF2-40B4-BE49-F238E27FC236}">
                <a16:creationId xmlns:a16="http://schemas.microsoft.com/office/drawing/2014/main" id="{EF1C934C-3101-0173-10F8-CCFABADA9AA5}"/>
              </a:ext>
            </a:extLst>
          </p:cNvPr>
          <p:cNvSpPr/>
          <p:nvPr/>
        </p:nvSpPr>
        <p:spPr>
          <a:xfrm>
            <a:off x="8338008" y="2406998"/>
            <a:ext cx="3709771" cy="1159724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>
                    <a:alpha val="25000"/>
                  </a:srgbClr>
                </a:solidFill>
              </a:rPr>
              <a:t>But this causes problems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C55AD688-E096-90E2-6673-4BB3CF4DF1A7}"/>
              </a:ext>
            </a:extLst>
          </p:cNvPr>
          <p:cNvSpPr/>
          <p:nvPr/>
        </p:nvSpPr>
        <p:spPr>
          <a:xfrm>
            <a:off x="8338008" y="3324028"/>
            <a:ext cx="3709771" cy="1159724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This causes problems too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33386B-41B4-ED67-691B-2DA5C150B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5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0" name="AutoShape 6"/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855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75986-BAC7-12F4-339D-714C01E96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511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D58D4C2-36C3-4760-BF6B-60F48EFCA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124"/>
            <a:ext cx="8612137" cy="645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BCD174-EFA9-D3E1-291A-927D26D11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8798"/>
            <a:ext cx="4250029" cy="1920526"/>
          </a:xfrm>
          <a:noFill/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Big detectors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for small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particles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119F81-E14E-48C2-D550-F41B285CB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17</a:t>
            </a:fld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D244C55-42C2-4168-748F-F026528C030F}"/>
              </a:ext>
            </a:extLst>
          </p:cNvPr>
          <p:cNvSpPr/>
          <p:nvPr/>
        </p:nvSpPr>
        <p:spPr>
          <a:xfrm>
            <a:off x="7553460" y="1671556"/>
            <a:ext cx="3078050" cy="30780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AC8698-E4AF-260D-8D4A-F0190166F4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4347" r="13107" b="495"/>
          <a:stretch/>
        </p:blipFill>
        <p:spPr>
          <a:xfrm>
            <a:off x="5544354" y="0"/>
            <a:ext cx="6647646" cy="6858000"/>
          </a:xfrm>
          <a:prstGeom prst="rect">
            <a:avLst/>
          </a:prstGeom>
        </p:spPr>
      </p:pic>
      <p:pic>
        <p:nvPicPr>
          <p:cNvPr id="1036" name="Picture 12" descr="CMS-doc-3045-v3: CMS Logo">
            <a:extLst>
              <a:ext uri="{FF2B5EF4-FFF2-40B4-BE49-F238E27FC236}">
                <a16:creationId xmlns:a16="http://schemas.microsoft.com/office/drawing/2014/main" id="{19E45492-763F-6FC5-C71C-47F9DD58D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8434" y="6014434"/>
            <a:ext cx="843566" cy="84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5937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759B0-10F3-76FB-45E5-7FF1A8A53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>
            <a:extLst>
              <a:ext uri="{FF2B5EF4-FFF2-40B4-BE49-F238E27FC236}">
                <a16:creationId xmlns:a16="http://schemas.microsoft.com/office/drawing/2014/main" id="{5FEFF269-0FA5-835F-5963-DBBCBD502657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>
            <a:extLst>
              <a:ext uri="{FF2B5EF4-FFF2-40B4-BE49-F238E27FC236}">
                <a16:creationId xmlns:a16="http://schemas.microsoft.com/office/drawing/2014/main" id="{98BD817F-015F-4DC2-4BD9-8B059EEA6BA0}"/>
              </a:ext>
            </a:extLst>
          </p:cNvPr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>
            <a:extLst>
              <a:ext uri="{FF2B5EF4-FFF2-40B4-BE49-F238E27FC236}">
                <a16:creationId xmlns:a16="http://schemas.microsoft.com/office/drawing/2014/main" id="{4EC7C41C-DDEA-EF8D-A77F-A5D6B3EEE2D8}"/>
              </a:ext>
            </a:extLst>
          </p:cNvPr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0" name="AutoShape 6">
            <a:extLst>
              <a:ext uri="{FF2B5EF4-FFF2-40B4-BE49-F238E27FC236}">
                <a16:creationId xmlns:a16="http://schemas.microsoft.com/office/drawing/2014/main" id="{7056BCCF-4011-2E80-6447-445DD2079716}"/>
              </a:ext>
            </a:extLst>
          </p:cNvPr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8201" name="AutoShape 7">
            <a:extLst>
              <a:ext uri="{FF2B5EF4-FFF2-40B4-BE49-F238E27FC236}">
                <a16:creationId xmlns:a16="http://schemas.microsoft.com/office/drawing/2014/main" id="{648E2D9F-2EC9-7D43-1AC3-94C35FDAA73F}"/>
              </a:ext>
            </a:extLst>
          </p:cNvPr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>
            <a:extLst>
              <a:ext uri="{FF2B5EF4-FFF2-40B4-BE49-F238E27FC236}">
                <a16:creationId xmlns:a16="http://schemas.microsoft.com/office/drawing/2014/main" id="{D97661E3-E550-3E57-952A-43F912263A0D}"/>
              </a:ext>
            </a:extLst>
          </p:cNvPr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>
            <a:extLst>
              <a:ext uri="{FF2B5EF4-FFF2-40B4-BE49-F238E27FC236}">
                <a16:creationId xmlns:a16="http://schemas.microsoft.com/office/drawing/2014/main" id="{EA38E18E-10B5-159A-2117-B1CB5936A45F}"/>
              </a:ext>
            </a:extLst>
          </p:cNvPr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>
            <a:extLst>
              <a:ext uri="{FF2B5EF4-FFF2-40B4-BE49-F238E27FC236}">
                <a16:creationId xmlns:a16="http://schemas.microsoft.com/office/drawing/2014/main" id="{53219FC2-A83C-5D01-9FAC-B90EB11093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855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56BC80-5EBE-B960-561C-E3CD23EB6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18</a:t>
            </a:fld>
            <a:endParaRPr lang="en-GB"/>
          </a:p>
        </p:txBody>
      </p:sp>
      <p:sp>
        <p:nvSpPr>
          <p:cNvPr id="2" name="Arrow: Left 1">
            <a:extLst>
              <a:ext uri="{FF2B5EF4-FFF2-40B4-BE49-F238E27FC236}">
                <a16:creationId xmlns:a16="http://schemas.microsoft.com/office/drawing/2014/main" id="{A04EB027-4DBF-7733-0492-FA664F94B9B6}"/>
              </a:ext>
            </a:extLst>
          </p:cNvPr>
          <p:cNvSpPr/>
          <p:nvPr/>
        </p:nvSpPr>
        <p:spPr>
          <a:xfrm>
            <a:off x="4688905" y="4309713"/>
            <a:ext cx="3704951" cy="2029522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99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0" name="AutoShape 6"/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855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75986-BAC7-12F4-339D-714C01E96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19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EF8FE4-1DE0-5092-29B7-B162237382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1"/>
          <a:stretch/>
        </p:blipFill>
        <p:spPr>
          <a:xfrm>
            <a:off x="5771870" y="144462"/>
            <a:ext cx="6264427" cy="351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3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  <a:endParaRPr lang="en-GB" kern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352DC7-CDA1-1074-2C94-DBC8AD55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331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0" name="AutoShape 6"/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855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75986-BAC7-12F4-339D-714C01E96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20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EF8FE4-1DE0-5092-29B7-B162237382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1"/>
          <a:stretch/>
        </p:blipFill>
        <p:spPr>
          <a:xfrm>
            <a:off x="5771870" y="144462"/>
            <a:ext cx="6264427" cy="3516480"/>
          </a:xfrm>
          <a:prstGeom prst="rect">
            <a:avLst/>
          </a:prstGeom>
        </p:spPr>
      </p:pic>
      <p:sp>
        <p:nvSpPr>
          <p:cNvPr id="2" name="Arrow: Left 1">
            <a:extLst>
              <a:ext uri="{FF2B5EF4-FFF2-40B4-BE49-F238E27FC236}">
                <a16:creationId xmlns:a16="http://schemas.microsoft.com/office/drawing/2014/main" id="{29DCAF1E-14FE-ACD9-150D-060CE7AB521D}"/>
              </a:ext>
            </a:extLst>
          </p:cNvPr>
          <p:cNvSpPr/>
          <p:nvPr/>
        </p:nvSpPr>
        <p:spPr>
          <a:xfrm>
            <a:off x="4688905" y="4309713"/>
            <a:ext cx="3704951" cy="2029522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500M Swiss Francs</a:t>
            </a:r>
            <a:br>
              <a:rPr lang="en-GB" dirty="0">
                <a:solidFill>
                  <a:srgbClr val="FFFF00"/>
                </a:solidFill>
              </a:rPr>
            </a:br>
            <a:r>
              <a:rPr lang="en-GB" dirty="0">
                <a:solidFill>
                  <a:srgbClr val="FFFF00"/>
                </a:solidFill>
              </a:rPr>
              <a:t>10 years to build</a:t>
            </a:r>
          </a:p>
        </p:txBody>
      </p:sp>
    </p:spTree>
    <p:extLst>
      <p:ext uri="{BB962C8B-B14F-4D97-AF65-F5344CB8AC3E}">
        <p14:creationId xmlns:p14="http://schemas.microsoft.com/office/powerpoint/2010/main" val="36021773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0" name="AutoShape 6"/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855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75986-BAC7-12F4-339D-714C01E96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21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EF8FE4-1DE0-5092-29B7-B162237382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1"/>
          <a:stretch/>
        </p:blipFill>
        <p:spPr>
          <a:xfrm>
            <a:off x="5771870" y="144462"/>
            <a:ext cx="6264427" cy="3516480"/>
          </a:xfrm>
          <a:prstGeom prst="rect">
            <a:avLst/>
          </a:prstGeom>
        </p:spPr>
      </p:pic>
      <p:sp>
        <p:nvSpPr>
          <p:cNvPr id="2" name="Arrow: Left 1">
            <a:extLst>
              <a:ext uri="{FF2B5EF4-FFF2-40B4-BE49-F238E27FC236}">
                <a16:creationId xmlns:a16="http://schemas.microsoft.com/office/drawing/2014/main" id="{29DCAF1E-14FE-ACD9-150D-060CE7AB521D}"/>
              </a:ext>
            </a:extLst>
          </p:cNvPr>
          <p:cNvSpPr/>
          <p:nvPr/>
        </p:nvSpPr>
        <p:spPr>
          <a:xfrm>
            <a:off x="4688905" y="4309713"/>
            <a:ext cx="5633446" cy="2029522"/>
          </a:xfrm>
          <a:prstGeom prst="leftArrow">
            <a:avLst>
              <a:gd name="adj1" fmla="val 57896"/>
              <a:gd name="adj2" fmla="val 50000"/>
            </a:avLst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Covers 205m2</a:t>
            </a:r>
          </a:p>
          <a:p>
            <a:pPr algn="ctr"/>
            <a:r>
              <a:rPr lang="en-GB" dirty="0">
                <a:solidFill>
                  <a:srgbClr val="FFFF00"/>
                </a:solidFill>
              </a:rPr>
              <a:t>Most intense radiation environment on the planet</a:t>
            </a:r>
            <a:br>
              <a:rPr lang="en-GB" dirty="0">
                <a:solidFill>
                  <a:srgbClr val="FFFF00"/>
                </a:solidFill>
              </a:rPr>
            </a:br>
            <a:r>
              <a:rPr lang="en-GB" dirty="0">
                <a:solidFill>
                  <a:srgbClr val="FFFF00"/>
                </a:solidFill>
              </a:rPr>
              <a:t>Installation completed before release of 1</a:t>
            </a:r>
            <a:r>
              <a:rPr lang="en-GB" baseline="30000" dirty="0">
                <a:solidFill>
                  <a:srgbClr val="FFFF00"/>
                </a:solidFill>
              </a:rPr>
              <a:t>st</a:t>
            </a:r>
            <a:r>
              <a:rPr lang="en-GB" dirty="0">
                <a:solidFill>
                  <a:srgbClr val="FFFF00"/>
                </a:solidFill>
              </a:rPr>
              <a:t> iPhone</a:t>
            </a:r>
          </a:p>
          <a:p>
            <a:pPr algn="ctr"/>
            <a:r>
              <a:rPr lang="en-GB" dirty="0">
                <a:solidFill>
                  <a:srgbClr val="FFFF00"/>
                </a:solidFill>
              </a:rPr>
              <a:t>And…</a:t>
            </a:r>
          </a:p>
        </p:txBody>
      </p:sp>
    </p:spTree>
    <p:extLst>
      <p:ext uri="{BB962C8B-B14F-4D97-AF65-F5344CB8AC3E}">
        <p14:creationId xmlns:p14="http://schemas.microsoft.com/office/powerpoint/2010/main" val="13099293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7726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C1A3A9-5724-52DB-4671-D62E7E3CA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22</a:t>
            </a:fld>
            <a:endParaRPr lang="en-GB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D2A4671C-D757-5C2E-7FF6-177A14A6A63D}"/>
              </a:ext>
            </a:extLst>
          </p:cNvPr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4C6293-BC3C-4F33-ADDF-9AB037173FDE}"/>
              </a:ext>
            </a:extLst>
          </p:cNvPr>
          <p:cNvSpPr txBox="1"/>
          <p:nvPr/>
        </p:nvSpPr>
        <p:spPr>
          <a:xfrm>
            <a:off x="3340277" y="3198093"/>
            <a:ext cx="5487634" cy="461665"/>
          </a:xfrm>
          <a:prstGeom prst="rect">
            <a:avLst/>
          </a:prstGeom>
          <a:solidFill>
            <a:srgbClr val="FF0000">
              <a:alpha val="80000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× 40 million snapshots per second</a:t>
            </a:r>
          </a:p>
        </p:txBody>
      </p:sp>
    </p:spTree>
    <p:extLst>
      <p:ext uri="{BB962C8B-B14F-4D97-AF65-F5344CB8AC3E}">
        <p14:creationId xmlns:p14="http://schemas.microsoft.com/office/powerpoint/2010/main" val="27036084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3505" cy="701731"/>
          </a:xfrm>
          <a:solidFill>
            <a:schemeClr val="tx1">
              <a:alpha val="75000"/>
            </a:schemeClr>
          </a:solidFill>
        </p:spPr>
        <p:txBody>
          <a:bodyPr wrap="square">
            <a:spAutoFit/>
          </a:bodyPr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21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4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10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23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B64631-7463-E1EC-5B57-48DCD6C1A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23</a:t>
            </a:fld>
            <a:endParaRPr lang="en-GB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A5B7DC37-C0CE-5473-3809-8FA56787C212}"/>
              </a:ext>
            </a:extLst>
          </p:cNvPr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 err="1">
                <a:solidFill>
                  <a:schemeClr val="bg1"/>
                </a:solidFill>
              </a:rPr>
              <a:t>Ecal</a:t>
            </a:r>
            <a:r>
              <a:rPr lang="en-GB" sz="1600" dirty="0">
                <a:solidFill>
                  <a:schemeClr val="bg1"/>
                </a:solidFill>
              </a:rPr>
              <a:t> Crystals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≡ 40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65496E-671D-1ABB-45B5-E8FE0B22BEA5}"/>
              </a:ext>
            </a:extLst>
          </p:cNvPr>
          <p:cNvSpPr txBox="1"/>
          <p:nvPr/>
        </p:nvSpPr>
        <p:spPr>
          <a:xfrm>
            <a:off x="3340277" y="3198093"/>
            <a:ext cx="5487634" cy="461665"/>
          </a:xfrm>
          <a:prstGeom prst="rect">
            <a:avLst/>
          </a:prstGeom>
          <a:solidFill>
            <a:srgbClr val="FF0000">
              <a:alpha val="80000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× 40 million measurements per second</a:t>
            </a:r>
          </a:p>
        </p:txBody>
      </p:sp>
    </p:spTree>
    <p:extLst>
      <p:ext uri="{BB962C8B-B14F-4D97-AF65-F5344CB8AC3E}">
        <p14:creationId xmlns:p14="http://schemas.microsoft.com/office/powerpoint/2010/main" val="4084268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3505" cy="701731"/>
          </a:xfrm>
          <a:solidFill>
            <a:schemeClr val="tx1">
              <a:alpha val="75000"/>
            </a:schemeClr>
          </a:solidFill>
        </p:spPr>
        <p:txBody>
          <a:bodyPr wrap="square">
            <a:spAutoFit/>
          </a:bodyPr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21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4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10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23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ABF009-0D8A-776E-3035-A048E786F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24</a:t>
            </a:fld>
            <a:endParaRPr lang="en-GB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60681133-79E5-4F34-BF7A-A2D89F104058}"/>
              </a:ext>
            </a:extLst>
          </p:cNvPr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 err="1">
                <a:solidFill>
                  <a:schemeClr val="bg1"/>
                </a:solidFill>
              </a:rPr>
              <a:t>Ecal</a:t>
            </a:r>
            <a:r>
              <a:rPr lang="en-GB" sz="1600" dirty="0">
                <a:solidFill>
                  <a:schemeClr val="bg1"/>
                </a:solidFill>
              </a:rPr>
              <a:t> Crystals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≡ 40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3E26BD-D70E-BC71-B207-117830FABC0D}"/>
              </a:ext>
            </a:extLst>
          </p:cNvPr>
          <p:cNvSpPr txBox="1"/>
          <p:nvPr/>
        </p:nvSpPr>
        <p:spPr>
          <a:xfrm>
            <a:off x="1734445" y="2932002"/>
            <a:ext cx="8723109" cy="133265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What does that even mean?</a:t>
            </a:r>
            <a:endParaRPr lang="en-GB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8021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2173F-92E0-9AD4-5496-809204A45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5687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12" name="Left Arrow 13">
            <a:extLst>
              <a:ext uri="{FF2B5EF4-FFF2-40B4-BE49-F238E27FC236}">
                <a16:creationId xmlns:a16="http://schemas.microsoft.com/office/drawing/2014/main" id="{708E813C-500F-B13A-24E3-81B6FF540088}"/>
              </a:ext>
            </a:extLst>
          </p:cNvPr>
          <p:cNvSpPr/>
          <p:nvPr/>
        </p:nvSpPr>
        <p:spPr bwMode="auto">
          <a:xfrm>
            <a:off x="788083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Gb/s </a:t>
            </a:r>
          </a:p>
        </p:txBody>
      </p:sp>
      <p:sp>
        <p:nvSpPr>
          <p:cNvPr id="16" name="Left Arrow 14">
            <a:extLst>
              <a:ext uri="{FF2B5EF4-FFF2-40B4-BE49-F238E27FC236}">
                <a16:creationId xmlns:a16="http://schemas.microsoft.com/office/drawing/2014/main" id="{D7EF3B3B-334A-E290-9F42-745120606428}"/>
              </a:ext>
            </a:extLst>
          </p:cNvPr>
          <p:cNvSpPr/>
          <p:nvPr/>
        </p:nvSpPr>
        <p:spPr bwMode="auto">
          <a:xfrm>
            <a:off x="788083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Tb/s </a:t>
            </a:r>
          </a:p>
        </p:txBody>
      </p:sp>
      <p:sp>
        <p:nvSpPr>
          <p:cNvPr id="18" name="Left Arrow 15">
            <a:extLst>
              <a:ext uri="{FF2B5EF4-FFF2-40B4-BE49-F238E27FC236}">
                <a16:creationId xmlns:a16="http://schemas.microsoft.com/office/drawing/2014/main" id="{F1C4C993-8CD7-A52E-5D22-D44AF5E0CB96}"/>
              </a:ext>
            </a:extLst>
          </p:cNvPr>
          <p:cNvSpPr/>
          <p:nvPr/>
        </p:nvSpPr>
        <p:spPr bwMode="auto">
          <a:xfrm>
            <a:off x="788083" y="57889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Pb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/s </a:t>
            </a:r>
          </a:p>
        </p:txBody>
      </p:sp>
      <p:sp>
        <p:nvSpPr>
          <p:cNvPr id="19" name="Left Arrow 16">
            <a:extLst>
              <a:ext uri="{FF2B5EF4-FFF2-40B4-BE49-F238E27FC236}">
                <a16:creationId xmlns:a16="http://schemas.microsoft.com/office/drawing/2014/main" id="{5FB1A91A-6ACF-445A-6B4D-2D7A09D920D2}"/>
              </a:ext>
            </a:extLst>
          </p:cNvPr>
          <p:cNvSpPr/>
          <p:nvPr/>
        </p:nvSpPr>
        <p:spPr bwMode="auto">
          <a:xfrm>
            <a:off x="786125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Mb/s </a:t>
            </a:r>
          </a:p>
        </p:txBody>
      </p:sp>
      <p:sp>
        <p:nvSpPr>
          <p:cNvPr id="21" name="Left Arrow 18">
            <a:extLst>
              <a:ext uri="{FF2B5EF4-FFF2-40B4-BE49-F238E27FC236}">
                <a16:creationId xmlns:a16="http://schemas.microsoft.com/office/drawing/2014/main" id="{8C5FB104-9692-1656-CB2D-5F9E1935F60A}"/>
              </a:ext>
            </a:extLst>
          </p:cNvPr>
          <p:cNvSpPr/>
          <p:nvPr/>
        </p:nvSpPr>
        <p:spPr bwMode="auto">
          <a:xfrm flipH="1">
            <a:off x="8425688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PB/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2" name="Left Arrow 19">
            <a:extLst>
              <a:ext uri="{FF2B5EF4-FFF2-40B4-BE49-F238E27FC236}">
                <a16:creationId xmlns:a16="http://schemas.microsoft.com/office/drawing/2014/main" id="{DCE7914B-3840-C909-0FFE-EEB0AA0E4E5D}"/>
              </a:ext>
            </a:extLst>
          </p:cNvPr>
          <p:cNvSpPr/>
          <p:nvPr/>
        </p:nvSpPr>
        <p:spPr bwMode="auto">
          <a:xfrm flipH="1">
            <a:off x="8425688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EB/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3" name="Left Arrow 20">
            <a:extLst>
              <a:ext uri="{FF2B5EF4-FFF2-40B4-BE49-F238E27FC236}">
                <a16:creationId xmlns:a16="http://schemas.microsoft.com/office/drawing/2014/main" id="{FF6DF6C1-33B4-0A0B-1886-21E969E25F25}"/>
              </a:ext>
            </a:extLst>
          </p:cNvPr>
          <p:cNvSpPr/>
          <p:nvPr/>
        </p:nvSpPr>
        <p:spPr bwMode="auto">
          <a:xfrm flipH="1">
            <a:off x="8425688" y="575706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ZB/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4" name="Left Arrow 21">
            <a:extLst>
              <a:ext uri="{FF2B5EF4-FFF2-40B4-BE49-F238E27FC236}">
                <a16:creationId xmlns:a16="http://schemas.microsoft.com/office/drawing/2014/main" id="{20F5944D-E5AA-3297-7FD1-7E5F398D454A}"/>
              </a:ext>
            </a:extLst>
          </p:cNvPr>
          <p:cNvSpPr/>
          <p:nvPr/>
        </p:nvSpPr>
        <p:spPr bwMode="auto">
          <a:xfrm flipH="1">
            <a:off x="8425688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TB/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7" name="Left Arrow 12">
            <a:extLst>
              <a:ext uri="{FF2B5EF4-FFF2-40B4-BE49-F238E27FC236}">
                <a16:creationId xmlns:a16="http://schemas.microsoft.com/office/drawing/2014/main" id="{4AF131AD-A4D8-A402-844B-98E1DF79760F}"/>
              </a:ext>
            </a:extLst>
          </p:cNvPr>
          <p:cNvSpPr/>
          <p:nvPr/>
        </p:nvSpPr>
        <p:spPr bwMode="auto">
          <a:xfrm rot="5400000">
            <a:off x="10851641" y="457467"/>
            <a:ext cx="1646879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Raw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8AEE3D-0D0E-5AED-801B-10C405A82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0365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12" name="Left Arrow 13">
            <a:extLst>
              <a:ext uri="{FF2B5EF4-FFF2-40B4-BE49-F238E27FC236}">
                <a16:creationId xmlns:a16="http://schemas.microsoft.com/office/drawing/2014/main" id="{708E813C-500F-B13A-24E3-81B6FF540088}"/>
              </a:ext>
            </a:extLst>
          </p:cNvPr>
          <p:cNvSpPr/>
          <p:nvPr/>
        </p:nvSpPr>
        <p:spPr bwMode="auto">
          <a:xfrm>
            <a:off x="788083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Gb/s </a:t>
            </a:r>
          </a:p>
        </p:txBody>
      </p:sp>
      <p:sp>
        <p:nvSpPr>
          <p:cNvPr id="16" name="Left Arrow 14">
            <a:extLst>
              <a:ext uri="{FF2B5EF4-FFF2-40B4-BE49-F238E27FC236}">
                <a16:creationId xmlns:a16="http://schemas.microsoft.com/office/drawing/2014/main" id="{D7EF3B3B-334A-E290-9F42-745120606428}"/>
              </a:ext>
            </a:extLst>
          </p:cNvPr>
          <p:cNvSpPr/>
          <p:nvPr/>
        </p:nvSpPr>
        <p:spPr bwMode="auto">
          <a:xfrm>
            <a:off x="788083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Tb/s </a:t>
            </a:r>
          </a:p>
        </p:txBody>
      </p:sp>
      <p:sp>
        <p:nvSpPr>
          <p:cNvPr id="18" name="Left Arrow 15">
            <a:extLst>
              <a:ext uri="{FF2B5EF4-FFF2-40B4-BE49-F238E27FC236}">
                <a16:creationId xmlns:a16="http://schemas.microsoft.com/office/drawing/2014/main" id="{F1C4C993-8CD7-A52E-5D22-D44AF5E0CB96}"/>
              </a:ext>
            </a:extLst>
          </p:cNvPr>
          <p:cNvSpPr/>
          <p:nvPr/>
        </p:nvSpPr>
        <p:spPr bwMode="auto">
          <a:xfrm>
            <a:off x="788083" y="57889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Pb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/s </a:t>
            </a:r>
          </a:p>
        </p:txBody>
      </p:sp>
      <p:sp>
        <p:nvSpPr>
          <p:cNvPr id="19" name="Left Arrow 16">
            <a:extLst>
              <a:ext uri="{FF2B5EF4-FFF2-40B4-BE49-F238E27FC236}">
                <a16:creationId xmlns:a16="http://schemas.microsoft.com/office/drawing/2014/main" id="{5FB1A91A-6ACF-445A-6B4D-2D7A09D920D2}"/>
              </a:ext>
            </a:extLst>
          </p:cNvPr>
          <p:cNvSpPr/>
          <p:nvPr/>
        </p:nvSpPr>
        <p:spPr bwMode="auto">
          <a:xfrm>
            <a:off x="786125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Mb/s </a:t>
            </a:r>
          </a:p>
        </p:txBody>
      </p:sp>
      <p:sp>
        <p:nvSpPr>
          <p:cNvPr id="21" name="Left Arrow 18">
            <a:extLst>
              <a:ext uri="{FF2B5EF4-FFF2-40B4-BE49-F238E27FC236}">
                <a16:creationId xmlns:a16="http://schemas.microsoft.com/office/drawing/2014/main" id="{8C5FB104-9692-1656-CB2D-5F9E1935F60A}"/>
              </a:ext>
            </a:extLst>
          </p:cNvPr>
          <p:cNvSpPr/>
          <p:nvPr/>
        </p:nvSpPr>
        <p:spPr bwMode="auto">
          <a:xfrm flipH="1">
            <a:off x="8425688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PB/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2" name="Left Arrow 19">
            <a:extLst>
              <a:ext uri="{FF2B5EF4-FFF2-40B4-BE49-F238E27FC236}">
                <a16:creationId xmlns:a16="http://schemas.microsoft.com/office/drawing/2014/main" id="{DCE7914B-3840-C909-0FFE-EEB0AA0E4E5D}"/>
              </a:ext>
            </a:extLst>
          </p:cNvPr>
          <p:cNvSpPr/>
          <p:nvPr/>
        </p:nvSpPr>
        <p:spPr bwMode="auto">
          <a:xfrm flipH="1">
            <a:off x="8425688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EB/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3" name="Left Arrow 20">
            <a:extLst>
              <a:ext uri="{FF2B5EF4-FFF2-40B4-BE49-F238E27FC236}">
                <a16:creationId xmlns:a16="http://schemas.microsoft.com/office/drawing/2014/main" id="{FF6DF6C1-33B4-0A0B-1886-21E969E25F25}"/>
              </a:ext>
            </a:extLst>
          </p:cNvPr>
          <p:cNvSpPr/>
          <p:nvPr/>
        </p:nvSpPr>
        <p:spPr bwMode="auto">
          <a:xfrm flipH="1">
            <a:off x="8425688" y="575706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ZB/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4" name="Left Arrow 21">
            <a:extLst>
              <a:ext uri="{FF2B5EF4-FFF2-40B4-BE49-F238E27FC236}">
                <a16:creationId xmlns:a16="http://schemas.microsoft.com/office/drawing/2014/main" id="{20F5944D-E5AA-3297-7FD1-7E5F398D454A}"/>
              </a:ext>
            </a:extLst>
          </p:cNvPr>
          <p:cNvSpPr/>
          <p:nvPr/>
        </p:nvSpPr>
        <p:spPr bwMode="auto">
          <a:xfrm flipH="1">
            <a:off x="8425688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TB/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3" name="Left Arrow 16">
            <a:extLst>
              <a:ext uri="{FF2B5EF4-FFF2-40B4-BE49-F238E27FC236}">
                <a16:creationId xmlns:a16="http://schemas.microsoft.com/office/drawing/2014/main" id="{1CC1D638-A724-7F80-15C2-9FE555845075}"/>
              </a:ext>
            </a:extLst>
          </p:cNvPr>
          <p:cNvSpPr/>
          <p:nvPr/>
        </p:nvSpPr>
        <p:spPr bwMode="auto">
          <a:xfrm>
            <a:off x="9667781" y="5237312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4" name="Left Arrow 14">
            <a:extLst>
              <a:ext uri="{FF2B5EF4-FFF2-40B4-BE49-F238E27FC236}">
                <a16:creationId xmlns:a16="http://schemas.microsoft.com/office/drawing/2014/main" id="{C16A11D9-27B1-9D96-BF9D-59EEA98C44B3}"/>
              </a:ext>
            </a:extLst>
          </p:cNvPr>
          <p:cNvSpPr/>
          <p:nvPr/>
        </p:nvSpPr>
        <p:spPr bwMode="auto">
          <a:xfrm>
            <a:off x="9667781" y="1391333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5" name="Left Arrow 13">
            <a:extLst>
              <a:ext uri="{FF2B5EF4-FFF2-40B4-BE49-F238E27FC236}">
                <a16:creationId xmlns:a16="http://schemas.microsoft.com/office/drawing/2014/main" id="{FE6EAE74-0505-F6EF-9916-CD4090BEEA10}"/>
              </a:ext>
            </a:extLst>
          </p:cNvPr>
          <p:cNvSpPr/>
          <p:nvPr/>
        </p:nvSpPr>
        <p:spPr bwMode="auto">
          <a:xfrm>
            <a:off x="9667781" y="3306001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7" name="Left Arrow 12">
            <a:extLst>
              <a:ext uri="{FF2B5EF4-FFF2-40B4-BE49-F238E27FC236}">
                <a16:creationId xmlns:a16="http://schemas.microsoft.com/office/drawing/2014/main" id="{44AE71AB-4E10-A5D1-7B68-474A73D42399}"/>
              </a:ext>
            </a:extLst>
          </p:cNvPr>
          <p:cNvSpPr/>
          <p:nvPr/>
        </p:nvSpPr>
        <p:spPr bwMode="auto">
          <a:xfrm rot="5400000">
            <a:off x="10851641" y="457467"/>
            <a:ext cx="1646879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Raw</a:t>
            </a:r>
          </a:p>
        </p:txBody>
      </p:sp>
      <p:sp>
        <p:nvSpPr>
          <p:cNvPr id="20" name="Left Arrow 19">
            <a:extLst>
              <a:ext uri="{FF2B5EF4-FFF2-40B4-BE49-F238E27FC236}">
                <a16:creationId xmlns:a16="http://schemas.microsoft.com/office/drawing/2014/main" id="{EBD8212E-41C0-EFCA-4E00-4AD4EB185175}"/>
              </a:ext>
            </a:extLst>
          </p:cNvPr>
          <p:cNvSpPr/>
          <p:nvPr/>
        </p:nvSpPr>
        <p:spPr bwMode="auto">
          <a:xfrm>
            <a:off x="9667781" y="4566147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tape-store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760062-3A65-B53C-97FB-B4BF72062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106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12" name="Left Arrow 13">
            <a:extLst>
              <a:ext uri="{FF2B5EF4-FFF2-40B4-BE49-F238E27FC236}">
                <a16:creationId xmlns:a16="http://schemas.microsoft.com/office/drawing/2014/main" id="{708E813C-500F-B13A-24E3-81B6FF540088}"/>
              </a:ext>
            </a:extLst>
          </p:cNvPr>
          <p:cNvSpPr/>
          <p:nvPr/>
        </p:nvSpPr>
        <p:spPr bwMode="auto">
          <a:xfrm>
            <a:off x="788083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Gb/s </a:t>
            </a:r>
          </a:p>
        </p:txBody>
      </p:sp>
      <p:sp>
        <p:nvSpPr>
          <p:cNvPr id="16" name="Left Arrow 14">
            <a:extLst>
              <a:ext uri="{FF2B5EF4-FFF2-40B4-BE49-F238E27FC236}">
                <a16:creationId xmlns:a16="http://schemas.microsoft.com/office/drawing/2014/main" id="{D7EF3B3B-334A-E290-9F42-745120606428}"/>
              </a:ext>
            </a:extLst>
          </p:cNvPr>
          <p:cNvSpPr/>
          <p:nvPr/>
        </p:nvSpPr>
        <p:spPr bwMode="auto">
          <a:xfrm>
            <a:off x="788083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Tb/s </a:t>
            </a:r>
          </a:p>
        </p:txBody>
      </p:sp>
      <p:sp>
        <p:nvSpPr>
          <p:cNvPr id="18" name="Left Arrow 15">
            <a:extLst>
              <a:ext uri="{FF2B5EF4-FFF2-40B4-BE49-F238E27FC236}">
                <a16:creationId xmlns:a16="http://schemas.microsoft.com/office/drawing/2014/main" id="{F1C4C993-8CD7-A52E-5D22-D44AF5E0CB96}"/>
              </a:ext>
            </a:extLst>
          </p:cNvPr>
          <p:cNvSpPr/>
          <p:nvPr/>
        </p:nvSpPr>
        <p:spPr bwMode="auto">
          <a:xfrm>
            <a:off x="788083" y="57889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Pb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/s </a:t>
            </a:r>
          </a:p>
        </p:txBody>
      </p:sp>
      <p:sp>
        <p:nvSpPr>
          <p:cNvPr id="19" name="Left Arrow 16">
            <a:extLst>
              <a:ext uri="{FF2B5EF4-FFF2-40B4-BE49-F238E27FC236}">
                <a16:creationId xmlns:a16="http://schemas.microsoft.com/office/drawing/2014/main" id="{5FB1A91A-6ACF-445A-6B4D-2D7A09D920D2}"/>
              </a:ext>
            </a:extLst>
          </p:cNvPr>
          <p:cNvSpPr/>
          <p:nvPr/>
        </p:nvSpPr>
        <p:spPr bwMode="auto">
          <a:xfrm>
            <a:off x="786125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Mb/s </a:t>
            </a:r>
          </a:p>
        </p:txBody>
      </p:sp>
      <p:sp>
        <p:nvSpPr>
          <p:cNvPr id="21" name="Left Arrow 18">
            <a:extLst>
              <a:ext uri="{FF2B5EF4-FFF2-40B4-BE49-F238E27FC236}">
                <a16:creationId xmlns:a16="http://schemas.microsoft.com/office/drawing/2014/main" id="{8C5FB104-9692-1656-CB2D-5F9E1935F60A}"/>
              </a:ext>
            </a:extLst>
          </p:cNvPr>
          <p:cNvSpPr/>
          <p:nvPr/>
        </p:nvSpPr>
        <p:spPr bwMode="auto">
          <a:xfrm flipH="1">
            <a:off x="8425688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PB/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2" name="Left Arrow 19">
            <a:extLst>
              <a:ext uri="{FF2B5EF4-FFF2-40B4-BE49-F238E27FC236}">
                <a16:creationId xmlns:a16="http://schemas.microsoft.com/office/drawing/2014/main" id="{DCE7914B-3840-C909-0FFE-EEB0AA0E4E5D}"/>
              </a:ext>
            </a:extLst>
          </p:cNvPr>
          <p:cNvSpPr/>
          <p:nvPr/>
        </p:nvSpPr>
        <p:spPr bwMode="auto">
          <a:xfrm flipH="1">
            <a:off x="8425688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EB/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3" name="Left Arrow 20">
            <a:extLst>
              <a:ext uri="{FF2B5EF4-FFF2-40B4-BE49-F238E27FC236}">
                <a16:creationId xmlns:a16="http://schemas.microsoft.com/office/drawing/2014/main" id="{FF6DF6C1-33B4-0A0B-1886-21E969E25F25}"/>
              </a:ext>
            </a:extLst>
          </p:cNvPr>
          <p:cNvSpPr/>
          <p:nvPr/>
        </p:nvSpPr>
        <p:spPr bwMode="auto">
          <a:xfrm flipH="1">
            <a:off x="8425688" y="575706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ZB/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4" name="Left Arrow 21">
            <a:extLst>
              <a:ext uri="{FF2B5EF4-FFF2-40B4-BE49-F238E27FC236}">
                <a16:creationId xmlns:a16="http://schemas.microsoft.com/office/drawing/2014/main" id="{20F5944D-E5AA-3297-7FD1-7E5F398D454A}"/>
              </a:ext>
            </a:extLst>
          </p:cNvPr>
          <p:cNvSpPr/>
          <p:nvPr/>
        </p:nvSpPr>
        <p:spPr bwMode="auto">
          <a:xfrm flipH="1">
            <a:off x="8425688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TB/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3" name="Left Arrow 16">
            <a:extLst>
              <a:ext uri="{FF2B5EF4-FFF2-40B4-BE49-F238E27FC236}">
                <a16:creationId xmlns:a16="http://schemas.microsoft.com/office/drawing/2014/main" id="{1CC1D638-A724-7F80-15C2-9FE555845075}"/>
              </a:ext>
            </a:extLst>
          </p:cNvPr>
          <p:cNvSpPr/>
          <p:nvPr/>
        </p:nvSpPr>
        <p:spPr bwMode="auto">
          <a:xfrm>
            <a:off x="9667781" y="5237312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4" name="Left Arrow 14">
            <a:extLst>
              <a:ext uri="{FF2B5EF4-FFF2-40B4-BE49-F238E27FC236}">
                <a16:creationId xmlns:a16="http://schemas.microsoft.com/office/drawing/2014/main" id="{C16A11D9-27B1-9D96-BF9D-59EEA98C44B3}"/>
              </a:ext>
            </a:extLst>
          </p:cNvPr>
          <p:cNvSpPr/>
          <p:nvPr/>
        </p:nvSpPr>
        <p:spPr bwMode="auto">
          <a:xfrm>
            <a:off x="9667781" y="1391333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5" name="Left Arrow 13">
            <a:extLst>
              <a:ext uri="{FF2B5EF4-FFF2-40B4-BE49-F238E27FC236}">
                <a16:creationId xmlns:a16="http://schemas.microsoft.com/office/drawing/2014/main" id="{FE6EAE74-0505-F6EF-9916-CD4090BEEA10}"/>
              </a:ext>
            </a:extLst>
          </p:cNvPr>
          <p:cNvSpPr/>
          <p:nvPr/>
        </p:nvSpPr>
        <p:spPr bwMode="auto">
          <a:xfrm>
            <a:off x="9667781" y="3306001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7" name="Left Arrow 12">
            <a:extLst>
              <a:ext uri="{FF2B5EF4-FFF2-40B4-BE49-F238E27FC236}">
                <a16:creationId xmlns:a16="http://schemas.microsoft.com/office/drawing/2014/main" id="{44AE71AB-4E10-A5D1-7B68-474A73D42399}"/>
              </a:ext>
            </a:extLst>
          </p:cNvPr>
          <p:cNvSpPr/>
          <p:nvPr/>
        </p:nvSpPr>
        <p:spPr bwMode="auto">
          <a:xfrm rot="5400000">
            <a:off x="10851641" y="457467"/>
            <a:ext cx="1646879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Raw</a:t>
            </a:r>
          </a:p>
        </p:txBody>
      </p:sp>
      <p:sp>
        <p:nvSpPr>
          <p:cNvPr id="20" name="Left Arrow 19">
            <a:extLst>
              <a:ext uri="{FF2B5EF4-FFF2-40B4-BE49-F238E27FC236}">
                <a16:creationId xmlns:a16="http://schemas.microsoft.com/office/drawing/2014/main" id="{EBD8212E-41C0-EFCA-4E00-4AD4EB185175}"/>
              </a:ext>
            </a:extLst>
          </p:cNvPr>
          <p:cNvSpPr/>
          <p:nvPr/>
        </p:nvSpPr>
        <p:spPr bwMode="auto">
          <a:xfrm>
            <a:off x="9667781" y="4566147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tape-store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BFB988-E8F7-75E7-08C1-51D56AE954F0}"/>
              </a:ext>
            </a:extLst>
          </p:cNvPr>
          <p:cNvSpPr txBox="1"/>
          <p:nvPr/>
        </p:nvSpPr>
        <p:spPr>
          <a:xfrm>
            <a:off x="1540932" y="2513127"/>
            <a:ext cx="9110136" cy="1831746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But do we need to store it all?</a:t>
            </a:r>
          </a:p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The Higgs is rare, after all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32FEF3-CE3C-4B84-7955-CC7CC2F82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8506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F6D1-0C78-36E9-E488-CEFA2CA1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913ED-F7F7-A3EB-84AD-80C8FF098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80754"/>
          </a:xfrm>
        </p:spPr>
        <p:txBody>
          <a:bodyPr/>
          <a:lstStyle/>
          <a:p>
            <a:r>
              <a:rPr lang="en-GB" dirty="0"/>
              <a:t>We keep the data safe on the detector for several microseconds</a:t>
            </a:r>
          </a:p>
          <a:p>
            <a:r>
              <a:rPr lang="en-GB" dirty="0"/>
              <a:t>We quickly analyse some fraction of the data and select the interesting crossings to keep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76B48-C4E1-1CAF-0654-45E554A7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642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  <a:endParaRPr lang="en-GB" kern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352DC7-CDA1-1074-2C94-DBC8AD55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C8424F-C1F9-422C-6F14-5140D538E091}"/>
              </a:ext>
            </a:extLst>
          </p:cNvPr>
          <p:cNvSpPr txBox="1"/>
          <p:nvPr/>
        </p:nvSpPr>
        <p:spPr>
          <a:xfrm>
            <a:off x="2731304" y="3144642"/>
            <a:ext cx="6729392" cy="57709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kern="0" dirty="0">
                <a:solidFill>
                  <a:srgbClr val="FFFF00"/>
                </a:solidFill>
              </a:rPr>
              <a:t>Or being cynical, it's being in the right place at the right time</a:t>
            </a:r>
            <a:endParaRPr lang="en-GB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1420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F6D1-0C78-36E9-E488-CEFA2CA1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913ED-F7F7-A3EB-84AD-80C8FF098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80754"/>
          </a:xfrm>
        </p:spPr>
        <p:txBody>
          <a:bodyPr/>
          <a:lstStyle/>
          <a:p>
            <a:r>
              <a:rPr lang="en-GB" dirty="0"/>
              <a:t>We keep the data safe on the detector for several microseconds</a:t>
            </a:r>
          </a:p>
          <a:p>
            <a:r>
              <a:rPr lang="en-GB" dirty="0"/>
              <a:t>We quickly analyse some fraction of the data and select the interesting crossings to keep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A40842-CF4B-39EA-9530-649893C80034}"/>
              </a:ext>
            </a:extLst>
          </p:cNvPr>
          <p:cNvSpPr txBox="1"/>
          <p:nvPr/>
        </p:nvSpPr>
        <p:spPr>
          <a:xfrm>
            <a:off x="3471332" y="4018842"/>
            <a:ext cx="5249336" cy="931329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Called Triggering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76B48-C4E1-1CAF-0654-45E554A7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4959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F6D1-0C78-36E9-E488-CEFA2CA1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913ED-F7F7-A3EB-84AD-80C8FF098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80754"/>
          </a:xfrm>
        </p:spPr>
        <p:txBody>
          <a:bodyPr/>
          <a:lstStyle/>
          <a:p>
            <a:r>
              <a:rPr lang="en-GB" dirty="0"/>
              <a:t>We keep the data safe on the detector for several microseconds</a:t>
            </a:r>
          </a:p>
          <a:p>
            <a:r>
              <a:rPr lang="en-GB" dirty="0"/>
              <a:t>We quickly analyse some fraction of the data and select the interesting crossings to keep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E9BE95-4CA3-9FD3-95E9-00090BC3AA00}"/>
              </a:ext>
            </a:extLst>
          </p:cNvPr>
          <p:cNvSpPr txBox="1"/>
          <p:nvPr/>
        </p:nvSpPr>
        <p:spPr>
          <a:xfrm>
            <a:off x="3471332" y="4018842"/>
            <a:ext cx="5249336" cy="931329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Called Triggering</a:t>
            </a:r>
            <a:endParaRPr lang="en-GB" sz="5400" b="1" dirty="0">
              <a:solidFill>
                <a:srgbClr val="FFFF0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40D55C6-A998-8C11-3054-1FE000559F39}"/>
              </a:ext>
            </a:extLst>
          </p:cNvPr>
          <p:cNvCxnSpPr>
            <a:cxnSpLocks/>
          </p:cNvCxnSpPr>
          <p:nvPr/>
        </p:nvCxnSpPr>
        <p:spPr>
          <a:xfrm>
            <a:off x="7326489" y="2472264"/>
            <a:ext cx="2946400" cy="11853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1705020-DF2C-9F5E-15AB-B88AF472ED5A}"/>
              </a:ext>
            </a:extLst>
          </p:cNvPr>
          <p:cNvSpPr txBox="1"/>
          <p:nvPr/>
        </p:nvSpPr>
        <p:spPr>
          <a:xfrm>
            <a:off x="6956778" y="2762445"/>
            <a:ext cx="3685822" cy="40011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uninteresting crossings to discard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F4D354-36B8-1532-520C-BE080BB2370A}"/>
              </a:ext>
            </a:extLst>
          </p:cNvPr>
          <p:cNvSpPr txBox="1"/>
          <p:nvPr/>
        </p:nvSpPr>
        <p:spPr>
          <a:xfrm>
            <a:off x="9454443" y="3218621"/>
            <a:ext cx="2477912" cy="707886"/>
          </a:xfrm>
          <a:prstGeom prst="rect">
            <a:avLst/>
          </a:prstGeom>
          <a:solidFill>
            <a:srgbClr val="FF0000">
              <a:alpha val="80000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FF00"/>
                </a:solidFill>
              </a:rPr>
              <a:t>The LHC is a discovery machine, after all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7FA0DCC-A756-6FFC-9305-C19FF8245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778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CD6B4-8A0E-FF67-817D-3714FF2E4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0038C-0C5A-BD0D-3D9D-50FCD0EBB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47548"/>
          </a:xfrm>
        </p:spPr>
        <p:txBody>
          <a:bodyPr/>
          <a:lstStyle/>
          <a:p>
            <a:r>
              <a:rPr lang="en-GB" dirty="0"/>
              <a:t>If you get it wrong</a:t>
            </a:r>
          </a:p>
          <a:p>
            <a:r>
              <a:rPr lang="en-GB" dirty="0"/>
              <a:t>If your system fails      you throw away your valuable physics</a:t>
            </a:r>
          </a:p>
          <a:p>
            <a:r>
              <a:rPr lang="en-GB" dirty="0"/>
              <a:t>If you take too long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804EC-E6A7-4BB6-1E1E-45CB6154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32</a:t>
            </a:fld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81CD3399-DD94-1DC8-3DFF-3CD9B419E275}"/>
              </a:ext>
            </a:extLst>
          </p:cNvPr>
          <p:cNvSpPr/>
          <p:nvPr/>
        </p:nvSpPr>
        <p:spPr>
          <a:xfrm>
            <a:off x="3189111" y="1930402"/>
            <a:ext cx="152399" cy="1196622"/>
          </a:xfrm>
          <a:prstGeom prst="righ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4320030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CD6B4-8A0E-FF67-817D-3714FF2E4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0038C-0C5A-BD0D-3D9D-50FCD0EBB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47548"/>
          </a:xfrm>
        </p:spPr>
        <p:txBody>
          <a:bodyPr/>
          <a:lstStyle/>
          <a:p>
            <a:r>
              <a:rPr lang="en-GB" dirty="0"/>
              <a:t>If you get it wrong</a:t>
            </a:r>
          </a:p>
          <a:p>
            <a:r>
              <a:rPr lang="en-GB" dirty="0"/>
              <a:t>If your system fails      you throw away your valuable physics</a:t>
            </a:r>
          </a:p>
          <a:p>
            <a:r>
              <a:rPr lang="en-GB" dirty="0"/>
              <a:t>If you take too long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804EC-E6A7-4BB6-1E1E-45CB6154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33</a:t>
            </a:fld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81CD3399-DD94-1DC8-3DFF-3CD9B419E275}"/>
              </a:ext>
            </a:extLst>
          </p:cNvPr>
          <p:cNvSpPr/>
          <p:nvPr/>
        </p:nvSpPr>
        <p:spPr>
          <a:xfrm>
            <a:off x="3189111" y="1930402"/>
            <a:ext cx="152399" cy="1196622"/>
          </a:xfrm>
          <a:prstGeom prst="righ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/>
              <a:t>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285ABF-801C-06F9-0679-5102E2152DE3}"/>
              </a:ext>
            </a:extLst>
          </p:cNvPr>
          <p:cNvSpPr txBox="1"/>
          <p:nvPr/>
        </p:nvSpPr>
        <p:spPr>
          <a:xfrm>
            <a:off x="1927577" y="3567288"/>
            <a:ext cx="8336846" cy="1814343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And that is a *really, really* expensive mistake</a:t>
            </a:r>
            <a:endParaRPr lang="en-GB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6887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Left 3">
            <a:extLst>
              <a:ext uri="{FF2B5EF4-FFF2-40B4-BE49-F238E27FC236}">
                <a16:creationId xmlns:a16="http://schemas.microsoft.com/office/drawing/2014/main" id="{EF1C934C-3101-0173-10F8-CCFABADA9AA5}"/>
              </a:ext>
            </a:extLst>
          </p:cNvPr>
          <p:cNvSpPr/>
          <p:nvPr/>
        </p:nvSpPr>
        <p:spPr>
          <a:xfrm>
            <a:off x="8338008" y="2406998"/>
            <a:ext cx="3709771" cy="1159724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>
                    <a:alpha val="25000"/>
                  </a:srgbClr>
                </a:solidFill>
              </a:rPr>
              <a:t>But this causes problems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C55AD688-E096-90E2-6673-4BB3CF4DF1A7}"/>
              </a:ext>
            </a:extLst>
          </p:cNvPr>
          <p:cNvSpPr/>
          <p:nvPr/>
        </p:nvSpPr>
        <p:spPr>
          <a:xfrm>
            <a:off x="8338008" y="3097505"/>
            <a:ext cx="3709771" cy="1612770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This causes other problems too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33386B-41B4-ED67-691B-2DA5C150B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6690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160337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ea typeface="Source Sans Pro Semibold"/>
                <a:cs typeface="Source Sans Pro Semibold"/>
                <a:sym typeface="Source Sans Pro Semibold"/>
              </a:rPr>
              <a:t>At 40MHz BX rate, a 4GHz CPU could perform 100 CPU operations before the next data arrives 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ea typeface="Source Sans Pro Semibold"/>
                <a:cs typeface="Source Sans Pro Semibold"/>
                <a:sym typeface="Source Sans Pro Semibold"/>
              </a:rPr>
              <a:t>Not enough to be useful</a:t>
            </a:r>
          </a:p>
          <a:p>
            <a:pPr>
              <a:lnSpc>
                <a:spcPct val="150000"/>
              </a:lnSpc>
            </a:pPr>
            <a:r>
              <a:rPr lang="en-GB" dirty="0">
                <a:ea typeface="Source Sans Pro Semibold"/>
                <a:cs typeface="Source Sans Pro Semibold"/>
                <a:sym typeface="Source Sans Pro Semibold"/>
              </a:rPr>
              <a:t>Compare that to the O</a:t>
            </a:r>
            <a:r>
              <a:rPr lang="en-GB">
                <a:ea typeface="Source Sans Pro Semibold"/>
                <a:cs typeface="Source Sans Pro Semibold"/>
                <a:sym typeface="Source Sans Pro Semibold"/>
              </a:rPr>
              <a:t>(100M</a:t>
            </a:r>
            <a:r>
              <a:rPr lang="en-GB" dirty="0">
                <a:ea typeface="Source Sans Pro Semibold"/>
                <a:cs typeface="Source Sans Pro Semibold"/>
                <a:sym typeface="Source Sans Pro Semibold"/>
              </a:rPr>
              <a:t>) detector channels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01693-91CB-C300-CB36-79D94956F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868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E837DE3-CE6E-111A-35B6-C45FB3E616D1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61623"/>
              </p:ext>
            </p:extLst>
          </p:nvPr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5C6B7DE-BA8A-E009-EFED-7C609C9FF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370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3FDC4B8-A413-0261-40FE-6F8513F28828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26" name="Content Placeholder 3">
            <a:extLst>
              <a:ext uri="{FF2B5EF4-FFF2-40B4-BE49-F238E27FC236}">
                <a16:creationId xmlns:a16="http://schemas.microsoft.com/office/drawing/2014/main" id="{02EC039A-99C7-A09B-4DBC-552F133C1E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4469065"/>
              </p:ext>
            </p:extLst>
          </p:nvPr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7" name="Picture 26">
            <a:extLst>
              <a:ext uri="{FF2B5EF4-FFF2-40B4-BE49-F238E27FC236}">
                <a16:creationId xmlns:a16="http://schemas.microsoft.com/office/drawing/2014/main" id="{C1477C99-B97F-4C86-32A6-2EBF796E1A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19335CC-8BE1-0A7A-90A3-63A2715563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8BD366F-16CB-EAE8-9583-7D85850603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D1083D4-FFB4-E165-13C5-64B11DD1F0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344E7C65-8E06-1831-285C-EEE075893F3B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321D02A-B1E0-8FB0-F35A-7E65F254F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2EAA3C3-47EF-9FFD-ED9A-511C8E236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238500A-B201-A661-975F-C493B97C1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FC8F719-BDE5-A304-B3D0-6999596AD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83A011-2C48-2102-4770-BAF741DD4E8F}"/>
              </a:ext>
            </a:extLst>
          </p:cNvPr>
          <p:cNvGrpSpPr/>
          <p:nvPr/>
        </p:nvGrpSpPr>
        <p:grpSpPr>
          <a:xfrm>
            <a:off x="5720715" y="3285273"/>
            <a:ext cx="2970705" cy="1078095"/>
            <a:chOff x="11441430" y="6570545"/>
            <a:chExt cx="5941410" cy="2156190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7968B1E4-B363-0DF0-D56A-B5A66E5A8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42840" y="6688161"/>
              <a:ext cx="1440000" cy="192096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3151E7B-9A43-5211-2730-1695DFF3A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41430" y="6672267"/>
              <a:ext cx="1440000" cy="1919088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6073C06-4AB3-46AC-06FC-48880B4C0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9876" y="6646834"/>
              <a:ext cx="1440000" cy="1893794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F746B08-841D-DBC4-5808-00E3EA4867D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458884" y="6570545"/>
              <a:ext cx="1440000" cy="215619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2735B16-939B-ACAC-C6B1-DA2D7C9F0F86}"/>
              </a:ext>
            </a:extLst>
          </p:cNvPr>
          <p:cNvGrpSpPr/>
          <p:nvPr/>
        </p:nvGrpSpPr>
        <p:grpSpPr>
          <a:xfrm>
            <a:off x="8727135" y="4534551"/>
            <a:ext cx="1474223" cy="972261"/>
            <a:chOff x="17454270" y="9069102"/>
            <a:chExt cx="2948446" cy="194452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67CE26D-55B2-61CD-0AA9-F073172DF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54270" y="9094535"/>
              <a:ext cx="1440000" cy="1919088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6C5628E6-2109-BB57-48AA-EB781E4E9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62716" y="9069102"/>
              <a:ext cx="1440000" cy="1893794"/>
            </a:xfrm>
            <a:prstGeom prst="rect">
              <a:avLst/>
            </a:prstGeom>
          </p:spPr>
        </p:pic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71BBE5-4BD5-7C9F-07AD-8FED099C4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4253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FFCE2B-6D5F-19CD-8CB8-3DEF84B8D7B6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24" name="Content Placeholder 3">
            <a:extLst>
              <a:ext uri="{FF2B5EF4-FFF2-40B4-BE49-F238E27FC236}">
                <a16:creationId xmlns:a16="http://schemas.microsoft.com/office/drawing/2014/main" id="{305B6C7F-1E69-5E4A-F895-1408652EDF67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56035141-8BB9-29A2-F393-030D9F7AC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E0CE415-7148-722A-62F8-F00B569927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C2D123-749D-6E92-7337-46E0536F34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CBE6F76-427F-0F58-F795-DE6731EC11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E349B9BD-3946-81FA-6EEC-A843EDE8A58D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99803A2-470E-2941-EEB4-239AB3C72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956720C-D201-FB83-294A-32D8D2D87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65F645E-080A-7547-EF50-605E40077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9330F17-B5A6-9680-214A-90E9B789A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65170168-270B-9CAA-A2FD-F6CA859F9B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420" y="3344081"/>
            <a:ext cx="720000" cy="9604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3EC09E1-5476-DECF-8870-D1611760F3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715" y="3336134"/>
            <a:ext cx="720000" cy="95954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BF9C172-766C-B0CE-47D8-82625DC3D58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938" y="3323417"/>
            <a:ext cx="720000" cy="94689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C57C526-8EA2-3FBA-2644-AEF41C1D75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9442" y="3285273"/>
            <a:ext cx="720000" cy="107809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AADC649-4123-9F73-F79F-5DF4931295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135" y="4547268"/>
            <a:ext cx="720000" cy="95954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230EEEE-6444-A405-06F1-B5262BBE01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58" y="4534551"/>
            <a:ext cx="720000" cy="94689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2DB2224-018E-A460-BC7C-17695FD5AE0A}"/>
              </a:ext>
            </a:extLst>
          </p:cNvPr>
          <p:cNvSpPr txBox="1"/>
          <p:nvPr/>
        </p:nvSpPr>
        <p:spPr>
          <a:xfrm>
            <a:off x="2339634" y="2879200"/>
            <a:ext cx="7499179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That would just be stupid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764A2B-4324-FA60-1E37-B3BA0B713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9331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FFCE2B-6D5F-19CD-8CB8-3DEF84B8D7B6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24" name="Content Placeholder 3">
            <a:extLst>
              <a:ext uri="{FF2B5EF4-FFF2-40B4-BE49-F238E27FC236}">
                <a16:creationId xmlns:a16="http://schemas.microsoft.com/office/drawing/2014/main" id="{305B6C7F-1E69-5E4A-F895-1408652EDF67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56035141-8BB9-29A2-F393-030D9F7AC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E0CE415-7148-722A-62F8-F00B569927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C2D123-749D-6E92-7337-46E0536F34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CBE6F76-427F-0F58-F795-DE6731EC11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E349B9BD-3946-81FA-6EEC-A843EDE8A58D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99803A2-470E-2941-EEB4-239AB3C72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956720C-D201-FB83-294A-32D8D2D87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65F645E-080A-7547-EF50-605E40077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9330F17-B5A6-9680-214A-90E9B789A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65170168-270B-9CAA-A2FD-F6CA859F9B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420" y="3344081"/>
            <a:ext cx="720000" cy="9604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3EC09E1-5476-DECF-8870-D1611760F3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715" y="3336134"/>
            <a:ext cx="720000" cy="95954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BF9C172-766C-B0CE-47D8-82625DC3D58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938" y="3323417"/>
            <a:ext cx="720000" cy="94689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C57C526-8EA2-3FBA-2644-AEF41C1D75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9442" y="3285273"/>
            <a:ext cx="720000" cy="107809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AADC649-4123-9F73-F79F-5DF4931295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135" y="4547268"/>
            <a:ext cx="720000" cy="95954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230EEEE-6444-A405-06F1-B5262BBE01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58" y="4534551"/>
            <a:ext cx="720000" cy="94689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2DB2224-018E-A460-BC7C-17695FD5AE0A}"/>
              </a:ext>
            </a:extLst>
          </p:cNvPr>
          <p:cNvSpPr txBox="1"/>
          <p:nvPr/>
        </p:nvSpPr>
        <p:spPr>
          <a:xfrm>
            <a:off x="2339634" y="2879200"/>
            <a:ext cx="7499179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That would just be stupid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88A6EC-9A25-842F-7FD6-E264D2C0A94F}"/>
              </a:ext>
            </a:extLst>
          </p:cNvPr>
          <p:cNvSpPr txBox="1"/>
          <p:nvPr/>
        </p:nvSpPr>
        <p:spPr>
          <a:xfrm>
            <a:off x="3685823" y="4415036"/>
            <a:ext cx="4821334" cy="46961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400" kern="0" dirty="0">
                <a:solidFill>
                  <a:srgbClr val="FFFF00"/>
                </a:solidFill>
              </a:rPr>
              <a:t>But this is exactly what a PC does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0AA987-6B9A-7A9B-AFE0-C3958F026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445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" t="9190" r="898"/>
          <a:stretch/>
        </p:blipFill>
        <p:spPr>
          <a:xfrm>
            <a:off x="7976287" y="1615215"/>
            <a:ext cx="4145707" cy="463170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D5580-30F9-43A4-2153-D95688271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4658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A67B849-2E3C-3FAF-20E3-A5FB6AA132B9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34" name="Content Placeholder 3">
            <a:extLst>
              <a:ext uri="{FF2B5EF4-FFF2-40B4-BE49-F238E27FC236}">
                <a16:creationId xmlns:a16="http://schemas.microsoft.com/office/drawing/2014/main" id="{63432A00-0127-E418-143C-98BB05F4F3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2773599"/>
              </p:ext>
            </p:extLst>
          </p:nvPr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2B140AD7-A38D-8AF5-8FAA-4D7E53FD0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FE87B3-2623-DAE0-B5CC-94EA1315EC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A84DDC9-C355-81BE-F5DE-EF54A14010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7BF271D-C52D-51B8-A7E6-F6E61FBC7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5ED8011-ACDD-21FD-F553-8A0B295BF7DE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FDE93E0-11FB-AD13-97B7-4B8967FF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2870803-8D73-8DF2-13BD-5FE679360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C8BBCC4-0322-189A-F2D5-13A16081F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483C241-3AD8-39E5-A824-5DBB7BCE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C86DE5-8006-1806-ED5A-7FB75C8F3056}"/>
              </a:ext>
            </a:extLst>
          </p:cNvPr>
          <p:cNvGrpSpPr/>
          <p:nvPr/>
        </p:nvGrpSpPr>
        <p:grpSpPr>
          <a:xfrm>
            <a:off x="3474703" y="3264007"/>
            <a:ext cx="2970705" cy="1078095"/>
            <a:chOff x="4196715" y="3170973"/>
            <a:chExt cx="2970705" cy="1078095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36EC5BA-5A55-7E83-D372-7824ACCD5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C5686EE-02F2-A4C8-1CE8-0D1ADD131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89F8DEA-87EF-347B-E0A2-5C08D4E48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09DB61A-37E1-D3DF-257E-8EF376A0D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F46C3ED-8E9A-3E29-156C-CCB55FA753DD}"/>
              </a:ext>
            </a:extLst>
          </p:cNvPr>
          <p:cNvGrpSpPr/>
          <p:nvPr/>
        </p:nvGrpSpPr>
        <p:grpSpPr>
          <a:xfrm>
            <a:off x="4223793" y="4460632"/>
            <a:ext cx="2970705" cy="1078095"/>
            <a:chOff x="4196715" y="3170973"/>
            <a:chExt cx="2970705" cy="107809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6C38DD1-CE33-3E95-9541-09299262B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0597CC7-8883-E327-7127-CEA803A0C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4FAA44F-2A85-1695-CF29-695D75F94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7E2EFA0-1838-7322-8E37-4579D9F29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9EDF5E1-CED2-5032-C32B-DEF98C5DBB3B}"/>
              </a:ext>
            </a:extLst>
          </p:cNvPr>
          <p:cNvGrpSpPr/>
          <p:nvPr/>
        </p:nvGrpSpPr>
        <p:grpSpPr>
          <a:xfrm>
            <a:off x="4975772" y="5657257"/>
            <a:ext cx="2970705" cy="1078095"/>
            <a:chOff x="4196715" y="3170973"/>
            <a:chExt cx="2970705" cy="107809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2CA451CD-95BC-3043-2ACC-23F81247A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FE10631-E361-CBB1-E347-15024215D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F1F8757-B7C9-8D59-2612-02296F854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13F45CE-511B-A55F-8910-7647424E7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DE535-6FBD-F24F-6DE2-D26065139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2116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A67B849-2E3C-3FAF-20E3-A5FB6AA132B9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34" name="Content Placeholder 3">
            <a:extLst>
              <a:ext uri="{FF2B5EF4-FFF2-40B4-BE49-F238E27FC236}">
                <a16:creationId xmlns:a16="http://schemas.microsoft.com/office/drawing/2014/main" id="{63432A00-0127-E418-143C-98BB05F4F38B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2B140AD7-A38D-8AF5-8FAA-4D7E53FD0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FE87B3-2623-DAE0-B5CC-94EA1315EC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A84DDC9-C355-81BE-F5DE-EF54A14010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7BF271D-C52D-51B8-A7E6-F6E61FBC7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5ED8011-ACDD-21FD-F553-8A0B295BF7DE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FDE93E0-11FB-AD13-97B7-4B8967FF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2870803-8D73-8DF2-13BD-5FE679360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C8BBCC4-0322-189A-F2D5-13A16081F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483C241-3AD8-39E5-A824-5DBB7BCE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C86DE5-8006-1806-ED5A-7FB75C8F3056}"/>
              </a:ext>
            </a:extLst>
          </p:cNvPr>
          <p:cNvGrpSpPr/>
          <p:nvPr/>
        </p:nvGrpSpPr>
        <p:grpSpPr>
          <a:xfrm>
            <a:off x="3474703" y="3264007"/>
            <a:ext cx="2970705" cy="1078095"/>
            <a:chOff x="4196715" y="3170973"/>
            <a:chExt cx="2970705" cy="1078095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36EC5BA-5A55-7E83-D372-7824ACCD5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C5686EE-02F2-A4C8-1CE8-0D1ADD131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89F8DEA-87EF-347B-E0A2-5C08D4E48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09DB61A-37E1-D3DF-257E-8EF376A0D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F46C3ED-8E9A-3E29-156C-CCB55FA753DD}"/>
              </a:ext>
            </a:extLst>
          </p:cNvPr>
          <p:cNvGrpSpPr/>
          <p:nvPr/>
        </p:nvGrpSpPr>
        <p:grpSpPr>
          <a:xfrm>
            <a:off x="4223793" y="4460632"/>
            <a:ext cx="2970705" cy="1078095"/>
            <a:chOff x="4196715" y="3170973"/>
            <a:chExt cx="2970705" cy="107809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6C38DD1-CE33-3E95-9541-09299262B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0597CC7-8883-E327-7127-CEA803A0C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4FAA44F-2A85-1695-CF29-695D75F94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7E2EFA0-1838-7322-8E37-4579D9F29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9EDF5E1-CED2-5032-C32B-DEF98C5DBB3B}"/>
              </a:ext>
            </a:extLst>
          </p:cNvPr>
          <p:cNvGrpSpPr/>
          <p:nvPr/>
        </p:nvGrpSpPr>
        <p:grpSpPr>
          <a:xfrm>
            <a:off x="4975772" y="5657257"/>
            <a:ext cx="2970705" cy="1078095"/>
            <a:chOff x="4196715" y="3170973"/>
            <a:chExt cx="2970705" cy="107809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2CA451CD-95BC-3043-2ACC-23F81247A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FE10631-E361-CBB1-E347-15024215D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F1F8757-B7C9-8D59-2612-02296F854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13F45CE-511B-A55F-8910-7647424E7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03CF3ED-2188-A0FD-F51A-8F12A49B4C92}"/>
              </a:ext>
            </a:extLst>
          </p:cNvPr>
          <p:cNvSpPr txBox="1"/>
          <p:nvPr/>
        </p:nvSpPr>
        <p:spPr>
          <a:xfrm>
            <a:off x="1284670" y="2879200"/>
            <a:ext cx="9609108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So why doesn’t my PC do this?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FF51C-5B15-AD18-1DCF-2192F2772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2700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A67B849-2E3C-3FAF-20E3-A5FB6AA132B9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34" name="Content Placeholder 3">
            <a:extLst>
              <a:ext uri="{FF2B5EF4-FFF2-40B4-BE49-F238E27FC236}">
                <a16:creationId xmlns:a16="http://schemas.microsoft.com/office/drawing/2014/main" id="{63432A00-0127-E418-143C-98BB05F4F38B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2B140AD7-A38D-8AF5-8FAA-4D7E53FD0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FE87B3-2623-DAE0-B5CC-94EA1315EC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A84DDC9-C355-81BE-F5DE-EF54A14010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7BF271D-C52D-51B8-A7E6-F6E61FBC7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5ED8011-ACDD-21FD-F553-8A0B295BF7DE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FDE93E0-11FB-AD13-97B7-4B8967FF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2870803-8D73-8DF2-13BD-5FE679360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C8BBCC4-0322-189A-F2D5-13A16081F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483C241-3AD8-39E5-A824-5DBB7BCE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C86DE5-8006-1806-ED5A-7FB75C8F3056}"/>
              </a:ext>
            </a:extLst>
          </p:cNvPr>
          <p:cNvGrpSpPr/>
          <p:nvPr/>
        </p:nvGrpSpPr>
        <p:grpSpPr>
          <a:xfrm>
            <a:off x="3474703" y="3264007"/>
            <a:ext cx="2970705" cy="1078095"/>
            <a:chOff x="4196715" y="3170973"/>
            <a:chExt cx="2970705" cy="1078095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36EC5BA-5A55-7E83-D372-7824ACCD5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C5686EE-02F2-A4C8-1CE8-0D1ADD131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89F8DEA-87EF-347B-E0A2-5C08D4E48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09DB61A-37E1-D3DF-257E-8EF376A0D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F46C3ED-8E9A-3E29-156C-CCB55FA753DD}"/>
              </a:ext>
            </a:extLst>
          </p:cNvPr>
          <p:cNvGrpSpPr/>
          <p:nvPr/>
        </p:nvGrpSpPr>
        <p:grpSpPr>
          <a:xfrm>
            <a:off x="4223793" y="4460632"/>
            <a:ext cx="2970705" cy="1078095"/>
            <a:chOff x="4196715" y="3170973"/>
            <a:chExt cx="2970705" cy="107809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6C38DD1-CE33-3E95-9541-09299262B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0597CC7-8883-E327-7127-CEA803A0C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4FAA44F-2A85-1695-CF29-695D75F94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7E2EFA0-1838-7322-8E37-4579D9F29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9EDF5E1-CED2-5032-C32B-DEF98C5DBB3B}"/>
              </a:ext>
            </a:extLst>
          </p:cNvPr>
          <p:cNvGrpSpPr/>
          <p:nvPr/>
        </p:nvGrpSpPr>
        <p:grpSpPr>
          <a:xfrm>
            <a:off x="4975772" y="5657257"/>
            <a:ext cx="2970705" cy="1078095"/>
            <a:chOff x="4196715" y="3170973"/>
            <a:chExt cx="2970705" cy="107809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2CA451CD-95BC-3043-2ACC-23F81247A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FE10631-E361-CBB1-E347-15024215D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F1F8757-B7C9-8D59-2612-02296F854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13F45CE-511B-A55F-8910-7647424E7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CAB1C1-BF53-FCE0-2C21-486085B888F8}"/>
              </a:ext>
            </a:extLst>
          </p:cNvPr>
          <p:cNvSpPr txBox="1"/>
          <p:nvPr/>
        </p:nvSpPr>
        <p:spPr>
          <a:xfrm>
            <a:off x="1299068" y="4553307"/>
            <a:ext cx="9594844" cy="1301029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400" kern="0" dirty="0">
                <a:solidFill>
                  <a:srgbClr val="FFFF00"/>
                </a:solidFill>
              </a:rPr>
              <a:t>Because writing code like this is</a:t>
            </a:r>
            <a:br>
              <a:rPr lang="en-GB" sz="2400" b="1" kern="0" dirty="0">
                <a:solidFill>
                  <a:srgbClr val="FFFF00"/>
                </a:solidFill>
              </a:rPr>
            </a:br>
            <a:r>
              <a:rPr lang="en-GB" sz="5400" b="1" kern="0" dirty="0">
                <a:solidFill>
                  <a:srgbClr val="FFFF00"/>
                </a:solidFill>
              </a:rPr>
              <a:t>*really, really* hard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3CF3ED-2188-A0FD-F51A-8F12A49B4C92}"/>
              </a:ext>
            </a:extLst>
          </p:cNvPr>
          <p:cNvSpPr txBox="1"/>
          <p:nvPr/>
        </p:nvSpPr>
        <p:spPr>
          <a:xfrm>
            <a:off x="1284670" y="2879200"/>
            <a:ext cx="9609108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So why doesn’t my PC do this?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FF51C-5B15-AD18-1DCF-2192F2772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5836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5F7D-57B0-52B1-0649-470AE91B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2044"/>
            <a:ext cx="4811889" cy="1231726"/>
          </a:xfrm>
        </p:spPr>
        <p:txBody>
          <a:bodyPr/>
          <a:lstStyle/>
          <a:p>
            <a:r>
              <a:rPr lang="en-GB" dirty="0"/>
              <a:t>Field-Programmable Gate Arrays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70A27-1BA7-B90A-E24B-C7D610B3A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6"/>
            <a:ext cx="6922911" cy="3150606"/>
          </a:xfrm>
        </p:spPr>
        <p:txBody>
          <a:bodyPr/>
          <a:lstStyle/>
          <a:p>
            <a:r>
              <a:rPr lang="en-GB" dirty="0"/>
              <a:t>Programmable circuit-on-chip</a:t>
            </a:r>
          </a:p>
          <a:p>
            <a:r>
              <a:rPr lang="en-GB" dirty="0"/>
              <a:t>Upwards of 8.9 million logic cells &amp; up to 12,000 “math” cells</a:t>
            </a:r>
          </a:p>
          <a:p>
            <a:pPr lvl="1"/>
            <a:r>
              <a:rPr lang="en-GB" dirty="0"/>
              <a:t>All clocked at  </a:t>
            </a:r>
            <a:r>
              <a:rPr lang="en-GB" sz="2000" dirty="0"/>
              <a:t> ̴5</a:t>
            </a:r>
            <a:r>
              <a:rPr lang="en-GB" dirty="0"/>
              <a:t>00MHz</a:t>
            </a:r>
          </a:p>
          <a:p>
            <a:r>
              <a:rPr lang="en-GB" dirty="0"/>
              <a:t>Over O(10</a:t>
            </a:r>
            <a:r>
              <a:rPr lang="en-GB" baseline="30000" dirty="0"/>
              <a:t>15</a:t>
            </a:r>
            <a:r>
              <a:rPr lang="en-GB" dirty="0"/>
              <a:t>) operations/second</a:t>
            </a:r>
          </a:p>
          <a:p>
            <a:pPr lvl="1"/>
            <a:r>
              <a:rPr lang="en-GB" dirty="0"/>
              <a:t>That is </a:t>
            </a:r>
            <a:r>
              <a:rPr lang="en-GB" dirty="0" err="1"/>
              <a:t>PetaBOps</a:t>
            </a:r>
            <a:endParaRPr lang="en-GB" dirty="0"/>
          </a:p>
          <a:p>
            <a:r>
              <a:rPr lang="en-GB" dirty="0"/>
              <a:t>Fully parallel and fully </a:t>
            </a:r>
            <a:r>
              <a:rPr lang="en-GB" dirty="0" err="1"/>
              <a:t>pipelineable</a:t>
            </a:r>
            <a:endParaRPr lang="en-GB" dirty="0"/>
          </a:p>
          <a:p>
            <a:endParaRPr lang="en-GB" dirty="0"/>
          </a:p>
        </p:txBody>
      </p:sp>
      <p:pic>
        <p:nvPicPr>
          <p:cNvPr id="2050" name="Picture 2" descr="Bittware XUPVV8 – Xilinx UltraScale+ FPGA, with quad QSFP-DDs and 128  GBytes DDR4 : Zerif Technologies Ltd.">
            <a:extLst>
              <a:ext uri="{FF2B5EF4-FFF2-40B4-BE49-F238E27FC236}">
                <a16:creationId xmlns:a16="http://schemas.microsoft.com/office/drawing/2014/main" id="{18324711-B764-FFBD-EB25-2C1208CA8ED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1" t="8094" r="4521" b="8094"/>
          <a:stretch/>
        </p:blipFill>
        <p:spPr bwMode="auto">
          <a:xfrm>
            <a:off x="6443133" y="2815335"/>
            <a:ext cx="5181600" cy="35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EC567E5-305A-071D-B8D7-EEF8428E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302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5F7D-57B0-52B1-0649-470AE91B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2044"/>
            <a:ext cx="4811889" cy="1231726"/>
          </a:xfrm>
        </p:spPr>
        <p:txBody>
          <a:bodyPr/>
          <a:lstStyle/>
          <a:p>
            <a:r>
              <a:rPr lang="en-GB" dirty="0"/>
              <a:t>Field-Programmable Gate Arrays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70A27-1BA7-B90A-E24B-C7D610B3A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6"/>
            <a:ext cx="6922911" cy="3150606"/>
          </a:xfrm>
        </p:spPr>
        <p:txBody>
          <a:bodyPr/>
          <a:lstStyle/>
          <a:p>
            <a:r>
              <a:rPr lang="en-GB" dirty="0"/>
              <a:t>Programmable circuit-on-chip</a:t>
            </a:r>
          </a:p>
          <a:p>
            <a:r>
              <a:rPr lang="en-GB" dirty="0"/>
              <a:t>Upwards of 8.9 million logic cells &amp; up to 12,000 “math” cells</a:t>
            </a:r>
          </a:p>
          <a:p>
            <a:pPr lvl="1"/>
            <a:r>
              <a:rPr lang="en-GB" dirty="0"/>
              <a:t>All clocked at  </a:t>
            </a:r>
            <a:r>
              <a:rPr lang="en-GB" sz="2000" dirty="0"/>
              <a:t> ̴5</a:t>
            </a:r>
            <a:r>
              <a:rPr lang="en-GB" dirty="0"/>
              <a:t>00MHz</a:t>
            </a:r>
          </a:p>
          <a:p>
            <a:r>
              <a:rPr lang="en-GB" dirty="0"/>
              <a:t>Over O(10</a:t>
            </a:r>
            <a:r>
              <a:rPr lang="en-GB" baseline="30000" dirty="0"/>
              <a:t>15</a:t>
            </a:r>
            <a:r>
              <a:rPr lang="en-GB" dirty="0"/>
              <a:t>) operations/second</a:t>
            </a:r>
          </a:p>
          <a:p>
            <a:pPr lvl="1"/>
            <a:r>
              <a:rPr lang="en-GB" dirty="0"/>
              <a:t>That is </a:t>
            </a:r>
            <a:r>
              <a:rPr lang="en-GB" dirty="0" err="1"/>
              <a:t>PetaBOps</a:t>
            </a:r>
            <a:endParaRPr lang="en-GB" dirty="0"/>
          </a:p>
          <a:p>
            <a:r>
              <a:rPr lang="en-GB" dirty="0"/>
              <a:t>Fully parallel and fully </a:t>
            </a:r>
            <a:r>
              <a:rPr lang="en-GB" dirty="0" err="1"/>
              <a:t>pipelineable</a:t>
            </a:r>
            <a:endParaRPr lang="en-GB" dirty="0"/>
          </a:p>
          <a:p>
            <a:endParaRPr lang="en-GB" dirty="0"/>
          </a:p>
        </p:txBody>
      </p:sp>
      <p:pic>
        <p:nvPicPr>
          <p:cNvPr id="2050" name="Picture 2" descr="Bittware XUPVV8 – Xilinx UltraScale+ FPGA, with quad QSFP-DDs and 128  GBytes DDR4 : Zerif Technologies Ltd.">
            <a:extLst>
              <a:ext uri="{FF2B5EF4-FFF2-40B4-BE49-F238E27FC236}">
                <a16:creationId xmlns:a16="http://schemas.microsoft.com/office/drawing/2014/main" id="{18324711-B764-FFBD-EB25-2C1208CA8ED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1" t="8094" r="4521" b="8094"/>
          <a:stretch/>
        </p:blipFill>
        <p:spPr bwMode="auto">
          <a:xfrm>
            <a:off x="6443133" y="2815335"/>
            <a:ext cx="5181600" cy="35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EC567E5-305A-071D-B8D7-EEF8428E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6B9FCF-D9BF-301D-B293-74E68DD54E49}"/>
              </a:ext>
            </a:extLst>
          </p:cNvPr>
          <p:cNvSpPr txBox="1"/>
          <p:nvPr/>
        </p:nvSpPr>
        <p:spPr>
          <a:xfrm>
            <a:off x="1205088" y="4644511"/>
            <a:ext cx="3474157" cy="840618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kern="0" dirty="0">
                <a:solidFill>
                  <a:srgbClr val="FFFF00"/>
                </a:solidFill>
              </a:rPr>
              <a:t>and *really, really* hard to program efficiently</a:t>
            </a:r>
            <a:endParaRPr lang="en-GB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04001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5F7D-57B0-52B1-0649-470AE91B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06400"/>
            <a:ext cx="4823178" cy="1243014"/>
          </a:xfrm>
        </p:spPr>
        <p:txBody>
          <a:bodyPr/>
          <a:lstStyle/>
          <a:p>
            <a:r>
              <a:rPr lang="en-GB" dirty="0"/>
              <a:t>Field-Programmable Gate Arrays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70A27-1BA7-B90A-E24B-C7D610B3A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24608" cy="3635354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  <a:t>A chip needs to be attached to something!</a:t>
            </a:r>
          </a:p>
          <a:p>
            <a:r>
              <a:rPr lang="en-GB" dirty="0">
                <a:latin typeface="Corbel" panose="020B0503020204020204" pitchFamily="34" charset="0"/>
              </a:rPr>
              <a:t>Imperial’s Serenity-Z platform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  <a:t>208 optical transmit links &amp;</a:t>
            </a:r>
            <a:b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en-GB" dirty="0">
                <a:solidFill>
                  <a:schemeClr val="bg1"/>
                </a:solidFill>
                <a:latin typeface="Corbel"/>
              </a:rPr>
              <a:t>208 optical receive links</a:t>
            </a:r>
            <a:br>
              <a:rPr lang="en-GB" dirty="0">
                <a:solidFill>
                  <a:schemeClr val="bg1"/>
                </a:solidFill>
                <a:latin typeface="Corbel"/>
              </a:rPr>
            </a:br>
            <a:r>
              <a:rPr lang="en-GB" dirty="0">
                <a:solidFill>
                  <a:schemeClr val="bg1"/>
                </a:solidFill>
                <a:latin typeface="Corbel"/>
              </a:rPr>
              <a:t>@ 28.5Gbps =</a:t>
            </a:r>
          </a:p>
          <a:p>
            <a:pPr lvl="1"/>
            <a:endParaRPr lang="en-GB" dirty="0">
              <a:latin typeface="Corbel"/>
            </a:endParaRPr>
          </a:p>
          <a:p>
            <a:pPr lvl="1"/>
            <a:endParaRPr lang="en-GB" dirty="0">
              <a:solidFill>
                <a:schemeClr val="bg1"/>
              </a:solidFill>
              <a:latin typeface="Corbel"/>
            </a:endParaRPr>
          </a:p>
          <a:p>
            <a:pPr lvl="1"/>
            <a:r>
              <a:rPr lang="en-GB" dirty="0" err="1">
                <a:solidFill>
                  <a:schemeClr val="bg1"/>
                </a:solidFill>
                <a:latin typeface="Corbel"/>
              </a:rPr>
              <a:t>Skewable</a:t>
            </a:r>
            <a:r>
              <a:rPr lang="en-GB" dirty="0">
                <a:solidFill>
                  <a:schemeClr val="bg1"/>
                </a:solidFill>
                <a:latin typeface="Corbel"/>
              </a:rPr>
              <a:t> to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A50AA3-1B7D-50F8-9E7E-92EACB80A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45</a:t>
            </a:fld>
            <a:endParaRPr lang="en-GB"/>
          </a:p>
        </p:txBody>
      </p:sp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93B6E3F3-6D71-5C6F-D420-087659C7BB7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" t="7445" r="2695" b="7222"/>
          <a:stretch/>
        </p:blipFill>
        <p:spPr bwMode="auto">
          <a:xfrm>
            <a:off x="5862808" y="12773"/>
            <a:ext cx="6329192" cy="684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631008-06D5-7015-F997-8AECFFEEAACD}"/>
              </a:ext>
            </a:extLst>
          </p:cNvPr>
          <p:cNvSpPr txBox="1"/>
          <p:nvPr/>
        </p:nvSpPr>
        <p:spPr>
          <a:xfrm>
            <a:off x="1634069" y="3830128"/>
            <a:ext cx="3141132" cy="66285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600" b="1" kern="0" dirty="0">
                <a:solidFill>
                  <a:srgbClr val="FFFF00"/>
                </a:solidFill>
              </a:rPr>
              <a:t>5.9 + 5.9 </a:t>
            </a:r>
            <a:r>
              <a:rPr lang="en-GB" sz="3600" b="1" kern="0" dirty="0" err="1">
                <a:solidFill>
                  <a:srgbClr val="FFFF00"/>
                </a:solidFill>
              </a:rPr>
              <a:t>Tbps</a:t>
            </a:r>
            <a:endParaRPr lang="en-GB" sz="3600" b="1" dirty="0">
              <a:solidFill>
                <a:srgbClr val="FF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12117-234B-B116-0FD5-9419158BD15C}"/>
              </a:ext>
            </a:extLst>
          </p:cNvPr>
          <p:cNvSpPr txBox="1"/>
          <p:nvPr/>
        </p:nvSpPr>
        <p:spPr>
          <a:xfrm>
            <a:off x="1634069" y="5004173"/>
            <a:ext cx="3141132" cy="66285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600" b="1" kern="0" dirty="0">
                <a:solidFill>
                  <a:srgbClr val="FFFF00"/>
                </a:solidFill>
              </a:rPr>
              <a:t>7.0 + 4.8 </a:t>
            </a:r>
            <a:r>
              <a:rPr lang="en-GB" sz="3600" b="1" kern="0" dirty="0" err="1">
                <a:solidFill>
                  <a:srgbClr val="FFFF00"/>
                </a:solidFill>
              </a:rPr>
              <a:t>Tbps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1536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D1B0D-2F38-790A-4E99-F0C164B77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1DACB-AF34-11DC-629D-E9E24CD80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06400"/>
            <a:ext cx="4823178" cy="1243014"/>
          </a:xfrm>
        </p:spPr>
        <p:txBody>
          <a:bodyPr/>
          <a:lstStyle/>
          <a:p>
            <a:r>
              <a:rPr lang="en-GB" dirty="0"/>
              <a:t>Field-Programmable Gate Arrays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522551-68BA-79AA-670C-DE2AF5F6D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24608" cy="3635354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  <a:t>A chip needs to be attached to something!</a:t>
            </a:r>
          </a:p>
          <a:p>
            <a:r>
              <a:rPr lang="en-GB" dirty="0">
                <a:latin typeface="Corbel" panose="020B0503020204020204" pitchFamily="34" charset="0"/>
              </a:rPr>
              <a:t>Imperial’s Serenity-S platform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  <a:t>124 optical transmit links &amp;</a:t>
            </a:r>
            <a:b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en-GB" dirty="0">
                <a:solidFill>
                  <a:schemeClr val="bg1"/>
                </a:solidFill>
                <a:latin typeface="Corbel"/>
              </a:rPr>
              <a:t>124 optical receive links</a:t>
            </a:r>
            <a:br>
              <a:rPr lang="en-GB" dirty="0">
                <a:solidFill>
                  <a:schemeClr val="bg1"/>
                </a:solidFill>
                <a:latin typeface="Corbel"/>
              </a:rPr>
            </a:br>
            <a:r>
              <a:rPr lang="en-GB" dirty="0">
                <a:solidFill>
                  <a:schemeClr val="bg1"/>
                </a:solidFill>
                <a:latin typeface="Corbel"/>
              </a:rPr>
              <a:t>@ 28.5Gbps =</a:t>
            </a:r>
          </a:p>
          <a:p>
            <a:pPr lvl="1"/>
            <a:endParaRPr lang="en-GB" dirty="0">
              <a:latin typeface="Corbel"/>
            </a:endParaRPr>
          </a:p>
          <a:p>
            <a:pPr lvl="1"/>
            <a:endParaRPr lang="en-GB" dirty="0">
              <a:solidFill>
                <a:schemeClr val="bg1"/>
              </a:solidFill>
              <a:latin typeface="Corbel"/>
            </a:endParaRPr>
          </a:p>
          <a:p>
            <a:pPr lvl="1"/>
            <a:r>
              <a:rPr lang="en-GB" dirty="0">
                <a:latin typeface="Corbel"/>
              </a:rPr>
              <a:t>Easier to manufacture</a:t>
            </a:r>
            <a:endParaRPr lang="en-GB" dirty="0">
              <a:solidFill>
                <a:schemeClr val="bg1"/>
              </a:solidFill>
              <a:latin typeface="Corbel"/>
            </a:endParaRP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404152-00CB-3D3A-385A-204B641FB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46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44A416-6966-92A2-D9FE-7C3A804C6596}"/>
              </a:ext>
            </a:extLst>
          </p:cNvPr>
          <p:cNvSpPr txBox="1"/>
          <p:nvPr/>
        </p:nvSpPr>
        <p:spPr>
          <a:xfrm>
            <a:off x="1634069" y="3830128"/>
            <a:ext cx="3141132" cy="66285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600" b="1" kern="0" dirty="0">
                <a:solidFill>
                  <a:srgbClr val="FFFF00"/>
                </a:solidFill>
              </a:rPr>
              <a:t>3.5 + 3.5 </a:t>
            </a:r>
            <a:r>
              <a:rPr lang="en-GB" sz="3600" b="1" kern="0" dirty="0" err="1">
                <a:solidFill>
                  <a:srgbClr val="FFFF00"/>
                </a:solidFill>
              </a:rPr>
              <a:t>Tbps</a:t>
            </a:r>
            <a:endParaRPr lang="en-GB" sz="3600" b="1" dirty="0">
              <a:solidFill>
                <a:srgbClr val="FFFF00"/>
              </a:solidFill>
            </a:endParaRPr>
          </a:p>
        </p:txBody>
      </p:sp>
      <p:pic>
        <p:nvPicPr>
          <p:cNvPr id="3" name="Google Shape;531;p61" descr="Google Shape;531;p61">
            <a:extLst>
              <a:ext uri="{FF2B5EF4-FFF2-40B4-BE49-F238E27FC236}">
                <a16:creationId xmlns:a16="http://schemas.microsoft.com/office/drawing/2014/main" id="{BBBFABA9-864D-0B5A-445A-137DDDD255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40" t="9222" r="3024" b="11217"/>
          <a:stretch>
            <a:fillRect/>
          </a:stretch>
        </p:blipFill>
        <p:spPr>
          <a:xfrm>
            <a:off x="6089487" y="0"/>
            <a:ext cx="6102513" cy="6858000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460297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future: High-luminosity LHC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7B292B9-30F8-99A3-1530-AC0068EF0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02268"/>
            <a:ext cx="10515600" cy="1814343"/>
          </a:xfrm>
        </p:spPr>
        <p:txBody>
          <a:bodyPr/>
          <a:lstStyle/>
          <a:p>
            <a:r>
              <a:rPr lang="en-GB" dirty="0"/>
              <a:t>Averaging 250 proton-proton collisions per event</a:t>
            </a:r>
          </a:p>
          <a:p>
            <a:r>
              <a:rPr lang="en-GB" dirty="0"/>
              <a:t>Really, really hard to find the interesting event under all that rubbish</a:t>
            </a:r>
          </a:p>
          <a:p>
            <a:r>
              <a:rPr lang="en-GB" dirty="0"/>
              <a:t>Need to sift through 300Tbps to find the interesting events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78B853-3771-7DE3-0600-CFA9B8616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47</a:t>
            </a:fld>
            <a:endParaRPr lang="en-GB"/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E698180E-4B61-8F3B-91C4-11493400EC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" t="19088" r="21065" b="14999"/>
          <a:stretch/>
        </p:blipFill>
        <p:spPr bwMode="auto">
          <a:xfrm>
            <a:off x="2052645" y="1476019"/>
            <a:ext cx="813557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325859C-76BA-7AC4-D052-73DDEA04CD16}"/>
              </a:ext>
            </a:extLst>
          </p:cNvPr>
          <p:cNvSpPr txBox="1"/>
          <p:nvPr/>
        </p:nvSpPr>
        <p:spPr>
          <a:xfrm>
            <a:off x="8592167" y="4680289"/>
            <a:ext cx="16642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150 proton-proton collisions</a:t>
            </a:r>
          </a:p>
        </p:txBody>
      </p:sp>
    </p:spTree>
    <p:extLst>
      <p:ext uri="{BB962C8B-B14F-4D97-AF65-F5344CB8AC3E}">
        <p14:creationId xmlns:p14="http://schemas.microsoft.com/office/powerpoint/2010/main" val="31905973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648D7-A79B-9EDC-6FC3-2DF37A95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this is the 21</a:t>
            </a:r>
            <a:r>
              <a:rPr lang="en-GB" baseline="30000" dirty="0"/>
              <a:t>st</a:t>
            </a:r>
            <a:r>
              <a:rPr lang="en-GB" dirty="0"/>
              <a:t> century…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AC4E9-45A6-1AD3-4EE5-EDECE8611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3959"/>
          </a:xfrm>
        </p:spPr>
        <p:txBody>
          <a:bodyPr/>
          <a:lstStyle/>
          <a:p>
            <a:r>
              <a:rPr lang="en-GB" dirty="0"/>
              <a:t>How do you deal with hard problems and big 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B8056-F4E7-3CCE-9C46-FF6504C9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3588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648D7-A79B-9EDC-6FC3-2DF37A95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this is the 21</a:t>
            </a:r>
            <a:r>
              <a:rPr lang="en-GB" baseline="30000" dirty="0"/>
              <a:t>st</a:t>
            </a:r>
            <a:r>
              <a:rPr lang="en-GB" dirty="0"/>
              <a:t> century…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AC4E9-45A6-1AD3-4EE5-EDECE8611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3959"/>
          </a:xfrm>
        </p:spPr>
        <p:txBody>
          <a:bodyPr/>
          <a:lstStyle/>
          <a:p>
            <a:r>
              <a:rPr lang="en-GB" dirty="0"/>
              <a:t>How do you deal with hard problems and big 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B8056-F4E7-3CCE-9C46-FF6504C9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49</a:t>
            </a:fld>
            <a:endParaRPr lang="en-GB"/>
          </a:p>
        </p:txBody>
      </p:sp>
      <p:pic>
        <p:nvPicPr>
          <p:cNvPr id="1026" name="Picture 2" descr="Machine Learning">
            <a:extLst>
              <a:ext uri="{FF2B5EF4-FFF2-40B4-BE49-F238E27FC236}">
                <a16:creationId xmlns:a16="http://schemas.microsoft.com/office/drawing/2014/main" id="{E3B2899E-88F4-CD4F-3710-0BB032236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" t="1647" r="2422" b="3411"/>
          <a:stretch/>
        </p:blipFill>
        <p:spPr bwMode="auto">
          <a:xfrm>
            <a:off x="7197583" y="972387"/>
            <a:ext cx="4994417" cy="588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est Machine Learning A GIFs | Gfycat">
            <a:extLst>
              <a:ext uri="{FF2B5EF4-FFF2-40B4-BE49-F238E27FC236}">
                <a16:creationId xmlns:a16="http://schemas.microsoft.com/office/drawing/2014/main" id="{C5E8C323-5061-9F50-4A81-125DBD792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3381259" y="2783766"/>
            <a:ext cx="4009771" cy="225735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achine Learning Ai GIF by GIGABYTE Technology - Find &amp; Share on GIPHY">
            <a:extLst>
              <a:ext uri="{FF2B5EF4-FFF2-40B4-BE49-F238E27FC236}">
                <a16:creationId xmlns:a16="http://schemas.microsoft.com/office/drawing/2014/main" id="{7C460C32-C758-8DBB-A266-064D11A88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294079" y="4139332"/>
            <a:ext cx="3834491" cy="21569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127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" t="9190" r="898"/>
          <a:stretch/>
        </p:blipFill>
        <p:spPr>
          <a:xfrm>
            <a:off x="7976287" y="1615215"/>
            <a:ext cx="4145707" cy="4631706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H="1">
            <a:off x="10420223" y="1896737"/>
            <a:ext cx="969531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420223" y="4677591"/>
            <a:ext cx="969531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Left-Right Arrow 9"/>
          <p:cNvSpPr/>
          <p:nvPr/>
        </p:nvSpPr>
        <p:spPr>
          <a:xfrm rot="16200000">
            <a:off x="9610837" y="2809468"/>
            <a:ext cx="2766714" cy="96953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Ten orders of magnitude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D5580-30F9-43A4-2153-D95688271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53B245-7777-2F2F-C5BE-BC5957E0CD92}"/>
              </a:ext>
            </a:extLst>
          </p:cNvPr>
          <p:cNvSpPr/>
          <p:nvPr/>
        </p:nvSpPr>
        <p:spPr>
          <a:xfrm>
            <a:off x="7696161" y="1615215"/>
            <a:ext cx="752003" cy="4631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37EBF1-6EB7-B2AE-4E1C-7FBE3DA0F79C}"/>
              </a:ext>
            </a:extLst>
          </p:cNvPr>
          <p:cNvSpPr txBox="1"/>
          <p:nvPr/>
        </p:nvSpPr>
        <p:spPr>
          <a:xfrm rot="16200000">
            <a:off x="7101324" y="3482372"/>
            <a:ext cx="146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Probability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313D6D-8417-986D-22D4-358A058758CB}"/>
              </a:ext>
            </a:extLst>
          </p:cNvPr>
          <p:cNvSpPr txBox="1"/>
          <p:nvPr/>
        </p:nvSpPr>
        <p:spPr>
          <a:xfrm>
            <a:off x="7739406" y="1726210"/>
            <a:ext cx="711406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0</a:t>
            </a:r>
            <a:r>
              <a:rPr lang="en-GB" sz="1100" dirty="0"/>
              <a:t>(100%)</a:t>
            </a:r>
            <a:r>
              <a:rPr lang="en-GB" sz="1100" baseline="3000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7F7A97-59ED-98ED-BAF6-FF29ACEF3BC2}"/>
              </a:ext>
            </a:extLst>
          </p:cNvPr>
          <p:cNvSpPr txBox="1"/>
          <p:nvPr/>
        </p:nvSpPr>
        <p:spPr>
          <a:xfrm>
            <a:off x="7739406" y="2292054"/>
            <a:ext cx="81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-2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(1%)</a:t>
            </a:r>
            <a:endParaRPr lang="en-GB" b="1" baseline="30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2A24A0-8D79-358C-B2C0-6BF3B2A91495}"/>
              </a:ext>
            </a:extLst>
          </p:cNvPr>
          <p:cNvSpPr txBox="1"/>
          <p:nvPr/>
        </p:nvSpPr>
        <p:spPr>
          <a:xfrm>
            <a:off x="7920014" y="2857898"/>
            <a:ext cx="63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3A49A0-DF24-0BC9-10EE-9AB217C19452}"/>
              </a:ext>
            </a:extLst>
          </p:cNvPr>
          <p:cNvSpPr txBox="1"/>
          <p:nvPr/>
        </p:nvSpPr>
        <p:spPr>
          <a:xfrm>
            <a:off x="7920014" y="3989586"/>
            <a:ext cx="63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0FD2E5-CF37-118C-7B31-908EE8BCB709}"/>
              </a:ext>
            </a:extLst>
          </p:cNvPr>
          <p:cNvSpPr txBox="1"/>
          <p:nvPr/>
        </p:nvSpPr>
        <p:spPr>
          <a:xfrm>
            <a:off x="7920014" y="4555430"/>
            <a:ext cx="63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-10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E6E6DC-C38E-AB69-C633-A2C8E03AC556}"/>
              </a:ext>
            </a:extLst>
          </p:cNvPr>
          <p:cNvSpPr txBox="1"/>
          <p:nvPr/>
        </p:nvSpPr>
        <p:spPr>
          <a:xfrm>
            <a:off x="7920014" y="5121274"/>
            <a:ext cx="63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-12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BEAFBC-E292-A417-958A-9378FAD6A82C}"/>
              </a:ext>
            </a:extLst>
          </p:cNvPr>
          <p:cNvSpPr txBox="1"/>
          <p:nvPr/>
        </p:nvSpPr>
        <p:spPr>
          <a:xfrm rot="5400000">
            <a:off x="10290644" y="3608407"/>
            <a:ext cx="32933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Events per second at LHC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0D8581F-1045-17A3-C511-2835AB081F06}"/>
              </a:ext>
            </a:extLst>
          </p:cNvPr>
          <p:cNvSpPr/>
          <p:nvPr/>
        </p:nvSpPr>
        <p:spPr>
          <a:xfrm>
            <a:off x="9488623" y="6028607"/>
            <a:ext cx="931600" cy="218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66A98B-E2C1-9DD0-80C1-E7088419E6C0}"/>
              </a:ext>
            </a:extLst>
          </p:cNvPr>
          <p:cNvSpPr txBox="1"/>
          <p:nvPr/>
        </p:nvSpPr>
        <p:spPr>
          <a:xfrm>
            <a:off x="9164518" y="5971580"/>
            <a:ext cx="1579809" cy="276999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GB" b="1"/>
              <a:t>Beam Energy</a:t>
            </a:r>
            <a:endParaRPr lang="en-GB" b="1" baseline="30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0C416E-D71C-40C6-2C1A-E64539BBC434}"/>
              </a:ext>
            </a:extLst>
          </p:cNvPr>
          <p:cNvSpPr txBox="1"/>
          <p:nvPr/>
        </p:nvSpPr>
        <p:spPr>
          <a:xfrm>
            <a:off x="7920014" y="3400109"/>
            <a:ext cx="63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-6</a:t>
            </a:r>
          </a:p>
        </p:txBody>
      </p:sp>
    </p:spTree>
    <p:extLst>
      <p:ext uri="{BB962C8B-B14F-4D97-AF65-F5344CB8AC3E}">
        <p14:creationId xmlns:p14="http://schemas.microsoft.com/office/powerpoint/2010/main" val="21326208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648D7-A79B-9EDC-6FC3-2DF37A95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this is the 21</a:t>
            </a:r>
            <a:r>
              <a:rPr lang="en-GB" baseline="30000" dirty="0"/>
              <a:t>st</a:t>
            </a:r>
            <a:r>
              <a:rPr lang="en-GB" dirty="0"/>
              <a:t> century…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AC4E9-45A6-1AD3-4EE5-EDECE8611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3959"/>
          </a:xfrm>
        </p:spPr>
        <p:txBody>
          <a:bodyPr/>
          <a:lstStyle/>
          <a:p>
            <a:r>
              <a:rPr lang="en-GB" dirty="0"/>
              <a:t>How do you deal with hard problems and big 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B8056-F4E7-3CCE-9C46-FF6504C9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50</a:t>
            </a:fld>
            <a:endParaRPr lang="en-GB"/>
          </a:p>
        </p:txBody>
      </p:sp>
      <p:pic>
        <p:nvPicPr>
          <p:cNvPr id="1026" name="Picture 2" descr="Machine Learning">
            <a:extLst>
              <a:ext uri="{FF2B5EF4-FFF2-40B4-BE49-F238E27FC236}">
                <a16:creationId xmlns:a16="http://schemas.microsoft.com/office/drawing/2014/main" id="{E3B2899E-88F4-CD4F-3710-0BB032236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" t="1647" r="2422" b="3411"/>
          <a:stretch/>
        </p:blipFill>
        <p:spPr bwMode="auto">
          <a:xfrm>
            <a:off x="7197583" y="972387"/>
            <a:ext cx="4994417" cy="588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est Machine Learning A GIFs | Gfycat">
            <a:extLst>
              <a:ext uri="{FF2B5EF4-FFF2-40B4-BE49-F238E27FC236}">
                <a16:creationId xmlns:a16="http://schemas.microsoft.com/office/drawing/2014/main" id="{C5E8C323-5061-9F50-4A81-125DBD792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3381259" y="2783766"/>
            <a:ext cx="4009771" cy="225735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achine Learning Ai GIF by GIGABYTE Technology - Find &amp; Share on GIPHY">
            <a:extLst>
              <a:ext uri="{FF2B5EF4-FFF2-40B4-BE49-F238E27FC236}">
                <a16:creationId xmlns:a16="http://schemas.microsoft.com/office/drawing/2014/main" id="{7C460C32-C758-8DBB-A266-064D11A88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294079" y="4139332"/>
            <a:ext cx="3834491" cy="21569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77E579-D146-5D4E-1EF2-C78D621D0F29}"/>
              </a:ext>
            </a:extLst>
          </p:cNvPr>
          <p:cNvSpPr txBox="1"/>
          <p:nvPr/>
        </p:nvSpPr>
        <p:spPr>
          <a:xfrm>
            <a:off x="982624" y="2879200"/>
            <a:ext cx="10213200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 err="1">
                <a:solidFill>
                  <a:srgbClr val="FFFF00"/>
                </a:solidFill>
              </a:rPr>
              <a:t>Ummm</a:t>
            </a:r>
            <a:r>
              <a:rPr lang="en-GB" sz="5400" b="1" kern="0" dirty="0">
                <a:solidFill>
                  <a:srgbClr val="FFFF00"/>
                </a:solidFill>
              </a:rPr>
              <a:t>… It's not quite that simple</a:t>
            </a:r>
            <a:endParaRPr lang="en-GB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5302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A8999-CE77-05D3-C1ED-02C5707B0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2343"/>
            <a:ext cx="10515600" cy="1311128"/>
          </a:xfrm>
        </p:spPr>
        <p:txBody>
          <a:bodyPr/>
          <a:lstStyle/>
          <a:p>
            <a:r>
              <a:rPr lang="en-GB" dirty="0"/>
              <a:t>Why can't you just use Machine Learning at HL-LHC?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2C3DC-111C-D3E7-A78C-C61ABA2B3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7270966" cy="4504823"/>
          </a:xfrm>
        </p:spPr>
        <p:txBody>
          <a:bodyPr/>
          <a:lstStyle/>
          <a:p>
            <a:r>
              <a:rPr lang="en-GB" dirty="0"/>
              <a:t>The data is still only safe on the detector for ~10 microseconds</a:t>
            </a:r>
          </a:p>
          <a:p>
            <a:pPr lvl="1"/>
            <a:r>
              <a:rPr lang="en-GB" dirty="0"/>
              <a:t>Not much time</a:t>
            </a:r>
          </a:p>
          <a:p>
            <a:r>
              <a:rPr lang="en-GB" dirty="0"/>
              <a:t>The trigger is receiving ~100Tbps from the tracker, ~100Tbps from the barrel calorimeter and ~100Tbps from the endcap calorimeter</a:t>
            </a:r>
          </a:p>
          <a:p>
            <a:pPr lvl="1"/>
            <a:r>
              <a:rPr lang="en-GB" dirty="0"/>
              <a:t>AKA 1 </a:t>
            </a:r>
            <a:r>
              <a:rPr lang="en-GB" dirty="0" err="1"/>
              <a:t>hellavalotta</a:t>
            </a:r>
            <a:r>
              <a:rPr lang="en-GB" dirty="0"/>
              <a:t> data</a:t>
            </a:r>
          </a:p>
          <a:p>
            <a:r>
              <a:rPr lang="en-GB" dirty="0"/>
              <a:t>Recall, that you can't see the data the trigger throws away…</a:t>
            </a:r>
          </a:p>
          <a:p>
            <a:pPr lvl="1"/>
            <a:r>
              <a:rPr lang="en-GB" dirty="0"/>
              <a:t>You need to be *REALLY* sure you know what your algorithm is doing. </a:t>
            </a:r>
          </a:p>
          <a:p>
            <a:r>
              <a:rPr lang="en-GB" dirty="0"/>
              <a:t>The detector environment is always changing, inference may not look anything like your training data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CDDE1-D40D-8DD6-BFB9-8DE52F66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51</a:t>
            </a:fld>
            <a:endParaRPr lang="en-GB"/>
          </a:p>
        </p:txBody>
      </p:sp>
      <p:pic>
        <p:nvPicPr>
          <p:cNvPr id="5" name="Picture 8" descr="r/ProgrammerHumor - Machine Learning Approaches">
            <a:extLst>
              <a:ext uri="{FF2B5EF4-FFF2-40B4-BE49-F238E27FC236}">
                <a16:creationId xmlns:a16="http://schemas.microsoft.com/office/drawing/2014/main" id="{4C0392CE-DA8B-BC81-B4A6-4EB5F1EDEA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1" t="51117" r="7156"/>
          <a:stretch/>
        </p:blipFill>
        <p:spPr bwMode="auto">
          <a:xfrm>
            <a:off x="8390473" y="1825625"/>
            <a:ext cx="3554508" cy="19632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5166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A8999-CE77-05D3-C1ED-02C5707B0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2343"/>
            <a:ext cx="10515600" cy="1311128"/>
          </a:xfrm>
        </p:spPr>
        <p:txBody>
          <a:bodyPr/>
          <a:lstStyle/>
          <a:p>
            <a:r>
              <a:rPr lang="en-GB" dirty="0"/>
              <a:t>Why can't you just use Machine Learning at HL-LHC?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2C3DC-111C-D3E7-A78C-C61ABA2B3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7270966" cy="4504823"/>
          </a:xfrm>
        </p:spPr>
        <p:txBody>
          <a:bodyPr/>
          <a:lstStyle/>
          <a:p>
            <a:r>
              <a:rPr lang="en-GB" dirty="0"/>
              <a:t>The data is still only safe on the detector for ~10 microseconds</a:t>
            </a:r>
          </a:p>
          <a:p>
            <a:pPr lvl="1"/>
            <a:r>
              <a:rPr lang="en-GB" dirty="0"/>
              <a:t>Not much time</a:t>
            </a:r>
          </a:p>
          <a:p>
            <a:r>
              <a:rPr lang="en-GB" dirty="0"/>
              <a:t>The trigger is receiving ~100Tbps from the tracker, ~100Tbps from the barrel calorimeter and ~100Tbps from the endcap calorimeter</a:t>
            </a:r>
          </a:p>
          <a:p>
            <a:pPr lvl="1"/>
            <a:r>
              <a:rPr lang="en-GB" dirty="0"/>
              <a:t>AKA </a:t>
            </a:r>
            <a:r>
              <a:rPr lang="en-GB" dirty="0">
                <a:solidFill>
                  <a:srgbClr val="FF0000"/>
                </a:solidFill>
              </a:rPr>
              <a:t>1 </a:t>
            </a:r>
            <a:r>
              <a:rPr lang="en-GB" dirty="0" err="1">
                <a:solidFill>
                  <a:srgbClr val="FF0000"/>
                </a:solidFill>
              </a:rPr>
              <a:t>hellavalotta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™</a:t>
            </a:r>
            <a:r>
              <a:rPr lang="en-GB" dirty="0">
                <a:solidFill>
                  <a:srgbClr val="FF0000"/>
                </a:solidFill>
              </a:rPr>
              <a:t> data</a:t>
            </a:r>
          </a:p>
          <a:p>
            <a:r>
              <a:rPr lang="en-GB" dirty="0"/>
              <a:t>Recall, that you can't see the data the trigger throws away…</a:t>
            </a:r>
          </a:p>
          <a:p>
            <a:pPr lvl="1"/>
            <a:r>
              <a:rPr lang="en-GB" dirty="0"/>
              <a:t>You need to be *REALLY* sure you know what your algorithm is doing. </a:t>
            </a:r>
          </a:p>
          <a:p>
            <a:r>
              <a:rPr lang="en-GB" dirty="0"/>
              <a:t>The detector environment is always changing, inference may not look anything like your training data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CDDE1-D40D-8DD6-BFB9-8DE52F66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52</a:t>
            </a:fld>
            <a:endParaRPr lang="en-GB"/>
          </a:p>
        </p:txBody>
      </p:sp>
      <p:pic>
        <p:nvPicPr>
          <p:cNvPr id="5" name="Picture 8" descr="r/ProgrammerHumor - Machine Learning Approaches">
            <a:extLst>
              <a:ext uri="{FF2B5EF4-FFF2-40B4-BE49-F238E27FC236}">
                <a16:creationId xmlns:a16="http://schemas.microsoft.com/office/drawing/2014/main" id="{4C0392CE-DA8B-BC81-B4A6-4EB5F1EDEA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1" t="51117" r="7156"/>
          <a:stretch/>
        </p:blipFill>
        <p:spPr bwMode="auto">
          <a:xfrm>
            <a:off x="8390473" y="1825625"/>
            <a:ext cx="3554508" cy="19632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36772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A8999-CE77-05D3-C1ED-02C5707B0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02" y="677041"/>
            <a:ext cx="10815196" cy="701731"/>
          </a:xfrm>
        </p:spPr>
        <p:txBody>
          <a:bodyPr/>
          <a:lstStyle/>
          <a:p>
            <a:r>
              <a:rPr lang="en-GB" dirty="0"/>
              <a:t>That said… if it works, why wouldn't you use it?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2C3DC-111C-D3E7-A78C-C61ABA2B3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68633" cy="3781548"/>
          </a:xfrm>
        </p:spPr>
        <p:txBody>
          <a:bodyPr/>
          <a:lstStyle/>
          <a:p>
            <a:r>
              <a:rPr lang="en-GB" dirty="0"/>
              <a:t>For certain, well-defined sections of the trigger chain, machine-learning is a useful and powerful tool</a:t>
            </a:r>
          </a:p>
          <a:p>
            <a:pPr lvl="1"/>
            <a:r>
              <a:rPr lang="en-GB" dirty="0"/>
              <a:t>Tools developed for translating Neural Networks for use in high-throughput and low-latency systems</a:t>
            </a:r>
          </a:p>
          <a:p>
            <a:r>
              <a:rPr lang="en-GB" dirty="0"/>
              <a:t>Work being done in the area of understandable AI</a:t>
            </a:r>
          </a:p>
          <a:p>
            <a:r>
              <a:rPr lang="en-GB" dirty="0"/>
              <a:t>Work being done in the area of continual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CDDE1-D40D-8DD6-BFB9-8DE52F66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0B1894-8730-B947-1A5A-8D2248795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338" y="1326380"/>
            <a:ext cx="5733215" cy="3310262"/>
          </a:xfrm>
          <a:prstGeom prst="rect">
            <a:avLst/>
          </a:prstGeom>
        </p:spPr>
      </p:pic>
      <p:pic>
        <p:nvPicPr>
          <p:cNvPr id="6" name="Google Shape;531;p61" descr="Google Shape;531;p61">
            <a:extLst>
              <a:ext uri="{FF2B5EF4-FFF2-40B4-BE49-F238E27FC236}">
                <a16:creationId xmlns:a16="http://schemas.microsoft.com/office/drawing/2014/main" id="{030F37CF-F353-64EA-8194-C0F7C635B7D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40" t="9222" r="3024" b="11217"/>
          <a:stretch>
            <a:fillRect/>
          </a:stretch>
        </p:blipFill>
        <p:spPr>
          <a:xfrm>
            <a:off x="10116176" y="4514850"/>
            <a:ext cx="2085025" cy="2343150"/>
          </a:xfrm>
          <a:prstGeom prst="rect">
            <a:avLst/>
          </a:prstGeom>
          <a:noFill/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110187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A2546-E36C-600D-F3DA-9811B4D83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01C20-E3AC-02BE-B1E1-33EFB62BA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19308"/>
          </a:xfrm>
        </p:spPr>
        <p:txBody>
          <a:bodyPr/>
          <a:lstStyle/>
          <a:p>
            <a:r>
              <a:rPr lang="en-GB" dirty="0"/>
              <a:t>The hardware triggers at the LHC are some of the most computationally challenging problems on the planet</a:t>
            </a:r>
          </a:p>
          <a:p>
            <a:r>
              <a:rPr lang="en-GB" dirty="0"/>
              <a:t>They are a great deal of responsibility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44737-C4D5-7063-C5E6-659DE2D80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0685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A2546-E36C-600D-F3DA-9811B4D83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01C20-E3AC-02BE-B1E1-33EFB62BA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19308"/>
          </a:xfrm>
        </p:spPr>
        <p:txBody>
          <a:bodyPr/>
          <a:lstStyle/>
          <a:p>
            <a:r>
              <a:rPr lang="en-GB" dirty="0"/>
              <a:t>The hardware triggers at the LHC are some of the most computationally challenging problems on the planet</a:t>
            </a:r>
          </a:p>
          <a:p>
            <a:r>
              <a:rPr lang="en-GB" dirty="0"/>
              <a:t>They are a great deal of responsibility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44737-C4D5-7063-C5E6-659DE2D80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49B108-2104-562F-9A14-B787AC2CCB92}"/>
              </a:ext>
            </a:extLst>
          </p:cNvPr>
          <p:cNvSpPr txBox="1"/>
          <p:nvPr/>
        </p:nvSpPr>
        <p:spPr>
          <a:xfrm>
            <a:off x="1291446" y="3429000"/>
            <a:ext cx="9609108" cy="1743601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dirty="0">
                <a:solidFill>
                  <a:srgbClr val="FFFF00"/>
                </a:solidFill>
              </a:rPr>
              <a:t>And, if you like puzzles, </a:t>
            </a:r>
            <a:br>
              <a:rPr lang="en-GB" sz="5400" dirty="0">
                <a:solidFill>
                  <a:srgbClr val="FFFF00"/>
                </a:solidFill>
              </a:rPr>
            </a:br>
            <a:r>
              <a:rPr lang="en-GB" sz="5400" dirty="0">
                <a:solidFill>
                  <a:srgbClr val="FFFF00"/>
                </a:solidFill>
              </a:rPr>
              <a:t>a great deal of fun </a:t>
            </a:r>
            <a:r>
              <a:rPr lang="en-GB" sz="5400" dirty="0">
                <a:solidFill>
                  <a:srgbClr val="FFFF00"/>
                </a:solidFill>
                <a:sym typeface="Wingdings" panose="05000000000000000000" pitchFamily="2" charset="2"/>
              </a:rPr>
              <a:t></a:t>
            </a:r>
            <a:endParaRPr lang="en-GB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78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That is a needle in a haystack the same mass as the</a:t>
            </a:r>
            <a:br>
              <a:rPr lang="en-GB" sz="1800" kern="0" dirty="0"/>
            </a:br>
            <a:r>
              <a:rPr lang="en-GB" sz="1800" kern="0" dirty="0"/>
              <a:t>Empire State Building</a:t>
            </a:r>
          </a:p>
        </p:txBody>
      </p:sp>
      <p:pic>
        <p:nvPicPr>
          <p:cNvPr id="1026" name="Picture 2" descr="Empire State Building - Wikipedia">
            <a:extLst>
              <a:ext uri="{FF2B5EF4-FFF2-40B4-BE49-F238E27FC236}">
                <a16:creationId xmlns:a16="http://schemas.microsoft.com/office/drawing/2014/main" id="{21DD4A7D-012D-B054-2621-6D21390EB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129" y="677041"/>
            <a:ext cx="3650282" cy="547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hn James Hand-Sewing Needles, Crewel/Embroidery, 5/10 | Rowley | Rowley">
            <a:extLst>
              <a:ext uri="{FF2B5EF4-FFF2-40B4-BE49-F238E27FC236}">
                <a16:creationId xmlns:a16="http://schemas.microsoft.com/office/drawing/2014/main" id="{FBCFE89A-0EAC-341E-9592-3334319924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0" t="6114" r="47116" b="5236"/>
          <a:stretch/>
        </p:blipFill>
        <p:spPr bwMode="auto">
          <a:xfrm>
            <a:off x="8049565" y="2194560"/>
            <a:ext cx="180503" cy="2674189"/>
          </a:xfrm>
          <a:prstGeom prst="rect">
            <a:avLst/>
          </a:prstGeom>
          <a:solidFill>
            <a:schemeClr val="tx1">
              <a:alpha val="39000"/>
            </a:schemeClr>
          </a:solidFill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F2A35-E013-FD43-A5C9-232A2B495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602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59"/>
            <a:ext cx="7265709" cy="420585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That is a needle in a haystack the same mass as the</a:t>
            </a:r>
            <a:br>
              <a:rPr lang="en-GB" sz="1800" kern="0" dirty="0"/>
            </a:br>
            <a:r>
              <a:rPr lang="en-GB" sz="1800" kern="0" dirty="0"/>
              <a:t>Empire State Building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Or if you collided protons once per second, that is one event every 316 years, 324 days (5 hours, 6 minutes and 17 seconds give or take)</a:t>
            </a:r>
          </a:p>
        </p:txBody>
      </p:sp>
      <p:pic>
        <p:nvPicPr>
          <p:cNvPr id="1026" name="Picture 2" descr="Empire State Building - Wikipedia">
            <a:extLst>
              <a:ext uri="{FF2B5EF4-FFF2-40B4-BE49-F238E27FC236}">
                <a16:creationId xmlns:a16="http://schemas.microsoft.com/office/drawing/2014/main" id="{21DD4A7D-012D-B054-2621-6D21390EB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129" y="677041"/>
            <a:ext cx="3650282" cy="547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hn James Hand-Sewing Needles, Crewel/Embroidery, 5/10 | Rowley | Rowley">
            <a:extLst>
              <a:ext uri="{FF2B5EF4-FFF2-40B4-BE49-F238E27FC236}">
                <a16:creationId xmlns:a16="http://schemas.microsoft.com/office/drawing/2014/main" id="{FBCFE89A-0EAC-341E-9592-3334319924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0" t="6114" r="47116" b="5236"/>
          <a:stretch/>
        </p:blipFill>
        <p:spPr bwMode="auto">
          <a:xfrm>
            <a:off x="8049565" y="2194560"/>
            <a:ext cx="180503" cy="2674189"/>
          </a:xfrm>
          <a:prstGeom prst="rect">
            <a:avLst/>
          </a:prstGeom>
          <a:solidFill>
            <a:schemeClr val="tx1">
              <a:alpha val="39000"/>
            </a:schemeClr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B1E838-16C0-8B6B-B36C-44F1A14A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946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59"/>
            <a:ext cx="7265709" cy="420585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That is a needle in a haystack the same mass as the</a:t>
            </a:r>
            <a:br>
              <a:rPr lang="en-GB" sz="1800" kern="0" dirty="0"/>
            </a:br>
            <a:r>
              <a:rPr lang="en-GB" sz="1800" kern="0" dirty="0"/>
              <a:t>Empire State Building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Or if you collided protons once per second, that is one event every 316 years, 324 days (5 hours, 6 minutes and 17 seconds give or take)</a:t>
            </a:r>
          </a:p>
        </p:txBody>
      </p:sp>
      <p:pic>
        <p:nvPicPr>
          <p:cNvPr id="1026" name="Picture 2" descr="Empire State Building - Wikipedia">
            <a:extLst>
              <a:ext uri="{FF2B5EF4-FFF2-40B4-BE49-F238E27FC236}">
                <a16:creationId xmlns:a16="http://schemas.microsoft.com/office/drawing/2014/main" id="{21DD4A7D-012D-B054-2621-6D21390EB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129" y="677041"/>
            <a:ext cx="3650282" cy="547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hn James Hand-Sewing Needles, Crewel/Embroidery, 5/10 | Rowley | Rowley">
            <a:extLst>
              <a:ext uri="{FF2B5EF4-FFF2-40B4-BE49-F238E27FC236}">
                <a16:creationId xmlns:a16="http://schemas.microsoft.com/office/drawing/2014/main" id="{FBCFE89A-0EAC-341E-9592-3334319924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0" t="6114" r="47116" b="5236"/>
          <a:stretch/>
        </p:blipFill>
        <p:spPr bwMode="auto">
          <a:xfrm>
            <a:off x="8049565" y="2194560"/>
            <a:ext cx="180503" cy="2674189"/>
          </a:xfrm>
          <a:prstGeom prst="rect">
            <a:avLst/>
          </a:prstGeom>
          <a:solidFill>
            <a:schemeClr val="tx1">
              <a:alpha val="39000"/>
            </a:schemeClr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533BAB-E33E-908B-5129-9F1E46198839}"/>
              </a:ext>
            </a:extLst>
          </p:cNvPr>
          <p:cNvSpPr txBox="1"/>
          <p:nvPr/>
        </p:nvSpPr>
        <p:spPr>
          <a:xfrm>
            <a:off x="1734445" y="2257393"/>
            <a:ext cx="8723109" cy="2343213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200" kern="0" dirty="0">
                <a:solidFill>
                  <a:srgbClr val="FFFF00"/>
                </a:solidFill>
              </a:rPr>
              <a:t>And one Higgs boson is pretty much 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5400" b="1" kern="0" dirty="0">
                <a:solidFill>
                  <a:srgbClr val="FFFF00"/>
                </a:solidFill>
              </a:rPr>
              <a:t>USELESS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3200" kern="0" dirty="0">
                <a:solidFill>
                  <a:srgbClr val="FFFF00"/>
                </a:solidFill>
              </a:rPr>
              <a:t>We need loads of them to be able to study them…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3FBC92-8083-A245-7992-314C6FF31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182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1554913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C30B8B2-BDB7-B573-F529-A997D124D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348094"/>
      </p:ext>
    </p:extLst>
  </p:cSld>
  <p:clrMapOvr>
    <a:masterClrMapping/>
  </p:clrMapOvr>
</p:sld>
</file>

<file path=ppt/theme/theme1.xml><?xml version="1.0" encoding="utf-8"?>
<a:theme xmlns:a="http://schemas.openxmlformats.org/drawingml/2006/main" name="HG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GC" id="{7B979A0A-83EA-4949-AEC8-FAEF73E96643}" vid="{92B9CDBB-2FA0-487A-A4F9-C3B94EEB0D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3790</TotalTime>
  <Words>2233</Words>
  <Application>Microsoft Office PowerPoint</Application>
  <PresentationFormat>Widescreen</PresentationFormat>
  <Paragraphs>435</Paragraphs>
  <Slides>55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4" baseType="lpstr">
      <vt:lpstr>Men In Black Credits</vt:lpstr>
      <vt:lpstr>Source Sans Pro Semibold</vt:lpstr>
      <vt:lpstr>Century Gothic</vt:lpstr>
      <vt:lpstr>Arial</vt:lpstr>
      <vt:lpstr>Calibri</vt:lpstr>
      <vt:lpstr>Wingdings</vt:lpstr>
      <vt:lpstr>Corbel</vt:lpstr>
      <vt:lpstr>Calibri Light</vt:lpstr>
      <vt:lpstr>HGC</vt:lpstr>
      <vt:lpstr>Trigger Happy Or How &amp; why we analyse a really, very large amount of data really, very fast</vt:lpstr>
      <vt:lpstr>Science: The basics</vt:lpstr>
      <vt:lpstr>Science: The basics</vt:lpstr>
      <vt:lpstr>Science: The basics</vt:lpstr>
      <vt:lpstr>Science: The basics</vt:lpstr>
      <vt:lpstr>Science: The basics</vt:lpstr>
      <vt:lpstr>Science: The basics</vt:lpstr>
      <vt:lpstr>Science: The basics</vt:lpstr>
      <vt:lpstr>This is why the LHC collides…</vt:lpstr>
      <vt:lpstr>This is why the LHC collides…</vt:lpstr>
      <vt:lpstr>This is why the LHC collides…</vt:lpstr>
      <vt:lpstr>One proton-proton collision</vt:lpstr>
      <vt:lpstr>Many proton-proton collisions</vt:lpstr>
      <vt:lpstr>Many proton-proton collisions</vt:lpstr>
      <vt:lpstr>This is why the LHC collides…</vt:lpstr>
      <vt:lpstr>The CMS detector</vt:lpstr>
      <vt:lpstr>Big detectors for small particles</vt:lpstr>
      <vt:lpstr>The CMS detector</vt:lpstr>
      <vt:lpstr>The CMS detector</vt:lpstr>
      <vt:lpstr>The CMS detector</vt:lpstr>
      <vt:lpstr>The CMS detector</vt:lpstr>
      <vt:lpstr>The CMS detector</vt:lpstr>
      <vt:lpstr>The CMS detector</vt:lpstr>
      <vt:lpstr>The CMS detector</vt:lpstr>
      <vt:lpstr>How much data?</vt:lpstr>
      <vt:lpstr>How much data?</vt:lpstr>
      <vt:lpstr>How much data?</vt:lpstr>
      <vt:lpstr>How much data?</vt:lpstr>
      <vt:lpstr>So what do we do?</vt:lpstr>
      <vt:lpstr>So what do we do?</vt:lpstr>
      <vt:lpstr>So what do we do?</vt:lpstr>
      <vt:lpstr>But!</vt:lpstr>
      <vt:lpstr>But!</vt:lpstr>
      <vt:lpstr>This is why the LHC collides…</vt:lpstr>
      <vt:lpstr>A note on timescales</vt:lpstr>
      <vt:lpstr>Sequential processing</vt:lpstr>
      <vt:lpstr>Sequential processing</vt:lpstr>
      <vt:lpstr>Sequential processing</vt:lpstr>
      <vt:lpstr>Sequential processing</vt:lpstr>
      <vt:lpstr>Pipelined processing</vt:lpstr>
      <vt:lpstr>Pipelined processing</vt:lpstr>
      <vt:lpstr>Pipelined processing</vt:lpstr>
      <vt:lpstr>Field-Programmable Gate Arrays</vt:lpstr>
      <vt:lpstr>Field-Programmable Gate Arrays</vt:lpstr>
      <vt:lpstr>Field-Programmable Gate Arrays</vt:lpstr>
      <vt:lpstr>Field-Programmable Gate Arrays</vt:lpstr>
      <vt:lpstr>The future: High-luminosity LHC</vt:lpstr>
      <vt:lpstr>But this is the 21st century…</vt:lpstr>
      <vt:lpstr>But this is the 21st century…</vt:lpstr>
      <vt:lpstr>But this is the 21st century…</vt:lpstr>
      <vt:lpstr>Why can't you just use Machine Learning at HL-LHC?</vt:lpstr>
      <vt:lpstr>Why can't you just use Machine Learning at HL-LHC?</vt:lpstr>
      <vt:lpstr>That said… if it works, why wouldn't you use it? </vt:lpstr>
      <vt:lpstr>Conclusion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Happy 2: Brave New World</dc:title>
  <dc:creator>bekka</dc:creator>
  <cp:lastModifiedBy>Rose, Andrew W</cp:lastModifiedBy>
  <cp:revision>372</cp:revision>
  <dcterms:created xsi:type="dcterms:W3CDTF">2018-09-26T15:58:11Z</dcterms:created>
  <dcterms:modified xsi:type="dcterms:W3CDTF">2026-07-17T08:28:05Z</dcterms:modified>
</cp:coreProperties>
</file>