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 ContentType="image/tif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media/image36.bin" ContentType="image/unknown"/>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85" r:id="rId1"/>
  </p:sldMasterIdLst>
  <p:notesMasterIdLst>
    <p:notesMasterId r:id="rId68"/>
  </p:notesMasterIdLst>
  <p:sldIdLst>
    <p:sldId id="256" r:id="rId2"/>
    <p:sldId id="257" r:id="rId3"/>
    <p:sldId id="258" r:id="rId4"/>
    <p:sldId id="259" r:id="rId5"/>
    <p:sldId id="339" r:id="rId6"/>
    <p:sldId id="340" r:id="rId7"/>
    <p:sldId id="591" r:id="rId8"/>
    <p:sldId id="637" r:id="rId9"/>
    <p:sldId id="592" r:id="rId10"/>
    <p:sldId id="632" r:id="rId11"/>
    <p:sldId id="658" r:id="rId12"/>
    <p:sldId id="342" r:id="rId13"/>
    <p:sldId id="659" r:id="rId14"/>
    <p:sldId id="669" r:id="rId15"/>
    <p:sldId id="661" r:id="rId16"/>
    <p:sldId id="261" r:id="rId17"/>
    <p:sldId id="262" r:id="rId18"/>
    <p:sldId id="639" r:id="rId19"/>
    <p:sldId id="625" r:id="rId20"/>
    <p:sldId id="263" r:id="rId21"/>
    <p:sldId id="264" r:id="rId22"/>
    <p:sldId id="265" r:id="rId23"/>
    <p:sldId id="628" r:id="rId24"/>
    <p:sldId id="629" r:id="rId25"/>
    <p:sldId id="630" r:id="rId26"/>
    <p:sldId id="656" r:id="rId27"/>
    <p:sldId id="572" r:id="rId28"/>
    <p:sldId id="626" r:id="rId29"/>
    <p:sldId id="644" r:id="rId30"/>
    <p:sldId id="643" r:id="rId31"/>
    <p:sldId id="615" r:id="rId32"/>
    <p:sldId id="616" r:id="rId33"/>
    <p:sldId id="627" r:id="rId34"/>
    <p:sldId id="624" r:id="rId35"/>
    <p:sldId id="608" r:id="rId36"/>
    <p:sldId id="623" r:id="rId37"/>
    <p:sldId id="563" r:id="rId38"/>
    <p:sldId id="671" r:id="rId39"/>
    <p:sldId id="645" r:id="rId40"/>
    <p:sldId id="655" r:id="rId41"/>
    <p:sldId id="638" r:id="rId42"/>
    <p:sldId id="665" r:id="rId43"/>
    <p:sldId id="657" r:id="rId44"/>
    <p:sldId id="384" r:id="rId45"/>
    <p:sldId id="617" r:id="rId46"/>
    <p:sldId id="646" r:id="rId47"/>
    <p:sldId id="667" r:id="rId48"/>
    <p:sldId id="613" r:id="rId49"/>
    <p:sldId id="635" r:id="rId50"/>
    <p:sldId id="641" r:id="rId51"/>
    <p:sldId id="633" r:id="rId52"/>
    <p:sldId id="634" r:id="rId53"/>
    <p:sldId id="670" r:id="rId54"/>
    <p:sldId id="654" r:id="rId55"/>
    <p:sldId id="619" r:id="rId56"/>
    <p:sldId id="652" r:id="rId57"/>
    <p:sldId id="653" r:id="rId58"/>
    <p:sldId id="621" r:id="rId59"/>
    <p:sldId id="622" r:id="rId60"/>
    <p:sldId id="651" r:id="rId61"/>
    <p:sldId id="649" r:id="rId62"/>
    <p:sldId id="650" r:id="rId63"/>
    <p:sldId id="648" r:id="rId64"/>
    <p:sldId id="666" r:id="rId65"/>
    <p:sldId id="660" r:id="rId66"/>
    <p:sldId id="668" r:id="rId67"/>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73086" autoAdjust="0"/>
  </p:normalViewPr>
  <p:slideViewPr>
    <p:cSldViewPr snapToGrid="0">
      <p:cViewPr varScale="1">
        <p:scale>
          <a:sx n="89" d="100"/>
          <a:sy n="89" d="100"/>
        </p:scale>
        <p:origin x="1296" y="78"/>
      </p:cViewPr>
      <p:guideLst>
        <p:guide orient="horz" pos="2160"/>
        <p:guide pos="3840"/>
      </p:guideLst>
    </p:cSldViewPr>
  </p:slideViewPr>
  <p:notesTextViewPr>
    <p:cViewPr>
      <p:scale>
        <a:sx n="3" d="2"/>
        <a:sy n="3" d="2"/>
      </p:scale>
      <p:origin x="0" y="0"/>
    </p:cViewPr>
  </p:notesTextViewPr>
  <p:sorterViewPr>
    <p:cViewPr varScale="1">
      <p:scale>
        <a:sx n="100" d="100"/>
        <a:sy n="100" d="100"/>
      </p:scale>
      <p:origin x="0" y="-1396"/>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barChart>
        <c:barDir val="col"/>
        <c:grouping val="clustered"/>
        <c:varyColors val="0"/>
        <c:ser>
          <c:idx val="0"/>
          <c:order val="0"/>
          <c:tx>
            <c:strRef>
              <c:f>Tabelle1!$H$5</c:f>
              <c:strCache>
                <c:ptCount val="1"/>
                <c:pt idx="0">
                  <c:v>Total Mitglieder</c:v>
                </c:pt>
              </c:strCache>
            </c:strRef>
          </c:tx>
          <c:spPr>
            <a:solidFill>
              <a:schemeClr val="accent1"/>
            </a:solidFill>
            <a:ln>
              <a:noFill/>
            </a:ln>
            <a:effectLst/>
          </c:spPr>
          <c:invertIfNegative val="0"/>
          <c:cat>
            <c:numRef>
              <c:f>Tabelle1!$A$6:$A$17</c:f>
              <c:numCache>
                <c:formatCode>General</c:formatCode>
                <c:ptCount val="12"/>
                <c:pt idx="0">
                  <c:v>2015</c:v>
                </c:pt>
                <c:pt idx="1">
                  <c:v>2016</c:v>
                </c:pt>
                <c:pt idx="2">
                  <c:v>2017</c:v>
                </c:pt>
                <c:pt idx="3">
                  <c:v>2018</c:v>
                </c:pt>
                <c:pt idx="4">
                  <c:v>2019</c:v>
                </c:pt>
                <c:pt idx="5">
                  <c:v>2020</c:v>
                </c:pt>
                <c:pt idx="6">
                  <c:v>2021</c:v>
                </c:pt>
                <c:pt idx="7">
                  <c:v>2022</c:v>
                </c:pt>
                <c:pt idx="8">
                  <c:v>2023</c:v>
                </c:pt>
                <c:pt idx="9">
                  <c:v>2024</c:v>
                </c:pt>
                <c:pt idx="10">
                  <c:v>2025</c:v>
                </c:pt>
                <c:pt idx="11">
                  <c:v>2026</c:v>
                </c:pt>
              </c:numCache>
            </c:numRef>
          </c:cat>
          <c:val>
            <c:numRef>
              <c:f>Tabelle1!$H$6:$H$17</c:f>
              <c:numCache>
                <c:formatCode>General</c:formatCode>
                <c:ptCount val="12"/>
                <c:pt idx="0">
                  <c:v>63</c:v>
                </c:pt>
                <c:pt idx="1">
                  <c:v>62</c:v>
                </c:pt>
                <c:pt idx="2">
                  <c:v>63</c:v>
                </c:pt>
                <c:pt idx="3">
                  <c:v>60</c:v>
                </c:pt>
                <c:pt idx="4">
                  <c:v>59</c:v>
                </c:pt>
                <c:pt idx="5">
                  <c:v>59</c:v>
                </c:pt>
                <c:pt idx="6">
                  <c:v>58</c:v>
                </c:pt>
                <c:pt idx="7">
                  <c:v>59</c:v>
                </c:pt>
                <c:pt idx="8">
                  <c:v>62</c:v>
                </c:pt>
                <c:pt idx="9">
                  <c:v>65</c:v>
                </c:pt>
                <c:pt idx="10">
                  <c:v>63</c:v>
                </c:pt>
                <c:pt idx="11">
                  <c:v>63</c:v>
                </c:pt>
              </c:numCache>
            </c:numRef>
          </c:val>
          <c:extLst>
            <c:ext xmlns:c16="http://schemas.microsoft.com/office/drawing/2014/chart" uri="{C3380CC4-5D6E-409C-BE32-E72D297353CC}">
              <c16:uniqueId val="{00000000-0F4E-460C-B063-3A29F65F4E16}"/>
            </c:ext>
          </c:extLst>
        </c:ser>
        <c:ser>
          <c:idx val="1"/>
          <c:order val="1"/>
          <c:tx>
            <c:strRef>
              <c:f>Tabelle1!$B$5</c:f>
              <c:strCache>
                <c:ptCount val="1"/>
                <c:pt idx="0">
                  <c:v>Firmenmitglieder</c:v>
                </c:pt>
              </c:strCache>
            </c:strRef>
          </c:tx>
          <c:spPr>
            <a:solidFill>
              <a:schemeClr val="accent2"/>
            </a:solidFill>
            <a:ln>
              <a:noFill/>
            </a:ln>
            <a:effectLst/>
          </c:spPr>
          <c:invertIfNegative val="0"/>
          <c:cat>
            <c:numRef>
              <c:f>Tabelle1!$A$6:$A$17</c:f>
              <c:numCache>
                <c:formatCode>General</c:formatCode>
                <c:ptCount val="12"/>
                <c:pt idx="0">
                  <c:v>2015</c:v>
                </c:pt>
                <c:pt idx="1">
                  <c:v>2016</c:v>
                </c:pt>
                <c:pt idx="2">
                  <c:v>2017</c:v>
                </c:pt>
                <c:pt idx="3">
                  <c:v>2018</c:v>
                </c:pt>
                <c:pt idx="4">
                  <c:v>2019</c:v>
                </c:pt>
                <c:pt idx="5">
                  <c:v>2020</c:v>
                </c:pt>
                <c:pt idx="6">
                  <c:v>2021</c:v>
                </c:pt>
                <c:pt idx="7">
                  <c:v>2022</c:v>
                </c:pt>
                <c:pt idx="8">
                  <c:v>2023</c:v>
                </c:pt>
                <c:pt idx="9">
                  <c:v>2024</c:v>
                </c:pt>
                <c:pt idx="10">
                  <c:v>2025</c:v>
                </c:pt>
                <c:pt idx="11">
                  <c:v>2026</c:v>
                </c:pt>
              </c:numCache>
            </c:numRef>
          </c:cat>
          <c:val>
            <c:numRef>
              <c:f>Tabelle1!$B$6:$B$17</c:f>
              <c:numCache>
                <c:formatCode>General</c:formatCode>
                <c:ptCount val="12"/>
                <c:pt idx="0">
                  <c:v>49</c:v>
                </c:pt>
                <c:pt idx="1">
                  <c:v>49</c:v>
                </c:pt>
                <c:pt idx="2">
                  <c:v>50</c:v>
                </c:pt>
                <c:pt idx="3">
                  <c:v>49</c:v>
                </c:pt>
                <c:pt idx="4">
                  <c:v>48</c:v>
                </c:pt>
                <c:pt idx="5">
                  <c:v>47</c:v>
                </c:pt>
                <c:pt idx="6">
                  <c:v>47</c:v>
                </c:pt>
                <c:pt idx="7">
                  <c:v>48</c:v>
                </c:pt>
                <c:pt idx="8">
                  <c:v>49</c:v>
                </c:pt>
                <c:pt idx="9">
                  <c:v>52</c:v>
                </c:pt>
                <c:pt idx="10">
                  <c:v>55</c:v>
                </c:pt>
                <c:pt idx="11">
                  <c:v>48</c:v>
                </c:pt>
              </c:numCache>
            </c:numRef>
          </c:val>
          <c:extLst>
            <c:ext xmlns:c16="http://schemas.microsoft.com/office/drawing/2014/chart" uri="{C3380CC4-5D6E-409C-BE32-E72D297353CC}">
              <c16:uniqueId val="{00000001-0F4E-460C-B063-3A29F65F4E16}"/>
            </c:ext>
          </c:extLst>
        </c:ser>
        <c:ser>
          <c:idx val="2"/>
          <c:order val="2"/>
          <c:tx>
            <c:strRef>
              <c:f>Tabelle1!$E$5</c:f>
              <c:strCache>
                <c:ptCount val="1"/>
                <c:pt idx="0">
                  <c:v>Einzelmitglieder</c:v>
                </c:pt>
              </c:strCache>
            </c:strRef>
          </c:tx>
          <c:spPr>
            <a:solidFill>
              <a:schemeClr val="accent3"/>
            </a:solidFill>
            <a:ln>
              <a:noFill/>
            </a:ln>
            <a:effectLst/>
          </c:spPr>
          <c:invertIfNegative val="0"/>
          <c:cat>
            <c:numRef>
              <c:f>Tabelle1!$A$6:$A$17</c:f>
              <c:numCache>
                <c:formatCode>General</c:formatCode>
                <c:ptCount val="12"/>
                <c:pt idx="0">
                  <c:v>2015</c:v>
                </c:pt>
                <c:pt idx="1">
                  <c:v>2016</c:v>
                </c:pt>
                <c:pt idx="2">
                  <c:v>2017</c:v>
                </c:pt>
                <c:pt idx="3">
                  <c:v>2018</c:v>
                </c:pt>
                <c:pt idx="4">
                  <c:v>2019</c:v>
                </c:pt>
                <c:pt idx="5">
                  <c:v>2020</c:v>
                </c:pt>
                <c:pt idx="6">
                  <c:v>2021</c:v>
                </c:pt>
                <c:pt idx="7">
                  <c:v>2022</c:v>
                </c:pt>
                <c:pt idx="8">
                  <c:v>2023</c:v>
                </c:pt>
                <c:pt idx="9">
                  <c:v>2024</c:v>
                </c:pt>
                <c:pt idx="10">
                  <c:v>2025</c:v>
                </c:pt>
                <c:pt idx="11">
                  <c:v>2026</c:v>
                </c:pt>
              </c:numCache>
            </c:numRef>
          </c:cat>
          <c:val>
            <c:numRef>
              <c:f>Tabelle1!$E$6:$E$17</c:f>
              <c:numCache>
                <c:formatCode>General</c:formatCode>
                <c:ptCount val="12"/>
                <c:pt idx="0">
                  <c:v>14</c:v>
                </c:pt>
                <c:pt idx="1">
                  <c:v>13</c:v>
                </c:pt>
                <c:pt idx="2">
                  <c:v>13</c:v>
                </c:pt>
                <c:pt idx="3">
                  <c:v>11</c:v>
                </c:pt>
                <c:pt idx="4">
                  <c:v>11</c:v>
                </c:pt>
                <c:pt idx="5">
                  <c:v>12</c:v>
                </c:pt>
                <c:pt idx="6">
                  <c:v>11</c:v>
                </c:pt>
                <c:pt idx="7">
                  <c:v>11</c:v>
                </c:pt>
                <c:pt idx="8">
                  <c:v>13</c:v>
                </c:pt>
                <c:pt idx="9">
                  <c:v>13</c:v>
                </c:pt>
                <c:pt idx="10">
                  <c:v>8</c:v>
                </c:pt>
                <c:pt idx="11">
                  <c:v>15</c:v>
                </c:pt>
              </c:numCache>
            </c:numRef>
          </c:val>
          <c:extLst>
            <c:ext xmlns:c16="http://schemas.microsoft.com/office/drawing/2014/chart" uri="{C3380CC4-5D6E-409C-BE32-E72D297353CC}">
              <c16:uniqueId val="{00000002-0F4E-460C-B063-3A29F65F4E16}"/>
            </c:ext>
          </c:extLst>
        </c:ser>
        <c:dLbls>
          <c:showLegendKey val="0"/>
          <c:showVal val="0"/>
          <c:showCatName val="0"/>
          <c:showSerName val="0"/>
          <c:showPercent val="0"/>
          <c:showBubbleSize val="0"/>
        </c:dLbls>
        <c:gapWidth val="219"/>
        <c:overlap val="-27"/>
        <c:axId val="508095896"/>
        <c:axId val="508089336"/>
      </c:barChart>
      <c:catAx>
        <c:axId val="508095896"/>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CH" sz="1800"/>
                  <a:t>Jahr</a:t>
                </a:r>
              </a:p>
            </c:rich>
          </c:tx>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de-DE"/>
          </a:p>
        </c:txPr>
        <c:crossAx val="508089336"/>
        <c:crosses val="autoZero"/>
        <c:auto val="1"/>
        <c:lblAlgn val="ctr"/>
        <c:lblOffset val="100"/>
        <c:noMultiLvlLbl val="0"/>
      </c:catAx>
      <c:valAx>
        <c:axId val="5080893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de-CH" sz="1800"/>
                  <a:t>Anzahl</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de-D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de-DE"/>
          </a:p>
        </c:txPr>
        <c:crossAx val="50809589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D3415F2-FAB0-40BD-BF3E-17703D284F27}" type="datetimeFigureOut">
              <a:rPr lang="en-US" smtClean="0"/>
              <a:t>7/9/2026</a:t>
            </a:fld>
            <a:endParaRPr lang="en-US"/>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1BE5C18-5E3E-45C6-BADE-1C269BB62090}" type="slidenum">
              <a:rPr lang="en-US" smtClean="0"/>
              <a:t>‹#›</a:t>
            </a:fld>
            <a:endParaRPr lang="en-US"/>
          </a:p>
        </p:txBody>
      </p:sp>
    </p:spTree>
    <p:extLst>
      <p:ext uri="{BB962C8B-B14F-4D97-AF65-F5344CB8AC3E}">
        <p14:creationId xmlns:p14="http://schemas.microsoft.com/office/powerpoint/2010/main" val="311271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GV Monthey 2023 bei Syngenta</a:t>
            </a:r>
          </a:p>
        </p:txBody>
      </p:sp>
      <p:sp>
        <p:nvSpPr>
          <p:cNvPr id="4" name="Foliennummernplatzhalter 3"/>
          <p:cNvSpPr>
            <a:spLocks noGrp="1"/>
          </p:cNvSpPr>
          <p:nvPr>
            <p:ph type="sldNum" sz="quarter" idx="5"/>
          </p:nvPr>
        </p:nvSpPr>
        <p:spPr/>
        <p:txBody>
          <a:bodyPr/>
          <a:lstStyle/>
          <a:p>
            <a:fld id="{81BE5C18-5E3E-45C6-BADE-1C269BB62090}" type="slidenum">
              <a:rPr lang="en-US" smtClean="0"/>
              <a:t>1</a:t>
            </a:fld>
            <a:endParaRPr lang="en-US"/>
          </a:p>
        </p:txBody>
      </p:sp>
    </p:spTree>
    <p:extLst>
      <p:ext uri="{BB962C8B-B14F-4D97-AF65-F5344CB8AC3E}">
        <p14:creationId xmlns:p14="http://schemas.microsoft.com/office/powerpoint/2010/main" val="16111731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19EB915D-6803-41C8-BC67-9DBE0645AF6D}" type="slidenum">
              <a:rPr lang="en-US" smtClean="0"/>
              <a:t>27</a:t>
            </a:fld>
            <a:endParaRPr lang="en-US"/>
          </a:p>
        </p:txBody>
      </p:sp>
    </p:spTree>
    <p:extLst>
      <p:ext uri="{BB962C8B-B14F-4D97-AF65-F5344CB8AC3E}">
        <p14:creationId xmlns:p14="http://schemas.microsoft.com/office/powerpoint/2010/main" val="16732936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Seit Präsident</a:t>
            </a:r>
          </a:p>
          <a:p>
            <a:r>
              <a:rPr lang="de-CH" dirty="0"/>
              <a:t>	Viele Wechsel im Vorstand, angestrebte Verjüngung der Gesellschaft</a:t>
            </a:r>
            <a:br>
              <a:rPr lang="de-CH" dirty="0"/>
            </a:br>
            <a:endParaRPr lang="de-CH" dirty="0"/>
          </a:p>
          <a:p>
            <a:r>
              <a:rPr lang="de-CH" dirty="0"/>
              <a:t>	GV in neuen Kantonen: Wallis, Luzern, Schwyz</a:t>
            </a:r>
          </a:p>
          <a:p>
            <a:endParaRPr lang="de-CH" dirty="0"/>
          </a:p>
          <a:p>
            <a:r>
              <a:rPr lang="de-CH" dirty="0"/>
              <a:t>	wieder gestartet: franz. Vakuumkurs</a:t>
            </a:r>
          </a:p>
        </p:txBody>
      </p:sp>
      <p:sp>
        <p:nvSpPr>
          <p:cNvPr id="4" name="Foliennummernplatzhalter 3"/>
          <p:cNvSpPr>
            <a:spLocks noGrp="1"/>
          </p:cNvSpPr>
          <p:nvPr>
            <p:ph type="sldNum" sz="quarter" idx="5"/>
          </p:nvPr>
        </p:nvSpPr>
        <p:spPr/>
        <p:txBody>
          <a:bodyPr/>
          <a:lstStyle/>
          <a:p>
            <a:fld id="{81BE5C18-5E3E-45C6-BADE-1C269BB62090}" type="slidenum">
              <a:rPr lang="en-US" smtClean="0"/>
              <a:t>29</a:t>
            </a:fld>
            <a:endParaRPr lang="en-US"/>
          </a:p>
        </p:txBody>
      </p:sp>
    </p:spTree>
    <p:extLst>
      <p:ext uri="{BB962C8B-B14F-4D97-AF65-F5344CB8AC3E}">
        <p14:creationId xmlns:p14="http://schemas.microsoft.com/office/powerpoint/2010/main" val="31721558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sz="2800" b="1" dirty="0">
                <a:effectLst/>
                <a:latin typeface="Calibri" panose="020F0502020204030204" pitchFamily="34" charset="0"/>
                <a:ea typeface="DengXian" panose="02010600030101010101" pitchFamily="2" charset="-122"/>
              </a:rPr>
              <a:t>Jörg Patscheider </a:t>
            </a:r>
            <a:r>
              <a:rPr lang="de-CH" sz="2800" dirty="0">
                <a:effectLst/>
                <a:latin typeface="Calibri" panose="020F0502020204030204" pitchFamily="34" charset="0"/>
                <a:ea typeface="DengXian" panose="02010600030101010101" pitchFamily="2" charset="-122"/>
              </a:rPr>
              <a:t>(</a:t>
            </a:r>
            <a:r>
              <a:rPr lang="de-CH" sz="2800" dirty="0" err="1">
                <a:effectLst/>
                <a:latin typeface="Calibri" panose="020F0502020204030204" pitchFamily="34" charset="0"/>
                <a:ea typeface="DengXian" panose="02010600030101010101" pitchFamily="2" charset="-122"/>
              </a:rPr>
              <a:t>Director</a:t>
            </a:r>
            <a:r>
              <a:rPr lang="de-CH" sz="2800" dirty="0">
                <a:effectLst/>
                <a:latin typeface="Calibri" panose="020F0502020204030204" pitchFamily="34" charset="0"/>
                <a:ea typeface="DengXian" panose="02010600030101010101" pitchFamily="2" charset="-122"/>
              </a:rPr>
              <a:t>)</a:t>
            </a:r>
          </a:p>
          <a:p>
            <a:pPr lvl="1"/>
            <a:r>
              <a:rPr lang="en-US" sz="2400" dirty="0"/>
              <a:t>since 2016, 3 </a:t>
            </a:r>
            <a:r>
              <a:rPr lang="en-US" sz="2400" dirty="0" err="1"/>
              <a:t>triennnia</a:t>
            </a:r>
            <a:endParaRPr lang="en-US" sz="2400" dirty="0"/>
          </a:p>
          <a:p>
            <a:endParaRPr lang="de-CH" dirty="0"/>
          </a:p>
        </p:txBody>
      </p:sp>
      <p:sp>
        <p:nvSpPr>
          <p:cNvPr id="4" name="Foliennummernplatzhalter 3"/>
          <p:cNvSpPr>
            <a:spLocks noGrp="1"/>
          </p:cNvSpPr>
          <p:nvPr>
            <p:ph type="sldNum" sz="quarter" idx="5"/>
          </p:nvPr>
        </p:nvSpPr>
        <p:spPr/>
        <p:txBody>
          <a:bodyPr/>
          <a:lstStyle/>
          <a:p>
            <a:fld id="{81BE5C18-5E3E-45C6-BADE-1C269BB62090}" type="slidenum">
              <a:rPr lang="en-US" smtClean="0"/>
              <a:t>31</a:t>
            </a:fld>
            <a:endParaRPr lang="en-US"/>
          </a:p>
        </p:txBody>
      </p:sp>
    </p:spTree>
    <p:extLst>
      <p:ext uri="{BB962C8B-B14F-4D97-AF65-F5344CB8AC3E}">
        <p14:creationId xmlns:p14="http://schemas.microsoft.com/office/powerpoint/2010/main" val="2243679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Bis GV 2022 im Vorstand</a:t>
            </a:r>
          </a:p>
          <a:p>
            <a:r>
              <a:rPr lang="de-CH" dirty="0"/>
              <a:t>Revisor</a:t>
            </a:r>
          </a:p>
        </p:txBody>
      </p:sp>
      <p:sp>
        <p:nvSpPr>
          <p:cNvPr id="4" name="Foliennummernplatzhalter 3"/>
          <p:cNvSpPr>
            <a:spLocks noGrp="1"/>
          </p:cNvSpPr>
          <p:nvPr>
            <p:ph type="sldNum" sz="quarter" idx="5"/>
          </p:nvPr>
        </p:nvSpPr>
        <p:spPr/>
        <p:txBody>
          <a:bodyPr/>
          <a:lstStyle/>
          <a:p>
            <a:fld id="{81BE5C18-5E3E-45C6-BADE-1C269BB62090}" type="slidenum">
              <a:rPr lang="en-US" smtClean="0"/>
              <a:t>32</a:t>
            </a:fld>
            <a:endParaRPr lang="en-US"/>
          </a:p>
        </p:txBody>
      </p:sp>
    </p:spTree>
    <p:extLst>
      <p:ext uri="{BB962C8B-B14F-4D97-AF65-F5344CB8AC3E}">
        <p14:creationId xmlns:p14="http://schemas.microsoft.com/office/powerpoint/2010/main" val="23518659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Dr. Romain Ganter (*1974), zurzeit Leiter des Vakuumbereichs und Teilprojektleiter am Paul Scherrer Institut (PSI), zum ordentlichen Professor für Beschleunigerphysik am Departement Physik. Romain Ganters Forschung konzentriert sich auf die Technologie und Dynamik von Teilchenbeschleunigern, um Strahlen hoher Qualität zu erzeugen. Die entsprechenden Anwendungen betreffen in der Schweiz das PSI und das CERN. Ein aktives Forschungsfeld, in dem auch Romain Ganter tätig sein wird, ist die Entwicklung von supraleitenden Beschleunigermagneten auf Basis von Hochtemperatur-Supraleitern. Mit seiner Berufung stärkt die ETH Zürich den Bereich der fortschrittlichen Teilchenbeschleunigerphysik und die bereits enge Zusammenarbeit mit dem PSI. Die Kooperationsprofessur beinhaltet die Leitung des Department </a:t>
            </a:r>
            <a:r>
              <a:rPr lang="de-CH" dirty="0" err="1"/>
              <a:t>of</a:t>
            </a:r>
            <a:r>
              <a:rPr lang="de-CH" dirty="0"/>
              <a:t> </a:t>
            </a:r>
            <a:r>
              <a:rPr lang="de-CH" dirty="0" err="1"/>
              <a:t>Accelerator</a:t>
            </a:r>
            <a:r>
              <a:rPr lang="de-CH" dirty="0"/>
              <a:t> Technology am PSI.</a:t>
            </a:r>
          </a:p>
        </p:txBody>
      </p:sp>
      <p:sp>
        <p:nvSpPr>
          <p:cNvPr id="4" name="Foliennummernplatzhalter 3"/>
          <p:cNvSpPr>
            <a:spLocks noGrp="1"/>
          </p:cNvSpPr>
          <p:nvPr>
            <p:ph type="sldNum" sz="quarter" idx="5"/>
          </p:nvPr>
        </p:nvSpPr>
        <p:spPr/>
        <p:txBody>
          <a:bodyPr/>
          <a:lstStyle/>
          <a:p>
            <a:fld id="{81BE5C18-5E3E-45C6-BADE-1C269BB62090}" type="slidenum">
              <a:rPr lang="en-US" smtClean="0"/>
              <a:t>34</a:t>
            </a:fld>
            <a:endParaRPr lang="en-US"/>
          </a:p>
        </p:txBody>
      </p:sp>
    </p:spTree>
    <p:extLst>
      <p:ext uri="{BB962C8B-B14F-4D97-AF65-F5344CB8AC3E}">
        <p14:creationId xmlns:p14="http://schemas.microsoft.com/office/powerpoint/2010/main" val="1261729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Seit 2010 im Vorstand</a:t>
            </a:r>
          </a:p>
          <a:p>
            <a:r>
              <a:rPr lang="de-CH" dirty="0"/>
              <a:t>Seit 2023 Vizepräsident</a:t>
            </a:r>
          </a:p>
          <a:p>
            <a:r>
              <a:rPr lang="de-CH" dirty="0"/>
              <a:t>Vize-Präsident OK EVC-15 in Genf (2018)</a:t>
            </a:r>
          </a:p>
        </p:txBody>
      </p:sp>
      <p:sp>
        <p:nvSpPr>
          <p:cNvPr id="4" name="Foliennummernplatzhalter 3"/>
          <p:cNvSpPr>
            <a:spLocks noGrp="1"/>
          </p:cNvSpPr>
          <p:nvPr>
            <p:ph type="sldNum" sz="quarter" idx="5"/>
          </p:nvPr>
        </p:nvSpPr>
        <p:spPr/>
        <p:txBody>
          <a:bodyPr/>
          <a:lstStyle/>
          <a:p>
            <a:fld id="{6BB1908A-209B-46C9-9C22-A562F450C311}" type="slidenum">
              <a:rPr lang="en-US" smtClean="0"/>
              <a:t>37</a:t>
            </a:fld>
            <a:endParaRPr lang="en-US"/>
          </a:p>
        </p:txBody>
      </p:sp>
    </p:spTree>
    <p:extLst>
      <p:ext uri="{BB962C8B-B14F-4D97-AF65-F5344CB8AC3E}">
        <p14:creationId xmlns:p14="http://schemas.microsoft.com/office/powerpoint/2010/main" val="32409217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Dirk Hegemann</a:t>
            </a:r>
          </a:p>
          <a:p>
            <a:r>
              <a:rPr lang="de-CH" dirty="0"/>
              <a:t>Christan </a:t>
            </a:r>
            <a:r>
              <a:rPr lang="de-CH" dirty="0" err="1"/>
              <a:t>Muser</a:t>
            </a:r>
            <a:endParaRPr lang="de-CH" dirty="0"/>
          </a:p>
          <a:p>
            <a:r>
              <a:rPr lang="de-CH" dirty="0"/>
              <a:t>Hans-Arno Synal</a:t>
            </a:r>
          </a:p>
        </p:txBody>
      </p:sp>
      <p:sp>
        <p:nvSpPr>
          <p:cNvPr id="4" name="Foliennummernplatzhalter 3"/>
          <p:cNvSpPr>
            <a:spLocks noGrp="1"/>
          </p:cNvSpPr>
          <p:nvPr>
            <p:ph type="sldNum" sz="quarter" idx="5"/>
          </p:nvPr>
        </p:nvSpPr>
        <p:spPr/>
        <p:txBody>
          <a:bodyPr/>
          <a:lstStyle/>
          <a:p>
            <a:fld id="{81BE5C18-5E3E-45C6-BADE-1C269BB62090}" type="slidenum">
              <a:rPr lang="en-US" smtClean="0"/>
              <a:t>38</a:t>
            </a:fld>
            <a:endParaRPr lang="en-US"/>
          </a:p>
        </p:txBody>
      </p:sp>
    </p:spTree>
    <p:extLst>
      <p:ext uri="{BB962C8B-B14F-4D97-AF65-F5344CB8AC3E}">
        <p14:creationId xmlns:p14="http://schemas.microsoft.com/office/powerpoint/2010/main" val="8504456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6C74AF-D55C-57E9-7656-16131B01CA5F}"/>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DB8528C5-5097-D426-2163-1612BEE7DC22}"/>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9F2C1613-4A78-3A8E-D7A5-F4D4C575579D}"/>
              </a:ext>
            </a:extLst>
          </p:cNvPr>
          <p:cNvSpPr>
            <a:spLocks noGrp="1"/>
          </p:cNvSpPr>
          <p:nvPr>
            <p:ph type="body" idx="1"/>
          </p:nvPr>
        </p:nvSpPr>
        <p:spPr/>
        <p:txBody>
          <a:bodyPr/>
          <a:lstStyle/>
          <a:p>
            <a:endParaRPr lang="de-CH" dirty="0"/>
          </a:p>
        </p:txBody>
      </p:sp>
      <p:sp>
        <p:nvSpPr>
          <p:cNvPr id="4" name="Foliennummernplatzhalter 3">
            <a:extLst>
              <a:ext uri="{FF2B5EF4-FFF2-40B4-BE49-F238E27FC236}">
                <a16:creationId xmlns:a16="http://schemas.microsoft.com/office/drawing/2014/main" id="{7E68D1C4-84F2-1C34-B58E-C48D791A83DA}"/>
              </a:ext>
            </a:extLst>
          </p:cNvPr>
          <p:cNvSpPr>
            <a:spLocks noGrp="1"/>
          </p:cNvSpPr>
          <p:nvPr>
            <p:ph type="sldNum" sz="quarter" idx="10"/>
          </p:nvPr>
        </p:nvSpPr>
        <p:spPr/>
        <p:txBody>
          <a:bodyPr/>
          <a:lstStyle/>
          <a:p>
            <a:fld id="{19EB915D-6803-41C8-BC67-9DBE0645AF6D}" type="slidenum">
              <a:rPr lang="en-US" smtClean="0"/>
              <a:t>39</a:t>
            </a:fld>
            <a:endParaRPr lang="en-US"/>
          </a:p>
        </p:txBody>
      </p:sp>
    </p:spTree>
    <p:extLst>
      <p:ext uri="{BB962C8B-B14F-4D97-AF65-F5344CB8AC3E}">
        <p14:creationId xmlns:p14="http://schemas.microsoft.com/office/powerpoint/2010/main" val="36986283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BD1A8-F2F8-4668-833F-403FD4CA2DDC}"/>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9FF8C234-1D12-0B32-1FC0-9959A51EFC0B}"/>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63EEC010-925D-310C-72BB-3099A136AECB}"/>
              </a:ext>
            </a:extLst>
          </p:cNvPr>
          <p:cNvSpPr>
            <a:spLocks noGrp="1"/>
          </p:cNvSpPr>
          <p:nvPr>
            <p:ph type="body" idx="1"/>
          </p:nvPr>
        </p:nvSpPr>
        <p:spPr/>
        <p:txBody>
          <a:bodyPr/>
          <a:lstStyle/>
          <a:p>
            <a:r>
              <a:rPr lang="de-CH" dirty="0"/>
              <a:t>Letzter Versuch war für Sept 2015. Wurde dann abgesagt (wir hatten 5 Anmeldungen)</a:t>
            </a:r>
          </a:p>
        </p:txBody>
      </p:sp>
      <p:sp>
        <p:nvSpPr>
          <p:cNvPr id="4" name="Foliennummernplatzhalter 3">
            <a:extLst>
              <a:ext uri="{FF2B5EF4-FFF2-40B4-BE49-F238E27FC236}">
                <a16:creationId xmlns:a16="http://schemas.microsoft.com/office/drawing/2014/main" id="{66FBDF0D-8DD0-5539-222A-9D1D11124343}"/>
              </a:ext>
            </a:extLst>
          </p:cNvPr>
          <p:cNvSpPr>
            <a:spLocks noGrp="1"/>
          </p:cNvSpPr>
          <p:nvPr>
            <p:ph type="sldNum" sz="quarter" idx="5"/>
          </p:nvPr>
        </p:nvSpPr>
        <p:spPr/>
        <p:txBody>
          <a:bodyPr/>
          <a:lstStyle/>
          <a:p>
            <a:fld id="{81BE5C18-5E3E-45C6-BADE-1C269BB62090}" type="slidenum">
              <a:rPr lang="en-US" smtClean="0"/>
              <a:t>42</a:t>
            </a:fld>
            <a:endParaRPr lang="en-US"/>
          </a:p>
        </p:txBody>
      </p:sp>
    </p:spTree>
    <p:extLst>
      <p:ext uri="{BB962C8B-B14F-4D97-AF65-F5344CB8AC3E}">
        <p14:creationId xmlns:p14="http://schemas.microsoft.com/office/powerpoint/2010/main" val="7873420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1BE5C18-5E3E-45C6-BADE-1C269BB62090}" type="slidenum">
              <a:rPr lang="en-US" smtClean="0"/>
              <a:t>52</a:t>
            </a:fld>
            <a:endParaRPr lang="en-US"/>
          </a:p>
        </p:txBody>
      </p:sp>
    </p:spTree>
    <p:extLst>
      <p:ext uri="{BB962C8B-B14F-4D97-AF65-F5344CB8AC3E}">
        <p14:creationId xmlns:p14="http://schemas.microsoft.com/office/powerpoint/2010/main" val="2750266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a:p>
            <a:pPr marL="0" marR="0" lvl="0" indent="0" algn="l" defTabSz="914400" rtl="0" eaLnBrk="1" fontAlgn="auto" latinLnBrk="0" hangingPunct="1">
              <a:lnSpc>
                <a:spcPct val="100000"/>
              </a:lnSpc>
              <a:spcBef>
                <a:spcPts val="0"/>
              </a:spcBef>
              <a:spcAft>
                <a:spcPts val="0"/>
              </a:spcAft>
              <a:buClrTx/>
              <a:buSzTx/>
              <a:buFontTx/>
              <a:buNone/>
              <a:tabLst/>
              <a:defRPr/>
            </a:pPr>
            <a:r>
              <a:rPr lang="de-CH" sz="1200" b="1" kern="1200" dirty="0">
                <a:solidFill>
                  <a:schemeClr val="tx1"/>
                </a:solidFill>
                <a:effectLst/>
                <a:latin typeface="+mn-lt"/>
                <a:ea typeface="+mn-ea"/>
                <a:cs typeface="+mn-cs"/>
              </a:rPr>
              <a:t>Martin Wüest, Kevin Bühlmann, Marco </a:t>
            </a:r>
            <a:r>
              <a:rPr lang="de-CH" sz="1200" b="1" kern="1200" dirty="0" err="1">
                <a:solidFill>
                  <a:schemeClr val="tx1"/>
                </a:solidFill>
                <a:effectLst/>
                <a:latin typeface="+mn-lt"/>
                <a:ea typeface="+mn-ea"/>
                <a:cs typeface="+mn-cs"/>
              </a:rPr>
              <a:t>Cuccinelli</a:t>
            </a:r>
            <a:r>
              <a:rPr lang="de-CH" sz="1200" b="1" kern="1200" dirty="0">
                <a:solidFill>
                  <a:schemeClr val="tx1"/>
                </a:solidFill>
                <a:effectLst/>
                <a:latin typeface="+mn-lt"/>
                <a:ea typeface="+mn-ea"/>
                <a:cs typeface="+mn-cs"/>
              </a:rPr>
              <a:t>, Romain Ganter, Dirk Hegemann, Maxime Maire, Benjamin Müller, Christian </a:t>
            </a:r>
            <a:r>
              <a:rPr lang="de-CH" sz="1200" b="1" kern="1200" dirty="0" err="1">
                <a:solidFill>
                  <a:schemeClr val="tx1"/>
                </a:solidFill>
                <a:effectLst/>
                <a:latin typeface="+mn-lt"/>
                <a:ea typeface="+mn-ea"/>
                <a:cs typeface="+mn-cs"/>
              </a:rPr>
              <a:t>Muser</a:t>
            </a:r>
            <a:r>
              <a:rPr lang="de-CH" sz="1200" b="1" kern="1200" dirty="0">
                <a:solidFill>
                  <a:schemeClr val="tx1"/>
                </a:solidFill>
                <a:effectLst/>
                <a:latin typeface="+mn-lt"/>
                <a:ea typeface="+mn-ea"/>
                <a:cs typeface="+mn-cs"/>
              </a:rPr>
              <a:t>, Jörg Patscheide, Alban Sublet, Hans-Arno Synal, sowie für das neue Vorstandsmitglied Fabian Manke, den Revisor Jörg Sekler, den Gast Linus Stöckli.</a:t>
            </a:r>
            <a:endParaRPr lang="de-CH" sz="1200" kern="1200" dirty="0">
              <a:solidFill>
                <a:schemeClr val="tx1"/>
              </a:solidFill>
              <a:effectLst/>
              <a:latin typeface="+mn-lt"/>
              <a:ea typeface="+mn-ea"/>
              <a:cs typeface="+mn-cs"/>
            </a:endParaRPr>
          </a:p>
          <a:p>
            <a:endParaRPr lang="de-CH" dirty="0"/>
          </a:p>
          <a:p>
            <a:endParaRPr lang="de-CH" dirty="0"/>
          </a:p>
          <a:p>
            <a:r>
              <a:rPr lang="de-CH" dirty="0"/>
              <a:t>Entschuldigt: </a:t>
            </a:r>
          </a:p>
          <a:p>
            <a:endParaRPr lang="de-CH" dirty="0"/>
          </a:p>
          <a:p>
            <a:r>
              <a:rPr lang="de-CH" dirty="0"/>
              <a:t>Mauro </a:t>
            </a:r>
            <a:r>
              <a:rPr lang="de-CH" dirty="0" err="1"/>
              <a:t>Taborelli</a:t>
            </a:r>
            <a:endParaRPr lang="de-CH" dirty="0"/>
          </a:p>
          <a:p>
            <a:r>
              <a:rPr lang="de-CH" dirty="0"/>
              <a:t>Urs Müller</a:t>
            </a:r>
          </a:p>
        </p:txBody>
      </p:sp>
      <p:sp>
        <p:nvSpPr>
          <p:cNvPr id="4" name="Foliennummernplatzhalter 3"/>
          <p:cNvSpPr>
            <a:spLocks noGrp="1"/>
          </p:cNvSpPr>
          <p:nvPr>
            <p:ph type="sldNum" sz="quarter" idx="5"/>
          </p:nvPr>
        </p:nvSpPr>
        <p:spPr/>
        <p:txBody>
          <a:bodyPr/>
          <a:lstStyle/>
          <a:p>
            <a:fld id="{81BE5C18-5E3E-45C6-BADE-1C269BB62090}" type="slidenum">
              <a:rPr lang="en-US" smtClean="0"/>
              <a:t>2</a:t>
            </a:fld>
            <a:endParaRPr lang="en-US"/>
          </a:p>
        </p:txBody>
      </p:sp>
    </p:spTree>
    <p:extLst>
      <p:ext uri="{BB962C8B-B14F-4D97-AF65-F5344CB8AC3E}">
        <p14:creationId xmlns:p14="http://schemas.microsoft.com/office/powerpoint/2010/main" val="3968133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ABFCC1-C35B-EF0C-7FAD-409DC5F6B974}"/>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51C2D6E1-DB8F-7FAF-A9B4-1B9E8AE987EF}"/>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EE7DEBF0-E05C-AA28-D949-0AF258483FED}"/>
              </a:ext>
            </a:extLst>
          </p:cNvPr>
          <p:cNvSpPr>
            <a:spLocks noGrp="1"/>
          </p:cNvSpPr>
          <p:nvPr>
            <p:ph type="body" idx="1"/>
          </p:nvPr>
        </p:nvSpPr>
        <p:spPr/>
        <p:txBody>
          <a:bodyPr/>
          <a:lstStyle/>
          <a:p>
            <a:endParaRPr lang="en-US" dirty="0"/>
          </a:p>
        </p:txBody>
      </p:sp>
      <p:sp>
        <p:nvSpPr>
          <p:cNvPr id="4" name="Foliennummernplatzhalter 3">
            <a:extLst>
              <a:ext uri="{FF2B5EF4-FFF2-40B4-BE49-F238E27FC236}">
                <a16:creationId xmlns:a16="http://schemas.microsoft.com/office/drawing/2014/main" id="{6C315A76-A45F-9C03-879A-8A91254AE407}"/>
              </a:ext>
            </a:extLst>
          </p:cNvPr>
          <p:cNvSpPr>
            <a:spLocks noGrp="1"/>
          </p:cNvSpPr>
          <p:nvPr>
            <p:ph type="sldNum" sz="quarter" idx="10"/>
          </p:nvPr>
        </p:nvSpPr>
        <p:spPr/>
        <p:txBody>
          <a:bodyPr/>
          <a:lstStyle/>
          <a:p>
            <a:fld id="{879FD05A-2604-469D-B67A-8A802ED134D2}" type="slidenum">
              <a:rPr lang="de-DE" altLang="de-DE" smtClean="0"/>
              <a:pPr/>
              <a:t>55</a:t>
            </a:fld>
            <a:endParaRPr lang="de-DE" altLang="de-DE"/>
          </a:p>
        </p:txBody>
      </p:sp>
    </p:spTree>
    <p:extLst>
      <p:ext uri="{BB962C8B-B14F-4D97-AF65-F5344CB8AC3E}">
        <p14:creationId xmlns:p14="http://schemas.microsoft.com/office/powerpoint/2010/main" val="35098133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In der Hohlen Gasse soll Wilhelm Tell 1307 den habsburgischen Landvogt Hermann Gessler erschossen haben. </a:t>
            </a:r>
          </a:p>
          <a:p>
            <a:endParaRPr lang="de-CH" dirty="0"/>
          </a:p>
          <a:p>
            <a:r>
              <a:rPr lang="de-CH" dirty="0"/>
              <a:t>1315 Schlacht bei Morgarten</a:t>
            </a:r>
          </a:p>
          <a:p>
            <a:endParaRPr lang="de-CH" dirty="0"/>
          </a:p>
          <a:p>
            <a:r>
              <a:rPr lang="de-CH" dirty="0"/>
              <a:t>In Friedrich Schillers Drama Wilhelm Tell (1804) sagt Tell (IV, 3): «Durch diese hohle Gasse muss er kommen. Es führt kein andrer Weg nach Küssnacht.»</a:t>
            </a:r>
          </a:p>
          <a:p>
            <a:endParaRPr lang="de-CH" dirty="0"/>
          </a:p>
          <a:p>
            <a:r>
              <a:rPr lang="de-CH" dirty="0"/>
              <a:t>Giacomo Rossini Willhelm Tell 1829</a:t>
            </a:r>
          </a:p>
        </p:txBody>
      </p:sp>
      <p:sp>
        <p:nvSpPr>
          <p:cNvPr id="4" name="Foliennummernplatzhalter 3"/>
          <p:cNvSpPr>
            <a:spLocks noGrp="1"/>
          </p:cNvSpPr>
          <p:nvPr>
            <p:ph type="sldNum" sz="quarter" idx="5"/>
          </p:nvPr>
        </p:nvSpPr>
        <p:spPr/>
        <p:txBody>
          <a:bodyPr/>
          <a:lstStyle/>
          <a:p>
            <a:fld id="{81BE5C18-5E3E-45C6-BADE-1C269BB62090}" type="slidenum">
              <a:rPr lang="en-US" smtClean="0"/>
              <a:t>61</a:t>
            </a:fld>
            <a:endParaRPr lang="en-US"/>
          </a:p>
        </p:txBody>
      </p:sp>
    </p:spTree>
    <p:extLst>
      <p:ext uri="{BB962C8B-B14F-4D97-AF65-F5344CB8AC3E}">
        <p14:creationId xmlns:p14="http://schemas.microsoft.com/office/powerpoint/2010/main" val="21808663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81BE5C18-5E3E-45C6-BADE-1C269BB62090}" type="slidenum">
              <a:rPr lang="en-US" smtClean="0"/>
              <a:t>65</a:t>
            </a:fld>
            <a:endParaRPr lang="en-US"/>
          </a:p>
        </p:txBody>
      </p:sp>
    </p:spTree>
    <p:extLst>
      <p:ext uri="{BB962C8B-B14F-4D97-AF65-F5344CB8AC3E}">
        <p14:creationId xmlns:p14="http://schemas.microsoft.com/office/powerpoint/2010/main" val="925804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dirty="0"/>
          </a:p>
        </p:txBody>
      </p:sp>
      <p:sp>
        <p:nvSpPr>
          <p:cNvPr id="4" name="Foliennummernplatzhalter 3"/>
          <p:cNvSpPr>
            <a:spLocks noGrp="1"/>
          </p:cNvSpPr>
          <p:nvPr>
            <p:ph type="sldNum" sz="quarter" idx="10"/>
          </p:nvPr>
        </p:nvSpPr>
        <p:spPr/>
        <p:txBody>
          <a:bodyPr/>
          <a:lstStyle/>
          <a:p>
            <a:fld id="{879FD05A-2604-469D-B67A-8A802ED134D2}" type="slidenum">
              <a:rPr lang="de-DE" altLang="de-DE" smtClean="0"/>
              <a:pPr/>
              <a:t>4</a:t>
            </a:fld>
            <a:endParaRPr lang="de-DE" altLang="de-DE"/>
          </a:p>
        </p:txBody>
      </p:sp>
    </p:spTree>
    <p:extLst>
      <p:ext uri="{BB962C8B-B14F-4D97-AF65-F5344CB8AC3E}">
        <p14:creationId xmlns:p14="http://schemas.microsoft.com/office/powerpoint/2010/main" val="3715830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6BB1908A-209B-46C9-9C22-A562F450C311}" type="slidenum">
              <a:rPr lang="en-US" smtClean="0"/>
              <a:t>7</a:t>
            </a:fld>
            <a:endParaRPr lang="en-US"/>
          </a:p>
        </p:txBody>
      </p:sp>
    </p:spTree>
    <p:extLst>
      <p:ext uri="{BB962C8B-B14F-4D97-AF65-F5344CB8AC3E}">
        <p14:creationId xmlns:p14="http://schemas.microsoft.com/office/powerpoint/2010/main" val="23196680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26.6.2025 Swiss Plasma Center at EPFL</a:t>
            </a:r>
          </a:p>
        </p:txBody>
      </p:sp>
      <p:sp>
        <p:nvSpPr>
          <p:cNvPr id="4" name="Foliennummernplatzhalter 3"/>
          <p:cNvSpPr>
            <a:spLocks noGrp="1"/>
          </p:cNvSpPr>
          <p:nvPr>
            <p:ph type="sldNum" sz="quarter" idx="5"/>
          </p:nvPr>
        </p:nvSpPr>
        <p:spPr/>
        <p:txBody>
          <a:bodyPr/>
          <a:lstStyle/>
          <a:p>
            <a:fld id="{81BE5C18-5E3E-45C6-BADE-1C269BB62090}" type="slidenum">
              <a:rPr lang="en-US" smtClean="0"/>
              <a:t>8</a:t>
            </a:fld>
            <a:endParaRPr lang="en-US"/>
          </a:p>
        </p:txBody>
      </p:sp>
    </p:spTree>
    <p:extLst>
      <p:ext uri="{BB962C8B-B14F-4D97-AF65-F5344CB8AC3E}">
        <p14:creationId xmlns:p14="http://schemas.microsoft.com/office/powerpoint/2010/main" val="10945098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Swissloop</a:t>
            </a:r>
            <a:r>
              <a:rPr lang="en-US" dirty="0"/>
              <a:t>, </a:t>
            </a:r>
            <a:r>
              <a:rPr lang="en-US" dirty="0" err="1"/>
              <a:t>eurotube</a:t>
            </a:r>
            <a:r>
              <a:rPr lang="en-US" dirty="0"/>
              <a:t>, </a:t>
            </a:r>
            <a:r>
              <a:rPr lang="en-US" dirty="0" err="1"/>
              <a:t>Angst&amp;Pfister</a:t>
            </a:r>
            <a:r>
              <a:rPr lang="en-US" dirty="0"/>
              <a:t>, </a:t>
            </a:r>
            <a:r>
              <a:rPr lang="en-US" dirty="0" err="1"/>
              <a:t>etc</a:t>
            </a:r>
            <a:endParaRPr lang="en-US" dirty="0"/>
          </a:p>
          <a:p>
            <a:endParaRPr lang="de-CH" dirty="0"/>
          </a:p>
        </p:txBody>
      </p:sp>
      <p:sp>
        <p:nvSpPr>
          <p:cNvPr id="4" name="Foliennummernplatzhalter 3"/>
          <p:cNvSpPr>
            <a:spLocks noGrp="1"/>
          </p:cNvSpPr>
          <p:nvPr>
            <p:ph type="sldNum" sz="quarter" idx="5"/>
          </p:nvPr>
        </p:nvSpPr>
        <p:spPr/>
        <p:txBody>
          <a:bodyPr/>
          <a:lstStyle/>
          <a:p>
            <a:fld id="{81BE5C18-5E3E-45C6-BADE-1C269BB62090}" type="slidenum">
              <a:rPr lang="en-US" smtClean="0"/>
              <a:t>9</a:t>
            </a:fld>
            <a:endParaRPr lang="en-US"/>
          </a:p>
        </p:txBody>
      </p:sp>
    </p:spTree>
    <p:extLst>
      <p:ext uri="{BB962C8B-B14F-4D97-AF65-F5344CB8AC3E}">
        <p14:creationId xmlns:p14="http://schemas.microsoft.com/office/powerpoint/2010/main" val="33684785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Letzter Versuch war für Sept 2015. Wurde dann abgesagt (wir hatten 5 Anmeldungen)</a:t>
            </a:r>
          </a:p>
        </p:txBody>
      </p:sp>
      <p:sp>
        <p:nvSpPr>
          <p:cNvPr id="4" name="Foliennummernplatzhalter 3"/>
          <p:cNvSpPr>
            <a:spLocks noGrp="1"/>
          </p:cNvSpPr>
          <p:nvPr>
            <p:ph type="sldNum" sz="quarter" idx="5"/>
          </p:nvPr>
        </p:nvSpPr>
        <p:spPr/>
        <p:txBody>
          <a:bodyPr/>
          <a:lstStyle/>
          <a:p>
            <a:fld id="{81BE5C18-5E3E-45C6-BADE-1C269BB62090}" type="slidenum">
              <a:rPr lang="en-US" smtClean="0"/>
              <a:t>11</a:t>
            </a:fld>
            <a:endParaRPr lang="en-US"/>
          </a:p>
        </p:txBody>
      </p:sp>
    </p:spTree>
    <p:extLst>
      <p:ext uri="{BB962C8B-B14F-4D97-AF65-F5344CB8AC3E}">
        <p14:creationId xmlns:p14="http://schemas.microsoft.com/office/powerpoint/2010/main" val="19240639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a:p>
            <a:endParaRPr lang="en-US" dirty="0"/>
          </a:p>
        </p:txBody>
      </p:sp>
      <p:sp>
        <p:nvSpPr>
          <p:cNvPr id="4" name="Foliennummernplatzhalter 3"/>
          <p:cNvSpPr>
            <a:spLocks noGrp="1"/>
          </p:cNvSpPr>
          <p:nvPr>
            <p:ph type="sldNum" sz="quarter" idx="10"/>
          </p:nvPr>
        </p:nvSpPr>
        <p:spPr/>
        <p:txBody>
          <a:bodyPr/>
          <a:lstStyle/>
          <a:p>
            <a:fld id="{879FD05A-2604-469D-B67A-8A802ED134D2}" type="slidenum">
              <a:rPr lang="de-DE" altLang="de-DE" smtClean="0"/>
              <a:pPr/>
              <a:t>12</a:t>
            </a:fld>
            <a:endParaRPr lang="de-DE" altLang="de-DE"/>
          </a:p>
        </p:txBody>
      </p:sp>
    </p:spTree>
    <p:extLst>
      <p:ext uri="{BB962C8B-B14F-4D97-AF65-F5344CB8AC3E}">
        <p14:creationId xmlns:p14="http://schemas.microsoft.com/office/powerpoint/2010/main" val="27822721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sz="1200" kern="1200" dirty="0">
                <a:solidFill>
                  <a:schemeClr val="tx1"/>
                </a:solidFill>
                <a:effectLst/>
                <a:latin typeface="+mn-lt"/>
                <a:ea typeface="+mn-ea"/>
                <a:cs typeface="+mn-cs"/>
              </a:rPr>
              <a:t>Sitzverlegung, sowie der Steuersituation und der Problematik mit der Raiffeisenbank, weil kein gültiger Handelsregisterauszug vorhanden ist, sind erfolgt. Mit der Raiffeisenbank konnte bereits alles geregelt werden. Martin Wüest und Barbara Lauber wurden jetzt ordentlich in den Kundendaten erfasst und die Unterschriftenregelung festgelegt.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kern="1200" dirty="0">
              <a:solidFill>
                <a:schemeClr val="tx1"/>
              </a:solidFill>
              <a:effectLst/>
              <a:latin typeface="+mn-lt"/>
              <a:ea typeface="+mn-ea"/>
              <a:cs typeface="+mn-cs"/>
            </a:endParaRPr>
          </a:p>
          <a:p>
            <a:r>
              <a:rPr lang="de-CH" sz="1200" kern="1200" dirty="0">
                <a:solidFill>
                  <a:schemeClr val="tx1"/>
                </a:solidFill>
                <a:effectLst/>
                <a:latin typeface="+mn-lt"/>
                <a:ea typeface="+mn-ea"/>
                <a:cs typeface="+mn-cs"/>
              </a:rPr>
              <a:t>Im Vorfeld wurde beschlossen, dass die Firma Busch ihren Firmenstandort </a:t>
            </a:r>
            <a:r>
              <a:rPr lang="de-CH" sz="1200" kern="1200" dirty="0" err="1">
                <a:solidFill>
                  <a:schemeClr val="tx1"/>
                </a:solidFill>
                <a:effectLst/>
                <a:latin typeface="+mn-lt"/>
                <a:ea typeface="+mn-ea"/>
                <a:cs typeface="+mn-cs"/>
              </a:rPr>
              <a:t>swissvacuum</a:t>
            </a:r>
            <a:r>
              <a:rPr lang="de-CH" sz="1200" kern="1200" dirty="0">
                <a:solidFill>
                  <a:schemeClr val="tx1"/>
                </a:solidFill>
                <a:effectLst/>
                <a:latin typeface="+mn-lt"/>
                <a:ea typeface="+mn-ea"/>
                <a:cs typeface="+mn-cs"/>
              </a:rPr>
              <a:t> für den Sitz zur Verfügung stellt, damit der Handelsregisterauszug verlegt werden kann. Da diese Einträge im Handelsregister sehr aufwändig sind und jedes Mal Kosten entstehen, wenn etwas angepasst werden muss, sollte auf den Eintrag verzichtet werden.</a:t>
            </a:r>
          </a:p>
          <a:p>
            <a:r>
              <a:rPr lang="de-CH" sz="1200" kern="1200" dirty="0">
                <a:solidFill>
                  <a:schemeClr val="tx1"/>
                </a:solidFill>
                <a:effectLst/>
                <a:latin typeface="+mn-lt"/>
                <a:ea typeface="+mn-ea"/>
                <a:cs typeface="+mn-cs"/>
              </a:rPr>
              <a:t> </a:t>
            </a:r>
          </a:p>
          <a:p>
            <a:r>
              <a:rPr lang="de-CH" sz="1200" kern="1200" dirty="0">
                <a:solidFill>
                  <a:schemeClr val="tx1"/>
                </a:solidFill>
                <a:effectLst/>
                <a:latin typeface="+mn-lt"/>
                <a:ea typeface="+mn-ea"/>
                <a:cs typeface="+mn-cs"/>
              </a:rPr>
              <a:t>Bezüglich der Steuern haben die Abklärungen ergeben, dass der Sitz im Kanton Aargau erfordert, dass jährlich eine Steuererklärung eingereicht wird, weil ab einem Gewinn von CHF 5'000.- (im Schnitt über mehrere Jahre) und ab einem Vermögen von CHF 50'000.- eine Steuerpflicht besteht. Im Kanton Freiburg wäre der Verein vorerst steuerbefreit. Die Bedingungen sind hier: Selbstdeklaration ab einem Gewinn von CHF 5'000.- (im Schnitt über mehrere Jahre) und ab einem Vermögen von CHF 100'000.-.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CH" sz="1200" kern="1200" dirty="0">
              <a:solidFill>
                <a:schemeClr val="tx1"/>
              </a:solidFill>
              <a:effectLst/>
              <a:latin typeface="+mn-lt"/>
              <a:ea typeface="+mn-ea"/>
              <a:cs typeface="+mn-cs"/>
            </a:endParaRPr>
          </a:p>
          <a:p>
            <a:endParaRPr lang="de-CH" dirty="0"/>
          </a:p>
        </p:txBody>
      </p:sp>
      <p:sp>
        <p:nvSpPr>
          <p:cNvPr id="4" name="Foliennummernplatzhalter 3"/>
          <p:cNvSpPr>
            <a:spLocks noGrp="1"/>
          </p:cNvSpPr>
          <p:nvPr>
            <p:ph type="sldNum" sz="quarter" idx="5"/>
          </p:nvPr>
        </p:nvSpPr>
        <p:spPr/>
        <p:txBody>
          <a:bodyPr/>
          <a:lstStyle/>
          <a:p>
            <a:fld id="{81BE5C18-5E3E-45C6-BADE-1C269BB62090}" type="slidenum">
              <a:rPr lang="en-US" smtClean="0"/>
              <a:t>25</a:t>
            </a:fld>
            <a:endParaRPr lang="en-US"/>
          </a:p>
        </p:txBody>
      </p:sp>
    </p:spTree>
    <p:extLst>
      <p:ext uri="{BB962C8B-B14F-4D97-AF65-F5344CB8AC3E}">
        <p14:creationId xmlns:p14="http://schemas.microsoft.com/office/powerpoint/2010/main" val="32333505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6"/>
            <a:ext cx="10363200" cy="1470025"/>
          </a:xfrm>
        </p:spPr>
        <p:txBody>
          <a:bodyPr/>
          <a:lstStyle/>
          <a:p>
            <a:r>
              <a:rPr lang="de-DE"/>
              <a:t>Mastertitelformat bearbeiten</a:t>
            </a:r>
            <a:endParaRPr lang="de-CH"/>
          </a:p>
        </p:txBody>
      </p:sp>
      <p:sp>
        <p:nvSpPr>
          <p:cNvPr id="3" name="Untertitel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de-DE"/>
              <a:t>Master-Untertitelformat bearbeiten</a:t>
            </a:r>
            <a:endParaRPr lang="de-CH"/>
          </a:p>
        </p:txBody>
      </p:sp>
    </p:spTree>
    <p:extLst>
      <p:ext uri="{BB962C8B-B14F-4D97-AF65-F5344CB8AC3E}">
        <p14:creationId xmlns:p14="http://schemas.microsoft.com/office/powerpoint/2010/main" val="7250213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3" name="Vertikaler Textplatzhalt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2475520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9194800" y="304800"/>
            <a:ext cx="2997200" cy="6248400"/>
          </a:xfrm>
        </p:spPr>
        <p:txBody>
          <a:bodyPr vert="eaVert"/>
          <a:lstStyle/>
          <a:p>
            <a:r>
              <a:rPr lang="de-DE"/>
              <a:t>Mastertitelformat bearbeiten</a:t>
            </a:r>
            <a:endParaRPr lang="de-CH"/>
          </a:p>
        </p:txBody>
      </p:sp>
      <p:sp>
        <p:nvSpPr>
          <p:cNvPr id="3" name="Vertikaler Textplatzhalter 2"/>
          <p:cNvSpPr>
            <a:spLocks noGrp="1"/>
          </p:cNvSpPr>
          <p:nvPr>
            <p:ph type="body" orient="vert" idx="1"/>
          </p:nvPr>
        </p:nvSpPr>
        <p:spPr>
          <a:xfrm>
            <a:off x="203200" y="304800"/>
            <a:ext cx="8788400" cy="6248400"/>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68928891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Titelfolie">
    <p:bg>
      <p:bgPr>
        <a:solidFill>
          <a:schemeClr val="lt1"/>
        </a:solidFill>
        <a:effectLst/>
      </p:bgPr>
    </p:bg>
    <p:spTree>
      <p:nvGrpSpPr>
        <p:cNvPr id="1" name=""/>
        <p:cNvGrpSpPr/>
        <p:nvPr/>
      </p:nvGrpSpPr>
      <p:grpSpPr>
        <a:xfrm>
          <a:off x="0" y="0"/>
          <a:ext cx="0" cy="0"/>
          <a:chOff x="0" y="0"/>
          <a:chExt cx="0" cy="0"/>
        </a:xfrm>
      </p:grpSpPr>
      <p:pic>
        <p:nvPicPr>
          <p:cNvPr id="2" name="Picture 8" descr="blank"/>
          <p:cNvPicPr/>
          <p:nvPr/>
        </p:nvPicPr>
        <p:blipFill>
          <a:blip r:embed="rId2"/>
          <a:stretch/>
        </p:blipFill>
        <p:spPr>
          <a:xfrm>
            <a:off x="6089760" y="3424320"/>
            <a:ext cx="10080" cy="7560"/>
          </a:xfrm>
          <a:prstGeom prst="rect">
            <a:avLst/>
          </a:prstGeom>
          <a:noFill/>
          <a:ln w="0">
            <a:noFill/>
          </a:ln>
        </p:spPr>
      </p:pic>
      <p:pic>
        <p:nvPicPr>
          <p:cNvPr id="3" name="Picture 12" descr="swiss_vacuum_logo_2"/>
          <p:cNvPicPr/>
          <p:nvPr/>
        </p:nvPicPr>
        <p:blipFill>
          <a:blip r:embed="rId3"/>
          <a:stretch/>
        </p:blipFill>
        <p:spPr>
          <a:xfrm>
            <a:off x="0" y="0"/>
            <a:ext cx="2704680" cy="1099800"/>
          </a:xfrm>
          <a:prstGeom prst="rect">
            <a:avLst/>
          </a:prstGeom>
          <a:noFill/>
          <a:ln w="0">
            <a:noFill/>
          </a:ln>
        </p:spPr>
      </p:pic>
      <p:sp>
        <p:nvSpPr>
          <p:cNvPr id="4" name="Rectangle 13"/>
          <p:cNvSpPr/>
          <p:nvPr/>
        </p:nvSpPr>
        <p:spPr>
          <a:xfrm>
            <a:off x="0" y="1143000"/>
            <a:ext cx="12191760" cy="53640"/>
          </a:xfrm>
          <a:prstGeom prst="rect">
            <a:avLst/>
          </a:prstGeom>
          <a:gradFill rotWithShape="0">
            <a:gsLst>
              <a:gs pos="0">
                <a:srgbClr val="808080"/>
              </a:gs>
              <a:gs pos="100000">
                <a:srgbClr val="CDCDCD"/>
              </a:gs>
            </a:gsLst>
            <a:lin ang="0"/>
          </a:gradFill>
          <a:ln w="0">
            <a:noFill/>
          </a:ln>
        </p:spPr>
        <p:style>
          <a:lnRef idx="0">
            <a:scrgbClr r="0" g="0" b="0"/>
          </a:lnRef>
          <a:fillRef idx="0">
            <a:scrgbClr r="0" g="0" b="0"/>
          </a:fillRef>
          <a:effectRef idx="0">
            <a:scrgbClr r="0" g="0" b="0"/>
          </a:effectRef>
          <a:fontRef idx="minor"/>
        </p:style>
        <p:txBody>
          <a:bodyPr wrap="none" lIns="90000" tIns="9000" rIns="90000" bIns="9000" anchor="ctr">
            <a:noAutofit/>
          </a:bodyPr>
          <a:lstStyle/>
          <a:p>
            <a:endParaRPr lang="de-CH" sz="1800" b="0" u="none" strike="noStrike">
              <a:solidFill>
                <a:schemeClr val="dk1"/>
              </a:solidFill>
              <a:effectLst/>
              <a:uFillTx/>
              <a:latin typeface="Arial"/>
            </a:endParaRPr>
          </a:p>
        </p:txBody>
      </p:sp>
      <p:sp>
        <p:nvSpPr>
          <p:cNvPr id="5" name="Rectangle 14"/>
          <p:cNvSpPr/>
          <p:nvPr/>
        </p:nvSpPr>
        <p:spPr>
          <a:xfrm>
            <a:off x="0" y="1219320"/>
            <a:ext cx="12191760" cy="53640"/>
          </a:xfrm>
          <a:prstGeom prst="rect">
            <a:avLst/>
          </a:prstGeom>
          <a:gradFill rotWithShape="0">
            <a:gsLst>
              <a:gs pos="0">
                <a:srgbClr val="E11513"/>
              </a:gs>
              <a:gs pos="100000">
                <a:srgbClr val="F3A3A2"/>
              </a:gs>
            </a:gsLst>
            <a:lin ang="0"/>
          </a:gradFill>
          <a:ln w="0">
            <a:noFill/>
          </a:ln>
        </p:spPr>
        <p:style>
          <a:lnRef idx="0">
            <a:scrgbClr r="0" g="0" b="0"/>
          </a:lnRef>
          <a:fillRef idx="0">
            <a:scrgbClr r="0" g="0" b="0"/>
          </a:fillRef>
          <a:effectRef idx="0">
            <a:scrgbClr r="0" g="0" b="0"/>
          </a:effectRef>
          <a:fontRef idx="minor"/>
        </p:style>
        <p:txBody>
          <a:bodyPr wrap="none" lIns="90000" tIns="9000" rIns="90000" bIns="9000" anchor="ctr">
            <a:noAutofit/>
          </a:bodyPr>
          <a:lstStyle/>
          <a:p>
            <a:endParaRPr lang="de-CH" sz="1800" b="0" u="none" strike="noStrike">
              <a:solidFill>
                <a:schemeClr val="dk1"/>
              </a:solidFill>
              <a:effectLst/>
              <a:uFillTx/>
              <a:latin typeface="Arial"/>
            </a:endParaRPr>
          </a:p>
        </p:txBody>
      </p:sp>
      <p:sp>
        <p:nvSpPr>
          <p:cNvPr id="6" name="PlaceHolder 1"/>
          <p:cNvSpPr>
            <a:spLocks noGrp="1"/>
          </p:cNvSpPr>
          <p:nvPr>
            <p:ph type="title"/>
          </p:nvPr>
        </p:nvSpPr>
        <p:spPr>
          <a:xfrm>
            <a:off x="914400" y="2130480"/>
            <a:ext cx="10362960" cy="1469520"/>
          </a:xfrm>
          <a:prstGeom prst="rect">
            <a:avLst/>
          </a:prstGeom>
          <a:noFill/>
          <a:ln w="0">
            <a:noFill/>
          </a:ln>
        </p:spPr>
        <p:txBody>
          <a:bodyPr lIns="91440" tIns="45720" rIns="91440" bIns="45720" numCol="1" spcCol="0" anchor="ctr">
            <a:noAutofit/>
          </a:bodyPr>
          <a:lstStyle>
            <a:lvl1pPr indent="0" algn="r">
              <a:lnSpc>
                <a:spcPct val="100000"/>
              </a:lnSpc>
              <a:buNone/>
              <a:defRPr lang="de-DE" sz="4000" b="0" i="1" u="none" strike="noStrike">
                <a:solidFill>
                  <a:schemeClr val="lt2"/>
                </a:solidFill>
                <a:effectLst/>
                <a:uFillTx/>
                <a:latin typeface="Arial"/>
                <a:ea typeface="ＭＳ Ｐゴシック"/>
              </a:defRPr>
            </a:lvl1pPr>
          </a:lstStyle>
          <a:p>
            <a:pPr indent="0" algn="r">
              <a:lnSpc>
                <a:spcPct val="100000"/>
              </a:lnSpc>
              <a:buNone/>
            </a:pPr>
            <a:r>
              <a:rPr lang="de-DE" sz="4000" b="0" i="1" u="none" strike="noStrike">
                <a:solidFill>
                  <a:schemeClr val="lt2"/>
                </a:solidFill>
                <a:effectLst/>
                <a:uFillTx/>
                <a:latin typeface="Arial"/>
                <a:ea typeface="ＭＳ Ｐゴシック"/>
              </a:rPr>
              <a:t>Titelmasterformat durch Klicken bearbeiten</a:t>
            </a:r>
            <a:endParaRPr lang="de-DE" sz="4000" b="0" i="1" u="none" strike="noStrike">
              <a:solidFill>
                <a:schemeClr val="lt2"/>
              </a:solidFill>
              <a:effectLst/>
              <a:uFillTx/>
              <a:latin typeface="Arial"/>
            </a:endParaRPr>
          </a:p>
        </p:txBody>
      </p:sp>
      <p:sp>
        <p:nvSpPr>
          <p:cNvPr id="7"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l">
              <a:spcBef>
                <a:spcPts val="1417"/>
              </a:spcBef>
              <a:buClr>
                <a:srgbClr val="000000"/>
              </a:buClr>
              <a:buSzPct val="45000"/>
              <a:buFont typeface="Wingdings" charset="2"/>
              <a:buChar char=""/>
              <a:defRPr lang="de-DE" sz="3200" b="0" i="1" u="none" strike="noStrike">
                <a:solidFill>
                  <a:srgbClr val="191919"/>
                </a:solidFill>
                <a:effectLst/>
                <a:uFillTx/>
                <a:latin typeface="Arial"/>
              </a:defRPr>
            </a:lvl1pPr>
            <a:lvl2pPr lvl="1" algn="l">
              <a:spcBef>
                <a:spcPts val="1134"/>
              </a:spcBef>
              <a:buClr>
                <a:srgbClr val="000000"/>
              </a:buClr>
              <a:buSzPct val="75000"/>
              <a:buFont typeface="Symbol" charset="2"/>
              <a:buChar char=""/>
              <a:defRPr lang="de-DE" sz="2400" b="0" i="1" u="none" strike="noStrike">
                <a:solidFill>
                  <a:schemeClr val="lt2"/>
                </a:solidFill>
                <a:effectLst/>
                <a:uFillTx/>
                <a:latin typeface="Arial"/>
              </a:defRPr>
            </a:lvl2pPr>
            <a:lvl3pPr lvl="2" algn="l">
              <a:spcBef>
                <a:spcPts val="850"/>
              </a:spcBef>
              <a:buClr>
                <a:srgbClr val="000000"/>
              </a:buClr>
              <a:buSzPct val="45000"/>
              <a:buFont typeface="Wingdings" charset="2"/>
              <a:buChar char=""/>
              <a:defRPr lang="de-DE" sz="2000" b="0" i="1" u="none" strike="noStrike">
                <a:solidFill>
                  <a:schemeClr val="accent2"/>
                </a:solidFill>
                <a:effectLst/>
                <a:uFillTx/>
                <a:latin typeface="Arial"/>
              </a:defRPr>
            </a:lvl3pPr>
            <a:lvl4pPr lvl="3" algn="l">
              <a:spcBef>
                <a:spcPts val="567"/>
              </a:spcBef>
              <a:buClr>
                <a:srgbClr val="000000"/>
              </a:buClr>
              <a:buSzPct val="75000"/>
              <a:buFont typeface="Symbol" charset="2"/>
              <a:buChar char=""/>
              <a:defRPr lang="de-DE" sz="2000" b="0" i="1" u="none" strike="noStrike">
                <a:solidFill>
                  <a:schemeClr val="dk2"/>
                </a:solidFill>
                <a:effectLst/>
                <a:uFillTx/>
                <a:latin typeface="Arial"/>
              </a:defRPr>
            </a:lvl4pPr>
            <a:lvl5pPr lvl="4" algn="l">
              <a:spcBef>
                <a:spcPts val="283"/>
              </a:spcBef>
              <a:buClr>
                <a:srgbClr val="000000"/>
              </a:buClr>
              <a:buSzPct val="45000"/>
              <a:buFont typeface="Wingdings" charset="2"/>
              <a:buChar char=""/>
              <a:defRPr lang="de-DE" sz="2000" b="0" i="1" u="none" strike="noStrike">
                <a:solidFill>
                  <a:schemeClr val="dk2"/>
                </a:solidFill>
                <a:effectLst/>
                <a:uFillTx/>
                <a:latin typeface="Arial"/>
              </a:defRPr>
            </a:lvl5pPr>
            <a:lvl6pPr lvl="5" algn="l">
              <a:spcBef>
                <a:spcPts val="283"/>
              </a:spcBef>
              <a:buClr>
                <a:srgbClr val="000000"/>
              </a:buClr>
              <a:buSzPct val="45000"/>
              <a:buFont typeface="Wingdings" charset="2"/>
              <a:buChar char=""/>
              <a:defRPr lang="de-DE" sz="2000" b="0" i="1" u="none" strike="noStrike">
                <a:solidFill>
                  <a:schemeClr val="dk2"/>
                </a:solidFill>
                <a:effectLst/>
                <a:uFillTx/>
                <a:latin typeface="Arial"/>
              </a:defRPr>
            </a:lvl6pPr>
            <a:lvl7pPr lvl="6" algn="l">
              <a:spcBef>
                <a:spcPts val="283"/>
              </a:spcBef>
              <a:buClr>
                <a:srgbClr val="000000"/>
              </a:buClr>
              <a:buSzPct val="45000"/>
              <a:buFont typeface="Wingdings" charset="2"/>
              <a:buChar char=""/>
              <a:defRPr lang="de-DE" sz="2000" b="0" i="1" u="none" strike="noStrike">
                <a:solidFill>
                  <a:schemeClr val="dk2"/>
                </a:solidFill>
                <a:effectLst/>
                <a:uFillTx/>
                <a:latin typeface="Arial"/>
              </a:defRPr>
            </a:lvl7pPr>
          </a:lstStyle>
          <a:p>
            <a:pPr marL="432000" indent="-324000" algn="l">
              <a:spcBef>
                <a:spcPts val="1417"/>
              </a:spcBef>
              <a:buClr>
                <a:srgbClr val="000000"/>
              </a:buClr>
              <a:buSzPct val="45000"/>
              <a:buFont typeface="Wingdings" charset="2"/>
              <a:buChar char=""/>
            </a:pPr>
            <a:r>
              <a:rPr lang="de-DE" sz="3200" b="0" i="1" u="none" strike="noStrike">
                <a:solidFill>
                  <a:srgbClr val="191919"/>
                </a:solidFill>
                <a:effectLst/>
                <a:uFillTx/>
                <a:latin typeface="Arial"/>
              </a:rPr>
              <a:t>Click to edit the outline text format</a:t>
            </a:r>
          </a:p>
          <a:p>
            <a:pPr marL="864000" lvl="1" indent="-324000" algn="l">
              <a:spcBef>
                <a:spcPts val="1134"/>
              </a:spcBef>
              <a:buClr>
                <a:srgbClr val="000000"/>
              </a:buClr>
              <a:buSzPct val="75000"/>
              <a:buFont typeface="Symbol" charset="2"/>
              <a:buChar char=""/>
            </a:pPr>
            <a:r>
              <a:rPr lang="de-DE" sz="2400" b="0" i="1" u="none" strike="noStrike">
                <a:solidFill>
                  <a:schemeClr val="lt2"/>
                </a:solidFill>
                <a:effectLst/>
                <a:uFillTx/>
                <a:latin typeface="Arial"/>
              </a:rPr>
              <a:t>Second Outline Level</a:t>
            </a:r>
          </a:p>
          <a:p>
            <a:pPr marL="1296000" lvl="2" indent="-288000" algn="l">
              <a:spcBef>
                <a:spcPts val="850"/>
              </a:spcBef>
              <a:buClr>
                <a:srgbClr val="000000"/>
              </a:buClr>
              <a:buSzPct val="45000"/>
              <a:buFont typeface="Wingdings" charset="2"/>
              <a:buChar char=""/>
            </a:pPr>
            <a:r>
              <a:rPr lang="de-DE" sz="2000" b="0" i="1" u="none" strike="noStrike">
                <a:solidFill>
                  <a:schemeClr val="accent2"/>
                </a:solidFill>
                <a:effectLst/>
                <a:uFillTx/>
                <a:latin typeface="Arial"/>
              </a:rPr>
              <a:t>Third Outline Level</a:t>
            </a:r>
          </a:p>
          <a:p>
            <a:pPr marL="1728000" lvl="3" indent="-216000" algn="l">
              <a:spcBef>
                <a:spcPts val="567"/>
              </a:spcBef>
              <a:buClr>
                <a:srgbClr val="000000"/>
              </a:buClr>
              <a:buSzPct val="75000"/>
              <a:buFont typeface="Symbol" charset="2"/>
              <a:buChar char=""/>
            </a:pPr>
            <a:r>
              <a:rPr lang="de-DE" sz="2000" b="0" i="1" u="none" strike="noStrike">
                <a:solidFill>
                  <a:schemeClr val="dk2"/>
                </a:solidFill>
                <a:effectLst/>
                <a:uFillTx/>
                <a:latin typeface="Arial"/>
              </a:rPr>
              <a:t>Fourth Outline Level</a:t>
            </a:r>
          </a:p>
          <a:p>
            <a:pPr marL="2160000" lvl="4" indent="-216000" algn="l">
              <a:spcBef>
                <a:spcPts val="283"/>
              </a:spcBef>
              <a:buClr>
                <a:srgbClr val="000000"/>
              </a:buClr>
              <a:buSzPct val="45000"/>
              <a:buFont typeface="Wingdings" charset="2"/>
              <a:buChar char=""/>
            </a:pPr>
            <a:r>
              <a:rPr lang="de-DE" sz="2000" b="0" i="1" u="none" strike="noStrike">
                <a:solidFill>
                  <a:schemeClr val="dk2"/>
                </a:solidFill>
                <a:effectLst/>
                <a:uFillTx/>
                <a:latin typeface="Arial"/>
              </a:rPr>
              <a:t>Fifth Outline Level</a:t>
            </a:r>
          </a:p>
          <a:p>
            <a:pPr marL="2592000" lvl="5" indent="-216000" algn="l">
              <a:spcBef>
                <a:spcPts val="283"/>
              </a:spcBef>
              <a:buClr>
                <a:srgbClr val="000000"/>
              </a:buClr>
              <a:buSzPct val="45000"/>
              <a:buFont typeface="Wingdings" charset="2"/>
              <a:buChar char=""/>
            </a:pPr>
            <a:r>
              <a:rPr lang="de-DE" sz="2000" b="0" i="1" u="none" strike="noStrike">
                <a:solidFill>
                  <a:schemeClr val="dk2"/>
                </a:solidFill>
                <a:effectLst/>
                <a:uFillTx/>
                <a:latin typeface="Arial"/>
              </a:rPr>
              <a:t>Sixth Outline Level</a:t>
            </a:r>
          </a:p>
          <a:p>
            <a:pPr marL="3024000" lvl="6" indent="-216000" algn="l">
              <a:spcBef>
                <a:spcPts val="283"/>
              </a:spcBef>
              <a:buClr>
                <a:srgbClr val="000000"/>
              </a:buClr>
              <a:buSzPct val="45000"/>
              <a:buFont typeface="Wingdings" charset="2"/>
              <a:buChar char=""/>
            </a:pPr>
            <a:r>
              <a:rPr lang="de-DE" sz="2000" b="0" i="1" u="none" strike="noStrike">
                <a:solidFill>
                  <a:schemeClr val="dk2"/>
                </a:solidFill>
                <a:effectLst/>
                <a:uFillTx/>
                <a:latin typeface="Arial"/>
              </a:rPr>
              <a:t>Seventh Outline Level</a:t>
            </a:r>
          </a:p>
        </p:txBody>
      </p:sp>
    </p:spTree>
    <p:extLst>
      <p:ext uri="{BB962C8B-B14F-4D97-AF65-F5344CB8AC3E}">
        <p14:creationId xmlns:p14="http://schemas.microsoft.com/office/powerpoint/2010/main" val="17877807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1_Leer">
    <p:bg>
      <p:bgPr>
        <a:solidFill>
          <a:schemeClr val="lt1"/>
        </a:solidFill>
        <a:effectLst/>
      </p:bgPr>
    </p:bg>
    <p:spTree>
      <p:nvGrpSpPr>
        <p:cNvPr id="1" name=""/>
        <p:cNvGrpSpPr/>
        <p:nvPr/>
      </p:nvGrpSpPr>
      <p:grpSpPr>
        <a:xfrm>
          <a:off x="0" y="0"/>
          <a:ext cx="0" cy="0"/>
          <a:chOff x="0" y="0"/>
          <a:chExt cx="0" cy="0"/>
        </a:xfrm>
      </p:grpSpPr>
      <p:pic>
        <p:nvPicPr>
          <p:cNvPr id="53" name="Picture 8" descr="blank" hidden="1"/>
          <p:cNvPicPr/>
          <p:nvPr/>
        </p:nvPicPr>
        <p:blipFill>
          <a:blip r:embed="rId2"/>
          <a:stretch/>
        </p:blipFill>
        <p:spPr>
          <a:xfrm>
            <a:off x="6089760" y="3424320"/>
            <a:ext cx="10080" cy="7560"/>
          </a:xfrm>
          <a:prstGeom prst="rect">
            <a:avLst/>
          </a:prstGeom>
          <a:noFill/>
          <a:ln w="0">
            <a:noFill/>
          </a:ln>
        </p:spPr>
      </p:pic>
      <p:pic>
        <p:nvPicPr>
          <p:cNvPr id="54" name="Picture 12" descr="swiss_vacuum_logo_2" hidden="1"/>
          <p:cNvPicPr/>
          <p:nvPr/>
        </p:nvPicPr>
        <p:blipFill>
          <a:blip r:embed="rId3"/>
          <a:stretch/>
        </p:blipFill>
        <p:spPr>
          <a:xfrm>
            <a:off x="0" y="0"/>
            <a:ext cx="2704680" cy="1099800"/>
          </a:xfrm>
          <a:prstGeom prst="rect">
            <a:avLst/>
          </a:prstGeom>
          <a:noFill/>
          <a:ln w="0">
            <a:noFill/>
          </a:ln>
        </p:spPr>
      </p:pic>
      <p:sp>
        <p:nvSpPr>
          <p:cNvPr id="55" name="Rectangle 13" hidden="1"/>
          <p:cNvSpPr/>
          <p:nvPr/>
        </p:nvSpPr>
        <p:spPr>
          <a:xfrm>
            <a:off x="0" y="1143000"/>
            <a:ext cx="12191760" cy="53640"/>
          </a:xfrm>
          <a:prstGeom prst="rect">
            <a:avLst/>
          </a:prstGeom>
          <a:gradFill rotWithShape="0">
            <a:gsLst>
              <a:gs pos="0">
                <a:srgbClr val="808080"/>
              </a:gs>
              <a:gs pos="100000">
                <a:srgbClr val="CDCDCD"/>
              </a:gs>
            </a:gsLst>
            <a:lin ang="0"/>
          </a:gradFill>
          <a:ln w="0">
            <a:noFill/>
          </a:ln>
        </p:spPr>
        <p:style>
          <a:lnRef idx="0">
            <a:scrgbClr r="0" g="0" b="0"/>
          </a:lnRef>
          <a:fillRef idx="0">
            <a:scrgbClr r="0" g="0" b="0"/>
          </a:fillRef>
          <a:effectRef idx="0">
            <a:scrgbClr r="0" g="0" b="0"/>
          </a:effectRef>
          <a:fontRef idx="minor"/>
        </p:style>
        <p:txBody>
          <a:bodyPr wrap="none" lIns="90000" tIns="9000" rIns="90000" bIns="9000" anchor="ctr">
            <a:noAutofit/>
          </a:bodyPr>
          <a:lstStyle/>
          <a:p>
            <a:endParaRPr lang="de-CH" sz="1800" b="0" u="none" strike="noStrike">
              <a:solidFill>
                <a:schemeClr val="dk1"/>
              </a:solidFill>
              <a:effectLst/>
              <a:uFillTx/>
              <a:latin typeface="Arial"/>
            </a:endParaRPr>
          </a:p>
        </p:txBody>
      </p:sp>
      <p:sp>
        <p:nvSpPr>
          <p:cNvPr id="56" name="Rectangle 14" hidden="1"/>
          <p:cNvSpPr/>
          <p:nvPr/>
        </p:nvSpPr>
        <p:spPr>
          <a:xfrm>
            <a:off x="0" y="1219320"/>
            <a:ext cx="12191760" cy="53640"/>
          </a:xfrm>
          <a:prstGeom prst="rect">
            <a:avLst/>
          </a:prstGeom>
          <a:gradFill rotWithShape="0">
            <a:gsLst>
              <a:gs pos="0">
                <a:srgbClr val="E11513"/>
              </a:gs>
              <a:gs pos="100000">
                <a:srgbClr val="F3A3A2"/>
              </a:gs>
            </a:gsLst>
            <a:lin ang="0"/>
          </a:gradFill>
          <a:ln w="0">
            <a:noFill/>
          </a:ln>
        </p:spPr>
        <p:style>
          <a:lnRef idx="0">
            <a:scrgbClr r="0" g="0" b="0"/>
          </a:lnRef>
          <a:fillRef idx="0">
            <a:scrgbClr r="0" g="0" b="0"/>
          </a:fillRef>
          <a:effectRef idx="0">
            <a:scrgbClr r="0" g="0" b="0"/>
          </a:effectRef>
          <a:fontRef idx="minor"/>
        </p:style>
        <p:txBody>
          <a:bodyPr wrap="none" lIns="90000" tIns="9000" rIns="90000" bIns="9000" anchor="ctr">
            <a:noAutofit/>
          </a:bodyPr>
          <a:lstStyle/>
          <a:p>
            <a:endParaRPr lang="de-CH" sz="1800" b="0" u="none" strike="noStrike">
              <a:solidFill>
                <a:schemeClr val="dk1"/>
              </a:solidFill>
              <a:effectLst/>
              <a:uFillTx/>
              <a:latin typeface="Arial"/>
            </a:endParaRPr>
          </a:p>
        </p:txBody>
      </p:sp>
      <p:sp>
        <p:nvSpPr>
          <p:cNvPr id="57" name="PlaceHolder 1"/>
          <p:cNvSpPr>
            <a:spLocks noGrp="1"/>
          </p:cNvSpPr>
          <p:nvPr>
            <p:ph type="title"/>
          </p:nvPr>
        </p:nvSpPr>
        <p:spPr>
          <a:xfrm>
            <a:off x="609480" y="273600"/>
            <a:ext cx="10972440" cy="1144800"/>
          </a:xfrm>
          <a:prstGeom prst="rect">
            <a:avLst/>
          </a:prstGeom>
          <a:noFill/>
          <a:ln w="0">
            <a:noFill/>
          </a:ln>
        </p:spPr>
        <p:txBody>
          <a:bodyPr lIns="0" tIns="0" rIns="0" bIns="0" anchor="ctr">
            <a:noAutofit/>
          </a:bodyPr>
          <a:lstStyle>
            <a:lvl1pPr indent="0" algn="l">
              <a:buNone/>
              <a:defRPr lang="de-DE" sz="1800" b="0" u="none" strike="noStrike">
                <a:solidFill>
                  <a:schemeClr val="dk1"/>
                </a:solidFill>
                <a:effectLst/>
                <a:uFillTx/>
                <a:latin typeface="Arial"/>
              </a:defRPr>
            </a:lvl1pPr>
          </a:lstStyle>
          <a:p>
            <a:pPr indent="0" algn="l">
              <a:buNone/>
            </a:pPr>
            <a:r>
              <a:rPr lang="de-DE" sz="1800" b="0" u="none" strike="noStrike">
                <a:solidFill>
                  <a:schemeClr val="dk1"/>
                </a:solidFill>
                <a:effectLst/>
                <a:uFillTx/>
                <a:latin typeface="Arial"/>
              </a:rPr>
              <a:t>Click to edit the title text format</a:t>
            </a:r>
          </a:p>
        </p:txBody>
      </p:sp>
      <p:sp>
        <p:nvSpPr>
          <p:cNvPr id="58" name="PlaceHolder 2"/>
          <p:cNvSpPr>
            <a:spLocks noGrp="1"/>
          </p:cNvSpPr>
          <p:nvPr>
            <p:ph type="body"/>
          </p:nvPr>
        </p:nvSpPr>
        <p:spPr>
          <a:xfrm>
            <a:off x="609480" y="1604520"/>
            <a:ext cx="10972440" cy="3977280"/>
          </a:xfrm>
          <a:prstGeom prst="rect">
            <a:avLst/>
          </a:prstGeom>
          <a:noFill/>
          <a:ln w="0">
            <a:noFill/>
          </a:ln>
        </p:spPr>
        <p:txBody>
          <a:bodyPr lIns="0" tIns="0" rIns="0" bIns="0" anchor="t">
            <a:normAutofit/>
          </a:bodyPr>
          <a:lstStyle>
            <a:lvl1pPr algn="l">
              <a:spcBef>
                <a:spcPts val="1417"/>
              </a:spcBef>
              <a:buClr>
                <a:srgbClr val="000000"/>
              </a:buClr>
              <a:buSzPct val="45000"/>
              <a:buFont typeface="Wingdings" charset="2"/>
              <a:buChar char=""/>
              <a:defRPr lang="de-DE" sz="3200" b="0" i="1" u="none" strike="noStrike">
                <a:solidFill>
                  <a:srgbClr val="191919"/>
                </a:solidFill>
                <a:effectLst/>
                <a:uFillTx/>
                <a:latin typeface="Arial"/>
              </a:defRPr>
            </a:lvl1pPr>
            <a:lvl2pPr lvl="1" algn="l">
              <a:spcBef>
                <a:spcPts val="1134"/>
              </a:spcBef>
              <a:buClr>
                <a:srgbClr val="000000"/>
              </a:buClr>
              <a:buSzPct val="75000"/>
              <a:buFont typeface="Symbol" charset="2"/>
              <a:buChar char=""/>
              <a:defRPr lang="de-DE" sz="2400" b="0" i="1" u="none" strike="noStrike">
                <a:solidFill>
                  <a:schemeClr val="lt2"/>
                </a:solidFill>
                <a:effectLst/>
                <a:uFillTx/>
                <a:latin typeface="Arial"/>
              </a:defRPr>
            </a:lvl2pPr>
            <a:lvl3pPr lvl="2" algn="l">
              <a:spcBef>
                <a:spcPts val="850"/>
              </a:spcBef>
              <a:buClr>
                <a:srgbClr val="000000"/>
              </a:buClr>
              <a:buSzPct val="45000"/>
              <a:buFont typeface="Wingdings" charset="2"/>
              <a:buChar char=""/>
              <a:defRPr lang="de-DE" sz="2000" b="0" i="1" u="none" strike="noStrike">
                <a:solidFill>
                  <a:schemeClr val="accent2"/>
                </a:solidFill>
                <a:effectLst/>
                <a:uFillTx/>
                <a:latin typeface="Arial"/>
              </a:defRPr>
            </a:lvl3pPr>
            <a:lvl4pPr lvl="3" algn="l">
              <a:spcBef>
                <a:spcPts val="567"/>
              </a:spcBef>
              <a:buClr>
                <a:srgbClr val="000000"/>
              </a:buClr>
              <a:buSzPct val="75000"/>
              <a:buFont typeface="Symbol" charset="2"/>
              <a:buChar char=""/>
              <a:defRPr lang="de-DE" sz="2000" b="0" i="1" u="none" strike="noStrike">
                <a:solidFill>
                  <a:schemeClr val="dk2"/>
                </a:solidFill>
                <a:effectLst/>
                <a:uFillTx/>
                <a:latin typeface="Arial"/>
              </a:defRPr>
            </a:lvl4pPr>
            <a:lvl5pPr lvl="4" algn="l">
              <a:spcBef>
                <a:spcPts val="283"/>
              </a:spcBef>
              <a:buClr>
                <a:srgbClr val="000000"/>
              </a:buClr>
              <a:buSzPct val="45000"/>
              <a:buFont typeface="Wingdings" charset="2"/>
              <a:buChar char=""/>
              <a:defRPr lang="de-DE" sz="2000" b="0" i="1" u="none" strike="noStrike">
                <a:solidFill>
                  <a:schemeClr val="dk2"/>
                </a:solidFill>
                <a:effectLst/>
                <a:uFillTx/>
                <a:latin typeface="Arial"/>
              </a:defRPr>
            </a:lvl5pPr>
            <a:lvl6pPr lvl="5" algn="l">
              <a:spcBef>
                <a:spcPts val="283"/>
              </a:spcBef>
              <a:buClr>
                <a:srgbClr val="000000"/>
              </a:buClr>
              <a:buSzPct val="45000"/>
              <a:buFont typeface="Wingdings" charset="2"/>
              <a:buChar char=""/>
              <a:defRPr lang="de-DE" sz="2000" b="0" i="1" u="none" strike="noStrike">
                <a:solidFill>
                  <a:schemeClr val="dk2"/>
                </a:solidFill>
                <a:effectLst/>
                <a:uFillTx/>
                <a:latin typeface="Arial"/>
              </a:defRPr>
            </a:lvl6pPr>
            <a:lvl7pPr lvl="6" algn="l">
              <a:spcBef>
                <a:spcPts val="283"/>
              </a:spcBef>
              <a:buClr>
                <a:srgbClr val="000000"/>
              </a:buClr>
              <a:buSzPct val="45000"/>
              <a:buFont typeface="Wingdings" charset="2"/>
              <a:buChar char=""/>
              <a:defRPr lang="de-DE" sz="2000" b="0" i="1" u="none" strike="noStrike">
                <a:solidFill>
                  <a:schemeClr val="dk2"/>
                </a:solidFill>
                <a:effectLst/>
                <a:uFillTx/>
                <a:latin typeface="Arial"/>
              </a:defRPr>
            </a:lvl7pPr>
          </a:lstStyle>
          <a:p>
            <a:pPr marL="432000" indent="-324000" algn="l">
              <a:spcBef>
                <a:spcPts val="1417"/>
              </a:spcBef>
              <a:buClr>
                <a:srgbClr val="000000"/>
              </a:buClr>
              <a:buSzPct val="45000"/>
              <a:buFont typeface="Wingdings" charset="2"/>
              <a:buChar char=""/>
            </a:pPr>
            <a:r>
              <a:rPr lang="de-DE" sz="3200" b="0" i="1" u="none" strike="noStrike">
                <a:solidFill>
                  <a:srgbClr val="191919"/>
                </a:solidFill>
                <a:effectLst/>
                <a:uFillTx/>
                <a:latin typeface="Arial"/>
              </a:rPr>
              <a:t>Click to edit the outline text format</a:t>
            </a:r>
          </a:p>
          <a:p>
            <a:pPr marL="864000" lvl="1" indent="-324000" algn="l">
              <a:spcBef>
                <a:spcPts val="1134"/>
              </a:spcBef>
              <a:buClr>
                <a:srgbClr val="000000"/>
              </a:buClr>
              <a:buSzPct val="75000"/>
              <a:buFont typeface="Symbol" charset="2"/>
              <a:buChar char=""/>
            </a:pPr>
            <a:r>
              <a:rPr lang="de-DE" sz="2400" b="0" i="1" u="none" strike="noStrike">
                <a:solidFill>
                  <a:schemeClr val="lt2"/>
                </a:solidFill>
                <a:effectLst/>
                <a:uFillTx/>
                <a:latin typeface="Arial"/>
              </a:rPr>
              <a:t>Second Outline Level</a:t>
            </a:r>
          </a:p>
          <a:p>
            <a:pPr marL="1296000" lvl="2" indent="-288000" algn="l">
              <a:spcBef>
                <a:spcPts val="850"/>
              </a:spcBef>
              <a:buClr>
                <a:srgbClr val="000000"/>
              </a:buClr>
              <a:buSzPct val="45000"/>
              <a:buFont typeface="Wingdings" charset="2"/>
              <a:buChar char=""/>
            </a:pPr>
            <a:r>
              <a:rPr lang="de-DE" sz="2000" b="0" i="1" u="none" strike="noStrike">
                <a:solidFill>
                  <a:schemeClr val="accent2"/>
                </a:solidFill>
                <a:effectLst/>
                <a:uFillTx/>
                <a:latin typeface="Arial"/>
              </a:rPr>
              <a:t>Third Outline Level</a:t>
            </a:r>
          </a:p>
          <a:p>
            <a:pPr marL="1728000" lvl="3" indent="-216000" algn="l">
              <a:spcBef>
                <a:spcPts val="567"/>
              </a:spcBef>
              <a:buClr>
                <a:srgbClr val="000000"/>
              </a:buClr>
              <a:buSzPct val="75000"/>
              <a:buFont typeface="Symbol" charset="2"/>
              <a:buChar char=""/>
            </a:pPr>
            <a:r>
              <a:rPr lang="de-DE" sz="2000" b="0" i="1" u="none" strike="noStrike">
                <a:solidFill>
                  <a:schemeClr val="dk2"/>
                </a:solidFill>
                <a:effectLst/>
                <a:uFillTx/>
                <a:latin typeface="Arial"/>
              </a:rPr>
              <a:t>Fourth Outline Level</a:t>
            </a:r>
          </a:p>
          <a:p>
            <a:pPr marL="2160000" lvl="4" indent="-216000" algn="l">
              <a:spcBef>
                <a:spcPts val="283"/>
              </a:spcBef>
              <a:buClr>
                <a:srgbClr val="000000"/>
              </a:buClr>
              <a:buSzPct val="45000"/>
              <a:buFont typeface="Wingdings" charset="2"/>
              <a:buChar char=""/>
            </a:pPr>
            <a:r>
              <a:rPr lang="de-DE" sz="2000" b="0" i="1" u="none" strike="noStrike">
                <a:solidFill>
                  <a:schemeClr val="dk2"/>
                </a:solidFill>
                <a:effectLst/>
                <a:uFillTx/>
                <a:latin typeface="Arial"/>
              </a:rPr>
              <a:t>Fifth Outline Level</a:t>
            </a:r>
          </a:p>
          <a:p>
            <a:pPr marL="2592000" lvl="5" indent="-216000" algn="l">
              <a:spcBef>
                <a:spcPts val="283"/>
              </a:spcBef>
              <a:buClr>
                <a:srgbClr val="000000"/>
              </a:buClr>
              <a:buSzPct val="45000"/>
              <a:buFont typeface="Wingdings" charset="2"/>
              <a:buChar char=""/>
            </a:pPr>
            <a:r>
              <a:rPr lang="de-DE" sz="2000" b="0" i="1" u="none" strike="noStrike">
                <a:solidFill>
                  <a:schemeClr val="dk2"/>
                </a:solidFill>
                <a:effectLst/>
                <a:uFillTx/>
                <a:latin typeface="Arial"/>
              </a:rPr>
              <a:t>Sixth Outline Level</a:t>
            </a:r>
          </a:p>
          <a:p>
            <a:pPr marL="3024000" lvl="6" indent="-216000" algn="l">
              <a:spcBef>
                <a:spcPts val="283"/>
              </a:spcBef>
              <a:buClr>
                <a:srgbClr val="000000"/>
              </a:buClr>
              <a:buSzPct val="45000"/>
              <a:buFont typeface="Wingdings" charset="2"/>
              <a:buChar char=""/>
            </a:pPr>
            <a:r>
              <a:rPr lang="de-DE" sz="2000" b="0" i="1" u="none" strike="noStrike">
                <a:solidFill>
                  <a:schemeClr val="dk2"/>
                </a:solidFill>
                <a:effectLst/>
                <a:uFillTx/>
                <a:latin typeface="Arial"/>
              </a:rPr>
              <a:t>Seventh Outline Level</a:t>
            </a:r>
          </a:p>
        </p:txBody>
      </p:sp>
    </p:spTree>
    <p:extLst>
      <p:ext uri="{BB962C8B-B14F-4D97-AF65-F5344CB8AC3E}">
        <p14:creationId xmlns:p14="http://schemas.microsoft.com/office/powerpoint/2010/main" val="3788741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3" name="Inhaltsplatzhalter 2"/>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30563374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963084" y="4406901"/>
            <a:ext cx="10363200" cy="1362075"/>
          </a:xfrm>
        </p:spPr>
        <p:txBody>
          <a:bodyPr anchor="t"/>
          <a:lstStyle>
            <a:lvl1pPr algn="l">
              <a:defRPr sz="4000" b="1" cap="all"/>
            </a:lvl1pPr>
          </a:lstStyle>
          <a:p>
            <a:r>
              <a:rPr lang="de-DE"/>
              <a:t>Mastertitelformat bearbeiten</a:t>
            </a:r>
            <a:endParaRPr lang="de-CH"/>
          </a:p>
        </p:txBody>
      </p:sp>
      <p:sp>
        <p:nvSpPr>
          <p:cNvPr id="3" name="Textplatzhalt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de-DE"/>
              <a:t>Mastertextformat bearbeiten</a:t>
            </a:r>
          </a:p>
        </p:txBody>
      </p:sp>
    </p:spTree>
    <p:extLst>
      <p:ext uri="{BB962C8B-B14F-4D97-AF65-F5344CB8AC3E}">
        <p14:creationId xmlns:p14="http://schemas.microsoft.com/office/powerpoint/2010/main" val="4218344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
        <p:nvSpPr>
          <p:cNvPr id="3" name="Inhaltsplatzhalter 2"/>
          <p:cNvSpPr>
            <a:spLocks noGrp="1"/>
          </p:cNvSpPr>
          <p:nvPr>
            <p:ph sz="half" idx="1"/>
          </p:nvPr>
        </p:nvSpPr>
        <p:spPr>
          <a:xfrm>
            <a:off x="203200" y="1524000"/>
            <a:ext cx="57912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Inhaltsplatzhalter 3"/>
          <p:cNvSpPr>
            <a:spLocks noGrp="1"/>
          </p:cNvSpPr>
          <p:nvPr>
            <p:ph sz="half" idx="2"/>
          </p:nvPr>
        </p:nvSpPr>
        <p:spPr>
          <a:xfrm>
            <a:off x="6197600" y="1524000"/>
            <a:ext cx="5791200" cy="50292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29332066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609600" y="274638"/>
            <a:ext cx="10972800" cy="1143000"/>
          </a:xfrm>
        </p:spPr>
        <p:txBody>
          <a:bodyPr/>
          <a:lstStyle>
            <a:lvl1pPr>
              <a:defRPr/>
            </a:lvl1pPr>
          </a:lstStyle>
          <a:p>
            <a:r>
              <a:rPr lang="de-DE"/>
              <a:t>Mastertitelformat bearbeiten</a:t>
            </a:r>
            <a:endParaRPr lang="de-CH"/>
          </a:p>
        </p:txBody>
      </p:sp>
      <p:sp>
        <p:nvSpPr>
          <p:cNvPr id="3" name="Textplatzhalt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5" name="Textplatzhalt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Tree>
    <p:extLst>
      <p:ext uri="{BB962C8B-B14F-4D97-AF65-F5344CB8AC3E}">
        <p14:creationId xmlns:p14="http://schemas.microsoft.com/office/powerpoint/2010/main" val="33451617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Mastertitelformat bearbeiten</a:t>
            </a:r>
            <a:endParaRPr lang="de-CH"/>
          </a:p>
        </p:txBody>
      </p:sp>
    </p:spTree>
    <p:extLst>
      <p:ext uri="{BB962C8B-B14F-4D97-AF65-F5344CB8AC3E}">
        <p14:creationId xmlns:p14="http://schemas.microsoft.com/office/powerpoint/2010/main" val="15665202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5389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1" y="273050"/>
            <a:ext cx="4011084" cy="1162050"/>
          </a:xfrm>
        </p:spPr>
        <p:txBody>
          <a:bodyPr anchor="b"/>
          <a:lstStyle>
            <a:lvl1pPr algn="l">
              <a:defRPr sz="2000" b="1"/>
            </a:lvl1pPr>
          </a:lstStyle>
          <a:p>
            <a:r>
              <a:rPr lang="de-DE"/>
              <a:t>Mastertitelformat bearbeiten</a:t>
            </a:r>
            <a:endParaRPr lang="de-CH"/>
          </a:p>
        </p:txBody>
      </p:sp>
      <p:sp>
        <p:nvSpPr>
          <p:cNvPr id="3" name="Inhaltsplatzhalt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4" name="Textplatzhalt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Tree>
    <p:extLst>
      <p:ext uri="{BB962C8B-B14F-4D97-AF65-F5344CB8AC3E}">
        <p14:creationId xmlns:p14="http://schemas.microsoft.com/office/powerpoint/2010/main" val="25295650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2389717" y="4800600"/>
            <a:ext cx="7315200" cy="566738"/>
          </a:xfrm>
        </p:spPr>
        <p:txBody>
          <a:bodyPr anchor="b"/>
          <a:lstStyle>
            <a:lvl1pPr algn="l">
              <a:defRPr sz="2000" b="1"/>
            </a:lvl1pPr>
          </a:lstStyle>
          <a:p>
            <a:r>
              <a:rPr lang="de-DE"/>
              <a:t>Mastertitelformat bearbeiten</a:t>
            </a:r>
            <a:endParaRPr lang="de-CH"/>
          </a:p>
        </p:txBody>
      </p:sp>
      <p:sp>
        <p:nvSpPr>
          <p:cNvPr id="3" name="Bildplatzhalt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CH"/>
          </a:p>
        </p:txBody>
      </p:sp>
      <p:sp>
        <p:nvSpPr>
          <p:cNvPr id="4" name="Textplatzhalt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Mastertextformat bearbeiten</a:t>
            </a:r>
          </a:p>
        </p:txBody>
      </p:sp>
    </p:spTree>
    <p:extLst>
      <p:ext uri="{BB962C8B-B14F-4D97-AF65-F5344CB8AC3E}">
        <p14:creationId xmlns:p14="http://schemas.microsoft.com/office/powerpoint/2010/main" val="21937206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743200" y="304800"/>
            <a:ext cx="9448800" cy="1041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de-DE"/>
              <a:t>Titelmasterformat durch Klicken bearbeiten</a:t>
            </a:r>
          </a:p>
        </p:txBody>
      </p:sp>
      <p:sp>
        <p:nvSpPr>
          <p:cNvPr id="1027" name="Rectangle 3"/>
          <p:cNvSpPr>
            <a:spLocks noGrp="1" noChangeArrowheads="1"/>
          </p:cNvSpPr>
          <p:nvPr>
            <p:ph type="body" idx="1"/>
          </p:nvPr>
        </p:nvSpPr>
        <p:spPr bwMode="auto">
          <a:xfrm>
            <a:off x="203200" y="1524000"/>
            <a:ext cx="11785600"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pic>
        <p:nvPicPr>
          <p:cNvPr id="1032" name="Picture 8" descr="blank"/>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6089651" y="3424239"/>
            <a:ext cx="10583" cy="7937"/>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swiss_vacuum_logo_2"/>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1" y="0"/>
            <a:ext cx="2705100" cy="1100138"/>
          </a:xfrm>
          <a:prstGeom prst="rect">
            <a:avLst/>
          </a:prstGeom>
          <a:noFill/>
          <a:extLst>
            <a:ext uri="{909E8E84-426E-40DD-AFC4-6F175D3DCCD1}">
              <a14:hiddenFill xmlns:a14="http://schemas.microsoft.com/office/drawing/2010/main">
                <a:solidFill>
                  <a:srgbClr val="FFFFFF"/>
                </a:solidFill>
              </a14:hiddenFill>
            </a:ext>
          </a:extLst>
        </p:spPr>
      </p:pic>
      <p:sp>
        <p:nvSpPr>
          <p:cNvPr id="1037" name="Rectangle 13"/>
          <p:cNvSpPr>
            <a:spLocks noChangeArrowheads="1"/>
          </p:cNvSpPr>
          <p:nvPr/>
        </p:nvSpPr>
        <p:spPr bwMode="auto">
          <a:xfrm>
            <a:off x="0" y="1143001"/>
            <a:ext cx="12192000" cy="53975"/>
          </a:xfrm>
          <a:prstGeom prst="rect">
            <a:avLst/>
          </a:prstGeom>
          <a:gradFill rotWithShape="0">
            <a:gsLst>
              <a:gs pos="0">
                <a:schemeClr val="bg2"/>
              </a:gs>
              <a:gs pos="100000">
                <a:schemeClr val="bg2">
                  <a:gamma/>
                  <a:tint val="39216"/>
                  <a:invGamma/>
                </a:schemeClr>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de-CH" sz="1800"/>
          </a:p>
        </p:txBody>
      </p:sp>
      <p:sp>
        <p:nvSpPr>
          <p:cNvPr id="1038" name="Rectangle 14"/>
          <p:cNvSpPr>
            <a:spLocks noChangeArrowheads="1"/>
          </p:cNvSpPr>
          <p:nvPr/>
        </p:nvSpPr>
        <p:spPr bwMode="auto">
          <a:xfrm>
            <a:off x="0" y="1219201"/>
            <a:ext cx="12192000" cy="53975"/>
          </a:xfrm>
          <a:prstGeom prst="rect">
            <a:avLst/>
          </a:prstGeom>
          <a:gradFill rotWithShape="0">
            <a:gsLst>
              <a:gs pos="0">
                <a:srgbClr val="E11513"/>
              </a:gs>
              <a:gs pos="100000">
                <a:srgbClr val="E11513">
                  <a:gamma/>
                  <a:tint val="39216"/>
                  <a:invGamma/>
                </a:srgbClr>
              </a:gs>
            </a:gsLst>
            <a:lin ang="0" scaled="1"/>
          </a:gradFill>
          <a:ln>
            <a:noFill/>
          </a:ln>
          <a:extLst>
            <a:ext uri="{91240B29-F687-4F45-9708-019B960494DF}">
              <a14:hiddenLine xmlns:a14="http://schemas.microsoft.com/office/drawing/2010/main" w="9525">
                <a:solidFill>
                  <a:schemeClr val="tx1"/>
                </a:solidFill>
                <a:miter lim="800000"/>
                <a:headEnd/>
                <a:tailEnd/>
              </a14:hiddenLine>
            </a:ext>
          </a:extLst>
        </p:spPr>
        <p:txBody>
          <a:bodyPr wrap="none" anchor="ctr"/>
          <a:lstStyle/>
          <a:p>
            <a:endParaRPr lang="de-CH" sz="1800"/>
          </a:p>
        </p:txBody>
      </p:sp>
    </p:spTree>
    <p:extLst>
      <p:ext uri="{BB962C8B-B14F-4D97-AF65-F5344CB8AC3E}">
        <p14:creationId xmlns:p14="http://schemas.microsoft.com/office/powerpoint/2010/main" val="810866000"/>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9" r:id="rId13"/>
  </p:sldLayoutIdLst>
  <p:txStyles>
    <p:titleStyle>
      <a:lvl1pPr algn="r" rtl="0" eaLnBrk="1" fontAlgn="base" hangingPunct="1">
        <a:spcBef>
          <a:spcPct val="0"/>
        </a:spcBef>
        <a:spcAft>
          <a:spcPct val="0"/>
        </a:spcAft>
        <a:defRPr sz="4000" i="1">
          <a:solidFill>
            <a:schemeClr val="bg2"/>
          </a:solidFill>
          <a:latin typeface="+mj-lt"/>
          <a:ea typeface="+mj-ea"/>
          <a:cs typeface="+mj-cs"/>
        </a:defRPr>
      </a:lvl1pPr>
      <a:lvl2pPr algn="r" rtl="0" eaLnBrk="1" fontAlgn="base" hangingPunct="1">
        <a:spcBef>
          <a:spcPct val="0"/>
        </a:spcBef>
        <a:spcAft>
          <a:spcPct val="0"/>
        </a:spcAft>
        <a:defRPr sz="4000" i="1">
          <a:solidFill>
            <a:schemeClr val="bg2"/>
          </a:solidFill>
          <a:latin typeface="Arial" charset="0"/>
          <a:ea typeface="ＭＳ Ｐゴシック" pitchFamily="1" charset="-128"/>
        </a:defRPr>
      </a:lvl2pPr>
      <a:lvl3pPr algn="r" rtl="0" eaLnBrk="1" fontAlgn="base" hangingPunct="1">
        <a:spcBef>
          <a:spcPct val="0"/>
        </a:spcBef>
        <a:spcAft>
          <a:spcPct val="0"/>
        </a:spcAft>
        <a:defRPr sz="4000" i="1">
          <a:solidFill>
            <a:schemeClr val="bg2"/>
          </a:solidFill>
          <a:latin typeface="Arial" charset="0"/>
          <a:ea typeface="ＭＳ Ｐゴシック" pitchFamily="1" charset="-128"/>
        </a:defRPr>
      </a:lvl3pPr>
      <a:lvl4pPr algn="r" rtl="0" eaLnBrk="1" fontAlgn="base" hangingPunct="1">
        <a:spcBef>
          <a:spcPct val="0"/>
        </a:spcBef>
        <a:spcAft>
          <a:spcPct val="0"/>
        </a:spcAft>
        <a:defRPr sz="4000" i="1">
          <a:solidFill>
            <a:schemeClr val="bg2"/>
          </a:solidFill>
          <a:latin typeface="Arial" charset="0"/>
          <a:ea typeface="ＭＳ Ｐゴシック" pitchFamily="1" charset="-128"/>
        </a:defRPr>
      </a:lvl4pPr>
      <a:lvl5pPr algn="r" rtl="0" eaLnBrk="1" fontAlgn="base" hangingPunct="1">
        <a:spcBef>
          <a:spcPct val="0"/>
        </a:spcBef>
        <a:spcAft>
          <a:spcPct val="0"/>
        </a:spcAft>
        <a:defRPr sz="4000" i="1">
          <a:solidFill>
            <a:schemeClr val="bg2"/>
          </a:solidFill>
          <a:latin typeface="Arial" charset="0"/>
          <a:ea typeface="ＭＳ Ｐゴシック" pitchFamily="1" charset="-128"/>
        </a:defRPr>
      </a:lvl5pPr>
      <a:lvl6pPr marL="457200" algn="r" rtl="0" eaLnBrk="1" fontAlgn="base" hangingPunct="1">
        <a:spcBef>
          <a:spcPct val="0"/>
        </a:spcBef>
        <a:spcAft>
          <a:spcPct val="0"/>
        </a:spcAft>
        <a:defRPr sz="4000" i="1">
          <a:solidFill>
            <a:schemeClr val="bg2"/>
          </a:solidFill>
          <a:latin typeface="Arial" charset="0"/>
          <a:ea typeface="ＭＳ Ｐゴシック" pitchFamily="1" charset="-128"/>
        </a:defRPr>
      </a:lvl6pPr>
      <a:lvl7pPr marL="914400" algn="r" rtl="0" eaLnBrk="1" fontAlgn="base" hangingPunct="1">
        <a:spcBef>
          <a:spcPct val="0"/>
        </a:spcBef>
        <a:spcAft>
          <a:spcPct val="0"/>
        </a:spcAft>
        <a:defRPr sz="4000" i="1">
          <a:solidFill>
            <a:schemeClr val="bg2"/>
          </a:solidFill>
          <a:latin typeface="Arial" charset="0"/>
          <a:ea typeface="ＭＳ Ｐゴシック" pitchFamily="1" charset="-128"/>
        </a:defRPr>
      </a:lvl7pPr>
      <a:lvl8pPr marL="1371600" algn="r" rtl="0" eaLnBrk="1" fontAlgn="base" hangingPunct="1">
        <a:spcBef>
          <a:spcPct val="0"/>
        </a:spcBef>
        <a:spcAft>
          <a:spcPct val="0"/>
        </a:spcAft>
        <a:defRPr sz="4000" i="1">
          <a:solidFill>
            <a:schemeClr val="bg2"/>
          </a:solidFill>
          <a:latin typeface="Arial" charset="0"/>
          <a:ea typeface="ＭＳ Ｐゴシック" pitchFamily="1" charset="-128"/>
        </a:defRPr>
      </a:lvl8pPr>
      <a:lvl9pPr marL="1828800" algn="r" rtl="0" eaLnBrk="1" fontAlgn="base" hangingPunct="1">
        <a:spcBef>
          <a:spcPct val="0"/>
        </a:spcBef>
        <a:spcAft>
          <a:spcPct val="0"/>
        </a:spcAft>
        <a:defRPr sz="4000" i="1">
          <a:solidFill>
            <a:schemeClr val="bg2"/>
          </a:solidFill>
          <a:latin typeface="Arial" charset="0"/>
          <a:ea typeface="ＭＳ Ｐゴシック" pitchFamily="1" charset="-128"/>
        </a:defRPr>
      </a:lvl9pPr>
    </p:titleStyle>
    <p:bodyStyle>
      <a:lvl1pPr marL="342900" indent="-342900" algn="l" rtl="0" eaLnBrk="1" fontAlgn="base" hangingPunct="1">
        <a:spcBef>
          <a:spcPct val="20000"/>
        </a:spcBef>
        <a:spcAft>
          <a:spcPct val="0"/>
        </a:spcAft>
        <a:buChar char="•"/>
        <a:defRPr sz="3200" i="1">
          <a:solidFill>
            <a:srgbClr val="191919"/>
          </a:solidFill>
          <a:latin typeface="+mn-lt"/>
          <a:ea typeface="+mn-ea"/>
          <a:cs typeface="+mn-cs"/>
        </a:defRPr>
      </a:lvl1pPr>
      <a:lvl2pPr marL="742950" indent="-285750" algn="l" rtl="0" eaLnBrk="1" fontAlgn="base" hangingPunct="1">
        <a:spcBef>
          <a:spcPct val="20000"/>
        </a:spcBef>
        <a:spcAft>
          <a:spcPct val="0"/>
        </a:spcAft>
        <a:buChar char="–"/>
        <a:defRPr sz="2800" i="1">
          <a:solidFill>
            <a:schemeClr val="tx1"/>
          </a:solidFill>
          <a:latin typeface="+mn-lt"/>
          <a:ea typeface="+mn-ea"/>
        </a:defRPr>
      </a:lvl2pPr>
      <a:lvl3pPr marL="1143000" indent="-228600" algn="l" rtl="0" eaLnBrk="1" fontAlgn="base" hangingPunct="1">
        <a:spcBef>
          <a:spcPct val="20000"/>
        </a:spcBef>
        <a:spcAft>
          <a:spcPct val="0"/>
        </a:spcAft>
        <a:buChar char="•"/>
        <a:defRPr sz="2400" i="1">
          <a:solidFill>
            <a:schemeClr val="bg2"/>
          </a:solidFill>
          <a:latin typeface="+mn-lt"/>
          <a:ea typeface="+mn-ea"/>
        </a:defRPr>
      </a:lvl3pPr>
      <a:lvl4pPr marL="1600200" indent="-228600" algn="l" rtl="0" eaLnBrk="1" fontAlgn="base" hangingPunct="1">
        <a:spcBef>
          <a:spcPct val="20000"/>
        </a:spcBef>
        <a:spcAft>
          <a:spcPct val="0"/>
        </a:spcAft>
        <a:buChar char="–"/>
        <a:defRPr sz="2000" i="1">
          <a:solidFill>
            <a:schemeClr val="accent2"/>
          </a:solidFill>
          <a:latin typeface="+mn-lt"/>
          <a:ea typeface="+mn-ea"/>
        </a:defRPr>
      </a:lvl4pPr>
      <a:lvl5pPr marL="2057400" indent="-228600" algn="l" rtl="0" eaLnBrk="1" fontAlgn="base" hangingPunct="1">
        <a:spcBef>
          <a:spcPct val="20000"/>
        </a:spcBef>
        <a:spcAft>
          <a:spcPct val="0"/>
        </a:spcAft>
        <a:buChar char="»"/>
        <a:defRPr sz="2000" i="1">
          <a:solidFill>
            <a:schemeClr val="tx2"/>
          </a:solidFill>
          <a:latin typeface="+mn-lt"/>
          <a:ea typeface="+mn-ea"/>
        </a:defRPr>
      </a:lvl5pPr>
      <a:lvl6pPr marL="2514600" indent="-228600" algn="l" rtl="0" eaLnBrk="1" fontAlgn="base" hangingPunct="1">
        <a:spcBef>
          <a:spcPct val="20000"/>
        </a:spcBef>
        <a:spcAft>
          <a:spcPct val="0"/>
        </a:spcAft>
        <a:buChar char="»"/>
        <a:defRPr sz="2000" i="1">
          <a:solidFill>
            <a:schemeClr val="tx2"/>
          </a:solidFill>
          <a:latin typeface="+mn-lt"/>
          <a:ea typeface="+mn-ea"/>
        </a:defRPr>
      </a:lvl6pPr>
      <a:lvl7pPr marL="2971800" indent="-228600" algn="l" rtl="0" eaLnBrk="1" fontAlgn="base" hangingPunct="1">
        <a:spcBef>
          <a:spcPct val="20000"/>
        </a:spcBef>
        <a:spcAft>
          <a:spcPct val="0"/>
        </a:spcAft>
        <a:buChar char="»"/>
        <a:defRPr sz="2000" i="1">
          <a:solidFill>
            <a:schemeClr val="tx2"/>
          </a:solidFill>
          <a:latin typeface="+mn-lt"/>
          <a:ea typeface="+mn-ea"/>
        </a:defRPr>
      </a:lvl7pPr>
      <a:lvl8pPr marL="3429000" indent="-228600" algn="l" rtl="0" eaLnBrk="1" fontAlgn="base" hangingPunct="1">
        <a:spcBef>
          <a:spcPct val="20000"/>
        </a:spcBef>
        <a:spcAft>
          <a:spcPct val="0"/>
        </a:spcAft>
        <a:buChar char="»"/>
        <a:defRPr sz="2000" i="1">
          <a:solidFill>
            <a:schemeClr val="tx2"/>
          </a:solidFill>
          <a:latin typeface="+mn-lt"/>
          <a:ea typeface="+mn-ea"/>
        </a:defRPr>
      </a:lvl8pPr>
      <a:lvl9pPr marL="3886200" indent="-228600" algn="l" rtl="0" eaLnBrk="1" fontAlgn="base" hangingPunct="1">
        <a:spcBef>
          <a:spcPct val="20000"/>
        </a:spcBef>
        <a:spcAft>
          <a:spcPct val="0"/>
        </a:spcAft>
        <a:buChar char="»"/>
        <a:defRPr sz="2000" i="1">
          <a:solidFill>
            <a:schemeClr val="tx2"/>
          </a:solidFill>
          <a:latin typeface="+mn-lt"/>
          <a:ea typeface="+mn-ea"/>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emf"/></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oleObject" Target="../embeddings/oleObject2.bin"/><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oleObject" Target="../embeddings/oleObject3.bin"/><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oleObject" Target="../embeddings/oleObject4.bin"/><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36.bin"/><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png"/><Relationship Id="rId4" Type="http://schemas.openxmlformats.org/officeDocument/2006/relationships/image" Target="../media/image6.em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g"/><Relationship Id="rId1" Type="http://schemas.openxmlformats.org/officeDocument/2006/relationships/slideLayout" Target="../slideLayouts/slideLayout2.xml"/><Relationship Id="rId5" Type="http://schemas.openxmlformats.org/officeDocument/2006/relationships/image" Target="../media/image44.jpg"/><Relationship Id="rId4" Type="http://schemas.openxmlformats.org/officeDocument/2006/relationships/image" Target="../media/image43.jpg"/></Relationships>
</file>

<file path=ppt/slides/_rels/slide42.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22.png"/></Relationships>
</file>

<file path=ppt/slides/_rels/slide43.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image" Target="../media/image47.ti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hyperlink" Target="https://www.ecoss2026.net/about-ecoss2026" TargetMode="External"/><Relationship Id="rId2" Type="http://schemas.openxmlformats.org/officeDocument/2006/relationships/hyperlink" Target="http://www.vasscaa-13.org/" TargetMode="External"/><Relationship Id="rId1" Type="http://schemas.openxmlformats.org/officeDocument/2006/relationships/slideLayout" Target="../slideLayouts/slideLayout2.xml"/><Relationship Id="rId5" Type="http://schemas.openxmlformats.org/officeDocument/2006/relationships/hyperlink" Target="http://www.fcse-montreal.ca/" TargetMode="External"/><Relationship Id="rId4" Type="http://schemas.openxmlformats.org/officeDocument/2006/relationships/hyperlink" Target="https://www.dvg-online.org/iuvsta-schools"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51.sv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6.xml"/></Relationships>
</file>

<file path=ppt/slides/_rels/slide5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8.emf"/><Relationship Id="rId5" Type="http://schemas.openxmlformats.org/officeDocument/2006/relationships/image" Target="../media/image7.png"/><Relationship Id="rId4" Type="http://schemas.openxmlformats.org/officeDocument/2006/relationships/image" Target="../media/image6.emf"/></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8.emf"/><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oleObject" Target="../embeddings/oleObject6.bin"/><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oleObject" Target="../embeddings/oleObject1.bin"/><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4.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hteck 8">
            <a:extLst>
              <a:ext uri="{FF2B5EF4-FFF2-40B4-BE49-F238E27FC236}">
                <a16:creationId xmlns:a16="http://schemas.microsoft.com/office/drawing/2014/main" id="{0BE5EFBF-5E72-CD53-D82F-F9D42A31A2C4}"/>
              </a:ext>
            </a:extLst>
          </p:cNvPr>
          <p:cNvSpPr/>
          <p:nvPr/>
        </p:nvSpPr>
        <p:spPr bwMode="auto">
          <a:xfrm>
            <a:off x="0" y="1283878"/>
            <a:ext cx="12363449" cy="5630949"/>
          </a:xfrm>
          <a:prstGeom prst="rect">
            <a:avLst/>
          </a:prstGeom>
          <a:solidFill>
            <a:srgbClr val="000000"/>
          </a:solidFill>
          <a:ln w="9525" cap="flat" cmpd="sng" algn="ctr">
            <a:solidFill>
              <a:srgbClr val="00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a:ln>
                <a:noFill/>
              </a:ln>
              <a:solidFill>
                <a:schemeClr val="tx1"/>
              </a:solidFill>
              <a:effectLst/>
              <a:latin typeface="Arial" charset="0"/>
              <a:ea typeface="ＭＳ Ｐゴシック" pitchFamily="1" charset="-128"/>
            </a:endParaRPr>
          </a:p>
        </p:txBody>
      </p:sp>
      <p:pic>
        <p:nvPicPr>
          <p:cNvPr id="6" name="Grafik 5">
            <a:extLst>
              <a:ext uri="{FF2B5EF4-FFF2-40B4-BE49-F238E27FC236}">
                <a16:creationId xmlns:a16="http://schemas.microsoft.com/office/drawing/2014/main" id="{BB23EF3D-BFDD-8E0C-4A68-15FDD622EAA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096528" y="3709195"/>
            <a:ext cx="3999943" cy="2663296"/>
          </a:xfrm>
          <a:prstGeom prst="rect">
            <a:avLst/>
          </a:prstGeom>
        </p:spPr>
      </p:pic>
      <p:pic>
        <p:nvPicPr>
          <p:cNvPr id="8" name="Grafik 7">
            <a:extLst>
              <a:ext uri="{FF2B5EF4-FFF2-40B4-BE49-F238E27FC236}">
                <a16:creationId xmlns:a16="http://schemas.microsoft.com/office/drawing/2014/main" id="{34CA6A73-EB25-7702-CB14-FD617BF7754F}"/>
              </a:ext>
            </a:extLst>
          </p:cNvPr>
          <p:cNvPicPr>
            <a:picLocks noChangeAspect="1"/>
          </p:cNvPicPr>
          <p:nvPr/>
        </p:nvPicPr>
        <p:blipFill>
          <a:blip r:embed="rId4"/>
          <a:stretch>
            <a:fillRect/>
          </a:stretch>
        </p:blipFill>
        <p:spPr>
          <a:xfrm>
            <a:off x="-415047" y="1342086"/>
            <a:ext cx="3293719" cy="4885683"/>
          </a:xfrm>
          <a:prstGeom prst="rect">
            <a:avLst/>
          </a:prstGeom>
        </p:spPr>
      </p:pic>
      <p:sp>
        <p:nvSpPr>
          <p:cNvPr id="4" name="Textfeld 3">
            <a:extLst>
              <a:ext uri="{FF2B5EF4-FFF2-40B4-BE49-F238E27FC236}">
                <a16:creationId xmlns:a16="http://schemas.microsoft.com/office/drawing/2014/main" id="{D082A9CF-25C3-7C3F-462C-1D86EA29C634}"/>
              </a:ext>
            </a:extLst>
          </p:cNvPr>
          <p:cNvSpPr txBox="1"/>
          <p:nvPr/>
        </p:nvSpPr>
        <p:spPr>
          <a:xfrm>
            <a:off x="2672441" y="1892102"/>
            <a:ext cx="6847117" cy="3785652"/>
          </a:xfrm>
          <a:prstGeom prst="rect">
            <a:avLst/>
          </a:prstGeom>
          <a:noFill/>
        </p:spPr>
        <p:txBody>
          <a:bodyPr wrap="square">
            <a:spAutoFit/>
          </a:bodyPr>
          <a:lstStyle/>
          <a:p>
            <a:r>
              <a:rPr lang="de-CH" dirty="0">
                <a:solidFill>
                  <a:schemeClr val="bg1"/>
                </a:solidFill>
              </a:rPr>
              <a:t> </a:t>
            </a:r>
            <a:r>
              <a:rPr lang="de-CH" sz="2400" b="1" dirty="0">
                <a:solidFill>
                  <a:schemeClr val="bg1"/>
                </a:solidFill>
              </a:rPr>
              <a:t>27. Generalversammlung</a:t>
            </a:r>
          </a:p>
          <a:p>
            <a:r>
              <a:rPr lang="de-CH" sz="2400" b="1" dirty="0">
                <a:solidFill>
                  <a:schemeClr val="bg1"/>
                </a:solidFill>
              </a:rPr>
              <a:t>Schweizerische Vakuumgesellschaft (SVG) </a:t>
            </a:r>
          </a:p>
          <a:p>
            <a:r>
              <a:rPr lang="de-CH" sz="2400" b="1" dirty="0">
                <a:solidFill>
                  <a:schemeClr val="bg1"/>
                </a:solidFill>
              </a:rPr>
              <a:t>Société Suisse du Vide (SSV) </a:t>
            </a:r>
          </a:p>
          <a:p>
            <a:r>
              <a:rPr lang="de-CH" sz="2400" b="1" dirty="0">
                <a:solidFill>
                  <a:schemeClr val="bg1"/>
                </a:solidFill>
              </a:rPr>
              <a:t>Swiss Vacuum Society (SVS) </a:t>
            </a:r>
          </a:p>
          <a:p>
            <a:endParaRPr lang="de-CH" sz="2400" b="1" dirty="0">
              <a:solidFill>
                <a:schemeClr val="bg1"/>
              </a:solidFill>
            </a:endParaRPr>
          </a:p>
          <a:p>
            <a:endParaRPr lang="de-CH" sz="2400" b="1" dirty="0">
              <a:solidFill>
                <a:schemeClr val="bg1"/>
              </a:solidFill>
            </a:endParaRPr>
          </a:p>
          <a:p>
            <a:r>
              <a:rPr lang="de-CH" sz="2400" b="1" dirty="0">
                <a:solidFill>
                  <a:schemeClr val="bg1"/>
                </a:solidFill>
              </a:rPr>
              <a:t>Donnerstag, 25. Juni 2026 </a:t>
            </a:r>
          </a:p>
          <a:p>
            <a:r>
              <a:rPr lang="de-CH" sz="2400" b="1" dirty="0">
                <a:solidFill>
                  <a:schemeClr val="bg1"/>
                </a:solidFill>
              </a:rPr>
              <a:t>Durrer Spezialmaschinen AG</a:t>
            </a:r>
          </a:p>
          <a:p>
            <a:r>
              <a:rPr lang="de-CH" sz="2400" b="1" dirty="0" err="1">
                <a:solidFill>
                  <a:schemeClr val="bg1"/>
                </a:solidFill>
              </a:rPr>
              <a:t>Calendariaweg</a:t>
            </a:r>
            <a:r>
              <a:rPr lang="de-CH" sz="2400" b="1" dirty="0">
                <a:solidFill>
                  <a:schemeClr val="bg1"/>
                </a:solidFill>
              </a:rPr>
              <a:t> 2</a:t>
            </a:r>
          </a:p>
          <a:p>
            <a:r>
              <a:rPr lang="de-CH" sz="2400" b="1" dirty="0">
                <a:solidFill>
                  <a:schemeClr val="bg1"/>
                </a:solidFill>
              </a:rPr>
              <a:t>6405 Immensee SZ</a:t>
            </a:r>
          </a:p>
        </p:txBody>
      </p:sp>
    </p:spTree>
    <p:extLst>
      <p:ext uri="{BB962C8B-B14F-4D97-AF65-F5344CB8AC3E}">
        <p14:creationId xmlns:p14="http://schemas.microsoft.com/office/powerpoint/2010/main" val="20180894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81C4F1-EF10-2C84-BAF3-BAC44D321544}"/>
              </a:ext>
            </a:extLst>
          </p:cNvPr>
          <p:cNvSpPr>
            <a:spLocks noGrp="1"/>
          </p:cNvSpPr>
          <p:nvPr>
            <p:ph type="title"/>
          </p:nvPr>
        </p:nvSpPr>
        <p:spPr/>
        <p:txBody>
          <a:bodyPr/>
          <a:lstStyle/>
          <a:p>
            <a:r>
              <a:rPr lang="de-CH" dirty="0"/>
              <a:t>Vakuumkurs 4./5. Sept 2025</a:t>
            </a:r>
          </a:p>
        </p:txBody>
      </p:sp>
      <p:sp>
        <p:nvSpPr>
          <p:cNvPr id="3" name="Textfeld 2">
            <a:extLst>
              <a:ext uri="{FF2B5EF4-FFF2-40B4-BE49-F238E27FC236}">
                <a16:creationId xmlns:a16="http://schemas.microsoft.com/office/drawing/2014/main" id="{1EA65213-A6A6-3BC5-E896-CF498F954CCA}"/>
              </a:ext>
            </a:extLst>
          </p:cNvPr>
          <p:cNvSpPr txBox="1"/>
          <p:nvPr/>
        </p:nvSpPr>
        <p:spPr>
          <a:xfrm>
            <a:off x="3006716" y="6362974"/>
            <a:ext cx="6272038" cy="369332"/>
          </a:xfrm>
          <a:prstGeom prst="rect">
            <a:avLst/>
          </a:prstGeom>
          <a:noFill/>
        </p:spPr>
        <p:txBody>
          <a:bodyPr wrap="none" rtlCol="0">
            <a:spAutoFit/>
          </a:bodyPr>
          <a:lstStyle/>
          <a:p>
            <a:r>
              <a:rPr lang="de-CH" dirty="0"/>
              <a:t>61 Teilnehmer, davon 21 Lernende, Einnahmen CHF 13400</a:t>
            </a:r>
          </a:p>
        </p:txBody>
      </p:sp>
      <p:pic>
        <p:nvPicPr>
          <p:cNvPr id="9" name="Grafik 8">
            <a:extLst>
              <a:ext uri="{FF2B5EF4-FFF2-40B4-BE49-F238E27FC236}">
                <a16:creationId xmlns:a16="http://schemas.microsoft.com/office/drawing/2014/main" id="{5D059210-DB7A-5EEA-B437-9BF36C1D667A}"/>
              </a:ext>
            </a:extLst>
          </p:cNvPr>
          <p:cNvPicPr>
            <a:picLocks noChangeAspect="1"/>
          </p:cNvPicPr>
          <p:nvPr/>
        </p:nvPicPr>
        <p:blipFill>
          <a:blip r:embed="rId2"/>
          <a:stretch>
            <a:fillRect/>
          </a:stretch>
        </p:blipFill>
        <p:spPr>
          <a:xfrm>
            <a:off x="147241" y="1827800"/>
            <a:ext cx="5995494" cy="4238240"/>
          </a:xfrm>
          <a:prstGeom prst="rect">
            <a:avLst/>
          </a:prstGeom>
        </p:spPr>
      </p:pic>
      <p:pic>
        <p:nvPicPr>
          <p:cNvPr id="12" name="Grafik 11">
            <a:extLst>
              <a:ext uri="{FF2B5EF4-FFF2-40B4-BE49-F238E27FC236}">
                <a16:creationId xmlns:a16="http://schemas.microsoft.com/office/drawing/2014/main" id="{B01BC60F-305E-CE8A-AD32-6022B887632E}"/>
              </a:ext>
            </a:extLst>
          </p:cNvPr>
          <p:cNvPicPr>
            <a:picLocks noChangeAspect="1"/>
          </p:cNvPicPr>
          <p:nvPr/>
        </p:nvPicPr>
        <p:blipFill>
          <a:blip r:embed="rId3"/>
          <a:stretch>
            <a:fillRect/>
          </a:stretch>
        </p:blipFill>
        <p:spPr>
          <a:xfrm>
            <a:off x="6196323" y="1827800"/>
            <a:ext cx="5995677" cy="4238240"/>
          </a:xfrm>
          <a:prstGeom prst="rect">
            <a:avLst/>
          </a:prstGeom>
        </p:spPr>
      </p:pic>
    </p:spTree>
    <p:extLst>
      <p:ext uri="{BB962C8B-B14F-4D97-AF65-F5344CB8AC3E}">
        <p14:creationId xmlns:p14="http://schemas.microsoft.com/office/powerpoint/2010/main" val="15511205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A17F7C1-E322-6EBA-DF49-D93EDFA6D1F4}"/>
              </a:ext>
            </a:extLst>
          </p:cNvPr>
          <p:cNvSpPr>
            <a:spLocks noGrp="1"/>
          </p:cNvSpPr>
          <p:nvPr>
            <p:ph type="title"/>
          </p:nvPr>
        </p:nvSpPr>
        <p:spPr/>
        <p:txBody>
          <a:bodyPr/>
          <a:lstStyle/>
          <a:p>
            <a:r>
              <a:rPr lang="de-CH" dirty="0"/>
              <a:t>Cours de Vide</a:t>
            </a:r>
          </a:p>
        </p:txBody>
      </p:sp>
      <p:pic>
        <p:nvPicPr>
          <p:cNvPr id="15" name="Grafik 14">
            <a:extLst>
              <a:ext uri="{FF2B5EF4-FFF2-40B4-BE49-F238E27FC236}">
                <a16:creationId xmlns:a16="http://schemas.microsoft.com/office/drawing/2014/main" id="{1CEA2111-B739-391B-85F3-B9C06AAD97EF}"/>
              </a:ext>
            </a:extLst>
          </p:cNvPr>
          <p:cNvPicPr>
            <a:picLocks noChangeAspect="1"/>
          </p:cNvPicPr>
          <p:nvPr/>
        </p:nvPicPr>
        <p:blipFill>
          <a:blip r:embed="rId3"/>
          <a:stretch>
            <a:fillRect/>
          </a:stretch>
        </p:blipFill>
        <p:spPr>
          <a:xfrm>
            <a:off x="6170353" y="1784671"/>
            <a:ext cx="5686203" cy="4019601"/>
          </a:xfrm>
          <a:prstGeom prst="rect">
            <a:avLst/>
          </a:prstGeom>
        </p:spPr>
      </p:pic>
      <p:pic>
        <p:nvPicPr>
          <p:cNvPr id="4" name="Grafik 3">
            <a:extLst>
              <a:ext uri="{FF2B5EF4-FFF2-40B4-BE49-F238E27FC236}">
                <a16:creationId xmlns:a16="http://schemas.microsoft.com/office/drawing/2014/main" id="{08777A50-8CE4-965C-3B6D-2DDA2897CE0C}"/>
              </a:ext>
            </a:extLst>
          </p:cNvPr>
          <p:cNvPicPr>
            <a:picLocks noChangeAspect="1"/>
          </p:cNvPicPr>
          <p:nvPr/>
        </p:nvPicPr>
        <p:blipFill>
          <a:blip r:embed="rId4"/>
          <a:stretch>
            <a:fillRect/>
          </a:stretch>
        </p:blipFill>
        <p:spPr>
          <a:xfrm>
            <a:off x="330031" y="1784670"/>
            <a:ext cx="5701068" cy="4019601"/>
          </a:xfrm>
          <a:prstGeom prst="rect">
            <a:avLst/>
          </a:prstGeom>
        </p:spPr>
      </p:pic>
    </p:spTree>
    <p:extLst>
      <p:ext uri="{BB962C8B-B14F-4D97-AF65-F5344CB8AC3E}">
        <p14:creationId xmlns:p14="http://schemas.microsoft.com/office/powerpoint/2010/main" val="17981598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sz="3600" dirty="0" err="1"/>
              <a:t>Swissvacuum</a:t>
            </a:r>
            <a:r>
              <a:rPr lang="de-CH" sz="3600" dirty="0"/>
              <a:t> Preis 2025 </a:t>
            </a:r>
            <a:endParaRPr lang="en-US" sz="3600" dirty="0"/>
          </a:p>
        </p:txBody>
      </p:sp>
      <p:sp>
        <p:nvSpPr>
          <p:cNvPr id="3" name="Inhaltsplatzhalter 2"/>
          <p:cNvSpPr>
            <a:spLocks noGrp="1"/>
          </p:cNvSpPr>
          <p:nvPr>
            <p:ph idx="1"/>
          </p:nvPr>
        </p:nvSpPr>
        <p:spPr>
          <a:xfrm>
            <a:off x="136849" y="5752215"/>
            <a:ext cx="12055151" cy="959482"/>
          </a:xfrm>
        </p:spPr>
        <p:txBody>
          <a:bodyPr/>
          <a:lstStyle/>
          <a:p>
            <a:pPr marL="0" indent="0">
              <a:buNone/>
            </a:pPr>
            <a:r>
              <a:rPr lang="de-CH" sz="2000" dirty="0"/>
              <a:t>Preiskomitee: </a:t>
            </a:r>
            <a:r>
              <a:rPr lang="de-CH" sz="2000" i="0" dirty="0">
                <a:solidFill>
                  <a:srgbClr val="000000"/>
                </a:solidFill>
              </a:rPr>
              <a:t>Alban Sublet, Dirk Hegemann</a:t>
            </a:r>
            <a:r>
              <a:rPr lang="de-CH" sz="2000" i="0" dirty="0"/>
              <a:t>, Jörg Patscheider, Martin Wüest, Hans-Arno Synal</a:t>
            </a:r>
            <a:endParaRPr lang="en-US" sz="2000" dirty="0"/>
          </a:p>
        </p:txBody>
      </p:sp>
      <p:sp>
        <p:nvSpPr>
          <p:cNvPr id="14" name="Textfeld 13"/>
          <p:cNvSpPr txBox="1"/>
          <p:nvPr/>
        </p:nvSpPr>
        <p:spPr>
          <a:xfrm>
            <a:off x="4223792" y="6368534"/>
            <a:ext cx="3595856" cy="369332"/>
          </a:xfrm>
          <a:prstGeom prst="rect">
            <a:avLst/>
          </a:prstGeom>
          <a:noFill/>
        </p:spPr>
        <p:txBody>
          <a:bodyPr wrap="none" rtlCol="0">
            <a:spAutoFit/>
          </a:bodyPr>
          <a:lstStyle/>
          <a:p>
            <a:r>
              <a:rPr lang="en-US" dirty="0" err="1"/>
              <a:t>Anmeldeschluss</a:t>
            </a:r>
            <a:r>
              <a:rPr lang="en-US" dirty="0"/>
              <a:t> 31. </a:t>
            </a:r>
            <a:r>
              <a:rPr lang="en-US" dirty="0" err="1"/>
              <a:t>Januar</a:t>
            </a:r>
            <a:r>
              <a:rPr lang="en-US" dirty="0"/>
              <a:t> 2026</a:t>
            </a:r>
          </a:p>
        </p:txBody>
      </p:sp>
      <p:pic>
        <p:nvPicPr>
          <p:cNvPr id="5" name="Grafik 4">
            <a:extLst>
              <a:ext uri="{FF2B5EF4-FFF2-40B4-BE49-F238E27FC236}">
                <a16:creationId xmlns:a16="http://schemas.microsoft.com/office/drawing/2014/main" id="{7B07F80A-2D45-4C8E-9764-C0F5922CB04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600000">
            <a:off x="1707296" y="1878290"/>
            <a:ext cx="2544884" cy="3600000"/>
          </a:xfrm>
          <a:prstGeom prst="rect">
            <a:avLst/>
          </a:prstGeom>
        </p:spPr>
      </p:pic>
      <p:pic>
        <p:nvPicPr>
          <p:cNvPr id="7" name="Grafik 6">
            <a:extLst>
              <a:ext uri="{FF2B5EF4-FFF2-40B4-BE49-F238E27FC236}">
                <a16:creationId xmlns:a16="http://schemas.microsoft.com/office/drawing/2014/main" id="{EC61E2EB-15D6-4727-B416-D44B69C4347E}"/>
              </a:ext>
            </a:extLst>
          </p:cNvPr>
          <p:cNvPicPr>
            <a:picLocks noChangeAspect="1"/>
          </p:cNvPicPr>
          <p:nvPr/>
        </p:nvPicPr>
        <p:blipFill rotWithShape="1">
          <a:blip r:embed="rId4">
            <a:extLst>
              <a:ext uri="{28A0092B-C50C-407E-A947-70E740481C1C}">
                <a14:useLocalDpi xmlns:a14="http://schemas.microsoft.com/office/drawing/2010/main" val="0"/>
              </a:ext>
            </a:extLst>
          </a:blip>
          <a:srcRect l="2541" t="1452" r="3006" b="2503"/>
          <a:stretch/>
        </p:blipFill>
        <p:spPr>
          <a:xfrm rot="3600000">
            <a:off x="7872605" y="1887808"/>
            <a:ext cx="2553116" cy="3600000"/>
          </a:xfrm>
          <a:prstGeom prst="rect">
            <a:avLst/>
          </a:prstGeom>
        </p:spPr>
      </p:pic>
      <p:pic>
        <p:nvPicPr>
          <p:cNvPr id="11" name="Grafik 10">
            <a:extLst>
              <a:ext uri="{FF2B5EF4-FFF2-40B4-BE49-F238E27FC236}">
                <a16:creationId xmlns:a16="http://schemas.microsoft.com/office/drawing/2014/main" id="{DF3DFC78-1F88-480E-B824-25580A7061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800000">
            <a:off x="3612708" y="1685190"/>
            <a:ext cx="2544884" cy="3600000"/>
          </a:xfrm>
          <a:prstGeom prst="rect">
            <a:avLst/>
          </a:prstGeom>
        </p:spPr>
      </p:pic>
      <p:pic>
        <p:nvPicPr>
          <p:cNvPr id="15" name="Grafik 14">
            <a:extLst>
              <a:ext uri="{FF2B5EF4-FFF2-40B4-BE49-F238E27FC236}">
                <a16:creationId xmlns:a16="http://schemas.microsoft.com/office/drawing/2014/main" id="{56B9BE98-31B2-4691-94A8-84D3D4961A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800000">
            <a:off x="6037531" y="1685190"/>
            <a:ext cx="2544884" cy="3600000"/>
          </a:xfrm>
          <a:prstGeom prst="rect">
            <a:avLst/>
          </a:prstGeom>
        </p:spPr>
      </p:pic>
    </p:spTree>
    <p:extLst>
      <p:ext uri="{BB962C8B-B14F-4D97-AF65-F5344CB8AC3E}">
        <p14:creationId xmlns:p14="http://schemas.microsoft.com/office/powerpoint/2010/main" val="3385808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BBA1CB-0A04-B037-4B5F-65E5712B2067}"/>
              </a:ext>
            </a:extLst>
          </p:cNvPr>
          <p:cNvSpPr>
            <a:spLocks noGrp="1"/>
          </p:cNvSpPr>
          <p:nvPr>
            <p:ph type="title"/>
          </p:nvPr>
        </p:nvSpPr>
        <p:spPr/>
        <p:txBody>
          <a:bodyPr/>
          <a:lstStyle/>
          <a:p>
            <a:r>
              <a:rPr lang="de-CH" dirty="0"/>
              <a:t>Mitgliederstatistik</a:t>
            </a:r>
          </a:p>
        </p:txBody>
      </p:sp>
      <p:graphicFrame>
        <p:nvGraphicFramePr>
          <p:cNvPr id="4" name="Inhaltsplatzhalter 3">
            <a:extLst>
              <a:ext uri="{FF2B5EF4-FFF2-40B4-BE49-F238E27FC236}">
                <a16:creationId xmlns:a16="http://schemas.microsoft.com/office/drawing/2014/main" id="{22F26AB1-9B92-E065-7E34-94155B7CAE54}"/>
              </a:ext>
            </a:extLst>
          </p:cNvPr>
          <p:cNvGraphicFramePr>
            <a:graphicFrameLocks noGrp="1"/>
          </p:cNvGraphicFramePr>
          <p:nvPr>
            <p:ph idx="1"/>
            <p:extLst>
              <p:ext uri="{D42A27DB-BD31-4B8C-83A1-F6EECF244321}">
                <p14:modId xmlns:p14="http://schemas.microsoft.com/office/powerpoint/2010/main" val="3780953194"/>
              </p:ext>
            </p:extLst>
          </p:nvPr>
        </p:nvGraphicFramePr>
        <p:xfrm>
          <a:off x="2457450" y="1346200"/>
          <a:ext cx="7135550" cy="5490666"/>
        </p:xfrm>
        <a:graphic>
          <a:graphicData uri="http://schemas.openxmlformats.org/drawingml/2006/table">
            <a:tbl>
              <a:tblPr>
                <a:tableStyleId>{5C22544A-7EE6-4342-B048-85BDC9FD1C3A}</a:tableStyleId>
              </a:tblPr>
              <a:tblGrid>
                <a:gridCol w="1820475">
                  <a:extLst>
                    <a:ext uri="{9D8B030D-6E8A-4147-A177-3AD203B41FA5}">
                      <a16:colId xmlns:a16="http://schemas.microsoft.com/office/drawing/2014/main" val="2580645616"/>
                    </a:ext>
                  </a:extLst>
                </a:gridCol>
                <a:gridCol w="1295750">
                  <a:extLst>
                    <a:ext uri="{9D8B030D-6E8A-4147-A177-3AD203B41FA5}">
                      <a16:colId xmlns:a16="http://schemas.microsoft.com/office/drawing/2014/main" val="174484940"/>
                    </a:ext>
                  </a:extLst>
                </a:gridCol>
                <a:gridCol w="1177955">
                  <a:extLst>
                    <a:ext uri="{9D8B030D-6E8A-4147-A177-3AD203B41FA5}">
                      <a16:colId xmlns:a16="http://schemas.microsoft.com/office/drawing/2014/main" val="1744516577"/>
                    </a:ext>
                  </a:extLst>
                </a:gridCol>
                <a:gridCol w="856695">
                  <a:extLst>
                    <a:ext uri="{9D8B030D-6E8A-4147-A177-3AD203B41FA5}">
                      <a16:colId xmlns:a16="http://schemas.microsoft.com/office/drawing/2014/main" val="847427277"/>
                    </a:ext>
                  </a:extLst>
                </a:gridCol>
                <a:gridCol w="1984675">
                  <a:extLst>
                    <a:ext uri="{9D8B030D-6E8A-4147-A177-3AD203B41FA5}">
                      <a16:colId xmlns:a16="http://schemas.microsoft.com/office/drawing/2014/main" val="4253453316"/>
                    </a:ext>
                  </a:extLst>
                </a:gridCol>
              </a:tblGrid>
              <a:tr h="270112">
                <a:tc gridSpan="3">
                  <a:txBody>
                    <a:bodyPr/>
                    <a:lstStyle/>
                    <a:p>
                      <a:pPr algn="l" fontAlgn="b">
                        <a:buNone/>
                      </a:pPr>
                      <a:r>
                        <a:rPr lang="de-CH" sz="1100" u="none" strike="noStrike">
                          <a:effectLst/>
                        </a:rPr>
                        <a:t>Mitgliederstatistik per 25.06.2026</a:t>
                      </a:r>
                      <a:endParaRPr lang="de-CH" sz="1100" b="1" i="0" u="none" strike="noStrike">
                        <a:solidFill>
                          <a:srgbClr val="000000"/>
                        </a:solidFill>
                        <a:effectLst/>
                        <a:latin typeface="Calibri" panose="020F0502020204030204" pitchFamily="34" charset="0"/>
                      </a:endParaRPr>
                    </a:p>
                  </a:txBody>
                  <a:tcPr marL="9525" marR="9525" marT="9525" marB="0" anchor="b"/>
                </a:tc>
                <a:tc hMerge="1">
                  <a:txBody>
                    <a:bodyPr/>
                    <a:lstStyle/>
                    <a:p>
                      <a:endParaRPr lang="de-CH"/>
                    </a:p>
                  </a:txBody>
                  <a:tcPr/>
                </a:tc>
                <a:tc hMerge="1">
                  <a:txBody>
                    <a:bodyPr/>
                    <a:lstStyle/>
                    <a:p>
                      <a:endParaRPr lang="de-CH"/>
                    </a:p>
                  </a:txBody>
                  <a:tcPr/>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19769869"/>
                  </a:ext>
                </a:extLst>
              </a:tr>
              <a:tr h="270112">
                <a:tc>
                  <a:txBody>
                    <a:bodyPr/>
                    <a:lstStyle/>
                    <a:p>
                      <a:pPr algn="l" fontAlgn="b">
                        <a:buNone/>
                      </a:pPr>
                      <a:endParaRPr lang="de-CH"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722232137"/>
                  </a:ext>
                </a:extLst>
              </a:tr>
              <a:tr h="270112">
                <a:tc>
                  <a:txBody>
                    <a:bodyPr/>
                    <a:lstStyle/>
                    <a:p>
                      <a:pPr algn="l" fontAlgn="b">
                        <a:buNone/>
                      </a:pPr>
                      <a:r>
                        <a:rPr lang="de-CH" sz="1100" u="none" strike="noStrike">
                          <a:effectLst/>
                        </a:rPr>
                        <a:t>Mitglieder</a:t>
                      </a:r>
                      <a:endParaRPr lang="de-CH"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de-CH" sz="1100" u="none" strike="noStrike">
                          <a:effectLst/>
                        </a:rPr>
                        <a:t>Anzahl</a:t>
                      </a:r>
                      <a:endParaRPr lang="de-CH"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de-CH" sz="1100" u="none" strike="noStrike">
                          <a:effectLst/>
                        </a:rPr>
                        <a:t>Eintritte</a:t>
                      </a:r>
                      <a:endParaRPr lang="de-CH"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de-CH" sz="1100" u="none" strike="noStrike">
                          <a:effectLst/>
                        </a:rPr>
                        <a:t>Austritte</a:t>
                      </a:r>
                      <a:endParaRPr lang="de-CH"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de-CH" sz="1100" u="none" strike="noStrike">
                          <a:effectLst/>
                        </a:rPr>
                        <a:t>Veränderung zu Vorjahr</a:t>
                      </a:r>
                      <a:endParaRPr lang="de-CH"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823221431"/>
                  </a:ext>
                </a:extLst>
              </a:tr>
              <a:tr h="270112">
                <a:tc>
                  <a:txBody>
                    <a:bodyPr/>
                    <a:lstStyle/>
                    <a:p>
                      <a:pPr algn="l" fontAlgn="b">
                        <a:buNone/>
                      </a:pPr>
                      <a:r>
                        <a:rPr lang="de-CH" sz="1100" u="none" strike="noStrike">
                          <a:effectLst/>
                        </a:rPr>
                        <a:t>Firmenmitglieder</a:t>
                      </a:r>
                      <a:endParaRPr lang="de-CH"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u="none" strike="noStrike" dirty="0">
                          <a:effectLst/>
                        </a:rPr>
                        <a:t>47</a:t>
                      </a:r>
                      <a:endParaRPr lang="de-CH"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u="none" strike="noStrike" dirty="0">
                          <a:effectLst/>
                        </a:rPr>
                        <a:t>2</a:t>
                      </a:r>
                      <a:endParaRPr lang="de-CH"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u="none" strike="noStrike" dirty="0">
                          <a:effectLst/>
                        </a:rPr>
                        <a:t>8</a:t>
                      </a:r>
                      <a:endParaRPr lang="de-CH"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u="none" strike="noStrike">
                          <a:effectLst/>
                        </a:rPr>
                        <a:t>-5</a:t>
                      </a:r>
                      <a:endParaRPr lang="de-CH"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54627508"/>
                  </a:ext>
                </a:extLst>
              </a:tr>
              <a:tr h="270112">
                <a:tc>
                  <a:txBody>
                    <a:bodyPr/>
                    <a:lstStyle/>
                    <a:p>
                      <a:pPr algn="l" fontAlgn="b">
                        <a:buNone/>
                      </a:pPr>
                      <a:r>
                        <a:rPr lang="de-CH" sz="1100" u="none" strike="noStrike">
                          <a:effectLst/>
                        </a:rPr>
                        <a:t>Einzelmitglieder *</a:t>
                      </a:r>
                      <a:endParaRPr lang="de-CH"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u="none" strike="noStrike">
                          <a:effectLst/>
                        </a:rPr>
                        <a:t>15</a:t>
                      </a: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u="none" strike="noStrike">
                          <a:effectLst/>
                        </a:rPr>
                        <a:t>0</a:t>
                      </a: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u="none" strike="noStrike">
                          <a:effectLst/>
                        </a:rPr>
                        <a:t>0</a:t>
                      </a: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u="none" strike="noStrike">
                          <a:effectLst/>
                        </a:rPr>
                        <a:t>-</a:t>
                      </a:r>
                      <a:endParaRPr lang="de-CH"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628098763"/>
                  </a:ext>
                </a:extLst>
              </a:tr>
              <a:tr h="270112">
                <a:tc>
                  <a:txBody>
                    <a:bodyPr/>
                    <a:lstStyle/>
                    <a:p>
                      <a:pPr algn="l" fontAlgn="b">
                        <a:buNone/>
                      </a:pPr>
                      <a:r>
                        <a:rPr lang="de-CH" sz="1100" u="none" strike="noStrike">
                          <a:effectLst/>
                        </a:rPr>
                        <a:t>*davon Ehrenmitglieder</a:t>
                      </a:r>
                      <a:endParaRPr lang="de-CH"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u="none" strike="noStrike">
                          <a:effectLst/>
                        </a:rPr>
                        <a:t>3</a:t>
                      </a: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u="none" strike="noStrike">
                          <a:effectLst/>
                        </a:rPr>
                        <a:t>-</a:t>
                      </a: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u="none" strike="noStrike">
                          <a:effectLst/>
                        </a:rPr>
                        <a:t>-</a:t>
                      </a: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u="none" strike="noStrike">
                          <a:effectLst/>
                        </a:rPr>
                        <a:t>-</a:t>
                      </a:r>
                      <a:endParaRPr lang="de-CH"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07519593"/>
                  </a:ext>
                </a:extLst>
              </a:tr>
              <a:tr h="270112">
                <a:tc>
                  <a:txBody>
                    <a:bodyPr/>
                    <a:lstStyle/>
                    <a:p>
                      <a:pPr algn="l" fontAlgn="b">
                        <a:buNone/>
                      </a:pPr>
                      <a:r>
                        <a:rPr lang="de-CH" sz="1100" u="none" strike="noStrike">
                          <a:effectLst/>
                        </a:rPr>
                        <a:t>* davon Pensionäre</a:t>
                      </a:r>
                      <a:endParaRPr lang="de-CH"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u="none" strike="noStrike">
                          <a:effectLst/>
                        </a:rPr>
                        <a:t>2</a:t>
                      </a: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u="none" strike="noStrike">
                          <a:effectLst/>
                        </a:rPr>
                        <a:t>-</a:t>
                      </a: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u="none" strike="noStrike" dirty="0">
                          <a:effectLst/>
                        </a:rPr>
                        <a:t>-</a:t>
                      </a:r>
                      <a:endParaRPr lang="de-CH"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u="none" strike="noStrike">
                          <a:effectLst/>
                        </a:rPr>
                        <a:t>-</a:t>
                      </a:r>
                      <a:endParaRPr lang="de-CH"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56175026"/>
                  </a:ext>
                </a:extLst>
              </a:tr>
              <a:tr h="270112">
                <a:tc>
                  <a:txBody>
                    <a:bodyPr/>
                    <a:lstStyle/>
                    <a:p>
                      <a:pPr algn="l" fontAlgn="b">
                        <a:buNone/>
                      </a:pPr>
                      <a:r>
                        <a:rPr lang="de-CH" sz="1100" b="1" u="none" strike="noStrike">
                          <a:effectLst/>
                        </a:rPr>
                        <a:t>Total</a:t>
                      </a:r>
                      <a:endParaRPr lang="de-CH"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b="1" u="none" strike="noStrike" dirty="0">
                          <a:effectLst/>
                        </a:rPr>
                        <a:t>62</a:t>
                      </a:r>
                      <a:endParaRPr lang="de-CH"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b="1" u="none" strike="noStrike">
                          <a:effectLst/>
                        </a:rPr>
                        <a:t>-</a:t>
                      </a:r>
                      <a:endParaRPr lang="de-CH" sz="1100" b="1" i="0" u="none" strike="noStrike">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b="1" u="none" strike="noStrike" dirty="0">
                          <a:effectLst/>
                        </a:rPr>
                        <a:t>-</a:t>
                      </a:r>
                      <a:endParaRPr lang="de-CH"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ctr" fontAlgn="b">
                        <a:buNone/>
                      </a:pPr>
                      <a:r>
                        <a:rPr lang="de-CH" sz="1100" b="1" u="none" strike="noStrike" dirty="0">
                          <a:effectLst/>
                        </a:rPr>
                        <a:t>-6</a:t>
                      </a:r>
                      <a:endParaRPr lang="de-CH" sz="1100" b="1"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02050395"/>
                  </a:ext>
                </a:extLst>
              </a:tr>
              <a:tr h="270112">
                <a:tc>
                  <a:txBody>
                    <a:bodyPr/>
                    <a:lstStyle/>
                    <a:p>
                      <a:pPr algn="l" fontAlgn="b">
                        <a:buNone/>
                      </a:pPr>
                      <a:endParaRPr lang="de-CH"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389117531"/>
                  </a:ext>
                </a:extLst>
              </a:tr>
              <a:tr h="270112">
                <a:tc>
                  <a:txBody>
                    <a:bodyPr/>
                    <a:lstStyle/>
                    <a:p>
                      <a:pPr algn="l" fontAlgn="b">
                        <a:buNone/>
                      </a:pPr>
                      <a:endParaRPr lang="de-CH"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59006220"/>
                  </a:ext>
                </a:extLst>
              </a:tr>
              <a:tr h="270112">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de-CH" sz="1100" u="none" strike="noStrike" dirty="0">
                          <a:effectLst/>
                        </a:rPr>
                        <a:t>Firmen-Eintritte: </a:t>
                      </a:r>
                      <a:endParaRPr lang="de-CH" sz="1100" b="0" i="0" u="none" strike="noStrike" dirty="0">
                        <a:solidFill>
                          <a:srgbClr val="000000"/>
                        </a:solidFill>
                        <a:effectLst/>
                        <a:latin typeface="Calibri" panose="020F0502020204030204" pitchFamily="34" charset="0"/>
                      </a:endParaRPr>
                    </a:p>
                    <a:p>
                      <a:pPr algn="l" fontAlgn="b">
                        <a:buNone/>
                      </a:pPr>
                      <a:endParaRPr lang="de-CH" sz="1100" b="1"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buNone/>
                      </a:pPr>
                      <a:r>
                        <a:rPr lang="de-CH" sz="1100" b="0" i="0" u="none" strike="noStrike" dirty="0" err="1">
                          <a:solidFill>
                            <a:srgbClr val="C00000"/>
                          </a:solidFill>
                          <a:effectLst/>
                          <a:latin typeface="+mn-lt"/>
                        </a:rPr>
                        <a:t>Gritec</a:t>
                      </a:r>
                      <a:endParaRPr lang="de-CH" sz="1100" b="0" i="0" u="none" strike="noStrike" dirty="0">
                        <a:solidFill>
                          <a:srgbClr val="C00000"/>
                        </a:solidFill>
                        <a:effectLst/>
                        <a:latin typeface="+mn-lt"/>
                      </a:endParaRPr>
                    </a:p>
                  </a:txBody>
                  <a:tcPr marL="9525" marR="9525" marT="9525" marB="0"/>
                </a:tc>
                <a:tc>
                  <a:txBody>
                    <a:bodyPr/>
                    <a:lstStyle/>
                    <a:p>
                      <a:pPr algn="l" fontAlgn="b">
                        <a:buNone/>
                      </a:pPr>
                      <a:endParaRPr lang="de-CH" sz="1100" b="0" i="0" u="none" strike="noStrike" dirty="0">
                        <a:solidFill>
                          <a:srgbClr val="000000"/>
                        </a:solidFill>
                        <a:effectLst/>
                        <a:latin typeface="Calibri" panose="020F0502020204030204" pitchFamily="34" charset="0"/>
                      </a:endParaRPr>
                    </a:p>
                  </a:txBody>
                  <a:tcPr marL="9525" marR="9525" marT="9525" marB="0"/>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32527118"/>
                  </a:ext>
                </a:extLst>
              </a:tr>
              <a:tr h="270112">
                <a:tc>
                  <a:txBody>
                    <a:bodyPr/>
                    <a:lstStyle/>
                    <a:p>
                      <a:pPr algn="l" fontAlgn="b">
                        <a:buNone/>
                      </a:pPr>
                      <a:endParaRPr lang="de-CH" sz="1100" b="0" i="0" u="none" strike="noStrike" dirty="0">
                        <a:solidFill>
                          <a:srgbClr val="000000"/>
                        </a:solidFill>
                        <a:effectLst/>
                        <a:latin typeface="Calibri" panose="020F0502020204030204" pitchFamily="34" charset="0"/>
                      </a:endParaRPr>
                    </a:p>
                  </a:txBody>
                  <a:tcPr marL="9525" marR="9525" marT="9525" marB="0" anchor="b"/>
                </a:tc>
                <a:tc gridSpan="2">
                  <a:txBody>
                    <a:bodyPr/>
                    <a:lstStyle/>
                    <a:p>
                      <a:pPr algn="l" fontAlgn="b">
                        <a:buNone/>
                      </a:pPr>
                      <a:r>
                        <a:rPr lang="de-CH" sz="1100" u="none" strike="noStrike" dirty="0">
                          <a:effectLst/>
                        </a:rPr>
                        <a:t>Targa-Tech AG</a:t>
                      </a:r>
                      <a:endParaRPr lang="de-CH" sz="1100" b="0" i="0" u="none" strike="noStrike" dirty="0">
                        <a:solidFill>
                          <a:srgbClr val="000000"/>
                        </a:solidFill>
                        <a:effectLst/>
                        <a:latin typeface="Calibri" panose="020F0502020204030204" pitchFamily="34" charset="0"/>
                      </a:endParaRPr>
                    </a:p>
                  </a:txBody>
                  <a:tcPr marL="9525" marR="9525" marT="9525" marB="0"/>
                </a:tc>
                <a:tc hMerge="1">
                  <a:txBody>
                    <a:bodyPr/>
                    <a:lstStyle/>
                    <a:p>
                      <a:endParaRPr lang="de-CH"/>
                    </a:p>
                  </a:txBody>
                  <a:tcPr/>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642684201"/>
                  </a:ext>
                </a:extLst>
              </a:tr>
              <a:tr h="270112">
                <a:tc>
                  <a:txBody>
                    <a:bodyPr/>
                    <a:lstStyle/>
                    <a:p>
                      <a:pPr algn="l" fontAlgn="b">
                        <a:buNone/>
                      </a:pPr>
                      <a:r>
                        <a:rPr lang="de-CH" sz="1100" u="none" strike="noStrike">
                          <a:effectLst/>
                        </a:rPr>
                        <a:t>Firmen-Austritte: </a:t>
                      </a:r>
                      <a:endParaRPr lang="de-CH" sz="1100" b="0" i="0" u="none" strike="noStrike">
                        <a:solidFill>
                          <a:srgbClr val="000000"/>
                        </a:solidFill>
                        <a:effectLst/>
                        <a:latin typeface="Calibri" panose="020F0502020204030204" pitchFamily="34" charset="0"/>
                      </a:endParaRPr>
                    </a:p>
                  </a:txBody>
                  <a:tcPr marL="9525" marR="9525" marT="9525" marB="0" anchor="b"/>
                </a:tc>
                <a:tc gridSpan="2">
                  <a:txBody>
                    <a:bodyPr/>
                    <a:lstStyle/>
                    <a:p>
                      <a:pPr algn="l" fontAlgn="b">
                        <a:buNone/>
                      </a:pPr>
                      <a:r>
                        <a:rPr lang="de-CH" sz="1100" u="none" strike="noStrike" dirty="0">
                          <a:effectLst/>
                        </a:rPr>
                        <a:t>AMT Andreas Mattil</a:t>
                      </a:r>
                      <a:endParaRPr lang="de-CH" sz="11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de-CH"/>
                    </a:p>
                  </a:txBody>
                  <a:tcPr/>
                </a:tc>
                <a:tc>
                  <a:txBody>
                    <a:bodyPr/>
                    <a:lstStyle/>
                    <a:p>
                      <a:pPr algn="l" fontAlgn="b">
                        <a:buNone/>
                      </a:pPr>
                      <a:endParaRPr lang="de-CH"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518197933"/>
                  </a:ext>
                </a:extLst>
              </a:tr>
              <a:tr h="270112">
                <a:tc>
                  <a:txBody>
                    <a:bodyPr/>
                    <a:lstStyle/>
                    <a:p>
                      <a:pPr algn="l" fontAlgn="b">
                        <a:buNone/>
                      </a:pPr>
                      <a:endParaRPr lang="de-CH" sz="1100" b="1" i="0" u="none" strike="noStrike">
                        <a:solidFill>
                          <a:srgbClr val="000000"/>
                        </a:solidFill>
                        <a:effectLst/>
                        <a:latin typeface="Calibri" panose="020F0502020204030204" pitchFamily="34" charset="0"/>
                      </a:endParaRPr>
                    </a:p>
                  </a:txBody>
                  <a:tcPr marL="9525" marR="9525" marT="9525" marB="0" anchor="b"/>
                </a:tc>
                <a:tc gridSpan="2">
                  <a:txBody>
                    <a:bodyPr/>
                    <a:lstStyle/>
                    <a:p>
                      <a:pPr algn="l" fontAlgn="b">
                        <a:buNone/>
                      </a:pPr>
                      <a:r>
                        <a:rPr lang="de-CH" sz="1100" u="none" strike="noStrike" dirty="0">
                          <a:effectLst/>
                        </a:rPr>
                        <a:t>Atlas </a:t>
                      </a:r>
                      <a:r>
                        <a:rPr lang="de-CH" sz="1100" u="none" strike="noStrike" dirty="0" err="1">
                          <a:effectLst/>
                        </a:rPr>
                        <a:t>Copco</a:t>
                      </a:r>
                      <a:r>
                        <a:rPr lang="de-CH" sz="1100" u="none" strike="noStrike" dirty="0">
                          <a:effectLst/>
                        </a:rPr>
                        <a:t> Schweiz AG</a:t>
                      </a:r>
                      <a:endParaRPr lang="de-CH" sz="11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de-CH"/>
                    </a:p>
                  </a:txBody>
                  <a:tcPr/>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72771141"/>
                  </a:ext>
                </a:extLst>
              </a:tr>
              <a:tr h="270112">
                <a:tc>
                  <a:txBody>
                    <a:bodyPr/>
                    <a:lstStyle/>
                    <a:p>
                      <a:pPr algn="l" fontAlgn="b">
                        <a:buNone/>
                      </a:pPr>
                      <a:endParaRPr lang="de-CH"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de-CH" sz="1100" u="none" strike="noStrike" dirty="0" err="1">
                          <a:effectLst/>
                        </a:rPr>
                        <a:t>ConTech</a:t>
                      </a:r>
                      <a:r>
                        <a:rPr lang="de-CH" sz="1100" u="none" strike="noStrike" dirty="0">
                          <a:effectLst/>
                        </a:rPr>
                        <a:t> AG</a:t>
                      </a:r>
                      <a:endParaRPr lang="de-CH"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744883826"/>
                  </a:ext>
                </a:extLst>
              </a:tr>
              <a:tr h="270112">
                <a:tc>
                  <a:txBody>
                    <a:bodyPr/>
                    <a:lstStyle/>
                    <a:p>
                      <a:pPr algn="l" fontAlgn="b">
                        <a:buNone/>
                      </a:pPr>
                      <a:endParaRPr lang="de-CH" sz="1100" b="1"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r>
                        <a:rPr lang="de-CH" sz="1100" u="none" strike="noStrike" dirty="0">
                          <a:effectLst/>
                        </a:rPr>
                        <a:t>COMVAT AG</a:t>
                      </a:r>
                      <a:endParaRPr lang="de-CH"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278839163"/>
                  </a:ext>
                </a:extLst>
              </a:tr>
              <a:tr h="270112">
                <a:tc>
                  <a:txBody>
                    <a:bodyPr/>
                    <a:lstStyle/>
                    <a:p>
                      <a:pPr algn="l" fontAlgn="b">
                        <a:buNone/>
                      </a:pPr>
                      <a:endParaRPr lang="de-CH" sz="1100" b="1" i="0" u="none" strike="noStrike">
                        <a:solidFill>
                          <a:srgbClr val="C00000"/>
                        </a:solidFill>
                        <a:effectLst/>
                        <a:latin typeface="Calibri" panose="020F0502020204030204" pitchFamily="34" charset="0"/>
                      </a:endParaRPr>
                    </a:p>
                  </a:txBody>
                  <a:tcPr marL="9525" marR="9525" marT="9525" marB="0" anchor="b"/>
                </a:tc>
                <a:tc gridSpan="2">
                  <a:txBody>
                    <a:bodyPr/>
                    <a:lstStyle/>
                    <a:p>
                      <a:pPr algn="l" fontAlgn="b">
                        <a:buNone/>
                      </a:pPr>
                      <a:r>
                        <a:rPr lang="de-CH" sz="1100" b="0" i="0" u="none" strike="noStrike" dirty="0">
                          <a:solidFill>
                            <a:srgbClr val="C00000"/>
                          </a:solidFill>
                          <a:effectLst/>
                          <a:latin typeface="Calibri" panose="020F0502020204030204" pitchFamily="34" charset="0"/>
                        </a:rPr>
                        <a:t>JUST Vacuum</a:t>
                      </a:r>
                    </a:p>
                  </a:txBody>
                  <a:tcPr marL="9525" marR="9525" marT="9525" marB="0" anchor="b"/>
                </a:tc>
                <a:tc hMerge="1">
                  <a:txBody>
                    <a:bodyPr/>
                    <a:lstStyle/>
                    <a:p>
                      <a:endParaRPr lang="de-CH"/>
                    </a:p>
                  </a:txBody>
                  <a:tcPr/>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buNone/>
                      </a:pPr>
                      <a:endParaRPr lang="de-CH"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95096365"/>
                  </a:ext>
                </a:extLst>
              </a:tr>
              <a:tr h="270112">
                <a:tc>
                  <a:txBody>
                    <a:bodyPr/>
                    <a:lstStyle/>
                    <a:p>
                      <a:pPr algn="l" fontAlgn="b">
                        <a:buNone/>
                      </a:pPr>
                      <a:endParaRPr lang="de-CH" sz="1100" b="1" i="0" u="none" strike="noStrike" dirty="0">
                        <a:solidFill>
                          <a:srgbClr val="000000"/>
                        </a:solidFill>
                        <a:effectLst/>
                        <a:latin typeface="Calibri" panose="020F0502020204030204" pitchFamily="34" charset="0"/>
                      </a:endParaRPr>
                    </a:p>
                  </a:txBody>
                  <a:tcPr marL="9525" marR="9525" marT="9525" marB="0" anchor="b"/>
                </a:tc>
                <a:tc gridSpan="4">
                  <a:txBody>
                    <a:bodyPr/>
                    <a:lstStyle/>
                    <a:p>
                      <a:pPr algn="l" fontAlgn="b">
                        <a:buNone/>
                      </a:pPr>
                      <a:r>
                        <a:rPr lang="de-CH" sz="1100" b="0" i="0" u="none" strike="noStrike" dirty="0">
                          <a:solidFill>
                            <a:srgbClr val="C00000"/>
                          </a:solidFill>
                          <a:effectLst/>
                          <a:latin typeface="Calibri" panose="020F0502020204030204" pitchFamily="34" charset="0"/>
                        </a:rPr>
                        <a:t>Pfeiffer Vacuum (Schweiz)</a:t>
                      </a:r>
                    </a:p>
                  </a:txBody>
                  <a:tcPr marL="9525" marR="9525" marT="9525" marB="0" anchor="b"/>
                </a:tc>
                <a:tc hMerge="1">
                  <a:txBody>
                    <a:bodyPr/>
                    <a:lstStyle/>
                    <a:p>
                      <a:endParaRPr lang="de-CH"/>
                    </a:p>
                  </a:txBody>
                  <a:tcPr/>
                </a:tc>
                <a:tc hMerge="1">
                  <a:txBody>
                    <a:bodyPr/>
                    <a:lstStyle/>
                    <a:p>
                      <a:endParaRPr lang="de-CH"/>
                    </a:p>
                  </a:txBody>
                  <a:tcPr/>
                </a:tc>
                <a:tc hMerge="1">
                  <a:txBody>
                    <a:bodyPr/>
                    <a:lstStyle/>
                    <a:p>
                      <a:endParaRPr lang="de-CH"/>
                    </a:p>
                  </a:txBody>
                  <a:tcPr/>
                </a:tc>
                <a:extLst>
                  <a:ext uri="{0D108BD9-81ED-4DB2-BD59-A6C34878D82A}">
                    <a16:rowId xmlns:a16="http://schemas.microsoft.com/office/drawing/2014/main" val="2420417571"/>
                  </a:ext>
                </a:extLst>
              </a:tr>
              <a:tr h="270112">
                <a:tc>
                  <a:txBody>
                    <a:bodyPr/>
                    <a:lstStyle/>
                    <a:p>
                      <a:pPr algn="l" fontAlgn="b">
                        <a:buNone/>
                      </a:pPr>
                      <a:endParaRPr lang="de-CH" sz="1100" b="1" i="0" u="none" strike="noStrike" dirty="0">
                        <a:solidFill>
                          <a:srgbClr val="000000"/>
                        </a:solidFill>
                        <a:effectLst/>
                        <a:latin typeface="Calibri" panose="020F0502020204030204" pitchFamily="34" charset="0"/>
                      </a:endParaRPr>
                    </a:p>
                  </a:txBody>
                  <a:tcPr marL="9525" marR="9525" marT="9525" marB="0" anchor="b"/>
                </a:tc>
                <a:tc gridSpan="2">
                  <a:txBody>
                    <a:bodyPr/>
                    <a:lstStyle/>
                    <a:p>
                      <a:pPr algn="l" fontAlgn="b">
                        <a:buNone/>
                      </a:pPr>
                      <a:r>
                        <a:rPr lang="de-CH" sz="1100" u="none" strike="noStrike" dirty="0" err="1">
                          <a:effectLst/>
                        </a:rPr>
                        <a:t>Semitronic</a:t>
                      </a:r>
                      <a:r>
                        <a:rPr lang="de-CH" sz="1100" u="none" strike="noStrike" dirty="0">
                          <a:effectLst/>
                        </a:rPr>
                        <a:t> GmbH</a:t>
                      </a:r>
                      <a:endParaRPr lang="de-CH" sz="11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de-CH"/>
                    </a:p>
                  </a:txBody>
                  <a:tcPr/>
                </a:tc>
                <a:tc>
                  <a:txBody>
                    <a:bodyPr/>
                    <a:lstStyle/>
                    <a:p>
                      <a:endParaRPr lang="de-CH"/>
                    </a:p>
                  </a:txBody>
                  <a:tcPr marL="9525" marR="9525" marT="9525" marB="0" anchor="b"/>
                </a:tc>
                <a:tc>
                  <a:txBody>
                    <a:bodyPr/>
                    <a:lstStyle/>
                    <a:p>
                      <a:endParaRPr lang="de-CH"/>
                    </a:p>
                  </a:txBody>
                  <a:tcPr marL="9525" marR="9525" marT="9525" marB="0" anchor="b"/>
                </a:tc>
                <a:extLst>
                  <a:ext uri="{0D108BD9-81ED-4DB2-BD59-A6C34878D82A}">
                    <a16:rowId xmlns:a16="http://schemas.microsoft.com/office/drawing/2014/main" val="1517616361"/>
                  </a:ext>
                </a:extLst>
              </a:tr>
              <a:tr h="270112">
                <a:tc>
                  <a:txBody>
                    <a:bodyPr/>
                    <a:lstStyle/>
                    <a:p>
                      <a:pPr algn="l" fontAlgn="b">
                        <a:buNone/>
                      </a:pPr>
                      <a:endParaRPr lang="de-CH" sz="1100" b="1" i="0" u="none" strike="noStrike" dirty="0">
                        <a:solidFill>
                          <a:srgbClr val="000000"/>
                        </a:solidFill>
                        <a:effectLst/>
                        <a:latin typeface="Calibri" panose="020F0502020204030204" pitchFamily="34" charset="0"/>
                      </a:endParaRPr>
                    </a:p>
                  </a:txBody>
                  <a:tcPr marL="9525" marR="9525" marT="9525" marB="0" anchor="b"/>
                </a:tc>
                <a:tc gridSpan="4">
                  <a:txBody>
                    <a:bodyPr/>
                    <a:lstStyle/>
                    <a:p>
                      <a:pPr algn="l" fontAlgn="b">
                        <a:buNone/>
                      </a:pPr>
                      <a:r>
                        <a:rPr lang="de-CH" sz="1100" u="none" strike="noStrike" dirty="0" err="1">
                          <a:effectLst/>
                        </a:rPr>
                        <a:t>Vacom</a:t>
                      </a:r>
                      <a:r>
                        <a:rPr lang="de-CH" sz="1100" u="none" strike="noStrike" dirty="0">
                          <a:effectLst/>
                        </a:rPr>
                        <a:t> Komponenten und Messtechnik AG</a:t>
                      </a:r>
                      <a:endParaRPr lang="de-CH" sz="11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de-CH"/>
                    </a:p>
                  </a:txBody>
                  <a:tcPr/>
                </a:tc>
                <a:tc hMerge="1">
                  <a:txBody>
                    <a:bodyPr/>
                    <a:lstStyle/>
                    <a:p>
                      <a:endParaRPr lang="de-CH"/>
                    </a:p>
                  </a:txBody>
                  <a:tcPr/>
                </a:tc>
                <a:tc hMerge="1">
                  <a:txBody>
                    <a:bodyPr/>
                    <a:lstStyle/>
                    <a:p>
                      <a:endParaRPr lang="de-CH"/>
                    </a:p>
                  </a:txBody>
                  <a:tcPr/>
                </a:tc>
                <a:extLst>
                  <a:ext uri="{0D108BD9-81ED-4DB2-BD59-A6C34878D82A}">
                    <a16:rowId xmlns:a16="http://schemas.microsoft.com/office/drawing/2014/main" val="8242662"/>
                  </a:ext>
                </a:extLst>
              </a:tr>
            </a:tbl>
          </a:graphicData>
        </a:graphic>
      </p:graphicFrame>
    </p:spTree>
    <p:extLst>
      <p:ext uri="{BB962C8B-B14F-4D97-AF65-F5344CB8AC3E}">
        <p14:creationId xmlns:p14="http://schemas.microsoft.com/office/powerpoint/2010/main" val="30549830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3602733-1E7F-BF58-20B8-DBBD3B430E5F}"/>
              </a:ext>
            </a:extLst>
          </p:cNvPr>
          <p:cNvSpPr>
            <a:spLocks noGrp="1"/>
          </p:cNvSpPr>
          <p:nvPr>
            <p:ph type="title"/>
          </p:nvPr>
        </p:nvSpPr>
        <p:spPr>
          <a:xfrm>
            <a:off x="2456168" y="288399"/>
            <a:ext cx="9448800" cy="1041400"/>
          </a:xfrm>
        </p:spPr>
        <p:txBody>
          <a:bodyPr/>
          <a:lstStyle/>
          <a:p>
            <a:r>
              <a:rPr lang="de-CH" dirty="0"/>
              <a:t>Anzahl Teilnehmer</a:t>
            </a:r>
          </a:p>
        </p:txBody>
      </p:sp>
      <p:pic>
        <p:nvPicPr>
          <p:cNvPr id="5" name="Grafik 4">
            <a:extLst>
              <a:ext uri="{FF2B5EF4-FFF2-40B4-BE49-F238E27FC236}">
                <a16:creationId xmlns:a16="http://schemas.microsoft.com/office/drawing/2014/main" id="{ADA40956-9335-1555-AF33-21B0F49806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20071" y="1329799"/>
            <a:ext cx="7892194" cy="5528201"/>
          </a:xfrm>
          <a:prstGeom prst="rect">
            <a:avLst/>
          </a:prstGeom>
        </p:spPr>
      </p:pic>
    </p:spTree>
    <p:extLst>
      <p:ext uri="{BB962C8B-B14F-4D97-AF65-F5344CB8AC3E}">
        <p14:creationId xmlns:p14="http://schemas.microsoft.com/office/powerpoint/2010/main" val="372234668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PlaceHolder 1"/>
          <p:cNvSpPr>
            <a:spLocks noGrp="1"/>
          </p:cNvSpPr>
          <p:nvPr>
            <p:ph type="title"/>
          </p:nvPr>
        </p:nvSpPr>
        <p:spPr>
          <a:xfrm>
            <a:off x="914400" y="2130480"/>
            <a:ext cx="10362960" cy="1469520"/>
          </a:xfrm>
          <a:prstGeom prst="rect">
            <a:avLst/>
          </a:prstGeom>
          <a:noFill/>
          <a:ln w="0">
            <a:noFill/>
          </a:ln>
        </p:spPr>
        <p:txBody>
          <a:bodyPr lIns="91440" tIns="45720" rIns="91440" bIns="45720" numCol="1" spcCol="0" anchor="ctr">
            <a:noAutofit/>
          </a:bodyPr>
          <a:lstStyle/>
          <a:p>
            <a:pPr indent="0" algn="ctr">
              <a:lnSpc>
                <a:spcPct val="100000"/>
              </a:lnSpc>
              <a:buNone/>
            </a:pPr>
            <a:r>
              <a:rPr lang="de-CH" sz="4000" b="0" i="1" u="none" strike="noStrike">
                <a:solidFill>
                  <a:schemeClr val="lt2"/>
                </a:solidFill>
                <a:effectLst/>
                <a:uFillTx/>
                <a:latin typeface="Arial"/>
                <a:ea typeface="ＭＳ Ｐゴシック"/>
              </a:rPr>
              <a:t>FINANZEN 2026</a:t>
            </a:r>
            <a:endParaRPr lang="de-DE" sz="4000" b="0" i="1" u="none" strike="noStrike">
              <a:solidFill>
                <a:schemeClr val="lt2"/>
              </a:solidFill>
              <a:effectLst/>
              <a:uFillTx/>
              <a:latin typeface="Arial"/>
            </a:endParaRPr>
          </a:p>
        </p:txBody>
      </p:sp>
      <p:sp>
        <p:nvSpPr>
          <p:cNvPr id="74" name="PlaceHolder 2"/>
          <p:cNvSpPr>
            <a:spLocks noGrp="1"/>
          </p:cNvSpPr>
          <p:nvPr>
            <p:ph type="subTitle"/>
          </p:nvPr>
        </p:nvSpPr>
        <p:spPr>
          <a:xfrm>
            <a:off x="1828800" y="3886200"/>
            <a:ext cx="8534160" cy="1752120"/>
          </a:xfrm>
          <a:prstGeom prst="rect">
            <a:avLst/>
          </a:prstGeom>
          <a:noFill/>
          <a:ln w="0">
            <a:noFill/>
          </a:ln>
        </p:spPr>
        <p:txBody>
          <a:bodyPr lIns="91440" tIns="45720" rIns="91440" bIns="45720" numCol="1" spcCol="0" anchor="t">
            <a:noAutofit/>
          </a:bodyPr>
          <a:lstStyle/>
          <a:p>
            <a:pPr indent="0" algn="ctr">
              <a:lnSpc>
                <a:spcPct val="100000"/>
              </a:lnSpc>
              <a:spcBef>
                <a:spcPts val="641"/>
              </a:spcBef>
              <a:buNone/>
              <a:tabLst>
                <a:tab pos="0" algn="l"/>
              </a:tabLst>
            </a:pPr>
            <a:r>
              <a:rPr lang="de-CH" sz="3200" b="0" i="1" u="none" strike="noStrike">
                <a:solidFill>
                  <a:srgbClr val="191919"/>
                </a:solidFill>
                <a:effectLst/>
                <a:uFillTx/>
                <a:latin typeface="Arial"/>
                <a:ea typeface="ＭＳ Ｐゴシック"/>
              </a:rPr>
              <a:t>Kevin Bühlmann, Kassier</a:t>
            </a:r>
            <a:endParaRPr lang="de-CH" sz="3200" b="0" i="1" u="none" strike="noStrike">
              <a:solidFill>
                <a:srgbClr val="191919"/>
              </a:solidFill>
              <a:effectLst/>
              <a:uFillTx/>
              <a:latin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 name="Textfeld 1"/>
          <p:cNvSpPr/>
          <p:nvPr/>
        </p:nvSpPr>
        <p:spPr>
          <a:xfrm>
            <a:off x="407520" y="2709000"/>
            <a:ext cx="11521080" cy="187380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spcAft>
                <a:spcPts val="601"/>
              </a:spcAft>
            </a:pPr>
            <a:r>
              <a:rPr lang="de-CH" sz="2800" b="0" u="none" strike="noStrike">
                <a:solidFill>
                  <a:srgbClr val="171717"/>
                </a:solidFill>
                <a:effectLst/>
                <a:uFillTx/>
                <a:latin typeface="Arial"/>
                <a:ea typeface="ＭＳ Ｐゴシック"/>
              </a:rPr>
              <a:t>1.) </a:t>
            </a:r>
            <a:r>
              <a:rPr lang="de-CH" sz="2800" b="0" u="none" strike="noStrike">
                <a:solidFill>
                  <a:srgbClr val="191919"/>
                </a:solidFill>
                <a:effectLst/>
                <a:uFillTx/>
                <a:latin typeface="Arial"/>
                <a:ea typeface="ＭＳ Ｐゴシック"/>
              </a:rPr>
              <a:t>Erhöhte Abschreibungen unbezahlter Beiträge</a:t>
            </a:r>
            <a:endParaRPr lang="de-CH" sz="2800" b="0" u="none" strike="noStrike">
              <a:solidFill>
                <a:srgbClr val="000000"/>
              </a:solidFill>
              <a:effectLst/>
              <a:uFillTx/>
              <a:latin typeface="Arial"/>
            </a:endParaRPr>
          </a:p>
          <a:p>
            <a:pPr defTabSz="914400">
              <a:lnSpc>
                <a:spcPct val="100000"/>
              </a:lnSpc>
              <a:spcAft>
                <a:spcPts val="601"/>
              </a:spcAft>
            </a:pPr>
            <a:r>
              <a:rPr lang="de-CH" sz="2800" b="0" u="none" strike="noStrike">
                <a:solidFill>
                  <a:srgbClr val="191919"/>
                </a:solidFill>
                <a:effectLst/>
                <a:uFillTx/>
                <a:latin typeface="Arial"/>
                <a:ea typeface="ＭＳ Ｐゴシック"/>
              </a:rPr>
              <a:t>2.) Anhebung der Mitgliederbeiträge hilft</a:t>
            </a:r>
            <a:endParaRPr lang="de-CH" sz="2800" b="0" u="none" strike="noStrike">
              <a:solidFill>
                <a:srgbClr val="000000"/>
              </a:solidFill>
              <a:effectLst/>
              <a:uFillTx/>
              <a:latin typeface="Arial"/>
            </a:endParaRPr>
          </a:p>
          <a:p>
            <a:pPr defTabSz="914400">
              <a:lnSpc>
                <a:spcPct val="100000"/>
              </a:lnSpc>
              <a:spcAft>
                <a:spcPts val="601"/>
              </a:spcAft>
            </a:pPr>
            <a:r>
              <a:rPr lang="de-CH" sz="2800" b="0" u="none" strike="noStrike">
                <a:solidFill>
                  <a:srgbClr val="191919"/>
                </a:solidFill>
                <a:effectLst/>
                <a:uFillTx/>
                <a:latin typeface="Arial"/>
                <a:ea typeface="ＭＳ Ｐゴシック"/>
              </a:rPr>
              <a:t>3.) Trend geht trotzdem nach unten (rote Null mit Vakuumkurs)</a:t>
            </a:r>
            <a:endParaRPr lang="de-CH" sz="2800" b="0" u="none" strike="noStrike">
              <a:solidFill>
                <a:srgbClr val="000000"/>
              </a:solidFill>
              <a:effectLst/>
              <a:uFillTx/>
              <a:latin typeface="Arial"/>
            </a:endParaRPr>
          </a:p>
          <a:p>
            <a:pPr defTabSz="914400">
              <a:lnSpc>
                <a:spcPct val="100000"/>
              </a:lnSpc>
            </a:pPr>
            <a:endParaRPr lang="de-CH" sz="1800" b="0" u="none" strike="noStrike">
              <a:solidFill>
                <a:srgbClr val="000000"/>
              </a:solidFill>
              <a:effectLst/>
              <a:uFillTx/>
              <a:latin typeface="Arial"/>
            </a:endParaRPr>
          </a:p>
        </p:txBody>
      </p:sp>
      <p:sp>
        <p:nvSpPr>
          <p:cNvPr id="88" name="Textfeld 2"/>
          <p:cNvSpPr/>
          <p:nvPr/>
        </p:nvSpPr>
        <p:spPr>
          <a:xfrm>
            <a:off x="1559520" y="1628640"/>
            <a:ext cx="7848360" cy="58428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defTabSz="914400">
              <a:lnSpc>
                <a:spcPct val="100000"/>
              </a:lnSpc>
            </a:pPr>
            <a:r>
              <a:rPr lang="de-DE" sz="3200" b="1" u="none" strike="noStrike">
                <a:solidFill>
                  <a:srgbClr val="191919"/>
                </a:solidFill>
                <a:effectLst/>
                <a:uFillTx/>
                <a:latin typeface="Arial"/>
                <a:ea typeface="ＭＳ Ｐゴシック"/>
              </a:rPr>
              <a:t>Bemerkungen zur Buchhaltung</a:t>
            </a:r>
            <a:endParaRPr lang="de-CH" sz="3200" b="0" u="none" strike="noStrike">
              <a:solidFill>
                <a:srgbClr val="000000"/>
              </a:solidFill>
              <a:effectLst/>
              <a:uFillTx/>
              <a:latin typeface="Arial"/>
            </a:endParaRPr>
          </a:p>
        </p:txBody>
      </p:sp>
      <p:sp>
        <p:nvSpPr>
          <p:cNvPr id="89" name="Textfeld 4"/>
          <p:cNvSpPr/>
          <p:nvPr/>
        </p:nvSpPr>
        <p:spPr>
          <a:xfrm>
            <a:off x="4079880" y="332640"/>
            <a:ext cx="7848360" cy="6998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spAutoFit/>
          </a:bodyPr>
          <a:lstStyle/>
          <a:p>
            <a:pPr algn="r" defTabSz="914400">
              <a:lnSpc>
                <a:spcPct val="100000"/>
              </a:lnSpc>
            </a:pPr>
            <a:r>
              <a:rPr lang="de-CH" sz="4000" b="0" i="1" u="none" strike="noStrike">
                <a:solidFill>
                  <a:schemeClr val="lt2"/>
                </a:solidFill>
                <a:effectLst/>
                <a:uFillTx/>
                <a:latin typeface="Arial"/>
                <a:ea typeface="ＭＳ Ｐゴシック"/>
              </a:rPr>
              <a:t>Jahresrechnung 2025</a:t>
            </a:r>
            <a:endParaRPr lang="de-CH" sz="4000" b="0" u="none" strike="noStrike">
              <a:solidFill>
                <a:srgbClr val="000000"/>
              </a:solidFill>
              <a:effectLst/>
              <a:uFillTx/>
              <a:latin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itel 1"/>
          <p:cNvSpPr/>
          <p:nvPr/>
        </p:nvSpPr>
        <p:spPr>
          <a:xfrm>
            <a:off x="2743200" y="304920"/>
            <a:ext cx="9448560" cy="1041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CH" sz="4000" b="0" i="1" u="none" strike="noStrike">
                <a:solidFill>
                  <a:schemeClr val="lt2"/>
                </a:solidFill>
                <a:effectLst/>
                <a:uFillTx/>
                <a:latin typeface="Arial"/>
                <a:ea typeface="ＭＳ Ｐゴシック"/>
              </a:rPr>
              <a:t>Votum</a:t>
            </a:r>
            <a:endParaRPr lang="de-CH" sz="4000" b="0" u="none" strike="noStrike">
              <a:solidFill>
                <a:srgbClr val="000000"/>
              </a:solidFill>
              <a:effectLst/>
              <a:uFillTx/>
              <a:latin typeface="Arial"/>
            </a:endParaRPr>
          </a:p>
        </p:txBody>
      </p:sp>
      <p:sp>
        <p:nvSpPr>
          <p:cNvPr id="91" name="Inhaltsplatzhalter 2"/>
          <p:cNvSpPr/>
          <p:nvPr/>
        </p:nvSpPr>
        <p:spPr>
          <a:xfrm>
            <a:off x="203040" y="1523880"/>
            <a:ext cx="11785320" cy="5252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spcBef>
                <a:spcPts val="641"/>
              </a:spcBef>
              <a:tabLst>
                <a:tab pos="0" algn="l"/>
              </a:tabLst>
            </a:pPr>
            <a:r>
              <a:rPr lang="de-CH" sz="3200" b="0" i="1" u="none" strike="noStrike">
                <a:solidFill>
                  <a:srgbClr val="191919"/>
                </a:solidFill>
                <a:effectLst/>
                <a:uFillTx/>
                <a:latin typeface="Arial"/>
                <a:ea typeface="ＭＳ Ｐゴシック"/>
              </a:rPr>
              <a:t>Antrag für die Annahme der Jahresrechnung.</a:t>
            </a:r>
            <a:endParaRPr lang="de-CH" sz="3200" b="0" u="none" strike="noStrike">
              <a:solidFill>
                <a:srgbClr val="000000"/>
              </a:solidFill>
              <a:effectLst/>
              <a:uFillTx/>
              <a:latin typeface="Arial"/>
            </a:endParaRPr>
          </a:p>
          <a:p>
            <a:pPr defTabSz="914400">
              <a:lnSpc>
                <a:spcPct val="100000"/>
              </a:lnSpc>
              <a:spcBef>
                <a:spcPts val="641"/>
              </a:spcBef>
              <a:tabLst>
                <a:tab pos="0" algn="l"/>
              </a:tabLst>
            </a:pPr>
            <a:endParaRPr lang="de-CH" sz="3200" b="0" u="none" strike="noStrike">
              <a:solidFill>
                <a:srgbClr val="000000"/>
              </a:solidFill>
              <a:effectLst/>
              <a:uFillTx/>
              <a:latin typeface="Arial"/>
            </a:endParaRPr>
          </a:p>
          <a:p>
            <a:pPr defTabSz="914400">
              <a:lnSpc>
                <a:spcPct val="100000"/>
              </a:lnSpc>
              <a:spcBef>
                <a:spcPts val="641"/>
              </a:spcBef>
              <a:tabLst>
                <a:tab pos="0" algn="l"/>
              </a:tabLst>
            </a:pPr>
            <a:r>
              <a:rPr lang="de-CH" sz="3200" b="0" i="1" u="none" strike="noStrike">
                <a:solidFill>
                  <a:srgbClr val="191919"/>
                </a:solidFill>
                <a:effectLst/>
                <a:uFillTx/>
                <a:latin typeface="Arial"/>
                <a:ea typeface="ＭＳ Ｐゴシック"/>
              </a:rPr>
              <a:t>Das Wort wird an die Revisoren: </a:t>
            </a:r>
            <a:endParaRPr lang="de-CH" sz="3200" b="0" u="none" strike="noStrike">
              <a:solidFill>
                <a:srgbClr val="000000"/>
              </a:solidFill>
              <a:effectLst/>
              <a:uFillTx/>
              <a:latin typeface="Arial"/>
            </a:endParaRPr>
          </a:p>
          <a:p>
            <a:pPr defTabSz="914400">
              <a:lnSpc>
                <a:spcPct val="100000"/>
              </a:lnSpc>
              <a:spcBef>
                <a:spcPts val="641"/>
              </a:spcBef>
              <a:tabLst>
                <a:tab pos="0" algn="l"/>
              </a:tabLst>
            </a:pPr>
            <a:r>
              <a:rPr lang="de-CH" sz="3200" b="0" i="1" u="none" strike="noStrike">
                <a:solidFill>
                  <a:srgbClr val="191919"/>
                </a:solidFill>
                <a:effectLst/>
                <a:uFillTx/>
                <a:latin typeface="Arial"/>
                <a:ea typeface="ＭＳ Ｐゴシック"/>
              </a:rPr>
              <a:t>Jörg Sekler und Urs Müller übergeben.</a:t>
            </a:r>
            <a:endParaRPr lang="de-CH" sz="3200" b="0" u="none" strike="noStrike">
              <a:solidFill>
                <a:srgbClr val="000000"/>
              </a:solidFill>
              <a:effectLst/>
              <a:uFillTx/>
              <a:latin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C3AF9E-4737-A66C-E0FD-86E9A57C959B}"/>
              </a:ext>
            </a:extLst>
          </p:cNvPr>
          <p:cNvSpPr>
            <a:spLocks noGrp="1"/>
          </p:cNvSpPr>
          <p:nvPr>
            <p:ph type="title"/>
          </p:nvPr>
        </p:nvSpPr>
        <p:spPr/>
        <p:txBody>
          <a:bodyPr/>
          <a:lstStyle/>
          <a:p>
            <a:r>
              <a:rPr lang="de-CH" dirty="0"/>
              <a:t>Revisoren Bericht</a:t>
            </a:r>
          </a:p>
        </p:txBody>
      </p:sp>
      <p:graphicFrame>
        <p:nvGraphicFramePr>
          <p:cNvPr id="8" name="Objekt 7">
            <a:extLst>
              <a:ext uri="{FF2B5EF4-FFF2-40B4-BE49-F238E27FC236}">
                <a16:creationId xmlns:a16="http://schemas.microsoft.com/office/drawing/2014/main" id="{815FC18D-29BB-7D98-41D2-BD946E9F3E6E}"/>
              </a:ext>
            </a:extLst>
          </p:cNvPr>
          <p:cNvGraphicFramePr>
            <a:graphicFrameLocks noChangeAspect="1"/>
          </p:cNvGraphicFramePr>
          <p:nvPr>
            <p:extLst>
              <p:ext uri="{D42A27DB-BD31-4B8C-83A1-F6EECF244321}">
                <p14:modId xmlns:p14="http://schemas.microsoft.com/office/powerpoint/2010/main" val="1542224808"/>
              </p:ext>
            </p:extLst>
          </p:nvPr>
        </p:nvGraphicFramePr>
        <p:xfrm>
          <a:off x="4080407" y="1292412"/>
          <a:ext cx="4359257" cy="6168384"/>
        </p:xfrm>
        <a:graphic>
          <a:graphicData uri="http://schemas.openxmlformats.org/presentationml/2006/ole">
            <mc:AlternateContent xmlns:mc="http://schemas.openxmlformats.org/markup-compatibility/2006">
              <mc:Choice xmlns:v="urn:schemas-microsoft-com:vml" Requires="v">
                <p:oleObj name="Acrobat Document" r:id="rId2" imgW="5667365" imgH="8020032" progId="Acrobat.Document.DC">
                  <p:embed/>
                </p:oleObj>
              </mc:Choice>
              <mc:Fallback>
                <p:oleObj name="Acrobat Document" r:id="rId2" imgW="5667365" imgH="8020032" progId="Acrobat.Document.DC">
                  <p:embed/>
                  <p:pic>
                    <p:nvPicPr>
                      <p:cNvPr id="0" name=""/>
                      <p:cNvPicPr/>
                      <p:nvPr/>
                    </p:nvPicPr>
                    <p:blipFill>
                      <a:blip r:embed="rId3"/>
                      <a:stretch>
                        <a:fillRect/>
                      </a:stretch>
                    </p:blipFill>
                    <p:spPr>
                      <a:xfrm>
                        <a:off x="4080407" y="1292412"/>
                        <a:ext cx="4359257" cy="6168384"/>
                      </a:xfrm>
                      <a:prstGeom prst="rect">
                        <a:avLst/>
                      </a:prstGeom>
                    </p:spPr>
                  </p:pic>
                </p:oleObj>
              </mc:Fallback>
            </mc:AlternateContent>
          </a:graphicData>
        </a:graphic>
      </p:graphicFrame>
    </p:spTree>
    <p:extLst>
      <p:ext uri="{BB962C8B-B14F-4D97-AF65-F5344CB8AC3E}">
        <p14:creationId xmlns:p14="http://schemas.microsoft.com/office/powerpoint/2010/main" val="13150113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953D50-23C2-57B1-2B78-77AEBE9AC32F}"/>
              </a:ext>
            </a:extLst>
          </p:cNvPr>
          <p:cNvSpPr>
            <a:spLocks noGrp="1"/>
          </p:cNvSpPr>
          <p:nvPr>
            <p:ph type="title"/>
          </p:nvPr>
        </p:nvSpPr>
        <p:spPr/>
        <p:txBody>
          <a:bodyPr/>
          <a:lstStyle/>
          <a:p>
            <a:r>
              <a:rPr lang="de-CH" dirty="0"/>
              <a:t>Decharge</a:t>
            </a:r>
          </a:p>
        </p:txBody>
      </p:sp>
      <p:sp>
        <p:nvSpPr>
          <p:cNvPr id="3" name="Inhaltsplatzhalter 2">
            <a:extLst>
              <a:ext uri="{FF2B5EF4-FFF2-40B4-BE49-F238E27FC236}">
                <a16:creationId xmlns:a16="http://schemas.microsoft.com/office/drawing/2014/main" id="{DDD8C8BE-6483-EA46-ACDE-F3EEFE1ACBDE}"/>
              </a:ext>
            </a:extLst>
          </p:cNvPr>
          <p:cNvSpPr>
            <a:spLocks noGrp="1"/>
          </p:cNvSpPr>
          <p:nvPr>
            <p:ph idx="1"/>
          </p:nvPr>
        </p:nvSpPr>
        <p:spPr/>
        <p:txBody>
          <a:bodyPr/>
          <a:lstStyle/>
          <a:p>
            <a:endParaRPr lang="de-CH"/>
          </a:p>
        </p:txBody>
      </p:sp>
    </p:spTree>
    <p:extLst>
      <p:ext uri="{BB962C8B-B14F-4D97-AF65-F5344CB8AC3E}">
        <p14:creationId xmlns:p14="http://schemas.microsoft.com/office/powerpoint/2010/main" val="7374718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B566679-5EE7-540D-C7C5-2A86F2589EBB}"/>
              </a:ext>
            </a:extLst>
          </p:cNvPr>
          <p:cNvSpPr>
            <a:spLocks noGrp="1"/>
          </p:cNvSpPr>
          <p:nvPr>
            <p:ph type="title"/>
          </p:nvPr>
        </p:nvSpPr>
        <p:spPr/>
        <p:txBody>
          <a:bodyPr/>
          <a:lstStyle/>
          <a:p>
            <a:r>
              <a:rPr lang="en-US" dirty="0"/>
              <a:t>Einladung</a:t>
            </a:r>
          </a:p>
        </p:txBody>
      </p:sp>
      <p:sp>
        <p:nvSpPr>
          <p:cNvPr id="3" name="Inhaltsplatzhalter 2">
            <a:extLst>
              <a:ext uri="{FF2B5EF4-FFF2-40B4-BE49-F238E27FC236}">
                <a16:creationId xmlns:a16="http://schemas.microsoft.com/office/drawing/2014/main" id="{73A28DF9-102A-C134-2E15-26E10A022DE9}"/>
              </a:ext>
            </a:extLst>
          </p:cNvPr>
          <p:cNvSpPr>
            <a:spLocks noGrp="1"/>
          </p:cNvSpPr>
          <p:nvPr>
            <p:ph idx="1"/>
          </p:nvPr>
        </p:nvSpPr>
        <p:spPr/>
        <p:txBody>
          <a:bodyPr/>
          <a:lstStyle/>
          <a:p>
            <a:r>
              <a:rPr lang="de-CH" sz="2800" dirty="0"/>
              <a:t>Wir sind</a:t>
            </a:r>
          </a:p>
          <a:p>
            <a:pPr lvl="1"/>
            <a:r>
              <a:rPr lang="de-CH" dirty="0"/>
              <a:t>28 angemeldete Teilnehmer</a:t>
            </a:r>
          </a:p>
          <a:p>
            <a:pPr marL="1485900" lvl="3" indent="-342900">
              <a:buFont typeface="Symbol" panose="05050102010706020507" pitchFamily="18" charset="2"/>
              <a:buChar char="-"/>
            </a:pPr>
            <a:r>
              <a:rPr lang="de-CH" dirty="0">
                <a:solidFill>
                  <a:schemeClr val="tx1"/>
                </a:solidFill>
              </a:rPr>
              <a:t>davon 11 vom Vorstand</a:t>
            </a:r>
          </a:p>
          <a:p>
            <a:pPr marL="1485900" lvl="3" indent="-342900">
              <a:buFont typeface="Symbol" panose="05050102010706020507" pitchFamily="18" charset="2"/>
              <a:buChar char="-"/>
            </a:pPr>
            <a:r>
              <a:rPr lang="de-CH" dirty="0">
                <a:solidFill>
                  <a:schemeClr val="tx1"/>
                </a:solidFill>
              </a:rPr>
              <a:t>1 Revisoren</a:t>
            </a:r>
          </a:p>
          <a:p>
            <a:pPr marL="1485900" lvl="3" indent="-342900">
              <a:buFont typeface="Symbol" panose="05050102010706020507" pitchFamily="18" charset="2"/>
              <a:buChar char="-"/>
            </a:pPr>
            <a:r>
              <a:rPr lang="de-CH" dirty="0">
                <a:solidFill>
                  <a:schemeClr val="tx1"/>
                </a:solidFill>
              </a:rPr>
              <a:t>1 Sekretariat</a:t>
            </a:r>
          </a:p>
          <a:p>
            <a:pPr marL="1485900" lvl="3" indent="-342900">
              <a:buFont typeface="Symbol" panose="05050102010706020507" pitchFamily="18" charset="2"/>
              <a:buChar char="-"/>
            </a:pPr>
            <a:r>
              <a:rPr lang="de-CH" dirty="0">
                <a:solidFill>
                  <a:schemeClr val="tx1"/>
                </a:solidFill>
              </a:rPr>
              <a:t>Teilnehmer aus 17 Mitgliederfirmen</a:t>
            </a:r>
          </a:p>
          <a:p>
            <a:pPr marL="1485900" lvl="2" indent="-342900">
              <a:buFont typeface="Symbol" panose="05050102010706020507" pitchFamily="18" charset="2"/>
              <a:buChar char="-"/>
            </a:pPr>
            <a:r>
              <a:rPr lang="de-CH" sz="2000" dirty="0"/>
              <a:t>1 Preisträger Linus Stöckli</a:t>
            </a:r>
          </a:p>
          <a:p>
            <a:pPr marL="914400" lvl="2" indent="0">
              <a:buNone/>
            </a:pPr>
            <a:endParaRPr lang="de-CH" dirty="0"/>
          </a:p>
          <a:p>
            <a:pPr lvl="1"/>
            <a:r>
              <a:rPr lang="de-CH" dirty="0"/>
              <a:t>Wir haben Entschuldigungen erhalten</a:t>
            </a:r>
          </a:p>
          <a:p>
            <a:pPr lvl="2"/>
            <a:r>
              <a:rPr lang="de-CH" dirty="0"/>
              <a:t>6 Personen</a:t>
            </a:r>
          </a:p>
          <a:p>
            <a:pPr lvl="3"/>
            <a:r>
              <a:rPr lang="de-CH" dirty="0"/>
              <a:t>Darunter  </a:t>
            </a:r>
          </a:p>
          <a:p>
            <a:pPr lvl="3"/>
            <a:r>
              <a:rPr lang="de-CH" dirty="0"/>
              <a:t>Urs Müller, GRITEC, Revisor</a:t>
            </a:r>
          </a:p>
          <a:p>
            <a:pPr lvl="3"/>
            <a:r>
              <a:rPr lang="de-CH" dirty="0"/>
              <a:t>Roger </a:t>
            </a:r>
            <a:r>
              <a:rPr lang="de-CH" dirty="0" err="1"/>
              <a:t>Steuble</a:t>
            </a:r>
            <a:r>
              <a:rPr lang="de-CH" dirty="0"/>
              <a:t>, HSR, auf Geschäftsreise in Indien</a:t>
            </a:r>
          </a:p>
          <a:p>
            <a:pPr lvl="2"/>
            <a:endParaRPr lang="de-CH" dirty="0"/>
          </a:p>
        </p:txBody>
      </p:sp>
    </p:spTree>
    <p:extLst>
      <p:ext uri="{BB962C8B-B14F-4D97-AF65-F5344CB8AC3E}">
        <p14:creationId xmlns:p14="http://schemas.microsoft.com/office/powerpoint/2010/main" val="3153190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PlaceHolder 1"/>
          <p:cNvSpPr>
            <a:spLocks noGrp="1"/>
          </p:cNvSpPr>
          <p:nvPr>
            <p:ph type="title"/>
          </p:nvPr>
        </p:nvSpPr>
        <p:spPr>
          <a:xfrm>
            <a:off x="914400" y="2130480"/>
            <a:ext cx="10362960" cy="1469520"/>
          </a:xfrm>
          <a:prstGeom prst="rect">
            <a:avLst/>
          </a:prstGeom>
          <a:noFill/>
          <a:ln w="0">
            <a:noFill/>
          </a:ln>
        </p:spPr>
        <p:txBody>
          <a:bodyPr lIns="91440" tIns="45720" rIns="91440" bIns="45720" numCol="1" spcCol="0" anchor="ctr">
            <a:noAutofit/>
          </a:bodyPr>
          <a:lstStyle/>
          <a:p>
            <a:pPr indent="0" algn="ctr">
              <a:lnSpc>
                <a:spcPct val="100000"/>
              </a:lnSpc>
              <a:buNone/>
            </a:pPr>
            <a:r>
              <a:rPr lang="de-CH" sz="4000" b="0" i="1" u="none" strike="noStrike">
                <a:solidFill>
                  <a:schemeClr val="lt2"/>
                </a:solidFill>
                <a:effectLst/>
                <a:uFillTx/>
                <a:latin typeface="Arial"/>
                <a:ea typeface="ＭＳ Ｐゴシック"/>
              </a:rPr>
              <a:t>Budgetvorschlag 2026</a:t>
            </a:r>
            <a:endParaRPr lang="de-DE" sz="4000" b="0" i="1" u="none" strike="noStrike">
              <a:solidFill>
                <a:schemeClr val="lt2"/>
              </a:solidFill>
              <a:effectLst/>
              <a:uFillTx/>
              <a:latin typeface="Arial"/>
            </a:endParaRPr>
          </a:p>
        </p:txBody>
      </p:sp>
      <p:sp>
        <p:nvSpPr>
          <p:cNvPr id="93" name="PlaceHolder 2"/>
          <p:cNvSpPr>
            <a:spLocks noGrp="1"/>
          </p:cNvSpPr>
          <p:nvPr>
            <p:ph type="subTitle"/>
          </p:nvPr>
        </p:nvSpPr>
        <p:spPr>
          <a:xfrm>
            <a:off x="1828800" y="3886200"/>
            <a:ext cx="8534160" cy="1752120"/>
          </a:xfrm>
          <a:prstGeom prst="rect">
            <a:avLst/>
          </a:prstGeom>
          <a:noFill/>
          <a:ln w="0">
            <a:noFill/>
          </a:ln>
        </p:spPr>
        <p:txBody>
          <a:bodyPr lIns="91440" tIns="45720" rIns="91440" bIns="45720" numCol="1" spcCol="0" anchor="t">
            <a:noAutofit/>
          </a:bodyPr>
          <a:lstStyle/>
          <a:p>
            <a:pPr indent="0" algn="ctr">
              <a:lnSpc>
                <a:spcPct val="100000"/>
              </a:lnSpc>
              <a:spcBef>
                <a:spcPts val="641"/>
              </a:spcBef>
              <a:buNone/>
              <a:tabLst>
                <a:tab pos="0" algn="l"/>
              </a:tabLst>
            </a:pPr>
            <a:r>
              <a:rPr lang="de-CH" sz="3200" b="0" i="1" u="none" strike="noStrike">
                <a:solidFill>
                  <a:srgbClr val="191919"/>
                </a:solidFill>
                <a:effectLst/>
                <a:uFillTx/>
                <a:latin typeface="Arial"/>
                <a:ea typeface="ＭＳ Ｐゴシック"/>
              </a:rPr>
              <a:t>Kevin Bühlmann Kassier</a:t>
            </a:r>
            <a:endParaRPr lang="de-CH" sz="3200" b="0" i="1" u="none" strike="noStrike">
              <a:solidFill>
                <a:srgbClr val="191919"/>
              </a:solidFill>
              <a:effectLst/>
              <a:uFillTx/>
              <a:latin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itel 1"/>
          <p:cNvSpPr/>
          <p:nvPr/>
        </p:nvSpPr>
        <p:spPr>
          <a:xfrm>
            <a:off x="2743200" y="304920"/>
            <a:ext cx="9448560" cy="1041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CH" sz="4000" b="0" i="1" u="none" strike="noStrike">
                <a:solidFill>
                  <a:schemeClr val="lt2"/>
                </a:solidFill>
                <a:effectLst/>
                <a:uFillTx/>
                <a:latin typeface="Arial"/>
                <a:ea typeface="ＭＳ Ｐゴシック"/>
              </a:rPr>
              <a:t>Budget 2026</a:t>
            </a:r>
            <a:endParaRPr lang="de-CH" sz="4000" b="0" u="none" strike="noStrike">
              <a:solidFill>
                <a:srgbClr val="000000"/>
              </a:solidFill>
              <a:effectLst/>
              <a:uFillTx/>
              <a:latin typeface="Arial"/>
            </a:endParaRPr>
          </a:p>
        </p:txBody>
      </p:sp>
      <p:graphicFrame>
        <p:nvGraphicFramePr>
          <p:cNvPr id="95" name="Tabelle 2"/>
          <p:cNvGraphicFramePr/>
          <p:nvPr/>
        </p:nvGraphicFramePr>
        <p:xfrm>
          <a:off x="279720" y="931680"/>
          <a:ext cx="11780280" cy="5008320"/>
        </p:xfrm>
        <a:graphic>
          <a:graphicData uri="http://schemas.openxmlformats.org/drawingml/2006/table">
            <a:tbl>
              <a:tblPr/>
              <a:tblGrid>
                <a:gridCol w="4556520">
                  <a:extLst>
                    <a:ext uri="{9D8B030D-6E8A-4147-A177-3AD203B41FA5}">
                      <a16:colId xmlns:a16="http://schemas.microsoft.com/office/drawing/2014/main" val="20000"/>
                    </a:ext>
                  </a:extLst>
                </a:gridCol>
                <a:gridCol w="1333800">
                  <a:extLst>
                    <a:ext uri="{9D8B030D-6E8A-4147-A177-3AD203B41FA5}">
                      <a16:colId xmlns:a16="http://schemas.microsoft.com/office/drawing/2014/main" val="20001"/>
                    </a:ext>
                  </a:extLst>
                </a:gridCol>
                <a:gridCol w="4505040">
                  <a:extLst>
                    <a:ext uri="{9D8B030D-6E8A-4147-A177-3AD203B41FA5}">
                      <a16:colId xmlns:a16="http://schemas.microsoft.com/office/drawing/2014/main" val="20002"/>
                    </a:ext>
                  </a:extLst>
                </a:gridCol>
                <a:gridCol w="1384920">
                  <a:extLst>
                    <a:ext uri="{9D8B030D-6E8A-4147-A177-3AD203B41FA5}">
                      <a16:colId xmlns:a16="http://schemas.microsoft.com/office/drawing/2014/main" val="20003"/>
                    </a:ext>
                  </a:extLst>
                </a:gridCol>
              </a:tblGrid>
              <a:tr h="556560">
                <a:tc>
                  <a:txBody>
                    <a:bodyPr/>
                    <a:lstStyle/>
                    <a:p>
                      <a:pPr defTabSz="914400">
                        <a:lnSpc>
                          <a:spcPct val="100000"/>
                        </a:lnSpc>
                      </a:pPr>
                      <a:r>
                        <a:rPr lang="de-CH" sz="1800" b="1" u="none" strike="noStrike">
                          <a:solidFill>
                            <a:schemeClr val="lt1"/>
                          </a:solidFill>
                          <a:effectLst/>
                          <a:uFillTx/>
                          <a:latin typeface="Arial"/>
                          <a:ea typeface="ＭＳ Ｐゴシック"/>
                        </a:rPr>
                        <a:t>Einnahmen 2026</a:t>
                      </a:r>
                      <a:endParaRPr lang="de-CH" sz="1800" b="0" u="none" strike="noStrike">
                        <a:solidFill>
                          <a:srgbClr val="FFFFFF"/>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860D"/>
                    </a:solidFill>
                  </a:tcPr>
                </a:tc>
                <a:tc>
                  <a:txBody>
                    <a:bodyPr/>
                    <a:lstStyle/>
                    <a:p>
                      <a:pPr defTabSz="914400">
                        <a:lnSpc>
                          <a:spcPct val="100000"/>
                        </a:lnSpc>
                      </a:pPr>
                      <a:r>
                        <a:rPr lang="de-CH" sz="1800" b="1" u="none" strike="noStrike">
                          <a:solidFill>
                            <a:schemeClr val="lt1"/>
                          </a:solidFill>
                          <a:effectLst/>
                          <a:uFillTx/>
                          <a:latin typeface="Arial"/>
                          <a:ea typeface="ＭＳ Ｐゴシック"/>
                        </a:rPr>
                        <a:t>CHF</a:t>
                      </a:r>
                      <a:endParaRPr lang="de-CH" sz="1800" b="0" u="none" strike="noStrike">
                        <a:solidFill>
                          <a:srgbClr val="FFFFFF"/>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860D"/>
                    </a:solidFill>
                  </a:tcPr>
                </a:tc>
                <a:tc>
                  <a:txBody>
                    <a:bodyPr/>
                    <a:lstStyle/>
                    <a:p>
                      <a:pPr defTabSz="914400">
                        <a:lnSpc>
                          <a:spcPct val="100000"/>
                        </a:lnSpc>
                      </a:pPr>
                      <a:r>
                        <a:rPr lang="de-CH" sz="1800" b="1" u="none" strike="noStrike">
                          <a:solidFill>
                            <a:schemeClr val="lt1"/>
                          </a:solidFill>
                          <a:effectLst/>
                          <a:uFillTx/>
                          <a:latin typeface="Arial"/>
                          <a:ea typeface="ＭＳ Ｐゴシック"/>
                        </a:rPr>
                        <a:t>Ausgaben 2026</a:t>
                      </a:r>
                      <a:endParaRPr lang="de-CH" sz="1800" b="0" u="none" strike="noStrike">
                        <a:solidFill>
                          <a:srgbClr val="FFFFFF"/>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860D"/>
                    </a:solidFill>
                  </a:tcPr>
                </a:tc>
                <a:tc>
                  <a:txBody>
                    <a:bodyPr/>
                    <a:lstStyle/>
                    <a:p>
                      <a:pPr defTabSz="914400">
                        <a:lnSpc>
                          <a:spcPct val="100000"/>
                        </a:lnSpc>
                      </a:pPr>
                      <a:r>
                        <a:rPr lang="de-CH" sz="1800" b="1" u="none" strike="noStrike">
                          <a:solidFill>
                            <a:schemeClr val="lt1"/>
                          </a:solidFill>
                          <a:effectLst/>
                          <a:uFillTx/>
                          <a:latin typeface="Arial"/>
                          <a:ea typeface="ＭＳ Ｐゴシック"/>
                        </a:rPr>
                        <a:t>CHF</a:t>
                      </a:r>
                      <a:endParaRPr lang="de-CH" sz="1800" b="0" u="none" strike="noStrike">
                        <a:solidFill>
                          <a:srgbClr val="FFFFFF"/>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860D"/>
                    </a:solidFill>
                  </a:tcPr>
                </a:tc>
                <a:extLst>
                  <a:ext uri="{0D108BD9-81ED-4DB2-BD59-A6C34878D82A}">
                    <a16:rowId xmlns:a16="http://schemas.microsoft.com/office/drawing/2014/main" val="10000"/>
                  </a:ext>
                </a:extLst>
              </a:tr>
              <a:tr h="556560">
                <a:tc>
                  <a:txBody>
                    <a:bodyPr/>
                    <a:lstStyle/>
                    <a:p>
                      <a:pPr defTabSz="914400">
                        <a:lnSpc>
                          <a:spcPct val="100000"/>
                        </a:lnSpc>
                      </a:pPr>
                      <a:r>
                        <a:rPr lang="de-CH" sz="1800" b="0" u="none" strike="noStrike">
                          <a:solidFill>
                            <a:schemeClr val="dk1"/>
                          </a:solidFill>
                          <a:effectLst/>
                          <a:uFillTx/>
                          <a:latin typeface="Arial"/>
                          <a:ea typeface="ＭＳ Ｐゴシック"/>
                        </a:rPr>
                        <a:t>Mitgliederbeiträge</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B66C"/>
                    </a:solidFill>
                  </a:tcPr>
                </a:tc>
                <a:tc>
                  <a:txBody>
                    <a:bodyPr/>
                    <a:lstStyle/>
                    <a:p>
                      <a:pPr defTabSz="914400">
                        <a:lnSpc>
                          <a:spcPct val="100000"/>
                        </a:lnSpc>
                      </a:pPr>
                      <a:r>
                        <a:rPr lang="de-CH" sz="1800" b="0" u="none" strike="noStrike">
                          <a:solidFill>
                            <a:schemeClr val="dk1"/>
                          </a:solidFill>
                          <a:effectLst/>
                          <a:uFillTx/>
                          <a:latin typeface="Arial"/>
                          <a:ea typeface="ＭＳ Ｐゴシック"/>
                        </a:rPr>
                        <a:t>8000</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B66C"/>
                    </a:solidFill>
                  </a:tcPr>
                </a:tc>
                <a:tc>
                  <a:txBody>
                    <a:bodyPr/>
                    <a:lstStyle/>
                    <a:p>
                      <a:pPr defTabSz="914400">
                        <a:lnSpc>
                          <a:spcPct val="100000"/>
                        </a:lnSpc>
                      </a:pPr>
                      <a:r>
                        <a:rPr lang="de-CH" sz="1800" b="0" u="none" strike="noStrike">
                          <a:solidFill>
                            <a:schemeClr val="dk1"/>
                          </a:solidFill>
                          <a:effectLst/>
                          <a:uFillTx/>
                          <a:latin typeface="Arial"/>
                          <a:ea typeface="ＭＳ Ｐゴシック"/>
                        </a:rPr>
                        <a:t>Generalversammlung </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B66C"/>
                    </a:solidFill>
                  </a:tcPr>
                </a:tc>
                <a:tc>
                  <a:txBody>
                    <a:bodyPr/>
                    <a:lstStyle/>
                    <a:p>
                      <a:pPr defTabSz="914400">
                        <a:lnSpc>
                          <a:spcPct val="100000"/>
                        </a:lnSpc>
                      </a:pPr>
                      <a:r>
                        <a:rPr lang="de-CH" sz="1800" b="0" u="none" strike="noStrike">
                          <a:solidFill>
                            <a:schemeClr val="dk1"/>
                          </a:solidFill>
                          <a:effectLst/>
                          <a:uFillTx/>
                          <a:latin typeface="Arial"/>
                          <a:ea typeface="ＭＳ Ｐゴシック"/>
                        </a:rPr>
                        <a:t>5000</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B66C"/>
                    </a:solidFill>
                  </a:tcPr>
                </a:tc>
                <a:extLst>
                  <a:ext uri="{0D108BD9-81ED-4DB2-BD59-A6C34878D82A}">
                    <a16:rowId xmlns:a16="http://schemas.microsoft.com/office/drawing/2014/main" val="10001"/>
                  </a:ext>
                </a:extLst>
              </a:tr>
              <a:tr h="556560">
                <a:tc>
                  <a:txBody>
                    <a:bodyPr/>
                    <a:lstStyle/>
                    <a:p>
                      <a:pPr defTabSz="914400">
                        <a:lnSpc>
                          <a:spcPct val="100000"/>
                        </a:lnSpc>
                      </a:pPr>
                      <a:r>
                        <a:rPr lang="de-CH" sz="1800" b="0" u="none" strike="noStrike">
                          <a:solidFill>
                            <a:schemeClr val="dk1"/>
                          </a:solidFill>
                          <a:effectLst/>
                          <a:uFillTx/>
                          <a:latin typeface="Arial"/>
                          <a:ea typeface="ＭＳ Ｐゴシック"/>
                        </a:rPr>
                        <a:t>Bannerwerbung</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DBB6"/>
                    </a:solidFill>
                  </a:tcPr>
                </a:tc>
                <a:tc>
                  <a:txBody>
                    <a:bodyPr/>
                    <a:lstStyle/>
                    <a:p>
                      <a:pPr defTabSz="914400">
                        <a:lnSpc>
                          <a:spcPct val="100000"/>
                        </a:lnSpc>
                      </a:pPr>
                      <a:r>
                        <a:rPr lang="de-CH" sz="1800" b="0" u="none" strike="noStrike">
                          <a:solidFill>
                            <a:schemeClr val="dk1"/>
                          </a:solidFill>
                          <a:effectLst/>
                          <a:uFillTx/>
                          <a:latin typeface="Arial"/>
                          <a:ea typeface="ＭＳ Ｐゴシック"/>
                        </a:rPr>
                        <a:t>2500</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DBB6"/>
                    </a:solidFill>
                  </a:tcPr>
                </a:tc>
                <a:tc>
                  <a:txBody>
                    <a:bodyPr/>
                    <a:lstStyle/>
                    <a:p>
                      <a:pPr defTabSz="914400">
                        <a:lnSpc>
                          <a:spcPct val="100000"/>
                        </a:lnSpc>
                      </a:pPr>
                      <a:r>
                        <a:rPr lang="de-CH" sz="1800" b="0" u="none" strike="noStrike">
                          <a:solidFill>
                            <a:schemeClr val="dk1"/>
                          </a:solidFill>
                          <a:effectLst/>
                          <a:uFillTx/>
                          <a:latin typeface="Arial"/>
                          <a:ea typeface="ＭＳ Ｐゴシック"/>
                        </a:rPr>
                        <a:t>Swissvacuum Preis</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DBB6"/>
                    </a:solidFill>
                  </a:tcPr>
                </a:tc>
                <a:tc>
                  <a:txBody>
                    <a:bodyPr/>
                    <a:lstStyle/>
                    <a:p>
                      <a:pPr defTabSz="914400">
                        <a:lnSpc>
                          <a:spcPct val="100000"/>
                        </a:lnSpc>
                      </a:pPr>
                      <a:r>
                        <a:rPr lang="de-CH" sz="1800" b="0" u="none" strike="noStrike">
                          <a:solidFill>
                            <a:schemeClr val="dk1"/>
                          </a:solidFill>
                          <a:effectLst/>
                          <a:uFillTx/>
                          <a:latin typeface="Arial"/>
                          <a:ea typeface="ＭＳ Ｐゴシック"/>
                        </a:rPr>
                        <a:t>2000</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DBB6"/>
                    </a:solidFill>
                  </a:tcPr>
                </a:tc>
                <a:extLst>
                  <a:ext uri="{0D108BD9-81ED-4DB2-BD59-A6C34878D82A}">
                    <a16:rowId xmlns:a16="http://schemas.microsoft.com/office/drawing/2014/main" val="10002"/>
                  </a:ext>
                </a:extLst>
              </a:tr>
              <a:tr h="556560">
                <a:tc>
                  <a:txBody>
                    <a:bodyPr/>
                    <a:lstStyle/>
                    <a:p>
                      <a:pPr defTabSz="914400">
                        <a:lnSpc>
                          <a:spcPct val="100000"/>
                        </a:lnSpc>
                      </a:pPr>
                      <a:r>
                        <a:rPr lang="de-CH" sz="1800" b="0" u="none" strike="noStrike">
                          <a:solidFill>
                            <a:schemeClr val="dk1"/>
                          </a:solidFill>
                          <a:effectLst/>
                          <a:uFillTx/>
                          <a:latin typeface="Arial"/>
                          <a:ea typeface="ＭＳ Ｐゴシック"/>
                        </a:rPr>
                        <a:t>Vakuumkurs Westschweiz</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B66C"/>
                    </a:solidFill>
                  </a:tcPr>
                </a:tc>
                <a:tc>
                  <a:txBody>
                    <a:bodyPr/>
                    <a:lstStyle/>
                    <a:p>
                      <a:pPr defTabSz="914400">
                        <a:lnSpc>
                          <a:spcPct val="100000"/>
                        </a:lnSpc>
                      </a:pPr>
                      <a:r>
                        <a:rPr lang="de-CH" sz="1800" b="0" u="none" strike="noStrike">
                          <a:solidFill>
                            <a:schemeClr val="dk1"/>
                          </a:solidFill>
                          <a:effectLst/>
                          <a:uFillTx/>
                          <a:latin typeface="Arial"/>
                          <a:ea typeface="ＭＳ Ｐゴシック"/>
                        </a:rPr>
                        <a:t>2500</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B66C"/>
                    </a:solidFill>
                  </a:tcPr>
                </a:tc>
                <a:tc>
                  <a:txBody>
                    <a:bodyPr/>
                    <a:lstStyle/>
                    <a:p>
                      <a:pPr defTabSz="914400">
                        <a:lnSpc>
                          <a:spcPct val="100000"/>
                        </a:lnSpc>
                      </a:pPr>
                      <a:r>
                        <a:rPr lang="de-CH" sz="1800" b="0" u="none" strike="noStrike">
                          <a:solidFill>
                            <a:schemeClr val="dk1"/>
                          </a:solidFill>
                          <a:effectLst/>
                          <a:uFillTx/>
                          <a:latin typeface="Arial"/>
                          <a:ea typeface="ＭＳ Ｐゴシック"/>
                        </a:rPr>
                        <a:t>Website</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B66C"/>
                    </a:solidFill>
                  </a:tcPr>
                </a:tc>
                <a:tc>
                  <a:txBody>
                    <a:bodyPr/>
                    <a:lstStyle/>
                    <a:p>
                      <a:pPr defTabSz="914400">
                        <a:lnSpc>
                          <a:spcPct val="100000"/>
                        </a:lnSpc>
                      </a:pPr>
                      <a:r>
                        <a:rPr lang="de-CH" sz="1800" b="0" u="none" strike="noStrike">
                          <a:solidFill>
                            <a:schemeClr val="dk1"/>
                          </a:solidFill>
                          <a:effectLst/>
                          <a:uFillTx/>
                          <a:latin typeface="Arial"/>
                          <a:ea typeface="ＭＳ Ｐゴシック"/>
                        </a:rPr>
                        <a:t>1000</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B66C"/>
                    </a:solidFill>
                  </a:tcPr>
                </a:tc>
                <a:extLst>
                  <a:ext uri="{0D108BD9-81ED-4DB2-BD59-A6C34878D82A}">
                    <a16:rowId xmlns:a16="http://schemas.microsoft.com/office/drawing/2014/main" val="10003"/>
                  </a:ext>
                </a:extLst>
              </a:tr>
              <a:tr h="556560">
                <a:tc>
                  <a:txBody>
                    <a:bodyPr/>
                    <a:lstStyle/>
                    <a:p>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DBB6"/>
                    </a:solidFill>
                  </a:tcPr>
                </a:tc>
                <a:tc>
                  <a:txBody>
                    <a:bodyPr/>
                    <a:lstStyle/>
                    <a:p>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DBB6"/>
                    </a:solidFill>
                  </a:tcPr>
                </a:tc>
                <a:tc>
                  <a:txBody>
                    <a:bodyPr/>
                    <a:lstStyle/>
                    <a:p>
                      <a:pPr defTabSz="914400">
                        <a:lnSpc>
                          <a:spcPct val="100000"/>
                        </a:lnSpc>
                      </a:pPr>
                      <a:r>
                        <a:rPr lang="de-CH" sz="1800" b="0" u="none" strike="noStrike">
                          <a:solidFill>
                            <a:schemeClr val="dk1"/>
                          </a:solidFill>
                          <a:effectLst/>
                          <a:uFillTx/>
                          <a:latin typeface="Arial"/>
                          <a:ea typeface="ＭＳ Ｐゴシック"/>
                        </a:rPr>
                        <a:t>IUVSTA /SATW</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DBB6"/>
                    </a:solidFill>
                  </a:tcPr>
                </a:tc>
                <a:tc>
                  <a:txBody>
                    <a:bodyPr/>
                    <a:lstStyle/>
                    <a:p>
                      <a:pPr defTabSz="914400">
                        <a:lnSpc>
                          <a:spcPct val="100000"/>
                        </a:lnSpc>
                      </a:pPr>
                      <a:r>
                        <a:rPr lang="de-CH" sz="1800" b="0" u="none" strike="noStrike">
                          <a:solidFill>
                            <a:schemeClr val="dk1"/>
                          </a:solidFill>
                          <a:effectLst/>
                          <a:uFillTx/>
                          <a:latin typeface="Arial"/>
                          <a:ea typeface="ＭＳ Ｐゴシック"/>
                        </a:rPr>
                        <a:t>2000</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DBB6"/>
                    </a:solidFill>
                  </a:tcPr>
                </a:tc>
                <a:extLst>
                  <a:ext uri="{0D108BD9-81ED-4DB2-BD59-A6C34878D82A}">
                    <a16:rowId xmlns:a16="http://schemas.microsoft.com/office/drawing/2014/main" val="10004"/>
                  </a:ext>
                </a:extLst>
              </a:tr>
              <a:tr h="556560">
                <a:tc>
                  <a:txBody>
                    <a:bodyPr/>
                    <a:lstStyle/>
                    <a:p>
                      <a:endParaRPr lang="de-CH" sz="1800" b="0" u="none" strike="noStrike">
                        <a:solidFill>
                          <a:schemeClr val="dk1"/>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B66C"/>
                    </a:solidFill>
                  </a:tcPr>
                </a:tc>
                <a:tc>
                  <a:txBody>
                    <a:bodyPr/>
                    <a:lstStyle/>
                    <a:p>
                      <a:endParaRPr lang="de-CH" sz="1800" b="0" u="none" strike="noStrike">
                        <a:solidFill>
                          <a:schemeClr val="dk1"/>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B66C"/>
                    </a:solidFill>
                  </a:tcPr>
                </a:tc>
                <a:tc>
                  <a:txBody>
                    <a:bodyPr/>
                    <a:lstStyle/>
                    <a:p>
                      <a:pPr defTabSz="914400">
                        <a:lnSpc>
                          <a:spcPct val="100000"/>
                        </a:lnSpc>
                      </a:pPr>
                      <a:r>
                        <a:rPr lang="de-CH" sz="1800" b="0" u="none" strike="noStrike">
                          <a:solidFill>
                            <a:schemeClr val="dk1"/>
                          </a:solidFill>
                          <a:effectLst/>
                          <a:uFillTx/>
                          <a:latin typeface="Arial"/>
                          <a:ea typeface="ＭＳ Ｐゴシック"/>
                        </a:rPr>
                        <a:t>Geschäftsstelle Admin</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B66C"/>
                    </a:solidFill>
                  </a:tcPr>
                </a:tc>
                <a:tc>
                  <a:txBody>
                    <a:bodyPr/>
                    <a:lstStyle/>
                    <a:p>
                      <a:pPr defTabSz="914400">
                        <a:lnSpc>
                          <a:spcPct val="100000"/>
                        </a:lnSpc>
                      </a:pPr>
                      <a:r>
                        <a:rPr lang="de-CH" sz="1800" b="0" u="none" strike="noStrike">
                          <a:solidFill>
                            <a:schemeClr val="dk1"/>
                          </a:solidFill>
                          <a:effectLst/>
                          <a:uFillTx/>
                          <a:latin typeface="Arial"/>
                          <a:ea typeface="ＭＳ Ｐゴシック"/>
                        </a:rPr>
                        <a:t>11000</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B66C"/>
                    </a:solidFill>
                  </a:tcPr>
                </a:tc>
                <a:extLst>
                  <a:ext uri="{0D108BD9-81ED-4DB2-BD59-A6C34878D82A}">
                    <a16:rowId xmlns:a16="http://schemas.microsoft.com/office/drawing/2014/main" val="10005"/>
                  </a:ext>
                </a:extLst>
              </a:tr>
              <a:tr h="556560">
                <a:tc>
                  <a:txBody>
                    <a:bodyPr/>
                    <a:lstStyle/>
                    <a:p>
                      <a:endParaRPr lang="de-CH" sz="1800" b="0" u="none" strike="noStrike">
                        <a:solidFill>
                          <a:schemeClr val="dk1"/>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DBB6"/>
                    </a:solidFill>
                  </a:tcPr>
                </a:tc>
                <a:tc>
                  <a:txBody>
                    <a:bodyPr/>
                    <a:lstStyle/>
                    <a:p>
                      <a:endParaRPr lang="de-CH" sz="1800" b="0" u="none" strike="noStrike">
                        <a:solidFill>
                          <a:schemeClr val="dk1"/>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DBB6"/>
                    </a:solidFill>
                  </a:tcPr>
                </a:tc>
                <a:tc>
                  <a:txBody>
                    <a:bodyPr/>
                    <a:lstStyle/>
                    <a:p>
                      <a:r>
                        <a:rPr lang="de-CH" sz="1800" b="0" u="none" strike="noStrike">
                          <a:solidFill>
                            <a:schemeClr val="dk1"/>
                          </a:solidFill>
                          <a:effectLst/>
                          <a:uFillTx/>
                          <a:latin typeface="Arial"/>
                          <a:ea typeface="ＭＳ Ｐゴシック"/>
                        </a:rPr>
                        <a:t>Sitzungen/Spesen Vorstand</a:t>
                      </a:r>
                      <a:endParaRPr lang="de-CH" sz="1800" b="0" u="none" strike="noStrike">
                        <a:solidFill>
                          <a:schemeClr val="dk1"/>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DBB6"/>
                    </a:solidFill>
                  </a:tcPr>
                </a:tc>
                <a:tc>
                  <a:txBody>
                    <a:bodyPr/>
                    <a:lstStyle/>
                    <a:p>
                      <a:r>
                        <a:rPr lang="de-CH" sz="1800" b="0" u="none" strike="noStrike">
                          <a:solidFill>
                            <a:schemeClr val="dk1"/>
                          </a:solidFill>
                          <a:effectLst/>
                          <a:uFillTx/>
                          <a:latin typeface="Arial"/>
                          <a:ea typeface="ＭＳ Ｐゴシック"/>
                        </a:rPr>
                        <a:t>1000</a:t>
                      </a:r>
                      <a:endParaRPr lang="de-CH" sz="1800" b="0" u="none" strike="noStrike">
                        <a:solidFill>
                          <a:schemeClr val="dk1"/>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DBB6"/>
                    </a:solidFill>
                  </a:tcPr>
                </a:tc>
                <a:extLst>
                  <a:ext uri="{0D108BD9-81ED-4DB2-BD59-A6C34878D82A}">
                    <a16:rowId xmlns:a16="http://schemas.microsoft.com/office/drawing/2014/main" val="10006"/>
                  </a:ext>
                </a:extLst>
              </a:tr>
              <a:tr h="556560">
                <a:tc>
                  <a:txBody>
                    <a:bodyPr/>
                    <a:lstStyle/>
                    <a:p>
                      <a:endParaRPr lang="de-CH" sz="1800" b="0" u="none" strike="noStrike">
                        <a:solidFill>
                          <a:schemeClr val="dk1"/>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B66C"/>
                    </a:solidFill>
                  </a:tcPr>
                </a:tc>
                <a:tc>
                  <a:txBody>
                    <a:bodyPr/>
                    <a:lstStyle/>
                    <a:p>
                      <a:endParaRPr lang="de-CH" sz="1800" b="0" u="none" strike="noStrike">
                        <a:solidFill>
                          <a:schemeClr val="dk1"/>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B66C"/>
                    </a:solidFill>
                  </a:tcPr>
                </a:tc>
                <a:tc>
                  <a:txBody>
                    <a:bodyPr/>
                    <a:lstStyle/>
                    <a:p>
                      <a:r>
                        <a:rPr lang="de-CH" sz="1800" b="0" u="none" strike="noStrike">
                          <a:solidFill>
                            <a:schemeClr val="dk1"/>
                          </a:solidFill>
                          <a:effectLst/>
                          <a:uFillTx/>
                          <a:latin typeface="Arial"/>
                          <a:ea typeface="ＭＳ Ｐゴシック"/>
                        </a:rPr>
                        <a:t>Abschreibungen Unbezahltes</a:t>
                      </a:r>
                      <a:endParaRPr lang="de-CH" sz="1800" b="0" u="none" strike="noStrike">
                        <a:solidFill>
                          <a:schemeClr val="dk1"/>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B66C"/>
                    </a:solidFill>
                  </a:tcPr>
                </a:tc>
                <a:tc>
                  <a:txBody>
                    <a:bodyPr/>
                    <a:lstStyle/>
                    <a:p>
                      <a:r>
                        <a:rPr lang="de-CH" sz="1800" b="0" u="none" strike="noStrike">
                          <a:solidFill>
                            <a:schemeClr val="dk1"/>
                          </a:solidFill>
                          <a:effectLst/>
                          <a:uFillTx/>
                          <a:latin typeface="Arial"/>
                          <a:ea typeface="ＭＳ Ｐゴシック"/>
                        </a:rPr>
                        <a:t>1000</a:t>
                      </a:r>
                      <a:endParaRPr lang="de-CH" sz="1800" b="0" u="none" strike="noStrike">
                        <a:solidFill>
                          <a:schemeClr val="dk1"/>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B66C"/>
                    </a:solidFill>
                  </a:tcPr>
                </a:tc>
                <a:extLst>
                  <a:ext uri="{0D108BD9-81ED-4DB2-BD59-A6C34878D82A}">
                    <a16:rowId xmlns:a16="http://schemas.microsoft.com/office/drawing/2014/main" val="10007"/>
                  </a:ext>
                </a:extLst>
              </a:tr>
              <a:tr h="555840">
                <a:tc>
                  <a:txBody>
                    <a:bodyPr/>
                    <a:lstStyle/>
                    <a:p>
                      <a:pPr defTabSz="914400">
                        <a:lnSpc>
                          <a:spcPct val="100000"/>
                        </a:lnSpc>
                      </a:pPr>
                      <a:r>
                        <a:rPr lang="de-CH" sz="1800" b="0" u="none" strike="noStrike">
                          <a:solidFill>
                            <a:schemeClr val="dk1"/>
                          </a:solidFill>
                          <a:effectLst/>
                          <a:uFillTx/>
                          <a:latin typeface="Arial"/>
                          <a:ea typeface="ＭＳ Ｐゴシック"/>
                        </a:rPr>
                        <a:t>TOTAL</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DBB6"/>
                    </a:solidFill>
                  </a:tcPr>
                </a:tc>
                <a:tc>
                  <a:txBody>
                    <a:bodyPr/>
                    <a:lstStyle/>
                    <a:p>
                      <a:pPr defTabSz="914400">
                        <a:lnSpc>
                          <a:spcPct val="100000"/>
                        </a:lnSpc>
                      </a:pPr>
                      <a:r>
                        <a:rPr lang="de-CH" sz="1800" b="0" u="none" strike="noStrike">
                          <a:solidFill>
                            <a:schemeClr val="dk1"/>
                          </a:solidFill>
                          <a:effectLst/>
                          <a:uFillTx/>
                          <a:latin typeface="Arial"/>
                          <a:ea typeface="ＭＳ Ｐゴシック"/>
                        </a:rPr>
                        <a:t>13000</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DBB6"/>
                    </a:solidFill>
                  </a:tcPr>
                </a:tc>
                <a:tc>
                  <a:txBody>
                    <a:bodyPr/>
                    <a:lstStyle/>
                    <a:p>
                      <a:pPr defTabSz="914400">
                        <a:lnSpc>
                          <a:spcPct val="100000"/>
                        </a:lnSpc>
                      </a:pPr>
                      <a:r>
                        <a:rPr lang="de-CH" sz="1800" b="0" u="none" strike="noStrike">
                          <a:solidFill>
                            <a:schemeClr val="dk1"/>
                          </a:solidFill>
                          <a:effectLst/>
                          <a:uFillTx/>
                          <a:latin typeface="Arial"/>
                          <a:ea typeface="ＭＳ Ｐゴシック"/>
                        </a:rPr>
                        <a:t>TOTAL</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DBB6"/>
                    </a:solidFill>
                  </a:tcPr>
                </a:tc>
                <a:tc>
                  <a:txBody>
                    <a:bodyPr/>
                    <a:lstStyle/>
                    <a:p>
                      <a:pPr defTabSz="914400">
                        <a:lnSpc>
                          <a:spcPct val="100000"/>
                        </a:lnSpc>
                      </a:pPr>
                      <a:r>
                        <a:rPr lang="de-CH" sz="1800" b="0" u="none" strike="noStrike">
                          <a:solidFill>
                            <a:schemeClr val="dk1"/>
                          </a:solidFill>
                          <a:effectLst/>
                          <a:uFillTx/>
                          <a:latin typeface="Arial"/>
                          <a:ea typeface="ＭＳ Ｐゴシック"/>
                        </a:rPr>
                        <a:t>23000</a:t>
                      </a:r>
                      <a:endParaRPr lang="de-CH" sz="1800" b="0" u="none" strike="noStrike">
                        <a:solidFill>
                          <a:srgbClr val="000000"/>
                        </a:solidFill>
                        <a:effectLst/>
                        <a:uFillTx/>
                        <a:latin typeface="Arial"/>
                      </a:endParaRPr>
                    </a:p>
                  </a:txBody>
                  <a:tcPr marL="36000" marR="36000" marT="36000" marB="36000">
                    <a:lnL w="7200">
                      <a:solidFill>
                        <a:srgbClr val="FFFFFF"/>
                      </a:solidFill>
                      <a:prstDash val="solid"/>
                    </a:lnL>
                    <a:lnR w="7200">
                      <a:solidFill>
                        <a:srgbClr val="FFFFFF"/>
                      </a:solidFill>
                      <a:prstDash val="solid"/>
                    </a:lnR>
                    <a:lnT w="7200">
                      <a:solidFill>
                        <a:srgbClr val="FFFFFF"/>
                      </a:solidFill>
                      <a:prstDash val="solid"/>
                    </a:lnT>
                    <a:lnB w="7200">
                      <a:solidFill>
                        <a:srgbClr val="FFFFFF"/>
                      </a:solidFill>
                      <a:prstDash val="solid"/>
                    </a:lnB>
                    <a:solidFill>
                      <a:srgbClr val="FFDBB6"/>
                    </a:solidFill>
                  </a:tcPr>
                </a:tc>
                <a:extLst>
                  <a:ext uri="{0D108BD9-81ED-4DB2-BD59-A6C34878D82A}">
                    <a16:rowId xmlns:a16="http://schemas.microsoft.com/office/drawing/2014/main" val="10008"/>
                  </a:ext>
                </a:extLst>
              </a:tr>
            </a:tbl>
          </a:graphicData>
        </a:graphic>
      </p:graphicFrame>
      <p:sp>
        <p:nvSpPr>
          <p:cNvPr id="96" name="Inhaltsplatzhalter 1"/>
          <p:cNvSpPr/>
          <p:nvPr/>
        </p:nvSpPr>
        <p:spPr>
          <a:xfrm>
            <a:off x="274680" y="6056640"/>
            <a:ext cx="11785320" cy="78336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spcBef>
                <a:spcPts val="641"/>
              </a:spcBef>
              <a:tabLst>
                <a:tab pos="0" algn="l"/>
              </a:tabLst>
            </a:pPr>
            <a:r>
              <a:rPr lang="de-CH" sz="3200" b="0" u="none" strike="noStrike">
                <a:solidFill>
                  <a:srgbClr val="191919"/>
                </a:solidFill>
                <a:effectLst/>
                <a:uFillTx/>
                <a:latin typeface="Arial"/>
                <a:ea typeface="ＭＳ Ｐゴシック"/>
              </a:rPr>
              <a:t>Budgetierter Verlust von CHF 10’000.00</a:t>
            </a:r>
            <a:endParaRPr lang="de-CH" sz="3200" b="0" u="none" strike="noStrike">
              <a:solidFill>
                <a:srgbClr val="000000"/>
              </a:solidFill>
              <a:effectLst/>
              <a:uFillTx/>
              <a:latin typeface="Arial"/>
            </a:endParaRPr>
          </a:p>
          <a:p>
            <a:pPr defTabSz="914400">
              <a:lnSpc>
                <a:spcPct val="100000"/>
              </a:lnSpc>
              <a:spcBef>
                <a:spcPts val="641"/>
              </a:spcBef>
              <a:tabLst>
                <a:tab pos="0" algn="l"/>
              </a:tabLst>
            </a:pPr>
            <a:endParaRPr lang="de-CH" sz="3200" b="0" u="none" strike="noStrike">
              <a:solidFill>
                <a:srgbClr val="000000"/>
              </a:solidFill>
              <a:effectLst/>
              <a:uFillTx/>
              <a:latin typeface="Arial"/>
            </a:endParaRPr>
          </a:p>
          <a:p>
            <a:pPr defTabSz="914400">
              <a:lnSpc>
                <a:spcPct val="100000"/>
              </a:lnSpc>
              <a:spcBef>
                <a:spcPts val="641"/>
              </a:spcBef>
              <a:tabLst>
                <a:tab pos="0" algn="l"/>
              </a:tabLst>
            </a:pPr>
            <a:endParaRPr lang="de-CH" sz="3200" b="0" u="none" strike="noStrike">
              <a:solidFill>
                <a:srgbClr val="000000"/>
              </a:solidFill>
              <a:effectLst/>
              <a:uFillTx/>
              <a:latin typeface="Arial"/>
            </a:endParaRPr>
          </a:p>
          <a:p>
            <a:pPr defTabSz="914400">
              <a:lnSpc>
                <a:spcPct val="100000"/>
              </a:lnSpc>
              <a:spcBef>
                <a:spcPts val="641"/>
              </a:spcBef>
              <a:tabLst>
                <a:tab pos="0" algn="l"/>
              </a:tabLst>
            </a:pPr>
            <a:endParaRPr lang="de-CH" sz="3200" b="0" u="none" strike="noStrike">
              <a:solidFill>
                <a:srgbClr val="000000"/>
              </a:solidFill>
              <a:effectLst/>
              <a:uFillTx/>
              <a:latin typeface="Arial"/>
            </a:endParaRPr>
          </a:p>
          <a:p>
            <a:pPr defTabSz="914400">
              <a:lnSpc>
                <a:spcPct val="100000"/>
              </a:lnSpc>
              <a:spcBef>
                <a:spcPts val="641"/>
              </a:spcBef>
              <a:tabLst>
                <a:tab pos="0" algn="l"/>
              </a:tabLst>
            </a:pPr>
            <a:endParaRPr lang="de-CH" sz="3200" b="0" u="none" strike="noStrike">
              <a:solidFill>
                <a:srgbClr val="000000"/>
              </a:solidFill>
              <a:effectLst/>
              <a:uFillTx/>
              <a:latin typeface="Arial"/>
            </a:endParaRPr>
          </a:p>
          <a:p>
            <a:pPr defTabSz="914400">
              <a:lnSpc>
                <a:spcPct val="100000"/>
              </a:lnSpc>
              <a:spcBef>
                <a:spcPts val="641"/>
              </a:spcBef>
              <a:tabLst>
                <a:tab pos="0" algn="l"/>
              </a:tabLst>
            </a:pPr>
            <a:endParaRPr lang="de-CH" sz="3200" b="0" u="none" strike="noStrike">
              <a:solidFill>
                <a:srgbClr val="000000"/>
              </a:solidFill>
              <a:effectLst/>
              <a:uFillTx/>
              <a:latin typeface="Arial"/>
            </a:endParaRPr>
          </a:p>
          <a:p>
            <a:pPr defTabSz="914400">
              <a:lnSpc>
                <a:spcPct val="100000"/>
              </a:lnSpc>
              <a:spcBef>
                <a:spcPts val="641"/>
              </a:spcBef>
              <a:tabLst>
                <a:tab pos="0" algn="l"/>
              </a:tabLst>
            </a:pPr>
            <a:endParaRPr lang="de-CH" sz="3200" b="0" u="none" strike="noStrike">
              <a:solidFill>
                <a:srgbClr val="000000"/>
              </a:solidFill>
              <a:effectLst/>
              <a:uFillTx/>
              <a:latin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Titel 1"/>
          <p:cNvSpPr/>
          <p:nvPr/>
        </p:nvSpPr>
        <p:spPr>
          <a:xfrm>
            <a:off x="2743200" y="304920"/>
            <a:ext cx="9448560" cy="104112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algn="r" defTabSz="914400">
              <a:lnSpc>
                <a:spcPct val="100000"/>
              </a:lnSpc>
            </a:pPr>
            <a:r>
              <a:rPr lang="de-CH" sz="4000" b="0" i="1" u="none" strike="noStrike">
                <a:solidFill>
                  <a:schemeClr val="lt2"/>
                </a:solidFill>
                <a:effectLst/>
                <a:uFillTx/>
                <a:latin typeface="Arial"/>
                <a:ea typeface="ＭＳ Ｐゴシック"/>
              </a:rPr>
              <a:t>Votum</a:t>
            </a:r>
            <a:endParaRPr lang="de-CH" sz="4000" b="0" u="none" strike="noStrike">
              <a:solidFill>
                <a:srgbClr val="000000"/>
              </a:solidFill>
              <a:effectLst/>
              <a:uFillTx/>
              <a:latin typeface="Arial"/>
            </a:endParaRPr>
          </a:p>
        </p:txBody>
      </p:sp>
      <p:sp>
        <p:nvSpPr>
          <p:cNvPr id="98" name="Inhaltsplatzhalter 2"/>
          <p:cNvSpPr/>
          <p:nvPr/>
        </p:nvSpPr>
        <p:spPr>
          <a:xfrm>
            <a:off x="203040" y="1523880"/>
            <a:ext cx="11785320" cy="5252040"/>
          </a:xfrm>
          <a:prstGeom prst="rect">
            <a:avLst/>
          </a:prstGeom>
          <a:noFill/>
          <a:ln w="0">
            <a:noFill/>
          </a:ln>
        </p:spPr>
        <p:style>
          <a:lnRef idx="0">
            <a:scrgbClr r="0" g="0" b="0"/>
          </a:lnRef>
          <a:fillRef idx="0">
            <a:scrgbClr r="0" g="0" b="0"/>
          </a:fillRef>
          <a:effectRef idx="0">
            <a:scrgbClr r="0" g="0" b="0"/>
          </a:effectRef>
          <a:fontRef idx="minor"/>
        </p:style>
        <p:txBody>
          <a:bodyPr lIns="90000" tIns="45000" rIns="90000" bIns="45000" anchor="t">
            <a:noAutofit/>
          </a:bodyPr>
          <a:lstStyle/>
          <a:p>
            <a:pPr defTabSz="914400">
              <a:lnSpc>
                <a:spcPct val="100000"/>
              </a:lnSpc>
              <a:spcBef>
                <a:spcPts val="641"/>
              </a:spcBef>
              <a:tabLst>
                <a:tab pos="0" algn="l"/>
              </a:tabLst>
            </a:pPr>
            <a:r>
              <a:rPr lang="de-CH" sz="3200" b="0" i="1" u="none" strike="noStrike">
                <a:solidFill>
                  <a:srgbClr val="191919"/>
                </a:solidFill>
                <a:effectLst/>
                <a:uFillTx/>
                <a:latin typeface="Arial"/>
                <a:ea typeface="ＭＳ Ｐゴシック"/>
              </a:rPr>
              <a:t>Antrag für die Annahme des Budgets 2026.</a:t>
            </a:r>
            <a:endParaRPr lang="de-CH" sz="3200" b="0" u="none" strike="noStrike">
              <a:solidFill>
                <a:srgbClr val="000000"/>
              </a:solidFill>
              <a:effectLst/>
              <a:uFillTx/>
              <a:latin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0E1B796-2685-985F-15A6-36A048B942CF}"/>
              </a:ext>
            </a:extLst>
          </p:cNvPr>
          <p:cNvSpPr>
            <a:spLocks noGrp="1"/>
          </p:cNvSpPr>
          <p:nvPr>
            <p:ph type="title"/>
          </p:nvPr>
        </p:nvSpPr>
        <p:spPr/>
        <p:txBody>
          <a:bodyPr/>
          <a:lstStyle/>
          <a:p>
            <a:r>
              <a:rPr lang="de-CH" dirty="0"/>
              <a:t>Statutenänderung</a:t>
            </a:r>
          </a:p>
        </p:txBody>
      </p:sp>
      <p:graphicFrame>
        <p:nvGraphicFramePr>
          <p:cNvPr id="3" name="Objekt 2">
            <a:extLst>
              <a:ext uri="{FF2B5EF4-FFF2-40B4-BE49-F238E27FC236}">
                <a16:creationId xmlns:a16="http://schemas.microsoft.com/office/drawing/2014/main" id="{FFD89EC4-4F07-EC9F-54CA-4DC90182356E}"/>
              </a:ext>
            </a:extLst>
          </p:cNvPr>
          <p:cNvGraphicFramePr>
            <a:graphicFrameLocks noChangeAspect="1"/>
          </p:cNvGraphicFramePr>
          <p:nvPr>
            <p:extLst>
              <p:ext uri="{D42A27DB-BD31-4B8C-83A1-F6EECF244321}">
                <p14:modId xmlns:p14="http://schemas.microsoft.com/office/powerpoint/2010/main" val="1293639463"/>
              </p:ext>
            </p:extLst>
          </p:nvPr>
        </p:nvGraphicFramePr>
        <p:xfrm>
          <a:off x="456448" y="1346200"/>
          <a:ext cx="3829050" cy="5418137"/>
        </p:xfrm>
        <a:graphic>
          <a:graphicData uri="http://schemas.openxmlformats.org/presentationml/2006/ole">
            <mc:AlternateContent xmlns:mc="http://schemas.openxmlformats.org/markup-compatibility/2006">
              <mc:Choice xmlns:v="urn:schemas-microsoft-com:vml" Requires="v">
                <p:oleObj name="Acrobat Document" r:id="rId2" imgW="5667365" imgH="8020032" progId="Acrobat.Document.DC">
                  <p:embed/>
                </p:oleObj>
              </mc:Choice>
              <mc:Fallback>
                <p:oleObj name="Acrobat Document" r:id="rId2" imgW="5667365" imgH="8020032" progId="Acrobat.Document.DC">
                  <p:embed/>
                  <p:pic>
                    <p:nvPicPr>
                      <p:cNvPr id="0" name=""/>
                      <p:cNvPicPr/>
                      <p:nvPr/>
                    </p:nvPicPr>
                    <p:blipFill>
                      <a:blip r:embed="rId3"/>
                      <a:stretch>
                        <a:fillRect/>
                      </a:stretch>
                    </p:blipFill>
                    <p:spPr>
                      <a:xfrm>
                        <a:off x="456448" y="1346200"/>
                        <a:ext cx="3829050" cy="5418137"/>
                      </a:xfrm>
                      <a:prstGeom prst="rect">
                        <a:avLst/>
                      </a:prstGeom>
                    </p:spPr>
                  </p:pic>
                </p:oleObj>
              </mc:Fallback>
            </mc:AlternateContent>
          </a:graphicData>
        </a:graphic>
      </p:graphicFrame>
      <p:sp>
        <p:nvSpPr>
          <p:cNvPr id="4" name="Textfeld 3">
            <a:extLst>
              <a:ext uri="{FF2B5EF4-FFF2-40B4-BE49-F238E27FC236}">
                <a16:creationId xmlns:a16="http://schemas.microsoft.com/office/drawing/2014/main" id="{C21D3FBA-DDAF-81A5-0181-D51498C7D17E}"/>
              </a:ext>
            </a:extLst>
          </p:cNvPr>
          <p:cNvSpPr txBox="1"/>
          <p:nvPr/>
        </p:nvSpPr>
        <p:spPr>
          <a:xfrm>
            <a:off x="5106738" y="2300942"/>
            <a:ext cx="6876715" cy="3693319"/>
          </a:xfrm>
          <a:prstGeom prst="rect">
            <a:avLst/>
          </a:prstGeom>
          <a:noFill/>
        </p:spPr>
        <p:txBody>
          <a:bodyPr wrap="square" rtlCol="0">
            <a:spAutoFit/>
          </a:bodyPr>
          <a:lstStyle/>
          <a:p>
            <a:r>
              <a:rPr lang="de-CH" dirty="0"/>
              <a:t>Ausgelöst dadurch, dass Pfeiffer Vacuum in der Schweiz nicht mehr als Firma existiert.</a:t>
            </a:r>
          </a:p>
          <a:p>
            <a:r>
              <a:rPr lang="de-CH" dirty="0"/>
              <a:t>Wurde in Busch AG Schweiz aufgenommen</a:t>
            </a:r>
          </a:p>
          <a:p>
            <a:r>
              <a:rPr lang="de-CH" dirty="0"/>
              <a:t>Pfeiffer  Vakuum hat nach Sisseln gezügelt.</a:t>
            </a:r>
          </a:p>
          <a:p>
            <a:r>
              <a:rPr lang="de-CH" dirty="0"/>
              <a:t>Keine Adresse mehr in Zürich</a:t>
            </a:r>
          </a:p>
          <a:p>
            <a:endParaRPr lang="de-CH" dirty="0"/>
          </a:p>
          <a:p>
            <a:r>
              <a:rPr lang="de-CH" dirty="0"/>
              <a:t>Neuer Geschäftssitz wurde gesucht unter Berücksichtigung der Steuern</a:t>
            </a:r>
          </a:p>
          <a:p>
            <a:endParaRPr lang="de-CH" dirty="0"/>
          </a:p>
          <a:p>
            <a:r>
              <a:rPr lang="de-CH" dirty="0"/>
              <a:t>Kanton Freiburg wurde vor Kanton Aargau bevorzugt.</a:t>
            </a:r>
          </a:p>
          <a:p>
            <a:endParaRPr lang="de-CH" dirty="0"/>
          </a:p>
          <a:p>
            <a:r>
              <a:rPr lang="de-CH" dirty="0"/>
              <a:t>Formulierung so, dass keine Gemeinde in den Statuten steht.</a:t>
            </a:r>
          </a:p>
          <a:p>
            <a:r>
              <a:rPr lang="de-CH" dirty="0"/>
              <a:t> </a:t>
            </a:r>
          </a:p>
        </p:txBody>
      </p:sp>
    </p:spTree>
    <p:extLst>
      <p:ext uri="{BB962C8B-B14F-4D97-AF65-F5344CB8AC3E}">
        <p14:creationId xmlns:p14="http://schemas.microsoft.com/office/powerpoint/2010/main" val="23285207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FFCE705-A381-B671-8F0E-CADB240FE9EE}"/>
              </a:ext>
            </a:extLst>
          </p:cNvPr>
          <p:cNvSpPr>
            <a:spLocks noGrp="1"/>
          </p:cNvSpPr>
          <p:nvPr>
            <p:ph type="title"/>
          </p:nvPr>
        </p:nvSpPr>
        <p:spPr/>
        <p:txBody>
          <a:bodyPr/>
          <a:lstStyle/>
          <a:p>
            <a:endParaRPr lang="de-CH"/>
          </a:p>
        </p:txBody>
      </p:sp>
      <p:graphicFrame>
        <p:nvGraphicFramePr>
          <p:cNvPr id="3" name="Objekt 2">
            <a:extLst>
              <a:ext uri="{FF2B5EF4-FFF2-40B4-BE49-F238E27FC236}">
                <a16:creationId xmlns:a16="http://schemas.microsoft.com/office/drawing/2014/main" id="{8A0061E4-5E22-BCF4-8B73-5A3A078E5983}"/>
              </a:ext>
            </a:extLst>
          </p:cNvPr>
          <p:cNvGraphicFramePr>
            <a:graphicFrameLocks noChangeAspect="1"/>
          </p:cNvGraphicFramePr>
          <p:nvPr>
            <p:extLst>
              <p:ext uri="{D42A27DB-BD31-4B8C-83A1-F6EECF244321}">
                <p14:modId xmlns:p14="http://schemas.microsoft.com/office/powerpoint/2010/main" val="4069328752"/>
              </p:ext>
            </p:extLst>
          </p:nvPr>
        </p:nvGraphicFramePr>
        <p:xfrm>
          <a:off x="391026" y="1439863"/>
          <a:ext cx="3829050" cy="5418137"/>
        </p:xfrm>
        <a:graphic>
          <a:graphicData uri="http://schemas.openxmlformats.org/presentationml/2006/ole">
            <mc:AlternateContent xmlns:mc="http://schemas.openxmlformats.org/markup-compatibility/2006">
              <mc:Choice xmlns:v="urn:schemas-microsoft-com:vml" Requires="v">
                <p:oleObj name="Acrobat Document" r:id="rId2" imgW="5667365" imgH="8020032" progId="Acrobat.Document.DC">
                  <p:embed/>
                </p:oleObj>
              </mc:Choice>
              <mc:Fallback>
                <p:oleObj name="Acrobat Document" r:id="rId2" imgW="5667365" imgH="8020032" progId="Acrobat.Document.DC">
                  <p:embed/>
                  <p:pic>
                    <p:nvPicPr>
                      <p:cNvPr id="0" name=""/>
                      <p:cNvPicPr/>
                      <p:nvPr/>
                    </p:nvPicPr>
                    <p:blipFill>
                      <a:blip r:embed="rId3"/>
                      <a:stretch>
                        <a:fillRect/>
                      </a:stretch>
                    </p:blipFill>
                    <p:spPr>
                      <a:xfrm>
                        <a:off x="391026" y="1439863"/>
                        <a:ext cx="3829050" cy="5418137"/>
                      </a:xfrm>
                      <a:prstGeom prst="rect">
                        <a:avLst/>
                      </a:prstGeom>
                    </p:spPr>
                  </p:pic>
                </p:oleObj>
              </mc:Fallback>
            </mc:AlternateContent>
          </a:graphicData>
        </a:graphic>
      </p:graphicFrame>
      <p:sp>
        <p:nvSpPr>
          <p:cNvPr id="4" name="Textfeld 3">
            <a:extLst>
              <a:ext uri="{FF2B5EF4-FFF2-40B4-BE49-F238E27FC236}">
                <a16:creationId xmlns:a16="http://schemas.microsoft.com/office/drawing/2014/main" id="{2F15FCFE-F3CD-5B13-D4D8-0BFA917080E2}"/>
              </a:ext>
            </a:extLst>
          </p:cNvPr>
          <p:cNvSpPr txBox="1"/>
          <p:nvPr/>
        </p:nvSpPr>
        <p:spPr>
          <a:xfrm>
            <a:off x="5111827" y="1898317"/>
            <a:ext cx="4711546" cy="369332"/>
          </a:xfrm>
          <a:prstGeom prst="rect">
            <a:avLst/>
          </a:prstGeom>
          <a:noFill/>
        </p:spPr>
        <p:txBody>
          <a:bodyPr wrap="none" rtlCol="0">
            <a:spAutoFit/>
          </a:bodyPr>
          <a:lstStyle/>
          <a:p>
            <a:r>
              <a:rPr lang="de-CH" dirty="0"/>
              <a:t>Anpassung an die üblichen Gepflogenheiten</a:t>
            </a:r>
          </a:p>
        </p:txBody>
      </p:sp>
    </p:spTree>
    <p:extLst>
      <p:ext uri="{BB962C8B-B14F-4D97-AF65-F5344CB8AC3E}">
        <p14:creationId xmlns:p14="http://schemas.microsoft.com/office/powerpoint/2010/main" val="19745330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8253B6-206D-5209-0A1A-B647CA19C2D3}"/>
              </a:ext>
            </a:extLst>
          </p:cNvPr>
          <p:cNvSpPr>
            <a:spLocks noGrp="1"/>
          </p:cNvSpPr>
          <p:nvPr>
            <p:ph type="title"/>
          </p:nvPr>
        </p:nvSpPr>
        <p:spPr/>
        <p:txBody>
          <a:bodyPr/>
          <a:lstStyle/>
          <a:p>
            <a:endParaRPr lang="de-CH"/>
          </a:p>
        </p:txBody>
      </p:sp>
      <p:sp>
        <p:nvSpPr>
          <p:cNvPr id="3" name="Inhaltsplatzhalter 2">
            <a:extLst>
              <a:ext uri="{FF2B5EF4-FFF2-40B4-BE49-F238E27FC236}">
                <a16:creationId xmlns:a16="http://schemas.microsoft.com/office/drawing/2014/main" id="{066BC477-A2AB-A470-C0B6-D88DD8CD333F}"/>
              </a:ext>
            </a:extLst>
          </p:cNvPr>
          <p:cNvSpPr>
            <a:spLocks noGrp="1"/>
          </p:cNvSpPr>
          <p:nvPr>
            <p:ph idx="1"/>
          </p:nvPr>
        </p:nvSpPr>
        <p:spPr/>
        <p:txBody>
          <a:bodyPr/>
          <a:lstStyle/>
          <a:p>
            <a:endParaRPr lang="de-CH" dirty="0"/>
          </a:p>
        </p:txBody>
      </p:sp>
      <p:graphicFrame>
        <p:nvGraphicFramePr>
          <p:cNvPr id="4" name="Objekt 3">
            <a:extLst>
              <a:ext uri="{FF2B5EF4-FFF2-40B4-BE49-F238E27FC236}">
                <a16:creationId xmlns:a16="http://schemas.microsoft.com/office/drawing/2014/main" id="{03135AEB-1D1C-9331-41BA-3EF5B7830F33}"/>
              </a:ext>
            </a:extLst>
          </p:cNvPr>
          <p:cNvGraphicFramePr>
            <a:graphicFrameLocks noChangeAspect="1"/>
          </p:cNvGraphicFramePr>
          <p:nvPr>
            <p:extLst>
              <p:ext uri="{D42A27DB-BD31-4B8C-83A1-F6EECF244321}">
                <p14:modId xmlns:p14="http://schemas.microsoft.com/office/powerpoint/2010/main" val="1263461116"/>
              </p:ext>
            </p:extLst>
          </p:nvPr>
        </p:nvGraphicFramePr>
        <p:xfrm>
          <a:off x="0" y="1524000"/>
          <a:ext cx="3677318" cy="5203436"/>
        </p:xfrm>
        <a:graphic>
          <a:graphicData uri="http://schemas.openxmlformats.org/presentationml/2006/ole">
            <mc:AlternateContent xmlns:mc="http://schemas.openxmlformats.org/markup-compatibility/2006">
              <mc:Choice xmlns:v="urn:schemas-microsoft-com:vml" Requires="v">
                <p:oleObj name="Acrobat Document" r:id="rId3" imgW="5667365" imgH="8020032" progId="Acrobat.Document.DC">
                  <p:embed/>
                </p:oleObj>
              </mc:Choice>
              <mc:Fallback>
                <p:oleObj name="Acrobat Document" r:id="rId3" imgW="5667365" imgH="8020032" progId="Acrobat.Document.DC">
                  <p:embed/>
                  <p:pic>
                    <p:nvPicPr>
                      <p:cNvPr id="0" name=""/>
                      <p:cNvPicPr/>
                      <p:nvPr/>
                    </p:nvPicPr>
                    <p:blipFill>
                      <a:blip r:embed="rId4"/>
                      <a:stretch>
                        <a:fillRect/>
                      </a:stretch>
                    </p:blipFill>
                    <p:spPr>
                      <a:xfrm>
                        <a:off x="0" y="1524000"/>
                        <a:ext cx="3677318" cy="5203436"/>
                      </a:xfrm>
                      <a:prstGeom prst="rect">
                        <a:avLst/>
                      </a:prstGeom>
                    </p:spPr>
                  </p:pic>
                </p:oleObj>
              </mc:Fallback>
            </mc:AlternateContent>
          </a:graphicData>
        </a:graphic>
      </p:graphicFrame>
      <p:sp>
        <p:nvSpPr>
          <p:cNvPr id="5" name="Textfeld 4">
            <a:extLst>
              <a:ext uri="{FF2B5EF4-FFF2-40B4-BE49-F238E27FC236}">
                <a16:creationId xmlns:a16="http://schemas.microsoft.com/office/drawing/2014/main" id="{02A3C04C-D67B-94F5-F05B-AD5B2B69F509}"/>
              </a:ext>
            </a:extLst>
          </p:cNvPr>
          <p:cNvSpPr txBox="1"/>
          <p:nvPr/>
        </p:nvSpPr>
        <p:spPr>
          <a:xfrm>
            <a:off x="5343993" y="4440836"/>
            <a:ext cx="3954929" cy="369332"/>
          </a:xfrm>
          <a:prstGeom prst="rect">
            <a:avLst/>
          </a:prstGeom>
          <a:noFill/>
        </p:spPr>
        <p:txBody>
          <a:bodyPr wrap="none" rtlCol="0">
            <a:spAutoFit/>
          </a:bodyPr>
          <a:lstStyle/>
          <a:p>
            <a:r>
              <a:rPr lang="de-CH" dirty="0"/>
              <a:t>Löschung Handelsregistereintragung</a:t>
            </a:r>
          </a:p>
        </p:txBody>
      </p:sp>
    </p:spTree>
    <p:extLst>
      <p:ext uri="{BB962C8B-B14F-4D97-AF65-F5344CB8AC3E}">
        <p14:creationId xmlns:p14="http://schemas.microsoft.com/office/powerpoint/2010/main" val="16670582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C935107-20E5-9470-8079-5FDF33AC72CA}"/>
              </a:ext>
            </a:extLst>
          </p:cNvPr>
          <p:cNvSpPr>
            <a:spLocks noGrp="1"/>
          </p:cNvSpPr>
          <p:nvPr>
            <p:ph type="title"/>
          </p:nvPr>
        </p:nvSpPr>
        <p:spPr/>
        <p:txBody>
          <a:bodyPr/>
          <a:lstStyle/>
          <a:p>
            <a:r>
              <a:rPr lang="de-CH" dirty="0"/>
              <a:t>Wahlen</a:t>
            </a:r>
          </a:p>
        </p:txBody>
      </p:sp>
      <p:sp>
        <p:nvSpPr>
          <p:cNvPr id="3" name="Inhaltsplatzhalter 2">
            <a:extLst>
              <a:ext uri="{FF2B5EF4-FFF2-40B4-BE49-F238E27FC236}">
                <a16:creationId xmlns:a16="http://schemas.microsoft.com/office/drawing/2014/main" id="{18AA0465-557C-7577-F249-3D5D8C5C0C48}"/>
              </a:ext>
            </a:extLst>
          </p:cNvPr>
          <p:cNvSpPr>
            <a:spLocks noGrp="1"/>
          </p:cNvSpPr>
          <p:nvPr>
            <p:ph idx="1"/>
          </p:nvPr>
        </p:nvSpPr>
        <p:spPr/>
        <p:txBody>
          <a:bodyPr/>
          <a:lstStyle/>
          <a:p>
            <a:endParaRPr lang="de-CH"/>
          </a:p>
        </p:txBody>
      </p:sp>
    </p:spTree>
    <p:extLst>
      <p:ext uri="{BB962C8B-B14F-4D97-AF65-F5344CB8AC3E}">
        <p14:creationId xmlns:p14="http://schemas.microsoft.com/office/powerpoint/2010/main" val="3206720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t>Vorstand 2025/2026</a:t>
            </a:r>
          </a:p>
        </p:txBody>
      </p:sp>
      <p:sp>
        <p:nvSpPr>
          <p:cNvPr id="5" name="Inhaltsplatzhalter 4"/>
          <p:cNvSpPr>
            <a:spLocks noGrp="1"/>
          </p:cNvSpPr>
          <p:nvPr>
            <p:ph idx="1"/>
          </p:nvPr>
        </p:nvSpPr>
        <p:spPr>
          <a:xfrm>
            <a:off x="203199" y="1196752"/>
            <a:ext cx="12129477" cy="6173155"/>
          </a:xfrm>
        </p:spPr>
        <p:txBody>
          <a:bodyPr/>
          <a:lstStyle/>
          <a:p>
            <a:pPr marL="0" indent="0">
              <a:buNone/>
            </a:pPr>
            <a:r>
              <a:rPr lang="de-CH" sz="1600" dirty="0"/>
              <a:t>Präsident		</a:t>
            </a:r>
            <a:r>
              <a:rPr lang="de-CH" sz="1600" dirty="0">
                <a:solidFill>
                  <a:schemeClr val="tx1"/>
                </a:solidFill>
              </a:rPr>
              <a:t>Martin Wüest</a:t>
            </a:r>
            <a:r>
              <a:rPr lang="de-CH" sz="1600" dirty="0">
                <a:solidFill>
                  <a:srgbClr val="000000"/>
                </a:solidFill>
              </a:rPr>
              <a:t>	Industrie				</a:t>
            </a:r>
          </a:p>
          <a:p>
            <a:pPr marL="0" indent="0">
              <a:buNone/>
            </a:pPr>
            <a:r>
              <a:rPr lang="de-CH" sz="1600" dirty="0">
                <a:solidFill>
                  <a:srgbClr val="000000"/>
                </a:solidFill>
              </a:rPr>
              <a:t>Vize Präsident	Marco Cucinelli	FH 				Industrie			6</a:t>
            </a:r>
          </a:p>
          <a:p>
            <a:pPr marL="0" indent="0">
              <a:buNone/>
            </a:pPr>
            <a:r>
              <a:rPr lang="de-CH" sz="1600" dirty="0">
                <a:solidFill>
                  <a:srgbClr val="000000"/>
                </a:solidFill>
              </a:rPr>
              <a:t>Kassier		</a:t>
            </a:r>
            <a:r>
              <a:rPr lang="de-CH" sz="1600" dirty="0">
                <a:solidFill>
                  <a:schemeClr val="tx1"/>
                </a:solidFill>
              </a:rPr>
              <a:t>Kevin Bühlmann</a:t>
            </a:r>
            <a:r>
              <a:rPr lang="de-CH" sz="1600" dirty="0">
                <a:solidFill>
                  <a:srgbClr val="000000"/>
                </a:solidFill>
              </a:rPr>
              <a:t>	Industrie				Uni + FH			2</a:t>
            </a:r>
          </a:p>
          <a:p>
            <a:pPr marL="0" indent="0">
              <a:buNone/>
            </a:pPr>
            <a:r>
              <a:rPr lang="de-CH" sz="1600" dirty="0">
                <a:solidFill>
                  <a:srgbClr val="000000"/>
                </a:solidFill>
              </a:rPr>
              <a:t>								Forschung		3</a:t>
            </a:r>
          </a:p>
          <a:p>
            <a:pPr marL="0" indent="0">
              <a:buNone/>
            </a:pPr>
            <a:r>
              <a:rPr lang="de-CH" sz="1600" dirty="0">
                <a:solidFill>
                  <a:srgbClr val="000000"/>
                </a:solidFill>
              </a:rPr>
              <a:t>		Dirk Hegemann	Forschung 		</a:t>
            </a:r>
          </a:p>
          <a:p>
            <a:pPr marL="0" indent="0">
              <a:buNone/>
            </a:pPr>
            <a:r>
              <a:rPr lang="de-CH" sz="1600" dirty="0">
                <a:solidFill>
                  <a:srgbClr val="000000"/>
                </a:solidFill>
              </a:rPr>
              <a:t>		Hans-Arno Synal	Uni 				</a:t>
            </a:r>
          </a:p>
          <a:p>
            <a:pPr marL="0" indent="0">
              <a:buNone/>
            </a:pPr>
            <a:r>
              <a:rPr lang="de-CH" sz="1600" dirty="0">
                <a:solidFill>
                  <a:srgbClr val="000000"/>
                </a:solidFill>
              </a:rPr>
              <a:t>		Romain Ganter	Forschung 			Deutschschweiz		9</a:t>
            </a:r>
          </a:p>
          <a:p>
            <a:pPr marL="0" indent="0">
              <a:buNone/>
            </a:pPr>
            <a:r>
              <a:rPr lang="de-CH" sz="1600" dirty="0">
                <a:solidFill>
                  <a:srgbClr val="000000"/>
                </a:solidFill>
              </a:rPr>
              <a:t>		Christian Muser	Industrie 				Westschweiz		2</a:t>
            </a:r>
          </a:p>
          <a:p>
            <a:pPr marL="0" indent="0">
              <a:buNone/>
            </a:pPr>
            <a:r>
              <a:rPr lang="de-CH" sz="1600" dirty="0">
                <a:solidFill>
                  <a:srgbClr val="000000"/>
                </a:solidFill>
              </a:rPr>
              <a:t>		</a:t>
            </a:r>
            <a:r>
              <a:rPr lang="de-CH" sz="1600" dirty="0">
                <a:solidFill>
                  <a:schemeClr val="tx1"/>
                </a:solidFill>
              </a:rPr>
              <a:t>Jörg Patscheider</a:t>
            </a:r>
            <a:r>
              <a:rPr lang="de-CH" sz="1600" dirty="0">
                <a:solidFill>
                  <a:srgbClr val="000000"/>
                </a:solidFill>
              </a:rPr>
              <a:t>	Industrie 				Italienische Schweiz		0</a:t>
            </a:r>
          </a:p>
          <a:p>
            <a:pPr marL="0" indent="0">
              <a:buNone/>
            </a:pPr>
            <a:r>
              <a:rPr lang="de-CH" sz="1600" dirty="0">
                <a:solidFill>
                  <a:srgbClr val="000000"/>
                </a:solidFill>
              </a:rPr>
              <a:t>		Maxime Maire	Industrie							----				Alban Sublet	Forschung						11</a:t>
            </a:r>
          </a:p>
          <a:p>
            <a:pPr marL="0" indent="0">
              <a:buNone/>
            </a:pPr>
            <a:r>
              <a:rPr lang="de-CH" sz="1600" dirty="0">
                <a:solidFill>
                  <a:srgbClr val="000000"/>
                </a:solidFill>
              </a:rPr>
              <a:t>		</a:t>
            </a:r>
            <a:r>
              <a:rPr lang="de-CH" sz="1600" i="1" dirty="0">
                <a:solidFill>
                  <a:srgbClr val="000000"/>
                </a:solidFill>
              </a:rPr>
              <a:t>Benjamin Müller</a:t>
            </a:r>
            <a:r>
              <a:rPr lang="de-CH" sz="1600" dirty="0">
                <a:solidFill>
                  <a:srgbClr val="000000"/>
                </a:solidFill>
              </a:rPr>
              <a:t>	Industrie 		</a:t>
            </a:r>
          </a:p>
          <a:p>
            <a:pPr marL="0" indent="0">
              <a:buNone/>
            </a:pPr>
            <a:r>
              <a:rPr lang="de-CH" sz="1600" i="1" dirty="0">
                <a:solidFill>
                  <a:srgbClr val="000000"/>
                </a:solidFill>
              </a:rPr>
              <a:t>		</a:t>
            </a:r>
            <a:endParaRPr lang="de-CH" sz="1600" dirty="0">
              <a:solidFill>
                <a:srgbClr val="000000"/>
              </a:solidFill>
            </a:endParaRPr>
          </a:p>
          <a:p>
            <a:pPr marL="0" indent="0">
              <a:buNone/>
            </a:pPr>
            <a:r>
              <a:rPr lang="de-CH" sz="1600" dirty="0">
                <a:solidFill>
                  <a:srgbClr val="000000"/>
                </a:solidFill>
              </a:rPr>
              <a:t>							</a:t>
            </a:r>
          </a:p>
          <a:p>
            <a:pPr marL="0" indent="0">
              <a:spcBef>
                <a:spcPts val="0"/>
              </a:spcBef>
              <a:buNone/>
            </a:pPr>
            <a:r>
              <a:rPr lang="de-CH" sz="1600" dirty="0">
                <a:solidFill>
                  <a:srgbClr val="000000"/>
                </a:solidFill>
              </a:rPr>
              <a:t>Sekretariat	Barbara Lauber					IUVSTA </a:t>
            </a:r>
            <a:r>
              <a:rPr lang="de-CH" sz="1600" dirty="0" err="1">
                <a:solidFill>
                  <a:srgbClr val="000000"/>
                </a:solidFill>
              </a:rPr>
              <a:t>Directors</a:t>
            </a:r>
            <a:r>
              <a:rPr lang="de-CH" sz="1600" dirty="0">
                <a:solidFill>
                  <a:srgbClr val="000000"/>
                </a:solidFill>
              </a:rPr>
              <a:t>		Dirk Hegemann</a:t>
            </a:r>
          </a:p>
          <a:p>
            <a:pPr marL="0" indent="0">
              <a:spcBef>
                <a:spcPts val="0"/>
              </a:spcBef>
              <a:buNone/>
            </a:pPr>
            <a:r>
              <a:rPr lang="de-CH" sz="1600" dirty="0">
                <a:solidFill>
                  <a:srgbClr val="000000"/>
                </a:solidFill>
              </a:rPr>
              <a:t>		</a:t>
            </a:r>
            <a:r>
              <a:rPr lang="de-CH" sz="1600" dirty="0">
                <a:solidFill>
                  <a:schemeClr val="tx1"/>
                </a:solidFill>
              </a:rPr>
              <a:t>Sonja Schaub</a:t>
            </a:r>
            <a:r>
              <a:rPr lang="de-CH" sz="1600" dirty="0">
                <a:solidFill>
                  <a:srgbClr val="000000"/>
                </a:solidFill>
              </a:rPr>
              <a:t>								Roberto Salemme</a:t>
            </a:r>
          </a:p>
          <a:p>
            <a:pPr marL="0" indent="0">
              <a:spcBef>
                <a:spcPts val="0"/>
              </a:spcBef>
              <a:buNone/>
            </a:pPr>
            <a:endParaRPr lang="de-CH" sz="1600" dirty="0">
              <a:solidFill>
                <a:srgbClr val="000000"/>
              </a:solidFill>
            </a:endParaRPr>
          </a:p>
          <a:p>
            <a:pPr marL="0" indent="0">
              <a:spcBef>
                <a:spcPts val="0"/>
              </a:spcBef>
              <a:buNone/>
            </a:pPr>
            <a:r>
              <a:rPr lang="de-CH" sz="1600" dirty="0">
                <a:solidFill>
                  <a:srgbClr val="000000"/>
                </a:solidFill>
              </a:rPr>
              <a:t>Revisoren		Urs Müller	Industrie</a:t>
            </a:r>
          </a:p>
          <a:p>
            <a:pPr marL="0" indent="0">
              <a:spcBef>
                <a:spcPts val="0"/>
              </a:spcBef>
              <a:buNone/>
            </a:pPr>
            <a:r>
              <a:rPr lang="de-CH" sz="1600" dirty="0">
                <a:solidFill>
                  <a:srgbClr val="000000"/>
                </a:solidFill>
              </a:rPr>
              <a:t>		</a:t>
            </a:r>
            <a:r>
              <a:rPr lang="de-CH" sz="1600" dirty="0">
                <a:solidFill>
                  <a:schemeClr val="tx1"/>
                </a:solidFill>
              </a:rPr>
              <a:t>Jörg Sekler</a:t>
            </a:r>
            <a:r>
              <a:rPr lang="de-CH" sz="1600" dirty="0">
                <a:solidFill>
                  <a:srgbClr val="000000"/>
                </a:solidFill>
              </a:rPr>
              <a:t>	im Ruhestand</a:t>
            </a:r>
          </a:p>
          <a:p>
            <a:endParaRPr lang="en-US" dirty="0">
              <a:solidFill>
                <a:schemeClr val="bg1">
                  <a:lumMod val="50000"/>
                </a:schemeClr>
              </a:solidFill>
            </a:endParaRPr>
          </a:p>
        </p:txBody>
      </p:sp>
      <p:cxnSp>
        <p:nvCxnSpPr>
          <p:cNvPr id="4" name="Gerader Verbinder 3"/>
          <p:cNvCxnSpPr/>
          <p:nvPr/>
        </p:nvCxnSpPr>
        <p:spPr bwMode="auto">
          <a:xfrm>
            <a:off x="7011561" y="1307914"/>
            <a:ext cx="20543" cy="5493544"/>
          </a:xfrm>
          <a:prstGeom prst="line">
            <a:avLst/>
          </a:prstGeom>
          <a:solidFill>
            <a:schemeClr val="accent1"/>
          </a:solidFill>
          <a:ln w="9525" cap="flat" cmpd="sng" algn="ctr">
            <a:solidFill>
              <a:schemeClr val="accent6">
                <a:lumMod val="1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8515132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F5E291C-34E5-9B87-6FA4-DF7FFFE01937}"/>
              </a:ext>
            </a:extLst>
          </p:cNvPr>
          <p:cNvSpPr>
            <a:spLocks noGrp="1"/>
          </p:cNvSpPr>
          <p:nvPr>
            <p:ph type="title"/>
          </p:nvPr>
        </p:nvSpPr>
        <p:spPr/>
        <p:txBody>
          <a:bodyPr/>
          <a:lstStyle/>
          <a:p>
            <a:r>
              <a:rPr lang="de-CH" dirty="0"/>
              <a:t>Abtretende Vorstandsmitglieder</a:t>
            </a:r>
          </a:p>
        </p:txBody>
      </p:sp>
      <p:sp>
        <p:nvSpPr>
          <p:cNvPr id="3" name="Inhaltsplatzhalter 2">
            <a:extLst>
              <a:ext uri="{FF2B5EF4-FFF2-40B4-BE49-F238E27FC236}">
                <a16:creationId xmlns:a16="http://schemas.microsoft.com/office/drawing/2014/main" id="{CC4A07AC-1CAA-B97F-F970-33E93C997B27}"/>
              </a:ext>
            </a:extLst>
          </p:cNvPr>
          <p:cNvSpPr>
            <a:spLocks noGrp="1"/>
          </p:cNvSpPr>
          <p:nvPr>
            <p:ph idx="1"/>
          </p:nvPr>
        </p:nvSpPr>
        <p:spPr/>
        <p:txBody>
          <a:bodyPr/>
          <a:lstStyle/>
          <a:p>
            <a:endParaRPr lang="de-CH"/>
          </a:p>
        </p:txBody>
      </p:sp>
    </p:spTree>
    <p:extLst>
      <p:ext uri="{BB962C8B-B14F-4D97-AF65-F5344CB8AC3E}">
        <p14:creationId xmlns:p14="http://schemas.microsoft.com/office/powerpoint/2010/main" val="213690845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0DDCA5-7F7A-8AE2-DEA1-ADE4A199C2A9}"/>
              </a:ext>
            </a:extLst>
          </p:cNvPr>
          <p:cNvSpPr>
            <a:spLocks noGrp="1"/>
          </p:cNvSpPr>
          <p:nvPr>
            <p:ph type="title"/>
          </p:nvPr>
        </p:nvSpPr>
        <p:spPr/>
        <p:txBody>
          <a:bodyPr/>
          <a:lstStyle/>
          <a:p>
            <a:r>
              <a:rPr lang="de-CH" dirty="0"/>
              <a:t>Martin Wüest</a:t>
            </a:r>
          </a:p>
        </p:txBody>
      </p:sp>
      <p:sp>
        <p:nvSpPr>
          <p:cNvPr id="3" name="Inhaltsplatzhalter 2">
            <a:extLst>
              <a:ext uri="{FF2B5EF4-FFF2-40B4-BE49-F238E27FC236}">
                <a16:creationId xmlns:a16="http://schemas.microsoft.com/office/drawing/2014/main" id="{0D9EF546-E6CD-8835-F3E9-B224911E6B10}"/>
              </a:ext>
            </a:extLst>
          </p:cNvPr>
          <p:cNvSpPr>
            <a:spLocks noGrp="1"/>
          </p:cNvSpPr>
          <p:nvPr>
            <p:ph idx="1"/>
          </p:nvPr>
        </p:nvSpPr>
        <p:spPr/>
        <p:txBody>
          <a:bodyPr/>
          <a:lstStyle/>
          <a:p>
            <a:r>
              <a:rPr lang="de-CH" dirty="0"/>
              <a:t>Seit 2007 im Vorstand</a:t>
            </a:r>
          </a:p>
          <a:p>
            <a:r>
              <a:rPr lang="de-CH" dirty="0"/>
              <a:t>2011-2020 Vize Präsident</a:t>
            </a:r>
          </a:p>
          <a:p>
            <a:r>
              <a:rPr lang="de-CH" dirty="0"/>
              <a:t>2020-2026 Präsident</a:t>
            </a:r>
          </a:p>
          <a:p>
            <a:endParaRPr lang="de-CH" dirty="0"/>
          </a:p>
          <a:p>
            <a:r>
              <a:rPr lang="de-CH" dirty="0"/>
              <a:t>IUVSTA</a:t>
            </a:r>
          </a:p>
          <a:p>
            <a:pPr lvl="1"/>
            <a:r>
              <a:rPr lang="en-US" dirty="0">
                <a:solidFill>
                  <a:srgbClr val="000000"/>
                </a:solidFill>
              </a:rPr>
              <a:t>Alternate 2007-2010 </a:t>
            </a:r>
          </a:p>
          <a:p>
            <a:pPr lvl="1"/>
            <a:r>
              <a:rPr lang="en-US" dirty="0">
                <a:solidFill>
                  <a:srgbClr val="000000"/>
                </a:solidFill>
              </a:rPr>
              <a:t>Councilor 2010-2016</a:t>
            </a:r>
          </a:p>
          <a:p>
            <a:pPr lvl="1"/>
            <a:r>
              <a:rPr lang="en-US" dirty="0">
                <a:solidFill>
                  <a:srgbClr val="000000"/>
                </a:solidFill>
              </a:rPr>
              <a:t>Alternate 2016-2025</a:t>
            </a:r>
            <a:endParaRPr lang="de-CH" dirty="0">
              <a:solidFill>
                <a:srgbClr val="000000"/>
              </a:solidFill>
              <a:latin typeface="Calibri" panose="020F0502020204030204" pitchFamily="34" charset="0"/>
              <a:ea typeface="DengXian" panose="02010600030101010101" pitchFamily="2" charset="-122"/>
            </a:endParaRPr>
          </a:p>
          <a:p>
            <a:endParaRPr lang="de-CH" dirty="0"/>
          </a:p>
          <a:p>
            <a:endParaRPr lang="de-CH" dirty="0"/>
          </a:p>
        </p:txBody>
      </p:sp>
      <p:pic>
        <p:nvPicPr>
          <p:cNvPr id="5" name="Grafik 4">
            <a:extLst>
              <a:ext uri="{FF2B5EF4-FFF2-40B4-BE49-F238E27FC236}">
                <a16:creationId xmlns:a16="http://schemas.microsoft.com/office/drawing/2014/main" id="{80697C7C-C663-8FA3-BDF8-43AF7FA7DFD1}"/>
              </a:ext>
            </a:extLst>
          </p:cNvPr>
          <p:cNvPicPr>
            <a:picLocks noChangeAspect="1"/>
          </p:cNvPicPr>
          <p:nvPr/>
        </p:nvPicPr>
        <p:blipFill>
          <a:blip r:embed="rId3">
            <a:extLst>
              <a:ext uri="{28A0092B-C50C-407E-A947-70E740481C1C}">
                <a14:useLocalDpi xmlns:a14="http://schemas.microsoft.com/office/drawing/2010/main" val="0"/>
              </a:ext>
            </a:extLst>
          </a:blip>
          <a:srcRect l="55584" t="37117" r="16082" b="48668"/>
          <a:stretch>
            <a:fillRect/>
          </a:stretch>
        </p:blipFill>
        <p:spPr>
          <a:xfrm>
            <a:off x="6577045" y="1625252"/>
            <a:ext cx="5260051" cy="4691393"/>
          </a:xfrm>
          <a:prstGeom prst="rect">
            <a:avLst/>
          </a:prstGeom>
        </p:spPr>
      </p:pic>
    </p:spTree>
    <p:extLst>
      <p:ext uri="{BB962C8B-B14F-4D97-AF65-F5344CB8AC3E}">
        <p14:creationId xmlns:p14="http://schemas.microsoft.com/office/powerpoint/2010/main" val="41029023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3C7400B-8E33-82F6-3C65-D34D99B6414A}"/>
              </a:ext>
            </a:extLst>
          </p:cNvPr>
          <p:cNvSpPr>
            <a:spLocks noGrp="1"/>
          </p:cNvSpPr>
          <p:nvPr>
            <p:ph type="title"/>
          </p:nvPr>
        </p:nvSpPr>
        <p:spPr/>
        <p:txBody>
          <a:bodyPr/>
          <a:lstStyle/>
          <a:p>
            <a:r>
              <a:rPr lang="de-CH" noProof="0" dirty="0"/>
              <a:t>Programm 27. GV</a:t>
            </a:r>
          </a:p>
        </p:txBody>
      </p:sp>
      <p:sp>
        <p:nvSpPr>
          <p:cNvPr id="3" name="Inhaltsplatzhalter 2">
            <a:extLst>
              <a:ext uri="{FF2B5EF4-FFF2-40B4-BE49-F238E27FC236}">
                <a16:creationId xmlns:a16="http://schemas.microsoft.com/office/drawing/2014/main" id="{6CF281E9-1F26-D521-CF01-403795F2D798}"/>
              </a:ext>
            </a:extLst>
          </p:cNvPr>
          <p:cNvSpPr>
            <a:spLocks noGrp="1"/>
          </p:cNvSpPr>
          <p:nvPr>
            <p:ph idx="1"/>
          </p:nvPr>
        </p:nvSpPr>
        <p:spPr/>
        <p:txBody>
          <a:bodyPr/>
          <a:lstStyle/>
          <a:p>
            <a:pPr marL="0" indent="0">
              <a:buNone/>
            </a:pPr>
            <a:r>
              <a:rPr lang="de-CH" sz="2800" dirty="0"/>
              <a:t>09:00 Begrüssungskaffee bei Durrer Spezialmaschinen AG</a:t>
            </a:r>
          </a:p>
          <a:p>
            <a:pPr marL="0" indent="0">
              <a:buNone/>
            </a:pPr>
            <a:r>
              <a:rPr lang="de-CH" sz="2800" dirty="0"/>
              <a:t>09:20 Generalversammlung</a:t>
            </a:r>
          </a:p>
          <a:p>
            <a:pPr marL="0" indent="0">
              <a:buNone/>
            </a:pPr>
            <a:r>
              <a:rPr lang="de-CH" sz="2800" dirty="0"/>
              <a:t>10:30 Verleihung </a:t>
            </a:r>
            <a:r>
              <a:rPr lang="de-CH" sz="2800" dirty="0" err="1"/>
              <a:t>swissvacuum</a:t>
            </a:r>
            <a:r>
              <a:rPr lang="de-CH" sz="2800" dirty="0"/>
              <a:t> Preis 2025</a:t>
            </a:r>
          </a:p>
          <a:p>
            <a:pPr marL="0" indent="0">
              <a:buNone/>
            </a:pPr>
            <a:r>
              <a:rPr lang="de-CH" sz="2800" dirty="0"/>
              <a:t>10:35 Präsentation von Linus Stöckli, Preisträger 2025</a:t>
            </a:r>
          </a:p>
          <a:p>
            <a:pPr marL="0" indent="0">
              <a:buNone/>
            </a:pPr>
            <a:r>
              <a:rPr lang="de-CH" sz="2800" dirty="0"/>
              <a:t>11:15 Vorstellung Präsentation Durrer Spezialmaschinen AG</a:t>
            </a:r>
          </a:p>
          <a:p>
            <a:pPr marL="0" indent="0">
              <a:buNone/>
            </a:pPr>
            <a:r>
              <a:rPr lang="de-CH" sz="2800" dirty="0"/>
              <a:t>12:00 Mittagessen im Bistro im Bethlehem (5 Gehminuten entfernt)</a:t>
            </a:r>
          </a:p>
          <a:p>
            <a:pPr marL="0" indent="0">
              <a:buNone/>
            </a:pPr>
            <a:r>
              <a:rPr lang="de-CH" sz="2800" dirty="0"/>
              <a:t>14:00 Fussmarsch durch die Hohle Gasse</a:t>
            </a:r>
          </a:p>
          <a:p>
            <a:pPr marL="0" indent="0">
              <a:buNone/>
            </a:pPr>
            <a:r>
              <a:rPr lang="de-CH" sz="2800" dirty="0"/>
              <a:t>14:30 Firmenrundgang durch die Durrer Spezialmaschinen AG</a:t>
            </a:r>
          </a:p>
          <a:p>
            <a:pPr marL="0" indent="0">
              <a:buNone/>
            </a:pPr>
            <a:r>
              <a:rPr lang="de-CH" sz="2800" dirty="0"/>
              <a:t>16:00 Verabschiedung und Ende des Anlasses</a:t>
            </a:r>
            <a:endParaRPr lang="en-US" sz="2800" dirty="0"/>
          </a:p>
        </p:txBody>
      </p:sp>
    </p:spTree>
    <p:extLst>
      <p:ext uri="{BB962C8B-B14F-4D97-AF65-F5344CB8AC3E}">
        <p14:creationId xmlns:p14="http://schemas.microsoft.com/office/powerpoint/2010/main" val="21654353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D9D621-C835-FA5B-92BF-27C9D2CA7B1B}"/>
              </a:ext>
            </a:extLst>
          </p:cNvPr>
          <p:cNvSpPr>
            <a:spLocks noGrp="1"/>
          </p:cNvSpPr>
          <p:nvPr>
            <p:ph type="title"/>
          </p:nvPr>
        </p:nvSpPr>
        <p:spPr/>
        <p:txBody>
          <a:bodyPr/>
          <a:lstStyle/>
          <a:p>
            <a:r>
              <a:rPr lang="de-CH" dirty="0"/>
              <a:t>Kevin Bühlmann</a:t>
            </a:r>
          </a:p>
        </p:txBody>
      </p:sp>
      <p:sp>
        <p:nvSpPr>
          <p:cNvPr id="3" name="Inhaltsplatzhalter 2">
            <a:extLst>
              <a:ext uri="{FF2B5EF4-FFF2-40B4-BE49-F238E27FC236}">
                <a16:creationId xmlns:a16="http://schemas.microsoft.com/office/drawing/2014/main" id="{9FD592AD-A7AA-F650-2EF4-EFA17F9BBC61}"/>
              </a:ext>
            </a:extLst>
          </p:cNvPr>
          <p:cNvSpPr>
            <a:spLocks noGrp="1"/>
          </p:cNvSpPr>
          <p:nvPr>
            <p:ph idx="1"/>
          </p:nvPr>
        </p:nvSpPr>
        <p:spPr/>
        <p:txBody>
          <a:bodyPr/>
          <a:lstStyle/>
          <a:p>
            <a:r>
              <a:rPr lang="de-CH" sz="2800" dirty="0"/>
              <a:t>Kassier seit GV 2023</a:t>
            </a:r>
          </a:p>
          <a:p>
            <a:r>
              <a:rPr lang="de-CH" sz="2800" dirty="0"/>
              <a:t>1 Amtszeit</a:t>
            </a:r>
          </a:p>
          <a:p>
            <a:r>
              <a:rPr lang="de-CH" sz="2800" dirty="0"/>
              <a:t>Arbeitet nicht mehr in Vakuumindustrie</a:t>
            </a:r>
          </a:p>
        </p:txBody>
      </p:sp>
      <p:pic>
        <p:nvPicPr>
          <p:cNvPr id="4" name="Grafik 3">
            <a:extLst>
              <a:ext uri="{FF2B5EF4-FFF2-40B4-BE49-F238E27FC236}">
                <a16:creationId xmlns:a16="http://schemas.microsoft.com/office/drawing/2014/main" id="{3B502215-BAE8-9E3A-BF90-ECC2F3627912}"/>
              </a:ext>
            </a:extLst>
          </p:cNvPr>
          <p:cNvPicPr>
            <a:picLocks noChangeAspect="1"/>
          </p:cNvPicPr>
          <p:nvPr/>
        </p:nvPicPr>
        <p:blipFill>
          <a:blip r:embed="rId2"/>
          <a:stretch>
            <a:fillRect/>
          </a:stretch>
        </p:blipFill>
        <p:spPr>
          <a:xfrm>
            <a:off x="7536160" y="1445474"/>
            <a:ext cx="4104456" cy="4851354"/>
          </a:xfrm>
          <a:prstGeom prst="rect">
            <a:avLst/>
          </a:prstGeom>
        </p:spPr>
      </p:pic>
    </p:spTree>
    <p:extLst>
      <p:ext uri="{BB962C8B-B14F-4D97-AF65-F5344CB8AC3E}">
        <p14:creationId xmlns:p14="http://schemas.microsoft.com/office/powerpoint/2010/main" val="5490976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9FCE25-B7D4-E756-8041-4D92D65F6434}"/>
              </a:ext>
            </a:extLst>
          </p:cNvPr>
          <p:cNvSpPr>
            <a:spLocks noGrp="1"/>
          </p:cNvSpPr>
          <p:nvPr>
            <p:ph type="title"/>
          </p:nvPr>
        </p:nvSpPr>
        <p:spPr/>
        <p:txBody>
          <a:bodyPr/>
          <a:lstStyle/>
          <a:p>
            <a:r>
              <a:rPr lang="de-CH" dirty="0"/>
              <a:t>Jörg Patscheider</a:t>
            </a:r>
          </a:p>
        </p:txBody>
      </p:sp>
      <p:sp>
        <p:nvSpPr>
          <p:cNvPr id="4" name="Inhaltsplatzhalter 3">
            <a:extLst>
              <a:ext uri="{FF2B5EF4-FFF2-40B4-BE49-F238E27FC236}">
                <a16:creationId xmlns:a16="http://schemas.microsoft.com/office/drawing/2014/main" id="{09835DBB-B90B-62B6-5E18-DEEACEA06541}"/>
              </a:ext>
            </a:extLst>
          </p:cNvPr>
          <p:cNvSpPr>
            <a:spLocks noGrp="1"/>
          </p:cNvSpPr>
          <p:nvPr>
            <p:ph idx="1"/>
          </p:nvPr>
        </p:nvSpPr>
        <p:spPr/>
        <p:txBody>
          <a:bodyPr/>
          <a:lstStyle/>
          <a:p>
            <a:r>
              <a:rPr lang="de-CH" dirty="0"/>
              <a:t>Seit 2012 im Vorstand</a:t>
            </a:r>
          </a:p>
          <a:p>
            <a:r>
              <a:rPr lang="de-CH" dirty="0"/>
              <a:t>IUVSTA </a:t>
            </a:r>
            <a:r>
              <a:rPr lang="de-CH" dirty="0" err="1"/>
              <a:t>Director</a:t>
            </a:r>
            <a:r>
              <a:rPr lang="de-CH" dirty="0"/>
              <a:t> 2016-2025</a:t>
            </a:r>
          </a:p>
          <a:p>
            <a:endParaRPr lang="de-CH" dirty="0"/>
          </a:p>
        </p:txBody>
      </p:sp>
      <p:pic>
        <p:nvPicPr>
          <p:cNvPr id="5" name="Grafik 4">
            <a:extLst>
              <a:ext uri="{FF2B5EF4-FFF2-40B4-BE49-F238E27FC236}">
                <a16:creationId xmlns:a16="http://schemas.microsoft.com/office/drawing/2014/main" id="{226D433A-E02A-9DF4-CD36-68EA84878B46}"/>
              </a:ext>
            </a:extLst>
          </p:cNvPr>
          <p:cNvPicPr>
            <a:picLocks noChangeAspect="1"/>
          </p:cNvPicPr>
          <p:nvPr/>
        </p:nvPicPr>
        <p:blipFill>
          <a:blip r:embed="rId3"/>
          <a:stretch>
            <a:fillRect/>
          </a:stretch>
        </p:blipFill>
        <p:spPr>
          <a:xfrm>
            <a:off x="7112820" y="1524000"/>
            <a:ext cx="4875980" cy="4767625"/>
          </a:xfrm>
          <a:prstGeom prst="rect">
            <a:avLst/>
          </a:prstGeom>
        </p:spPr>
      </p:pic>
    </p:spTree>
    <p:extLst>
      <p:ext uri="{BB962C8B-B14F-4D97-AF65-F5344CB8AC3E}">
        <p14:creationId xmlns:p14="http://schemas.microsoft.com/office/powerpoint/2010/main" val="415132273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E23FCB5-580F-CF4E-F67D-E494F836D601}"/>
              </a:ext>
            </a:extLst>
          </p:cNvPr>
          <p:cNvSpPr>
            <a:spLocks noGrp="1"/>
          </p:cNvSpPr>
          <p:nvPr>
            <p:ph type="title"/>
          </p:nvPr>
        </p:nvSpPr>
        <p:spPr/>
        <p:txBody>
          <a:bodyPr/>
          <a:lstStyle/>
          <a:p>
            <a:r>
              <a:rPr lang="de-CH" dirty="0"/>
              <a:t>Jörg Sekler</a:t>
            </a:r>
          </a:p>
        </p:txBody>
      </p:sp>
      <p:sp>
        <p:nvSpPr>
          <p:cNvPr id="3" name="Inhaltsplatzhalter 2">
            <a:extLst>
              <a:ext uri="{FF2B5EF4-FFF2-40B4-BE49-F238E27FC236}">
                <a16:creationId xmlns:a16="http://schemas.microsoft.com/office/drawing/2014/main" id="{D966FB13-7AC9-4AFE-92FA-EE28590F372A}"/>
              </a:ext>
            </a:extLst>
          </p:cNvPr>
          <p:cNvSpPr>
            <a:spLocks noGrp="1"/>
          </p:cNvSpPr>
          <p:nvPr>
            <p:ph idx="1"/>
          </p:nvPr>
        </p:nvSpPr>
        <p:spPr/>
        <p:txBody>
          <a:bodyPr/>
          <a:lstStyle/>
          <a:p>
            <a:r>
              <a:rPr lang="de-CH" sz="2800" dirty="0"/>
              <a:t>Seit 2013-2021 im Vorstand</a:t>
            </a:r>
          </a:p>
          <a:p>
            <a:r>
              <a:rPr lang="de-CH" sz="2800" dirty="0"/>
              <a:t>Revisor  2023</a:t>
            </a:r>
          </a:p>
        </p:txBody>
      </p:sp>
      <p:pic>
        <p:nvPicPr>
          <p:cNvPr id="5" name="Inhaltsplatzhalter 3">
            <a:extLst>
              <a:ext uri="{FF2B5EF4-FFF2-40B4-BE49-F238E27FC236}">
                <a16:creationId xmlns:a16="http://schemas.microsoft.com/office/drawing/2014/main" id="{8FEC860E-595E-0086-582E-96C50348F4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66133" y="1433095"/>
            <a:ext cx="6707649" cy="5029200"/>
          </a:xfrm>
          <a:prstGeom prst="rect">
            <a:avLst/>
          </a:prstGeom>
        </p:spPr>
      </p:pic>
    </p:spTree>
    <p:extLst>
      <p:ext uri="{BB962C8B-B14F-4D97-AF65-F5344CB8AC3E}">
        <p14:creationId xmlns:p14="http://schemas.microsoft.com/office/powerpoint/2010/main" val="39120070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400063-71A3-0C58-1771-A2BE86A9B4F8}"/>
              </a:ext>
            </a:extLst>
          </p:cNvPr>
          <p:cNvSpPr>
            <a:spLocks noGrp="1"/>
          </p:cNvSpPr>
          <p:nvPr>
            <p:ph type="title"/>
          </p:nvPr>
        </p:nvSpPr>
        <p:spPr/>
        <p:txBody>
          <a:bodyPr/>
          <a:lstStyle/>
          <a:p>
            <a:r>
              <a:rPr lang="de-CH" dirty="0"/>
              <a:t>Neuwahlen</a:t>
            </a:r>
          </a:p>
        </p:txBody>
      </p:sp>
    </p:spTree>
    <p:extLst>
      <p:ext uri="{BB962C8B-B14F-4D97-AF65-F5344CB8AC3E}">
        <p14:creationId xmlns:p14="http://schemas.microsoft.com/office/powerpoint/2010/main" val="198908008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E938A6-F5B1-CF9A-E84D-8601CFBDD8F9}"/>
              </a:ext>
            </a:extLst>
          </p:cNvPr>
          <p:cNvSpPr>
            <a:spLocks noGrp="1"/>
          </p:cNvSpPr>
          <p:nvPr>
            <p:ph type="title"/>
          </p:nvPr>
        </p:nvSpPr>
        <p:spPr/>
        <p:txBody>
          <a:bodyPr/>
          <a:lstStyle/>
          <a:p>
            <a:r>
              <a:rPr lang="de-CH" dirty="0"/>
              <a:t>Romain Ganter</a:t>
            </a:r>
          </a:p>
        </p:txBody>
      </p:sp>
      <p:sp>
        <p:nvSpPr>
          <p:cNvPr id="3" name="Inhaltsplatzhalter 2">
            <a:extLst>
              <a:ext uri="{FF2B5EF4-FFF2-40B4-BE49-F238E27FC236}">
                <a16:creationId xmlns:a16="http://schemas.microsoft.com/office/drawing/2014/main" id="{62C5F16C-D124-6649-A1AA-725E2204D409}"/>
              </a:ext>
            </a:extLst>
          </p:cNvPr>
          <p:cNvSpPr>
            <a:spLocks noGrp="1"/>
          </p:cNvSpPr>
          <p:nvPr>
            <p:ph idx="1"/>
          </p:nvPr>
        </p:nvSpPr>
        <p:spPr>
          <a:xfrm>
            <a:off x="4400884" y="1524000"/>
            <a:ext cx="7791116" cy="5029200"/>
          </a:xfrm>
        </p:spPr>
        <p:txBody>
          <a:bodyPr/>
          <a:lstStyle/>
          <a:p>
            <a:pPr marL="0" indent="0">
              <a:buNone/>
            </a:pPr>
            <a:r>
              <a:rPr lang="de-CH" b="1" dirty="0">
                <a:solidFill>
                  <a:schemeClr val="tx1"/>
                </a:solidFill>
              </a:rPr>
              <a:t>Als Präsident </a:t>
            </a:r>
            <a:r>
              <a:rPr lang="de-CH" b="1" dirty="0" err="1">
                <a:solidFill>
                  <a:schemeClr val="tx1"/>
                </a:solidFill>
              </a:rPr>
              <a:t>swissvacuum</a:t>
            </a:r>
            <a:endParaRPr lang="de-CH" b="1" dirty="0">
              <a:solidFill>
                <a:schemeClr val="tx1"/>
              </a:solidFill>
            </a:endParaRPr>
          </a:p>
          <a:p>
            <a:pPr marL="0" indent="0">
              <a:buNone/>
            </a:pPr>
            <a:r>
              <a:rPr lang="de-CH" sz="2400" dirty="0">
                <a:solidFill>
                  <a:schemeClr val="tx1"/>
                </a:solidFill>
              </a:rPr>
              <a:t>Im </a:t>
            </a:r>
            <a:r>
              <a:rPr lang="de-CH" sz="2400" dirty="0" err="1">
                <a:solidFill>
                  <a:schemeClr val="tx1"/>
                </a:solidFill>
              </a:rPr>
              <a:t>swissvacuum</a:t>
            </a:r>
            <a:r>
              <a:rPr lang="de-CH" sz="2400" dirty="0">
                <a:solidFill>
                  <a:schemeClr val="tx1"/>
                </a:solidFill>
              </a:rPr>
              <a:t> Vorstand seit 2019</a:t>
            </a:r>
          </a:p>
          <a:p>
            <a:pPr marL="0" indent="0">
              <a:buNone/>
            </a:pPr>
            <a:endParaRPr lang="de-CH" sz="2400" dirty="0">
              <a:solidFill>
                <a:schemeClr val="tx1"/>
              </a:solidFill>
            </a:endParaRPr>
          </a:p>
          <a:p>
            <a:pPr marL="0" indent="0">
              <a:buNone/>
            </a:pPr>
            <a:r>
              <a:rPr lang="de-CH" sz="2400" dirty="0">
                <a:solidFill>
                  <a:schemeClr val="tx1"/>
                </a:solidFill>
              </a:rPr>
              <a:t>Bisher :</a:t>
            </a:r>
          </a:p>
          <a:p>
            <a:pPr marL="0" indent="0">
              <a:buNone/>
            </a:pPr>
            <a:r>
              <a:rPr lang="de-CH" sz="2400" dirty="0">
                <a:solidFill>
                  <a:schemeClr val="tx1"/>
                </a:solidFill>
              </a:rPr>
              <a:t>Leiter des Vakuumbereichs und Teilprojektleiter am PSI</a:t>
            </a:r>
          </a:p>
          <a:p>
            <a:pPr marL="0" indent="0">
              <a:buNone/>
            </a:pPr>
            <a:endParaRPr lang="de-CH" sz="2400" dirty="0">
              <a:solidFill>
                <a:schemeClr val="tx1"/>
              </a:solidFill>
            </a:endParaRPr>
          </a:p>
          <a:p>
            <a:pPr marL="0" indent="0">
              <a:buNone/>
            </a:pPr>
            <a:r>
              <a:rPr lang="de-CH" sz="2400" dirty="0">
                <a:solidFill>
                  <a:schemeClr val="tx1"/>
                </a:solidFill>
              </a:rPr>
              <a:t>Neu:</a:t>
            </a:r>
          </a:p>
          <a:p>
            <a:r>
              <a:rPr lang="de-CH" sz="2400" dirty="0">
                <a:solidFill>
                  <a:schemeClr val="tx1"/>
                </a:solidFill>
              </a:rPr>
              <a:t>Professor für Beschleunigerphysik, </a:t>
            </a:r>
            <a:r>
              <a:rPr lang="de-CH" sz="2400" dirty="0" err="1">
                <a:solidFill>
                  <a:schemeClr val="tx1"/>
                </a:solidFill>
              </a:rPr>
              <a:t>Dept</a:t>
            </a:r>
            <a:r>
              <a:rPr lang="de-CH" sz="2400" dirty="0">
                <a:solidFill>
                  <a:schemeClr val="tx1"/>
                </a:solidFill>
              </a:rPr>
              <a:t> Physik, ETH Zürich</a:t>
            </a:r>
          </a:p>
          <a:p>
            <a:r>
              <a:rPr lang="de-CH" sz="2400" dirty="0">
                <a:solidFill>
                  <a:schemeClr val="tx1"/>
                </a:solidFill>
              </a:rPr>
              <a:t>Leiter Department </a:t>
            </a:r>
            <a:r>
              <a:rPr lang="de-CH" sz="2400" dirty="0" err="1">
                <a:solidFill>
                  <a:schemeClr val="tx1"/>
                </a:solidFill>
              </a:rPr>
              <a:t>of</a:t>
            </a:r>
            <a:r>
              <a:rPr lang="de-CH" sz="2400" dirty="0">
                <a:solidFill>
                  <a:schemeClr val="tx1"/>
                </a:solidFill>
              </a:rPr>
              <a:t> </a:t>
            </a:r>
            <a:r>
              <a:rPr lang="de-CH" sz="2400" dirty="0" err="1">
                <a:solidFill>
                  <a:schemeClr val="tx1"/>
                </a:solidFill>
              </a:rPr>
              <a:t>Accelerator</a:t>
            </a:r>
            <a:r>
              <a:rPr lang="de-CH" sz="2400" dirty="0">
                <a:solidFill>
                  <a:schemeClr val="tx1"/>
                </a:solidFill>
              </a:rPr>
              <a:t> Technology am PSI</a:t>
            </a:r>
          </a:p>
        </p:txBody>
      </p:sp>
      <p:pic>
        <p:nvPicPr>
          <p:cNvPr id="4" name="Grafik 3">
            <a:extLst>
              <a:ext uri="{FF2B5EF4-FFF2-40B4-BE49-F238E27FC236}">
                <a16:creationId xmlns:a16="http://schemas.microsoft.com/office/drawing/2014/main" id="{1120E47C-9760-BE0C-03D7-F8C339374D10}"/>
              </a:ext>
            </a:extLst>
          </p:cNvPr>
          <p:cNvPicPr>
            <a:picLocks noChangeAspect="1"/>
          </p:cNvPicPr>
          <p:nvPr/>
        </p:nvPicPr>
        <p:blipFill>
          <a:blip r:embed="rId3"/>
          <a:stretch>
            <a:fillRect/>
          </a:stretch>
        </p:blipFill>
        <p:spPr>
          <a:xfrm>
            <a:off x="321176" y="1524000"/>
            <a:ext cx="3924300" cy="4905375"/>
          </a:xfrm>
          <a:prstGeom prst="rect">
            <a:avLst/>
          </a:prstGeom>
        </p:spPr>
      </p:pic>
    </p:spTree>
    <p:extLst>
      <p:ext uri="{BB962C8B-B14F-4D97-AF65-F5344CB8AC3E}">
        <p14:creationId xmlns:p14="http://schemas.microsoft.com/office/powerpoint/2010/main" val="415436567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48D2F2C-98AA-4BE1-9BFD-B50BFA61F2D8}"/>
              </a:ext>
            </a:extLst>
          </p:cNvPr>
          <p:cNvSpPr>
            <a:spLocks noGrp="1"/>
          </p:cNvSpPr>
          <p:nvPr>
            <p:ph type="title"/>
          </p:nvPr>
        </p:nvSpPr>
        <p:spPr/>
        <p:txBody>
          <a:bodyPr/>
          <a:lstStyle/>
          <a:p>
            <a:r>
              <a:rPr lang="en-US" dirty="0"/>
              <a:t>Benjamin Müller</a:t>
            </a:r>
          </a:p>
        </p:txBody>
      </p:sp>
      <p:sp>
        <p:nvSpPr>
          <p:cNvPr id="3" name="Textfeld 2">
            <a:extLst>
              <a:ext uri="{FF2B5EF4-FFF2-40B4-BE49-F238E27FC236}">
                <a16:creationId xmlns:a16="http://schemas.microsoft.com/office/drawing/2014/main" id="{03D76FB7-8720-4BC8-B493-DA453F1C4206}"/>
              </a:ext>
            </a:extLst>
          </p:cNvPr>
          <p:cNvSpPr txBox="1"/>
          <p:nvPr/>
        </p:nvSpPr>
        <p:spPr>
          <a:xfrm>
            <a:off x="5177784" y="1551850"/>
            <a:ext cx="6822307" cy="4801314"/>
          </a:xfrm>
          <a:prstGeom prst="rect">
            <a:avLst/>
          </a:prstGeom>
          <a:noFill/>
        </p:spPr>
        <p:txBody>
          <a:bodyPr wrap="square" rtlCol="0">
            <a:spAutoFit/>
          </a:bodyPr>
          <a:lstStyle/>
          <a:p>
            <a:r>
              <a:rPr lang="de-CH" sz="3200" b="1" i="1" dirty="0"/>
              <a:t>Als Kassier</a:t>
            </a:r>
          </a:p>
          <a:p>
            <a:endParaRPr lang="de-CH" dirty="0"/>
          </a:p>
          <a:p>
            <a:r>
              <a:rPr lang="de-CH" dirty="0"/>
              <a:t>2023-2025 Revisor </a:t>
            </a:r>
            <a:r>
              <a:rPr lang="de-CH" dirty="0" err="1"/>
              <a:t>swissvacuum</a:t>
            </a:r>
            <a:endParaRPr lang="en-US" dirty="0"/>
          </a:p>
          <a:p>
            <a:r>
              <a:rPr lang="de-CH" dirty="0"/>
              <a:t>2025 Wahl zum Vorstandsmitglied</a:t>
            </a:r>
          </a:p>
          <a:p>
            <a:r>
              <a:rPr lang="de-CH" dirty="0"/>
              <a:t>2026 Vorschlag als Kassier</a:t>
            </a:r>
          </a:p>
          <a:p>
            <a:endParaRPr lang="en-US" dirty="0"/>
          </a:p>
          <a:p>
            <a:endParaRPr lang="en-US" dirty="0"/>
          </a:p>
          <a:p>
            <a:r>
              <a:rPr lang="de-CH" dirty="0"/>
              <a:t>Leiter Technik &amp; Entwicklung </a:t>
            </a:r>
          </a:p>
          <a:p>
            <a:r>
              <a:rPr lang="de-CH" dirty="0"/>
              <a:t>Mitglied der Geschäftsleitung G+P Engineering AG, Sargans</a:t>
            </a:r>
          </a:p>
          <a:p>
            <a:endParaRPr lang="de-CH" dirty="0"/>
          </a:p>
          <a:p>
            <a:endParaRPr lang="de-CH" dirty="0"/>
          </a:p>
          <a:p>
            <a:r>
              <a:rPr lang="de-CH" dirty="0"/>
              <a:t>Vorher Entwicklungsingenieur, dann Projektleiter Helbling Technik</a:t>
            </a:r>
          </a:p>
          <a:p>
            <a:r>
              <a:rPr lang="de-CH" dirty="0"/>
              <a:t>2020-2022 ZHAW School </a:t>
            </a:r>
            <a:r>
              <a:rPr lang="de-CH" dirty="0" err="1"/>
              <a:t>of</a:t>
            </a:r>
            <a:r>
              <a:rPr lang="de-CH" dirty="0"/>
              <a:t> Management and Law</a:t>
            </a:r>
          </a:p>
          <a:p>
            <a:r>
              <a:rPr lang="de-CH" dirty="0"/>
              <a:t>Master </a:t>
            </a:r>
            <a:r>
              <a:rPr lang="de-CH" dirty="0" err="1"/>
              <a:t>of</a:t>
            </a:r>
            <a:r>
              <a:rPr lang="de-CH" dirty="0"/>
              <a:t> </a:t>
            </a:r>
            <a:r>
              <a:rPr lang="de-CH" dirty="0" err="1"/>
              <a:t>Adv</a:t>
            </a:r>
            <a:r>
              <a:rPr lang="de-CH" dirty="0"/>
              <a:t> Studies ZFO in Business Admin</a:t>
            </a:r>
          </a:p>
          <a:p>
            <a:r>
              <a:rPr lang="de-CH" dirty="0" err="1"/>
              <a:t>B.Sci</a:t>
            </a:r>
            <a:r>
              <a:rPr lang="de-CH" dirty="0"/>
              <a:t>. </a:t>
            </a:r>
            <a:r>
              <a:rPr lang="de-CH" dirty="0" err="1"/>
              <a:t>Mechanical</a:t>
            </a:r>
            <a:r>
              <a:rPr lang="de-CH" dirty="0"/>
              <a:t> Engineering, HS Rapperswil</a:t>
            </a:r>
          </a:p>
          <a:p>
            <a:endParaRPr lang="de-CH" dirty="0"/>
          </a:p>
        </p:txBody>
      </p:sp>
      <p:pic>
        <p:nvPicPr>
          <p:cNvPr id="4" name="Grafik 3">
            <a:extLst>
              <a:ext uri="{FF2B5EF4-FFF2-40B4-BE49-F238E27FC236}">
                <a16:creationId xmlns:a16="http://schemas.microsoft.com/office/drawing/2014/main" id="{D81BB9A6-8AD7-4DCF-8C96-49793E46CDBA}"/>
              </a:ext>
            </a:extLst>
          </p:cNvPr>
          <p:cNvPicPr>
            <a:picLocks noChangeAspect="1"/>
          </p:cNvPicPr>
          <p:nvPr/>
        </p:nvPicPr>
        <p:blipFill rotWithShape="1">
          <a:blip r:embed="rId2"/>
          <a:srcRect l="55261" r="26548"/>
          <a:stretch/>
        </p:blipFill>
        <p:spPr>
          <a:xfrm>
            <a:off x="341635" y="1428027"/>
            <a:ext cx="4393606" cy="4925137"/>
          </a:xfrm>
          <a:prstGeom prst="rect">
            <a:avLst/>
          </a:prstGeom>
        </p:spPr>
      </p:pic>
    </p:spTree>
    <p:extLst>
      <p:ext uri="{BB962C8B-B14F-4D97-AF65-F5344CB8AC3E}">
        <p14:creationId xmlns:p14="http://schemas.microsoft.com/office/powerpoint/2010/main" val="11884251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FD652F-DCE1-0D06-6811-6731ADDB2B5B}"/>
              </a:ext>
            </a:extLst>
          </p:cNvPr>
          <p:cNvSpPr>
            <a:spLocks noGrp="1"/>
          </p:cNvSpPr>
          <p:nvPr>
            <p:ph type="title"/>
          </p:nvPr>
        </p:nvSpPr>
        <p:spPr/>
        <p:txBody>
          <a:bodyPr/>
          <a:lstStyle/>
          <a:p>
            <a:r>
              <a:rPr lang="de-CH" dirty="0"/>
              <a:t>Fabian Manke</a:t>
            </a:r>
          </a:p>
        </p:txBody>
      </p:sp>
      <p:pic>
        <p:nvPicPr>
          <p:cNvPr id="4" name="Inhaltsplatzhalter 3">
            <a:extLst>
              <a:ext uri="{FF2B5EF4-FFF2-40B4-BE49-F238E27FC236}">
                <a16:creationId xmlns:a16="http://schemas.microsoft.com/office/drawing/2014/main" id="{FF81292D-21F4-9447-8A4E-AA5BD1A9FB5C}"/>
              </a:ext>
            </a:extLst>
          </p:cNvPr>
          <p:cNvPicPr>
            <a:picLocks noGrp="1" noChangeAspect="1"/>
          </p:cNvPicPr>
          <p:nvPr>
            <p:ph idx="1"/>
          </p:nvPr>
        </p:nvPicPr>
        <p:blipFill>
          <a:blip r:embed="rId2"/>
          <a:stretch>
            <a:fillRect/>
          </a:stretch>
        </p:blipFill>
        <p:spPr>
          <a:xfrm>
            <a:off x="350915" y="1634737"/>
            <a:ext cx="4498020" cy="4498020"/>
          </a:xfrm>
          <a:prstGeom prst="rect">
            <a:avLst/>
          </a:prstGeom>
        </p:spPr>
      </p:pic>
      <p:sp>
        <p:nvSpPr>
          <p:cNvPr id="5" name="Textfeld 4">
            <a:extLst>
              <a:ext uri="{FF2B5EF4-FFF2-40B4-BE49-F238E27FC236}">
                <a16:creationId xmlns:a16="http://schemas.microsoft.com/office/drawing/2014/main" id="{F5D256AD-604D-E147-E200-CD027D087F0A}"/>
              </a:ext>
            </a:extLst>
          </p:cNvPr>
          <p:cNvSpPr txBox="1"/>
          <p:nvPr/>
        </p:nvSpPr>
        <p:spPr>
          <a:xfrm>
            <a:off x="5308847" y="1864311"/>
            <a:ext cx="3467616" cy="2246769"/>
          </a:xfrm>
          <a:prstGeom prst="rect">
            <a:avLst/>
          </a:prstGeom>
          <a:noFill/>
        </p:spPr>
        <p:txBody>
          <a:bodyPr wrap="none" rtlCol="0">
            <a:spAutoFit/>
          </a:bodyPr>
          <a:lstStyle/>
          <a:p>
            <a:r>
              <a:rPr lang="de-CH" sz="3200" b="1" i="1" dirty="0"/>
              <a:t>Beisitzer</a:t>
            </a:r>
          </a:p>
          <a:p>
            <a:endParaRPr lang="de-CH" dirty="0"/>
          </a:p>
          <a:p>
            <a:endParaRPr lang="de-CH" dirty="0"/>
          </a:p>
          <a:p>
            <a:r>
              <a:rPr lang="de-CH" dirty="0"/>
              <a:t>Wissenschaftler bei </a:t>
            </a:r>
            <a:r>
              <a:rPr lang="de-CH" dirty="0" err="1"/>
              <a:t>Evatec</a:t>
            </a:r>
            <a:r>
              <a:rPr lang="de-CH" dirty="0"/>
              <a:t> AG</a:t>
            </a:r>
          </a:p>
          <a:p>
            <a:endParaRPr lang="de-CH" dirty="0"/>
          </a:p>
          <a:p>
            <a:r>
              <a:rPr lang="de-CH" dirty="0"/>
              <a:t>2020 PhD EPFL</a:t>
            </a:r>
          </a:p>
          <a:p>
            <a:r>
              <a:rPr lang="de-CH" dirty="0"/>
              <a:t>2020-2023 Senior Fellow CERN</a:t>
            </a:r>
          </a:p>
        </p:txBody>
      </p:sp>
    </p:spTree>
    <p:extLst>
      <p:ext uri="{BB962C8B-B14F-4D97-AF65-F5344CB8AC3E}">
        <p14:creationId xmlns:p14="http://schemas.microsoft.com/office/powerpoint/2010/main" val="399565316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8841832-F895-438C-AD37-25EE05B3DFBE}"/>
              </a:ext>
            </a:extLst>
          </p:cNvPr>
          <p:cNvSpPr>
            <a:spLocks noGrp="1"/>
          </p:cNvSpPr>
          <p:nvPr>
            <p:ph type="title"/>
          </p:nvPr>
        </p:nvSpPr>
        <p:spPr/>
        <p:txBody>
          <a:bodyPr/>
          <a:lstStyle/>
          <a:p>
            <a:r>
              <a:rPr lang="de-CH" dirty="0"/>
              <a:t>Mauro </a:t>
            </a:r>
            <a:r>
              <a:rPr lang="de-CH" dirty="0" err="1"/>
              <a:t>Taborelli</a:t>
            </a:r>
            <a:endParaRPr lang="de-CH" dirty="0"/>
          </a:p>
        </p:txBody>
      </p:sp>
      <p:sp>
        <p:nvSpPr>
          <p:cNvPr id="3" name="Inhaltsplatzhalter 2">
            <a:extLst>
              <a:ext uri="{FF2B5EF4-FFF2-40B4-BE49-F238E27FC236}">
                <a16:creationId xmlns:a16="http://schemas.microsoft.com/office/drawing/2014/main" id="{A80BF254-8D61-443D-9AD4-095F46F7EBB7}"/>
              </a:ext>
            </a:extLst>
          </p:cNvPr>
          <p:cNvSpPr>
            <a:spLocks noGrp="1"/>
          </p:cNvSpPr>
          <p:nvPr>
            <p:ph idx="1"/>
          </p:nvPr>
        </p:nvSpPr>
        <p:spPr>
          <a:xfrm>
            <a:off x="5673559" y="1636293"/>
            <a:ext cx="6197600" cy="5029200"/>
          </a:xfrm>
        </p:spPr>
        <p:txBody>
          <a:bodyPr/>
          <a:lstStyle/>
          <a:p>
            <a:pPr marL="0" indent="0">
              <a:buNone/>
              <a:tabLst>
                <a:tab pos="3497263" algn="l"/>
                <a:tab pos="4038600" algn="l"/>
              </a:tabLst>
            </a:pPr>
            <a:r>
              <a:rPr lang="de-CH" b="1" dirty="0">
                <a:solidFill>
                  <a:schemeClr val="tx1"/>
                </a:solidFill>
              </a:rPr>
              <a:t>Revisor</a:t>
            </a:r>
          </a:p>
          <a:p>
            <a:pPr marL="0" indent="0">
              <a:buNone/>
              <a:tabLst>
                <a:tab pos="3497263" algn="l"/>
                <a:tab pos="4038600" algn="l"/>
              </a:tabLst>
            </a:pPr>
            <a:endParaRPr lang="de-CH" dirty="0">
              <a:solidFill>
                <a:schemeClr val="tx1"/>
              </a:solidFill>
            </a:endParaRPr>
          </a:p>
          <a:p>
            <a:pPr marL="0" indent="0">
              <a:buNone/>
              <a:tabLst>
                <a:tab pos="3497263" algn="l"/>
                <a:tab pos="4038600" algn="l"/>
              </a:tabLst>
            </a:pPr>
            <a:r>
              <a:rPr lang="de-CH" sz="2000" dirty="0">
                <a:solidFill>
                  <a:schemeClr val="tx1"/>
                </a:solidFill>
              </a:rPr>
              <a:t>ehemals </a:t>
            </a:r>
            <a:r>
              <a:rPr lang="de-CH" sz="2000" dirty="0" err="1">
                <a:solidFill>
                  <a:schemeClr val="tx1"/>
                </a:solidFill>
              </a:rPr>
              <a:t>swissvacuum</a:t>
            </a:r>
            <a:r>
              <a:rPr lang="de-CH" sz="2000" dirty="0">
                <a:solidFill>
                  <a:schemeClr val="tx1"/>
                </a:solidFill>
              </a:rPr>
              <a:t> Vizepräsident </a:t>
            </a:r>
          </a:p>
          <a:p>
            <a:pPr marL="0" indent="0">
              <a:spcBef>
                <a:spcPts val="0"/>
              </a:spcBef>
              <a:buNone/>
              <a:tabLst>
                <a:tab pos="3497263" algn="l"/>
                <a:tab pos="3673475" algn="l"/>
              </a:tabLst>
            </a:pPr>
            <a:r>
              <a:rPr lang="de-CH" sz="2000" dirty="0">
                <a:solidFill>
                  <a:schemeClr val="tx1"/>
                </a:solidFill>
              </a:rPr>
              <a:t>auf GV 2025 vom Vorstand zurückgetreten</a:t>
            </a:r>
          </a:p>
          <a:p>
            <a:pPr marL="0" indent="0">
              <a:spcBef>
                <a:spcPts val="0"/>
              </a:spcBef>
              <a:buNone/>
              <a:tabLst>
                <a:tab pos="3497263" algn="l"/>
                <a:tab pos="3673475" algn="l"/>
              </a:tabLst>
            </a:pPr>
            <a:r>
              <a:rPr lang="de-CH" sz="2000" dirty="0">
                <a:solidFill>
                  <a:schemeClr val="tx1"/>
                </a:solidFill>
              </a:rPr>
              <a:t>Ehemals CERN</a:t>
            </a:r>
          </a:p>
          <a:p>
            <a:pPr marL="0" indent="0">
              <a:spcBef>
                <a:spcPts val="0"/>
              </a:spcBef>
              <a:buNone/>
              <a:tabLst>
                <a:tab pos="3497263" algn="l"/>
                <a:tab pos="3673475" algn="l"/>
              </a:tabLst>
            </a:pPr>
            <a:r>
              <a:rPr lang="de-CH" sz="2000" dirty="0">
                <a:solidFill>
                  <a:schemeClr val="tx1"/>
                </a:solidFill>
              </a:rPr>
              <a:t>seit 2025 im Ruhestand </a:t>
            </a:r>
          </a:p>
          <a:p>
            <a:pPr marL="0" indent="0">
              <a:spcBef>
                <a:spcPts val="0"/>
              </a:spcBef>
              <a:buNone/>
              <a:tabLst>
                <a:tab pos="3497263" algn="l"/>
                <a:tab pos="3673475" algn="l"/>
              </a:tabLst>
            </a:pPr>
            <a:endParaRPr lang="de-CH" sz="2000" dirty="0">
              <a:solidFill>
                <a:schemeClr val="tx1"/>
              </a:solidFill>
            </a:endParaRPr>
          </a:p>
          <a:p>
            <a:pPr marL="0" indent="0">
              <a:spcBef>
                <a:spcPts val="0"/>
              </a:spcBef>
              <a:buNone/>
              <a:tabLst>
                <a:tab pos="3497263" algn="l"/>
                <a:tab pos="3673475" algn="l"/>
              </a:tabLst>
            </a:pPr>
            <a:r>
              <a:rPr lang="de-CH" sz="2000" dirty="0">
                <a:solidFill>
                  <a:schemeClr val="tx1"/>
                </a:solidFill>
              </a:rPr>
              <a:t>Hat sich leider wegen Ferienabwesenheit entschuldigt</a:t>
            </a:r>
          </a:p>
          <a:p>
            <a:pPr>
              <a:tabLst>
                <a:tab pos="3497263" algn="l"/>
                <a:tab pos="4038600" algn="l"/>
              </a:tabLst>
            </a:pPr>
            <a:endParaRPr lang="de-CH" dirty="0"/>
          </a:p>
          <a:p>
            <a:pPr>
              <a:tabLst>
                <a:tab pos="3497263" algn="l"/>
                <a:tab pos="4038600" algn="l"/>
              </a:tabLst>
            </a:pPr>
            <a:endParaRPr lang="de-CH" dirty="0"/>
          </a:p>
          <a:p>
            <a:pPr>
              <a:tabLst>
                <a:tab pos="3497263" algn="l"/>
                <a:tab pos="4038600" algn="l"/>
              </a:tabLst>
            </a:pPr>
            <a:endParaRPr lang="de-CH" dirty="0"/>
          </a:p>
          <a:p>
            <a:pPr lvl="8">
              <a:tabLst>
                <a:tab pos="3497263" algn="l"/>
              </a:tabLst>
            </a:pPr>
            <a:endParaRPr lang="de-CH" dirty="0">
              <a:solidFill>
                <a:srgbClr val="00B0F0"/>
              </a:solidFill>
            </a:endParaRPr>
          </a:p>
          <a:p>
            <a:pPr>
              <a:tabLst>
                <a:tab pos="3497263" algn="l"/>
              </a:tabLst>
            </a:pPr>
            <a:endParaRPr lang="de-CH" dirty="0"/>
          </a:p>
          <a:p>
            <a:pPr>
              <a:tabLst>
                <a:tab pos="3497263" algn="l"/>
              </a:tabLst>
            </a:pPr>
            <a:endParaRPr lang="de-CH" dirty="0"/>
          </a:p>
          <a:p>
            <a:pPr>
              <a:tabLst>
                <a:tab pos="3497263" algn="l"/>
              </a:tabLst>
            </a:pPr>
            <a:endParaRPr lang="de-CH" dirty="0"/>
          </a:p>
          <a:p>
            <a:pPr marL="0" indent="0">
              <a:buNone/>
            </a:pPr>
            <a:endParaRPr lang="de-CH" dirty="0">
              <a:solidFill>
                <a:srgbClr val="00B0F0"/>
              </a:solidFill>
            </a:endParaRPr>
          </a:p>
          <a:p>
            <a:endParaRPr lang="en-US" dirty="0"/>
          </a:p>
        </p:txBody>
      </p:sp>
      <p:pic>
        <p:nvPicPr>
          <p:cNvPr id="6" name="Grafik 5">
            <a:extLst>
              <a:ext uri="{FF2B5EF4-FFF2-40B4-BE49-F238E27FC236}">
                <a16:creationId xmlns:a16="http://schemas.microsoft.com/office/drawing/2014/main" id="{E73A9EB7-6762-4063-8747-261794929833}"/>
              </a:ext>
            </a:extLst>
          </p:cNvPr>
          <p:cNvPicPr>
            <a:picLocks noChangeAspect="1"/>
          </p:cNvPicPr>
          <p:nvPr/>
        </p:nvPicPr>
        <p:blipFill rotWithShape="1">
          <a:blip r:embed="rId3">
            <a:extLst>
              <a:ext uri="{28A0092B-C50C-407E-A947-70E740481C1C}">
                <a14:useLocalDpi xmlns:a14="http://schemas.microsoft.com/office/drawing/2010/main" val="0"/>
              </a:ext>
            </a:extLst>
          </a:blip>
          <a:srcRect l="25265" t="12156" r="12278"/>
          <a:stretch>
            <a:fillRect/>
          </a:stretch>
        </p:blipFill>
        <p:spPr>
          <a:xfrm>
            <a:off x="320841" y="1636293"/>
            <a:ext cx="4967215" cy="4657560"/>
          </a:xfrm>
          <a:prstGeom prst="rect">
            <a:avLst/>
          </a:prstGeom>
        </p:spPr>
      </p:pic>
    </p:spTree>
    <p:extLst>
      <p:ext uri="{BB962C8B-B14F-4D97-AF65-F5344CB8AC3E}">
        <p14:creationId xmlns:p14="http://schemas.microsoft.com/office/powerpoint/2010/main" val="25185945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0A48B1-ED30-0B6F-B187-2A31F9C4044E}"/>
              </a:ext>
            </a:extLst>
          </p:cNvPr>
          <p:cNvSpPr>
            <a:spLocks noGrp="1"/>
          </p:cNvSpPr>
          <p:nvPr>
            <p:ph type="title"/>
          </p:nvPr>
        </p:nvSpPr>
        <p:spPr/>
        <p:txBody>
          <a:bodyPr/>
          <a:lstStyle/>
          <a:p>
            <a:r>
              <a:rPr lang="de-CH" dirty="0"/>
              <a:t>Wiederwahlen</a:t>
            </a:r>
          </a:p>
        </p:txBody>
      </p:sp>
      <p:sp>
        <p:nvSpPr>
          <p:cNvPr id="3" name="Inhaltsplatzhalter 2">
            <a:extLst>
              <a:ext uri="{FF2B5EF4-FFF2-40B4-BE49-F238E27FC236}">
                <a16:creationId xmlns:a16="http://schemas.microsoft.com/office/drawing/2014/main" id="{7BF7C6AC-0058-89A7-99EE-C3B683786F04}"/>
              </a:ext>
            </a:extLst>
          </p:cNvPr>
          <p:cNvSpPr>
            <a:spLocks noGrp="1"/>
          </p:cNvSpPr>
          <p:nvPr>
            <p:ph idx="1"/>
          </p:nvPr>
        </p:nvSpPr>
        <p:spPr/>
        <p:txBody>
          <a:bodyPr/>
          <a:lstStyle/>
          <a:p>
            <a:r>
              <a:rPr lang="de-CH" dirty="0"/>
              <a:t>Dirk Hegemann</a:t>
            </a:r>
          </a:p>
          <a:p>
            <a:endParaRPr lang="de-CH" dirty="0"/>
          </a:p>
          <a:p>
            <a:r>
              <a:rPr lang="de-CH" dirty="0"/>
              <a:t>Christian </a:t>
            </a:r>
            <a:r>
              <a:rPr lang="de-CH" dirty="0" err="1"/>
              <a:t>Muser</a:t>
            </a:r>
            <a:endParaRPr lang="de-CH" dirty="0"/>
          </a:p>
          <a:p>
            <a:endParaRPr lang="de-CH" dirty="0"/>
          </a:p>
          <a:p>
            <a:r>
              <a:rPr lang="de-CH" dirty="0"/>
              <a:t>Hans-Arno Synal</a:t>
            </a:r>
          </a:p>
        </p:txBody>
      </p:sp>
    </p:spTree>
    <p:extLst>
      <p:ext uri="{BB962C8B-B14F-4D97-AF65-F5344CB8AC3E}">
        <p14:creationId xmlns:p14="http://schemas.microsoft.com/office/powerpoint/2010/main" val="240031609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E6BE78-67F4-AD14-CCCF-18EF608CEAE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3C0A11D-0E4C-9A76-429A-C65FA2C1B4FC}"/>
              </a:ext>
            </a:extLst>
          </p:cNvPr>
          <p:cNvSpPr>
            <a:spLocks noGrp="1"/>
          </p:cNvSpPr>
          <p:nvPr>
            <p:ph type="title"/>
          </p:nvPr>
        </p:nvSpPr>
        <p:spPr/>
        <p:txBody>
          <a:bodyPr/>
          <a:lstStyle/>
          <a:p>
            <a:r>
              <a:rPr lang="de-CH" dirty="0"/>
              <a:t>Vorstand 2026/2027</a:t>
            </a:r>
          </a:p>
        </p:txBody>
      </p:sp>
      <p:sp>
        <p:nvSpPr>
          <p:cNvPr id="5" name="Inhaltsplatzhalter 4">
            <a:extLst>
              <a:ext uri="{FF2B5EF4-FFF2-40B4-BE49-F238E27FC236}">
                <a16:creationId xmlns:a16="http://schemas.microsoft.com/office/drawing/2014/main" id="{63D3C4AA-25A3-511A-4844-2E3C952EA855}"/>
              </a:ext>
            </a:extLst>
          </p:cNvPr>
          <p:cNvSpPr>
            <a:spLocks noGrp="1"/>
          </p:cNvSpPr>
          <p:nvPr>
            <p:ph idx="1"/>
          </p:nvPr>
        </p:nvSpPr>
        <p:spPr>
          <a:xfrm>
            <a:off x="203199" y="1346200"/>
            <a:ext cx="12129477" cy="6173155"/>
          </a:xfrm>
        </p:spPr>
        <p:txBody>
          <a:bodyPr/>
          <a:lstStyle/>
          <a:p>
            <a:pPr marL="0" indent="0">
              <a:buNone/>
            </a:pPr>
            <a:r>
              <a:rPr lang="de-CH" sz="1600" dirty="0"/>
              <a:t>Präsident		</a:t>
            </a:r>
            <a:r>
              <a:rPr lang="de-CH" sz="1600" dirty="0">
                <a:solidFill>
                  <a:srgbClr val="00B050"/>
                </a:solidFill>
              </a:rPr>
              <a:t>Romain Ganter</a:t>
            </a:r>
            <a:r>
              <a:rPr lang="de-CH" sz="1600" dirty="0">
                <a:solidFill>
                  <a:srgbClr val="000000"/>
                </a:solidFill>
              </a:rPr>
              <a:t>	Uni			</a:t>
            </a:r>
          </a:p>
          <a:p>
            <a:pPr marL="0" indent="0">
              <a:buNone/>
            </a:pPr>
            <a:r>
              <a:rPr lang="de-CH" sz="1600" dirty="0">
                <a:solidFill>
                  <a:srgbClr val="000000"/>
                </a:solidFill>
              </a:rPr>
              <a:t>Vize Präsident	Marco Cucinelli	FH 				Industrie			4</a:t>
            </a:r>
          </a:p>
          <a:p>
            <a:pPr marL="0" indent="0">
              <a:buNone/>
            </a:pPr>
            <a:r>
              <a:rPr lang="de-CH" sz="1600" dirty="0">
                <a:solidFill>
                  <a:srgbClr val="000000"/>
                </a:solidFill>
              </a:rPr>
              <a:t>Kassier		</a:t>
            </a:r>
            <a:r>
              <a:rPr lang="de-CH" sz="1600" dirty="0">
                <a:solidFill>
                  <a:srgbClr val="00B050"/>
                </a:solidFill>
              </a:rPr>
              <a:t>Benjamin Müller</a:t>
            </a:r>
            <a:r>
              <a:rPr lang="de-CH" sz="1600" dirty="0">
                <a:solidFill>
                  <a:srgbClr val="000000"/>
                </a:solidFill>
              </a:rPr>
              <a:t>	Industrie				Uni + FH			3</a:t>
            </a:r>
          </a:p>
          <a:p>
            <a:pPr marL="0" indent="0">
              <a:buNone/>
            </a:pPr>
            <a:r>
              <a:rPr lang="de-CH" sz="1600" dirty="0">
                <a:solidFill>
                  <a:srgbClr val="000000"/>
                </a:solidFill>
              </a:rPr>
              <a:t>								Forschung		2</a:t>
            </a:r>
          </a:p>
          <a:p>
            <a:pPr marL="0" indent="0">
              <a:buNone/>
            </a:pPr>
            <a:r>
              <a:rPr lang="de-CH" sz="1600" dirty="0">
                <a:solidFill>
                  <a:srgbClr val="000000"/>
                </a:solidFill>
              </a:rPr>
              <a:t>		Dirk Hegemann	Forschung 		</a:t>
            </a:r>
          </a:p>
          <a:p>
            <a:pPr marL="0" indent="0">
              <a:buNone/>
            </a:pPr>
            <a:r>
              <a:rPr lang="de-CH" sz="1600" dirty="0">
                <a:solidFill>
                  <a:srgbClr val="000000"/>
                </a:solidFill>
              </a:rPr>
              <a:t>		Hans-Arno Synal	Uni 				</a:t>
            </a:r>
          </a:p>
          <a:p>
            <a:pPr marL="0" indent="0">
              <a:buNone/>
            </a:pPr>
            <a:r>
              <a:rPr lang="de-CH" sz="1600" dirty="0">
                <a:solidFill>
                  <a:srgbClr val="000000"/>
                </a:solidFill>
              </a:rPr>
              <a:t>		Christian </a:t>
            </a:r>
            <a:r>
              <a:rPr lang="de-CH" sz="1600" dirty="0" err="1">
                <a:solidFill>
                  <a:srgbClr val="000000"/>
                </a:solidFill>
              </a:rPr>
              <a:t>Muser</a:t>
            </a:r>
            <a:r>
              <a:rPr lang="de-CH" sz="1600" dirty="0">
                <a:solidFill>
                  <a:srgbClr val="000000"/>
                </a:solidFill>
              </a:rPr>
              <a:t>	Industrie 				Deutschschweiz		7</a:t>
            </a:r>
          </a:p>
          <a:p>
            <a:pPr marL="0" indent="0">
              <a:buNone/>
            </a:pPr>
            <a:r>
              <a:rPr lang="de-CH" sz="1600" dirty="0">
                <a:solidFill>
                  <a:srgbClr val="000000"/>
                </a:solidFill>
              </a:rPr>
              <a:t>		</a:t>
            </a:r>
            <a:r>
              <a:rPr lang="de-CH" sz="1600" dirty="0">
                <a:solidFill>
                  <a:srgbClr val="00B050"/>
                </a:solidFill>
              </a:rPr>
              <a:t>Fabian Manke</a:t>
            </a:r>
            <a:r>
              <a:rPr lang="de-CH" sz="1600" dirty="0">
                <a:solidFill>
                  <a:srgbClr val="000000"/>
                </a:solidFill>
              </a:rPr>
              <a:t>	Industrie 				Westschweiz		2</a:t>
            </a:r>
          </a:p>
          <a:p>
            <a:pPr marL="0" indent="0">
              <a:buNone/>
            </a:pPr>
            <a:r>
              <a:rPr lang="de-CH" sz="1600" dirty="0">
                <a:solidFill>
                  <a:srgbClr val="000000"/>
                </a:solidFill>
              </a:rPr>
              <a:t>		Maxime Maire	Industrie 				Italienische Schweiz		0</a:t>
            </a:r>
          </a:p>
          <a:p>
            <a:pPr marL="0" indent="0">
              <a:buNone/>
            </a:pPr>
            <a:r>
              <a:rPr lang="de-CH" sz="1600" dirty="0">
                <a:solidFill>
                  <a:srgbClr val="000000"/>
                </a:solidFill>
              </a:rPr>
              <a:t>		Alban Sublet	Forschung 						----													9</a:t>
            </a:r>
          </a:p>
          <a:p>
            <a:pPr marL="0" indent="0">
              <a:buNone/>
            </a:pPr>
            <a:r>
              <a:rPr lang="de-CH" sz="1600" dirty="0">
                <a:solidFill>
                  <a:srgbClr val="000000"/>
                </a:solidFill>
              </a:rPr>
              <a:t>			</a:t>
            </a:r>
          </a:p>
          <a:p>
            <a:pPr marL="0" indent="0">
              <a:buNone/>
            </a:pPr>
            <a:r>
              <a:rPr lang="de-CH" sz="1600" i="1" dirty="0">
                <a:solidFill>
                  <a:srgbClr val="000000"/>
                </a:solidFill>
              </a:rPr>
              <a:t>		</a:t>
            </a:r>
            <a:endParaRPr lang="de-CH" sz="1600" dirty="0">
              <a:solidFill>
                <a:srgbClr val="000000"/>
              </a:solidFill>
            </a:endParaRPr>
          </a:p>
          <a:p>
            <a:pPr marL="0" indent="0">
              <a:buNone/>
            </a:pPr>
            <a:r>
              <a:rPr lang="de-CH" sz="1600" dirty="0">
                <a:solidFill>
                  <a:srgbClr val="000000"/>
                </a:solidFill>
              </a:rPr>
              <a:t>							</a:t>
            </a:r>
          </a:p>
          <a:p>
            <a:pPr marL="0" indent="0">
              <a:spcBef>
                <a:spcPts val="0"/>
              </a:spcBef>
              <a:buNone/>
            </a:pPr>
            <a:r>
              <a:rPr lang="de-CH" sz="1600" dirty="0">
                <a:solidFill>
                  <a:srgbClr val="000000"/>
                </a:solidFill>
              </a:rPr>
              <a:t>Sekretariat	Barbara Lauber					IUVSTA </a:t>
            </a:r>
            <a:r>
              <a:rPr lang="de-CH" sz="1600" dirty="0" err="1">
                <a:solidFill>
                  <a:srgbClr val="000000"/>
                </a:solidFill>
              </a:rPr>
              <a:t>Directors</a:t>
            </a:r>
            <a:r>
              <a:rPr lang="de-CH" sz="1600" dirty="0">
                <a:solidFill>
                  <a:srgbClr val="000000"/>
                </a:solidFill>
              </a:rPr>
              <a:t>		Dirk Hegemann</a:t>
            </a:r>
          </a:p>
          <a:p>
            <a:pPr marL="0" indent="0">
              <a:spcBef>
                <a:spcPts val="0"/>
              </a:spcBef>
              <a:buNone/>
            </a:pPr>
            <a:r>
              <a:rPr lang="de-CH" sz="1600" dirty="0">
                <a:solidFill>
                  <a:srgbClr val="000000"/>
                </a:solidFill>
              </a:rPr>
              <a:t>											Roberto Salemme</a:t>
            </a:r>
          </a:p>
          <a:p>
            <a:pPr marL="0" indent="0">
              <a:spcBef>
                <a:spcPts val="0"/>
              </a:spcBef>
              <a:buNone/>
            </a:pPr>
            <a:endParaRPr lang="de-CH" sz="1600" dirty="0">
              <a:solidFill>
                <a:srgbClr val="000000"/>
              </a:solidFill>
            </a:endParaRPr>
          </a:p>
          <a:p>
            <a:pPr marL="0" indent="0">
              <a:spcBef>
                <a:spcPts val="0"/>
              </a:spcBef>
              <a:buNone/>
            </a:pPr>
            <a:r>
              <a:rPr lang="de-CH" sz="1600" dirty="0">
                <a:solidFill>
                  <a:srgbClr val="000000"/>
                </a:solidFill>
              </a:rPr>
              <a:t>Revisoren		Urs Müller	Industrie 				</a:t>
            </a:r>
            <a:r>
              <a:rPr lang="de-CH" sz="1600" dirty="0">
                <a:solidFill>
                  <a:srgbClr val="002060"/>
                </a:solidFill>
              </a:rPr>
              <a:t>LinkedIn			Carola </a:t>
            </a:r>
            <a:r>
              <a:rPr lang="de-CH" sz="1600" dirty="0" err="1">
                <a:solidFill>
                  <a:srgbClr val="002060"/>
                </a:solidFill>
              </a:rPr>
              <a:t>Nafeey</a:t>
            </a:r>
            <a:endParaRPr lang="de-CH" sz="1600" dirty="0">
              <a:solidFill>
                <a:srgbClr val="002060"/>
              </a:solidFill>
            </a:endParaRPr>
          </a:p>
          <a:p>
            <a:pPr marL="0" indent="0">
              <a:spcBef>
                <a:spcPts val="0"/>
              </a:spcBef>
              <a:buNone/>
            </a:pPr>
            <a:r>
              <a:rPr lang="de-CH" sz="1600" dirty="0">
                <a:solidFill>
                  <a:srgbClr val="000000"/>
                </a:solidFill>
              </a:rPr>
              <a:t>		</a:t>
            </a:r>
            <a:r>
              <a:rPr lang="de-CH" sz="1600" dirty="0">
                <a:solidFill>
                  <a:srgbClr val="00B050"/>
                </a:solidFill>
              </a:rPr>
              <a:t>Mauro </a:t>
            </a:r>
            <a:r>
              <a:rPr lang="de-CH" sz="1600" dirty="0" err="1">
                <a:solidFill>
                  <a:srgbClr val="00B050"/>
                </a:solidFill>
              </a:rPr>
              <a:t>Taborelli</a:t>
            </a:r>
            <a:r>
              <a:rPr lang="de-CH" sz="1600" dirty="0">
                <a:solidFill>
                  <a:srgbClr val="000000"/>
                </a:solidFill>
              </a:rPr>
              <a:t>	im Ruhestand</a:t>
            </a:r>
          </a:p>
          <a:p>
            <a:endParaRPr lang="en-US" dirty="0">
              <a:solidFill>
                <a:schemeClr val="bg1">
                  <a:lumMod val="50000"/>
                </a:schemeClr>
              </a:solidFill>
            </a:endParaRPr>
          </a:p>
        </p:txBody>
      </p:sp>
      <p:cxnSp>
        <p:nvCxnSpPr>
          <p:cNvPr id="4" name="Gerader Verbinder 3">
            <a:extLst>
              <a:ext uri="{FF2B5EF4-FFF2-40B4-BE49-F238E27FC236}">
                <a16:creationId xmlns:a16="http://schemas.microsoft.com/office/drawing/2014/main" id="{A8C25C5C-C8BE-B47E-D244-83A3EE7B3261}"/>
              </a:ext>
            </a:extLst>
          </p:cNvPr>
          <p:cNvCxnSpPr/>
          <p:nvPr/>
        </p:nvCxnSpPr>
        <p:spPr bwMode="auto">
          <a:xfrm>
            <a:off x="7011561" y="1307914"/>
            <a:ext cx="20543" cy="5493544"/>
          </a:xfrm>
          <a:prstGeom prst="line">
            <a:avLst/>
          </a:prstGeom>
          <a:solidFill>
            <a:schemeClr val="accent1"/>
          </a:solidFill>
          <a:ln w="9525" cap="flat" cmpd="sng" algn="ctr">
            <a:solidFill>
              <a:schemeClr val="accent6">
                <a:lumMod val="10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6934276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algn="r"/>
            <a:r>
              <a:rPr lang="de-DE" altLang="de-DE" dirty="0"/>
              <a:t>Sponsoren GV</a:t>
            </a:r>
          </a:p>
        </p:txBody>
      </p:sp>
      <p:pic>
        <p:nvPicPr>
          <p:cNvPr id="2" name="Grafik 1"/>
          <p:cNvPicPr>
            <a:picLocks noChangeAspect="1"/>
          </p:cNvPicPr>
          <p:nvPr/>
        </p:nvPicPr>
        <p:blipFill>
          <a:blip r:embed="rId3"/>
          <a:stretch>
            <a:fillRect/>
          </a:stretch>
        </p:blipFill>
        <p:spPr>
          <a:xfrm>
            <a:off x="6611091" y="4775799"/>
            <a:ext cx="2893017" cy="991892"/>
          </a:xfrm>
          <a:prstGeom prst="rect">
            <a:avLst/>
          </a:prstGeom>
        </p:spPr>
      </p:pic>
      <p:pic>
        <p:nvPicPr>
          <p:cNvPr id="12" name="Grafik 11"/>
          <p:cNvPicPr>
            <a:picLocks noChangeAspect="1"/>
          </p:cNvPicPr>
          <p:nvPr/>
        </p:nvPicPr>
        <p:blipFill>
          <a:blip r:embed="rId4"/>
          <a:stretch>
            <a:fillRect/>
          </a:stretch>
        </p:blipFill>
        <p:spPr>
          <a:xfrm>
            <a:off x="729024" y="4496829"/>
            <a:ext cx="4132881" cy="1549831"/>
          </a:xfrm>
          <a:prstGeom prst="rect">
            <a:avLst/>
          </a:prstGeom>
        </p:spPr>
      </p:pic>
      <p:pic>
        <p:nvPicPr>
          <p:cNvPr id="6" name="Grafik 5">
            <a:extLst>
              <a:ext uri="{FF2B5EF4-FFF2-40B4-BE49-F238E27FC236}">
                <a16:creationId xmlns:a16="http://schemas.microsoft.com/office/drawing/2014/main" id="{7F5D5ECA-56FC-DD46-C742-5F6E24A39534}"/>
              </a:ext>
            </a:extLst>
          </p:cNvPr>
          <p:cNvPicPr>
            <a:picLocks noChangeAspect="1"/>
          </p:cNvPicPr>
          <p:nvPr/>
        </p:nvPicPr>
        <p:blipFill>
          <a:blip r:embed="rId5"/>
          <a:stretch>
            <a:fillRect/>
          </a:stretch>
        </p:blipFill>
        <p:spPr>
          <a:xfrm>
            <a:off x="1043349" y="1743264"/>
            <a:ext cx="4229100" cy="2076450"/>
          </a:xfrm>
          <a:prstGeom prst="rect">
            <a:avLst/>
          </a:prstGeom>
        </p:spPr>
      </p:pic>
      <p:pic>
        <p:nvPicPr>
          <p:cNvPr id="10" name="Grafik 9">
            <a:extLst>
              <a:ext uri="{FF2B5EF4-FFF2-40B4-BE49-F238E27FC236}">
                <a16:creationId xmlns:a16="http://schemas.microsoft.com/office/drawing/2014/main" id="{A5B62737-74D5-B779-9D98-24BED8DD4363}"/>
              </a:ext>
            </a:extLst>
          </p:cNvPr>
          <p:cNvPicPr>
            <a:picLocks noChangeAspect="1"/>
          </p:cNvPicPr>
          <p:nvPr/>
        </p:nvPicPr>
        <p:blipFill>
          <a:blip r:embed="rId6"/>
          <a:stretch>
            <a:fillRect/>
          </a:stretch>
        </p:blipFill>
        <p:spPr>
          <a:xfrm>
            <a:off x="6611090" y="1743264"/>
            <a:ext cx="3733395" cy="2006700"/>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100E59-9B24-8FAD-B39E-A147D27EFA31}"/>
              </a:ext>
            </a:extLst>
          </p:cNvPr>
          <p:cNvSpPr>
            <a:spLocks noGrp="1"/>
          </p:cNvSpPr>
          <p:nvPr>
            <p:ph type="title"/>
          </p:nvPr>
        </p:nvSpPr>
        <p:spPr/>
        <p:txBody>
          <a:bodyPr/>
          <a:lstStyle/>
          <a:p>
            <a:r>
              <a:rPr lang="de-CH" dirty="0"/>
              <a:t>Weitere Mitteilungen und Varia</a:t>
            </a:r>
          </a:p>
        </p:txBody>
      </p:sp>
      <p:sp>
        <p:nvSpPr>
          <p:cNvPr id="3" name="Inhaltsplatzhalter 2">
            <a:extLst>
              <a:ext uri="{FF2B5EF4-FFF2-40B4-BE49-F238E27FC236}">
                <a16:creationId xmlns:a16="http://schemas.microsoft.com/office/drawing/2014/main" id="{A0C5917E-6F9B-DD01-6128-255B46853B17}"/>
              </a:ext>
            </a:extLst>
          </p:cNvPr>
          <p:cNvSpPr>
            <a:spLocks noGrp="1"/>
          </p:cNvSpPr>
          <p:nvPr>
            <p:ph idx="1"/>
          </p:nvPr>
        </p:nvSpPr>
        <p:spPr/>
        <p:txBody>
          <a:bodyPr/>
          <a:lstStyle/>
          <a:p>
            <a:endParaRPr lang="de-CH"/>
          </a:p>
        </p:txBody>
      </p:sp>
    </p:spTree>
    <p:extLst>
      <p:ext uri="{BB962C8B-B14F-4D97-AF65-F5344CB8AC3E}">
        <p14:creationId xmlns:p14="http://schemas.microsoft.com/office/powerpoint/2010/main" val="10199917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85E3CE-E7B1-B031-5BA8-128BDA730EC3}"/>
              </a:ext>
            </a:extLst>
          </p:cNvPr>
          <p:cNvSpPr>
            <a:spLocks noGrp="1"/>
          </p:cNvSpPr>
          <p:nvPr>
            <p:ph type="title"/>
          </p:nvPr>
        </p:nvSpPr>
        <p:spPr/>
        <p:txBody>
          <a:bodyPr/>
          <a:lstStyle/>
          <a:p>
            <a:r>
              <a:rPr lang="de-CH" dirty="0" err="1"/>
              <a:t>Swissvacuum</a:t>
            </a:r>
            <a:r>
              <a:rPr lang="de-CH" dirty="0"/>
              <a:t> Preis 2026</a:t>
            </a:r>
          </a:p>
        </p:txBody>
      </p:sp>
      <p:pic>
        <p:nvPicPr>
          <p:cNvPr id="9" name="Grafik 8">
            <a:extLst>
              <a:ext uri="{FF2B5EF4-FFF2-40B4-BE49-F238E27FC236}">
                <a16:creationId xmlns:a16="http://schemas.microsoft.com/office/drawing/2014/main" id="{1D8D851B-6F71-BC33-985B-017B8D601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900000">
            <a:off x="6184227" y="1592778"/>
            <a:ext cx="2566746" cy="3630571"/>
          </a:xfrm>
          <a:prstGeom prst="rect">
            <a:avLst/>
          </a:prstGeom>
        </p:spPr>
      </p:pic>
      <p:pic>
        <p:nvPicPr>
          <p:cNvPr id="21" name="Grafik 20">
            <a:extLst>
              <a:ext uri="{FF2B5EF4-FFF2-40B4-BE49-F238E27FC236}">
                <a16:creationId xmlns:a16="http://schemas.microsoft.com/office/drawing/2014/main" id="{FC1B837C-A844-61BC-E730-7FA6DDE9A63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800000">
            <a:off x="1214692" y="2308078"/>
            <a:ext cx="2566747" cy="3630572"/>
          </a:xfrm>
          <a:prstGeom prst="rect">
            <a:avLst/>
          </a:prstGeom>
        </p:spPr>
      </p:pic>
      <p:pic>
        <p:nvPicPr>
          <p:cNvPr id="24" name="Grafik 23">
            <a:extLst>
              <a:ext uri="{FF2B5EF4-FFF2-40B4-BE49-F238E27FC236}">
                <a16:creationId xmlns:a16="http://schemas.microsoft.com/office/drawing/2014/main" id="{F118094A-2CA4-91CB-06A1-9752FC5123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900000">
            <a:off x="3441028" y="1592777"/>
            <a:ext cx="2566746" cy="3630569"/>
          </a:xfrm>
          <a:prstGeom prst="rect">
            <a:avLst/>
          </a:prstGeom>
        </p:spPr>
      </p:pic>
      <p:pic>
        <p:nvPicPr>
          <p:cNvPr id="26" name="Grafik 25">
            <a:extLst>
              <a:ext uri="{FF2B5EF4-FFF2-40B4-BE49-F238E27FC236}">
                <a16:creationId xmlns:a16="http://schemas.microsoft.com/office/drawing/2014/main" id="{62B33F07-FBB5-A83F-58AD-71663624728C}"/>
              </a:ext>
            </a:extLst>
          </p:cNvPr>
          <p:cNvPicPr>
            <a:picLocks noChangeAspect="1"/>
          </p:cNvPicPr>
          <p:nvPr/>
        </p:nvPicPr>
        <p:blipFill>
          <a:blip r:embed="rId5">
            <a:extLst>
              <a:ext uri="{28A0092B-C50C-407E-A947-70E740481C1C}">
                <a14:useLocalDpi xmlns:a14="http://schemas.microsoft.com/office/drawing/2010/main" val="0"/>
              </a:ext>
            </a:extLst>
          </a:blip>
          <a:srcRect b="2760"/>
          <a:stretch>
            <a:fillRect/>
          </a:stretch>
        </p:blipFill>
        <p:spPr>
          <a:xfrm rot="1800000">
            <a:off x="8196804" y="2283828"/>
            <a:ext cx="2663758" cy="3630569"/>
          </a:xfrm>
          <a:prstGeom prst="rect">
            <a:avLst/>
          </a:prstGeom>
        </p:spPr>
      </p:pic>
      <p:sp>
        <p:nvSpPr>
          <p:cNvPr id="27" name="Textfeld 26">
            <a:extLst>
              <a:ext uri="{FF2B5EF4-FFF2-40B4-BE49-F238E27FC236}">
                <a16:creationId xmlns:a16="http://schemas.microsoft.com/office/drawing/2014/main" id="{0C84D238-9181-AE50-E0C1-5AF0D75FC0F8}"/>
              </a:ext>
            </a:extLst>
          </p:cNvPr>
          <p:cNvSpPr txBox="1"/>
          <p:nvPr/>
        </p:nvSpPr>
        <p:spPr>
          <a:xfrm>
            <a:off x="4223792" y="6368534"/>
            <a:ext cx="3724096" cy="369332"/>
          </a:xfrm>
          <a:prstGeom prst="rect">
            <a:avLst/>
          </a:prstGeom>
          <a:noFill/>
        </p:spPr>
        <p:txBody>
          <a:bodyPr wrap="none" rtlCol="0">
            <a:spAutoFit/>
          </a:bodyPr>
          <a:lstStyle/>
          <a:p>
            <a:r>
              <a:rPr lang="en-US" dirty="0" err="1"/>
              <a:t>Anmeldeschluss</a:t>
            </a:r>
            <a:r>
              <a:rPr lang="en-US" dirty="0"/>
              <a:t> 31. </a:t>
            </a:r>
            <a:r>
              <a:rPr lang="en-US" dirty="0" err="1"/>
              <a:t>Januar</a:t>
            </a:r>
            <a:r>
              <a:rPr lang="en-US" dirty="0"/>
              <a:t> 2027</a:t>
            </a:r>
          </a:p>
        </p:txBody>
      </p:sp>
    </p:spTree>
    <p:extLst>
      <p:ext uri="{BB962C8B-B14F-4D97-AF65-F5344CB8AC3E}">
        <p14:creationId xmlns:p14="http://schemas.microsoft.com/office/powerpoint/2010/main" val="38871714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9D1D78-2D1B-2E62-9B88-E77050D1C1F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C7292B97-EBDC-A2EF-7F4A-FA5C1731776E}"/>
              </a:ext>
            </a:extLst>
          </p:cNvPr>
          <p:cNvSpPr>
            <a:spLocks noGrp="1"/>
          </p:cNvSpPr>
          <p:nvPr>
            <p:ph type="title"/>
          </p:nvPr>
        </p:nvSpPr>
        <p:spPr/>
        <p:txBody>
          <a:bodyPr/>
          <a:lstStyle/>
          <a:p>
            <a:r>
              <a:rPr lang="de-CH" dirty="0"/>
              <a:t>Cours de Vide</a:t>
            </a:r>
          </a:p>
        </p:txBody>
      </p:sp>
      <p:pic>
        <p:nvPicPr>
          <p:cNvPr id="13" name="Grafik 12">
            <a:extLst>
              <a:ext uri="{FF2B5EF4-FFF2-40B4-BE49-F238E27FC236}">
                <a16:creationId xmlns:a16="http://schemas.microsoft.com/office/drawing/2014/main" id="{1C566CD7-6760-2BEC-EB6A-0F615E21B9F7}"/>
              </a:ext>
            </a:extLst>
          </p:cNvPr>
          <p:cNvPicPr>
            <a:picLocks noChangeAspect="1"/>
          </p:cNvPicPr>
          <p:nvPr/>
        </p:nvPicPr>
        <p:blipFill>
          <a:blip r:embed="rId3"/>
          <a:stretch>
            <a:fillRect/>
          </a:stretch>
        </p:blipFill>
        <p:spPr>
          <a:xfrm>
            <a:off x="372425" y="1932953"/>
            <a:ext cx="5686203" cy="4019601"/>
          </a:xfrm>
          <a:prstGeom prst="rect">
            <a:avLst/>
          </a:prstGeom>
        </p:spPr>
      </p:pic>
      <p:pic>
        <p:nvPicPr>
          <p:cNvPr id="15" name="Grafik 14">
            <a:extLst>
              <a:ext uri="{FF2B5EF4-FFF2-40B4-BE49-F238E27FC236}">
                <a16:creationId xmlns:a16="http://schemas.microsoft.com/office/drawing/2014/main" id="{78C4A90D-82D9-F661-C5A7-EDB5EB862F56}"/>
              </a:ext>
            </a:extLst>
          </p:cNvPr>
          <p:cNvPicPr>
            <a:picLocks noChangeAspect="1"/>
          </p:cNvPicPr>
          <p:nvPr/>
        </p:nvPicPr>
        <p:blipFill>
          <a:blip r:embed="rId4"/>
          <a:stretch>
            <a:fillRect/>
          </a:stretch>
        </p:blipFill>
        <p:spPr>
          <a:xfrm>
            <a:off x="6293923" y="1932953"/>
            <a:ext cx="5686203" cy="4019601"/>
          </a:xfrm>
          <a:prstGeom prst="rect">
            <a:avLst/>
          </a:prstGeom>
        </p:spPr>
      </p:pic>
    </p:spTree>
    <p:extLst>
      <p:ext uri="{BB962C8B-B14F-4D97-AF65-F5344CB8AC3E}">
        <p14:creationId xmlns:p14="http://schemas.microsoft.com/office/powerpoint/2010/main" val="33889198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10772FD-A5FB-B002-EDF7-4625ACA6F82F}"/>
              </a:ext>
            </a:extLst>
          </p:cNvPr>
          <p:cNvSpPr>
            <a:spLocks noGrp="1"/>
          </p:cNvSpPr>
          <p:nvPr>
            <p:ph type="title"/>
          </p:nvPr>
        </p:nvSpPr>
        <p:spPr/>
        <p:txBody>
          <a:bodyPr/>
          <a:lstStyle/>
          <a:p>
            <a:r>
              <a:rPr lang="de-CH" dirty="0"/>
              <a:t>LinkedIn</a:t>
            </a:r>
          </a:p>
        </p:txBody>
      </p:sp>
      <p:pic>
        <p:nvPicPr>
          <p:cNvPr id="3" name="Inhaltsplatzhalter 4">
            <a:extLst>
              <a:ext uri="{FF2B5EF4-FFF2-40B4-BE49-F238E27FC236}">
                <a16:creationId xmlns:a16="http://schemas.microsoft.com/office/drawing/2014/main" id="{69FA7E2B-CAD6-1002-A862-7936814237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48948" y="1428257"/>
            <a:ext cx="4494104" cy="5029200"/>
          </a:xfrm>
          <a:prstGeom prst="rect">
            <a:avLst/>
          </a:prstGeom>
        </p:spPr>
      </p:pic>
    </p:spTree>
    <p:extLst>
      <p:ext uri="{BB962C8B-B14F-4D97-AF65-F5344CB8AC3E}">
        <p14:creationId xmlns:p14="http://schemas.microsoft.com/office/powerpoint/2010/main" val="305967080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CH" dirty="0"/>
              <a:t>Neues aus der IUVSTA</a:t>
            </a:r>
          </a:p>
        </p:txBody>
      </p:sp>
      <p:pic>
        <p:nvPicPr>
          <p:cNvPr id="5" name="Inhaltsplatzhalter 4">
            <a:extLst>
              <a:ext uri="{FF2B5EF4-FFF2-40B4-BE49-F238E27FC236}">
                <a16:creationId xmlns:a16="http://schemas.microsoft.com/office/drawing/2014/main" id="{83C6E67F-C806-4B79-A624-1FB61709BEB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14640" y="1547640"/>
            <a:ext cx="3762720" cy="3762720"/>
          </a:xfrm>
        </p:spPr>
      </p:pic>
      <p:sp>
        <p:nvSpPr>
          <p:cNvPr id="7" name="Textfeld 6">
            <a:extLst>
              <a:ext uri="{FF2B5EF4-FFF2-40B4-BE49-F238E27FC236}">
                <a16:creationId xmlns:a16="http://schemas.microsoft.com/office/drawing/2014/main" id="{7EE5E7D9-8800-4C6F-8F26-03BD355BF342}"/>
              </a:ext>
            </a:extLst>
          </p:cNvPr>
          <p:cNvSpPr txBox="1"/>
          <p:nvPr/>
        </p:nvSpPr>
        <p:spPr>
          <a:xfrm>
            <a:off x="854376" y="5949280"/>
            <a:ext cx="10483248" cy="400110"/>
          </a:xfrm>
          <a:prstGeom prst="rect">
            <a:avLst/>
          </a:prstGeom>
          <a:noFill/>
        </p:spPr>
        <p:txBody>
          <a:bodyPr wrap="square">
            <a:spAutoFit/>
          </a:bodyPr>
          <a:lstStyle/>
          <a:p>
            <a:r>
              <a:rPr lang="en-US" sz="2000" b="1" i="0" cap="all" dirty="0">
                <a:solidFill>
                  <a:srgbClr val="EE2E2F"/>
                </a:solidFill>
                <a:effectLst/>
                <a:latin typeface="Roboto" panose="02000000000000000000" pitchFamily="2" charset="0"/>
              </a:rPr>
              <a:t>THE INTERNATIONAL UNION FOR VACUUM SCIENCE, TECHNIQUE AND APPLICATIONS</a:t>
            </a:r>
            <a:endParaRPr lang="en-US" sz="2000" dirty="0"/>
          </a:p>
        </p:txBody>
      </p:sp>
    </p:spTree>
    <p:extLst>
      <p:ext uri="{BB962C8B-B14F-4D97-AF65-F5344CB8AC3E}">
        <p14:creationId xmlns:p14="http://schemas.microsoft.com/office/powerpoint/2010/main" val="4645067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z="3200" dirty="0"/>
              <a:t>IUVSTA Division Representatives 2025-2028</a:t>
            </a:r>
          </a:p>
        </p:txBody>
      </p:sp>
      <p:graphicFrame>
        <p:nvGraphicFramePr>
          <p:cNvPr id="4" name="Inhaltsplatzhalter 3"/>
          <p:cNvGraphicFramePr>
            <a:graphicFrameLocks noGrp="1"/>
          </p:cNvGraphicFramePr>
          <p:nvPr>
            <p:ph idx="1"/>
            <p:extLst>
              <p:ext uri="{D42A27DB-BD31-4B8C-83A1-F6EECF244321}">
                <p14:modId xmlns:p14="http://schemas.microsoft.com/office/powerpoint/2010/main" val="2375029039"/>
              </p:ext>
            </p:extLst>
          </p:nvPr>
        </p:nvGraphicFramePr>
        <p:xfrm>
          <a:off x="726734" y="1670187"/>
          <a:ext cx="10738531" cy="4189968"/>
        </p:xfrm>
        <a:graphic>
          <a:graphicData uri="http://schemas.openxmlformats.org/drawingml/2006/table">
            <a:tbl>
              <a:tblPr firstRow="1" bandRow="1">
                <a:tableStyleId>{5C22544A-7EE6-4342-B048-85BDC9FD1C3A}</a:tableStyleId>
              </a:tblPr>
              <a:tblGrid>
                <a:gridCol w="3764524">
                  <a:extLst>
                    <a:ext uri="{9D8B030D-6E8A-4147-A177-3AD203B41FA5}">
                      <a16:colId xmlns:a16="http://schemas.microsoft.com/office/drawing/2014/main" val="4199376840"/>
                    </a:ext>
                  </a:extLst>
                </a:gridCol>
                <a:gridCol w="962168">
                  <a:extLst>
                    <a:ext uri="{9D8B030D-6E8A-4147-A177-3AD203B41FA5}">
                      <a16:colId xmlns:a16="http://schemas.microsoft.com/office/drawing/2014/main" val="2938373368"/>
                    </a:ext>
                  </a:extLst>
                </a:gridCol>
                <a:gridCol w="2497540">
                  <a:extLst>
                    <a:ext uri="{9D8B030D-6E8A-4147-A177-3AD203B41FA5}">
                      <a16:colId xmlns:a16="http://schemas.microsoft.com/office/drawing/2014/main" val="2490499686"/>
                    </a:ext>
                  </a:extLst>
                </a:gridCol>
                <a:gridCol w="3514299">
                  <a:extLst>
                    <a:ext uri="{9D8B030D-6E8A-4147-A177-3AD203B41FA5}">
                      <a16:colId xmlns:a16="http://schemas.microsoft.com/office/drawing/2014/main" val="1883306288"/>
                    </a:ext>
                  </a:extLst>
                </a:gridCol>
              </a:tblGrid>
              <a:tr h="370840">
                <a:tc>
                  <a:txBody>
                    <a:bodyPr/>
                    <a:lstStyle/>
                    <a:p>
                      <a:r>
                        <a:rPr lang="en-US" dirty="0"/>
                        <a:t>Division</a:t>
                      </a:r>
                    </a:p>
                  </a:txBody>
                  <a:tcPr/>
                </a:tc>
                <a:tc>
                  <a:txBody>
                    <a:bodyPr/>
                    <a:lstStyle/>
                    <a:p>
                      <a:endParaRPr lang="en-US" dirty="0"/>
                    </a:p>
                  </a:txBody>
                  <a:tcPr/>
                </a:tc>
                <a:tc>
                  <a:txBody>
                    <a:bodyPr/>
                    <a:lstStyle/>
                    <a:p>
                      <a:endParaRPr lang="en-US" dirty="0"/>
                    </a:p>
                  </a:txBody>
                  <a:tcPr/>
                </a:tc>
                <a:tc>
                  <a:txBody>
                    <a:bodyPr/>
                    <a:lstStyle/>
                    <a:p>
                      <a:endParaRPr lang="en-US"/>
                    </a:p>
                  </a:txBody>
                  <a:tcPr/>
                </a:tc>
                <a:extLst>
                  <a:ext uri="{0D108BD9-81ED-4DB2-BD59-A6C34878D82A}">
                    <a16:rowId xmlns:a16="http://schemas.microsoft.com/office/drawing/2014/main" val="3340297495"/>
                  </a:ext>
                </a:extLst>
              </a:tr>
              <a:tr h="370840">
                <a:tc>
                  <a:txBody>
                    <a:bodyPr/>
                    <a:lstStyle/>
                    <a:p>
                      <a:r>
                        <a:rPr lang="en-US" dirty="0"/>
                        <a:t>Applied Surface Science</a:t>
                      </a:r>
                      <a:endParaRPr lang="en-US" sz="1800" kern="1200" dirty="0">
                        <a:solidFill>
                          <a:schemeClr val="dk1"/>
                        </a:solidFill>
                        <a:latin typeface="+mn-lt"/>
                        <a:ea typeface="+mn-ea"/>
                        <a:cs typeface="+mn-cs"/>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dk1"/>
                          </a:solidFill>
                          <a:latin typeface="+mn-lt"/>
                          <a:ea typeface="+mn-ea"/>
                          <a:cs typeface="+mn-cs"/>
                        </a:rPr>
                        <a:t>ASS</a:t>
                      </a:r>
                    </a:p>
                  </a:txBody>
                  <a:tcPr/>
                </a:tc>
                <a:tc>
                  <a:txBody>
                    <a:bodyPr/>
                    <a:lstStyle/>
                    <a:p>
                      <a:r>
                        <a:rPr lang="en-US" dirty="0"/>
                        <a:t>Christian </a:t>
                      </a:r>
                      <a:r>
                        <a:rPr lang="en-US" dirty="0" err="1"/>
                        <a:t>Wäckerlin</a:t>
                      </a:r>
                      <a:endParaRPr lang="en-US" dirty="0"/>
                    </a:p>
                  </a:txBody>
                  <a:tcPr/>
                </a:tc>
                <a:tc>
                  <a:txBody>
                    <a:bodyPr/>
                    <a:lstStyle/>
                    <a:p>
                      <a:r>
                        <a:rPr lang="en-US" dirty="0"/>
                        <a:t>EPFL/PSI</a:t>
                      </a:r>
                    </a:p>
                  </a:txBody>
                  <a:tcPr/>
                </a:tc>
                <a:extLst>
                  <a:ext uri="{0D108BD9-81ED-4DB2-BD59-A6C34878D82A}">
                    <a16:rowId xmlns:a16="http://schemas.microsoft.com/office/drawing/2014/main" val="1528716008"/>
                  </a:ext>
                </a:extLst>
              </a:tr>
              <a:tr h="370840">
                <a:tc>
                  <a:txBody>
                    <a:bodyPr/>
                    <a:lstStyle/>
                    <a:p>
                      <a:r>
                        <a:rPr lang="en-US" dirty="0" err="1"/>
                        <a:t>Biointerfaces</a:t>
                      </a:r>
                      <a:endParaRPr lang="en-US" dirty="0"/>
                    </a:p>
                  </a:txBody>
                  <a:tcPr/>
                </a:tc>
                <a:tc>
                  <a:txBody>
                    <a:bodyPr/>
                    <a:lstStyle/>
                    <a:p>
                      <a:r>
                        <a:rPr lang="en-US" dirty="0"/>
                        <a:t>BI</a:t>
                      </a:r>
                    </a:p>
                  </a:txBody>
                  <a:tcPr/>
                </a:tc>
                <a:tc>
                  <a:txBody>
                    <a:bodyPr/>
                    <a:lstStyle/>
                    <a:p>
                      <a:r>
                        <a:rPr lang="de-CH" sz="1800" b="0" kern="1200" dirty="0">
                          <a:solidFill>
                            <a:schemeClr val="tx1"/>
                          </a:solidFill>
                          <a:effectLst/>
                          <a:latin typeface="+mn-lt"/>
                          <a:ea typeface="+mn-ea"/>
                          <a:cs typeface="+mn-cs"/>
                        </a:rPr>
                        <a:t>Oya </a:t>
                      </a:r>
                      <a:r>
                        <a:rPr lang="de-CH" sz="1800" b="0" kern="1200" dirty="0" err="1">
                          <a:solidFill>
                            <a:schemeClr val="tx1"/>
                          </a:solidFill>
                          <a:effectLst/>
                          <a:latin typeface="+mn-lt"/>
                          <a:ea typeface="+mn-ea"/>
                          <a:cs typeface="+mn-cs"/>
                        </a:rPr>
                        <a:t>Tagit</a:t>
                      </a:r>
                      <a:r>
                        <a:rPr lang="de-CH" sz="1800" b="0" kern="1200" dirty="0">
                          <a:solidFill>
                            <a:schemeClr val="tx1"/>
                          </a:solidFill>
                          <a:effectLst/>
                          <a:latin typeface="+mn-lt"/>
                          <a:ea typeface="+mn-ea"/>
                          <a:cs typeface="+mn-cs"/>
                        </a:rPr>
                        <a:t> </a:t>
                      </a:r>
                      <a:endParaRPr lang="en-US" b="0" dirty="0">
                        <a:solidFill>
                          <a:schemeClr val="tx1"/>
                        </a:solidFill>
                      </a:endParaRPr>
                    </a:p>
                  </a:txBody>
                  <a:tcPr/>
                </a:tc>
                <a:tc>
                  <a:txBody>
                    <a:bodyPr/>
                    <a:lstStyle/>
                    <a:p>
                      <a:r>
                        <a:rPr lang="en-US" dirty="0"/>
                        <a:t>FHNW</a:t>
                      </a:r>
                    </a:p>
                  </a:txBody>
                  <a:tcPr/>
                </a:tc>
                <a:extLst>
                  <a:ext uri="{0D108BD9-81ED-4DB2-BD59-A6C34878D82A}">
                    <a16:rowId xmlns:a16="http://schemas.microsoft.com/office/drawing/2014/main" val="779836991"/>
                  </a:ext>
                </a:extLst>
              </a:tr>
              <a:tr h="370840">
                <a:tc>
                  <a:txBody>
                    <a:bodyPr/>
                    <a:lstStyle/>
                    <a:p>
                      <a:r>
                        <a:rPr lang="en-US" dirty="0"/>
                        <a:t>Electronic</a:t>
                      </a:r>
                      <a:r>
                        <a:rPr lang="en-US" baseline="0" dirty="0"/>
                        <a:t> Material &amp; Processing</a:t>
                      </a:r>
                      <a:endParaRPr lang="en-US"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a:t>EMP</a:t>
                      </a:r>
                      <a:endParaRPr lang="en-US" dirty="0"/>
                    </a:p>
                  </a:txBody>
                  <a:tcPr/>
                </a:tc>
                <a:tc>
                  <a:txBody>
                    <a:bodyPr/>
                    <a:lstStyle/>
                    <a:p>
                      <a:r>
                        <a:rPr lang="en-US" dirty="0"/>
                        <a:t>Martin</a:t>
                      </a:r>
                      <a:r>
                        <a:rPr lang="en-US" baseline="0" dirty="0"/>
                        <a:t> </a:t>
                      </a:r>
                      <a:r>
                        <a:rPr lang="en-US" baseline="0" dirty="0" err="1"/>
                        <a:t>Gutsche</a:t>
                      </a:r>
                      <a:endParaRPr lang="en-US" dirty="0"/>
                    </a:p>
                  </a:txBody>
                  <a:tcPr/>
                </a:tc>
                <a:tc>
                  <a:txBody>
                    <a:bodyPr/>
                    <a:lstStyle/>
                    <a:p>
                      <a:r>
                        <a:rPr lang="en-US" dirty="0"/>
                        <a:t>OST</a:t>
                      </a:r>
                    </a:p>
                  </a:txBody>
                  <a:tcPr/>
                </a:tc>
                <a:extLst>
                  <a:ext uri="{0D108BD9-81ED-4DB2-BD59-A6C34878D82A}">
                    <a16:rowId xmlns:a16="http://schemas.microsoft.com/office/drawing/2014/main" val="1895103783"/>
                  </a:ext>
                </a:extLst>
              </a:tr>
              <a:tr h="370840">
                <a:tc>
                  <a:txBody>
                    <a:bodyPr/>
                    <a:lstStyle/>
                    <a:p>
                      <a:r>
                        <a:rPr lang="en-US" dirty="0"/>
                        <a:t>Nanometer Structures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NMNS</a:t>
                      </a:r>
                    </a:p>
                  </a:txBody>
                  <a:tcPr/>
                </a:tc>
                <a:tc>
                  <a:txBody>
                    <a:bodyPr/>
                    <a:lstStyle/>
                    <a:p>
                      <a:r>
                        <a:rPr lang="en-US" dirty="0"/>
                        <a:t>Johann </a:t>
                      </a:r>
                      <a:r>
                        <a:rPr lang="en-US" dirty="0" err="1"/>
                        <a:t>Michler</a:t>
                      </a:r>
                      <a:endParaRPr lang="en-US" dirty="0"/>
                    </a:p>
                  </a:txBody>
                  <a:tcPr/>
                </a:tc>
                <a:tc>
                  <a:txBody>
                    <a:bodyPr/>
                    <a:lstStyle/>
                    <a:p>
                      <a:r>
                        <a:rPr lang="en-US" dirty="0"/>
                        <a:t>EMPA</a:t>
                      </a:r>
                    </a:p>
                  </a:txBody>
                  <a:tcPr/>
                </a:tc>
                <a:extLst>
                  <a:ext uri="{0D108BD9-81ED-4DB2-BD59-A6C34878D82A}">
                    <a16:rowId xmlns:a16="http://schemas.microsoft.com/office/drawing/2014/main" val="1940418032"/>
                  </a:ext>
                </a:extLst>
              </a:tr>
              <a:tr h="370840">
                <a:tc>
                  <a:txBody>
                    <a:bodyPr/>
                    <a:lstStyle/>
                    <a:p>
                      <a:r>
                        <a:rPr lang="en-US" dirty="0"/>
                        <a:t>Plasma Science and Technologies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PST</a:t>
                      </a:r>
                    </a:p>
                  </a:txBody>
                  <a:tcPr/>
                </a:tc>
                <a:tc>
                  <a:txBody>
                    <a:bodyPr/>
                    <a:lstStyle/>
                    <a:p>
                      <a:r>
                        <a:rPr lang="en-US" sz="1900" b="0" dirty="0"/>
                        <a:t>Edmund </a:t>
                      </a:r>
                      <a:r>
                        <a:rPr lang="en-US" sz="1900" b="0" dirty="0" err="1"/>
                        <a:t>Schüngel</a:t>
                      </a:r>
                      <a:endParaRPr lang="en-US" sz="1900" b="0" dirty="0"/>
                    </a:p>
                  </a:txBody>
                  <a:tcPr/>
                </a:tc>
                <a:tc>
                  <a:txBody>
                    <a:bodyPr/>
                    <a:lstStyle/>
                    <a:p>
                      <a:r>
                        <a:rPr lang="en-US" dirty="0"/>
                        <a:t>VAT</a:t>
                      </a:r>
                    </a:p>
                  </a:txBody>
                  <a:tcPr/>
                </a:tc>
                <a:extLst>
                  <a:ext uri="{0D108BD9-81ED-4DB2-BD59-A6C34878D82A}">
                    <a16:rowId xmlns:a16="http://schemas.microsoft.com/office/drawing/2014/main" val="1194767912"/>
                  </a:ext>
                </a:extLst>
              </a:tr>
              <a:tr h="370840">
                <a:tc>
                  <a:txBody>
                    <a:bodyPr/>
                    <a:lstStyle/>
                    <a:p>
                      <a:r>
                        <a:rPr lang="en-US" dirty="0"/>
                        <a:t>Surface Engineering</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a:t>
                      </a:r>
                    </a:p>
                  </a:txBody>
                  <a:tcPr/>
                </a:tc>
                <a:tc>
                  <a:txBody>
                    <a:bodyPr/>
                    <a:lstStyle/>
                    <a:p>
                      <a:r>
                        <a:rPr lang="en-US" b="0" dirty="0">
                          <a:solidFill>
                            <a:schemeClr val="tx1"/>
                          </a:solidFill>
                        </a:rPr>
                        <a:t>Klaus </a:t>
                      </a:r>
                      <a:r>
                        <a:rPr lang="en-US" b="0" dirty="0" err="1">
                          <a:solidFill>
                            <a:schemeClr val="tx1"/>
                          </a:solidFill>
                        </a:rPr>
                        <a:t>Boebel</a:t>
                      </a:r>
                      <a:endParaRPr lang="en-US" b="0" dirty="0">
                        <a:solidFill>
                          <a:schemeClr val="tx1"/>
                        </a:solidFill>
                      </a:endParaRPr>
                    </a:p>
                  </a:txBody>
                  <a:tcPr/>
                </a:tc>
                <a:tc>
                  <a:txBody>
                    <a:bodyPr/>
                    <a:lstStyle/>
                    <a:p>
                      <a:r>
                        <a:rPr lang="en-US" dirty="0"/>
                        <a:t>Oerlikon Surface Solution</a:t>
                      </a:r>
                    </a:p>
                  </a:txBody>
                  <a:tcPr/>
                </a:tc>
                <a:extLst>
                  <a:ext uri="{0D108BD9-81ED-4DB2-BD59-A6C34878D82A}">
                    <a16:rowId xmlns:a16="http://schemas.microsoft.com/office/drawing/2014/main" val="80662541"/>
                  </a:ext>
                </a:extLst>
              </a:tr>
              <a:tr h="461248">
                <a:tc>
                  <a:txBody>
                    <a:bodyPr/>
                    <a:lstStyle/>
                    <a:p>
                      <a:r>
                        <a:rPr lang="en-US" dirty="0"/>
                        <a:t>Surface Science</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SS</a:t>
                      </a:r>
                    </a:p>
                  </a:txBody>
                  <a:tcPr/>
                </a:tc>
                <a:tc>
                  <a:txBody>
                    <a:bodyPr/>
                    <a:lstStyle/>
                    <a:p>
                      <a:r>
                        <a:rPr lang="en-US" dirty="0"/>
                        <a:t>Roman </a:t>
                      </a:r>
                      <a:r>
                        <a:rPr lang="en-US" dirty="0" err="1"/>
                        <a:t>Fasel</a:t>
                      </a:r>
                      <a:endParaRPr lang="en-US" dirty="0"/>
                    </a:p>
                  </a:txBody>
                  <a:tcPr/>
                </a:tc>
                <a:tc>
                  <a:txBody>
                    <a:bodyPr/>
                    <a:lstStyle/>
                    <a:p>
                      <a:r>
                        <a:rPr lang="en-US" dirty="0"/>
                        <a:t>EMPA</a:t>
                      </a:r>
                    </a:p>
                  </a:txBody>
                  <a:tcPr/>
                </a:tc>
                <a:extLst>
                  <a:ext uri="{0D108BD9-81ED-4DB2-BD59-A6C34878D82A}">
                    <a16:rowId xmlns:a16="http://schemas.microsoft.com/office/drawing/2014/main" val="3539700516"/>
                  </a:ext>
                </a:extLst>
              </a:tr>
              <a:tr h="370840">
                <a:tc>
                  <a:txBody>
                    <a:bodyPr/>
                    <a:lstStyle/>
                    <a:p>
                      <a:r>
                        <a:rPr lang="en-US" dirty="0"/>
                        <a:t>Thin Film</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TF</a:t>
                      </a:r>
                    </a:p>
                  </a:txBody>
                  <a:tcPr/>
                </a:tc>
                <a:tc>
                  <a:txBody>
                    <a:bodyPr/>
                    <a:lstStyle/>
                    <a:p>
                      <a:r>
                        <a:rPr lang="en-US" dirty="0"/>
                        <a:t>Andrea </a:t>
                      </a:r>
                      <a:r>
                        <a:rPr lang="en-US" dirty="0" err="1"/>
                        <a:t>Ingenito</a:t>
                      </a:r>
                      <a:endParaRPr lang="en-US" dirty="0"/>
                    </a:p>
                  </a:txBody>
                  <a:tcPr/>
                </a:tc>
                <a:tc>
                  <a:txBody>
                    <a:bodyPr/>
                    <a:lstStyle/>
                    <a:p>
                      <a:r>
                        <a:rPr lang="en-US" dirty="0"/>
                        <a:t>CSEM Neuchâtel</a:t>
                      </a:r>
                    </a:p>
                  </a:txBody>
                  <a:tcPr/>
                </a:tc>
                <a:extLst>
                  <a:ext uri="{0D108BD9-81ED-4DB2-BD59-A6C34878D82A}">
                    <a16:rowId xmlns:a16="http://schemas.microsoft.com/office/drawing/2014/main" val="509170792"/>
                  </a:ext>
                </a:extLst>
              </a:tr>
              <a:tr h="370840">
                <a:tc>
                  <a:txBody>
                    <a:bodyPr/>
                    <a:lstStyle/>
                    <a:p>
                      <a:r>
                        <a:rPr lang="en-US" dirty="0"/>
                        <a:t>Vacuum Science and Technology</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VST</a:t>
                      </a:r>
                    </a:p>
                  </a:txBody>
                  <a:tcPr/>
                </a:tc>
                <a:tc>
                  <a:txBody>
                    <a:bodyPr/>
                    <a:lstStyle/>
                    <a:p>
                      <a:pPr marL="457200" lvl="1" indent="-457200"/>
                      <a:r>
                        <a:rPr lang="de-CH" sz="1900" b="0" dirty="0">
                          <a:solidFill>
                            <a:schemeClr val="tx1"/>
                          </a:solidFill>
                          <a:effectLst/>
                          <a:latin typeface="+mn-lt"/>
                          <a:ea typeface="DengXian" panose="02010600030101010101" pitchFamily="2" charset="-122"/>
                        </a:rPr>
                        <a:t>Natalia Kirchgeorg </a:t>
                      </a:r>
                    </a:p>
                  </a:txBody>
                  <a:tcPr/>
                </a:tc>
                <a:tc>
                  <a:txBody>
                    <a:bodyPr/>
                    <a:lstStyle/>
                    <a:p>
                      <a:r>
                        <a:rPr lang="en-US" dirty="0"/>
                        <a:t>PSI</a:t>
                      </a:r>
                    </a:p>
                  </a:txBody>
                  <a:tcPr/>
                </a:tc>
                <a:extLst>
                  <a:ext uri="{0D108BD9-81ED-4DB2-BD59-A6C34878D82A}">
                    <a16:rowId xmlns:a16="http://schemas.microsoft.com/office/drawing/2014/main" val="1975470390"/>
                  </a:ext>
                </a:extLst>
              </a:tr>
              <a:tr h="370840">
                <a:tc>
                  <a:txBody>
                    <a:bodyPr/>
                    <a:lstStyle/>
                    <a:p>
                      <a:r>
                        <a:rPr lang="en-US" dirty="0"/>
                        <a:t>Sustainability Working Group</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txBody>
                  <a:tcPr/>
                </a:tc>
                <a:tc>
                  <a:txBody>
                    <a:bodyPr/>
                    <a:lstStyle/>
                    <a:p>
                      <a:pPr marL="457200" lvl="1" indent="-457200"/>
                      <a:endParaRPr lang="de-CH" b="1" dirty="0">
                        <a:solidFill>
                          <a:srgbClr val="00B050"/>
                        </a:solidFill>
                        <a:effectLst/>
                        <a:latin typeface="Calibri" panose="020F0502020204030204" pitchFamily="34" charset="0"/>
                        <a:ea typeface="DengXian" panose="02010600030101010101" pitchFamily="2" charset="-122"/>
                      </a:endParaRPr>
                    </a:p>
                  </a:txBody>
                  <a:tcPr/>
                </a:tc>
                <a:tc>
                  <a:txBody>
                    <a:bodyPr/>
                    <a:lstStyle/>
                    <a:p>
                      <a:endParaRPr lang="en-US" dirty="0"/>
                    </a:p>
                  </a:txBody>
                  <a:tcPr/>
                </a:tc>
                <a:extLst>
                  <a:ext uri="{0D108BD9-81ED-4DB2-BD59-A6C34878D82A}">
                    <a16:rowId xmlns:a16="http://schemas.microsoft.com/office/drawing/2014/main" val="3419959962"/>
                  </a:ext>
                </a:extLst>
              </a:tr>
            </a:tbl>
          </a:graphicData>
        </a:graphic>
      </p:graphicFrame>
    </p:spTree>
    <p:extLst>
      <p:ext uri="{BB962C8B-B14F-4D97-AF65-F5344CB8AC3E}">
        <p14:creationId xmlns:p14="http://schemas.microsoft.com/office/powerpoint/2010/main" val="174213108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CF1BF1C1-DAFE-3B1D-D5C3-BAC0DEFA81AD}"/>
              </a:ext>
            </a:extLst>
          </p:cNvPr>
          <p:cNvSpPr txBox="1"/>
          <p:nvPr/>
        </p:nvSpPr>
        <p:spPr>
          <a:xfrm>
            <a:off x="377070" y="1461403"/>
            <a:ext cx="11689237" cy="3170099"/>
          </a:xfrm>
          <a:prstGeom prst="rect">
            <a:avLst/>
          </a:prstGeom>
          <a:noFill/>
        </p:spPr>
        <p:txBody>
          <a:bodyPr wrap="square">
            <a:spAutoFit/>
          </a:bodyPr>
          <a:lstStyle/>
          <a:p>
            <a:r>
              <a:rPr lang="en-US" sz="2000" dirty="0">
                <a:latin typeface="Segoe UI" panose="020B0502040204020203" pitchFamily="34" charset="0"/>
                <a:cs typeface="Segoe UI" panose="020B0502040204020203" pitchFamily="34" charset="0"/>
              </a:rPr>
              <a:t>April 20-21, 2026, San Diego (ICMCTF-52, </a:t>
            </a:r>
            <a:r>
              <a:rPr lang="en-US" sz="2000" dirty="0" err="1">
                <a:latin typeface="Segoe UI" panose="020B0502040204020203" pitchFamily="34" charset="0"/>
                <a:cs typeface="Segoe UI" panose="020B0502040204020203" pitchFamily="34" charset="0"/>
              </a:rPr>
              <a:t>hybride</a:t>
            </a:r>
            <a:r>
              <a:rPr lang="en-US" sz="2000" dirty="0">
                <a:latin typeface="Segoe UI" panose="020B0502040204020203" pitchFamily="34" charset="0"/>
                <a:cs typeface="Segoe UI" panose="020B0502040204020203" pitchFamily="34" charset="0"/>
              </a:rPr>
              <a:t>)</a:t>
            </a:r>
          </a:p>
          <a:p>
            <a:r>
              <a:rPr lang="en-US" sz="2000" dirty="0">
                <a:latin typeface="Segoe UI" panose="020B0502040204020203" pitchFamily="34" charset="0"/>
                <a:cs typeface="Segoe UI" panose="020B0502040204020203" pitchFamily="34" charset="0"/>
              </a:rPr>
              <a:t>146th Executive Council Meeting (ECM), Annual General Meeting AGM-10 and Associated Meetings</a:t>
            </a:r>
          </a:p>
          <a:p>
            <a:endParaRPr lang="en-US" sz="1600" dirty="0">
              <a:latin typeface="Segoe UI" panose="020B0502040204020203" pitchFamily="34" charset="0"/>
              <a:cs typeface="Segoe UI" panose="020B0502040204020203" pitchFamily="34" charset="0"/>
            </a:endParaRPr>
          </a:p>
          <a:p>
            <a:r>
              <a:rPr lang="en-US" sz="1600" dirty="0">
                <a:latin typeface="Segoe UI" panose="020B0502040204020203" pitchFamily="34" charset="0"/>
                <a:cs typeface="Segoe UI" panose="020B0502040204020203" pitchFamily="34" charset="0"/>
              </a:rPr>
              <a:t>Status of General fund ($269k for Triennium) is sound despite increasing expanses</a:t>
            </a:r>
          </a:p>
          <a:p>
            <a:r>
              <a:rPr lang="en-US" sz="1600" dirty="0">
                <a:latin typeface="Segoe UI" panose="020B0502040204020203" pitchFamily="34" charset="0"/>
                <a:cs typeface="Segoe UI" panose="020B0502040204020203" pitchFamily="34" charset="0"/>
              </a:rPr>
              <a:t>Proposal to form an Early Career Researchers (ECR) Working Group</a:t>
            </a:r>
          </a:p>
          <a:p>
            <a:r>
              <a:rPr lang="en-US" sz="1600" dirty="0">
                <a:latin typeface="Segoe UI" panose="020B0502040204020203" pitchFamily="34" charset="0"/>
                <a:cs typeface="Segoe UI" panose="020B0502040204020203" pitchFamily="34" charset="0"/>
              </a:rPr>
              <a:t>Corporate Affiliate Group: corporate entities contributing voluntary donations (no fees)</a:t>
            </a:r>
          </a:p>
          <a:p>
            <a:r>
              <a:rPr lang="en-US" sz="1600" dirty="0">
                <a:latin typeface="Segoe UI" panose="020B0502040204020203" pitchFamily="34" charset="0"/>
                <a:cs typeface="Segoe UI" panose="020B0502040204020203" pitchFamily="34" charset="0"/>
              </a:rPr>
              <a:t>IUVSTA </a:t>
            </a:r>
            <a:r>
              <a:rPr lang="en-US" sz="1600" b="1" dirty="0">
                <a:latin typeface="Segoe UI" panose="020B0502040204020203" pitchFamily="34" charset="0"/>
                <a:cs typeface="Segoe UI" panose="020B0502040204020203" pitchFamily="34" charset="0"/>
              </a:rPr>
              <a:t>Medard W. Welch </a:t>
            </a:r>
            <a:r>
              <a:rPr lang="en-US" sz="1600" dirty="0">
                <a:latin typeface="Segoe UI" panose="020B0502040204020203" pitchFamily="34" charset="0"/>
                <a:cs typeface="Segoe UI" panose="020B0502040204020203" pitchFamily="34" charset="0"/>
              </a:rPr>
              <a:t>International Scholarship awarded annually to an early career</a:t>
            </a:r>
          </a:p>
          <a:p>
            <a:r>
              <a:rPr lang="en-US" sz="1600" dirty="0">
                <a:latin typeface="Segoe UI" panose="020B0502040204020203" pitchFamily="34" charset="0"/>
                <a:cs typeface="Segoe UI" panose="020B0502040204020203" pitchFamily="34" charset="0"/>
              </a:rPr>
              <a:t>researcher to do research in vacuum science, vacuum technology, or their applications</a:t>
            </a:r>
            <a:br>
              <a:rPr lang="en-US" sz="1600" dirty="0">
                <a:latin typeface="Segoe UI" panose="020B0502040204020203" pitchFamily="34" charset="0"/>
                <a:cs typeface="Segoe UI" panose="020B0502040204020203" pitchFamily="34" charset="0"/>
              </a:rPr>
            </a:br>
            <a:r>
              <a:rPr lang="en-US" sz="1600" dirty="0">
                <a:latin typeface="Segoe UI" panose="020B0502040204020203" pitchFamily="34" charset="0"/>
                <a:cs typeface="Segoe UI" panose="020B0502040204020203" pitchFamily="34" charset="0"/>
              </a:rPr>
              <a:t>(Application deadline: 15 September 2026)</a:t>
            </a:r>
          </a:p>
          <a:p>
            <a:r>
              <a:rPr lang="en-US" sz="1600" dirty="0">
                <a:latin typeface="Segoe UI" panose="020B0502040204020203" pitchFamily="34" charset="0"/>
                <a:cs typeface="Segoe UI" panose="020B0502040204020203" pitchFamily="34" charset="0"/>
              </a:rPr>
              <a:t>Equity, Diversity and Inclusion Committee report</a:t>
            </a:r>
          </a:p>
          <a:p>
            <a:r>
              <a:rPr lang="en-US" sz="1600" dirty="0">
                <a:latin typeface="Segoe UI" panose="020B0502040204020203" pitchFamily="34" charset="0"/>
                <a:cs typeface="Segoe UI" panose="020B0502040204020203" pitchFamily="34" charset="0"/>
              </a:rPr>
              <a:t>9 out of 41 are women serving on governing bodies, women tend to reject invitations</a:t>
            </a:r>
            <a:br>
              <a:rPr lang="en-US" sz="1600" dirty="0">
                <a:latin typeface="Segoe UI" panose="020B0502040204020203" pitchFamily="34" charset="0"/>
                <a:cs typeface="Segoe UI" panose="020B0502040204020203" pitchFamily="34" charset="0"/>
              </a:rPr>
            </a:br>
            <a:r>
              <a:rPr lang="en-US" sz="1600" dirty="0">
                <a:latin typeface="Segoe UI" panose="020B0502040204020203" pitchFamily="34" charset="0"/>
                <a:cs typeface="Segoe UI" panose="020B0502040204020203" pitchFamily="34" charset="0"/>
              </a:rPr>
              <a:t>(other priorities, more load) – include diverse people for invited talks (minorities etc., not only men/women)</a:t>
            </a:r>
            <a:endParaRPr lang="de-CH" sz="1600" dirty="0">
              <a:latin typeface="Segoe UI" panose="020B0502040204020203" pitchFamily="34" charset="0"/>
              <a:cs typeface="Segoe UI" panose="020B0502040204020203" pitchFamily="34" charset="0"/>
            </a:endParaRPr>
          </a:p>
        </p:txBody>
      </p:sp>
      <p:sp>
        <p:nvSpPr>
          <p:cNvPr id="6" name="Textfeld 5">
            <a:extLst>
              <a:ext uri="{FF2B5EF4-FFF2-40B4-BE49-F238E27FC236}">
                <a16:creationId xmlns:a16="http://schemas.microsoft.com/office/drawing/2014/main" id="{DA5F6243-23EA-4E45-EE87-86AD4F6BE00A}"/>
              </a:ext>
            </a:extLst>
          </p:cNvPr>
          <p:cNvSpPr txBox="1"/>
          <p:nvPr/>
        </p:nvSpPr>
        <p:spPr>
          <a:xfrm>
            <a:off x="2825332" y="46670"/>
            <a:ext cx="8726285" cy="1138773"/>
          </a:xfrm>
          <a:prstGeom prst="rect">
            <a:avLst/>
          </a:prstGeom>
          <a:noFill/>
        </p:spPr>
        <p:txBody>
          <a:bodyPr wrap="square">
            <a:spAutoFit/>
          </a:bodyPr>
          <a:lstStyle/>
          <a:p>
            <a:r>
              <a:rPr lang="en-US" sz="2400" b="1" dirty="0">
                <a:latin typeface="Segoe UI" panose="020B0502040204020203" pitchFamily="34" charset="0"/>
                <a:cs typeface="Segoe UI" panose="020B0502040204020203" pitchFamily="34" charset="0"/>
              </a:rPr>
              <a:t>IUVSTA </a:t>
            </a:r>
            <a:r>
              <a:rPr lang="en-US" sz="2000" b="1" dirty="0">
                <a:latin typeface="Segoe UI" panose="020B0502040204020203" pitchFamily="34" charset="0"/>
                <a:cs typeface="Segoe UI" panose="020B0502040204020203" pitchFamily="34" charset="0"/>
              </a:rPr>
              <a:t>(International Union for Vacuum Science, Technique and Applications)</a:t>
            </a:r>
            <a:br>
              <a:rPr lang="en-US" sz="2000" b="1" dirty="0">
                <a:latin typeface="Segoe UI" panose="020B0502040204020203" pitchFamily="34" charset="0"/>
                <a:cs typeface="Segoe UI" panose="020B0502040204020203" pitchFamily="34" charset="0"/>
              </a:rPr>
            </a:br>
            <a:r>
              <a:rPr lang="en-US" sz="2400" b="1" dirty="0">
                <a:latin typeface="Segoe UI" panose="020B0502040204020203" pitchFamily="34" charset="0"/>
                <a:cs typeface="Segoe UI" panose="020B0502040204020203" pitchFamily="34" charset="0"/>
              </a:rPr>
              <a:t>Notes 06/2026 – </a:t>
            </a:r>
            <a:r>
              <a:rPr lang="en-US" sz="2400" dirty="0">
                <a:latin typeface="Segoe UI" panose="020B0502040204020203" pitchFamily="34" charset="0"/>
                <a:cs typeface="Segoe UI" panose="020B0502040204020203" pitchFamily="34" charset="0"/>
              </a:rPr>
              <a:t>Triennium 2025-2028</a:t>
            </a:r>
            <a:endParaRPr lang="de-CH" sz="2400" dirty="0">
              <a:latin typeface="Segoe UI" panose="020B0502040204020203" pitchFamily="34" charset="0"/>
              <a:cs typeface="Segoe UI" panose="020B0502040204020203" pitchFamily="34" charset="0"/>
            </a:endParaRPr>
          </a:p>
        </p:txBody>
      </p:sp>
      <p:sp>
        <p:nvSpPr>
          <p:cNvPr id="7" name="Textfeld 6">
            <a:extLst>
              <a:ext uri="{FF2B5EF4-FFF2-40B4-BE49-F238E27FC236}">
                <a16:creationId xmlns:a16="http://schemas.microsoft.com/office/drawing/2014/main" id="{F6C0468A-83E5-2E56-FD63-46AC9FAC8F2E}"/>
              </a:ext>
            </a:extLst>
          </p:cNvPr>
          <p:cNvSpPr txBox="1"/>
          <p:nvPr/>
        </p:nvSpPr>
        <p:spPr>
          <a:xfrm>
            <a:off x="377070" y="4921404"/>
            <a:ext cx="11689237" cy="1446550"/>
          </a:xfrm>
          <a:prstGeom prst="rect">
            <a:avLst/>
          </a:prstGeom>
          <a:noFill/>
        </p:spPr>
        <p:txBody>
          <a:bodyPr wrap="square">
            <a:spAutoFit/>
          </a:bodyPr>
          <a:lstStyle/>
          <a:p>
            <a:r>
              <a:rPr lang="en-US" sz="2000" dirty="0">
                <a:latin typeface="Segoe UI" panose="020B0502040204020203" pitchFamily="34" charset="0"/>
                <a:cs typeface="Segoe UI" panose="020B0502040204020203" pitchFamily="34" charset="0"/>
              </a:rPr>
              <a:t>June 09-12, 2026, Biarritz (ICTF-20)</a:t>
            </a:r>
          </a:p>
          <a:p>
            <a:r>
              <a:rPr lang="en-US" sz="2000" dirty="0">
                <a:latin typeface="Segoe UI" panose="020B0502040204020203" pitchFamily="34" charset="0"/>
                <a:cs typeface="Segoe UI" panose="020B0502040204020203" pitchFamily="34" charset="0"/>
              </a:rPr>
              <a:t>IUVSTA Sustainability Division </a:t>
            </a:r>
            <a:r>
              <a:rPr lang="en-US" sz="1600" dirty="0">
                <a:latin typeface="Segoe UI" panose="020B0502040204020203" pitchFamily="34" charset="0"/>
                <a:cs typeface="Segoe UI" panose="020B0502040204020203" pitchFamily="34" charset="0"/>
              </a:rPr>
              <a:t>(led by Nina Schalk, Leoben)</a:t>
            </a:r>
          </a:p>
          <a:p>
            <a:endParaRPr lang="en-US" sz="1600" dirty="0">
              <a:latin typeface="Segoe UI" panose="020B0502040204020203" pitchFamily="34" charset="0"/>
              <a:cs typeface="Segoe UI" panose="020B0502040204020203" pitchFamily="34" charset="0"/>
            </a:endParaRPr>
          </a:p>
          <a:p>
            <a:r>
              <a:rPr lang="en-US" sz="1600" b="1" dirty="0">
                <a:latin typeface="Segoe UI" panose="020B0502040204020203" pitchFamily="34" charset="0"/>
                <a:cs typeface="Segoe UI" panose="020B0502040204020203" pitchFamily="34" charset="0"/>
              </a:rPr>
              <a:t>Peter Barna </a:t>
            </a:r>
            <a:r>
              <a:rPr lang="en-US" sz="1600" dirty="0">
                <a:latin typeface="Segoe UI" panose="020B0502040204020203" pitchFamily="34" charset="0"/>
                <a:cs typeface="Segoe UI" panose="020B0502040204020203" pitchFamily="34" charset="0"/>
              </a:rPr>
              <a:t>award (every 3 yrs at ICTF) for young researchers; this time: Maria </a:t>
            </a:r>
            <a:r>
              <a:rPr lang="en-US" sz="1600" dirty="0" err="1">
                <a:latin typeface="Segoe UI" panose="020B0502040204020203" pitchFamily="34" charset="0"/>
                <a:cs typeface="Segoe UI" panose="020B0502040204020203" pitchFamily="34" charset="0"/>
              </a:rPr>
              <a:t>Schmetter</a:t>
            </a:r>
            <a:r>
              <a:rPr lang="en-US" sz="1600" dirty="0">
                <a:latin typeface="Segoe UI" panose="020B0502040204020203" pitchFamily="34" charset="0"/>
                <a:cs typeface="Segoe UI" panose="020B0502040204020203" pitchFamily="34" charset="0"/>
              </a:rPr>
              <a:t> (Paris), Jan Vosejpka (Pilsen)</a:t>
            </a:r>
          </a:p>
          <a:p>
            <a:r>
              <a:rPr lang="en-US" sz="1600" dirty="0">
                <a:latin typeface="Segoe UI" panose="020B0502040204020203" pitchFamily="34" charset="0"/>
                <a:cs typeface="Segoe UI" panose="020B0502040204020203" pitchFamily="34" charset="0"/>
              </a:rPr>
              <a:t>Efficiency in vacuum-based deposition processes (PVD, PECVD) + Safe and Sustainable by Design (</a:t>
            </a:r>
            <a:r>
              <a:rPr lang="en-US" sz="1600" dirty="0" err="1">
                <a:latin typeface="Segoe UI" panose="020B0502040204020203" pitchFamily="34" charset="0"/>
                <a:cs typeface="Segoe UI" panose="020B0502040204020203" pitchFamily="34" charset="0"/>
              </a:rPr>
              <a:t>SSbD</a:t>
            </a:r>
            <a:r>
              <a:rPr lang="en-US" sz="1600" dirty="0">
                <a:latin typeface="Segoe UI" panose="020B0502040204020203" pitchFamily="34" charset="0"/>
                <a:cs typeface="Segoe UI" panose="020B0502040204020203" pitchFamily="34" charset="0"/>
              </a:rPr>
              <a:t>) approaches</a:t>
            </a:r>
            <a:endParaRPr lang="de-CH" sz="1600" dirty="0">
              <a:latin typeface="Segoe UI" panose="020B0502040204020203" pitchFamily="34" charset="0"/>
              <a:cs typeface="Segoe UI" panose="020B0502040204020203" pitchFamily="34" charset="0"/>
            </a:endParaRPr>
          </a:p>
        </p:txBody>
      </p:sp>
      <p:pic>
        <p:nvPicPr>
          <p:cNvPr id="9" name="Grafik 8">
            <a:extLst>
              <a:ext uri="{FF2B5EF4-FFF2-40B4-BE49-F238E27FC236}">
                <a16:creationId xmlns:a16="http://schemas.microsoft.com/office/drawing/2014/main" id="{42235322-72C5-3D22-719F-5D49F8F85CCF}"/>
              </a:ext>
            </a:extLst>
          </p:cNvPr>
          <p:cNvPicPr>
            <a:picLocks noChangeAspect="1"/>
          </p:cNvPicPr>
          <p:nvPr/>
        </p:nvPicPr>
        <p:blipFill>
          <a:blip r:embed="rId2"/>
          <a:srcRect t="31531"/>
          <a:stretch>
            <a:fillRect/>
          </a:stretch>
        </p:blipFill>
        <p:spPr>
          <a:xfrm>
            <a:off x="8616098" y="2381835"/>
            <a:ext cx="3014713" cy="1551464"/>
          </a:xfrm>
          <a:prstGeom prst="rect">
            <a:avLst/>
          </a:prstGeom>
        </p:spPr>
      </p:pic>
      <p:sp>
        <p:nvSpPr>
          <p:cNvPr id="11" name="Textfeld 10">
            <a:extLst>
              <a:ext uri="{FF2B5EF4-FFF2-40B4-BE49-F238E27FC236}">
                <a16:creationId xmlns:a16="http://schemas.microsoft.com/office/drawing/2014/main" id="{2865F49F-5D1F-D4DA-E0B3-88B00EF36228}"/>
              </a:ext>
            </a:extLst>
          </p:cNvPr>
          <p:cNvSpPr txBox="1"/>
          <p:nvPr/>
        </p:nvSpPr>
        <p:spPr>
          <a:xfrm>
            <a:off x="8552469" y="3961180"/>
            <a:ext cx="2128101" cy="307777"/>
          </a:xfrm>
          <a:prstGeom prst="rect">
            <a:avLst/>
          </a:prstGeom>
          <a:noFill/>
        </p:spPr>
        <p:txBody>
          <a:bodyPr wrap="square">
            <a:spAutoFit/>
          </a:bodyPr>
          <a:lstStyle/>
          <a:p>
            <a:r>
              <a:rPr lang="de-CH" sz="1400" b="0" i="0" u="none" strike="noStrike" baseline="0" dirty="0" err="1">
                <a:latin typeface="Segoe UI" panose="020B0502040204020203" pitchFamily="34" charset="0"/>
                <a:cs typeface="Segoe UI" panose="020B0502040204020203" pitchFamily="34" charset="0"/>
              </a:rPr>
              <a:t>President</a:t>
            </a:r>
            <a:r>
              <a:rPr lang="de-CH" sz="1400" b="0" i="0" u="none" strike="noStrike" baseline="0" dirty="0">
                <a:latin typeface="Segoe UI" panose="020B0502040204020203" pitchFamily="34" charset="0"/>
                <a:cs typeface="Segoe UI" panose="020B0502040204020203" pitchFamily="34" charset="0"/>
              </a:rPr>
              <a:t> Jay Hendricks</a:t>
            </a:r>
            <a:endParaRPr lang="de-CH" sz="1400" dirty="0">
              <a:latin typeface="Segoe UI" panose="020B0502040204020203" pitchFamily="34" charset="0"/>
              <a:cs typeface="Segoe UI" panose="020B0502040204020203" pitchFamily="34" charset="0"/>
            </a:endParaRPr>
          </a:p>
        </p:txBody>
      </p:sp>
      <p:pic>
        <p:nvPicPr>
          <p:cNvPr id="1026" name="Picture 2" descr="Exhibition and Sponsoring">
            <a:extLst>
              <a:ext uri="{FF2B5EF4-FFF2-40B4-BE49-F238E27FC236}">
                <a16:creationId xmlns:a16="http://schemas.microsoft.com/office/drawing/2014/main" id="{397C335F-85F4-AE37-1115-05BF887159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08508" y="165082"/>
            <a:ext cx="1006421" cy="1006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28521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F0C671B-B66C-0F9B-BF5E-C619ABD356DF}"/>
              </a:ext>
            </a:extLst>
          </p:cNvPr>
          <p:cNvSpPr>
            <a:spLocks noGrp="1"/>
          </p:cNvSpPr>
          <p:nvPr>
            <p:ph type="title"/>
          </p:nvPr>
        </p:nvSpPr>
        <p:spPr/>
        <p:txBody>
          <a:bodyPr/>
          <a:lstStyle/>
          <a:p>
            <a:r>
              <a:rPr lang="de-CH" dirty="0"/>
              <a:t>IUVSTA Meetings</a:t>
            </a:r>
          </a:p>
        </p:txBody>
      </p:sp>
      <p:sp>
        <p:nvSpPr>
          <p:cNvPr id="3" name="Inhaltsplatzhalter 2">
            <a:extLst>
              <a:ext uri="{FF2B5EF4-FFF2-40B4-BE49-F238E27FC236}">
                <a16:creationId xmlns:a16="http://schemas.microsoft.com/office/drawing/2014/main" id="{70358E66-EABC-476F-A229-38E832F41D32}"/>
              </a:ext>
            </a:extLst>
          </p:cNvPr>
          <p:cNvSpPr>
            <a:spLocks noGrp="1"/>
          </p:cNvSpPr>
          <p:nvPr>
            <p:ph idx="1"/>
          </p:nvPr>
        </p:nvSpPr>
        <p:spPr/>
        <p:txBody>
          <a:bodyPr/>
          <a:lstStyle/>
          <a:p>
            <a:pPr marL="0" indent="0">
              <a:buNone/>
            </a:pPr>
            <a:r>
              <a:rPr lang="de-CH" sz="1600" i="0" dirty="0"/>
              <a:t>Fall 2026 Webinar «LCA in </a:t>
            </a:r>
            <a:r>
              <a:rPr lang="de-CH" sz="1600" i="0" dirty="0" err="1"/>
              <a:t>coating</a:t>
            </a:r>
            <a:r>
              <a:rPr lang="de-CH" sz="1600" i="0" dirty="0"/>
              <a:t> </a:t>
            </a:r>
            <a:r>
              <a:rPr lang="de-CH" sz="1600" i="0" dirty="0" err="1"/>
              <a:t>processes</a:t>
            </a:r>
            <a:r>
              <a:rPr lang="de-CH" sz="1600" i="0" dirty="0"/>
              <a:t>» (2 </a:t>
            </a:r>
            <a:r>
              <a:rPr lang="de-CH" sz="1600" i="0" dirty="0" err="1"/>
              <a:t>presentations</a:t>
            </a:r>
            <a:r>
              <a:rPr lang="de-CH" sz="1600" i="0" dirty="0"/>
              <a:t>)</a:t>
            </a:r>
            <a:br>
              <a:rPr lang="de-CH" sz="1600" i="0" dirty="0"/>
            </a:br>
            <a:br>
              <a:rPr lang="de-CH" sz="1600" dirty="0"/>
            </a:br>
            <a:r>
              <a:rPr lang="en-US" sz="1600" i="0" noProof="0" dirty="0">
                <a:hlinkClick r:id="rId2"/>
              </a:rPr>
              <a:t>VASSCAA-13</a:t>
            </a:r>
            <a:r>
              <a:rPr lang="en-US" sz="1600" i="0" noProof="0" dirty="0"/>
              <a:t>, 13th Vacuum and Surface Science Conference of Asia and Australia, 23 – 27 August 2026, Jeju Island, Korea</a:t>
            </a:r>
            <a:br>
              <a:rPr lang="en-US" sz="1600" noProof="0" dirty="0"/>
            </a:br>
            <a:br>
              <a:rPr lang="en-US" sz="1600" noProof="0" dirty="0"/>
            </a:br>
            <a:r>
              <a:rPr lang="en-US" sz="1600" i="0" noProof="0" dirty="0">
                <a:hlinkClick r:id="rId3"/>
              </a:rPr>
              <a:t>ECOSS 2026</a:t>
            </a:r>
            <a:r>
              <a:rPr lang="en-US" sz="1600" i="0" noProof="0" dirty="0"/>
              <a:t>, 31st August – 4th September 2026, Oslo, Norway</a:t>
            </a:r>
            <a:br>
              <a:rPr lang="en-US" sz="1600" noProof="0" dirty="0"/>
            </a:br>
            <a:br>
              <a:rPr lang="en-US" sz="1600" noProof="0" dirty="0"/>
            </a:br>
            <a:r>
              <a:rPr lang="en-US" sz="1600" i="0" noProof="0" dirty="0"/>
              <a:t>EVC 18 European Vacuum Congress / JVC 20 Joint Vacuum Congress, 5 – 9 September 2027 Vienna, Austria, </a:t>
            </a:r>
          </a:p>
          <a:p>
            <a:pPr marL="0" indent="0">
              <a:buNone/>
            </a:pPr>
            <a:r>
              <a:rPr lang="en-US" sz="1600" i="0" dirty="0"/>
              <a:t>	With ECM-149  3.-5. Sept 2027</a:t>
            </a:r>
            <a:br>
              <a:rPr lang="en-US" sz="1600" i="0" dirty="0"/>
            </a:br>
            <a:endParaRPr lang="en-US" sz="1600" i="0" noProof="0" dirty="0"/>
          </a:p>
          <a:p>
            <a:pPr marL="0" indent="0">
              <a:buNone/>
            </a:pPr>
            <a:r>
              <a:rPr lang="en-US" sz="1600" i="0" noProof="0" dirty="0"/>
              <a:t>110</a:t>
            </a:r>
            <a:r>
              <a:rPr lang="en-US" sz="1600" i="0" baseline="30000" noProof="0" dirty="0"/>
              <a:t>th</a:t>
            </a:r>
            <a:r>
              <a:rPr lang="en-US" sz="1600" i="0" noProof="0" dirty="0"/>
              <a:t> IUVSTA Workshop, “Advanced Plasma Diagnostics for Surface Engineering and Film Deposition”, 5 – 8 October, 2026, Golden, CO, USA</a:t>
            </a:r>
            <a:br>
              <a:rPr lang="en-US" sz="1600" noProof="0" dirty="0"/>
            </a:br>
            <a:br>
              <a:rPr lang="en-US" sz="1600" noProof="0" dirty="0"/>
            </a:br>
            <a:r>
              <a:rPr lang="en-US" sz="1600" i="0" noProof="0" dirty="0">
                <a:hlinkClick r:id="rId4"/>
              </a:rPr>
              <a:t>24</a:t>
            </a:r>
            <a:r>
              <a:rPr lang="en-US" sz="1600" i="0" baseline="30000" noProof="0" dirty="0">
                <a:hlinkClick r:id="rId4"/>
              </a:rPr>
              <a:t>th</a:t>
            </a:r>
            <a:r>
              <a:rPr lang="en-US" sz="1600" i="0" noProof="0" dirty="0">
                <a:hlinkClick r:id="rId4"/>
              </a:rPr>
              <a:t> IUVSTA School</a:t>
            </a:r>
            <a:r>
              <a:rPr lang="en-US" sz="1600" i="0" noProof="0" dirty="0"/>
              <a:t>, Vacuum school: theory, design, instrumentation and operation, 19 – 23 October, 2026, Karlsruhe, Germany</a:t>
            </a:r>
          </a:p>
          <a:p>
            <a:pPr marL="0" indent="0">
              <a:buNone/>
            </a:pPr>
            <a:endParaRPr lang="en-US" sz="1600" i="0" noProof="0" dirty="0"/>
          </a:p>
          <a:p>
            <a:pPr marL="0" indent="0">
              <a:buNone/>
            </a:pPr>
            <a:r>
              <a:rPr lang="en-US" sz="1600" i="0" dirty="0"/>
              <a:t>ICMCTF-53, Hybrid, ECM-148, AGM-11, April 20-21, 2027</a:t>
            </a:r>
          </a:p>
          <a:p>
            <a:pPr marL="0" indent="0">
              <a:buNone/>
            </a:pPr>
            <a:endParaRPr lang="en-US" sz="1600" i="0" noProof="0" dirty="0"/>
          </a:p>
          <a:p>
            <a:pPr marL="0" indent="0">
              <a:buNone/>
            </a:pPr>
            <a:r>
              <a:rPr lang="en-US" sz="1600" i="0" noProof="0" dirty="0">
                <a:hlinkClick r:id="rId5"/>
              </a:rPr>
              <a:t>FCSE-2027</a:t>
            </a:r>
            <a:r>
              <a:rPr lang="en-US" sz="1600" i="0" noProof="0" dirty="0"/>
              <a:t>, Functional Coatings and Surface Engineering, 6-10 June 2027, Montreal, Canada</a:t>
            </a:r>
          </a:p>
          <a:p>
            <a:pPr marL="0" indent="0">
              <a:buNone/>
            </a:pPr>
            <a:endParaRPr lang="en-US" sz="1600" i="0" noProof="0" dirty="0"/>
          </a:p>
          <a:p>
            <a:pPr marL="0" indent="0">
              <a:buNone/>
            </a:pPr>
            <a:r>
              <a:rPr lang="en-US" sz="1600" i="0" dirty="0">
                <a:solidFill>
                  <a:srgbClr val="FF0000"/>
                </a:solidFill>
              </a:rPr>
              <a:t>Next ECM-147: 12./13. September 2026, Madrid, Workshop “Sustainability”</a:t>
            </a:r>
            <a:endParaRPr lang="en-US" sz="1600" noProof="0" dirty="0">
              <a:solidFill>
                <a:srgbClr val="FF0000"/>
              </a:solidFill>
            </a:endParaRPr>
          </a:p>
        </p:txBody>
      </p:sp>
    </p:spTree>
    <p:extLst>
      <p:ext uri="{BB962C8B-B14F-4D97-AF65-F5344CB8AC3E}">
        <p14:creationId xmlns:p14="http://schemas.microsoft.com/office/powerpoint/2010/main" val="38123045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7D91026-9FFB-12E7-2DC6-6837C774A347}"/>
              </a:ext>
            </a:extLst>
          </p:cNvPr>
          <p:cNvSpPr>
            <a:spLocks noGrp="1"/>
          </p:cNvSpPr>
          <p:nvPr>
            <p:ph type="title"/>
          </p:nvPr>
        </p:nvSpPr>
        <p:spPr/>
        <p:txBody>
          <a:bodyPr/>
          <a:lstStyle/>
          <a:p>
            <a:r>
              <a:rPr lang="de-CH" dirty="0"/>
              <a:t>SATW</a:t>
            </a:r>
          </a:p>
        </p:txBody>
      </p:sp>
      <p:pic>
        <p:nvPicPr>
          <p:cNvPr id="11" name="Grafik 10">
            <a:extLst>
              <a:ext uri="{FF2B5EF4-FFF2-40B4-BE49-F238E27FC236}">
                <a16:creationId xmlns:a16="http://schemas.microsoft.com/office/drawing/2014/main" id="{908EF55F-1D7F-B8A5-4F6D-9130C12D38E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44596" y="2716472"/>
            <a:ext cx="10850646" cy="1923873"/>
          </a:xfrm>
          <a:prstGeom prst="rect">
            <a:avLst/>
          </a:prstGeom>
        </p:spPr>
      </p:pic>
      <p:sp>
        <p:nvSpPr>
          <p:cNvPr id="12" name="Inhaltsplatzhalter 11">
            <a:extLst>
              <a:ext uri="{FF2B5EF4-FFF2-40B4-BE49-F238E27FC236}">
                <a16:creationId xmlns:a16="http://schemas.microsoft.com/office/drawing/2014/main" id="{AEB4963A-8E38-4491-6E09-471749215AE6}"/>
              </a:ext>
            </a:extLst>
          </p:cNvPr>
          <p:cNvSpPr>
            <a:spLocks noGrp="1"/>
          </p:cNvSpPr>
          <p:nvPr>
            <p:ph idx="1"/>
          </p:nvPr>
        </p:nvSpPr>
        <p:spPr/>
        <p:txBody>
          <a:bodyPr/>
          <a:lstStyle/>
          <a:p>
            <a:endParaRPr lang="de-CH" dirty="0"/>
          </a:p>
        </p:txBody>
      </p:sp>
    </p:spTree>
    <p:extLst>
      <p:ext uri="{BB962C8B-B14F-4D97-AF65-F5344CB8AC3E}">
        <p14:creationId xmlns:p14="http://schemas.microsoft.com/office/powerpoint/2010/main" val="21984804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1CB727-D703-70A9-CA0F-DF6986BC651D}"/>
              </a:ext>
            </a:extLst>
          </p:cNvPr>
          <p:cNvSpPr>
            <a:spLocks noGrp="1"/>
          </p:cNvSpPr>
          <p:nvPr>
            <p:ph type="title"/>
          </p:nvPr>
        </p:nvSpPr>
        <p:spPr/>
        <p:txBody>
          <a:bodyPr/>
          <a:lstStyle/>
          <a:p>
            <a:r>
              <a:rPr lang="de-CH" dirty="0"/>
              <a:t>SATW</a:t>
            </a:r>
          </a:p>
        </p:txBody>
      </p:sp>
      <p:sp>
        <p:nvSpPr>
          <p:cNvPr id="3" name="Inhaltsplatzhalter 2">
            <a:extLst>
              <a:ext uri="{FF2B5EF4-FFF2-40B4-BE49-F238E27FC236}">
                <a16:creationId xmlns:a16="http://schemas.microsoft.com/office/drawing/2014/main" id="{E28E141A-D6AC-B02E-91CA-02CA206E754B}"/>
              </a:ext>
            </a:extLst>
          </p:cNvPr>
          <p:cNvSpPr>
            <a:spLocks noGrp="1"/>
          </p:cNvSpPr>
          <p:nvPr>
            <p:ph idx="1"/>
          </p:nvPr>
        </p:nvSpPr>
        <p:spPr/>
        <p:txBody>
          <a:bodyPr/>
          <a:lstStyle/>
          <a:p>
            <a:r>
              <a:rPr lang="de-CH" dirty="0"/>
              <a:t>29.1.2026 Netzwerkanlass Zürich</a:t>
            </a:r>
          </a:p>
          <a:p>
            <a:r>
              <a:rPr lang="de-CH" dirty="0"/>
              <a:t>21.5.2026 Jahreskongress 2026</a:t>
            </a:r>
          </a:p>
          <a:p>
            <a:pPr lvl="1"/>
            <a:r>
              <a:rPr lang="de-CH" dirty="0">
                <a:solidFill>
                  <a:srgbClr val="000000"/>
                </a:solidFill>
                <a:latin typeface="Calibri" panose="020F0502020204030204" pitchFamily="34" charset="0"/>
                <a:ea typeface="DengXian" panose="02010600030101010101" pitchFamily="2" charset="-122"/>
              </a:rPr>
              <a:t>Gesundes Altern für en vitales Leben</a:t>
            </a:r>
          </a:p>
          <a:p>
            <a:endParaRPr lang="de-CH" dirty="0"/>
          </a:p>
          <a:p>
            <a:endParaRPr lang="de-CH" dirty="0"/>
          </a:p>
        </p:txBody>
      </p:sp>
    </p:spTree>
    <p:extLst>
      <p:ext uri="{BB962C8B-B14F-4D97-AF65-F5344CB8AC3E}">
        <p14:creationId xmlns:p14="http://schemas.microsoft.com/office/powerpoint/2010/main" val="19619075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dirty="0"/>
              <a:t>GV Agenda</a:t>
            </a:r>
          </a:p>
        </p:txBody>
      </p:sp>
      <p:sp>
        <p:nvSpPr>
          <p:cNvPr id="3" name="Inhaltsplatzhalter 2"/>
          <p:cNvSpPr>
            <a:spLocks noGrp="1"/>
          </p:cNvSpPr>
          <p:nvPr>
            <p:ph idx="1"/>
          </p:nvPr>
        </p:nvSpPr>
        <p:spPr/>
        <p:txBody>
          <a:bodyPr>
            <a:normAutofit lnSpcReduction="10000"/>
          </a:bodyPr>
          <a:lstStyle/>
          <a:p>
            <a:pPr marL="715963" lvl="0" indent="-715963">
              <a:buFont typeface="+mj-lt"/>
              <a:buAutoNum type="arabicPeriod"/>
            </a:pPr>
            <a:r>
              <a:rPr lang="de-CH" sz="2800" i="0" dirty="0"/>
              <a:t>Begrüssung	</a:t>
            </a:r>
          </a:p>
          <a:p>
            <a:pPr marL="715963" lvl="0" indent="-715963">
              <a:buFont typeface="+mj-lt"/>
              <a:buAutoNum type="arabicPeriod"/>
            </a:pPr>
            <a:r>
              <a:rPr lang="de-CH" sz="2800" i="0" dirty="0"/>
              <a:t>Genehmigung Protokoll 26. GV 						</a:t>
            </a:r>
          </a:p>
          <a:p>
            <a:pPr marL="715963" lvl="0" indent="-715963">
              <a:buFont typeface="+mj-lt"/>
              <a:buAutoNum type="arabicPeriod"/>
            </a:pPr>
            <a:r>
              <a:rPr lang="de-CH" sz="2800" i="0" dirty="0"/>
              <a:t>Tätigkeitsbericht des Präsidenten</a:t>
            </a:r>
          </a:p>
          <a:p>
            <a:pPr marL="715963" lvl="0" indent="-715963">
              <a:buFont typeface="+mj-lt"/>
              <a:buAutoNum type="arabicPeriod"/>
            </a:pPr>
            <a:r>
              <a:rPr lang="de-CH" sz="2800" i="0" dirty="0"/>
              <a:t>Jahresrechnung 2025</a:t>
            </a:r>
          </a:p>
          <a:p>
            <a:pPr marL="715963" lvl="0" indent="-715963">
              <a:buFont typeface="+mj-lt"/>
              <a:buAutoNum type="arabicPeriod"/>
            </a:pPr>
            <a:r>
              <a:rPr lang="de-CH" sz="2800" i="0" dirty="0"/>
              <a:t>Bericht der Revisoren</a:t>
            </a:r>
          </a:p>
          <a:p>
            <a:pPr marL="715963" lvl="0" indent="-715963">
              <a:buFont typeface="+mj-lt"/>
              <a:buAutoNum type="arabicPeriod"/>
            </a:pPr>
            <a:r>
              <a:rPr lang="de-CH" sz="2800" i="0" dirty="0"/>
              <a:t>Abnahme und Décharge</a:t>
            </a:r>
          </a:p>
          <a:p>
            <a:pPr marL="715963" lvl="0" indent="-715963">
              <a:buFont typeface="+mj-lt"/>
              <a:buAutoNum type="arabicPeriod"/>
            </a:pPr>
            <a:r>
              <a:rPr lang="de-CH" sz="2800" i="0" dirty="0"/>
              <a:t>Budget 2027</a:t>
            </a:r>
          </a:p>
          <a:p>
            <a:pPr marL="715963" lvl="0" indent="-715963">
              <a:buFont typeface="+mj-lt"/>
              <a:buAutoNum type="arabicPeriod"/>
            </a:pPr>
            <a:r>
              <a:rPr lang="de-CH" sz="2800" i="0" dirty="0"/>
              <a:t>Statutenänderung</a:t>
            </a:r>
          </a:p>
          <a:p>
            <a:pPr marL="715963" lvl="0" indent="-715963">
              <a:buFont typeface="+mj-lt"/>
              <a:buAutoNum type="arabicPeriod"/>
            </a:pPr>
            <a:r>
              <a:rPr lang="de-CH" sz="2800" i="0" dirty="0"/>
              <a:t>Wahlen</a:t>
            </a:r>
          </a:p>
          <a:p>
            <a:pPr marL="715963" lvl="0" indent="-715963">
              <a:buFont typeface="+mj-lt"/>
              <a:buAutoNum type="arabicPeriod"/>
            </a:pPr>
            <a:r>
              <a:rPr lang="de-CH" sz="2800" i="0" dirty="0"/>
              <a:t>Weitere Mitteilungen und Varia</a:t>
            </a:r>
          </a:p>
          <a:p>
            <a:pPr lvl="0">
              <a:buFont typeface="+mj-lt"/>
              <a:buAutoNum type="arabicPeriod"/>
            </a:pPr>
            <a:endParaRPr lang="de-CH" sz="1800" i="0" dirty="0"/>
          </a:p>
          <a:p>
            <a:pPr marL="358775" lvl="1" indent="-358775">
              <a:buFont typeface="+mj-lt"/>
              <a:buAutoNum type="alphaLcPeriod"/>
            </a:pPr>
            <a:endParaRPr lang="de-CH" sz="1600" dirty="0">
              <a:solidFill>
                <a:srgbClr val="191919"/>
              </a:solidFill>
            </a:endParaRPr>
          </a:p>
        </p:txBody>
      </p:sp>
    </p:spTree>
    <p:extLst>
      <p:ext uri="{BB962C8B-B14F-4D97-AF65-F5344CB8AC3E}">
        <p14:creationId xmlns:p14="http://schemas.microsoft.com/office/powerpoint/2010/main" val="41607427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F4B167-056B-5C9E-79FC-29D2477FAE53}"/>
              </a:ext>
            </a:extLst>
          </p:cNvPr>
          <p:cNvSpPr>
            <a:spLocks noGrp="1"/>
          </p:cNvSpPr>
          <p:nvPr>
            <p:ph type="title"/>
          </p:nvPr>
        </p:nvSpPr>
        <p:spPr/>
        <p:txBody>
          <a:bodyPr/>
          <a:lstStyle/>
          <a:p>
            <a:r>
              <a:rPr lang="de-CH" noProof="0" dirty="0"/>
              <a:t>SATW Jahreskongress</a:t>
            </a:r>
          </a:p>
        </p:txBody>
      </p:sp>
      <p:sp>
        <p:nvSpPr>
          <p:cNvPr id="3" name="Inhaltsplatzhalter 2">
            <a:extLst>
              <a:ext uri="{FF2B5EF4-FFF2-40B4-BE49-F238E27FC236}">
                <a16:creationId xmlns:a16="http://schemas.microsoft.com/office/drawing/2014/main" id="{A006C4A3-25B2-738A-E834-5C022A40AAC9}"/>
              </a:ext>
            </a:extLst>
          </p:cNvPr>
          <p:cNvSpPr>
            <a:spLocks noGrp="1"/>
          </p:cNvSpPr>
          <p:nvPr>
            <p:ph idx="1"/>
          </p:nvPr>
        </p:nvSpPr>
        <p:spPr/>
        <p:txBody>
          <a:bodyPr/>
          <a:lstStyle/>
          <a:p>
            <a:r>
              <a:rPr lang="de-CH" dirty="0"/>
              <a:t>Alte Zellen aufräumen</a:t>
            </a:r>
          </a:p>
          <a:p>
            <a:pPr lvl="1"/>
            <a:r>
              <a:rPr lang="de-CH" dirty="0"/>
              <a:t>Zellen, die aufhören sich zu teilen, aber im Körper bleiben, fördern im Alter Entzündungen. Der Wirkstoff </a:t>
            </a:r>
            <a:r>
              <a:rPr lang="de-CH" dirty="0" err="1"/>
              <a:t>Haenkenium</a:t>
            </a:r>
            <a:r>
              <a:rPr lang="de-CH" dirty="0"/>
              <a:t> aus Salvia </a:t>
            </a:r>
            <a:r>
              <a:rPr lang="de-CH" dirty="0" err="1"/>
              <a:t>haenkei</a:t>
            </a:r>
            <a:r>
              <a:rPr lang="de-CH" dirty="0"/>
              <a:t> beseitigt sie im Tierversuch.</a:t>
            </a:r>
          </a:p>
          <a:p>
            <a:r>
              <a:rPr lang="de-CH" dirty="0"/>
              <a:t>Wer mit 40 auf Mittelmeerdiät oder ähnliche Muster umstellt, gewinnt statistisch bis zu 10 Jahren Lebenserwartung. Übergewicht beschleunigt das biologische Altern um bis zu 4 Jahren.</a:t>
            </a:r>
          </a:p>
          <a:p>
            <a:r>
              <a:rPr lang="de-CH" dirty="0"/>
              <a:t>Einsamkeit ist so schädlich wie Rauchen</a:t>
            </a:r>
          </a:p>
          <a:p>
            <a:r>
              <a:rPr lang="de-CH" dirty="0"/>
              <a:t>Gehirn ist trainierbar</a:t>
            </a:r>
          </a:p>
        </p:txBody>
      </p:sp>
    </p:spTree>
    <p:extLst>
      <p:ext uri="{BB962C8B-B14F-4D97-AF65-F5344CB8AC3E}">
        <p14:creationId xmlns:p14="http://schemas.microsoft.com/office/powerpoint/2010/main" val="4677135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1BA5009-575C-BA1B-43BB-040AC7C19196}"/>
              </a:ext>
            </a:extLst>
          </p:cNvPr>
          <p:cNvSpPr>
            <a:spLocks noGrp="1"/>
          </p:cNvSpPr>
          <p:nvPr>
            <p:ph type="title"/>
          </p:nvPr>
        </p:nvSpPr>
        <p:spPr/>
        <p:txBody>
          <a:bodyPr/>
          <a:lstStyle/>
          <a:p>
            <a:endParaRPr lang="de-CH"/>
          </a:p>
        </p:txBody>
      </p:sp>
      <p:pic>
        <p:nvPicPr>
          <p:cNvPr id="2054" name="Picture 6">
            <a:extLst>
              <a:ext uri="{FF2B5EF4-FFF2-40B4-BE49-F238E27FC236}">
                <a16:creationId xmlns:a16="http://schemas.microsoft.com/office/drawing/2014/main" id="{E1B04907-9215-58D8-779C-B5B92405F3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4935" y="2051538"/>
            <a:ext cx="10002129" cy="3798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168782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3E9C160-A8E4-45D3-BE9C-0EA6F48998CD}"/>
              </a:ext>
            </a:extLst>
          </p:cNvPr>
          <p:cNvPicPr>
            <a:picLocks noChangeAspect="1"/>
          </p:cNvPicPr>
          <p:nvPr/>
        </p:nvPicPr>
        <p:blipFill>
          <a:blip r:embed="rId3"/>
          <a:stretch>
            <a:fillRect/>
          </a:stretch>
        </p:blipFill>
        <p:spPr>
          <a:xfrm>
            <a:off x="0" y="1387479"/>
            <a:ext cx="12192000" cy="4989626"/>
          </a:xfrm>
          <a:prstGeom prst="rect">
            <a:avLst/>
          </a:prstGeom>
        </p:spPr>
      </p:pic>
    </p:spTree>
    <p:extLst>
      <p:ext uri="{BB962C8B-B14F-4D97-AF65-F5344CB8AC3E}">
        <p14:creationId xmlns:p14="http://schemas.microsoft.com/office/powerpoint/2010/main" val="347382677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a:extLst>
              <a:ext uri="{FF2B5EF4-FFF2-40B4-BE49-F238E27FC236}">
                <a16:creationId xmlns:a16="http://schemas.microsoft.com/office/drawing/2014/main" id="{F898A8E6-D2B5-0CCB-DE8E-96002A8A4EEA}"/>
              </a:ext>
            </a:extLst>
          </p:cNvPr>
          <p:cNvSpPr txBox="1"/>
          <p:nvPr/>
        </p:nvSpPr>
        <p:spPr>
          <a:xfrm>
            <a:off x="443372" y="260648"/>
            <a:ext cx="11557284" cy="7045006"/>
          </a:xfrm>
          <a:prstGeom prst="rect">
            <a:avLst/>
          </a:prstGeom>
          <a:noFill/>
        </p:spPr>
        <p:txBody>
          <a:bodyPr wrap="square" rtlCol="0">
            <a:spAutoFit/>
          </a:bodyPr>
          <a:lstStyle/>
          <a:p>
            <a:pPr algn="ctr">
              <a:lnSpc>
                <a:spcPct val="120000"/>
              </a:lnSpc>
            </a:pPr>
            <a:r>
              <a:rPr lang="de-CH" sz="2400" b="1" dirty="0" err="1"/>
              <a:t>Activities</a:t>
            </a:r>
            <a:r>
              <a:rPr lang="de-CH" sz="2400" b="1" dirty="0"/>
              <a:t> </a:t>
            </a:r>
            <a:r>
              <a:rPr lang="de-CH" sz="2400" b="1" dirty="0" err="1"/>
              <a:t>of</a:t>
            </a:r>
            <a:r>
              <a:rPr lang="de-CH" sz="2400" b="1" dirty="0"/>
              <a:t> EFDS /</a:t>
            </a:r>
          </a:p>
          <a:p>
            <a:pPr algn="ctr">
              <a:lnSpc>
                <a:spcPct val="120000"/>
              </a:lnSpc>
            </a:pPr>
            <a:r>
              <a:rPr lang="de-CH" sz="2400" b="1" dirty="0"/>
              <a:t> European </a:t>
            </a:r>
            <a:r>
              <a:rPr lang="de-CH" sz="2400" b="1" dirty="0" err="1"/>
              <a:t>Thin</a:t>
            </a:r>
            <a:r>
              <a:rPr lang="de-CH" sz="2400" b="1" dirty="0"/>
              <a:t> Films </a:t>
            </a:r>
            <a:r>
              <a:rPr lang="de-CH" sz="2400" b="1"/>
              <a:t>Society </a:t>
            </a:r>
            <a:endParaRPr lang="de-CH" dirty="0"/>
          </a:p>
          <a:p>
            <a:pPr>
              <a:lnSpc>
                <a:spcPct val="120000"/>
              </a:lnSpc>
              <a:tabLst>
                <a:tab pos="1262063" algn="l"/>
                <a:tab pos="2511425" algn="l"/>
              </a:tabLst>
            </a:pPr>
            <a:r>
              <a:rPr lang="de-CH" dirty="0"/>
              <a:t>June	1.	International Workshop „Biosensor“,  HFU Tuttlingen (Black Forest)</a:t>
            </a:r>
          </a:p>
          <a:p>
            <a:pPr>
              <a:lnSpc>
                <a:spcPct val="120000"/>
              </a:lnSpc>
              <a:tabLst>
                <a:tab pos="1262063" algn="l"/>
                <a:tab pos="2511425" algn="l"/>
              </a:tabLst>
            </a:pPr>
            <a:r>
              <a:rPr lang="de-CH" dirty="0"/>
              <a:t>	2.-3.	International Workshop „PICs“ 2026, Heinrich-Hertz-Institut, Berlin</a:t>
            </a:r>
          </a:p>
          <a:p>
            <a:pPr>
              <a:lnSpc>
                <a:spcPct val="120000"/>
              </a:lnSpc>
              <a:tabLst>
                <a:tab pos="1262063" algn="l"/>
                <a:tab pos="2511425" algn="l"/>
              </a:tabLst>
            </a:pPr>
            <a:r>
              <a:rPr lang="de-CH" dirty="0"/>
              <a:t>	23.-25.	EES 2026 (</a:t>
            </a:r>
            <a:r>
              <a:rPr lang="de-CH" dirty="0" err="1"/>
              <a:t>Electrical</a:t>
            </a:r>
            <a:r>
              <a:rPr lang="de-CH" dirty="0"/>
              <a:t> Energy Storage) </a:t>
            </a:r>
            <a:r>
              <a:rPr lang="de-CH" dirty="0" err="1"/>
              <a:t>with</a:t>
            </a:r>
            <a:r>
              <a:rPr lang="de-CH" dirty="0"/>
              <a:t> </a:t>
            </a:r>
            <a:r>
              <a:rPr lang="de-CH" dirty="0" err="1"/>
              <a:t>joint</a:t>
            </a:r>
            <a:r>
              <a:rPr lang="de-CH" dirty="0"/>
              <a:t> </a:t>
            </a:r>
            <a:r>
              <a:rPr lang="de-CH" dirty="0" err="1"/>
              <a:t>booth</a:t>
            </a:r>
            <a:r>
              <a:rPr lang="de-CH" dirty="0"/>
              <a:t> </a:t>
            </a:r>
            <a:r>
              <a:rPr lang="de-CH" dirty="0" err="1"/>
              <a:t>of</a:t>
            </a:r>
            <a:r>
              <a:rPr lang="de-CH" dirty="0"/>
              <a:t> ALD4EMO (ALD-Technologien für 		Energietechnik, Medizintechnik und Optik), Messe München</a:t>
            </a:r>
          </a:p>
          <a:p>
            <a:pPr>
              <a:lnSpc>
                <a:spcPct val="120000"/>
              </a:lnSpc>
              <a:tabLst>
                <a:tab pos="1262063" algn="l"/>
                <a:tab pos="2511425" algn="l"/>
              </a:tabLst>
            </a:pPr>
            <a:r>
              <a:rPr lang="de-CH" dirty="0"/>
              <a:t> 	24.-26.	Seminar „PVD-/CVD-Dünnschichttechnologie“, IOT RWTH Aachen</a:t>
            </a:r>
          </a:p>
          <a:p>
            <a:pPr>
              <a:lnSpc>
                <a:spcPct val="120000"/>
              </a:lnSpc>
              <a:tabLst>
                <a:tab pos="1262063" algn="l"/>
                <a:tab pos="2511425" algn="l"/>
              </a:tabLst>
            </a:pPr>
            <a:r>
              <a:rPr lang="de-CH" dirty="0"/>
              <a:t>August	31.8.-3.	PSE 2026 Plasma Surface Engineering, Messegelände Erfurt</a:t>
            </a:r>
          </a:p>
          <a:p>
            <a:pPr>
              <a:lnSpc>
                <a:spcPct val="120000"/>
              </a:lnSpc>
              <a:tabLst>
                <a:tab pos="1262063" algn="l"/>
                <a:tab pos="2511425" algn="l"/>
              </a:tabLst>
            </a:pPr>
            <a:r>
              <a:rPr lang="de-CH" dirty="0"/>
              <a:t>September	29. – 30.	 EFDS-Webinar: „Space2Motion trifft Dünnschichttechnik“, online</a:t>
            </a:r>
          </a:p>
          <a:p>
            <a:pPr>
              <a:lnSpc>
                <a:spcPct val="120000"/>
              </a:lnSpc>
              <a:tabLst>
                <a:tab pos="1262063" algn="l"/>
                <a:tab pos="2511425" algn="l"/>
              </a:tabLst>
            </a:pPr>
            <a:r>
              <a:rPr lang="de-CH" dirty="0"/>
              <a:t>October	1.	FA-Sitzung Optik, Elektronik &amp; Energie“, Laser-Zentrum Hannover, Hannover</a:t>
            </a:r>
          </a:p>
          <a:p>
            <a:pPr>
              <a:lnSpc>
                <a:spcPct val="120000"/>
              </a:lnSpc>
              <a:tabLst>
                <a:tab pos="1262063" algn="l"/>
                <a:tab pos="2511425" algn="l"/>
              </a:tabLst>
            </a:pPr>
            <a:r>
              <a:rPr lang="de-CH" dirty="0"/>
              <a:t> 	8.	„Photonische Oberflächenmodifizierung – Potential für Ihr Unternehmen“, online</a:t>
            </a:r>
          </a:p>
          <a:p>
            <a:pPr>
              <a:lnSpc>
                <a:spcPct val="120000"/>
              </a:lnSpc>
              <a:tabLst>
                <a:tab pos="1262063" algn="l"/>
                <a:tab pos="2511425" algn="l"/>
              </a:tabLst>
            </a:pPr>
            <a:r>
              <a:rPr lang="de-CH" dirty="0"/>
              <a:t> 	27.	FA Biomedizintechnik Herbstsitzung, Mörsdorf (Thüringen)</a:t>
            </a:r>
          </a:p>
          <a:p>
            <a:pPr>
              <a:lnSpc>
                <a:spcPct val="120000"/>
              </a:lnSpc>
              <a:tabLst>
                <a:tab pos="1262063" algn="l"/>
                <a:tab pos="2511425" algn="l"/>
              </a:tabLst>
            </a:pPr>
            <a:r>
              <a:rPr lang="de-CH" dirty="0"/>
              <a:t> 	28.-29. 	FA Tribologische Systeme, GFE Schmalkalden e.V.(Thüringen) </a:t>
            </a:r>
          </a:p>
          <a:p>
            <a:pPr>
              <a:lnSpc>
                <a:spcPct val="120000"/>
              </a:lnSpc>
              <a:tabLst>
                <a:tab pos="1262063" algn="l"/>
                <a:tab pos="2511425" algn="l"/>
              </a:tabLst>
            </a:pPr>
            <a:r>
              <a:rPr lang="de-CH" dirty="0"/>
              <a:t> November 	3.-4.	ALD4EMO Strategie Workshop, </a:t>
            </a:r>
            <a:r>
              <a:rPr lang="de-CH" dirty="0" err="1"/>
              <a:t>FhG</a:t>
            </a:r>
            <a:r>
              <a:rPr lang="de-CH" dirty="0"/>
              <a:t>-IKTS, Dresden, </a:t>
            </a:r>
            <a:br>
              <a:rPr lang="de-CH" dirty="0"/>
            </a:br>
            <a:r>
              <a:rPr lang="de-CH" dirty="0"/>
              <a:t>		</a:t>
            </a:r>
            <a:r>
              <a:rPr lang="de-CH" dirty="0" err="1"/>
              <a:t>followed</a:t>
            </a:r>
            <a:r>
              <a:rPr lang="de-CH" dirty="0"/>
              <a:t> </a:t>
            </a:r>
            <a:r>
              <a:rPr lang="de-CH" dirty="0" err="1"/>
              <a:t>by</a:t>
            </a:r>
            <a:r>
              <a:rPr lang="de-CH" dirty="0"/>
              <a:t> EFDS Mitgliederversammlung 2026</a:t>
            </a:r>
          </a:p>
          <a:p>
            <a:pPr>
              <a:lnSpc>
                <a:spcPct val="120000"/>
              </a:lnSpc>
              <a:tabLst>
                <a:tab pos="1262063" algn="l"/>
                <a:tab pos="2511425" algn="l"/>
              </a:tabLst>
            </a:pPr>
            <a:r>
              <a:rPr lang="de-CH" dirty="0"/>
              <a:t> </a:t>
            </a:r>
            <a:r>
              <a:rPr lang="de-CH" dirty="0" err="1"/>
              <a:t>December</a:t>
            </a:r>
            <a:r>
              <a:rPr lang="de-CH" dirty="0"/>
              <a:t>	12.	4th European Surface Networking Summit, online</a:t>
            </a:r>
          </a:p>
          <a:p>
            <a:pPr>
              <a:lnSpc>
                <a:spcPct val="50000"/>
              </a:lnSpc>
              <a:tabLst>
                <a:tab pos="1262063" algn="l"/>
                <a:tab pos="2511425" algn="l"/>
              </a:tabLst>
            </a:pPr>
            <a:endParaRPr lang="de-CH" dirty="0"/>
          </a:p>
          <a:p>
            <a:pPr>
              <a:lnSpc>
                <a:spcPct val="120000"/>
              </a:lnSpc>
              <a:tabLst>
                <a:tab pos="1262063" algn="l"/>
                <a:tab pos="2511425" algn="l"/>
              </a:tabLst>
            </a:pPr>
            <a:r>
              <a:rPr lang="de-CH" dirty="0"/>
              <a:t>	</a:t>
            </a:r>
            <a:r>
              <a:rPr lang="de-CH" u="sng" dirty="0"/>
              <a:t>2027</a:t>
            </a:r>
          </a:p>
          <a:p>
            <a:pPr>
              <a:lnSpc>
                <a:spcPct val="120000"/>
              </a:lnSpc>
              <a:tabLst>
                <a:tab pos="1262063" algn="l"/>
                <a:tab pos="2511425" algn="l"/>
              </a:tabLst>
            </a:pPr>
            <a:r>
              <a:rPr lang="de-CH" dirty="0"/>
              <a:t>March	16.-17.	10th </a:t>
            </a:r>
            <a:r>
              <a:rPr lang="de-CH" dirty="0" err="1"/>
              <a:t>Intl</a:t>
            </a:r>
            <a:r>
              <a:rPr lang="de-CH" dirty="0"/>
              <a:t>. </a:t>
            </a:r>
            <a:r>
              <a:rPr lang="de-CH" dirty="0" err="1"/>
              <a:t>Conf</a:t>
            </a:r>
            <a:r>
              <a:rPr lang="de-CH" dirty="0"/>
              <a:t>. ALD </a:t>
            </a:r>
            <a:r>
              <a:rPr lang="de-CH" dirty="0" err="1"/>
              <a:t>for</a:t>
            </a:r>
            <a:r>
              <a:rPr lang="de-CH" dirty="0"/>
              <a:t> Industry 2027, EFDS, Dresden</a:t>
            </a:r>
          </a:p>
          <a:p>
            <a:pPr>
              <a:lnSpc>
                <a:spcPct val="120000"/>
              </a:lnSpc>
              <a:tabLst>
                <a:tab pos="1262063" algn="l"/>
                <a:tab pos="2511425" algn="l"/>
              </a:tabLst>
            </a:pPr>
            <a:r>
              <a:rPr lang="de-CH" dirty="0"/>
              <a:t>October	11.-14.	V2027 International Conference and Exhibition </a:t>
            </a:r>
            <a:r>
              <a:rPr lang="de-CH" dirty="0" err="1"/>
              <a:t>for</a:t>
            </a:r>
            <a:r>
              <a:rPr lang="de-CH" dirty="0"/>
              <a:t> Vacuum | Plasma | Surface | Coating</a:t>
            </a:r>
          </a:p>
          <a:p>
            <a:endParaRPr lang="de-CH" dirty="0"/>
          </a:p>
        </p:txBody>
      </p:sp>
      <p:pic>
        <p:nvPicPr>
          <p:cNvPr id="6" name="Grafik 5">
            <a:extLst>
              <a:ext uri="{FF2B5EF4-FFF2-40B4-BE49-F238E27FC236}">
                <a16:creationId xmlns:a16="http://schemas.microsoft.com/office/drawing/2014/main" id="{51772414-13B6-D06A-72B5-60541A68B50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8361176" y="324507"/>
            <a:ext cx="2019300" cy="476250"/>
          </a:xfrm>
          <a:prstGeom prst="rect">
            <a:avLst/>
          </a:prstGeom>
        </p:spPr>
      </p:pic>
      <p:sp>
        <p:nvSpPr>
          <p:cNvPr id="7" name="Textfeld 6">
            <a:extLst>
              <a:ext uri="{FF2B5EF4-FFF2-40B4-BE49-F238E27FC236}">
                <a16:creationId xmlns:a16="http://schemas.microsoft.com/office/drawing/2014/main" id="{A20C0287-7667-E2C4-81F1-3FD35BCD014D}"/>
              </a:ext>
            </a:extLst>
          </p:cNvPr>
          <p:cNvSpPr txBox="1"/>
          <p:nvPr/>
        </p:nvSpPr>
        <p:spPr>
          <a:xfrm>
            <a:off x="10466321" y="431425"/>
            <a:ext cx="1615507" cy="369332"/>
          </a:xfrm>
          <a:prstGeom prst="rect">
            <a:avLst/>
          </a:prstGeom>
          <a:noFill/>
        </p:spPr>
        <p:txBody>
          <a:bodyPr wrap="none" rtlCol="0">
            <a:spAutoFit/>
          </a:bodyPr>
          <a:lstStyle/>
          <a:p>
            <a:r>
              <a:rPr lang="de-CH" b="1" dirty="0"/>
              <a:t>www.efds.org</a:t>
            </a:r>
          </a:p>
        </p:txBody>
      </p:sp>
    </p:spTree>
    <p:extLst>
      <p:ext uri="{BB962C8B-B14F-4D97-AF65-F5344CB8AC3E}">
        <p14:creationId xmlns:p14="http://schemas.microsoft.com/office/powerpoint/2010/main" val="378773002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ED19F92-F003-9F6F-D0C8-61234E58D72D}"/>
              </a:ext>
            </a:extLst>
          </p:cNvPr>
          <p:cNvSpPr>
            <a:spLocks noGrp="1"/>
          </p:cNvSpPr>
          <p:nvPr>
            <p:ph type="title"/>
          </p:nvPr>
        </p:nvSpPr>
        <p:spPr/>
        <p:txBody>
          <a:bodyPr/>
          <a:lstStyle/>
          <a:p>
            <a:endParaRPr lang="de-CH"/>
          </a:p>
        </p:txBody>
      </p:sp>
      <p:pic>
        <p:nvPicPr>
          <p:cNvPr id="4" name="Grafik 3">
            <a:extLst>
              <a:ext uri="{FF2B5EF4-FFF2-40B4-BE49-F238E27FC236}">
                <a16:creationId xmlns:a16="http://schemas.microsoft.com/office/drawing/2014/main" id="{BE826D53-49F0-1CC4-4BA3-BA7FB129A395}"/>
              </a:ext>
            </a:extLst>
          </p:cNvPr>
          <p:cNvPicPr>
            <a:picLocks noChangeAspect="1"/>
          </p:cNvPicPr>
          <p:nvPr/>
        </p:nvPicPr>
        <p:blipFill>
          <a:blip r:embed="rId2"/>
          <a:stretch>
            <a:fillRect/>
          </a:stretch>
        </p:blipFill>
        <p:spPr>
          <a:xfrm>
            <a:off x="354791" y="2157711"/>
            <a:ext cx="6072642" cy="3136355"/>
          </a:xfrm>
          <a:prstGeom prst="rect">
            <a:avLst/>
          </a:prstGeom>
        </p:spPr>
      </p:pic>
      <p:pic>
        <p:nvPicPr>
          <p:cNvPr id="5" name="Grafik 4">
            <a:extLst>
              <a:ext uri="{FF2B5EF4-FFF2-40B4-BE49-F238E27FC236}">
                <a16:creationId xmlns:a16="http://schemas.microsoft.com/office/drawing/2014/main" id="{E2B4BE53-834C-13B7-2366-213A69298F83}"/>
              </a:ext>
            </a:extLst>
          </p:cNvPr>
          <p:cNvPicPr>
            <a:picLocks noChangeAspect="1"/>
          </p:cNvPicPr>
          <p:nvPr/>
        </p:nvPicPr>
        <p:blipFill>
          <a:blip r:embed="rId3"/>
          <a:stretch>
            <a:fillRect/>
          </a:stretch>
        </p:blipFill>
        <p:spPr>
          <a:xfrm>
            <a:off x="7025512" y="3317516"/>
            <a:ext cx="4811697" cy="1444919"/>
          </a:xfrm>
          <a:prstGeom prst="rect">
            <a:avLst/>
          </a:prstGeom>
        </p:spPr>
      </p:pic>
    </p:spTree>
    <p:extLst>
      <p:ext uri="{BB962C8B-B14F-4D97-AF65-F5344CB8AC3E}">
        <p14:creationId xmlns:p14="http://schemas.microsoft.com/office/powerpoint/2010/main" val="244291098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EAA22F-ACFB-DF8F-E74E-BD8D30B4FCF2}"/>
            </a:ext>
          </a:extLst>
        </p:cNvPr>
        <p:cNvGrpSpPr/>
        <p:nvPr/>
      </p:nvGrpSpPr>
      <p:grpSpPr>
        <a:xfrm>
          <a:off x="0" y="0"/>
          <a:ext cx="0" cy="0"/>
          <a:chOff x="0" y="0"/>
          <a:chExt cx="0" cy="0"/>
        </a:xfrm>
      </p:grpSpPr>
      <p:sp>
        <p:nvSpPr>
          <p:cNvPr id="5122" name="Rectangle 2">
            <a:extLst>
              <a:ext uri="{FF2B5EF4-FFF2-40B4-BE49-F238E27FC236}">
                <a16:creationId xmlns:a16="http://schemas.microsoft.com/office/drawing/2014/main" id="{77F980B2-427F-0B80-7738-184631FAC546}"/>
              </a:ext>
            </a:extLst>
          </p:cNvPr>
          <p:cNvSpPr>
            <a:spLocks noGrp="1" noChangeArrowheads="1"/>
          </p:cNvSpPr>
          <p:nvPr>
            <p:ph type="title"/>
          </p:nvPr>
        </p:nvSpPr>
        <p:spPr/>
        <p:txBody>
          <a:bodyPr/>
          <a:lstStyle/>
          <a:p>
            <a:pPr algn="r"/>
            <a:r>
              <a:rPr lang="de-DE" altLang="de-DE" dirty="0"/>
              <a:t>Sponsoren GV</a:t>
            </a:r>
          </a:p>
        </p:txBody>
      </p:sp>
      <p:pic>
        <p:nvPicPr>
          <p:cNvPr id="2" name="Grafik 1">
            <a:extLst>
              <a:ext uri="{FF2B5EF4-FFF2-40B4-BE49-F238E27FC236}">
                <a16:creationId xmlns:a16="http://schemas.microsoft.com/office/drawing/2014/main" id="{B4CE15ED-8441-79DF-5DB1-7A33A7EBE787}"/>
              </a:ext>
            </a:extLst>
          </p:cNvPr>
          <p:cNvPicPr>
            <a:picLocks noChangeAspect="1"/>
          </p:cNvPicPr>
          <p:nvPr/>
        </p:nvPicPr>
        <p:blipFill>
          <a:blip r:embed="rId3"/>
          <a:stretch>
            <a:fillRect/>
          </a:stretch>
        </p:blipFill>
        <p:spPr>
          <a:xfrm>
            <a:off x="6611091" y="4775799"/>
            <a:ext cx="2893017" cy="991892"/>
          </a:xfrm>
          <a:prstGeom prst="rect">
            <a:avLst/>
          </a:prstGeom>
        </p:spPr>
      </p:pic>
      <p:pic>
        <p:nvPicPr>
          <p:cNvPr id="12" name="Grafik 11">
            <a:extLst>
              <a:ext uri="{FF2B5EF4-FFF2-40B4-BE49-F238E27FC236}">
                <a16:creationId xmlns:a16="http://schemas.microsoft.com/office/drawing/2014/main" id="{BEE62327-C5AB-0F5E-82DB-F57FC0411379}"/>
              </a:ext>
            </a:extLst>
          </p:cNvPr>
          <p:cNvPicPr>
            <a:picLocks noChangeAspect="1"/>
          </p:cNvPicPr>
          <p:nvPr/>
        </p:nvPicPr>
        <p:blipFill>
          <a:blip r:embed="rId4"/>
          <a:stretch>
            <a:fillRect/>
          </a:stretch>
        </p:blipFill>
        <p:spPr>
          <a:xfrm>
            <a:off x="729024" y="4496829"/>
            <a:ext cx="4132881" cy="1549831"/>
          </a:xfrm>
          <a:prstGeom prst="rect">
            <a:avLst/>
          </a:prstGeom>
        </p:spPr>
      </p:pic>
      <p:pic>
        <p:nvPicPr>
          <p:cNvPr id="6" name="Grafik 5">
            <a:extLst>
              <a:ext uri="{FF2B5EF4-FFF2-40B4-BE49-F238E27FC236}">
                <a16:creationId xmlns:a16="http://schemas.microsoft.com/office/drawing/2014/main" id="{0C3F38BE-45F3-1C06-9718-DB13768292F0}"/>
              </a:ext>
            </a:extLst>
          </p:cNvPr>
          <p:cNvPicPr>
            <a:picLocks noChangeAspect="1"/>
          </p:cNvPicPr>
          <p:nvPr/>
        </p:nvPicPr>
        <p:blipFill>
          <a:blip r:embed="rId5"/>
          <a:stretch>
            <a:fillRect/>
          </a:stretch>
        </p:blipFill>
        <p:spPr>
          <a:xfrm>
            <a:off x="1043349" y="1743264"/>
            <a:ext cx="4229100" cy="2076450"/>
          </a:xfrm>
          <a:prstGeom prst="rect">
            <a:avLst/>
          </a:prstGeom>
        </p:spPr>
      </p:pic>
      <p:pic>
        <p:nvPicPr>
          <p:cNvPr id="10" name="Grafik 9">
            <a:extLst>
              <a:ext uri="{FF2B5EF4-FFF2-40B4-BE49-F238E27FC236}">
                <a16:creationId xmlns:a16="http://schemas.microsoft.com/office/drawing/2014/main" id="{7D8D119C-3A49-D00A-BDF9-6AD5D7B87E06}"/>
              </a:ext>
            </a:extLst>
          </p:cNvPr>
          <p:cNvPicPr>
            <a:picLocks noChangeAspect="1"/>
          </p:cNvPicPr>
          <p:nvPr/>
        </p:nvPicPr>
        <p:blipFill>
          <a:blip r:embed="rId6"/>
          <a:stretch>
            <a:fillRect/>
          </a:stretch>
        </p:blipFill>
        <p:spPr>
          <a:xfrm>
            <a:off x="6611090" y="1743264"/>
            <a:ext cx="3733395" cy="2006700"/>
          </a:xfrm>
          <a:prstGeom prst="rect">
            <a:avLst/>
          </a:prstGeom>
        </p:spPr>
      </p:pic>
    </p:spTree>
    <p:extLst>
      <p:ext uri="{BB962C8B-B14F-4D97-AF65-F5344CB8AC3E}">
        <p14:creationId xmlns:p14="http://schemas.microsoft.com/office/powerpoint/2010/main" val="190543711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231332-8F2F-D684-AC7A-C96B7D77C3EF}"/>
              </a:ext>
            </a:extLst>
          </p:cNvPr>
          <p:cNvSpPr>
            <a:spLocks noGrp="1"/>
          </p:cNvSpPr>
          <p:nvPr>
            <p:ph type="title"/>
          </p:nvPr>
        </p:nvSpPr>
        <p:spPr/>
        <p:txBody>
          <a:bodyPr/>
          <a:lstStyle/>
          <a:p>
            <a:r>
              <a:rPr lang="de-CH" dirty="0"/>
              <a:t>Vortrag Durrer</a:t>
            </a:r>
          </a:p>
        </p:txBody>
      </p:sp>
      <p:sp>
        <p:nvSpPr>
          <p:cNvPr id="3" name="Inhaltsplatzhalter 2">
            <a:extLst>
              <a:ext uri="{FF2B5EF4-FFF2-40B4-BE49-F238E27FC236}">
                <a16:creationId xmlns:a16="http://schemas.microsoft.com/office/drawing/2014/main" id="{AC605808-3DBB-316C-25E7-A79FE29E9B0D}"/>
              </a:ext>
            </a:extLst>
          </p:cNvPr>
          <p:cNvSpPr>
            <a:spLocks noGrp="1"/>
          </p:cNvSpPr>
          <p:nvPr>
            <p:ph idx="1"/>
          </p:nvPr>
        </p:nvSpPr>
        <p:spPr/>
        <p:txBody>
          <a:bodyPr/>
          <a:lstStyle/>
          <a:p>
            <a:endParaRPr lang="de-CH"/>
          </a:p>
        </p:txBody>
      </p:sp>
    </p:spTree>
    <p:extLst>
      <p:ext uri="{BB962C8B-B14F-4D97-AF65-F5344CB8AC3E}">
        <p14:creationId xmlns:p14="http://schemas.microsoft.com/office/powerpoint/2010/main" val="340989749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734D348-4A30-C685-87FB-2E2120B780AC}"/>
              </a:ext>
            </a:extLst>
          </p:cNvPr>
          <p:cNvSpPr>
            <a:spLocks noGrp="1"/>
          </p:cNvSpPr>
          <p:nvPr>
            <p:ph type="title"/>
          </p:nvPr>
        </p:nvSpPr>
        <p:spPr/>
        <p:txBody>
          <a:bodyPr/>
          <a:lstStyle/>
          <a:p>
            <a:endParaRPr lang="de-CH"/>
          </a:p>
        </p:txBody>
      </p:sp>
      <p:sp>
        <p:nvSpPr>
          <p:cNvPr id="3" name="Inhaltsplatzhalter 2">
            <a:extLst>
              <a:ext uri="{FF2B5EF4-FFF2-40B4-BE49-F238E27FC236}">
                <a16:creationId xmlns:a16="http://schemas.microsoft.com/office/drawing/2014/main" id="{53F8CAF1-13B3-DA71-D78E-4281CFD275BB}"/>
              </a:ext>
            </a:extLst>
          </p:cNvPr>
          <p:cNvSpPr>
            <a:spLocks noGrp="1"/>
          </p:cNvSpPr>
          <p:nvPr>
            <p:ph idx="1"/>
          </p:nvPr>
        </p:nvSpPr>
        <p:spPr/>
        <p:txBody>
          <a:bodyPr/>
          <a:lstStyle/>
          <a:p>
            <a:endParaRPr lang="de-CH"/>
          </a:p>
        </p:txBody>
      </p:sp>
    </p:spTree>
    <p:extLst>
      <p:ext uri="{BB962C8B-B14F-4D97-AF65-F5344CB8AC3E}">
        <p14:creationId xmlns:p14="http://schemas.microsoft.com/office/powerpoint/2010/main" val="7097163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C5ED31-5411-6B23-3B3B-3C6345261A8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60B0D79-2144-0FF0-6C9D-0014FFC5A2EE}"/>
              </a:ext>
            </a:extLst>
          </p:cNvPr>
          <p:cNvSpPr>
            <a:spLocks noGrp="1"/>
          </p:cNvSpPr>
          <p:nvPr>
            <p:ph type="title"/>
          </p:nvPr>
        </p:nvSpPr>
        <p:spPr/>
        <p:txBody>
          <a:bodyPr/>
          <a:lstStyle/>
          <a:p>
            <a:r>
              <a:rPr lang="de-CH" dirty="0" err="1"/>
              <a:t>Swissvacuum</a:t>
            </a:r>
            <a:r>
              <a:rPr lang="de-CH" dirty="0"/>
              <a:t> Preisträger 2025</a:t>
            </a:r>
          </a:p>
        </p:txBody>
      </p:sp>
      <p:pic>
        <p:nvPicPr>
          <p:cNvPr id="4" name="Inhaltsplatzhalter 3">
            <a:extLst>
              <a:ext uri="{FF2B5EF4-FFF2-40B4-BE49-F238E27FC236}">
                <a16:creationId xmlns:a16="http://schemas.microsoft.com/office/drawing/2014/main" id="{02E3C6EF-B116-BE01-878E-4852CA6B3268}"/>
              </a:ext>
            </a:extLst>
          </p:cNvPr>
          <p:cNvPicPr>
            <a:picLocks noGrp="1" noChangeAspect="1"/>
          </p:cNvPicPr>
          <p:nvPr>
            <p:ph idx="1"/>
          </p:nvPr>
        </p:nvPicPr>
        <p:blipFill>
          <a:blip r:embed="rId2"/>
          <a:stretch>
            <a:fillRect/>
          </a:stretch>
        </p:blipFill>
        <p:spPr>
          <a:xfrm>
            <a:off x="1657684" y="1268710"/>
            <a:ext cx="4461128" cy="5576411"/>
          </a:xfrm>
          <a:prstGeom prst="rect">
            <a:avLst/>
          </a:prstGeom>
        </p:spPr>
      </p:pic>
      <p:pic>
        <p:nvPicPr>
          <p:cNvPr id="10" name="Grafik 9">
            <a:extLst>
              <a:ext uri="{FF2B5EF4-FFF2-40B4-BE49-F238E27FC236}">
                <a16:creationId xmlns:a16="http://schemas.microsoft.com/office/drawing/2014/main" id="{F290CC5E-EB6A-46E8-81C7-EE30DD876AD6}"/>
              </a:ext>
            </a:extLst>
          </p:cNvPr>
          <p:cNvPicPr>
            <a:picLocks noChangeAspect="1"/>
          </p:cNvPicPr>
          <p:nvPr/>
        </p:nvPicPr>
        <p:blipFill>
          <a:blip r:embed="rId3"/>
          <a:stretch>
            <a:fillRect/>
          </a:stretch>
        </p:blipFill>
        <p:spPr>
          <a:xfrm>
            <a:off x="6099344" y="1268710"/>
            <a:ext cx="3943014" cy="5589290"/>
          </a:xfrm>
          <a:prstGeom prst="rect">
            <a:avLst/>
          </a:prstGeom>
        </p:spPr>
      </p:pic>
    </p:spTree>
    <p:extLst>
      <p:ext uri="{BB962C8B-B14F-4D97-AF65-F5344CB8AC3E}">
        <p14:creationId xmlns:p14="http://schemas.microsoft.com/office/powerpoint/2010/main" val="121167252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kt 1">
            <a:extLst>
              <a:ext uri="{FF2B5EF4-FFF2-40B4-BE49-F238E27FC236}">
                <a16:creationId xmlns:a16="http://schemas.microsoft.com/office/drawing/2014/main" id="{E34DE80E-EF6A-2E5A-7919-FB0FD7CCF76A}"/>
              </a:ext>
            </a:extLst>
          </p:cNvPr>
          <p:cNvGraphicFramePr>
            <a:graphicFrameLocks noChangeAspect="1"/>
          </p:cNvGraphicFramePr>
          <p:nvPr>
            <p:extLst>
              <p:ext uri="{D42A27DB-BD31-4B8C-83A1-F6EECF244321}">
                <p14:modId xmlns:p14="http://schemas.microsoft.com/office/powerpoint/2010/main" val="3475891021"/>
              </p:ext>
            </p:extLst>
          </p:nvPr>
        </p:nvGraphicFramePr>
        <p:xfrm>
          <a:off x="4181475" y="1347051"/>
          <a:ext cx="3829050" cy="5418137"/>
        </p:xfrm>
        <a:graphic>
          <a:graphicData uri="http://schemas.openxmlformats.org/presentationml/2006/ole">
            <mc:AlternateContent xmlns:mc="http://schemas.openxmlformats.org/markup-compatibility/2006">
              <mc:Choice xmlns:v="urn:schemas-microsoft-com:vml" Requires="v">
                <p:oleObj name="Acrobat Document" r:id="rId2" imgW="5667365" imgH="8020032" progId="Acrobat.Document.DC">
                  <p:embed/>
                </p:oleObj>
              </mc:Choice>
              <mc:Fallback>
                <p:oleObj name="Acrobat Document" r:id="rId2" imgW="5667365" imgH="8020032" progId="Acrobat.Document.DC">
                  <p:embed/>
                  <p:pic>
                    <p:nvPicPr>
                      <p:cNvPr id="0" name=""/>
                      <p:cNvPicPr/>
                      <p:nvPr/>
                    </p:nvPicPr>
                    <p:blipFill>
                      <a:blip r:embed="rId3"/>
                      <a:stretch>
                        <a:fillRect/>
                      </a:stretch>
                    </p:blipFill>
                    <p:spPr>
                      <a:xfrm>
                        <a:off x="4181475" y="1347051"/>
                        <a:ext cx="3829050" cy="5418137"/>
                      </a:xfrm>
                      <a:prstGeom prst="rect">
                        <a:avLst/>
                      </a:prstGeom>
                    </p:spPr>
                  </p:pic>
                </p:oleObj>
              </mc:Fallback>
            </mc:AlternateContent>
          </a:graphicData>
        </a:graphic>
      </p:graphicFrame>
    </p:spTree>
    <p:extLst>
      <p:ext uri="{BB962C8B-B14F-4D97-AF65-F5344CB8AC3E}">
        <p14:creationId xmlns:p14="http://schemas.microsoft.com/office/powerpoint/2010/main" val="2586916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17E4C99-CEB1-3BFA-BCDF-825E364E4397}"/>
              </a:ext>
            </a:extLst>
          </p:cNvPr>
          <p:cNvSpPr>
            <a:spLocks noGrp="1"/>
          </p:cNvSpPr>
          <p:nvPr>
            <p:ph type="title"/>
          </p:nvPr>
        </p:nvSpPr>
        <p:spPr/>
        <p:txBody>
          <a:bodyPr/>
          <a:lstStyle/>
          <a:p>
            <a:r>
              <a:rPr lang="de-CH" sz="3200" noProof="0" dirty="0"/>
              <a:t>Genehmigung Protokoll 26. GV vom 26.6.2025</a:t>
            </a:r>
          </a:p>
        </p:txBody>
      </p:sp>
      <p:sp>
        <p:nvSpPr>
          <p:cNvPr id="3" name="Inhaltsplatzhalter 2">
            <a:extLst>
              <a:ext uri="{FF2B5EF4-FFF2-40B4-BE49-F238E27FC236}">
                <a16:creationId xmlns:a16="http://schemas.microsoft.com/office/drawing/2014/main" id="{B682EA67-171B-736C-E638-5054D3361B71}"/>
              </a:ext>
            </a:extLst>
          </p:cNvPr>
          <p:cNvSpPr>
            <a:spLocks noGrp="1"/>
          </p:cNvSpPr>
          <p:nvPr>
            <p:ph idx="1"/>
          </p:nvPr>
        </p:nvSpPr>
        <p:spPr/>
        <p:txBody>
          <a:bodyPr/>
          <a:lstStyle/>
          <a:p>
            <a:endParaRPr lang="en-US" dirty="0"/>
          </a:p>
        </p:txBody>
      </p:sp>
      <p:graphicFrame>
        <p:nvGraphicFramePr>
          <p:cNvPr id="4" name="Objekt 3">
            <a:extLst>
              <a:ext uri="{FF2B5EF4-FFF2-40B4-BE49-F238E27FC236}">
                <a16:creationId xmlns:a16="http://schemas.microsoft.com/office/drawing/2014/main" id="{D0F4644C-BB42-6989-533A-2ACFC455AE74}"/>
              </a:ext>
            </a:extLst>
          </p:cNvPr>
          <p:cNvGraphicFramePr>
            <a:graphicFrameLocks noChangeAspect="1"/>
          </p:cNvGraphicFramePr>
          <p:nvPr>
            <p:extLst>
              <p:ext uri="{D42A27DB-BD31-4B8C-83A1-F6EECF244321}">
                <p14:modId xmlns:p14="http://schemas.microsoft.com/office/powerpoint/2010/main" val="1217019867"/>
              </p:ext>
            </p:extLst>
          </p:nvPr>
        </p:nvGraphicFramePr>
        <p:xfrm>
          <a:off x="4181475" y="1329531"/>
          <a:ext cx="3829050" cy="5418138"/>
        </p:xfrm>
        <a:graphic>
          <a:graphicData uri="http://schemas.openxmlformats.org/presentationml/2006/ole">
            <mc:AlternateContent xmlns:mc="http://schemas.openxmlformats.org/markup-compatibility/2006">
              <mc:Choice xmlns:v="urn:schemas-microsoft-com:vml" Requires="v">
                <p:oleObj name="Acrobat Document" r:id="rId2" imgW="5667365" imgH="8020032" progId="Acrobat.Document.DC">
                  <p:embed/>
                </p:oleObj>
              </mc:Choice>
              <mc:Fallback>
                <p:oleObj name="Acrobat Document" r:id="rId2" imgW="5667365" imgH="8020032" progId="Acrobat.Document.DC">
                  <p:embed/>
                  <p:pic>
                    <p:nvPicPr>
                      <p:cNvPr id="0" name=""/>
                      <p:cNvPicPr/>
                      <p:nvPr/>
                    </p:nvPicPr>
                    <p:blipFill>
                      <a:blip r:embed="rId3"/>
                      <a:stretch>
                        <a:fillRect/>
                      </a:stretch>
                    </p:blipFill>
                    <p:spPr>
                      <a:xfrm>
                        <a:off x="4181475" y="1329531"/>
                        <a:ext cx="3829050" cy="5418138"/>
                      </a:xfrm>
                      <a:prstGeom prst="rect">
                        <a:avLst/>
                      </a:prstGeom>
                    </p:spPr>
                  </p:pic>
                </p:oleObj>
              </mc:Fallback>
            </mc:AlternateContent>
          </a:graphicData>
        </a:graphic>
      </p:graphicFrame>
    </p:spTree>
    <p:extLst>
      <p:ext uri="{BB962C8B-B14F-4D97-AF65-F5344CB8AC3E}">
        <p14:creationId xmlns:p14="http://schemas.microsoft.com/office/powerpoint/2010/main" val="138847797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54FBF0-3460-0EC8-F870-5A6B501D59C6}"/>
              </a:ext>
            </a:extLst>
          </p:cNvPr>
          <p:cNvSpPr>
            <a:spLocks noGrp="1"/>
          </p:cNvSpPr>
          <p:nvPr>
            <p:ph type="title"/>
          </p:nvPr>
        </p:nvSpPr>
        <p:spPr/>
        <p:txBody>
          <a:bodyPr/>
          <a:lstStyle/>
          <a:p>
            <a:r>
              <a:rPr lang="de-CH" dirty="0"/>
              <a:t>Mittagessen Im Bethlehem</a:t>
            </a:r>
          </a:p>
        </p:txBody>
      </p:sp>
      <p:pic>
        <p:nvPicPr>
          <p:cNvPr id="5" name="Inhaltsplatzhalter 4">
            <a:extLst>
              <a:ext uri="{FF2B5EF4-FFF2-40B4-BE49-F238E27FC236}">
                <a16:creationId xmlns:a16="http://schemas.microsoft.com/office/drawing/2014/main" id="{ABD9E930-0892-2F1D-6A7D-B2282E29C7B0}"/>
              </a:ext>
            </a:extLst>
          </p:cNvPr>
          <p:cNvPicPr>
            <a:picLocks noGrp="1" noChangeAspect="1"/>
          </p:cNvPicPr>
          <p:nvPr>
            <p:ph idx="1"/>
          </p:nvPr>
        </p:nvPicPr>
        <p:blipFill>
          <a:blip r:embed="rId2"/>
          <a:stretch>
            <a:fillRect/>
          </a:stretch>
        </p:blipFill>
        <p:spPr bwMode="auto">
          <a:xfrm>
            <a:off x="6884571" y="1524000"/>
            <a:ext cx="5055669" cy="5029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Grafik 8">
            <a:extLst>
              <a:ext uri="{FF2B5EF4-FFF2-40B4-BE49-F238E27FC236}">
                <a16:creationId xmlns:a16="http://schemas.microsoft.com/office/drawing/2014/main" id="{4029A90C-1952-0B21-82B1-B6CD858FBE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2510" y="2069909"/>
            <a:ext cx="5612114" cy="3689445"/>
          </a:xfrm>
          <a:prstGeom prst="rect">
            <a:avLst/>
          </a:prstGeom>
        </p:spPr>
      </p:pic>
      <p:sp>
        <p:nvSpPr>
          <p:cNvPr id="10" name="Textfeld 9">
            <a:extLst>
              <a:ext uri="{FF2B5EF4-FFF2-40B4-BE49-F238E27FC236}">
                <a16:creationId xmlns:a16="http://schemas.microsoft.com/office/drawing/2014/main" id="{C72436EE-AF35-B58C-0C0F-BB2CBDA3ACC4}"/>
              </a:ext>
            </a:extLst>
          </p:cNvPr>
          <p:cNvSpPr txBox="1"/>
          <p:nvPr/>
        </p:nvSpPr>
        <p:spPr>
          <a:xfrm>
            <a:off x="2836629" y="5863987"/>
            <a:ext cx="1043876" cy="369332"/>
          </a:xfrm>
          <a:prstGeom prst="rect">
            <a:avLst/>
          </a:prstGeom>
          <a:noFill/>
        </p:spPr>
        <p:txBody>
          <a:bodyPr wrap="none" rtlCol="0">
            <a:spAutoFit/>
          </a:bodyPr>
          <a:lstStyle/>
          <a:p>
            <a:r>
              <a:rPr lang="de-CH" dirty="0"/>
              <a:t>Rigiblick</a:t>
            </a:r>
          </a:p>
        </p:txBody>
      </p:sp>
    </p:spTree>
    <p:extLst>
      <p:ext uri="{BB962C8B-B14F-4D97-AF65-F5344CB8AC3E}">
        <p14:creationId xmlns:p14="http://schemas.microsoft.com/office/powerpoint/2010/main" val="29198411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5F2371-2DAD-BDD3-D223-025677C63178}"/>
              </a:ext>
            </a:extLst>
          </p:cNvPr>
          <p:cNvSpPr>
            <a:spLocks noGrp="1"/>
          </p:cNvSpPr>
          <p:nvPr>
            <p:ph type="title"/>
          </p:nvPr>
        </p:nvSpPr>
        <p:spPr/>
        <p:txBody>
          <a:bodyPr/>
          <a:lstStyle/>
          <a:p>
            <a:r>
              <a:rPr lang="de-CH" dirty="0"/>
              <a:t>Hohle Gasse</a:t>
            </a:r>
          </a:p>
        </p:txBody>
      </p:sp>
      <p:sp>
        <p:nvSpPr>
          <p:cNvPr id="8" name="Inhaltsplatzhalter 7">
            <a:extLst>
              <a:ext uri="{FF2B5EF4-FFF2-40B4-BE49-F238E27FC236}">
                <a16:creationId xmlns:a16="http://schemas.microsoft.com/office/drawing/2014/main" id="{1D8DFC32-E87A-8374-C1D6-C08EF24AEAA3}"/>
              </a:ext>
            </a:extLst>
          </p:cNvPr>
          <p:cNvSpPr>
            <a:spLocks noGrp="1"/>
          </p:cNvSpPr>
          <p:nvPr>
            <p:ph idx="1"/>
          </p:nvPr>
        </p:nvSpPr>
        <p:spPr/>
        <p:txBody>
          <a:bodyPr/>
          <a:lstStyle/>
          <a:p>
            <a:endParaRPr lang="de-CH" dirty="0"/>
          </a:p>
        </p:txBody>
      </p:sp>
      <p:pic>
        <p:nvPicPr>
          <p:cNvPr id="9" name="Grafik 8">
            <a:extLst>
              <a:ext uri="{FF2B5EF4-FFF2-40B4-BE49-F238E27FC236}">
                <a16:creationId xmlns:a16="http://schemas.microsoft.com/office/drawing/2014/main" id="{29EFEB95-A7A0-EEE3-4A47-C61EC6DBECF6}"/>
              </a:ext>
            </a:extLst>
          </p:cNvPr>
          <p:cNvPicPr>
            <a:picLocks noChangeAspect="1"/>
          </p:cNvPicPr>
          <p:nvPr/>
        </p:nvPicPr>
        <p:blipFill>
          <a:blip r:embed="rId3"/>
          <a:stretch>
            <a:fillRect/>
          </a:stretch>
        </p:blipFill>
        <p:spPr>
          <a:xfrm>
            <a:off x="-635001" y="1274895"/>
            <a:ext cx="13714895" cy="5583105"/>
          </a:xfrm>
          <a:prstGeom prst="rect">
            <a:avLst/>
          </a:prstGeom>
        </p:spPr>
      </p:pic>
    </p:spTree>
    <p:extLst>
      <p:ext uri="{BB962C8B-B14F-4D97-AF65-F5344CB8AC3E}">
        <p14:creationId xmlns:p14="http://schemas.microsoft.com/office/powerpoint/2010/main" val="36280954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1089B83-C204-951B-C82E-078AAF9D802A}"/>
              </a:ext>
            </a:extLst>
          </p:cNvPr>
          <p:cNvSpPr>
            <a:spLocks noGrp="1"/>
          </p:cNvSpPr>
          <p:nvPr>
            <p:ph type="title"/>
          </p:nvPr>
        </p:nvSpPr>
        <p:spPr/>
        <p:txBody>
          <a:bodyPr/>
          <a:lstStyle/>
          <a:p>
            <a:r>
              <a:rPr lang="de-CH" dirty="0"/>
              <a:t>Besuch Durrer Spezialmaschinen</a:t>
            </a:r>
          </a:p>
        </p:txBody>
      </p:sp>
      <p:pic>
        <p:nvPicPr>
          <p:cNvPr id="7" name="Inhaltsplatzhalter 6">
            <a:extLst>
              <a:ext uri="{FF2B5EF4-FFF2-40B4-BE49-F238E27FC236}">
                <a16:creationId xmlns:a16="http://schemas.microsoft.com/office/drawing/2014/main" id="{D10BB42D-5EA6-3291-1F8C-157DBAB8FDAD}"/>
              </a:ext>
            </a:extLst>
          </p:cNvPr>
          <p:cNvPicPr>
            <a:picLocks noGrp="1" noChangeAspect="1"/>
          </p:cNvPicPr>
          <p:nvPr>
            <p:ph idx="1"/>
          </p:nvPr>
        </p:nvPicPr>
        <p:blipFill>
          <a:blip r:embed="rId2"/>
          <a:stretch>
            <a:fillRect/>
          </a:stretch>
        </p:blipFill>
        <p:spPr>
          <a:xfrm>
            <a:off x="1291004" y="1687774"/>
            <a:ext cx="9609991" cy="4444620"/>
          </a:xfrm>
          <a:prstGeom prst="rect">
            <a:avLst/>
          </a:prstGeom>
        </p:spPr>
      </p:pic>
    </p:spTree>
    <p:extLst>
      <p:ext uri="{BB962C8B-B14F-4D97-AF65-F5344CB8AC3E}">
        <p14:creationId xmlns:p14="http://schemas.microsoft.com/office/powerpoint/2010/main" val="208966932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CFDC9D07-AAEC-DDC5-0334-419CF1F298F7}"/>
              </a:ext>
            </a:extLst>
          </p:cNvPr>
          <p:cNvPicPr>
            <a:picLocks noChangeAspect="1"/>
          </p:cNvPicPr>
          <p:nvPr/>
        </p:nvPicPr>
        <p:blipFill>
          <a:blip r:embed="rId2"/>
          <a:stretch>
            <a:fillRect/>
          </a:stretch>
        </p:blipFill>
        <p:spPr>
          <a:xfrm>
            <a:off x="-130516" y="1269615"/>
            <a:ext cx="12453031" cy="6275211"/>
          </a:xfrm>
          <a:prstGeom prst="rect">
            <a:avLst/>
          </a:prstGeom>
        </p:spPr>
      </p:pic>
    </p:spTree>
    <p:extLst>
      <p:ext uri="{BB962C8B-B14F-4D97-AF65-F5344CB8AC3E}">
        <p14:creationId xmlns:p14="http://schemas.microsoft.com/office/powerpoint/2010/main" val="106285838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316209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ECA9689-6FAE-D4BA-EC15-8F15238FAEFB}"/>
              </a:ext>
            </a:extLst>
          </p:cNvPr>
          <p:cNvSpPr>
            <a:spLocks noGrp="1"/>
          </p:cNvSpPr>
          <p:nvPr>
            <p:ph type="title"/>
          </p:nvPr>
        </p:nvSpPr>
        <p:spPr/>
        <p:txBody>
          <a:bodyPr/>
          <a:lstStyle/>
          <a:p>
            <a:r>
              <a:rPr lang="de-CH" dirty="0"/>
              <a:t>Anzahl Teilnehmer GV</a:t>
            </a:r>
          </a:p>
        </p:txBody>
      </p:sp>
      <p:pic>
        <p:nvPicPr>
          <p:cNvPr id="5" name="Grafik 4">
            <a:extLst>
              <a:ext uri="{FF2B5EF4-FFF2-40B4-BE49-F238E27FC236}">
                <a16:creationId xmlns:a16="http://schemas.microsoft.com/office/drawing/2014/main" id="{82C21455-D53E-5A6B-AA70-BCF9B5FE2EF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54128" y="1346200"/>
            <a:ext cx="8683743" cy="5511800"/>
          </a:xfrm>
          <a:prstGeom prst="rect">
            <a:avLst/>
          </a:prstGeom>
        </p:spPr>
      </p:pic>
    </p:spTree>
    <p:extLst>
      <p:ext uri="{BB962C8B-B14F-4D97-AF65-F5344CB8AC3E}">
        <p14:creationId xmlns:p14="http://schemas.microsoft.com/office/powerpoint/2010/main" val="225994646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C555A32-66CD-18F5-E34A-8FD0C82958C8}"/>
              </a:ext>
            </a:extLst>
          </p:cNvPr>
          <p:cNvSpPr>
            <a:spLocks noGrp="1"/>
          </p:cNvSpPr>
          <p:nvPr>
            <p:ph type="title"/>
          </p:nvPr>
        </p:nvSpPr>
        <p:spPr/>
        <p:txBody>
          <a:bodyPr/>
          <a:lstStyle/>
          <a:p>
            <a:r>
              <a:rPr lang="de-CH" dirty="0"/>
              <a:t>Mitgliederbestand</a:t>
            </a:r>
          </a:p>
        </p:txBody>
      </p:sp>
      <p:graphicFrame>
        <p:nvGraphicFramePr>
          <p:cNvPr id="4" name="Diagramm 3">
            <a:extLst>
              <a:ext uri="{FF2B5EF4-FFF2-40B4-BE49-F238E27FC236}">
                <a16:creationId xmlns:a16="http://schemas.microsoft.com/office/drawing/2014/main" id="{00000000-0008-0000-0000-000002000000}"/>
              </a:ext>
            </a:extLst>
          </p:cNvPr>
          <p:cNvGraphicFramePr>
            <a:graphicFrameLocks noGrp="1"/>
          </p:cNvGraphicFramePr>
          <p:nvPr>
            <p:extLst>
              <p:ext uri="{D42A27DB-BD31-4B8C-83A1-F6EECF244321}">
                <p14:modId xmlns:p14="http://schemas.microsoft.com/office/powerpoint/2010/main" val="1893625934"/>
              </p:ext>
            </p:extLst>
          </p:nvPr>
        </p:nvGraphicFramePr>
        <p:xfrm>
          <a:off x="2322108" y="1315447"/>
          <a:ext cx="7547784" cy="554255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44837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36C1E40-19B4-415A-A682-6AB2E395F73D}"/>
              </a:ext>
            </a:extLst>
          </p:cNvPr>
          <p:cNvSpPr>
            <a:spLocks noGrp="1"/>
          </p:cNvSpPr>
          <p:nvPr>
            <p:ph type="title"/>
          </p:nvPr>
        </p:nvSpPr>
        <p:spPr/>
        <p:txBody>
          <a:bodyPr/>
          <a:lstStyle/>
          <a:p>
            <a:r>
              <a:rPr lang="de-CH" dirty="0"/>
              <a:t>Tätigkeitsbericht des Präsidenten</a:t>
            </a:r>
          </a:p>
        </p:txBody>
      </p:sp>
      <p:sp>
        <p:nvSpPr>
          <p:cNvPr id="3" name="Inhaltsplatzhalter 2">
            <a:extLst>
              <a:ext uri="{FF2B5EF4-FFF2-40B4-BE49-F238E27FC236}">
                <a16:creationId xmlns:a16="http://schemas.microsoft.com/office/drawing/2014/main" id="{2148DC9B-8D44-4DBC-BC86-81F53BA334DC}"/>
              </a:ext>
            </a:extLst>
          </p:cNvPr>
          <p:cNvSpPr>
            <a:spLocks noGrp="1"/>
          </p:cNvSpPr>
          <p:nvPr>
            <p:ph idx="1"/>
          </p:nvPr>
        </p:nvSpPr>
        <p:spPr/>
        <p:txBody>
          <a:bodyPr/>
          <a:lstStyle/>
          <a:p>
            <a:endParaRPr lang="en-US"/>
          </a:p>
        </p:txBody>
      </p:sp>
    </p:spTree>
    <p:extLst>
      <p:ext uri="{BB962C8B-B14F-4D97-AF65-F5344CB8AC3E}">
        <p14:creationId xmlns:p14="http://schemas.microsoft.com/office/powerpoint/2010/main" val="897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nhaltsplatzhalter 20">
            <a:extLst>
              <a:ext uri="{FF2B5EF4-FFF2-40B4-BE49-F238E27FC236}">
                <a16:creationId xmlns:a16="http://schemas.microsoft.com/office/drawing/2014/main" id="{8234DA86-5022-9B2F-11D8-1AB3BDEAB8B3}"/>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066464" y="3985213"/>
            <a:ext cx="1830561" cy="2440748"/>
          </a:xfrm>
        </p:spPr>
      </p:pic>
      <p:sp>
        <p:nvSpPr>
          <p:cNvPr id="2" name="Titel 1">
            <a:extLst>
              <a:ext uri="{FF2B5EF4-FFF2-40B4-BE49-F238E27FC236}">
                <a16:creationId xmlns:a16="http://schemas.microsoft.com/office/drawing/2014/main" id="{746FA39B-152B-6D49-D491-2A37C470ABCB}"/>
              </a:ext>
            </a:extLst>
          </p:cNvPr>
          <p:cNvSpPr>
            <a:spLocks noGrp="1"/>
          </p:cNvSpPr>
          <p:nvPr>
            <p:ph type="title"/>
          </p:nvPr>
        </p:nvSpPr>
        <p:spPr/>
        <p:txBody>
          <a:bodyPr/>
          <a:lstStyle/>
          <a:p>
            <a:r>
              <a:rPr lang="de-CH" dirty="0"/>
              <a:t>Besuch Swiss Plasma Center EPFL</a:t>
            </a:r>
          </a:p>
        </p:txBody>
      </p:sp>
      <p:grpSp>
        <p:nvGrpSpPr>
          <p:cNvPr id="22" name="Gruppieren 21">
            <a:extLst>
              <a:ext uri="{FF2B5EF4-FFF2-40B4-BE49-F238E27FC236}">
                <a16:creationId xmlns:a16="http://schemas.microsoft.com/office/drawing/2014/main" id="{12BFC65F-EB8F-3D9C-D910-ED4FA335523D}"/>
              </a:ext>
            </a:extLst>
          </p:cNvPr>
          <p:cNvGrpSpPr/>
          <p:nvPr/>
        </p:nvGrpSpPr>
        <p:grpSpPr>
          <a:xfrm>
            <a:off x="661533" y="1360802"/>
            <a:ext cx="10868933" cy="2644660"/>
            <a:chOff x="180895" y="1508809"/>
            <a:chExt cx="10868933" cy="2644660"/>
          </a:xfrm>
        </p:grpSpPr>
        <p:pic>
          <p:nvPicPr>
            <p:cNvPr id="10" name="Grafik 9">
              <a:extLst>
                <a:ext uri="{FF2B5EF4-FFF2-40B4-BE49-F238E27FC236}">
                  <a16:creationId xmlns:a16="http://schemas.microsoft.com/office/drawing/2014/main" id="{3273D2B2-6904-92B9-BC02-5A93C05AA8D1}"/>
                </a:ext>
              </a:extLst>
            </p:cNvPr>
            <p:cNvPicPr>
              <a:picLocks noChangeAspect="1"/>
            </p:cNvPicPr>
            <p:nvPr/>
          </p:nvPicPr>
          <p:blipFill>
            <a:blip r:embed="rId4"/>
            <a:stretch>
              <a:fillRect/>
            </a:stretch>
          </p:blipFill>
          <p:spPr>
            <a:xfrm>
              <a:off x="180895" y="1508809"/>
              <a:ext cx="3964682" cy="2644660"/>
            </a:xfrm>
            <a:prstGeom prst="rect">
              <a:avLst/>
            </a:prstGeom>
          </p:spPr>
        </p:pic>
        <p:pic>
          <p:nvPicPr>
            <p:cNvPr id="12" name="Grafik 11">
              <a:extLst>
                <a:ext uri="{FF2B5EF4-FFF2-40B4-BE49-F238E27FC236}">
                  <a16:creationId xmlns:a16="http://schemas.microsoft.com/office/drawing/2014/main" id="{3D4BAF3B-0A49-CB1A-1E2C-F32CC2E6873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23614" y="1508809"/>
              <a:ext cx="3526214" cy="2644660"/>
            </a:xfrm>
            <a:prstGeom prst="rect">
              <a:avLst/>
            </a:prstGeom>
          </p:spPr>
        </p:pic>
        <p:pic>
          <p:nvPicPr>
            <p:cNvPr id="18" name="Grafik 17">
              <a:extLst>
                <a:ext uri="{FF2B5EF4-FFF2-40B4-BE49-F238E27FC236}">
                  <a16:creationId xmlns:a16="http://schemas.microsoft.com/office/drawing/2014/main" id="{06E51806-0913-6982-BA4D-EE41885E6CCD}"/>
                </a:ext>
              </a:extLst>
            </p:cNvPr>
            <p:cNvPicPr>
              <a:picLocks noChangeAspect="1"/>
            </p:cNvPicPr>
            <p:nvPr/>
          </p:nvPicPr>
          <p:blipFill>
            <a:blip r:embed="rId6">
              <a:extLst>
                <a:ext uri="{28A0092B-C50C-407E-A947-70E740481C1C}">
                  <a14:useLocalDpi xmlns:a14="http://schemas.microsoft.com/office/drawing/2010/main" val="0"/>
                </a:ext>
              </a:extLst>
            </a:blip>
            <a:srcRect r="2982"/>
            <a:stretch>
              <a:fillRect/>
            </a:stretch>
          </p:blipFill>
          <p:spPr>
            <a:xfrm>
              <a:off x="4122804" y="1508809"/>
              <a:ext cx="3421064" cy="2644660"/>
            </a:xfrm>
            <a:prstGeom prst="rect">
              <a:avLst/>
            </a:prstGeom>
          </p:spPr>
        </p:pic>
      </p:grpSp>
      <p:pic>
        <p:nvPicPr>
          <p:cNvPr id="11" name="Grafik 10">
            <a:extLst>
              <a:ext uri="{FF2B5EF4-FFF2-40B4-BE49-F238E27FC236}">
                <a16:creationId xmlns:a16="http://schemas.microsoft.com/office/drawing/2014/main" id="{94E51C94-95D5-EA0B-A7BA-82C05B123D49}"/>
              </a:ext>
            </a:extLst>
          </p:cNvPr>
          <p:cNvPicPr>
            <a:picLocks noChangeAspect="1"/>
          </p:cNvPicPr>
          <p:nvPr/>
        </p:nvPicPr>
        <p:blipFill>
          <a:blip r:embed="rId7">
            <a:extLst>
              <a:ext uri="{28A0092B-C50C-407E-A947-70E740481C1C}">
                <a14:useLocalDpi xmlns:a14="http://schemas.microsoft.com/office/drawing/2010/main" val="0"/>
              </a:ext>
            </a:extLst>
          </a:blip>
          <a:srcRect r="26479"/>
          <a:stretch>
            <a:fillRect/>
          </a:stretch>
        </p:blipFill>
        <p:spPr>
          <a:xfrm>
            <a:off x="3688161" y="3999814"/>
            <a:ext cx="2378303" cy="2426147"/>
          </a:xfrm>
          <a:prstGeom prst="rect">
            <a:avLst/>
          </a:prstGeom>
        </p:spPr>
      </p:pic>
    </p:spTree>
    <p:extLst>
      <p:ext uri="{BB962C8B-B14F-4D97-AF65-F5344CB8AC3E}">
        <p14:creationId xmlns:p14="http://schemas.microsoft.com/office/powerpoint/2010/main" val="35667678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fik 3">
            <a:extLst>
              <a:ext uri="{FF2B5EF4-FFF2-40B4-BE49-F238E27FC236}">
                <a16:creationId xmlns:a16="http://schemas.microsoft.com/office/drawing/2014/main" id="{061AB9B8-FDCD-EE7C-DE1F-B71B7B1AAF66}"/>
              </a:ext>
            </a:extLst>
          </p:cNvPr>
          <p:cNvPicPr>
            <a:picLocks noChangeAspect="1"/>
          </p:cNvPicPr>
          <p:nvPr/>
        </p:nvPicPr>
        <p:blipFill>
          <a:blip r:embed="rId3"/>
          <a:stretch>
            <a:fillRect/>
          </a:stretch>
        </p:blipFill>
        <p:spPr>
          <a:xfrm>
            <a:off x="454495" y="1323004"/>
            <a:ext cx="4415706" cy="5534996"/>
          </a:xfrm>
          <a:prstGeom prst="rect">
            <a:avLst/>
          </a:prstGeom>
        </p:spPr>
      </p:pic>
      <p:sp>
        <p:nvSpPr>
          <p:cNvPr id="2" name="Titel 1">
            <a:extLst>
              <a:ext uri="{FF2B5EF4-FFF2-40B4-BE49-F238E27FC236}">
                <a16:creationId xmlns:a16="http://schemas.microsoft.com/office/drawing/2014/main" id="{09CBC163-8032-82C9-EC47-4239E81BD6A4}"/>
              </a:ext>
            </a:extLst>
          </p:cNvPr>
          <p:cNvSpPr>
            <a:spLocks noGrp="1"/>
          </p:cNvSpPr>
          <p:nvPr>
            <p:ph type="title"/>
          </p:nvPr>
        </p:nvSpPr>
        <p:spPr/>
        <p:txBody>
          <a:bodyPr/>
          <a:lstStyle/>
          <a:p>
            <a:r>
              <a:rPr lang="de-CH" dirty="0"/>
              <a:t>Besuch des Innovation Park Zürich </a:t>
            </a:r>
          </a:p>
        </p:txBody>
      </p:sp>
      <p:pic>
        <p:nvPicPr>
          <p:cNvPr id="7" name="Inhaltsplatzhalter 6">
            <a:extLst>
              <a:ext uri="{FF2B5EF4-FFF2-40B4-BE49-F238E27FC236}">
                <a16:creationId xmlns:a16="http://schemas.microsoft.com/office/drawing/2014/main" id="{FA4EE7A6-CCA3-CBBD-8C6D-63B80A554BAA}"/>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4815274" y="1346200"/>
            <a:ext cx="3470442" cy="2602832"/>
          </a:xfrm>
        </p:spPr>
      </p:pic>
      <p:pic>
        <p:nvPicPr>
          <p:cNvPr id="9" name="Grafik 8">
            <a:extLst>
              <a:ext uri="{FF2B5EF4-FFF2-40B4-BE49-F238E27FC236}">
                <a16:creationId xmlns:a16="http://schemas.microsoft.com/office/drawing/2014/main" id="{C92E4782-612C-F190-7830-094799A8171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15274" y="3949502"/>
            <a:ext cx="3470442" cy="2602832"/>
          </a:xfrm>
          <a:prstGeom prst="rect">
            <a:avLst/>
          </a:prstGeom>
        </p:spPr>
      </p:pic>
      <p:pic>
        <p:nvPicPr>
          <p:cNvPr id="11" name="Grafik 10">
            <a:extLst>
              <a:ext uri="{FF2B5EF4-FFF2-40B4-BE49-F238E27FC236}">
                <a16:creationId xmlns:a16="http://schemas.microsoft.com/office/drawing/2014/main" id="{D7B950AC-7C7E-614C-53DF-560FF69B487E}"/>
              </a:ext>
            </a:extLst>
          </p:cNvPr>
          <p:cNvPicPr>
            <a:picLocks noChangeAspect="1"/>
          </p:cNvPicPr>
          <p:nvPr/>
        </p:nvPicPr>
        <p:blipFill>
          <a:blip r:embed="rId6">
            <a:extLst>
              <a:ext uri="{28A0092B-C50C-407E-A947-70E740481C1C}">
                <a14:useLocalDpi xmlns:a14="http://schemas.microsoft.com/office/drawing/2010/main" val="0"/>
              </a:ext>
            </a:extLst>
          </a:blip>
          <a:srcRect r="-1155"/>
          <a:stretch>
            <a:fillRect/>
          </a:stretch>
        </p:blipFill>
        <p:spPr>
          <a:xfrm>
            <a:off x="8285715" y="1323003"/>
            <a:ext cx="3510547" cy="2632911"/>
          </a:xfrm>
          <a:prstGeom prst="rect">
            <a:avLst/>
          </a:prstGeom>
        </p:spPr>
      </p:pic>
      <p:pic>
        <p:nvPicPr>
          <p:cNvPr id="5" name="Grafik 4">
            <a:extLst>
              <a:ext uri="{FF2B5EF4-FFF2-40B4-BE49-F238E27FC236}">
                <a16:creationId xmlns:a16="http://schemas.microsoft.com/office/drawing/2014/main" id="{938C8C31-C8DD-75CE-ACCF-202345B96A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285714" y="3949032"/>
            <a:ext cx="3470443" cy="2602832"/>
          </a:xfrm>
          <a:prstGeom prst="rect">
            <a:avLst/>
          </a:prstGeom>
        </p:spPr>
      </p:pic>
    </p:spTree>
    <p:extLst>
      <p:ext uri="{BB962C8B-B14F-4D97-AF65-F5344CB8AC3E}">
        <p14:creationId xmlns:p14="http://schemas.microsoft.com/office/powerpoint/2010/main" val="18625597"/>
      </p:ext>
    </p:extLst>
  </p:cSld>
  <p:clrMapOvr>
    <a:masterClrMapping/>
  </p:clrMapOvr>
</p:sld>
</file>

<file path=ppt/theme/theme1.xml><?xml version="1.0" encoding="utf-8"?>
<a:theme xmlns:a="http://schemas.openxmlformats.org/drawingml/2006/main" name="20240430_swissvacuum template white 169">
  <a:themeElements>
    <a:clrScheme name="Larissa 13">
      <a:dk1>
        <a:srgbClr val="CD130B"/>
      </a:dk1>
      <a:lt1>
        <a:srgbClr val="FFFFFF"/>
      </a:lt1>
      <a:dk2>
        <a:srgbClr val="E6E6E6"/>
      </a:dk2>
      <a:lt2>
        <a:srgbClr val="808080"/>
      </a:lt2>
      <a:accent1>
        <a:srgbClr val="F29642"/>
      </a:accent1>
      <a:accent2>
        <a:srgbClr val="F7CED0"/>
      </a:accent2>
      <a:accent3>
        <a:srgbClr val="FFFFFF"/>
      </a:accent3>
      <a:accent4>
        <a:srgbClr val="AF0E08"/>
      </a:accent4>
      <a:accent5>
        <a:srgbClr val="F7C9B0"/>
      </a:accent5>
      <a:accent6>
        <a:srgbClr val="E0BABC"/>
      </a:accent6>
      <a:hlink>
        <a:srgbClr val="F91700"/>
      </a:hlink>
      <a:folHlink>
        <a:srgbClr val="7E8C8C"/>
      </a:folHlink>
    </a:clrScheme>
    <a:fontScheme name="Larissa">
      <a:majorFont>
        <a:latin typeface="Arial"/>
        <a:ea typeface="ＭＳ Ｐゴシック"/>
        <a:cs typeface=""/>
      </a:majorFont>
      <a:minorFont>
        <a:latin typeface="Arial"/>
        <a:ea typeface="ＭＳ Ｐゴシック"/>
        <a:cs typeface=""/>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Arial" charset="0"/>
            <a:ea typeface="ＭＳ Ｐゴシック" pitchFamily="1"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Arial" charset="0"/>
            <a:ea typeface="ＭＳ Ｐゴシック" pitchFamily="1" charset="-128"/>
          </a:defRPr>
        </a:defPPr>
      </a:lstStyle>
    </a:lnDef>
  </a:objectDefaults>
  <a:extraClrSchemeLst>
    <a:extraClrScheme>
      <a:clrScheme name="Lariss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ariss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ariss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ariss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ariss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ariss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arissa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ariss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ariss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ariss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ariss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ariss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Larissa 13">
        <a:dk1>
          <a:srgbClr val="CD130B"/>
        </a:dk1>
        <a:lt1>
          <a:srgbClr val="FFFFFF"/>
        </a:lt1>
        <a:dk2>
          <a:srgbClr val="E6E6E6"/>
        </a:dk2>
        <a:lt2>
          <a:srgbClr val="808080"/>
        </a:lt2>
        <a:accent1>
          <a:srgbClr val="F29642"/>
        </a:accent1>
        <a:accent2>
          <a:srgbClr val="F7CED0"/>
        </a:accent2>
        <a:accent3>
          <a:srgbClr val="FFFFFF"/>
        </a:accent3>
        <a:accent4>
          <a:srgbClr val="AF0E08"/>
        </a:accent4>
        <a:accent5>
          <a:srgbClr val="F7C9B0"/>
        </a:accent5>
        <a:accent6>
          <a:srgbClr val="E0BABC"/>
        </a:accent6>
        <a:hlink>
          <a:srgbClr val="F91700"/>
        </a:hlink>
        <a:folHlink>
          <a:srgbClr val="7E8C8C"/>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20240430_swissvacuum template white 169" id="{CD620283-7ADA-43E4-BAC9-D9F0EFEC70FE}" vid="{F9344843-17E0-426D-A6C9-902F8630D6E0}"/>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emplate>20240430_swissvacuum template white 169</Template>
  <TotalTime>0</TotalTime>
  <Words>2586</Words>
  <Application>Microsoft Office PowerPoint</Application>
  <PresentationFormat>Widescreen</PresentationFormat>
  <Paragraphs>460</Paragraphs>
  <Slides>66</Slides>
  <Notes>22</Notes>
  <HiddenSlides>0</HiddenSlides>
  <MMClips>0</MMClips>
  <ScaleCrop>false</ScaleCrop>
  <HeadingPairs>
    <vt:vector size="8" baseType="variant">
      <vt:variant>
        <vt:lpstr>Fonts Used</vt:lpstr>
      </vt:variant>
      <vt:variant>
        <vt:i4>6</vt:i4>
      </vt:variant>
      <vt:variant>
        <vt:lpstr>Theme</vt:lpstr>
      </vt:variant>
      <vt:variant>
        <vt:i4>1</vt:i4>
      </vt:variant>
      <vt:variant>
        <vt:lpstr>Embedded OLE Servers</vt:lpstr>
      </vt:variant>
      <vt:variant>
        <vt:i4>1</vt:i4>
      </vt:variant>
      <vt:variant>
        <vt:lpstr>Slide Titles</vt:lpstr>
      </vt:variant>
      <vt:variant>
        <vt:i4>66</vt:i4>
      </vt:variant>
    </vt:vector>
  </HeadingPairs>
  <TitlesOfParts>
    <vt:vector size="74" baseType="lpstr">
      <vt:lpstr>Arial</vt:lpstr>
      <vt:lpstr>Calibri</vt:lpstr>
      <vt:lpstr>Roboto</vt:lpstr>
      <vt:lpstr>Segoe UI</vt:lpstr>
      <vt:lpstr>Symbol</vt:lpstr>
      <vt:lpstr>Wingdings</vt:lpstr>
      <vt:lpstr>20240430_swissvacuum template white 169</vt:lpstr>
      <vt:lpstr>Acrobat Document</vt:lpstr>
      <vt:lpstr>PowerPoint Presentation</vt:lpstr>
      <vt:lpstr>Einladung</vt:lpstr>
      <vt:lpstr>Programm 27. GV</vt:lpstr>
      <vt:lpstr>Sponsoren GV</vt:lpstr>
      <vt:lpstr>GV Agenda</vt:lpstr>
      <vt:lpstr>Genehmigung Protokoll 26. GV vom 26.6.2025</vt:lpstr>
      <vt:lpstr>Tätigkeitsbericht des Präsidenten</vt:lpstr>
      <vt:lpstr>Besuch Swiss Plasma Center EPFL</vt:lpstr>
      <vt:lpstr>Besuch des Innovation Park Zürich </vt:lpstr>
      <vt:lpstr>Vakuumkurs 4./5. Sept 2025</vt:lpstr>
      <vt:lpstr>Cours de Vide</vt:lpstr>
      <vt:lpstr>Swissvacuum Preis 2025 </vt:lpstr>
      <vt:lpstr>Mitgliederstatistik</vt:lpstr>
      <vt:lpstr>Anzahl Teilnehmer</vt:lpstr>
      <vt:lpstr>FINANZEN 2026</vt:lpstr>
      <vt:lpstr>PowerPoint Presentation</vt:lpstr>
      <vt:lpstr>PowerPoint Presentation</vt:lpstr>
      <vt:lpstr>Revisoren Bericht</vt:lpstr>
      <vt:lpstr>Decharge</vt:lpstr>
      <vt:lpstr>Budgetvorschlag 2026</vt:lpstr>
      <vt:lpstr>PowerPoint Presentation</vt:lpstr>
      <vt:lpstr>PowerPoint Presentation</vt:lpstr>
      <vt:lpstr>Statutenänderung</vt:lpstr>
      <vt:lpstr>PowerPoint Presentation</vt:lpstr>
      <vt:lpstr>PowerPoint Presentation</vt:lpstr>
      <vt:lpstr>Wahlen</vt:lpstr>
      <vt:lpstr>Vorstand 2025/2026</vt:lpstr>
      <vt:lpstr>Abtretende Vorstandsmitglieder</vt:lpstr>
      <vt:lpstr>Martin Wüest</vt:lpstr>
      <vt:lpstr>Kevin Bühlmann</vt:lpstr>
      <vt:lpstr>Jörg Patscheider</vt:lpstr>
      <vt:lpstr>Jörg Sekler</vt:lpstr>
      <vt:lpstr>Neuwahlen</vt:lpstr>
      <vt:lpstr>Romain Ganter</vt:lpstr>
      <vt:lpstr>Benjamin Müller</vt:lpstr>
      <vt:lpstr>Fabian Manke</vt:lpstr>
      <vt:lpstr>Mauro Taborelli</vt:lpstr>
      <vt:lpstr>Wiederwahlen</vt:lpstr>
      <vt:lpstr>Vorstand 2026/2027</vt:lpstr>
      <vt:lpstr>Weitere Mitteilungen und Varia</vt:lpstr>
      <vt:lpstr>Swissvacuum Preis 2026</vt:lpstr>
      <vt:lpstr>Cours de Vide</vt:lpstr>
      <vt:lpstr>LinkedIn</vt:lpstr>
      <vt:lpstr>Neues aus der IUVSTA</vt:lpstr>
      <vt:lpstr>IUVSTA Division Representatives 2025-2028</vt:lpstr>
      <vt:lpstr>PowerPoint Presentation</vt:lpstr>
      <vt:lpstr>IUVSTA Meetings</vt:lpstr>
      <vt:lpstr>SATW</vt:lpstr>
      <vt:lpstr>SATW</vt:lpstr>
      <vt:lpstr>SATW Jahreskongress</vt:lpstr>
      <vt:lpstr>PowerPoint Presentation</vt:lpstr>
      <vt:lpstr>PowerPoint Presentation</vt:lpstr>
      <vt:lpstr>PowerPoint Presentation</vt:lpstr>
      <vt:lpstr>PowerPoint Presentation</vt:lpstr>
      <vt:lpstr>Sponsoren GV</vt:lpstr>
      <vt:lpstr>Vortrag Durrer</vt:lpstr>
      <vt:lpstr>PowerPoint Presentation</vt:lpstr>
      <vt:lpstr>Swissvacuum Preisträger 2025</vt:lpstr>
      <vt:lpstr>PowerPoint Presentation</vt:lpstr>
      <vt:lpstr>Mittagessen Im Bethlehem</vt:lpstr>
      <vt:lpstr>Hohle Gasse</vt:lpstr>
      <vt:lpstr>Besuch Durrer Spezialmaschinen</vt:lpstr>
      <vt:lpstr>PowerPoint Presentation</vt:lpstr>
      <vt:lpstr>PowerPoint Presentation</vt:lpstr>
      <vt:lpstr>Anzahl Teilnehmer GV</vt:lpstr>
      <vt:lpstr>Mitgliederbestand</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 Wüest</dc:creator>
  <cp:lastModifiedBy>Ganter, Romain</cp:lastModifiedBy>
  <cp:revision>78</cp:revision>
  <dcterms:created xsi:type="dcterms:W3CDTF">2026-06-05T16:00:38Z</dcterms:created>
  <dcterms:modified xsi:type="dcterms:W3CDTF">2026-07-09T17:23:06Z</dcterms:modified>
</cp:coreProperties>
</file>