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331" r:id="rId3"/>
    <p:sldId id="336" r:id="rId4"/>
    <p:sldId id="304" r:id="rId5"/>
    <p:sldId id="337" r:id="rId6"/>
    <p:sldId id="334" r:id="rId7"/>
    <p:sldId id="338" r:id="rId8"/>
    <p:sldId id="335" r:id="rId9"/>
    <p:sldId id="340" r:id="rId10"/>
    <p:sldId id="341" r:id="rId11"/>
    <p:sldId id="344" r:id="rId12"/>
    <p:sldId id="342" r:id="rId13"/>
    <p:sldId id="343" r:id="rId14"/>
    <p:sldId id="33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2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98"/>
    <p:restoredTop sz="94475"/>
  </p:normalViewPr>
  <p:slideViewPr>
    <p:cSldViewPr snapToGrid="0">
      <p:cViewPr varScale="1">
        <p:scale>
          <a:sx n="118" d="100"/>
          <a:sy n="118" d="100"/>
        </p:scale>
        <p:origin x="22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E6384-9C8D-D14D-A592-AC40B513E86F}" type="datetimeFigureOut">
              <a:rPr lang="en-US" smtClean="0"/>
              <a:t>6/22/26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AE5B68-24E4-CE4D-9929-8C62A39C9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457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28188-F79F-6EBC-ABA7-D3874EF4BB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7030A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30750E-72AB-6D62-3FDE-2E9A0F6797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00CCD-AD87-CC6B-E926-055E892F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F4AF-755F-E942-8B12-0F2E6A0763F5}" type="datetime1">
              <a:rPr lang="en-US" smtClean="0"/>
              <a:t>6/22/26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50B69-2834-C1D0-29F9-CCFCCE82F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92AF7-5165-3351-799B-1B8E2FAE4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910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F5D7C-FCDF-B491-F61D-BD35FBF23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44A07A-A616-5F5F-E1AA-F9D82372E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82FDE-9D3C-A5F8-D4E5-CF62CB465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31797-2EE6-064C-BEDB-CC60DA83A960}" type="datetime1">
              <a:rPr lang="en-US" smtClean="0"/>
              <a:t>6/22/26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AA649-258B-3CB8-B4E3-37A4C37FF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AD6F84-63DF-E3D0-4872-7AB236728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16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1DB715-F573-1E22-D9AE-4DA6F40040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CA3519-0B8F-05BC-21BD-9E3F803B96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521FC-A72B-0B82-5583-B96351FE3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C8FA9-53E2-484A-883A-4D9140EC88D7}" type="datetime1">
              <a:rPr lang="en-US" smtClean="0"/>
              <a:t>6/22/26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C5895-B77D-41F6-0CD1-ED6719DC2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E04AB-D828-86BD-CF12-933405F57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626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3BB301E-C1C4-7172-6207-200BADE31085}"/>
              </a:ext>
            </a:extLst>
          </p:cNvPr>
          <p:cNvSpPr/>
          <p:nvPr userDrawn="1"/>
        </p:nvSpPr>
        <p:spPr>
          <a:xfrm>
            <a:off x="-44366" y="6193896"/>
            <a:ext cx="12310533" cy="68103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520CB1-0341-9CD7-A150-19C461326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89434-F474-127E-C064-B72A262B0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7055"/>
            <a:ext cx="12192000" cy="47699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F7B1A7-F131-D974-422E-49AF224FE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3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Evander Espinoza</a:t>
            </a:r>
          </a:p>
          <a:p>
            <a:r>
              <a:rPr lang="en-US" dirty="0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4FECF-2BCD-D995-82CC-11B2FC006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fld id="{9D15B5EB-3ECC-F04C-B4A3-E90CB0ADF5CC}" type="slidenum">
              <a:rPr lang="en-US" smtClean="0"/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E2DCF2BC-E577-5B86-77EA-5A1182251D2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b="37668"/>
          <a:stretch>
            <a:fillRect/>
          </a:stretch>
        </p:blipFill>
        <p:spPr>
          <a:xfrm>
            <a:off x="457200" y="6253796"/>
            <a:ext cx="2743200" cy="60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30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262C8-97A8-7A20-7B7B-994DF4D3C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BADDEC-BAD8-270B-290F-45B3E9127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F2FE7-12E8-C360-DB93-C70782715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66C1-CA21-C64B-9387-EAE59AE66F83}" type="datetime1">
              <a:rPr lang="en-US" smtClean="0"/>
              <a:t>6/22/26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190D9-1209-9C40-963C-2A0F7F51E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4ECF73-E7FF-49AC-BB51-89579A437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250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557E9-F6D7-FDD3-B0CB-FB67DEF19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9DA53-B8D9-2853-6A72-8B09B468D3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0F7937-3FA0-C7F2-80E0-E7E67D004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809AF7-49F2-6D0E-9260-B8C71E452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1F31-A2C3-794F-BA5D-4D2D68214303}" type="datetime1">
              <a:rPr lang="en-US" smtClean="0"/>
              <a:t>6/22/26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DE6A1F-D905-B800-73B8-B41A198A8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1FAE6E-F24D-061A-AA96-6848491C8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04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63434-FF82-44FA-C58D-C3073163A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112B45-396A-5B91-AAC7-0A17EABF7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C9EAA1-A29E-14D1-68EB-56B2A67F8E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9DC016-B0A0-4F91-F57A-131B5C33FB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F54F9F-DA24-9F2B-A8D2-7C0A111921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1ABDE1-6FF9-2044-38B7-B233D9D2E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D9AD-09E0-5843-9485-30ED11386589}" type="datetime1">
              <a:rPr lang="en-US" smtClean="0"/>
              <a:t>6/22/26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786511-251A-D6FB-D5DB-189E372FC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244824-300E-A0C9-FB93-D6805535D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26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976B74A-CB80-8BFD-33F9-8994C5241162}"/>
              </a:ext>
            </a:extLst>
          </p:cNvPr>
          <p:cNvSpPr/>
          <p:nvPr userDrawn="1"/>
        </p:nvSpPr>
        <p:spPr>
          <a:xfrm>
            <a:off x="-44366" y="6193896"/>
            <a:ext cx="12310533" cy="68103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7A360C-9378-3451-B98C-B94FA2149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386E87-CDDF-75E0-7784-77E856879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Evander Espinoza </a:t>
            </a:r>
          </a:p>
          <a:p>
            <a:r>
              <a:rPr lang="en-US" dirty="0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D7C3B5-8B9B-13B9-8485-66DC5A592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fld id="{9D15B5EB-3ECC-F04C-B4A3-E90CB0ADF5CC}" type="slidenum">
              <a:rPr lang="en-US" smtClean="0"/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 descr="A yellow text on a black background&#10;&#10;AI-generated content may be incorrect.">
            <a:extLst>
              <a:ext uri="{FF2B5EF4-FFF2-40B4-BE49-F238E27FC236}">
                <a16:creationId xmlns:a16="http://schemas.microsoft.com/office/drawing/2014/main" id="{7FF2DBA7-1E98-CB19-A301-993F0CD929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b="37668"/>
          <a:stretch>
            <a:fillRect/>
          </a:stretch>
        </p:blipFill>
        <p:spPr>
          <a:xfrm>
            <a:off x="457200" y="6253796"/>
            <a:ext cx="2743200" cy="60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842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28CFE5-639C-7140-B239-AC1F40DAE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AA088-04D9-F144-A86B-CC786847F600}" type="datetime1">
              <a:rPr lang="en-US" smtClean="0"/>
              <a:t>6/22/26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D38841-3A83-14A7-3B54-3C91F9503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FB211-3EA3-FFE5-2C9E-5D85EA6C7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18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1C43F-48A1-E274-61C9-E081505B3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CF41A-C6B5-D5DD-6EB6-820F35B6F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375812-0A00-2159-D0CA-0B2FF6329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E7A67-FDD4-42CE-3AC9-4F3DAB7D3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4DAB6-EBF1-BC44-BCDE-C0C83BD4D1C1}" type="datetime1">
              <a:rPr lang="en-US" smtClean="0"/>
              <a:t>6/22/26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023D43-458A-4AAF-FBC5-D0F027617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3FDC69-5DA4-82AF-417B-C42E01DCF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49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C6FC8-6D6A-72B9-33C6-B77E86EA9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C0E496-C5B2-C5D1-B9A5-EBAEBAF129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7383BA-6F66-5D85-FEEF-1CC8A33F97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7428F7-84D9-A12F-38FB-A6614ECC0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47A61-48E8-AF40-A477-D7F142863CC1}" type="datetime1">
              <a:rPr lang="en-US" smtClean="0"/>
              <a:t>6/22/26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22F639-304B-FD6B-C19E-CD840C5E3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79A6BA-3A45-7479-FD86-BB31014C6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35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59B3C6-3F9C-6A9E-8ACD-4286C23F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F0388-0024-B923-80ED-62DAC646B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4BF0F-3CCE-62FD-7E3C-5788D5169F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035FB7-8C34-7143-A929-116B10F612E0}" type="datetime1">
              <a:rPr lang="en-US" smtClean="0"/>
              <a:t>6/22/26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3E59D-DA32-5896-FDF8-76850F848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Evander Espinoza Louisiana State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EE1A23-CD5F-3B1F-6268-93EE26360B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15B5EB-3ECC-F04C-B4A3-E90CB0ADF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96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BB834-BD4C-01F9-1ECF-910561EC79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>
                <a:latin typeface="Trebuchet MS" panose="020B0703020202090204" pitchFamily="34" charset="0"/>
              </a:rPr>
              <a:t>Wirecell</a:t>
            </a:r>
            <a:r>
              <a:rPr lang="en-US" b="1" dirty="0">
                <a:latin typeface="Trebuchet MS" panose="020B0703020202090204" pitchFamily="34" charset="0"/>
              </a:rPr>
              <a:t> Group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709746-35E3-7193-A105-113DE27AAC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Evander Espinoza</a:t>
            </a:r>
          </a:p>
          <a:p>
            <a:r>
              <a:rPr lang="en-US" dirty="0">
                <a:latin typeface="Helvetica" pitchFamily="2" charset="0"/>
              </a:rPr>
              <a:t>July 2nd, 2026</a:t>
            </a:r>
          </a:p>
          <a:p>
            <a:r>
              <a:rPr lang="en-US" dirty="0">
                <a:latin typeface="Helvetica" pitchFamily="2" charset="0"/>
              </a:rPr>
              <a:t>Louisiana State University</a:t>
            </a:r>
          </a:p>
        </p:txBody>
      </p:sp>
      <p:pic>
        <p:nvPicPr>
          <p:cNvPr id="5" name="Picture 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3CB617ED-9C58-6E89-3F45-1E5116AF4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1332" y="5735637"/>
            <a:ext cx="2849336" cy="100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100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E6EDA8B-BA00-FC33-1DFD-AA57C8ABBB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2649992"/>
            <a:ext cx="5715000" cy="381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0E075C-CE4A-C37F-E3F4-12B3F3C4D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got a prompt profile from many events?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CE19F-16BB-AD33-6C58-487AA49DF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Using many muon events, we can get a general “shape” of the pulse, then use that</a:t>
            </a:r>
          </a:p>
          <a:p>
            <a:pPr lvl="1"/>
            <a:r>
              <a:rPr lang="en-US" sz="2000" dirty="0"/>
              <a:t>ideally only needs to be run once, then we have the data for use any time after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0A1890-8F33-0C6E-04BC-059BA6A7D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17B42B-B513-9388-526D-B81585965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6CD0F6C-300B-801F-B700-833B7E1C694A}"/>
              </a:ext>
            </a:extLst>
          </p:cNvPr>
          <p:cNvSpPr txBox="1">
            <a:spLocks/>
          </p:cNvSpPr>
          <p:nvPr/>
        </p:nvSpPr>
        <p:spPr>
          <a:xfrm>
            <a:off x="0" y="2649992"/>
            <a:ext cx="6248400" cy="35269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200" dirty="0"/>
              <a:t>Data-driven, so we don’t need to model anything additional, and can directly compare with MC</a:t>
            </a:r>
          </a:p>
          <a:p>
            <a:pPr lvl="1"/>
            <a:r>
              <a:rPr lang="en-US" sz="2200" dirty="0"/>
              <a:t>This is (initially) done by:</a:t>
            </a:r>
          </a:p>
          <a:p>
            <a:pPr lvl="2"/>
            <a:r>
              <a:rPr lang="en-US" sz="1900" dirty="0"/>
              <a:t>Selecting for stopping muons within a fiducial volume (z:[10,490], x: [-180,180], y:[-190,190]) with a minimum length cut (20 cm)</a:t>
            </a:r>
          </a:p>
          <a:p>
            <a:pPr lvl="2"/>
            <a:r>
              <a:rPr lang="en-US" sz="1900" dirty="0"/>
              <a:t>Extracting t0 information and waveform for each event labeled as a stopped muon</a:t>
            </a:r>
          </a:p>
          <a:p>
            <a:pPr lvl="2"/>
            <a:r>
              <a:rPr lang="en-US" sz="1900" dirty="0"/>
              <a:t>Rejecting waveforms which have secondary pulses</a:t>
            </a:r>
          </a:p>
          <a:p>
            <a:pPr lvl="2"/>
            <a:r>
              <a:rPr lang="en-US" sz="1900" dirty="0"/>
              <a:t>Aligning and combining these waveforms, before normalizing </a:t>
            </a:r>
          </a:p>
          <a:p>
            <a:pPr lvl="2"/>
            <a:r>
              <a:rPr lang="en-US" sz="1900" dirty="0"/>
              <a:t>Saving relevant information in a csv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8F6402-76DE-95EE-E5A1-C777BFE4772D}"/>
              </a:ext>
            </a:extLst>
          </p:cNvPr>
          <p:cNvSpPr txBox="1"/>
          <p:nvPr/>
        </p:nvSpPr>
        <p:spPr>
          <a:xfrm>
            <a:off x="9133114" y="2808514"/>
            <a:ext cx="2830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(Waveform of 391 muon pulses)</a:t>
            </a:r>
          </a:p>
        </p:txBody>
      </p:sp>
    </p:spTree>
    <p:extLst>
      <p:ext uri="{BB962C8B-B14F-4D97-AF65-F5344CB8AC3E}">
        <p14:creationId xmlns:p14="http://schemas.microsoft.com/office/powerpoint/2010/main" val="2930668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8FDE50-7618-0474-1BA2-7A1B8308E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173DD-A197-7935-E7EA-DBE0330E5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improve this?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39275-86B9-646A-DB7A-F250F3DEC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t0 to center on an event isn’t a very reliable anchor for light pulse identification</a:t>
            </a:r>
          </a:p>
          <a:p>
            <a:pPr lvl="1"/>
            <a:r>
              <a:rPr lang="en-US" dirty="0"/>
              <a:t>Likewise, since the x-direction is dependent on interaction time, adding a cut for this can exclude a lot of events</a:t>
            </a:r>
          </a:p>
          <a:p>
            <a:pPr lvl="1"/>
            <a:r>
              <a:rPr lang="en-US" dirty="0"/>
              <a:t>Thus, instead can scan over the entire event window, looking only for “muon-like” pulses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51A7E8-207C-9F54-ECAF-B1F343C91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D934E1-5DB5-E238-5DBC-9529F32D6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181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788BC-027E-E7B7-B0DE-E3837D731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improve this?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0A80ED-23D3-4B94-C8BF-03193C8716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Checking if a 2</a:t>
            </a:r>
            <a:r>
              <a:rPr lang="en-US" baseline="30000" dirty="0"/>
              <a:t>nd</a:t>
            </a:r>
            <a:r>
              <a:rPr lang="en-US" dirty="0"/>
              <a:t> pulse is </a:t>
            </a:r>
            <a:r>
              <a:rPr lang="en-US" i="1" dirty="0"/>
              <a:t>really</a:t>
            </a:r>
            <a:r>
              <a:rPr lang="en-US" dirty="0"/>
              <a:t> there</a:t>
            </a:r>
          </a:p>
          <a:p>
            <a:pPr lvl="1"/>
            <a:r>
              <a:rPr lang="en-US" dirty="0"/>
              <a:t>Right now, it calculates the standard deviation of a few bins before the candidate peak, to determine if the PE in the location determined by the peak finding algorithm is above this (and thus a </a:t>
            </a:r>
            <a:r>
              <a:rPr lang="en-US" i="1" dirty="0"/>
              <a:t>true</a:t>
            </a:r>
            <a:r>
              <a:rPr lang="en-US" dirty="0"/>
              <a:t> 2</a:t>
            </a:r>
            <a:r>
              <a:rPr lang="en-US" baseline="30000" dirty="0"/>
              <a:t>nd</a:t>
            </a:r>
            <a:r>
              <a:rPr lang="en-US" dirty="0"/>
              <a:t> pulse). This is not always accurate, and since it follows Poisson statistics, a bit “overkill”</a:t>
            </a:r>
          </a:p>
          <a:p>
            <a:pPr lvl="1"/>
            <a:r>
              <a:rPr lang="en-US" dirty="0"/>
              <a:t>Instead I can use linear extrapolation from the previous few bins. Since this pulse should follow an exponential decay, I can use a small linear approximation to “guess” the value at the peak PE, and compare this guess to the actual PE observed there to see if it deviates too much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C7558-B62E-5503-7FFE-EE7DFE614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B10736-DF00-C670-EFA5-FB5D3CEAF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2452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FDA8F-DFA1-267C-6341-94E0B1B89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linear extrapolation of previous bins to reject potential secondary pulses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F94E09D-FBD6-20BE-F784-0E450F64E6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2877" y="1654515"/>
            <a:ext cx="6177643" cy="411842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48D530-0E32-0AE6-88CB-8D7B6C08E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61BFD-68A8-1235-F9A1-C81D409EB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815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5293A-38C1-AB33-0289-4188DBE44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a time-cut?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2AAAE-3974-49E5-DF84-DA139DFFE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7055"/>
            <a:ext cx="6096000" cy="476990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B8D48C-3E48-7004-722E-362CA2D28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4CDDAC-AF5D-9DEC-CE56-BC1093275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914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D138B-1668-8C89-8BBD-BD8CE0358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Added Michel region length + ”wiggle” cuts to charge-based tagging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8D24B-4C86-C696-AAEA-FAC677570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issues which I didn’t account for previously in charge-based selection:</a:t>
            </a:r>
          </a:p>
          <a:p>
            <a:pPr lvl="1"/>
            <a:r>
              <a:rPr lang="en-US" dirty="0"/>
              <a:t>Physics constraint: Assuming the energy deposition is constant (~2.2. MeV/cm), we know that Michel electrons can only travel a certain distance before stopping entirely (max energy is 60 MeV, divided by 2.2 MeV/cm ~ 30 cm)</a:t>
            </a:r>
          </a:p>
          <a:p>
            <a:pPr lvl="1"/>
            <a:r>
              <a:rPr lang="en-US" dirty="0"/>
              <a:t>Since Michels are lighter, they tend to “wiggle” more than their parent muons, so I added an extra check that verifies linearity in Michel region is smaller than muon region</a:t>
            </a:r>
          </a:p>
          <a:p>
            <a:r>
              <a:rPr lang="en-US" dirty="0"/>
              <a:t>This further reduced inefficiencies (don’t have exact numbers this time, but all FPs that were present before have now been correctly rejected)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627333-1E7B-F3DC-F1EE-ED1142B09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F7AFB8-1CBB-AF7D-826D-FEEC0C823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893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8A8E2-A710-D68F-A713-AC58E75133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0EE69-E092-92A9-D2C5-862D9D280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Revisiting light-based tagging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D2044E-A789-A82B-567E-DF01E0916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7055"/>
            <a:ext cx="5702300" cy="4769908"/>
          </a:xfrm>
        </p:spPr>
        <p:txBody>
          <a:bodyPr>
            <a:normAutofit/>
          </a:bodyPr>
          <a:lstStyle/>
          <a:p>
            <a:r>
              <a:rPr lang="en-US" dirty="0"/>
              <a:t>From same event sample</a:t>
            </a:r>
          </a:p>
          <a:p>
            <a:r>
              <a:rPr lang="en-US" dirty="0"/>
              <a:t># correctly </a:t>
            </a:r>
            <a:r>
              <a:rPr lang="en-US" dirty="0" err="1"/>
              <a:t>ID’d</a:t>
            </a:r>
            <a:r>
              <a:rPr lang="en-US" dirty="0"/>
              <a:t> Michels/total Michels in truth: 80%</a:t>
            </a:r>
          </a:p>
          <a:p>
            <a:r>
              <a:rPr lang="en-US" dirty="0"/>
              <a:t># correctly rejected tracks/true “non-Michels”: 63.5%</a:t>
            </a:r>
          </a:p>
          <a:p>
            <a:r>
              <a:rPr lang="en-US" dirty="0"/>
              <a:t>Accuracy ((TP+TN)/all events): 65.4%</a:t>
            </a:r>
          </a:p>
          <a:p>
            <a:r>
              <a:rPr lang="en-US" dirty="0"/>
              <a:t>False-positive rate (FP/(FP+TN)):  36.5%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A38407-A8CB-7D2C-17B0-A734A2A01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270D1F-8E4A-F9AE-8A38-D3571EA38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30CAB3-3276-536C-9502-1523ED995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300" y="1033463"/>
            <a:ext cx="64897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766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65218-8A13-A9A9-135D-B9C54D5E5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Revisiting light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7C287-4EEF-266D-3E89-2BC3E4B010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Typically, there were 2 main failure modes, I noticed when hand-scanning: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Bump caught along muon’s “tail”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Pulse found later, usually due to a much brighter track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265B33-596A-1B8F-48A0-AA1296102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5C36AB-80BC-8806-17F8-37E373DB2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87F022-C669-3971-5204-63FFDE15E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36" y="3306763"/>
            <a:ext cx="3683000" cy="2870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561AC9-1271-65DA-3910-41FEBEEE6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386" y="3381736"/>
            <a:ext cx="3555024" cy="26781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7C2F86-7C1B-89FB-9D13-0AC2A980B5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0066" y="3381736"/>
            <a:ext cx="3519474" cy="267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47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91BC1-55D7-8095-9AA9-B79B0FD0DD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8564A-3B35-442D-C5E3-92EC2E601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Tail subtraction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DDF399-E6A5-F971-49C1-65C23AA8D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11243355" cy="823912"/>
          </a:xfrm>
        </p:spPr>
        <p:txBody>
          <a:bodyPr>
            <a:normAutofit/>
          </a:bodyPr>
          <a:lstStyle/>
          <a:p>
            <a:r>
              <a:rPr lang="en-US" b="0" dirty="0"/>
              <a:t>It’s known that there is a large scintillation tail between flashes, so what if I subtract this tail before looking for peaks?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AC95ECC-7C09-BE31-2AB0-2CAD4EE65F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696928" y="2698977"/>
            <a:ext cx="4456472" cy="3307897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B4C36D-3D9B-3958-E3FD-47AB7B7F7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F1F19B0-2B83-5EB6-0515-9424D7D9C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815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FFF5B-287F-1225-585D-53360A6E8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Tail subtraction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192AB6-3B58-21BE-FF3A-0F5CBDE098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Good in cases where long tail fluctuates, causing misidentification of Michel pulse, eliminating a false positive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CC55473-07F2-ECE2-8047-4B5B1791746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570831" y="2975769"/>
            <a:ext cx="3695700" cy="27432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9F7399-D286-7DCE-20BE-2B7E2FD2FF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 other cases, the slow component tail “eats” Michel pulse in this case, creating a false negative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610617D-AE27-4167-120D-A0139570DFF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871494" y="2975769"/>
            <a:ext cx="3784600" cy="274320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99FC71F-D802-ADDA-32B1-66C3460CE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D685251-F482-96B3-C8C1-50DF56BE3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658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5B53A-60B9-3D5D-A944-F1418251C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This could just be a fitting issue, since the choice in starting value is dependent on the waveform shape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6CFF3B-ECDB-81B4-F20F-8FB2BCAFC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10512424" cy="823912"/>
          </a:xfrm>
        </p:spPr>
        <p:txBody>
          <a:bodyPr>
            <a:normAutofit/>
          </a:bodyPr>
          <a:lstStyle/>
          <a:p>
            <a:r>
              <a:rPr lang="en-US" dirty="0"/>
              <a:t>Since the choice in coefficient is somewhat arbitrary, could try to fit the line then subtract to see any peaks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5E3CF2B8-303D-6D97-90E0-53A8195E426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988969" y="2777778"/>
            <a:ext cx="4363243" cy="3205648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D6C7559-E934-4DC8-ECB2-8A8551C89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627E6E3-4CEE-DDE2-17BC-ED0592519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7</a:t>
            </a:fld>
            <a:endParaRPr lang="en-US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5CDDB887-DB6E-AAA9-AC64-2E9DE59A116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39788" y="2703852"/>
            <a:ext cx="4363243" cy="3353952"/>
          </a:xfrm>
          <a:prstGeom prst="rect">
            <a:avLst/>
          </a:prstGeom>
        </p:spPr>
      </p:pic>
      <p:sp>
        <p:nvSpPr>
          <p:cNvPr id="15" name="Right Arrow 14">
            <a:extLst>
              <a:ext uri="{FF2B5EF4-FFF2-40B4-BE49-F238E27FC236}">
                <a16:creationId xmlns:a16="http://schemas.microsoft.com/office/drawing/2014/main" id="{28A2022C-7093-15D0-D54E-787DE084B804}"/>
              </a:ext>
            </a:extLst>
          </p:cNvPr>
          <p:cNvSpPr/>
          <p:nvPr/>
        </p:nvSpPr>
        <p:spPr>
          <a:xfrm>
            <a:off x="5203031" y="4380602"/>
            <a:ext cx="1064420" cy="27214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409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54EDC3-C912-E034-B5BF-F13F758308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923EC-18F6-BD9C-AD42-2C561D2F9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Tail subtraction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4B028-5E00-63F3-2EA3-06F79D1835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Good in cases where long tail fluctuates, causing misidentification of Michel pulse, eliminating a false positive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5A4FDC0-47DA-2852-8A66-9E794C42E68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570831" y="2975769"/>
            <a:ext cx="3695700" cy="27432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68E17C-F7CA-2B7C-8148-B8DE9E345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Slow component tail “eats” Michel pulse in this case, creating a false negative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C04C268-B6F2-D2DE-4F85-920F0FDB13B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871494" y="2975769"/>
            <a:ext cx="3784600" cy="274320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72DDD23-8EE5-594E-F6FE-F3A31FB06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 Louisiana State University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D9AE258-6396-36B1-38DF-1493B45B9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3353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A5CA3-15B8-1512-8316-9257FCCDC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Despite this, there are still issues regarding using this method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3E15822-C72A-7A7E-32DD-FB200860CD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1703124"/>
            <a:ext cx="5362882" cy="398069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3C5DAB-7760-09CE-FD5C-EEB86C3DF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Evander Espinoza</a:t>
            </a:r>
          </a:p>
          <a:p>
            <a:r>
              <a:rPr lang="en-US"/>
              <a:t>Louisiana State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3C6B83-4351-B3EA-FCB2-12D4DD01C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5B5EB-3ECC-F04C-B4A3-E90CB0ADF5CC}" type="slidenum">
              <a:rPr lang="en-US" smtClean="0"/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073855-6D82-E6EB-A582-09ACC597640E}"/>
              </a:ext>
            </a:extLst>
          </p:cNvPr>
          <p:cNvSpPr txBox="1"/>
          <p:nvPr/>
        </p:nvSpPr>
        <p:spPr>
          <a:xfrm>
            <a:off x="545690" y="1769806"/>
            <a:ext cx="55503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Still not always accurate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Have to fit every time, which is computationally inefficient</a:t>
            </a:r>
          </a:p>
        </p:txBody>
      </p:sp>
    </p:spTree>
    <p:extLst>
      <p:ext uri="{BB962C8B-B14F-4D97-AF65-F5344CB8AC3E}">
        <p14:creationId xmlns:p14="http://schemas.microsoft.com/office/powerpoint/2010/main" val="1406130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E308ED1F-FB98-8B42-88DD-38C5F4EC887B}" vid="{142EAE83-8931-7143-899B-2DCF0F6CE7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18534</TotalTime>
  <Words>827</Words>
  <Application>Microsoft Macintosh PowerPoint</Application>
  <PresentationFormat>Widescreen</PresentationFormat>
  <Paragraphs>88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Aptos</vt:lpstr>
      <vt:lpstr>Arial</vt:lpstr>
      <vt:lpstr>Helvetica</vt:lpstr>
      <vt:lpstr>Trebuchet MS</vt:lpstr>
      <vt:lpstr>Office Theme</vt:lpstr>
      <vt:lpstr>Wirecell Group Update</vt:lpstr>
      <vt:lpstr>Added Michel region length + ”wiggle” cuts to charge-based tagging</vt:lpstr>
      <vt:lpstr>Revisiting light-based tagging</vt:lpstr>
      <vt:lpstr>Revisiting light</vt:lpstr>
      <vt:lpstr>Tail subtraction </vt:lpstr>
      <vt:lpstr>Tail subtraction </vt:lpstr>
      <vt:lpstr>This could just be a fitting issue, since the choice in starting value is dependent on the waveform shape </vt:lpstr>
      <vt:lpstr>Tail subtraction </vt:lpstr>
      <vt:lpstr>Despite this, there are still issues regarding using this method</vt:lpstr>
      <vt:lpstr>What if we got a prompt profile from many events?</vt:lpstr>
      <vt:lpstr>How to improve this?</vt:lpstr>
      <vt:lpstr>How to improve this?</vt:lpstr>
      <vt:lpstr>Using the linear extrapolation of previous bins to reject potential secondary pulses</vt:lpstr>
      <vt:lpstr>What about a time-cut?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Evander Espinoza</dc:creator>
  <cp:lastModifiedBy>Evander Espinoza</cp:lastModifiedBy>
  <cp:revision>1</cp:revision>
  <dcterms:created xsi:type="dcterms:W3CDTF">2026-06-23T00:17:36Z</dcterms:created>
  <dcterms:modified xsi:type="dcterms:W3CDTF">2026-07-05T21:12:05Z</dcterms:modified>
</cp:coreProperties>
</file>